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69"/>
  </p:notesMasterIdLst>
  <p:sldIdLst>
    <p:sldId id="256" r:id="rId3"/>
    <p:sldId id="278" r:id="rId4"/>
    <p:sldId id="257" r:id="rId5"/>
    <p:sldId id="267" r:id="rId6"/>
    <p:sldId id="26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58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9" r:id="rId23"/>
    <p:sldId id="286" r:id="rId24"/>
    <p:sldId id="287" r:id="rId25"/>
    <p:sldId id="270" r:id="rId26"/>
    <p:sldId id="271" r:id="rId27"/>
    <p:sldId id="272" r:id="rId28"/>
    <p:sldId id="273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74" r:id="rId37"/>
    <p:sldId id="275" r:id="rId38"/>
    <p:sldId id="276" r:id="rId39"/>
    <p:sldId id="277" r:id="rId40"/>
    <p:sldId id="295" r:id="rId41"/>
    <p:sldId id="296" r:id="rId42"/>
    <p:sldId id="297" r:id="rId43"/>
    <p:sldId id="259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D6364B-7069-431A-9B04-CCFA9A75EB7A}" type="datetimeFigureOut">
              <a:rPr lang="ar-JO" smtClean="0"/>
              <a:pPr/>
              <a:t>27/04/1441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6FBE1A-C8BE-4868-8F37-2CB12EFC5072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ticoagulant" TargetMode="External"/><Relationship Id="rId7" Type="http://schemas.openxmlformats.org/officeDocument/2006/relationships/hyperlink" Target="https://en.wikipedia.org/wiki/Antithrombi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oagulation_cascade" TargetMode="External"/><Relationship Id="rId5" Type="http://schemas.openxmlformats.org/officeDocument/2006/relationships/hyperlink" Target="https://en.wikipedia.org/wiki/Factor_X" TargetMode="External"/><Relationship Id="rId4" Type="http://schemas.openxmlformats.org/officeDocument/2006/relationships/hyperlink" Target="https://en.wikipedia.org/wiki/Pharmaceutical_drug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factor Xa inhibitors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en-US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xabans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are a class of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Anticoagulant"/>
              </a:rPr>
              <a:t>anticoagulant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harmaceutical drug"/>
              </a:rPr>
              <a:t>drugs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which act directly upon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Factor X"/>
              </a:rPr>
              <a:t>Factor X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 the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Coagulation cascade"/>
              </a:rPr>
              <a:t>coagulation cascade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without using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Antithrombin"/>
              </a:rPr>
              <a:t>antithrombin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as a mediator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FBE1A-C8BE-4868-8F37-2CB12EFC5072}" type="slidenum">
              <a:rPr lang="ar-JO" smtClean="0"/>
              <a:pPr/>
              <a:t>25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FBE1A-C8BE-4868-8F37-2CB12EFC5072}" type="slidenum">
              <a:rPr lang="ar-JO" smtClean="0"/>
              <a:pPr/>
              <a:t>37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0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Thrombotic </a:t>
            </a:r>
            <a:r>
              <a:rPr lang="en-US" baseline="0" dirty="0"/>
              <a:t> Disorders : </a:t>
            </a:r>
          </a:p>
          <a:p>
            <a:pPr algn="l">
              <a:buFontTx/>
              <a:buNone/>
            </a:pPr>
            <a:r>
              <a:rPr lang="en-US" baseline="0" dirty="0" err="1"/>
              <a:t>Antithrombin</a:t>
            </a:r>
            <a:r>
              <a:rPr lang="en-US" baseline="0" dirty="0"/>
              <a:t>  Deficiency , protein C and S deficiency , Factor V </a:t>
            </a:r>
            <a:r>
              <a:rPr lang="en-US" baseline="0" dirty="0" err="1"/>
              <a:t>leiden</a:t>
            </a:r>
            <a:r>
              <a:rPr lang="en-US" baseline="0" dirty="0"/>
              <a:t> deficiency , </a:t>
            </a:r>
            <a:r>
              <a:rPr lang="en-US" baseline="0" dirty="0" err="1"/>
              <a:t>Prothrombin</a:t>
            </a:r>
            <a:r>
              <a:rPr lang="en-US" baseline="0" dirty="0"/>
              <a:t> gene mutation , Anti-</a:t>
            </a:r>
            <a:r>
              <a:rPr lang="en-US" baseline="0" dirty="0" err="1"/>
              <a:t>phospholipid</a:t>
            </a:r>
            <a:r>
              <a:rPr lang="en-US" baseline="0" dirty="0"/>
              <a:t> syndrome  </a:t>
            </a:r>
            <a:endParaRPr lang="ar-SA" dirty="0"/>
          </a:p>
        </p:txBody>
      </p:sp>
      <p:sp>
        <p:nvSpPr>
          <p:cNvPr id="1048621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7A134-A358-491F-A9BC-1AEFBFF0B1D0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27/04/1441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27/04/1441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27/04/1441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104860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04860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4622-6CB7-41C7-9E15-6A3C28A9F27D}" type="datetime1">
              <a:rPr lang="ar-SA" smtClean="0"/>
              <a:t>27/04/1441</a:t>
            </a:fld>
            <a:endParaRPr lang="ar-SA"/>
          </a:p>
        </p:txBody>
      </p:sp>
      <p:sp>
        <p:nvSpPr>
          <p:cNvPr id="104860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4860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E57-9F7B-4206-89F2-B18123075D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3944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1048582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4858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DB88-1FA7-411A-B5DA-6838A65B0C64}" type="datetime1">
              <a:rPr lang="ar-SA" smtClean="0"/>
              <a:t>27/04/1441</a:t>
            </a:fld>
            <a:endParaRPr lang="ar-SA"/>
          </a:p>
        </p:txBody>
      </p:sp>
      <p:sp>
        <p:nvSpPr>
          <p:cNvPr id="104858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4858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E57-9F7B-4206-89F2-B18123075D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9445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1048688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689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8DE3-7775-44F9-A177-077C3D22EED7}" type="datetime1">
              <a:rPr lang="ar-SA" smtClean="0"/>
              <a:t>27/04/1441</a:t>
            </a:fld>
            <a:endParaRPr lang="ar-SA"/>
          </a:p>
        </p:txBody>
      </p:sp>
      <p:sp>
        <p:nvSpPr>
          <p:cNvPr id="1048690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48691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E57-9F7B-4206-89F2-B18123075D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4691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1048656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48657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48658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C3B0-85C8-4971-B440-419756BE1559}" type="datetime1">
              <a:rPr lang="ar-SA" smtClean="0"/>
              <a:t>27/04/1441</a:t>
            </a:fld>
            <a:endParaRPr lang="ar-SA"/>
          </a:p>
        </p:txBody>
      </p:sp>
      <p:sp>
        <p:nvSpPr>
          <p:cNvPr id="1048659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48660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E57-9F7B-4206-89F2-B18123075D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9439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1048662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663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48664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665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48666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2494-A808-4121-9707-060D03A1CCB6}" type="datetime1">
              <a:rPr lang="ar-SA" smtClean="0"/>
              <a:t>27/04/1441</a:t>
            </a:fld>
            <a:endParaRPr lang="ar-SA"/>
          </a:p>
        </p:txBody>
      </p:sp>
      <p:sp>
        <p:nvSpPr>
          <p:cNvPr id="1048667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48668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E57-9F7B-4206-89F2-B18123075D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657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1048670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BDB9-329F-4846-B5CB-ADD6085E0AE6}" type="datetime1">
              <a:rPr lang="ar-SA" smtClean="0"/>
              <a:t>27/04/1441</a:t>
            </a:fld>
            <a:endParaRPr lang="ar-SA"/>
          </a:p>
        </p:txBody>
      </p:sp>
      <p:sp>
        <p:nvSpPr>
          <p:cNvPr id="1048671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48672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E57-9F7B-4206-89F2-B18123075D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371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C1C-C80B-4531-9F16-F01652822F45}" type="datetime1">
              <a:rPr lang="ar-SA" smtClean="0"/>
              <a:t>27/04/1441</a:t>
            </a:fld>
            <a:endParaRPr lang="ar-SA"/>
          </a:p>
        </p:txBody>
      </p:sp>
      <p:sp>
        <p:nvSpPr>
          <p:cNvPr id="1048679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48680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E57-9F7B-4206-89F2-B18123075D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541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1048698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48699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700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4818-0388-45D7-921D-C12044C9319C}" type="datetime1">
              <a:rPr lang="ar-SA" smtClean="0"/>
              <a:t>27/04/1441</a:t>
            </a:fld>
            <a:endParaRPr lang="ar-SA"/>
          </a:p>
        </p:txBody>
      </p:sp>
      <p:sp>
        <p:nvSpPr>
          <p:cNvPr id="1048701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48702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E57-9F7B-4206-89F2-B18123075D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911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27/04/1441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1048682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1048683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048684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C5B-0446-4502-958E-B2D6D6247C1C}" type="datetime1">
              <a:rPr lang="ar-SA" smtClean="0"/>
              <a:t>27/04/1441</a:t>
            </a:fld>
            <a:endParaRPr lang="ar-SA"/>
          </a:p>
        </p:txBody>
      </p:sp>
      <p:sp>
        <p:nvSpPr>
          <p:cNvPr id="1048685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48686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E57-9F7B-4206-89F2-B18123075D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5514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104869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4869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8A31-9F53-40AE-9901-1938DF74719C}" type="datetime1">
              <a:rPr lang="ar-SA" smtClean="0"/>
              <a:t>27/04/1441</a:t>
            </a:fld>
            <a:endParaRPr lang="ar-SA"/>
          </a:p>
        </p:txBody>
      </p:sp>
      <p:sp>
        <p:nvSpPr>
          <p:cNvPr id="104869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4869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E57-9F7B-4206-89F2-B18123075D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7320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1048674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4867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0E56-DEC0-43F3-8810-F5B8BC53EB3E}" type="datetime1">
              <a:rPr lang="ar-SA" smtClean="0"/>
              <a:t>27/04/1441</a:t>
            </a:fld>
            <a:endParaRPr lang="ar-SA"/>
          </a:p>
        </p:txBody>
      </p:sp>
      <p:sp>
        <p:nvSpPr>
          <p:cNvPr id="104867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4867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DE57-9F7B-4206-89F2-B18123075D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846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27/04/1441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27/04/1441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27/04/1441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27/04/1441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27/04/1441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27/04/1441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016A-5234-4C2A-BD07-6E99DA2F6A20}" type="datetimeFigureOut">
              <a:rPr lang="ar-JO" smtClean="0"/>
              <a:pPr/>
              <a:t>27/04/1441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6016A-5234-4C2A-BD07-6E99DA2F6A20}" type="datetimeFigureOut">
              <a:rPr lang="ar-JO" smtClean="0"/>
              <a:pPr/>
              <a:t>27/04/1441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CCD3-703C-48DA-8D3B-B78E2D5D4156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1048577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48578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07558-02D9-46BD-9A04-FCD43CA4491F}" type="datetime1">
              <a:rPr lang="ar-SA" smtClean="0"/>
              <a:t>27/04/1441</a:t>
            </a:fld>
            <a:endParaRPr lang="ar-SA"/>
          </a:p>
        </p:txBody>
      </p:sp>
      <p:sp>
        <p:nvSpPr>
          <p:cNvPr id="1048579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048580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7DE57-9F7B-4206-89F2-B18123075DB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956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Venous thrombosis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786190"/>
            <a:ext cx="7643866" cy="185261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Done by : RAMA HAMDAN</a:t>
            </a:r>
          </a:p>
          <a:p>
            <a:r>
              <a:rPr lang="en-US" dirty="0">
                <a:solidFill>
                  <a:srgbClr val="FF0000"/>
                </a:solidFill>
              </a:rPr>
              <a:t> Supervised by : Dr. Mohammad AL-</a:t>
            </a:r>
            <a:r>
              <a:rPr lang="en-US" dirty="0" err="1">
                <a:solidFill>
                  <a:srgbClr val="FF0000"/>
                </a:solidFill>
              </a:rPr>
              <a:t>anne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194" y="1600200"/>
            <a:ext cx="6349611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136" y="1600200"/>
            <a:ext cx="613772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928670"/>
            <a:ext cx="6751272" cy="505461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Incidence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DVT has an annual incidence of approximately</a:t>
            </a: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1 : 1000 </a:t>
            </a:r>
            <a:r>
              <a:rPr lang="en-US" dirty="0"/>
              <a:t>in Western populations and the case mortality is </a:t>
            </a:r>
            <a:r>
              <a:rPr lang="en-US" dirty="0">
                <a:solidFill>
                  <a:srgbClr val="FF0000"/>
                </a:solidFill>
              </a:rPr>
              <a:t>1–3%</a:t>
            </a:r>
            <a:r>
              <a:rPr lang="en-US" dirty="0"/>
              <a:t>. It is </a:t>
            </a:r>
            <a:r>
              <a:rPr lang="en-US" dirty="0">
                <a:solidFill>
                  <a:srgbClr val="FF0000"/>
                </a:solidFill>
              </a:rPr>
              <a:t>increasingly</a:t>
            </a:r>
            <a:r>
              <a:rPr lang="en-US" dirty="0"/>
              <a:t> common with </a:t>
            </a:r>
            <a:r>
              <a:rPr lang="en-US" dirty="0">
                <a:solidFill>
                  <a:srgbClr val="FF0000"/>
                </a:solidFill>
              </a:rPr>
              <a:t>ageing</a:t>
            </a:r>
            <a:r>
              <a:rPr lang="en-US" dirty="0"/>
              <a:t>, and many of the deaths are related to coexisting medical conditions , such as active cancer.</a:t>
            </a:r>
            <a:endParaRPr lang="ar-JO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dirty="0"/>
            </a:br>
            <a:r>
              <a:rPr lang="en-US" b="1" i="1" dirty="0"/>
              <a:t>Clinical assessment</a:t>
            </a:r>
            <a:br>
              <a:rPr lang="en-US" b="1" i="1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Lower limb DVT characteristically starts in the distal veins, causing </a:t>
            </a:r>
            <a:r>
              <a:rPr lang="en-US" dirty="0">
                <a:solidFill>
                  <a:srgbClr val="7030A0"/>
                </a:solidFill>
              </a:rPr>
              <a:t>pain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swelling</a:t>
            </a:r>
            <a:r>
              <a:rPr lang="en-US" dirty="0"/>
              <a:t>, an </a:t>
            </a:r>
            <a:r>
              <a:rPr lang="en-US" dirty="0">
                <a:solidFill>
                  <a:srgbClr val="7030A0"/>
                </a:solidFill>
              </a:rPr>
              <a:t>increase </a:t>
            </a: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dilatation </a:t>
            </a:r>
            <a:r>
              <a:rPr lang="en-US" dirty="0"/>
              <a:t>of the </a:t>
            </a:r>
            <a:r>
              <a:rPr lang="en-US" dirty="0">
                <a:solidFill>
                  <a:srgbClr val="7030A0"/>
                </a:solidFill>
              </a:rPr>
              <a:t>superficial veins</a:t>
            </a:r>
            <a:r>
              <a:rPr lang="en-US" dirty="0"/>
              <a:t>. However symptoms and signs are minimal. </a:t>
            </a:r>
            <a:endParaRPr lang="ar-JO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dirty="0"/>
            </a:br>
            <a:r>
              <a:rPr lang="en-US" b="1" i="1" dirty="0"/>
              <a:t>Clinical assessment</a:t>
            </a:r>
            <a:br>
              <a:rPr lang="en-US" b="1" i="1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686320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dirty="0"/>
              <a:t>Differential diagnosis for DVT:</a:t>
            </a:r>
            <a:r>
              <a:rPr lang="en-US" dirty="0">
                <a:solidFill>
                  <a:srgbClr val="FF0000"/>
                </a:solidFill>
              </a:rPr>
              <a:t>(Unilateral)</a:t>
            </a:r>
          </a:p>
          <a:p>
            <a:pPr algn="l">
              <a:buNone/>
            </a:pPr>
            <a:r>
              <a:rPr lang="en-US" dirty="0"/>
              <a:t>1- A spontaneous or traumatic calf muscle tear.</a:t>
            </a:r>
          </a:p>
          <a:p>
            <a:pPr algn="l">
              <a:buNone/>
            </a:pPr>
            <a:r>
              <a:rPr lang="en-US" dirty="0"/>
              <a:t>2- Ruptured Baker’s cyst.</a:t>
            </a: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both characterised by sudden onset and localised tenderness</a:t>
            </a:r>
            <a:r>
              <a:rPr lang="en-US" dirty="0"/>
              <a:t>.</a:t>
            </a:r>
          </a:p>
          <a:p>
            <a:pPr algn="l">
              <a:buNone/>
            </a:pPr>
            <a:r>
              <a:rPr lang="en-US" dirty="0"/>
              <a:t> 3- </a:t>
            </a:r>
            <a:r>
              <a:rPr lang="en-US" dirty="0" err="1"/>
              <a:t>cellulitis</a:t>
            </a:r>
            <a:r>
              <a:rPr lang="en-US" dirty="0"/>
              <a:t> </a:t>
            </a:r>
          </a:p>
          <a:p>
            <a:pPr algn="l">
              <a:buNone/>
            </a:pPr>
            <a:r>
              <a:rPr lang="en-US" dirty="0"/>
              <a:t>is usually distinguished by marked skin erythema and </a:t>
            </a:r>
            <a:r>
              <a:rPr lang="en-US" dirty="0">
                <a:solidFill>
                  <a:srgbClr val="FF0000"/>
                </a:solidFill>
              </a:rPr>
              <a:t>heat localised within a well-demarcated area </a:t>
            </a:r>
            <a:r>
              <a:rPr lang="en-US" dirty="0"/>
              <a:t>of the leg and may be associated with an obvious</a:t>
            </a: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source of entry of infection </a:t>
            </a:r>
            <a:r>
              <a:rPr lang="en-US" dirty="0"/>
              <a:t>(e.g. insect bite, leg ulcer).</a:t>
            </a:r>
            <a:r>
              <a:rPr lang="ar-JO" dirty="0"/>
              <a:t> </a:t>
            </a:r>
          </a:p>
          <a:p>
            <a:pPr lvl="1" algn="l">
              <a:buNone/>
            </a:pPr>
            <a:endParaRPr lang="ar-JO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dirty="0"/>
            </a:br>
            <a:r>
              <a:rPr lang="en-US" b="1" i="1" dirty="0"/>
              <a:t>Clinical assessment</a:t>
            </a:r>
            <a:br>
              <a:rPr lang="en-US" b="1" i="1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dirty="0"/>
              <a:t>It is typically unilateral but may be bilateral, and clot may extend proximally into the inferior vena cava. Bilateral DVT is more commonly</a:t>
            </a:r>
          </a:p>
          <a:p>
            <a:pPr algn="l">
              <a:buNone/>
            </a:pPr>
            <a:r>
              <a:rPr lang="en-US" dirty="0"/>
              <a:t>seen with </a:t>
            </a:r>
            <a:r>
              <a:rPr lang="en-US" dirty="0">
                <a:solidFill>
                  <a:srgbClr val="C00000"/>
                </a:solidFill>
              </a:rPr>
              <a:t>underlying malignancy </a:t>
            </a:r>
            <a:r>
              <a:rPr lang="en-US" dirty="0"/>
              <a:t>or </a:t>
            </a:r>
            <a:r>
              <a:rPr lang="en-US" dirty="0">
                <a:solidFill>
                  <a:srgbClr val="C00000"/>
                </a:solidFill>
              </a:rPr>
              <a:t>anomalies of the inferior vena cava.</a:t>
            </a:r>
          </a:p>
          <a:p>
            <a:pPr algn="l">
              <a:buNone/>
            </a:pP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Note:</a:t>
            </a:r>
            <a:endParaRPr lang="ar-JO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asymptomatic PE </a:t>
            </a:r>
            <a:r>
              <a:rPr lang="en-US" dirty="0"/>
              <a:t>is thought to be present in approximately </a:t>
            </a:r>
            <a:r>
              <a:rPr lang="en-US" dirty="0">
                <a:solidFill>
                  <a:srgbClr val="FF0000"/>
                </a:solidFill>
              </a:rPr>
              <a:t>30%</a:t>
            </a:r>
            <a:r>
              <a:rPr lang="en-US" dirty="0"/>
              <a:t> of patients with lower limb </a:t>
            </a:r>
            <a:r>
              <a:rPr lang="en-US" dirty="0">
                <a:solidFill>
                  <a:srgbClr val="FF0000"/>
                </a:solidFill>
              </a:rPr>
              <a:t>DVT</a:t>
            </a:r>
            <a:r>
              <a:rPr lang="en-US" dirty="0"/>
              <a:t>.</a:t>
            </a:r>
            <a:endParaRPr lang="en-US" dirty="0">
              <a:solidFill>
                <a:srgbClr val="7030A0"/>
              </a:solidFill>
            </a:endParaRPr>
          </a:p>
          <a:p>
            <a:pPr algn="l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  <a:endParaRPr lang="ar-JO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Clinical criteria can be used to rank patients according to their likelihood of DVT or PE: for example, by using scoring systems such as the </a:t>
            </a:r>
            <a:r>
              <a:rPr lang="en-US" dirty="0">
                <a:solidFill>
                  <a:srgbClr val="FF0000"/>
                </a:solidFill>
              </a:rPr>
              <a:t>Wells score.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44510877_252953608737157_106304766037563801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357166"/>
            <a:ext cx="5143536" cy="614366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</a:t>
            </a:r>
            <a:endParaRPr lang="ar-JO" dirty="0"/>
          </a:p>
        </p:txBody>
      </p:sp>
      <p:pic>
        <p:nvPicPr>
          <p:cNvPr id="6" name="Content Placeholder 5" descr="44690004_273767193480349_73340220307878707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000240"/>
            <a:ext cx="6929486" cy="385765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DVT : is the formation of blood clot in one of the deep veins of the body ,usually the legs .</a:t>
            </a:r>
            <a:endParaRPr lang="ar-JO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286124"/>
            <a:ext cx="3500462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modality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Compression ultrasound </a:t>
            </a:r>
            <a:r>
              <a:rPr lang="en-US" dirty="0"/>
              <a:t>is the imaging modality of</a:t>
            </a:r>
          </a:p>
          <a:p>
            <a:pPr algn="l">
              <a:buNone/>
            </a:pPr>
            <a:r>
              <a:rPr lang="en-US" dirty="0"/>
              <a:t>choice in most centres. It has a sensitivity for proximal</a:t>
            </a:r>
          </a:p>
          <a:p>
            <a:pPr algn="l">
              <a:buNone/>
            </a:pPr>
            <a:r>
              <a:rPr lang="en-US" dirty="0"/>
              <a:t>DVT (clot involving the popliteal vein or above) of 99.5%.</a:t>
            </a:r>
          </a:p>
          <a:p>
            <a:pPr algn="l">
              <a:buNone/>
            </a:pPr>
            <a:r>
              <a:rPr lang="en-US" dirty="0"/>
              <a:t>Sensitivity and specificity are lower for diagnosing calf</a:t>
            </a:r>
          </a:p>
          <a:p>
            <a:pPr algn="l">
              <a:buNone/>
            </a:pPr>
            <a:r>
              <a:rPr lang="en-US" dirty="0"/>
              <a:t>vein thrombosis. </a:t>
            </a:r>
            <a:r>
              <a:rPr lang="en-US" dirty="0">
                <a:solidFill>
                  <a:srgbClr val="FF0000"/>
                </a:solidFill>
              </a:rPr>
              <a:t>Contrast venography </a:t>
            </a:r>
            <a:r>
              <a:rPr lang="en-US" dirty="0"/>
              <a:t>is an alternative</a:t>
            </a:r>
          </a:p>
          <a:p>
            <a:pPr algn="l">
              <a:buNone/>
            </a:pPr>
            <a:r>
              <a:rPr lang="en-US" dirty="0"/>
              <a:t>that is now rarely used. In patients with proven DVT,</a:t>
            </a:r>
          </a:p>
          <a:p>
            <a:pPr algn="l">
              <a:buNone/>
            </a:pPr>
            <a:r>
              <a:rPr lang="en-US" dirty="0"/>
              <a:t>further imaging to diagnose PE is </a:t>
            </a:r>
            <a:r>
              <a:rPr lang="en-US" dirty="0">
                <a:solidFill>
                  <a:srgbClr val="7030A0"/>
                </a:solidFill>
              </a:rPr>
              <a:t>not required </a:t>
            </a:r>
            <a:r>
              <a:rPr lang="en-US" dirty="0"/>
              <a:t>unless</a:t>
            </a:r>
          </a:p>
          <a:p>
            <a:pPr algn="l">
              <a:buNone/>
            </a:pPr>
            <a:r>
              <a:rPr lang="en-US" dirty="0"/>
              <a:t>massive PE is clinically suspected or there is otherwise</a:t>
            </a:r>
          </a:p>
          <a:p>
            <a:pPr algn="l">
              <a:buNone/>
            </a:pPr>
            <a:r>
              <a:rPr lang="en-US" dirty="0"/>
              <a:t>unexplained breathlessness </a:t>
            </a:r>
            <a:endParaRPr lang="ar-JO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535t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142984"/>
            <a:ext cx="5357850" cy="450137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714356"/>
            <a:ext cx="6901360" cy="526893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785794"/>
            <a:ext cx="7038992" cy="526893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Management</a:t>
            </a:r>
            <a:endParaRPr lang="ar-J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/>
              <a:t>The management of leg DVT includes </a:t>
            </a:r>
            <a:r>
              <a:rPr lang="en-US" dirty="0">
                <a:solidFill>
                  <a:srgbClr val="FF0000"/>
                </a:solidFill>
              </a:rPr>
              <a:t>elevation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and analgesia.</a:t>
            </a:r>
          </a:p>
          <a:p>
            <a:pPr algn="l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Heparin and warfarin are started at the same time then when INR is between 2-3 we stop heparin and continue with warfarin.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dirty="0"/>
            </a:br>
            <a:r>
              <a:rPr lang="en-US" b="1" i="1" dirty="0"/>
              <a:t>Management</a:t>
            </a:r>
            <a:br>
              <a:rPr lang="en-US" b="1" i="1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/>
              <a:t>An alternative is the </a:t>
            </a:r>
            <a:r>
              <a:rPr lang="en-US" dirty="0">
                <a:solidFill>
                  <a:srgbClr val="FF0000"/>
                </a:solidFill>
              </a:rPr>
              <a:t>oral Xa inhibitor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rivaroxaban</a:t>
            </a:r>
            <a:r>
              <a:rPr lang="en-US" dirty="0"/>
              <a:t>, which has a rapid onset of action and can be used immediately from diagnosis without the need for LMWH.</a:t>
            </a:r>
          </a:p>
          <a:p>
            <a:pPr algn="l">
              <a:buNone/>
            </a:pPr>
            <a:r>
              <a:rPr lang="en-US" dirty="0"/>
              <a:t> Treatment of acute VTE with LMWH should continue for at least 5 days. </a:t>
            </a:r>
            <a:endParaRPr lang="ar-JO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Management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/>
              <a:t>Patients who have had a DVT and have a strong contraindication to anticoagulation, and those who, despite therapeutic anticoagulation,</a:t>
            </a:r>
          </a:p>
          <a:p>
            <a:pPr algn="l">
              <a:buNone/>
            </a:pPr>
            <a:r>
              <a:rPr lang="en-US" dirty="0"/>
              <a:t>continue to have new pulmonary emboli,</a:t>
            </a:r>
          </a:p>
          <a:p>
            <a:pPr algn="l">
              <a:buNone/>
            </a:pPr>
            <a:r>
              <a:rPr lang="en-US" dirty="0"/>
              <a:t>should have an </a:t>
            </a:r>
            <a:r>
              <a:rPr lang="en-US" dirty="0">
                <a:solidFill>
                  <a:srgbClr val="7030A0"/>
                </a:solidFill>
              </a:rPr>
              <a:t>inferior vena cava filter </a:t>
            </a:r>
            <a:r>
              <a:rPr lang="en-US" dirty="0"/>
              <a:t>inserted to prevent life-threatening PE.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dirty="0"/>
              <a:t>The optimal initial duration of anticoagulation is</a:t>
            </a:r>
          </a:p>
          <a:p>
            <a:pPr algn="l">
              <a:buNone/>
            </a:pPr>
            <a:r>
              <a:rPr lang="en-US" dirty="0"/>
              <a:t>between </a:t>
            </a:r>
            <a:r>
              <a:rPr lang="en-US" dirty="0">
                <a:solidFill>
                  <a:srgbClr val="FF0000"/>
                </a:solidFill>
              </a:rPr>
              <a:t>6 weeks and 6 months</a:t>
            </a:r>
            <a:r>
              <a:rPr lang="en-US" dirty="0"/>
              <a:t>.</a:t>
            </a:r>
          </a:p>
          <a:p>
            <a:pPr algn="l">
              <a:buNone/>
            </a:pPr>
            <a:r>
              <a:rPr lang="en-US" dirty="0"/>
              <a:t> Patients who have thrombosis in the presence of a </a:t>
            </a:r>
            <a:r>
              <a:rPr lang="en-US" dirty="0">
                <a:solidFill>
                  <a:srgbClr val="FF0000"/>
                </a:solidFill>
              </a:rPr>
              <a:t>temporary risk factor</a:t>
            </a:r>
            <a:r>
              <a:rPr lang="en-US" dirty="0"/>
              <a:t>, which is then removed, can usually be treated for shorter periods (e.g. </a:t>
            </a:r>
            <a:r>
              <a:rPr lang="en-US" dirty="0">
                <a:solidFill>
                  <a:srgbClr val="FF0000"/>
                </a:solidFill>
              </a:rPr>
              <a:t>3 months</a:t>
            </a:r>
            <a:r>
              <a:rPr lang="en-US" dirty="0"/>
              <a:t>) than those who sustain unprovoked thrombosis. </a:t>
            </a:r>
          </a:p>
          <a:p>
            <a:pPr algn="l">
              <a:buNone/>
            </a:pPr>
            <a:r>
              <a:rPr lang="en-US" dirty="0"/>
              <a:t>In patients </a:t>
            </a:r>
            <a:r>
              <a:rPr lang="en-US" dirty="0">
                <a:solidFill>
                  <a:srgbClr val="FF0000"/>
                </a:solidFill>
              </a:rPr>
              <a:t>with active cancer and VTE, there is evidence that </a:t>
            </a:r>
            <a:r>
              <a:rPr lang="en-US" dirty="0"/>
              <a:t>LMWH should be continued for </a:t>
            </a:r>
            <a:r>
              <a:rPr lang="en-US" dirty="0">
                <a:solidFill>
                  <a:srgbClr val="FF0000"/>
                </a:solidFill>
              </a:rPr>
              <a:t>6 months </a:t>
            </a:r>
            <a:r>
              <a:rPr lang="en-US" dirty="0"/>
              <a:t>rather than being replaced by a coumarin.</a:t>
            </a:r>
          </a:p>
          <a:p>
            <a:pPr algn="l">
              <a:buNone/>
            </a:pPr>
            <a:r>
              <a:rPr lang="en-US" dirty="0"/>
              <a:t>Evidence indicates that periods of anticoagulation of more than 6 months do not alter the rate of recurrence following discontinuation of therapy.</a:t>
            </a:r>
            <a:endParaRPr lang="ar-JO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500042"/>
            <a:ext cx="6847511" cy="5268931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357166"/>
            <a:ext cx="7590769" cy="569755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dirty="0"/>
              <a:t>While the most common presentation of venous thromboembolic disease (VTE) is with deep vein thrombosis (DVT) of the leg and/or pulmonary embolism .</a:t>
            </a: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Rarer manifestation: </a:t>
            </a:r>
          </a:p>
          <a:p>
            <a:pPr algn="l">
              <a:buNone/>
            </a:pPr>
            <a:r>
              <a:rPr lang="en-US" dirty="0"/>
              <a:t>Jugular vein thrombosis</a:t>
            </a:r>
          </a:p>
          <a:p>
            <a:pPr algn="l">
              <a:buNone/>
            </a:pPr>
            <a:r>
              <a:rPr lang="en-US" dirty="0"/>
              <a:t>Upper limb DVT</a:t>
            </a:r>
          </a:p>
          <a:p>
            <a:pPr algn="l">
              <a:buNone/>
            </a:pPr>
            <a:r>
              <a:rPr lang="en-US" dirty="0"/>
              <a:t>Cerebral sinus thrombosis </a:t>
            </a:r>
          </a:p>
          <a:p>
            <a:pPr algn="l">
              <a:buNone/>
            </a:pPr>
            <a:r>
              <a:rPr lang="en-US" dirty="0"/>
              <a:t>Intra-abdominal venous thrombosis (e.g. Budd–</a:t>
            </a:r>
            <a:r>
              <a:rPr lang="en-US" dirty="0" err="1"/>
              <a:t>Chiari</a:t>
            </a:r>
            <a:r>
              <a:rPr lang="en-US" dirty="0"/>
              <a:t> syndrome.</a:t>
            </a:r>
            <a:endParaRPr lang="ar-JO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900" y="642918"/>
            <a:ext cx="6511417" cy="548324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642918"/>
            <a:ext cx="7467497" cy="548324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857232"/>
            <a:ext cx="6756008" cy="494420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229" y="1142984"/>
            <a:ext cx="6579830" cy="4983179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714356"/>
            <a:ext cx="6524309" cy="512605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dirty="0"/>
              <a:t>Recurrence of DVT is about 2–3% per annum in</a:t>
            </a:r>
          </a:p>
          <a:p>
            <a:pPr algn="l">
              <a:buNone/>
            </a:pPr>
            <a:r>
              <a:rPr lang="en-US" dirty="0"/>
              <a:t>patients who have a medical temporary risk factor at</a:t>
            </a:r>
          </a:p>
          <a:p>
            <a:pPr algn="l">
              <a:buNone/>
            </a:pPr>
            <a:r>
              <a:rPr lang="en-US" dirty="0"/>
              <a:t>presentation and about 8% per annum in those with</a:t>
            </a:r>
          </a:p>
          <a:p>
            <a:pPr algn="l">
              <a:buNone/>
            </a:pPr>
            <a:r>
              <a:rPr lang="en-US" dirty="0"/>
              <a:t>apparently unprovoked DVT. Recurrence plateaus at</a:t>
            </a:r>
          </a:p>
          <a:p>
            <a:pPr algn="l">
              <a:buNone/>
            </a:pPr>
            <a:r>
              <a:rPr lang="en-US" dirty="0"/>
              <a:t>around 30–40% at 5 years. Post-thrombotic syndrome is</a:t>
            </a:r>
          </a:p>
          <a:p>
            <a:pPr algn="l">
              <a:buNone/>
            </a:pPr>
            <a:r>
              <a:rPr lang="en-US" dirty="0"/>
              <a:t>due to damage of venous valves by the thrombus. It</a:t>
            </a:r>
          </a:p>
          <a:p>
            <a:pPr algn="l">
              <a:buNone/>
            </a:pPr>
            <a:r>
              <a:rPr lang="en-US" dirty="0"/>
              <a:t>results in persistent leg swelling, heaviness and discoloration.</a:t>
            </a:r>
          </a:p>
          <a:p>
            <a:pPr algn="l">
              <a:buNone/>
            </a:pPr>
            <a:r>
              <a:rPr lang="en-US" dirty="0"/>
              <a:t>The most severe complication of this syndrome</a:t>
            </a:r>
          </a:p>
          <a:p>
            <a:pPr algn="l">
              <a:buNone/>
            </a:pPr>
            <a:r>
              <a:rPr lang="en-US" dirty="0"/>
              <a:t>is ulceration around the medial malleolus</a:t>
            </a:r>
            <a:endParaRPr lang="ar-JO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1.large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71670" y="1357298"/>
            <a:ext cx="5786437" cy="4135438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>
              <a:buNone/>
            </a:pPr>
            <a:r>
              <a:rPr lang="ar-JO" dirty="0"/>
              <a:t> </a:t>
            </a:r>
            <a:r>
              <a:rPr lang="en-US" dirty="0"/>
              <a:t> Davidson’s principles and practice of medicine (22</a:t>
            </a:r>
            <a:r>
              <a:rPr lang="en-US" baseline="30000" dirty="0"/>
              <a:t>nd</a:t>
            </a:r>
            <a:r>
              <a:rPr lang="en-US" dirty="0"/>
              <a:t> Ed). </a:t>
            </a:r>
            <a:endParaRPr lang="ar-JO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000108"/>
            <a:ext cx="6715172" cy="4714907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عنوان 1"/>
          <p:cNvSpPr>
            <a:spLocks noGrp="1"/>
          </p:cNvSpPr>
          <p:nvPr>
            <p:ph type="ctrTitle"/>
          </p:nvPr>
        </p:nvSpPr>
        <p:spPr>
          <a:xfrm>
            <a:off x="685800" y="1036069"/>
            <a:ext cx="7772400" cy="1470025"/>
          </a:xfrm>
        </p:spPr>
        <p:txBody>
          <a:bodyPr/>
          <a:lstStyle/>
          <a:p>
            <a:r>
              <a:rPr lang="en-US" b="1" dirty="0"/>
              <a:t>Venous </a:t>
            </a:r>
            <a:r>
              <a:rPr lang="en-US" b="1" dirty="0" err="1"/>
              <a:t>Thrombo</a:t>
            </a:r>
            <a:r>
              <a:rPr lang="en-US" b="1" dirty="0"/>
              <a:t>-embolism</a:t>
            </a:r>
            <a:endParaRPr lang="ar-SA" b="1" dirty="0"/>
          </a:p>
        </p:txBody>
      </p:sp>
      <p:sp>
        <p:nvSpPr>
          <p:cNvPr id="1048608" name="عنوان فرعي 2"/>
          <p:cNvSpPr>
            <a:spLocks noGrp="1"/>
          </p:cNvSpPr>
          <p:nvPr>
            <p:ph type="subTitle" idx="1"/>
          </p:nvPr>
        </p:nvSpPr>
        <p:spPr>
          <a:xfrm>
            <a:off x="330144" y="3486179"/>
            <a:ext cx="8147225" cy="274148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660066"/>
                </a:solidFill>
              </a:rPr>
              <a:t>Done by : Aya Kayed  Al- Bdour</a:t>
            </a:r>
            <a:endParaRPr lang="zh-CN" altLang="en-US" sz="4000" b="1">
              <a:solidFill>
                <a:srgbClr val="660066"/>
              </a:solidFill>
            </a:endParaRPr>
          </a:p>
          <a:p>
            <a:pPr algn="ctr">
              <a:buNone/>
            </a:pPr>
            <a:r>
              <a:rPr lang="en-US" altLang="en-US" sz="4000" b="1" dirty="0">
                <a:solidFill>
                  <a:srgbClr val="660066"/>
                </a:solidFill>
              </a:rPr>
              <a:t> Supervised by : Dr. Mohammad AL-anne </a:t>
            </a:r>
            <a:endParaRPr lang="zh-CN" altLang="en-US" sz="4000" b="1">
              <a:solidFill>
                <a:srgbClr val="660066"/>
              </a:solidFill>
            </a:endParaRPr>
          </a:p>
          <a:p>
            <a:pPr algn="ctr">
              <a:buNone/>
            </a:pPr>
            <a:endParaRPr lang="zh-CN" altLang="en-US" sz="4000" b="1">
              <a:solidFill>
                <a:srgbClr val="660066"/>
              </a:solidFill>
            </a:endParaRPr>
          </a:p>
        </p:txBody>
      </p:sp>
      <p:sp>
        <p:nvSpPr>
          <p:cNvPr id="1048609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_2016-06-05-07-32-40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984" y="1600200"/>
            <a:ext cx="7058032" cy="4525963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04860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Thrombosis </a:t>
            </a:r>
          </a:p>
        </p:txBody>
      </p:sp>
      <p:sp>
        <p:nvSpPr>
          <p:cNvPr id="1048611" name="Content Placeholder 1048610"/>
          <p:cNvSpPr>
            <a:spLocks noGrp="1"/>
          </p:cNvSpPr>
          <p:nvPr>
            <p:ph idx="1"/>
          </p:nvPr>
        </p:nvSpPr>
        <p:spPr>
          <a:xfrm>
            <a:off x="517540" y="2189591"/>
            <a:ext cx="8229600" cy="3394075"/>
          </a:xfrm>
        </p:spPr>
        <p:txBody>
          <a:bodyPr anchor="t"/>
          <a:lstStyle/>
          <a:p>
            <a:pPr algn="l"/>
            <a:r>
              <a:rPr lang="en-US"/>
              <a:t>a clot of blood formed within a blood vessel and remaining attached to its place of origin — compare EMBOLUS</a:t>
            </a:r>
          </a:p>
        </p:txBody>
      </p:sp>
      <p:sp>
        <p:nvSpPr>
          <p:cNvPr id="1048612" name="Slide Number Placeholder 10486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عنصر نائب للمحتوى 2"/>
          <p:cNvSpPr>
            <a:spLocks noGrp="1"/>
          </p:cNvSpPr>
          <p:nvPr>
            <p:ph idx="1"/>
          </p:nvPr>
        </p:nvSpPr>
        <p:spPr>
          <a:xfrm>
            <a:off x="161696" y="1025832"/>
            <a:ext cx="8686800" cy="5533267"/>
          </a:xfrm>
        </p:spPr>
        <p:txBody>
          <a:bodyPr>
            <a:normAutofit fontScale="94844"/>
          </a:bodyPr>
          <a:lstStyle/>
          <a:p>
            <a:pPr algn="l">
              <a:buNone/>
            </a:pPr>
            <a:r>
              <a:rPr lang="en-US" dirty="0"/>
              <a:t>The most common presentation of VTE is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Deep vein thrombosis </a:t>
            </a:r>
            <a:r>
              <a:rPr lang="en-US" dirty="0"/>
              <a:t>(DVT) and /or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Pulmonary embolism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(PE).</a:t>
            </a:r>
          </a:p>
          <a:p>
            <a:pPr algn="l">
              <a:buNone/>
            </a:pPr>
            <a:endParaRPr lang="zh-CN" altLang="en-US"/>
          </a:p>
          <a:p>
            <a:pPr algn="l">
              <a:buNone/>
            </a:pPr>
            <a:r>
              <a:rPr lang="en-US" dirty="0"/>
              <a:t>Rarer </a:t>
            </a:r>
            <a:r>
              <a:rPr lang="en-US" dirty="0" err="1"/>
              <a:t>manifistations</a:t>
            </a:r>
            <a:r>
              <a:rPr lang="en-US" dirty="0"/>
              <a:t> are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jugular vein thrombosis 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upper limb DVT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cerebral sinus thrombosis </a:t>
            </a:r>
            <a:r>
              <a:rPr lang="en-US" dirty="0"/>
              <a:t>and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intra-abdominal venous thrombosis .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 </a:t>
            </a:r>
          </a:p>
        </p:txBody>
      </p:sp>
      <p:sp>
        <p:nvSpPr>
          <p:cNvPr id="104861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0486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Pulmonary embolism</a:t>
            </a:r>
          </a:p>
        </p:txBody>
      </p:sp>
      <p:sp>
        <p:nvSpPr>
          <p:cNvPr id="1048616" name="Content Placeholder 1048615"/>
          <p:cNvSpPr>
            <a:spLocks noGrp="1"/>
          </p:cNvSpPr>
          <p:nvPr>
            <p:ph idx="1"/>
          </p:nvPr>
        </p:nvSpPr>
        <p:spPr>
          <a:xfrm>
            <a:off x="124041" y="1223245"/>
            <a:ext cx="8890298" cy="5616787"/>
          </a:xfrm>
        </p:spPr>
        <p:txBody>
          <a:bodyPr>
            <a:normAutofit fontScale="97500" lnSpcReduction="10000"/>
          </a:bodyPr>
          <a:lstStyle/>
          <a:p>
            <a:pPr algn="l">
              <a:buNone/>
            </a:pPr>
            <a:r>
              <a:rPr lang="en-US" altLang="en-US"/>
              <a:t>PE is acommon and potentially lethal condition.</a:t>
            </a:r>
            <a:endParaRPr lang="zh-CN" altLang="en-US"/>
          </a:p>
          <a:p>
            <a:pPr algn="l">
              <a:buNone/>
            </a:pPr>
            <a:endParaRPr lang="zh-CN" altLang="en-US"/>
          </a:p>
          <a:p>
            <a:pPr algn="l">
              <a:buNone/>
            </a:pPr>
            <a:r>
              <a:rPr lang="en-US" dirty="0"/>
              <a:t>The majority (80%) of pulmonary emboli arise from the propagation of lower limb DVT .</a:t>
            </a:r>
            <a:endParaRPr lang="zh-CN" altLang="en-US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Venous </a:t>
            </a:r>
            <a:r>
              <a:rPr lang="en-US" dirty="0" err="1"/>
              <a:t>thrombo</a:t>
            </a:r>
            <a:r>
              <a:rPr lang="en-US" dirty="0"/>
              <a:t>-embolism occurs in approximately 1% of all patients admitted to hospital and accounts for around 5 % of in-hospital deaths .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It is a common mood of death in patients with </a:t>
            </a:r>
            <a:r>
              <a:rPr lang="en-US" u="sng" dirty="0"/>
              <a:t>cancer, stroke and pregnancy . </a:t>
            </a:r>
          </a:p>
          <a:p>
            <a:pPr algn="l">
              <a:buNone/>
            </a:pPr>
            <a:endParaRPr lang="en-US" u="sng" dirty="0"/>
          </a:p>
          <a:p>
            <a:endParaRPr lang="en-US"/>
          </a:p>
        </p:txBody>
      </p:sp>
      <p:sp>
        <p:nvSpPr>
          <p:cNvPr id="1048617" name="Slide Number Placeholder 10486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عنصر نائب للمحتوى 6" descr="96936.dib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48618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en-US" b="1" dirty="0"/>
              <a:t>Symptoms and Signs of PE :</a:t>
            </a:r>
            <a:endParaRPr lang="ar-SA" b="1" dirty="0"/>
          </a:p>
        </p:txBody>
      </p:sp>
      <p:pic>
        <p:nvPicPr>
          <p:cNvPr id="2097156" name="صورة 4" descr="sig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861048"/>
            <a:ext cx="3093815" cy="2780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97157" name="عنصر نائب للمحتوى 6" descr="symptom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124744"/>
            <a:ext cx="7200800" cy="2537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23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dirty="0"/>
              <a:t>Investigations : </a:t>
            </a:r>
            <a:endParaRPr lang="ar-SA" dirty="0"/>
          </a:p>
        </p:txBody>
      </p:sp>
      <p:sp>
        <p:nvSpPr>
          <p:cNvPr id="104862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92969"/>
          </a:bodyPr>
          <a:lstStyle/>
          <a:p>
            <a:pPr algn="l">
              <a:buNone/>
            </a:pPr>
            <a:r>
              <a:rPr lang="en-US" b="1" dirty="0"/>
              <a:t>1) Chest X-ray :</a:t>
            </a:r>
          </a:p>
          <a:p>
            <a:pPr algn="l">
              <a:buNone/>
            </a:pPr>
            <a:r>
              <a:rPr lang="en-US" dirty="0"/>
              <a:t>   A variety of non-specific radiographic appearances have been described .</a:t>
            </a:r>
          </a:p>
          <a:p>
            <a:pPr algn="l">
              <a:buNone/>
            </a:pPr>
            <a:r>
              <a:rPr lang="en-US" dirty="0"/>
              <a:t>   But the chest X-ray is most useful in excluding key differential diagnoses, e.g. </a:t>
            </a:r>
            <a:r>
              <a:rPr lang="en-US" b="1" dirty="0">
                <a:solidFill>
                  <a:srgbClr val="FF0000"/>
                </a:solidFill>
              </a:rPr>
              <a:t>pneumonia</a:t>
            </a:r>
            <a:r>
              <a:rPr lang="en-US" dirty="0"/>
              <a:t> or </a:t>
            </a:r>
            <a:r>
              <a:rPr lang="en-US" b="1" dirty="0" err="1">
                <a:solidFill>
                  <a:srgbClr val="FF0000"/>
                </a:solidFill>
              </a:rPr>
              <a:t>pneumothorax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   Normal appearances in an </a:t>
            </a:r>
            <a:r>
              <a:rPr lang="en-US" u="sng" dirty="0"/>
              <a:t>acutely breathless and </a:t>
            </a:r>
            <a:r>
              <a:rPr lang="en-US" u="sng" dirty="0" err="1"/>
              <a:t>hypoxaemic</a:t>
            </a:r>
            <a:r>
              <a:rPr lang="en-US" dirty="0"/>
              <a:t> patient should raise the suspicion of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</a:t>
            </a:r>
            <a:r>
              <a:rPr lang="en-US" dirty="0"/>
              <a:t>, as should bilateral changes in a patient presenting with unilateral </a:t>
            </a:r>
            <a:r>
              <a:rPr lang="en-US" dirty="0" err="1"/>
              <a:t>pleuritic</a:t>
            </a:r>
            <a:r>
              <a:rPr lang="en-US" dirty="0"/>
              <a:t> chest pain. </a:t>
            </a:r>
            <a:endParaRPr lang="ar-SA" dirty="0"/>
          </a:p>
        </p:txBody>
      </p:sp>
      <p:sp>
        <p:nvSpPr>
          <p:cNvPr id="104862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عنصر نائب للمحتوى 3" descr="pe featur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48627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6192688"/>
          </a:xfrm>
        </p:spPr>
        <p:txBody>
          <a:bodyPr>
            <a:normAutofit fontScale="97500"/>
          </a:bodyPr>
          <a:lstStyle/>
          <a:p>
            <a:pPr algn="l">
              <a:buNone/>
            </a:pPr>
            <a:r>
              <a:rPr lang="en-US" b="1" dirty="0"/>
              <a:t>2) ECG :</a:t>
            </a: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The ECG is often normal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but is useful in </a:t>
            </a:r>
            <a:r>
              <a:rPr lang="en-US" u="sng" dirty="0"/>
              <a:t>excluding</a:t>
            </a:r>
            <a:r>
              <a:rPr lang="en-US" dirty="0"/>
              <a:t> other important differential diagnoses, such as </a:t>
            </a:r>
            <a:r>
              <a:rPr lang="en-US" b="1" dirty="0">
                <a:solidFill>
                  <a:srgbClr val="FF0000"/>
                </a:solidFill>
              </a:rPr>
              <a:t>acute myocardial infarction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and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pericarditis</a:t>
            </a:r>
            <a:r>
              <a:rPr lang="en-US" dirty="0"/>
              <a:t>.</a:t>
            </a:r>
            <a:endParaRPr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 The most common findings in PE include </a:t>
            </a:r>
            <a:r>
              <a:rPr lang="en-US" u="sng" dirty="0">
                <a:solidFill>
                  <a:srgbClr val="FF0000"/>
                </a:solidFill>
              </a:rPr>
              <a:t>sinus tachycardia</a:t>
            </a:r>
            <a:r>
              <a:rPr lang="en-US" u="sng" dirty="0"/>
              <a:t> </a:t>
            </a:r>
            <a:r>
              <a:rPr lang="en-US" dirty="0"/>
              <a:t>and </a:t>
            </a:r>
            <a:r>
              <a:rPr lang="en-US" u="sng" dirty="0">
                <a:solidFill>
                  <a:srgbClr val="FF0000"/>
                </a:solidFill>
              </a:rPr>
              <a:t>anterior T-wave inversion</a:t>
            </a:r>
            <a:r>
              <a:rPr lang="en-US" dirty="0"/>
              <a:t> but these are non-specific;</a:t>
            </a:r>
            <a:endParaRPr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 larger emboli may cause right heart strain revealed by an </a:t>
            </a:r>
            <a:r>
              <a:rPr lang="en-US" b="1" dirty="0">
                <a:solidFill>
                  <a:srgbClr val="FF0000"/>
                </a:solidFill>
              </a:rPr>
              <a:t>S1Q3T3 pattern</a:t>
            </a:r>
            <a:r>
              <a:rPr lang="en-US" dirty="0"/>
              <a:t>, ST-segment and T-wave changes, or the appearance of </a:t>
            </a:r>
            <a:r>
              <a:rPr lang="en-US" b="1" dirty="0">
                <a:solidFill>
                  <a:srgbClr val="FF0000"/>
                </a:solidFill>
              </a:rPr>
              <a:t>right bundle branch block. </a:t>
            </a:r>
            <a:endParaRPr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48629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عنصر نائب للمحتوى 3" descr="Pulmonary-Embolis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3193" y="1197374"/>
            <a:ext cx="8365460" cy="4391866"/>
          </a:xfrm>
        </p:spPr>
      </p:pic>
      <p:sp>
        <p:nvSpPr>
          <p:cNvPr id="1048630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l">
              <a:buNone/>
            </a:pPr>
            <a:r>
              <a:rPr lang="en-US" b="1" dirty="0"/>
              <a:t>3) ABGs : </a:t>
            </a:r>
          </a:p>
          <a:p>
            <a:pPr algn="l">
              <a:buNone/>
            </a:pPr>
            <a:r>
              <a:rPr lang="en-US" dirty="0"/>
              <a:t>Arterial blood gases typically show </a:t>
            </a:r>
            <a:r>
              <a:rPr lang="en-US" b="1" dirty="0">
                <a:solidFill>
                  <a:srgbClr val="FF0000"/>
                </a:solidFill>
              </a:rPr>
              <a:t>a reduced PaO2 and a normal or low PaCO2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and an increased alveolar– arterial oxygen gradient, but may be normal in a significant minority. </a:t>
            </a: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A metabolic acidosis</a:t>
            </a:r>
            <a:r>
              <a:rPr lang="en-US" dirty="0"/>
              <a:t> may be seen in acute massive PE with cardiovascular collapse.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48632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ep_Venous_Syste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500042"/>
            <a:ext cx="4071966" cy="5786478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525344"/>
          </a:xfrm>
        </p:spPr>
        <p:txBody>
          <a:bodyPr>
            <a:normAutofit fontScale="92031" lnSpcReduction="10000"/>
          </a:bodyPr>
          <a:lstStyle/>
          <a:p>
            <a:pPr algn="l">
              <a:buNone/>
            </a:pPr>
            <a:r>
              <a:rPr lang="en-US" b="1" dirty="0"/>
              <a:t>4) D-</a:t>
            </a:r>
            <a:r>
              <a:rPr lang="en-US" b="1" dirty="0" err="1"/>
              <a:t>dimer</a:t>
            </a:r>
            <a:r>
              <a:rPr lang="en-US" b="1" dirty="0"/>
              <a:t> :</a:t>
            </a:r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dirty="0"/>
              <a:t>An elevated D-</a:t>
            </a:r>
            <a:r>
              <a:rPr lang="en-US" dirty="0" err="1"/>
              <a:t>dimer</a:t>
            </a:r>
            <a:r>
              <a:rPr lang="en-US" dirty="0"/>
              <a:t> is of limited value, as it may be raised in a variety of conditions including </a:t>
            </a:r>
            <a:r>
              <a:rPr lang="en-US" b="1" dirty="0">
                <a:solidFill>
                  <a:srgbClr val="FF0000"/>
                </a:solidFill>
              </a:rPr>
              <a:t>PE, myocardial infarction, pneumonia and sepsis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l">
              <a:buNone/>
            </a:pP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However,</a:t>
            </a:r>
            <a:r>
              <a:rPr lang="en-US" b="1" dirty="0">
                <a:solidFill>
                  <a:srgbClr val="FF0000"/>
                </a:solidFill>
              </a:rPr>
              <a:t> low levels</a:t>
            </a:r>
            <a:r>
              <a:rPr lang="en-US" dirty="0"/>
              <a:t> (&lt; 500 </a:t>
            </a:r>
            <a:r>
              <a:rPr lang="en-US" dirty="0" err="1"/>
              <a:t>ng</a:t>
            </a:r>
            <a:r>
              <a:rPr lang="en-US" dirty="0"/>
              <a:t>/</a:t>
            </a:r>
            <a:r>
              <a:rPr lang="en-US" dirty="0" err="1"/>
              <a:t>mL</a:t>
            </a:r>
            <a:r>
              <a:rPr lang="en-US" dirty="0"/>
              <a:t>), particularly where </a:t>
            </a:r>
            <a:r>
              <a:rPr lang="en-US" b="1" dirty="0">
                <a:solidFill>
                  <a:srgbClr val="FF0000"/>
                </a:solidFill>
              </a:rPr>
              <a:t>clinical risk is low,</a:t>
            </a:r>
            <a:r>
              <a:rPr lang="en-US" dirty="0"/>
              <a:t> have a</a:t>
            </a:r>
            <a:r>
              <a:rPr lang="en-US" b="1" dirty="0">
                <a:solidFill>
                  <a:srgbClr val="FF0000"/>
                </a:solidFill>
              </a:rPr>
              <a:t> high negative</a:t>
            </a:r>
            <a:r>
              <a:rPr lang="en-US" dirty="0"/>
              <a:t> predictive value and </a:t>
            </a:r>
            <a:r>
              <a:rPr lang="en-US" b="1" dirty="0">
                <a:solidFill>
                  <a:srgbClr val="FF0000"/>
                </a:solidFill>
              </a:rPr>
              <a:t>further investigation</a:t>
            </a:r>
            <a:r>
              <a:rPr lang="en-US" dirty="0"/>
              <a:t> is usually </a:t>
            </a:r>
            <a:r>
              <a:rPr lang="en-US" b="1" dirty="0">
                <a:solidFill>
                  <a:srgbClr val="FF0000"/>
                </a:solidFill>
              </a:rPr>
              <a:t>unnecessary</a:t>
            </a:r>
            <a:r>
              <a:rPr lang="en-US" dirty="0"/>
              <a:t> .</a:t>
            </a:r>
            <a:endParaRPr b="1">
              <a:solidFill>
                <a:srgbClr val="FF0000"/>
              </a:solidFill>
            </a:endParaRP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The D-</a:t>
            </a:r>
            <a:r>
              <a:rPr lang="en-US" dirty="0" err="1"/>
              <a:t>dimer</a:t>
            </a:r>
            <a:r>
              <a:rPr lang="en-US" dirty="0"/>
              <a:t> result should be disregarded in high-risk patients, as further investigation is mandatory even if it is normal. </a:t>
            </a:r>
          </a:p>
        </p:txBody>
      </p:sp>
      <p:sp>
        <p:nvSpPr>
          <p:cNvPr id="104863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4844"/>
          </a:bodyPr>
          <a:lstStyle/>
          <a:p>
            <a:pPr algn="l">
              <a:buNone/>
            </a:pPr>
            <a:r>
              <a:rPr lang="en-US" b="1" dirty="0"/>
              <a:t>5) CT Pulmonary angiography </a:t>
            </a:r>
            <a:r>
              <a:rPr lang="en-US" dirty="0"/>
              <a:t>(CTPA)  </a:t>
            </a:r>
            <a:r>
              <a:rPr lang="en-US" b="1" dirty="0"/>
              <a:t>: </a:t>
            </a: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Is the first-line diagnostic test</a:t>
            </a:r>
            <a:r>
              <a:rPr lang="en-US" dirty="0"/>
              <a:t>. It has the advantages of </a:t>
            </a:r>
            <a:r>
              <a:rPr lang="en-US" dirty="0" err="1"/>
              <a:t>visualising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the distribution and extent of the emboli</a:t>
            </a:r>
            <a:r>
              <a:rPr lang="en-US" dirty="0"/>
              <a:t>, or highlighting an alternative diagnosis, such as </a:t>
            </a:r>
            <a:r>
              <a:rPr lang="en-US" u="sng" dirty="0">
                <a:solidFill>
                  <a:srgbClr val="FF0000"/>
                </a:solidFill>
              </a:rPr>
              <a:t>consolidation</a:t>
            </a:r>
            <a:r>
              <a:rPr lang="en-US" dirty="0"/>
              <a:t>, </a:t>
            </a:r>
            <a:r>
              <a:rPr lang="en-US" u="sng" dirty="0" err="1">
                <a:solidFill>
                  <a:srgbClr val="FF0000"/>
                </a:solidFill>
              </a:rPr>
              <a:t>pneumothorax</a:t>
            </a:r>
            <a:r>
              <a:rPr lang="en-US" dirty="0"/>
              <a:t> or </a:t>
            </a:r>
            <a:r>
              <a:rPr lang="en-US" u="sng" dirty="0">
                <a:solidFill>
                  <a:srgbClr val="FF0000"/>
                </a:solidFill>
              </a:rPr>
              <a:t>aortic dissection</a:t>
            </a:r>
            <a:r>
              <a:rPr lang="en-US" dirty="0"/>
              <a:t> .</a:t>
            </a:r>
            <a:endParaRPr b="1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 </a:t>
            </a:r>
          </a:p>
          <a:p>
            <a:pPr algn="l">
              <a:buNone/>
            </a:pPr>
            <a:r>
              <a:rPr lang="en-US" dirty="0"/>
              <a:t>As the contrast media may be </a:t>
            </a:r>
            <a:r>
              <a:rPr lang="en-US" u="sng" dirty="0" err="1"/>
              <a:t>nephrotoxic</a:t>
            </a:r>
            <a:r>
              <a:rPr lang="en-US" dirty="0"/>
              <a:t>, care should be taken in patients with renal impairment, and CTPA avoided in those with a </a:t>
            </a:r>
            <a:r>
              <a:rPr lang="en-US" u="sng" dirty="0"/>
              <a:t>history of allergy </a:t>
            </a:r>
            <a:r>
              <a:rPr lang="en-US" dirty="0"/>
              <a:t>to iodinated contrast media. </a:t>
            </a:r>
            <a:endParaRPr lang="ar-SA" b="1" dirty="0"/>
          </a:p>
        </p:txBody>
      </p:sp>
      <p:sp>
        <p:nvSpPr>
          <p:cNvPr id="1048601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عنصر نائب للمحتوى 3" descr="878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964488" cy="6777052"/>
          </a:xfrm>
        </p:spPr>
      </p:pic>
      <p:sp>
        <p:nvSpPr>
          <p:cNvPr id="1048597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4844"/>
          </a:bodyPr>
          <a:lstStyle/>
          <a:p>
            <a:pPr algn="l">
              <a:buNone/>
            </a:pPr>
            <a:r>
              <a:rPr lang="en-US" dirty="0"/>
              <a:t>6) </a:t>
            </a:r>
            <a:r>
              <a:rPr lang="en-US" b="1" dirty="0"/>
              <a:t>Ventilation–perfusion scanning : </a:t>
            </a:r>
            <a:r>
              <a:rPr lang="en-US" dirty="0"/>
              <a:t>is seldom used nowadays .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7)  </a:t>
            </a:r>
            <a:r>
              <a:rPr lang="en-US" b="1" dirty="0" err="1"/>
              <a:t>Colour</a:t>
            </a:r>
            <a:r>
              <a:rPr lang="en-US" b="1" dirty="0"/>
              <a:t> Doppler ultrasound </a:t>
            </a:r>
            <a:r>
              <a:rPr lang="en-US" dirty="0"/>
              <a:t>of the leg veins remains the investigation of choice in patients with </a:t>
            </a:r>
            <a:r>
              <a:rPr lang="en-US" b="1" u="sng" dirty="0">
                <a:solidFill>
                  <a:srgbClr val="FF0000"/>
                </a:solidFill>
              </a:rPr>
              <a:t>suspected DVT</a:t>
            </a:r>
            <a:r>
              <a:rPr lang="en-US" dirty="0"/>
              <a:t>, but may also be used in patients with </a:t>
            </a:r>
            <a:r>
              <a:rPr lang="en-US" b="1" u="sng" dirty="0">
                <a:solidFill>
                  <a:srgbClr val="FF0000"/>
                </a:solidFill>
              </a:rPr>
              <a:t>suspected PE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dirty="0"/>
              <a:t> particularly if there are clinical signs in a limb, as many will have identifiable proximal thrombus in the leg veins. 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48593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4844"/>
          </a:bodyPr>
          <a:lstStyle/>
          <a:p>
            <a:pPr algn="l">
              <a:buNone/>
            </a:pPr>
            <a:r>
              <a:rPr lang="en-US" dirty="0"/>
              <a:t>8) </a:t>
            </a:r>
            <a:r>
              <a:rPr lang="en-US" b="1" dirty="0"/>
              <a:t>Bedside echocardiography </a:t>
            </a:r>
            <a:r>
              <a:rPr lang="en-US" dirty="0"/>
              <a:t>is extremely helpful in the differential diagnosis and assessment of acute circulatory collapse. </a:t>
            </a:r>
            <a:r>
              <a:rPr lang="en-US" b="1" dirty="0">
                <a:solidFill>
                  <a:srgbClr val="FF0000"/>
                </a:solidFill>
              </a:rPr>
              <a:t>Acute dilatation of the right heart is usually present in massive PE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and thrombus may be visible.</a:t>
            </a:r>
            <a:endParaRPr>
              <a:solidFill>
                <a:srgbClr val="660066"/>
              </a:solidFill>
            </a:endParaRPr>
          </a:p>
          <a:p>
            <a:pPr algn="l">
              <a:buNone/>
            </a:pPr>
            <a:r>
              <a:rPr lang="en-US" dirty="0"/>
              <a:t> Alternative diagnoses, including </a:t>
            </a:r>
            <a:r>
              <a:rPr lang="en-US" u="none" dirty="0">
                <a:solidFill>
                  <a:srgbClr val="FF0000"/>
                </a:solidFill>
              </a:rPr>
              <a:t>left ventricular failure, aortic dissection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pericardial </a:t>
            </a:r>
            <a:r>
              <a:rPr lang="en-US" dirty="0" err="1">
                <a:solidFill>
                  <a:srgbClr val="FF0000"/>
                </a:solidFill>
              </a:rPr>
              <a:t>tamponade</a:t>
            </a:r>
            <a:r>
              <a:rPr lang="en-US" dirty="0"/>
              <a:t>, can also be identified. </a:t>
            </a:r>
            <a:endParaRPr lang="ar-SA" u="none" dirty="0">
              <a:solidFill>
                <a:srgbClr val="FF0000"/>
              </a:solidFill>
            </a:endParaRPr>
          </a:p>
        </p:txBody>
      </p:sp>
      <p:sp>
        <p:nvSpPr>
          <p:cNvPr id="1048587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عنصر نائب للمحتوى 4" descr="Diast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3600400" cy="3662655"/>
          </a:xfrm>
        </p:spPr>
      </p:pic>
      <p:sp>
        <p:nvSpPr>
          <p:cNvPr id="1048588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97153" name="صورة 5" descr="systol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3312368" cy="3600400"/>
          </a:xfrm>
          <a:prstGeom prst="rect">
            <a:avLst/>
          </a:prstGeom>
        </p:spPr>
      </p:pic>
      <p:sp>
        <p:nvSpPr>
          <p:cNvPr id="1048589" name="مربع نص 6"/>
          <p:cNvSpPr txBox="1"/>
          <p:nvPr/>
        </p:nvSpPr>
        <p:spPr>
          <a:xfrm>
            <a:off x="1043608" y="3645024"/>
            <a:ext cx="2664296" cy="701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Diastole</a:t>
            </a:r>
            <a:endParaRPr kumimoji="0" lang="ar-SA" sz="3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48590" name="مربع نص 7"/>
          <p:cNvSpPr txBox="1"/>
          <p:nvPr/>
        </p:nvSpPr>
        <p:spPr>
          <a:xfrm>
            <a:off x="5580112" y="3501008"/>
            <a:ext cx="1944216" cy="701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Systole</a:t>
            </a:r>
            <a:endParaRPr kumimoji="0" lang="ar-SA" sz="3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48591" name="مربع نص 8"/>
          <p:cNvSpPr txBox="1"/>
          <p:nvPr/>
        </p:nvSpPr>
        <p:spPr>
          <a:xfrm>
            <a:off x="251520" y="4303455"/>
            <a:ext cx="8892480" cy="32977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 Ventricular Dilatation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 Ventricular size does not change from diastole to systole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Hypokinesis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D-shaped Left Ventricle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40% of patient with PE have Right ventricular abnormalities seen by Echocardiography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: </a:t>
            </a:r>
            <a:endParaRPr lang="ar-SA" dirty="0"/>
          </a:p>
        </p:txBody>
      </p:sp>
      <p:sp>
        <p:nvSpPr>
          <p:cNvPr id="104859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- General Measures</a:t>
            </a:r>
          </a:p>
          <a:p>
            <a:pPr algn="l">
              <a:buNone/>
            </a:pPr>
            <a:r>
              <a:rPr lang="en-US" dirty="0"/>
              <a:t>- Anticoagulation </a:t>
            </a:r>
          </a:p>
          <a:p>
            <a:pPr algn="l">
              <a:buNone/>
            </a:pPr>
            <a:r>
              <a:rPr lang="en-US" dirty="0"/>
              <a:t>- Thrombolytic and surgical therapy </a:t>
            </a:r>
          </a:p>
          <a:p>
            <a:pPr algn="l">
              <a:buNone/>
            </a:pPr>
            <a:r>
              <a:rPr lang="en-US" dirty="0"/>
              <a:t>- </a:t>
            </a:r>
            <a:r>
              <a:rPr lang="en-US" dirty="0" err="1"/>
              <a:t>Caval</a:t>
            </a:r>
            <a:r>
              <a:rPr lang="en-US" dirty="0"/>
              <a:t> Filters   </a:t>
            </a:r>
          </a:p>
        </p:txBody>
      </p:sp>
      <p:sp>
        <p:nvSpPr>
          <p:cNvPr id="104859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80625" lnSpcReduction="10000"/>
          </a:bodyPr>
          <a:lstStyle/>
          <a:p>
            <a:pPr algn="l">
              <a:buNone/>
            </a:pPr>
            <a:r>
              <a:rPr lang="en-US" sz="3900" b="1" dirty="0"/>
              <a:t>General measures : </a:t>
            </a:r>
          </a:p>
          <a:p>
            <a:pPr algn="l">
              <a:buNone/>
            </a:pPr>
            <a:r>
              <a:rPr lang="en-US" b="1" u="sng" dirty="0">
                <a:solidFill>
                  <a:srgbClr val="CC0066"/>
                </a:solidFill>
              </a:rPr>
              <a:t>Prompt recognition and treatment are potentially life saving</a:t>
            </a:r>
            <a:r>
              <a:rPr lang="en-US" u="sng" dirty="0"/>
              <a:t>.</a:t>
            </a:r>
            <a:r>
              <a:rPr lang="en-US" dirty="0"/>
              <a:t> </a:t>
            </a:r>
            <a:endParaRPr lang="en-US" b="1" dirty="0"/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Sufficient oxygen </a:t>
            </a:r>
            <a:r>
              <a:rPr lang="en-US" dirty="0"/>
              <a:t>should be given to </a:t>
            </a:r>
            <a:r>
              <a:rPr lang="en-US" dirty="0" err="1"/>
              <a:t>hypoxaemic</a:t>
            </a:r>
            <a:r>
              <a:rPr lang="en-US" dirty="0"/>
              <a:t> patients to maintain arterial oxygen saturation above 90%. </a:t>
            </a: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IV fluids should be given firstly to increase RV filling pressure and maintain COP. </a:t>
            </a:r>
            <a:endParaRPr lang="zh-CN" altLang="en-US" b="1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Heparinisation</a:t>
            </a:r>
            <a:r>
              <a:rPr lang="en-US" dirty="0"/>
              <a:t> will prevent further emboli occurring</a:t>
            </a:r>
            <a:endParaRPr lang="zh-CN" altLang="en-US" b="1"/>
          </a:p>
          <a:p>
            <a:pPr algn="l">
              <a:buNone/>
            </a:pPr>
            <a:r>
              <a:rPr lang="en-US" dirty="0"/>
              <a:t>If </a:t>
            </a:r>
            <a:r>
              <a:rPr lang="en-US" b="1" dirty="0">
                <a:solidFill>
                  <a:srgbClr val="FF0000"/>
                </a:solidFill>
              </a:rPr>
              <a:t>hypotension is severe</a:t>
            </a:r>
            <a:r>
              <a:rPr lang="en-US" dirty="0"/>
              <a:t> and do not respond to plasma expanders, Use </a:t>
            </a:r>
            <a:r>
              <a:rPr lang="en-US" b="1" dirty="0">
                <a:solidFill>
                  <a:srgbClr val="FF0000"/>
                </a:solidFill>
              </a:rPr>
              <a:t>inotropic support</a:t>
            </a:r>
            <a:endParaRPr lang="zh-CN" altLang="en-US" b="1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>
                <a:solidFill>
                  <a:srgbClr val="FF0000"/>
                </a:solidFill>
              </a:rPr>
              <a:t>Thrombolysis</a:t>
            </a:r>
            <a:r>
              <a:rPr lang="en-US" dirty="0"/>
              <a:t> should be considered if the patient is not improving after 15-30 minutes with the above measures </a:t>
            </a:r>
            <a:endParaRPr lang="zh-CN" altLang="en-US" b="1"/>
          </a:p>
          <a:p>
            <a:pPr algn="l">
              <a:buNone/>
            </a:pPr>
            <a:r>
              <a:rPr lang="en-US" dirty="0"/>
              <a:t>Diuretics and vasodilators </a:t>
            </a:r>
            <a:r>
              <a:rPr lang="en-US" u="sng" dirty="0">
                <a:solidFill>
                  <a:srgbClr val="FF0000"/>
                </a:solidFill>
              </a:rPr>
              <a:t>should be avoided</a:t>
            </a:r>
            <a:r>
              <a:rPr lang="en-US" dirty="0"/>
              <a:t>, as they will reduce cardiac output.</a:t>
            </a:r>
            <a:endParaRPr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endParaRPr lang="ar-SA" dirty="0"/>
          </a:p>
        </p:txBody>
      </p:sp>
      <p:sp>
        <p:nvSpPr>
          <p:cNvPr id="1048599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عنصر نائب للمحتوى 2"/>
          <p:cNvSpPr>
            <a:spLocks noGrp="1"/>
          </p:cNvSpPr>
          <p:nvPr>
            <p:ph idx="1"/>
          </p:nvPr>
        </p:nvSpPr>
        <p:spPr>
          <a:xfrm>
            <a:off x="401352" y="592852"/>
            <a:ext cx="8229600" cy="6120680"/>
          </a:xfrm>
        </p:spPr>
        <p:txBody>
          <a:bodyPr>
            <a:normAutofit fontScale="94844"/>
          </a:bodyPr>
          <a:lstStyle/>
          <a:p>
            <a:pPr algn="l">
              <a:buNone/>
            </a:pPr>
            <a:r>
              <a:rPr lang="en-US" b="1" dirty="0"/>
              <a:t>Anticoagulation :</a:t>
            </a:r>
          </a:p>
          <a:p>
            <a:pPr algn="l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Heparin</a:t>
            </a:r>
            <a:r>
              <a:rPr lang="en-US" b="1" dirty="0"/>
              <a:t> </a:t>
            </a:r>
            <a:r>
              <a:rPr lang="en-US" dirty="0"/>
              <a:t> Low molecular weight heparin (LMWH) should be </a:t>
            </a:r>
            <a:r>
              <a:rPr lang="en-US" b="1" dirty="0">
                <a:solidFill>
                  <a:srgbClr val="FF0000"/>
                </a:solidFill>
              </a:rPr>
              <a:t>given initially after a PE is diagnosed </a:t>
            </a:r>
            <a:r>
              <a:rPr lang="en-US" u="sng" dirty="0"/>
              <a:t>subcutaneous</a:t>
            </a:r>
            <a:r>
              <a:rPr lang="en-US" dirty="0"/>
              <a:t> . The dose is based on the patient’s weight and there is usually no requirement to monitor tests of coagulation.</a:t>
            </a:r>
            <a:endParaRPr lang="zh-CN" altLang="en-US" b="1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 Treatment with LMWH should </a:t>
            </a:r>
            <a:r>
              <a:rPr lang="en-US" dirty="0">
                <a:solidFill>
                  <a:srgbClr val="FF0000"/>
                </a:solidFill>
              </a:rPr>
              <a:t>continue</a:t>
            </a:r>
            <a:r>
              <a:rPr lang="en-US" dirty="0"/>
              <a:t> for at </a:t>
            </a:r>
            <a:r>
              <a:rPr lang="en-US" u="sng" dirty="0">
                <a:solidFill>
                  <a:srgbClr val="FF0000"/>
                </a:solidFill>
              </a:rPr>
              <a:t>least 5 days</a:t>
            </a:r>
            <a:r>
              <a:rPr lang="en-US" u="sng" dirty="0"/>
              <a:t> or </a:t>
            </a:r>
            <a:r>
              <a:rPr lang="en-US" dirty="0"/>
              <a:t>until the international normalised ratio (</a:t>
            </a:r>
            <a:r>
              <a:rPr lang="en-US" dirty="0">
                <a:solidFill>
                  <a:srgbClr val="FF0000"/>
                </a:solidFill>
              </a:rPr>
              <a:t>INR</a:t>
            </a:r>
            <a:r>
              <a:rPr lang="en-US" dirty="0"/>
              <a:t>) is </a:t>
            </a:r>
            <a:r>
              <a:rPr lang="en-US" dirty="0">
                <a:solidFill>
                  <a:srgbClr val="FF0000"/>
                </a:solidFill>
              </a:rPr>
              <a:t>2.0</a:t>
            </a:r>
            <a:r>
              <a:rPr lang="en-US" dirty="0"/>
              <a:t> or above for at </a:t>
            </a:r>
            <a:r>
              <a:rPr lang="en-US" dirty="0">
                <a:solidFill>
                  <a:srgbClr val="FF0000"/>
                </a:solidFill>
              </a:rPr>
              <a:t>least 24 hours</a:t>
            </a:r>
            <a:r>
              <a:rPr lang="en-US" dirty="0"/>
              <a:t> .    </a:t>
            </a:r>
            <a:r>
              <a:rPr lang="en-US" b="1" dirty="0"/>
              <a:t> </a:t>
            </a:r>
            <a:endParaRPr lang="zh-CN" altLang="en-US">
              <a:solidFill>
                <a:srgbClr val="FF0000"/>
              </a:solidFill>
            </a:endParaRPr>
          </a:p>
          <a:p>
            <a:pPr algn="l">
              <a:buNone/>
            </a:pPr>
            <a:endParaRPr lang="ar-SA" dirty="0"/>
          </a:p>
        </p:txBody>
      </p:sp>
      <p:sp>
        <p:nvSpPr>
          <p:cNvPr id="1048636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عنصر نائب للمحتوى 2"/>
          <p:cNvSpPr>
            <a:spLocks noGrp="1"/>
          </p:cNvSpPr>
          <p:nvPr>
            <p:ph idx="1"/>
          </p:nvPr>
        </p:nvSpPr>
        <p:spPr>
          <a:xfrm>
            <a:off x="496112" y="339341"/>
            <a:ext cx="8229600" cy="6105525"/>
          </a:xfrm>
        </p:spPr>
        <p:txBody>
          <a:bodyPr>
            <a:normAutofit fontScale="97500" lnSpcReduction="10000"/>
          </a:bodyPr>
          <a:lstStyle/>
          <a:p>
            <a:pPr algn="l">
              <a:buNone/>
            </a:pP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Warfarin</a:t>
            </a:r>
            <a:r>
              <a:rPr lang="en-US" dirty="0"/>
              <a:t> – a vitamin K antagonist – remains the most commonly used oral anticoagulant. </a:t>
            </a:r>
            <a:endParaRPr lang="zh-CN" altLang="en-US"/>
          </a:p>
          <a:p>
            <a:pPr algn="l">
              <a:buNone/>
            </a:pPr>
            <a:r>
              <a:rPr lang="zh-CN" altLang="en-US">
                <a:solidFill>
                  <a:srgbClr val="FF0000"/>
                </a:solidFill>
              </a:rPr>
              <a:t> should be given within 24 hours of the diagnosis</a:t>
            </a:r>
          </a:p>
          <a:p>
            <a:pPr algn="l">
              <a:buNone/>
            </a:pPr>
            <a:r>
              <a:rPr lang="en-US" dirty="0"/>
              <a:t>Therapy is initiated with a high loading dose, followed by a maintenance dose based on the international </a:t>
            </a:r>
            <a:r>
              <a:rPr lang="en-US" dirty="0" err="1"/>
              <a:t>normalised</a:t>
            </a:r>
            <a:r>
              <a:rPr lang="en-US" dirty="0"/>
              <a:t> ratio (INR).</a:t>
            </a:r>
            <a:endParaRPr lang="zh-CN" altLang="en-US"/>
          </a:p>
          <a:p>
            <a:pPr algn="l">
              <a:buNone/>
            </a:pPr>
            <a:r>
              <a:rPr lang="en-US" dirty="0"/>
              <a:t> </a:t>
            </a:r>
            <a:endParaRPr lang="zh-CN" altLang="en-US"/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** regular measurement of the INR is required throughout the duration of  </a:t>
            </a:r>
            <a:r>
              <a:rPr lang="en-US" dirty="0"/>
              <a:t> </a:t>
            </a:r>
            <a:endParaRPr lang="zh-CN" altLang="en-US"/>
          </a:p>
          <a:p>
            <a:pPr algn="l">
              <a:buNone/>
            </a:pPr>
            <a:endParaRPr lang="ar-SA" b="1" dirty="0">
              <a:solidFill>
                <a:srgbClr val="0000FF"/>
              </a:solidFill>
            </a:endParaRPr>
          </a:p>
          <a:p>
            <a:pPr algn="l">
              <a:buNone/>
            </a:pPr>
            <a:r>
              <a:rPr lang="en-US" altLang="ar-SA" b="1" dirty="0">
                <a:solidFill>
                  <a:srgbClr val="0000FF"/>
                </a:solidFill>
              </a:rPr>
              <a:t>**</a:t>
            </a:r>
            <a:r>
              <a:rPr lang="ar-SA" b="1" dirty="0">
                <a:solidFill>
                  <a:srgbClr val="0000FF"/>
                </a:solidFill>
              </a:rPr>
              <a:t>LMWH is given at the same time with warfarin until the INR is in the therapeutic range</a:t>
            </a:r>
          </a:p>
        </p:txBody>
      </p:sp>
      <p:sp>
        <p:nvSpPr>
          <p:cNvPr id="1048638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14356"/>
            <a:ext cx="7286676" cy="5411807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4844"/>
          </a:bodyPr>
          <a:lstStyle/>
          <a:p>
            <a:pPr algn="l">
              <a:buNone/>
            </a:pPr>
            <a:r>
              <a:rPr lang="en-US" dirty="0"/>
              <a:t>Decisions regarding the duration of anticoagulation represent a balance between </a:t>
            </a:r>
            <a:r>
              <a:rPr lang="en-US" b="1" u="sng" dirty="0">
                <a:solidFill>
                  <a:srgbClr val="FF0000"/>
                </a:solidFill>
              </a:rPr>
              <a:t>the risk </a:t>
            </a:r>
            <a:r>
              <a:rPr lang="en-US" dirty="0"/>
              <a:t>and </a:t>
            </a:r>
            <a:r>
              <a:rPr lang="en-US" b="1" u="sng" dirty="0">
                <a:solidFill>
                  <a:srgbClr val="FF0000"/>
                </a:solidFill>
              </a:rPr>
              <a:t>consequences of recurrence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dirty="0"/>
              <a:t> and the </a:t>
            </a:r>
            <a:r>
              <a:rPr lang="en-US" b="1" u="sng" dirty="0">
                <a:solidFill>
                  <a:srgbClr val="FF0000"/>
                </a:solidFill>
              </a:rPr>
              <a:t>risks of prolonged anticoagulation</a:t>
            </a:r>
            <a:r>
              <a:rPr lang="en-US" dirty="0"/>
              <a:t>.</a:t>
            </a:r>
            <a:endParaRPr b="1">
              <a:solidFill>
                <a:srgbClr val="FF0000"/>
              </a:solidFill>
            </a:endParaRP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 In patients with an identifiable and reversible risk factor, anticoagulation may be safely discontinued following </a:t>
            </a:r>
            <a:r>
              <a:rPr lang="en-US" b="1" dirty="0">
                <a:solidFill>
                  <a:srgbClr val="FF0000"/>
                </a:solidFill>
              </a:rPr>
              <a:t>3 months</a:t>
            </a:r>
            <a:r>
              <a:rPr lang="en-US" dirty="0"/>
              <a:t> of therapy.</a:t>
            </a:r>
          </a:p>
          <a:p>
            <a:pPr algn="l">
              <a:buNone/>
            </a:pPr>
            <a:r>
              <a:rPr lang="en-US" dirty="0"/>
              <a:t> Those with </a:t>
            </a:r>
            <a:r>
              <a:rPr lang="en-US" b="1" u="sng" dirty="0">
                <a:solidFill>
                  <a:srgbClr val="FF0000"/>
                </a:solidFill>
              </a:rPr>
              <a:t>persistent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prothrombotic</a:t>
            </a:r>
            <a:r>
              <a:rPr lang="en-US" b="1" dirty="0">
                <a:solidFill>
                  <a:srgbClr val="FF0000"/>
                </a:solidFill>
              </a:rPr>
              <a:t> risks</a:t>
            </a:r>
            <a:r>
              <a:rPr lang="en-US" dirty="0"/>
              <a:t> or a </a:t>
            </a:r>
            <a:r>
              <a:rPr lang="en-US" b="1" u="sng" dirty="0">
                <a:solidFill>
                  <a:srgbClr val="FF0000"/>
                </a:solidFill>
              </a:rPr>
              <a:t>history of previous emboli </a:t>
            </a:r>
            <a:r>
              <a:rPr lang="en-US" dirty="0"/>
              <a:t>should be </a:t>
            </a:r>
            <a:r>
              <a:rPr lang="en-US" dirty="0" err="1"/>
              <a:t>anticoagulated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for life.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48640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عنصر نائب للمحتوى 2"/>
          <p:cNvSpPr>
            <a:spLocks noGrp="1"/>
          </p:cNvSpPr>
          <p:nvPr>
            <p:ph idx="1"/>
          </p:nvPr>
        </p:nvSpPr>
        <p:spPr>
          <a:xfrm>
            <a:off x="272222" y="342982"/>
            <a:ext cx="8229600" cy="5937523"/>
          </a:xfrm>
        </p:spPr>
        <p:txBody>
          <a:bodyPr>
            <a:normAutofit fontScale="88594"/>
          </a:bodyPr>
          <a:lstStyle/>
          <a:p>
            <a:pPr algn="l">
              <a:buNone/>
            </a:pPr>
            <a:r>
              <a:rPr lang="en-US" dirty="0"/>
              <a:t>In patients with </a:t>
            </a:r>
            <a:r>
              <a:rPr lang="en-US" b="1" dirty="0">
                <a:solidFill>
                  <a:srgbClr val="FF0000"/>
                </a:solidFill>
              </a:rPr>
              <a:t>cancer-associated VTE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LMWH</a:t>
            </a:r>
            <a:r>
              <a:rPr lang="en-US" dirty="0"/>
              <a:t> should be continued for at </a:t>
            </a:r>
            <a:r>
              <a:rPr lang="en-US" b="1" dirty="0">
                <a:solidFill>
                  <a:srgbClr val="FF0000"/>
                </a:solidFill>
              </a:rPr>
              <a:t>least 6 months</a:t>
            </a:r>
            <a:r>
              <a:rPr lang="en-US" dirty="0"/>
              <a:t> before switching to </a:t>
            </a:r>
            <a:r>
              <a:rPr lang="en-US" dirty="0" err="1">
                <a:solidFill>
                  <a:srgbClr val="FF0000"/>
                </a:solidFill>
              </a:rPr>
              <a:t>warfarin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b="1">
              <a:solidFill>
                <a:srgbClr val="FF0000"/>
              </a:solidFill>
            </a:endParaRP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For patients with </a:t>
            </a:r>
            <a:r>
              <a:rPr lang="en-US" b="1" u="sng" dirty="0">
                <a:solidFill>
                  <a:srgbClr val="FF0000"/>
                </a:solidFill>
              </a:rPr>
              <a:t>unprovoked VTE</a:t>
            </a:r>
            <a:r>
              <a:rPr lang="en-US" dirty="0"/>
              <a:t>, the appropriate duration of anticoagulation should be at </a:t>
            </a:r>
            <a:r>
              <a:rPr lang="en-US" b="1" dirty="0">
                <a:solidFill>
                  <a:srgbClr val="FF0000"/>
                </a:solidFill>
              </a:rPr>
              <a:t>least 3 months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but</a:t>
            </a:r>
            <a:r>
              <a:rPr lang="en-US" dirty="0"/>
              <a:t> prolonged therapy should be considered in males :</a:t>
            </a:r>
            <a:endParaRPr b="1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-In whom the D-</a:t>
            </a:r>
            <a:r>
              <a:rPr lang="en-US" dirty="0" err="1"/>
              <a:t>dimer</a:t>
            </a:r>
            <a:r>
              <a:rPr lang="en-US" dirty="0"/>
              <a:t> remains </a:t>
            </a:r>
            <a:r>
              <a:rPr lang="en-US" b="1" dirty="0">
                <a:solidFill>
                  <a:srgbClr val="FF0000"/>
                </a:solidFill>
              </a:rPr>
              <a:t>elevated</a:t>
            </a:r>
            <a:r>
              <a:rPr lang="en-US" dirty="0"/>
              <a:t> when measured </a:t>
            </a:r>
            <a:r>
              <a:rPr lang="en-US" b="1" dirty="0">
                <a:solidFill>
                  <a:srgbClr val="FF0000"/>
                </a:solidFill>
              </a:rPr>
              <a:t>1 month</a:t>
            </a:r>
            <a:r>
              <a:rPr lang="en-US" dirty="0"/>
              <a:t> after stopping anticoagulation</a:t>
            </a:r>
            <a:endParaRPr b="1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- Those with </a:t>
            </a:r>
            <a:r>
              <a:rPr lang="en-US" b="1" dirty="0">
                <a:solidFill>
                  <a:srgbClr val="FF0000"/>
                </a:solidFill>
              </a:rPr>
              <a:t>post-thrombotic syndrome</a:t>
            </a:r>
            <a:endParaRPr b="1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- In whom </a:t>
            </a:r>
            <a:r>
              <a:rPr lang="en-US" b="1" dirty="0">
                <a:solidFill>
                  <a:srgbClr val="FF0000"/>
                </a:solidFill>
              </a:rPr>
              <a:t>recurrent PE </a:t>
            </a:r>
            <a:r>
              <a:rPr lang="en-US" dirty="0"/>
              <a:t>may be fatal. </a:t>
            </a:r>
            <a:endParaRPr lang="ar-SA" b="1" dirty="0"/>
          </a:p>
        </p:txBody>
      </p:sp>
      <p:sp>
        <p:nvSpPr>
          <p:cNvPr id="1048642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500" b="1" dirty="0"/>
              <a:t>Thrombolytic and surgical therapy :</a:t>
            </a:r>
            <a:endParaRPr lang="ar-SA" sz="3500" b="1" dirty="0"/>
          </a:p>
        </p:txBody>
      </p:sp>
      <p:sp>
        <p:nvSpPr>
          <p:cNvPr id="1048644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6094" lnSpcReduction="10000"/>
          </a:bodyPr>
          <a:lstStyle/>
          <a:p>
            <a:pPr algn="l">
              <a:buNone/>
            </a:pPr>
            <a:r>
              <a:rPr lang="en-US" dirty="0" err="1"/>
              <a:t>Thrombolysis</a:t>
            </a:r>
            <a:r>
              <a:rPr lang="en-US" dirty="0"/>
              <a:t> is indicated in any patient presenting with </a:t>
            </a:r>
            <a:r>
              <a:rPr lang="en-US" b="1" dirty="0">
                <a:solidFill>
                  <a:srgbClr val="FF0000"/>
                </a:solidFill>
              </a:rPr>
              <a:t>acute massive PE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accompanied by </a:t>
            </a:r>
            <a:r>
              <a:rPr lang="en-US" b="1" dirty="0" err="1">
                <a:solidFill>
                  <a:srgbClr val="FF0000"/>
                </a:solidFill>
              </a:rPr>
              <a:t>cardiogenic</a:t>
            </a:r>
            <a:r>
              <a:rPr lang="en-US" b="1" dirty="0">
                <a:solidFill>
                  <a:srgbClr val="FF0000"/>
                </a:solidFill>
              </a:rPr>
              <a:t> shock</a:t>
            </a:r>
            <a:r>
              <a:rPr lang="en-US" dirty="0"/>
              <a:t>. In the absence of shock, the benefits are less clear but </a:t>
            </a:r>
            <a:r>
              <a:rPr lang="en-US" dirty="0" err="1"/>
              <a:t>thrombolysis</a:t>
            </a:r>
            <a:r>
              <a:rPr lang="en-US" dirty="0"/>
              <a:t> may be considered in those presenting with </a:t>
            </a:r>
            <a:r>
              <a:rPr lang="en-US" u="sng" dirty="0">
                <a:solidFill>
                  <a:srgbClr val="FF0000"/>
                </a:solidFill>
              </a:rPr>
              <a:t>right ventricular dilatation and </a:t>
            </a:r>
            <a:r>
              <a:rPr lang="en-US" u="sng" dirty="0" err="1">
                <a:solidFill>
                  <a:srgbClr val="FF0000"/>
                </a:solidFill>
              </a:rPr>
              <a:t>hypokinesis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or severe </a:t>
            </a:r>
            <a:r>
              <a:rPr lang="en-US" u="sng" dirty="0" err="1">
                <a:solidFill>
                  <a:srgbClr val="FF0000"/>
                </a:solidFill>
              </a:rPr>
              <a:t>hypoxaemia</a:t>
            </a:r>
            <a:r>
              <a:rPr lang="en-US" dirty="0"/>
              <a:t>.</a:t>
            </a:r>
            <a:endParaRPr>
              <a:solidFill>
                <a:srgbClr val="FF0000"/>
              </a:solidFill>
            </a:endParaRP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Patients must be screened carefully for </a:t>
            </a:r>
            <a:r>
              <a:rPr lang="en-US" b="1" dirty="0" err="1">
                <a:solidFill>
                  <a:srgbClr val="FF0000"/>
                </a:solidFill>
              </a:rPr>
              <a:t>haemorrhagic</a:t>
            </a:r>
            <a:r>
              <a:rPr lang="en-US" b="1" dirty="0">
                <a:solidFill>
                  <a:srgbClr val="FF0000"/>
                </a:solidFill>
              </a:rPr>
              <a:t> risk</a:t>
            </a:r>
            <a:r>
              <a:rPr lang="en-US" dirty="0"/>
              <a:t>, as there is a high risk of </a:t>
            </a:r>
            <a:r>
              <a:rPr lang="en-US" b="1" u="sng" dirty="0">
                <a:solidFill>
                  <a:srgbClr val="FF0000"/>
                </a:solidFill>
              </a:rPr>
              <a:t>intracranial </a:t>
            </a:r>
            <a:r>
              <a:rPr lang="en-US" b="1" u="sng" dirty="0" err="1">
                <a:solidFill>
                  <a:srgbClr val="FF0000"/>
                </a:solidFill>
              </a:rPr>
              <a:t>haemorrhage</a:t>
            </a:r>
            <a:r>
              <a:rPr lang="en-US" u="sng" dirty="0"/>
              <a:t>.</a:t>
            </a:r>
            <a:endParaRPr lang="ar-SA" b="1" u="sng" dirty="0">
              <a:solidFill>
                <a:srgbClr val="FF0000"/>
              </a:solidFill>
            </a:endParaRPr>
          </a:p>
        </p:txBody>
      </p:sp>
      <p:sp>
        <p:nvSpPr>
          <p:cNvPr id="1048645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6094" lnSpcReduction="10000"/>
          </a:bodyPr>
          <a:lstStyle/>
          <a:p>
            <a:pPr algn="l">
              <a:buNone/>
            </a:pPr>
            <a:r>
              <a:rPr lang="en-US" dirty="0"/>
              <a:t>   </a:t>
            </a:r>
            <a:r>
              <a:rPr lang="en-US" b="1" dirty="0"/>
              <a:t>Surgical pulmonary </a:t>
            </a:r>
            <a:r>
              <a:rPr lang="en-US" b="1" dirty="0" err="1"/>
              <a:t>embolectomy</a:t>
            </a:r>
            <a:r>
              <a:rPr lang="en-US" b="1" dirty="0"/>
              <a:t> </a:t>
            </a:r>
            <a:r>
              <a:rPr lang="en-US" dirty="0"/>
              <a:t>may be considered in selected patients but carries a high mortality.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b="1" dirty="0" err="1"/>
              <a:t>Caval</a:t>
            </a:r>
            <a:r>
              <a:rPr lang="en-US" b="1" dirty="0"/>
              <a:t> filters : </a:t>
            </a:r>
          </a:p>
          <a:p>
            <a:pPr algn="l">
              <a:buNone/>
            </a:pPr>
            <a:r>
              <a:rPr lang="en-US" b="1" dirty="0"/>
              <a:t> A patient in whom:</a:t>
            </a:r>
          </a:p>
          <a:p>
            <a:pPr algn="l">
              <a:buNone/>
            </a:pPr>
            <a:r>
              <a:rPr lang="en-US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anticoagulation is contraindicated</a:t>
            </a:r>
            <a:r>
              <a:rPr lang="en-US" dirty="0"/>
              <a:t>,</a:t>
            </a:r>
            <a:endParaRPr b="1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 who </a:t>
            </a:r>
            <a:r>
              <a:rPr lang="en-US" b="1" u="sng" dirty="0">
                <a:solidFill>
                  <a:srgbClr val="FF0000"/>
                </a:solidFill>
              </a:rPr>
              <a:t>has suffered massive </a:t>
            </a:r>
            <a:r>
              <a:rPr lang="en-US" b="1" u="sng" dirty="0" err="1">
                <a:solidFill>
                  <a:srgbClr val="FF0000"/>
                </a:solidFill>
              </a:rPr>
              <a:t>haemorrhage</a:t>
            </a:r>
            <a:r>
              <a:rPr lang="en-US" dirty="0"/>
              <a:t> on anticoagulation,</a:t>
            </a:r>
            <a:endParaRPr b="1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 or </a:t>
            </a:r>
            <a:r>
              <a:rPr lang="en-US" b="1" u="sng" dirty="0">
                <a:solidFill>
                  <a:srgbClr val="FF0000"/>
                </a:solidFill>
              </a:rPr>
              <a:t>recurrent VTE despite anticoagulation</a:t>
            </a:r>
            <a:r>
              <a:rPr lang="en-US" dirty="0"/>
              <a:t>,</a:t>
            </a:r>
            <a:endParaRPr b="1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 should be considered for an inferior vena </a:t>
            </a:r>
            <a:r>
              <a:rPr lang="en-US" dirty="0" err="1"/>
              <a:t>caval</a:t>
            </a:r>
            <a:r>
              <a:rPr lang="en-US" dirty="0"/>
              <a:t> filter. </a:t>
            </a:r>
            <a:r>
              <a:rPr lang="en-US" b="1" dirty="0">
                <a:solidFill>
                  <a:srgbClr val="FF0000"/>
                </a:solidFill>
              </a:rPr>
              <a:t>Retrievable </a:t>
            </a:r>
            <a:r>
              <a:rPr lang="en-US" b="1" dirty="0" err="1">
                <a:solidFill>
                  <a:srgbClr val="FF0000"/>
                </a:solidFill>
              </a:rPr>
              <a:t>caval</a:t>
            </a:r>
            <a:r>
              <a:rPr lang="en-US" b="1" dirty="0">
                <a:solidFill>
                  <a:srgbClr val="FF0000"/>
                </a:solidFill>
              </a:rPr>
              <a:t> filters</a:t>
            </a:r>
            <a:r>
              <a:rPr lang="en-US" dirty="0"/>
              <a:t> are particularly useful in patients with </a:t>
            </a:r>
            <a:r>
              <a:rPr lang="en-US" dirty="0">
                <a:solidFill>
                  <a:srgbClr val="FF0000"/>
                </a:solidFill>
              </a:rPr>
              <a:t>temporary</a:t>
            </a:r>
            <a:r>
              <a:rPr lang="en-US" dirty="0"/>
              <a:t> risk factors. </a:t>
            </a:r>
            <a:endParaRPr b="1"/>
          </a:p>
          <a:p>
            <a:pPr algn="l">
              <a:buNone/>
            </a:pPr>
            <a:endParaRPr lang="ar-SA" dirty="0"/>
          </a:p>
        </p:txBody>
      </p:sp>
      <p:sp>
        <p:nvSpPr>
          <p:cNvPr id="1048647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Prognosis :</a:t>
            </a:r>
            <a:endParaRPr lang="ar-SA" b="1" dirty="0"/>
          </a:p>
        </p:txBody>
      </p:sp>
      <p:sp>
        <p:nvSpPr>
          <p:cNvPr id="104864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4844"/>
          </a:bodyPr>
          <a:lstStyle/>
          <a:p>
            <a:pPr algn="l">
              <a:buNone/>
            </a:pPr>
            <a:r>
              <a:rPr lang="en-US" dirty="0"/>
              <a:t>Immediate morality is </a:t>
            </a:r>
            <a:r>
              <a:rPr lang="en-US" dirty="0">
                <a:solidFill>
                  <a:srgbClr val="FF0000"/>
                </a:solidFill>
              </a:rPr>
              <a:t>greatest</a:t>
            </a:r>
            <a:r>
              <a:rPr lang="en-US" dirty="0"/>
              <a:t> in those with </a:t>
            </a:r>
            <a:r>
              <a:rPr lang="en-US" dirty="0" err="1"/>
              <a:t>echocardiographic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evidence of right ventricular dysfunction or </a:t>
            </a:r>
            <a:r>
              <a:rPr lang="en-US" b="1" dirty="0" err="1">
                <a:solidFill>
                  <a:srgbClr val="FF0000"/>
                </a:solidFill>
              </a:rPr>
              <a:t>cardiogenic</a:t>
            </a:r>
            <a:r>
              <a:rPr lang="en-US" b="1" dirty="0">
                <a:solidFill>
                  <a:srgbClr val="FF0000"/>
                </a:solidFill>
              </a:rPr>
              <a:t> shock</a:t>
            </a:r>
            <a:r>
              <a:rPr lang="en-US" b="1" dirty="0"/>
              <a:t>.</a:t>
            </a:r>
          </a:p>
          <a:p>
            <a:pPr algn="l">
              <a:buNone/>
            </a:pPr>
            <a:endParaRPr lang="en-US" b="1" dirty="0"/>
          </a:p>
          <a:p>
            <a:pPr algn="l">
              <a:buNone/>
            </a:pPr>
            <a:r>
              <a:rPr lang="en-US" b="1" dirty="0"/>
              <a:t> </a:t>
            </a:r>
            <a:r>
              <a:rPr lang="en-US" dirty="0"/>
              <a:t>Once anticoagulation is commenced, however, the risk of mortality rapidly falls. </a:t>
            </a:r>
            <a:r>
              <a:rPr lang="en-US" dirty="0">
                <a:solidFill>
                  <a:srgbClr val="FF0000"/>
                </a:solidFill>
              </a:rPr>
              <a:t>The risk of recurrence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highest</a:t>
            </a:r>
            <a:r>
              <a:rPr lang="en-US" dirty="0"/>
              <a:t> in the </a:t>
            </a:r>
            <a:r>
              <a:rPr lang="en-US" dirty="0">
                <a:solidFill>
                  <a:srgbClr val="FF0000"/>
                </a:solidFill>
              </a:rPr>
              <a:t>first 6–12 months </a:t>
            </a:r>
            <a:r>
              <a:rPr lang="en-US" dirty="0"/>
              <a:t>after the initial event, and at </a:t>
            </a:r>
            <a:r>
              <a:rPr lang="en-US" dirty="0">
                <a:solidFill>
                  <a:srgbClr val="FF0000"/>
                </a:solidFill>
              </a:rPr>
              <a:t>10 years</a:t>
            </a:r>
            <a:r>
              <a:rPr lang="en-US" dirty="0"/>
              <a:t> around one-third of individuals will have </a:t>
            </a:r>
            <a:r>
              <a:rPr lang="en-US" dirty="0">
                <a:solidFill>
                  <a:srgbClr val="FF0000"/>
                </a:solidFill>
              </a:rPr>
              <a:t>suffered a further event</a:t>
            </a:r>
            <a:r>
              <a:rPr lang="en-US" dirty="0"/>
              <a:t>.</a:t>
            </a:r>
            <a:endParaRPr lang="ar-SA" dirty="0"/>
          </a:p>
        </p:txBody>
      </p:sp>
      <p:sp>
        <p:nvSpPr>
          <p:cNvPr id="1048650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0486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1048652" name="Content Placeholder 104865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/>
              <a:t> Davidson’s principles and practice of medicine (22nd Ed). </a:t>
            </a:r>
          </a:p>
        </p:txBody>
      </p:sp>
      <p:sp>
        <p:nvSpPr>
          <p:cNvPr id="1048653" name="Slide Number Placeholder 10486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Slide Number Placeholder 10486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7DE57-9F7B-4206-89F2-B18123075DB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692" y="26585"/>
            <a:ext cx="7209683" cy="4624332"/>
          </a:xfrm>
          <a:prstGeom prst="rect">
            <a:avLst/>
          </a:prstGeom>
        </p:spPr>
      </p:pic>
      <p:pic>
        <p:nvPicPr>
          <p:cNvPr id="2097161" name="Picture 209716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354355" y="2262647"/>
            <a:ext cx="3233081" cy="34058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270" y="1600200"/>
            <a:ext cx="662146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171" y="1214422"/>
            <a:ext cx="6643838" cy="491174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944" y="1600200"/>
            <a:ext cx="6762111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79997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2103</Words>
  <Application>Microsoft Office PowerPoint</Application>
  <PresentationFormat>On-screen Show (4:3)</PresentationFormat>
  <Paragraphs>213</Paragraphs>
  <Slides>66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Office Theme</vt:lpstr>
      <vt:lpstr>سمة Office</vt:lpstr>
      <vt:lpstr>Venous thrombosis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Incidence </vt:lpstr>
      <vt:lpstr> Clinical assessment </vt:lpstr>
      <vt:lpstr> Clinical assessment </vt:lpstr>
      <vt:lpstr> Clinical assessment </vt:lpstr>
      <vt:lpstr>PowerPoint Presentation</vt:lpstr>
      <vt:lpstr>PowerPoint Presentation</vt:lpstr>
      <vt:lpstr>Investigation </vt:lpstr>
      <vt:lpstr>Imaging modality</vt:lpstr>
      <vt:lpstr>PowerPoint Presentation</vt:lpstr>
      <vt:lpstr>PowerPoint Presentation</vt:lpstr>
      <vt:lpstr>PowerPoint Presentation</vt:lpstr>
      <vt:lpstr>Management</vt:lpstr>
      <vt:lpstr> Management </vt:lpstr>
      <vt:lpstr>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Recurrence</vt:lpstr>
      <vt:lpstr>PowerPoint Presentation</vt:lpstr>
      <vt:lpstr>References</vt:lpstr>
      <vt:lpstr>PowerPoint Presentation</vt:lpstr>
      <vt:lpstr>Venous Thrombo-embolism</vt:lpstr>
      <vt:lpstr>Thrombosis </vt:lpstr>
      <vt:lpstr>PowerPoint Presentation</vt:lpstr>
      <vt:lpstr>Pulmonary embolism</vt:lpstr>
      <vt:lpstr>PowerPoint Presentation</vt:lpstr>
      <vt:lpstr>Symptoms and Signs of PE :</vt:lpstr>
      <vt:lpstr>Investigations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Thrombolytic and surgical therapy :</vt:lpstr>
      <vt:lpstr>PowerPoint Presentation</vt:lpstr>
      <vt:lpstr>Prognosis :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Venous thrombosis</dc:title>
  <dc:creator>dell</dc:creator>
  <cp:lastModifiedBy>yaser lafi</cp:lastModifiedBy>
  <cp:revision>15</cp:revision>
  <dcterms:created xsi:type="dcterms:W3CDTF">2018-10-22T16:57:41Z</dcterms:created>
  <dcterms:modified xsi:type="dcterms:W3CDTF">2019-12-24T19:06:46Z</dcterms:modified>
</cp:coreProperties>
</file>