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2" r:id="rId2"/>
    <p:sldMasterId id="2147483700" r:id="rId3"/>
    <p:sldMasterId id="2147483702" r:id="rId4"/>
    <p:sldMasterId id="2147484518" r:id="rId5"/>
  </p:sldMasterIdLst>
  <p:notesMasterIdLst>
    <p:notesMasterId r:id="rId88"/>
  </p:notesMasterIdLst>
  <p:handoutMasterIdLst>
    <p:handoutMasterId r:id="rId89"/>
  </p:handoutMasterIdLst>
  <p:sldIdLst>
    <p:sldId id="267" r:id="rId6"/>
    <p:sldId id="641" r:id="rId7"/>
    <p:sldId id="642" r:id="rId8"/>
    <p:sldId id="643" r:id="rId9"/>
    <p:sldId id="645" r:id="rId10"/>
    <p:sldId id="644" r:id="rId11"/>
    <p:sldId id="622" r:id="rId12"/>
    <p:sldId id="630" r:id="rId13"/>
    <p:sldId id="629" r:id="rId14"/>
    <p:sldId id="425" r:id="rId15"/>
    <p:sldId id="446" r:id="rId16"/>
    <p:sldId id="427" r:id="rId17"/>
    <p:sldId id="625" r:id="rId18"/>
    <p:sldId id="412" r:id="rId19"/>
    <p:sldId id="631" r:id="rId20"/>
    <p:sldId id="416" r:id="rId21"/>
    <p:sldId id="489" r:id="rId22"/>
    <p:sldId id="490" r:id="rId23"/>
    <p:sldId id="632" r:id="rId24"/>
    <p:sldId id="636" r:id="rId25"/>
    <p:sldId id="492" r:id="rId26"/>
    <p:sldId id="271" r:id="rId27"/>
    <p:sldId id="389" r:id="rId28"/>
    <p:sldId id="430" r:id="rId29"/>
    <p:sldId id="432" r:id="rId30"/>
    <p:sldId id="393" r:id="rId31"/>
    <p:sldId id="438" r:id="rId32"/>
    <p:sldId id="439" r:id="rId33"/>
    <p:sldId id="633" r:id="rId34"/>
    <p:sldId id="637" r:id="rId35"/>
    <p:sldId id="635" r:id="rId36"/>
    <p:sldId id="398" r:id="rId37"/>
    <p:sldId id="401" r:id="rId38"/>
    <p:sldId id="615" r:id="rId39"/>
    <p:sldId id="614" r:id="rId40"/>
    <p:sldId id="612" r:id="rId41"/>
    <p:sldId id="402" r:id="rId42"/>
    <p:sldId id="505" r:id="rId43"/>
    <p:sldId id="404" r:id="rId44"/>
    <p:sldId id="600" r:id="rId45"/>
    <p:sldId id="406" r:id="rId46"/>
    <p:sldId id="488" r:id="rId47"/>
    <p:sldId id="624" r:id="rId48"/>
    <p:sldId id="450" r:id="rId49"/>
    <p:sldId id="626" r:id="rId50"/>
    <p:sldId id="627" r:id="rId51"/>
    <p:sldId id="628" r:id="rId52"/>
    <p:sldId id="496" r:id="rId53"/>
    <p:sldId id="668" r:id="rId54"/>
    <p:sldId id="671" r:id="rId55"/>
    <p:sldId id="652" r:id="rId56"/>
    <p:sldId id="653" r:id="rId57"/>
    <p:sldId id="672" r:id="rId58"/>
    <p:sldId id="669" r:id="rId59"/>
    <p:sldId id="654" r:id="rId60"/>
    <p:sldId id="655" r:id="rId61"/>
    <p:sldId id="656" r:id="rId62"/>
    <p:sldId id="657" r:id="rId63"/>
    <p:sldId id="658" r:id="rId64"/>
    <p:sldId id="673" r:id="rId65"/>
    <p:sldId id="659" r:id="rId66"/>
    <p:sldId id="660" r:id="rId67"/>
    <p:sldId id="661" r:id="rId68"/>
    <p:sldId id="662" r:id="rId69"/>
    <p:sldId id="663" r:id="rId70"/>
    <p:sldId id="664" r:id="rId71"/>
    <p:sldId id="665" r:id="rId72"/>
    <p:sldId id="666" r:id="rId73"/>
    <p:sldId id="667" r:id="rId74"/>
    <p:sldId id="646" r:id="rId75"/>
    <p:sldId id="647" r:id="rId76"/>
    <p:sldId id="648" r:id="rId77"/>
    <p:sldId id="649" r:id="rId78"/>
    <p:sldId id="650" r:id="rId79"/>
    <p:sldId id="601" r:id="rId80"/>
    <p:sldId id="602" r:id="rId81"/>
    <p:sldId id="603" r:id="rId82"/>
    <p:sldId id="604" r:id="rId83"/>
    <p:sldId id="605" r:id="rId84"/>
    <p:sldId id="606" r:id="rId85"/>
    <p:sldId id="607" r:id="rId86"/>
    <p:sldId id="368" r:id="rId8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r" defTabSz="914400" rtl="1" eaLnBrk="1" latinLnBrk="0" hangingPunct="1">
      <a:defRPr kern="1200">
        <a:solidFill>
          <a:schemeClr val="tx1"/>
        </a:solidFill>
        <a:latin typeface="Arial" pitchFamily="34" charset="0"/>
        <a:ea typeface="MS PGothic" pitchFamily="34" charset="-128"/>
        <a:cs typeface="+mn-cs"/>
      </a:defRPr>
    </a:lvl6pPr>
    <a:lvl7pPr marL="2743200" algn="r" defTabSz="914400" rtl="1" eaLnBrk="1" latinLnBrk="0" hangingPunct="1">
      <a:defRPr kern="1200">
        <a:solidFill>
          <a:schemeClr val="tx1"/>
        </a:solidFill>
        <a:latin typeface="Arial" pitchFamily="34" charset="0"/>
        <a:ea typeface="MS PGothic" pitchFamily="34" charset="-128"/>
        <a:cs typeface="+mn-cs"/>
      </a:defRPr>
    </a:lvl7pPr>
    <a:lvl8pPr marL="3200400" algn="r" defTabSz="914400" rtl="1" eaLnBrk="1" latinLnBrk="0" hangingPunct="1">
      <a:defRPr kern="1200">
        <a:solidFill>
          <a:schemeClr val="tx1"/>
        </a:solidFill>
        <a:latin typeface="Arial" pitchFamily="34" charset="0"/>
        <a:ea typeface="MS PGothic" pitchFamily="34" charset="-128"/>
        <a:cs typeface="+mn-cs"/>
      </a:defRPr>
    </a:lvl8pPr>
    <a:lvl9pPr marL="3657600" algn="r" defTabSz="914400" rtl="1"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00"/>
    <a:srgbClr val="99CC00"/>
    <a:srgbClr val="CCFF99"/>
    <a:srgbClr val="FF66FF"/>
    <a:srgbClr val="FF7C80"/>
    <a:srgbClr val="120C92"/>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5" autoAdjust="0"/>
    <p:restoredTop sz="79749" autoAdjust="0"/>
  </p:normalViewPr>
  <p:slideViewPr>
    <p:cSldViewPr>
      <p:cViewPr>
        <p:scale>
          <a:sx n="66" d="100"/>
          <a:sy n="66" d="100"/>
        </p:scale>
        <p:origin x="-1440" y="-72"/>
      </p:cViewPr>
      <p:guideLst>
        <p:guide orient="horz" pos="2160"/>
        <p:guide pos="2880"/>
      </p:guideLst>
    </p:cSldViewPr>
  </p:slideViewPr>
  <p:outlineViewPr>
    <p:cViewPr>
      <p:scale>
        <a:sx n="33" d="100"/>
        <a:sy n="33" d="100"/>
      </p:scale>
      <p:origin x="0" y="2718"/>
    </p:cViewPr>
    <p:sldLst>
      <p:sld r:id="rId1" collapse="1"/>
      <p:sld r:id="rId2" collapse="1"/>
    </p:sldLst>
  </p:outlineViewPr>
  <p:notesTextViewPr>
    <p:cViewPr>
      <p:scale>
        <a:sx n="100" d="100"/>
        <a:sy n="100" d="100"/>
      </p:scale>
      <p:origin x="0" y="0"/>
    </p:cViewPr>
  </p:notesTextViewPr>
  <p:sorterViewPr>
    <p:cViewPr>
      <p:scale>
        <a:sx n="100" d="100"/>
        <a:sy n="100" d="100"/>
      </p:scale>
      <p:origin x="0" y="7488"/>
    </p:cViewPr>
  </p:sorterViewPr>
  <p:notesViewPr>
    <p:cSldViewPr>
      <p:cViewPr>
        <p:scale>
          <a:sx n="100" d="100"/>
          <a:sy n="100" d="100"/>
        </p:scale>
        <p:origin x="-732" y="267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_rels/viewProps.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ea typeface="ＭＳ Ｐゴシック" pitchFamily="34" charset="-128"/>
              </a:defRPr>
            </a:lvl1pPr>
          </a:lstStyle>
          <a:p>
            <a:pPr>
              <a:defRPr/>
            </a:pPr>
            <a:fld id="{936B2EB4-705C-4D20-840F-96B556106238}" type="datetimeFigureOut">
              <a:rPr lang="en-US"/>
              <a:pPr>
                <a:defRPr/>
              </a:pPr>
              <a:t>2/12/2021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ea typeface="ＭＳ Ｐゴシック" pitchFamily="34" charset="-128"/>
              </a:defRPr>
            </a:lvl1pPr>
          </a:lstStyle>
          <a:p>
            <a:pPr>
              <a:defRPr/>
            </a:pPr>
            <a:fld id="{D298792B-958E-40F5-92DE-07142EE8D3F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ea typeface="+mn-ea"/>
              </a:defRPr>
            </a:lvl1pPr>
          </a:lstStyle>
          <a:p>
            <a:pPr>
              <a:defRPr/>
            </a:pPr>
            <a:endParaRPr lang="en-US"/>
          </a:p>
        </p:txBody>
      </p:sp>
      <p:sp>
        <p:nvSpPr>
          <p:cNvPr id="11776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ea typeface="+mn-ea"/>
              </a:defRPr>
            </a:lvl1pPr>
          </a:lstStyle>
          <a:p>
            <a:pPr>
              <a:defRPr/>
            </a:pPr>
            <a:fld id="{2EEF36DE-3E2B-4595-BDCE-2F7F1264B3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Main_Pag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ar-EG"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B11F9D8-3591-4C85-815A-4B6FBA1D53B6}"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4B4F095-7EDF-4A06-93B6-5449670592B3}"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556C713-6DDE-4917-A7A0-5D0A6447464B}" type="slidenum">
              <a:rPr lang="en-US" sz="1200"/>
              <a:pPr algn="r" defTabSz="931863"/>
              <a:t>21</a:t>
            </a:fld>
            <a:endParaRPr lang="en-US" sz="120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xfrm>
            <a:off x="782638" y="4435475"/>
            <a:ext cx="5448300" cy="4432300"/>
          </a:xfrm>
          <a:noFill/>
          <a:ln/>
        </p:spPr>
        <p:txBody>
          <a:bodyPr/>
          <a:lstStyle/>
          <a:p>
            <a:pPr eaLnBrk="1" hangingPunct="1"/>
            <a:endParaRPr lang="ar-EG"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DC53E4D-6084-4AD4-B354-FBD73841FE2F}" type="slidenum">
              <a:rPr lang="en-US" smtClean="0">
                <a:latin typeface="Arial" pitchFamily="34" charset="0"/>
                <a:ea typeface="MS PGothic" pitchFamily="34" charset="-128"/>
              </a:rPr>
              <a:pPr/>
              <a:t>22</a:t>
            </a:fld>
            <a:endParaRPr lang="en-US" smtClean="0">
              <a:latin typeface="Arial" pitchFamily="34" charset="0"/>
              <a:ea typeface="MS PGothic" pitchFamily="34" charset="-128"/>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marL="114300" indent="-114300" eaLnBrk="1" hangingPunct="1"/>
            <a:endParaRPr lang="ar-EG"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8361573-563F-4523-B7F7-A5087F08BADF}"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1C6F739-1005-4B27-92A6-179BB525D4D2}" type="slidenum">
              <a:rPr lang="en-US" smtClean="0"/>
              <a:pPr>
                <a:defRPr/>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32379A0-D42C-4535-A0F1-771F48797D7C}" type="slidenum">
              <a:rPr lang="en-US" smtClean="0"/>
              <a:pPr>
                <a:defRPr/>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C536C33-5037-4878-AD0D-B4EED0073088}" type="slidenum">
              <a:rPr lang="en-US" smtClean="0"/>
              <a:pPr>
                <a:defRPr/>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C8947F8-37CF-49DC-9586-59B0C1A7F4C9}" type="slidenum">
              <a:rPr lang="en-US" smtClean="0"/>
              <a:pPr>
                <a:defRPr/>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F3959F0-9971-4887-AB89-B82D4E161524}"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2DA4F86-BE48-4A8F-A26E-5F9FBB639D14}" type="slidenum">
              <a:rPr lang="en-US" smtClean="0"/>
              <a:pPr>
                <a:defRPr/>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158AA24-850F-4CF7-82F6-EE5A7FE526B6}"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8A80523A-E444-4AF9-BDD2-C5CABFB2C5C0}" type="slidenum">
              <a:rPr lang="en-US" smtClean="0"/>
              <a:pPr>
                <a:defRPr/>
              </a:pPr>
              <a:t>31</a:t>
            </a:fld>
            <a:endParaRPr lang="en-US"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latin typeface="Arial" pitchFamily="34" charset="0"/>
              </a:rPr>
              <a:t>Image source:  </a:t>
            </a:r>
            <a:r>
              <a:rPr lang="en-US" smtClean="0">
                <a:latin typeface="Arial" pitchFamily="34" charset="0"/>
                <a:hlinkClick r:id="rId3"/>
              </a:rPr>
              <a:t>http://en.wikipedia.org/wiki/Main_Page</a:t>
            </a:r>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277687E-B27D-4FB0-B83D-C472443688AD}"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341E2AD-C321-4CE2-9FA9-16BFA6817912}" type="slidenum">
              <a:rPr lang="en-US" smtClean="0"/>
              <a:pPr>
                <a:defRPr/>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9589C70-2E2C-49E9-BECA-E939B6E82845}" type="slidenum">
              <a:rPr lang="en-US" smtClean="0"/>
              <a:pPr>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B9383F8-77BF-4705-AD8F-6B9921AB01D6}" type="slidenum">
              <a:rPr lang="en-US" smtClean="0"/>
              <a:pPr>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77CFD89-E78E-4EF0-93C9-04F214499233}"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3169868-E72A-4A75-AF34-8E934B8D1A19}" type="slidenum">
              <a:rPr lang="en-US" smtClean="0"/>
              <a:pPr>
                <a:defRPr/>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r>
              <a:rPr lang="en-US" smtClean="0">
                <a:latin typeface="Arial" pitchFamily="34" charset="0"/>
              </a:rPr>
              <a:t>Managing Asthma: Peak Expiratory Flow (PEF) Meters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B743A04-924E-47BA-AA0C-59D0256680E9}" type="slidenum">
              <a:rPr lang="en-US" smtClean="0"/>
              <a:pPr>
                <a:defRPr/>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8D07149-3C62-45B5-97ED-DB6A4584F872}" type="slidenum">
              <a:rPr lang="en-US" smtClean="0"/>
              <a:pPr>
                <a:defRPr/>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5169702-56DC-4958-868B-85567D7806E6}" type="slidenum">
              <a:rPr lang="en-US" smtClean="0"/>
              <a:pPr>
                <a:defRPr/>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DFE3A24-50B4-4E2A-8FC7-D75E08FA60FD}" type="slidenum">
              <a:rPr lang="en-US" smtClean="0"/>
              <a:pPr>
                <a:defRPr/>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4FA0FA3-3726-4D85-80CD-5CD60D66D0D0}" type="slidenum">
              <a:rPr lang="en-US" smtClean="0"/>
              <a:pPr>
                <a:defRPr/>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9BC20B7-207F-4EBD-B4F1-3575A6F7073B}" type="slidenum">
              <a:rPr lang="en-US" smtClean="0"/>
              <a:pPr>
                <a:defRPr/>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2D48EEC-3D09-4768-A28E-3A868337526B}" type="slidenum">
              <a:rPr lang="en-US" smtClean="0"/>
              <a:pPr>
                <a:defRPr/>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98DA486-8E7D-4593-8475-6F423E9DAEB4}" type="slidenum">
              <a:rPr lang="en-US" smtClean="0"/>
              <a:pPr>
                <a:defRPr/>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05C6F47-2630-49A3-8101-1AF33DE0F55C}" type="slidenum">
              <a:rPr lang="en-US" smtClean="0"/>
              <a:pPr>
                <a:defRPr/>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D249C9F-39D9-48DA-BD76-4709E18A13C1}" type="slidenum">
              <a:rPr lang="en-US" smtClean="0"/>
              <a:pPr>
                <a:defRPr/>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4C83C33-964B-429A-938A-CFB544BF5F43}" type="slidenum">
              <a:rPr lang="ar-SA" sz="1200"/>
              <a:pPr algn="r" defTabSz="931863"/>
              <a:t>48</a:t>
            </a:fld>
            <a:endParaRPr lang="en-US" sz="1200"/>
          </a:p>
        </p:txBody>
      </p:sp>
      <p:sp>
        <p:nvSpPr>
          <p:cNvPr id="156675" name="Rectangle 2"/>
          <p:cNvSpPr>
            <a:spLocks noRot="1" noChangeArrowheads="1" noTextEdit="1"/>
          </p:cNvSpPr>
          <p:nvPr>
            <p:ph type="sldImg"/>
          </p:nvPr>
        </p:nvSpPr>
        <p:spPr>
          <a:xfrm>
            <a:off x="1192213" y="703263"/>
            <a:ext cx="4630737" cy="3473450"/>
          </a:xfrm>
          <a:ln w="12700" cap="flat">
            <a:solidFill>
              <a:schemeClr val="tx1"/>
            </a:solidFill>
          </a:ln>
        </p:spPr>
      </p:sp>
      <p:sp>
        <p:nvSpPr>
          <p:cNvPr id="156676" name="Rectangle 3"/>
          <p:cNvSpPr>
            <a:spLocks noGrp="1" noChangeArrowheads="1"/>
          </p:cNvSpPr>
          <p:nvPr>
            <p:ph type="body" idx="1"/>
          </p:nvPr>
        </p:nvSpPr>
        <p:spPr>
          <a:xfrm>
            <a:off x="701675" y="4427538"/>
            <a:ext cx="5607050" cy="4170362"/>
          </a:xfrm>
          <a:noFill/>
          <a:ln/>
        </p:spPr>
        <p:txBody>
          <a:bodyPr/>
          <a:lstStyle/>
          <a:p>
            <a:pPr marL="114300" indent="-114300"/>
            <a:r>
              <a:rPr lang="en-US" b="1" smtClean="0">
                <a:latin typeface="Arial" pitchFamily="34" charset="0"/>
              </a:rPr>
              <a:t>Slide Notes:</a:t>
            </a:r>
          </a:p>
          <a:p>
            <a:pPr marL="114300" indent="-114300">
              <a:buFontTx/>
              <a:buChar char="•"/>
            </a:pPr>
            <a:r>
              <a:rPr lang="en-US" smtClean="0">
                <a:latin typeface="Arial" pitchFamily="34" charset="0"/>
              </a:rPr>
              <a:t>Asthma medication based on NAEPP guidelines is divided into the following categories:</a:t>
            </a:r>
          </a:p>
          <a:p>
            <a:pPr marL="571500" lvl="1" indent="-114300">
              <a:buFont typeface="Wingdings" pitchFamily="2" charset="2"/>
              <a:buChar char="§"/>
            </a:pPr>
            <a:r>
              <a:rPr lang="en-US" smtClean="0">
                <a:latin typeface="Arial" pitchFamily="34" charset="0"/>
              </a:rPr>
              <a:t>Long-term control medications taken every day to either prevent treatment or hopefully eliminate the asthma</a:t>
            </a:r>
          </a:p>
          <a:p>
            <a:pPr marL="571500" lvl="1" indent="-114300">
              <a:buFont typeface="Wingdings" pitchFamily="2" charset="2"/>
              <a:buChar char="§"/>
            </a:pPr>
            <a:r>
              <a:rPr lang="en-US" smtClean="0">
                <a:latin typeface="Arial" pitchFamily="34" charset="0"/>
              </a:rPr>
              <a:t>As-needed or quick-release medicines administered either to treat symptoms or prevent (exercise-induced) asthma</a:t>
            </a:r>
          </a:p>
          <a:p>
            <a:pPr marL="571500" lvl="1" indent="-114300">
              <a:buFont typeface="Wingdings" pitchFamily="2" charset="2"/>
              <a:buChar char="§"/>
            </a:pPr>
            <a:r>
              <a:rPr lang="en-US" smtClean="0">
                <a:latin typeface="Arial" pitchFamily="34" charset="0"/>
              </a:rPr>
              <a:t>Immunomodulators, such as anti-IgE therapy, to modify the course of the disease</a:t>
            </a:r>
          </a:p>
          <a:p>
            <a:pPr marL="571500" lvl="1" indent="-114300">
              <a:buFont typeface="Wingdings" pitchFamily="2" charset="2"/>
              <a:buChar char="§"/>
            </a:pPr>
            <a:endParaRPr lang="en-US" smtClean="0">
              <a:latin typeface="Arial" pitchFamily="34" charset="0"/>
            </a:endParaRPr>
          </a:p>
          <a:p>
            <a:pPr marL="114300" indent="-114300">
              <a:buFont typeface="Wingdings" pitchFamily="2" charset="2"/>
              <a:buNone/>
            </a:pPr>
            <a:r>
              <a:rPr lang="en-US" b="1" smtClean="0">
                <a:latin typeface="Arial" pitchFamily="34" charset="0"/>
              </a:rPr>
              <a:t>Note:</a:t>
            </a:r>
            <a:r>
              <a:rPr lang="en-US" smtClean="0">
                <a:latin typeface="Arial" pitchFamily="34" charset="0"/>
              </a:rPr>
              <a:t> Faculty should note that omalizumab and allergen-specific immunotherapy are generally implemented in the care of a specialist.</a:t>
            </a:r>
          </a:p>
          <a:p>
            <a:pPr marL="114300" indent="-114300" eaLnBrk="1" hangingPunct="1">
              <a:buFont typeface="Wingdings" pitchFamily="2" charset="2"/>
              <a:buNone/>
            </a:pPr>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81A266F-18A3-485B-90F9-10F41CA69F01}" type="slidenum">
              <a:rPr lang="ar-SA" sz="1200"/>
              <a:pPr algn="r" defTabSz="931863"/>
              <a:t>49</a:t>
            </a:fld>
            <a:endParaRPr lang="en-US" sz="1200"/>
          </a:p>
        </p:txBody>
      </p:sp>
      <p:sp>
        <p:nvSpPr>
          <p:cNvPr id="157699" name="Rectangle 2"/>
          <p:cNvSpPr>
            <a:spLocks noRot="1" noChangeArrowheads="1" noTextEdit="1"/>
          </p:cNvSpPr>
          <p:nvPr>
            <p:ph type="sldImg"/>
          </p:nvPr>
        </p:nvSpPr>
        <p:spPr>
          <a:xfrm>
            <a:off x="1192213" y="703263"/>
            <a:ext cx="4630737" cy="3473450"/>
          </a:xfrm>
          <a:ln w="12700" cap="flat">
            <a:solidFill>
              <a:schemeClr val="tx1"/>
            </a:solidFill>
          </a:ln>
        </p:spPr>
      </p:sp>
      <p:sp>
        <p:nvSpPr>
          <p:cNvPr id="157700" name="Rectangle 3"/>
          <p:cNvSpPr>
            <a:spLocks noGrp="1" noChangeArrowheads="1"/>
          </p:cNvSpPr>
          <p:nvPr>
            <p:ph type="body" idx="1"/>
          </p:nvPr>
        </p:nvSpPr>
        <p:spPr>
          <a:xfrm>
            <a:off x="701675" y="4427538"/>
            <a:ext cx="5607050" cy="4170362"/>
          </a:xfrm>
          <a:noFill/>
          <a:ln/>
        </p:spPr>
        <p:txBody>
          <a:bodyPr/>
          <a:lstStyle/>
          <a:p>
            <a:pPr marL="114300" indent="-114300"/>
            <a:r>
              <a:rPr lang="en-US" b="1" smtClean="0">
                <a:latin typeface="Arial" pitchFamily="34" charset="0"/>
              </a:rPr>
              <a:t>Slide Notes:</a:t>
            </a:r>
          </a:p>
          <a:p>
            <a:pPr marL="114300" indent="-114300">
              <a:buFontTx/>
              <a:buChar char="•"/>
            </a:pPr>
            <a:r>
              <a:rPr lang="en-US" smtClean="0">
                <a:latin typeface="Arial" pitchFamily="34" charset="0"/>
              </a:rPr>
              <a:t>Asthma medication based on NAEPP guidelines is divided into the following categories:</a:t>
            </a:r>
          </a:p>
          <a:p>
            <a:pPr marL="571500" lvl="1" indent="-114300">
              <a:buFont typeface="Wingdings" pitchFamily="2" charset="2"/>
              <a:buChar char="§"/>
            </a:pPr>
            <a:r>
              <a:rPr lang="en-US" smtClean="0">
                <a:latin typeface="Arial" pitchFamily="34" charset="0"/>
              </a:rPr>
              <a:t>Long-term control medications taken every day to either prevent treatment or hopefully eliminate the asthma</a:t>
            </a:r>
          </a:p>
          <a:p>
            <a:pPr marL="571500" lvl="1" indent="-114300">
              <a:buFont typeface="Wingdings" pitchFamily="2" charset="2"/>
              <a:buChar char="§"/>
            </a:pPr>
            <a:r>
              <a:rPr lang="en-US" smtClean="0">
                <a:latin typeface="Arial" pitchFamily="34" charset="0"/>
              </a:rPr>
              <a:t>As-needed or quick-release medicines administered either to treat symptoms or prevent (exercise-induced) asthma</a:t>
            </a:r>
          </a:p>
          <a:p>
            <a:pPr marL="571500" lvl="1" indent="-114300">
              <a:buFont typeface="Wingdings" pitchFamily="2" charset="2"/>
              <a:buChar char="§"/>
            </a:pPr>
            <a:r>
              <a:rPr lang="en-US" smtClean="0">
                <a:latin typeface="Arial" pitchFamily="34" charset="0"/>
              </a:rPr>
              <a:t>Immunomodulators, such as anti-IgE therapy, to modify the course of the disease</a:t>
            </a:r>
          </a:p>
          <a:p>
            <a:pPr marL="571500" lvl="1" indent="-114300">
              <a:buFont typeface="Wingdings" pitchFamily="2" charset="2"/>
              <a:buChar char="§"/>
            </a:pPr>
            <a:endParaRPr lang="en-US" smtClean="0">
              <a:latin typeface="Arial" pitchFamily="34" charset="0"/>
            </a:endParaRPr>
          </a:p>
          <a:p>
            <a:pPr marL="114300" indent="-114300">
              <a:buFont typeface="Wingdings" pitchFamily="2" charset="2"/>
              <a:buNone/>
            </a:pPr>
            <a:r>
              <a:rPr lang="en-US" b="1" smtClean="0">
                <a:latin typeface="Arial" pitchFamily="34" charset="0"/>
              </a:rPr>
              <a:t>Note:</a:t>
            </a:r>
            <a:r>
              <a:rPr lang="en-US" smtClean="0">
                <a:latin typeface="Arial" pitchFamily="34" charset="0"/>
              </a:rPr>
              <a:t> Faculty should note that omalizumab and allergen-specific immunotherapy are generally implemented in the care of a specialist.</a:t>
            </a:r>
          </a:p>
          <a:p>
            <a:pPr marL="114300" indent="-114300" eaLnBrk="1" hangingPunct="1">
              <a:buFont typeface="Wingdings" pitchFamily="2" charset="2"/>
              <a:buNone/>
            </a:pP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325F3ED-DDCC-46A8-B1E2-561A2D89106B}" type="slidenum">
              <a:rPr lang="en-US" smtClean="0"/>
              <a:pPr>
                <a:defRPr/>
              </a:pPr>
              <a:t>10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09082F6-A8EB-4E4E-B5C4-14A6F18636B6}" type="slidenum">
              <a:rPr lang="en-US" smtClean="0"/>
              <a:pPr>
                <a:defRPr/>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B1F7C82-4FB1-4FDA-8772-A5879915699C}" type="slidenum">
              <a:rPr lang="en-US" smtClean="0"/>
              <a:pPr>
                <a:defRPr/>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7F3AFB9-553D-462E-932D-18199A1A0314}" type="slidenum">
              <a:rPr lang="en-US" smtClean="0"/>
              <a:pPr>
                <a:defRPr/>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E0BC6BF-BDEB-48BF-99B3-E99A659E1BB8}" type="slidenum">
              <a:rPr lang="en-US" smtClean="0"/>
              <a:pPr>
                <a:defRPr/>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C2F3C9F-4E30-4333-9AB2-77DB4E99F325}" type="slidenum">
              <a:rPr lang="en-US" smtClean="0"/>
              <a:pPr>
                <a:defRPr/>
              </a:pPr>
              <a:t>57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35F8C81-B465-425A-8EE9-EF13262D6965}" type="slidenum">
              <a:rPr lang="en-US" smtClean="0"/>
              <a:pPr>
                <a:defRPr/>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D0F595C-35D7-401E-AAFF-730F88958C1B}" type="slidenum">
              <a:rPr lang="en-US" smtClean="0"/>
              <a:pPr>
                <a:defRPr/>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2061C65-8E8D-488D-B4AA-09959B99B8A9}" type="slidenum">
              <a:rPr lang="en-US" smtClean="0"/>
              <a:pPr>
                <a:defRPr/>
              </a:pPr>
              <a:t>61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DEA38C5-F8A4-4ABB-9BE6-EAF5E72F1DBC}" type="slidenum">
              <a:rPr lang="en-US" smtClean="0"/>
              <a:pPr>
                <a:defRPr/>
              </a:pPr>
              <a:t>62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10088A9-7412-4296-8B6B-8EBB034EE0E4}" type="slidenum">
              <a:rPr lang="en-US" smtClean="0"/>
              <a:pPr>
                <a:defRPr/>
              </a:pPr>
              <a:t>63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8257082-1178-4271-BDFE-C6A93109CAC1}" type="slidenum">
              <a:rPr lang="en-US" smtClean="0"/>
              <a:pPr>
                <a:defRPr/>
              </a:pPr>
              <a:t>11</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9A27214-430C-4115-BA36-85C376361CA5}" type="slidenum">
              <a:rPr lang="en-US" smtClean="0"/>
              <a:pPr>
                <a:defRPr/>
              </a:pPr>
              <a:t>64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885F847-801E-4F17-B104-1DF9F4F25103}" type="slidenum">
              <a:rPr lang="en-US" smtClean="0"/>
              <a:pPr>
                <a:defRPr/>
              </a:pPr>
              <a:t>65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E5F534F-E867-4093-A62F-BE8D12F9CA56}" type="slidenum">
              <a:rPr lang="en-US" smtClean="0"/>
              <a:pPr>
                <a:defRPr/>
              </a:pPr>
              <a:t>66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1FF2B60-4964-4660-A6BF-AC26062893B9}" type="slidenum">
              <a:rPr lang="en-US" smtClean="0"/>
              <a:pPr>
                <a:defRPr/>
              </a:pPr>
              <a:t>67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C61E9A2-F8B6-4437-BF5D-88AADB2C97CD}" type="slidenum">
              <a:rPr lang="en-US" smtClean="0"/>
              <a:pPr>
                <a:defRPr/>
              </a:pPr>
              <a:t>68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970F7AF-9C93-4BBD-90A0-8D29446C8082}" type="slidenum">
              <a:rPr lang="en-US" smtClean="0"/>
              <a:pPr>
                <a:defRPr/>
              </a:pPr>
              <a:t>69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6B29CEC-4E81-47E9-A0A4-94C6E380E907}" type="slidenum">
              <a:rPr lang="en-US" smtClean="0"/>
              <a:pPr>
                <a:defRPr/>
              </a:pPr>
              <a:t>74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9895E68-3793-4CD4-BBD0-6EE9AAE8D41B}" type="slidenum">
              <a:rPr lang="en-US" smtClean="0"/>
              <a:pPr>
                <a:defRPr/>
              </a:pPr>
              <a:t>75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7D4CABF-8B19-4117-916B-9EA29F699F2F}" type="slidenum">
              <a:rPr lang="en-US" smtClean="0"/>
              <a:pPr>
                <a:defRPr/>
              </a:pPr>
              <a:t>76</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59CD4DC-2649-4E00-B4D1-466F1CA9704B}" type="slidenum">
              <a:rPr lang="en-US" smtClean="0"/>
              <a:pPr>
                <a:defRPr/>
              </a:pPr>
              <a:t>77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FCA4630-EB98-4747-A3C1-FA812806CC3F}" type="slidenum">
              <a:rPr lang="en-US" smtClean="0"/>
              <a:pPr>
                <a:defRPr/>
              </a:pPr>
              <a:t>12</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E0358D7-E369-4E47-9043-8F51EBE77C32}" type="slidenum">
              <a:rPr lang="en-US" smtClean="0"/>
              <a:pPr>
                <a:defRPr/>
              </a:pPr>
              <a:t>78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3A2F8F9-078F-4469-8EC8-A34600A928FA}" type="slidenum">
              <a:rPr lang="en-US" smtClean="0"/>
              <a:pPr>
                <a:defRPr/>
              </a:pPr>
              <a:t>79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BEDB772-E2F1-46BE-AAB3-9FD616518184}" type="slidenum">
              <a:rPr lang="en-US" smtClean="0"/>
              <a:pPr>
                <a:defRPr/>
              </a:pPr>
              <a:t>80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A17C8BA-D873-4088-B415-BD2E51460031}" type="slidenum">
              <a:rPr lang="en-US" smtClean="0"/>
              <a:pPr>
                <a:defRPr/>
              </a:pPr>
              <a:t>81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CAD897D-4898-47B2-AE70-90E59C8CFB9D}" type="slidenum">
              <a:rPr lang="en-US" smtClean="0"/>
              <a:pPr>
                <a:defRPr/>
              </a:pPr>
              <a:t>82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CDA1C58-F3BA-4B2D-A1AC-70FB49C65CFC}"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ar-EG"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11EE96E-3440-4504-B452-5B4BB33CB114}"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362200"/>
            <a:ext cx="7772400" cy="1066800"/>
          </a:xfrm>
          <a:effectLst>
            <a:outerShdw dist="35921" dir="2700000" algn="ctr" rotWithShape="0">
              <a:srgbClr val="001125"/>
            </a:outerShdw>
          </a:effectLst>
        </p:spPr>
        <p:txBody>
          <a:bodyPr/>
          <a:lstStyle>
            <a:lvl1pPr>
              <a:defRPr sz="2800"/>
            </a:lvl1pPr>
          </a:lstStyle>
          <a:p>
            <a:r>
              <a:rPr lang="en-US"/>
              <a:t>Click to edit Master title style</a:t>
            </a:r>
          </a:p>
        </p:txBody>
      </p:sp>
      <p:sp>
        <p:nvSpPr>
          <p:cNvPr id="13315" name="Rectangle 3"/>
          <p:cNvSpPr>
            <a:spLocks noGrp="1" noChangeArrowheads="1"/>
          </p:cNvSpPr>
          <p:nvPr>
            <p:ph type="subTitle" idx="1"/>
          </p:nvPr>
        </p:nvSpPr>
        <p:spPr>
          <a:xfrm>
            <a:off x="1371600" y="3660775"/>
            <a:ext cx="6400800" cy="838200"/>
          </a:xfrm>
          <a:effectLst>
            <a:outerShdw dist="35921" dir="2700000" algn="ctr" rotWithShape="0">
              <a:schemeClr val="tx1"/>
            </a:outerShdw>
          </a:effectLst>
        </p:spPr>
        <p:txBody>
          <a:bodyPr/>
          <a:lstStyle>
            <a:lvl1pPr marL="0" indent="0" algn="ctr">
              <a:buFontTx/>
              <a:buNone/>
              <a:defRPr sz="2400"/>
            </a:lvl1pPr>
          </a:lstStyle>
          <a:p>
            <a:r>
              <a:rPr lang="en-US"/>
              <a:t>Click to edit Master subtitle style</a:t>
            </a:r>
          </a:p>
        </p:txBody>
      </p:sp>
      <p:sp>
        <p:nvSpPr>
          <p:cNvPr id="4" name="Rectangle 3"/>
          <p:cNvSpPr>
            <a:spLocks noGrp="1" noChangeArrowheads="1"/>
          </p:cNvSpPr>
          <p:nvPr>
            <p:ph type="sldNum" sz="quarter" idx="10"/>
          </p:nvPr>
        </p:nvSpPr>
        <p:spPr bwMode="auto">
          <a:xfrm>
            <a:off x="8534400" y="0"/>
            <a:ext cx="609600" cy="381000"/>
          </a:xfrm>
          <a:prstGeom prst="rect">
            <a:avLst/>
          </a:prstGeom>
          <a:ln algn="ctr">
            <a:miter lim="800000"/>
            <a:headEnd/>
            <a:tailEnd/>
          </a:ln>
        </p:spPr>
        <p:txBody>
          <a:bodyPr vert="horz" wrap="square" lIns="91440" tIns="45720" rIns="91440" bIns="45720" numCol="1" anchor="b" anchorCtr="0" compatLnSpc="1">
            <a:prstTxWarp prst="textNoShape">
              <a:avLst/>
            </a:prstTxWarp>
          </a:bodyPr>
          <a:lstStyle>
            <a:lvl1pPr algn="ctr" eaLnBrk="0" hangingPunct="0">
              <a:defRPr sz="1200" b="1">
                <a:solidFill>
                  <a:schemeClr val="bg1"/>
                </a:solidFill>
                <a:latin typeface="Verdana" pitchFamily="34" charset="0"/>
                <a:ea typeface="ＭＳ Ｐゴシック" charset="-128"/>
              </a:defRPr>
            </a:lvl1pPr>
          </a:lstStyle>
          <a:p>
            <a:pPr>
              <a:defRPr/>
            </a:pPr>
            <a:fld id="{6D1DDE74-98B5-4F27-9FDA-4D06F711AA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763"/>
            <a:ext cx="22860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763"/>
            <a:ext cx="6705600" cy="594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362200"/>
            <a:ext cx="7772400" cy="1066800"/>
          </a:xfrm>
          <a:effectLst>
            <a:outerShdw dist="35921" dir="2700000" algn="ctr" rotWithShape="0">
              <a:srgbClr val="001125"/>
            </a:outerShdw>
          </a:effectLst>
        </p:spPr>
        <p:txBody>
          <a:bodyPr/>
          <a:lstStyle>
            <a:lvl1pPr>
              <a:defRPr sz="2800"/>
            </a:lvl1pPr>
          </a:lstStyle>
          <a:p>
            <a:r>
              <a:rPr lang="en-US"/>
              <a:t>Click to edit Master title style</a:t>
            </a:r>
          </a:p>
        </p:txBody>
      </p:sp>
      <p:sp>
        <p:nvSpPr>
          <p:cNvPr id="43011" name="Rectangle 3"/>
          <p:cNvSpPr>
            <a:spLocks noGrp="1" noChangeArrowheads="1"/>
          </p:cNvSpPr>
          <p:nvPr>
            <p:ph type="subTitle" idx="1"/>
          </p:nvPr>
        </p:nvSpPr>
        <p:spPr>
          <a:xfrm>
            <a:off x="1371600" y="3660775"/>
            <a:ext cx="6400800" cy="838200"/>
          </a:xfrm>
          <a:effectLst>
            <a:outerShdw dist="35921" dir="2700000" algn="ctr" rotWithShape="0">
              <a:schemeClr val="tx1"/>
            </a:outerShdw>
          </a:effectLst>
        </p:spPr>
        <p:txBody>
          <a:bodyPr/>
          <a:lstStyle>
            <a:lvl1pPr marL="0" indent="0" algn="ctr">
              <a:buFontTx/>
              <a:buNone/>
              <a:defRPr sz="2400"/>
            </a:lvl1pPr>
          </a:lstStyle>
          <a:p>
            <a:r>
              <a:rPr lang="en-US"/>
              <a:t>Click to edit Master subtitle style</a:t>
            </a:r>
          </a:p>
        </p:txBody>
      </p:sp>
      <p:sp>
        <p:nvSpPr>
          <p:cNvPr id="4" name="Rectangle 3"/>
          <p:cNvSpPr>
            <a:spLocks noGrp="1" noChangeArrowheads="1"/>
          </p:cNvSpPr>
          <p:nvPr>
            <p:ph type="sldNum" sz="quarter" idx="10"/>
          </p:nvPr>
        </p:nvSpPr>
        <p:spPr>
          <a:xfrm>
            <a:off x="0" y="6477000"/>
            <a:ext cx="609600" cy="381000"/>
          </a:xfrm>
          <a:ln algn="ctr"/>
        </p:spPr>
        <p:txBody>
          <a:bodyPr/>
          <a:lstStyle>
            <a:lvl1pPr>
              <a:defRPr/>
            </a:lvl1pPr>
          </a:lstStyle>
          <a:p>
            <a:pPr>
              <a:defRPr/>
            </a:pPr>
            <a:fld id="{E4C287CF-9237-4835-AC00-1EAFEF91B50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12946E5-E293-4338-A9B9-FF7A9046F38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EA642EE-C67C-4C0D-B92B-211BCDEA6F2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A9A2EA2-4581-4773-8524-9B1988CE6EB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F9DFAE3-3E51-48A7-96B3-4C14DCDF3CB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DCD2E9CC-741C-4F6F-8DF0-8CAAA71D5FB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9FFB9A-D161-443A-9B5A-488CA93FEC9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DE69C81-5165-4B59-AFCF-66E86A8DAA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C680AB4-0BDD-4742-8C09-F207C7BF105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C056867-85C6-49F3-B818-CD6B9261E60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763"/>
            <a:ext cx="22860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763"/>
            <a:ext cx="6705600" cy="594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D0FC885-C1BD-4233-BB37-757AFB2EB75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30163"/>
            <a:ext cx="9147175" cy="1058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79575"/>
            <a:ext cx="3810000" cy="4262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79575"/>
            <a:ext cx="3810000" cy="4262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30163"/>
            <a:ext cx="9147175" cy="1058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79575"/>
            <a:ext cx="3810000" cy="4262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79575"/>
            <a:ext cx="3810000" cy="205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886200"/>
            <a:ext cx="3810000" cy="2055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16D4C40E-5582-4C57-8F1B-B8E8B246D99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A8F6FBFA-19DB-4216-8B04-D479113CBF8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162AA7C3-5673-4E4A-B148-482F8A1BE1B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87990C4-3C33-445F-A286-7BE0D3AE980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4618380-ECBC-4F0C-AD76-6668F50A69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3947A5A7-CD95-4E4A-B069-56E5FB1E5F8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ln/>
        </p:spPr>
        <p:txBody>
          <a:bodyPr/>
          <a:lstStyle>
            <a:lvl1pPr>
              <a:defRPr/>
            </a:lvl1pPr>
          </a:lstStyle>
          <a:p>
            <a:pPr>
              <a:defRPr/>
            </a:pPr>
            <a:fld id="{2627F310-A08F-445C-834F-C368D2EBC3B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A22CC3E-2158-45F8-91D3-CEC1BED315F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FD28F82-C447-4CA8-AC12-B67E018140E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CB4DB20A-276C-46BA-ABCD-93463E3B743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763"/>
            <a:ext cx="22860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763"/>
            <a:ext cx="6705600" cy="594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6634B636-E571-43BA-9D06-F94E4460003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30163"/>
            <a:ext cx="9147175" cy="1058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79575"/>
            <a:ext cx="3810000" cy="4262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79575"/>
            <a:ext cx="3810000" cy="4262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30163"/>
            <a:ext cx="9147175" cy="1058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79575"/>
            <a:ext cx="3810000" cy="4262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79575"/>
            <a:ext cx="3810000" cy="205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886200"/>
            <a:ext cx="3810000" cy="2055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85800" y="2362200"/>
            <a:ext cx="7772400" cy="1066800"/>
          </a:xfrm>
          <a:effectLst>
            <a:outerShdw dist="35921" dir="2700000" algn="ctr" rotWithShape="0">
              <a:srgbClr val="001125"/>
            </a:outerShdw>
          </a:effectLst>
        </p:spPr>
        <p:txBody>
          <a:bodyPr/>
          <a:lstStyle>
            <a:lvl1pPr>
              <a:defRPr sz="2800"/>
            </a:lvl1pPr>
          </a:lstStyle>
          <a:p>
            <a:r>
              <a:rPr lang="en-US"/>
              <a:t>Click to edit Master title style</a:t>
            </a:r>
          </a:p>
        </p:txBody>
      </p:sp>
      <p:sp>
        <p:nvSpPr>
          <p:cNvPr id="204803" name="Rectangle 3"/>
          <p:cNvSpPr>
            <a:spLocks noGrp="1" noChangeArrowheads="1"/>
          </p:cNvSpPr>
          <p:nvPr>
            <p:ph type="subTitle" idx="1"/>
          </p:nvPr>
        </p:nvSpPr>
        <p:spPr>
          <a:xfrm>
            <a:off x="1371600" y="3660775"/>
            <a:ext cx="6400800" cy="838200"/>
          </a:xfrm>
          <a:effectLst>
            <a:outerShdw dist="35921" dir="2700000" algn="ctr" rotWithShape="0">
              <a:schemeClr val="tx1"/>
            </a:outerShdw>
          </a:effectLst>
        </p:spPr>
        <p:txBody>
          <a:bodyPr/>
          <a:lstStyle>
            <a:lvl1pPr marL="0" indent="0" algn="ctr">
              <a:buFontTx/>
              <a:buNone/>
              <a:defRPr sz="2400"/>
            </a:lvl1pPr>
          </a:lstStyle>
          <a:p>
            <a:r>
              <a:rPr lang="en-US"/>
              <a:t>Click to edit Master subtitle style</a:t>
            </a:r>
          </a:p>
        </p:txBody>
      </p:sp>
      <p:sp>
        <p:nvSpPr>
          <p:cNvPr id="4" name="Rectangle 3"/>
          <p:cNvSpPr>
            <a:spLocks noGrp="1" noChangeArrowheads="1"/>
          </p:cNvSpPr>
          <p:nvPr>
            <p:ph type="sldNum" sz="quarter" idx="10"/>
          </p:nvPr>
        </p:nvSpPr>
        <p:spPr>
          <a:ln algn="ctr"/>
        </p:spPr>
        <p:txBody>
          <a:bodyPr/>
          <a:lstStyle>
            <a:lvl1pPr>
              <a:defRPr/>
            </a:lvl1pPr>
          </a:lstStyle>
          <a:p>
            <a:pPr>
              <a:defRPr/>
            </a:pPr>
            <a:fld id="{DDE7DB3E-6CBC-4161-934F-DAAFC9095E6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D3774A35-32C8-4242-8F17-D45B4F88587A}" type="slidenum">
              <a:rPr lang="en-US"/>
              <a:pPr>
                <a:defRPr/>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50D55EE9-F887-4A56-92F3-9F9037824820}" type="slidenum">
              <a:rPr lang="en-US"/>
              <a:pPr>
                <a:defRPr/>
              </a:pPr>
              <a:t>‹#›</a:t>
            </a:fld>
            <a:endParaRPr lang="en-US">
              <a:solidFill>
                <a:schemeClr val="tx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9E2E3B96-67F7-4F25-8056-53DAB9C9E5C8}" type="slidenum">
              <a:rPr lang="en-US"/>
              <a:pPr>
                <a:defRPr/>
              </a:pPr>
              <a:t>‹#›</a:t>
            </a:fld>
            <a:endParaRPr lang="en-US">
              <a:solidFill>
                <a:schemeClr val="tx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E1D840EE-0BAF-4B89-9778-05080EC5436D}" type="slidenum">
              <a:rPr lang="en-US"/>
              <a:pPr>
                <a:defRPr/>
              </a:pPr>
              <a:t>‹#›</a:t>
            </a:fld>
            <a:endParaRPr lang="en-US">
              <a:solidFill>
                <a:schemeClr val="tx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BE2C703-36EC-4F04-BC54-5404B350DF1D}" type="slidenum">
              <a:rPr lang="en-US"/>
              <a:pPr>
                <a:defRPr/>
              </a:pPr>
              <a:t>‹#›</a:t>
            </a:fld>
            <a:endParaRPr lang="en-US">
              <a:solidFill>
                <a:schemeClr val="tx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B3AC597-38F8-493D-9D9E-6CE96D77D2BE}" type="slidenum">
              <a:rPr lang="en-US"/>
              <a:pPr>
                <a:defRPr/>
              </a:pPr>
              <a:t>‹#›</a:t>
            </a:fld>
            <a:endParaRPr lang="en-US">
              <a:solidFill>
                <a:schemeClr val="tx1"/>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BEFB781-C3AD-4619-BB6A-2D2A6F1A6BEF}" type="slidenum">
              <a:rPr lang="en-US"/>
              <a:pPr>
                <a:defRPr/>
              </a:pPr>
              <a:t>‹#›</a:t>
            </a:fld>
            <a:endParaRPr lang="en-US">
              <a:solidFill>
                <a:schemeClr val="tx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E68B665-9F4F-4679-9A21-F8311B934B16}" type="slidenum">
              <a:rPr lang="en-US"/>
              <a:pPr>
                <a:defRPr/>
              </a:pPr>
              <a:t>‹#›</a:t>
            </a:fld>
            <a:endParaRPr lang="en-US">
              <a:solidFill>
                <a:schemeClr val="tx1"/>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BB867D52-4252-4D2A-8130-FE051217F874}" type="slidenum">
              <a:rPr lang="en-US"/>
              <a:pPr>
                <a:defRPr/>
              </a:pPr>
              <a:t>‹#›</a:t>
            </a:fld>
            <a:endParaRPr lang="en-US">
              <a:solidFill>
                <a:schemeClr val="tx1"/>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763"/>
            <a:ext cx="22860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763"/>
            <a:ext cx="6705600" cy="594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BF66326-EBA7-496D-A587-A96253E58BD6}" type="slidenum">
              <a:rPr lang="en-US"/>
              <a:pPr>
                <a:defRPr/>
              </a:pPr>
              <a:t>‹#›</a:t>
            </a:fld>
            <a:endParaRPr lang="en-US">
              <a:solidFill>
                <a:schemeClr val="tx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B5B776-EF31-494B-8D2D-A2DD78C23365}"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C72115-D9C0-457A-ABE7-831BB5216F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A65202-5BCF-47D8-BB25-7DA5F400A4B4}"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24C48D-6A06-4436-9A23-1961905FC55B}" type="slidenum">
              <a:rPr lang="en-US"/>
              <a:pPr>
                <a:defRPr/>
              </a:pPr>
              <a:t>‹#›</a:t>
            </a:fld>
            <a:endParaRPr lang="en-US">
              <a:solidFill>
                <a:schemeClr val="tx1"/>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A6B4F3-9041-4D85-B4A1-1D7331C22604}"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9AE5C0-79F0-4BE3-B0AB-3BAE52779C1D}" type="slidenum">
              <a:rPr lang="en-US"/>
              <a:pPr>
                <a:defRPr/>
              </a:pPr>
              <a:t>‹#›</a:t>
            </a:fld>
            <a:endParaRPr lang="en-US">
              <a:solidFill>
                <a:schemeClr val="tx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F6C594D-8187-402C-80C3-3C3A9270F1CD}" type="datetimeFigureOut">
              <a:rPr lang="en-US"/>
              <a:pPr>
                <a:defRPr/>
              </a:pPr>
              <a:t>2/12/2021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9941485-AABB-4673-B1BD-0BFCE5A2A78C}" type="slidenum">
              <a:rPr lang="en-US"/>
              <a:pPr>
                <a:defRPr/>
              </a:pPr>
              <a:t>‹#›</a:t>
            </a:fld>
            <a:endParaRPr lang="en-US">
              <a:solidFill>
                <a:schemeClr val="tx1"/>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83B6D67-DFE0-4362-B585-3166FB8B6ADB}" type="datetimeFigureOut">
              <a:rPr lang="en-US"/>
              <a:pPr>
                <a:defRPr/>
              </a:pPr>
              <a:t>2/12/2021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35674AB-CA31-4A13-82A3-1C7C5125D5F7}" type="slidenum">
              <a:rPr lang="en-US"/>
              <a:pPr>
                <a:defRPr/>
              </a:pPr>
              <a:t>‹#›</a:t>
            </a:fld>
            <a:endParaRPr lang="en-US">
              <a:solidFill>
                <a:schemeClr val="tx1"/>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7928021-3C2D-4A58-80C0-8E3AD91A776A}" type="datetimeFigureOut">
              <a:rPr lang="en-US"/>
              <a:pPr>
                <a:defRPr/>
              </a:pPr>
              <a:t>2/12/2021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48DDF6A-34DA-4D60-B508-E5A181C22D55}" type="slidenum">
              <a:rPr lang="en-US"/>
              <a:pPr>
                <a:defRPr/>
              </a:pPr>
              <a:t>‹#›</a:t>
            </a:fld>
            <a:endParaRPr lang="en-US">
              <a:solidFill>
                <a:schemeClr val="tx1"/>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4A102A6-29B8-4387-AA1E-3427DD6F9C62}" type="datetimeFigureOut">
              <a:rPr lang="en-US"/>
              <a:pPr>
                <a:defRPr/>
              </a:pPr>
              <a:t>2/12/2021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58A84B4-1C50-4CB8-A18E-FD1824E464F4}" type="slidenum">
              <a:rPr lang="en-US"/>
              <a:pPr>
                <a:defRPr/>
              </a:pPr>
              <a:t>‹#›</a:t>
            </a:fld>
            <a:endParaRPr lang="en-US">
              <a:solidFill>
                <a:schemeClr val="tx1"/>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A888BC8-8C49-4693-915B-DE55BD2304BE}" type="datetimeFigureOut">
              <a:rPr lang="en-US"/>
              <a:pPr>
                <a:defRPr/>
              </a:pPr>
              <a:t>2/12/2021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9FE3EC7-ED41-4D38-98CF-F3E5FCA82BE3}" type="slidenum">
              <a:rPr lang="en-US"/>
              <a:pPr>
                <a:defRPr/>
              </a:pPr>
              <a:t>‹#›</a:t>
            </a:fld>
            <a:endParaRPr lang="en-US">
              <a:solidFill>
                <a:schemeClr val="tx1"/>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418308E-9B5A-4F4C-85C3-8B02F3D82BD1}" type="datetimeFigureOut">
              <a:rPr lang="en-US"/>
              <a:pPr>
                <a:defRPr/>
              </a:pPr>
              <a:t>2/12/2021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A771A4D-1DBD-4146-AC7D-84B879DA7159}" type="slidenum">
              <a:rPr lang="en-US"/>
              <a:pPr>
                <a:defRPr/>
              </a:pPr>
              <a:t>‹#›</a:t>
            </a:fld>
            <a:endParaRPr lang="en-US">
              <a:solidFill>
                <a:schemeClr val="tx1"/>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0F2667-2759-4579-B07C-10DC5E4E4FAE}"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29EA5-1012-4499-8813-50290935B617}" type="slidenum">
              <a:rPr lang="en-US"/>
              <a:pPr>
                <a:defRPr/>
              </a:pPr>
              <a:t>‹#›</a:t>
            </a:fld>
            <a:endParaRPr lang="en-US">
              <a:solidFill>
                <a:schemeClr val="tx1"/>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3E6F54-74A6-4469-B7B9-4639F045B7E4}"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EC2E0D-6D5F-4DDB-AC0A-5BEC755FB530}" type="slidenum">
              <a:rPr lang="en-US"/>
              <a:pPr>
                <a:defRPr/>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4763"/>
            <a:ext cx="9144000" cy="1066801"/>
          </a:xfrm>
          <a:prstGeom prst="rect">
            <a:avLst/>
          </a:prstGeom>
          <a:noFill/>
          <a:ln w="9525">
            <a:noFill/>
            <a:miter lim="800000"/>
            <a:headEnd/>
            <a:tailEnd/>
          </a:ln>
          <a:effectLst>
            <a:outerShdw dist="35921" dir="2700000" algn="ctr" rotWithShape="0">
              <a:srgbClr val="002D61"/>
            </a:outerShdw>
          </a:effectLst>
        </p:spPr>
        <p:txBody>
          <a:bodyPr vert="horz" wrap="square" lIns="9144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2051" name="Rectangle 3"/>
          <p:cNvSpPr>
            <a:spLocks noGrp="1" noChangeArrowheads="1"/>
          </p:cNvSpPr>
          <p:nvPr>
            <p:ph type="body" idx="1"/>
          </p:nvPr>
        </p:nvSpPr>
        <p:spPr bwMode="auto">
          <a:xfrm>
            <a:off x="6858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Text Box 6"/>
          <p:cNvSpPr txBox="1">
            <a:spLocks noChangeArrowheads="1"/>
          </p:cNvSpPr>
          <p:nvPr userDrawn="1"/>
        </p:nvSpPr>
        <p:spPr bwMode="auto">
          <a:xfrm>
            <a:off x="8686800" y="228600"/>
            <a:ext cx="457200" cy="336550"/>
          </a:xfrm>
          <a:prstGeom prst="rect">
            <a:avLst/>
          </a:prstGeom>
          <a:noFill/>
          <a:ln w="9525">
            <a:noFill/>
            <a:miter lim="800000"/>
            <a:headEnd/>
            <a:tailEnd/>
          </a:ln>
          <a:effectLst/>
        </p:spPr>
        <p:txBody>
          <a:bodyPr>
            <a:spAutoFit/>
          </a:bodyPr>
          <a:lstStyle/>
          <a:p>
            <a:pPr>
              <a:defRPr/>
            </a:pPr>
            <a:fld id="{812CD5FA-0738-44D3-8AC1-023358DC74AB}" type="slidenum">
              <a:rPr lang="en-US" sz="1600" b="1">
                <a:solidFill>
                  <a:schemeClr val="bg1"/>
                </a:solidFill>
                <a:latin typeface="Arial" charset="0"/>
                <a:ea typeface="+mn-ea"/>
              </a:rPr>
              <a:pPr>
                <a:defRPr/>
              </a:pPr>
              <a:t>‹#›</a:t>
            </a:fld>
            <a:endParaRPr lang="en-US">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4676"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xStyles>
    <p:titleStyle>
      <a:lvl1pPr algn="ctr" rtl="0" eaLnBrk="0" fontAlgn="base" hangingPunct="0">
        <a:spcBef>
          <a:spcPct val="0"/>
        </a:spcBef>
        <a:spcAft>
          <a:spcPct val="0"/>
        </a:spcAft>
        <a:defRPr sz="3000" b="1">
          <a:solidFill>
            <a:schemeClr val="bg1"/>
          </a:solidFill>
          <a:latin typeface="+mj-lt"/>
          <a:ea typeface="MS PGothic" pitchFamily="34" charset="-128"/>
          <a:cs typeface="+mj-cs"/>
        </a:defRPr>
      </a:lvl1pPr>
      <a:lvl2pPr algn="ctr" rtl="0" eaLnBrk="0" fontAlgn="base" hangingPunct="0">
        <a:spcBef>
          <a:spcPct val="0"/>
        </a:spcBef>
        <a:spcAft>
          <a:spcPct val="0"/>
        </a:spcAft>
        <a:defRPr sz="3000" b="1">
          <a:solidFill>
            <a:schemeClr val="bg1"/>
          </a:solidFill>
          <a:latin typeface="Verdana" pitchFamily="34" charset="0"/>
          <a:ea typeface="MS PGothic" pitchFamily="34" charset="-128"/>
        </a:defRPr>
      </a:lvl2pPr>
      <a:lvl3pPr algn="ctr" rtl="0" eaLnBrk="0" fontAlgn="base" hangingPunct="0">
        <a:spcBef>
          <a:spcPct val="0"/>
        </a:spcBef>
        <a:spcAft>
          <a:spcPct val="0"/>
        </a:spcAft>
        <a:defRPr sz="3000" b="1">
          <a:solidFill>
            <a:schemeClr val="bg1"/>
          </a:solidFill>
          <a:latin typeface="Verdana" pitchFamily="34" charset="0"/>
          <a:ea typeface="MS PGothic" pitchFamily="34" charset="-128"/>
        </a:defRPr>
      </a:lvl3pPr>
      <a:lvl4pPr algn="ctr" rtl="0" eaLnBrk="0" fontAlgn="base" hangingPunct="0">
        <a:spcBef>
          <a:spcPct val="0"/>
        </a:spcBef>
        <a:spcAft>
          <a:spcPct val="0"/>
        </a:spcAft>
        <a:defRPr sz="3000" b="1">
          <a:solidFill>
            <a:schemeClr val="bg1"/>
          </a:solidFill>
          <a:latin typeface="Verdana" pitchFamily="34" charset="0"/>
          <a:ea typeface="MS PGothic" pitchFamily="34" charset="-128"/>
        </a:defRPr>
      </a:lvl4pPr>
      <a:lvl5pPr algn="ctr" rtl="0" eaLnBrk="0" fontAlgn="base" hangingPunct="0">
        <a:spcBef>
          <a:spcPct val="0"/>
        </a:spcBef>
        <a:spcAft>
          <a:spcPct val="0"/>
        </a:spcAft>
        <a:defRPr sz="3000" b="1">
          <a:solidFill>
            <a:schemeClr val="bg1"/>
          </a:solidFill>
          <a:latin typeface="Verdana" pitchFamily="34" charset="0"/>
          <a:ea typeface="MS PGothic" pitchFamily="34" charset="-128"/>
        </a:defRPr>
      </a:lvl5pPr>
      <a:lvl6pPr marL="457200" algn="ctr" rtl="0" fontAlgn="base">
        <a:spcBef>
          <a:spcPct val="0"/>
        </a:spcBef>
        <a:spcAft>
          <a:spcPct val="0"/>
        </a:spcAft>
        <a:defRPr sz="3000" b="1">
          <a:solidFill>
            <a:schemeClr val="bg1"/>
          </a:solidFill>
          <a:latin typeface="Verdana" pitchFamily="34" charset="0"/>
          <a:ea typeface="ＭＳ Ｐゴシック" charset="-128"/>
        </a:defRPr>
      </a:lvl6pPr>
      <a:lvl7pPr marL="914400" algn="ctr" rtl="0" fontAlgn="base">
        <a:spcBef>
          <a:spcPct val="0"/>
        </a:spcBef>
        <a:spcAft>
          <a:spcPct val="0"/>
        </a:spcAft>
        <a:defRPr sz="3000" b="1">
          <a:solidFill>
            <a:schemeClr val="bg1"/>
          </a:solidFill>
          <a:latin typeface="Verdana" pitchFamily="34" charset="0"/>
          <a:ea typeface="ＭＳ Ｐゴシック" charset="-128"/>
        </a:defRPr>
      </a:lvl7pPr>
      <a:lvl8pPr marL="1371600" algn="ctr" rtl="0" fontAlgn="base">
        <a:spcBef>
          <a:spcPct val="0"/>
        </a:spcBef>
        <a:spcAft>
          <a:spcPct val="0"/>
        </a:spcAft>
        <a:defRPr sz="3000" b="1">
          <a:solidFill>
            <a:schemeClr val="bg1"/>
          </a:solidFill>
          <a:latin typeface="Verdana" pitchFamily="34" charset="0"/>
          <a:ea typeface="ＭＳ Ｐゴシック" charset="-128"/>
        </a:defRPr>
      </a:lvl8pPr>
      <a:lvl9pPr marL="1828800" algn="ctr" rtl="0" fontAlgn="base">
        <a:spcBef>
          <a:spcPct val="0"/>
        </a:spcBef>
        <a:spcAft>
          <a:spcPct val="0"/>
        </a:spcAft>
        <a:defRPr sz="3000" b="1">
          <a:solidFill>
            <a:schemeClr val="bg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6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a:solidFill>
            <a:schemeClr val="bg1"/>
          </a:solidFill>
          <a:latin typeface="+mn-lt"/>
          <a:ea typeface="+mn-ea"/>
        </a:defRPr>
      </a:lvl6pPr>
      <a:lvl7pPr marL="2971800" indent="-228600" algn="l" rtl="0" fontAlgn="base">
        <a:spcBef>
          <a:spcPct val="20000"/>
        </a:spcBef>
        <a:spcAft>
          <a:spcPct val="0"/>
        </a:spcAft>
        <a:buChar char="»"/>
        <a:defRPr>
          <a:solidFill>
            <a:schemeClr val="bg1"/>
          </a:solidFill>
          <a:latin typeface="+mn-lt"/>
          <a:ea typeface="+mn-ea"/>
        </a:defRPr>
      </a:lvl7pPr>
      <a:lvl8pPr marL="3429000" indent="-228600" algn="l" rtl="0" fontAlgn="base">
        <a:spcBef>
          <a:spcPct val="20000"/>
        </a:spcBef>
        <a:spcAft>
          <a:spcPct val="0"/>
        </a:spcAft>
        <a:buChar char="»"/>
        <a:defRPr>
          <a:solidFill>
            <a:schemeClr val="bg1"/>
          </a:solidFill>
          <a:latin typeface="+mn-lt"/>
          <a:ea typeface="+mn-ea"/>
        </a:defRPr>
      </a:lvl8pPr>
      <a:lvl9pPr marL="3886200" indent="-228600" algn="l" rtl="0" fontAlgn="base">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0" y="-4763"/>
            <a:ext cx="9144000" cy="1066801"/>
          </a:xfrm>
          <a:prstGeom prst="rect">
            <a:avLst/>
          </a:prstGeom>
          <a:noFill/>
          <a:ln w="9525">
            <a:noFill/>
            <a:miter lim="800000"/>
            <a:headEnd/>
            <a:tailEnd/>
          </a:ln>
          <a:effectLst>
            <a:outerShdw dist="35921" dir="2700000" algn="ctr" rotWithShape="0">
              <a:srgbClr val="002D61"/>
            </a:outerShdw>
          </a:effectLst>
        </p:spPr>
        <p:txBody>
          <a:bodyPr vert="horz" wrap="square" lIns="9144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3075" name="Rectangle 3"/>
          <p:cNvSpPr>
            <a:spLocks noGrp="1" noChangeArrowheads="1"/>
          </p:cNvSpPr>
          <p:nvPr>
            <p:ph type="body" idx="1"/>
          </p:nvPr>
        </p:nvSpPr>
        <p:spPr bwMode="auto">
          <a:xfrm>
            <a:off x="6858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sldNum" sz="quarter" idx="4"/>
          </p:nvPr>
        </p:nvSpPr>
        <p:spPr bwMode="auto">
          <a:xfrm>
            <a:off x="8534400" y="0"/>
            <a:ext cx="60960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100" b="1">
                <a:solidFill>
                  <a:schemeClr val="bg1"/>
                </a:solidFill>
                <a:latin typeface="+mn-lt"/>
                <a:ea typeface="+mn-ea"/>
              </a:defRPr>
            </a:lvl1pPr>
          </a:lstStyle>
          <a:p>
            <a:pPr>
              <a:defRPr/>
            </a:pPr>
            <a:fld id="{C5A26908-AE7A-406B-BD12-AB4F3C49D3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7"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78" r:id="rId12"/>
    <p:sldLayoutId id="2147484679" r:id="rId13"/>
  </p:sldLayoutIdLst>
  <p:hf hdr="0" ftr="0" dt="0"/>
  <p:txStyles>
    <p:titleStyle>
      <a:lvl1pPr algn="ctr" rtl="0" eaLnBrk="0" fontAlgn="base" hangingPunct="0">
        <a:spcBef>
          <a:spcPct val="0"/>
        </a:spcBef>
        <a:spcAft>
          <a:spcPct val="0"/>
        </a:spcAft>
        <a:defRPr sz="3000" b="1">
          <a:solidFill>
            <a:schemeClr val="bg1"/>
          </a:solidFill>
          <a:latin typeface="+mj-lt"/>
          <a:ea typeface="MS PGothic" pitchFamily="34" charset="-128"/>
          <a:cs typeface="+mj-cs"/>
        </a:defRPr>
      </a:lvl1pPr>
      <a:lvl2pPr algn="ctr" rtl="0" eaLnBrk="0" fontAlgn="base" hangingPunct="0">
        <a:spcBef>
          <a:spcPct val="0"/>
        </a:spcBef>
        <a:spcAft>
          <a:spcPct val="0"/>
        </a:spcAft>
        <a:defRPr sz="3000" b="1">
          <a:solidFill>
            <a:schemeClr val="bg1"/>
          </a:solidFill>
          <a:latin typeface="Verdana" pitchFamily="34" charset="0"/>
          <a:ea typeface="MS PGothic" pitchFamily="34" charset="-128"/>
        </a:defRPr>
      </a:lvl2pPr>
      <a:lvl3pPr algn="ctr" rtl="0" eaLnBrk="0" fontAlgn="base" hangingPunct="0">
        <a:spcBef>
          <a:spcPct val="0"/>
        </a:spcBef>
        <a:spcAft>
          <a:spcPct val="0"/>
        </a:spcAft>
        <a:defRPr sz="3000" b="1">
          <a:solidFill>
            <a:schemeClr val="bg1"/>
          </a:solidFill>
          <a:latin typeface="Verdana" pitchFamily="34" charset="0"/>
          <a:ea typeface="MS PGothic" pitchFamily="34" charset="-128"/>
        </a:defRPr>
      </a:lvl3pPr>
      <a:lvl4pPr algn="ctr" rtl="0" eaLnBrk="0" fontAlgn="base" hangingPunct="0">
        <a:spcBef>
          <a:spcPct val="0"/>
        </a:spcBef>
        <a:spcAft>
          <a:spcPct val="0"/>
        </a:spcAft>
        <a:defRPr sz="3000" b="1">
          <a:solidFill>
            <a:schemeClr val="bg1"/>
          </a:solidFill>
          <a:latin typeface="Verdana" pitchFamily="34" charset="0"/>
          <a:ea typeface="MS PGothic" pitchFamily="34" charset="-128"/>
        </a:defRPr>
      </a:lvl4pPr>
      <a:lvl5pPr algn="ctr" rtl="0" eaLnBrk="0" fontAlgn="base" hangingPunct="0">
        <a:spcBef>
          <a:spcPct val="0"/>
        </a:spcBef>
        <a:spcAft>
          <a:spcPct val="0"/>
        </a:spcAft>
        <a:defRPr sz="3000" b="1">
          <a:solidFill>
            <a:schemeClr val="bg1"/>
          </a:solidFill>
          <a:latin typeface="Verdana" pitchFamily="34" charset="0"/>
          <a:ea typeface="MS PGothic" pitchFamily="34" charset="-128"/>
        </a:defRPr>
      </a:lvl5pPr>
      <a:lvl6pPr marL="457200" algn="ctr" rtl="0" fontAlgn="base">
        <a:spcBef>
          <a:spcPct val="0"/>
        </a:spcBef>
        <a:spcAft>
          <a:spcPct val="0"/>
        </a:spcAft>
        <a:defRPr sz="3000" b="1">
          <a:solidFill>
            <a:schemeClr val="bg1"/>
          </a:solidFill>
          <a:latin typeface="Verdana" pitchFamily="34" charset="0"/>
          <a:ea typeface="ＭＳ Ｐゴシック" charset="-128"/>
        </a:defRPr>
      </a:lvl6pPr>
      <a:lvl7pPr marL="914400" algn="ctr" rtl="0" fontAlgn="base">
        <a:spcBef>
          <a:spcPct val="0"/>
        </a:spcBef>
        <a:spcAft>
          <a:spcPct val="0"/>
        </a:spcAft>
        <a:defRPr sz="3000" b="1">
          <a:solidFill>
            <a:schemeClr val="bg1"/>
          </a:solidFill>
          <a:latin typeface="Verdana" pitchFamily="34" charset="0"/>
          <a:ea typeface="ＭＳ Ｐゴシック" charset="-128"/>
        </a:defRPr>
      </a:lvl7pPr>
      <a:lvl8pPr marL="1371600" algn="ctr" rtl="0" fontAlgn="base">
        <a:spcBef>
          <a:spcPct val="0"/>
        </a:spcBef>
        <a:spcAft>
          <a:spcPct val="0"/>
        </a:spcAft>
        <a:defRPr sz="3000" b="1">
          <a:solidFill>
            <a:schemeClr val="bg1"/>
          </a:solidFill>
          <a:latin typeface="Verdana" pitchFamily="34" charset="0"/>
          <a:ea typeface="ＭＳ Ｐゴシック" charset="-128"/>
        </a:defRPr>
      </a:lvl8pPr>
      <a:lvl9pPr marL="1828800" algn="ctr" rtl="0" fontAlgn="base">
        <a:spcBef>
          <a:spcPct val="0"/>
        </a:spcBef>
        <a:spcAft>
          <a:spcPct val="0"/>
        </a:spcAft>
        <a:defRPr sz="3000" b="1">
          <a:solidFill>
            <a:schemeClr val="bg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6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a:solidFill>
            <a:schemeClr val="bg1"/>
          </a:solidFill>
          <a:latin typeface="+mn-lt"/>
          <a:ea typeface="+mn-ea"/>
        </a:defRPr>
      </a:lvl6pPr>
      <a:lvl7pPr marL="2971800" indent="-228600" algn="l" rtl="0" fontAlgn="base">
        <a:spcBef>
          <a:spcPct val="20000"/>
        </a:spcBef>
        <a:spcAft>
          <a:spcPct val="0"/>
        </a:spcAft>
        <a:buChar char="»"/>
        <a:defRPr>
          <a:solidFill>
            <a:schemeClr val="bg1"/>
          </a:solidFill>
          <a:latin typeface="+mn-lt"/>
          <a:ea typeface="+mn-ea"/>
        </a:defRPr>
      </a:lvl7pPr>
      <a:lvl8pPr marL="3429000" indent="-228600" algn="l" rtl="0" fontAlgn="base">
        <a:spcBef>
          <a:spcPct val="20000"/>
        </a:spcBef>
        <a:spcAft>
          <a:spcPct val="0"/>
        </a:spcAft>
        <a:buChar char="»"/>
        <a:defRPr>
          <a:solidFill>
            <a:schemeClr val="bg1"/>
          </a:solidFill>
          <a:latin typeface="+mn-lt"/>
          <a:ea typeface="+mn-ea"/>
        </a:defRPr>
      </a:lvl8pPr>
      <a:lvl9pPr marL="3886200" indent="-228600" algn="l" rtl="0" fontAlgn="base">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4763"/>
            <a:ext cx="9144000" cy="1066801"/>
          </a:xfrm>
          <a:prstGeom prst="rect">
            <a:avLst/>
          </a:prstGeom>
          <a:noFill/>
          <a:ln w="9525">
            <a:noFill/>
            <a:miter lim="800000"/>
            <a:headEnd/>
            <a:tailEnd/>
          </a:ln>
          <a:effectLst>
            <a:outerShdw dist="35921" dir="2700000" algn="ctr" rotWithShape="0">
              <a:srgbClr val="002D61"/>
            </a:outerShdw>
          </a:effectLst>
        </p:spPr>
        <p:txBody>
          <a:bodyPr vert="horz" wrap="square" lIns="9144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4099" name="Rectangle 3"/>
          <p:cNvSpPr>
            <a:spLocks noGrp="1" noChangeArrowheads="1"/>
          </p:cNvSpPr>
          <p:nvPr>
            <p:ph type="body" idx="1"/>
          </p:nvPr>
        </p:nvSpPr>
        <p:spPr bwMode="auto">
          <a:xfrm>
            <a:off x="6858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a:spLocks noGrp="1" noChangeArrowheads="1"/>
          </p:cNvSpPr>
          <p:nvPr>
            <p:ph type="sldNum" sz="quarter" idx="4"/>
          </p:nvPr>
        </p:nvSpPr>
        <p:spPr bwMode="auto">
          <a:xfrm>
            <a:off x="8534400" y="0"/>
            <a:ext cx="609600" cy="381000"/>
          </a:xfrm>
          <a:prstGeom prst="rect">
            <a:avLst/>
          </a:prstGeom>
          <a:noFill/>
          <a:ln algn="ctr">
            <a:miter lim="800000"/>
            <a:headEnd/>
            <a:tailEnd/>
          </a:ln>
        </p:spPr>
        <p:txBody>
          <a:bodyPr vert="horz" wrap="square" lIns="91440" tIns="45720" rIns="91440" bIns="45720" numCol="1" anchor="b" anchorCtr="0" compatLnSpc="1">
            <a:prstTxWarp prst="textNoShape">
              <a:avLst/>
            </a:prstTxWarp>
          </a:bodyPr>
          <a:lstStyle>
            <a:lvl1pPr algn="ctr" eaLnBrk="0" hangingPunct="0">
              <a:defRPr sz="1100" b="1">
                <a:solidFill>
                  <a:schemeClr val="bg1"/>
                </a:solidFill>
                <a:latin typeface="+mn-lt"/>
                <a:ea typeface="+mn-ea"/>
              </a:defRPr>
            </a:lvl1pPr>
          </a:lstStyle>
          <a:p>
            <a:pPr>
              <a:defRPr/>
            </a:pPr>
            <a:fld id="{D65DE26C-E8C8-4C1F-A06B-6894B09BA0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80" r:id="rId12"/>
    <p:sldLayoutId id="2147484681" r:id="rId13"/>
  </p:sldLayoutIdLst>
  <p:hf hdr="0" ftr="0" dt="0"/>
  <p:txStyles>
    <p:titleStyle>
      <a:lvl1pPr algn="ctr" rtl="0" eaLnBrk="0" fontAlgn="base" hangingPunct="0">
        <a:spcBef>
          <a:spcPct val="0"/>
        </a:spcBef>
        <a:spcAft>
          <a:spcPct val="0"/>
        </a:spcAft>
        <a:defRPr sz="3000" b="1">
          <a:solidFill>
            <a:schemeClr val="bg1"/>
          </a:solidFill>
          <a:latin typeface="+mj-lt"/>
          <a:ea typeface="MS PGothic" pitchFamily="34" charset="-128"/>
          <a:cs typeface="+mj-cs"/>
        </a:defRPr>
      </a:lvl1pPr>
      <a:lvl2pPr algn="ctr" rtl="0" eaLnBrk="0" fontAlgn="base" hangingPunct="0">
        <a:spcBef>
          <a:spcPct val="0"/>
        </a:spcBef>
        <a:spcAft>
          <a:spcPct val="0"/>
        </a:spcAft>
        <a:defRPr sz="3000" b="1">
          <a:solidFill>
            <a:schemeClr val="bg1"/>
          </a:solidFill>
          <a:latin typeface="Verdana" pitchFamily="34" charset="0"/>
          <a:ea typeface="MS PGothic" pitchFamily="34" charset="-128"/>
        </a:defRPr>
      </a:lvl2pPr>
      <a:lvl3pPr algn="ctr" rtl="0" eaLnBrk="0" fontAlgn="base" hangingPunct="0">
        <a:spcBef>
          <a:spcPct val="0"/>
        </a:spcBef>
        <a:spcAft>
          <a:spcPct val="0"/>
        </a:spcAft>
        <a:defRPr sz="3000" b="1">
          <a:solidFill>
            <a:schemeClr val="bg1"/>
          </a:solidFill>
          <a:latin typeface="Verdana" pitchFamily="34" charset="0"/>
          <a:ea typeface="MS PGothic" pitchFamily="34" charset="-128"/>
        </a:defRPr>
      </a:lvl3pPr>
      <a:lvl4pPr algn="ctr" rtl="0" eaLnBrk="0" fontAlgn="base" hangingPunct="0">
        <a:spcBef>
          <a:spcPct val="0"/>
        </a:spcBef>
        <a:spcAft>
          <a:spcPct val="0"/>
        </a:spcAft>
        <a:defRPr sz="3000" b="1">
          <a:solidFill>
            <a:schemeClr val="bg1"/>
          </a:solidFill>
          <a:latin typeface="Verdana" pitchFamily="34" charset="0"/>
          <a:ea typeface="MS PGothic" pitchFamily="34" charset="-128"/>
        </a:defRPr>
      </a:lvl4pPr>
      <a:lvl5pPr algn="ctr" rtl="0" eaLnBrk="0" fontAlgn="base" hangingPunct="0">
        <a:spcBef>
          <a:spcPct val="0"/>
        </a:spcBef>
        <a:spcAft>
          <a:spcPct val="0"/>
        </a:spcAft>
        <a:defRPr sz="3000" b="1">
          <a:solidFill>
            <a:schemeClr val="bg1"/>
          </a:solidFill>
          <a:latin typeface="Verdana" pitchFamily="34" charset="0"/>
          <a:ea typeface="MS PGothic" pitchFamily="34" charset="-128"/>
        </a:defRPr>
      </a:lvl5pPr>
      <a:lvl6pPr marL="457200" algn="ctr" rtl="0" fontAlgn="base">
        <a:spcBef>
          <a:spcPct val="0"/>
        </a:spcBef>
        <a:spcAft>
          <a:spcPct val="0"/>
        </a:spcAft>
        <a:defRPr sz="3000" b="1">
          <a:solidFill>
            <a:schemeClr val="bg1"/>
          </a:solidFill>
          <a:latin typeface="Verdana" pitchFamily="34" charset="0"/>
          <a:ea typeface="ＭＳ Ｐゴシック" charset="-128"/>
        </a:defRPr>
      </a:lvl6pPr>
      <a:lvl7pPr marL="914400" algn="ctr" rtl="0" fontAlgn="base">
        <a:spcBef>
          <a:spcPct val="0"/>
        </a:spcBef>
        <a:spcAft>
          <a:spcPct val="0"/>
        </a:spcAft>
        <a:defRPr sz="3000" b="1">
          <a:solidFill>
            <a:schemeClr val="bg1"/>
          </a:solidFill>
          <a:latin typeface="Verdana" pitchFamily="34" charset="0"/>
          <a:ea typeface="ＭＳ Ｐゴシック" charset="-128"/>
        </a:defRPr>
      </a:lvl7pPr>
      <a:lvl8pPr marL="1371600" algn="ctr" rtl="0" fontAlgn="base">
        <a:spcBef>
          <a:spcPct val="0"/>
        </a:spcBef>
        <a:spcAft>
          <a:spcPct val="0"/>
        </a:spcAft>
        <a:defRPr sz="3000" b="1">
          <a:solidFill>
            <a:schemeClr val="bg1"/>
          </a:solidFill>
          <a:latin typeface="Verdana" pitchFamily="34" charset="0"/>
          <a:ea typeface="ＭＳ Ｐゴシック" charset="-128"/>
        </a:defRPr>
      </a:lvl8pPr>
      <a:lvl9pPr marL="1828800" algn="ctr" rtl="0" fontAlgn="base">
        <a:spcBef>
          <a:spcPct val="0"/>
        </a:spcBef>
        <a:spcAft>
          <a:spcPct val="0"/>
        </a:spcAft>
        <a:defRPr sz="3000" b="1">
          <a:solidFill>
            <a:schemeClr val="bg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6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xfrm>
            <a:off x="0" y="-4763"/>
            <a:ext cx="9144000" cy="1066801"/>
          </a:xfrm>
          <a:prstGeom prst="rect">
            <a:avLst/>
          </a:prstGeom>
          <a:noFill/>
          <a:ln w="9525">
            <a:noFill/>
            <a:miter lim="800000"/>
            <a:headEnd/>
            <a:tailEnd/>
          </a:ln>
          <a:effectLst>
            <a:outerShdw dist="35921" dir="2700000" algn="ctr" rotWithShape="0">
              <a:srgbClr val="002D61"/>
            </a:outerShdw>
          </a:effectLst>
        </p:spPr>
        <p:txBody>
          <a:bodyPr vert="horz" wrap="square" lIns="9144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5123" name="Rectangle 3"/>
          <p:cNvSpPr>
            <a:spLocks noGrp="1" noChangeArrowheads="1"/>
          </p:cNvSpPr>
          <p:nvPr>
            <p:ph type="body" idx="1"/>
          </p:nvPr>
        </p:nvSpPr>
        <p:spPr bwMode="auto">
          <a:xfrm>
            <a:off x="6858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3780" name="Rectangle 4"/>
          <p:cNvSpPr>
            <a:spLocks noGrp="1" noChangeArrowheads="1"/>
          </p:cNvSpPr>
          <p:nvPr>
            <p:ph type="sldNum" sz="quarter" idx="4"/>
          </p:nvPr>
        </p:nvSpPr>
        <p:spPr bwMode="auto">
          <a:xfrm>
            <a:off x="8534400" y="0"/>
            <a:ext cx="60960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100" b="1">
                <a:solidFill>
                  <a:schemeClr val="bg1"/>
                </a:solidFill>
                <a:latin typeface="+mn-lt"/>
                <a:ea typeface="ＭＳ Ｐゴシック" charset="-128"/>
              </a:defRPr>
            </a:lvl1pPr>
          </a:lstStyle>
          <a:p>
            <a:pPr>
              <a:defRPr/>
            </a:pPr>
            <a:fld id="{2BE5A02D-0570-4CA7-8C48-D94CB0E681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Lst>
  <p:hf hdr="0" ftr="0" dt="0"/>
  <p:txStyles>
    <p:titleStyle>
      <a:lvl1pPr algn="ctr" rtl="0" eaLnBrk="0" fontAlgn="base" hangingPunct="0">
        <a:spcBef>
          <a:spcPct val="0"/>
        </a:spcBef>
        <a:spcAft>
          <a:spcPct val="0"/>
        </a:spcAft>
        <a:defRPr sz="3000" b="1">
          <a:solidFill>
            <a:schemeClr val="bg1"/>
          </a:solidFill>
          <a:latin typeface="+mj-lt"/>
          <a:ea typeface="MS PGothic" pitchFamily="34" charset="-128"/>
          <a:cs typeface="+mj-cs"/>
        </a:defRPr>
      </a:lvl1pPr>
      <a:lvl2pPr algn="ctr" rtl="0" eaLnBrk="0" fontAlgn="base" hangingPunct="0">
        <a:spcBef>
          <a:spcPct val="0"/>
        </a:spcBef>
        <a:spcAft>
          <a:spcPct val="0"/>
        </a:spcAft>
        <a:defRPr sz="3000" b="1">
          <a:solidFill>
            <a:schemeClr val="bg1"/>
          </a:solidFill>
          <a:latin typeface="Verdana" pitchFamily="34" charset="0"/>
          <a:ea typeface="MS PGothic" pitchFamily="34" charset="-128"/>
        </a:defRPr>
      </a:lvl2pPr>
      <a:lvl3pPr algn="ctr" rtl="0" eaLnBrk="0" fontAlgn="base" hangingPunct="0">
        <a:spcBef>
          <a:spcPct val="0"/>
        </a:spcBef>
        <a:spcAft>
          <a:spcPct val="0"/>
        </a:spcAft>
        <a:defRPr sz="3000" b="1">
          <a:solidFill>
            <a:schemeClr val="bg1"/>
          </a:solidFill>
          <a:latin typeface="Verdana" pitchFamily="34" charset="0"/>
          <a:ea typeface="MS PGothic" pitchFamily="34" charset="-128"/>
        </a:defRPr>
      </a:lvl3pPr>
      <a:lvl4pPr algn="ctr" rtl="0" eaLnBrk="0" fontAlgn="base" hangingPunct="0">
        <a:spcBef>
          <a:spcPct val="0"/>
        </a:spcBef>
        <a:spcAft>
          <a:spcPct val="0"/>
        </a:spcAft>
        <a:defRPr sz="3000" b="1">
          <a:solidFill>
            <a:schemeClr val="bg1"/>
          </a:solidFill>
          <a:latin typeface="Verdana" pitchFamily="34" charset="0"/>
          <a:ea typeface="MS PGothic" pitchFamily="34" charset="-128"/>
        </a:defRPr>
      </a:lvl4pPr>
      <a:lvl5pPr algn="ctr" rtl="0" eaLnBrk="0" fontAlgn="base" hangingPunct="0">
        <a:spcBef>
          <a:spcPct val="0"/>
        </a:spcBef>
        <a:spcAft>
          <a:spcPct val="0"/>
        </a:spcAft>
        <a:defRPr sz="3000" b="1">
          <a:solidFill>
            <a:schemeClr val="bg1"/>
          </a:solidFill>
          <a:latin typeface="Verdana" pitchFamily="34" charset="0"/>
          <a:ea typeface="MS PGothic" pitchFamily="34" charset="-128"/>
        </a:defRPr>
      </a:lvl5pPr>
      <a:lvl6pPr marL="457200" algn="ctr" rtl="0" fontAlgn="base">
        <a:spcBef>
          <a:spcPct val="0"/>
        </a:spcBef>
        <a:spcAft>
          <a:spcPct val="0"/>
        </a:spcAft>
        <a:defRPr sz="3000" b="1">
          <a:solidFill>
            <a:schemeClr val="bg1"/>
          </a:solidFill>
          <a:latin typeface="Verdana" pitchFamily="34" charset="0"/>
          <a:ea typeface="ＭＳ Ｐゴシック" charset="-128"/>
        </a:defRPr>
      </a:lvl6pPr>
      <a:lvl7pPr marL="914400" algn="ctr" rtl="0" fontAlgn="base">
        <a:spcBef>
          <a:spcPct val="0"/>
        </a:spcBef>
        <a:spcAft>
          <a:spcPct val="0"/>
        </a:spcAft>
        <a:defRPr sz="3000" b="1">
          <a:solidFill>
            <a:schemeClr val="bg1"/>
          </a:solidFill>
          <a:latin typeface="Verdana" pitchFamily="34" charset="0"/>
          <a:ea typeface="ＭＳ Ｐゴシック" charset="-128"/>
        </a:defRPr>
      </a:lvl7pPr>
      <a:lvl8pPr marL="1371600" algn="ctr" rtl="0" fontAlgn="base">
        <a:spcBef>
          <a:spcPct val="0"/>
        </a:spcBef>
        <a:spcAft>
          <a:spcPct val="0"/>
        </a:spcAft>
        <a:defRPr sz="3000" b="1">
          <a:solidFill>
            <a:schemeClr val="bg1"/>
          </a:solidFill>
          <a:latin typeface="Verdana" pitchFamily="34" charset="0"/>
          <a:ea typeface="ＭＳ Ｐゴシック" charset="-128"/>
        </a:defRPr>
      </a:lvl8pPr>
      <a:lvl9pPr marL="1828800" algn="ctr" rtl="0" fontAlgn="base">
        <a:spcBef>
          <a:spcPct val="0"/>
        </a:spcBef>
        <a:spcAft>
          <a:spcPct val="0"/>
        </a:spcAft>
        <a:defRPr sz="3000" b="1">
          <a:solidFill>
            <a:schemeClr val="bg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6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a:solidFill>
            <a:schemeClr val="bg1"/>
          </a:solidFill>
          <a:latin typeface="+mn-lt"/>
          <a:ea typeface="+mn-ea"/>
        </a:defRPr>
      </a:lvl6pPr>
      <a:lvl7pPr marL="2971800" indent="-228600" algn="l" rtl="0" fontAlgn="base">
        <a:spcBef>
          <a:spcPct val="20000"/>
        </a:spcBef>
        <a:spcAft>
          <a:spcPct val="0"/>
        </a:spcAft>
        <a:buChar char="»"/>
        <a:defRPr>
          <a:solidFill>
            <a:schemeClr val="bg1"/>
          </a:solidFill>
          <a:latin typeface="+mn-lt"/>
          <a:ea typeface="+mn-ea"/>
        </a:defRPr>
      </a:lvl7pPr>
      <a:lvl8pPr marL="3429000" indent="-228600" algn="l" rtl="0" fontAlgn="base">
        <a:spcBef>
          <a:spcPct val="20000"/>
        </a:spcBef>
        <a:spcAft>
          <a:spcPct val="0"/>
        </a:spcAft>
        <a:buChar char="»"/>
        <a:defRPr>
          <a:solidFill>
            <a:schemeClr val="bg1"/>
          </a:solidFill>
          <a:latin typeface="+mn-lt"/>
          <a:ea typeface="+mn-ea"/>
        </a:defRPr>
      </a:lvl8pPr>
      <a:lvl9pPr marL="3886200" indent="-228600" algn="l" rtl="0" fontAlgn="base">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D394590D-D187-4950-BD54-3CC91CD7BB80}" type="datetimeFigureOut">
              <a:rPr lang="en-US"/>
              <a:pPr>
                <a:defRPr/>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849A7CB-7FA7-4036-B9C1-72EFC88CD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5"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0.xml"/><Relationship Id="rId4" Type="http://schemas.openxmlformats.org/officeDocument/2006/relationships/hyperlink" Target="http://www.ginasthma.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0.xml"/><Relationship Id="rId5" Type="http://schemas.openxmlformats.org/officeDocument/2006/relationships/image" Target="../media/image29.jpeg"/><Relationship Id="rId4" Type="http://schemas.openxmlformats.org/officeDocument/2006/relationships/hyperlink" Target="http://www.ginasthma.org/"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52.xml"/><Relationship Id="rId4" Type="http://schemas.openxmlformats.org/officeDocument/2006/relationships/image" Target="../media/image35.jpeg"/></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55.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55.xml"/></Relationships>
</file>

<file path=ppt/slides/_rels/slide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55.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0" y="3124200"/>
            <a:ext cx="8915400" cy="2590800"/>
          </a:xfrm>
        </p:spPr>
        <p:txBody>
          <a:bodyPr/>
          <a:lstStyle/>
          <a:p>
            <a:pPr eaLnBrk="1" hangingPunct="1">
              <a:defRPr/>
            </a:pPr>
            <a:r>
              <a:rPr lang="en-US" sz="5400" dirty="0" smtClean="0">
                <a:solidFill>
                  <a:srgbClr val="FFFF00"/>
                </a:solidFill>
                <a:ea typeface="+mj-ea"/>
              </a:rPr>
              <a:t/>
            </a:r>
            <a:br>
              <a:rPr lang="en-US" sz="5400" dirty="0" smtClean="0">
                <a:solidFill>
                  <a:srgbClr val="FFFF00"/>
                </a:solidFill>
                <a:ea typeface="+mj-ea"/>
              </a:rPr>
            </a:br>
            <a:r>
              <a:rPr lang="en-US" sz="8800" dirty="0" smtClean="0">
                <a:solidFill>
                  <a:srgbClr val="C00000"/>
                </a:solidFill>
                <a:latin typeface="Monotype Corsiva" pitchFamily="66" charset="0"/>
                <a:ea typeface="+mj-ea"/>
                <a:cs typeface="Times New Roman" pitchFamily="18" charset="0"/>
              </a:rPr>
              <a:t>Bronchial Asthma</a:t>
            </a:r>
            <a:r>
              <a:rPr lang="en-US" sz="5400" dirty="0" smtClean="0">
                <a:solidFill>
                  <a:srgbClr val="FFFF00"/>
                </a:solidFill>
                <a:ea typeface="+mj-ea"/>
              </a:rPr>
              <a:t/>
            </a:r>
            <a:br>
              <a:rPr lang="en-US" sz="5400" dirty="0" smtClean="0">
                <a:solidFill>
                  <a:srgbClr val="FFFF00"/>
                </a:solidFill>
                <a:ea typeface="+mj-ea"/>
              </a:rPr>
            </a:br>
            <a:r>
              <a:rPr lang="en-US" sz="4800" dirty="0" err="1" smtClean="0">
                <a:solidFill>
                  <a:srgbClr val="FFFF00"/>
                </a:solidFill>
                <a:latin typeface="Mongolian Baiti" pitchFamily="66" charset="0"/>
                <a:ea typeface="+mj-ea"/>
                <a:cs typeface="Mongolian Baiti" pitchFamily="66" charset="0"/>
              </a:rPr>
              <a:t>Dr.Samah</a:t>
            </a:r>
            <a:r>
              <a:rPr lang="en-US" sz="4800" dirty="0" smtClean="0">
                <a:solidFill>
                  <a:srgbClr val="FFFF00"/>
                </a:solidFill>
                <a:latin typeface="Mongolian Baiti" pitchFamily="66" charset="0"/>
                <a:ea typeface="+mj-ea"/>
                <a:cs typeface="Mongolian Baiti" pitchFamily="66" charset="0"/>
              </a:rPr>
              <a:t> </a:t>
            </a:r>
            <a:r>
              <a:rPr lang="en-US" sz="4800" dirty="0" err="1" smtClean="0">
                <a:solidFill>
                  <a:srgbClr val="FFFF00"/>
                </a:solidFill>
                <a:latin typeface="Mongolian Baiti" pitchFamily="66" charset="0"/>
                <a:ea typeface="+mj-ea"/>
                <a:cs typeface="Mongolian Baiti" pitchFamily="66" charset="0"/>
              </a:rPr>
              <a:t>M.Shehata</a:t>
            </a:r>
            <a:r>
              <a:rPr lang="en-US" sz="4800" dirty="0" smtClean="0">
                <a:solidFill>
                  <a:srgbClr val="FFFF00"/>
                </a:solidFill>
                <a:latin typeface="Mongolian Baiti" pitchFamily="66" charset="0"/>
                <a:ea typeface="+mj-ea"/>
                <a:cs typeface="Mongolian Baiti" pitchFamily="66" charset="0"/>
              </a:rPr>
              <a:t/>
            </a:r>
            <a:br>
              <a:rPr lang="en-US" sz="4800" dirty="0" smtClean="0">
                <a:solidFill>
                  <a:srgbClr val="FFFF00"/>
                </a:solidFill>
                <a:latin typeface="Mongolian Baiti" pitchFamily="66" charset="0"/>
                <a:ea typeface="+mj-ea"/>
                <a:cs typeface="Mongolian Baiti" pitchFamily="66" charset="0"/>
              </a:rPr>
            </a:br>
            <a:r>
              <a:rPr lang="en-US" sz="4800" dirty="0" smtClean="0">
                <a:solidFill>
                  <a:srgbClr val="FFFF00"/>
                </a:solidFill>
                <a:latin typeface="Mongolian Baiti" pitchFamily="66" charset="0"/>
                <a:ea typeface="+mj-ea"/>
                <a:cs typeface="Mongolian Baiti" pitchFamily="66" charset="0"/>
              </a:rPr>
              <a:t>Associate Prof. of Chest Diseases</a:t>
            </a:r>
            <a:r>
              <a:rPr lang="en-US" sz="5400" dirty="0" smtClean="0">
                <a:solidFill>
                  <a:srgbClr val="FFFF00"/>
                </a:solidFill>
                <a:ea typeface="+mj-ea"/>
              </a:rPr>
              <a:t/>
            </a:r>
            <a:br>
              <a:rPr lang="en-US" sz="5400" dirty="0" smtClean="0">
                <a:solidFill>
                  <a:srgbClr val="FFFF00"/>
                </a:solidFill>
                <a:ea typeface="+mj-ea"/>
              </a:rPr>
            </a:br>
            <a:endParaRPr lang="en-US" sz="5400" dirty="0" smtClean="0">
              <a:solidFill>
                <a:srgbClr val="FFFF00"/>
              </a:solidFill>
              <a:latin typeface="Monotype Corsiva" pitchFamily="66"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9"/>
          <p:cNvPicPr>
            <a:picLocks noChangeAspect="1" noChangeArrowheads="1"/>
          </p:cNvPicPr>
          <p:nvPr/>
        </p:nvPicPr>
        <p:blipFill>
          <a:blip r:embed="rId3"/>
          <a:srcRect/>
          <a:stretch>
            <a:fillRect/>
          </a:stretch>
        </p:blipFill>
        <p:spPr bwMode="auto">
          <a:xfrm>
            <a:off x="71438" y="762000"/>
            <a:ext cx="9072562" cy="5638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0" y="0"/>
            <a:ext cx="9144000" cy="6858000"/>
          </a:xfrm>
          <a:prstGeom prst="rect">
            <a:avLst/>
          </a:prstGeom>
          <a:solidFill>
            <a:srgbClr val="120C92"/>
          </a:solidFill>
          <a:ln w="9525">
            <a:noFill/>
            <a:miter lim="800000"/>
            <a:headEnd/>
            <a:tailEnd/>
          </a:ln>
        </p:spPr>
        <p:txBody>
          <a:bodyPr/>
          <a:lstStyle/>
          <a:p>
            <a:pPr marL="342900" indent="-342900">
              <a:lnSpc>
                <a:spcPct val="90000"/>
              </a:lnSpc>
              <a:spcBef>
                <a:spcPct val="20000"/>
              </a:spcBef>
            </a:pPr>
            <a:endParaRPr lang="en-AU" sz="3600">
              <a:solidFill>
                <a:schemeClr val="bg1"/>
              </a:solidFill>
              <a:latin typeface="Verdana" pitchFamily="34" charset="0"/>
            </a:endParaRPr>
          </a:p>
          <a:p>
            <a:pPr marL="342900" indent="-342900">
              <a:lnSpc>
                <a:spcPct val="90000"/>
              </a:lnSpc>
              <a:spcBef>
                <a:spcPct val="20000"/>
              </a:spcBef>
              <a:buFontTx/>
              <a:buChar char="•"/>
            </a:pPr>
            <a:r>
              <a:rPr lang="en-AU" sz="3600" b="1">
                <a:solidFill>
                  <a:schemeClr val="bg2"/>
                </a:solidFill>
                <a:latin typeface="Verdana" pitchFamily="34" charset="0"/>
              </a:rPr>
              <a:t>chronic inflammatory disorder of the airways</a:t>
            </a:r>
            <a:r>
              <a:rPr lang="en-AU" sz="3600" b="1">
                <a:solidFill>
                  <a:schemeClr val="bg1"/>
                </a:solidFill>
                <a:latin typeface="Verdana" pitchFamily="34" charset="0"/>
              </a:rPr>
              <a:t> in which many cells and cellular elements play a role, in particular, </a:t>
            </a:r>
          </a:p>
          <a:p>
            <a:pPr marL="342900" indent="-342900">
              <a:lnSpc>
                <a:spcPct val="90000"/>
              </a:lnSpc>
              <a:spcBef>
                <a:spcPct val="20000"/>
              </a:spcBef>
            </a:pPr>
            <a:endParaRPr lang="en-AU" sz="3600" b="1">
              <a:solidFill>
                <a:schemeClr val="bg1"/>
              </a:solidFill>
              <a:latin typeface="Verdana" pitchFamily="34" charset="0"/>
            </a:endParaRPr>
          </a:p>
          <a:p>
            <a:pPr marL="342900" indent="-342900">
              <a:lnSpc>
                <a:spcPct val="90000"/>
              </a:lnSpc>
              <a:spcBef>
                <a:spcPct val="20000"/>
              </a:spcBef>
            </a:pPr>
            <a:r>
              <a:rPr lang="en-AU" sz="3600" b="1">
                <a:solidFill>
                  <a:schemeClr val="bg1"/>
                </a:solidFill>
                <a:latin typeface="Verdana" pitchFamily="34" charset="0"/>
              </a:rPr>
              <a:t>-mast cells, </a:t>
            </a:r>
          </a:p>
          <a:p>
            <a:pPr marL="342900" indent="-342900">
              <a:lnSpc>
                <a:spcPct val="90000"/>
              </a:lnSpc>
              <a:spcBef>
                <a:spcPct val="20000"/>
              </a:spcBef>
            </a:pPr>
            <a:r>
              <a:rPr lang="en-AU" sz="3600" b="1">
                <a:solidFill>
                  <a:schemeClr val="bg1"/>
                </a:solidFill>
                <a:latin typeface="Verdana" pitchFamily="34" charset="0"/>
              </a:rPr>
              <a:t>-eosinophils, </a:t>
            </a:r>
          </a:p>
          <a:p>
            <a:pPr marL="342900" indent="-342900">
              <a:lnSpc>
                <a:spcPct val="90000"/>
              </a:lnSpc>
              <a:spcBef>
                <a:spcPct val="20000"/>
              </a:spcBef>
            </a:pPr>
            <a:r>
              <a:rPr lang="en-AU" sz="3600" b="1">
                <a:solidFill>
                  <a:schemeClr val="bg1"/>
                </a:solidFill>
                <a:latin typeface="Verdana" pitchFamily="34" charset="0"/>
              </a:rPr>
              <a:t>-T lymphocytes, </a:t>
            </a:r>
          </a:p>
          <a:p>
            <a:pPr marL="342900" indent="-342900">
              <a:lnSpc>
                <a:spcPct val="90000"/>
              </a:lnSpc>
              <a:spcBef>
                <a:spcPct val="20000"/>
              </a:spcBef>
            </a:pPr>
            <a:r>
              <a:rPr lang="en-AU" sz="3600" b="1">
                <a:solidFill>
                  <a:schemeClr val="bg1"/>
                </a:solidFill>
                <a:latin typeface="Verdana" pitchFamily="34" charset="0"/>
              </a:rPr>
              <a:t>-macrophages, </a:t>
            </a:r>
          </a:p>
          <a:p>
            <a:pPr marL="342900" indent="-342900">
              <a:lnSpc>
                <a:spcPct val="90000"/>
              </a:lnSpc>
              <a:spcBef>
                <a:spcPct val="20000"/>
              </a:spcBef>
            </a:pPr>
            <a:r>
              <a:rPr lang="en-AU" sz="3600" b="1">
                <a:solidFill>
                  <a:schemeClr val="bg1"/>
                </a:solidFill>
                <a:latin typeface="Verdana" pitchFamily="34" charset="0"/>
              </a:rPr>
              <a:t>-neutrophils, and epithelial cells</a:t>
            </a:r>
            <a:endParaRPr lang="en-AU" sz="3600">
              <a:solidFill>
                <a:schemeClr val="bg1"/>
              </a:solidFill>
              <a:latin typeface="Verdana" pitchFamily="34" charset="0"/>
            </a:endParaRPr>
          </a:p>
          <a:p>
            <a:pPr marL="342900" indent="-342900">
              <a:lnSpc>
                <a:spcPct val="90000"/>
              </a:lnSpc>
              <a:spcBef>
                <a:spcPct val="20000"/>
              </a:spcBef>
            </a:pPr>
            <a:endParaRPr lang="en-AU" sz="3600">
              <a:solidFill>
                <a:schemeClr val="bg1"/>
              </a:solidFill>
              <a:latin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1" name="Rectangle 11"/>
          <p:cNvSpPr>
            <a:spLocks noGrp="1" noChangeArrowheads="1"/>
          </p:cNvSpPr>
          <p:nvPr>
            <p:ph type="ctrTitle"/>
          </p:nvPr>
        </p:nvSpPr>
        <p:spPr>
          <a:xfrm>
            <a:off x="0" y="838200"/>
            <a:ext cx="9144000" cy="5486400"/>
          </a:xfrm>
          <a:solidFill>
            <a:srgbClr val="120C92"/>
          </a:solidFill>
        </p:spPr>
        <p:txBody>
          <a:bodyPr/>
          <a:lstStyle/>
          <a:p>
            <a:pPr algn="just">
              <a:defRPr/>
            </a:pPr>
            <a:r>
              <a:rPr lang="en-AU" sz="3800" dirty="0" smtClean="0">
                <a:solidFill>
                  <a:schemeClr val="bg2"/>
                </a:solidFill>
                <a:ea typeface="+mj-ea"/>
              </a:rPr>
              <a:t>Airflow obstruction</a:t>
            </a:r>
            <a:r>
              <a:rPr lang="en-AU" sz="3800" dirty="0" smtClean="0">
                <a:ea typeface="+mj-ea"/>
              </a:rPr>
              <a:t> is often </a:t>
            </a:r>
            <a:r>
              <a:rPr lang="en-AU" sz="3800" dirty="0" smtClean="0">
                <a:solidFill>
                  <a:schemeClr val="bg2"/>
                </a:solidFill>
                <a:ea typeface="+mj-ea"/>
              </a:rPr>
              <a:t>variable,</a:t>
            </a:r>
            <a:r>
              <a:rPr lang="en-AU" sz="3800" dirty="0" smtClean="0">
                <a:ea typeface="+mj-ea"/>
              </a:rPr>
              <a:t> </a:t>
            </a:r>
            <a:r>
              <a:rPr lang="en-AU" sz="3800" dirty="0" smtClean="0">
                <a:solidFill>
                  <a:schemeClr val="bg2"/>
                </a:solidFill>
                <a:ea typeface="+mj-ea"/>
              </a:rPr>
              <a:t>reversible</a:t>
            </a:r>
            <a:r>
              <a:rPr lang="en-AU" sz="3800" dirty="0" smtClean="0">
                <a:ea typeface="+mj-ea"/>
              </a:rPr>
              <a:t> either spontaneously or with treatment and associated with </a:t>
            </a:r>
            <a:r>
              <a:rPr lang="en-AU" sz="3800" dirty="0" smtClean="0">
                <a:solidFill>
                  <a:schemeClr val="bg2"/>
                </a:solidFill>
                <a:ea typeface="+mj-ea"/>
              </a:rPr>
              <a:t>recurrent episodes of wheezing, breathlessness, chest tightness</a:t>
            </a:r>
            <a:r>
              <a:rPr lang="en-AU" sz="3800" dirty="0" smtClean="0">
                <a:ea typeface="+mj-ea"/>
              </a:rPr>
              <a:t>, and </a:t>
            </a:r>
            <a:r>
              <a:rPr lang="en-AU" sz="3800" dirty="0" smtClean="0">
                <a:solidFill>
                  <a:schemeClr val="bg2"/>
                </a:solidFill>
                <a:ea typeface="+mj-ea"/>
              </a:rPr>
              <a:t>coughing</a:t>
            </a:r>
            <a:r>
              <a:rPr lang="en-AU" sz="3800" dirty="0" smtClean="0">
                <a:ea typeface="+mj-ea"/>
              </a:rPr>
              <a:t>, particularly at night or in the early morning. </a:t>
            </a:r>
            <a:br>
              <a:rPr lang="en-AU" sz="3800" dirty="0" smtClean="0">
                <a:ea typeface="+mj-ea"/>
              </a:rPr>
            </a:br>
            <a:endParaRPr lang="en-US" sz="3800" dirty="0" smtClean="0">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9144000" cy="995363"/>
          </a:xfrm>
        </p:spPr>
        <p:txBody>
          <a:bodyPr/>
          <a:lstStyle/>
          <a:p>
            <a:pPr>
              <a:defRPr/>
            </a:pPr>
            <a:r>
              <a:rPr lang="en-US" sz="4800" dirty="0" smtClean="0">
                <a:solidFill>
                  <a:srgbClr val="FF3300"/>
                </a:solidFill>
                <a:latin typeface="Rockwell" pitchFamily="18" charset="0"/>
                <a:ea typeface="+mj-ea"/>
              </a:rPr>
              <a:t>Bronchial </a:t>
            </a:r>
            <a:r>
              <a:rPr lang="en-US" sz="4800" dirty="0" err="1" smtClean="0">
                <a:solidFill>
                  <a:srgbClr val="FF3300"/>
                </a:solidFill>
                <a:latin typeface="Rockwell" pitchFamily="18" charset="0"/>
                <a:ea typeface="+mj-ea"/>
              </a:rPr>
              <a:t>hyperreactivity</a:t>
            </a:r>
            <a:endParaRPr lang="en-US" sz="4800" dirty="0">
              <a:solidFill>
                <a:srgbClr val="FF3300"/>
              </a:solidFill>
              <a:latin typeface="Rockwell" pitchFamily="18" charset="0"/>
              <a:ea typeface="+mj-ea"/>
            </a:endParaRPr>
          </a:p>
        </p:txBody>
      </p:sp>
      <p:sp>
        <p:nvSpPr>
          <p:cNvPr id="47107" name="Content Placeholder 2"/>
          <p:cNvSpPr>
            <a:spLocks noGrp="1"/>
          </p:cNvSpPr>
          <p:nvPr>
            <p:ph idx="1"/>
          </p:nvPr>
        </p:nvSpPr>
        <p:spPr>
          <a:xfrm>
            <a:off x="304800" y="1676400"/>
            <a:ext cx="8610600" cy="4267200"/>
          </a:xfrm>
        </p:spPr>
        <p:txBody>
          <a:bodyPr/>
          <a:lstStyle/>
          <a:p>
            <a:r>
              <a:rPr lang="en-US" sz="4400" smtClean="0">
                <a:latin typeface="Times New Roman" pitchFamily="18" charset="0"/>
              </a:rPr>
              <a:t>exaggerated response of bronchial smooth muscle to trigger stimuli to </a:t>
            </a:r>
            <a:r>
              <a:rPr lang="en-US" sz="4400" smtClean="0">
                <a:solidFill>
                  <a:srgbClr val="FFFF00"/>
                </a:solidFill>
                <a:latin typeface="Times New Roman" pitchFamily="18" charset="0"/>
              </a:rPr>
              <a:t>physical</a:t>
            </a:r>
            <a:r>
              <a:rPr lang="en-US" sz="4400" smtClean="0">
                <a:latin typeface="Times New Roman" pitchFamily="18" charset="0"/>
              </a:rPr>
              <a:t>, </a:t>
            </a:r>
            <a:r>
              <a:rPr lang="en-US" sz="4400" smtClean="0">
                <a:solidFill>
                  <a:srgbClr val="FFFF00"/>
                </a:solidFill>
                <a:latin typeface="Times New Roman" pitchFamily="18" charset="0"/>
              </a:rPr>
              <a:t>chemical</a:t>
            </a:r>
            <a:r>
              <a:rPr lang="en-US" sz="4400" smtClean="0">
                <a:latin typeface="Times New Roman" pitchFamily="18" charset="0"/>
              </a:rPr>
              <a:t>, </a:t>
            </a:r>
            <a:r>
              <a:rPr lang="en-US" sz="4400" smtClean="0">
                <a:solidFill>
                  <a:srgbClr val="FFFF00"/>
                </a:solidFill>
                <a:latin typeface="Times New Roman" pitchFamily="18" charset="0"/>
              </a:rPr>
              <a:t>immunologic</a:t>
            </a:r>
            <a:r>
              <a:rPr lang="en-US" sz="4400" smtClean="0">
                <a:latin typeface="Times New Roman" pitchFamily="18" charset="0"/>
              </a:rPr>
              <a:t>, and </a:t>
            </a:r>
            <a:r>
              <a:rPr lang="en-US" sz="4400" smtClean="0">
                <a:solidFill>
                  <a:srgbClr val="FFFF00"/>
                </a:solidFill>
                <a:latin typeface="Times New Roman" pitchFamily="18" charset="0"/>
              </a:rPr>
              <a:t>pharmacologic stimuli</a:t>
            </a:r>
            <a:endParaRPr lang="en-US" sz="4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Normal Versus Asthmatic Bronchiole"/>
          <p:cNvPicPr>
            <a:picLocks noChangeAspect="1" noChangeArrowheads="1"/>
          </p:cNvPicPr>
          <p:nvPr/>
        </p:nvPicPr>
        <p:blipFill>
          <a:blip r:embed="rId3"/>
          <a:srcRect/>
          <a:stretch>
            <a:fillRect/>
          </a:stretch>
        </p:blipFill>
        <p:spPr bwMode="auto">
          <a:xfrm>
            <a:off x="0" y="36513"/>
            <a:ext cx="9144000" cy="68976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idx="1"/>
          </p:nvPr>
        </p:nvSpPr>
        <p:spPr>
          <a:xfrm>
            <a:off x="609600" y="609600"/>
            <a:ext cx="7772400" cy="4267200"/>
          </a:xfrm>
        </p:spPr>
        <p:txBody>
          <a:bodyPr anchor="ctr" anchorCtr="1"/>
          <a:lstStyle/>
          <a:p>
            <a:pPr algn="ctr" defTabSz="931863">
              <a:buFontTx/>
              <a:buNone/>
            </a:pPr>
            <a:r>
              <a:rPr lang="en-US" sz="6600" b="1" smtClean="0">
                <a:solidFill>
                  <a:srgbClr val="FFC000"/>
                </a:solidFill>
              </a:rPr>
              <a:t>Asthma Etiology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533400"/>
            <a:ext cx="8915400" cy="5943600"/>
          </a:xfrm>
          <a:prstGeom prst="rect">
            <a:avLst/>
          </a:prstGeom>
          <a:noFill/>
          <a:ln w="9525">
            <a:noFill/>
            <a:miter lim="800000"/>
            <a:headEnd/>
            <a:tailEnd/>
          </a:ln>
        </p:spPr>
        <p:txBody>
          <a:bodyPr/>
          <a:lstStyle/>
          <a:p>
            <a:pPr marL="352425" indent="-352425" defTabSz="931863" eaLnBrk="0" hangingPunct="0">
              <a:spcBef>
                <a:spcPct val="20000"/>
              </a:spcBef>
              <a:buFontTx/>
              <a:buChar char="•"/>
            </a:pPr>
            <a:endParaRPr lang="en-US" sz="4400">
              <a:solidFill>
                <a:srgbClr val="EDEB85"/>
              </a:solidFill>
              <a:latin typeface="Verdana" pitchFamily="34" charset="0"/>
            </a:endParaRPr>
          </a:p>
          <a:p>
            <a:pPr marL="352425" indent="-352425" defTabSz="931863" eaLnBrk="0" hangingPunct="0">
              <a:spcBef>
                <a:spcPct val="20000"/>
              </a:spcBef>
              <a:buFontTx/>
              <a:buChar char="•"/>
            </a:pPr>
            <a:r>
              <a:rPr lang="en-US" sz="4400">
                <a:solidFill>
                  <a:srgbClr val="EDEB85"/>
                </a:solidFill>
                <a:latin typeface="Verdana" pitchFamily="34" charset="0"/>
              </a:rPr>
              <a:t>Asthma is a complex trait</a:t>
            </a:r>
          </a:p>
          <a:p>
            <a:pPr marL="758825" lvl="1" indent="-293688" defTabSz="931863" eaLnBrk="0" hangingPunct="0">
              <a:spcBef>
                <a:spcPct val="20000"/>
              </a:spcBef>
              <a:buFontTx/>
              <a:buChar char="–"/>
            </a:pPr>
            <a:r>
              <a:rPr lang="en-US" sz="4800">
                <a:solidFill>
                  <a:schemeClr val="bg1"/>
                </a:solidFill>
                <a:latin typeface="Verdana" pitchFamily="34" charset="0"/>
              </a:rPr>
              <a:t>Heritable </a:t>
            </a:r>
            <a:r>
              <a:rPr lang="en-US" sz="4800">
                <a:solidFill>
                  <a:srgbClr val="C00000"/>
                </a:solidFill>
                <a:latin typeface="Verdana" pitchFamily="34" charset="0"/>
              </a:rPr>
              <a:t>and</a:t>
            </a:r>
            <a:r>
              <a:rPr lang="en-US" sz="4800">
                <a:solidFill>
                  <a:schemeClr val="bg1"/>
                </a:solidFill>
                <a:latin typeface="Verdana" pitchFamily="34" charset="0"/>
              </a:rPr>
              <a:t> environmental factors </a:t>
            </a:r>
            <a:r>
              <a:rPr lang="en-US" sz="4000">
                <a:solidFill>
                  <a:srgbClr val="EDEB85"/>
                </a:solidFill>
                <a:latin typeface="Verdana" pitchFamily="34" charset="0"/>
              </a:rPr>
              <a:t>contribute to its pathogenesis</a:t>
            </a:r>
          </a:p>
          <a:p>
            <a:pPr marL="758825" lvl="1" indent="-293688" defTabSz="931863" eaLnBrk="0" hangingPunct="0">
              <a:spcBef>
                <a:spcPct val="20000"/>
              </a:spcBef>
            </a:pPr>
            <a:endParaRPr lang="en-US" sz="4000">
              <a:solidFill>
                <a:srgbClr val="EDEB85"/>
              </a:solidFill>
              <a:latin typeface="Verdan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0" y="1524000"/>
            <a:ext cx="9144000" cy="2286000"/>
          </a:xfrm>
        </p:spPr>
        <p:txBody>
          <a:bodyPr/>
          <a:lstStyle/>
          <a:p>
            <a:pPr>
              <a:defRPr/>
            </a:pPr>
            <a:r>
              <a:rPr lang="en-US" sz="4800" dirty="0" smtClean="0">
                <a:solidFill>
                  <a:srgbClr val="FF3300"/>
                </a:solidFill>
                <a:ea typeface="+mj-ea"/>
              </a:rPr>
              <a:t>What are the Triggering Factors?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http://image.slidesharecdn.com/presentation6-140430130846-phpapp02/95/bronchial-asthma-13-638.jpg?cb=1398952028"/>
          <p:cNvPicPr>
            <a:picLocks noChangeAspect="1" noChangeArrowheads="1"/>
          </p:cNvPicPr>
          <p:nvPr/>
        </p:nvPicPr>
        <p:blipFill>
          <a:blip r:embed="rId3"/>
          <a:srcRect/>
          <a:stretch>
            <a:fillRect/>
          </a:stretch>
        </p:blipFill>
        <p:spPr bwMode="auto">
          <a:xfrm>
            <a:off x="153988" y="103188"/>
            <a:ext cx="8837612" cy="60182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828800" y="1676400"/>
            <a:ext cx="6629400" cy="1981200"/>
          </a:xfrm>
          <a:solidFill>
            <a:srgbClr val="FF0000"/>
          </a:solidFill>
        </p:spPr>
        <p:txBody>
          <a:bodyPr/>
          <a:lstStyle/>
          <a:p>
            <a:pPr algn="ctr">
              <a:buFontTx/>
              <a:buNone/>
            </a:pPr>
            <a:r>
              <a:rPr lang="en-US" sz="6600" smtClean="0"/>
              <a:t>Types of asthma</a:t>
            </a:r>
            <a:endParaRPr lang="ar-EG" sz="6600" smtClean="0"/>
          </a:p>
        </p:txBody>
      </p:sp>
      <p:sp>
        <p:nvSpPr>
          <p:cNvPr id="53251"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fld id="{D0A1AC13-D45D-486B-8BC6-4F01E8913263}"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ase history"/>
          <p:cNvPicPr>
            <a:picLocks noChangeAspect="1" noChangeArrowheads="1"/>
          </p:cNvPicPr>
          <p:nvPr/>
        </p:nvPicPr>
        <p:blipFill>
          <a:blip r:embed="rId2"/>
          <a:srcRect b="11143"/>
          <a:stretch>
            <a:fillRect/>
          </a:stretch>
        </p:blipFill>
        <p:spPr bwMode="auto">
          <a:xfrm>
            <a:off x="457200" y="609600"/>
            <a:ext cx="8247063" cy="53943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fld id="{A29580AB-12D4-4585-A458-E5A3F2792DDB}" type="slidenum">
              <a:rPr lang="en-US"/>
              <a:pPr/>
              <a:t>20</a:t>
            </a:fld>
            <a:endParaRPr lang="en-US"/>
          </a:p>
        </p:txBody>
      </p:sp>
      <p:pic>
        <p:nvPicPr>
          <p:cNvPr id="54275" name="Picture 2" descr="https://www.welcomecure.com/assets/images/disease_conditions/Bronchial-Asthma/asthma-Chart.jpg"/>
          <p:cNvPicPr>
            <a:picLocks noChangeAspect="1" noChangeArrowheads="1"/>
          </p:cNvPicPr>
          <p:nvPr/>
        </p:nvPicPr>
        <p:blipFill>
          <a:blip r:embed="rId2"/>
          <a:srcRect/>
          <a:stretch>
            <a:fillRect/>
          </a:stretch>
        </p:blipFill>
        <p:spPr bwMode="auto">
          <a:xfrm>
            <a:off x="152400" y="228600"/>
            <a:ext cx="8763000" cy="59658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30163"/>
            <a:ext cx="9147175" cy="792163"/>
          </a:xfrm>
        </p:spPr>
        <p:txBody>
          <a:bodyPr/>
          <a:lstStyle/>
          <a:p>
            <a:pPr eaLnBrk="1" hangingPunct="1">
              <a:defRPr/>
            </a:pPr>
            <a:r>
              <a:rPr lang="en-US" sz="3400" dirty="0" smtClean="0">
                <a:solidFill>
                  <a:srgbClr val="FFFF66"/>
                </a:solidFill>
                <a:ea typeface="+mj-ea"/>
              </a:rPr>
              <a:t>Immunology of bronchial asthma</a:t>
            </a:r>
          </a:p>
        </p:txBody>
      </p:sp>
      <p:pic>
        <p:nvPicPr>
          <p:cNvPr id="55299" name="Picture 3" descr="Slide2"/>
          <p:cNvPicPr>
            <a:picLocks noChangeAspect="1" noChangeArrowheads="1"/>
          </p:cNvPicPr>
          <p:nvPr>
            <p:ph idx="4294967295"/>
          </p:nvPr>
        </p:nvPicPr>
        <p:blipFill>
          <a:blip r:embed="rId3">
            <a:clrChange>
              <a:clrFrom>
                <a:srgbClr val="234686"/>
              </a:clrFrom>
              <a:clrTo>
                <a:srgbClr val="234686">
                  <a:alpha val="0"/>
                </a:srgbClr>
              </a:clrTo>
            </a:clrChange>
          </a:blip>
          <a:srcRect t="18889"/>
          <a:stretch>
            <a:fillRect/>
          </a:stretch>
        </p:blipFill>
        <p:spPr bwMode="invGray">
          <a:xfrm>
            <a:off x="0" y="685800"/>
            <a:ext cx="9144000" cy="61722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1922463"/>
            <a:ext cx="9144000" cy="2895600"/>
          </a:xfrm>
          <a:prstGeom prst="rect">
            <a:avLst/>
          </a:prstGeom>
          <a:solidFill>
            <a:schemeClr val="bg1"/>
          </a:solidFill>
          <a:ln w="9525">
            <a:solidFill>
              <a:schemeClr val="tx1"/>
            </a:solidFill>
            <a:miter lim="800000"/>
            <a:headEnd/>
            <a:tailEnd/>
          </a:ln>
        </p:spPr>
        <p:txBody>
          <a:bodyPr wrap="none" anchor="ctr"/>
          <a:lstStyle/>
          <a:p>
            <a:pPr algn="ctr"/>
            <a:endParaRPr lang="ar-EG"/>
          </a:p>
        </p:txBody>
      </p:sp>
      <p:sp>
        <p:nvSpPr>
          <p:cNvPr id="56323" name="Text Box 3"/>
          <p:cNvSpPr txBox="1">
            <a:spLocks noChangeArrowheads="1"/>
          </p:cNvSpPr>
          <p:nvPr/>
        </p:nvSpPr>
        <p:spPr bwMode="auto">
          <a:xfrm>
            <a:off x="2514600" y="3013075"/>
            <a:ext cx="3352800" cy="276225"/>
          </a:xfrm>
          <a:prstGeom prst="rect">
            <a:avLst/>
          </a:prstGeom>
          <a:noFill/>
          <a:ln w="9525">
            <a:noFill/>
            <a:miter lim="800000"/>
            <a:headEnd/>
            <a:tailEnd/>
          </a:ln>
        </p:spPr>
        <p:txBody>
          <a:bodyPr>
            <a:spAutoFit/>
          </a:bodyPr>
          <a:lstStyle/>
          <a:p>
            <a:pPr>
              <a:spcBef>
                <a:spcPct val="50000"/>
              </a:spcBef>
            </a:pPr>
            <a:endParaRPr lang="ar-EG"/>
          </a:p>
        </p:txBody>
      </p:sp>
      <p:sp>
        <p:nvSpPr>
          <p:cNvPr id="56324" name="Text Box 4"/>
          <p:cNvSpPr txBox="1">
            <a:spLocks noChangeArrowheads="1"/>
          </p:cNvSpPr>
          <p:nvPr/>
        </p:nvSpPr>
        <p:spPr bwMode="auto">
          <a:xfrm>
            <a:off x="0" y="4876800"/>
            <a:ext cx="2667000" cy="998538"/>
          </a:xfrm>
          <a:prstGeom prst="rect">
            <a:avLst/>
          </a:prstGeom>
          <a:noFill/>
          <a:ln w="9525">
            <a:noFill/>
            <a:miter lim="800000"/>
            <a:headEnd/>
            <a:tailEnd/>
          </a:ln>
        </p:spPr>
        <p:txBody>
          <a:bodyPr>
            <a:spAutoFit/>
          </a:bodyPr>
          <a:lstStyle/>
          <a:p>
            <a:pPr>
              <a:spcBef>
                <a:spcPct val="15000"/>
              </a:spcBef>
              <a:buFontTx/>
              <a:buChar char="•"/>
            </a:pPr>
            <a:r>
              <a:rPr lang="en-US">
                <a:solidFill>
                  <a:srgbClr val="FFF1B3"/>
                </a:solidFill>
              </a:rPr>
              <a:t> Genetic predisposition</a:t>
            </a:r>
          </a:p>
          <a:p>
            <a:pPr>
              <a:spcBef>
                <a:spcPct val="15000"/>
              </a:spcBef>
            </a:pPr>
            <a:endParaRPr lang="en-US">
              <a:solidFill>
                <a:srgbClr val="6EA5D4"/>
              </a:solidFill>
            </a:endParaRPr>
          </a:p>
          <a:p>
            <a:pPr>
              <a:spcBef>
                <a:spcPct val="15000"/>
              </a:spcBef>
              <a:buFontTx/>
              <a:buChar char="•"/>
            </a:pPr>
            <a:r>
              <a:rPr lang="en-US">
                <a:solidFill>
                  <a:srgbClr val="EDEB85"/>
                </a:solidFill>
              </a:rPr>
              <a:t> </a:t>
            </a:r>
            <a:r>
              <a:rPr lang="en-US">
                <a:solidFill>
                  <a:srgbClr val="FFF1B3"/>
                </a:solidFill>
              </a:rPr>
              <a:t>Environmental triggers</a:t>
            </a:r>
          </a:p>
        </p:txBody>
      </p:sp>
      <p:sp>
        <p:nvSpPr>
          <p:cNvPr id="56325" name="Text Box 5"/>
          <p:cNvSpPr txBox="1">
            <a:spLocks noChangeArrowheads="1"/>
          </p:cNvSpPr>
          <p:nvPr/>
        </p:nvSpPr>
        <p:spPr bwMode="auto">
          <a:xfrm>
            <a:off x="2743200" y="4953000"/>
            <a:ext cx="2667000" cy="1081088"/>
          </a:xfrm>
          <a:prstGeom prst="rect">
            <a:avLst/>
          </a:prstGeom>
          <a:noFill/>
          <a:ln w="9525">
            <a:noFill/>
            <a:miter lim="800000"/>
            <a:headEnd/>
            <a:tailEnd/>
          </a:ln>
        </p:spPr>
        <p:txBody>
          <a:bodyPr>
            <a:spAutoFit/>
          </a:bodyPr>
          <a:lstStyle/>
          <a:p>
            <a:pPr>
              <a:spcBef>
                <a:spcPct val="30000"/>
              </a:spcBef>
              <a:buFontTx/>
              <a:buChar char="•"/>
            </a:pPr>
            <a:r>
              <a:rPr lang="en-US">
                <a:solidFill>
                  <a:srgbClr val="FFF1B3"/>
                </a:solidFill>
              </a:rPr>
              <a:t> Inflammation underlies    </a:t>
            </a:r>
          </a:p>
          <a:p>
            <a:pPr>
              <a:spcBef>
                <a:spcPct val="30000"/>
              </a:spcBef>
            </a:pPr>
            <a:r>
              <a:rPr lang="en-US">
                <a:solidFill>
                  <a:srgbClr val="FFF1B3"/>
                </a:solidFill>
              </a:rPr>
              <a:t>  disease processes</a:t>
            </a:r>
          </a:p>
          <a:p>
            <a:pPr>
              <a:spcBef>
                <a:spcPct val="30000"/>
              </a:spcBef>
            </a:pPr>
            <a:endParaRPr lang="en-US">
              <a:solidFill>
                <a:srgbClr val="FFF1B3"/>
              </a:solidFill>
            </a:endParaRPr>
          </a:p>
        </p:txBody>
      </p:sp>
      <p:sp>
        <p:nvSpPr>
          <p:cNvPr id="56326" name="Text Box 6"/>
          <p:cNvSpPr txBox="1">
            <a:spLocks noChangeArrowheads="1"/>
          </p:cNvSpPr>
          <p:nvPr/>
        </p:nvSpPr>
        <p:spPr bwMode="auto">
          <a:xfrm>
            <a:off x="6324600" y="4970463"/>
            <a:ext cx="2667000" cy="825500"/>
          </a:xfrm>
          <a:prstGeom prst="rect">
            <a:avLst/>
          </a:prstGeom>
          <a:noFill/>
          <a:ln w="9525">
            <a:noFill/>
            <a:miter lim="800000"/>
            <a:headEnd/>
            <a:tailEnd/>
          </a:ln>
        </p:spPr>
        <p:txBody>
          <a:bodyPr>
            <a:spAutoFit/>
          </a:bodyPr>
          <a:lstStyle/>
          <a:p>
            <a:pPr algn="ctr">
              <a:spcBef>
                <a:spcPct val="50000"/>
              </a:spcBef>
            </a:pPr>
            <a:r>
              <a:rPr lang="en-US" sz="1600">
                <a:solidFill>
                  <a:srgbClr val="FFF1B3"/>
                </a:solidFill>
              </a:rPr>
              <a:t>Clinical symptoms also vary by individual            and over time</a:t>
            </a:r>
            <a:r>
              <a:rPr lang="en-US" sz="1600">
                <a:solidFill>
                  <a:srgbClr val="6EA5D4"/>
                </a:solidFill>
              </a:rPr>
              <a:t> </a:t>
            </a:r>
          </a:p>
        </p:txBody>
      </p:sp>
      <p:sp>
        <p:nvSpPr>
          <p:cNvPr id="56327" name="Text Box 7"/>
          <p:cNvSpPr txBox="1">
            <a:spLocks noChangeArrowheads="1"/>
          </p:cNvSpPr>
          <p:nvPr/>
        </p:nvSpPr>
        <p:spPr bwMode="auto">
          <a:xfrm>
            <a:off x="0" y="1371600"/>
            <a:ext cx="2514600" cy="457200"/>
          </a:xfrm>
          <a:prstGeom prst="rect">
            <a:avLst/>
          </a:prstGeom>
          <a:noFill/>
          <a:ln w="9525">
            <a:noFill/>
            <a:miter lim="800000"/>
            <a:headEnd/>
            <a:tailEnd/>
          </a:ln>
        </p:spPr>
        <p:txBody>
          <a:bodyPr>
            <a:spAutoFit/>
          </a:bodyPr>
          <a:lstStyle/>
          <a:p>
            <a:pPr algn="ctr">
              <a:spcBef>
                <a:spcPct val="15000"/>
              </a:spcBef>
            </a:pPr>
            <a:r>
              <a:rPr lang="en-US" sz="2400" b="1">
                <a:solidFill>
                  <a:schemeClr val="bg1"/>
                </a:solidFill>
              </a:rPr>
              <a:t>Individual</a:t>
            </a:r>
          </a:p>
        </p:txBody>
      </p:sp>
      <p:sp>
        <p:nvSpPr>
          <p:cNvPr id="56328" name="Text Box 8"/>
          <p:cNvSpPr txBox="1">
            <a:spLocks noChangeArrowheads="1"/>
          </p:cNvSpPr>
          <p:nvPr/>
        </p:nvSpPr>
        <p:spPr bwMode="auto">
          <a:xfrm>
            <a:off x="2362200" y="1371600"/>
            <a:ext cx="2971800" cy="3429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rPr>
              <a:t>Inflammation</a:t>
            </a:r>
          </a:p>
        </p:txBody>
      </p:sp>
      <p:sp>
        <p:nvSpPr>
          <p:cNvPr id="56329" name="Text Box 9"/>
          <p:cNvSpPr txBox="1">
            <a:spLocks noChangeArrowheads="1"/>
          </p:cNvSpPr>
          <p:nvPr/>
        </p:nvSpPr>
        <p:spPr bwMode="auto">
          <a:xfrm>
            <a:off x="6248400" y="1389063"/>
            <a:ext cx="2667000" cy="3429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rPr>
              <a:t>Impact</a:t>
            </a:r>
          </a:p>
        </p:txBody>
      </p:sp>
      <p:sp>
        <p:nvSpPr>
          <p:cNvPr id="51210" name="Rectangle 10"/>
          <p:cNvSpPr>
            <a:spLocks noGrp="1" noChangeArrowheads="1"/>
          </p:cNvSpPr>
          <p:nvPr>
            <p:ph type="title"/>
          </p:nvPr>
        </p:nvSpPr>
        <p:spPr/>
        <p:txBody>
          <a:bodyPr/>
          <a:lstStyle/>
          <a:p>
            <a:pPr eaLnBrk="1" hangingPunct="1">
              <a:defRPr/>
            </a:pPr>
            <a:r>
              <a:rPr lang="en-US" sz="3800" smtClean="0">
                <a:solidFill>
                  <a:srgbClr val="FF3300"/>
                </a:solidFill>
                <a:ea typeface="+mj-ea"/>
              </a:rPr>
              <a:t>Asthma Pathophysiology</a:t>
            </a:r>
          </a:p>
        </p:txBody>
      </p:sp>
      <p:pic>
        <p:nvPicPr>
          <p:cNvPr id="56331" name="Picture 11" descr="inflammation_2"/>
          <p:cNvPicPr>
            <a:picLocks noChangeAspect="1" noChangeArrowheads="1"/>
          </p:cNvPicPr>
          <p:nvPr/>
        </p:nvPicPr>
        <p:blipFill>
          <a:blip r:embed="rId3"/>
          <a:srcRect/>
          <a:stretch>
            <a:fillRect/>
          </a:stretch>
        </p:blipFill>
        <p:spPr bwMode="auto">
          <a:xfrm>
            <a:off x="457200" y="1981200"/>
            <a:ext cx="8205788" cy="271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685800" y="0"/>
            <a:ext cx="7772400" cy="914400"/>
          </a:xfrm>
          <a:prstGeom prst="rect">
            <a:avLst/>
          </a:prstGeom>
          <a:noFill/>
          <a:ln w="9525">
            <a:noFill/>
            <a:miter lim="800000"/>
            <a:headEnd/>
            <a:tailEnd/>
          </a:ln>
        </p:spPr>
        <p:txBody>
          <a:bodyPr anchor="b"/>
          <a:lstStyle/>
          <a:p>
            <a:pPr algn="ctr" defTabSz="931863" eaLnBrk="0" hangingPunct="0"/>
            <a:r>
              <a:rPr lang="en-US" sz="4200" b="1">
                <a:solidFill>
                  <a:srgbClr val="FF3300"/>
                </a:solidFill>
                <a:latin typeface="Verdana" pitchFamily="34" charset="0"/>
              </a:rPr>
              <a:t>Pathophysiology	</a:t>
            </a:r>
          </a:p>
        </p:txBody>
      </p:sp>
      <p:sp>
        <p:nvSpPr>
          <p:cNvPr id="57347" name="Rectangle 5"/>
          <p:cNvSpPr>
            <a:spLocks noChangeArrowheads="1"/>
          </p:cNvSpPr>
          <p:nvPr/>
        </p:nvSpPr>
        <p:spPr bwMode="auto">
          <a:xfrm>
            <a:off x="0" y="1219200"/>
            <a:ext cx="9144000" cy="5105400"/>
          </a:xfrm>
          <a:prstGeom prst="rect">
            <a:avLst/>
          </a:prstGeom>
          <a:noFill/>
          <a:ln w="9525">
            <a:noFill/>
            <a:miter lim="800000"/>
            <a:headEnd/>
            <a:tailEnd/>
          </a:ln>
        </p:spPr>
        <p:txBody>
          <a:bodyPr/>
          <a:lstStyle/>
          <a:p>
            <a:pPr marL="352425" indent="-352425" defTabSz="931863" eaLnBrk="0" hangingPunct="0">
              <a:spcBef>
                <a:spcPct val="20000"/>
              </a:spcBef>
              <a:buFontTx/>
              <a:buChar char="•"/>
            </a:pPr>
            <a:r>
              <a:rPr lang="en-US" sz="4400" b="1">
                <a:solidFill>
                  <a:srgbClr val="FFFF66"/>
                </a:solidFill>
                <a:latin typeface="Times New Roman" pitchFamily="18" charset="0"/>
              </a:rPr>
              <a:t>Airway remodeling</a:t>
            </a:r>
          </a:p>
          <a:p>
            <a:pPr marL="758825" lvl="1" indent="-293688" defTabSz="931863" eaLnBrk="0" hangingPunct="0">
              <a:spcBef>
                <a:spcPct val="20000"/>
              </a:spcBef>
              <a:buFontTx/>
              <a:buChar char="–"/>
            </a:pPr>
            <a:r>
              <a:rPr lang="en-US" sz="4000">
                <a:solidFill>
                  <a:schemeClr val="bg1"/>
                </a:solidFill>
                <a:latin typeface="Times New Roman" pitchFamily="18" charset="0"/>
              </a:rPr>
              <a:t>Structural changes, alteration in amount and deposition of </a:t>
            </a:r>
            <a:r>
              <a:rPr lang="en-US" sz="4400">
                <a:solidFill>
                  <a:srgbClr val="FFC000"/>
                </a:solidFill>
                <a:latin typeface="Times New Roman" pitchFamily="18" charset="0"/>
              </a:rPr>
              <a:t>extracellular matrix</a:t>
            </a:r>
            <a:r>
              <a:rPr lang="en-US" sz="4400">
                <a:solidFill>
                  <a:schemeClr val="bg1"/>
                </a:solidFill>
                <a:latin typeface="Times New Roman" pitchFamily="18" charset="0"/>
              </a:rPr>
              <a:t> </a:t>
            </a:r>
            <a:r>
              <a:rPr lang="en-US" sz="4000">
                <a:solidFill>
                  <a:schemeClr val="bg1"/>
                </a:solidFill>
                <a:latin typeface="Times New Roman" pitchFamily="18" charset="0"/>
              </a:rPr>
              <a:t>in airway wall, inflamatory cells infiltrate, hypertrophy of smooth muscle </a:t>
            </a:r>
            <a:r>
              <a:rPr lang="en-US" sz="4000" b="1">
                <a:solidFill>
                  <a:schemeClr val="bg1"/>
                </a:solidFill>
                <a:latin typeface="Times New Roman" pitchFamily="18" charset="0"/>
                <a:cs typeface="Times New Roman" pitchFamily="18" charset="0"/>
              </a:rPr>
              <a:t>→</a:t>
            </a:r>
            <a:r>
              <a:rPr lang="en-US" sz="4000">
                <a:solidFill>
                  <a:schemeClr val="bg1"/>
                </a:solidFill>
                <a:latin typeface="Times New Roman" pitchFamily="18" charset="0"/>
                <a:cs typeface="Times New Roman" pitchFamily="18" charset="0"/>
              </a:rPr>
              <a:t> </a:t>
            </a:r>
            <a:r>
              <a:rPr lang="en-US" sz="4400">
                <a:solidFill>
                  <a:srgbClr val="FFC000"/>
                </a:solidFill>
                <a:latin typeface="Times New Roman" pitchFamily="18" charset="0"/>
              </a:rPr>
              <a:t>Fibrosis and fixed airway narrowing.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381000" y="2286000"/>
            <a:ext cx="8229600" cy="1752600"/>
          </a:xfrm>
          <a:prstGeom prst="rect">
            <a:avLst/>
          </a:prstGeom>
          <a:noFill/>
          <a:ln w="9525">
            <a:noFill/>
            <a:miter lim="800000"/>
            <a:headEnd/>
            <a:tailEnd/>
          </a:ln>
        </p:spPr>
        <p:txBody>
          <a:bodyPr anchor="ctr" anchorCtr="1"/>
          <a:lstStyle/>
          <a:p>
            <a:pPr algn="ctr" defTabSz="931863" eaLnBrk="0" hangingPunct="0"/>
            <a:r>
              <a:rPr lang="en-US" sz="5600" b="1" i="1">
                <a:solidFill>
                  <a:srgbClr val="FF3300"/>
                </a:solidFill>
                <a:latin typeface="Times New Roman" pitchFamily="18" charset="0"/>
                <a:cs typeface="Times New Roman" pitchFamily="18" charset="0"/>
              </a:rPr>
              <a:t>Diagnosing Asthma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457200" y="228600"/>
            <a:ext cx="7772400" cy="609600"/>
          </a:xfrm>
          <a:prstGeom prst="rect">
            <a:avLst/>
          </a:prstGeom>
          <a:noFill/>
          <a:ln w="9525">
            <a:noFill/>
            <a:miter lim="800000"/>
            <a:headEnd/>
            <a:tailEnd/>
          </a:ln>
        </p:spPr>
        <p:txBody>
          <a:bodyPr anchor="b"/>
          <a:lstStyle/>
          <a:p>
            <a:pPr algn="ctr" defTabSz="931863" eaLnBrk="0" hangingPunct="0"/>
            <a:r>
              <a:rPr lang="en-US" sz="4800" b="1">
                <a:solidFill>
                  <a:srgbClr val="FF3300"/>
                </a:solidFill>
                <a:latin typeface="Verdana" pitchFamily="34" charset="0"/>
              </a:rPr>
              <a:t>History</a:t>
            </a:r>
          </a:p>
        </p:txBody>
      </p:sp>
      <p:sp>
        <p:nvSpPr>
          <p:cNvPr id="59395" name="Rectangle 5"/>
          <p:cNvSpPr>
            <a:spLocks noChangeArrowheads="1"/>
          </p:cNvSpPr>
          <p:nvPr/>
        </p:nvSpPr>
        <p:spPr bwMode="auto">
          <a:xfrm>
            <a:off x="0" y="914400"/>
            <a:ext cx="9144000" cy="5943600"/>
          </a:xfrm>
          <a:prstGeom prst="rect">
            <a:avLst/>
          </a:prstGeom>
          <a:noFill/>
          <a:ln w="9525">
            <a:noFill/>
            <a:miter lim="800000"/>
            <a:headEnd/>
            <a:tailEnd/>
          </a:ln>
        </p:spPr>
        <p:txBody>
          <a:bodyPr/>
          <a:lstStyle/>
          <a:p>
            <a:pPr marL="352425" indent="-352425" defTabSz="931863" eaLnBrk="0" hangingPunct="0">
              <a:spcBef>
                <a:spcPct val="20000"/>
              </a:spcBef>
              <a:buFontTx/>
              <a:buChar char="•"/>
            </a:pPr>
            <a:r>
              <a:rPr lang="en-US" sz="4000">
                <a:solidFill>
                  <a:schemeClr val="bg1"/>
                </a:solidFill>
                <a:latin typeface="Times New Roman" pitchFamily="18" charset="0"/>
              </a:rPr>
              <a:t>Based on </a:t>
            </a:r>
            <a:r>
              <a:rPr lang="en-US" sz="4000" b="1">
                <a:solidFill>
                  <a:srgbClr val="FFC000"/>
                </a:solidFill>
                <a:latin typeface="Times New Roman" pitchFamily="18" charset="0"/>
              </a:rPr>
              <a:t>intermittent symptoms </a:t>
            </a:r>
            <a:r>
              <a:rPr lang="en-US" sz="4000">
                <a:solidFill>
                  <a:schemeClr val="bg1"/>
                </a:solidFill>
                <a:latin typeface="Times New Roman" pitchFamily="18" charset="0"/>
              </a:rPr>
              <a:t>of </a:t>
            </a:r>
            <a:r>
              <a:rPr lang="en-US" sz="3600">
                <a:solidFill>
                  <a:schemeClr val="bg1"/>
                </a:solidFill>
                <a:latin typeface="Times New Roman" pitchFamily="18" charset="0"/>
              </a:rPr>
              <a:t>wheezing</a:t>
            </a:r>
            <a:r>
              <a:rPr lang="en-US" sz="4000">
                <a:solidFill>
                  <a:schemeClr val="bg1"/>
                </a:solidFill>
                <a:latin typeface="Times New Roman" pitchFamily="18" charset="0"/>
              </a:rPr>
              <a:t>, chest tightness, shortness of breath, and coughing</a:t>
            </a:r>
          </a:p>
          <a:p>
            <a:pPr marL="352425" indent="-352425" defTabSz="931863" eaLnBrk="0" hangingPunct="0">
              <a:spcBef>
                <a:spcPct val="20000"/>
              </a:spcBef>
              <a:buFontTx/>
              <a:buChar char="•"/>
            </a:pPr>
            <a:r>
              <a:rPr lang="en-US" sz="4000">
                <a:solidFill>
                  <a:schemeClr val="bg1"/>
                </a:solidFill>
                <a:latin typeface="Times New Roman" pitchFamily="18" charset="0"/>
              </a:rPr>
              <a:t>May worsen seasonally-spring, fall</a:t>
            </a:r>
          </a:p>
          <a:p>
            <a:pPr marL="352425" indent="-352425" defTabSz="931863" eaLnBrk="0" hangingPunct="0">
              <a:spcBef>
                <a:spcPct val="20000"/>
              </a:spcBef>
              <a:buFontTx/>
              <a:buChar char="•"/>
            </a:pPr>
            <a:r>
              <a:rPr lang="en-US" sz="4000">
                <a:solidFill>
                  <a:schemeClr val="bg1"/>
                </a:solidFill>
                <a:latin typeface="Times New Roman" pitchFamily="18" charset="0"/>
              </a:rPr>
              <a:t>May worsen with exercise</a:t>
            </a:r>
          </a:p>
          <a:p>
            <a:pPr marL="352425" indent="-352425" defTabSz="931863" eaLnBrk="0" hangingPunct="0">
              <a:spcBef>
                <a:spcPct val="20000"/>
              </a:spcBef>
              <a:buFontTx/>
              <a:buChar char="•"/>
            </a:pPr>
            <a:r>
              <a:rPr lang="en-US" sz="4000">
                <a:solidFill>
                  <a:schemeClr val="bg1"/>
                </a:solidFill>
                <a:latin typeface="Times New Roman" pitchFamily="18" charset="0"/>
              </a:rPr>
              <a:t>Note any triggers</a:t>
            </a:r>
          </a:p>
          <a:p>
            <a:pPr marL="758825" lvl="1" indent="-293688" defTabSz="931863" eaLnBrk="0" hangingPunct="0">
              <a:spcBef>
                <a:spcPct val="20000"/>
              </a:spcBef>
              <a:buFontTx/>
              <a:buChar char="–"/>
            </a:pPr>
            <a:r>
              <a:rPr lang="en-US" sz="3600">
                <a:solidFill>
                  <a:schemeClr val="bg1"/>
                </a:solidFill>
                <a:latin typeface="Times New Roman" pitchFamily="18" charset="0"/>
              </a:rPr>
              <a:t>cats, perfume, tobacco</a:t>
            </a:r>
          </a:p>
          <a:p>
            <a:pPr marL="352425" indent="-352425" defTabSz="931863" eaLnBrk="0" hangingPunct="0">
              <a:spcBef>
                <a:spcPct val="20000"/>
              </a:spcBef>
              <a:buFontTx/>
              <a:buChar char="•"/>
            </a:pPr>
            <a:r>
              <a:rPr lang="en-US" sz="4000" b="1">
                <a:solidFill>
                  <a:srgbClr val="FFC000"/>
                </a:solidFill>
                <a:latin typeface="Times New Roman" pitchFamily="18" charset="0"/>
              </a:rPr>
              <a:t>Family history</a:t>
            </a:r>
            <a:endParaRPr lang="en-US" sz="4000" b="1">
              <a:solidFill>
                <a:srgbClr val="FFC000"/>
              </a:solidFill>
              <a:latin typeface="Verdan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457200" y="228600"/>
            <a:ext cx="7721600" cy="762000"/>
          </a:xfrm>
          <a:prstGeom prst="rect">
            <a:avLst/>
          </a:prstGeom>
          <a:noFill/>
          <a:ln w="9525">
            <a:noFill/>
            <a:miter lim="800000"/>
            <a:headEnd/>
            <a:tailEnd/>
          </a:ln>
        </p:spPr>
        <p:txBody>
          <a:bodyPr anchor="b"/>
          <a:lstStyle/>
          <a:p>
            <a:pPr algn="ctr" defTabSz="931863" eaLnBrk="0" hangingPunct="0"/>
            <a:r>
              <a:rPr lang="en-US" sz="4200" b="1">
                <a:solidFill>
                  <a:srgbClr val="FF3300"/>
                </a:solidFill>
                <a:latin typeface="Verdana" pitchFamily="34" charset="0"/>
              </a:rPr>
              <a:t>Symptoms	</a:t>
            </a:r>
          </a:p>
        </p:txBody>
      </p:sp>
      <p:sp>
        <p:nvSpPr>
          <p:cNvPr id="60419" name="Rectangle 5"/>
          <p:cNvSpPr>
            <a:spLocks noChangeArrowheads="1"/>
          </p:cNvSpPr>
          <p:nvPr/>
        </p:nvSpPr>
        <p:spPr bwMode="auto">
          <a:xfrm>
            <a:off x="0" y="762000"/>
            <a:ext cx="9144000" cy="5715000"/>
          </a:xfrm>
          <a:prstGeom prst="rect">
            <a:avLst/>
          </a:prstGeom>
          <a:noFill/>
          <a:ln w="9525">
            <a:noFill/>
            <a:miter lim="800000"/>
            <a:headEnd/>
            <a:tailEnd/>
          </a:ln>
        </p:spPr>
        <p:txBody>
          <a:bodyPr/>
          <a:lstStyle/>
          <a:p>
            <a:pPr marL="352425" indent="-352425" defTabSz="931863" eaLnBrk="0" hangingPunct="0">
              <a:spcBef>
                <a:spcPct val="20000"/>
              </a:spcBef>
            </a:pPr>
            <a:endParaRPr lang="en-US" sz="3600">
              <a:solidFill>
                <a:schemeClr val="bg1"/>
              </a:solidFill>
              <a:latin typeface="Times New Roman" pitchFamily="18" charset="0"/>
            </a:endParaRPr>
          </a:p>
          <a:p>
            <a:pPr marL="352425" indent="-352425" defTabSz="931863" eaLnBrk="0" hangingPunct="0">
              <a:spcBef>
                <a:spcPct val="20000"/>
              </a:spcBef>
              <a:buFontTx/>
              <a:buChar char="•"/>
            </a:pPr>
            <a:r>
              <a:rPr lang="en-US" sz="3600">
                <a:solidFill>
                  <a:schemeClr val="bg1"/>
                </a:solidFill>
                <a:latin typeface="Times New Roman" pitchFamily="18" charset="0"/>
              </a:rPr>
              <a:t>Intermittent episodes of expiratory wheezing, coughing and dyspnea</a:t>
            </a:r>
          </a:p>
          <a:p>
            <a:pPr marL="352425" indent="-352425" defTabSz="931863" eaLnBrk="0" hangingPunct="0">
              <a:spcBef>
                <a:spcPct val="20000"/>
              </a:spcBef>
            </a:pPr>
            <a:endParaRPr lang="en-US" sz="3600">
              <a:solidFill>
                <a:schemeClr val="bg1"/>
              </a:solidFill>
              <a:latin typeface="Times New Roman" pitchFamily="18" charset="0"/>
            </a:endParaRPr>
          </a:p>
          <a:p>
            <a:pPr marL="352425" indent="-352425" defTabSz="931863" eaLnBrk="0" hangingPunct="0">
              <a:spcBef>
                <a:spcPct val="20000"/>
              </a:spcBef>
              <a:buFontTx/>
              <a:buChar char="•"/>
            </a:pPr>
            <a:r>
              <a:rPr lang="en-US" sz="3600">
                <a:solidFill>
                  <a:schemeClr val="bg1"/>
                </a:solidFill>
                <a:latin typeface="Times New Roman" pitchFamily="18" charset="0"/>
              </a:rPr>
              <a:t>Severity of disease</a:t>
            </a:r>
          </a:p>
          <a:p>
            <a:pPr marL="758825" lvl="1" indent="-293688" defTabSz="931863" eaLnBrk="0" hangingPunct="0">
              <a:spcBef>
                <a:spcPct val="20000"/>
              </a:spcBef>
              <a:buFontTx/>
              <a:buChar char="–"/>
            </a:pPr>
            <a:r>
              <a:rPr lang="en-US" sz="3400">
                <a:solidFill>
                  <a:schemeClr val="bg1"/>
                </a:solidFill>
                <a:latin typeface="Times New Roman" pitchFamily="18" charset="0"/>
              </a:rPr>
              <a:t>occasional, mild bouts of breathlessness</a:t>
            </a:r>
          </a:p>
          <a:p>
            <a:pPr marL="758825" lvl="1" indent="-293688" defTabSz="931863" eaLnBrk="0" hangingPunct="0">
              <a:spcBef>
                <a:spcPct val="20000"/>
              </a:spcBef>
              <a:buFontTx/>
              <a:buChar char="–"/>
            </a:pPr>
            <a:r>
              <a:rPr lang="en-US" sz="3400">
                <a:solidFill>
                  <a:schemeClr val="bg1"/>
                </a:solidFill>
                <a:latin typeface="Times New Roman" pitchFamily="18" charset="0"/>
              </a:rPr>
              <a:t>daily wheeze in spite of multiple medications </a:t>
            </a:r>
          </a:p>
          <a:p>
            <a:pPr marL="758825" lvl="1" indent="-293688" defTabSz="931863" eaLnBrk="0" hangingPunct="0">
              <a:spcBef>
                <a:spcPct val="20000"/>
              </a:spcBef>
              <a:buFontTx/>
              <a:buChar char="–"/>
            </a:pPr>
            <a:r>
              <a:rPr lang="en-US" sz="3400">
                <a:solidFill>
                  <a:schemeClr val="bg1"/>
                </a:solidFill>
                <a:latin typeface="Times New Roman" pitchFamily="18" charset="0"/>
              </a:rPr>
              <a:t>may be triggered by environmental factors (e.g. seasonal allergens)</a:t>
            </a:r>
          </a:p>
          <a:p>
            <a:pPr marL="352425" indent="-352425" defTabSz="931863" eaLnBrk="0" hangingPunct="0">
              <a:spcBef>
                <a:spcPct val="20000"/>
              </a:spcBef>
              <a:buFontTx/>
              <a:buChar char="•"/>
            </a:pPr>
            <a:endParaRPr lang="en-US" sz="3600">
              <a:solidFill>
                <a:schemeClr val="bg1"/>
              </a:solidFill>
              <a:latin typeface="Verdan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1" name="Rectangle 7"/>
          <p:cNvSpPr>
            <a:spLocks noGrp="1" noChangeArrowheads="1"/>
          </p:cNvSpPr>
          <p:nvPr>
            <p:ph type="ctrTitle"/>
          </p:nvPr>
        </p:nvSpPr>
        <p:spPr>
          <a:xfrm>
            <a:off x="152400" y="0"/>
            <a:ext cx="8991600" cy="914400"/>
          </a:xfrm>
          <a:solidFill>
            <a:srgbClr val="FF7C80"/>
          </a:solidFill>
        </p:spPr>
        <p:txBody>
          <a:bodyPr/>
          <a:lstStyle/>
          <a:p>
            <a:pPr>
              <a:defRPr/>
            </a:pPr>
            <a:r>
              <a:rPr lang="en-US" sz="4400" dirty="0" smtClean="0">
                <a:solidFill>
                  <a:srgbClr val="C00000"/>
                </a:solidFill>
                <a:ea typeface="+mj-ea"/>
              </a:rPr>
              <a:t>Acute severe asthma</a:t>
            </a:r>
          </a:p>
        </p:txBody>
      </p:sp>
      <p:sp>
        <p:nvSpPr>
          <p:cNvPr id="47107" name="Rectangle 8"/>
          <p:cNvSpPr>
            <a:spLocks noGrp="1" noChangeArrowheads="1"/>
          </p:cNvSpPr>
          <p:nvPr>
            <p:ph type="subTitle" idx="1"/>
          </p:nvPr>
        </p:nvSpPr>
        <p:spPr>
          <a:xfrm>
            <a:off x="0" y="914400"/>
            <a:ext cx="9144000" cy="5943600"/>
          </a:xfrm>
          <a:solidFill>
            <a:schemeClr val="accent6">
              <a:lumMod val="75000"/>
            </a:schemeClr>
          </a:solidFill>
        </p:spPr>
        <p:txBody>
          <a:bodyPr/>
          <a:lstStyle/>
          <a:p>
            <a:pPr algn="l">
              <a:lnSpc>
                <a:spcPct val="150000"/>
              </a:lnSpc>
              <a:buFontTx/>
              <a:buChar char="•"/>
              <a:defRPr/>
            </a:pPr>
            <a:r>
              <a:rPr lang="en-US" sz="2800" dirty="0" smtClean="0">
                <a:latin typeface="+mj-lt"/>
                <a:cs typeface="Times New Roman" pitchFamily="18" charset="0"/>
              </a:rPr>
              <a:t>Tachycardia  ≥ 110 beat/min</a:t>
            </a:r>
          </a:p>
          <a:p>
            <a:pPr algn="l">
              <a:lnSpc>
                <a:spcPct val="150000"/>
              </a:lnSpc>
              <a:buFontTx/>
              <a:buChar char="•"/>
              <a:defRPr/>
            </a:pPr>
            <a:r>
              <a:rPr lang="en-US" sz="2800" dirty="0" err="1" smtClean="0">
                <a:latin typeface="+mj-lt"/>
                <a:cs typeface="Times New Roman" pitchFamily="18" charset="0"/>
              </a:rPr>
              <a:t>Tachypnea</a:t>
            </a:r>
            <a:r>
              <a:rPr lang="en-US" sz="2800" dirty="0" smtClean="0">
                <a:latin typeface="+mj-lt"/>
                <a:cs typeface="Times New Roman" pitchFamily="18" charset="0"/>
              </a:rPr>
              <a:t> ≥ 25 breath/min</a:t>
            </a:r>
          </a:p>
          <a:p>
            <a:pPr algn="l">
              <a:lnSpc>
                <a:spcPct val="150000"/>
              </a:lnSpc>
              <a:buFontTx/>
              <a:buChar char="•"/>
              <a:defRPr/>
            </a:pPr>
            <a:r>
              <a:rPr lang="en-US" sz="2800" dirty="0" smtClean="0">
                <a:latin typeface="+mj-lt"/>
              </a:rPr>
              <a:t>Use of accessory muscles of respiration</a:t>
            </a:r>
            <a:endParaRPr lang="en-US" sz="2800" dirty="0" smtClean="0">
              <a:latin typeface="+mj-lt"/>
              <a:cs typeface="Times New Roman" pitchFamily="18" charset="0"/>
            </a:endParaRPr>
          </a:p>
          <a:p>
            <a:pPr algn="l">
              <a:lnSpc>
                <a:spcPct val="150000"/>
              </a:lnSpc>
              <a:buFontTx/>
              <a:buChar char="•"/>
              <a:defRPr/>
            </a:pPr>
            <a:r>
              <a:rPr lang="en-US" sz="2800" dirty="0" smtClean="0">
                <a:latin typeface="+mj-lt"/>
                <a:cs typeface="Times New Roman" pitchFamily="18" charset="0"/>
              </a:rPr>
              <a:t>Anxiety, can not complete one sentence.</a:t>
            </a:r>
          </a:p>
          <a:p>
            <a:pPr algn="l">
              <a:lnSpc>
                <a:spcPct val="150000"/>
              </a:lnSpc>
              <a:buFontTx/>
              <a:buChar char="•"/>
              <a:defRPr/>
            </a:pPr>
            <a:r>
              <a:rPr lang="en-US" sz="2800" dirty="0" smtClean="0">
                <a:latin typeface="+mj-lt"/>
                <a:cs typeface="Times New Roman" pitchFamily="18" charset="0"/>
              </a:rPr>
              <a:t>PEF ≤ 50%</a:t>
            </a:r>
          </a:p>
          <a:p>
            <a:pPr algn="l">
              <a:lnSpc>
                <a:spcPct val="150000"/>
              </a:lnSpc>
              <a:buFontTx/>
              <a:buChar char="•"/>
              <a:defRPr/>
            </a:pPr>
            <a:r>
              <a:rPr lang="en-US" sz="2800" dirty="0" smtClean="0">
                <a:latin typeface="+mj-lt"/>
                <a:cs typeface="Times New Roman" pitchFamily="18" charset="0"/>
              </a:rPr>
              <a:t>Bilateral </a:t>
            </a:r>
            <a:r>
              <a:rPr lang="en-US" sz="2800" dirty="0" err="1" smtClean="0">
                <a:latin typeface="+mj-lt"/>
                <a:cs typeface="Times New Roman" pitchFamily="18" charset="0"/>
              </a:rPr>
              <a:t>generalised</a:t>
            </a:r>
            <a:r>
              <a:rPr lang="en-US" sz="2800" dirty="0" smtClean="0">
                <a:latin typeface="+mj-lt"/>
                <a:cs typeface="Times New Roman" pitchFamily="18" charset="0"/>
              </a:rPr>
              <a:t> </a:t>
            </a:r>
            <a:r>
              <a:rPr lang="en-US" sz="2800" dirty="0" err="1" smtClean="0">
                <a:latin typeface="+mj-lt"/>
                <a:cs typeface="Times New Roman" pitchFamily="18" charset="0"/>
              </a:rPr>
              <a:t>inspiratory</a:t>
            </a:r>
            <a:r>
              <a:rPr lang="en-US" sz="2800" dirty="0" smtClean="0">
                <a:latin typeface="+mj-lt"/>
                <a:cs typeface="Times New Roman" pitchFamily="18" charset="0"/>
              </a:rPr>
              <a:t> and expiratory </a:t>
            </a:r>
            <a:r>
              <a:rPr lang="en-US" sz="2800" dirty="0" err="1" smtClean="0">
                <a:latin typeface="+mj-lt"/>
                <a:cs typeface="Times New Roman" pitchFamily="18" charset="0"/>
              </a:rPr>
              <a:t>rhonchi</a:t>
            </a:r>
            <a:endParaRPr lang="en-US" sz="2800" dirty="0" smtClean="0">
              <a:latin typeface="+mj-lt"/>
              <a:cs typeface="Times New Roman" pitchFamily="18" charset="0"/>
            </a:endParaRPr>
          </a:p>
          <a:p>
            <a:pPr algn="l">
              <a:lnSpc>
                <a:spcPct val="150000"/>
              </a:lnSpc>
              <a:buFontTx/>
              <a:buChar char="•"/>
              <a:defRPr/>
            </a:pPr>
            <a:r>
              <a:rPr lang="en-US" sz="2800" dirty="0" err="1" smtClean="0">
                <a:latin typeface="+mj-lt"/>
                <a:cs typeface="Times New Roman" pitchFamily="18" charset="0"/>
              </a:rPr>
              <a:t>Pulsus</a:t>
            </a:r>
            <a:r>
              <a:rPr lang="en-US" sz="2800" dirty="0" smtClean="0">
                <a:latin typeface="+mj-lt"/>
                <a:cs typeface="Times New Roman" pitchFamily="18" charset="0"/>
              </a:rPr>
              <a:t> </a:t>
            </a:r>
            <a:r>
              <a:rPr lang="en-US" sz="2800" dirty="0" err="1" smtClean="0">
                <a:latin typeface="+mj-lt"/>
                <a:cs typeface="Times New Roman" pitchFamily="18" charset="0"/>
              </a:rPr>
              <a:t>paradoxus</a:t>
            </a:r>
            <a:endParaRPr lang="en-US" sz="2800" dirty="0" smtClean="0">
              <a:latin typeface="+mj-lt"/>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solidFill>
            <a:srgbClr val="FFFF00"/>
          </a:solidFill>
        </p:spPr>
        <p:txBody>
          <a:bodyPr/>
          <a:lstStyle/>
          <a:p>
            <a:pPr>
              <a:defRPr/>
            </a:pPr>
            <a:r>
              <a:rPr lang="en-US" sz="3800" dirty="0" smtClean="0">
                <a:solidFill>
                  <a:srgbClr val="FF3300"/>
                </a:solidFill>
                <a:ea typeface="+mj-ea"/>
              </a:rPr>
              <a:t>Life-threatening asthma</a:t>
            </a:r>
          </a:p>
        </p:txBody>
      </p:sp>
      <p:sp>
        <p:nvSpPr>
          <p:cNvPr id="62467" name="Rectangle 3"/>
          <p:cNvSpPr>
            <a:spLocks noGrp="1" noChangeArrowheads="1"/>
          </p:cNvSpPr>
          <p:nvPr>
            <p:ph idx="1"/>
          </p:nvPr>
        </p:nvSpPr>
        <p:spPr/>
        <p:txBody>
          <a:bodyPr/>
          <a:lstStyle/>
          <a:p>
            <a:r>
              <a:rPr lang="en-US" sz="4000" smtClean="0"/>
              <a:t>Confusion</a:t>
            </a:r>
          </a:p>
          <a:p>
            <a:r>
              <a:rPr lang="en-US" sz="4000" smtClean="0"/>
              <a:t>Silent chest,cyanosis</a:t>
            </a:r>
          </a:p>
          <a:p>
            <a:r>
              <a:rPr lang="en-US" sz="4000" smtClean="0"/>
              <a:t>Bradycardia,hypotension</a:t>
            </a:r>
          </a:p>
          <a:p>
            <a:r>
              <a:rPr lang="en-US" sz="4000" smtClean="0"/>
              <a:t>Pao2&lt;60 ,Paco2 ≥ 50</a:t>
            </a:r>
          </a:p>
          <a:p>
            <a:r>
              <a:rPr lang="en-US" sz="4000" smtClean="0"/>
              <a:t>PEF &lt; 33%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p:txBody>
          <a:bodyPr/>
          <a:lstStyle/>
          <a:p>
            <a:pPr algn="ctr">
              <a:buFontTx/>
              <a:buNone/>
            </a:pPr>
            <a:r>
              <a:rPr lang="en-US" sz="4800" b="1" smtClean="0">
                <a:solidFill>
                  <a:srgbClr val="FFFF00"/>
                </a:solidFill>
              </a:rPr>
              <a:t>Pulmonary function tests</a:t>
            </a:r>
            <a:endParaRPr lang="ar-EG" sz="4800" b="1" smtClean="0">
              <a:solidFill>
                <a:srgbClr val="FFFF00"/>
              </a:solidFill>
            </a:endParaRPr>
          </a:p>
        </p:txBody>
      </p:sp>
      <p:sp>
        <p:nvSpPr>
          <p:cNvPr id="63491"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fld id="{FF23AED4-41DF-4FFE-BE71-AC3F45CECC0C}"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838200" y="1447800"/>
            <a:ext cx="7848600" cy="3416300"/>
          </a:xfrm>
          <a:prstGeom prst="rect">
            <a:avLst/>
          </a:prstGeom>
          <a:noFill/>
          <a:ln w="9525">
            <a:noFill/>
            <a:miter lim="800000"/>
            <a:headEnd/>
            <a:tailEnd/>
          </a:ln>
        </p:spPr>
        <p:txBody>
          <a:bodyPr>
            <a:spAutoFit/>
          </a:bodyPr>
          <a:lstStyle/>
          <a:p>
            <a:r>
              <a:rPr lang="en-US" sz="4000" b="1">
                <a:solidFill>
                  <a:srgbClr val="CCFF99"/>
                </a:solidFill>
                <a:latin typeface="Times New Roman" pitchFamily="18" charset="0"/>
                <a:cs typeface="Times New Roman" pitchFamily="18" charset="0"/>
              </a:rPr>
              <a:t>Chief complaints</a:t>
            </a:r>
          </a:p>
          <a:p>
            <a:endParaRPr lang="en-US" sz="3200" b="1">
              <a:solidFill>
                <a:srgbClr val="FFFF00"/>
              </a:solidFill>
              <a:latin typeface="Times New Roman" pitchFamily="18" charset="0"/>
              <a:cs typeface="Times New Roman" pitchFamily="18" charset="0"/>
            </a:endParaRPr>
          </a:p>
          <a:p>
            <a:pPr>
              <a:lnSpc>
                <a:spcPct val="150000"/>
              </a:lnSpc>
              <a:buFont typeface="Wingdings" pitchFamily="2" charset="2"/>
              <a:buChar char="§"/>
            </a:pPr>
            <a:r>
              <a:rPr lang="en-US" sz="3200">
                <a:solidFill>
                  <a:srgbClr val="FFFF00"/>
                </a:solidFill>
                <a:latin typeface="Times New Roman" pitchFamily="18" charset="0"/>
                <a:cs typeface="Times New Roman" pitchFamily="18" charset="0"/>
              </a:rPr>
              <a:t> Difficulty in breathing for … years</a:t>
            </a:r>
          </a:p>
          <a:p>
            <a:pPr>
              <a:lnSpc>
                <a:spcPct val="150000"/>
              </a:lnSpc>
              <a:buFont typeface="Wingdings" pitchFamily="2" charset="2"/>
              <a:buChar char="§"/>
            </a:pPr>
            <a:r>
              <a:rPr lang="en-US" sz="3200">
                <a:solidFill>
                  <a:srgbClr val="FFFF00"/>
                </a:solidFill>
                <a:latin typeface="Times New Roman" pitchFamily="18" charset="0"/>
                <a:cs typeface="Times New Roman" pitchFamily="18" charset="0"/>
              </a:rPr>
              <a:t>Cough for … months</a:t>
            </a:r>
          </a:p>
          <a:p>
            <a:pPr>
              <a:lnSpc>
                <a:spcPct val="150000"/>
              </a:lnSpc>
              <a:buFont typeface="Wingdings" pitchFamily="2" charset="2"/>
              <a:buChar char="§"/>
            </a:pPr>
            <a:r>
              <a:rPr lang="en-US" sz="3200">
                <a:solidFill>
                  <a:srgbClr val="FFFF00"/>
                </a:solidFill>
                <a:latin typeface="Times New Roman" pitchFamily="18" charset="0"/>
                <a:cs typeface="Times New Roman" pitchFamily="18" charset="0"/>
              </a:rPr>
              <a:t>Wheeze and tightness in the chest … months.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as7_spirom"/>
          <p:cNvPicPr>
            <a:picLocks noChangeAspect="1" noChangeArrowheads="1"/>
          </p:cNvPicPr>
          <p:nvPr/>
        </p:nvPicPr>
        <p:blipFill>
          <a:blip r:embed="rId3"/>
          <a:srcRect b="6483"/>
          <a:stretch>
            <a:fillRect/>
          </a:stretch>
        </p:blipFill>
        <p:spPr bwMode="auto">
          <a:xfrm>
            <a:off x="0" y="17463"/>
            <a:ext cx="9296400" cy="66706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57200" y="0"/>
            <a:ext cx="8229600" cy="715963"/>
          </a:xfrm>
        </p:spPr>
        <p:txBody>
          <a:bodyPr/>
          <a:lstStyle/>
          <a:p>
            <a:pPr eaLnBrk="1" hangingPunct="1">
              <a:defRPr/>
            </a:pPr>
            <a:r>
              <a:rPr lang="en-US" sz="4000" dirty="0" smtClean="0">
                <a:solidFill>
                  <a:schemeClr val="bg2"/>
                </a:solidFill>
              </a:rPr>
              <a:t>Lung Volumes</a:t>
            </a:r>
          </a:p>
        </p:txBody>
      </p:sp>
      <p:pic>
        <p:nvPicPr>
          <p:cNvPr id="65539" name="Picture 7" descr="LungVolu_0"/>
          <p:cNvPicPr>
            <a:picLocks noGrp="1" noChangeAspect="1" noChangeArrowheads="1"/>
          </p:cNvPicPr>
          <p:nvPr>
            <p:ph idx="1"/>
          </p:nvPr>
        </p:nvPicPr>
        <p:blipFill>
          <a:blip r:embed="rId3"/>
          <a:srcRect/>
          <a:stretch>
            <a:fillRect/>
          </a:stretch>
        </p:blipFill>
        <p:spPr>
          <a:xfrm>
            <a:off x="63500" y="838200"/>
            <a:ext cx="9080500" cy="5638800"/>
          </a:xfrm>
          <a:noFill/>
        </p:spPr>
      </p:pic>
      <p:sp>
        <p:nvSpPr>
          <p:cNvPr id="65540" name="Line 8"/>
          <p:cNvSpPr>
            <a:spLocks noChangeShapeType="1"/>
          </p:cNvSpPr>
          <p:nvPr/>
        </p:nvSpPr>
        <p:spPr bwMode="auto">
          <a:xfrm flipV="1">
            <a:off x="0" y="1066800"/>
            <a:ext cx="9144000" cy="0"/>
          </a:xfrm>
          <a:prstGeom prst="line">
            <a:avLst/>
          </a:prstGeom>
          <a:noFill/>
          <a:ln w="38100">
            <a:solidFill>
              <a:schemeClr val="bg2"/>
            </a:solidFill>
            <a:round/>
            <a:headEnd/>
            <a:tailEnd/>
          </a:ln>
        </p:spPr>
        <p:txBody>
          <a:bodyPr/>
          <a:lstStyle/>
          <a:p>
            <a:endParaRPr lang="ar-JO"/>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0" y="0"/>
            <a:ext cx="9144000" cy="838200"/>
          </a:xfrm>
          <a:prstGeom prst="rect">
            <a:avLst/>
          </a:prstGeom>
          <a:noFill/>
          <a:ln w="9525">
            <a:noFill/>
            <a:miter lim="800000"/>
            <a:headEnd/>
            <a:tailEnd/>
          </a:ln>
        </p:spPr>
        <p:txBody>
          <a:bodyPr anchor="b"/>
          <a:lstStyle/>
          <a:p>
            <a:pPr algn="ctr" defTabSz="931863" eaLnBrk="0" hangingPunct="0"/>
            <a:r>
              <a:rPr lang="en-US" sz="3600" b="1">
                <a:solidFill>
                  <a:schemeClr val="bg2"/>
                </a:solidFill>
                <a:latin typeface="Verdana" pitchFamily="34" charset="0"/>
              </a:rPr>
              <a:t>Pulmonary</a:t>
            </a:r>
            <a:r>
              <a:rPr lang="en-US" sz="3000" b="1">
                <a:solidFill>
                  <a:schemeClr val="bg2"/>
                </a:solidFill>
                <a:latin typeface="Verdana" pitchFamily="34" charset="0"/>
              </a:rPr>
              <a:t> Function Tests-Spirometry</a:t>
            </a:r>
          </a:p>
        </p:txBody>
      </p:sp>
      <p:sp>
        <p:nvSpPr>
          <p:cNvPr id="66563" name="Rectangle 5"/>
          <p:cNvSpPr>
            <a:spLocks noChangeArrowheads="1"/>
          </p:cNvSpPr>
          <p:nvPr/>
        </p:nvSpPr>
        <p:spPr bwMode="auto">
          <a:xfrm>
            <a:off x="228600" y="1219200"/>
            <a:ext cx="8915400" cy="4953000"/>
          </a:xfrm>
          <a:prstGeom prst="rect">
            <a:avLst/>
          </a:prstGeom>
          <a:noFill/>
          <a:ln w="9525">
            <a:noFill/>
            <a:miter lim="800000"/>
            <a:headEnd/>
            <a:tailEnd/>
          </a:ln>
        </p:spPr>
        <p:txBody>
          <a:bodyPr/>
          <a:lstStyle/>
          <a:p>
            <a:pPr marL="352425" indent="-352425" defTabSz="931863" eaLnBrk="0" hangingPunct="0">
              <a:spcBef>
                <a:spcPct val="20000"/>
              </a:spcBef>
              <a:buFontTx/>
              <a:buChar char="•"/>
            </a:pPr>
            <a:r>
              <a:rPr lang="en-US" sz="4400" b="1">
                <a:solidFill>
                  <a:srgbClr val="FF3300"/>
                </a:solidFill>
                <a:latin typeface="Times New Roman" pitchFamily="18" charset="0"/>
              </a:rPr>
              <a:t>FEV1</a:t>
            </a:r>
          </a:p>
          <a:p>
            <a:pPr marL="758825" lvl="1" indent="-293688" defTabSz="931863" eaLnBrk="0" hangingPunct="0">
              <a:spcBef>
                <a:spcPct val="20000"/>
              </a:spcBef>
              <a:buFontTx/>
              <a:buChar char="–"/>
            </a:pPr>
            <a:r>
              <a:rPr lang="en-US" sz="4200">
                <a:solidFill>
                  <a:schemeClr val="bg1"/>
                </a:solidFill>
                <a:latin typeface="Times New Roman" pitchFamily="18" charset="0"/>
              </a:rPr>
              <a:t>is that volume of air exhaled in 1 second</a:t>
            </a:r>
          </a:p>
          <a:p>
            <a:pPr marL="352425" indent="-352425" defTabSz="931863" eaLnBrk="0" hangingPunct="0">
              <a:spcBef>
                <a:spcPct val="20000"/>
              </a:spcBef>
              <a:buFontTx/>
              <a:buChar char="•"/>
            </a:pPr>
            <a:r>
              <a:rPr lang="en-US" sz="4400" b="1">
                <a:solidFill>
                  <a:srgbClr val="FF3300"/>
                </a:solidFill>
                <a:latin typeface="Times New Roman" pitchFamily="18" charset="0"/>
              </a:rPr>
              <a:t>FVC</a:t>
            </a:r>
          </a:p>
          <a:p>
            <a:pPr marL="758825" lvl="1" indent="-293688" defTabSz="931863" eaLnBrk="0" hangingPunct="0">
              <a:spcBef>
                <a:spcPct val="20000"/>
              </a:spcBef>
              <a:buFontTx/>
              <a:buChar char="–"/>
            </a:pPr>
            <a:r>
              <a:rPr lang="en-US" sz="4200">
                <a:solidFill>
                  <a:schemeClr val="bg1"/>
                </a:solidFill>
                <a:latin typeface="Times New Roman" pitchFamily="18" charset="0"/>
              </a:rPr>
              <a:t>Forced vital capacity - volume of air exhaled with maximal forced effort</a:t>
            </a:r>
            <a:endParaRPr lang="en-US" sz="4200">
              <a:solidFill>
                <a:schemeClr val="bg1"/>
              </a:solidFill>
              <a:latin typeface="Verdana" pitchFamily="34" charset="0"/>
            </a:endParaRPr>
          </a:p>
          <a:p>
            <a:pPr marL="758825" lvl="1" indent="-293688" defTabSz="931863" eaLnBrk="0" hangingPunct="0">
              <a:spcBef>
                <a:spcPct val="20000"/>
              </a:spcBef>
              <a:buFontTx/>
              <a:buChar char="–"/>
            </a:pPr>
            <a:endParaRPr lang="en-US" sz="3400">
              <a:solidFill>
                <a:schemeClr val="bg1"/>
              </a:solidFill>
              <a:latin typeface="Verdan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ChangeArrowheads="1"/>
          </p:cNvSpPr>
          <p:nvPr/>
        </p:nvSpPr>
        <p:spPr bwMode="auto">
          <a:xfrm>
            <a:off x="0" y="304800"/>
            <a:ext cx="9144000" cy="6248400"/>
          </a:xfrm>
          <a:prstGeom prst="rect">
            <a:avLst/>
          </a:prstGeom>
          <a:noFill/>
          <a:ln w="9525">
            <a:noFill/>
            <a:miter lim="800000"/>
            <a:headEnd/>
            <a:tailEnd/>
          </a:ln>
        </p:spPr>
        <p:txBody>
          <a:bodyPr/>
          <a:lstStyle/>
          <a:p>
            <a:pPr marL="352425" indent="-352425" algn="ctr" defTabSz="931863" eaLnBrk="0" hangingPunct="0">
              <a:spcBef>
                <a:spcPct val="20000"/>
              </a:spcBef>
              <a:buFontTx/>
              <a:buChar char="•"/>
            </a:pPr>
            <a:r>
              <a:rPr lang="en-US" sz="4800" b="1">
                <a:solidFill>
                  <a:srgbClr val="FF3300"/>
                </a:solidFill>
                <a:latin typeface="Times New Roman" pitchFamily="18" charset="0"/>
              </a:rPr>
              <a:t>FEV1:FVC  ratio</a:t>
            </a:r>
          </a:p>
          <a:p>
            <a:pPr marL="352425" indent="-352425" defTabSz="931863" eaLnBrk="0" hangingPunct="0">
              <a:spcBef>
                <a:spcPct val="20000"/>
              </a:spcBef>
            </a:pPr>
            <a:endParaRPr lang="en-US" sz="3600" b="1">
              <a:solidFill>
                <a:srgbClr val="FF3300"/>
              </a:solidFill>
              <a:latin typeface="Times New Roman" pitchFamily="18" charset="0"/>
            </a:endParaRPr>
          </a:p>
          <a:p>
            <a:pPr marL="758825" lvl="1" indent="-293688" defTabSz="931863" eaLnBrk="0" hangingPunct="0">
              <a:spcBef>
                <a:spcPct val="20000"/>
              </a:spcBef>
              <a:buFontTx/>
              <a:buChar char="–"/>
            </a:pPr>
            <a:r>
              <a:rPr lang="en-US" sz="4200">
                <a:solidFill>
                  <a:schemeClr val="bg1"/>
                </a:solidFill>
                <a:latin typeface="Times New Roman" pitchFamily="18" charset="0"/>
              </a:rPr>
              <a:t>Most reproducible of the PFTs</a:t>
            </a:r>
          </a:p>
          <a:p>
            <a:pPr marL="758825" lvl="1" indent="-293688" defTabSz="931863" eaLnBrk="0" hangingPunct="0">
              <a:spcBef>
                <a:spcPct val="20000"/>
              </a:spcBef>
            </a:pPr>
            <a:endParaRPr lang="en-US" sz="4200">
              <a:solidFill>
                <a:schemeClr val="bg1"/>
              </a:solidFill>
              <a:latin typeface="Times New Roman" pitchFamily="18" charset="0"/>
            </a:endParaRPr>
          </a:p>
          <a:p>
            <a:pPr marL="758825" lvl="1" indent="-293688" defTabSz="931863" eaLnBrk="0" hangingPunct="0">
              <a:spcBef>
                <a:spcPct val="20000"/>
              </a:spcBef>
              <a:buFontTx/>
              <a:buChar char="–"/>
            </a:pPr>
            <a:r>
              <a:rPr lang="en-US" sz="4200">
                <a:solidFill>
                  <a:srgbClr val="FFFF00"/>
                </a:solidFill>
                <a:latin typeface="Times New Roman" pitchFamily="18" charset="0"/>
              </a:rPr>
              <a:t>Healthy individuals can exhale 75-80% of VC in 1 second and almost all in 3 seconds</a:t>
            </a:r>
          </a:p>
          <a:p>
            <a:pPr marL="758825" lvl="1" indent="-293688" defTabSz="931863" eaLnBrk="0" hangingPunct="0">
              <a:spcBef>
                <a:spcPct val="20000"/>
              </a:spcBef>
              <a:buFontTx/>
              <a:buChar char="–"/>
            </a:pPr>
            <a:r>
              <a:rPr lang="en-US" sz="4400" b="1">
                <a:solidFill>
                  <a:srgbClr val="FF66FF"/>
                </a:solidFill>
                <a:latin typeface="Times New Roman" pitchFamily="18" charset="0"/>
              </a:rPr>
              <a:t>Normal ratio is 70%</a:t>
            </a:r>
            <a:endParaRPr lang="en-US" sz="4000" b="1">
              <a:solidFill>
                <a:srgbClr val="FF66FF"/>
              </a:solidFill>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Printout_spirometry"/>
          <p:cNvPicPr>
            <a:picLocks noChangeAspect="1" noChangeArrowheads="1"/>
          </p:cNvPicPr>
          <p:nvPr/>
        </p:nvPicPr>
        <p:blipFill>
          <a:blip r:embed="rId3"/>
          <a:srcRect l="-508" t="4597" b="11494"/>
          <a:stretch>
            <a:fillRect/>
          </a:stretch>
        </p:blipFill>
        <p:spPr bwMode="auto">
          <a:xfrm>
            <a:off x="0" y="112713"/>
            <a:ext cx="9144000" cy="674528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2715_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pft_primer_fig5"/>
          <p:cNvPicPr>
            <a:picLocks noChangeAspect="1" noChangeArrowheads="1"/>
          </p:cNvPicPr>
          <p:nvPr/>
        </p:nvPicPr>
        <p:blipFill>
          <a:blip r:embed="rId3"/>
          <a:srcRect/>
          <a:stretch>
            <a:fillRect/>
          </a:stretch>
        </p:blipFill>
        <p:spPr bwMode="auto">
          <a:xfrm>
            <a:off x="0" y="-20638"/>
            <a:ext cx="9144000" cy="689927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457200" y="228600"/>
            <a:ext cx="7721600" cy="609600"/>
          </a:xfrm>
          <a:prstGeom prst="rect">
            <a:avLst/>
          </a:prstGeom>
          <a:noFill/>
          <a:ln w="9525">
            <a:noFill/>
            <a:miter lim="800000"/>
            <a:headEnd/>
            <a:tailEnd/>
          </a:ln>
        </p:spPr>
        <p:txBody>
          <a:bodyPr anchor="b"/>
          <a:lstStyle/>
          <a:p>
            <a:pPr algn="ctr" defTabSz="931863" eaLnBrk="0" hangingPunct="0"/>
            <a:r>
              <a:rPr lang="en-US" sz="3000" b="1">
                <a:solidFill>
                  <a:srgbClr val="FFFF66"/>
                </a:solidFill>
                <a:latin typeface="Verdana" pitchFamily="34" charset="0"/>
              </a:rPr>
              <a:t>Peak Expiratory Flow (PEF)</a:t>
            </a:r>
          </a:p>
        </p:txBody>
      </p:sp>
      <p:sp>
        <p:nvSpPr>
          <p:cNvPr id="71683" name="Rectangle 5"/>
          <p:cNvSpPr>
            <a:spLocks noChangeArrowheads="1"/>
          </p:cNvSpPr>
          <p:nvPr/>
        </p:nvSpPr>
        <p:spPr bwMode="auto">
          <a:xfrm>
            <a:off x="0" y="1143000"/>
            <a:ext cx="9144000" cy="5334000"/>
          </a:xfrm>
          <a:prstGeom prst="rect">
            <a:avLst/>
          </a:prstGeom>
          <a:noFill/>
          <a:ln w="9525">
            <a:noFill/>
            <a:miter lim="800000"/>
            <a:headEnd/>
            <a:tailEnd/>
          </a:ln>
        </p:spPr>
        <p:txBody>
          <a:bodyPr/>
          <a:lstStyle/>
          <a:p>
            <a:pPr marL="352425" indent="-352425" defTabSz="931863" eaLnBrk="0" hangingPunct="0">
              <a:spcBef>
                <a:spcPct val="20000"/>
              </a:spcBef>
              <a:buFontTx/>
              <a:buChar char="•"/>
            </a:pPr>
            <a:r>
              <a:rPr lang="en-US" sz="3200">
                <a:solidFill>
                  <a:schemeClr val="bg1"/>
                </a:solidFill>
                <a:latin typeface="Times New Roman" pitchFamily="18" charset="0"/>
              </a:rPr>
              <a:t>Maximal rate of flow that can be produced during forced expiration</a:t>
            </a:r>
          </a:p>
          <a:p>
            <a:pPr marL="352425" indent="-352425" defTabSz="931863" eaLnBrk="0" hangingPunct="0">
              <a:spcBef>
                <a:spcPct val="20000"/>
              </a:spcBef>
            </a:pPr>
            <a:endParaRPr lang="en-US" sz="3200">
              <a:solidFill>
                <a:schemeClr val="bg1"/>
              </a:solidFill>
              <a:latin typeface="Times New Roman" pitchFamily="18" charset="0"/>
            </a:endParaRPr>
          </a:p>
          <a:p>
            <a:pPr marL="352425" indent="-352425" defTabSz="931863" eaLnBrk="0" hangingPunct="0">
              <a:spcBef>
                <a:spcPct val="20000"/>
              </a:spcBef>
              <a:buFontTx/>
              <a:buChar char="•"/>
            </a:pPr>
            <a:r>
              <a:rPr lang="en-US" sz="3200">
                <a:solidFill>
                  <a:schemeClr val="bg1"/>
                </a:solidFill>
                <a:latin typeface="Times New Roman" pitchFamily="18" charset="0"/>
              </a:rPr>
              <a:t>Useful in ED, at home, at clinic</a:t>
            </a:r>
          </a:p>
          <a:p>
            <a:pPr marL="352425" indent="-352425" defTabSz="931863" eaLnBrk="0" hangingPunct="0">
              <a:spcBef>
                <a:spcPct val="20000"/>
              </a:spcBef>
            </a:pPr>
            <a:endParaRPr lang="en-US" sz="3200">
              <a:solidFill>
                <a:schemeClr val="bg1"/>
              </a:solidFill>
              <a:latin typeface="Times New Roman" pitchFamily="18" charset="0"/>
            </a:endParaRPr>
          </a:p>
          <a:p>
            <a:pPr marL="352425" indent="-352425" defTabSz="931863" eaLnBrk="0" hangingPunct="0">
              <a:spcBef>
                <a:spcPct val="20000"/>
              </a:spcBef>
              <a:buFontTx/>
              <a:buChar char="•"/>
            </a:pPr>
            <a:r>
              <a:rPr lang="en-US" sz="3200">
                <a:solidFill>
                  <a:schemeClr val="bg1"/>
                </a:solidFill>
                <a:latin typeface="Times New Roman" pitchFamily="18" charset="0"/>
              </a:rPr>
              <a:t>Changes in PF usually correlate with change in FEV1</a:t>
            </a:r>
          </a:p>
          <a:p>
            <a:pPr marL="758825" lvl="1" indent="-293688" defTabSz="931863" eaLnBrk="0" hangingPunct="0">
              <a:spcBef>
                <a:spcPct val="20000"/>
              </a:spcBef>
              <a:buFontTx/>
              <a:buChar char="–"/>
            </a:pPr>
            <a:r>
              <a:rPr lang="en-US" sz="3000">
                <a:solidFill>
                  <a:schemeClr val="bg1"/>
                </a:solidFill>
                <a:latin typeface="Times New Roman" pitchFamily="18" charset="0"/>
              </a:rPr>
              <a:t>However, PEF is less reproducible than FEV1</a:t>
            </a:r>
          </a:p>
          <a:p>
            <a:pPr marL="352425" indent="-352425" defTabSz="931863" eaLnBrk="0" hangingPunct="0">
              <a:spcBef>
                <a:spcPct val="20000"/>
              </a:spcBef>
              <a:buFontTx/>
              <a:buChar char="•"/>
            </a:pPr>
            <a:r>
              <a:rPr lang="en-US" sz="3600" b="1">
                <a:solidFill>
                  <a:srgbClr val="FF66FF"/>
                </a:solidFill>
                <a:latin typeface="Times New Roman" pitchFamily="18" charset="0"/>
              </a:rPr>
              <a:t>Healthy young adult has PEF - 60L/min</a:t>
            </a:r>
            <a:endParaRPr lang="en-US" sz="3600" b="1">
              <a:solidFill>
                <a:srgbClr val="FF66FF"/>
              </a:solidFill>
              <a:latin typeface="Verdan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idx="4294967295"/>
          </p:nvPr>
        </p:nvSpPr>
        <p:spPr>
          <a:xfrm>
            <a:off x="990600" y="0"/>
            <a:ext cx="8153400" cy="738188"/>
          </a:xfrm>
        </p:spPr>
        <p:txBody>
          <a:bodyPr anchor="ctr"/>
          <a:lstStyle/>
          <a:p>
            <a:pPr eaLnBrk="1" hangingPunct="1">
              <a:defRPr/>
            </a:pPr>
            <a:r>
              <a:rPr lang="en-US" sz="2900" smtClean="0">
                <a:solidFill>
                  <a:srgbClr val="FFFF00"/>
                </a:solidFill>
                <a:latin typeface="Arial" charset="0"/>
                <a:ea typeface="+mj-ea"/>
              </a:rPr>
              <a:t>Peak Expiratory Flow (PEF) Meters</a:t>
            </a:r>
          </a:p>
        </p:txBody>
      </p:sp>
      <p:sp>
        <p:nvSpPr>
          <p:cNvPr id="1028" name="Rectangle 3"/>
          <p:cNvSpPr>
            <a:spLocks noGrp="1" noChangeArrowheads="1"/>
          </p:cNvSpPr>
          <p:nvPr>
            <p:ph type="body" sz="half" idx="4294967295"/>
          </p:nvPr>
        </p:nvSpPr>
        <p:spPr>
          <a:xfrm>
            <a:off x="152400" y="3429000"/>
            <a:ext cx="8991600" cy="2895600"/>
          </a:xfrm>
        </p:spPr>
        <p:txBody>
          <a:bodyPr/>
          <a:lstStyle/>
          <a:p>
            <a:pPr eaLnBrk="1" hangingPunct="1">
              <a:lnSpc>
                <a:spcPct val="80000"/>
              </a:lnSpc>
              <a:buClr>
                <a:srgbClr val="99FF99"/>
              </a:buClr>
            </a:pPr>
            <a:r>
              <a:rPr lang="en-US" b="1" smtClean="0">
                <a:latin typeface="Arial" pitchFamily="34" charset="0"/>
              </a:rPr>
              <a:t>Allows patient to assess status of his/her asthma </a:t>
            </a:r>
          </a:p>
          <a:p>
            <a:pPr eaLnBrk="1" hangingPunct="1">
              <a:lnSpc>
                <a:spcPct val="80000"/>
              </a:lnSpc>
              <a:buClr>
                <a:srgbClr val="99FF99"/>
              </a:buClr>
            </a:pPr>
            <a:endParaRPr lang="en-US" b="1" smtClean="0">
              <a:latin typeface="Arial" pitchFamily="34" charset="0"/>
            </a:endParaRPr>
          </a:p>
          <a:p>
            <a:pPr eaLnBrk="1" hangingPunct="1">
              <a:lnSpc>
                <a:spcPct val="80000"/>
              </a:lnSpc>
              <a:buClr>
                <a:srgbClr val="99FF99"/>
              </a:buClr>
            </a:pPr>
            <a:r>
              <a:rPr lang="en-US" b="1" smtClean="0">
                <a:latin typeface="Arial" pitchFamily="34" charset="0"/>
              </a:rPr>
              <a:t>Persons who use peak flow meters should do so frequently</a:t>
            </a:r>
          </a:p>
          <a:p>
            <a:pPr eaLnBrk="1" hangingPunct="1">
              <a:lnSpc>
                <a:spcPct val="80000"/>
              </a:lnSpc>
              <a:buClr>
                <a:srgbClr val="99FF99"/>
              </a:buClr>
            </a:pPr>
            <a:endParaRPr lang="en-US" b="1" smtClean="0">
              <a:latin typeface="Arial" pitchFamily="34" charset="0"/>
            </a:endParaRPr>
          </a:p>
          <a:p>
            <a:pPr eaLnBrk="1" hangingPunct="1">
              <a:lnSpc>
                <a:spcPct val="80000"/>
              </a:lnSpc>
              <a:buClr>
                <a:srgbClr val="99FF99"/>
              </a:buClr>
            </a:pPr>
            <a:r>
              <a:rPr lang="en-US" b="1" smtClean="0">
                <a:latin typeface="Arial" pitchFamily="34" charset="0"/>
              </a:rPr>
              <a:t>Many physicians require for all severe patients</a:t>
            </a:r>
          </a:p>
          <a:p>
            <a:pPr eaLnBrk="1" hangingPunct="1">
              <a:lnSpc>
                <a:spcPct val="80000"/>
              </a:lnSpc>
              <a:buClr>
                <a:srgbClr val="99FF99"/>
              </a:buClr>
            </a:pPr>
            <a:endParaRPr lang="en-US" b="1" smtClean="0">
              <a:latin typeface="Arial" pitchFamily="34" charset="0"/>
            </a:endParaRPr>
          </a:p>
        </p:txBody>
      </p:sp>
      <p:graphicFrame>
        <p:nvGraphicFramePr>
          <p:cNvPr id="1026" name="Object 4" descr="boy using PEF meter"/>
          <p:cNvGraphicFramePr>
            <a:graphicFrameLocks noChangeAspect="1"/>
          </p:cNvGraphicFramePr>
          <p:nvPr>
            <p:ph sz="half" idx="4294967295"/>
          </p:nvPr>
        </p:nvGraphicFramePr>
        <p:xfrm>
          <a:off x="4800600" y="685800"/>
          <a:ext cx="4343400" cy="2497138"/>
        </p:xfrm>
        <a:graphic>
          <a:graphicData uri="http://schemas.openxmlformats.org/presentationml/2006/ole">
            <p:oleObj spid="_x0000_s1026" name="Image" r:id="rId4" imgW="5726984" imgH="4698413" progId="Photoshop.Image.6">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533400" y="304800"/>
            <a:ext cx="7721600" cy="685800"/>
          </a:xfrm>
          <a:prstGeom prst="rect">
            <a:avLst/>
          </a:prstGeom>
          <a:noFill/>
          <a:ln w="9525">
            <a:noFill/>
            <a:miter lim="800000"/>
            <a:headEnd/>
            <a:tailEnd/>
          </a:ln>
        </p:spPr>
        <p:txBody>
          <a:bodyPr anchor="b"/>
          <a:lstStyle/>
          <a:p>
            <a:pPr algn="ctr" defTabSz="931863" eaLnBrk="0" hangingPunct="0"/>
            <a:r>
              <a:rPr lang="en-US" sz="3200" b="1">
                <a:solidFill>
                  <a:srgbClr val="FFFF66"/>
                </a:solidFill>
                <a:latin typeface="Verdana" pitchFamily="34" charset="0"/>
              </a:rPr>
              <a:t>Reversible Airway Obstruction</a:t>
            </a:r>
          </a:p>
        </p:txBody>
      </p:sp>
      <p:sp>
        <p:nvSpPr>
          <p:cNvPr id="59395" name="Rectangle 5"/>
          <p:cNvSpPr>
            <a:spLocks noChangeArrowheads="1"/>
          </p:cNvSpPr>
          <p:nvPr/>
        </p:nvSpPr>
        <p:spPr bwMode="auto">
          <a:xfrm>
            <a:off x="0" y="1219200"/>
            <a:ext cx="9144000" cy="5068888"/>
          </a:xfrm>
          <a:prstGeom prst="rect">
            <a:avLst/>
          </a:prstGeom>
          <a:solidFill>
            <a:schemeClr val="accent6">
              <a:lumMod val="75000"/>
            </a:schemeClr>
          </a:solidFill>
          <a:ln w="9525">
            <a:noFill/>
            <a:miter lim="800000"/>
            <a:headEnd/>
            <a:tailEnd/>
          </a:ln>
        </p:spPr>
        <p:txBody>
          <a:bodyPr/>
          <a:lstStyle/>
          <a:p>
            <a:pPr marL="352425" indent="-352425" defTabSz="931863" eaLnBrk="0" hangingPunct="0">
              <a:spcBef>
                <a:spcPct val="20000"/>
              </a:spcBef>
              <a:buFontTx/>
              <a:buChar char="•"/>
              <a:defRPr/>
            </a:pPr>
            <a:r>
              <a:rPr lang="en-US" sz="4000" dirty="0">
                <a:solidFill>
                  <a:schemeClr val="bg1"/>
                </a:solidFill>
                <a:latin typeface="Times New Roman" pitchFamily="18" charset="0"/>
              </a:rPr>
              <a:t>FEV1 is gold standard for determining reversibility of airway disease and bronchodilator efficacy</a:t>
            </a:r>
          </a:p>
          <a:p>
            <a:pPr marL="352425" indent="-352425" algn="just" defTabSz="931863" eaLnBrk="0" hangingPunct="0">
              <a:spcBef>
                <a:spcPct val="20000"/>
              </a:spcBef>
              <a:buFontTx/>
              <a:buChar char="•"/>
              <a:defRPr/>
            </a:pPr>
            <a:r>
              <a:rPr lang="en-US" sz="4400" b="1" dirty="0">
                <a:solidFill>
                  <a:srgbClr val="FF3300"/>
                </a:solidFill>
                <a:latin typeface="Times New Roman" pitchFamily="18" charset="0"/>
              </a:rPr>
              <a:t>Significant Clinical Reversibility More than or equal to12% improvement in FEV1 after inhaled bronchodilator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2"/>
          <a:srcRect b="52380"/>
          <a:stretch>
            <a:fillRect/>
          </a:stretch>
        </p:blipFill>
        <p:spPr bwMode="auto">
          <a:xfrm>
            <a:off x="228600" y="2133600"/>
            <a:ext cx="8804275" cy="2667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4" name="Rectangle 6"/>
          <p:cNvSpPr>
            <a:spLocks noGrp="1" noChangeArrowheads="1"/>
          </p:cNvSpPr>
          <p:nvPr>
            <p:ph type="title"/>
          </p:nvPr>
        </p:nvSpPr>
        <p:spPr>
          <a:xfrm>
            <a:off x="-3175" y="0"/>
            <a:ext cx="9147175" cy="1058863"/>
          </a:xfrm>
        </p:spPr>
        <p:txBody>
          <a:bodyPr/>
          <a:lstStyle/>
          <a:p>
            <a:pPr>
              <a:defRPr/>
            </a:pPr>
            <a:r>
              <a:rPr lang="en-US" sz="5000" dirty="0" smtClean="0">
                <a:solidFill>
                  <a:srgbClr val="FF3300"/>
                </a:solidFill>
                <a:ea typeface="+mj-ea"/>
              </a:rPr>
              <a:t>CXR</a:t>
            </a:r>
          </a:p>
        </p:txBody>
      </p:sp>
      <p:sp>
        <p:nvSpPr>
          <p:cNvPr id="73731" name="Rectangle 3"/>
          <p:cNvSpPr>
            <a:spLocks noGrp="1" noChangeArrowheads="1"/>
          </p:cNvSpPr>
          <p:nvPr>
            <p:ph type="body" sz="half" idx="4294967295"/>
          </p:nvPr>
        </p:nvSpPr>
        <p:spPr>
          <a:xfrm>
            <a:off x="0" y="1143000"/>
            <a:ext cx="4267200" cy="6019800"/>
          </a:xfrm>
        </p:spPr>
        <p:txBody>
          <a:bodyPr/>
          <a:lstStyle/>
          <a:p>
            <a:pPr marL="457200" indent="-457200"/>
            <a:r>
              <a:rPr lang="en-US" sz="2400" smtClean="0"/>
              <a:t>Most patients with asthma have </a:t>
            </a:r>
            <a:r>
              <a:rPr lang="en-US" sz="2400" b="1" smtClean="0">
                <a:solidFill>
                  <a:srgbClr val="99CC00"/>
                </a:solidFill>
              </a:rPr>
              <a:t>normal x-rays.</a:t>
            </a:r>
          </a:p>
          <a:p>
            <a:pPr marL="457200" indent="-457200"/>
            <a:r>
              <a:rPr lang="en-US" sz="2400" smtClean="0"/>
              <a:t>Signs of </a:t>
            </a:r>
            <a:r>
              <a:rPr lang="en-US" sz="2400" b="1" smtClean="0">
                <a:solidFill>
                  <a:srgbClr val="99CC00"/>
                </a:solidFill>
              </a:rPr>
              <a:t>acute severe asthma:</a:t>
            </a:r>
          </a:p>
          <a:p>
            <a:pPr marL="457200" indent="-457200">
              <a:buFontTx/>
              <a:buAutoNum type="arabicPeriod"/>
            </a:pPr>
            <a:r>
              <a:rPr lang="en-US" sz="2400" smtClean="0"/>
              <a:t>Hyperinflation(Diaphragm is down to the 8</a:t>
            </a:r>
            <a:r>
              <a:rPr lang="en-US" sz="2400" baseline="30000" smtClean="0"/>
              <a:t>th</a:t>
            </a:r>
            <a:r>
              <a:rPr lang="en-US" sz="2400" smtClean="0"/>
              <a:t> rib anteriorly,MCL-ribbon-shaped heart…)</a:t>
            </a:r>
          </a:p>
          <a:p>
            <a:pPr marL="457200" indent="-457200">
              <a:buFontTx/>
              <a:buAutoNum type="arabicPeriod"/>
            </a:pPr>
            <a:r>
              <a:rPr lang="en-US" sz="2400" b="1" u="sng" smtClean="0">
                <a:solidFill>
                  <a:srgbClr val="99CC00"/>
                </a:solidFill>
              </a:rPr>
              <a:t>Complications</a:t>
            </a:r>
            <a:r>
              <a:rPr lang="en-US" sz="2400" smtClean="0"/>
              <a:t>:</a:t>
            </a:r>
          </a:p>
          <a:p>
            <a:pPr marL="457200" indent="-457200"/>
            <a:r>
              <a:rPr lang="en-US" sz="2400" smtClean="0"/>
              <a:t>Pneumonia</a:t>
            </a:r>
          </a:p>
          <a:p>
            <a:pPr marL="457200" indent="-457200"/>
            <a:r>
              <a:rPr lang="en-US" sz="2400" smtClean="0"/>
              <a:t>Pneumothorax</a:t>
            </a:r>
          </a:p>
          <a:p>
            <a:pPr marL="457200" indent="-457200">
              <a:buFontTx/>
              <a:buAutoNum type="arabicPeriod"/>
            </a:pPr>
            <a:endParaRPr lang="en-US" sz="2400" smtClean="0"/>
          </a:p>
        </p:txBody>
      </p:sp>
      <p:pic>
        <p:nvPicPr>
          <p:cNvPr id="73732" name="Picture 5" descr="Figure 3-16A"/>
          <p:cNvPicPr>
            <a:picLocks noChangeAspect="1" noChangeArrowheads="1"/>
          </p:cNvPicPr>
          <p:nvPr>
            <p:ph idx="4294967295"/>
          </p:nvPr>
        </p:nvPicPr>
        <p:blipFill>
          <a:blip r:embed="rId3"/>
          <a:srcRect/>
          <a:stretch>
            <a:fillRect/>
          </a:stretch>
        </p:blipFill>
        <p:spPr>
          <a:xfrm>
            <a:off x="4510088" y="1066800"/>
            <a:ext cx="4633912" cy="4983163"/>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533400" y="228600"/>
            <a:ext cx="7645400" cy="685800"/>
          </a:xfrm>
          <a:prstGeom prst="rect">
            <a:avLst/>
          </a:prstGeom>
          <a:noFill/>
          <a:ln w="9525">
            <a:noFill/>
            <a:miter lim="800000"/>
            <a:headEnd/>
            <a:tailEnd/>
          </a:ln>
        </p:spPr>
        <p:txBody>
          <a:bodyPr anchor="b"/>
          <a:lstStyle/>
          <a:p>
            <a:pPr algn="ctr" defTabSz="931863" eaLnBrk="0" hangingPunct="0"/>
            <a:r>
              <a:rPr lang="en-US" sz="3000" b="1">
                <a:solidFill>
                  <a:srgbClr val="FFFF66"/>
                </a:solidFill>
                <a:latin typeface="Verdana" pitchFamily="34" charset="0"/>
              </a:rPr>
              <a:t>Blood Gas Measurments</a:t>
            </a:r>
          </a:p>
        </p:txBody>
      </p:sp>
      <p:sp>
        <p:nvSpPr>
          <p:cNvPr id="74755" name="Rectangle 5"/>
          <p:cNvSpPr>
            <a:spLocks noChangeArrowheads="1"/>
          </p:cNvSpPr>
          <p:nvPr/>
        </p:nvSpPr>
        <p:spPr bwMode="auto">
          <a:xfrm>
            <a:off x="304800" y="1143000"/>
            <a:ext cx="8610600" cy="5257800"/>
          </a:xfrm>
          <a:prstGeom prst="rect">
            <a:avLst/>
          </a:prstGeom>
          <a:noFill/>
          <a:ln w="9525">
            <a:noFill/>
            <a:miter lim="800000"/>
            <a:headEnd/>
            <a:tailEnd/>
          </a:ln>
        </p:spPr>
        <p:txBody>
          <a:bodyPr/>
          <a:lstStyle/>
          <a:p>
            <a:pPr marL="352425" indent="-352425" defTabSz="931863" eaLnBrk="0" hangingPunct="0">
              <a:spcBef>
                <a:spcPct val="20000"/>
              </a:spcBef>
              <a:buFontTx/>
              <a:buChar char="•"/>
            </a:pPr>
            <a:r>
              <a:rPr lang="en-US" sz="3600">
                <a:solidFill>
                  <a:schemeClr val="bg1"/>
                </a:solidFill>
                <a:latin typeface="Times New Roman" pitchFamily="18" charset="0"/>
              </a:rPr>
              <a:t>Best indicators of overall lung function are arterial blood gases</a:t>
            </a:r>
          </a:p>
          <a:p>
            <a:pPr marL="758825" lvl="1" indent="-293688" defTabSz="931863" eaLnBrk="0" hangingPunct="0">
              <a:spcBef>
                <a:spcPct val="20000"/>
              </a:spcBef>
              <a:buFontTx/>
              <a:buChar char="–"/>
            </a:pPr>
            <a:r>
              <a:rPr lang="en-US" sz="3400">
                <a:solidFill>
                  <a:schemeClr val="bg1"/>
                </a:solidFill>
                <a:latin typeface="Times New Roman" pitchFamily="18" charset="0"/>
              </a:rPr>
              <a:t>PaO2, PaCO2, pH)</a:t>
            </a:r>
          </a:p>
          <a:p>
            <a:pPr marL="758825" lvl="1" indent="-293688" defTabSz="931863" eaLnBrk="0" hangingPunct="0">
              <a:spcBef>
                <a:spcPct val="20000"/>
              </a:spcBef>
            </a:pPr>
            <a:endParaRPr lang="en-US" sz="3400">
              <a:solidFill>
                <a:schemeClr val="bg1"/>
              </a:solidFill>
              <a:latin typeface="Times New Roman" pitchFamily="18" charset="0"/>
            </a:endParaRPr>
          </a:p>
          <a:p>
            <a:pPr marL="352425" indent="-352425" defTabSz="931863" eaLnBrk="0" hangingPunct="0">
              <a:spcBef>
                <a:spcPct val="20000"/>
              </a:spcBef>
              <a:buFontTx/>
              <a:buChar char="•"/>
            </a:pPr>
            <a:r>
              <a:rPr lang="en-US" sz="3600">
                <a:solidFill>
                  <a:schemeClr val="bg1"/>
                </a:solidFill>
                <a:latin typeface="Times New Roman" pitchFamily="18" charset="0"/>
              </a:rPr>
              <a:t>Oxygen saturation (O2 sat)</a:t>
            </a:r>
          </a:p>
          <a:p>
            <a:pPr marL="758825" lvl="1" indent="-293688" defTabSz="931863" eaLnBrk="0" hangingPunct="0">
              <a:spcBef>
                <a:spcPct val="20000"/>
              </a:spcBef>
              <a:buFontTx/>
              <a:buChar char="–"/>
            </a:pPr>
            <a:r>
              <a:rPr lang="en-US" sz="3400">
                <a:solidFill>
                  <a:schemeClr val="bg1"/>
                </a:solidFill>
                <a:latin typeface="Times New Roman" pitchFamily="18" charset="0"/>
              </a:rPr>
              <a:t>Quantity of O2 bound to Hb/                  </a:t>
            </a:r>
          </a:p>
          <a:p>
            <a:pPr marL="758825" lvl="1" indent="-293688" defTabSz="931863" eaLnBrk="0" hangingPunct="0">
              <a:spcBef>
                <a:spcPct val="20000"/>
              </a:spcBef>
              <a:buFontTx/>
              <a:buChar char="–"/>
            </a:pPr>
            <a:r>
              <a:rPr lang="en-US" sz="3400">
                <a:solidFill>
                  <a:schemeClr val="bg1"/>
                </a:solidFill>
                <a:latin typeface="Times New Roman" pitchFamily="18" charset="0"/>
              </a:rPr>
              <a:t>Normal O2 sat 97.5% </a:t>
            </a:r>
            <a:endParaRPr lang="en-US" sz="3400">
              <a:solidFill>
                <a:schemeClr val="bg1"/>
              </a:solidFill>
              <a:latin typeface="Verdan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pPr algn="ctr" defTabSz="931863" eaLnBrk="0" hangingPunct="0"/>
            <a:r>
              <a:rPr lang="en-US" sz="3000" b="1">
                <a:solidFill>
                  <a:srgbClr val="FFFF66"/>
                </a:solidFill>
                <a:latin typeface="Verdana" pitchFamily="34" charset="0"/>
              </a:rPr>
              <a:t>Conditions Mimicking Asthma</a:t>
            </a:r>
          </a:p>
        </p:txBody>
      </p:sp>
      <p:sp>
        <p:nvSpPr>
          <p:cNvPr id="75779" name="Rectangle 3"/>
          <p:cNvSpPr>
            <a:spLocks noChangeArrowheads="1"/>
          </p:cNvSpPr>
          <p:nvPr/>
        </p:nvSpPr>
        <p:spPr bwMode="auto">
          <a:xfrm>
            <a:off x="457200" y="1600200"/>
            <a:ext cx="4038600" cy="4530725"/>
          </a:xfrm>
          <a:prstGeom prst="rect">
            <a:avLst/>
          </a:prstGeom>
          <a:noFill/>
          <a:ln w="9525">
            <a:noFill/>
            <a:miter lim="800000"/>
            <a:headEnd/>
            <a:tailEnd/>
          </a:ln>
        </p:spPr>
        <p:txBody>
          <a:bodyPr/>
          <a:lstStyle/>
          <a:p>
            <a:pPr marL="352425" indent="-352425" defTabSz="931863" eaLnBrk="0" hangingPunct="0">
              <a:lnSpc>
                <a:spcPct val="90000"/>
              </a:lnSpc>
              <a:spcBef>
                <a:spcPct val="20000"/>
              </a:spcBef>
              <a:buFontTx/>
              <a:buChar char="•"/>
            </a:pPr>
            <a:r>
              <a:rPr lang="en-US" sz="2800">
                <a:solidFill>
                  <a:srgbClr val="66FFFF"/>
                </a:solidFill>
                <a:latin typeface="Verdana" pitchFamily="34" charset="0"/>
              </a:rPr>
              <a:t>Obstruction of small airways</a:t>
            </a:r>
          </a:p>
          <a:p>
            <a:pPr marL="352425" indent="-352425" defTabSz="931863" eaLnBrk="0" hangingPunct="0">
              <a:lnSpc>
                <a:spcPct val="90000"/>
              </a:lnSpc>
              <a:spcBef>
                <a:spcPct val="20000"/>
              </a:spcBef>
            </a:pPr>
            <a:endParaRPr lang="en-US" sz="2800">
              <a:solidFill>
                <a:srgbClr val="66FFFF"/>
              </a:solidFill>
              <a:latin typeface="Verdana" pitchFamily="34" charset="0"/>
            </a:endParaRP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COPD</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Aspiration</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Bronchiolitis</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Cystic Fibrosis</a:t>
            </a:r>
          </a:p>
          <a:p>
            <a:pPr marL="352425" indent="-352425" defTabSz="931863" eaLnBrk="0" hangingPunct="0">
              <a:lnSpc>
                <a:spcPct val="90000"/>
              </a:lnSpc>
              <a:spcBef>
                <a:spcPct val="20000"/>
              </a:spcBef>
              <a:buFontTx/>
              <a:buChar char="•"/>
            </a:pPr>
            <a:endParaRPr lang="en-US" sz="2800">
              <a:solidFill>
                <a:schemeClr val="bg1"/>
              </a:solidFill>
              <a:latin typeface="Verdana" pitchFamily="34" charset="0"/>
            </a:endParaRPr>
          </a:p>
        </p:txBody>
      </p:sp>
      <p:sp>
        <p:nvSpPr>
          <p:cNvPr id="75780" name="Rectangle 4"/>
          <p:cNvSpPr>
            <a:spLocks noChangeArrowheads="1"/>
          </p:cNvSpPr>
          <p:nvPr/>
        </p:nvSpPr>
        <p:spPr bwMode="auto">
          <a:xfrm>
            <a:off x="4648200" y="1600200"/>
            <a:ext cx="4038600" cy="4530725"/>
          </a:xfrm>
          <a:prstGeom prst="rect">
            <a:avLst/>
          </a:prstGeom>
          <a:noFill/>
          <a:ln w="9525">
            <a:noFill/>
            <a:miter lim="800000"/>
            <a:headEnd/>
            <a:tailEnd/>
          </a:ln>
        </p:spPr>
        <p:txBody>
          <a:bodyPr/>
          <a:lstStyle/>
          <a:p>
            <a:pPr marL="352425" indent="-352425" defTabSz="931863" eaLnBrk="0" hangingPunct="0">
              <a:lnSpc>
                <a:spcPct val="90000"/>
              </a:lnSpc>
              <a:spcBef>
                <a:spcPct val="20000"/>
              </a:spcBef>
              <a:buFontTx/>
              <a:buChar char="•"/>
            </a:pPr>
            <a:r>
              <a:rPr lang="en-US" sz="2800">
                <a:solidFill>
                  <a:srgbClr val="66FFFF"/>
                </a:solidFill>
                <a:latin typeface="Verdana" pitchFamily="34" charset="0"/>
              </a:rPr>
              <a:t>Obstruction of large airways</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Foreign body</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Congenital malformations</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Cardiac disease</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Endobronchial tumors</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Extrabronchial obstruction</a:t>
            </a:r>
          </a:p>
          <a:p>
            <a:pPr marL="758825" lvl="1" indent="-293688" defTabSz="931863" eaLnBrk="0" hangingPunct="0">
              <a:lnSpc>
                <a:spcPct val="90000"/>
              </a:lnSpc>
              <a:spcBef>
                <a:spcPct val="20000"/>
              </a:spcBef>
              <a:buFontTx/>
              <a:buChar char="–"/>
            </a:pPr>
            <a:r>
              <a:rPr lang="en-US" sz="2600">
                <a:solidFill>
                  <a:schemeClr val="bg1"/>
                </a:solidFill>
                <a:latin typeface="Verdana" pitchFamily="34" charset="0"/>
              </a:rPr>
              <a:t>Psychogenic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1.bp.blogspot.com/-qddzDyKBjpk/TgFHa9-GJOI/AAAAAAAAAA4/NgOYwfo10-c/s1600/Asthma+vs+COPD.png"/>
          <p:cNvPicPr>
            <a:picLocks noChangeAspect="1" noChangeArrowheads="1"/>
          </p:cNvPicPr>
          <p:nvPr/>
        </p:nvPicPr>
        <p:blipFill>
          <a:blip r:embed="rId3"/>
          <a:srcRect/>
          <a:stretch>
            <a:fillRect/>
          </a:stretch>
        </p:blipFill>
        <p:spPr bwMode="auto">
          <a:xfrm>
            <a:off x="0" y="25400"/>
            <a:ext cx="9144000" cy="6832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a:defRPr/>
            </a:pPr>
            <a:r>
              <a:rPr lang="en-US" sz="3400" smtClean="0">
                <a:solidFill>
                  <a:srgbClr val="FFFF66"/>
                </a:solidFill>
                <a:ea typeface="+mj-ea"/>
              </a:rPr>
              <a:t>Key Components of Asthma Therapy</a:t>
            </a:r>
          </a:p>
        </p:txBody>
      </p:sp>
      <p:sp>
        <p:nvSpPr>
          <p:cNvPr id="77827" name="Rectangle 3"/>
          <p:cNvSpPr>
            <a:spLocks noGrp="1" noChangeArrowheads="1"/>
          </p:cNvSpPr>
          <p:nvPr>
            <p:ph idx="1"/>
          </p:nvPr>
        </p:nvSpPr>
        <p:spPr>
          <a:xfrm>
            <a:off x="685800" y="1676400"/>
            <a:ext cx="7772400" cy="4262438"/>
          </a:xfrm>
        </p:spPr>
        <p:txBody>
          <a:bodyPr/>
          <a:lstStyle/>
          <a:p>
            <a:r>
              <a:rPr lang="en-US" sz="4000" smtClean="0">
                <a:solidFill>
                  <a:srgbClr val="66FFFF"/>
                </a:solidFill>
              </a:rPr>
              <a:t>Assessment and monitoring</a:t>
            </a:r>
          </a:p>
          <a:p>
            <a:r>
              <a:rPr lang="en-US" sz="4000" smtClean="0">
                <a:solidFill>
                  <a:srgbClr val="66FFFF"/>
                </a:solidFill>
              </a:rPr>
              <a:t>Pharmacologic therapy</a:t>
            </a:r>
          </a:p>
          <a:p>
            <a:r>
              <a:rPr lang="en-US" sz="4000" smtClean="0">
                <a:solidFill>
                  <a:srgbClr val="66FFFF"/>
                </a:solidFill>
              </a:rPr>
              <a:t>“Trigger” control</a:t>
            </a:r>
          </a:p>
          <a:p>
            <a:r>
              <a:rPr lang="en-US" sz="4000" smtClean="0">
                <a:solidFill>
                  <a:srgbClr val="66FFFF"/>
                </a:solidFill>
              </a:rPr>
              <a:t>Patient education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fld id="{E8DECC20-7BF3-4493-8917-7503363A45F9}" type="slidenum">
              <a:rPr lang="en-US"/>
              <a:pPr/>
              <a:t>45</a:t>
            </a:fld>
            <a:endParaRPr lang="en-US"/>
          </a:p>
        </p:txBody>
      </p:sp>
      <p:sp>
        <p:nvSpPr>
          <p:cNvPr id="78851" name="Rectangle 2"/>
          <p:cNvSpPr>
            <a:spLocks noChangeArrowheads="1"/>
          </p:cNvSpPr>
          <p:nvPr/>
        </p:nvSpPr>
        <p:spPr bwMode="auto">
          <a:xfrm>
            <a:off x="990600" y="1981200"/>
            <a:ext cx="7696200" cy="2124075"/>
          </a:xfrm>
          <a:prstGeom prst="rect">
            <a:avLst/>
          </a:prstGeom>
          <a:noFill/>
          <a:ln w="9525">
            <a:noFill/>
            <a:miter lim="800000"/>
            <a:headEnd/>
            <a:tailEnd/>
          </a:ln>
        </p:spPr>
        <p:txBody>
          <a:bodyPr>
            <a:spAutoFit/>
          </a:bodyPr>
          <a:lstStyle/>
          <a:p>
            <a:pPr algn="ctr"/>
            <a:r>
              <a:rPr lang="en-US" sz="4400" b="1">
                <a:solidFill>
                  <a:srgbClr val="FF3300"/>
                </a:solidFill>
              </a:rPr>
              <a:t>Management of Acute exacerbation of Bronchial Asthma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ChangeArrowheads="1"/>
          </p:cNvSpPr>
          <p:nvPr/>
        </p:nvSpPr>
        <p:spPr bwMode="auto">
          <a:xfrm>
            <a:off x="0" y="0"/>
            <a:ext cx="9144000" cy="6308725"/>
          </a:xfrm>
          <a:prstGeom prst="rect">
            <a:avLst/>
          </a:prstGeom>
          <a:noFill/>
          <a:ln w="9525">
            <a:noFill/>
            <a:miter lim="800000"/>
            <a:headEnd/>
            <a:tailEnd/>
          </a:ln>
        </p:spPr>
        <p:txBody>
          <a:bodyPr anchor="ctr">
            <a:spAutoFit/>
          </a:bodyPr>
          <a:lstStyle/>
          <a:p>
            <a:pPr algn="ctr"/>
            <a:endParaRPr lang="en-US" sz="2800" b="1">
              <a:solidFill>
                <a:srgbClr val="FF3300"/>
              </a:solidFill>
            </a:endParaRPr>
          </a:p>
          <a:p>
            <a:r>
              <a:rPr lang="en-US" sz="3200" b="1" u="sng">
                <a:solidFill>
                  <a:srgbClr val="FFFF66"/>
                </a:solidFill>
              </a:rPr>
              <a:t>Oxygen Therapy:</a:t>
            </a:r>
          </a:p>
          <a:p>
            <a:endParaRPr lang="en-US" sz="3200">
              <a:solidFill>
                <a:schemeClr val="bg1"/>
              </a:solidFill>
            </a:endParaRPr>
          </a:p>
          <a:p>
            <a:r>
              <a:rPr lang="en-US" sz="3200">
                <a:solidFill>
                  <a:schemeClr val="bg1"/>
                </a:solidFill>
              </a:rPr>
              <a:t>By nasal cannula or mask to achieve saturation &gt; 90%,Controlled O2 therapy in patients with elevated CO2</a:t>
            </a:r>
          </a:p>
          <a:p>
            <a:endParaRPr lang="en-US" sz="3200">
              <a:solidFill>
                <a:schemeClr val="bg1"/>
              </a:solidFill>
            </a:endParaRPr>
          </a:p>
          <a:p>
            <a:r>
              <a:rPr lang="en-US" sz="3200" b="1" u="sng">
                <a:solidFill>
                  <a:srgbClr val="FFFF66"/>
                </a:solidFill>
              </a:rPr>
              <a:t>Bronchdilators:</a:t>
            </a:r>
            <a:endParaRPr lang="en-US" sz="3200">
              <a:solidFill>
                <a:srgbClr val="FFFF66"/>
              </a:solidFill>
            </a:endParaRPr>
          </a:p>
          <a:p>
            <a:pPr>
              <a:buFontTx/>
              <a:buChar char="•"/>
            </a:pPr>
            <a:r>
              <a:rPr lang="en-US" sz="2800">
                <a:solidFill>
                  <a:schemeClr val="bg1"/>
                </a:solidFill>
              </a:rPr>
              <a:t>Nebulized </a:t>
            </a:r>
            <a:r>
              <a:rPr lang="en-US" sz="2800" b="1">
                <a:solidFill>
                  <a:srgbClr val="FF7C80"/>
                </a:solidFill>
              </a:rPr>
              <a:t>B2 agonists </a:t>
            </a:r>
            <a:r>
              <a:rPr lang="en-US" sz="2800">
                <a:solidFill>
                  <a:schemeClr val="bg1"/>
                </a:solidFill>
              </a:rPr>
              <a:t>Combined with </a:t>
            </a:r>
            <a:r>
              <a:rPr lang="en-US" sz="2800" b="1">
                <a:solidFill>
                  <a:srgbClr val="FF7C80"/>
                </a:solidFill>
              </a:rPr>
              <a:t>nebulised  ipratropium bromide</a:t>
            </a:r>
            <a:endParaRPr lang="en-US" sz="2800">
              <a:solidFill>
                <a:schemeClr val="bg1"/>
              </a:solidFill>
            </a:endParaRPr>
          </a:p>
          <a:p>
            <a:pPr>
              <a:buFontTx/>
              <a:buChar char="•"/>
            </a:pPr>
            <a:r>
              <a:rPr lang="en-US" sz="3200">
                <a:solidFill>
                  <a:schemeClr val="bg1"/>
                </a:solidFill>
              </a:rPr>
              <a:t>given continuously for one hour, then every 60 min, after that regularly every 4-6 hours, Reduced according to response.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0" y="0"/>
            <a:ext cx="9144000" cy="5508625"/>
          </a:xfrm>
          <a:prstGeom prst="rect">
            <a:avLst/>
          </a:prstGeom>
          <a:noFill/>
          <a:ln w="9525">
            <a:noFill/>
            <a:miter lim="800000"/>
            <a:headEnd/>
            <a:tailEnd/>
          </a:ln>
        </p:spPr>
        <p:txBody>
          <a:bodyPr>
            <a:spAutoFit/>
          </a:bodyPr>
          <a:lstStyle/>
          <a:p>
            <a:r>
              <a:rPr lang="en-US" sz="3200" b="1" u="sng">
                <a:solidFill>
                  <a:srgbClr val="FFFF66"/>
                </a:solidFill>
              </a:rPr>
              <a:t>Corticosteroids:</a:t>
            </a:r>
            <a:endParaRPr lang="en-US" sz="3200">
              <a:solidFill>
                <a:srgbClr val="FFFF66"/>
              </a:solidFill>
            </a:endParaRPr>
          </a:p>
          <a:p>
            <a:r>
              <a:rPr lang="en-US" sz="3200">
                <a:solidFill>
                  <a:schemeClr val="bg1"/>
                </a:solidFill>
              </a:rPr>
              <a:t>hydrocortisone 100 mg every 6-8 hours to be reduced to dexamethasone or oral preparation later ,then inhaled preparations started.</a:t>
            </a:r>
          </a:p>
          <a:p>
            <a:endParaRPr lang="en-US" sz="3200">
              <a:solidFill>
                <a:schemeClr val="bg1"/>
              </a:solidFill>
            </a:endParaRPr>
          </a:p>
          <a:p>
            <a:r>
              <a:rPr lang="en-US" sz="3200" b="1" u="sng">
                <a:solidFill>
                  <a:schemeClr val="bg1"/>
                </a:solidFill>
              </a:rPr>
              <a:t> </a:t>
            </a:r>
            <a:r>
              <a:rPr lang="en-US" sz="3200" b="1" u="sng">
                <a:solidFill>
                  <a:srgbClr val="FFFF66"/>
                </a:solidFill>
              </a:rPr>
              <a:t>Antibiotics</a:t>
            </a:r>
            <a:r>
              <a:rPr lang="en-US" sz="3200">
                <a:solidFill>
                  <a:srgbClr val="FFFF66"/>
                </a:solidFill>
              </a:rPr>
              <a:t> </a:t>
            </a:r>
            <a:r>
              <a:rPr lang="en-US" sz="3200">
                <a:solidFill>
                  <a:schemeClr val="bg1"/>
                </a:solidFill>
              </a:rPr>
              <a:t>: when signs of bacterial infection</a:t>
            </a:r>
          </a:p>
          <a:p>
            <a:endParaRPr lang="en-US" sz="3200">
              <a:solidFill>
                <a:schemeClr val="bg1"/>
              </a:solidFill>
            </a:endParaRPr>
          </a:p>
          <a:p>
            <a:endParaRPr lang="en-US" sz="3200">
              <a:solidFill>
                <a:schemeClr val="bg1"/>
              </a:solidFill>
            </a:endParaRPr>
          </a:p>
          <a:p>
            <a:endParaRPr lang="en-US" sz="3200">
              <a:solidFill>
                <a:schemeClr val="bg1"/>
              </a:solidFill>
            </a:endParaRPr>
          </a:p>
          <a:p>
            <a:endParaRPr lang="en-US" sz="3200">
              <a:solidFill>
                <a:schemeClr val="bg1"/>
              </a:solidFill>
            </a:endParaRPr>
          </a:p>
          <a:p>
            <a:endParaRPr lang="en-US" sz="3200">
              <a:solidFill>
                <a:schemeClr val="bg1"/>
              </a:solidFill>
            </a:endParaRPr>
          </a:p>
        </p:txBody>
      </p:sp>
      <p:sp>
        <p:nvSpPr>
          <p:cNvPr id="80899" name="Rectangle 2"/>
          <p:cNvSpPr>
            <a:spLocks noChangeArrowheads="1"/>
          </p:cNvSpPr>
          <p:nvPr/>
        </p:nvSpPr>
        <p:spPr bwMode="auto">
          <a:xfrm>
            <a:off x="0" y="4343400"/>
            <a:ext cx="8915400" cy="1878013"/>
          </a:xfrm>
          <a:prstGeom prst="rect">
            <a:avLst/>
          </a:prstGeom>
          <a:noFill/>
          <a:ln w="9525">
            <a:noFill/>
            <a:miter lim="800000"/>
            <a:headEnd/>
            <a:tailEnd/>
          </a:ln>
        </p:spPr>
        <p:txBody>
          <a:bodyPr>
            <a:spAutoFit/>
          </a:bodyPr>
          <a:lstStyle/>
          <a:p>
            <a:r>
              <a:rPr lang="en-US" sz="3200" b="1" u="sng">
                <a:solidFill>
                  <a:srgbClr val="FFFF66"/>
                </a:solidFill>
              </a:rPr>
              <a:t>Aminophylline:</a:t>
            </a:r>
          </a:p>
          <a:p>
            <a:r>
              <a:rPr lang="en-US" sz="2800">
                <a:solidFill>
                  <a:schemeClr val="bg1"/>
                </a:solidFill>
              </a:rPr>
              <a:t> intravenous infusion every 8 hours to be transformed into oral long acting preparation after improvement of acute attack. </a:t>
            </a:r>
          </a:p>
        </p:txBody>
      </p:sp>
      <p:sp>
        <p:nvSpPr>
          <p:cNvPr id="80900" name="Rectangle 3"/>
          <p:cNvSpPr>
            <a:spLocks noChangeArrowheads="1"/>
          </p:cNvSpPr>
          <p:nvPr/>
        </p:nvSpPr>
        <p:spPr bwMode="auto">
          <a:xfrm>
            <a:off x="0" y="3352800"/>
            <a:ext cx="4897438" cy="584200"/>
          </a:xfrm>
          <a:prstGeom prst="rect">
            <a:avLst/>
          </a:prstGeom>
          <a:noFill/>
          <a:ln w="9525">
            <a:noFill/>
            <a:miter lim="800000"/>
            <a:headEnd/>
            <a:tailEnd/>
          </a:ln>
        </p:spPr>
        <p:txBody>
          <a:bodyPr wrap="none">
            <a:spAutoFit/>
          </a:bodyPr>
          <a:lstStyle/>
          <a:p>
            <a:r>
              <a:rPr lang="en-US" sz="3200" b="1" u="sng">
                <a:solidFill>
                  <a:srgbClr val="FFFF66"/>
                </a:solidFill>
              </a:rPr>
              <a:t>Intravenous magnesium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0" y="-220663"/>
            <a:ext cx="9147175" cy="1058863"/>
          </a:xfrm>
        </p:spPr>
        <p:txBody>
          <a:bodyPr/>
          <a:lstStyle/>
          <a:p>
            <a:pPr eaLnBrk="1" hangingPunct="1">
              <a:defRPr/>
            </a:pPr>
            <a:r>
              <a:rPr lang="en-US" smtClean="0">
                <a:solidFill>
                  <a:srgbClr val="66FFFF"/>
                </a:solidFill>
                <a:ea typeface="+mj-ea"/>
              </a:rPr>
              <a:t>Overview of Asthma Medications</a:t>
            </a:r>
          </a:p>
        </p:txBody>
      </p:sp>
      <p:sp>
        <p:nvSpPr>
          <p:cNvPr id="81923" name="Rectangle 3"/>
          <p:cNvSpPr>
            <a:spLocks noGrp="1" noChangeArrowheads="1"/>
          </p:cNvSpPr>
          <p:nvPr>
            <p:ph type="body" idx="4294967295"/>
          </p:nvPr>
        </p:nvSpPr>
        <p:spPr>
          <a:xfrm>
            <a:off x="0" y="914400"/>
            <a:ext cx="8686800" cy="5943600"/>
          </a:xfrm>
        </p:spPr>
        <p:txBody>
          <a:bodyPr/>
          <a:lstStyle/>
          <a:p>
            <a:pPr eaLnBrk="1" hangingPunct="1">
              <a:lnSpc>
                <a:spcPct val="85000"/>
              </a:lnSpc>
              <a:buFontTx/>
              <a:buNone/>
            </a:pPr>
            <a:endParaRPr lang="en-US" sz="2500" b="1" smtClean="0">
              <a:solidFill>
                <a:srgbClr val="FFCC66"/>
              </a:solidFill>
              <a:latin typeface="Arial" pitchFamily="34" charset="0"/>
            </a:endParaRPr>
          </a:p>
          <a:p>
            <a:pPr eaLnBrk="1" hangingPunct="1">
              <a:lnSpc>
                <a:spcPct val="85000"/>
              </a:lnSpc>
              <a:buFontTx/>
              <a:buNone/>
            </a:pPr>
            <a:r>
              <a:rPr lang="en-US" sz="2500" b="1" smtClean="0">
                <a:solidFill>
                  <a:srgbClr val="FFCC66"/>
                </a:solidFill>
                <a:latin typeface="Arial" pitchFamily="34" charset="0"/>
              </a:rPr>
              <a:t>Daily: Long-term Control (anti-inflamatory)</a:t>
            </a:r>
          </a:p>
          <a:p>
            <a:pPr lvl="1" eaLnBrk="1" hangingPunct="1">
              <a:lnSpc>
                <a:spcPct val="85000"/>
              </a:lnSpc>
            </a:pPr>
            <a:r>
              <a:rPr lang="en-US" sz="2400" smtClean="0"/>
              <a:t>Corticosteroids (inhaled and systemic)</a:t>
            </a:r>
          </a:p>
          <a:p>
            <a:pPr lvl="1" eaLnBrk="1" hangingPunct="1">
              <a:lnSpc>
                <a:spcPct val="85000"/>
              </a:lnSpc>
            </a:pPr>
            <a:r>
              <a:rPr lang="en-US" sz="2400" smtClean="0"/>
              <a:t>LABAs</a:t>
            </a:r>
          </a:p>
          <a:p>
            <a:pPr lvl="1" eaLnBrk="1" hangingPunct="1">
              <a:lnSpc>
                <a:spcPct val="85000"/>
              </a:lnSpc>
            </a:pPr>
            <a:r>
              <a:rPr lang="en-US" sz="2400" smtClean="0"/>
              <a:t>Methylxanthines (theophylline) </a:t>
            </a:r>
            <a:r>
              <a:rPr lang="en-US" sz="2400" b="1" smtClean="0"/>
              <a:t>SR</a:t>
            </a:r>
          </a:p>
          <a:p>
            <a:pPr lvl="1" eaLnBrk="1" hangingPunct="1">
              <a:lnSpc>
                <a:spcPct val="85000"/>
              </a:lnSpc>
            </a:pPr>
            <a:r>
              <a:rPr lang="en-US" sz="2400" smtClean="0"/>
              <a:t>Leukotriene modifiers</a:t>
            </a:r>
          </a:p>
          <a:p>
            <a:pPr eaLnBrk="1" hangingPunct="1">
              <a:lnSpc>
                <a:spcPct val="85000"/>
              </a:lnSpc>
              <a:buFontTx/>
              <a:buNone/>
            </a:pPr>
            <a:r>
              <a:rPr lang="en-US" sz="2400" smtClean="0"/>
              <a:t>     -Immunomodulators: </a:t>
            </a:r>
            <a:r>
              <a:rPr lang="en-US" sz="2000" smtClean="0"/>
              <a:t>1.Omalizumab</a:t>
            </a:r>
          </a:p>
          <a:p>
            <a:pPr lvl="1" eaLnBrk="1" hangingPunct="1">
              <a:lnSpc>
                <a:spcPct val="85000"/>
              </a:lnSpc>
              <a:buFontTx/>
              <a:buNone/>
            </a:pPr>
            <a:r>
              <a:rPr lang="en-US" sz="2000" smtClean="0"/>
              <a:t>                                  2.Allergen-specific immunotherapy</a:t>
            </a:r>
          </a:p>
          <a:p>
            <a:pPr eaLnBrk="1" hangingPunct="1">
              <a:lnSpc>
                <a:spcPct val="85000"/>
              </a:lnSpc>
              <a:buFontTx/>
              <a:buNone/>
            </a:pPr>
            <a:endParaRPr lang="en-US" sz="1000" b="1" smtClean="0">
              <a:solidFill>
                <a:schemeClr val="accent1"/>
              </a:solidFill>
              <a:latin typeface="Arial" pitchFamily="34" charset="0"/>
            </a:endParaRPr>
          </a:p>
          <a:p>
            <a:pPr eaLnBrk="1" hangingPunct="1">
              <a:lnSpc>
                <a:spcPct val="85000"/>
              </a:lnSpc>
              <a:buFontTx/>
              <a:buNone/>
            </a:pPr>
            <a:r>
              <a:rPr lang="en-US" sz="2500" b="1" smtClean="0">
                <a:solidFill>
                  <a:srgbClr val="FFCC66"/>
                </a:solidFill>
                <a:latin typeface="Arial" pitchFamily="34" charset="0"/>
              </a:rPr>
              <a:t>As-needed: Quick Relief (bronchodilators)</a:t>
            </a:r>
          </a:p>
          <a:p>
            <a:pPr lvl="1" eaLnBrk="1" hangingPunct="1">
              <a:lnSpc>
                <a:spcPct val="85000"/>
              </a:lnSpc>
            </a:pPr>
            <a:r>
              <a:rPr lang="en-US" sz="2400" smtClean="0"/>
              <a:t>SABAs</a:t>
            </a:r>
          </a:p>
          <a:p>
            <a:pPr lvl="1" eaLnBrk="1" hangingPunct="1">
              <a:lnSpc>
                <a:spcPct val="85000"/>
              </a:lnSpc>
            </a:pPr>
            <a:r>
              <a:rPr lang="en-US" sz="2400" smtClean="0"/>
              <a:t>Anticholinergics</a:t>
            </a:r>
          </a:p>
          <a:p>
            <a:pPr lvl="1" eaLnBrk="1" hangingPunct="1">
              <a:lnSpc>
                <a:spcPct val="85000"/>
              </a:lnSpc>
            </a:pPr>
            <a:r>
              <a:rPr lang="en-US" sz="2400" smtClean="0"/>
              <a:t>Systemic corticosteroids</a:t>
            </a:r>
          </a:p>
          <a:p>
            <a:pPr eaLnBrk="1" hangingPunct="1">
              <a:lnSpc>
                <a:spcPct val="85000"/>
              </a:lnSpc>
              <a:buFontTx/>
              <a:buNone/>
            </a:pPr>
            <a:endParaRPr lang="en-US" sz="1000" b="1" smtClean="0">
              <a:solidFill>
                <a:srgbClr val="FFCC66"/>
              </a:solidFill>
              <a:latin typeface="Arial" pitchFamily="34" charset="0"/>
            </a:endParaRPr>
          </a:p>
          <a:p>
            <a:pPr eaLnBrk="1" hangingPunct="1">
              <a:lnSpc>
                <a:spcPct val="85000"/>
              </a:lnSpc>
              <a:buFontTx/>
              <a:buNone/>
            </a:pPr>
            <a:endParaRPr lang="en-US" sz="2000" smtClean="0"/>
          </a:p>
          <a:p>
            <a:pPr eaLnBrk="1" hangingPunct="1">
              <a:lnSpc>
                <a:spcPct val="90000"/>
              </a:lnSpc>
            </a:pPr>
            <a:endParaRPr lang="en-US" sz="200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9600" y="914400"/>
            <a:ext cx="8153400" cy="4267200"/>
          </a:xfrm>
          <a:prstGeom prst="rect">
            <a:avLst/>
          </a:prstGeom>
          <a:noFill/>
          <a:ln w="9525">
            <a:noFill/>
            <a:miter lim="800000"/>
            <a:headEnd/>
            <a:tailEnd/>
          </a:ln>
          <a:effectLst>
            <a:outerShdw dist="107763" dir="2700000" algn="ctr" rotWithShape="0">
              <a:schemeClr val="bg2">
                <a:alpha val="50000"/>
              </a:schemeClr>
            </a:outerShdw>
          </a:effectLst>
        </p:spPr>
        <p:txBody>
          <a:bodyPr lIns="0" rIns="0" bIns="0" anchor="b"/>
          <a:lstStyle/>
          <a:p>
            <a:pPr algn="ctr">
              <a:defRPr/>
            </a:pPr>
            <a:r>
              <a:rPr lang="en-US" sz="4400" b="1" kern="0" dirty="0">
                <a:solidFill>
                  <a:srgbClr val="FFFF00"/>
                </a:solidFill>
                <a:latin typeface="+mj-lt"/>
                <a:ea typeface="+mj-ea"/>
                <a:cs typeface="+mj-cs"/>
              </a:rPr>
              <a:t>DRUGS USED IN ASTHMA</a:t>
            </a:r>
          </a:p>
          <a:p>
            <a:pPr algn="ctr">
              <a:defRPr/>
            </a:pPr>
            <a:endParaRPr lang="en-US" sz="4400" b="1" kern="0" dirty="0">
              <a:solidFill>
                <a:srgbClr val="FFFF00"/>
              </a:solidFill>
              <a:latin typeface="+mj-lt"/>
              <a:ea typeface="+mj-ea"/>
              <a:cs typeface="+mj-cs"/>
            </a:endParaRPr>
          </a:p>
          <a:p>
            <a:pPr algn="ctr">
              <a:defRPr/>
            </a:pPr>
            <a:r>
              <a:rPr lang="en-US" sz="4400" b="1" kern="0" dirty="0">
                <a:solidFill>
                  <a:srgbClr val="FFFF66"/>
                </a:solidFill>
                <a:latin typeface="+mj-lt"/>
                <a:ea typeface="+mj-ea"/>
                <a:cs typeface="+mj-cs"/>
              </a:rPr>
              <a:t>(Mechanism of action and side effects)</a:t>
            </a:r>
          </a:p>
          <a:p>
            <a:pPr algn="ctr">
              <a:defRPr/>
            </a:pPr>
            <a:endParaRPr lang="en-US" sz="4400" b="1" kern="0" dirty="0">
              <a:solidFill>
                <a:srgbClr val="FFFF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Grp="1" noChangeAspect="1" noChangeArrowheads="1"/>
          </p:cNvPicPr>
          <p:nvPr>
            <p:ph idx="1"/>
          </p:nvPr>
        </p:nvPicPr>
        <p:blipFill>
          <a:blip r:embed="rId2"/>
          <a:srcRect t="43893"/>
          <a:stretch>
            <a:fillRect/>
          </a:stretch>
        </p:blipFill>
        <p:spPr>
          <a:xfrm>
            <a:off x="317500" y="1524000"/>
            <a:ext cx="8674100" cy="28956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Image result for action of LABA in bronchial asthma"/>
          <p:cNvPicPr>
            <a:picLocks noChangeAspect="1" noChangeArrowheads="1"/>
          </p:cNvPicPr>
          <p:nvPr/>
        </p:nvPicPr>
        <p:blipFill>
          <a:blip r:embed="rId2"/>
          <a:srcRect/>
          <a:stretch>
            <a:fillRect/>
          </a:stretch>
        </p:blipFill>
        <p:spPr bwMode="auto">
          <a:xfrm>
            <a:off x="152400" y="193675"/>
            <a:ext cx="8763000" cy="646588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30163"/>
            <a:ext cx="9147175" cy="1058863"/>
          </a:xfrm>
          <a:effectLst>
            <a:outerShdw dist="107763" dir="2700000" algn="ctr" rotWithShape="0">
              <a:schemeClr val="bg2">
                <a:alpha val="50000"/>
              </a:schemeClr>
            </a:outerShdw>
          </a:effectLst>
        </p:spPr>
        <p:txBody>
          <a:bodyPr lIns="0" rIns="0" bIns="0">
            <a:normAutofit/>
          </a:bodyPr>
          <a:lstStyle/>
          <a:p>
            <a:pPr eaLnBrk="1" hangingPunct="1">
              <a:defRPr/>
            </a:pPr>
            <a:r>
              <a:rPr lang="en-US" smtClean="0">
                <a:solidFill>
                  <a:srgbClr val="FFFF66"/>
                </a:solidFill>
                <a:ea typeface="+mj-ea"/>
              </a:rPr>
              <a:t>DRUGS USED IN ASTHMA</a:t>
            </a:r>
          </a:p>
        </p:txBody>
      </p:sp>
      <p:sp>
        <p:nvSpPr>
          <p:cNvPr id="104451" name="Rectangle 3"/>
          <p:cNvSpPr>
            <a:spLocks noGrp="1" noChangeArrowheads="1"/>
          </p:cNvSpPr>
          <p:nvPr>
            <p:ph idx="4294967295"/>
          </p:nvPr>
        </p:nvSpPr>
        <p:spPr>
          <a:xfrm>
            <a:off x="0" y="1143000"/>
            <a:ext cx="9144000" cy="55626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800" b="1" smtClean="0">
                <a:solidFill>
                  <a:srgbClr val="66FFFF"/>
                </a:solidFill>
                <a:ea typeface="+mn-ea"/>
              </a:rPr>
              <a:t>CORTICOSTEROIDS</a:t>
            </a:r>
          </a:p>
          <a:p>
            <a:pPr marL="639763" lvl="1" indent="-246063" eaLnBrk="1" hangingPunct="1">
              <a:defRPr/>
            </a:pPr>
            <a:r>
              <a:rPr lang="en-US" sz="3400" smtClean="0">
                <a:ea typeface="+mn-ea"/>
              </a:rPr>
              <a:t>Reduces the synthesis of arachidonic acid by phospholipase A</a:t>
            </a:r>
            <a:r>
              <a:rPr lang="en-US" sz="3400" baseline="-25000" smtClean="0">
                <a:ea typeface="+mn-ea"/>
              </a:rPr>
              <a:t>2</a:t>
            </a:r>
            <a:r>
              <a:rPr lang="en-US" sz="3400" smtClean="0">
                <a:ea typeface="+mn-ea"/>
              </a:rPr>
              <a:t> </a:t>
            </a:r>
          </a:p>
          <a:p>
            <a:pPr marL="639763" lvl="1" indent="-246063" eaLnBrk="1" hangingPunct="1">
              <a:defRPr/>
            </a:pPr>
            <a:r>
              <a:rPr lang="en-US" sz="3400" smtClean="0">
                <a:ea typeface="+mn-ea"/>
              </a:rPr>
              <a:t>increases the responsiveness of beta agonists in the airway</a:t>
            </a:r>
          </a:p>
          <a:p>
            <a:pPr marL="639763" lvl="1" indent="-246063" eaLnBrk="1" hangingPunct="1">
              <a:buFontTx/>
              <a:buNone/>
              <a:defRPr/>
            </a:pPr>
            <a:endParaRPr lang="en-US" sz="3400" smtClean="0">
              <a:ea typeface="+mn-ea"/>
            </a:endParaRPr>
          </a:p>
          <a:p>
            <a:pPr marL="273050" indent="-273050" eaLnBrk="1" hangingPunct="1">
              <a:defRPr/>
            </a:pPr>
            <a:r>
              <a:rPr lang="en-US" sz="3000" smtClean="0">
                <a:solidFill>
                  <a:srgbClr val="FF6600"/>
                </a:solidFill>
                <a:ea typeface="+mn-ea"/>
              </a:rPr>
              <a:t>Early use</a:t>
            </a:r>
            <a:r>
              <a:rPr lang="en-US" sz="3000" smtClean="0">
                <a:ea typeface="+mn-ea"/>
              </a:rPr>
              <a:t> may prevent the severe, progressive inflammatory changes of long-standing asthma</a:t>
            </a:r>
          </a:p>
          <a:p>
            <a:pPr marL="639763" lvl="1" indent="-246063" eaLnBrk="1" hangingPunct="1">
              <a:buFontTx/>
              <a:buNone/>
              <a:defRPr/>
            </a:pPr>
            <a:endParaRPr lang="en-US" sz="3400" smtClean="0">
              <a:ea typeface="+mn-ea"/>
            </a:endParaRPr>
          </a:p>
        </p:txBody>
      </p:sp>
    </p:spTree>
  </p:cSld>
  <p:clrMapOvr>
    <a:masterClrMapping/>
  </p:clrMapOvr>
  <p:transition>
    <p:blind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idx="4294967295"/>
          </p:nvPr>
        </p:nvSpPr>
        <p:spPr>
          <a:xfrm>
            <a:off x="533400" y="457200"/>
            <a:ext cx="8610600" cy="6400800"/>
          </a:xfrm>
          <a:effectLst>
            <a:outerShdw dist="35921" dir="2700000" algn="ctr" rotWithShape="0">
              <a:schemeClr val="bg2"/>
            </a:outerShdw>
          </a:effectLst>
        </p:spPr>
        <p:txBody>
          <a:bodyPr>
            <a:normAutofit/>
          </a:bodyPr>
          <a:lstStyle/>
          <a:p>
            <a:pPr marL="273050" indent="-273050" eaLnBrk="1" hangingPunct="1">
              <a:defRPr/>
            </a:pPr>
            <a:r>
              <a:rPr lang="en-US" sz="3000" smtClean="0">
                <a:solidFill>
                  <a:srgbClr val="FF6600"/>
                </a:solidFill>
                <a:ea typeface="+mn-ea"/>
              </a:rPr>
              <a:t>Local aerosol administration</a:t>
            </a:r>
            <a:r>
              <a:rPr lang="en-US" sz="3000" smtClean="0">
                <a:ea typeface="+mn-ea"/>
              </a:rPr>
              <a:t> of surface-active corticosteroids are relatively safe</a:t>
            </a:r>
          </a:p>
          <a:p>
            <a:pPr marL="273050" indent="-273050" eaLnBrk="1" hangingPunct="1">
              <a:buFontTx/>
              <a:buNone/>
              <a:defRPr/>
            </a:pPr>
            <a:endParaRPr lang="en-US" sz="3000" smtClean="0">
              <a:ea typeface="+mn-ea"/>
            </a:endParaRPr>
          </a:p>
          <a:p>
            <a:pPr marL="639763" lvl="1" indent="-246063" eaLnBrk="1" hangingPunct="1">
              <a:defRPr/>
            </a:pPr>
            <a:r>
              <a:rPr lang="en-US" smtClean="0">
                <a:solidFill>
                  <a:schemeClr val="accent1"/>
                </a:solidFill>
                <a:ea typeface="+mn-ea"/>
              </a:rPr>
              <a:t>Beclomethasone</a:t>
            </a:r>
          </a:p>
          <a:p>
            <a:pPr marL="639763" lvl="1" indent="-246063" eaLnBrk="1" hangingPunct="1">
              <a:defRPr/>
            </a:pPr>
            <a:r>
              <a:rPr lang="en-US" smtClean="0">
                <a:solidFill>
                  <a:schemeClr val="accent1"/>
                </a:solidFill>
                <a:ea typeface="+mn-ea"/>
              </a:rPr>
              <a:t>Budesonide</a:t>
            </a:r>
          </a:p>
          <a:p>
            <a:pPr marL="639763" lvl="1" indent="-246063" eaLnBrk="1" hangingPunct="1">
              <a:defRPr/>
            </a:pPr>
            <a:r>
              <a:rPr lang="en-US" smtClean="0">
                <a:solidFill>
                  <a:schemeClr val="accent1"/>
                </a:solidFill>
                <a:ea typeface="+mn-ea"/>
              </a:rPr>
              <a:t>Fluticasone</a:t>
            </a:r>
          </a:p>
          <a:p>
            <a:pPr marL="639763" lvl="1" indent="-246063" eaLnBrk="1" hangingPunct="1">
              <a:defRPr/>
            </a:pPr>
            <a:r>
              <a:rPr lang="en-US" smtClean="0">
                <a:solidFill>
                  <a:schemeClr val="accent1"/>
                </a:solidFill>
                <a:ea typeface="+mn-ea"/>
              </a:rPr>
              <a:t>Ciclosonide</a:t>
            </a:r>
          </a:p>
          <a:p>
            <a:pPr marL="639763" lvl="1" indent="-246063" eaLnBrk="1" hangingPunct="1">
              <a:buFontTx/>
              <a:buNone/>
              <a:defRPr/>
            </a:pPr>
            <a:endParaRPr lang="en-US" smtClean="0">
              <a:solidFill>
                <a:schemeClr val="accent1"/>
              </a:solidFill>
              <a:ea typeface="+mn-ea"/>
            </a:endParaRPr>
          </a:p>
          <a:p>
            <a:pPr marL="273050" indent="-273050" eaLnBrk="1" hangingPunct="1">
              <a:defRPr/>
            </a:pPr>
            <a:r>
              <a:rPr lang="en-US" sz="3000" smtClean="0">
                <a:ea typeface="+mn-ea"/>
              </a:rPr>
              <a:t>Systemic (oral corticosteroids)</a:t>
            </a:r>
          </a:p>
          <a:p>
            <a:pPr marL="639763" lvl="1" indent="-246063" eaLnBrk="1" hangingPunct="1">
              <a:defRPr/>
            </a:pPr>
            <a:r>
              <a:rPr lang="en-US" smtClean="0">
                <a:solidFill>
                  <a:srgbClr val="FF6600"/>
                </a:solidFill>
                <a:ea typeface="+mn-ea"/>
              </a:rPr>
              <a:t>Used chronically</a:t>
            </a:r>
            <a:r>
              <a:rPr lang="en-US" smtClean="0">
                <a:ea typeface="+mn-ea"/>
              </a:rPr>
              <a:t> only if other therapies fail</a:t>
            </a:r>
          </a:p>
          <a:p>
            <a:pPr marL="639763" lvl="1" indent="-246063" eaLnBrk="1" hangingPunct="1">
              <a:buFontTx/>
              <a:buNone/>
              <a:defRPr/>
            </a:pPr>
            <a:endParaRPr lang="en-US" smtClean="0">
              <a:solidFill>
                <a:schemeClr val="accent1"/>
              </a:solidFill>
              <a:ea typeface="+mn-ea"/>
            </a:endParaRPr>
          </a:p>
          <a:p>
            <a:pPr marL="273050" indent="-273050" eaLnBrk="1" hangingPunct="1">
              <a:buFont typeface="Wingdings" pitchFamily="2" charset="2"/>
              <a:buNone/>
              <a:defRPr/>
            </a:pPr>
            <a:endParaRPr lang="en-US" sz="3000" smtClean="0">
              <a:ea typeface="+mn-ea"/>
            </a:endParaRPr>
          </a:p>
          <a:p>
            <a:pPr marL="273050" indent="-273050" eaLnBrk="1" hangingPunct="1">
              <a:buFont typeface="Wingdings" pitchFamily="2" charset="2"/>
              <a:buNone/>
              <a:defRPr/>
            </a:pPr>
            <a:endParaRPr lang="en-US" sz="3000" smtClean="0">
              <a:ea typeface="+mn-ea"/>
            </a:endParaRPr>
          </a:p>
        </p:txBody>
      </p:sp>
    </p:spTree>
  </p:cSld>
  <p:clrMapOvr>
    <a:masterClrMapping/>
  </p:clrMapOvr>
  <p:transition>
    <p:blind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Image result for role of inhaled steroid in bronchial asthma"/>
          <p:cNvPicPr>
            <a:picLocks noChangeAspect="1" noChangeArrowheads="1"/>
          </p:cNvPicPr>
          <p:nvPr/>
        </p:nvPicPr>
        <p:blipFill>
          <a:blip r:embed="rId2"/>
          <a:srcRect/>
          <a:stretch>
            <a:fillRect/>
          </a:stretch>
        </p:blipFill>
        <p:spPr bwMode="auto">
          <a:xfrm>
            <a:off x="242888" y="347663"/>
            <a:ext cx="8672512" cy="651033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Image result for role of inhaled steroid in bronchial asthma"/>
          <p:cNvPicPr>
            <a:picLocks noChangeAspect="1" noChangeArrowheads="1"/>
          </p:cNvPicPr>
          <p:nvPr/>
        </p:nvPicPr>
        <p:blipFill>
          <a:blip r:embed="rId2"/>
          <a:srcRect/>
          <a:stretch>
            <a:fillRect/>
          </a:stretch>
        </p:blipFill>
        <p:spPr bwMode="auto">
          <a:xfrm>
            <a:off x="381000" y="304800"/>
            <a:ext cx="8437563" cy="63341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idx="4294967295"/>
          </p:nvPr>
        </p:nvSpPr>
        <p:spPr>
          <a:xfrm>
            <a:off x="533400" y="304800"/>
            <a:ext cx="8610600" cy="6553200"/>
          </a:xfrm>
          <a:effectLst>
            <a:outerShdw dist="35921" dir="2700000" algn="ctr" rotWithShape="0">
              <a:schemeClr val="bg2"/>
            </a:outerShdw>
          </a:effectLst>
        </p:spPr>
        <p:txBody>
          <a:bodyPr>
            <a:normAutofit/>
          </a:bodyPr>
          <a:lstStyle/>
          <a:p>
            <a:pPr marL="273050" indent="-273050" eaLnBrk="1" hangingPunct="1">
              <a:defRPr/>
            </a:pPr>
            <a:r>
              <a:rPr lang="en-US" sz="3400" b="1" smtClean="0">
                <a:solidFill>
                  <a:srgbClr val="FFFF66"/>
                </a:solidFill>
                <a:ea typeface="+mn-ea"/>
              </a:rPr>
              <a:t>TOXICITY</a:t>
            </a:r>
          </a:p>
          <a:p>
            <a:pPr marL="273050" indent="-273050" eaLnBrk="1" hangingPunct="1">
              <a:buFontTx/>
              <a:buNone/>
              <a:defRPr/>
            </a:pPr>
            <a:r>
              <a:rPr lang="en-US" sz="3200" smtClean="0">
                <a:ea typeface="+mn-ea"/>
              </a:rPr>
              <a:t>-</a:t>
            </a:r>
            <a:r>
              <a:rPr lang="en-US" sz="3200" u="sng" smtClean="0">
                <a:ea typeface="+mn-ea"/>
              </a:rPr>
              <a:t>For the inhaled therapy</a:t>
            </a:r>
            <a:r>
              <a:rPr lang="en-US" sz="3200" smtClean="0">
                <a:ea typeface="+mn-ea"/>
              </a:rPr>
              <a:t>:</a:t>
            </a:r>
          </a:p>
          <a:p>
            <a:pPr marL="273050" indent="-273050" eaLnBrk="1" hangingPunct="1">
              <a:defRPr/>
            </a:pPr>
            <a:r>
              <a:rPr lang="en-US" sz="3200" smtClean="0">
                <a:ea typeface="+mn-ea"/>
              </a:rPr>
              <a:t>oropharyngeal </a:t>
            </a:r>
            <a:r>
              <a:rPr lang="en-US" sz="3200" smtClean="0">
                <a:solidFill>
                  <a:srgbClr val="FF6600"/>
                </a:solidFill>
                <a:ea typeface="+mn-ea"/>
              </a:rPr>
              <a:t>candidiasis</a:t>
            </a:r>
          </a:p>
          <a:p>
            <a:pPr marL="273050" indent="-273050" eaLnBrk="1" hangingPunct="1">
              <a:defRPr/>
            </a:pPr>
            <a:r>
              <a:rPr lang="en-US" sz="3200" smtClean="0">
                <a:solidFill>
                  <a:srgbClr val="FF6600"/>
                </a:solidFill>
                <a:ea typeface="+mn-ea"/>
              </a:rPr>
              <a:t>Dysphonia</a:t>
            </a:r>
          </a:p>
          <a:p>
            <a:pPr marL="273050" indent="-273050" eaLnBrk="1" hangingPunct="1">
              <a:buFontTx/>
              <a:buNone/>
              <a:defRPr/>
            </a:pPr>
            <a:r>
              <a:rPr lang="en-US" sz="3200" smtClean="0">
                <a:ea typeface="+mn-ea"/>
              </a:rPr>
              <a:t>-</a:t>
            </a:r>
            <a:r>
              <a:rPr lang="en-US" sz="3200" u="sng" smtClean="0">
                <a:ea typeface="+mn-ea"/>
              </a:rPr>
              <a:t>For oral therapy</a:t>
            </a:r>
          </a:p>
          <a:p>
            <a:pPr marL="639763" lvl="1" indent="-246063" eaLnBrk="1" hangingPunct="1">
              <a:defRPr/>
            </a:pPr>
            <a:r>
              <a:rPr lang="en-US" sz="3200" smtClean="0">
                <a:ea typeface="+mn-ea"/>
              </a:rPr>
              <a:t>Gastritis</a:t>
            </a:r>
          </a:p>
          <a:p>
            <a:pPr marL="639763" lvl="1" indent="-246063" eaLnBrk="1" hangingPunct="1">
              <a:defRPr/>
            </a:pPr>
            <a:r>
              <a:rPr lang="en-US" sz="3700" smtClean="0">
                <a:ea typeface="+mn-ea"/>
              </a:rPr>
              <a:t>DM</a:t>
            </a:r>
          </a:p>
          <a:p>
            <a:pPr marL="639763" lvl="1" indent="-246063" eaLnBrk="1" hangingPunct="1">
              <a:defRPr/>
            </a:pPr>
            <a:r>
              <a:rPr lang="en-US" sz="3700" smtClean="0">
                <a:ea typeface="+mn-ea"/>
              </a:rPr>
              <a:t>Hypertension</a:t>
            </a:r>
          </a:p>
          <a:p>
            <a:pPr marL="639763" lvl="1" indent="-246063" eaLnBrk="1" hangingPunct="1">
              <a:defRPr/>
            </a:pPr>
            <a:r>
              <a:rPr lang="en-US" sz="3700" smtClean="0">
                <a:ea typeface="+mn-ea"/>
              </a:rPr>
              <a:t>Osteoporosis</a:t>
            </a:r>
            <a:endParaRPr lang="en-US" sz="3000" smtClean="0">
              <a:ea typeface="+mn-ea"/>
            </a:endParaRPr>
          </a:p>
          <a:p>
            <a:pPr marL="639763" lvl="1" indent="-246063" eaLnBrk="1" hangingPunct="1">
              <a:defRPr/>
            </a:pPr>
            <a:r>
              <a:rPr lang="en-US" sz="3700" smtClean="0">
                <a:ea typeface="+mn-ea"/>
              </a:rPr>
              <a:t>Adrenal suppression</a:t>
            </a:r>
          </a:p>
        </p:txBody>
      </p:sp>
    </p:spTree>
  </p:cSld>
  <p:clrMapOvr>
    <a:masterClrMapping/>
  </p:clrMapOvr>
  <p:transition>
    <p:blind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4294967295"/>
          </p:nvPr>
        </p:nvSpPr>
        <p:spPr>
          <a:xfrm>
            <a:off x="0" y="1295400"/>
            <a:ext cx="8915400" cy="4953000"/>
          </a:xfrm>
          <a:effectLst>
            <a:outerShdw dist="35921" dir="2700000" algn="ctr" rotWithShape="0">
              <a:schemeClr val="bg2"/>
            </a:outerShdw>
          </a:effectLst>
        </p:spPr>
        <p:txBody>
          <a:bodyPr>
            <a:normAutofit lnSpcReduction="10000"/>
          </a:bodyPr>
          <a:lstStyle/>
          <a:p>
            <a:pPr marL="273050" indent="-273050" eaLnBrk="1" hangingPunct="1">
              <a:buFont typeface="Wingdings" pitchFamily="2" charset="2"/>
              <a:buNone/>
              <a:defRPr/>
            </a:pPr>
            <a:endParaRPr lang="en-US" sz="3400" b="1" dirty="0" smtClean="0">
              <a:latin typeface="Segoe UI Semibold" pitchFamily="34" charset="0"/>
              <a:ea typeface="+mn-ea"/>
            </a:endParaRPr>
          </a:p>
          <a:p>
            <a:pPr marL="273050" indent="-273050" eaLnBrk="1" hangingPunct="1">
              <a:defRPr/>
            </a:pPr>
            <a:r>
              <a:rPr lang="en-US" sz="3600" kern="1200" dirty="0" smtClean="0">
                <a:latin typeface="Arial" charset="0"/>
                <a:ea typeface="ＭＳ Ｐゴシック" pitchFamily="34" charset="-128"/>
              </a:rPr>
              <a:t>Interfere with the synthesis or action      of </a:t>
            </a:r>
            <a:r>
              <a:rPr lang="en-US" sz="3600" kern="1200" dirty="0" err="1" smtClean="0">
                <a:latin typeface="Arial" charset="0"/>
                <a:ea typeface="ＭＳ Ｐゴシック" pitchFamily="34" charset="-128"/>
              </a:rPr>
              <a:t>leukotrienes</a:t>
            </a:r>
            <a:endParaRPr lang="en-US" sz="3600" kern="1200" dirty="0" smtClean="0">
              <a:latin typeface="Arial" charset="0"/>
              <a:ea typeface="ＭＳ Ｐゴシック" pitchFamily="34" charset="-128"/>
            </a:endParaRPr>
          </a:p>
          <a:p>
            <a:pPr marL="273050" indent="-273050" eaLnBrk="1" hangingPunct="1">
              <a:buFontTx/>
              <a:buNone/>
              <a:defRPr/>
            </a:pPr>
            <a:endParaRPr lang="en-US" sz="3600" kern="1200" dirty="0" smtClean="0">
              <a:latin typeface="Arial" charset="0"/>
              <a:ea typeface="ＭＳ Ｐゴシック" pitchFamily="34" charset="-128"/>
            </a:endParaRPr>
          </a:p>
          <a:p>
            <a:pPr marL="273050" indent="-273050" eaLnBrk="1" hangingPunct="1">
              <a:defRPr/>
            </a:pPr>
            <a:r>
              <a:rPr lang="en-US" sz="3600" kern="1200" dirty="0" smtClean="0">
                <a:latin typeface="Arial" charset="0"/>
                <a:ea typeface="ＭＳ Ｐゴシック" pitchFamily="34" charset="-128"/>
              </a:rPr>
              <a:t>Not as effective as corticosteroids in severe asthma</a:t>
            </a:r>
          </a:p>
          <a:p>
            <a:pPr marL="273050" indent="-273050" eaLnBrk="1" hangingPunct="1">
              <a:buFontTx/>
              <a:buNone/>
              <a:defRPr/>
            </a:pPr>
            <a:endParaRPr lang="en-US" sz="3600" kern="1200" dirty="0" smtClean="0">
              <a:latin typeface="Arial" charset="0"/>
              <a:ea typeface="ＭＳ Ｐゴシック" pitchFamily="34" charset="-128"/>
            </a:endParaRPr>
          </a:p>
          <a:p>
            <a:pPr marL="273050" indent="-273050" eaLnBrk="1" hangingPunct="1">
              <a:defRPr/>
            </a:pPr>
            <a:r>
              <a:rPr lang="en-US" sz="3600" kern="1200" dirty="0" smtClean="0">
                <a:latin typeface="Arial" charset="0"/>
                <a:ea typeface="ＭＳ Ｐゴシック" pitchFamily="34" charset="-128"/>
              </a:rPr>
              <a:t>Low toxicity </a:t>
            </a:r>
          </a:p>
        </p:txBody>
      </p:sp>
      <p:sp>
        <p:nvSpPr>
          <p:cNvPr id="90115" name="Rectangle 4"/>
          <p:cNvSpPr>
            <a:spLocks noChangeArrowheads="1"/>
          </p:cNvSpPr>
          <p:nvPr/>
        </p:nvSpPr>
        <p:spPr bwMode="auto">
          <a:xfrm>
            <a:off x="1524000" y="131763"/>
            <a:ext cx="6167438" cy="579437"/>
          </a:xfrm>
          <a:prstGeom prst="rect">
            <a:avLst/>
          </a:prstGeom>
          <a:noFill/>
          <a:ln w="9525">
            <a:noFill/>
            <a:miter lim="800000"/>
            <a:headEnd/>
            <a:tailEnd/>
          </a:ln>
        </p:spPr>
        <p:txBody>
          <a:bodyPr wrap="none">
            <a:spAutoFit/>
          </a:bodyPr>
          <a:lstStyle/>
          <a:p>
            <a:r>
              <a:rPr lang="en-US" sz="3200" b="1">
                <a:solidFill>
                  <a:srgbClr val="FFFF66"/>
                </a:solidFill>
              </a:rPr>
              <a:t>LEUKOTRIENE ANTAGONISTS</a:t>
            </a:r>
          </a:p>
        </p:txBody>
      </p:sp>
    </p:spTree>
  </p:cSld>
  <p:clrMapOvr>
    <a:masterClrMapping/>
  </p:clrMapOvr>
  <p:transition>
    <p:blind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idx="4294967295"/>
          </p:nvPr>
        </p:nvSpPr>
        <p:spPr>
          <a:xfrm>
            <a:off x="0" y="1143000"/>
            <a:ext cx="9144000" cy="5181600"/>
          </a:xfrm>
          <a:effectLst>
            <a:outerShdw dist="35921" dir="2700000" algn="ctr" rotWithShape="0">
              <a:schemeClr val="bg2"/>
            </a:outerShdw>
          </a:effectLst>
        </p:spPr>
        <p:txBody>
          <a:bodyPr>
            <a:normAutofit/>
          </a:bodyPr>
          <a:lstStyle/>
          <a:p>
            <a:pPr marL="273050" indent="-273050" eaLnBrk="1" hangingPunct="1">
              <a:defRPr/>
            </a:pPr>
            <a:r>
              <a:rPr lang="en-US" sz="3400" b="1" u="sng" dirty="0" err="1" smtClean="0">
                <a:effectLst>
                  <a:outerShdw blurRad="38100" dist="38100" dir="2700000" algn="tl">
                    <a:srgbClr val="C0C0C0"/>
                  </a:outerShdw>
                </a:effectLst>
                <a:ea typeface="+mn-ea"/>
              </a:rPr>
              <a:t>Zafirlukast</a:t>
            </a:r>
            <a:r>
              <a:rPr lang="en-US" sz="3400" b="1" u="sng" dirty="0" smtClean="0">
                <a:effectLst>
                  <a:outerShdw blurRad="38100" dist="38100" dir="2700000" algn="tl">
                    <a:srgbClr val="C0C0C0"/>
                  </a:outerShdw>
                </a:effectLst>
                <a:ea typeface="+mn-ea"/>
              </a:rPr>
              <a:t> and </a:t>
            </a:r>
            <a:r>
              <a:rPr lang="en-US" sz="3400" b="1" u="sng" dirty="0" err="1" smtClean="0">
                <a:effectLst>
                  <a:outerShdw blurRad="38100" dist="38100" dir="2700000" algn="tl">
                    <a:srgbClr val="C0C0C0"/>
                  </a:outerShdw>
                </a:effectLst>
                <a:ea typeface="+mn-ea"/>
              </a:rPr>
              <a:t>montelukast</a:t>
            </a:r>
            <a:endParaRPr lang="en-US" sz="3400" b="1" u="sng" dirty="0" smtClean="0">
              <a:effectLst>
                <a:outerShdw blurRad="38100" dist="38100" dir="2700000" algn="tl">
                  <a:srgbClr val="C0C0C0"/>
                </a:outerShdw>
              </a:effectLst>
              <a:ea typeface="+mn-ea"/>
            </a:endParaRPr>
          </a:p>
          <a:p>
            <a:pPr marL="273050" indent="-273050" eaLnBrk="1" hangingPunct="1">
              <a:buFontTx/>
              <a:buNone/>
              <a:defRPr/>
            </a:pPr>
            <a:endParaRPr lang="en-US" sz="3200" dirty="0" smtClean="0">
              <a:ea typeface="+mn-ea"/>
            </a:endParaRPr>
          </a:p>
          <a:p>
            <a:pPr marL="273050" indent="-273050" eaLnBrk="1" hangingPunct="1">
              <a:defRPr/>
            </a:pPr>
            <a:r>
              <a:rPr lang="en-US" sz="3200" dirty="0" smtClean="0">
                <a:ea typeface="+mn-ea"/>
              </a:rPr>
              <a:t>Orally active</a:t>
            </a:r>
          </a:p>
          <a:p>
            <a:pPr marL="273050" indent="-273050" eaLnBrk="1" hangingPunct="1">
              <a:buFontTx/>
              <a:buNone/>
              <a:defRPr/>
            </a:pPr>
            <a:endParaRPr lang="en-US" sz="3200" dirty="0" smtClean="0">
              <a:ea typeface="+mn-ea"/>
            </a:endParaRPr>
          </a:p>
          <a:p>
            <a:pPr marL="273050" indent="-273050" eaLnBrk="1" hangingPunct="1">
              <a:defRPr/>
            </a:pPr>
            <a:r>
              <a:rPr lang="en-US" sz="3000" dirty="0" smtClean="0">
                <a:ea typeface="+mn-ea"/>
              </a:rPr>
              <a:t>Effective in preventing </a:t>
            </a:r>
            <a:r>
              <a:rPr lang="en-US" sz="3000" dirty="0" smtClean="0">
                <a:solidFill>
                  <a:srgbClr val="FF6600"/>
                </a:solidFill>
                <a:ea typeface="+mn-ea"/>
              </a:rPr>
              <a:t>exercise-,    antigen-and aspirin-induced </a:t>
            </a:r>
            <a:r>
              <a:rPr lang="en-US" sz="3000" dirty="0" err="1" smtClean="0">
                <a:solidFill>
                  <a:srgbClr val="FF6600"/>
                </a:solidFill>
                <a:ea typeface="+mn-ea"/>
              </a:rPr>
              <a:t>bronchospasm</a:t>
            </a:r>
            <a:r>
              <a:rPr lang="en-US" sz="3000" dirty="0" smtClean="0">
                <a:solidFill>
                  <a:srgbClr val="FF6600"/>
                </a:solidFill>
                <a:ea typeface="+mn-ea"/>
              </a:rPr>
              <a:t>.</a:t>
            </a:r>
          </a:p>
          <a:p>
            <a:pPr marL="639763" lvl="1" indent="-246063" eaLnBrk="1" hangingPunct="1">
              <a:defRPr/>
            </a:pPr>
            <a:endParaRPr lang="en-US" sz="3000" dirty="0" smtClean="0">
              <a:ea typeface="+mn-ea"/>
            </a:endParaRPr>
          </a:p>
        </p:txBody>
      </p:sp>
    </p:spTree>
  </p:cSld>
  <p:clrMapOvr>
    <a:masterClrMapping/>
  </p:clrMapOvr>
  <p:transition>
    <p:blind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4294967295"/>
          </p:nvPr>
        </p:nvSpPr>
        <p:spPr>
          <a:xfrm>
            <a:off x="0" y="152400"/>
            <a:ext cx="9296400" cy="6248400"/>
          </a:xfrm>
          <a:effectLst>
            <a:outerShdw dist="35921" dir="2700000" algn="ctr" rotWithShape="0">
              <a:schemeClr val="bg2"/>
            </a:outerShdw>
          </a:effectLst>
        </p:spPr>
        <p:txBody>
          <a:bodyPr>
            <a:normAutofit/>
          </a:bodyPr>
          <a:lstStyle/>
          <a:p>
            <a:pPr marL="273050" indent="-273050" algn="ctr" eaLnBrk="1" hangingPunct="1">
              <a:buFont typeface="Wingdings" pitchFamily="2" charset="2"/>
              <a:buNone/>
              <a:defRPr/>
            </a:pPr>
            <a:r>
              <a:rPr lang="en-US" sz="3400" b="1" dirty="0" smtClean="0">
                <a:solidFill>
                  <a:srgbClr val="66FFFF"/>
                </a:solidFill>
                <a:ea typeface="+mn-ea"/>
              </a:rPr>
              <a:t>BETA-2 AGONISTS</a:t>
            </a:r>
          </a:p>
          <a:p>
            <a:pPr marL="273050" indent="-273050" eaLnBrk="1" hangingPunct="1">
              <a:buFont typeface="Wingdings" pitchFamily="2" charset="2"/>
              <a:buNone/>
              <a:defRPr/>
            </a:pPr>
            <a:endParaRPr lang="en-US" sz="3400" b="1" dirty="0" smtClean="0">
              <a:solidFill>
                <a:srgbClr val="66FFFF"/>
              </a:solidFill>
              <a:ea typeface="+mn-ea"/>
            </a:endParaRPr>
          </a:p>
          <a:p>
            <a:pPr marL="273050" indent="-273050" eaLnBrk="1" hangingPunct="1">
              <a:defRPr/>
            </a:pPr>
            <a:r>
              <a:rPr lang="en-US" sz="3400" dirty="0" smtClean="0">
                <a:solidFill>
                  <a:srgbClr val="FF6600"/>
                </a:solidFill>
                <a:ea typeface="+mn-ea"/>
              </a:rPr>
              <a:t>Most important </a:t>
            </a:r>
            <a:r>
              <a:rPr lang="en-US" sz="3400" dirty="0" err="1" smtClean="0">
                <a:solidFill>
                  <a:srgbClr val="FF6600"/>
                </a:solidFill>
                <a:ea typeface="+mn-ea"/>
              </a:rPr>
              <a:t>sympathomimetic</a:t>
            </a:r>
            <a:r>
              <a:rPr lang="en-US" sz="3400" dirty="0" smtClean="0">
                <a:ea typeface="+mn-ea"/>
              </a:rPr>
              <a:t> used    to reverse </a:t>
            </a:r>
            <a:r>
              <a:rPr lang="en-US" sz="3400" dirty="0" err="1" smtClean="0">
                <a:ea typeface="+mn-ea"/>
              </a:rPr>
              <a:t>bronchoconstriction</a:t>
            </a:r>
            <a:endParaRPr lang="en-US" sz="3400" dirty="0" smtClean="0">
              <a:ea typeface="+mn-ea"/>
            </a:endParaRPr>
          </a:p>
          <a:p>
            <a:pPr marL="273050" indent="-273050" eaLnBrk="1" hangingPunct="1">
              <a:buFontTx/>
              <a:buNone/>
              <a:defRPr/>
            </a:pPr>
            <a:endParaRPr lang="en-US" sz="3400" dirty="0" smtClean="0">
              <a:ea typeface="+mn-ea"/>
            </a:endParaRPr>
          </a:p>
          <a:p>
            <a:pPr marL="273050" indent="-273050" eaLnBrk="1" hangingPunct="1">
              <a:defRPr/>
            </a:pPr>
            <a:r>
              <a:rPr lang="en-US" sz="3400" dirty="0" smtClean="0">
                <a:ea typeface="+mn-ea"/>
              </a:rPr>
              <a:t>Almost given exclusively by </a:t>
            </a:r>
            <a:r>
              <a:rPr lang="en-US" sz="3400" dirty="0" smtClean="0">
                <a:solidFill>
                  <a:srgbClr val="FF6600"/>
                </a:solidFill>
                <a:ea typeface="+mn-ea"/>
              </a:rPr>
              <a:t>inhalation </a:t>
            </a:r>
          </a:p>
          <a:p>
            <a:pPr marL="639763" lvl="1" indent="-246063" eaLnBrk="1" hangingPunct="1">
              <a:defRPr/>
            </a:pPr>
            <a:r>
              <a:rPr lang="en-US" sz="3000" dirty="0" smtClean="0">
                <a:ea typeface="+mn-ea"/>
              </a:rPr>
              <a:t>Decreases the systemic dose and adverse effects </a:t>
            </a:r>
          </a:p>
          <a:p>
            <a:pPr marL="639763" lvl="1" indent="-246063" eaLnBrk="1" hangingPunct="1">
              <a:defRPr/>
            </a:pPr>
            <a:r>
              <a:rPr lang="en-US" sz="3000" dirty="0" smtClean="0">
                <a:ea typeface="+mn-ea"/>
              </a:rPr>
              <a:t>Occasionally by nebulizer </a:t>
            </a:r>
          </a:p>
          <a:p>
            <a:pPr marL="273050" indent="-273050" eaLnBrk="1" hangingPunct="1">
              <a:defRPr/>
            </a:pPr>
            <a:endParaRPr lang="en-US" sz="3400" dirty="0" smtClean="0">
              <a:ea typeface="+mn-ea"/>
            </a:endParaRPr>
          </a:p>
          <a:p>
            <a:pPr marL="273050" indent="-273050" eaLnBrk="1" hangingPunct="1">
              <a:defRPr/>
            </a:pPr>
            <a:endParaRPr lang="en-US" sz="3400" dirty="0" smtClean="0">
              <a:ea typeface="+mn-ea"/>
            </a:endParaRPr>
          </a:p>
        </p:txBody>
      </p:sp>
    </p:spTree>
  </p:cSld>
  <p:clrMapOvr>
    <a:masterClrMapping/>
  </p:clrMapOvr>
  <p:transition>
    <p:blind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4294967295"/>
          </p:nvPr>
        </p:nvSpPr>
        <p:spPr>
          <a:xfrm>
            <a:off x="914400" y="1219200"/>
            <a:ext cx="8229600" cy="54102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000" b="1" smtClean="0">
                <a:solidFill>
                  <a:srgbClr val="66FFFF"/>
                </a:solidFill>
                <a:ea typeface="+mn-ea"/>
              </a:rPr>
              <a:t>BETA-2 AGONISTS</a:t>
            </a:r>
          </a:p>
          <a:p>
            <a:pPr marL="273050" indent="-273050" eaLnBrk="1" hangingPunct="1">
              <a:buFont typeface="Wingdings" pitchFamily="2" charset="2"/>
              <a:buNone/>
              <a:defRPr/>
            </a:pPr>
            <a:endParaRPr lang="en-US" sz="3000" b="1" smtClean="0">
              <a:solidFill>
                <a:srgbClr val="66FFFF"/>
              </a:solidFill>
              <a:ea typeface="+mn-ea"/>
            </a:endParaRPr>
          </a:p>
          <a:p>
            <a:pPr marL="273050" indent="-273050" eaLnBrk="1" hangingPunct="1">
              <a:defRPr/>
            </a:pPr>
            <a:r>
              <a:rPr lang="en-US" sz="3000" smtClean="0">
                <a:ea typeface="+mn-ea"/>
              </a:rPr>
              <a:t>Salbutamol, terbutaline, </a:t>
            </a:r>
            <a:r>
              <a:rPr lang="en-US" smtClean="0">
                <a:ea typeface="+mn-ea"/>
              </a:rPr>
              <a:t>Short-acting</a:t>
            </a:r>
          </a:p>
          <a:p>
            <a:pPr marL="639763" lvl="1" indent="-246063" eaLnBrk="1" hangingPunct="1">
              <a:defRPr/>
            </a:pPr>
            <a:r>
              <a:rPr lang="en-US" smtClean="0">
                <a:solidFill>
                  <a:srgbClr val="FF6600"/>
                </a:solidFill>
                <a:ea typeface="+mn-ea"/>
              </a:rPr>
              <a:t>Drug of choice for acute asthma </a:t>
            </a:r>
          </a:p>
          <a:p>
            <a:pPr marL="639763" lvl="1" indent="-246063" eaLnBrk="1" hangingPunct="1">
              <a:defRPr/>
            </a:pPr>
            <a:endParaRPr lang="en-US" smtClean="0">
              <a:solidFill>
                <a:srgbClr val="FF6600"/>
              </a:solidFill>
              <a:ea typeface="+mn-ea"/>
            </a:endParaRPr>
          </a:p>
          <a:p>
            <a:pPr marL="273050" indent="-273050" eaLnBrk="1" hangingPunct="1">
              <a:defRPr/>
            </a:pPr>
            <a:r>
              <a:rPr lang="en-US" sz="3000" b="1" u="sng" smtClean="0">
                <a:ea typeface="+mn-ea"/>
              </a:rPr>
              <a:t>Salmeterol and formoterol</a:t>
            </a:r>
          </a:p>
          <a:p>
            <a:pPr marL="639763" lvl="1" indent="-246063" eaLnBrk="1" hangingPunct="1">
              <a:defRPr/>
            </a:pPr>
            <a:r>
              <a:rPr lang="en-US" smtClean="0">
                <a:ea typeface="+mn-ea"/>
              </a:rPr>
              <a:t>Long-acting</a:t>
            </a:r>
            <a:endParaRPr lang="en-US" smtClean="0">
              <a:solidFill>
                <a:srgbClr val="FFFF00"/>
              </a:solidFill>
              <a:ea typeface="+mn-ea"/>
            </a:endParaRPr>
          </a:p>
          <a:p>
            <a:pPr marL="639763" lvl="1" indent="-246063" eaLnBrk="1" hangingPunct="1">
              <a:defRPr/>
            </a:pPr>
            <a:r>
              <a:rPr lang="en-US" smtClean="0">
                <a:ea typeface="+mn-ea"/>
              </a:rPr>
              <a:t>12 h or more</a:t>
            </a:r>
          </a:p>
          <a:p>
            <a:pPr marL="639763" lvl="1" indent="-246063" eaLnBrk="1" hangingPunct="1">
              <a:defRPr/>
            </a:pPr>
            <a:r>
              <a:rPr lang="en-US" smtClean="0">
                <a:ea typeface="+mn-ea"/>
              </a:rPr>
              <a:t>Used for </a:t>
            </a:r>
            <a:r>
              <a:rPr lang="en-US" smtClean="0">
                <a:solidFill>
                  <a:srgbClr val="FF6600"/>
                </a:solidFill>
                <a:ea typeface="+mn-ea"/>
              </a:rPr>
              <a:t>prophylaxis</a:t>
            </a:r>
          </a:p>
          <a:p>
            <a:pPr marL="639763" lvl="1" indent="-246063" eaLnBrk="1" hangingPunct="1">
              <a:buFontTx/>
              <a:buNone/>
              <a:defRPr/>
            </a:pPr>
            <a:endParaRPr lang="en-US" smtClean="0">
              <a:solidFill>
                <a:srgbClr val="FF6600"/>
              </a:solidFill>
              <a:ea typeface="+mn-ea"/>
            </a:endParaRPr>
          </a:p>
          <a:p>
            <a:pPr marL="639763" lvl="1" indent="-246063" eaLnBrk="1" hangingPunct="1">
              <a:defRPr/>
            </a:pPr>
            <a:endParaRPr lang="en-US" smtClean="0">
              <a:solidFill>
                <a:srgbClr val="FF6600"/>
              </a:solidFill>
              <a:ea typeface="+mn-ea"/>
            </a:endParaRPr>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a:srcRect/>
          <a:stretch>
            <a:fillRect/>
          </a:stretch>
        </p:blipFill>
        <p:spPr bwMode="auto">
          <a:xfrm>
            <a:off x="228600" y="1752600"/>
            <a:ext cx="8636000" cy="29718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Related image"/>
          <p:cNvPicPr>
            <a:picLocks noChangeAspect="1" noChangeArrowheads="1"/>
          </p:cNvPicPr>
          <p:nvPr/>
        </p:nvPicPr>
        <p:blipFill>
          <a:blip r:embed="rId2"/>
          <a:srcRect/>
          <a:stretch>
            <a:fillRect/>
          </a:stretch>
        </p:blipFill>
        <p:spPr bwMode="auto">
          <a:xfrm>
            <a:off x="381000" y="304800"/>
            <a:ext cx="8564563" cy="643096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0" y="228600"/>
            <a:ext cx="8610600" cy="6172200"/>
          </a:xfrm>
          <a:effectLst>
            <a:outerShdw dist="35921" dir="2700000" algn="ctr" rotWithShape="0">
              <a:schemeClr val="bg2"/>
            </a:outerShdw>
          </a:effectLst>
        </p:spPr>
        <p:txBody>
          <a:bodyPr>
            <a:normAutofit/>
          </a:bodyPr>
          <a:lstStyle/>
          <a:p>
            <a:pPr marL="273050" indent="-273050" eaLnBrk="1" hangingPunct="1">
              <a:lnSpc>
                <a:spcPct val="90000"/>
              </a:lnSpc>
              <a:buFont typeface="Wingdings" pitchFamily="2" charset="2"/>
              <a:buNone/>
              <a:defRPr/>
            </a:pPr>
            <a:r>
              <a:rPr lang="en-US" sz="3800" b="1" smtClean="0">
                <a:solidFill>
                  <a:srgbClr val="66FFFF"/>
                </a:solidFill>
              </a:rPr>
              <a:t>BETA-2 AGONISTS</a:t>
            </a:r>
          </a:p>
          <a:p>
            <a:pPr marL="273050" indent="-273050" eaLnBrk="1" hangingPunct="1">
              <a:lnSpc>
                <a:spcPct val="90000"/>
              </a:lnSpc>
              <a:buFont typeface="Wingdings" pitchFamily="2" charset="2"/>
              <a:buNone/>
              <a:defRPr/>
            </a:pPr>
            <a:endParaRPr lang="en-US" sz="3800" b="1" smtClean="0">
              <a:solidFill>
                <a:srgbClr val="66FFFF"/>
              </a:solidFill>
            </a:endParaRPr>
          </a:p>
          <a:p>
            <a:pPr marL="273050" indent="-273050" eaLnBrk="1" hangingPunct="1">
              <a:lnSpc>
                <a:spcPct val="90000"/>
              </a:lnSpc>
              <a:defRPr/>
            </a:pPr>
            <a:r>
              <a:rPr lang="en-US" sz="3800" smtClean="0">
                <a:solidFill>
                  <a:srgbClr val="FF6600"/>
                </a:solidFill>
              </a:rPr>
              <a:t>TOXICITY</a:t>
            </a:r>
          </a:p>
          <a:p>
            <a:pPr marL="639763" lvl="1" indent="-246063" eaLnBrk="1" hangingPunct="1">
              <a:lnSpc>
                <a:spcPct val="90000"/>
              </a:lnSpc>
              <a:defRPr/>
            </a:pPr>
            <a:r>
              <a:rPr lang="en-US" sz="3400" smtClean="0"/>
              <a:t>Skeletal muscle tremor</a:t>
            </a:r>
          </a:p>
          <a:p>
            <a:pPr marL="639763" lvl="1" indent="-246063" eaLnBrk="1" hangingPunct="1">
              <a:lnSpc>
                <a:spcPct val="90000"/>
              </a:lnSpc>
              <a:defRPr/>
            </a:pPr>
            <a:r>
              <a:rPr lang="en-US" sz="3400" smtClean="0"/>
              <a:t>Significant </a:t>
            </a:r>
            <a:r>
              <a:rPr lang="el-GR" sz="3400" smtClean="0">
                <a:solidFill>
                  <a:srgbClr val="FF6600"/>
                </a:solidFill>
              </a:rPr>
              <a:t>β</a:t>
            </a:r>
            <a:r>
              <a:rPr lang="en-US" sz="3400" baseline="-25000" smtClean="0">
                <a:solidFill>
                  <a:srgbClr val="FF6600"/>
                </a:solidFill>
              </a:rPr>
              <a:t>1 </a:t>
            </a:r>
            <a:r>
              <a:rPr lang="en-US" sz="3400" smtClean="0">
                <a:solidFill>
                  <a:srgbClr val="FF6600"/>
                </a:solidFill>
              </a:rPr>
              <a:t>effects</a:t>
            </a:r>
            <a:r>
              <a:rPr lang="en-US" sz="3400" smtClean="0"/>
              <a:t> (tachycardia) at high clinical dosage</a:t>
            </a:r>
          </a:p>
          <a:p>
            <a:pPr marL="639763" lvl="1" indent="-246063" eaLnBrk="1" hangingPunct="1">
              <a:lnSpc>
                <a:spcPct val="90000"/>
              </a:lnSpc>
              <a:defRPr/>
            </a:pPr>
            <a:r>
              <a:rPr lang="en-US" sz="3400" smtClean="0">
                <a:solidFill>
                  <a:srgbClr val="FF6600"/>
                </a:solidFill>
              </a:rPr>
              <a:t>Arrhythmias</a:t>
            </a:r>
            <a:r>
              <a:rPr lang="en-US" sz="3400" smtClean="0"/>
              <a:t> may occur when used excessively</a:t>
            </a:r>
          </a:p>
          <a:p>
            <a:pPr marL="639763" lvl="1" indent="-246063" eaLnBrk="1" hangingPunct="1">
              <a:lnSpc>
                <a:spcPct val="90000"/>
              </a:lnSpc>
              <a:defRPr/>
            </a:pPr>
            <a:r>
              <a:rPr lang="en-US" sz="3400" smtClean="0"/>
              <a:t>Hypokalaemia.</a:t>
            </a:r>
          </a:p>
          <a:p>
            <a:pPr marL="273050" indent="-273050" eaLnBrk="1" hangingPunct="1">
              <a:lnSpc>
                <a:spcPct val="90000"/>
              </a:lnSpc>
              <a:buFont typeface="Wingdings" pitchFamily="2" charset="2"/>
              <a:buNone/>
              <a:defRPr/>
            </a:pPr>
            <a:r>
              <a:rPr lang="en-US" sz="3600" smtClean="0"/>
              <a:t>	</a:t>
            </a:r>
          </a:p>
          <a:p>
            <a:pPr marL="273050" indent="-273050" eaLnBrk="1" hangingPunct="1">
              <a:lnSpc>
                <a:spcPct val="90000"/>
              </a:lnSpc>
              <a:defRPr/>
            </a:pPr>
            <a:endParaRPr lang="en-US" sz="3600" smtClean="0"/>
          </a:p>
        </p:txBody>
      </p:sp>
    </p:spTree>
  </p:cSld>
  <p:clrMapOvr>
    <a:masterClrMapping/>
  </p:clrMapOvr>
  <p:transition>
    <p:blind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4294967295"/>
          </p:nvPr>
        </p:nvSpPr>
        <p:spPr>
          <a:xfrm>
            <a:off x="228600" y="228600"/>
            <a:ext cx="8915400" cy="58674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400" b="1" smtClean="0">
                <a:solidFill>
                  <a:srgbClr val="66FFFF"/>
                </a:solidFill>
                <a:ea typeface="+mn-ea"/>
              </a:rPr>
              <a:t>METHYLXANTHINES</a:t>
            </a:r>
          </a:p>
          <a:p>
            <a:pPr marL="273050" indent="-273050" eaLnBrk="1" hangingPunct="1">
              <a:buFont typeface="Wingdings" pitchFamily="2" charset="2"/>
              <a:buNone/>
              <a:defRPr/>
            </a:pPr>
            <a:endParaRPr lang="en-US" sz="3400" b="1" smtClean="0">
              <a:ea typeface="+mn-ea"/>
            </a:endParaRPr>
          </a:p>
          <a:p>
            <a:pPr marL="273050" indent="-273050" eaLnBrk="1" hangingPunct="1">
              <a:defRPr/>
            </a:pPr>
            <a:r>
              <a:rPr lang="en-US" sz="3000" smtClean="0">
                <a:solidFill>
                  <a:srgbClr val="FF6600"/>
                </a:solidFill>
                <a:ea typeface="+mn-ea"/>
              </a:rPr>
              <a:t>Bronchodilation</a:t>
            </a:r>
            <a:r>
              <a:rPr lang="en-US" sz="3000" smtClean="0">
                <a:ea typeface="+mn-ea"/>
              </a:rPr>
              <a:t> is the most important therapeutic effect</a:t>
            </a:r>
          </a:p>
          <a:p>
            <a:pPr marL="273050" indent="-273050" eaLnBrk="1" hangingPunct="1">
              <a:buFontTx/>
              <a:buNone/>
              <a:defRPr/>
            </a:pPr>
            <a:endParaRPr lang="en-US" sz="3000" smtClean="0">
              <a:ea typeface="+mn-ea"/>
            </a:endParaRPr>
          </a:p>
          <a:p>
            <a:pPr marL="273050" indent="-273050" eaLnBrk="1" hangingPunct="1">
              <a:defRPr/>
            </a:pPr>
            <a:r>
              <a:rPr lang="en-US" sz="3000" smtClean="0">
                <a:ea typeface="+mn-ea"/>
              </a:rPr>
              <a:t>CNS stimulation, cardiac stimulation, vasodilation and slight increase in BP  (due to release of NE from adrenergic nerves</a:t>
            </a:r>
          </a:p>
        </p:txBody>
      </p:sp>
    </p:spTree>
  </p:cSld>
  <p:clrMapOvr>
    <a:masterClrMapping/>
  </p:clrMapOvr>
  <p:transition>
    <p:blinds/>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4294967295"/>
          </p:nvPr>
        </p:nvSpPr>
        <p:spPr>
          <a:xfrm>
            <a:off x="0" y="0"/>
            <a:ext cx="8915400" cy="6934200"/>
          </a:xfrm>
          <a:effectLst>
            <a:outerShdw dist="35921" dir="2700000" algn="ctr" rotWithShape="0">
              <a:schemeClr val="bg2"/>
            </a:outerShdw>
          </a:effectLst>
        </p:spPr>
        <p:txBody>
          <a:bodyPr>
            <a:normAutofit/>
          </a:bodyPr>
          <a:lstStyle/>
          <a:p>
            <a:pPr marL="273050" indent="-273050" eaLnBrk="1" hangingPunct="1">
              <a:defRPr/>
            </a:pPr>
            <a:r>
              <a:rPr lang="en-US" sz="2600" u="sng" smtClean="0">
                <a:ea typeface="+mn-ea"/>
              </a:rPr>
              <a:t>Slow-release theophylline </a:t>
            </a:r>
          </a:p>
          <a:p>
            <a:pPr marL="639763" lvl="1" indent="-246063" eaLnBrk="1" hangingPunct="1">
              <a:defRPr/>
            </a:pPr>
            <a:r>
              <a:rPr lang="en-US" smtClean="0">
                <a:ea typeface="+mn-ea"/>
              </a:rPr>
              <a:t>For </a:t>
            </a:r>
            <a:r>
              <a:rPr lang="en-US" smtClean="0">
                <a:solidFill>
                  <a:srgbClr val="FF6600"/>
                </a:solidFill>
                <a:ea typeface="+mn-ea"/>
              </a:rPr>
              <a:t>control of </a:t>
            </a:r>
            <a:r>
              <a:rPr lang="en-US" u="sng" smtClean="0">
                <a:solidFill>
                  <a:srgbClr val="FF6600"/>
                </a:solidFill>
                <a:ea typeface="+mn-ea"/>
              </a:rPr>
              <a:t>nocturnal asthma</a:t>
            </a:r>
          </a:p>
          <a:p>
            <a:pPr marL="639763" lvl="1" indent="-246063" eaLnBrk="1" hangingPunct="1">
              <a:defRPr/>
            </a:pPr>
            <a:r>
              <a:rPr lang="en-US" smtClean="0">
                <a:solidFill>
                  <a:srgbClr val="FF6600"/>
                </a:solidFill>
                <a:ea typeface="+mn-ea"/>
              </a:rPr>
              <a:t>Most important in clinical use</a:t>
            </a:r>
          </a:p>
          <a:p>
            <a:pPr marL="273050" indent="-273050" eaLnBrk="1" hangingPunct="1">
              <a:defRPr/>
            </a:pPr>
            <a:r>
              <a:rPr lang="en-US" sz="2600" smtClean="0">
                <a:solidFill>
                  <a:srgbClr val="FF6600"/>
                </a:solidFill>
                <a:ea typeface="+mn-ea"/>
              </a:rPr>
              <a:t>TOXICITY</a:t>
            </a:r>
          </a:p>
          <a:p>
            <a:pPr marL="639763" lvl="1" indent="-246063" eaLnBrk="1" hangingPunct="1">
              <a:defRPr/>
            </a:pPr>
            <a:r>
              <a:rPr lang="en-US" sz="2200" smtClean="0">
                <a:ea typeface="+mn-ea"/>
              </a:rPr>
              <a:t>Common adverse effects</a:t>
            </a:r>
          </a:p>
          <a:p>
            <a:pPr lvl="2" eaLnBrk="1" hangingPunct="1">
              <a:defRPr/>
            </a:pPr>
            <a:r>
              <a:rPr lang="en-US" sz="2600" smtClean="0">
                <a:ea typeface="+mn-ea"/>
              </a:rPr>
              <a:t>GI distress</a:t>
            </a:r>
          </a:p>
          <a:p>
            <a:pPr lvl="2" eaLnBrk="1" hangingPunct="1">
              <a:defRPr/>
            </a:pPr>
            <a:r>
              <a:rPr lang="en-US" sz="2600" smtClean="0">
                <a:ea typeface="+mn-ea"/>
              </a:rPr>
              <a:t>Tremor</a:t>
            </a:r>
          </a:p>
          <a:p>
            <a:pPr lvl="2" eaLnBrk="1" hangingPunct="1">
              <a:defRPr/>
            </a:pPr>
            <a:r>
              <a:rPr lang="en-US" sz="2600" smtClean="0">
                <a:ea typeface="+mn-ea"/>
              </a:rPr>
              <a:t>Insomnia</a:t>
            </a:r>
          </a:p>
          <a:p>
            <a:pPr marL="639763" lvl="1" indent="-246063" eaLnBrk="1" hangingPunct="1">
              <a:defRPr/>
            </a:pPr>
            <a:r>
              <a:rPr lang="en-US" sz="2200" b="1" u="sng" smtClean="0">
                <a:ea typeface="+mn-ea"/>
              </a:rPr>
              <a:t>Overdosage</a:t>
            </a:r>
          </a:p>
          <a:p>
            <a:pPr lvl="2" eaLnBrk="1" hangingPunct="1">
              <a:defRPr/>
            </a:pPr>
            <a:r>
              <a:rPr lang="en-US" sz="2600" smtClean="0">
                <a:ea typeface="+mn-ea"/>
              </a:rPr>
              <a:t>Severe nausea and vomiting</a:t>
            </a:r>
          </a:p>
          <a:p>
            <a:pPr lvl="2" eaLnBrk="1" hangingPunct="1">
              <a:defRPr/>
            </a:pPr>
            <a:r>
              <a:rPr lang="en-US" sz="2600" smtClean="0">
                <a:ea typeface="+mn-ea"/>
              </a:rPr>
              <a:t>Hypotension</a:t>
            </a:r>
          </a:p>
          <a:p>
            <a:pPr lvl="2" eaLnBrk="1" hangingPunct="1">
              <a:defRPr/>
            </a:pPr>
            <a:r>
              <a:rPr lang="en-US" sz="2600" smtClean="0">
                <a:ea typeface="+mn-ea"/>
              </a:rPr>
              <a:t>Cardiac arrhythmias</a:t>
            </a:r>
          </a:p>
          <a:p>
            <a:pPr lvl="2" eaLnBrk="1" hangingPunct="1">
              <a:defRPr/>
            </a:pPr>
            <a:r>
              <a:rPr lang="en-US" sz="2600" smtClean="0">
                <a:ea typeface="+mn-ea"/>
              </a:rPr>
              <a:t>Convulsion</a:t>
            </a:r>
            <a:r>
              <a:rPr lang="en-US" sz="2000" smtClean="0">
                <a:ea typeface="+mn-ea"/>
              </a:rPr>
              <a:t> 	</a:t>
            </a:r>
          </a:p>
          <a:p>
            <a:pPr lvl="2" eaLnBrk="1" hangingPunct="1">
              <a:buFontTx/>
              <a:buNone/>
              <a:defRPr/>
            </a:pPr>
            <a:endParaRPr lang="en-US" sz="2600" smtClean="0">
              <a:ea typeface="+mn-ea"/>
            </a:endParaRPr>
          </a:p>
          <a:p>
            <a:pPr marL="639763" lvl="1" indent="-246063" eaLnBrk="1" hangingPunct="1">
              <a:buFontTx/>
              <a:buNone/>
              <a:defRPr/>
            </a:pPr>
            <a:endParaRPr lang="en-US" sz="2200" smtClean="0">
              <a:solidFill>
                <a:srgbClr val="FF6600"/>
              </a:solidFill>
              <a:ea typeface="+mn-ea"/>
            </a:endParaRPr>
          </a:p>
          <a:p>
            <a:pPr marL="639763" lvl="1" indent="-246063" eaLnBrk="1" hangingPunct="1">
              <a:buFontTx/>
              <a:buNone/>
              <a:defRPr/>
            </a:pPr>
            <a:endParaRPr lang="en-US" sz="2200" b="1" smtClean="0">
              <a:solidFill>
                <a:srgbClr val="FF6600"/>
              </a:solidFill>
              <a:ea typeface="+mn-ea"/>
            </a:endParaRPr>
          </a:p>
        </p:txBody>
      </p:sp>
    </p:spTree>
  </p:cSld>
  <p:clrMapOvr>
    <a:masterClrMapping/>
  </p:clrMapOvr>
  <p:transition>
    <p:blinds/>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4294967295"/>
          </p:nvPr>
        </p:nvSpPr>
        <p:spPr>
          <a:xfrm>
            <a:off x="0" y="304800"/>
            <a:ext cx="9144000" cy="52578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000" b="1" smtClean="0">
                <a:solidFill>
                  <a:srgbClr val="FFFF66"/>
                </a:solidFill>
                <a:ea typeface="+mn-ea"/>
              </a:rPr>
              <a:t>MUSCARINIC ANTAGONISTS</a:t>
            </a:r>
          </a:p>
          <a:p>
            <a:pPr marL="273050" indent="-273050" eaLnBrk="1" hangingPunct="1">
              <a:buFont typeface="Wingdings" pitchFamily="2" charset="2"/>
              <a:buNone/>
              <a:defRPr/>
            </a:pPr>
            <a:endParaRPr lang="en-US" sz="3000" smtClean="0">
              <a:ea typeface="+mn-ea"/>
            </a:endParaRPr>
          </a:p>
          <a:p>
            <a:pPr marL="639763" lvl="1" indent="-246063" eaLnBrk="1" hangingPunct="1">
              <a:defRPr/>
            </a:pPr>
            <a:r>
              <a:rPr lang="en-US" sz="3400" smtClean="0">
                <a:ea typeface="+mn-ea"/>
              </a:rPr>
              <a:t>Competitively </a:t>
            </a:r>
            <a:r>
              <a:rPr lang="en-US" sz="3400" b="1" u="sng" smtClean="0">
                <a:ea typeface="+mn-ea"/>
              </a:rPr>
              <a:t>blocks muscarinic receptors</a:t>
            </a:r>
            <a:r>
              <a:rPr lang="en-US" sz="3400" smtClean="0">
                <a:ea typeface="+mn-ea"/>
              </a:rPr>
              <a:t> in the airways </a:t>
            </a:r>
          </a:p>
          <a:p>
            <a:pPr marL="639763" lvl="1" indent="-246063" eaLnBrk="1" hangingPunct="1">
              <a:buFontTx/>
              <a:buNone/>
              <a:defRPr/>
            </a:pPr>
            <a:endParaRPr lang="en-US" sz="3400" smtClean="0">
              <a:ea typeface="+mn-ea"/>
            </a:endParaRPr>
          </a:p>
          <a:p>
            <a:pPr marL="639763" lvl="1" indent="-246063" eaLnBrk="1" hangingPunct="1">
              <a:defRPr/>
            </a:pPr>
            <a:r>
              <a:rPr lang="en-US" sz="3400" smtClean="0">
                <a:ea typeface="+mn-ea"/>
              </a:rPr>
              <a:t>Prevents bronchoconstriction mediated by </a:t>
            </a:r>
            <a:r>
              <a:rPr lang="en-US" sz="3400" b="1" u="sng" smtClean="0">
                <a:ea typeface="+mn-ea"/>
              </a:rPr>
              <a:t>vagal discharge</a:t>
            </a:r>
            <a:r>
              <a:rPr lang="en-US" b="1" u="sng" smtClean="0">
                <a:ea typeface="+mn-ea"/>
              </a:rPr>
              <a:t>        </a:t>
            </a:r>
          </a:p>
        </p:txBody>
      </p:sp>
    </p:spTree>
  </p:cSld>
  <p:clrMapOvr>
    <a:masterClrMapping/>
  </p:clrMapOvr>
  <p:transition>
    <p:blind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4294967295"/>
          </p:nvPr>
        </p:nvSpPr>
        <p:spPr>
          <a:xfrm>
            <a:off x="0" y="457200"/>
            <a:ext cx="9144000" cy="57150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400" b="1" smtClean="0">
                <a:ea typeface="+mn-ea"/>
              </a:rPr>
              <a:t>MUSCARINIC ANTAGONISTS</a:t>
            </a:r>
          </a:p>
          <a:p>
            <a:pPr marL="273050" indent="-273050" eaLnBrk="1" hangingPunct="1">
              <a:buFont typeface="Wingdings" pitchFamily="2" charset="2"/>
              <a:buNone/>
              <a:defRPr/>
            </a:pPr>
            <a:endParaRPr lang="en-US" sz="3400" b="1" smtClean="0">
              <a:ea typeface="+mn-ea"/>
            </a:endParaRPr>
          </a:p>
          <a:p>
            <a:pPr marL="273050" indent="-273050" eaLnBrk="1" hangingPunct="1">
              <a:defRPr/>
            </a:pPr>
            <a:r>
              <a:rPr lang="en-US" sz="3400" b="1" u="sng" smtClean="0">
                <a:solidFill>
                  <a:srgbClr val="FFFF66"/>
                </a:solidFill>
                <a:effectLst>
                  <a:outerShdw blurRad="38100" dist="38100" dir="2700000" algn="tl">
                    <a:srgbClr val="C0C0C0"/>
                  </a:outerShdw>
                </a:effectLst>
                <a:ea typeface="+mn-ea"/>
              </a:rPr>
              <a:t>Ipatropium</a:t>
            </a:r>
          </a:p>
          <a:p>
            <a:pPr marL="639763" lvl="1" indent="-246063" eaLnBrk="1" hangingPunct="1">
              <a:buFontTx/>
              <a:buNone/>
              <a:defRPr/>
            </a:pPr>
            <a:endParaRPr lang="en-US" sz="3000" smtClean="0">
              <a:ea typeface="+mn-ea"/>
            </a:endParaRPr>
          </a:p>
          <a:p>
            <a:pPr marL="639763" lvl="1" indent="-246063" eaLnBrk="1" hangingPunct="1">
              <a:defRPr/>
            </a:pPr>
            <a:r>
              <a:rPr lang="en-US" sz="3000" smtClean="0">
                <a:ea typeface="+mn-ea"/>
              </a:rPr>
              <a:t>Delivered to the airways by   pressurized aerosol </a:t>
            </a:r>
          </a:p>
          <a:p>
            <a:pPr marL="639763" lvl="1" indent="-246063" eaLnBrk="1" hangingPunct="1">
              <a:defRPr/>
            </a:pPr>
            <a:r>
              <a:rPr lang="en-US" sz="3000" smtClean="0">
                <a:ea typeface="+mn-ea"/>
              </a:rPr>
              <a:t>Have little systemic action</a:t>
            </a:r>
          </a:p>
          <a:p>
            <a:pPr marL="639763" lvl="1" indent="-246063" eaLnBrk="1" hangingPunct="1">
              <a:buFontTx/>
              <a:buNone/>
              <a:defRPr/>
            </a:pPr>
            <a:endParaRPr lang="en-US" sz="3000" smtClean="0">
              <a:ea typeface="+mn-ea"/>
            </a:endParaRPr>
          </a:p>
          <a:p>
            <a:pPr marL="273050" indent="-273050" eaLnBrk="1" hangingPunct="1">
              <a:defRPr/>
            </a:pPr>
            <a:r>
              <a:rPr lang="en-US" sz="3400" b="1" u="sng" smtClean="0">
                <a:solidFill>
                  <a:srgbClr val="FFFF66"/>
                </a:solidFill>
                <a:effectLst>
                  <a:outerShdw blurRad="38100" dist="38100" dir="2700000" algn="tl">
                    <a:srgbClr val="C0C0C0"/>
                  </a:outerShdw>
                </a:effectLst>
                <a:ea typeface="+mn-ea"/>
              </a:rPr>
              <a:t>Tiotropium</a:t>
            </a:r>
          </a:p>
          <a:p>
            <a:pPr marL="639763" lvl="1" indent="-246063" eaLnBrk="1" hangingPunct="1">
              <a:defRPr/>
            </a:pPr>
            <a:r>
              <a:rPr lang="en-US" sz="3000" smtClean="0">
                <a:ea typeface="+mn-ea"/>
              </a:rPr>
              <a:t>Newer longer-acting analog</a:t>
            </a:r>
          </a:p>
        </p:txBody>
      </p:sp>
    </p:spTree>
  </p:cSld>
  <p:clrMapOvr>
    <a:masterClrMapping/>
  </p:clrMapOvr>
  <p:transition>
    <p:blind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4294967295"/>
          </p:nvPr>
        </p:nvSpPr>
        <p:spPr>
          <a:xfrm>
            <a:off x="0" y="228600"/>
            <a:ext cx="9448800" cy="6629400"/>
          </a:xfrm>
          <a:effectLst>
            <a:outerShdw dist="35921" dir="2700000" algn="ctr" rotWithShape="0">
              <a:schemeClr val="bg2"/>
            </a:outerShdw>
          </a:effectLst>
        </p:spPr>
        <p:txBody>
          <a:bodyPr>
            <a:normAutofit/>
          </a:bodyPr>
          <a:lstStyle/>
          <a:p>
            <a:pPr marL="273050" indent="-273050" eaLnBrk="1" hangingPunct="1">
              <a:defRPr/>
            </a:pPr>
            <a:r>
              <a:rPr lang="en-US" sz="3800" smtClean="0">
                <a:solidFill>
                  <a:srgbClr val="FF0000"/>
                </a:solidFill>
                <a:ea typeface="+mn-ea"/>
              </a:rPr>
              <a:t>TOXICITY</a:t>
            </a:r>
          </a:p>
          <a:p>
            <a:pPr marL="273050" indent="-273050" eaLnBrk="1" hangingPunct="1">
              <a:buFontTx/>
              <a:buNone/>
              <a:defRPr/>
            </a:pPr>
            <a:endParaRPr lang="en-US" sz="3800" smtClean="0">
              <a:solidFill>
                <a:srgbClr val="FF0000"/>
              </a:solidFill>
              <a:ea typeface="+mn-ea"/>
            </a:endParaRPr>
          </a:p>
          <a:p>
            <a:pPr marL="639763" lvl="1" indent="-246063" eaLnBrk="1" hangingPunct="1">
              <a:defRPr/>
            </a:pPr>
            <a:r>
              <a:rPr lang="en-US" sz="3400" smtClean="0">
                <a:ea typeface="+mn-ea"/>
              </a:rPr>
              <a:t>Delivered directly to the airway, </a:t>
            </a:r>
            <a:r>
              <a:rPr lang="en-US" sz="3400" smtClean="0">
                <a:solidFill>
                  <a:srgbClr val="FF6600"/>
                </a:solidFill>
                <a:ea typeface="+mn-ea"/>
              </a:rPr>
              <a:t>minimally absorbed</a:t>
            </a:r>
          </a:p>
          <a:p>
            <a:pPr marL="639763" lvl="1" indent="-246063" eaLnBrk="1" hangingPunct="1">
              <a:defRPr/>
            </a:pPr>
            <a:r>
              <a:rPr lang="en-US" sz="3400" smtClean="0">
                <a:ea typeface="+mn-ea"/>
              </a:rPr>
              <a:t>Systemic effects are small</a:t>
            </a:r>
          </a:p>
          <a:p>
            <a:pPr marL="639763" lvl="1" indent="-246063" eaLnBrk="1" hangingPunct="1">
              <a:defRPr/>
            </a:pPr>
            <a:r>
              <a:rPr lang="en-US" sz="3400" smtClean="0">
                <a:ea typeface="+mn-ea"/>
              </a:rPr>
              <a:t>In excessive dosage, minor atropine-  like toxic effects may occur</a:t>
            </a:r>
          </a:p>
          <a:p>
            <a:pPr marL="639763" lvl="1" indent="-246063" eaLnBrk="1" hangingPunct="1">
              <a:defRPr/>
            </a:pPr>
            <a:r>
              <a:rPr lang="en-US" sz="3400" b="1" u="sng" smtClean="0">
                <a:ea typeface="+mn-ea"/>
              </a:rPr>
              <a:t>Does not cause tremor or arrhythmias</a:t>
            </a:r>
          </a:p>
          <a:p>
            <a:pPr marL="273050" indent="-273050" eaLnBrk="1" hangingPunct="1">
              <a:buFont typeface="Wingdings" pitchFamily="2" charset="2"/>
              <a:buNone/>
              <a:defRPr/>
            </a:pPr>
            <a:endParaRPr lang="en-US" sz="3800" smtClean="0">
              <a:ea typeface="+mn-ea"/>
            </a:endParaRPr>
          </a:p>
        </p:txBody>
      </p:sp>
    </p:spTree>
  </p:cSld>
  <p:clrMapOvr>
    <a:masterClrMapping/>
  </p:clrMapOvr>
  <p:transition>
    <p:blinds/>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4294967295"/>
          </p:nvPr>
        </p:nvSpPr>
        <p:spPr>
          <a:xfrm>
            <a:off x="0" y="609600"/>
            <a:ext cx="9144000" cy="6248400"/>
          </a:xfrm>
          <a:effectLst>
            <a:outerShdw dist="35921" dir="2700000" algn="ctr" rotWithShape="0">
              <a:schemeClr val="bg2"/>
            </a:outerShdw>
          </a:effectLst>
        </p:spPr>
        <p:txBody>
          <a:bodyPr>
            <a:normAutofit lnSpcReduction="10000"/>
          </a:bodyPr>
          <a:lstStyle/>
          <a:p>
            <a:pPr marL="273050" indent="-273050" eaLnBrk="1" hangingPunct="1">
              <a:buFont typeface="Wingdings" pitchFamily="2" charset="2"/>
              <a:buNone/>
              <a:defRPr/>
            </a:pPr>
            <a:endParaRPr lang="en-US" sz="3400" b="1" smtClean="0">
              <a:ea typeface="+mn-ea"/>
            </a:endParaRPr>
          </a:p>
          <a:p>
            <a:pPr marL="273050" indent="-273050" eaLnBrk="1" hangingPunct="1">
              <a:defRPr/>
            </a:pPr>
            <a:r>
              <a:rPr lang="en-US" sz="3400" smtClean="0">
                <a:solidFill>
                  <a:srgbClr val="FF6600"/>
                </a:solidFill>
                <a:ea typeface="+mn-ea"/>
              </a:rPr>
              <a:t>No bronchodilator action</a:t>
            </a:r>
            <a:r>
              <a:rPr lang="en-US" sz="3400" smtClean="0">
                <a:ea typeface="+mn-ea"/>
              </a:rPr>
              <a:t> but can prevent bronchoconstriction caused by a challenge  with antigen to which the patient is allergic</a:t>
            </a:r>
          </a:p>
          <a:p>
            <a:pPr marL="273050" indent="-273050" eaLnBrk="1" hangingPunct="1">
              <a:defRPr/>
            </a:pPr>
            <a:r>
              <a:rPr lang="en-US" sz="3400" smtClean="0">
                <a:ea typeface="+mn-ea"/>
              </a:rPr>
              <a:t>Food allergy</a:t>
            </a:r>
          </a:p>
          <a:p>
            <a:pPr marL="639763" lvl="1" indent="-246063" eaLnBrk="1" hangingPunct="1">
              <a:defRPr/>
            </a:pPr>
            <a:r>
              <a:rPr lang="en-US" sz="3000" smtClean="0">
                <a:ea typeface="+mn-ea"/>
              </a:rPr>
              <a:t>Given orally</a:t>
            </a:r>
          </a:p>
          <a:p>
            <a:pPr marL="273050" indent="-273050" eaLnBrk="1" hangingPunct="1">
              <a:defRPr/>
            </a:pPr>
            <a:r>
              <a:rPr lang="en-US" sz="3400" b="1" u="sng" smtClean="0">
                <a:effectLst>
                  <a:outerShdw blurRad="38100" dist="38100" dir="2700000" algn="tl">
                    <a:srgbClr val="C0C0C0"/>
                  </a:outerShdw>
                </a:effectLst>
                <a:ea typeface="+mn-ea"/>
              </a:rPr>
              <a:t>Asthma in children</a:t>
            </a:r>
          </a:p>
          <a:p>
            <a:pPr marL="639763" lvl="1" indent="-246063" eaLnBrk="1" hangingPunct="1">
              <a:defRPr/>
            </a:pPr>
            <a:r>
              <a:rPr lang="en-US" sz="3000" smtClean="0">
                <a:solidFill>
                  <a:srgbClr val="FF6600"/>
                </a:solidFill>
                <a:ea typeface="+mn-ea"/>
              </a:rPr>
              <a:t>Most important use</a:t>
            </a:r>
          </a:p>
          <a:p>
            <a:pPr marL="273050" indent="-273050" eaLnBrk="1" hangingPunct="1">
              <a:defRPr/>
            </a:pPr>
            <a:r>
              <a:rPr lang="en-US" sz="3400" b="1" u="sng" smtClean="0">
                <a:effectLst>
                  <a:outerShdw blurRad="38100" dist="38100" dir="2700000" algn="tl">
                    <a:srgbClr val="C0C0C0"/>
                  </a:outerShdw>
                </a:effectLst>
                <a:ea typeface="+mn-ea"/>
              </a:rPr>
              <a:t>Hay fever</a:t>
            </a:r>
            <a:r>
              <a:rPr lang="en-US" sz="3400" smtClean="0">
                <a:ea typeface="+mn-ea"/>
              </a:rPr>
              <a:t> </a:t>
            </a:r>
          </a:p>
          <a:p>
            <a:pPr marL="639763" lvl="1" indent="-246063" eaLnBrk="1" hangingPunct="1">
              <a:defRPr/>
            </a:pPr>
            <a:r>
              <a:rPr lang="en-US" sz="3000" smtClean="0">
                <a:ea typeface="+mn-ea"/>
              </a:rPr>
              <a:t>Nasal and eyedrop formulations</a:t>
            </a:r>
          </a:p>
          <a:p>
            <a:pPr marL="273050" indent="-273050" eaLnBrk="1" hangingPunct="1">
              <a:defRPr/>
            </a:pPr>
            <a:endParaRPr lang="en-US" sz="3400" smtClean="0">
              <a:ea typeface="+mn-ea"/>
            </a:endParaRPr>
          </a:p>
          <a:p>
            <a:pPr marL="273050" indent="-273050" eaLnBrk="1" hangingPunct="1">
              <a:defRPr/>
            </a:pPr>
            <a:endParaRPr lang="en-US" sz="3400" smtClean="0">
              <a:ea typeface="+mn-ea"/>
            </a:endParaRPr>
          </a:p>
          <a:p>
            <a:pPr marL="639763" lvl="1" indent="-246063" eaLnBrk="1" hangingPunct="1">
              <a:buFont typeface="Wingdings" pitchFamily="2" charset="2"/>
              <a:buNone/>
              <a:defRPr/>
            </a:pPr>
            <a:endParaRPr lang="en-US" sz="3000" smtClean="0">
              <a:ea typeface="+mn-ea"/>
            </a:endParaRPr>
          </a:p>
        </p:txBody>
      </p:sp>
      <p:sp>
        <p:nvSpPr>
          <p:cNvPr id="101379" name="Rectangle 4"/>
          <p:cNvSpPr>
            <a:spLocks noChangeArrowheads="1"/>
          </p:cNvSpPr>
          <p:nvPr/>
        </p:nvSpPr>
        <p:spPr bwMode="auto">
          <a:xfrm>
            <a:off x="838200" y="104775"/>
            <a:ext cx="5657850" cy="519113"/>
          </a:xfrm>
          <a:prstGeom prst="rect">
            <a:avLst/>
          </a:prstGeom>
          <a:noFill/>
          <a:ln w="9525">
            <a:noFill/>
            <a:miter lim="800000"/>
            <a:headEnd/>
            <a:tailEnd/>
          </a:ln>
        </p:spPr>
        <p:txBody>
          <a:bodyPr wrap="none">
            <a:spAutoFit/>
          </a:bodyPr>
          <a:lstStyle/>
          <a:p>
            <a:r>
              <a:rPr lang="en-US" sz="2800" b="1">
                <a:solidFill>
                  <a:srgbClr val="FFFF66"/>
                </a:solidFill>
              </a:rPr>
              <a:t>CROMOLYN AND NEDOCROMIL</a:t>
            </a:r>
          </a:p>
        </p:txBody>
      </p:sp>
    </p:spTree>
  </p:cSld>
  <p:clrMapOvr>
    <a:masterClrMapping/>
  </p:clrMapOvr>
  <p:transition>
    <p:blind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4294967295"/>
          </p:nvPr>
        </p:nvSpPr>
        <p:spPr>
          <a:xfrm>
            <a:off x="0" y="1295400"/>
            <a:ext cx="8229600" cy="49530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endParaRPr lang="en-US" sz="3800" b="1" smtClean="0">
              <a:ea typeface="+mn-ea"/>
            </a:endParaRPr>
          </a:p>
          <a:p>
            <a:pPr marL="273050" indent="-273050" eaLnBrk="1" hangingPunct="1">
              <a:defRPr/>
            </a:pPr>
            <a:r>
              <a:rPr lang="en-US" sz="3800" smtClean="0">
                <a:solidFill>
                  <a:srgbClr val="FF6600"/>
                </a:solidFill>
                <a:ea typeface="+mn-ea"/>
              </a:rPr>
              <a:t>TOXICITY</a:t>
            </a:r>
          </a:p>
          <a:p>
            <a:pPr marL="639763" lvl="1" indent="-246063" eaLnBrk="1" hangingPunct="1">
              <a:defRPr/>
            </a:pPr>
            <a:r>
              <a:rPr lang="en-US" sz="3400" smtClean="0">
                <a:ea typeface="+mn-ea"/>
              </a:rPr>
              <a:t>Cough and irritation of the airway    when given by aerosol</a:t>
            </a:r>
          </a:p>
          <a:p>
            <a:pPr marL="639763" lvl="1" indent="-246063" eaLnBrk="1" hangingPunct="1">
              <a:defRPr/>
            </a:pPr>
            <a:r>
              <a:rPr lang="en-US" sz="3400" smtClean="0">
                <a:ea typeface="+mn-ea"/>
              </a:rPr>
              <a:t>Drug allergy is rare</a:t>
            </a:r>
          </a:p>
        </p:txBody>
      </p:sp>
    </p:spTree>
  </p:cSld>
  <p:clrMapOvr>
    <a:masterClrMapping/>
  </p:clrMapOvr>
  <p:transition>
    <p:blind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4294967295"/>
          </p:nvPr>
        </p:nvSpPr>
        <p:spPr>
          <a:xfrm>
            <a:off x="228600" y="228600"/>
            <a:ext cx="8915400" cy="6019800"/>
          </a:xfrm>
          <a:effectLst>
            <a:outerShdw dist="35921" dir="2700000" algn="ctr" rotWithShape="0">
              <a:schemeClr val="bg2"/>
            </a:outerShdw>
          </a:effectLst>
        </p:spPr>
        <p:txBody>
          <a:bodyPr>
            <a:normAutofit lnSpcReduction="10000"/>
          </a:bodyPr>
          <a:lstStyle/>
          <a:p>
            <a:pPr marL="273050" indent="-273050" eaLnBrk="1" hangingPunct="1">
              <a:spcBef>
                <a:spcPct val="0"/>
              </a:spcBef>
              <a:buFontTx/>
              <a:buNone/>
              <a:defRPr/>
            </a:pPr>
            <a:r>
              <a:rPr lang="en-US" sz="3800" smtClean="0">
                <a:solidFill>
                  <a:srgbClr val="FF6600"/>
                </a:solidFill>
                <a:ea typeface="+mn-ea"/>
              </a:rPr>
              <a:t>Anti-IgE </a:t>
            </a:r>
            <a:r>
              <a:rPr lang="en-US" sz="3800" smtClean="0">
                <a:ea typeface="+mn-ea"/>
              </a:rPr>
              <a:t>antibody</a:t>
            </a:r>
          </a:p>
          <a:p>
            <a:pPr marL="273050" indent="-273050" eaLnBrk="1" hangingPunct="1">
              <a:spcBef>
                <a:spcPct val="0"/>
              </a:spcBef>
              <a:buFontTx/>
              <a:buNone/>
              <a:defRPr/>
            </a:pPr>
            <a:endParaRPr lang="en-US" sz="3800" smtClean="0">
              <a:ea typeface="+mn-ea"/>
            </a:endParaRPr>
          </a:p>
          <a:p>
            <a:pPr marL="639763" lvl="1" indent="-246063" eaLnBrk="1" hangingPunct="1">
              <a:defRPr/>
            </a:pPr>
            <a:r>
              <a:rPr lang="en-US" sz="3400" b="1" u="sng" smtClean="0">
                <a:solidFill>
                  <a:srgbClr val="FFFF66"/>
                </a:solidFill>
                <a:ea typeface="+mn-ea"/>
              </a:rPr>
              <a:t>Omalizumab</a:t>
            </a:r>
          </a:p>
          <a:p>
            <a:pPr marL="914400" lvl="2" indent="-246063" eaLnBrk="1" hangingPunct="1">
              <a:defRPr/>
            </a:pPr>
            <a:r>
              <a:rPr lang="en-US" sz="3800" smtClean="0">
                <a:ea typeface="+mn-ea"/>
              </a:rPr>
              <a:t>Humanized murine monoclonal antibody to human IgE</a:t>
            </a:r>
          </a:p>
          <a:p>
            <a:pPr marL="914400" lvl="2" indent="-246063" eaLnBrk="1" hangingPunct="1">
              <a:defRPr/>
            </a:pPr>
            <a:r>
              <a:rPr lang="en-US" sz="3800" smtClean="0">
                <a:ea typeface="+mn-ea"/>
              </a:rPr>
              <a:t>Prophylactic management of asthma</a:t>
            </a:r>
          </a:p>
          <a:p>
            <a:pPr marL="914400" lvl="2" indent="-246063" eaLnBrk="1" hangingPunct="1">
              <a:defRPr/>
            </a:pPr>
            <a:r>
              <a:rPr lang="en-US" sz="3800" smtClean="0">
                <a:ea typeface="+mn-ea"/>
              </a:rPr>
              <a:t>Given parenterally</a:t>
            </a:r>
          </a:p>
          <a:p>
            <a:pPr marL="273050" indent="-273050" eaLnBrk="1" hangingPunct="1">
              <a:buFont typeface="Wingdings" pitchFamily="2" charset="2"/>
              <a:buNone/>
              <a:defRPr/>
            </a:pPr>
            <a:endParaRPr lang="en-US" sz="3800" smtClean="0">
              <a:ea typeface="+mn-ea"/>
            </a:endParaRPr>
          </a:p>
          <a:p>
            <a:pPr marL="273050" indent="-273050" eaLnBrk="1" hangingPunct="1">
              <a:buFont typeface="Wingdings" pitchFamily="2" charset="2"/>
              <a:buNone/>
              <a:defRPr/>
            </a:pPr>
            <a:r>
              <a:rPr lang="en-US" sz="3800" smtClean="0">
                <a:ea typeface="+mn-ea"/>
              </a:rPr>
              <a:t>	</a:t>
            </a: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ctrTitle"/>
          </p:nvPr>
        </p:nvSpPr>
        <p:spPr>
          <a:xfrm>
            <a:off x="0" y="-4763"/>
            <a:ext cx="9144000" cy="766763"/>
          </a:xfrm>
        </p:spPr>
        <p:txBody>
          <a:bodyPr/>
          <a:lstStyle/>
          <a:p>
            <a:pPr>
              <a:defRPr/>
            </a:pPr>
            <a:r>
              <a:rPr lang="en-US" sz="4200" smtClean="0">
                <a:solidFill>
                  <a:srgbClr val="FF3300"/>
                </a:solidFill>
                <a:ea typeface="+mj-ea"/>
              </a:rPr>
              <a:t>Our Goals</a:t>
            </a:r>
          </a:p>
        </p:txBody>
      </p:sp>
      <p:sp>
        <p:nvSpPr>
          <p:cNvPr id="21507" name="Rectangle 3"/>
          <p:cNvSpPr>
            <a:spLocks noGrp="1" noChangeArrowheads="1"/>
          </p:cNvSpPr>
          <p:nvPr>
            <p:ph type="subTitle" idx="1"/>
          </p:nvPr>
        </p:nvSpPr>
        <p:spPr>
          <a:xfrm>
            <a:off x="228600" y="762000"/>
            <a:ext cx="8915400" cy="6096000"/>
          </a:xfrm>
        </p:spPr>
        <p:txBody>
          <a:bodyPr/>
          <a:lstStyle/>
          <a:p>
            <a:pPr algn="l">
              <a:defRPr/>
            </a:pPr>
            <a:r>
              <a:rPr lang="en-US" sz="4000" b="1" dirty="0" smtClean="0">
                <a:solidFill>
                  <a:srgbClr val="FFFF66"/>
                </a:solidFill>
                <a:ea typeface="+mn-ea"/>
              </a:rPr>
              <a:t>Definition of bronchial asthma</a:t>
            </a:r>
          </a:p>
          <a:p>
            <a:pPr algn="l">
              <a:defRPr/>
            </a:pPr>
            <a:r>
              <a:rPr lang="en-US" sz="4000" b="1" dirty="0" smtClean="0">
                <a:solidFill>
                  <a:srgbClr val="FFFF66"/>
                </a:solidFill>
                <a:ea typeface="+mn-ea"/>
              </a:rPr>
              <a:t>Etiologic factors</a:t>
            </a:r>
          </a:p>
          <a:p>
            <a:pPr algn="l">
              <a:defRPr/>
            </a:pPr>
            <a:r>
              <a:rPr lang="en-US" sz="4000" b="1" dirty="0" smtClean="0">
                <a:solidFill>
                  <a:srgbClr val="FFFF66"/>
                </a:solidFill>
                <a:ea typeface="+mn-ea"/>
              </a:rPr>
              <a:t>Immunology</a:t>
            </a:r>
          </a:p>
          <a:p>
            <a:pPr algn="l">
              <a:defRPr/>
            </a:pPr>
            <a:r>
              <a:rPr lang="en-US" sz="4000" b="1" dirty="0" err="1" smtClean="0">
                <a:solidFill>
                  <a:srgbClr val="FFFF66"/>
                </a:solidFill>
                <a:ea typeface="+mn-ea"/>
              </a:rPr>
              <a:t>Pathophysiology</a:t>
            </a:r>
            <a:endParaRPr lang="en-US" sz="4000" b="1" dirty="0" smtClean="0">
              <a:solidFill>
                <a:srgbClr val="FFFF66"/>
              </a:solidFill>
              <a:ea typeface="+mn-ea"/>
            </a:endParaRPr>
          </a:p>
          <a:p>
            <a:pPr algn="l">
              <a:defRPr/>
            </a:pPr>
            <a:r>
              <a:rPr lang="en-US" sz="4000" b="1" dirty="0" smtClean="0">
                <a:solidFill>
                  <a:srgbClr val="FFFF66"/>
                </a:solidFill>
                <a:ea typeface="+mn-ea"/>
              </a:rPr>
              <a:t>Diagnosis</a:t>
            </a:r>
          </a:p>
          <a:p>
            <a:pPr algn="l">
              <a:defRPr/>
            </a:pPr>
            <a:r>
              <a:rPr lang="en-US" sz="4000" b="1" dirty="0" smtClean="0">
                <a:solidFill>
                  <a:srgbClr val="FFFF66"/>
                </a:solidFill>
                <a:ea typeface="+mn-ea"/>
              </a:rPr>
              <a:t>Differential diagnosis</a:t>
            </a:r>
          </a:p>
          <a:p>
            <a:pPr algn="l">
              <a:defRPr/>
            </a:pPr>
            <a:r>
              <a:rPr lang="en-US" sz="4000" b="1" dirty="0" smtClean="0">
                <a:solidFill>
                  <a:srgbClr val="FFFF66"/>
                </a:solidFill>
                <a:ea typeface="+mn-ea"/>
              </a:rPr>
              <a:t>Treatment guidelines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bject 2"/>
          <p:cNvSpPr>
            <a:spLocks noChangeArrowheads="1"/>
          </p:cNvSpPr>
          <p:nvPr/>
        </p:nvSpPr>
        <p:spPr bwMode="auto">
          <a:xfrm>
            <a:off x="157163" y="100013"/>
            <a:ext cx="8856662" cy="6757987"/>
          </a:xfrm>
          <a:prstGeom prst="rect">
            <a:avLst/>
          </a:prstGeom>
          <a:blipFill dpi="0" rotWithShape="1">
            <a:blip r:embed="rId2"/>
            <a:srcRect/>
            <a:stretch>
              <a:fillRect/>
            </a:stretch>
          </a:blipFill>
          <a:ln w="9525">
            <a:noFill/>
            <a:miter lim="800000"/>
            <a:headEnd/>
            <a:tailEnd/>
          </a:ln>
        </p:spPr>
        <p:txBody>
          <a:bodyPr lIns="0" tIns="0" rIns="0" bIns="0"/>
          <a:lstStyle/>
          <a:p>
            <a:endParaRPr lang="ar-JO"/>
          </a:p>
        </p:txBody>
      </p:sp>
      <p:sp>
        <p:nvSpPr>
          <p:cNvPr id="104451" name="object 3"/>
          <p:cNvSpPr>
            <a:spLocks noChangeArrowheads="1"/>
          </p:cNvSpPr>
          <p:nvPr/>
        </p:nvSpPr>
        <p:spPr bwMode="auto">
          <a:xfrm>
            <a:off x="3754438" y="2409825"/>
            <a:ext cx="1706562" cy="1752600"/>
          </a:xfrm>
          <a:prstGeom prst="rect">
            <a:avLst/>
          </a:prstGeom>
          <a:blipFill dpi="0" rotWithShape="1">
            <a:blip r:embed="rId3"/>
            <a:srcRect/>
            <a:stretch>
              <a:fillRect/>
            </a:stretch>
          </a:blipFill>
          <a:ln w="9525">
            <a:noFill/>
            <a:miter lim="800000"/>
            <a:headEnd/>
            <a:tailEnd/>
          </a:ln>
        </p:spPr>
        <p:txBody>
          <a:bodyPr lIns="0" tIns="0" rIns="0" bIns="0"/>
          <a:lstStyle/>
          <a:p>
            <a:endParaRPr lang="ar-JO"/>
          </a:p>
        </p:txBody>
      </p:sp>
      <p:sp>
        <p:nvSpPr>
          <p:cNvPr id="104452" name="object 4"/>
          <p:cNvSpPr txBox="1">
            <a:spLocks noChangeArrowheads="1"/>
          </p:cNvSpPr>
          <p:nvPr/>
        </p:nvSpPr>
        <p:spPr bwMode="auto">
          <a:xfrm>
            <a:off x="981075" y="4197350"/>
            <a:ext cx="6881813" cy="2136775"/>
          </a:xfrm>
          <a:prstGeom prst="rect">
            <a:avLst/>
          </a:prstGeom>
          <a:noFill/>
          <a:ln w="9525">
            <a:noFill/>
            <a:miter lim="800000"/>
            <a:headEnd/>
            <a:tailEnd/>
          </a:ln>
        </p:spPr>
        <p:txBody>
          <a:bodyPr lIns="0" tIns="12065" rIns="0" bIns="0">
            <a:spAutoFit/>
          </a:bodyPr>
          <a:lstStyle/>
          <a:p>
            <a:pPr marL="1566863" indent="-282575">
              <a:spcBef>
                <a:spcPts val="100"/>
              </a:spcBef>
            </a:pPr>
            <a:r>
              <a:rPr lang="en-US" sz="2500">
                <a:solidFill>
                  <a:srgbClr val="124679"/>
                </a:solidFill>
                <a:cs typeface="Arial" pitchFamily="34" charset="0"/>
              </a:rPr>
              <a:t>GINA Global Strategy for Asthma  Management and Prevention</a:t>
            </a:r>
            <a:endParaRPr lang="en-US" sz="2500">
              <a:cs typeface="Arial" pitchFamily="34" charset="0"/>
            </a:endParaRPr>
          </a:p>
          <a:p>
            <a:pPr marL="1566863" indent="-282575">
              <a:spcBef>
                <a:spcPts val="1975"/>
              </a:spcBef>
            </a:pPr>
            <a:r>
              <a:rPr lang="en-US">
                <a:solidFill>
                  <a:srgbClr val="124679"/>
                </a:solidFill>
                <a:cs typeface="Arial" pitchFamily="34" charset="0"/>
              </a:rPr>
              <a:t>This slide set is restricted for academic and educational purposes  only.	Use of the slide set, or of individual slides, for commercial or  promotional purposes requires approval from GINA. Slides must not  be changed without permission from GINA.</a:t>
            </a:r>
            <a:endParaRPr lang="en-US">
              <a:cs typeface="Arial" pitchFamily="34" charset="0"/>
            </a:endParaRPr>
          </a:p>
        </p:txBody>
      </p:sp>
      <p:sp>
        <p:nvSpPr>
          <p:cNvPr id="5" name="object 5"/>
          <p:cNvSpPr txBox="1"/>
          <p:nvPr/>
        </p:nvSpPr>
        <p:spPr>
          <a:xfrm>
            <a:off x="2703513" y="6604000"/>
            <a:ext cx="3736975" cy="207963"/>
          </a:xfrm>
          <a:prstGeom prst="rect">
            <a:avLst/>
          </a:prstGeom>
        </p:spPr>
        <p:txBody>
          <a:bodyPr lIns="0" tIns="12700" rIns="0" bIns="0">
            <a:spAutoFit/>
          </a:bodyPr>
          <a:lstStyle/>
          <a:p>
            <a:pPr marL="12700">
              <a:spcBef>
                <a:spcPts val="100"/>
              </a:spcBef>
              <a:tabLst>
                <a:tab pos="2275840" algn="l"/>
              </a:tabLst>
              <a:defRPr/>
            </a:pPr>
            <a:r>
              <a:rPr sz="1200" b="1" dirty="0">
                <a:solidFill>
                  <a:srgbClr val="124679"/>
                </a:solidFill>
                <a:latin typeface="Arial"/>
                <a:cs typeface="Arial"/>
              </a:rPr>
              <a:t>© Global </a:t>
            </a:r>
            <a:r>
              <a:rPr sz="1200" b="1" spc="-5" dirty="0">
                <a:solidFill>
                  <a:srgbClr val="124679"/>
                </a:solidFill>
                <a:latin typeface="Arial"/>
                <a:cs typeface="Arial"/>
              </a:rPr>
              <a:t>Initiative</a:t>
            </a:r>
            <a:r>
              <a:rPr sz="1200" b="1" spc="55" dirty="0">
                <a:solidFill>
                  <a:srgbClr val="124679"/>
                </a:solidFill>
                <a:latin typeface="Arial"/>
                <a:cs typeface="Arial"/>
              </a:rPr>
              <a:t> </a:t>
            </a:r>
            <a:r>
              <a:rPr sz="1200" b="1" spc="-5" dirty="0">
                <a:solidFill>
                  <a:srgbClr val="124679"/>
                </a:solidFill>
                <a:latin typeface="Arial"/>
                <a:cs typeface="Arial"/>
              </a:rPr>
              <a:t>for</a:t>
            </a:r>
            <a:r>
              <a:rPr sz="1200" b="1" spc="-15" dirty="0">
                <a:solidFill>
                  <a:srgbClr val="124679"/>
                </a:solidFill>
                <a:latin typeface="Arial"/>
                <a:cs typeface="Arial"/>
              </a:rPr>
              <a:t> </a:t>
            </a:r>
            <a:r>
              <a:rPr sz="1200" b="1" spc="-10" dirty="0">
                <a:solidFill>
                  <a:srgbClr val="124679"/>
                </a:solidFill>
                <a:latin typeface="Arial"/>
                <a:cs typeface="Arial"/>
              </a:rPr>
              <a:t>Asthma	</a:t>
            </a:r>
            <a:r>
              <a:rPr sz="1200" b="1" u="sng" spc="-5" dirty="0">
                <a:solidFill>
                  <a:srgbClr val="0000FF"/>
                </a:solidFill>
                <a:uFill>
                  <a:solidFill>
                    <a:srgbClr val="0000FF"/>
                  </a:solidFill>
                </a:uFill>
                <a:latin typeface="Arial"/>
                <a:cs typeface="Arial"/>
                <a:hlinkClick r:id="rId4"/>
              </a:rPr>
              <a:t>www.ginasthma.org</a:t>
            </a:r>
            <a:endParaRPr sz="1200">
              <a:latin typeface="Arial"/>
              <a:cs typeface="Arial"/>
            </a:endParaRPr>
          </a:p>
        </p:txBody>
      </p:sp>
      <p:sp>
        <p:nvSpPr>
          <p:cNvPr id="104454" name="object 6"/>
          <p:cNvSpPr>
            <a:spLocks noGrp="1"/>
          </p:cNvSpPr>
          <p:nvPr>
            <p:ph type="title"/>
          </p:nvPr>
        </p:nvSpPr>
        <p:spPr>
          <a:xfrm>
            <a:off x="457200" y="274638"/>
            <a:ext cx="8229600" cy="1438275"/>
          </a:xfrm>
        </p:spPr>
        <p:txBody>
          <a:bodyPr lIns="0" tIns="12065" rIns="0" bIns="0">
            <a:spAutoFit/>
          </a:bodyPr>
          <a:lstStyle/>
          <a:p>
            <a:pPr marL="820738" indent="-809625" eaLnBrk="1" hangingPunct="1">
              <a:lnSpc>
                <a:spcPct val="153000"/>
              </a:lnSpc>
              <a:spcBef>
                <a:spcPts val="100"/>
              </a:spcBef>
            </a:pPr>
            <a:r>
              <a:rPr lang="en-US" sz="3200" b="1" smtClean="0"/>
              <a:t>Global Initiative for Asthma (GINA)  </a:t>
            </a:r>
            <a:br>
              <a:rPr lang="en-US" sz="3200" b="1" smtClean="0"/>
            </a:br>
            <a:r>
              <a:rPr lang="en-US" sz="3200" b="1" smtClean="0"/>
              <a:t>What’s new in GINA 2018?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bject 2"/>
          <p:cNvSpPr>
            <a:spLocks noChangeArrowheads="1"/>
          </p:cNvSpPr>
          <p:nvPr/>
        </p:nvSpPr>
        <p:spPr bwMode="auto">
          <a:xfrm>
            <a:off x="165100" y="6651625"/>
            <a:ext cx="8818563" cy="206375"/>
          </a:xfrm>
          <a:custGeom>
            <a:avLst/>
            <a:gdLst>
              <a:gd name="T0" fmla="*/ 0 w 8819515"/>
              <a:gd name="T1" fmla="*/ 0 h 205740"/>
              <a:gd name="T2" fmla="*/ 8819515 w 8819515"/>
              <a:gd name="T3" fmla="*/ 205740 h 205740"/>
            </a:gdLst>
            <a:ahLst/>
            <a:cxnLst/>
            <a:rect l="T0" t="T1" r="T2" b="T3"/>
            <a:pathLst>
              <a:path w="8819515" h="205740">
                <a:moveTo>
                  <a:pt x="8771382" y="0"/>
                </a:moveTo>
                <a:lnTo>
                  <a:pt x="47993" y="0"/>
                </a:lnTo>
                <a:lnTo>
                  <a:pt x="29312" y="3401"/>
                </a:lnTo>
                <a:lnTo>
                  <a:pt x="14057" y="12677"/>
                </a:lnTo>
                <a:lnTo>
                  <a:pt x="3771" y="26435"/>
                </a:lnTo>
                <a:lnTo>
                  <a:pt x="0" y="43281"/>
                </a:lnTo>
                <a:lnTo>
                  <a:pt x="0" y="205738"/>
                </a:lnTo>
                <a:lnTo>
                  <a:pt x="8819388" y="205738"/>
                </a:lnTo>
                <a:lnTo>
                  <a:pt x="8819388" y="43281"/>
                </a:lnTo>
                <a:lnTo>
                  <a:pt x="8815619" y="26435"/>
                </a:lnTo>
                <a:lnTo>
                  <a:pt x="8805338" y="12677"/>
                </a:lnTo>
                <a:lnTo>
                  <a:pt x="8790080" y="3401"/>
                </a:lnTo>
                <a:lnTo>
                  <a:pt x="8771382" y="0"/>
                </a:lnTo>
                <a:close/>
              </a:path>
            </a:pathLst>
          </a:custGeom>
          <a:solidFill>
            <a:srgbClr val="124679"/>
          </a:solidFill>
          <a:ln w="9525">
            <a:noFill/>
            <a:miter lim="800000"/>
            <a:headEnd/>
            <a:tailEnd/>
          </a:ln>
        </p:spPr>
        <p:txBody>
          <a:bodyPr lIns="0" tIns="0" rIns="0" bIns="0"/>
          <a:lstStyle/>
          <a:p>
            <a:endParaRPr lang="ar-JO"/>
          </a:p>
        </p:txBody>
      </p:sp>
      <p:sp>
        <p:nvSpPr>
          <p:cNvPr id="105475" name="object 3"/>
          <p:cNvSpPr>
            <a:spLocks noChangeArrowheads="1"/>
          </p:cNvSpPr>
          <p:nvPr/>
        </p:nvSpPr>
        <p:spPr bwMode="auto">
          <a:xfrm>
            <a:off x="152400" y="139700"/>
            <a:ext cx="8820150" cy="1500188"/>
          </a:xfrm>
          <a:prstGeom prst="rect">
            <a:avLst/>
          </a:prstGeom>
          <a:blipFill dpi="0" rotWithShape="1">
            <a:blip r:embed="rId2"/>
            <a:srcRect/>
            <a:stretch>
              <a:fillRect/>
            </a:stretch>
          </a:blipFill>
          <a:ln w="9525">
            <a:noFill/>
            <a:miter lim="800000"/>
            <a:headEnd/>
            <a:tailEnd/>
          </a:ln>
        </p:spPr>
        <p:txBody>
          <a:bodyPr lIns="0" tIns="0" rIns="0" bIns="0"/>
          <a:lstStyle/>
          <a:p>
            <a:endParaRPr lang="ar-JO"/>
          </a:p>
        </p:txBody>
      </p:sp>
      <p:sp>
        <p:nvSpPr>
          <p:cNvPr id="105476" name="object 4"/>
          <p:cNvSpPr>
            <a:spLocks noChangeArrowheads="1"/>
          </p:cNvSpPr>
          <p:nvPr/>
        </p:nvSpPr>
        <p:spPr bwMode="auto">
          <a:xfrm>
            <a:off x="7961313" y="184150"/>
            <a:ext cx="968375" cy="995363"/>
          </a:xfrm>
          <a:prstGeom prst="rect">
            <a:avLst/>
          </a:prstGeom>
          <a:blipFill dpi="0" rotWithShape="1">
            <a:blip r:embed="rId3"/>
            <a:srcRect/>
            <a:stretch>
              <a:fillRect/>
            </a:stretch>
          </a:blipFill>
          <a:ln w="9525">
            <a:noFill/>
            <a:miter lim="800000"/>
            <a:headEnd/>
            <a:tailEnd/>
          </a:ln>
        </p:spPr>
        <p:txBody>
          <a:bodyPr lIns="0" tIns="0" rIns="0" bIns="0"/>
          <a:lstStyle/>
          <a:p>
            <a:endParaRPr lang="ar-JO"/>
          </a:p>
        </p:txBody>
      </p:sp>
      <p:sp>
        <p:nvSpPr>
          <p:cNvPr id="5" name="object 5"/>
          <p:cNvSpPr txBox="1"/>
          <p:nvPr/>
        </p:nvSpPr>
        <p:spPr>
          <a:xfrm>
            <a:off x="4849813" y="6632575"/>
            <a:ext cx="2317750" cy="239713"/>
          </a:xfrm>
          <a:prstGeom prst="rect">
            <a:avLst/>
          </a:prstGeom>
        </p:spPr>
        <p:txBody>
          <a:bodyPr lIns="0" tIns="12700" rIns="0" bIns="0">
            <a:spAutoFit/>
          </a:bodyPr>
          <a:lstStyle/>
          <a:p>
            <a:pPr marL="12700">
              <a:spcBef>
                <a:spcPts val="100"/>
              </a:spcBef>
              <a:defRPr/>
            </a:pPr>
            <a:r>
              <a:rPr sz="1400" dirty="0">
                <a:solidFill>
                  <a:srgbClr val="FFFFFF"/>
                </a:solidFill>
                <a:latin typeface="Arial"/>
                <a:cs typeface="Arial"/>
              </a:rPr>
              <a:t>© Global </a:t>
            </a:r>
            <a:r>
              <a:rPr sz="1400" spc="-5" dirty="0">
                <a:solidFill>
                  <a:srgbClr val="FFFFFF"/>
                </a:solidFill>
                <a:latin typeface="Arial"/>
                <a:cs typeface="Arial"/>
              </a:rPr>
              <a:t>Initiative </a:t>
            </a:r>
            <a:r>
              <a:rPr sz="1400" dirty="0">
                <a:solidFill>
                  <a:srgbClr val="FFFFFF"/>
                </a:solidFill>
                <a:latin typeface="Arial"/>
                <a:cs typeface="Arial"/>
              </a:rPr>
              <a:t>for</a:t>
            </a:r>
            <a:r>
              <a:rPr sz="1400" spc="-180" dirty="0">
                <a:solidFill>
                  <a:srgbClr val="FFFFFF"/>
                </a:solidFill>
                <a:latin typeface="Arial"/>
                <a:cs typeface="Arial"/>
              </a:rPr>
              <a:t> </a:t>
            </a:r>
            <a:r>
              <a:rPr sz="1400" dirty="0">
                <a:solidFill>
                  <a:srgbClr val="FFFFFF"/>
                </a:solidFill>
                <a:latin typeface="Arial"/>
                <a:cs typeface="Arial"/>
              </a:rPr>
              <a:t>Asthma</a:t>
            </a:r>
            <a:endParaRPr sz="1400">
              <a:latin typeface="Arial"/>
              <a:cs typeface="Arial"/>
            </a:endParaRPr>
          </a:p>
        </p:txBody>
      </p:sp>
      <p:sp>
        <p:nvSpPr>
          <p:cNvPr id="6" name="object 6"/>
          <p:cNvSpPr txBox="1"/>
          <p:nvPr/>
        </p:nvSpPr>
        <p:spPr>
          <a:xfrm>
            <a:off x="7337425" y="6632575"/>
            <a:ext cx="1576388" cy="239713"/>
          </a:xfrm>
          <a:prstGeom prst="rect">
            <a:avLst/>
          </a:prstGeom>
        </p:spPr>
        <p:txBody>
          <a:bodyPr lIns="0" tIns="12700" rIns="0" bIns="0">
            <a:spAutoFit/>
          </a:bodyPr>
          <a:lstStyle/>
          <a:p>
            <a:pPr marL="12700">
              <a:spcBef>
                <a:spcPts val="100"/>
              </a:spcBef>
              <a:defRPr/>
            </a:pPr>
            <a:r>
              <a:rPr sz="1400" spc="-10" dirty="0">
                <a:solidFill>
                  <a:srgbClr val="FFFFFF"/>
                </a:solidFill>
                <a:latin typeface="Arial"/>
                <a:cs typeface="Arial"/>
                <a:hlinkClick r:id="rId4"/>
              </a:rPr>
              <a:t>www.ginasthma.org</a:t>
            </a:r>
            <a:endParaRPr sz="1400">
              <a:latin typeface="Arial"/>
              <a:cs typeface="Arial"/>
            </a:endParaRPr>
          </a:p>
        </p:txBody>
      </p:sp>
      <p:sp>
        <p:nvSpPr>
          <p:cNvPr id="7" name="object 7"/>
          <p:cNvSpPr txBox="1">
            <a:spLocks noGrp="1"/>
          </p:cNvSpPr>
          <p:nvPr>
            <p:ph type="title"/>
          </p:nvPr>
        </p:nvSpPr>
        <p:spPr>
          <a:xfrm>
            <a:off x="436563" y="274638"/>
            <a:ext cx="6261100" cy="422275"/>
          </a:xfrm>
        </p:spPr>
        <p:txBody>
          <a:bodyPr lIns="0" tIns="12700" rIns="0" bIns="0" rtlCol="0">
            <a:spAutoFit/>
          </a:bodyPr>
          <a:lstStyle/>
          <a:p>
            <a:pPr marL="12700" eaLnBrk="1" fontAlgn="auto" hangingPunct="1">
              <a:spcBef>
                <a:spcPts val="100"/>
              </a:spcBef>
              <a:spcAft>
                <a:spcPts val="0"/>
              </a:spcAft>
              <a:defRPr/>
            </a:pPr>
            <a:r>
              <a:rPr sz="2600" dirty="0">
                <a:solidFill>
                  <a:srgbClr val="124679"/>
                </a:solidFill>
              </a:rPr>
              <a:t>Stepwise </a:t>
            </a:r>
            <a:r>
              <a:rPr sz="2600" spc="5" dirty="0">
                <a:solidFill>
                  <a:srgbClr val="124679"/>
                </a:solidFill>
              </a:rPr>
              <a:t>management </a:t>
            </a:r>
            <a:r>
              <a:rPr sz="2600" dirty="0">
                <a:solidFill>
                  <a:srgbClr val="124679"/>
                </a:solidFill>
              </a:rPr>
              <a:t>-</a:t>
            </a:r>
            <a:r>
              <a:rPr sz="2600" spc="-70" dirty="0">
                <a:solidFill>
                  <a:srgbClr val="124679"/>
                </a:solidFill>
              </a:rPr>
              <a:t> </a:t>
            </a:r>
            <a:r>
              <a:rPr sz="2600" dirty="0">
                <a:solidFill>
                  <a:srgbClr val="124679"/>
                </a:solidFill>
              </a:rPr>
              <a:t>pharmacotherapy</a:t>
            </a:r>
            <a:endParaRPr sz="2600"/>
          </a:p>
        </p:txBody>
      </p:sp>
      <p:sp>
        <p:nvSpPr>
          <p:cNvPr id="105480" name="object 8"/>
          <p:cNvSpPr>
            <a:spLocks noChangeArrowheads="1"/>
          </p:cNvSpPr>
          <p:nvPr/>
        </p:nvSpPr>
        <p:spPr bwMode="auto">
          <a:xfrm>
            <a:off x="1393825" y="1063625"/>
            <a:ext cx="6011863" cy="5526088"/>
          </a:xfrm>
          <a:prstGeom prst="rect">
            <a:avLst/>
          </a:prstGeom>
          <a:blipFill dpi="0" rotWithShape="1">
            <a:blip r:embed="rId5"/>
            <a:srcRect/>
            <a:stretch>
              <a:fillRect/>
            </a:stretch>
          </a:blipFill>
          <a:ln w="9525">
            <a:noFill/>
            <a:miter lim="800000"/>
            <a:headEnd/>
            <a:tailEnd/>
          </a:ln>
        </p:spPr>
        <p:txBody>
          <a:bodyPr lIns="0" tIns="0" rIns="0" bIns="0"/>
          <a:lstStyle/>
          <a:p>
            <a:endParaRPr lang="ar-JO"/>
          </a:p>
        </p:txBody>
      </p:sp>
      <p:sp>
        <p:nvSpPr>
          <p:cNvPr id="105481" name="object 9"/>
          <p:cNvSpPr txBox="1">
            <a:spLocks noChangeArrowheads="1"/>
          </p:cNvSpPr>
          <p:nvPr/>
        </p:nvSpPr>
        <p:spPr bwMode="auto">
          <a:xfrm>
            <a:off x="7488238" y="4394200"/>
            <a:ext cx="1554162" cy="1976438"/>
          </a:xfrm>
          <a:prstGeom prst="rect">
            <a:avLst/>
          </a:prstGeom>
          <a:noFill/>
          <a:ln w="9525">
            <a:noFill/>
            <a:miter lim="800000"/>
            <a:headEnd/>
            <a:tailEnd/>
          </a:ln>
        </p:spPr>
        <p:txBody>
          <a:bodyPr lIns="0" tIns="88900" rIns="0" bIns="0">
            <a:spAutoFit/>
          </a:bodyPr>
          <a:lstStyle/>
          <a:p>
            <a:pPr marL="12700">
              <a:spcBef>
                <a:spcPts val="700"/>
              </a:spcBef>
            </a:pPr>
            <a:r>
              <a:rPr lang="en-US" sz="900">
                <a:solidFill>
                  <a:srgbClr val="124679"/>
                </a:solidFill>
                <a:cs typeface="Arial" pitchFamily="34" charset="0"/>
              </a:rPr>
              <a:t>*Not for children &lt;12 years</a:t>
            </a:r>
            <a:endParaRPr lang="en-US" sz="900">
              <a:cs typeface="Arial" pitchFamily="34" charset="0"/>
            </a:endParaRPr>
          </a:p>
          <a:p>
            <a:pPr marL="12700" algn="just">
              <a:spcBef>
                <a:spcPts val="600"/>
              </a:spcBef>
            </a:pPr>
            <a:r>
              <a:rPr lang="en-US" sz="900">
                <a:solidFill>
                  <a:srgbClr val="124679"/>
                </a:solidFill>
                <a:cs typeface="Arial" pitchFamily="34" charset="0"/>
              </a:rPr>
              <a:t>**For children 6-11 years, the  preferred Step 3 treatment is  medium dose ICS</a:t>
            </a:r>
            <a:endParaRPr lang="en-US" sz="900">
              <a:cs typeface="Arial" pitchFamily="34" charset="0"/>
            </a:endParaRPr>
          </a:p>
          <a:p>
            <a:pPr marL="12700">
              <a:spcBef>
                <a:spcPts val="600"/>
              </a:spcBef>
            </a:pPr>
            <a:r>
              <a:rPr lang="en-US" sz="900" baseline="28000">
                <a:solidFill>
                  <a:srgbClr val="124679"/>
                </a:solidFill>
                <a:cs typeface="Arial" pitchFamily="34" charset="0"/>
              </a:rPr>
              <a:t>#</a:t>
            </a:r>
            <a:r>
              <a:rPr lang="en-US" sz="900">
                <a:solidFill>
                  <a:srgbClr val="124679"/>
                </a:solidFill>
                <a:cs typeface="Arial" pitchFamily="34" charset="0"/>
              </a:rPr>
              <a:t>For patients prescribed  BDP/formoterol or BUD/  formoterol maintenance and  reliever therapy</a:t>
            </a:r>
            <a:endParaRPr lang="en-US" sz="900">
              <a:cs typeface="Arial" pitchFamily="34" charset="0"/>
            </a:endParaRPr>
          </a:p>
          <a:p>
            <a:pPr marL="12700">
              <a:lnSpc>
                <a:spcPct val="101000"/>
              </a:lnSpc>
              <a:spcBef>
                <a:spcPts val="575"/>
              </a:spcBef>
            </a:pPr>
            <a:r>
              <a:rPr lang="en-US" sz="900">
                <a:solidFill>
                  <a:srgbClr val="124679"/>
                </a:solidFill>
                <a:cs typeface="Arial" pitchFamily="34" charset="0"/>
              </a:rPr>
              <a:t> Tiotropium by mist inhaler is  an add-on treatment for</a:t>
            </a:r>
            <a:endParaRPr lang="en-US" sz="900">
              <a:cs typeface="Arial" pitchFamily="34" charset="0"/>
            </a:endParaRPr>
          </a:p>
          <a:p>
            <a:pPr marL="12700"/>
            <a:r>
              <a:rPr lang="en-US" sz="900">
                <a:solidFill>
                  <a:srgbClr val="124679"/>
                </a:solidFill>
                <a:cs typeface="Arial" pitchFamily="34" charset="0"/>
              </a:rPr>
              <a:t>patients ≥12 years with a  history of exacerbations</a:t>
            </a:r>
            <a:endParaRPr lang="en-US" sz="900">
              <a:cs typeface="Arial" pitchFamily="34" charset="0"/>
            </a:endParaRPr>
          </a:p>
        </p:txBody>
      </p:sp>
      <p:sp>
        <p:nvSpPr>
          <p:cNvPr id="105482" name="object 10"/>
          <p:cNvSpPr txBox="1">
            <a:spLocks noChangeArrowheads="1"/>
          </p:cNvSpPr>
          <p:nvPr/>
        </p:nvSpPr>
        <p:spPr bwMode="auto">
          <a:xfrm>
            <a:off x="4841875" y="1331913"/>
            <a:ext cx="1743075" cy="966787"/>
          </a:xfrm>
          <a:prstGeom prst="rect">
            <a:avLst/>
          </a:prstGeom>
          <a:noFill/>
          <a:ln w="9525">
            <a:noFill/>
            <a:miter lim="800000"/>
            <a:headEnd/>
            <a:tailEnd/>
          </a:ln>
        </p:spPr>
        <p:txBody>
          <a:bodyPr lIns="0" tIns="61594" rIns="0" bIns="0">
            <a:spAutoFit/>
          </a:bodyPr>
          <a:lstStyle/>
          <a:p>
            <a:pPr marL="12700">
              <a:spcBef>
                <a:spcPts val="488"/>
              </a:spcBef>
            </a:pPr>
            <a:r>
              <a:rPr lang="en-US" sz="1000">
                <a:cs typeface="Arial" pitchFamily="34" charset="0"/>
              </a:rPr>
              <a:t>Diagnosis</a:t>
            </a:r>
          </a:p>
          <a:p>
            <a:pPr marL="12700">
              <a:lnSpc>
                <a:spcPts val="1075"/>
              </a:lnSpc>
              <a:spcBef>
                <a:spcPts val="525"/>
              </a:spcBef>
            </a:pPr>
            <a:r>
              <a:rPr lang="en-US" sz="1000">
                <a:cs typeface="Arial" pitchFamily="34" charset="0"/>
              </a:rPr>
              <a:t>Symptom control &amp; risk factors  (including lung function)</a:t>
            </a:r>
          </a:p>
          <a:p>
            <a:pPr marL="12700">
              <a:lnSpc>
                <a:spcPts val="1575"/>
              </a:lnSpc>
              <a:spcBef>
                <a:spcPts val="88"/>
              </a:spcBef>
            </a:pPr>
            <a:r>
              <a:rPr lang="en-US" sz="1000">
                <a:cs typeface="Arial" pitchFamily="34" charset="0"/>
              </a:rPr>
              <a:t>Inhaler technique &amp; adherence  Patient preference</a:t>
            </a:r>
          </a:p>
        </p:txBody>
      </p:sp>
      <p:sp>
        <p:nvSpPr>
          <p:cNvPr id="11" name="object 11"/>
          <p:cNvSpPr txBox="1"/>
          <p:nvPr/>
        </p:nvSpPr>
        <p:spPr>
          <a:xfrm>
            <a:off x="5091113" y="2763838"/>
            <a:ext cx="1803400" cy="628650"/>
          </a:xfrm>
          <a:prstGeom prst="rect">
            <a:avLst/>
          </a:prstGeom>
        </p:spPr>
        <p:txBody>
          <a:bodyPr lIns="0" tIns="61594" rIns="0" bIns="0">
            <a:spAutoFit/>
          </a:bodyPr>
          <a:lstStyle/>
          <a:p>
            <a:pPr marL="12700">
              <a:spcBef>
                <a:spcPts val="484"/>
              </a:spcBef>
              <a:defRPr/>
            </a:pPr>
            <a:r>
              <a:rPr sz="1000" dirty="0">
                <a:latin typeface="Arial"/>
                <a:cs typeface="Arial"/>
              </a:rPr>
              <a:t>Asthma</a:t>
            </a:r>
            <a:r>
              <a:rPr sz="1000" spc="-35" dirty="0">
                <a:latin typeface="Arial"/>
                <a:cs typeface="Arial"/>
              </a:rPr>
              <a:t> </a:t>
            </a:r>
            <a:r>
              <a:rPr sz="1000" spc="-5" dirty="0">
                <a:latin typeface="Arial"/>
                <a:cs typeface="Arial"/>
              </a:rPr>
              <a:t>medications</a:t>
            </a:r>
            <a:endParaRPr sz="1000">
              <a:latin typeface="Arial"/>
              <a:cs typeface="Arial"/>
            </a:endParaRPr>
          </a:p>
          <a:p>
            <a:pPr marL="12700">
              <a:spcBef>
                <a:spcPts val="380"/>
              </a:spcBef>
              <a:defRPr/>
            </a:pPr>
            <a:r>
              <a:rPr sz="1000" spc="-5" dirty="0">
                <a:latin typeface="Arial"/>
                <a:cs typeface="Arial"/>
              </a:rPr>
              <a:t>Non-pharmacological</a:t>
            </a:r>
            <a:r>
              <a:rPr sz="1000" spc="-40" dirty="0">
                <a:latin typeface="Arial"/>
                <a:cs typeface="Arial"/>
              </a:rPr>
              <a:t> </a:t>
            </a:r>
            <a:r>
              <a:rPr sz="1000" spc="-5" dirty="0">
                <a:latin typeface="Arial"/>
                <a:cs typeface="Arial"/>
              </a:rPr>
              <a:t>strategies</a:t>
            </a:r>
            <a:endParaRPr sz="1000">
              <a:latin typeface="Arial"/>
              <a:cs typeface="Arial"/>
            </a:endParaRPr>
          </a:p>
          <a:p>
            <a:pPr marL="12700">
              <a:spcBef>
                <a:spcPts val="375"/>
              </a:spcBef>
              <a:defRPr/>
            </a:pPr>
            <a:r>
              <a:rPr sz="1000" spc="-5" dirty="0">
                <a:latin typeface="Arial"/>
                <a:cs typeface="Arial"/>
              </a:rPr>
              <a:t>Treat modifiable risk</a:t>
            </a:r>
            <a:r>
              <a:rPr sz="1000" spc="-45" dirty="0">
                <a:latin typeface="Arial"/>
                <a:cs typeface="Arial"/>
              </a:rPr>
              <a:t> </a:t>
            </a:r>
            <a:r>
              <a:rPr sz="1000" spc="-5" dirty="0">
                <a:latin typeface="Arial"/>
                <a:cs typeface="Arial"/>
              </a:rPr>
              <a:t>factors</a:t>
            </a:r>
            <a:endParaRPr sz="1000">
              <a:latin typeface="Arial"/>
              <a:cs typeface="Arial"/>
            </a:endParaRPr>
          </a:p>
        </p:txBody>
      </p:sp>
      <p:sp>
        <p:nvSpPr>
          <p:cNvPr id="105484" name="object 12"/>
          <p:cNvSpPr txBox="1">
            <a:spLocks noChangeArrowheads="1"/>
          </p:cNvSpPr>
          <p:nvPr/>
        </p:nvSpPr>
        <p:spPr bwMode="auto">
          <a:xfrm>
            <a:off x="1822450" y="2317750"/>
            <a:ext cx="1087438" cy="1030288"/>
          </a:xfrm>
          <a:prstGeom prst="rect">
            <a:avLst/>
          </a:prstGeom>
          <a:noFill/>
          <a:ln w="9525">
            <a:noFill/>
            <a:miter lim="800000"/>
            <a:headEnd/>
            <a:tailEnd/>
          </a:ln>
        </p:spPr>
        <p:txBody>
          <a:bodyPr lIns="0" tIns="13335" rIns="0" bIns="0">
            <a:spAutoFit/>
          </a:bodyPr>
          <a:lstStyle/>
          <a:p>
            <a:pPr marL="12700">
              <a:lnSpc>
                <a:spcPct val="132000"/>
              </a:lnSpc>
              <a:spcBef>
                <a:spcPts val="100"/>
              </a:spcBef>
            </a:pPr>
            <a:r>
              <a:rPr lang="en-US" sz="1000">
                <a:cs typeface="Arial" pitchFamily="34" charset="0"/>
              </a:rPr>
              <a:t>Symptoms  Exacerbations  Side-effects  Patient satisfaction  Lung function</a:t>
            </a:r>
          </a:p>
        </p:txBody>
      </p:sp>
      <p:sp>
        <p:nvSpPr>
          <p:cNvPr id="105485" name="object 13"/>
          <p:cNvSpPr txBox="1">
            <a:spLocks noChangeArrowheads="1"/>
          </p:cNvSpPr>
          <p:nvPr/>
        </p:nvSpPr>
        <p:spPr bwMode="auto">
          <a:xfrm>
            <a:off x="852488" y="5573713"/>
            <a:ext cx="498475" cy="436562"/>
          </a:xfrm>
          <a:prstGeom prst="rect">
            <a:avLst/>
          </a:prstGeom>
          <a:noFill/>
          <a:ln w="9525">
            <a:noFill/>
            <a:miter lim="800000"/>
            <a:headEnd/>
            <a:tailEnd/>
          </a:ln>
        </p:spPr>
        <p:txBody>
          <a:bodyPr lIns="0" tIns="12700" rIns="0" bIns="0">
            <a:spAutoFit/>
          </a:bodyPr>
          <a:lstStyle/>
          <a:p>
            <a:pPr marL="12700" indent="187325" algn="r">
              <a:spcBef>
                <a:spcPts val="100"/>
              </a:spcBef>
            </a:pPr>
            <a:r>
              <a:rPr lang="en-US" sz="900" i="1">
                <a:cs typeface="Arial" pitchFamily="34" charset="0"/>
              </a:rPr>
              <a:t>Other  controller  options</a:t>
            </a:r>
            <a:endParaRPr lang="en-US" sz="900">
              <a:cs typeface="Arial" pitchFamily="34" charset="0"/>
            </a:endParaRPr>
          </a:p>
        </p:txBody>
      </p:sp>
      <p:sp>
        <p:nvSpPr>
          <p:cNvPr id="105486" name="object 14"/>
          <p:cNvSpPr txBox="1">
            <a:spLocks noChangeArrowheads="1"/>
          </p:cNvSpPr>
          <p:nvPr/>
        </p:nvSpPr>
        <p:spPr bwMode="auto">
          <a:xfrm>
            <a:off x="754063" y="6269038"/>
            <a:ext cx="596900" cy="161925"/>
          </a:xfrm>
          <a:prstGeom prst="rect">
            <a:avLst/>
          </a:prstGeom>
          <a:noFill/>
          <a:ln w="9525">
            <a:noFill/>
            <a:miter lim="800000"/>
            <a:headEnd/>
            <a:tailEnd/>
          </a:ln>
        </p:spPr>
        <p:txBody>
          <a:bodyPr lIns="0" tIns="12700" rIns="0" bIns="0">
            <a:spAutoFit/>
          </a:bodyPr>
          <a:lstStyle/>
          <a:p>
            <a:pPr marL="12700">
              <a:spcBef>
                <a:spcPts val="100"/>
              </a:spcBef>
            </a:pPr>
            <a:r>
              <a:rPr lang="en-US" sz="900" b="1">
                <a:solidFill>
                  <a:srgbClr val="124679"/>
                </a:solidFill>
                <a:cs typeface="Arial" pitchFamily="34" charset="0"/>
              </a:rPr>
              <a:t>RELIEVER</a:t>
            </a:r>
            <a:endParaRPr lang="en-US" sz="900">
              <a:cs typeface="Arial" pitchFamily="34" charset="0"/>
            </a:endParaRPr>
          </a:p>
        </p:txBody>
      </p:sp>
      <p:sp>
        <p:nvSpPr>
          <p:cNvPr id="15" name="object 15"/>
          <p:cNvSpPr txBox="1"/>
          <p:nvPr/>
        </p:nvSpPr>
        <p:spPr>
          <a:xfrm>
            <a:off x="1514475" y="4633913"/>
            <a:ext cx="463550" cy="177800"/>
          </a:xfrm>
          <a:prstGeom prst="rect">
            <a:avLst/>
          </a:prstGeom>
        </p:spPr>
        <p:txBody>
          <a:bodyPr lIns="0" tIns="12065" rIns="0" bIns="0">
            <a:spAutoFit/>
          </a:bodyPr>
          <a:lstStyle/>
          <a:p>
            <a:pPr marL="12700">
              <a:spcBef>
                <a:spcPts val="95"/>
              </a:spcBef>
              <a:defRPr/>
            </a:pPr>
            <a:r>
              <a:rPr sz="1000" b="1" spc="-5" dirty="0">
                <a:latin typeface="Arial"/>
                <a:cs typeface="Arial"/>
              </a:rPr>
              <a:t>STEP</a:t>
            </a:r>
            <a:r>
              <a:rPr sz="1000" b="1" spc="-70" dirty="0">
                <a:latin typeface="Arial"/>
                <a:cs typeface="Arial"/>
              </a:rPr>
              <a:t> </a:t>
            </a:r>
            <a:r>
              <a:rPr sz="1000" b="1" spc="-5" dirty="0">
                <a:latin typeface="Arial"/>
                <a:cs typeface="Arial"/>
              </a:rPr>
              <a:t>1</a:t>
            </a:r>
            <a:endParaRPr sz="1000">
              <a:latin typeface="Arial"/>
              <a:cs typeface="Arial"/>
            </a:endParaRPr>
          </a:p>
        </p:txBody>
      </p:sp>
      <p:sp>
        <p:nvSpPr>
          <p:cNvPr id="16" name="object 16"/>
          <p:cNvSpPr txBox="1"/>
          <p:nvPr/>
        </p:nvSpPr>
        <p:spPr>
          <a:xfrm>
            <a:off x="3208338" y="4633913"/>
            <a:ext cx="461962" cy="177800"/>
          </a:xfrm>
          <a:prstGeom prst="rect">
            <a:avLst/>
          </a:prstGeom>
        </p:spPr>
        <p:txBody>
          <a:bodyPr lIns="0" tIns="12065" rIns="0" bIns="0">
            <a:spAutoFit/>
          </a:bodyPr>
          <a:lstStyle/>
          <a:p>
            <a:pPr marL="12700">
              <a:spcBef>
                <a:spcPts val="95"/>
              </a:spcBef>
              <a:defRPr/>
            </a:pPr>
            <a:r>
              <a:rPr sz="1000" b="1" spc="-5" dirty="0">
                <a:latin typeface="Arial"/>
                <a:cs typeface="Arial"/>
              </a:rPr>
              <a:t>STEP</a:t>
            </a:r>
            <a:r>
              <a:rPr sz="1000" b="1" spc="-70" dirty="0">
                <a:latin typeface="Arial"/>
                <a:cs typeface="Arial"/>
              </a:rPr>
              <a:t> </a:t>
            </a:r>
            <a:r>
              <a:rPr sz="1000" b="1" spc="-5" dirty="0">
                <a:latin typeface="Arial"/>
                <a:cs typeface="Arial"/>
              </a:rPr>
              <a:t>2</a:t>
            </a:r>
            <a:endParaRPr sz="1000">
              <a:latin typeface="Arial"/>
              <a:cs typeface="Arial"/>
            </a:endParaRPr>
          </a:p>
        </p:txBody>
      </p:sp>
      <p:sp>
        <p:nvSpPr>
          <p:cNvPr id="17" name="object 17"/>
          <p:cNvSpPr txBox="1"/>
          <p:nvPr/>
        </p:nvSpPr>
        <p:spPr>
          <a:xfrm>
            <a:off x="5140325" y="4505325"/>
            <a:ext cx="461963" cy="177800"/>
          </a:xfrm>
          <a:prstGeom prst="rect">
            <a:avLst/>
          </a:prstGeom>
        </p:spPr>
        <p:txBody>
          <a:bodyPr lIns="0" tIns="12065" rIns="0" bIns="0">
            <a:spAutoFit/>
          </a:bodyPr>
          <a:lstStyle/>
          <a:p>
            <a:pPr marL="12700">
              <a:spcBef>
                <a:spcPts val="95"/>
              </a:spcBef>
              <a:defRPr/>
            </a:pPr>
            <a:r>
              <a:rPr sz="1000" b="1" spc="-5" dirty="0">
                <a:latin typeface="Arial"/>
                <a:cs typeface="Arial"/>
              </a:rPr>
              <a:t>STEP</a:t>
            </a:r>
            <a:r>
              <a:rPr sz="1000" b="1" spc="-70" dirty="0">
                <a:latin typeface="Arial"/>
                <a:cs typeface="Arial"/>
              </a:rPr>
              <a:t> </a:t>
            </a:r>
            <a:r>
              <a:rPr sz="1000" b="1" spc="-5" dirty="0">
                <a:latin typeface="Arial"/>
                <a:cs typeface="Arial"/>
              </a:rPr>
              <a:t>3</a:t>
            </a:r>
            <a:endParaRPr sz="1000">
              <a:latin typeface="Arial"/>
              <a:cs typeface="Arial"/>
            </a:endParaRPr>
          </a:p>
        </p:txBody>
      </p:sp>
      <p:sp>
        <p:nvSpPr>
          <p:cNvPr id="18" name="object 18"/>
          <p:cNvSpPr txBox="1"/>
          <p:nvPr/>
        </p:nvSpPr>
        <p:spPr>
          <a:xfrm>
            <a:off x="6091238" y="3911600"/>
            <a:ext cx="1187450" cy="508000"/>
          </a:xfrm>
          <a:prstGeom prst="rect">
            <a:avLst/>
          </a:prstGeom>
        </p:spPr>
        <p:txBody>
          <a:bodyPr lIns="0" tIns="12065" rIns="0" bIns="0">
            <a:spAutoFit/>
          </a:bodyPr>
          <a:lstStyle/>
          <a:p>
            <a:pPr marL="737870">
              <a:spcBef>
                <a:spcPts val="95"/>
              </a:spcBef>
              <a:defRPr/>
            </a:pPr>
            <a:r>
              <a:rPr sz="1000" b="1" spc="-5" dirty="0">
                <a:latin typeface="Arial"/>
                <a:cs typeface="Arial"/>
              </a:rPr>
              <a:t>STEP</a:t>
            </a:r>
            <a:r>
              <a:rPr sz="1000" b="1" spc="-70" dirty="0">
                <a:latin typeface="Arial"/>
                <a:cs typeface="Arial"/>
              </a:rPr>
              <a:t> </a:t>
            </a:r>
            <a:r>
              <a:rPr sz="1000" b="1" spc="-5" dirty="0">
                <a:latin typeface="Arial"/>
                <a:cs typeface="Arial"/>
              </a:rPr>
              <a:t>5</a:t>
            </a:r>
            <a:endParaRPr sz="1000">
              <a:latin typeface="Arial"/>
              <a:cs typeface="Arial"/>
            </a:endParaRPr>
          </a:p>
          <a:p>
            <a:pPr>
              <a:spcBef>
                <a:spcPts val="25"/>
              </a:spcBef>
              <a:defRPr/>
            </a:pPr>
            <a:endParaRPr sz="1200">
              <a:latin typeface="Times New Roman"/>
              <a:cs typeface="Times New Roman"/>
            </a:endParaRPr>
          </a:p>
          <a:p>
            <a:pPr marL="12700">
              <a:defRPr/>
            </a:pPr>
            <a:r>
              <a:rPr sz="1000" b="1" spc="-5" dirty="0">
                <a:latin typeface="Arial"/>
                <a:cs typeface="Arial"/>
              </a:rPr>
              <a:t>STEP</a:t>
            </a:r>
            <a:r>
              <a:rPr sz="1000" b="1" spc="-10" dirty="0">
                <a:latin typeface="Arial"/>
                <a:cs typeface="Arial"/>
              </a:rPr>
              <a:t> </a:t>
            </a:r>
            <a:r>
              <a:rPr sz="1000" b="1" spc="-5" dirty="0">
                <a:latin typeface="Arial"/>
                <a:cs typeface="Arial"/>
              </a:rPr>
              <a:t>4</a:t>
            </a:r>
            <a:endParaRPr sz="1000">
              <a:latin typeface="Arial"/>
              <a:cs typeface="Arial"/>
            </a:endParaRPr>
          </a:p>
        </p:txBody>
      </p:sp>
      <p:sp>
        <p:nvSpPr>
          <p:cNvPr id="19" name="object 19"/>
          <p:cNvSpPr txBox="1"/>
          <p:nvPr/>
        </p:nvSpPr>
        <p:spPr>
          <a:xfrm>
            <a:off x="2952750" y="5175250"/>
            <a:ext cx="971550" cy="207963"/>
          </a:xfrm>
          <a:prstGeom prst="rect">
            <a:avLst/>
          </a:prstGeom>
        </p:spPr>
        <p:txBody>
          <a:bodyPr lIns="0" tIns="12700" rIns="0" bIns="0">
            <a:spAutoFit/>
          </a:bodyPr>
          <a:lstStyle/>
          <a:p>
            <a:pPr marL="12700">
              <a:spcBef>
                <a:spcPts val="100"/>
              </a:spcBef>
              <a:defRPr/>
            </a:pPr>
            <a:r>
              <a:rPr sz="1200" spc="-5" dirty="0">
                <a:latin typeface="Arial"/>
                <a:cs typeface="Arial"/>
              </a:rPr>
              <a:t>Low dose</a:t>
            </a:r>
            <a:r>
              <a:rPr sz="1200" spc="-100" dirty="0">
                <a:latin typeface="Arial"/>
                <a:cs typeface="Arial"/>
              </a:rPr>
              <a:t> </a:t>
            </a:r>
            <a:r>
              <a:rPr sz="1200" dirty="0">
                <a:latin typeface="Arial"/>
                <a:cs typeface="Arial"/>
              </a:rPr>
              <a:t>ICS</a:t>
            </a:r>
            <a:endParaRPr sz="1200">
              <a:latin typeface="Arial"/>
              <a:cs typeface="Arial"/>
            </a:endParaRPr>
          </a:p>
        </p:txBody>
      </p:sp>
      <p:sp>
        <p:nvSpPr>
          <p:cNvPr id="105492" name="object 20"/>
          <p:cNvSpPr txBox="1">
            <a:spLocks noChangeArrowheads="1"/>
          </p:cNvSpPr>
          <p:nvPr/>
        </p:nvSpPr>
        <p:spPr bwMode="auto">
          <a:xfrm>
            <a:off x="1450975" y="5565775"/>
            <a:ext cx="596900" cy="284163"/>
          </a:xfrm>
          <a:prstGeom prst="rect">
            <a:avLst/>
          </a:prstGeom>
          <a:noFill/>
          <a:ln w="9525">
            <a:noFill/>
            <a:miter lim="800000"/>
            <a:headEnd/>
            <a:tailEnd/>
          </a:ln>
        </p:spPr>
        <p:txBody>
          <a:bodyPr lIns="0" tIns="12700" rIns="0" bIns="0">
            <a:spAutoFit/>
          </a:bodyPr>
          <a:lstStyle/>
          <a:p>
            <a:pPr marL="90488" indent="-79375">
              <a:spcBef>
                <a:spcPts val="100"/>
              </a:spcBef>
            </a:pPr>
            <a:r>
              <a:rPr lang="en-US" sz="800" i="1">
                <a:solidFill>
                  <a:srgbClr val="585858"/>
                </a:solidFill>
                <a:cs typeface="Arial" pitchFamily="34" charset="0"/>
              </a:rPr>
              <a:t>Consider low  dose ICS</a:t>
            </a:r>
            <a:endParaRPr lang="en-US" sz="800">
              <a:cs typeface="Arial" pitchFamily="34" charset="0"/>
            </a:endParaRPr>
          </a:p>
        </p:txBody>
      </p:sp>
      <p:sp>
        <p:nvSpPr>
          <p:cNvPr id="105493" name="object 21"/>
          <p:cNvSpPr txBox="1">
            <a:spLocks noChangeArrowheads="1"/>
          </p:cNvSpPr>
          <p:nvPr/>
        </p:nvSpPr>
        <p:spPr bwMode="auto">
          <a:xfrm>
            <a:off x="2446338" y="5565775"/>
            <a:ext cx="1979612" cy="284163"/>
          </a:xfrm>
          <a:prstGeom prst="rect">
            <a:avLst/>
          </a:prstGeom>
          <a:noFill/>
          <a:ln w="9525">
            <a:noFill/>
            <a:miter lim="800000"/>
            <a:headEnd/>
            <a:tailEnd/>
          </a:ln>
        </p:spPr>
        <p:txBody>
          <a:bodyPr lIns="0" tIns="12700" rIns="0" bIns="0">
            <a:spAutoFit/>
          </a:bodyPr>
          <a:lstStyle/>
          <a:p>
            <a:pPr marL="434975" indent="-423863">
              <a:spcBef>
                <a:spcPts val="100"/>
              </a:spcBef>
            </a:pPr>
            <a:r>
              <a:rPr lang="en-US" sz="800" i="1">
                <a:solidFill>
                  <a:srgbClr val="585858"/>
                </a:solidFill>
                <a:cs typeface="Arial" pitchFamily="34" charset="0"/>
              </a:rPr>
              <a:t>Leukotriene receptor antagonists (LTRA)  Low dose theophylline*</a:t>
            </a:r>
            <a:endParaRPr lang="en-US" sz="800">
              <a:cs typeface="Arial" pitchFamily="34" charset="0"/>
            </a:endParaRPr>
          </a:p>
        </p:txBody>
      </p:sp>
      <p:sp>
        <p:nvSpPr>
          <p:cNvPr id="105494" name="object 22"/>
          <p:cNvSpPr txBox="1">
            <a:spLocks noChangeArrowheads="1"/>
          </p:cNvSpPr>
          <p:nvPr/>
        </p:nvSpPr>
        <p:spPr bwMode="auto">
          <a:xfrm>
            <a:off x="4910138" y="5565775"/>
            <a:ext cx="925512" cy="542925"/>
          </a:xfrm>
          <a:prstGeom prst="rect">
            <a:avLst/>
          </a:prstGeom>
          <a:noFill/>
          <a:ln w="9525">
            <a:noFill/>
            <a:miter lim="800000"/>
            <a:headEnd/>
            <a:tailEnd/>
          </a:ln>
        </p:spPr>
        <p:txBody>
          <a:bodyPr lIns="0" tIns="12700" rIns="0" bIns="0">
            <a:spAutoFit/>
          </a:bodyPr>
          <a:lstStyle/>
          <a:p>
            <a:pPr marL="12700" algn="ctr">
              <a:spcBef>
                <a:spcPts val="100"/>
              </a:spcBef>
            </a:pPr>
            <a:r>
              <a:rPr lang="en-US" sz="800" i="1">
                <a:solidFill>
                  <a:srgbClr val="585858"/>
                </a:solidFill>
                <a:cs typeface="Arial" pitchFamily="34" charset="0"/>
              </a:rPr>
              <a:t>Med/high dose ICS  Low dose ICS +  LTRA</a:t>
            </a:r>
            <a:endParaRPr lang="en-US" sz="800">
              <a:cs typeface="Arial" pitchFamily="34" charset="0"/>
            </a:endParaRPr>
          </a:p>
          <a:p>
            <a:pPr marL="12700" algn="ctr"/>
            <a:r>
              <a:rPr lang="en-US" sz="800" i="1">
                <a:solidFill>
                  <a:srgbClr val="585858"/>
                </a:solidFill>
                <a:cs typeface="Arial" pitchFamily="34" charset="0"/>
              </a:rPr>
              <a:t>(or + theoph*)</a:t>
            </a:r>
            <a:endParaRPr lang="en-US" sz="800">
              <a:cs typeface="Arial" pitchFamily="34" charset="0"/>
            </a:endParaRPr>
          </a:p>
        </p:txBody>
      </p:sp>
      <p:sp>
        <p:nvSpPr>
          <p:cNvPr id="23" name="object 23"/>
          <p:cNvSpPr txBox="1"/>
          <p:nvPr/>
        </p:nvSpPr>
        <p:spPr>
          <a:xfrm>
            <a:off x="2019300" y="6194425"/>
            <a:ext cx="2563813" cy="177800"/>
          </a:xfrm>
          <a:prstGeom prst="rect">
            <a:avLst/>
          </a:prstGeom>
        </p:spPr>
        <p:txBody>
          <a:bodyPr lIns="0" tIns="12065" rIns="0" bIns="0">
            <a:spAutoFit/>
          </a:bodyPr>
          <a:lstStyle/>
          <a:p>
            <a:pPr marL="12700">
              <a:spcBef>
                <a:spcPts val="95"/>
              </a:spcBef>
              <a:defRPr/>
            </a:pPr>
            <a:r>
              <a:rPr sz="1000" spc="-5" dirty="0">
                <a:solidFill>
                  <a:srgbClr val="585858"/>
                </a:solidFill>
                <a:latin typeface="Arial"/>
                <a:cs typeface="Arial"/>
              </a:rPr>
              <a:t>As-needed short-acting beta</a:t>
            </a:r>
            <a:r>
              <a:rPr sz="975" spc="-7" baseline="12820" dirty="0">
                <a:solidFill>
                  <a:srgbClr val="585858"/>
                </a:solidFill>
                <a:latin typeface="Arial"/>
                <a:cs typeface="Arial"/>
              </a:rPr>
              <a:t>2</a:t>
            </a:r>
            <a:r>
              <a:rPr sz="1000" spc="-5" dirty="0">
                <a:solidFill>
                  <a:srgbClr val="585858"/>
                </a:solidFill>
                <a:latin typeface="Arial"/>
                <a:cs typeface="Arial"/>
              </a:rPr>
              <a:t>-agonist</a:t>
            </a:r>
            <a:r>
              <a:rPr sz="1000" spc="-40" dirty="0">
                <a:solidFill>
                  <a:srgbClr val="585858"/>
                </a:solidFill>
                <a:latin typeface="Arial"/>
                <a:cs typeface="Arial"/>
              </a:rPr>
              <a:t> </a:t>
            </a:r>
            <a:r>
              <a:rPr sz="1000" spc="-10" dirty="0">
                <a:solidFill>
                  <a:srgbClr val="585858"/>
                </a:solidFill>
                <a:latin typeface="Arial"/>
                <a:cs typeface="Arial"/>
              </a:rPr>
              <a:t>(SABA)</a:t>
            </a:r>
            <a:endParaRPr sz="1000">
              <a:latin typeface="Arial"/>
              <a:cs typeface="Arial"/>
            </a:endParaRPr>
          </a:p>
        </p:txBody>
      </p:sp>
      <p:sp>
        <p:nvSpPr>
          <p:cNvPr id="24" name="object 24"/>
          <p:cNvSpPr txBox="1"/>
          <p:nvPr/>
        </p:nvSpPr>
        <p:spPr>
          <a:xfrm>
            <a:off x="5511800" y="6296025"/>
            <a:ext cx="1377950" cy="177800"/>
          </a:xfrm>
          <a:prstGeom prst="rect">
            <a:avLst/>
          </a:prstGeom>
        </p:spPr>
        <p:txBody>
          <a:bodyPr lIns="0" tIns="12065" rIns="0" bIns="0">
            <a:spAutoFit/>
          </a:bodyPr>
          <a:lstStyle/>
          <a:p>
            <a:pPr marL="12700">
              <a:spcBef>
                <a:spcPts val="95"/>
              </a:spcBef>
              <a:defRPr/>
            </a:pPr>
            <a:r>
              <a:rPr sz="1000" spc="-5" dirty="0">
                <a:solidFill>
                  <a:srgbClr val="585858"/>
                </a:solidFill>
                <a:latin typeface="Arial"/>
                <a:cs typeface="Arial"/>
              </a:rPr>
              <a:t>low dose</a:t>
            </a:r>
            <a:r>
              <a:rPr sz="1000" spc="-30" dirty="0">
                <a:solidFill>
                  <a:srgbClr val="585858"/>
                </a:solidFill>
                <a:latin typeface="Arial"/>
                <a:cs typeface="Arial"/>
              </a:rPr>
              <a:t> </a:t>
            </a:r>
            <a:r>
              <a:rPr sz="1000" spc="-5" dirty="0">
                <a:solidFill>
                  <a:srgbClr val="585858"/>
                </a:solidFill>
                <a:latin typeface="Arial"/>
                <a:cs typeface="Arial"/>
              </a:rPr>
              <a:t>ICS/formoterol</a:t>
            </a:r>
            <a:endParaRPr sz="1000">
              <a:latin typeface="Arial"/>
              <a:cs typeface="Arial"/>
            </a:endParaRPr>
          </a:p>
        </p:txBody>
      </p:sp>
      <p:sp>
        <p:nvSpPr>
          <p:cNvPr id="105497" name="object 25"/>
          <p:cNvSpPr txBox="1">
            <a:spLocks noChangeArrowheads="1"/>
          </p:cNvSpPr>
          <p:nvPr/>
        </p:nvSpPr>
        <p:spPr bwMode="auto">
          <a:xfrm>
            <a:off x="5646738" y="6159500"/>
            <a:ext cx="1289050" cy="268288"/>
          </a:xfrm>
          <a:prstGeom prst="rect">
            <a:avLst/>
          </a:prstGeom>
          <a:noFill/>
          <a:ln w="9525">
            <a:noFill/>
            <a:miter lim="800000"/>
            <a:headEnd/>
            <a:tailEnd/>
          </a:ln>
        </p:spPr>
        <p:txBody>
          <a:bodyPr lIns="0" tIns="12065" rIns="0" bIns="0">
            <a:spAutoFit/>
          </a:bodyPr>
          <a:lstStyle/>
          <a:p>
            <a:pPr marL="12700">
              <a:lnSpc>
                <a:spcPts val="1163"/>
              </a:lnSpc>
              <a:spcBef>
                <a:spcPts val="100"/>
              </a:spcBef>
            </a:pPr>
            <a:r>
              <a:rPr lang="en-US" sz="1000">
                <a:solidFill>
                  <a:srgbClr val="585858"/>
                </a:solidFill>
                <a:cs typeface="Arial" pitchFamily="34" charset="0"/>
              </a:rPr>
              <a:t>As-needed SABA or</a:t>
            </a:r>
            <a:endParaRPr lang="en-US" sz="1000">
              <a:cs typeface="Arial" pitchFamily="34" charset="0"/>
            </a:endParaRPr>
          </a:p>
          <a:p>
            <a:pPr marL="12700" algn="r">
              <a:lnSpc>
                <a:spcPts val="750"/>
              </a:lnSpc>
            </a:pPr>
            <a:r>
              <a:rPr lang="en-US" sz="600">
                <a:solidFill>
                  <a:srgbClr val="585858"/>
                </a:solidFill>
                <a:cs typeface="Arial" pitchFamily="34" charset="0"/>
              </a:rPr>
              <a:t>#</a:t>
            </a:r>
            <a:endParaRPr lang="en-US" sz="600">
              <a:cs typeface="Arial" pitchFamily="34" charset="0"/>
            </a:endParaRPr>
          </a:p>
        </p:txBody>
      </p:sp>
      <p:sp>
        <p:nvSpPr>
          <p:cNvPr id="105498" name="object 26"/>
          <p:cNvSpPr txBox="1">
            <a:spLocks noChangeArrowheads="1"/>
          </p:cNvSpPr>
          <p:nvPr/>
        </p:nvSpPr>
        <p:spPr bwMode="auto">
          <a:xfrm>
            <a:off x="5026025" y="5037138"/>
            <a:ext cx="690563" cy="360362"/>
          </a:xfrm>
          <a:prstGeom prst="rect">
            <a:avLst/>
          </a:prstGeom>
          <a:noFill/>
          <a:ln w="9525">
            <a:noFill/>
            <a:miter lim="800000"/>
            <a:headEnd/>
            <a:tailEnd/>
          </a:ln>
        </p:spPr>
        <p:txBody>
          <a:bodyPr lIns="0" tIns="12700" rIns="0" bIns="0">
            <a:spAutoFit/>
          </a:bodyPr>
          <a:lstStyle/>
          <a:p>
            <a:pPr marL="12700" indent="61913">
              <a:lnSpc>
                <a:spcPct val="110000"/>
              </a:lnSpc>
              <a:spcBef>
                <a:spcPts val="100"/>
              </a:spcBef>
            </a:pPr>
            <a:r>
              <a:rPr lang="en-US" sz="1000">
                <a:cs typeface="Arial" pitchFamily="34" charset="0"/>
              </a:rPr>
              <a:t>Low dose  ICS/LABA**</a:t>
            </a:r>
          </a:p>
        </p:txBody>
      </p:sp>
      <p:sp>
        <p:nvSpPr>
          <p:cNvPr id="105499" name="object 27"/>
          <p:cNvSpPr txBox="1">
            <a:spLocks noChangeArrowheads="1"/>
          </p:cNvSpPr>
          <p:nvPr/>
        </p:nvSpPr>
        <p:spPr bwMode="auto">
          <a:xfrm>
            <a:off x="6026150" y="4778375"/>
            <a:ext cx="593725" cy="360363"/>
          </a:xfrm>
          <a:prstGeom prst="rect">
            <a:avLst/>
          </a:prstGeom>
          <a:noFill/>
          <a:ln w="9525">
            <a:noFill/>
            <a:miter lim="800000"/>
            <a:headEnd/>
            <a:tailEnd/>
          </a:ln>
        </p:spPr>
        <p:txBody>
          <a:bodyPr lIns="0" tIns="12700" rIns="0" bIns="0">
            <a:spAutoFit/>
          </a:bodyPr>
          <a:lstStyle/>
          <a:p>
            <a:pPr marL="12700" indent="23813">
              <a:lnSpc>
                <a:spcPct val="110000"/>
              </a:lnSpc>
              <a:spcBef>
                <a:spcPts val="100"/>
              </a:spcBef>
            </a:pPr>
            <a:r>
              <a:rPr lang="en-US" sz="1000">
                <a:cs typeface="Arial" pitchFamily="34" charset="0"/>
              </a:rPr>
              <a:t>Med/high  ICS/LABA</a:t>
            </a:r>
          </a:p>
        </p:txBody>
      </p:sp>
      <p:sp>
        <p:nvSpPr>
          <p:cNvPr id="105500" name="object 28"/>
          <p:cNvSpPr txBox="1">
            <a:spLocks noChangeArrowheads="1"/>
          </p:cNvSpPr>
          <p:nvPr/>
        </p:nvSpPr>
        <p:spPr bwMode="auto">
          <a:xfrm>
            <a:off x="533400" y="4648200"/>
            <a:ext cx="819150" cy="409575"/>
          </a:xfrm>
          <a:prstGeom prst="rect">
            <a:avLst/>
          </a:prstGeom>
          <a:noFill/>
          <a:ln w="9525">
            <a:noFill/>
            <a:miter lim="800000"/>
            <a:headEnd/>
            <a:tailEnd/>
          </a:ln>
        </p:spPr>
        <p:txBody>
          <a:bodyPr lIns="0" tIns="28575" rIns="0" bIns="0">
            <a:spAutoFit/>
          </a:bodyPr>
          <a:lstStyle/>
          <a:p>
            <a:pPr marL="12700" indent="87313">
              <a:lnSpc>
                <a:spcPts val="975"/>
              </a:lnSpc>
              <a:spcBef>
                <a:spcPts val="225"/>
              </a:spcBef>
            </a:pPr>
            <a:r>
              <a:rPr lang="en-US" sz="900" b="1">
                <a:solidFill>
                  <a:srgbClr val="124679"/>
                </a:solidFill>
                <a:cs typeface="Arial" pitchFamily="34" charset="0"/>
              </a:rPr>
              <a:t>PREFERRED  CONTROLLER</a:t>
            </a:r>
            <a:endParaRPr lang="en-US" sz="900">
              <a:cs typeface="Arial" pitchFamily="34" charset="0"/>
            </a:endParaRPr>
          </a:p>
          <a:p>
            <a:pPr marL="12700" indent="87313">
              <a:lnSpc>
                <a:spcPts val="963"/>
              </a:lnSpc>
            </a:pPr>
            <a:r>
              <a:rPr lang="en-US" sz="900" b="1">
                <a:solidFill>
                  <a:srgbClr val="124679"/>
                </a:solidFill>
                <a:cs typeface="Arial" pitchFamily="34" charset="0"/>
              </a:rPr>
              <a:t>CHOICE</a:t>
            </a:r>
            <a:endParaRPr lang="en-US" sz="900">
              <a:cs typeface="Arial" pitchFamily="34" charset="0"/>
            </a:endParaRPr>
          </a:p>
        </p:txBody>
      </p:sp>
      <p:sp>
        <p:nvSpPr>
          <p:cNvPr id="105501" name="object 29"/>
          <p:cNvSpPr>
            <a:spLocks noChangeArrowheads="1"/>
          </p:cNvSpPr>
          <p:nvPr/>
        </p:nvSpPr>
        <p:spPr bwMode="auto">
          <a:xfrm>
            <a:off x="3051175" y="2913063"/>
            <a:ext cx="109538" cy="104775"/>
          </a:xfrm>
          <a:custGeom>
            <a:avLst/>
            <a:gdLst>
              <a:gd name="T0" fmla="*/ 0 w 110489"/>
              <a:gd name="T1" fmla="*/ 0 h 104775"/>
              <a:gd name="T2" fmla="*/ 110489 w 110489"/>
              <a:gd name="T3" fmla="*/ 104775 h 104775"/>
            </a:gdLst>
            <a:ahLst/>
            <a:cxnLst/>
            <a:rect l="T0" t="T1" r="T2" b="T3"/>
            <a:pathLst>
              <a:path w="110489" h="104775">
                <a:moveTo>
                  <a:pt x="33957" y="15366"/>
                </a:moveTo>
                <a:lnTo>
                  <a:pt x="48" y="40766"/>
                </a:lnTo>
                <a:lnTo>
                  <a:pt x="0" y="49783"/>
                </a:lnTo>
                <a:lnTo>
                  <a:pt x="5636" y="104393"/>
                </a:lnTo>
                <a:lnTo>
                  <a:pt x="109903" y="93725"/>
                </a:lnTo>
                <a:lnTo>
                  <a:pt x="108654" y="81533"/>
                </a:lnTo>
                <a:lnTo>
                  <a:pt x="21130" y="81533"/>
                </a:lnTo>
                <a:lnTo>
                  <a:pt x="18590" y="56641"/>
                </a:lnTo>
                <a:lnTo>
                  <a:pt x="18209" y="51434"/>
                </a:lnTo>
                <a:lnTo>
                  <a:pt x="18272" y="48894"/>
                </a:lnTo>
                <a:lnTo>
                  <a:pt x="18463" y="46227"/>
                </a:lnTo>
                <a:lnTo>
                  <a:pt x="19479" y="43433"/>
                </a:lnTo>
                <a:lnTo>
                  <a:pt x="21511" y="41401"/>
                </a:lnTo>
                <a:lnTo>
                  <a:pt x="23416" y="39242"/>
                </a:lnTo>
                <a:lnTo>
                  <a:pt x="26210" y="38100"/>
                </a:lnTo>
                <a:lnTo>
                  <a:pt x="32814" y="37337"/>
                </a:lnTo>
                <a:lnTo>
                  <a:pt x="57091" y="37337"/>
                </a:lnTo>
                <a:lnTo>
                  <a:pt x="55674" y="31750"/>
                </a:lnTo>
                <a:lnTo>
                  <a:pt x="51737" y="25145"/>
                </a:lnTo>
                <a:lnTo>
                  <a:pt x="46149" y="21081"/>
                </a:lnTo>
                <a:lnTo>
                  <a:pt x="40688" y="17017"/>
                </a:lnTo>
                <a:lnTo>
                  <a:pt x="33957" y="15366"/>
                </a:lnTo>
                <a:close/>
              </a:path>
              <a:path w="110489" h="104775">
                <a:moveTo>
                  <a:pt x="57091" y="37337"/>
                </a:moveTo>
                <a:lnTo>
                  <a:pt x="32814" y="37337"/>
                </a:lnTo>
                <a:lnTo>
                  <a:pt x="35481" y="37845"/>
                </a:lnTo>
                <a:lnTo>
                  <a:pt x="37767" y="38988"/>
                </a:lnTo>
                <a:lnTo>
                  <a:pt x="47546" y="78866"/>
                </a:lnTo>
                <a:lnTo>
                  <a:pt x="21130" y="81533"/>
                </a:lnTo>
                <a:lnTo>
                  <a:pt x="108654" y="81533"/>
                </a:lnTo>
                <a:lnTo>
                  <a:pt x="108199" y="77088"/>
                </a:lnTo>
                <a:lnTo>
                  <a:pt x="64183" y="77088"/>
                </a:lnTo>
                <a:lnTo>
                  <a:pt x="63775" y="72643"/>
                </a:lnTo>
                <a:lnTo>
                  <a:pt x="63294" y="68071"/>
                </a:lnTo>
                <a:lnTo>
                  <a:pt x="63294" y="64515"/>
                </a:lnTo>
                <a:lnTo>
                  <a:pt x="83996" y="40766"/>
                </a:lnTo>
                <a:lnTo>
                  <a:pt x="57960" y="40766"/>
                </a:lnTo>
                <a:lnTo>
                  <a:pt x="57091" y="37337"/>
                </a:lnTo>
                <a:close/>
              </a:path>
              <a:path w="110489" h="104775">
                <a:moveTo>
                  <a:pt x="107744" y="72643"/>
                </a:moveTo>
                <a:lnTo>
                  <a:pt x="64183" y="77088"/>
                </a:lnTo>
                <a:lnTo>
                  <a:pt x="108199" y="77088"/>
                </a:lnTo>
                <a:lnTo>
                  <a:pt x="107744" y="72643"/>
                </a:lnTo>
                <a:close/>
              </a:path>
              <a:path w="110489" h="104775">
                <a:moveTo>
                  <a:pt x="100251" y="0"/>
                </a:moveTo>
                <a:lnTo>
                  <a:pt x="81201" y="14858"/>
                </a:lnTo>
                <a:lnTo>
                  <a:pt x="73581" y="20700"/>
                </a:lnTo>
                <a:lnTo>
                  <a:pt x="68374" y="25272"/>
                </a:lnTo>
                <a:lnTo>
                  <a:pt x="65580" y="28575"/>
                </a:lnTo>
                <a:lnTo>
                  <a:pt x="62659" y="31876"/>
                </a:lnTo>
                <a:lnTo>
                  <a:pt x="60119" y="35940"/>
                </a:lnTo>
                <a:lnTo>
                  <a:pt x="57960" y="40766"/>
                </a:lnTo>
                <a:lnTo>
                  <a:pt x="83996" y="40766"/>
                </a:lnTo>
                <a:lnTo>
                  <a:pt x="102791" y="25145"/>
                </a:lnTo>
                <a:lnTo>
                  <a:pt x="100251" y="0"/>
                </a:lnTo>
                <a:close/>
              </a:path>
            </a:pathLst>
          </a:custGeom>
          <a:solidFill>
            <a:srgbClr val="FFFFFF"/>
          </a:solidFill>
          <a:ln w="9525">
            <a:noFill/>
            <a:miter lim="800000"/>
            <a:headEnd/>
            <a:tailEnd/>
          </a:ln>
        </p:spPr>
        <p:txBody>
          <a:bodyPr lIns="0" tIns="0" rIns="0" bIns="0"/>
          <a:lstStyle/>
          <a:p>
            <a:endParaRPr lang="ar-JO"/>
          </a:p>
        </p:txBody>
      </p:sp>
      <p:sp>
        <p:nvSpPr>
          <p:cNvPr id="105502" name="object 30"/>
          <p:cNvSpPr>
            <a:spLocks noChangeArrowheads="1"/>
          </p:cNvSpPr>
          <p:nvPr/>
        </p:nvSpPr>
        <p:spPr bwMode="auto">
          <a:xfrm>
            <a:off x="3046413" y="2827338"/>
            <a:ext cx="107950" cy="80962"/>
          </a:xfrm>
          <a:custGeom>
            <a:avLst/>
            <a:gdLst>
              <a:gd name="T0" fmla="*/ 0 w 106680"/>
              <a:gd name="T1" fmla="*/ 0 h 80010"/>
              <a:gd name="T2" fmla="*/ 106680 w 106680"/>
              <a:gd name="T3" fmla="*/ 80010 h 80010"/>
            </a:gdLst>
            <a:ahLst/>
            <a:cxnLst/>
            <a:rect l="T0" t="T1" r="T2" b="T3"/>
            <a:pathLst>
              <a:path w="106680" h="80010">
                <a:moveTo>
                  <a:pt x="1651" y="253"/>
                </a:moveTo>
                <a:lnTo>
                  <a:pt x="0" y="77850"/>
                </a:lnTo>
                <a:lnTo>
                  <a:pt x="104775" y="80010"/>
                </a:lnTo>
                <a:lnTo>
                  <a:pt x="105220" y="58546"/>
                </a:lnTo>
                <a:lnTo>
                  <a:pt x="87503" y="58546"/>
                </a:lnTo>
                <a:lnTo>
                  <a:pt x="59055" y="57912"/>
                </a:lnTo>
                <a:lnTo>
                  <a:pt x="59063" y="57530"/>
                </a:lnTo>
                <a:lnTo>
                  <a:pt x="41402" y="57530"/>
                </a:lnTo>
                <a:lnTo>
                  <a:pt x="18161" y="57150"/>
                </a:lnTo>
                <a:lnTo>
                  <a:pt x="19431" y="635"/>
                </a:lnTo>
                <a:lnTo>
                  <a:pt x="1651" y="253"/>
                </a:lnTo>
                <a:close/>
              </a:path>
              <a:path w="106680" h="80010">
                <a:moveTo>
                  <a:pt x="88773" y="0"/>
                </a:moveTo>
                <a:lnTo>
                  <a:pt x="87503" y="58546"/>
                </a:lnTo>
                <a:lnTo>
                  <a:pt x="105220" y="58546"/>
                </a:lnTo>
                <a:lnTo>
                  <a:pt x="106426" y="380"/>
                </a:lnTo>
                <a:lnTo>
                  <a:pt x="88773" y="0"/>
                </a:lnTo>
                <a:close/>
              </a:path>
              <a:path w="106680" h="80010">
                <a:moveTo>
                  <a:pt x="42545" y="5079"/>
                </a:moveTo>
                <a:lnTo>
                  <a:pt x="41402" y="57530"/>
                </a:lnTo>
                <a:lnTo>
                  <a:pt x="59063" y="57530"/>
                </a:lnTo>
                <a:lnTo>
                  <a:pt x="60198" y="5333"/>
                </a:lnTo>
                <a:lnTo>
                  <a:pt x="42545" y="5079"/>
                </a:lnTo>
                <a:close/>
              </a:path>
            </a:pathLst>
          </a:custGeom>
          <a:solidFill>
            <a:srgbClr val="FFFFFF"/>
          </a:solidFill>
          <a:ln w="9525">
            <a:noFill/>
            <a:miter lim="800000"/>
            <a:headEnd/>
            <a:tailEnd/>
          </a:ln>
        </p:spPr>
        <p:txBody>
          <a:bodyPr lIns="0" tIns="0" rIns="0" bIns="0"/>
          <a:lstStyle/>
          <a:p>
            <a:endParaRPr lang="ar-JO"/>
          </a:p>
        </p:txBody>
      </p:sp>
      <p:sp>
        <p:nvSpPr>
          <p:cNvPr id="105503" name="object 31"/>
          <p:cNvSpPr>
            <a:spLocks noChangeArrowheads="1"/>
          </p:cNvSpPr>
          <p:nvPr/>
        </p:nvSpPr>
        <p:spPr bwMode="auto">
          <a:xfrm>
            <a:off x="3049588" y="2716213"/>
            <a:ext cx="112712" cy="95250"/>
          </a:xfrm>
          <a:custGeom>
            <a:avLst/>
            <a:gdLst>
              <a:gd name="T0" fmla="*/ 0 w 112394"/>
              <a:gd name="T1" fmla="*/ 0 h 96519"/>
              <a:gd name="T2" fmla="*/ 112394 w 112394"/>
              <a:gd name="T3" fmla="*/ 96519 h 96519"/>
            </a:gdLst>
            <a:ahLst/>
            <a:cxnLst/>
            <a:rect l="T0" t="T1" r="T2" b="T3"/>
            <a:pathLst>
              <a:path w="112394" h="96519">
                <a:moveTo>
                  <a:pt x="13207" y="0"/>
                </a:moveTo>
                <a:lnTo>
                  <a:pt x="10160" y="22225"/>
                </a:lnTo>
                <a:lnTo>
                  <a:pt x="83566" y="58038"/>
                </a:lnTo>
                <a:lnTo>
                  <a:pt x="3175" y="73787"/>
                </a:lnTo>
                <a:lnTo>
                  <a:pt x="0" y="96520"/>
                </a:lnTo>
                <a:lnTo>
                  <a:pt x="108838" y="73660"/>
                </a:lnTo>
                <a:lnTo>
                  <a:pt x="111887" y="51181"/>
                </a:lnTo>
                <a:lnTo>
                  <a:pt x="13207" y="0"/>
                </a:lnTo>
                <a:close/>
              </a:path>
            </a:pathLst>
          </a:custGeom>
          <a:solidFill>
            <a:srgbClr val="FFFFFF"/>
          </a:solidFill>
          <a:ln w="9525">
            <a:noFill/>
            <a:miter lim="800000"/>
            <a:headEnd/>
            <a:tailEnd/>
          </a:ln>
        </p:spPr>
        <p:txBody>
          <a:bodyPr lIns="0" tIns="0" rIns="0" bIns="0"/>
          <a:lstStyle/>
          <a:p>
            <a:endParaRPr lang="ar-JO"/>
          </a:p>
        </p:txBody>
      </p:sp>
      <p:sp>
        <p:nvSpPr>
          <p:cNvPr id="105504" name="object 32"/>
          <p:cNvSpPr>
            <a:spLocks noChangeArrowheads="1"/>
          </p:cNvSpPr>
          <p:nvPr/>
        </p:nvSpPr>
        <p:spPr bwMode="auto">
          <a:xfrm>
            <a:off x="3067050" y="2679700"/>
            <a:ext cx="106363" cy="44450"/>
          </a:xfrm>
          <a:custGeom>
            <a:avLst/>
            <a:gdLst>
              <a:gd name="T0" fmla="*/ 0 w 107314"/>
              <a:gd name="T1" fmla="*/ 0 h 43180"/>
              <a:gd name="T2" fmla="*/ 107314 w 107314"/>
              <a:gd name="T3" fmla="*/ 43180 h 43180"/>
            </a:gdLst>
            <a:ahLst/>
            <a:cxnLst/>
            <a:rect l="T0" t="T1" r="T2" b="T3"/>
            <a:pathLst>
              <a:path w="107314" h="43180">
                <a:moveTo>
                  <a:pt x="4571" y="0"/>
                </a:moveTo>
                <a:lnTo>
                  <a:pt x="0" y="20700"/>
                </a:lnTo>
                <a:lnTo>
                  <a:pt x="102362" y="43052"/>
                </a:lnTo>
                <a:lnTo>
                  <a:pt x="106806" y="22351"/>
                </a:lnTo>
                <a:lnTo>
                  <a:pt x="4571" y="0"/>
                </a:lnTo>
                <a:close/>
              </a:path>
            </a:pathLst>
          </a:custGeom>
          <a:solidFill>
            <a:srgbClr val="FFFFFF"/>
          </a:solidFill>
          <a:ln w="9525">
            <a:noFill/>
            <a:miter lim="800000"/>
            <a:headEnd/>
            <a:tailEnd/>
          </a:ln>
        </p:spPr>
        <p:txBody>
          <a:bodyPr lIns="0" tIns="0" rIns="0" bIns="0"/>
          <a:lstStyle/>
          <a:p>
            <a:endParaRPr lang="ar-JO"/>
          </a:p>
        </p:txBody>
      </p:sp>
      <p:sp>
        <p:nvSpPr>
          <p:cNvPr id="105505" name="object 33"/>
          <p:cNvSpPr>
            <a:spLocks noChangeArrowheads="1"/>
          </p:cNvSpPr>
          <p:nvPr/>
        </p:nvSpPr>
        <p:spPr bwMode="auto">
          <a:xfrm>
            <a:off x="3076575" y="2581275"/>
            <a:ext cx="123825" cy="104775"/>
          </a:xfrm>
          <a:custGeom>
            <a:avLst/>
            <a:gdLst>
              <a:gd name="T0" fmla="*/ 0 w 123825"/>
              <a:gd name="T1" fmla="*/ 0 h 104775"/>
              <a:gd name="T2" fmla="*/ 123825 w 123825"/>
              <a:gd name="T3" fmla="*/ 104775 h 104775"/>
            </a:gdLst>
            <a:ahLst/>
            <a:cxnLst/>
            <a:rect l="T0" t="T1" r="T2" b="T3"/>
            <a:pathLst>
              <a:path w="123825" h="104775">
                <a:moveTo>
                  <a:pt x="22478" y="0"/>
                </a:moveTo>
                <a:lnTo>
                  <a:pt x="0" y="74295"/>
                </a:lnTo>
                <a:lnTo>
                  <a:pt x="100202" y="104648"/>
                </a:lnTo>
                <a:lnTo>
                  <a:pt x="107907" y="79248"/>
                </a:lnTo>
                <a:lnTo>
                  <a:pt x="89407" y="79248"/>
                </a:lnTo>
                <a:lnTo>
                  <a:pt x="62102" y="70992"/>
                </a:lnTo>
                <a:lnTo>
                  <a:pt x="63642" y="65912"/>
                </a:lnTo>
                <a:lnTo>
                  <a:pt x="45212" y="65912"/>
                </a:lnTo>
                <a:lnTo>
                  <a:pt x="22987" y="59182"/>
                </a:lnTo>
                <a:lnTo>
                  <a:pt x="39369" y="5079"/>
                </a:lnTo>
                <a:lnTo>
                  <a:pt x="22478" y="0"/>
                </a:lnTo>
                <a:close/>
              </a:path>
              <a:path w="123825" h="104775">
                <a:moveTo>
                  <a:pt x="106425" y="23240"/>
                </a:moveTo>
                <a:lnTo>
                  <a:pt x="89407" y="79248"/>
                </a:lnTo>
                <a:lnTo>
                  <a:pt x="107907" y="79248"/>
                </a:lnTo>
                <a:lnTo>
                  <a:pt x="123316" y="28448"/>
                </a:lnTo>
                <a:lnTo>
                  <a:pt x="106425" y="23240"/>
                </a:lnTo>
                <a:close/>
              </a:path>
              <a:path w="123825" h="104775">
                <a:moveTo>
                  <a:pt x="60451" y="15621"/>
                </a:moveTo>
                <a:lnTo>
                  <a:pt x="45212" y="65912"/>
                </a:lnTo>
                <a:lnTo>
                  <a:pt x="63642" y="65912"/>
                </a:lnTo>
                <a:lnTo>
                  <a:pt x="77343" y="20700"/>
                </a:lnTo>
                <a:lnTo>
                  <a:pt x="60451" y="15621"/>
                </a:lnTo>
                <a:close/>
              </a:path>
            </a:pathLst>
          </a:custGeom>
          <a:solidFill>
            <a:srgbClr val="FFFFFF"/>
          </a:solidFill>
          <a:ln w="9525">
            <a:noFill/>
            <a:miter lim="800000"/>
            <a:headEnd/>
            <a:tailEnd/>
          </a:ln>
        </p:spPr>
        <p:txBody>
          <a:bodyPr lIns="0" tIns="0" rIns="0" bIns="0"/>
          <a:lstStyle/>
          <a:p>
            <a:endParaRPr lang="ar-JO"/>
          </a:p>
        </p:txBody>
      </p:sp>
      <p:sp>
        <p:nvSpPr>
          <p:cNvPr id="105506" name="object 34"/>
          <p:cNvSpPr>
            <a:spLocks noChangeArrowheads="1"/>
          </p:cNvSpPr>
          <p:nvPr/>
        </p:nvSpPr>
        <p:spPr bwMode="auto">
          <a:xfrm>
            <a:off x="3103563" y="2438400"/>
            <a:ext cx="141287" cy="146050"/>
          </a:xfrm>
          <a:custGeom>
            <a:avLst/>
            <a:gdLst>
              <a:gd name="T0" fmla="*/ 0 w 141605"/>
              <a:gd name="T1" fmla="*/ 0 h 146050"/>
              <a:gd name="T2" fmla="*/ 141605 w 141605"/>
              <a:gd name="T3" fmla="*/ 146050 h 146050"/>
            </a:gdLst>
            <a:ahLst/>
            <a:cxnLst/>
            <a:rect l="T0" t="T1" r="T2" b="T3"/>
            <a:pathLst>
              <a:path w="141605" h="146050">
                <a:moveTo>
                  <a:pt x="8889" y="105409"/>
                </a:moveTo>
                <a:lnTo>
                  <a:pt x="0" y="125221"/>
                </a:lnTo>
                <a:lnTo>
                  <a:pt x="105790" y="145541"/>
                </a:lnTo>
                <a:lnTo>
                  <a:pt x="115188" y="124713"/>
                </a:lnTo>
                <a:lnTo>
                  <a:pt x="110374" y="120776"/>
                </a:lnTo>
                <a:lnTo>
                  <a:pt x="81025" y="120776"/>
                </a:lnTo>
                <a:lnTo>
                  <a:pt x="8889" y="105409"/>
                </a:lnTo>
                <a:close/>
              </a:path>
              <a:path w="141605" h="146050">
                <a:moveTo>
                  <a:pt x="33654" y="50672"/>
                </a:moveTo>
                <a:lnTo>
                  <a:pt x="23367" y="73659"/>
                </a:lnTo>
                <a:lnTo>
                  <a:pt x="81025" y="120776"/>
                </a:lnTo>
                <a:lnTo>
                  <a:pt x="110374" y="120776"/>
                </a:lnTo>
                <a:lnTo>
                  <a:pt x="52450" y="73405"/>
                </a:lnTo>
                <a:lnTo>
                  <a:pt x="138380" y="73405"/>
                </a:lnTo>
                <a:lnTo>
                  <a:pt x="141604" y="66293"/>
                </a:lnTo>
                <a:lnTo>
                  <a:pt x="138838" y="64134"/>
                </a:lnTo>
                <a:lnTo>
                  <a:pt x="107950" y="64134"/>
                </a:lnTo>
                <a:lnTo>
                  <a:pt x="33654" y="50672"/>
                </a:lnTo>
                <a:close/>
              </a:path>
              <a:path w="141605" h="146050">
                <a:moveTo>
                  <a:pt x="138380" y="73405"/>
                </a:moveTo>
                <a:lnTo>
                  <a:pt x="52450" y="73405"/>
                </a:lnTo>
                <a:lnTo>
                  <a:pt x="132333" y="86740"/>
                </a:lnTo>
                <a:lnTo>
                  <a:pt x="138380" y="73405"/>
                </a:lnTo>
                <a:close/>
              </a:path>
              <a:path w="141605" h="146050">
                <a:moveTo>
                  <a:pt x="56641" y="0"/>
                </a:moveTo>
                <a:lnTo>
                  <a:pt x="47878" y="19303"/>
                </a:lnTo>
                <a:lnTo>
                  <a:pt x="107950" y="64134"/>
                </a:lnTo>
                <a:lnTo>
                  <a:pt x="138838" y="64134"/>
                </a:lnTo>
                <a:lnTo>
                  <a:pt x="56641" y="0"/>
                </a:lnTo>
                <a:close/>
              </a:path>
            </a:pathLst>
          </a:custGeom>
          <a:solidFill>
            <a:srgbClr val="FFFFFF"/>
          </a:solidFill>
          <a:ln w="9525">
            <a:noFill/>
            <a:miter lim="800000"/>
            <a:headEnd/>
            <a:tailEnd/>
          </a:ln>
        </p:spPr>
        <p:txBody>
          <a:bodyPr lIns="0" tIns="0" rIns="0" bIns="0"/>
          <a:lstStyle/>
          <a:p>
            <a:endParaRPr lang="ar-JO"/>
          </a:p>
        </p:txBody>
      </p:sp>
      <p:sp>
        <p:nvSpPr>
          <p:cNvPr id="105507" name="object 35"/>
          <p:cNvSpPr>
            <a:spLocks noChangeArrowheads="1"/>
          </p:cNvSpPr>
          <p:nvPr/>
        </p:nvSpPr>
        <p:spPr bwMode="auto">
          <a:xfrm>
            <a:off x="3190875" y="2328863"/>
            <a:ext cx="139700" cy="119062"/>
          </a:xfrm>
          <a:custGeom>
            <a:avLst/>
            <a:gdLst>
              <a:gd name="T0" fmla="*/ 0 w 139700"/>
              <a:gd name="T1" fmla="*/ 0 h 119380"/>
              <a:gd name="T2" fmla="*/ 139700 w 139700"/>
              <a:gd name="T3" fmla="*/ 119380 h 119380"/>
            </a:gdLst>
            <a:ahLst/>
            <a:cxnLst/>
            <a:rect l="T0" t="T1" r="T2" b="T3"/>
            <a:pathLst>
              <a:path w="139700" h="119380">
                <a:moveTo>
                  <a:pt x="50800" y="0"/>
                </a:moveTo>
                <a:lnTo>
                  <a:pt x="0" y="59816"/>
                </a:lnTo>
                <a:lnTo>
                  <a:pt x="86359" y="119125"/>
                </a:lnTo>
                <a:lnTo>
                  <a:pt x="98297" y="101600"/>
                </a:lnTo>
                <a:lnTo>
                  <a:pt x="62230" y="76835"/>
                </a:lnTo>
                <a:lnTo>
                  <a:pt x="64643" y="73406"/>
                </a:lnTo>
                <a:lnTo>
                  <a:pt x="67437" y="69341"/>
                </a:lnTo>
                <a:lnTo>
                  <a:pt x="69069" y="67437"/>
                </a:lnTo>
                <a:lnTo>
                  <a:pt x="48514" y="67437"/>
                </a:lnTo>
                <a:lnTo>
                  <a:pt x="26543" y="52450"/>
                </a:lnTo>
                <a:lnTo>
                  <a:pt x="35941" y="38735"/>
                </a:lnTo>
                <a:lnTo>
                  <a:pt x="40767" y="31750"/>
                </a:lnTo>
                <a:lnTo>
                  <a:pt x="55625" y="21716"/>
                </a:lnTo>
                <a:lnTo>
                  <a:pt x="84645" y="21716"/>
                </a:lnTo>
                <a:lnTo>
                  <a:pt x="83184" y="15875"/>
                </a:lnTo>
                <a:lnTo>
                  <a:pt x="79120" y="10287"/>
                </a:lnTo>
                <a:lnTo>
                  <a:pt x="72643" y="5841"/>
                </a:lnTo>
                <a:lnTo>
                  <a:pt x="67564" y="2286"/>
                </a:lnTo>
                <a:lnTo>
                  <a:pt x="62230" y="381"/>
                </a:lnTo>
                <a:lnTo>
                  <a:pt x="56515" y="253"/>
                </a:lnTo>
                <a:lnTo>
                  <a:pt x="50800" y="0"/>
                </a:lnTo>
                <a:close/>
              </a:path>
              <a:path w="139700" h="119380">
                <a:moveTo>
                  <a:pt x="84645" y="21716"/>
                </a:moveTo>
                <a:lnTo>
                  <a:pt x="55625" y="21716"/>
                </a:lnTo>
                <a:lnTo>
                  <a:pt x="58547" y="22478"/>
                </a:lnTo>
                <a:lnTo>
                  <a:pt x="64007" y="26288"/>
                </a:lnTo>
                <a:lnTo>
                  <a:pt x="65786" y="28448"/>
                </a:lnTo>
                <a:lnTo>
                  <a:pt x="66675" y="30734"/>
                </a:lnTo>
                <a:lnTo>
                  <a:pt x="67691" y="33147"/>
                </a:lnTo>
                <a:lnTo>
                  <a:pt x="67691" y="35560"/>
                </a:lnTo>
                <a:lnTo>
                  <a:pt x="67056" y="38100"/>
                </a:lnTo>
                <a:lnTo>
                  <a:pt x="66293" y="40766"/>
                </a:lnTo>
                <a:lnTo>
                  <a:pt x="63118" y="46227"/>
                </a:lnTo>
                <a:lnTo>
                  <a:pt x="57277" y="54483"/>
                </a:lnTo>
                <a:lnTo>
                  <a:pt x="48514" y="67437"/>
                </a:lnTo>
                <a:lnTo>
                  <a:pt x="69069" y="67437"/>
                </a:lnTo>
                <a:lnTo>
                  <a:pt x="69722" y="66675"/>
                </a:lnTo>
                <a:lnTo>
                  <a:pt x="71628" y="65277"/>
                </a:lnTo>
                <a:lnTo>
                  <a:pt x="73659" y="63881"/>
                </a:lnTo>
                <a:lnTo>
                  <a:pt x="75945" y="62991"/>
                </a:lnTo>
                <a:lnTo>
                  <a:pt x="81788" y="61975"/>
                </a:lnTo>
                <a:lnTo>
                  <a:pt x="88138" y="61849"/>
                </a:lnTo>
                <a:lnTo>
                  <a:pt x="125693" y="61849"/>
                </a:lnTo>
                <a:lnTo>
                  <a:pt x="137073" y="45085"/>
                </a:lnTo>
                <a:lnTo>
                  <a:pt x="81026" y="45085"/>
                </a:lnTo>
                <a:lnTo>
                  <a:pt x="85217" y="36702"/>
                </a:lnTo>
                <a:lnTo>
                  <a:pt x="86359" y="29210"/>
                </a:lnTo>
                <a:lnTo>
                  <a:pt x="84645" y="21716"/>
                </a:lnTo>
                <a:close/>
              </a:path>
              <a:path w="139700" h="119380">
                <a:moveTo>
                  <a:pt x="125693" y="61849"/>
                </a:moveTo>
                <a:lnTo>
                  <a:pt x="88138" y="61849"/>
                </a:lnTo>
                <a:lnTo>
                  <a:pt x="125349" y="62357"/>
                </a:lnTo>
                <a:lnTo>
                  <a:pt x="125693" y="61849"/>
                </a:lnTo>
                <a:close/>
              </a:path>
              <a:path w="139700" h="119380">
                <a:moveTo>
                  <a:pt x="105918" y="40005"/>
                </a:moveTo>
                <a:lnTo>
                  <a:pt x="99059" y="40132"/>
                </a:lnTo>
                <a:lnTo>
                  <a:pt x="90424" y="41401"/>
                </a:lnTo>
                <a:lnTo>
                  <a:pt x="85852" y="42799"/>
                </a:lnTo>
                <a:lnTo>
                  <a:pt x="81026" y="45085"/>
                </a:lnTo>
                <a:lnTo>
                  <a:pt x="137073" y="45085"/>
                </a:lnTo>
                <a:lnTo>
                  <a:pt x="139572" y="41401"/>
                </a:lnTo>
                <a:lnTo>
                  <a:pt x="105918" y="40005"/>
                </a:lnTo>
                <a:close/>
              </a:path>
            </a:pathLst>
          </a:custGeom>
          <a:solidFill>
            <a:srgbClr val="FFFFFF"/>
          </a:solidFill>
          <a:ln w="9525">
            <a:noFill/>
            <a:miter lim="800000"/>
            <a:headEnd/>
            <a:tailEnd/>
          </a:ln>
        </p:spPr>
        <p:txBody>
          <a:bodyPr lIns="0" tIns="0" rIns="0" bIns="0"/>
          <a:lstStyle/>
          <a:p>
            <a:endParaRPr lang="ar-JO"/>
          </a:p>
        </p:txBody>
      </p:sp>
      <p:sp>
        <p:nvSpPr>
          <p:cNvPr id="105508" name="object 36"/>
          <p:cNvSpPr>
            <a:spLocks noChangeArrowheads="1"/>
          </p:cNvSpPr>
          <p:nvPr/>
        </p:nvSpPr>
        <p:spPr bwMode="auto">
          <a:xfrm>
            <a:off x="3255963" y="2238375"/>
            <a:ext cx="131762" cy="127000"/>
          </a:xfrm>
          <a:custGeom>
            <a:avLst/>
            <a:gdLst>
              <a:gd name="T0" fmla="*/ 0 w 131445"/>
              <a:gd name="T1" fmla="*/ 0 h 127635"/>
              <a:gd name="T2" fmla="*/ 131445 w 131445"/>
              <a:gd name="T3" fmla="*/ 127635 h 127635"/>
            </a:gdLst>
            <a:ahLst/>
            <a:cxnLst/>
            <a:rect l="T0" t="T1" r="T2" b="T3"/>
            <a:pathLst>
              <a:path w="131445" h="127635">
                <a:moveTo>
                  <a:pt x="50545" y="0"/>
                </a:moveTo>
                <a:lnTo>
                  <a:pt x="0" y="58928"/>
                </a:lnTo>
                <a:lnTo>
                  <a:pt x="79501" y="127127"/>
                </a:lnTo>
                <a:lnTo>
                  <a:pt x="103181" y="99568"/>
                </a:lnTo>
                <a:lnTo>
                  <a:pt x="79882" y="99568"/>
                </a:lnTo>
                <a:lnTo>
                  <a:pt x="58292" y="81025"/>
                </a:lnTo>
                <a:lnTo>
                  <a:pt x="68084" y="69596"/>
                </a:lnTo>
                <a:lnTo>
                  <a:pt x="44830" y="69596"/>
                </a:lnTo>
                <a:lnTo>
                  <a:pt x="27304" y="54483"/>
                </a:lnTo>
                <a:lnTo>
                  <a:pt x="64007" y="11557"/>
                </a:lnTo>
                <a:lnTo>
                  <a:pt x="50545" y="0"/>
                </a:lnTo>
                <a:close/>
              </a:path>
              <a:path w="131445" h="127635">
                <a:moveTo>
                  <a:pt x="117982" y="55245"/>
                </a:moveTo>
                <a:lnTo>
                  <a:pt x="79882" y="99568"/>
                </a:lnTo>
                <a:lnTo>
                  <a:pt x="103181" y="99568"/>
                </a:lnTo>
                <a:lnTo>
                  <a:pt x="131444" y="66675"/>
                </a:lnTo>
                <a:lnTo>
                  <a:pt x="117982" y="55245"/>
                </a:lnTo>
                <a:close/>
              </a:path>
              <a:path w="131445" h="127635">
                <a:moveTo>
                  <a:pt x="79120" y="29591"/>
                </a:moveTo>
                <a:lnTo>
                  <a:pt x="44830" y="69596"/>
                </a:lnTo>
                <a:lnTo>
                  <a:pt x="68084" y="69596"/>
                </a:lnTo>
                <a:lnTo>
                  <a:pt x="92455" y="41148"/>
                </a:lnTo>
                <a:lnTo>
                  <a:pt x="79120" y="29591"/>
                </a:lnTo>
                <a:close/>
              </a:path>
            </a:pathLst>
          </a:custGeom>
          <a:solidFill>
            <a:srgbClr val="FFFFFF"/>
          </a:solidFill>
          <a:ln w="9525">
            <a:noFill/>
            <a:miter lim="800000"/>
            <a:headEnd/>
            <a:tailEnd/>
          </a:ln>
        </p:spPr>
        <p:txBody>
          <a:bodyPr lIns="0" tIns="0" rIns="0" bIns="0"/>
          <a:lstStyle/>
          <a:p>
            <a:endParaRPr lang="ar-JO"/>
          </a:p>
        </p:txBody>
      </p:sp>
      <p:sp>
        <p:nvSpPr>
          <p:cNvPr id="105509" name="object 37"/>
          <p:cNvSpPr>
            <a:spLocks noChangeArrowheads="1"/>
          </p:cNvSpPr>
          <p:nvPr/>
        </p:nvSpPr>
        <p:spPr bwMode="auto">
          <a:xfrm>
            <a:off x="3333750" y="2178050"/>
            <a:ext cx="109538" cy="106363"/>
          </a:xfrm>
          <a:custGeom>
            <a:avLst/>
            <a:gdLst>
              <a:gd name="T0" fmla="*/ 0 w 108585"/>
              <a:gd name="T1" fmla="*/ 0 h 106680"/>
              <a:gd name="T2" fmla="*/ 108585 w 108585"/>
              <a:gd name="T3" fmla="*/ 106680 h 106680"/>
            </a:gdLst>
            <a:ahLst/>
            <a:cxnLst/>
            <a:rect l="T0" t="T1" r="T2" b="T3"/>
            <a:pathLst>
              <a:path w="108585" h="106680">
                <a:moveTo>
                  <a:pt x="48640" y="80010"/>
                </a:moveTo>
                <a:lnTo>
                  <a:pt x="35051" y="95630"/>
                </a:lnTo>
                <a:lnTo>
                  <a:pt x="41860" y="100584"/>
                </a:lnTo>
                <a:lnTo>
                  <a:pt x="48752" y="104012"/>
                </a:lnTo>
                <a:lnTo>
                  <a:pt x="55715" y="105917"/>
                </a:lnTo>
                <a:lnTo>
                  <a:pt x="62737" y="106299"/>
                </a:lnTo>
                <a:lnTo>
                  <a:pt x="69736" y="105181"/>
                </a:lnTo>
                <a:lnTo>
                  <a:pt x="76819" y="102409"/>
                </a:lnTo>
                <a:lnTo>
                  <a:pt x="83972" y="97994"/>
                </a:lnTo>
                <a:lnTo>
                  <a:pt x="91186" y="91948"/>
                </a:lnTo>
                <a:lnTo>
                  <a:pt x="97385" y="86105"/>
                </a:lnTo>
                <a:lnTo>
                  <a:pt x="59562" y="86105"/>
                </a:lnTo>
                <a:lnTo>
                  <a:pt x="54228" y="84200"/>
                </a:lnTo>
                <a:lnTo>
                  <a:pt x="48640" y="80010"/>
                </a:lnTo>
                <a:close/>
              </a:path>
              <a:path w="108585" h="106680">
                <a:moveTo>
                  <a:pt x="106388" y="50926"/>
                </a:moveTo>
                <a:lnTo>
                  <a:pt x="75818" y="50926"/>
                </a:lnTo>
                <a:lnTo>
                  <a:pt x="80263" y="51435"/>
                </a:lnTo>
                <a:lnTo>
                  <a:pt x="82295" y="52450"/>
                </a:lnTo>
                <a:lnTo>
                  <a:pt x="83946" y="54228"/>
                </a:lnTo>
                <a:lnTo>
                  <a:pt x="86613" y="57023"/>
                </a:lnTo>
                <a:lnTo>
                  <a:pt x="87756" y="60705"/>
                </a:lnTo>
                <a:lnTo>
                  <a:pt x="59562" y="86105"/>
                </a:lnTo>
                <a:lnTo>
                  <a:pt x="97385" y="86105"/>
                </a:lnTo>
                <a:lnTo>
                  <a:pt x="97789" y="85725"/>
                </a:lnTo>
                <a:lnTo>
                  <a:pt x="102362" y="79628"/>
                </a:lnTo>
                <a:lnTo>
                  <a:pt x="107695" y="67437"/>
                </a:lnTo>
                <a:lnTo>
                  <a:pt x="108457" y="61467"/>
                </a:lnTo>
                <a:lnTo>
                  <a:pt x="107314" y="55372"/>
                </a:lnTo>
                <a:lnTo>
                  <a:pt x="106388" y="50926"/>
                </a:lnTo>
                <a:close/>
              </a:path>
              <a:path w="108585" h="106680">
                <a:moveTo>
                  <a:pt x="43179" y="0"/>
                </a:moveTo>
                <a:lnTo>
                  <a:pt x="9778" y="19685"/>
                </a:lnTo>
                <a:lnTo>
                  <a:pt x="0" y="42290"/>
                </a:lnTo>
                <a:lnTo>
                  <a:pt x="2031" y="53212"/>
                </a:lnTo>
                <a:lnTo>
                  <a:pt x="4444" y="57785"/>
                </a:lnTo>
                <a:lnTo>
                  <a:pt x="8000" y="61722"/>
                </a:lnTo>
                <a:lnTo>
                  <a:pt x="13715" y="67690"/>
                </a:lnTo>
                <a:lnTo>
                  <a:pt x="20954" y="70612"/>
                </a:lnTo>
                <a:lnTo>
                  <a:pt x="29590" y="70357"/>
                </a:lnTo>
                <a:lnTo>
                  <a:pt x="61849" y="57023"/>
                </a:lnTo>
                <a:lnTo>
                  <a:pt x="67055" y="54228"/>
                </a:lnTo>
                <a:lnTo>
                  <a:pt x="69468" y="53086"/>
                </a:lnTo>
                <a:lnTo>
                  <a:pt x="72897" y="51562"/>
                </a:lnTo>
                <a:lnTo>
                  <a:pt x="75818" y="50926"/>
                </a:lnTo>
                <a:lnTo>
                  <a:pt x="106388" y="50926"/>
                </a:lnTo>
                <a:lnTo>
                  <a:pt x="106071" y="49402"/>
                </a:lnTo>
                <a:lnTo>
                  <a:pt x="25653" y="49402"/>
                </a:lnTo>
                <a:lnTo>
                  <a:pt x="23494" y="48513"/>
                </a:lnTo>
                <a:lnTo>
                  <a:pt x="19812" y="44830"/>
                </a:lnTo>
                <a:lnTo>
                  <a:pt x="19176" y="42417"/>
                </a:lnTo>
                <a:lnTo>
                  <a:pt x="19708" y="39624"/>
                </a:lnTo>
                <a:lnTo>
                  <a:pt x="20446" y="35560"/>
                </a:lnTo>
                <a:lnTo>
                  <a:pt x="23113" y="31241"/>
                </a:lnTo>
                <a:lnTo>
                  <a:pt x="31876" y="22987"/>
                </a:lnTo>
                <a:lnTo>
                  <a:pt x="35940" y="20700"/>
                </a:lnTo>
                <a:lnTo>
                  <a:pt x="39750" y="20447"/>
                </a:lnTo>
                <a:lnTo>
                  <a:pt x="43561" y="20065"/>
                </a:lnTo>
                <a:lnTo>
                  <a:pt x="56523" y="20065"/>
                </a:lnTo>
                <a:lnTo>
                  <a:pt x="66675" y="9651"/>
                </a:lnTo>
                <a:lnTo>
                  <a:pt x="61342" y="5197"/>
                </a:lnTo>
                <a:lnTo>
                  <a:pt x="55641" y="2111"/>
                </a:lnTo>
                <a:lnTo>
                  <a:pt x="49583" y="382"/>
                </a:lnTo>
                <a:lnTo>
                  <a:pt x="43179" y="0"/>
                </a:lnTo>
                <a:close/>
              </a:path>
              <a:path w="108585" h="106680">
                <a:moveTo>
                  <a:pt x="79628" y="29082"/>
                </a:moveTo>
                <a:lnTo>
                  <a:pt x="74421" y="29210"/>
                </a:lnTo>
                <a:lnTo>
                  <a:pt x="69087" y="30734"/>
                </a:lnTo>
                <a:lnTo>
                  <a:pt x="63753" y="32130"/>
                </a:lnTo>
                <a:lnTo>
                  <a:pt x="56387" y="35560"/>
                </a:lnTo>
                <a:lnTo>
                  <a:pt x="38226" y="46227"/>
                </a:lnTo>
                <a:lnTo>
                  <a:pt x="31876" y="49022"/>
                </a:lnTo>
                <a:lnTo>
                  <a:pt x="28447" y="49149"/>
                </a:lnTo>
                <a:lnTo>
                  <a:pt x="25653" y="49402"/>
                </a:lnTo>
                <a:lnTo>
                  <a:pt x="106071" y="49402"/>
                </a:lnTo>
                <a:lnTo>
                  <a:pt x="84836" y="30479"/>
                </a:lnTo>
                <a:lnTo>
                  <a:pt x="79628" y="29082"/>
                </a:lnTo>
                <a:close/>
              </a:path>
              <a:path w="108585" h="106680">
                <a:moveTo>
                  <a:pt x="56523" y="20065"/>
                </a:moveTo>
                <a:lnTo>
                  <a:pt x="43561" y="20065"/>
                </a:lnTo>
                <a:lnTo>
                  <a:pt x="47625" y="21589"/>
                </a:lnTo>
                <a:lnTo>
                  <a:pt x="51942" y="24764"/>
                </a:lnTo>
                <a:lnTo>
                  <a:pt x="56523" y="20065"/>
                </a:lnTo>
                <a:close/>
              </a:path>
            </a:pathLst>
          </a:custGeom>
          <a:solidFill>
            <a:srgbClr val="FFFFFF"/>
          </a:solidFill>
          <a:ln w="9525">
            <a:noFill/>
            <a:miter lim="800000"/>
            <a:headEnd/>
            <a:tailEnd/>
          </a:ln>
        </p:spPr>
        <p:txBody>
          <a:bodyPr lIns="0" tIns="0" rIns="0" bIns="0"/>
          <a:lstStyle/>
          <a:p>
            <a:endParaRPr lang="ar-JO"/>
          </a:p>
        </p:txBody>
      </p:sp>
      <p:sp>
        <p:nvSpPr>
          <p:cNvPr id="105510" name="object 38"/>
          <p:cNvSpPr>
            <a:spLocks noChangeArrowheads="1"/>
          </p:cNvSpPr>
          <p:nvPr/>
        </p:nvSpPr>
        <p:spPr bwMode="auto">
          <a:xfrm>
            <a:off x="3400425" y="2111375"/>
            <a:ext cx="92075" cy="120650"/>
          </a:xfrm>
          <a:custGeom>
            <a:avLst/>
            <a:gdLst>
              <a:gd name="T0" fmla="*/ 0 w 91439"/>
              <a:gd name="T1" fmla="*/ 0 h 120650"/>
              <a:gd name="T2" fmla="*/ 91439 w 91439"/>
              <a:gd name="T3" fmla="*/ 120650 h 120650"/>
            </a:gdLst>
            <a:ahLst/>
            <a:cxnLst/>
            <a:rect l="T0" t="T1" r="T2" b="T3"/>
            <a:pathLst>
              <a:path w="91439" h="120650">
                <a:moveTo>
                  <a:pt x="59690" y="0"/>
                </a:moveTo>
                <a:lnTo>
                  <a:pt x="0" y="37465"/>
                </a:lnTo>
                <a:lnTo>
                  <a:pt x="63754" y="120523"/>
                </a:lnTo>
                <a:lnTo>
                  <a:pt x="80518" y="107696"/>
                </a:lnTo>
                <a:lnTo>
                  <a:pt x="56515" y="76327"/>
                </a:lnTo>
                <a:lnTo>
                  <a:pt x="74891" y="62230"/>
                </a:lnTo>
                <a:lnTo>
                  <a:pt x="45720" y="62230"/>
                </a:lnTo>
                <a:lnTo>
                  <a:pt x="27559" y="38608"/>
                </a:lnTo>
                <a:lnTo>
                  <a:pt x="35687" y="32385"/>
                </a:lnTo>
                <a:lnTo>
                  <a:pt x="41783" y="27812"/>
                </a:lnTo>
                <a:lnTo>
                  <a:pt x="45974" y="24892"/>
                </a:lnTo>
                <a:lnTo>
                  <a:pt x="48260" y="23749"/>
                </a:lnTo>
                <a:lnTo>
                  <a:pt x="51308" y="22098"/>
                </a:lnTo>
                <a:lnTo>
                  <a:pt x="54483" y="21590"/>
                </a:lnTo>
                <a:lnTo>
                  <a:pt x="88304" y="21590"/>
                </a:lnTo>
                <a:lnTo>
                  <a:pt x="87249" y="19304"/>
                </a:lnTo>
                <a:lnTo>
                  <a:pt x="78232" y="7620"/>
                </a:lnTo>
                <a:lnTo>
                  <a:pt x="72517" y="3429"/>
                </a:lnTo>
                <a:lnTo>
                  <a:pt x="66040" y="1650"/>
                </a:lnTo>
                <a:lnTo>
                  <a:pt x="59690" y="0"/>
                </a:lnTo>
                <a:close/>
              </a:path>
              <a:path w="91439" h="120650">
                <a:moveTo>
                  <a:pt x="88304" y="21590"/>
                </a:moveTo>
                <a:lnTo>
                  <a:pt x="54483" y="21590"/>
                </a:lnTo>
                <a:lnTo>
                  <a:pt x="61087" y="22860"/>
                </a:lnTo>
                <a:lnTo>
                  <a:pt x="63881" y="24637"/>
                </a:lnTo>
                <a:lnTo>
                  <a:pt x="66267" y="27812"/>
                </a:lnTo>
                <a:lnTo>
                  <a:pt x="68072" y="30099"/>
                </a:lnTo>
                <a:lnTo>
                  <a:pt x="69087" y="32766"/>
                </a:lnTo>
                <a:lnTo>
                  <a:pt x="69296" y="37465"/>
                </a:lnTo>
                <a:lnTo>
                  <a:pt x="69311" y="38608"/>
                </a:lnTo>
                <a:lnTo>
                  <a:pt x="68707" y="41148"/>
                </a:lnTo>
                <a:lnTo>
                  <a:pt x="67183" y="43687"/>
                </a:lnTo>
                <a:lnTo>
                  <a:pt x="65532" y="46228"/>
                </a:lnTo>
                <a:lnTo>
                  <a:pt x="61468" y="50165"/>
                </a:lnTo>
                <a:lnTo>
                  <a:pt x="54863" y="55118"/>
                </a:lnTo>
                <a:lnTo>
                  <a:pt x="45720" y="62230"/>
                </a:lnTo>
                <a:lnTo>
                  <a:pt x="74891" y="62230"/>
                </a:lnTo>
                <a:lnTo>
                  <a:pt x="75057" y="62103"/>
                </a:lnTo>
                <a:lnTo>
                  <a:pt x="91186" y="34036"/>
                </a:lnTo>
                <a:lnTo>
                  <a:pt x="90424" y="29210"/>
                </a:lnTo>
                <a:lnTo>
                  <a:pt x="89535" y="24257"/>
                </a:lnTo>
                <a:lnTo>
                  <a:pt x="88304" y="21590"/>
                </a:lnTo>
                <a:close/>
              </a:path>
            </a:pathLst>
          </a:custGeom>
          <a:solidFill>
            <a:srgbClr val="FFFFFF"/>
          </a:solidFill>
          <a:ln w="9525">
            <a:noFill/>
            <a:miter lim="800000"/>
            <a:headEnd/>
            <a:tailEnd/>
          </a:ln>
        </p:spPr>
        <p:txBody>
          <a:bodyPr lIns="0" tIns="0" rIns="0" bIns="0"/>
          <a:lstStyle/>
          <a:p>
            <a:endParaRPr lang="ar-JO"/>
          </a:p>
        </p:txBody>
      </p:sp>
      <p:sp>
        <p:nvSpPr>
          <p:cNvPr id="105511" name="object 39"/>
          <p:cNvSpPr>
            <a:spLocks noChangeArrowheads="1"/>
          </p:cNvSpPr>
          <p:nvPr/>
        </p:nvSpPr>
        <p:spPr bwMode="auto">
          <a:xfrm>
            <a:off x="3497263" y="2052638"/>
            <a:ext cx="107950" cy="109537"/>
          </a:xfrm>
          <a:custGeom>
            <a:avLst/>
            <a:gdLst>
              <a:gd name="T0" fmla="*/ 0 w 107314"/>
              <a:gd name="T1" fmla="*/ 0 h 109855"/>
              <a:gd name="T2" fmla="*/ 107314 w 107314"/>
              <a:gd name="T3" fmla="*/ 109855 h 109855"/>
            </a:gdLst>
            <a:ahLst/>
            <a:cxnLst/>
            <a:rect l="T0" t="T1" r="T2" b="T3"/>
            <a:pathLst>
              <a:path w="107314" h="109855">
                <a:moveTo>
                  <a:pt x="55225" y="0"/>
                </a:moveTo>
                <a:lnTo>
                  <a:pt x="18411" y="12569"/>
                </a:lnTo>
                <a:lnTo>
                  <a:pt x="8505" y="23364"/>
                </a:lnTo>
                <a:lnTo>
                  <a:pt x="5330" y="27555"/>
                </a:lnTo>
                <a:lnTo>
                  <a:pt x="3044" y="32635"/>
                </a:lnTo>
                <a:lnTo>
                  <a:pt x="250" y="44065"/>
                </a:lnTo>
                <a:lnTo>
                  <a:pt x="0" y="49938"/>
                </a:lnTo>
                <a:lnTo>
                  <a:pt x="631" y="55749"/>
                </a:lnTo>
                <a:lnTo>
                  <a:pt x="17070" y="90941"/>
                </a:lnTo>
                <a:lnTo>
                  <a:pt x="51882" y="109339"/>
                </a:lnTo>
                <a:lnTo>
                  <a:pt x="61607" y="108739"/>
                </a:lnTo>
                <a:lnTo>
                  <a:pt x="71451" y="105997"/>
                </a:lnTo>
                <a:lnTo>
                  <a:pt x="81403" y="101088"/>
                </a:lnTo>
                <a:lnTo>
                  <a:pt x="90357" y="94706"/>
                </a:lnTo>
                <a:lnTo>
                  <a:pt x="94110" y="90801"/>
                </a:lnTo>
                <a:lnTo>
                  <a:pt x="57400" y="90801"/>
                </a:lnTo>
                <a:lnTo>
                  <a:pt x="49526" y="88388"/>
                </a:lnTo>
                <a:lnTo>
                  <a:pt x="22269" y="54860"/>
                </a:lnTo>
                <a:lnTo>
                  <a:pt x="21231" y="48283"/>
                </a:lnTo>
                <a:lnTo>
                  <a:pt x="21586" y="42160"/>
                </a:lnTo>
                <a:lnTo>
                  <a:pt x="23110" y="34286"/>
                </a:lnTo>
                <a:lnTo>
                  <a:pt x="27682" y="28063"/>
                </a:lnTo>
                <a:lnTo>
                  <a:pt x="42668" y="19173"/>
                </a:lnTo>
                <a:lnTo>
                  <a:pt x="50161" y="18157"/>
                </a:lnTo>
                <a:lnTo>
                  <a:pt x="89701" y="18157"/>
                </a:lnTo>
                <a:lnTo>
                  <a:pt x="82610" y="10965"/>
                </a:lnTo>
                <a:lnTo>
                  <a:pt x="74132" y="5212"/>
                </a:lnTo>
                <a:lnTo>
                  <a:pt x="64893" y="1520"/>
                </a:lnTo>
                <a:lnTo>
                  <a:pt x="55225" y="0"/>
                </a:lnTo>
                <a:close/>
              </a:path>
              <a:path w="107314" h="109855">
                <a:moveTo>
                  <a:pt x="89701" y="18157"/>
                </a:moveTo>
                <a:lnTo>
                  <a:pt x="50161" y="18157"/>
                </a:lnTo>
                <a:lnTo>
                  <a:pt x="57654" y="20443"/>
                </a:lnTo>
                <a:lnTo>
                  <a:pt x="63226" y="22990"/>
                </a:lnTo>
                <a:lnTo>
                  <a:pt x="85559" y="60059"/>
                </a:lnTo>
                <a:lnTo>
                  <a:pt x="85619" y="61912"/>
                </a:lnTo>
                <a:lnTo>
                  <a:pt x="85213" y="67179"/>
                </a:lnTo>
                <a:lnTo>
                  <a:pt x="83689" y="75053"/>
                </a:lnTo>
                <a:lnTo>
                  <a:pt x="79371" y="81276"/>
                </a:lnTo>
                <a:lnTo>
                  <a:pt x="64893" y="89912"/>
                </a:lnTo>
                <a:lnTo>
                  <a:pt x="57400" y="90801"/>
                </a:lnTo>
                <a:lnTo>
                  <a:pt x="94110" y="90801"/>
                </a:lnTo>
                <a:lnTo>
                  <a:pt x="97405" y="87372"/>
                </a:lnTo>
                <a:lnTo>
                  <a:pt x="102549" y="79085"/>
                </a:lnTo>
                <a:lnTo>
                  <a:pt x="105787" y="69846"/>
                </a:lnTo>
                <a:lnTo>
                  <a:pt x="106904" y="60059"/>
                </a:lnTo>
                <a:lnTo>
                  <a:pt x="105857" y="49907"/>
                </a:lnTo>
                <a:lnTo>
                  <a:pt x="102662" y="39485"/>
                </a:lnTo>
                <a:lnTo>
                  <a:pt x="97278" y="28698"/>
                </a:lnTo>
                <a:lnTo>
                  <a:pt x="90325" y="18790"/>
                </a:lnTo>
                <a:lnTo>
                  <a:pt x="89701" y="18157"/>
                </a:lnTo>
                <a:close/>
              </a:path>
            </a:pathLst>
          </a:custGeom>
          <a:solidFill>
            <a:srgbClr val="FFFFFF"/>
          </a:solidFill>
          <a:ln w="9525">
            <a:noFill/>
            <a:miter lim="800000"/>
            <a:headEnd/>
            <a:tailEnd/>
          </a:ln>
        </p:spPr>
        <p:txBody>
          <a:bodyPr lIns="0" tIns="0" rIns="0" bIns="0"/>
          <a:lstStyle/>
          <a:p>
            <a:endParaRPr lang="ar-JO"/>
          </a:p>
        </p:txBody>
      </p:sp>
      <p:sp>
        <p:nvSpPr>
          <p:cNvPr id="105512" name="object 40"/>
          <p:cNvSpPr>
            <a:spLocks noChangeArrowheads="1"/>
          </p:cNvSpPr>
          <p:nvPr/>
        </p:nvSpPr>
        <p:spPr bwMode="auto">
          <a:xfrm>
            <a:off x="3589338" y="1992313"/>
            <a:ext cx="119062" cy="128587"/>
          </a:xfrm>
          <a:custGeom>
            <a:avLst/>
            <a:gdLst>
              <a:gd name="T0" fmla="*/ 0 w 118745"/>
              <a:gd name="T1" fmla="*/ 0 h 129539"/>
              <a:gd name="T2" fmla="*/ 118745 w 118745"/>
              <a:gd name="T3" fmla="*/ 129539 h 129539"/>
            </a:gdLst>
            <a:ahLst/>
            <a:cxnLst/>
            <a:rect l="T0" t="T1" r="T2" b="T3"/>
            <a:pathLst>
              <a:path w="118745" h="129539">
                <a:moveTo>
                  <a:pt x="18795" y="25146"/>
                </a:moveTo>
                <a:lnTo>
                  <a:pt x="0" y="33527"/>
                </a:lnTo>
                <a:lnTo>
                  <a:pt x="42163" y="129286"/>
                </a:lnTo>
                <a:lnTo>
                  <a:pt x="60198" y="121412"/>
                </a:lnTo>
                <a:lnTo>
                  <a:pt x="32638" y="58927"/>
                </a:lnTo>
                <a:lnTo>
                  <a:pt x="67541" y="58927"/>
                </a:lnTo>
                <a:lnTo>
                  <a:pt x="18795" y="25146"/>
                </a:lnTo>
                <a:close/>
              </a:path>
              <a:path w="118745" h="129539">
                <a:moveTo>
                  <a:pt x="67541" y="58927"/>
                </a:moveTo>
                <a:lnTo>
                  <a:pt x="32638" y="58927"/>
                </a:lnTo>
                <a:lnTo>
                  <a:pt x="98805" y="104394"/>
                </a:lnTo>
                <a:lnTo>
                  <a:pt x="118237" y="95885"/>
                </a:lnTo>
                <a:lnTo>
                  <a:pt x="107682" y="71882"/>
                </a:lnTo>
                <a:lnTo>
                  <a:pt x="86232" y="71882"/>
                </a:lnTo>
                <a:lnTo>
                  <a:pt x="67541" y="58927"/>
                </a:lnTo>
                <a:close/>
              </a:path>
              <a:path w="118745" h="129539">
                <a:moveTo>
                  <a:pt x="76073" y="0"/>
                </a:moveTo>
                <a:lnTo>
                  <a:pt x="58038" y="7874"/>
                </a:lnTo>
                <a:lnTo>
                  <a:pt x="86232" y="71882"/>
                </a:lnTo>
                <a:lnTo>
                  <a:pt x="107682" y="71882"/>
                </a:lnTo>
                <a:lnTo>
                  <a:pt x="76073" y="0"/>
                </a:lnTo>
                <a:close/>
              </a:path>
            </a:pathLst>
          </a:custGeom>
          <a:solidFill>
            <a:srgbClr val="FFFFFF"/>
          </a:solidFill>
          <a:ln w="9525">
            <a:noFill/>
            <a:miter lim="800000"/>
            <a:headEnd/>
            <a:tailEnd/>
          </a:ln>
        </p:spPr>
        <p:txBody>
          <a:bodyPr lIns="0" tIns="0" rIns="0" bIns="0"/>
          <a:lstStyle/>
          <a:p>
            <a:endParaRPr lang="ar-JO"/>
          </a:p>
        </p:txBody>
      </p:sp>
      <p:sp>
        <p:nvSpPr>
          <p:cNvPr id="105513" name="object 41"/>
          <p:cNvSpPr>
            <a:spLocks noChangeArrowheads="1"/>
          </p:cNvSpPr>
          <p:nvPr/>
        </p:nvSpPr>
        <p:spPr bwMode="auto">
          <a:xfrm>
            <a:off x="3697288" y="1966913"/>
            <a:ext cx="95250" cy="107950"/>
          </a:xfrm>
          <a:custGeom>
            <a:avLst/>
            <a:gdLst>
              <a:gd name="T0" fmla="*/ 0 w 95250"/>
              <a:gd name="T1" fmla="*/ 0 h 109219"/>
              <a:gd name="T2" fmla="*/ 95250 w 95250"/>
              <a:gd name="T3" fmla="*/ 109219 h 109219"/>
            </a:gdLst>
            <a:ahLst/>
            <a:cxnLst/>
            <a:rect l="T0" t="T1" r="T2" b="T3"/>
            <a:pathLst>
              <a:path w="95250" h="109219">
                <a:moveTo>
                  <a:pt x="29844" y="76596"/>
                </a:moveTo>
                <a:lnTo>
                  <a:pt x="10667" y="84597"/>
                </a:lnTo>
                <a:lnTo>
                  <a:pt x="14624" y="92029"/>
                </a:lnTo>
                <a:lnTo>
                  <a:pt x="19272" y="98139"/>
                </a:lnTo>
                <a:lnTo>
                  <a:pt x="24634" y="102939"/>
                </a:lnTo>
                <a:lnTo>
                  <a:pt x="30734" y="106441"/>
                </a:lnTo>
                <a:lnTo>
                  <a:pt x="37572" y="108563"/>
                </a:lnTo>
                <a:lnTo>
                  <a:pt x="45148" y="109220"/>
                </a:lnTo>
                <a:lnTo>
                  <a:pt x="53486" y="108424"/>
                </a:lnTo>
                <a:lnTo>
                  <a:pt x="88264" y="91709"/>
                </a:lnTo>
                <a:lnTo>
                  <a:pt x="88766" y="90947"/>
                </a:lnTo>
                <a:lnTo>
                  <a:pt x="46100" y="90947"/>
                </a:lnTo>
                <a:lnTo>
                  <a:pt x="41528" y="88915"/>
                </a:lnTo>
                <a:lnTo>
                  <a:pt x="36956" y="87010"/>
                </a:lnTo>
                <a:lnTo>
                  <a:pt x="33019" y="82819"/>
                </a:lnTo>
                <a:lnTo>
                  <a:pt x="29844" y="76596"/>
                </a:lnTo>
                <a:close/>
              </a:path>
              <a:path w="95250" h="109219">
                <a:moveTo>
                  <a:pt x="92770" y="61610"/>
                </a:moveTo>
                <a:lnTo>
                  <a:pt x="57785" y="61610"/>
                </a:lnTo>
                <a:lnTo>
                  <a:pt x="60451" y="61737"/>
                </a:lnTo>
                <a:lnTo>
                  <a:pt x="64262" y="61991"/>
                </a:lnTo>
                <a:lnTo>
                  <a:pt x="67183" y="62626"/>
                </a:lnTo>
                <a:lnTo>
                  <a:pt x="69087" y="63896"/>
                </a:lnTo>
                <a:lnTo>
                  <a:pt x="70865" y="65039"/>
                </a:lnTo>
                <a:lnTo>
                  <a:pt x="72262" y="66944"/>
                </a:lnTo>
                <a:lnTo>
                  <a:pt x="73025" y="69230"/>
                </a:lnTo>
                <a:lnTo>
                  <a:pt x="74040" y="72913"/>
                </a:lnTo>
                <a:lnTo>
                  <a:pt x="73405" y="76723"/>
                </a:lnTo>
                <a:lnTo>
                  <a:pt x="70992" y="80406"/>
                </a:lnTo>
                <a:lnTo>
                  <a:pt x="68579" y="84216"/>
                </a:lnTo>
                <a:lnTo>
                  <a:pt x="64008" y="87137"/>
                </a:lnTo>
                <a:lnTo>
                  <a:pt x="57530" y="89169"/>
                </a:lnTo>
                <a:lnTo>
                  <a:pt x="51435" y="90947"/>
                </a:lnTo>
                <a:lnTo>
                  <a:pt x="88766" y="90947"/>
                </a:lnTo>
                <a:lnTo>
                  <a:pt x="91693" y="86502"/>
                </a:lnTo>
                <a:lnTo>
                  <a:pt x="94996" y="74564"/>
                </a:lnTo>
                <a:lnTo>
                  <a:pt x="94868" y="68722"/>
                </a:lnTo>
                <a:lnTo>
                  <a:pt x="92770" y="61610"/>
                </a:lnTo>
                <a:close/>
              </a:path>
              <a:path w="95250" h="109219">
                <a:moveTo>
                  <a:pt x="46736" y="0"/>
                </a:moveTo>
                <a:lnTo>
                  <a:pt x="10922" y="12588"/>
                </a:lnTo>
                <a:lnTo>
                  <a:pt x="6223" y="16525"/>
                </a:lnTo>
                <a:lnTo>
                  <a:pt x="3048" y="21224"/>
                </a:lnTo>
                <a:lnTo>
                  <a:pt x="0" y="31892"/>
                </a:lnTo>
                <a:lnTo>
                  <a:pt x="41" y="37226"/>
                </a:lnTo>
                <a:lnTo>
                  <a:pt x="1767" y="42560"/>
                </a:lnTo>
                <a:lnTo>
                  <a:pt x="4063" y="50053"/>
                </a:lnTo>
                <a:lnTo>
                  <a:pt x="34734" y="62559"/>
                </a:lnTo>
                <a:lnTo>
                  <a:pt x="42925" y="62372"/>
                </a:lnTo>
                <a:lnTo>
                  <a:pt x="51942" y="61864"/>
                </a:lnTo>
                <a:lnTo>
                  <a:pt x="57785" y="61610"/>
                </a:lnTo>
                <a:lnTo>
                  <a:pt x="92770" y="61610"/>
                </a:lnTo>
                <a:lnTo>
                  <a:pt x="91186" y="56657"/>
                </a:lnTo>
                <a:lnTo>
                  <a:pt x="88264" y="51704"/>
                </a:lnTo>
                <a:lnTo>
                  <a:pt x="84200" y="48275"/>
                </a:lnTo>
                <a:lnTo>
                  <a:pt x="80263" y="44846"/>
                </a:lnTo>
                <a:lnTo>
                  <a:pt x="75564" y="42560"/>
                </a:lnTo>
                <a:lnTo>
                  <a:pt x="70786" y="41671"/>
                </a:lnTo>
                <a:lnTo>
                  <a:pt x="35433" y="41671"/>
                </a:lnTo>
                <a:lnTo>
                  <a:pt x="28575" y="41417"/>
                </a:lnTo>
                <a:lnTo>
                  <a:pt x="25400" y="40020"/>
                </a:lnTo>
                <a:lnTo>
                  <a:pt x="22860" y="39004"/>
                </a:lnTo>
                <a:lnTo>
                  <a:pt x="21209" y="37226"/>
                </a:lnTo>
                <a:lnTo>
                  <a:pt x="20574" y="34813"/>
                </a:lnTo>
                <a:lnTo>
                  <a:pt x="19685" y="32273"/>
                </a:lnTo>
                <a:lnTo>
                  <a:pt x="20192" y="29860"/>
                </a:lnTo>
                <a:lnTo>
                  <a:pt x="21843" y="27701"/>
                </a:lnTo>
                <a:lnTo>
                  <a:pt x="24384" y="24272"/>
                </a:lnTo>
                <a:lnTo>
                  <a:pt x="28701" y="21605"/>
                </a:lnTo>
                <a:lnTo>
                  <a:pt x="40259" y="18049"/>
                </a:lnTo>
                <a:lnTo>
                  <a:pt x="44830" y="17922"/>
                </a:lnTo>
                <a:lnTo>
                  <a:pt x="76013" y="17922"/>
                </a:lnTo>
                <a:lnTo>
                  <a:pt x="74167" y="12461"/>
                </a:lnTo>
                <a:lnTo>
                  <a:pt x="68579" y="6111"/>
                </a:lnTo>
                <a:lnTo>
                  <a:pt x="60451" y="2555"/>
                </a:lnTo>
                <a:lnTo>
                  <a:pt x="54022" y="581"/>
                </a:lnTo>
                <a:lnTo>
                  <a:pt x="46736" y="0"/>
                </a:lnTo>
                <a:close/>
              </a:path>
              <a:path w="95250" h="109219">
                <a:moveTo>
                  <a:pt x="56641" y="40274"/>
                </a:moveTo>
                <a:lnTo>
                  <a:pt x="46100" y="41036"/>
                </a:lnTo>
                <a:lnTo>
                  <a:pt x="35433" y="41671"/>
                </a:lnTo>
                <a:lnTo>
                  <a:pt x="70786" y="41671"/>
                </a:lnTo>
                <a:lnTo>
                  <a:pt x="70103" y="41544"/>
                </a:lnTo>
                <a:lnTo>
                  <a:pt x="64642" y="40401"/>
                </a:lnTo>
                <a:lnTo>
                  <a:pt x="56641" y="40274"/>
                </a:lnTo>
                <a:close/>
              </a:path>
              <a:path w="95250" h="109219">
                <a:moveTo>
                  <a:pt x="76013" y="17922"/>
                </a:moveTo>
                <a:lnTo>
                  <a:pt x="44830" y="17922"/>
                </a:lnTo>
                <a:lnTo>
                  <a:pt x="48387" y="19192"/>
                </a:lnTo>
                <a:lnTo>
                  <a:pt x="51942" y="20589"/>
                </a:lnTo>
                <a:lnTo>
                  <a:pt x="54863" y="23764"/>
                </a:lnTo>
                <a:lnTo>
                  <a:pt x="57276" y="28590"/>
                </a:lnTo>
                <a:lnTo>
                  <a:pt x="77215" y="21478"/>
                </a:lnTo>
                <a:lnTo>
                  <a:pt x="76013" y="17922"/>
                </a:lnTo>
                <a:close/>
              </a:path>
            </a:pathLst>
          </a:custGeom>
          <a:solidFill>
            <a:srgbClr val="FFFFFF"/>
          </a:solidFill>
          <a:ln w="9525">
            <a:noFill/>
            <a:miter lim="800000"/>
            <a:headEnd/>
            <a:tailEnd/>
          </a:ln>
        </p:spPr>
        <p:txBody>
          <a:bodyPr lIns="0" tIns="0" rIns="0" bIns="0"/>
          <a:lstStyle/>
          <a:p>
            <a:endParaRPr lang="ar-JO"/>
          </a:p>
        </p:txBody>
      </p:sp>
      <p:sp>
        <p:nvSpPr>
          <p:cNvPr id="105514" name="object 42"/>
          <p:cNvSpPr>
            <a:spLocks noChangeArrowheads="1"/>
          </p:cNvSpPr>
          <p:nvPr/>
        </p:nvSpPr>
        <p:spPr bwMode="auto">
          <a:xfrm>
            <a:off x="3794125" y="1938338"/>
            <a:ext cx="96838" cy="117475"/>
          </a:xfrm>
          <a:custGeom>
            <a:avLst/>
            <a:gdLst>
              <a:gd name="T0" fmla="*/ 0 w 97789"/>
              <a:gd name="T1" fmla="*/ 0 h 117475"/>
              <a:gd name="T2" fmla="*/ 97789 w 97789"/>
              <a:gd name="T3" fmla="*/ 117475 h 117475"/>
            </a:gdLst>
            <a:ahLst/>
            <a:cxnLst/>
            <a:rect l="T0" t="T1" r="T2" b="T3"/>
            <a:pathLst>
              <a:path w="97789" h="117475">
                <a:moveTo>
                  <a:pt x="76326" y="0"/>
                </a:moveTo>
                <a:lnTo>
                  <a:pt x="0" y="14097"/>
                </a:lnTo>
                <a:lnTo>
                  <a:pt x="19050" y="117094"/>
                </a:lnTo>
                <a:lnTo>
                  <a:pt x="97409" y="102616"/>
                </a:lnTo>
                <a:lnTo>
                  <a:pt x="96180" y="95885"/>
                </a:lnTo>
                <a:lnTo>
                  <a:pt x="36702" y="95885"/>
                </a:lnTo>
                <a:lnTo>
                  <a:pt x="31496" y="67945"/>
                </a:lnTo>
                <a:lnTo>
                  <a:pt x="83185" y="58293"/>
                </a:lnTo>
                <a:lnTo>
                  <a:pt x="81714" y="50546"/>
                </a:lnTo>
                <a:lnTo>
                  <a:pt x="28194" y="50546"/>
                </a:lnTo>
                <a:lnTo>
                  <a:pt x="24002" y="27686"/>
                </a:lnTo>
                <a:lnTo>
                  <a:pt x="79501" y="17399"/>
                </a:lnTo>
                <a:lnTo>
                  <a:pt x="76326" y="0"/>
                </a:lnTo>
                <a:close/>
              </a:path>
              <a:path w="97789" h="117475">
                <a:moveTo>
                  <a:pt x="94234" y="85217"/>
                </a:moveTo>
                <a:lnTo>
                  <a:pt x="36702" y="95885"/>
                </a:lnTo>
                <a:lnTo>
                  <a:pt x="96180" y="95885"/>
                </a:lnTo>
                <a:lnTo>
                  <a:pt x="94234" y="85217"/>
                </a:lnTo>
                <a:close/>
              </a:path>
              <a:path w="97789" h="117475">
                <a:moveTo>
                  <a:pt x="79883" y="40894"/>
                </a:moveTo>
                <a:lnTo>
                  <a:pt x="28194" y="50546"/>
                </a:lnTo>
                <a:lnTo>
                  <a:pt x="81714" y="50546"/>
                </a:lnTo>
                <a:lnTo>
                  <a:pt x="79883" y="40894"/>
                </a:lnTo>
                <a:close/>
              </a:path>
            </a:pathLst>
          </a:custGeom>
          <a:solidFill>
            <a:srgbClr val="FFFFFF"/>
          </a:solidFill>
          <a:ln w="9525">
            <a:noFill/>
            <a:miter lim="800000"/>
            <a:headEnd/>
            <a:tailEnd/>
          </a:ln>
        </p:spPr>
        <p:txBody>
          <a:bodyPr lIns="0" tIns="0" rIns="0" bIns="0"/>
          <a:lstStyle/>
          <a:p>
            <a:endParaRPr lang="ar-JO"/>
          </a:p>
        </p:txBody>
      </p:sp>
      <p:sp>
        <p:nvSpPr>
          <p:cNvPr id="105515" name="object 43"/>
          <p:cNvSpPr>
            <a:spLocks noChangeArrowheads="1"/>
          </p:cNvSpPr>
          <p:nvPr/>
        </p:nvSpPr>
        <p:spPr bwMode="auto">
          <a:xfrm>
            <a:off x="4398963" y="2176463"/>
            <a:ext cx="115887" cy="120650"/>
          </a:xfrm>
          <a:custGeom>
            <a:avLst/>
            <a:gdLst>
              <a:gd name="T0" fmla="*/ 0 w 116839"/>
              <a:gd name="T1" fmla="*/ 0 h 121285"/>
              <a:gd name="T2" fmla="*/ 116839 w 116839"/>
              <a:gd name="T3" fmla="*/ 121285 h 121285"/>
            </a:gdLst>
            <a:ahLst/>
            <a:cxnLst/>
            <a:rect l="T0" t="T1" r="T2" b="T3"/>
            <a:pathLst>
              <a:path w="116839" h="121285">
                <a:moveTo>
                  <a:pt x="65582" y="53975"/>
                </a:moveTo>
                <a:lnTo>
                  <a:pt x="38988" y="53975"/>
                </a:lnTo>
                <a:lnTo>
                  <a:pt x="70230" y="81787"/>
                </a:lnTo>
                <a:lnTo>
                  <a:pt x="61340" y="105663"/>
                </a:lnTo>
                <a:lnTo>
                  <a:pt x="78486" y="120903"/>
                </a:lnTo>
                <a:lnTo>
                  <a:pt x="98950" y="64135"/>
                </a:lnTo>
                <a:lnTo>
                  <a:pt x="76962" y="64135"/>
                </a:lnTo>
                <a:lnTo>
                  <a:pt x="65582" y="53975"/>
                </a:lnTo>
                <a:close/>
              </a:path>
              <a:path w="116839" h="121285">
                <a:moveTo>
                  <a:pt x="100075" y="0"/>
                </a:moveTo>
                <a:lnTo>
                  <a:pt x="0" y="51053"/>
                </a:lnTo>
                <a:lnTo>
                  <a:pt x="16763" y="66039"/>
                </a:lnTo>
                <a:lnTo>
                  <a:pt x="38988" y="53975"/>
                </a:lnTo>
                <a:lnTo>
                  <a:pt x="65582" y="53975"/>
                </a:lnTo>
                <a:lnTo>
                  <a:pt x="55625" y="45085"/>
                </a:lnTo>
                <a:lnTo>
                  <a:pt x="91948" y="25526"/>
                </a:lnTo>
                <a:lnTo>
                  <a:pt x="112867" y="25526"/>
                </a:lnTo>
                <a:lnTo>
                  <a:pt x="116712" y="14859"/>
                </a:lnTo>
                <a:lnTo>
                  <a:pt x="100075" y="0"/>
                </a:lnTo>
                <a:close/>
              </a:path>
              <a:path w="116839" h="121285">
                <a:moveTo>
                  <a:pt x="112867" y="25526"/>
                </a:moveTo>
                <a:lnTo>
                  <a:pt x="91948" y="25526"/>
                </a:lnTo>
                <a:lnTo>
                  <a:pt x="76962" y="64135"/>
                </a:lnTo>
                <a:lnTo>
                  <a:pt x="98950" y="64135"/>
                </a:lnTo>
                <a:lnTo>
                  <a:pt x="112867" y="25526"/>
                </a:lnTo>
                <a:close/>
              </a:path>
            </a:pathLst>
          </a:custGeom>
          <a:solidFill>
            <a:srgbClr val="FFFFFF"/>
          </a:solidFill>
          <a:ln w="9525">
            <a:noFill/>
            <a:miter lim="800000"/>
            <a:headEnd/>
            <a:tailEnd/>
          </a:ln>
        </p:spPr>
        <p:txBody>
          <a:bodyPr lIns="0" tIns="0" rIns="0" bIns="0"/>
          <a:lstStyle/>
          <a:p>
            <a:endParaRPr lang="ar-JO"/>
          </a:p>
        </p:txBody>
      </p:sp>
      <p:sp>
        <p:nvSpPr>
          <p:cNvPr id="105516" name="object 44"/>
          <p:cNvSpPr>
            <a:spLocks noChangeArrowheads="1"/>
          </p:cNvSpPr>
          <p:nvPr/>
        </p:nvSpPr>
        <p:spPr bwMode="auto">
          <a:xfrm>
            <a:off x="4489450" y="2241550"/>
            <a:ext cx="107950" cy="107950"/>
          </a:xfrm>
          <a:custGeom>
            <a:avLst/>
            <a:gdLst>
              <a:gd name="T0" fmla="*/ 0 w 107314"/>
              <a:gd name="T1" fmla="*/ 0 h 107950"/>
              <a:gd name="T2" fmla="*/ 107314 w 107314"/>
              <a:gd name="T3" fmla="*/ 107950 h 107950"/>
            </a:gdLst>
            <a:ahLst/>
            <a:cxnLst/>
            <a:rect l="T0" t="T1" r="T2" b="T3"/>
            <a:pathLst>
              <a:path w="107314" h="107950">
                <a:moveTo>
                  <a:pt x="11811" y="32638"/>
                </a:moveTo>
                <a:lnTo>
                  <a:pt x="6572" y="39278"/>
                </a:lnTo>
                <a:lnTo>
                  <a:pt x="2857" y="46037"/>
                </a:lnTo>
                <a:lnTo>
                  <a:pt x="666" y="52891"/>
                </a:lnTo>
                <a:lnTo>
                  <a:pt x="0" y="59817"/>
                </a:lnTo>
                <a:lnTo>
                  <a:pt x="811" y="66915"/>
                </a:lnTo>
                <a:lnTo>
                  <a:pt x="25018" y="100584"/>
                </a:lnTo>
                <a:lnTo>
                  <a:pt x="30987" y="103505"/>
                </a:lnTo>
                <a:lnTo>
                  <a:pt x="36829" y="106425"/>
                </a:lnTo>
                <a:lnTo>
                  <a:pt x="73278" y="90170"/>
                </a:lnTo>
                <a:lnTo>
                  <a:pt x="74307" y="86740"/>
                </a:lnTo>
                <a:lnTo>
                  <a:pt x="44450" y="86740"/>
                </a:lnTo>
                <a:lnTo>
                  <a:pt x="40004" y="86106"/>
                </a:lnTo>
                <a:lnTo>
                  <a:pt x="20192" y="57531"/>
                </a:lnTo>
                <a:lnTo>
                  <a:pt x="22351" y="52324"/>
                </a:lnTo>
                <a:lnTo>
                  <a:pt x="26797" y="46862"/>
                </a:lnTo>
                <a:lnTo>
                  <a:pt x="11811" y="32638"/>
                </a:lnTo>
                <a:close/>
              </a:path>
              <a:path w="107314" h="107950">
                <a:moveTo>
                  <a:pt x="66548" y="0"/>
                </a:moveTo>
                <a:lnTo>
                  <a:pt x="55625" y="1524"/>
                </a:lnTo>
                <a:lnTo>
                  <a:pt x="50800" y="3683"/>
                </a:lnTo>
                <a:lnTo>
                  <a:pt x="46862" y="7112"/>
                </a:lnTo>
                <a:lnTo>
                  <a:pt x="40512" y="12573"/>
                </a:lnTo>
                <a:lnTo>
                  <a:pt x="37337" y="19685"/>
                </a:lnTo>
                <a:lnTo>
                  <a:pt x="37211" y="28321"/>
                </a:lnTo>
                <a:lnTo>
                  <a:pt x="37709" y="33297"/>
                </a:lnTo>
                <a:lnTo>
                  <a:pt x="39195" y="39084"/>
                </a:lnTo>
                <a:lnTo>
                  <a:pt x="41657" y="45680"/>
                </a:lnTo>
                <a:lnTo>
                  <a:pt x="45085" y="53086"/>
                </a:lnTo>
                <a:lnTo>
                  <a:pt x="49336" y="61213"/>
                </a:lnTo>
                <a:lnTo>
                  <a:pt x="51815" y="66421"/>
                </a:lnTo>
                <a:lnTo>
                  <a:pt x="52832" y="68834"/>
                </a:lnTo>
                <a:lnTo>
                  <a:pt x="54228" y="72389"/>
                </a:lnTo>
                <a:lnTo>
                  <a:pt x="54737" y="75311"/>
                </a:lnTo>
                <a:lnTo>
                  <a:pt x="54355" y="77597"/>
                </a:lnTo>
                <a:lnTo>
                  <a:pt x="54101" y="79756"/>
                </a:lnTo>
                <a:lnTo>
                  <a:pt x="52959" y="81661"/>
                </a:lnTo>
                <a:lnTo>
                  <a:pt x="48133" y="85851"/>
                </a:lnTo>
                <a:lnTo>
                  <a:pt x="44450" y="86740"/>
                </a:lnTo>
                <a:lnTo>
                  <a:pt x="74307" y="86740"/>
                </a:lnTo>
                <a:lnTo>
                  <a:pt x="74802" y="85089"/>
                </a:lnTo>
                <a:lnTo>
                  <a:pt x="76453" y="80010"/>
                </a:lnTo>
                <a:lnTo>
                  <a:pt x="76580" y="74802"/>
                </a:lnTo>
                <a:lnTo>
                  <a:pt x="74040" y="64008"/>
                </a:lnTo>
                <a:lnTo>
                  <a:pt x="70865" y="56642"/>
                </a:lnTo>
                <a:lnTo>
                  <a:pt x="60960" y="37846"/>
                </a:lnTo>
                <a:lnTo>
                  <a:pt x="58547" y="31496"/>
                </a:lnTo>
                <a:lnTo>
                  <a:pt x="58420" y="25273"/>
                </a:lnTo>
                <a:lnTo>
                  <a:pt x="59309" y="23113"/>
                </a:lnTo>
                <a:lnTo>
                  <a:pt x="63246" y="19685"/>
                </a:lnTo>
                <a:lnTo>
                  <a:pt x="65532" y="19050"/>
                </a:lnTo>
                <a:lnTo>
                  <a:pt x="95751" y="19050"/>
                </a:lnTo>
                <a:lnTo>
                  <a:pt x="93979" y="16763"/>
                </a:lnTo>
                <a:lnTo>
                  <a:pt x="88646" y="10668"/>
                </a:lnTo>
                <a:lnTo>
                  <a:pt x="83185" y="6350"/>
                </a:lnTo>
                <a:lnTo>
                  <a:pt x="77597" y="3556"/>
                </a:lnTo>
                <a:lnTo>
                  <a:pt x="72136" y="888"/>
                </a:lnTo>
                <a:lnTo>
                  <a:pt x="66548" y="0"/>
                </a:lnTo>
                <a:close/>
              </a:path>
              <a:path w="107314" h="107950">
                <a:moveTo>
                  <a:pt x="95751" y="19050"/>
                </a:moveTo>
                <a:lnTo>
                  <a:pt x="65532" y="19050"/>
                </a:lnTo>
                <a:lnTo>
                  <a:pt x="68325" y="19685"/>
                </a:lnTo>
                <a:lnTo>
                  <a:pt x="72516" y="20700"/>
                </a:lnTo>
                <a:lnTo>
                  <a:pt x="76580" y="23495"/>
                </a:lnTo>
                <a:lnTo>
                  <a:pt x="84582" y="32512"/>
                </a:lnTo>
                <a:lnTo>
                  <a:pt x="86613" y="36702"/>
                </a:lnTo>
                <a:lnTo>
                  <a:pt x="86740" y="40512"/>
                </a:lnTo>
                <a:lnTo>
                  <a:pt x="86995" y="44323"/>
                </a:lnTo>
                <a:lnTo>
                  <a:pt x="85343" y="48260"/>
                </a:lnTo>
                <a:lnTo>
                  <a:pt x="81787" y="52577"/>
                </a:lnTo>
                <a:lnTo>
                  <a:pt x="96392" y="67818"/>
                </a:lnTo>
                <a:lnTo>
                  <a:pt x="103504" y="61213"/>
                </a:lnTo>
                <a:lnTo>
                  <a:pt x="106934" y="53594"/>
                </a:lnTo>
                <a:lnTo>
                  <a:pt x="106873" y="44323"/>
                </a:lnTo>
                <a:lnTo>
                  <a:pt x="106124" y="38088"/>
                </a:lnTo>
                <a:lnTo>
                  <a:pt x="103695" y="31178"/>
                </a:lnTo>
                <a:lnTo>
                  <a:pt x="99647" y="24078"/>
                </a:lnTo>
                <a:lnTo>
                  <a:pt x="95751" y="19050"/>
                </a:lnTo>
                <a:close/>
              </a:path>
            </a:pathLst>
          </a:custGeom>
          <a:solidFill>
            <a:srgbClr val="FFFFFF"/>
          </a:solidFill>
          <a:ln w="9525">
            <a:noFill/>
            <a:miter lim="800000"/>
            <a:headEnd/>
            <a:tailEnd/>
          </a:ln>
        </p:spPr>
        <p:txBody>
          <a:bodyPr lIns="0" tIns="0" rIns="0" bIns="0"/>
          <a:lstStyle/>
          <a:p>
            <a:endParaRPr lang="ar-JO"/>
          </a:p>
        </p:txBody>
      </p:sp>
      <p:sp>
        <p:nvSpPr>
          <p:cNvPr id="105517" name="object 45"/>
          <p:cNvSpPr>
            <a:spLocks noChangeArrowheads="1"/>
          </p:cNvSpPr>
          <p:nvPr/>
        </p:nvSpPr>
        <p:spPr bwMode="auto">
          <a:xfrm>
            <a:off x="4551363" y="2322513"/>
            <a:ext cx="107950" cy="104775"/>
          </a:xfrm>
          <a:custGeom>
            <a:avLst/>
            <a:gdLst>
              <a:gd name="T0" fmla="*/ 0 w 108585"/>
              <a:gd name="T1" fmla="*/ 0 h 104139"/>
              <a:gd name="T2" fmla="*/ 108585 w 108585"/>
              <a:gd name="T3" fmla="*/ 104139 h 104139"/>
            </a:gdLst>
            <a:ahLst/>
            <a:cxnLst/>
            <a:rect l="T0" t="T1" r="T2" b="T3"/>
            <a:pathLst>
              <a:path w="108585" h="104139">
                <a:moveTo>
                  <a:pt x="14986" y="25908"/>
                </a:moveTo>
                <a:lnTo>
                  <a:pt x="9054" y="31861"/>
                </a:lnTo>
                <a:lnTo>
                  <a:pt x="4587" y="38100"/>
                </a:lnTo>
                <a:lnTo>
                  <a:pt x="1573" y="44624"/>
                </a:lnTo>
                <a:lnTo>
                  <a:pt x="0" y="51435"/>
                </a:lnTo>
                <a:lnTo>
                  <a:pt x="39" y="58674"/>
                </a:lnTo>
                <a:lnTo>
                  <a:pt x="20065" y="94996"/>
                </a:lnTo>
                <a:lnTo>
                  <a:pt x="36957" y="103886"/>
                </a:lnTo>
                <a:lnTo>
                  <a:pt x="43179" y="103632"/>
                </a:lnTo>
                <a:lnTo>
                  <a:pt x="49402" y="103505"/>
                </a:lnTo>
                <a:lnTo>
                  <a:pt x="54990" y="101727"/>
                </a:lnTo>
                <a:lnTo>
                  <a:pt x="59944" y="98298"/>
                </a:lnTo>
                <a:lnTo>
                  <a:pt x="65404" y="94615"/>
                </a:lnTo>
                <a:lnTo>
                  <a:pt x="69214" y="90297"/>
                </a:lnTo>
                <a:lnTo>
                  <a:pt x="72226" y="83566"/>
                </a:lnTo>
                <a:lnTo>
                  <a:pt x="41021" y="83566"/>
                </a:lnTo>
                <a:lnTo>
                  <a:pt x="32385" y="81025"/>
                </a:lnTo>
                <a:lnTo>
                  <a:pt x="28321" y="77597"/>
                </a:lnTo>
                <a:lnTo>
                  <a:pt x="24511" y="72009"/>
                </a:lnTo>
                <a:lnTo>
                  <a:pt x="20827" y="66675"/>
                </a:lnTo>
                <a:lnTo>
                  <a:pt x="19303" y="61595"/>
                </a:lnTo>
                <a:lnTo>
                  <a:pt x="19922" y="56769"/>
                </a:lnTo>
                <a:lnTo>
                  <a:pt x="20447" y="51689"/>
                </a:lnTo>
                <a:lnTo>
                  <a:pt x="23240" y="46736"/>
                </a:lnTo>
                <a:lnTo>
                  <a:pt x="28194" y="41783"/>
                </a:lnTo>
                <a:lnTo>
                  <a:pt x="14986" y="25908"/>
                </a:lnTo>
                <a:close/>
              </a:path>
              <a:path w="108585" h="104139">
                <a:moveTo>
                  <a:pt x="73278" y="0"/>
                </a:moveTo>
                <a:lnTo>
                  <a:pt x="67818" y="127"/>
                </a:lnTo>
                <a:lnTo>
                  <a:pt x="62229" y="127"/>
                </a:lnTo>
                <a:lnTo>
                  <a:pt x="57276" y="1778"/>
                </a:lnTo>
                <a:lnTo>
                  <a:pt x="40804" y="30353"/>
                </a:lnTo>
                <a:lnTo>
                  <a:pt x="41449" y="35480"/>
                </a:lnTo>
                <a:lnTo>
                  <a:pt x="43126" y="42352"/>
                </a:lnTo>
                <a:lnTo>
                  <a:pt x="45720" y="50165"/>
                </a:lnTo>
                <a:lnTo>
                  <a:pt x="48895" y="58674"/>
                </a:lnTo>
                <a:lnTo>
                  <a:pt x="50800" y="64135"/>
                </a:lnTo>
                <a:lnTo>
                  <a:pt x="51435" y="66675"/>
                </a:lnTo>
                <a:lnTo>
                  <a:pt x="52450" y="70358"/>
                </a:lnTo>
                <a:lnTo>
                  <a:pt x="52458" y="73812"/>
                </a:lnTo>
                <a:lnTo>
                  <a:pt x="51308" y="77724"/>
                </a:lnTo>
                <a:lnTo>
                  <a:pt x="50037" y="79502"/>
                </a:lnTo>
                <a:lnTo>
                  <a:pt x="44831" y="83058"/>
                </a:lnTo>
                <a:lnTo>
                  <a:pt x="41021" y="83566"/>
                </a:lnTo>
                <a:lnTo>
                  <a:pt x="72226" y="83566"/>
                </a:lnTo>
                <a:lnTo>
                  <a:pt x="73533" y="80645"/>
                </a:lnTo>
                <a:lnTo>
                  <a:pt x="74295" y="75437"/>
                </a:lnTo>
                <a:lnTo>
                  <a:pt x="73025" y="64389"/>
                </a:lnTo>
                <a:lnTo>
                  <a:pt x="70817" y="56642"/>
                </a:lnTo>
                <a:lnTo>
                  <a:pt x="63246" y="36957"/>
                </a:lnTo>
                <a:lnTo>
                  <a:pt x="61595" y="30353"/>
                </a:lnTo>
                <a:lnTo>
                  <a:pt x="70103" y="18796"/>
                </a:lnTo>
                <a:lnTo>
                  <a:pt x="97775" y="18796"/>
                </a:lnTo>
                <a:lnTo>
                  <a:pt x="93979" y="13208"/>
                </a:lnTo>
                <a:lnTo>
                  <a:pt x="89153" y="8255"/>
                </a:lnTo>
                <a:lnTo>
                  <a:pt x="83947" y="4953"/>
                </a:lnTo>
                <a:lnTo>
                  <a:pt x="78739" y="1524"/>
                </a:lnTo>
                <a:lnTo>
                  <a:pt x="73278" y="0"/>
                </a:lnTo>
                <a:close/>
              </a:path>
              <a:path w="108585" h="104139">
                <a:moveTo>
                  <a:pt x="97775" y="18796"/>
                </a:moveTo>
                <a:lnTo>
                  <a:pt x="70103" y="18796"/>
                </a:lnTo>
                <a:lnTo>
                  <a:pt x="72644" y="19812"/>
                </a:lnTo>
                <a:lnTo>
                  <a:pt x="76708" y="21209"/>
                </a:lnTo>
                <a:lnTo>
                  <a:pt x="80518" y="24511"/>
                </a:lnTo>
                <a:lnTo>
                  <a:pt x="83947" y="29591"/>
                </a:lnTo>
                <a:lnTo>
                  <a:pt x="87249" y="34544"/>
                </a:lnTo>
                <a:lnTo>
                  <a:pt x="88773" y="38862"/>
                </a:lnTo>
                <a:lnTo>
                  <a:pt x="88264" y="46482"/>
                </a:lnTo>
                <a:lnTo>
                  <a:pt x="86106" y="50165"/>
                </a:lnTo>
                <a:lnTo>
                  <a:pt x="82169" y="53975"/>
                </a:lnTo>
                <a:lnTo>
                  <a:pt x="94869" y="70993"/>
                </a:lnTo>
                <a:lnTo>
                  <a:pt x="100058" y="66420"/>
                </a:lnTo>
                <a:lnTo>
                  <a:pt x="103997" y="61277"/>
                </a:lnTo>
                <a:lnTo>
                  <a:pt x="106674" y="55562"/>
                </a:lnTo>
                <a:lnTo>
                  <a:pt x="108076" y="49275"/>
                </a:lnTo>
                <a:lnTo>
                  <a:pt x="108005" y="42352"/>
                </a:lnTo>
                <a:lnTo>
                  <a:pt x="106457" y="35417"/>
                </a:lnTo>
                <a:lnTo>
                  <a:pt x="103290" y="27862"/>
                </a:lnTo>
                <a:lnTo>
                  <a:pt x="98465" y="19812"/>
                </a:lnTo>
                <a:lnTo>
                  <a:pt x="97775" y="18796"/>
                </a:lnTo>
                <a:close/>
              </a:path>
            </a:pathLst>
          </a:custGeom>
          <a:solidFill>
            <a:srgbClr val="FFFFFF"/>
          </a:solidFill>
          <a:ln w="9525">
            <a:noFill/>
            <a:miter lim="800000"/>
            <a:headEnd/>
            <a:tailEnd/>
          </a:ln>
        </p:spPr>
        <p:txBody>
          <a:bodyPr lIns="0" tIns="0" rIns="0" bIns="0"/>
          <a:lstStyle/>
          <a:p>
            <a:endParaRPr lang="ar-JO"/>
          </a:p>
        </p:txBody>
      </p:sp>
      <p:sp>
        <p:nvSpPr>
          <p:cNvPr id="105518" name="object 46"/>
          <p:cNvSpPr>
            <a:spLocks noChangeArrowheads="1"/>
          </p:cNvSpPr>
          <p:nvPr/>
        </p:nvSpPr>
        <p:spPr bwMode="auto">
          <a:xfrm>
            <a:off x="4594225" y="2403475"/>
            <a:ext cx="128588" cy="119063"/>
          </a:xfrm>
          <a:custGeom>
            <a:avLst/>
            <a:gdLst>
              <a:gd name="T0" fmla="*/ 0 w 128904"/>
              <a:gd name="T1" fmla="*/ 0 h 119380"/>
              <a:gd name="T2" fmla="*/ 128904 w 128904"/>
              <a:gd name="T3" fmla="*/ 119380 h 119380"/>
            </a:gdLst>
            <a:ahLst/>
            <a:cxnLst/>
            <a:rect l="T0" t="T1" r="T2" b="T3"/>
            <a:pathLst>
              <a:path w="128904" h="119380">
                <a:moveTo>
                  <a:pt x="92836" y="0"/>
                </a:moveTo>
                <a:lnTo>
                  <a:pt x="0" y="48260"/>
                </a:lnTo>
                <a:lnTo>
                  <a:pt x="36702" y="118999"/>
                </a:lnTo>
                <a:lnTo>
                  <a:pt x="52323" y="110871"/>
                </a:lnTo>
                <a:lnTo>
                  <a:pt x="25400" y="58927"/>
                </a:lnTo>
                <a:lnTo>
                  <a:pt x="50672" y="45720"/>
                </a:lnTo>
                <a:lnTo>
                  <a:pt x="70512" y="45720"/>
                </a:lnTo>
                <a:lnTo>
                  <a:pt x="66293" y="37591"/>
                </a:lnTo>
                <a:lnTo>
                  <a:pt x="86867" y="26924"/>
                </a:lnTo>
                <a:lnTo>
                  <a:pt x="106819" y="26924"/>
                </a:lnTo>
                <a:lnTo>
                  <a:pt x="92836" y="0"/>
                </a:lnTo>
                <a:close/>
              </a:path>
              <a:path w="128904" h="119380">
                <a:moveTo>
                  <a:pt x="70512" y="45720"/>
                </a:moveTo>
                <a:lnTo>
                  <a:pt x="50672" y="45720"/>
                </a:lnTo>
                <a:lnTo>
                  <a:pt x="74929" y="92456"/>
                </a:lnTo>
                <a:lnTo>
                  <a:pt x="90550" y="84327"/>
                </a:lnTo>
                <a:lnTo>
                  <a:pt x="70512" y="45720"/>
                </a:lnTo>
                <a:close/>
              </a:path>
              <a:path w="128904" h="119380">
                <a:moveTo>
                  <a:pt x="106819" y="26924"/>
                </a:moveTo>
                <a:lnTo>
                  <a:pt x="86867" y="26924"/>
                </a:lnTo>
                <a:lnTo>
                  <a:pt x="112902" y="77088"/>
                </a:lnTo>
                <a:lnTo>
                  <a:pt x="128650" y="68961"/>
                </a:lnTo>
                <a:lnTo>
                  <a:pt x="106819" y="26924"/>
                </a:lnTo>
                <a:close/>
              </a:path>
            </a:pathLst>
          </a:custGeom>
          <a:solidFill>
            <a:srgbClr val="FFFFFF"/>
          </a:solidFill>
          <a:ln w="9525">
            <a:noFill/>
            <a:miter lim="800000"/>
            <a:headEnd/>
            <a:tailEnd/>
          </a:ln>
        </p:spPr>
        <p:txBody>
          <a:bodyPr lIns="0" tIns="0" rIns="0" bIns="0"/>
          <a:lstStyle/>
          <a:p>
            <a:endParaRPr lang="ar-JO"/>
          </a:p>
        </p:txBody>
      </p:sp>
      <p:sp>
        <p:nvSpPr>
          <p:cNvPr id="105519" name="object 47"/>
          <p:cNvSpPr>
            <a:spLocks noChangeArrowheads="1"/>
          </p:cNvSpPr>
          <p:nvPr/>
        </p:nvSpPr>
        <p:spPr bwMode="auto">
          <a:xfrm>
            <a:off x="4643438" y="2503488"/>
            <a:ext cx="109537" cy="98425"/>
          </a:xfrm>
          <a:custGeom>
            <a:avLst/>
            <a:gdLst>
              <a:gd name="T0" fmla="*/ 0 w 109220"/>
              <a:gd name="T1" fmla="*/ 0 h 97789"/>
              <a:gd name="T2" fmla="*/ 109220 w 109220"/>
              <a:gd name="T3" fmla="*/ 97789 h 97789"/>
            </a:gdLst>
            <a:ahLst/>
            <a:cxnLst/>
            <a:rect l="T0" t="T1" r="T2" b="T3"/>
            <a:pathLst>
              <a:path w="109220" h="97789">
                <a:moveTo>
                  <a:pt x="22447" y="13842"/>
                </a:moveTo>
                <a:lnTo>
                  <a:pt x="0" y="49720"/>
                </a:lnTo>
                <a:lnTo>
                  <a:pt x="1266" y="58003"/>
                </a:lnTo>
                <a:lnTo>
                  <a:pt x="20161" y="91821"/>
                </a:lnTo>
                <a:lnTo>
                  <a:pt x="37560" y="97409"/>
                </a:lnTo>
                <a:lnTo>
                  <a:pt x="43402" y="97027"/>
                </a:lnTo>
                <a:lnTo>
                  <a:pt x="55213" y="92583"/>
                </a:lnTo>
                <a:lnTo>
                  <a:pt x="60039" y="89280"/>
                </a:lnTo>
                <a:lnTo>
                  <a:pt x="63214" y="85089"/>
                </a:lnTo>
                <a:lnTo>
                  <a:pt x="66516" y="80899"/>
                </a:lnTo>
                <a:lnTo>
                  <a:pt x="68270" y="76453"/>
                </a:lnTo>
                <a:lnTo>
                  <a:pt x="37941" y="76453"/>
                </a:lnTo>
                <a:lnTo>
                  <a:pt x="34258" y="76073"/>
                </a:lnTo>
                <a:lnTo>
                  <a:pt x="30321" y="73787"/>
                </a:lnTo>
                <a:lnTo>
                  <a:pt x="26384" y="71627"/>
                </a:lnTo>
                <a:lnTo>
                  <a:pt x="23209" y="67310"/>
                </a:lnTo>
                <a:lnTo>
                  <a:pt x="20796" y="60960"/>
                </a:lnTo>
                <a:lnTo>
                  <a:pt x="18510" y="54863"/>
                </a:lnTo>
                <a:lnTo>
                  <a:pt x="18256" y="49529"/>
                </a:lnTo>
                <a:lnTo>
                  <a:pt x="20095" y="44656"/>
                </a:lnTo>
                <a:lnTo>
                  <a:pt x="21685" y="40131"/>
                </a:lnTo>
                <a:lnTo>
                  <a:pt x="25622" y="36067"/>
                </a:lnTo>
                <a:lnTo>
                  <a:pt x="31591" y="32512"/>
                </a:lnTo>
                <a:lnTo>
                  <a:pt x="22447" y="13842"/>
                </a:lnTo>
                <a:close/>
              </a:path>
              <a:path w="109220" h="97789">
                <a:moveTo>
                  <a:pt x="74517" y="0"/>
                </a:moveTo>
                <a:lnTo>
                  <a:pt x="46002" y="28916"/>
                </a:lnTo>
                <a:lnTo>
                  <a:pt x="45945" y="36597"/>
                </a:lnTo>
                <a:lnTo>
                  <a:pt x="46593" y="44830"/>
                </a:lnTo>
                <a:lnTo>
                  <a:pt x="47720" y="53721"/>
                </a:lnTo>
                <a:lnTo>
                  <a:pt x="48228" y="59436"/>
                </a:lnTo>
                <a:lnTo>
                  <a:pt x="37941" y="76453"/>
                </a:lnTo>
                <a:lnTo>
                  <a:pt x="68270" y="76453"/>
                </a:lnTo>
                <a:lnTo>
                  <a:pt x="68421" y="76073"/>
                </a:lnTo>
                <a:lnTo>
                  <a:pt x="69056" y="70485"/>
                </a:lnTo>
                <a:lnTo>
                  <a:pt x="69818" y="65024"/>
                </a:lnTo>
                <a:lnTo>
                  <a:pt x="69437" y="57023"/>
                </a:lnTo>
                <a:lnTo>
                  <a:pt x="68167" y="46481"/>
                </a:lnTo>
                <a:lnTo>
                  <a:pt x="66841" y="36597"/>
                </a:lnTo>
                <a:lnTo>
                  <a:pt x="66830" y="28916"/>
                </a:lnTo>
                <a:lnTo>
                  <a:pt x="67913" y="25908"/>
                </a:lnTo>
                <a:lnTo>
                  <a:pt x="68802" y="23240"/>
                </a:lnTo>
                <a:lnTo>
                  <a:pt x="70453" y="21589"/>
                </a:lnTo>
                <a:lnTo>
                  <a:pt x="75279" y="19685"/>
                </a:lnTo>
                <a:lnTo>
                  <a:pt x="101900" y="19685"/>
                </a:lnTo>
                <a:lnTo>
                  <a:pt x="98647" y="14224"/>
                </a:lnTo>
                <a:lnTo>
                  <a:pt x="90138" y="5206"/>
                </a:lnTo>
                <a:lnTo>
                  <a:pt x="85312" y="2412"/>
                </a:lnTo>
                <a:lnTo>
                  <a:pt x="79851" y="1269"/>
                </a:lnTo>
                <a:lnTo>
                  <a:pt x="74517" y="0"/>
                </a:lnTo>
                <a:close/>
              </a:path>
              <a:path w="109220" h="97789">
                <a:moveTo>
                  <a:pt x="101900" y="19685"/>
                </a:moveTo>
                <a:lnTo>
                  <a:pt x="75279" y="19685"/>
                </a:lnTo>
                <a:lnTo>
                  <a:pt x="77692" y="19938"/>
                </a:lnTo>
                <a:lnTo>
                  <a:pt x="83534" y="23875"/>
                </a:lnTo>
                <a:lnTo>
                  <a:pt x="86455" y="27939"/>
                </a:lnTo>
                <a:lnTo>
                  <a:pt x="88614" y="33654"/>
                </a:lnTo>
                <a:lnTo>
                  <a:pt x="90646" y="39242"/>
                </a:lnTo>
                <a:lnTo>
                  <a:pt x="91154" y="43814"/>
                </a:lnTo>
                <a:lnTo>
                  <a:pt x="90011" y="47498"/>
                </a:lnTo>
                <a:lnTo>
                  <a:pt x="88868" y="51053"/>
                </a:lnTo>
                <a:lnTo>
                  <a:pt x="85947" y="54228"/>
                </a:lnTo>
                <a:lnTo>
                  <a:pt x="81121" y="57023"/>
                </a:lnTo>
                <a:lnTo>
                  <a:pt x="89503" y="76453"/>
                </a:lnTo>
                <a:lnTo>
                  <a:pt x="109124" y="44656"/>
                </a:lnTo>
                <a:lnTo>
                  <a:pt x="107838" y="36597"/>
                </a:lnTo>
                <a:lnTo>
                  <a:pt x="105124" y="27812"/>
                </a:lnTo>
                <a:lnTo>
                  <a:pt x="102203" y="20192"/>
                </a:lnTo>
                <a:lnTo>
                  <a:pt x="101900" y="19685"/>
                </a:lnTo>
                <a:close/>
              </a:path>
            </a:pathLst>
          </a:custGeom>
          <a:solidFill>
            <a:srgbClr val="FFFFFF"/>
          </a:solidFill>
          <a:ln w="9525">
            <a:noFill/>
            <a:miter lim="800000"/>
            <a:headEnd/>
            <a:tailEnd/>
          </a:ln>
        </p:spPr>
        <p:txBody>
          <a:bodyPr lIns="0" tIns="0" rIns="0" bIns="0"/>
          <a:lstStyle/>
          <a:p>
            <a:endParaRPr lang="ar-JO"/>
          </a:p>
        </p:txBody>
      </p:sp>
      <p:sp>
        <p:nvSpPr>
          <p:cNvPr id="105520" name="object 48"/>
          <p:cNvSpPr>
            <a:spLocks noChangeArrowheads="1"/>
          </p:cNvSpPr>
          <p:nvPr/>
        </p:nvSpPr>
        <p:spPr bwMode="auto">
          <a:xfrm>
            <a:off x="4673600" y="2601913"/>
            <a:ext cx="109538" cy="93662"/>
          </a:xfrm>
          <a:custGeom>
            <a:avLst/>
            <a:gdLst>
              <a:gd name="T0" fmla="*/ 0 w 109220"/>
              <a:gd name="T1" fmla="*/ 0 h 93344"/>
              <a:gd name="T2" fmla="*/ 109220 w 109220"/>
              <a:gd name="T3" fmla="*/ 93344 h 93344"/>
            </a:gdLst>
            <a:ahLst/>
            <a:cxnLst/>
            <a:rect l="T0" t="T1" r="T2" b="T3"/>
            <a:pathLst>
              <a:path w="109220" h="93344">
                <a:moveTo>
                  <a:pt x="26685" y="7747"/>
                </a:moveTo>
                <a:lnTo>
                  <a:pt x="0" y="40639"/>
                </a:lnTo>
                <a:lnTo>
                  <a:pt x="221" y="48005"/>
                </a:lnTo>
                <a:lnTo>
                  <a:pt x="14874" y="84836"/>
                </a:lnTo>
                <a:lnTo>
                  <a:pt x="37353" y="92837"/>
                </a:lnTo>
                <a:lnTo>
                  <a:pt x="43195" y="91439"/>
                </a:lnTo>
                <a:lnTo>
                  <a:pt x="65503" y="71754"/>
                </a:lnTo>
                <a:lnTo>
                  <a:pt x="34432" y="71754"/>
                </a:lnTo>
                <a:lnTo>
                  <a:pt x="30749" y="70865"/>
                </a:lnTo>
                <a:lnTo>
                  <a:pt x="27193" y="68199"/>
                </a:lnTo>
                <a:lnTo>
                  <a:pt x="23510" y="65531"/>
                </a:lnTo>
                <a:lnTo>
                  <a:pt x="20970" y="60833"/>
                </a:lnTo>
                <a:lnTo>
                  <a:pt x="19319" y="54228"/>
                </a:lnTo>
                <a:lnTo>
                  <a:pt x="17795" y="48005"/>
                </a:lnTo>
                <a:lnTo>
                  <a:pt x="18176" y="42672"/>
                </a:lnTo>
                <a:lnTo>
                  <a:pt x="20462" y="38226"/>
                </a:lnTo>
                <a:lnTo>
                  <a:pt x="22621" y="33781"/>
                </a:lnTo>
                <a:lnTo>
                  <a:pt x="27066" y="30099"/>
                </a:lnTo>
                <a:lnTo>
                  <a:pt x="33416" y="27304"/>
                </a:lnTo>
                <a:lnTo>
                  <a:pt x="26685" y="7747"/>
                </a:lnTo>
                <a:close/>
              </a:path>
              <a:path w="109220" h="93344">
                <a:moveTo>
                  <a:pt x="103401" y="19938"/>
                </a:moveTo>
                <a:lnTo>
                  <a:pt x="78374" y="19938"/>
                </a:lnTo>
                <a:lnTo>
                  <a:pt x="80660" y="20574"/>
                </a:lnTo>
                <a:lnTo>
                  <a:pt x="82819" y="22351"/>
                </a:lnTo>
                <a:lnTo>
                  <a:pt x="91290" y="42672"/>
                </a:lnTo>
                <a:lnTo>
                  <a:pt x="91201" y="45847"/>
                </a:lnTo>
                <a:lnTo>
                  <a:pt x="89550" y="49275"/>
                </a:lnTo>
                <a:lnTo>
                  <a:pt x="88026" y="52704"/>
                </a:lnTo>
                <a:lnTo>
                  <a:pt x="84724" y="55499"/>
                </a:lnTo>
                <a:lnTo>
                  <a:pt x="79644" y="57658"/>
                </a:lnTo>
                <a:lnTo>
                  <a:pt x="85613" y="77977"/>
                </a:lnTo>
                <a:lnTo>
                  <a:pt x="108859" y="49275"/>
                </a:lnTo>
                <a:lnTo>
                  <a:pt x="108792" y="45719"/>
                </a:lnTo>
                <a:lnTo>
                  <a:pt x="108588" y="40639"/>
                </a:lnTo>
                <a:lnTo>
                  <a:pt x="106949" y="31496"/>
                </a:lnTo>
                <a:lnTo>
                  <a:pt x="105044" y="23749"/>
                </a:lnTo>
                <a:lnTo>
                  <a:pt x="103401" y="19938"/>
                </a:lnTo>
                <a:close/>
              </a:path>
              <a:path w="109220" h="93344">
                <a:moveTo>
                  <a:pt x="74691" y="0"/>
                </a:moveTo>
                <a:lnTo>
                  <a:pt x="47162" y="33105"/>
                </a:lnTo>
                <a:lnTo>
                  <a:pt x="46773" y="52704"/>
                </a:lnTo>
                <a:lnTo>
                  <a:pt x="46612" y="56261"/>
                </a:lnTo>
                <a:lnTo>
                  <a:pt x="34432" y="71754"/>
                </a:lnTo>
                <a:lnTo>
                  <a:pt x="65503" y="71754"/>
                </a:lnTo>
                <a:lnTo>
                  <a:pt x="67452" y="64262"/>
                </a:lnTo>
                <a:lnTo>
                  <a:pt x="67977" y="57658"/>
                </a:lnTo>
                <a:lnTo>
                  <a:pt x="67960" y="35051"/>
                </a:lnTo>
                <a:lnTo>
                  <a:pt x="68722" y="28321"/>
                </a:lnTo>
                <a:lnTo>
                  <a:pt x="78374" y="19938"/>
                </a:lnTo>
                <a:lnTo>
                  <a:pt x="103401" y="19938"/>
                </a:lnTo>
                <a:lnTo>
                  <a:pt x="102250" y="17272"/>
                </a:lnTo>
                <a:lnTo>
                  <a:pt x="94884" y="7365"/>
                </a:lnTo>
                <a:lnTo>
                  <a:pt x="90312" y="4063"/>
                </a:lnTo>
                <a:lnTo>
                  <a:pt x="85105" y="2159"/>
                </a:lnTo>
                <a:lnTo>
                  <a:pt x="79898" y="380"/>
                </a:lnTo>
                <a:lnTo>
                  <a:pt x="74691" y="0"/>
                </a:lnTo>
                <a:close/>
              </a:path>
            </a:pathLst>
          </a:custGeom>
          <a:solidFill>
            <a:srgbClr val="FFFFFF"/>
          </a:solidFill>
          <a:ln w="9525">
            <a:noFill/>
            <a:miter lim="800000"/>
            <a:headEnd/>
            <a:tailEnd/>
          </a:ln>
        </p:spPr>
        <p:txBody>
          <a:bodyPr lIns="0" tIns="0" rIns="0" bIns="0"/>
          <a:lstStyle/>
          <a:p>
            <a:endParaRPr lang="ar-JO"/>
          </a:p>
        </p:txBody>
      </p:sp>
      <p:sp>
        <p:nvSpPr>
          <p:cNvPr id="105521" name="object 49"/>
          <p:cNvSpPr>
            <a:spLocks noChangeArrowheads="1"/>
          </p:cNvSpPr>
          <p:nvPr/>
        </p:nvSpPr>
        <p:spPr bwMode="auto">
          <a:xfrm>
            <a:off x="3354388" y="3470275"/>
            <a:ext cx="115887" cy="122238"/>
          </a:xfrm>
          <a:custGeom>
            <a:avLst/>
            <a:gdLst>
              <a:gd name="T0" fmla="*/ 0 w 116204"/>
              <a:gd name="T1" fmla="*/ 0 h 121920"/>
              <a:gd name="T2" fmla="*/ 116204 w 116204"/>
              <a:gd name="T3" fmla="*/ 121920 h 121920"/>
            </a:gdLst>
            <a:ahLst/>
            <a:cxnLst/>
            <a:rect l="T0" t="T1" r="T2" b="T3"/>
            <a:pathLst>
              <a:path w="116204" h="121920">
                <a:moveTo>
                  <a:pt x="66646" y="55752"/>
                </a:moveTo>
                <a:lnTo>
                  <a:pt x="39115" y="55752"/>
                </a:lnTo>
                <a:lnTo>
                  <a:pt x="71247" y="82676"/>
                </a:lnTo>
                <a:lnTo>
                  <a:pt x="62991" y="106806"/>
                </a:lnTo>
                <a:lnTo>
                  <a:pt x="80517" y="121538"/>
                </a:lnTo>
                <a:lnTo>
                  <a:pt x="99149" y="64769"/>
                </a:lnTo>
                <a:lnTo>
                  <a:pt x="77342" y="64769"/>
                </a:lnTo>
                <a:lnTo>
                  <a:pt x="66646" y="55752"/>
                </a:lnTo>
                <a:close/>
              </a:path>
              <a:path w="116204" h="121920">
                <a:moveTo>
                  <a:pt x="98551" y="0"/>
                </a:moveTo>
                <a:lnTo>
                  <a:pt x="0" y="53975"/>
                </a:lnTo>
                <a:lnTo>
                  <a:pt x="17272" y="68452"/>
                </a:lnTo>
                <a:lnTo>
                  <a:pt x="39115" y="55752"/>
                </a:lnTo>
                <a:lnTo>
                  <a:pt x="66646" y="55752"/>
                </a:lnTo>
                <a:lnTo>
                  <a:pt x="55499" y="46354"/>
                </a:lnTo>
                <a:lnTo>
                  <a:pt x="91186" y="25653"/>
                </a:lnTo>
                <a:lnTo>
                  <a:pt x="111987" y="25653"/>
                </a:lnTo>
                <a:lnTo>
                  <a:pt x="115697" y="14350"/>
                </a:lnTo>
                <a:lnTo>
                  <a:pt x="98551" y="0"/>
                </a:lnTo>
                <a:close/>
              </a:path>
              <a:path w="116204" h="121920">
                <a:moveTo>
                  <a:pt x="111987" y="25653"/>
                </a:moveTo>
                <a:lnTo>
                  <a:pt x="91186" y="25653"/>
                </a:lnTo>
                <a:lnTo>
                  <a:pt x="77342" y="64769"/>
                </a:lnTo>
                <a:lnTo>
                  <a:pt x="99149" y="64769"/>
                </a:lnTo>
                <a:lnTo>
                  <a:pt x="111987" y="25653"/>
                </a:lnTo>
                <a:close/>
              </a:path>
            </a:pathLst>
          </a:custGeom>
          <a:solidFill>
            <a:srgbClr val="FFFFFF"/>
          </a:solidFill>
          <a:ln w="9525">
            <a:noFill/>
            <a:miter lim="800000"/>
            <a:headEnd/>
            <a:tailEnd/>
          </a:ln>
        </p:spPr>
        <p:txBody>
          <a:bodyPr lIns="0" tIns="0" rIns="0" bIns="0"/>
          <a:lstStyle/>
          <a:p>
            <a:endParaRPr lang="ar-JO"/>
          </a:p>
        </p:txBody>
      </p:sp>
      <p:sp>
        <p:nvSpPr>
          <p:cNvPr id="105522" name="object 50"/>
          <p:cNvSpPr>
            <a:spLocks noChangeArrowheads="1"/>
          </p:cNvSpPr>
          <p:nvPr/>
        </p:nvSpPr>
        <p:spPr bwMode="auto">
          <a:xfrm>
            <a:off x="3444875" y="3506788"/>
            <a:ext cx="112713" cy="119062"/>
          </a:xfrm>
          <a:custGeom>
            <a:avLst/>
            <a:gdLst>
              <a:gd name="T0" fmla="*/ 0 w 113029"/>
              <a:gd name="T1" fmla="*/ 0 h 120014"/>
              <a:gd name="T2" fmla="*/ 113029 w 113029"/>
              <a:gd name="T3" fmla="*/ 120014 h 120014"/>
            </a:gdLst>
            <a:ahLst/>
            <a:cxnLst/>
            <a:rect l="T0" t="T1" r="T2" b="T3"/>
            <a:pathLst>
              <a:path w="113029" h="120014">
                <a:moveTo>
                  <a:pt x="53212" y="0"/>
                </a:moveTo>
                <a:lnTo>
                  <a:pt x="0" y="90170"/>
                </a:lnTo>
                <a:lnTo>
                  <a:pt x="41021" y="114300"/>
                </a:lnTo>
                <a:lnTo>
                  <a:pt x="46862" y="116840"/>
                </a:lnTo>
                <a:lnTo>
                  <a:pt x="51562" y="117983"/>
                </a:lnTo>
                <a:lnTo>
                  <a:pt x="57912" y="119380"/>
                </a:lnTo>
                <a:lnTo>
                  <a:pt x="63626" y="119507"/>
                </a:lnTo>
                <a:lnTo>
                  <a:pt x="68579" y="118364"/>
                </a:lnTo>
                <a:lnTo>
                  <a:pt x="75184" y="116713"/>
                </a:lnTo>
                <a:lnTo>
                  <a:pt x="81534" y="113284"/>
                </a:lnTo>
                <a:lnTo>
                  <a:pt x="92710" y="103759"/>
                </a:lnTo>
                <a:lnTo>
                  <a:pt x="95263" y="100584"/>
                </a:lnTo>
                <a:lnTo>
                  <a:pt x="58927" y="100584"/>
                </a:lnTo>
                <a:lnTo>
                  <a:pt x="55752" y="100330"/>
                </a:lnTo>
                <a:lnTo>
                  <a:pt x="49784" y="98551"/>
                </a:lnTo>
                <a:lnTo>
                  <a:pt x="45974" y="96774"/>
                </a:lnTo>
                <a:lnTo>
                  <a:pt x="27177" y="85725"/>
                </a:lnTo>
                <a:lnTo>
                  <a:pt x="62484" y="25908"/>
                </a:lnTo>
                <a:lnTo>
                  <a:pt x="96622" y="25908"/>
                </a:lnTo>
                <a:lnTo>
                  <a:pt x="93979" y="24003"/>
                </a:lnTo>
                <a:lnTo>
                  <a:pt x="53212" y="0"/>
                </a:lnTo>
                <a:close/>
              </a:path>
              <a:path w="113029" h="120014">
                <a:moveTo>
                  <a:pt x="96622" y="25908"/>
                </a:moveTo>
                <a:lnTo>
                  <a:pt x="62484" y="25908"/>
                </a:lnTo>
                <a:lnTo>
                  <a:pt x="78104" y="35179"/>
                </a:lnTo>
                <a:lnTo>
                  <a:pt x="82931" y="38354"/>
                </a:lnTo>
                <a:lnTo>
                  <a:pt x="85089" y="40512"/>
                </a:lnTo>
                <a:lnTo>
                  <a:pt x="88011" y="43180"/>
                </a:lnTo>
                <a:lnTo>
                  <a:pt x="90042" y="46228"/>
                </a:lnTo>
                <a:lnTo>
                  <a:pt x="91059" y="49657"/>
                </a:lnTo>
                <a:lnTo>
                  <a:pt x="91948" y="53086"/>
                </a:lnTo>
                <a:lnTo>
                  <a:pt x="91948" y="57023"/>
                </a:lnTo>
                <a:lnTo>
                  <a:pt x="71882" y="94107"/>
                </a:lnTo>
                <a:lnTo>
                  <a:pt x="58927" y="100584"/>
                </a:lnTo>
                <a:lnTo>
                  <a:pt x="95263" y="100584"/>
                </a:lnTo>
                <a:lnTo>
                  <a:pt x="97409" y="97917"/>
                </a:lnTo>
                <a:lnTo>
                  <a:pt x="101726" y="90550"/>
                </a:lnTo>
                <a:lnTo>
                  <a:pt x="106807" y="82042"/>
                </a:lnTo>
                <a:lnTo>
                  <a:pt x="109982" y="74422"/>
                </a:lnTo>
                <a:lnTo>
                  <a:pt x="112775" y="60451"/>
                </a:lnTo>
                <a:lnTo>
                  <a:pt x="112775" y="53975"/>
                </a:lnTo>
                <a:lnTo>
                  <a:pt x="109982" y="41529"/>
                </a:lnTo>
                <a:lnTo>
                  <a:pt x="107061" y="36068"/>
                </a:lnTo>
                <a:lnTo>
                  <a:pt x="102615" y="31369"/>
                </a:lnTo>
                <a:lnTo>
                  <a:pt x="99440" y="27939"/>
                </a:lnTo>
                <a:lnTo>
                  <a:pt x="96622" y="25908"/>
                </a:lnTo>
                <a:close/>
              </a:path>
            </a:pathLst>
          </a:custGeom>
          <a:solidFill>
            <a:srgbClr val="FFFFFF"/>
          </a:solidFill>
          <a:ln w="9525">
            <a:noFill/>
            <a:miter lim="800000"/>
            <a:headEnd/>
            <a:tailEnd/>
          </a:ln>
        </p:spPr>
        <p:txBody>
          <a:bodyPr lIns="0" tIns="0" rIns="0" bIns="0"/>
          <a:lstStyle/>
          <a:p>
            <a:endParaRPr lang="ar-JO"/>
          </a:p>
        </p:txBody>
      </p:sp>
      <p:sp>
        <p:nvSpPr>
          <p:cNvPr id="105523" name="object 51"/>
          <p:cNvSpPr>
            <a:spLocks noChangeArrowheads="1"/>
          </p:cNvSpPr>
          <p:nvPr/>
        </p:nvSpPr>
        <p:spPr bwMode="auto">
          <a:xfrm>
            <a:off x="3538538" y="3567113"/>
            <a:ext cx="95250" cy="96837"/>
          </a:xfrm>
          <a:custGeom>
            <a:avLst/>
            <a:gdLst>
              <a:gd name="T0" fmla="*/ 0 w 93979"/>
              <a:gd name="T1" fmla="*/ 0 h 97789"/>
              <a:gd name="T2" fmla="*/ 93979 w 93979"/>
              <a:gd name="T3" fmla="*/ 97789 h 97789"/>
            </a:gdLst>
            <a:ahLst/>
            <a:cxnLst/>
            <a:rect l="T0" t="T1" r="T2" b="T3"/>
            <a:pathLst>
              <a:path w="93979" h="97789">
                <a:moveTo>
                  <a:pt x="3723" y="48767"/>
                </a:moveTo>
                <a:lnTo>
                  <a:pt x="1172" y="56241"/>
                </a:lnTo>
                <a:lnTo>
                  <a:pt x="124" y="62356"/>
                </a:lnTo>
                <a:lnTo>
                  <a:pt x="0" y="64261"/>
                </a:lnTo>
                <a:lnTo>
                  <a:pt x="106" y="69214"/>
                </a:lnTo>
                <a:lnTo>
                  <a:pt x="28361" y="96265"/>
                </a:lnTo>
                <a:lnTo>
                  <a:pt x="35600" y="97281"/>
                </a:lnTo>
                <a:lnTo>
                  <a:pt x="41950" y="96011"/>
                </a:lnTo>
                <a:lnTo>
                  <a:pt x="63783" y="78358"/>
                </a:lnTo>
                <a:lnTo>
                  <a:pt x="35854" y="78358"/>
                </a:lnTo>
                <a:lnTo>
                  <a:pt x="32171" y="78231"/>
                </a:lnTo>
                <a:lnTo>
                  <a:pt x="27853" y="76453"/>
                </a:lnTo>
                <a:lnTo>
                  <a:pt x="23535" y="74548"/>
                </a:lnTo>
                <a:lnTo>
                  <a:pt x="21122" y="71500"/>
                </a:lnTo>
                <a:lnTo>
                  <a:pt x="20487" y="67182"/>
                </a:lnTo>
                <a:lnTo>
                  <a:pt x="19979" y="64261"/>
                </a:lnTo>
                <a:lnTo>
                  <a:pt x="20868" y="60070"/>
                </a:lnTo>
                <a:lnTo>
                  <a:pt x="23027" y="54482"/>
                </a:lnTo>
                <a:lnTo>
                  <a:pt x="3723" y="48767"/>
                </a:lnTo>
                <a:close/>
              </a:path>
              <a:path w="93979" h="97789">
                <a:moveTo>
                  <a:pt x="74208" y="0"/>
                </a:moveTo>
                <a:lnTo>
                  <a:pt x="47919" y="62356"/>
                </a:lnTo>
                <a:lnTo>
                  <a:pt x="44617" y="70103"/>
                </a:lnTo>
                <a:lnTo>
                  <a:pt x="41569" y="74929"/>
                </a:lnTo>
                <a:lnTo>
                  <a:pt x="38648" y="76580"/>
                </a:lnTo>
                <a:lnTo>
                  <a:pt x="35854" y="78358"/>
                </a:lnTo>
                <a:lnTo>
                  <a:pt x="63783" y="78358"/>
                </a:lnTo>
                <a:lnTo>
                  <a:pt x="64429" y="77215"/>
                </a:lnTo>
                <a:lnTo>
                  <a:pt x="67858" y="69214"/>
                </a:lnTo>
                <a:lnTo>
                  <a:pt x="93639" y="8127"/>
                </a:lnTo>
                <a:lnTo>
                  <a:pt x="74208" y="0"/>
                </a:lnTo>
                <a:close/>
              </a:path>
            </a:pathLst>
          </a:custGeom>
          <a:solidFill>
            <a:srgbClr val="FFFFFF"/>
          </a:solidFill>
          <a:ln w="9525">
            <a:noFill/>
            <a:miter lim="800000"/>
            <a:headEnd/>
            <a:tailEnd/>
          </a:ln>
        </p:spPr>
        <p:txBody>
          <a:bodyPr lIns="0" tIns="0" rIns="0" bIns="0"/>
          <a:lstStyle/>
          <a:p>
            <a:endParaRPr lang="ar-JO"/>
          </a:p>
        </p:txBody>
      </p:sp>
      <p:sp>
        <p:nvSpPr>
          <p:cNvPr id="105524" name="object 52"/>
          <p:cNvSpPr>
            <a:spLocks noChangeArrowheads="1"/>
          </p:cNvSpPr>
          <p:nvPr/>
        </p:nvSpPr>
        <p:spPr bwMode="auto">
          <a:xfrm>
            <a:off x="3621088" y="3578225"/>
            <a:ext cx="101600" cy="117475"/>
          </a:xfrm>
          <a:custGeom>
            <a:avLst/>
            <a:gdLst>
              <a:gd name="T0" fmla="*/ 0 w 101600"/>
              <a:gd name="T1" fmla="*/ 0 h 117475"/>
              <a:gd name="T2" fmla="*/ 101600 w 101600"/>
              <a:gd name="T3" fmla="*/ 117475 h 117475"/>
            </a:gdLst>
            <a:ahLst/>
            <a:cxnLst/>
            <a:rect l="T0" t="T1" r="T2" b="T3"/>
            <a:pathLst>
              <a:path w="101600" h="117475">
                <a:moveTo>
                  <a:pt x="20682" y="0"/>
                </a:moveTo>
                <a:lnTo>
                  <a:pt x="5442" y="53720"/>
                </a:lnTo>
                <a:lnTo>
                  <a:pt x="0" y="84177"/>
                </a:lnTo>
                <a:lnTo>
                  <a:pt x="743" y="88264"/>
                </a:lnTo>
                <a:lnTo>
                  <a:pt x="32874" y="114300"/>
                </a:lnTo>
                <a:lnTo>
                  <a:pt x="47606" y="117348"/>
                </a:lnTo>
                <a:lnTo>
                  <a:pt x="58655" y="116077"/>
                </a:lnTo>
                <a:lnTo>
                  <a:pt x="78230" y="98425"/>
                </a:lnTo>
                <a:lnTo>
                  <a:pt x="47733" y="98425"/>
                </a:lnTo>
                <a:lnTo>
                  <a:pt x="43034" y="98298"/>
                </a:lnTo>
                <a:lnTo>
                  <a:pt x="31604" y="95123"/>
                </a:lnTo>
                <a:lnTo>
                  <a:pt x="27413" y="92582"/>
                </a:lnTo>
                <a:lnTo>
                  <a:pt x="22333" y="85725"/>
                </a:lnTo>
                <a:lnTo>
                  <a:pt x="21190" y="81787"/>
                </a:lnTo>
                <a:lnTo>
                  <a:pt x="21444" y="77469"/>
                </a:lnTo>
                <a:lnTo>
                  <a:pt x="21698" y="74675"/>
                </a:lnTo>
                <a:lnTo>
                  <a:pt x="23152" y="68754"/>
                </a:lnTo>
                <a:lnTo>
                  <a:pt x="25508" y="60325"/>
                </a:lnTo>
                <a:lnTo>
                  <a:pt x="41002" y="5841"/>
                </a:lnTo>
                <a:lnTo>
                  <a:pt x="20682" y="0"/>
                </a:lnTo>
                <a:close/>
              </a:path>
              <a:path w="101600" h="117475">
                <a:moveTo>
                  <a:pt x="80626" y="17145"/>
                </a:moveTo>
                <a:lnTo>
                  <a:pt x="64294" y="74812"/>
                </a:lnTo>
                <a:lnTo>
                  <a:pt x="62592" y="80771"/>
                </a:lnTo>
                <a:lnTo>
                  <a:pt x="60687" y="86360"/>
                </a:lnTo>
                <a:lnTo>
                  <a:pt x="59036" y="89662"/>
                </a:lnTo>
                <a:lnTo>
                  <a:pt x="57512" y="92963"/>
                </a:lnTo>
                <a:lnTo>
                  <a:pt x="54845" y="95376"/>
                </a:lnTo>
                <a:lnTo>
                  <a:pt x="47733" y="98425"/>
                </a:lnTo>
                <a:lnTo>
                  <a:pt x="78230" y="98425"/>
                </a:lnTo>
                <a:lnTo>
                  <a:pt x="101073" y="22860"/>
                </a:lnTo>
                <a:lnTo>
                  <a:pt x="80626" y="17145"/>
                </a:lnTo>
                <a:close/>
              </a:path>
            </a:pathLst>
          </a:custGeom>
          <a:solidFill>
            <a:srgbClr val="FFFFFF"/>
          </a:solidFill>
          <a:ln w="9525">
            <a:noFill/>
            <a:miter lim="800000"/>
            <a:headEnd/>
            <a:tailEnd/>
          </a:ln>
        </p:spPr>
        <p:txBody>
          <a:bodyPr lIns="0" tIns="0" rIns="0" bIns="0"/>
          <a:lstStyle/>
          <a:p>
            <a:endParaRPr lang="ar-JO"/>
          </a:p>
        </p:txBody>
      </p:sp>
      <p:sp>
        <p:nvSpPr>
          <p:cNvPr id="105525" name="object 53"/>
          <p:cNvSpPr>
            <a:spLocks noChangeArrowheads="1"/>
          </p:cNvSpPr>
          <p:nvPr/>
        </p:nvSpPr>
        <p:spPr bwMode="auto">
          <a:xfrm>
            <a:off x="3716338" y="3606800"/>
            <a:ext cx="87312" cy="109538"/>
          </a:xfrm>
          <a:custGeom>
            <a:avLst/>
            <a:gdLst>
              <a:gd name="T0" fmla="*/ 0 w 87629"/>
              <a:gd name="T1" fmla="*/ 0 h 110489"/>
              <a:gd name="T2" fmla="*/ 87629 w 87629"/>
              <a:gd name="T3" fmla="*/ 110489 h 110489"/>
            </a:gdLst>
            <a:ahLst/>
            <a:cxnLst/>
            <a:rect l="T0" t="T1" r="T2" b="T3"/>
            <a:pathLst>
              <a:path w="87629" h="110489">
                <a:moveTo>
                  <a:pt x="0" y="66421"/>
                </a:moveTo>
                <a:lnTo>
                  <a:pt x="20240" y="103631"/>
                </a:lnTo>
                <a:lnTo>
                  <a:pt x="46228" y="109982"/>
                </a:lnTo>
                <a:lnTo>
                  <a:pt x="53975" y="109855"/>
                </a:lnTo>
                <a:lnTo>
                  <a:pt x="81225" y="91948"/>
                </a:lnTo>
                <a:lnTo>
                  <a:pt x="46862" y="91948"/>
                </a:lnTo>
                <a:lnTo>
                  <a:pt x="33782" y="89916"/>
                </a:lnTo>
                <a:lnTo>
                  <a:pt x="28956" y="87630"/>
                </a:lnTo>
                <a:lnTo>
                  <a:pt x="25670" y="83693"/>
                </a:lnTo>
                <a:lnTo>
                  <a:pt x="22479" y="80010"/>
                </a:lnTo>
                <a:lnTo>
                  <a:pt x="20881" y="74848"/>
                </a:lnTo>
                <a:lnTo>
                  <a:pt x="20757" y="70739"/>
                </a:lnTo>
                <a:lnTo>
                  <a:pt x="20700" y="67564"/>
                </a:lnTo>
                <a:lnTo>
                  <a:pt x="0" y="66421"/>
                </a:lnTo>
                <a:close/>
              </a:path>
              <a:path w="87629" h="110489">
                <a:moveTo>
                  <a:pt x="44577" y="0"/>
                </a:moveTo>
                <a:lnTo>
                  <a:pt x="37719" y="254"/>
                </a:lnTo>
                <a:lnTo>
                  <a:pt x="25654" y="3302"/>
                </a:lnTo>
                <a:lnTo>
                  <a:pt x="20828" y="6096"/>
                </a:lnTo>
                <a:lnTo>
                  <a:pt x="17145" y="10287"/>
                </a:lnTo>
                <a:lnTo>
                  <a:pt x="13462" y="14351"/>
                </a:lnTo>
                <a:lnTo>
                  <a:pt x="11175" y="19050"/>
                </a:lnTo>
                <a:lnTo>
                  <a:pt x="10156" y="26035"/>
                </a:lnTo>
                <a:lnTo>
                  <a:pt x="9246" y="31853"/>
                </a:lnTo>
                <a:lnTo>
                  <a:pt x="38608" y="60452"/>
                </a:lnTo>
                <a:lnTo>
                  <a:pt x="46990" y="64008"/>
                </a:lnTo>
                <a:lnTo>
                  <a:pt x="52324" y="66421"/>
                </a:lnTo>
                <a:lnTo>
                  <a:pt x="54737" y="67564"/>
                </a:lnTo>
                <a:lnTo>
                  <a:pt x="58039" y="69468"/>
                </a:lnTo>
                <a:lnTo>
                  <a:pt x="60325" y="71374"/>
                </a:lnTo>
                <a:lnTo>
                  <a:pt x="61468" y="73279"/>
                </a:lnTo>
                <a:lnTo>
                  <a:pt x="62737" y="75184"/>
                </a:lnTo>
                <a:lnTo>
                  <a:pt x="55911" y="89084"/>
                </a:lnTo>
                <a:lnTo>
                  <a:pt x="52197" y="91312"/>
                </a:lnTo>
                <a:lnTo>
                  <a:pt x="46862" y="91948"/>
                </a:lnTo>
                <a:lnTo>
                  <a:pt x="81225" y="91948"/>
                </a:lnTo>
                <a:lnTo>
                  <a:pt x="82677" y="88900"/>
                </a:lnTo>
                <a:lnTo>
                  <a:pt x="84582" y="76454"/>
                </a:lnTo>
                <a:lnTo>
                  <a:pt x="84074" y="70739"/>
                </a:lnTo>
                <a:lnTo>
                  <a:pt x="82042" y="65912"/>
                </a:lnTo>
                <a:lnTo>
                  <a:pt x="80010" y="60960"/>
                </a:lnTo>
                <a:lnTo>
                  <a:pt x="41021" y="38735"/>
                </a:lnTo>
                <a:lnTo>
                  <a:pt x="34925" y="35433"/>
                </a:lnTo>
                <a:lnTo>
                  <a:pt x="32639" y="32766"/>
                </a:lnTo>
                <a:lnTo>
                  <a:pt x="30861" y="30734"/>
                </a:lnTo>
                <a:lnTo>
                  <a:pt x="30225" y="28448"/>
                </a:lnTo>
                <a:lnTo>
                  <a:pt x="30987" y="23368"/>
                </a:lnTo>
                <a:lnTo>
                  <a:pt x="32385" y="21336"/>
                </a:lnTo>
                <a:lnTo>
                  <a:pt x="38735" y="18161"/>
                </a:lnTo>
                <a:lnTo>
                  <a:pt x="43687" y="17653"/>
                </a:lnTo>
                <a:lnTo>
                  <a:pt x="82864" y="17653"/>
                </a:lnTo>
                <a:lnTo>
                  <a:pt x="80645" y="14351"/>
                </a:lnTo>
                <a:lnTo>
                  <a:pt x="75670" y="9753"/>
                </a:lnTo>
                <a:lnTo>
                  <a:pt x="69326" y="6048"/>
                </a:lnTo>
                <a:lnTo>
                  <a:pt x="61624" y="3224"/>
                </a:lnTo>
                <a:lnTo>
                  <a:pt x="52578" y="1270"/>
                </a:lnTo>
                <a:lnTo>
                  <a:pt x="44577" y="0"/>
                </a:lnTo>
                <a:close/>
              </a:path>
              <a:path w="87629" h="110489">
                <a:moveTo>
                  <a:pt x="82864" y="17653"/>
                </a:moveTo>
                <a:lnTo>
                  <a:pt x="43687" y="17653"/>
                </a:lnTo>
                <a:lnTo>
                  <a:pt x="55625" y="19431"/>
                </a:lnTo>
                <a:lnTo>
                  <a:pt x="59817" y="21336"/>
                </a:lnTo>
                <a:lnTo>
                  <a:pt x="62357" y="24130"/>
                </a:lnTo>
                <a:lnTo>
                  <a:pt x="65024" y="26924"/>
                </a:lnTo>
                <a:lnTo>
                  <a:pt x="66294" y="30987"/>
                </a:lnTo>
                <a:lnTo>
                  <a:pt x="66421" y="36449"/>
                </a:lnTo>
                <a:lnTo>
                  <a:pt x="87375" y="38735"/>
                </a:lnTo>
                <a:lnTo>
                  <a:pt x="87592" y="31853"/>
                </a:lnTo>
                <a:lnTo>
                  <a:pt x="86534" y="25495"/>
                </a:lnTo>
                <a:lnTo>
                  <a:pt x="84214" y="19661"/>
                </a:lnTo>
                <a:lnTo>
                  <a:pt x="82864" y="17653"/>
                </a:lnTo>
                <a:close/>
              </a:path>
            </a:pathLst>
          </a:custGeom>
          <a:solidFill>
            <a:srgbClr val="FFFFFF"/>
          </a:solidFill>
          <a:ln w="9525">
            <a:noFill/>
            <a:miter lim="800000"/>
            <a:headEnd/>
            <a:tailEnd/>
          </a:ln>
        </p:spPr>
        <p:txBody>
          <a:bodyPr lIns="0" tIns="0" rIns="0" bIns="0"/>
          <a:lstStyle/>
          <a:p>
            <a:endParaRPr lang="ar-JO"/>
          </a:p>
        </p:txBody>
      </p:sp>
      <p:sp>
        <p:nvSpPr>
          <p:cNvPr id="105526" name="object 54"/>
          <p:cNvSpPr>
            <a:spLocks noChangeArrowheads="1"/>
          </p:cNvSpPr>
          <p:nvPr/>
        </p:nvSpPr>
        <p:spPr bwMode="auto">
          <a:xfrm>
            <a:off x="3811588" y="3616325"/>
            <a:ext cx="84137" cy="106363"/>
          </a:xfrm>
          <a:custGeom>
            <a:avLst/>
            <a:gdLst>
              <a:gd name="T0" fmla="*/ 0 w 84454"/>
              <a:gd name="T1" fmla="*/ 0 h 107314"/>
              <a:gd name="T2" fmla="*/ 84454 w 84454"/>
              <a:gd name="T3" fmla="*/ 107314 h 107314"/>
            </a:gdLst>
            <a:ahLst/>
            <a:cxnLst/>
            <a:rect l="T0" t="T1" r="T2" b="T3"/>
            <a:pathLst>
              <a:path w="84454" h="107314">
                <a:moveTo>
                  <a:pt x="762" y="0"/>
                </a:moveTo>
                <a:lnTo>
                  <a:pt x="0" y="17653"/>
                </a:lnTo>
                <a:lnTo>
                  <a:pt x="31114" y="19176"/>
                </a:lnTo>
                <a:lnTo>
                  <a:pt x="27177" y="106044"/>
                </a:lnTo>
                <a:lnTo>
                  <a:pt x="48260" y="106934"/>
                </a:lnTo>
                <a:lnTo>
                  <a:pt x="52197" y="20066"/>
                </a:lnTo>
                <a:lnTo>
                  <a:pt x="83245" y="20066"/>
                </a:lnTo>
                <a:lnTo>
                  <a:pt x="83947" y="3810"/>
                </a:lnTo>
                <a:lnTo>
                  <a:pt x="762" y="0"/>
                </a:lnTo>
                <a:close/>
              </a:path>
              <a:path w="84454" h="107314">
                <a:moveTo>
                  <a:pt x="83245" y="20066"/>
                </a:moveTo>
                <a:lnTo>
                  <a:pt x="52197" y="20066"/>
                </a:lnTo>
                <a:lnTo>
                  <a:pt x="83185" y="21462"/>
                </a:lnTo>
                <a:lnTo>
                  <a:pt x="83245" y="20066"/>
                </a:lnTo>
                <a:close/>
              </a:path>
            </a:pathLst>
          </a:custGeom>
          <a:solidFill>
            <a:srgbClr val="FFFFFF"/>
          </a:solidFill>
          <a:ln w="9525">
            <a:noFill/>
            <a:miter lim="800000"/>
            <a:headEnd/>
            <a:tailEnd/>
          </a:ln>
        </p:spPr>
        <p:txBody>
          <a:bodyPr lIns="0" tIns="0" rIns="0" bIns="0"/>
          <a:lstStyle/>
          <a:p>
            <a:endParaRPr lang="ar-JO"/>
          </a:p>
        </p:txBody>
      </p:sp>
      <p:sp>
        <p:nvSpPr>
          <p:cNvPr id="105527" name="object 55"/>
          <p:cNvSpPr>
            <a:spLocks noChangeArrowheads="1"/>
          </p:cNvSpPr>
          <p:nvPr/>
        </p:nvSpPr>
        <p:spPr bwMode="auto">
          <a:xfrm>
            <a:off x="3929063" y="3609975"/>
            <a:ext cx="85725" cy="109538"/>
          </a:xfrm>
          <a:custGeom>
            <a:avLst/>
            <a:gdLst>
              <a:gd name="T0" fmla="*/ 0 w 85089"/>
              <a:gd name="T1" fmla="*/ 0 h 109854"/>
              <a:gd name="T2" fmla="*/ 85089 w 85089"/>
              <a:gd name="T3" fmla="*/ 109854 h 109854"/>
            </a:gdLst>
            <a:ahLst/>
            <a:cxnLst/>
            <a:rect l="T0" t="T1" r="T2" b="T3"/>
            <a:pathLst>
              <a:path w="85089" h="109854">
                <a:moveTo>
                  <a:pt x="53926" y="22859"/>
                </a:moveTo>
                <a:lnTo>
                  <a:pt x="32765" y="22859"/>
                </a:lnTo>
                <a:lnTo>
                  <a:pt x="41401" y="109473"/>
                </a:lnTo>
                <a:lnTo>
                  <a:pt x="62484" y="107314"/>
                </a:lnTo>
                <a:lnTo>
                  <a:pt x="53926" y="22859"/>
                </a:lnTo>
                <a:close/>
              </a:path>
              <a:path w="85089" h="109854">
                <a:moveTo>
                  <a:pt x="82803" y="0"/>
                </a:moveTo>
                <a:lnTo>
                  <a:pt x="0" y="8381"/>
                </a:lnTo>
                <a:lnTo>
                  <a:pt x="1777" y="26034"/>
                </a:lnTo>
                <a:lnTo>
                  <a:pt x="32765" y="22859"/>
                </a:lnTo>
                <a:lnTo>
                  <a:pt x="53926" y="22859"/>
                </a:lnTo>
                <a:lnTo>
                  <a:pt x="53721" y="20827"/>
                </a:lnTo>
                <a:lnTo>
                  <a:pt x="84581" y="17652"/>
                </a:lnTo>
                <a:lnTo>
                  <a:pt x="82803" y="0"/>
                </a:lnTo>
                <a:close/>
              </a:path>
            </a:pathLst>
          </a:custGeom>
          <a:solidFill>
            <a:srgbClr val="FFFFFF"/>
          </a:solidFill>
          <a:ln w="9525">
            <a:noFill/>
            <a:miter lim="800000"/>
            <a:headEnd/>
            <a:tailEnd/>
          </a:ln>
        </p:spPr>
        <p:txBody>
          <a:bodyPr lIns="0" tIns="0" rIns="0" bIns="0"/>
          <a:lstStyle/>
          <a:p>
            <a:endParaRPr lang="ar-JO"/>
          </a:p>
        </p:txBody>
      </p:sp>
      <p:sp>
        <p:nvSpPr>
          <p:cNvPr id="105528" name="object 56"/>
          <p:cNvSpPr>
            <a:spLocks noChangeArrowheads="1"/>
          </p:cNvSpPr>
          <p:nvPr/>
        </p:nvSpPr>
        <p:spPr bwMode="auto">
          <a:xfrm>
            <a:off x="4013200" y="3597275"/>
            <a:ext cx="114300" cy="114300"/>
          </a:xfrm>
          <a:custGeom>
            <a:avLst/>
            <a:gdLst>
              <a:gd name="T0" fmla="*/ 0 w 113664"/>
              <a:gd name="T1" fmla="*/ 0 h 114935"/>
              <a:gd name="T2" fmla="*/ 113664 w 113664"/>
              <a:gd name="T3" fmla="*/ 114935 h 114935"/>
            </a:gdLst>
            <a:ahLst/>
            <a:cxnLst/>
            <a:rect l="T0" t="T1" r="T2" b="T3"/>
            <a:pathLst>
              <a:path w="113664" h="114935">
                <a:moveTo>
                  <a:pt x="62611" y="0"/>
                </a:moveTo>
                <a:lnTo>
                  <a:pt x="54482" y="762"/>
                </a:lnTo>
                <a:lnTo>
                  <a:pt x="0" y="12064"/>
                </a:lnTo>
                <a:lnTo>
                  <a:pt x="21336" y="114681"/>
                </a:lnTo>
                <a:lnTo>
                  <a:pt x="42037" y="110362"/>
                </a:lnTo>
                <a:lnTo>
                  <a:pt x="33147" y="67563"/>
                </a:lnTo>
                <a:lnTo>
                  <a:pt x="42037" y="65658"/>
                </a:lnTo>
                <a:lnTo>
                  <a:pt x="45592" y="65277"/>
                </a:lnTo>
                <a:lnTo>
                  <a:pt x="83489" y="65277"/>
                </a:lnTo>
                <a:lnTo>
                  <a:pt x="77977" y="61340"/>
                </a:lnTo>
                <a:lnTo>
                  <a:pt x="73660" y="59308"/>
                </a:lnTo>
                <a:lnTo>
                  <a:pt x="68706" y="57531"/>
                </a:lnTo>
                <a:lnTo>
                  <a:pt x="77342" y="54356"/>
                </a:lnTo>
                <a:lnTo>
                  <a:pt x="81664" y="51181"/>
                </a:lnTo>
                <a:lnTo>
                  <a:pt x="29717" y="51181"/>
                </a:lnTo>
                <a:lnTo>
                  <a:pt x="24256" y="25145"/>
                </a:lnTo>
                <a:lnTo>
                  <a:pt x="53848" y="19050"/>
                </a:lnTo>
                <a:lnTo>
                  <a:pt x="55625" y="19050"/>
                </a:lnTo>
                <a:lnTo>
                  <a:pt x="59054" y="18795"/>
                </a:lnTo>
                <a:lnTo>
                  <a:pt x="88816" y="18795"/>
                </a:lnTo>
                <a:lnTo>
                  <a:pt x="88518" y="17399"/>
                </a:lnTo>
                <a:lnTo>
                  <a:pt x="85978" y="12318"/>
                </a:lnTo>
                <a:lnTo>
                  <a:pt x="77977" y="4063"/>
                </a:lnTo>
                <a:lnTo>
                  <a:pt x="73405" y="1650"/>
                </a:lnTo>
                <a:lnTo>
                  <a:pt x="68072" y="888"/>
                </a:lnTo>
                <a:lnTo>
                  <a:pt x="62611" y="0"/>
                </a:lnTo>
                <a:close/>
              </a:path>
              <a:path w="113664" h="114935">
                <a:moveTo>
                  <a:pt x="83489" y="65277"/>
                </a:moveTo>
                <a:lnTo>
                  <a:pt x="45592" y="65277"/>
                </a:lnTo>
                <a:lnTo>
                  <a:pt x="48005" y="65658"/>
                </a:lnTo>
                <a:lnTo>
                  <a:pt x="50291" y="65912"/>
                </a:lnTo>
                <a:lnTo>
                  <a:pt x="52704" y="66928"/>
                </a:lnTo>
                <a:lnTo>
                  <a:pt x="55117" y="68579"/>
                </a:lnTo>
                <a:lnTo>
                  <a:pt x="57403" y="70231"/>
                </a:lnTo>
                <a:lnTo>
                  <a:pt x="62102" y="74549"/>
                </a:lnTo>
                <a:lnTo>
                  <a:pt x="88646" y="100583"/>
                </a:lnTo>
                <a:lnTo>
                  <a:pt x="113411" y="95503"/>
                </a:lnTo>
                <a:lnTo>
                  <a:pt x="96774" y="78104"/>
                </a:lnTo>
                <a:lnTo>
                  <a:pt x="90169" y="71119"/>
                </a:lnTo>
                <a:lnTo>
                  <a:pt x="85089" y="66420"/>
                </a:lnTo>
                <a:lnTo>
                  <a:pt x="83489" y="65277"/>
                </a:lnTo>
                <a:close/>
              </a:path>
              <a:path w="113664" h="114935">
                <a:moveTo>
                  <a:pt x="88816" y="18795"/>
                </a:moveTo>
                <a:lnTo>
                  <a:pt x="59054" y="18795"/>
                </a:lnTo>
                <a:lnTo>
                  <a:pt x="61975" y="19684"/>
                </a:lnTo>
                <a:lnTo>
                  <a:pt x="64262" y="21335"/>
                </a:lnTo>
                <a:lnTo>
                  <a:pt x="66548" y="23113"/>
                </a:lnTo>
                <a:lnTo>
                  <a:pt x="68072" y="25781"/>
                </a:lnTo>
                <a:lnTo>
                  <a:pt x="68706" y="29209"/>
                </a:lnTo>
                <a:lnTo>
                  <a:pt x="69103" y="31114"/>
                </a:lnTo>
                <a:lnTo>
                  <a:pt x="69214" y="34925"/>
                </a:lnTo>
                <a:lnTo>
                  <a:pt x="68199" y="37337"/>
                </a:lnTo>
                <a:lnTo>
                  <a:pt x="67310" y="39624"/>
                </a:lnTo>
                <a:lnTo>
                  <a:pt x="65659" y="41528"/>
                </a:lnTo>
                <a:lnTo>
                  <a:pt x="63373" y="42799"/>
                </a:lnTo>
                <a:lnTo>
                  <a:pt x="61087" y="44195"/>
                </a:lnTo>
                <a:lnTo>
                  <a:pt x="54990" y="45974"/>
                </a:lnTo>
                <a:lnTo>
                  <a:pt x="29717" y="51181"/>
                </a:lnTo>
                <a:lnTo>
                  <a:pt x="81664" y="51181"/>
                </a:lnTo>
                <a:lnTo>
                  <a:pt x="83565" y="49783"/>
                </a:lnTo>
                <a:lnTo>
                  <a:pt x="86994" y="43941"/>
                </a:lnTo>
                <a:lnTo>
                  <a:pt x="90424" y="37972"/>
                </a:lnTo>
                <a:lnTo>
                  <a:pt x="91439" y="31114"/>
                </a:lnTo>
                <a:lnTo>
                  <a:pt x="88816" y="18795"/>
                </a:lnTo>
                <a:close/>
              </a:path>
            </a:pathLst>
          </a:custGeom>
          <a:solidFill>
            <a:srgbClr val="FFFFFF"/>
          </a:solidFill>
          <a:ln w="9525">
            <a:noFill/>
            <a:miter lim="800000"/>
            <a:headEnd/>
            <a:tailEnd/>
          </a:ln>
        </p:spPr>
        <p:txBody>
          <a:bodyPr lIns="0" tIns="0" rIns="0" bIns="0"/>
          <a:lstStyle/>
          <a:p>
            <a:endParaRPr lang="ar-JO"/>
          </a:p>
        </p:txBody>
      </p:sp>
      <p:sp>
        <p:nvSpPr>
          <p:cNvPr id="105529" name="object 57"/>
          <p:cNvSpPr>
            <a:spLocks noChangeArrowheads="1"/>
          </p:cNvSpPr>
          <p:nvPr/>
        </p:nvSpPr>
        <p:spPr bwMode="auto">
          <a:xfrm>
            <a:off x="4105275" y="3565525"/>
            <a:ext cx="107950" cy="123825"/>
          </a:xfrm>
          <a:custGeom>
            <a:avLst/>
            <a:gdLst>
              <a:gd name="T0" fmla="*/ 0 w 107950"/>
              <a:gd name="T1" fmla="*/ 0 h 123825"/>
              <a:gd name="T2" fmla="*/ 107950 w 107950"/>
              <a:gd name="T3" fmla="*/ 123825 h 123825"/>
            </a:gdLst>
            <a:ahLst/>
            <a:cxnLst/>
            <a:rect l="T0" t="T1" r="T2" b="T3"/>
            <a:pathLst>
              <a:path w="107950" h="123825">
                <a:moveTo>
                  <a:pt x="73914" y="0"/>
                </a:moveTo>
                <a:lnTo>
                  <a:pt x="0" y="23875"/>
                </a:lnTo>
                <a:lnTo>
                  <a:pt x="32131" y="123570"/>
                </a:lnTo>
                <a:lnTo>
                  <a:pt x="104021" y="100329"/>
                </a:lnTo>
                <a:lnTo>
                  <a:pt x="46863" y="100329"/>
                </a:lnTo>
                <a:lnTo>
                  <a:pt x="38100" y="73151"/>
                </a:lnTo>
                <a:lnTo>
                  <a:pt x="88138" y="57022"/>
                </a:lnTo>
                <a:lnTo>
                  <a:pt x="87935" y="56387"/>
                </a:lnTo>
                <a:lnTo>
                  <a:pt x="32766" y="56387"/>
                </a:lnTo>
                <a:lnTo>
                  <a:pt x="25654" y="34289"/>
                </a:lnTo>
                <a:lnTo>
                  <a:pt x="79375" y="16890"/>
                </a:lnTo>
                <a:lnTo>
                  <a:pt x="73914" y="0"/>
                </a:lnTo>
                <a:close/>
              </a:path>
              <a:path w="107950" h="123825">
                <a:moveTo>
                  <a:pt x="102616" y="82295"/>
                </a:moveTo>
                <a:lnTo>
                  <a:pt x="46863" y="100329"/>
                </a:lnTo>
                <a:lnTo>
                  <a:pt x="104021" y="100329"/>
                </a:lnTo>
                <a:lnTo>
                  <a:pt x="107950" y="99059"/>
                </a:lnTo>
                <a:lnTo>
                  <a:pt x="102616" y="82295"/>
                </a:lnTo>
                <a:close/>
              </a:path>
              <a:path w="107950" h="123825">
                <a:moveTo>
                  <a:pt x="82804" y="40258"/>
                </a:moveTo>
                <a:lnTo>
                  <a:pt x="32766" y="56387"/>
                </a:lnTo>
                <a:lnTo>
                  <a:pt x="87935" y="56387"/>
                </a:lnTo>
                <a:lnTo>
                  <a:pt x="82804" y="40258"/>
                </a:lnTo>
                <a:close/>
              </a:path>
            </a:pathLst>
          </a:custGeom>
          <a:solidFill>
            <a:srgbClr val="FFFFFF"/>
          </a:solidFill>
          <a:ln w="9525">
            <a:noFill/>
            <a:miter lim="800000"/>
            <a:headEnd/>
            <a:tailEnd/>
          </a:ln>
        </p:spPr>
        <p:txBody>
          <a:bodyPr lIns="0" tIns="0" rIns="0" bIns="0"/>
          <a:lstStyle/>
          <a:p>
            <a:endParaRPr lang="ar-JO"/>
          </a:p>
        </p:txBody>
      </p:sp>
      <p:sp>
        <p:nvSpPr>
          <p:cNvPr id="105530" name="object 58"/>
          <p:cNvSpPr>
            <a:spLocks noChangeArrowheads="1"/>
          </p:cNvSpPr>
          <p:nvPr/>
        </p:nvSpPr>
        <p:spPr bwMode="auto">
          <a:xfrm>
            <a:off x="4216400" y="3540125"/>
            <a:ext cx="101600" cy="120650"/>
          </a:xfrm>
          <a:custGeom>
            <a:avLst/>
            <a:gdLst>
              <a:gd name="T0" fmla="*/ 0 w 101600"/>
              <a:gd name="T1" fmla="*/ 0 h 121285"/>
              <a:gd name="T2" fmla="*/ 101600 w 101600"/>
              <a:gd name="T3" fmla="*/ 121285 h 121285"/>
            </a:gdLst>
            <a:ahLst/>
            <a:cxnLst/>
            <a:rect l="T0" t="T1" r="T2" b="T3"/>
            <a:pathLst>
              <a:path w="101600" h="121285">
                <a:moveTo>
                  <a:pt x="20320" y="0"/>
                </a:moveTo>
                <a:lnTo>
                  <a:pt x="0" y="9144"/>
                </a:lnTo>
                <a:lnTo>
                  <a:pt x="5461" y="121285"/>
                </a:lnTo>
                <a:lnTo>
                  <a:pt x="25908" y="112141"/>
                </a:lnTo>
                <a:lnTo>
                  <a:pt x="24130" y="86994"/>
                </a:lnTo>
                <a:lnTo>
                  <a:pt x="62357" y="69850"/>
                </a:lnTo>
                <a:lnTo>
                  <a:pt x="92430" y="69850"/>
                </a:lnTo>
                <a:lnTo>
                  <a:pt x="90726" y="68199"/>
                </a:lnTo>
                <a:lnTo>
                  <a:pt x="22860" y="68199"/>
                </a:lnTo>
                <a:lnTo>
                  <a:pt x="19938" y="26924"/>
                </a:lnTo>
                <a:lnTo>
                  <a:pt x="48115" y="26924"/>
                </a:lnTo>
                <a:lnTo>
                  <a:pt x="20320" y="0"/>
                </a:lnTo>
                <a:close/>
              </a:path>
              <a:path w="101600" h="121285">
                <a:moveTo>
                  <a:pt x="92430" y="69850"/>
                </a:moveTo>
                <a:lnTo>
                  <a:pt x="62357" y="69850"/>
                </a:lnTo>
                <a:lnTo>
                  <a:pt x="80391" y="87883"/>
                </a:lnTo>
                <a:lnTo>
                  <a:pt x="101346" y="78486"/>
                </a:lnTo>
                <a:lnTo>
                  <a:pt x="92430" y="69850"/>
                </a:lnTo>
                <a:close/>
              </a:path>
              <a:path w="101600" h="121285">
                <a:moveTo>
                  <a:pt x="48115" y="26924"/>
                </a:moveTo>
                <a:lnTo>
                  <a:pt x="19938" y="26924"/>
                </a:lnTo>
                <a:lnTo>
                  <a:pt x="48895" y="56514"/>
                </a:lnTo>
                <a:lnTo>
                  <a:pt x="22860" y="68199"/>
                </a:lnTo>
                <a:lnTo>
                  <a:pt x="90726" y="68199"/>
                </a:lnTo>
                <a:lnTo>
                  <a:pt x="48115" y="26924"/>
                </a:lnTo>
                <a:close/>
              </a:path>
            </a:pathLst>
          </a:custGeom>
          <a:solidFill>
            <a:srgbClr val="FFFFFF"/>
          </a:solidFill>
          <a:ln w="9525">
            <a:noFill/>
            <a:miter lim="800000"/>
            <a:headEnd/>
            <a:tailEnd/>
          </a:ln>
        </p:spPr>
        <p:txBody>
          <a:bodyPr lIns="0" tIns="0" rIns="0" bIns="0"/>
          <a:lstStyle/>
          <a:p>
            <a:endParaRPr lang="ar-JO"/>
          </a:p>
        </p:txBody>
      </p:sp>
      <p:sp>
        <p:nvSpPr>
          <p:cNvPr id="105531" name="object 59"/>
          <p:cNvSpPr>
            <a:spLocks noChangeArrowheads="1"/>
          </p:cNvSpPr>
          <p:nvPr/>
        </p:nvSpPr>
        <p:spPr bwMode="auto">
          <a:xfrm>
            <a:off x="4265613" y="3484563"/>
            <a:ext cx="98425" cy="117475"/>
          </a:xfrm>
          <a:custGeom>
            <a:avLst/>
            <a:gdLst>
              <a:gd name="T0" fmla="*/ 0 w 98425"/>
              <a:gd name="T1" fmla="*/ 0 h 116839"/>
              <a:gd name="T2" fmla="*/ 98425 w 98425"/>
              <a:gd name="T3" fmla="*/ 116839 h 116839"/>
            </a:gdLst>
            <a:ahLst/>
            <a:cxnLst/>
            <a:rect l="T0" t="T1" r="T2" b="T3"/>
            <a:pathLst>
              <a:path w="98425" h="116839">
                <a:moveTo>
                  <a:pt x="60210" y="41528"/>
                </a:moveTo>
                <a:lnTo>
                  <a:pt x="35813" y="41528"/>
                </a:lnTo>
                <a:lnTo>
                  <a:pt x="79628" y="116712"/>
                </a:lnTo>
                <a:lnTo>
                  <a:pt x="97916" y="106044"/>
                </a:lnTo>
                <a:lnTo>
                  <a:pt x="60210" y="41528"/>
                </a:lnTo>
                <a:close/>
              </a:path>
              <a:path w="98425" h="116839">
                <a:moveTo>
                  <a:pt x="71881" y="0"/>
                </a:moveTo>
                <a:lnTo>
                  <a:pt x="0" y="41909"/>
                </a:lnTo>
                <a:lnTo>
                  <a:pt x="8889" y="57276"/>
                </a:lnTo>
                <a:lnTo>
                  <a:pt x="35813" y="41528"/>
                </a:lnTo>
                <a:lnTo>
                  <a:pt x="60210" y="41528"/>
                </a:lnTo>
                <a:lnTo>
                  <a:pt x="53975" y="30860"/>
                </a:lnTo>
                <a:lnTo>
                  <a:pt x="80771" y="15239"/>
                </a:lnTo>
                <a:lnTo>
                  <a:pt x="71881" y="0"/>
                </a:lnTo>
                <a:close/>
              </a:path>
            </a:pathLst>
          </a:custGeom>
          <a:solidFill>
            <a:srgbClr val="FFFFFF"/>
          </a:solidFill>
          <a:ln w="9525">
            <a:noFill/>
            <a:miter lim="800000"/>
            <a:headEnd/>
            <a:tailEnd/>
          </a:ln>
        </p:spPr>
        <p:txBody>
          <a:bodyPr lIns="0" tIns="0" rIns="0" bIns="0"/>
          <a:lstStyle/>
          <a:p>
            <a:endParaRPr lang="ar-JO"/>
          </a:p>
        </p:txBody>
      </p:sp>
      <p:sp>
        <p:nvSpPr>
          <p:cNvPr id="105532" name="object 60"/>
          <p:cNvSpPr>
            <a:spLocks noChangeArrowheads="1"/>
          </p:cNvSpPr>
          <p:nvPr/>
        </p:nvSpPr>
        <p:spPr bwMode="auto">
          <a:xfrm>
            <a:off x="4338638" y="3424238"/>
            <a:ext cx="142875" cy="144462"/>
          </a:xfrm>
          <a:custGeom>
            <a:avLst/>
            <a:gdLst>
              <a:gd name="T0" fmla="*/ 0 w 144145"/>
              <a:gd name="T1" fmla="*/ 0 h 144779"/>
              <a:gd name="T2" fmla="*/ 144145 w 144145"/>
              <a:gd name="T3" fmla="*/ 144779 h 144779"/>
            </a:gdLst>
            <a:ahLst/>
            <a:cxnLst/>
            <a:rect l="T0" t="T1" r="T2" b="T3"/>
            <a:pathLst>
              <a:path w="144145" h="144779">
                <a:moveTo>
                  <a:pt x="25146" y="42163"/>
                </a:moveTo>
                <a:lnTo>
                  <a:pt x="0" y="61340"/>
                </a:lnTo>
                <a:lnTo>
                  <a:pt x="63500" y="144652"/>
                </a:lnTo>
                <a:lnTo>
                  <a:pt x="79121" y="132714"/>
                </a:lnTo>
                <a:lnTo>
                  <a:pt x="29083" y="67182"/>
                </a:lnTo>
                <a:lnTo>
                  <a:pt x="57383" y="67182"/>
                </a:lnTo>
                <a:lnTo>
                  <a:pt x="25146" y="42163"/>
                </a:lnTo>
                <a:close/>
              </a:path>
              <a:path w="144145" h="144779">
                <a:moveTo>
                  <a:pt x="57383" y="67182"/>
                </a:moveTo>
                <a:lnTo>
                  <a:pt x="29083" y="67182"/>
                </a:lnTo>
                <a:lnTo>
                  <a:pt x="95631" y="120141"/>
                </a:lnTo>
                <a:lnTo>
                  <a:pt x="111760" y="107822"/>
                </a:lnTo>
                <a:lnTo>
                  <a:pt x="103037" y="87502"/>
                </a:lnTo>
                <a:lnTo>
                  <a:pt x="83565" y="87502"/>
                </a:lnTo>
                <a:lnTo>
                  <a:pt x="57383" y="67182"/>
                </a:lnTo>
                <a:close/>
              </a:path>
              <a:path w="144145" h="144779">
                <a:moveTo>
                  <a:pt x="103041" y="29717"/>
                </a:moveTo>
                <a:lnTo>
                  <a:pt x="78232" y="29717"/>
                </a:lnTo>
                <a:lnTo>
                  <a:pt x="128270" y="95250"/>
                </a:lnTo>
                <a:lnTo>
                  <a:pt x="143890" y="83312"/>
                </a:lnTo>
                <a:lnTo>
                  <a:pt x="103041" y="29717"/>
                </a:lnTo>
                <a:close/>
              </a:path>
              <a:path w="144145" h="144779">
                <a:moveTo>
                  <a:pt x="80390" y="0"/>
                </a:moveTo>
                <a:lnTo>
                  <a:pt x="55118" y="19303"/>
                </a:lnTo>
                <a:lnTo>
                  <a:pt x="83565" y="87502"/>
                </a:lnTo>
                <a:lnTo>
                  <a:pt x="103037" y="87502"/>
                </a:lnTo>
                <a:lnTo>
                  <a:pt x="78232" y="29717"/>
                </a:lnTo>
                <a:lnTo>
                  <a:pt x="103041" y="29717"/>
                </a:lnTo>
                <a:lnTo>
                  <a:pt x="80390" y="0"/>
                </a:lnTo>
                <a:close/>
              </a:path>
            </a:pathLst>
          </a:custGeom>
          <a:solidFill>
            <a:srgbClr val="FFFFFF"/>
          </a:solidFill>
          <a:ln w="9525">
            <a:noFill/>
            <a:miter lim="800000"/>
            <a:headEnd/>
            <a:tailEnd/>
          </a:ln>
        </p:spPr>
        <p:txBody>
          <a:bodyPr lIns="0" tIns="0" rIns="0" bIns="0"/>
          <a:lstStyle/>
          <a:p>
            <a:endParaRPr lang="ar-JO"/>
          </a:p>
        </p:txBody>
      </p:sp>
      <p:sp>
        <p:nvSpPr>
          <p:cNvPr id="105533" name="object 61"/>
          <p:cNvSpPr>
            <a:spLocks noChangeArrowheads="1"/>
          </p:cNvSpPr>
          <p:nvPr/>
        </p:nvSpPr>
        <p:spPr bwMode="auto">
          <a:xfrm>
            <a:off x="4422775" y="3365500"/>
            <a:ext cx="131763" cy="128588"/>
          </a:xfrm>
          <a:custGeom>
            <a:avLst/>
            <a:gdLst>
              <a:gd name="T0" fmla="*/ 0 w 130810"/>
              <a:gd name="T1" fmla="*/ 0 h 128904"/>
              <a:gd name="T2" fmla="*/ 130810 w 130810"/>
              <a:gd name="T3" fmla="*/ 128904 h 128904"/>
            </a:gdLst>
            <a:ahLst/>
            <a:cxnLst/>
            <a:rect l="T0" t="T1" r="T2" b="T3"/>
            <a:pathLst>
              <a:path w="130810" h="128904">
                <a:moveTo>
                  <a:pt x="54737" y="0"/>
                </a:moveTo>
                <a:lnTo>
                  <a:pt x="0" y="55118"/>
                </a:lnTo>
                <a:lnTo>
                  <a:pt x="74294" y="128905"/>
                </a:lnTo>
                <a:lnTo>
                  <a:pt x="101542" y="101473"/>
                </a:lnTo>
                <a:lnTo>
                  <a:pt x="76707" y="101473"/>
                </a:lnTo>
                <a:lnTo>
                  <a:pt x="56514" y="81407"/>
                </a:lnTo>
                <a:lnTo>
                  <a:pt x="68834" y="68961"/>
                </a:lnTo>
                <a:lnTo>
                  <a:pt x="43941" y="68961"/>
                </a:lnTo>
                <a:lnTo>
                  <a:pt x="27431" y="52577"/>
                </a:lnTo>
                <a:lnTo>
                  <a:pt x="67309" y="12573"/>
                </a:lnTo>
                <a:lnTo>
                  <a:pt x="54737" y="0"/>
                </a:lnTo>
                <a:close/>
              </a:path>
              <a:path w="130810" h="128904">
                <a:moveTo>
                  <a:pt x="117855" y="59944"/>
                </a:moveTo>
                <a:lnTo>
                  <a:pt x="76707" y="101473"/>
                </a:lnTo>
                <a:lnTo>
                  <a:pt x="101542" y="101473"/>
                </a:lnTo>
                <a:lnTo>
                  <a:pt x="130428" y="72389"/>
                </a:lnTo>
                <a:lnTo>
                  <a:pt x="117855" y="59944"/>
                </a:lnTo>
                <a:close/>
              </a:path>
              <a:path w="130810" h="128904">
                <a:moveTo>
                  <a:pt x="81025" y="31623"/>
                </a:moveTo>
                <a:lnTo>
                  <a:pt x="43941" y="68961"/>
                </a:lnTo>
                <a:lnTo>
                  <a:pt x="68834" y="68961"/>
                </a:lnTo>
                <a:lnTo>
                  <a:pt x="93471" y="44069"/>
                </a:lnTo>
                <a:lnTo>
                  <a:pt x="81025" y="31623"/>
                </a:lnTo>
                <a:close/>
              </a:path>
            </a:pathLst>
          </a:custGeom>
          <a:solidFill>
            <a:srgbClr val="FFFFFF"/>
          </a:solidFill>
          <a:ln w="9525">
            <a:noFill/>
            <a:miter lim="800000"/>
            <a:headEnd/>
            <a:tailEnd/>
          </a:ln>
        </p:spPr>
        <p:txBody>
          <a:bodyPr lIns="0" tIns="0" rIns="0" bIns="0"/>
          <a:lstStyle/>
          <a:p>
            <a:endParaRPr lang="ar-JO"/>
          </a:p>
        </p:txBody>
      </p:sp>
      <p:sp>
        <p:nvSpPr>
          <p:cNvPr id="105534" name="object 62"/>
          <p:cNvSpPr>
            <a:spLocks noChangeArrowheads="1"/>
          </p:cNvSpPr>
          <p:nvPr/>
        </p:nvSpPr>
        <p:spPr bwMode="auto">
          <a:xfrm>
            <a:off x="4483100" y="3292475"/>
            <a:ext cx="134938" cy="130175"/>
          </a:xfrm>
          <a:custGeom>
            <a:avLst/>
            <a:gdLst>
              <a:gd name="T0" fmla="*/ 0 w 133985"/>
              <a:gd name="T1" fmla="*/ 0 h 129539"/>
              <a:gd name="T2" fmla="*/ 133985 w 133985"/>
              <a:gd name="T3" fmla="*/ 129539 h 129539"/>
            </a:gdLst>
            <a:ahLst/>
            <a:cxnLst/>
            <a:rect l="T0" t="T1" r="T2" b="T3"/>
            <a:pathLst>
              <a:path w="133985" h="129539">
                <a:moveTo>
                  <a:pt x="12445" y="49911"/>
                </a:moveTo>
                <a:lnTo>
                  <a:pt x="0" y="66293"/>
                </a:lnTo>
                <a:lnTo>
                  <a:pt x="83565" y="129412"/>
                </a:lnTo>
                <a:lnTo>
                  <a:pt x="95503" y="113664"/>
                </a:lnTo>
                <a:lnTo>
                  <a:pt x="40893" y="72643"/>
                </a:lnTo>
                <a:lnTo>
                  <a:pt x="126442" y="72643"/>
                </a:lnTo>
                <a:lnTo>
                  <a:pt x="133603" y="63118"/>
                </a:lnTo>
                <a:lnTo>
                  <a:pt x="126542" y="57785"/>
                </a:lnTo>
                <a:lnTo>
                  <a:pt x="93979" y="57785"/>
                </a:lnTo>
                <a:lnTo>
                  <a:pt x="12445" y="49911"/>
                </a:lnTo>
                <a:close/>
              </a:path>
              <a:path w="133985" h="129539">
                <a:moveTo>
                  <a:pt x="126442" y="72643"/>
                </a:moveTo>
                <a:lnTo>
                  <a:pt x="40893" y="72643"/>
                </a:lnTo>
                <a:lnTo>
                  <a:pt x="120903" y="80010"/>
                </a:lnTo>
                <a:lnTo>
                  <a:pt x="126442" y="72643"/>
                </a:lnTo>
                <a:close/>
              </a:path>
              <a:path w="133985" h="129539">
                <a:moveTo>
                  <a:pt x="50037" y="0"/>
                </a:moveTo>
                <a:lnTo>
                  <a:pt x="38226" y="15748"/>
                </a:lnTo>
                <a:lnTo>
                  <a:pt x="93979" y="57785"/>
                </a:lnTo>
                <a:lnTo>
                  <a:pt x="126542" y="57785"/>
                </a:lnTo>
                <a:lnTo>
                  <a:pt x="50037" y="0"/>
                </a:lnTo>
                <a:close/>
              </a:path>
            </a:pathLst>
          </a:custGeom>
          <a:solidFill>
            <a:srgbClr val="FFFFFF"/>
          </a:solidFill>
          <a:ln w="9525">
            <a:noFill/>
            <a:miter lim="800000"/>
            <a:headEnd/>
            <a:tailEnd/>
          </a:ln>
        </p:spPr>
        <p:txBody>
          <a:bodyPr lIns="0" tIns="0" rIns="0" bIns="0"/>
          <a:lstStyle/>
          <a:p>
            <a:endParaRPr lang="ar-JO"/>
          </a:p>
        </p:txBody>
      </p:sp>
      <p:sp>
        <p:nvSpPr>
          <p:cNvPr id="105535" name="object 63"/>
          <p:cNvSpPr>
            <a:spLocks noChangeArrowheads="1"/>
          </p:cNvSpPr>
          <p:nvPr/>
        </p:nvSpPr>
        <p:spPr bwMode="auto">
          <a:xfrm>
            <a:off x="4535488" y="3217863"/>
            <a:ext cx="117475" cy="96837"/>
          </a:xfrm>
          <a:custGeom>
            <a:avLst/>
            <a:gdLst>
              <a:gd name="T0" fmla="*/ 0 w 116839"/>
              <a:gd name="T1" fmla="*/ 0 h 96520"/>
              <a:gd name="T2" fmla="*/ 116839 w 116839"/>
              <a:gd name="T3" fmla="*/ 96520 h 96520"/>
            </a:gdLst>
            <a:ahLst/>
            <a:cxnLst/>
            <a:rect l="T0" t="T1" r="T2" b="T3"/>
            <a:pathLst>
              <a:path w="116839" h="96520">
                <a:moveTo>
                  <a:pt x="74092" y="54101"/>
                </a:moveTo>
                <a:lnTo>
                  <a:pt x="30479" y="54101"/>
                </a:lnTo>
                <a:lnTo>
                  <a:pt x="106679" y="96265"/>
                </a:lnTo>
                <a:lnTo>
                  <a:pt x="116839" y="77724"/>
                </a:lnTo>
                <a:lnTo>
                  <a:pt x="74092" y="54101"/>
                </a:lnTo>
                <a:close/>
              </a:path>
              <a:path w="116839" h="96520">
                <a:moveTo>
                  <a:pt x="40131" y="0"/>
                </a:moveTo>
                <a:lnTo>
                  <a:pt x="0" y="72771"/>
                </a:lnTo>
                <a:lnTo>
                  <a:pt x="15493" y="81407"/>
                </a:lnTo>
                <a:lnTo>
                  <a:pt x="30479" y="54101"/>
                </a:lnTo>
                <a:lnTo>
                  <a:pt x="74092" y="54101"/>
                </a:lnTo>
                <a:lnTo>
                  <a:pt x="40766" y="35687"/>
                </a:lnTo>
                <a:lnTo>
                  <a:pt x="55752" y="8509"/>
                </a:lnTo>
                <a:lnTo>
                  <a:pt x="40131" y="0"/>
                </a:lnTo>
                <a:close/>
              </a:path>
            </a:pathLst>
          </a:custGeom>
          <a:solidFill>
            <a:srgbClr val="FFFFFF"/>
          </a:solidFill>
          <a:ln w="9525">
            <a:noFill/>
            <a:miter lim="800000"/>
            <a:headEnd/>
            <a:tailEnd/>
          </a:ln>
        </p:spPr>
        <p:txBody>
          <a:bodyPr lIns="0" tIns="0" rIns="0" bIns="0"/>
          <a:lstStyle/>
          <a:p>
            <a:endParaRPr lang="ar-JO"/>
          </a:p>
        </p:txBody>
      </p:sp>
      <p:sp>
        <p:nvSpPr>
          <p:cNvPr id="105536" name="object 64"/>
          <p:cNvSpPr txBox="1">
            <a:spLocks noChangeArrowheads="1"/>
          </p:cNvSpPr>
          <p:nvPr/>
        </p:nvSpPr>
        <p:spPr bwMode="auto">
          <a:xfrm>
            <a:off x="5918200" y="5565775"/>
            <a:ext cx="809625" cy="542925"/>
          </a:xfrm>
          <a:prstGeom prst="rect">
            <a:avLst/>
          </a:prstGeom>
          <a:noFill/>
          <a:ln w="9525">
            <a:noFill/>
            <a:miter lim="800000"/>
            <a:headEnd/>
            <a:tailEnd/>
          </a:ln>
        </p:spPr>
        <p:txBody>
          <a:bodyPr lIns="0" tIns="12700" rIns="0" bIns="0">
            <a:spAutoFit/>
          </a:bodyPr>
          <a:lstStyle/>
          <a:p>
            <a:pPr marL="12700" algn="ctr">
              <a:spcBef>
                <a:spcPts val="100"/>
              </a:spcBef>
            </a:pPr>
            <a:r>
              <a:rPr lang="en-US" sz="800" i="1">
                <a:solidFill>
                  <a:srgbClr val="585858"/>
                </a:solidFill>
                <a:cs typeface="Arial" pitchFamily="34" charset="0"/>
              </a:rPr>
              <a:t>Add tiotropium</a:t>
            </a:r>
            <a:r>
              <a:rPr lang="en-US" sz="800">
                <a:solidFill>
                  <a:srgbClr val="585858"/>
                </a:solidFill>
                <a:cs typeface="Arial" pitchFamily="34" charset="0"/>
              </a:rPr>
              <a:t>*</a:t>
            </a:r>
            <a:r>
              <a:rPr lang="en-US" sz="800" baseline="25000">
                <a:solidFill>
                  <a:srgbClr val="585858"/>
                </a:solidFill>
                <a:cs typeface="Arial" pitchFamily="34" charset="0"/>
              </a:rPr>
              <a:t>  </a:t>
            </a:r>
            <a:r>
              <a:rPr lang="en-US" sz="800" i="1">
                <a:solidFill>
                  <a:srgbClr val="585858"/>
                </a:solidFill>
                <a:cs typeface="Arial" pitchFamily="34" charset="0"/>
              </a:rPr>
              <a:t>Med/high dose  ICS + LTRA</a:t>
            </a:r>
            <a:endParaRPr lang="en-US" sz="800">
              <a:cs typeface="Arial" pitchFamily="34" charset="0"/>
            </a:endParaRPr>
          </a:p>
          <a:p>
            <a:pPr marL="12700" algn="ctr"/>
            <a:r>
              <a:rPr lang="en-US" sz="800" i="1">
                <a:solidFill>
                  <a:srgbClr val="585858"/>
                </a:solidFill>
                <a:cs typeface="Arial" pitchFamily="34" charset="0"/>
              </a:rPr>
              <a:t>(or + theoph*)</a:t>
            </a:r>
            <a:endParaRPr lang="en-US" sz="800">
              <a:cs typeface="Arial" pitchFamily="34" charset="0"/>
            </a:endParaRPr>
          </a:p>
        </p:txBody>
      </p:sp>
      <p:sp>
        <p:nvSpPr>
          <p:cNvPr id="105537" name="object 65"/>
          <p:cNvSpPr txBox="1">
            <a:spLocks noChangeArrowheads="1"/>
          </p:cNvSpPr>
          <p:nvPr/>
        </p:nvSpPr>
        <p:spPr bwMode="auto">
          <a:xfrm>
            <a:off x="6784975" y="5565775"/>
            <a:ext cx="525463" cy="284163"/>
          </a:xfrm>
          <a:prstGeom prst="rect">
            <a:avLst/>
          </a:prstGeom>
          <a:noFill/>
          <a:ln w="9525">
            <a:noFill/>
            <a:miter lim="800000"/>
            <a:headEnd/>
            <a:tailEnd/>
          </a:ln>
        </p:spPr>
        <p:txBody>
          <a:bodyPr lIns="0" tIns="12700" rIns="0" bIns="0">
            <a:spAutoFit/>
          </a:bodyPr>
          <a:lstStyle/>
          <a:p>
            <a:pPr marL="12700" indent="57150">
              <a:spcBef>
                <a:spcPts val="100"/>
              </a:spcBef>
            </a:pPr>
            <a:r>
              <a:rPr lang="en-US" sz="800" i="1">
                <a:solidFill>
                  <a:srgbClr val="585858"/>
                </a:solidFill>
                <a:cs typeface="Arial" pitchFamily="34" charset="0"/>
              </a:rPr>
              <a:t>Add low  dose OCS</a:t>
            </a:r>
            <a:endParaRPr lang="en-US" sz="800">
              <a:cs typeface="Arial" pitchFamily="34" charset="0"/>
            </a:endParaRPr>
          </a:p>
        </p:txBody>
      </p:sp>
      <p:sp>
        <p:nvSpPr>
          <p:cNvPr id="105538" name="object 66"/>
          <p:cNvSpPr txBox="1">
            <a:spLocks noChangeArrowheads="1"/>
          </p:cNvSpPr>
          <p:nvPr/>
        </p:nvSpPr>
        <p:spPr bwMode="auto">
          <a:xfrm>
            <a:off x="6770688" y="4376738"/>
            <a:ext cx="552450" cy="823912"/>
          </a:xfrm>
          <a:prstGeom prst="rect">
            <a:avLst/>
          </a:prstGeom>
          <a:noFill/>
          <a:ln w="9525">
            <a:noFill/>
            <a:miter lim="800000"/>
            <a:headEnd/>
            <a:tailEnd/>
          </a:ln>
        </p:spPr>
        <p:txBody>
          <a:bodyPr lIns="0" tIns="26034" rIns="0" bIns="0">
            <a:spAutoFit/>
          </a:bodyPr>
          <a:lstStyle/>
          <a:p>
            <a:pPr marL="12700" algn="ctr">
              <a:lnSpc>
                <a:spcPct val="90000"/>
              </a:lnSpc>
              <a:spcBef>
                <a:spcPts val="200"/>
              </a:spcBef>
            </a:pPr>
            <a:r>
              <a:rPr lang="en-US" sz="900">
                <a:cs typeface="Arial" pitchFamily="34" charset="0"/>
              </a:rPr>
              <a:t>Refer for add-on treatment </a:t>
            </a:r>
            <a:r>
              <a:rPr lang="en-US" sz="700">
                <a:cs typeface="Arial" pitchFamily="34" charset="0"/>
              </a:rPr>
              <a:t>e.g. tiotropium,*</a:t>
            </a:r>
            <a:r>
              <a:rPr lang="en-US" sz="700" baseline="28000">
                <a:cs typeface="Arial" pitchFamily="34" charset="0"/>
              </a:rPr>
              <a:t> </a:t>
            </a:r>
            <a:r>
              <a:rPr lang="en-US" sz="700">
                <a:cs typeface="Arial" pitchFamily="34" charset="0"/>
              </a:rPr>
              <a:t>anti-IgE, anti-IL5*</a:t>
            </a:r>
          </a:p>
        </p:txBody>
      </p:sp>
      <p:sp>
        <p:nvSpPr>
          <p:cNvPr id="67" name="object 67"/>
          <p:cNvSpPr txBox="1"/>
          <p:nvPr/>
        </p:nvSpPr>
        <p:spPr>
          <a:xfrm>
            <a:off x="192088" y="6634163"/>
            <a:ext cx="2619375" cy="207962"/>
          </a:xfrm>
          <a:prstGeom prst="rect">
            <a:avLst/>
          </a:prstGeom>
        </p:spPr>
        <p:txBody>
          <a:bodyPr lIns="0" tIns="12700" rIns="0" bIns="0">
            <a:spAutoFit/>
          </a:bodyPr>
          <a:lstStyle/>
          <a:p>
            <a:pPr marL="12700">
              <a:spcBef>
                <a:spcPts val="100"/>
              </a:spcBef>
              <a:defRPr/>
            </a:pPr>
            <a:r>
              <a:rPr sz="1200" i="1" dirty="0">
                <a:solidFill>
                  <a:srgbClr val="FFFFFF"/>
                </a:solidFill>
                <a:latin typeface="Arial"/>
                <a:cs typeface="Arial"/>
              </a:rPr>
              <a:t>GINA </a:t>
            </a:r>
            <a:r>
              <a:rPr sz="1200" i="1" spc="-5" dirty="0">
                <a:solidFill>
                  <a:srgbClr val="FFFFFF"/>
                </a:solidFill>
                <a:latin typeface="Arial"/>
                <a:cs typeface="Arial"/>
              </a:rPr>
              <a:t>2018, Box 3-5 </a:t>
            </a:r>
            <a:r>
              <a:rPr sz="1200" i="1" dirty="0">
                <a:solidFill>
                  <a:srgbClr val="FFFFFF"/>
                </a:solidFill>
                <a:latin typeface="Arial"/>
                <a:cs typeface="Arial"/>
              </a:rPr>
              <a:t>(2/8) </a:t>
            </a:r>
            <a:r>
              <a:rPr sz="1200" i="1" spc="-5" dirty="0">
                <a:solidFill>
                  <a:srgbClr val="FFFFFF"/>
                </a:solidFill>
                <a:latin typeface="Arial"/>
                <a:cs typeface="Arial"/>
              </a:rPr>
              <a:t>(upper</a:t>
            </a:r>
            <a:r>
              <a:rPr sz="1200" i="1" spc="-120" dirty="0">
                <a:solidFill>
                  <a:srgbClr val="FFFFFF"/>
                </a:solidFill>
                <a:latin typeface="Arial"/>
                <a:cs typeface="Arial"/>
              </a:rPr>
              <a:t> </a:t>
            </a:r>
            <a:r>
              <a:rPr sz="1200" i="1" dirty="0">
                <a:solidFill>
                  <a:srgbClr val="FFFFFF"/>
                </a:solidFill>
                <a:latin typeface="Arial"/>
                <a:cs typeface="Arial"/>
              </a:rPr>
              <a:t>part)</a:t>
            </a:r>
            <a:endParaRPr sz="12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p:cNvPicPr>
            <a:picLocks noChangeAspect="1" noChangeArrowheads="1"/>
          </p:cNvPicPr>
          <p:nvPr/>
        </p:nvPicPr>
        <p:blipFill>
          <a:blip r:embed="rId2"/>
          <a:srcRect l="7372" t="17664" r="39262" b="36592"/>
          <a:stretch>
            <a:fillRect/>
          </a:stretch>
        </p:blipFill>
        <p:spPr bwMode="auto">
          <a:xfrm>
            <a:off x="0" y="152400"/>
            <a:ext cx="9144000" cy="6324600"/>
          </a:xfrm>
          <a:prstGeom prst="rect">
            <a:avLst/>
          </a:prstGeom>
          <a:noFill/>
          <a:ln w="9525">
            <a:noFill/>
            <a:miter lim="800000"/>
            <a:headEnd/>
            <a:tailEnd/>
          </a:ln>
        </p:spPr>
      </p:pic>
      <p:cxnSp>
        <p:nvCxnSpPr>
          <p:cNvPr id="6" name="Straight Connector 5"/>
          <p:cNvCxnSpPr/>
          <p:nvPr/>
        </p:nvCxnSpPr>
        <p:spPr>
          <a:xfrm>
            <a:off x="381000" y="1600200"/>
            <a:ext cx="7467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4800" y="1905000"/>
            <a:ext cx="12954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85800" y="4572000"/>
            <a:ext cx="12954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762000" y="4267200"/>
            <a:ext cx="12954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09600" y="3352800"/>
            <a:ext cx="12954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4343400" y="3352800"/>
            <a:ext cx="12954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4419600" y="4267200"/>
            <a:ext cx="12954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3733800" y="4572000"/>
            <a:ext cx="1295400" cy="15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noChangeArrowheads="1"/>
          </p:cNvPicPr>
          <p:nvPr/>
        </p:nvPicPr>
        <p:blipFill>
          <a:blip r:embed="rId2"/>
          <a:srcRect l="2563" r="3847" b="14499"/>
          <a:stretch>
            <a:fillRect/>
          </a:stretch>
        </p:blipFill>
        <p:spPr bwMode="auto">
          <a:xfrm>
            <a:off x="0" y="228600"/>
            <a:ext cx="9144000" cy="6477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57200" y="0"/>
            <a:ext cx="8229600" cy="1143000"/>
          </a:xfrm>
          <a:prstGeom prst="rect">
            <a:avLst/>
          </a:prstGeom>
          <a:noFill/>
          <a:ln w="9525">
            <a:noFill/>
            <a:miter lim="800000"/>
            <a:headEnd/>
            <a:tailEnd/>
          </a:ln>
        </p:spPr>
        <p:txBody>
          <a:bodyPr anchor="ctr" anchorCtr="1"/>
          <a:lstStyle/>
          <a:p>
            <a:pPr algn="ctr" defTabSz="931863" eaLnBrk="0" hangingPunct="0">
              <a:defRPr/>
            </a:pPr>
            <a:r>
              <a:rPr lang="en-US" sz="3000" b="1" dirty="0">
                <a:solidFill>
                  <a:schemeClr val="tx2">
                    <a:lumMod val="50000"/>
                  </a:schemeClr>
                </a:solidFill>
                <a:latin typeface="Verdana" pitchFamily="34" charset="0"/>
              </a:rPr>
              <a:t> OLD Asthma Classification</a:t>
            </a:r>
          </a:p>
        </p:txBody>
      </p:sp>
      <p:graphicFrame>
        <p:nvGraphicFramePr>
          <p:cNvPr id="283653" name="Group 5"/>
          <p:cNvGraphicFramePr>
            <a:graphicFrameLocks noGrp="1"/>
          </p:cNvGraphicFramePr>
          <p:nvPr/>
        </p:nvGraphicFramePr>
        <p:xfrm>
          <a:off x="0" y="1219200"/>
          <a:ext cx="9144000" cy="5257800"/>
        </p:xfrm>
        <a:graphic>
          <a:graphicData uri="http://schemas.openxmlformats.org/drawingml/2006/table">
            <a:tbl>
              <a:tblPr/>
              <a:tblGrid>
                <a:gridCol w="2201863"/>
                <a:gridCol w="1946275"/>
                <a:gridCol w="1863725"/>
                <a:gridCol w="1438275"/>
                <a:gridCol w="1693862"/>
              </a:tblGrid>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Verdana" pitchFamily="34" charset="0"/>
                          <a:ea typeface="ＭＳ Ｐゴシック" pitchFamily="34" charset="-128"/>
                        </a:rPr>
                        <a:t>Days with symptoms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Verdana" pitchFamily="34" charset="0"/>
                          <a:ea typeface="ＭＳ Ｐゴシック" pitchFamily="34" charset="-128"/>
                        </a:rPr>
                        <a:t>Nights with symptoms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Verdana" pitchFamily="34" charset="0"/>
                          <a:ea typeface="ＭＳ Ｐゴシック" pitchFamily="34" charset="-128"/>
                        </a:rPr>
                        <a:t>PEF or FEV1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Verdana" pitchFamily="34" charset="0"/>
                          <a:ea typeface="ＭＳ Ｐゴシック" pitchFamily="34" charset="-128"/>
                        </a:rPr>
                        <a:t>PEF Variability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1058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Verdana" pitchFamily="34" charset="0"/>
                          <a:ea typeface="ＭＳ Ｐゴシック" pitchFamily="34" charset="-128"/>
                        </a:rPr>
                        <a:t>Mild Intermittent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bg1"/>
                          </a:solidFill>
                          <a:effectLst/>
                          <a:latin typeface="Verdana" pitchFamily="34" charset="0"/>
                          <a:ea typeface="ＭＳ Ｐゴシック" pitchFamily="34" charset="-128"/>
                        </a:rPr>
                        <a:t>&lt;</a:t>
                      </a:r>
                      <a:r>
                        <a:rPr kumimoji="0" lang="en-US" sz="1800" b="0" i="0" u="none" strike="noStrike" cap="none" normalizeH="0" baseline="0" dirty="0" smtClean="0">
                          <a:ln>
                            <a:noFill/>
                          </a:ln>
                          <a:solidFill>
                            <a:schemeClr val="bg1"/>
                          </a:solidFill>
                          <a:effectLst/>
                          <a:latin typeface="Verdana" pitchFamily="34" charset="0"/>
                          <a:ea typeface="ＭＳ Ｐゴシック" pitchFamily="34" charset="-128"/>
                        </a:rPr>
                        <a:t>2x/week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bg1"/>
                          </a:solidFill>
                          <a:effectLst/>
                          <a:latin typeface="Verdana" pitchFamily="34" charset="0"/>
                          <a:ea typeface="ＭＳ Ｐゴシック" pitchFamily="34" charset="-128"/>
                        </a:rPr>
                        <a:t>&lt; </a:t>
                      </a:r>
                      <a:r>
                        <a:rPr kumimoji="0" lang="en-US" sz="1800" b="0" i="0" u="none" strike="noStrike" cap="none" normalizeH="0" baseline="0" dirty="0" smtClean="0">
                          <a:ln>
                            <a:noFill/>
                          </a:ln>
                          <a:solidFill>
                            <a:schemeClr val="bg1"/>
                          </a:solidFill>
                          <a:effectLst/>
                          <a:latin typeface="Verdana" pitchFamily="34" charset="0"/>
                          <a:ea typeface="ＭＳ Ｐゴシック" pitchFamily="34" charset="-128"/>
                        </a:rPr>
                        <a:t>2x/month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bg1"/>
                          </a:solidFill>
                          <a:effectLst/>
                          <a:latin typeface="Verdana" pitchFamily="34" charset="0"/>
                          <a:ea typeface="ＭＳ Ｐゴシック" pitchFamily="34" charset="-128"/>
                        </a:rPr>
                        <a:t>&gt;</a:t>
                      </a: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&lt;20%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1062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Verdana" pitchFamily="34" charset="0"/>
                          <a:ea typeface="ＭＳ Ｐゴシック" pitchFamily="34" charset="-128"/>
                        </a:rPr>
                        <a:t>Mild Persistent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3-6x/week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&gt;2x/month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bg1"/>
                          </a:solidFill>
                          <a:effectLst/>
                          <a:latin typeface="Verdana" pitchFamily="34" charset="0"/>
                          <a:ea typeface="ＭＳ Ｐゴシック" pitchFamily="34" charset="-128"/>
                        </a:rPr>
                        <a:t>&gt;</a:t>
                      </a: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bg1"/>
                          </a:solidFill>
                          <a:effectLst/>
                          <a:latin typeface="Verdana" pitchFamily="34" charset="0"/>
                          <a:ea typeface="ＭＳ Ｐゴシック" pitchFamily="34" charset="-128"/>
                        </a:rPr>
                        <a:t>&gt;</a:t>
                      </a: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1058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Verdana" pitchFamily="34" charset="0"/>
                          <a:ea typeface="ＭＳ Ｐゴシック" pitchFamily="34" charset="-128"/>
                        </a:rPr>
                        <a:t>Moderate Persistent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&gt;1x/week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&gt;60-&lt;80%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bg1"/>
                          </a:solidFill>
                          <a:effectLst/>
                          <a:latin typeface="Verdana" pitchFamily="34" charset="0"/>
                          <a:ea typeface="ＭＳ Ｐゴシック" pitchFamily="34" charset="-128"/>
                        </a:rPr>
                        <a:t>&gt;</a:t>
                      </a: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1062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Verdana" pitchFamily="34" charset="0"/>
                          <a:ea typeface="ＭＳ Ｐゴシック" pitchFamily="34" charset="-128"/>
                        </a:rPr>
                        <a:t>Severe Persistent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Continuous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Frequent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bg1"/>
                          </a:solidFill>
                          <a:effectLst/>
                          <a:latin typeface="Verdana" pitchFamily="34" charset="0"/>
                          <a:ea typeface="ＭＳ Ｐゴシック" pitchFamily="34" charset="-128"/>
                        </a:rPr>
                        <a:t>&lt;</a:t>
                      </a:r>
                      <a:r>
                        <a:rPr kumimoji="0" lang="en-US" sz="1800" b="0" i="0" u="none" strike="noStrike" cap="none" normalizeH="0" baseline="0" smtClean="0">
                          <a:ln>
                            <a:noFill/>
                          </a:ln>
                          <a:solidFill>
                            <a:schemeClr val="bg1"/>
                          </a:solidFill>
                          <a:effectLst/>
                          <a:latin typeface="Verdana" pitchFamily="34" charset="0"/>
                          <a:ea typeface="ＭＳ Ｐゴシック" pitchFamily="34" charset="-128"/>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ea typeface="ＭＳ Ｐゴシック" pitchFamily="34" charset="-128"/>
                        </a:rPr>
                        <a:t>&gt;30%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ANd9GcTEI2pdgt4P6xMDiUTx-UeJUt8LuUnkHeUYQqmHkq-4HPfCyYm_Cw"/>
          <p:cNvPicPr>
            <a:picLocks noChangeAspect="1" noChangeArrowheads="1"/>
          </p:cNvPicPr>
          <p:nvPr/>
        </p:nvPicPr>
        <p:blipFill>
          <a:blip r:embed="rId3"/>
          <a:srcRect/>
          <a:stretch>
            <a:fillRect/>
          </a:stretch>
        </p:blipFill>
        <p:spPr bwMode="auto">
          <a:xfrm>
            <a:off x="0" y="0"/>
            <a:ext cx="9144000" cy="69215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ANd9GcT1y2T6i5J9k5K1EZOfca9ZpF5oB8QYEYLhdemgSBVIPeH1-DUH-g"/>
          <p:cNvPicPr>
            <a:picLocks noChangeAspect="1" noChangeArrowheads="1"/>
          </p:cNvPicPr>
          <p:nvPr/>
        </p:nvPicPr>
        <p:blipFill>
          <a:blip r:embed="rId3"/>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sz="half" idx="1"/>
          </p:nvPr>
        </p:nvSpPr>
        <p:spPr>
          <a:xfrm>
            <a:off x="684213" y="1966913"/>
            <a:ext cx="2662237" cy="3975100"/>
          </a:xfrm>
        </p:spPr>
        <p:txBody>
          <a:bodyPr/>
          <a:lstStyle/>
          <a:p>
            <a:pPr eaLnBrk="1" hangingPunct="1"/>
            <a:endParaRPr lang="ar-EG" sz="2400" smtClean="0"/>
          </a:p>
        </p:txBody>
      </p:sp>
      <p:pic>
        <p:nvPicPr>
          <p:cNvPr id="111619" name="Picture 3" descr="ANd9GcTMXSl9zJKjmYy_0qO7Ru0bnIHPtdh9yAL185bshL7be5YDHZhz"/>
          <p:cNvPicPr>
            <a:picLocks noGrp="1" noChangeAspect="1" noChangeArrowheads="1"/>
          </p:cNvPicPr>
          <p:nvPr>
            <p:ph sz="half" idx="2"/>
          </p:nvPr>
        </p:nvPicPr>
        <p:blipFill>
          <a:blip r:embed="rId3"/>
          <a:srcRect/>
          <a:stretch>
            <a:fillRect/>
          </a:stretch>
        </p:blipFill>
        <p:spPr>
          <a:xfrm>
            <a:off x="5257800" y="1143000"/>
            <a:ext cx="3886200" cy="4413250"/>
          </a:xfrm>
          <a:noFill/>
        </p:spPr>
      </p:pic>
      <p:pic>
        <p:nvPicPr>
          <p:cNvPr id="111620" name="Picture 4" descr="ANd9GcRwX4oiOmUPHTXfXJ2nep0A5AWm6lKIEUr0kPcRgQiSoLYS8g15-A"/>
          <p:cNvPicPr>
            <a:picLocks noChangeAspect="1" noChangeArrowheads="1"/>
          </p:cNvPicPr>
          <p:nvPr/>
        </p:nvPicPr>
        <p:blipFill>
          <a:blip r:embed="rId4"/>
          <a:srcRect/>
          <a:stretch>
            <a:fillRect/>
          </a:stretch>
        </p:blipFill>
        <p:spPr bwMode="auto">
          <a:xfrm>
            <a:off x="0" y="457200"/>
            <a:ext cx="5257800" cy="5665788"/>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ANd9GcSaayJN-jF0RWORqBrj5xHxZaIkJ38CJLKvfzrSWwC3QfDi7uBc3DjWiIc"/>
          <p:cNvPicPr>
            <a:picLocks noChangeAspect="1" noChangeArrowheads="1"/>
          </p:cNvPicPr>
          <p:nvPr/>
        </p:nvPicPr>
        <p:blipFill>
          <a:blip r:embed="rId3"/>
          <a:srcRect/>
          <a:stretch>
            <a:fillRect/>
          </a:stretch>
        </p:blipFill>
        <p:spPr bwMode="auto">
          <a:xfrm>
            <a:off x="0" y="0"/>
            <a:ext cx="9144000" cy="6831013"/>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Nd9GcRHwOIqRpTWQFA2W6OGLqsaLMqcdmnYI-_R4BnNfSivpawqdFctlA"/>
          <p:cNvPicPr>
            <a:picLocks noChangeAspect="1" noChangeArrowheads="1"/>
          </p:cNvPicPr>
          <p:nvPr/>
        </p:nvPicPr>
        <p:blipFill>
          <a:blip r:embed="rId3"/>
          <a:srcRect/>
          <a:stretch>
            <a:fillRect/>
          </a:stretch>
        </p:blipFill>
        <p:spPr bwMode="auto">
          <a:xfrm>
            <a:off x="0" y="0"/>
            <a:ext cx="9144000" cy="66214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chor="ctr"/>
          <a:lstStyle/>
          <a:p>
            <a:pPr>
              <a:defRPr/>
            </a:pPr>
            <a:r>
              <a:rPr lang="en-AU" sz="4600" dirty="0">
                <a:solidFill>
                  <a:srgbClr val="FFFF00"/>
                </a:solidFill>
              </a:rPr>
              <a:t>  What is asthma?</a:t>
            </a:r>
          </a:p>
        </p:txBody>
      </p:sp>
      <p:pic>
        <p:nvPicPr>
          <p:cNvPr id="41987" name="Picture 2" descr="http://previews.123rf.com/images/blueringmedia/blueringmedia1411/blueringmedia141100382/33945907-An-image-showing-the-asthma-inflamed-bronchial-tube-on-a-white-background-Stock-Vector.jpg"/>
          <p:cNvPicPr>
            <a:picLocks noChangeAspect="1" noChangeArrowheads="1"/>
          </p:cNvPicPr>
          <p:nvPr/>
        </p:nvPicPr>
        <p:blipFill>
          <a:blip r:embed="rId2"/>
          <a:srcRect/>
          <a:stretch>
            <a:fillRect/>
          </a:stretch>
        </p:blipFill>
        <p:spPr bwMode="auto">
          <a:xfrm>
            <a:off x="0" y="1066800"/>
            <a:ext cx="9144000" cy="5197475"/>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ANd9GcQxKuyIm5W2eXrru2ebXA8W1PmMeaoGkzUUEjFN-yvK_LKs7X7X"/>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ANd9GcS1NsJnFaSkDEQnq6VvLo52UvQwlH5BYkW0iY6bycRmeLcdFmY2tQ"/>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4" descr="Image result for thank you clipart with sleepy audienc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ar-JO"/>
          </a:p>
        </p:txBody>
      </p:sp>
      <p:sp>
        <p:nvSpPr>
          <p:cNvPr id="116739" name="AutoShape 6" descr="Image result for thank you clipart with sleepy audienc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ar-JO"/>
          </a:p>
        </p:txBody>
      </p:sp>
      <p:sp>
        <p:nvSpPr>
          <p:cNvPr id="116740" name="AutoShape 8" descr="Image result for thank you clipart with sleepy audienc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ar-JO"/>
          </a:p>
        </p:txBody>
      </p:sp>
      <p:pic>
        <p:nvPicPr>
          <p:cNvPr id="116741" name="Picture 10" descr="Image result for thank you "/>
          <p:cNvPicPr>
            <a:picLocks noChangeAspect="1" noChangeArrowheads="1"/>
          </p:cNvPicPr>
          <p:nvPr/>
        </p:nvPicPr>
        <p:blipFill>
          <a:blip r:embed="rId3"/>
          <a:srcRect l="3157" r="8789"/>
          <a:stretch>
            <a:fillRect/>
          </a:stretch>
        </p:blipFill>
        <p:spPr bwMode="auto">
          <a:xfrm>
            <a:off x="381000" y="762000"/>
            <a:ext cx="8458200" cy="57102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ChangeArrowheads="1"/>
          </p:cNvSpPr>
          <p:nvPr/>
        </p:nvSpPr>
        <p:spPr bwMode="auto">
          <a:xfrm>
            <a:off x="0" y="762000"/>
            <a:ext cx="9144000" cy="5334000"/>
          </a:xfrm>
          <a:prstGeom prst="rect">
            <a:avLst/>
          </a:prstGeom>
          <a:noFill/>
          <a:ln w="9525">
            <a:noFill/>
            <a:miter lim="800000"/>
            <a:headEnd/>
            <a:tailEnd/>
          </a:ln>
        </p:spPr>
        <p:txBody>
          <a:bodyPr/>
          <a:lstStyle/>
          <a:p>
            <a:pPr algn="just"/>
            <a:r>
              <a:rPr lang="en-US" sz="4000" b="1"/>
              <a:t>Asthma is a heterogeneous disease, usually characterized by </a:t>
            </a:r>
            <a:r>
              <a:rPr lang="en-US" sz="4000" b="1">
                <a:solidFill>
                  <a:srgbClr val="FFFF00"/>
                </a:solidFill>
              </a:rPr>
              <a:t>chronic airway inflammation</a:t>
            </a:r>
            <a:r>
              <a:rPr lang="en-US" sz="4000" b="1"/>
              <a:t>. It is defined by the </a:t>
            </a:r>
            <a:r>
              <a:rPr lang="en-US" sz="4000" b="1">
                <a:solidFill>
                  <a:srgbClr val="FFFF00"/>
                </a:solidFill>
              </a:rPr>
              <a:t>history of respiratory symptoms </a:t>
            </a:r>
            <a:r>
              <a:rPr lang="en-US" sz="4000" b="1"/>
              <a:t>such as wheeze, shortness of breath, chest tightness and cough that </a:t>
            </a:r>
            <a:r>
              <a:rPr lang="en-US" sz="4000" b="1">
                <a:solidFill>
                  <a:srgbClr val="FFFF00"/>
                </a:solidFill>
              </a:rPr>
              <a:t>vary overtime and in intensity</a:t>
            </a:r>
            <a:r>
              <a:rPr lang="en-US" sz="4000" b="1"/>
              <a:t>, together with </a:t>
            </a:r>
            <a:r>
              <a:rPr lang="en-US" sz="4000" b="1">
                <a:solidFill>
                  <a:srgbClr val="FFFF00"/>
                </a:solidFill>
              </a:rPr>
              <a:t>variable expiratory airflow limitation.</a:t>
            </a:r>
          </a:p>
          <a:p>
            <a:pPr marL="742950" lvl="1" indent="-285750" algn="just" eaLnBrk="0" hangingPunct="0">
              <a:spcBef>
                <a:spcPct val="20000"/>
              </a:spcBef>
              <a:buFontTx/>
              <a:buChar char="–"/>
            </a:pPr>
            <a:endParaRPr lang="en-US" sz="4000" b="1">
              <a:latin typeface="Segoe UI Semibold" pitchFamily="34" charset="0"/>
            </a:endParaRPr>
          </a:p>
        </p:txBody>
      </p:sp>
    </p:spTree>
  </p:cSld>
  <p:clrMapOvr>
    <a:masterClrMapping/>
  </p:clrMapOvr>
</p:sld>
</file>

<file path=ppt/theme/theme1.xml><?xml version="1.0" encoding="utf-8"?>
<a:theme xmlns:a="http://schemas.openxmlformats.org/drawingml/2006/main" name="1_RAD Master">
  <a:themeElements>
    <a:clrScheme name="1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AD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A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A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A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A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A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A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A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A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A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A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A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A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D Master">
  <a:themeElements>
    <a:clrScheme name="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D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RAD Master">
  <a:themeElements>
    <a:clrScheme name="4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RAD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RA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RA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RA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RA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RA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RA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RA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RA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RA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RA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RA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RA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RAD Master">
  <a:themeElements>
    <a:clrScheme name="5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RAD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RA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RA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RA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RA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RA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RA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RA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RA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RA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RA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RA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RA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3782</TotalTime>
  <Words>1775</Words>
  <Application>Microsoft Office PowerPoint</Application>
  <PresentationFormat>On-screen Show (4:3)</PresentationFormat>
  <Paragraphs>451</Paragraphs>
  <Slides>82</Slides>
  <Notes>64</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82</vt:i4>
      </vt:variant>
    </vt:vector>
  </HeadingPairs>
  <TitlesOfParts>
    <vt:vector size="98" baseType="lpstr">
      <vt:lpstr>Arial</vt:lpstr>
      <vt:lpstr>MS PGothic</vt:lpstr>
      <vt:lpstr>Verdana</vt:lpstr>
      <vt:lpstr>Calibri</vt:lpstr>
      <vt:lpstr>Monotype Corsiva</vt:lpstr>
      <vt:lpstr>Times New Roman</vt:lpstr>
      <vt:lpstr>Mongolian Baiti</vt:lpstr>
      <vt:lpstr>Wingdings</vt:lpstr>
      <vt:lpstr>Segoe UI Semibold</vt:lpstr>
      <vt:lpstr>Rockwell</vt:lpstr>
      <vt:lpstr>1_RAD Master</vt:lpstr>
      <vt:lpstr>RAD Master</vt:lpstr>
      <vt:lpstr>4_RAD Master</vt:lpstr>
      <vt:lpstr>5_RAD Master</vt:lpstr>
      <vt:lpstr>Office Theme</vt:lpstr>
      <vt:lpstr>Adobe Photoshop Image</vt:lpstr>
      <vt:lpstr> Bronchial Asthma Dr.Samah M.Shehata Associate Prof. of Chest Diseases </vt:lpstr>
      <vt:lpstr>Slide 2</vt:lpstr>
      <vt:lpstr>Slide 3</vt:lpstr>
      <vt:lpstr>Slide 4</vt:lpstr>
      <vt:lpstr>Slide 5</vt:lpstr>
      <vt:lpstr>Slide 6</vt:lpstr>
      <vt:lpstr>Our Goals</vt:lpstr>
      <vt:lpstr>  What is asthma?</vt:lpstr>
      <vt:lpstr>Slide 9</vt:lpstr>
      <vt:lpstr>Slide 10</vt:lpstr>
      <vt:lpstr>Slide 11</vt:lpstr>
      <vt:lpstr>Airflow obstruction is often variable, reversible either spontaneously or with treatment and associated with recurrent episodes of wheezing, breathlessness, chest tightness, and coughing, particularly at night or in the early morning.  </vt:lpstr>
      <vt:lpstr>Bronchial hyperreactivity</vt:lpstr>
      <vt:lpstr>Slide 14</vt:lpstr>
      <vt:lpstr>Slide 15</vt:lpstr>
      <vt:lpstr>Slide 16</vt:lpstr>
      <vt:lpstr>What are the Triggering Factors?</vt:lpstr>
      <vt:lpstr>Slide 18</vt:lpstr>
      <vt:lpstr>Slide 19</vt:lpstr>
      <vt:lpstr>Slide 20</vt:lpstr>
      <vt:lpstr>Immunology of bronchial asthma</vt:lpstr>
      <vt:lpstr>Asthma Pathophysiology</vt:lpstr>
      <vt:lpstr>Slide 23</vt:lpstr>
      <vt:lpstr>Slide 24</vt:lpstr>
      <vt:lpstr>Slide 25</vt:lpstr>
      <vt:lpstr>Slide 26</vt:lpstr>
      <vt:lpstr>Acute severe asthma</vt:lpstr>
      <vt:lpstr>Life-threatening asthma</vt:lpstr>
      <vt:lpstr>Slide 29</vt:lpstr>
      <vt:lpstr>Slide 30</vt:lpstr>
      <vt:lpstr>Lung Volumes</vt:lpstr>
      <vt:lpstr>Slide 32</vt:lpstr>
      <vt:lpstr>Slide 33</vt:lpstr>
      <vt:lpstr>Slide 34</vt:lpstr>
      <vt:lpstr>Slide 35</vt:lpstr>
      <vt:lpstr>Slide 36</vt:lpstr>
      <vt:lpstr>Slide 37</vt:lpstr>
      <vt:lpstr>Peak Expiratory Flow (PEF) Meters</vt:lpstr>
      <vt:lpstr>Slide 39</vt:lpstr>
      <vt:lpstr>CXR</vt:lpstr>
      <vt:lpstr>Slide 41</vt:lpstr>
      <vt:lpstr>Slide 42</vt:lpstr>
      <vt:lpstr>Slide 43</vt:lpstr>
      <vt:lpstr>Key Components of Asthma Therapy</vt:lpstr>
      <vt:lpstr>Slide 45</vt:lpstr>
      <vt:lpstr>Slide 46</vt:lpstr>
      <vt:lpstr>Slide 47</vt:lpstr>
      <vt:lpstr>Overview of Asthma Medications</vt:lpstr>
      <vt:lpstr>Slide 49</vt:lpstr>
      <vt:lpstr>Slide 50</vt:lpstr>
      <vt:lpstr>DRUGS USED IN ASTHMA</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Global Initiative for Asthma (GINA)   What’s new in GINA 2018?</vt:lpstr>
      <vt:lpstr>Stepwise management - pharmacotherapy</vt:lpstr>
      <vt:lpstr>Slide 72</vt:lpstr>
      <vt:lpstr>Slide 73</vt:lpstr>
      <vt:lpstr>Slide 74</vt:lpstr>
      <vt:lpstr>Slide 75</vt:lpstr>
      <vt:lpstr>Slide 76</vt:lpstr>
      <vt:lpstr>Slide 77</vt:lpstr>
      <vt:lpstr>Slide 78</vt:lpstr>
      <vt:lpstr>Slide 79</vt:lpstr>
      <vt:lpstr>Slide 80</vt:lpstr>
      <vt:lpstr>Slide 81</vt:lpstr>
      <vt:lpstr>Slide 82</vt:lpstr>
    </vt:vector>
  </TitlesOfParts>
  <Company>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 Zoni</dc:creator>
  <dc:description>V11 was completed by KCK after we received the summary slide from Dr. Long</dc:description>
  <cp:lastModifiedBy>ahmadaser</cp:lastModifiedBy>
  <cp:revision>599</cp:revision>
  <dcterms:created xsi:type="dcterms:W3CDTF">2008-03-07T13:16:06Z</dcterms:created>
  <dcterms:modified xsi:type="dcterms:W3CDTF">2021-02-12T05:59:25Z</dcterms:modified>
</cp:coreProperties>
</file>