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4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5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744-9980-4731-A8B8-582D5FCA55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FFE5-93E1-41A0-A3DC-F6BA94F2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27200" y="-249237"/>
            <a:ext cx="9144000" cy="23876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LIVER SEMINAR </a:t>
            </a:r>
            <a:br>
              <a:rPr lang="en-US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2399" y="5481638"/>
            <a:ext cx="9144000" cy="1655762"/>
          </a:xfrm>
        </p:spPr>
        <p:txBody>
          <a:bodyPr/>
          <a:lstStyle/>
          <a:p>
            <a:r>
              <a:rPr lang="en-US" dirty="0"/>
              <a:t>Done by: </a:t>
            </a:r>
          </a:p>
          <a:p>
            <a:r>
              <a:rPr lang="en-US" dirty="0" err="1"/>
              <a:t>Basant</a:t>
            </a:r>
            <a:r>
              <a:rPr lang="en-US" dirty="0"/>
              <a:t> </a:t>
            </a:r>
            <a:r>
              <a:rPr lang="en-US" dirty="0" err="1"/>
              <a:t>Bni</a:t>
            </a:r>
            <a:r>
              <a:rPr lang="en-US" dirty="0"/>
              <a:t> </a:t>
            </a:r>
            <a:r>
              <a:rPr lang="en-US" dirty="0" err="1"/>
              <a:t>Hameedah</a:t>
            </a:r>
            <a:r>
              <a:rPr lang="en-US" dirty="0"/>
              <a:t>                    </a:t>
            </a:r>
            <a:r>
              <a:rPr lang="en-US" dirty="0" err="1"/>
              <a:t>Ammar</a:t>
            </a:r>
            <a:r>
              <a:rPr lang="en-US" dirty="0"/>
              <a:t> </a:t>
            </a:r>
            <a:r>
              <a:rPr lang="en-US" dirty="0" err="1"/>
              <a:t>Alserhan</a:t>
            </a:r>
            <a:r>
              <a:rPr lang="en-US" dirty="0"/>
              <a:t> </a:t>
            </a:r>
          </a:p>
          <a:p>
            <a:r>
              <a:rPr lang="en-US" dirty="0" err="1"/>
              <a:t>Ansam</a:t>
            </a:r>
            <a:r>
              <a:rPr lang="en-US" dirty="0"/>
              <a:t> </a:t>
            </a:r>
            <a:r>
              <a:rPr lang="en-US" dirty="0" err="1"/>
              <a:t>Mahadeen</a:t>
            </a:r>
            <a:r>
              <a:rPr lang="en-US" dirty="0"/>
              <a:t>                           </a:t>
            </a:r>
            <a:r>
              <a:rPr lang="en-US" dirty="0" err="1"/>
              <a:t>Ekrema</a:t>
            </a:r>
            <a:r>
              <a:rPr lang="en-US" dirty="0"/>
              <a:t> </a:t>
            </a:r>
            <a:r>
              <a:rPr lang="en-US" dirty="0" err="1"/>
              <a:t>hayajina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72" y="1888755"/>
            <a:ext cx="4409653" cy="31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102235" indent="-90170">
              <a:lnSpc>
                <a:spcPct val="100000"/>
              </a:lnSpc>
              <a:buSzPct val="45833"/>
              <a:buFont typeface="Arial MT"/>
              <a:buChar char="•"/>
              <a:tabLst>
                <a:tab pos="102870" algn="l"/>
              </a:tabLst>
            </a:pPr>
            <a:r>
              <a:rPr lang="en-US"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Imaging</a:t>
            </a:r>
            <a:endParaRPr lang="en-US" sz="4000" dirty="0">
              <a:latin typeface="Times New Roman"/>
              <a:cs typeface="Times New Roman"/>
            </a:endParaRPr>
          </a:p>
          <a:p>
            <a:pPr marL="18415" marR="330835">
              <a:lnSpc>
                <a:spcPts val="1820"/>
              </a:lnSpc>
              <a:spcBef>
                <a:spcPts val="1450"/>
              </a:spcBef>
              <a:buFont typeface="Times New Roman"/>
              <a:buAutoNum type="arabicPeriod"/>
              <a:tabLst>
                <a:tab pos="221615" algn="l"/>
              </a:tabLst>
            </a:pPr>
            <a:r>
              <a:rPr lang="en-US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lang="en-US" b="1" i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ray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: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elevation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of diaphragm,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pleural</a:t>
            </a:r>
            <a:r>
              <a:rPr lang="en-US" b="1" spc="1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effusion</a:t>
            </a:r>
            <a:r>
              <a:rPr lang="en-US" b="1" spc="1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,</a:t>
            </a:r>
            <a:r>
              <a:rPr lang="en-US" b="1" spc="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basal </a:t>
            </a:r>
            <a:r>
              <a:rPr lang="en-US" spc="-5" dirty="0">
                <a:latin typeface="Times New Roman"/>
                <a:cs typeface="Times New Roman"/>
              </a:rPr>
              <a:t>lobe </a:t>
            </a:r>
            <a:r>
              <a:rPr lang="en-US" spc="-38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collapse </a:t>
            </a:r>
            <a:r>
              <a:rPr lang="en-US" b="1" spc="-5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marL="18415" marR="38735">
              <a:lnSpc>
                <a:spcPts val="1839"/>
              </a:lnSpc>
              <a:spcBef>
                <a:spcPts val="1455"/>
              </a:spcBef>
              <a:buFont typeface="Times New Roman"/>
              <a:buAutoNum type="arabicPeriod"/>
              <a:tabLst>
                <a:tab pos="221615" algn="l"/>
              </a:tabLst>
            </a:pPr>
            <a:r>
              <a:rPr lang="en-US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ultrasound</a:t>
            </a:r>
            <a:r>
              <a:rPr lang="en-US" b="1" i="1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:round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or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oval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-5" dirty="0" err="1">
                <a:latin typeface="Times New Roman"/>
                <a:cs typeface="Times New Roman"/>
              </a:rPr>
              <a:t>hypoechoic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lesions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with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well-defined </a:t>
            </a:r>
            <a:r>
              <a:rPr lang="en-US" b="1" spc="-38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borders</a:t>
            </a:r>
            <a:endParaRPr lang="en-US" dirty="0">
              <a:latin typeface="Times New Roman"/>
              <a:cs typeface="Times New Roman"/>
            </a:endParaRPr>
          </a:p>
          <a:p>
            <a:pPr marL="18415" marR="5080">
              <a:lnSpc>
                <a:spcPts val="1820"/>
              </a:lnSpc>
              <a:spcBef>
                <a:spcPts val="1390"/>
              </a:spcBef>
              <a:buFont typeface="Times New Roman"/>
              <a:buAutoNum type="arabicPeriod"/>
              <a:tabLst>
                <a:tab pos="221615" algn="l"/>
              </a:tabLst>
            </a:pPr>
            <a:r>
              <a:rPr lang="en-US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CT</a:t>
            </a:r>
            <a:r>
              <a:rPr lang="en-US" spc="-5" dirty="0">
                <a:latin typeface="Times New Roman"/>
                <a:cs typeface="Times New Roman"/>
              </a:rPr>
              <a:t>: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 err="1">
                <a:latin typeface="Times New Roman"/>
                <a:cs typeface="Times New Roman"/>
              </a:rPr>
              <a:t>hypodense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with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peripheral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enhancement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and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may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contain</a:t>
            </a:r>
            <a:r>
              <a:rPr lang="en-US" spc="5" dirty="0">
                <a:latin typeface="Times New Roman"/>
                <a:cs typeface="Times New Roman"/>
              </a:rPr>
              <a:t> air- </a:t>
            </a:r>
            <a:r>
              <a:rPr lang="en-US" spc="-38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fluid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levels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indicating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gas-producing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infectious organism.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000" y="3544556"/>
            <a:ext cx="3267075" cy="3000362"/>
          </a:xfrm>
          <a:prstGeom prst="rect">
            <a:avLst/>
          </a:prstGeom>
        </p:spPr>
      </p:pic>
      <p:grpSp>
        <p:nvGrpSpPr>
          <p:cNvPr id="5" name="object 8"/>
          <p:cNvGrpSpPr/>
          <p:nvPr/>
        </p:nvGrpSpPr>
        <p:grpSpPr>
          <a:xfrm>
            <a:off x="6030912" y="3491597"/>
            <a:ext cx="3397250" cy="3073400"/>
            <a:chOff x="3902075" y="6987920"/>
            <a:chExt cx="3397250" cy="3073400"/>
          </a:xfrm>
        </p:grpSpPr>
        <p:sp>
          <p:nvSpPr>
            <p:cNvPr id="6" name="object 9"/>
            <p:cNvSpPr/>
            <p:nvPr/>
          </p:nvSpPr>
          <p:spPr>
            <a:xfrm>
              <a:off x="3905250" y="6991095"/>
              <a:ext cx="3390900" cy="3067050"/>
            </a:xfrm>
            <a:custGeom>
              <a:avLst/>
              <a:gdLst/>
              <a:ahLst/>
              <a:cxnLst/>
              <a:rect l="l" t="t" r="r" b="b"/>
              <a:pathLst>
                <a:path w="3390900" h="3067050">
                  <a:moveTo>
                    <a:pt x="0" y="3067050"/>
                  </a:moveTo>
                  <a:lnTo>
                    <a:pt x="3390900" y="3067050"/>
                  </a:lnTo>
                  <a:lnTo>
                    <a:pt x="3390900" y="0"/>
                  </a:lnTo>
                  <a:lnTo>
                    <a:pt x="0" y="0"/>
                  </a:lnTo>
                  <a:lnTo>
                    <a:pt x="0" y="306705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00" y="7040879"/>
              <a:ext cx="3200400" cy="296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TREATMENT: </a:t>
            </a:r>
          </a:p>
          <a:p>
            <a:pPr marL="12700" marR="455295">
              <a:lnSpc>
                <a:spcPct val="168800"/>
              </a:lnSpc>
              <a:spcBef>
                <a:spcPts val="215"/>
              </a:spcBef>
            </a:pPr>
            <a:r>
              <a:rPr lang="en-US" sz="2400" dirty="0">
                <a:latin typeface="Times New Roman"/>
                <a:cs typeface="Times New Roman"/>
              </a:rPr>
              <a:t>1-</a:t>
            </a:r>
            <a:r>
              <a:rPr lang="en-US" sz="2400" spc="-5" dirty="0">
                <a:latin typeface="Times New Roman"/>
                <a:cs typeface="Times New Roman"/>
              </a:rPr>
              <a:t> Medical:</a:t>
            </a:r>
            <a:r>
              <a:rPr lang="en-US" sz="2400" spc="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IV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antibiotics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triple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antibiotics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with</a:t>
            </a:r>
            <a:r>
              <a:rPr lang="en-US" sz="2400" spc="2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metronidazole) </a:t>
            </a:r>
            <a:r>
              <a:rPr lang="en-US" sz="2400" spc="-3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2-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Surgical: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percutaneous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drainage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with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CT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or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U/S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guidance.</a:t>
            </a:r>
            <a:endParaRPr lang="en-US" sz="2400" dirty="0">
              <a:latin typeface="Times New Roman"/>
              <a:cs typeface="Times New Roman"/>
            </a:endParaRPr>
          </a:p>
          <a:p>
            <a:pPr marL="231775" indent="-219710">
              <a:lnSpc>
                <a:spcPct val="100000"/>
              </a:lnSpc>
              <a:spcBef>
                <a:spcPts val="1320"/>
              </a:spcBef>
              <a:buAutoNum type="arabicPlain" startAt="3"/>
              <a:tabLst>
                <a:tab pos="23241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operative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drainage:</a:t>
            </a:r>
            <a:endParaRPr lang="en-US" sz="2400" dirty="0">
              <a:latin typeface="Times New Roman"/>
              <a:cs typeface="Times New Roman"/>
            </a:endParaRPr>
          </a:p>
          <a:p>
            <a:pPr marL="334010" lvl="1" indent="-119380">
              <a:lnSpc>
                <a:spcPct val="100000"/>
              </a:lnSpc>
              <a:spcBef>
                <a:spcPts val="1320"/>
              </a:spcBef>
              <a:buChar char="-"/>
              <a:tabLst>
                <a:tab pos="334645" algn="l"/>
              </a:tabLst>
            </a:pPr>
            <a:r>
              <a:rPr lang="en-US" spc="-5" dirty="0">
                <a:latin typeface="Times New Roman"/>
                <a:cs typeface="Times New Roman"/>
              </a:rPr>
              <a:t>Multiple/</a:t>
            </a:r>
            <a:r>
              <a:rPr lang="en-US" spc="-5" dirty="0" err="1">
                <a:latin typeface="Times New Roman"/>
                <a:cs typeface="Times New Roman"/>
              </a:rPr>
              <a:t>loculated</a:t>
            </a:r>
            <a:r>
              <a:rPr lang="en-US" spc="-5" dirty="0">
                <a:latin typeface="Times New Roman"/>
                <a:cs typeface="Times New Roman"/>
              </a:rPr>
              <a:t> abscesses</a:t>
            </a:r>
            <a:endParaRPr lang="en-US" dirty="0">
              <a:latin typeface="Times New Roman"/>
              <a:cs typeface="Times New Roman"/>
            </a:endParaRPr>
          </a:p>
          <a:p>
            <a:pPr marL="334010" lvl="1" indent="-119380">
              <a:lnSpc>
                <a:spcPct val="100000"/>
              </a:lnSpc>
              <a:spcBef>
                <a:spcPts val="1320"/>
              </a:spcBef>
              <a:buChar char="-"/>
              <a:tabLst>
                <a:tab pos="334645" algn="l"/>
              </a:tabLst>
            </a:pPr>
            <a:r>
              <a:rPr lang="en-US" spc="-5" dirty="0">
                <a:latin typeface="Times New Roman"/>
                <a:cs typeface="Times New Roman"/>
              </a:rPr>
              <a:t>When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multiple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percutaneous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attempts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have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failed.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393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Autofit/>
          </a:bodyPr>
          <a:lstStyle/>
          <a:p>
            <a:pPr marL="1299845">
              <a:lnSpc>
                <a:spcPct val="100000"/>
              </a:lnSpc>
            </a:pPr>
            <a:r>
              <a:rPr lang="en-US" sz="3600" b="1" spc="-90" dirty="0">
                <a:solidFill>
                  <a:srgbClr val="C00000"/>
                </a:solidFill>
                <a:latin typeface="Trebuchet MS"/>
                <a:cs typeface="Trebuchet MS"/>
              </a:rPr>
              <a:t>2.</a:t>
            </a:r>
            <a:r>
              <a:rPr lang="en-US" sz="3600" b="1" spc="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3600" b="1" spc="-80" dirty="0">
                <a:solidFill>
                  <a:srgbClr val="C00000"/>
                </a:solidFill>
                <a:latin typeface="Trebuchet MS"/>
                <a:cs typeface="Trebuchet MS"/>
              </a:rPr>
              <a:t>Amoebic</a:t>
            </a:r>
            <a:r>
              <a:rPr lang="en-US" sz="3600" b="1" spc="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3600" b="1" spc="-135" dirty="0">
                <a:solidFill>
                  <a:srgbClr val="C00000"/>
                </a:solidFill>
                <a:latin typeface="Trebuchet MS"/>
                <a:cs typeface="Trebuchet MS"/>
              </a:rPr>
              <a:t>liver</a:t>
            </a:r>
            <a:r>
              <a:rPr lang="en-US" sz="3600" b="1" spc="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3600" b="1" spc="15" dirty="0">
                <a:solidFill>
                  <a:srgbClr val="C00000"/>
                </a:solidFill>
                <a:latin typeface="Trebuchet MS"/>
                <a:cs typeface="Trebuchet MS"/>
              </a:rPr>
              <a:t>abscess</a:t>
            </a:r>
            <a:endParaRPr lang="en-US" sz="3600" dirty="0">
              <a:latin typeface="Trebuchet MS"/>
              <a:cs typeface="Trebuchet MS"/>
            </a:endParaRPr>
          </a:p>
          <a:p>
            <a:pPr marL="542925" lvl="2" indent="-255270">
              <a:lnSpc>
                <a:spcPct val="100000"/>
              </a:lnSpc>
              <a:spcBef>
                <a:spcPts val="2100"/>
              </a:spcBef>
              <a:buFont typeface="MS Gothic"/>
              <a:buChar char="➢"/>
              <a:tabLst>
                <a:tab pos="543560" algn="l"/>
              </a:tabLst>
            </a:pPr>
            <a:r>
              <a:rPr lang="en-US" sz="24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Pathogens</a:t>
            </a:r>
            <a:r>
              <a:rPr lang="en-US" sz="2400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endParaRPr lang="en-US" sz="2400" dirty="0">
              <a:latin typeface="Times New Roman"/>
              <a:cs typeface="Times New Roman"/>
            </a:endParaRPr>
          </a:p>
          <a:p>
            <a:pPr marL="288290" marR="162560">
              <a:lnSpc>
                <a:spcPts val="1839"/>
              </a:lnSpc>
            </a:pPr>
            <a:r>
              <a:rPr lang="en-US" sz="2400" spc="-5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 err="1">
                <a:latin typeface="Times New Roman"/>
                <a:cs typeface="Times New Roman"/>
              </a:rPr>
              <a:t>Entameba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 err="1">
                <a:latin typeface="Times New Roman"/>
                <a:cs typeface="Times New Roman"/>
              </a:rPr>
              <a:t>Histolytica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typically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reaches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liver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via</a:t>
            </a:r>
            <a:r>
              <a:rPr lang="en-US" sz="2400" spc="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portal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vein </a:t>
            </a:r>
            <a:r>
              <a:rPr lang="en-US" sz="2400" spc="-3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from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intestinal </a:t>
            </a:r>
            <a:r>
              <a:rPr lang="en-US" sz="2400" spc="-5" dirty="0" err="1">
                <a:latin typeface="Times New Roman"/>
                <a:cs typeface="Times New Roman"/>
              </a:rPr>
              <a:t>amebiasis</a:t>
            </a:r>
            <a:r>
              <a:rPr lang="en-US" sz="2400" spc="-5" dirty="0">
                <a:latin typeface="Times New Roman"/>
                <a:cs typeface="Times New Roman"/>
              </a:rPr>
              <a:t>).</a:t>
            </a:r>
            <a:endParaRPr lang="en-US" sz="2400" dirty="0">
              <a:latin typeface="Times New Roman"/>
              <a:cs typeface="Times New Roman"/>
            </a:endParaRPr>
          </a:p>
          <a:p>
            <a:pPr marL="542925" indent="-255270">
              <a:lnSpc>
                <a:spcPct val="100000"/>
              </a:lnSpc>
              <a:buFont typeface="MS Gothic"/>
              <a:buChar char="➢"/>
              <a:tabLst>
                <a:tab pos="543560" algn="l"/>
              </a:tabLst>
            </a:pPr>
            <a:r>
              <a:rPr lang="en-US" sz="24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Spread:</a:t>
            </a:r>
            <a:r>
              <a:rPr lang="en-US" sz="2400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>
                <a:latin typeface="Times New Roman"/>
                <a:cs typeface="Times New Roman"/>
              </a:rPr>
              <a:t>feco</a:t>
            </a:r>
            <a:r>
              <a:rPr lang="en-US" sz="2400" spc="-5" dirty="0">
                <a:latin typeface="Times New Roman"/>
                <a:cs typeface="Times New Roman"/>
              </a:rPr>
              <a:t>-oral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transmission.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MS Gothic"/>
              <a:buChar char="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542925" indent="-255270">
              <a:lnSpc>
                <a:spcPct val="100000"/>
              </a:lnSpc>
              <a:spcBef>
                <a:spcPts val="5"/>
              </a:spcBef>
              <a:buFont typeface="MS Gothic"/>
              <a:buChar char="➢"/>
              <a:tabLst>
                <a:tab pos="543560" algn="l"/>
              </a:tabLst>
            </a:pPr>
            <a:r>
              <a:rPr lang="en-US" sz="24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Risk</a:t>
            </a:r>
            <a:r>
              <a:rPr lang="en-US" sz="2400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factors</a:t>
            </a:r>
            <a:r>
              <a:rPr lang="en-US" sz="2400" spc="-1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08940" indent="-121285">
              <a:lnSpc>
                <a:spcPts val="1880"/>
              </a:lnSpc>
              <a:spcBef>
                <a:spcPts val="10"/>
              </a:spcBef>
              <a:tabLst>
                <a:tab pos="409575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Patients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from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south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American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borders.</a:t>
            </a:r>
          </a:p>
          <a:p>
            <a:pPr marL="408940" indent="-121285">
              <a:lnSpc>
                <a:spcPts val="1835"/>
              </a:lnSpc>
              <a:tabLst>
                <a:tab pos="409575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Homosexual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men.</a:t>
            </a:r>
            <a:endParaRPr lang="en-US" sz="2400" dirty="0">
              <a:latin typeface="Times New Roman"/>
              <a:cs typeface="Times New Roman"/>
            </a:endParaRPr>
          </a:p>
          <a:p>
            <a:pPr marL="408940" indent="-121285">
              <a:lnSpc>
                <a:spcPts val="1880"/>
              </a:lnSpc>
              <a:tabLst>
                <a:tab pos="409575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Alcoholic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patients.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</a:pP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Pathogenesis</a:t>
            </a:r>
            <a:r>
              <a:rPr lang="en-US" sz="3200" b="1" spc="-1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88290" marR="5080">
              <a:lnSpc>
                <a:spcPct val="110600"/>
              </a:lnSpc>
              <a:spcBef>
                <a:spcPts val="1380"/>
              </a:spcBef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Ingestion of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cyst</a:t>
            </a:r>
            <a:r>
              <a:rPr lang="en-US" sz="2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➔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Develops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into</a:t>
            </a:r>
            <a:r>
              <a:rPr lang="en-US" sz="24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trophozoites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the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large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intestine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➔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amoebic colitis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➔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trophozoit</a:t>
            </a:r>
            <a:r>
              <a:rPr lang="en-US" sz="2400" spc="-5" dirty="0" err="1">
                <a:latin typeface="Segoe UI Symbol"/>
                <a:cs typeface="Segoe UI Symbol"/>
              </a:rPr>
              <a:t>es</a:t>
            </a:r>
            <a:r>
              <a:rPr lang="en-US" sz="2400" spc="5" dirty="0"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penetrate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mucosa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egoe UI Symbol"/>
              <a:cs typeface="Segoe UI Symbol"/>
            </a:endParaRPr>
          </a:p>
          <a:p>
            <a:pPr marL="537845" indent="-250190">
              <a:lnSpc>
                <a:spcPct val="100000"/>
              </a:lnSpc>
              <a:spcBef>
                <a:spcPts val="215"/>
              </a:spcBef>
              <a:buClr>
                <a:srgbClr val="000000"/>
              </a:buClr>
              <a:buChar char="➔"/>
              <a:tabLst>
                <a:tab pos="538480" algn="l"/>
              </a:tabLst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portal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circulation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➔</a:t>
            </a:r>
            <a:r>
              <a:rPr lang="en-US"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Liver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➔</a:t>
            </a:r>
            <a:r>
              <a:rPr lang="en-US"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/>
                <a:cs typeface="Segoe UI Symbol"/>
              </a:rPr>
              <a:t>abscess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946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6482674" cy="6324600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The</a:t>
            </a:r>
            <a:r>
              <a:rPr lang="en-US" spc="1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characteristics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of</a:t>
            </a:r>
            <a:r>
              <a:rPr lang="en-US" spc="1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the abscess</a:t>
            </a:r>
            <a:r>
              <a:rPr lang="en-US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:</a:t>
            </a:r>
            <a:endParaRPr lang="en-US" dirty="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lang="en-US" dirty="0">
                <a:latin typeface="Segoe UI Symbol"/>
                <a:cs typeface="Segoe UI Symbol"/>
              </a:rPr>
              <a:t>Large</a:t>
            </a:r>
            <a:r>
              <a:rPr lang="en-US" spc="-5" dirty="0">
                <a:latin typeface="Segoe UI Symbol"/>
                <a:cs typeface="Segoe UI Symbol"/>
              </a:rPr>
              <a:t> /</a:t>
            </a:r>
            <a:r>
              <a:rPr lang="en-US" spc="10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Thin walled</a:t>
            </a:r>
            <a:r>
              <a:rPr lang="en-US" spc="5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/</a:t>
            </a:r>
            <a:r>
              <a:rPr lang="en-US" spc="10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Right</a:t>
            </a:r>
            <a:r>
              <a:rPr lang="en-US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lobe</a:t>
            </a:r>
            <a:r>
              <a:rPr lang="en-US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mainly</a:t>
            </a:r>
            <a:r>
              <a:rPr lang="en-US" spc="-10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/</a:t>
            </a:r>
            <a:r>
              <a:rPr lang="en-US" spc="5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Anchovy</a:t>
            </a:r>
            <a:r>
              <a:rPr lang="en-US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paste</a:t>
            </a:r>
            <a:r>
              <a:rPr lang="en-US" spc="50" dirty="0">
                <a:latin typeface="Segoe UI Symbol"/>
                <a:cs typeface="Segoe UI Symbol"/>
              </a:rPr>
              <a:t> </a:t>
            </a:r>
            <a:r>
              <a:rPr lang="en-US" spc="-5" dirty="0">
                <a:latin typeface="Segoe UI Symbol"/>
                <a:cs typeface="Segoe UI Symbol"/>
              </a:rPr>
              <a:t>pus</a:t>
            </a:r>
            <a:endParaRPr lang="en-US" dirty="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lang="en-US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Clinical</a:t>
            </a:r>
            <a:r>
              <a:rPr lang="en-US" spc="-2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presentation</a:t>
            </a:r>
            <a:r>
              <a:rPr lang="en-US" spc="-2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Segoe UI Symbol"/>
                <a:cs typeface="Segoe UI Symbol"/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egoe UI Symbol"/>
              <a:cs typeface="Segoe UI Symbol"/>
            </a:endParaRPr>
          </a:p>
          <a:p>
            <a:pPr marL="553085" indent="-229235">
              <a:lnSpc>
                <a:spcPts val="1885"/>
              </a:lnSpc>
              <a:spcBef>
                <a:spcPts val="1335"/>
              </a:spcBef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History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of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travel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to endemic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areas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(within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8 to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20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weeks)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50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Right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upper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quadrant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pain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50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Fever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50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Night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sweat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50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Malaise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50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Anorexia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weight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loss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39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Concurrent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diarrhea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39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Jaundice</a:t>
            </a:r>
            <a:endParaRPr lang="en-US" dirty="0">
              <a:latin typeface="Times New Roman"/>
              <a:cs typeface="Times New Roman"/>
            </a:endParaRPr>
          </a:p>
          <a:p>
            <a:pPr marL="553085" indent="-229235">
              <a:lnSpc>
                <a:spcPts val="1885"/>
              </a:lnSpc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Hepatomegaly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and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point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tenderness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(50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%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874" y="1854200"/>
            <a:ext cx="4871126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Investigations:</a:t>
            </a:r>
          </a:p>
          <a:p>
            <a:pPr marL="2413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sz="2400" b="1" spc="-10" dirty="0">
                <a:cs typeface="Calibri"/>
              </a:rPr>
              <a:t>CBC</a:t>
            </a:r>
            <a:r>
              <a:rPr lang="en-US" sz="2400" b="1" spc="-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(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leukocytosis &gt;10000)</a:t>
            </a:r>
            <a:endParaRPr lang="en-US" sz="2400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sz="2400" b="1" spc="-5" dirty="0">
                <a:cs typeface="Calibri"/>
              </a:rPr>
              <a:t>LFT </a:t>
            </a:r>
            <a:r>
              <a:rPr lang="en-US" sz="2400" spc="-5" dirty="0">
                <a:cs typeface="Calibri"/>
              </a:rPr>
              <a:t>(elevated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alkaline phosphatase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80%,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AST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,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bilirubin)</a:t>
            </a:r>
            <a:endParaRPr lang="en-US" sz="2400" dirty="0">
              <a:cs typeface="Calibri"/>
            </a:endParaRPr>
          </a:p>
          <a:p>
            <a:pPr marL="553085" marR="5080" algn="just">
              <a:lnSpc>
                <a:spcPct val="101899"/>
              </a:lnSpc>
              <a:spcBef>
                <a:spcPts val="60"/>
              </a:spcBef>
              <a:buFont typeface="Arial MT"/>
              <a:buChar char="•"/>
              <a:tabLst>
                <a:tab pos="553720" algn="l"/>
              </a:tabLst>
            </a:pPr>
            <a:r>
              <a:rPr lang="en-US" sz="2400" b="1" spc="-5" dirty="0">
                <a:cs typeface="Calibri"/>
              </a:rPr>
              <a:t>Serological antibody </a:t>
            </a:r>
            <a:r>
              <a:rPr lang="en-US" sz="2400" spc="-5" dirty="0">
                <a:cs typeface="Calibri"/>
              </a:rPr>
              <a:t>( may </a:t>
            </a:r>
            <a:r>
              <a:rPr lang="en-US" sz="2400" dirty="0">
                <a:cs typeface="Calibri"/>
              </a:rPr>
              <a:t>be </a:t>
            </a:r>
            <a:r>
              <a:rPr lang="en-US" sz="2400" spc="-5" dirty="0">
                <a:cs typeface="Calibri"/>
              </a:rPr>
              <a:t>negative in the first 7 </a:t>
            </a:r>
            <a:r>
              <a:rPr lang="en-US" sz="2400" dirty="0">
                <a:cs typeface="Calibri"/>
              </a:rPr>
              <a:t>days)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- 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Indierct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hemaglutinin</a:t>
            </a:r>
            <a:r>
              <a:rPr lang="en-US" sz="2400" spc="-5" dirty="0">
                <a:cs typeface="Calibri"/>
              </a:rPr>
              <a:t> titers for </a:t>
            </a:r>
            <a:r>
              <a:rPr lang="en-US" sz="2400" spc="-5" dirty="0" err="1">
                <a:cs typeface="Calibri"/>
              </a:rPr>
              <a:t>entameba</a:t>
            </a:r>
            <a:r>
              <a:rPr lang="en-US" sz="2400" spc="-5" dirty="0">
                <a:cs typeface="Calibri"/>
              </a:rPr>
              <a:t> antibodies in 95% </a:t>
            </a:r>
            <a:r>
              <a:rPr lang="en-US" sz="2400" spc="-35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patients</a:t>
            </a:r>
            <a:endParaRPr lang="en-US" sz="2400" dirty="0">
              <a:cs typeface="Calibri"/>
            </a:endParaRPr>
          </a:p>
          <a:p>
            <a:pPr marL="553085" indent="-229235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553085" algn="l"/>
                <a:tab pos="553720" algn="l"/>
              </a:tabLst>
            </a:pPr>
            <a:r>
              <a:rPr lang="en-US" sz="2400" b="1" spc="-5" dirty="0">
                <a:cs typeface="Calibri"/>
              </a:rPr>
              <a:t>Stool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analysis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(Amoebic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trophozoites</a:t>
            </a:r>
            <a:r>
              <a:rPr lang="en-US" sz="2400" b="1" spc="-5" dirty="0">
                <a:cs typeface="Calibri"/>
              </a:rPr>
              <a:t> /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cysts)</a:t>
            </a:r>
            <a:endParaRPr lang="en-US" sz="2400" dirty="0"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1400"/>
              </a:spcBef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Imaging</a:t>
            </a:r>
            <a:endParaRPr lang="en-US" sz="40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lang="en-US" sz="2400" b="1" spc="-5" dirty="0">
                <a:cs typeface="Calibri"/>
              </a:rPr>
              <a:t>1. ultrasound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:</a:t>
            </a:r>
            <a:r>
              <a:rPr lang="en-US" sz="2400" spc="-5" dirty="0" err="1">
                <a:cs typeface="Calibri"/>
              </a:rPr>
              <a:t>hypoechoic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solitary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lesion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.</a:t>
            </a:r>
            <a:r>
              <a:rPr lang="en-US" sz="2400" b="1" spc="-10" dirty="0">
                <a:cs typeface="Calibri"/>
              </a:rPr>
              <a:t>2-</a:t>
            </a:r>
            <a:r>
              <a:rPr lang="en-US" sz="2400" b="1" spc="-3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CT</a:t>
            </a:r>
            <a:r>
              <a:rPr lang="en-US" sz="2400" b="1" spc="-3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scan</a:t>
            </a:r>
            <a:endParaRPr lang="en-US" sz="24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519741"/>
            <a:ext cx="3314700" cy="233826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102" y="4519741"/>
            <a:ext cx="4099698" cy="86505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102" y="5503102"/>
            <a:ext cx="4099698" cy="107549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002" y="4063999"/>
            <a:ext cx="3578998" cy="27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5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92500" lnSpcReduction="20000"/>
          </a:bodyPr>
          <a:lstStyle/>
          <a:p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</a:rPr>
              <a:t>Treatment</a:t>
            </a:r>
            <a:r>
              <a:rPr lang="en-US" spc="-7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</a:rPr>
              <a:t>:</a:t>
            </a:r>
          </a:p>
          <a:p>
            <a:pPr marL="102235" indent="-9017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2870" algn="l"/>
              </a:tabLst>
            </a:pPr>
            <a:r>
              <a:rPr lang="en-US" spc="-5" dirty="0">
                <a:latin typeface="MS Gothic"/>
                <a:cs typeface="MS Gothic"/>
              </a:rPr>
              <a:t>➢</a:t>
            </a:r>
            <a:r>
              <a:rPr lang="en-US" spc="-420" dirty="0">
                <a:latin typeface="MS Gothic"/>
                <a:cs typeface="MS Gothic"/>
              </a:rPr>
              <a:t> </a:t>
            </a:r>
            <a:r>
              <a:rPr lang="en-US" b="1" spc="-5" dirty="0">
                <a:cs typeface="Calibri"/>
              </a:rPr>
              <a:t>Me</a:t>
            </a:r>
            <a:r>
              <a:rPr lang="en-US" b="1" spc="-15" dirty="0">
                <a:cs typeface="Calibri"/>
              </a:rPr>
              <a:t>d</a:t>
            </a:r>
            <a:r>
              <a:rPr lang="en-US" b="1" spc="-5" dirty="0">
                <a:cs typeface="Calibri"/>
              </a:rPr>
              <a:t>i</a:t>
            </a:r>
            <a:r>
              <a:rPr lang="en-US" b="1" dirty="0">
                <a:cs typeface="Calibri"/>
              </a:rPr>
              <a:t>c</a:t>
            </a:r>
            <a:r>
              <a:rPr lang="en-US" b="1" spc="-5" dirty="0">
                <a:cs typeface="Calibri"/>
              </a:rPr>
              <a:t>a</a:t>
            </a:r>
            <a:r>
              <a:rPr lang="en-US" b="1" dirty="0">
                <a:cs typeface="Calibri"/>
              </a:rPr>
              <a:t>l</a:t>
            </a:r>
            <a:r>
              <a:rPr lang="en-US" b="1" spc="-5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en-US" spc="-5" dirty="0">
                <a:cs typeface="Calibri"/>
              </a:rPr>
              <a:t>-</a:t>
            </a:r>
            <a:r>
              <a:rPr lang="en-US" spc="-4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Metronidazole.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2000" dirty="0">
              <a:cs typeface="Calibri"/>
            </a:endParaRPr>
          </a:p>
          <a:p>
            <a:pPr marL="102235" indent="-90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02870" algn="l"/>
              </a:tabLst>
            </a:pPr>
            <a:r>
              <a:rPr lang="en-US" spc="-5" dirty="0">
                <a:latin typeface="MS Gothic"/>
                <a:cs typeface="MS Gothic"/>
              </a:rPr>
              <a:t>➢</a:t>
            </a:r>
            <a:r>
              <a:rPr lang="en-US" spc="-420" dirty="0">
                <a:latin typeface="MS Gothic"/>
                <a:cs typeface="MS Gothic"/>
              </a:rPr>
              <a:t> </a:t>
            </a:r>
            <a:r>
              <a:rPr lang="en-US" b="1" spc="-5" dirty="0">
                <a:cs typeface="Calibri"/>
              </a:rPr>
              <a:t>Su</a:t>
            </a:r>
            <a:r>
              <a:rPr lang="en-US" b="1" spc="-15" dirty="0">
                <a:cs typeface="Calibri"/>
              </a:rPr>
              <a:t>r</a:t>
            </a:r>
            <a:r>
              <a:rPr lang="en-US" b="1" spc="-10" dirty="0">
                <a:cs typeface="Calibri"/>
              </a:rPr>
              <a:t>gi</a:t>
            </a:r>
            <a:r>
              <a:rPr lang="en-US" b="1" dirty="0">
                <a:cs typeface="Calibri"/>
              </a:rPr>
              <a:t>c</a:t>
            </a:r>
            <a:r>
              <a:rPr lang="en-US" b="1" spc="-5" dirty="0">
                <a:cs typeface="Calibri"/>
              </a:rPr>
              <a:t>a</a:t>
            </a:r>
            <a:r>
              <a:rPr lang="en-US" b="1" dirty="0">
                <a:cs typeface="Calibri"/>
              </a:rPr>
              <a:t>l</a:t>
            </a:r>
            <a:r>
              <a:rPr lang="en-US" b="1" spc="-5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102235" marR="2393950" indent="-90170">
              <a:lnSpc>
                <a:spcPct val="101299"/>
              </a:lnSpc>
              <a:spcBef>
                <a:spcPts val="1450"/>
              </a:spcBef>
            </a:pPr>
            <a:r>
              <a:rPr lang="en-US" spc="-5" dirty="0">
                <a:cs typeface="Calibri"/>
              </a:rPr>
              <a:t>- Percutaneous drainage </a:t>
            </a:r>
            <a:r>
              <a:rPr lang="en-US" dirty="0">
                <a:cs typeface="Calibri"/>
              </a:rPr>
              <a:t>is </a:t>
            </a:r>
            <a:r>
              <a:rPr lang="en-US" spc="-10" dirty="0">
                <a:cs typeface="Calibri"/>
              </a:rPr>
              <a:t>done </a:t>
            </a:r>
            <a:r>
              <a:rPr lang="en-US" spc="-5" dirty="0">
                <a:cs typeface="Calibri"/>
              </a:rPr>
              <a:t>in </a:t>
            </a:r>
            <a:r>
              <a:rPr lang="en-US" spc="-3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following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cases: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000" dirty="0">
              <a:cs typeface="Calibri"/>
            </a:endParaRPr>
          </a:p>
          <a:p>
            <a:pPr marL="212090" indent="-200025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lang="en-US" spc="-5" dirty="0">
                <a:cs typeface="Calibri"/>
              </a:rPr>
              <a:t>refractory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to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metronidazole.</a:t>
            </a:r>
            <a:endParaRPr lang="en-US" dirty="0"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1430"/>
              </a:spcBef>
              <a:buAutoNum type="arabicPeriod"/>
              <a:tabLst>
                <a:tab pos="212725" algn="l"/>
              </a:tabLst>
            </a:pPr>
            <a:r>
              <a:rPr lang="en-US" spc="-5" dirty="0">
                <a:cs typeface="Calibri"/>
              </a:rPr>
              <a:t>bacterial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co-infection.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lang="en-US" sz="2000" dirty="0">
              <a:cs typeface="Calibri"/>
            </a:endParaRPr>
          </a:p>
          <a:p>
            <a:pPr marL="212090" indent="-200025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lang="en-US" spc="-10" dirty="0">
                <a:cs typeface="Calibri"/>
              </a:rPr>
              <a:t>peritoneal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rupture.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102235" marR="64135" indent="-90170">
              <a:lnSpc>
                <a:spcPct val="103699"/>
              </a:lnSpc>
              <a:buClr>
                <a:srgbClr val="FF0000"/>
              </a:buClr>
              <a:buFont typeface="Arial MT"/>
              <a:buChar char="•"/>
              <a:tabLst>
                <a:tab pos="102870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MS Gothic"/>
                <a:cs typeface="MS Gothic"/>
              </a:rPr>
              <a:t>➢</a:t>
            </a:r>
            <a:r>
              <a:rPr lang="en-US" spc="-425" dirty="0">
                <a:solidFill>
                  <a:schemeClr val="tx1">
                    <a:lumMod val="95000"/>
                    <a:lumOff val="5000"/>
                  </a:schemeClr>
                </a:solidFill>
                <a:latin typeface="MS Gothic"/>
                <a:cs typeface="MS Gothic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Possible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complication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large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left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lobe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abscess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Erosion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 </a:t>
            </a:r>
            <a:r>
              <a:rPr lang="en-US" spc="-34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pericardial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sac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(potentially fatal).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033" y="229521"/>
            <a:ext cx="310313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0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Autofit/>
          </a:bodyPr>
          <a:lstStyle/>
          <a:p>
            <a:pPr marL="626745">
              <a:lnSpc>
                <a:spcPct val="100000"/>
              </a:lnSpc>
              <a:spcBef>
                <a:spcPts val="1385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ACUTE</a:t>
            </a:r>
            <a:r>
              <a:rPr lang="en-US" sz="36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AND</a:t>
            </a:r>
            <a:r>
              <a:rPr lang="en-US" sz="3600" b="1" spc="-3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CHRONIC</a:t>
            </a:r>
            <a:r>
              <a:rPr lang="en-US" sz="3600" b="1" spc="-2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LIVER</a:t>
            </a:r>
            <a:r>
              <a:rPr lang="en-US" sz="36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DISEASE</a:t>
            </a:r>
            <a:endParaRPr lang="en-US" sz="36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1470"/>
              </a:spcBef>
            </a:pP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ACUTE LIVER</a:t>
            </a:r>
            <a:r>
              <a:rPr lang="en-US" sz="3200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failure</a:t>
            </a: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148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It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is loss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 liver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function that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occur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rapidly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16535" lvl="1" indent="-108585">
              <a:lnSpc>
                <a:spcPct val="100000"/>
              </a:lnSpc>
              <a:spcBef>
                <a:spcPts val="1425"/>
              </a:spcBef>
              <a:buChar char="-"/>
              <a:tabLst>
                <a:tab pos="217170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Usually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person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has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no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preexisting</a:t>
            </a:r>
            <a:r>
              <a:rPr lang="en-US" spc="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liver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disease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16535" lvl="1" indent="-108585">
              <a:lnSpc>
                <a:spcPct val="100000"/>
              </a:lnSpc>
              <a:spcBef>
                <a:spcPts val="1430"/>
              </a:spcBef>
              <a:buClr>
                <a:srgbClr val="000000"/>
              </a:buClr>
              <a:buChar char="-"/>
              <a:tabLst>
                <a:tab pos="217170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most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common causes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viral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infection &amp; drug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abuse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16535" lvl="1" indent="-108585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acute failure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is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less common than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chronic 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1420"/>
              </a:spcBef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Signs</a:t>
            </a:r>
            <a:r>
              <a:rPr lang="en-US" b="1" spc="-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&amp;</a:t>
            </a:r>
            <a:r>
              <a:rPr lang="en-US" b="1" spc="-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symptoms</a:t>
            </a:r>
            <a:r>
              <a:rPr lang="en-US" b="1" spc="-2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649605" lvl="2" indent="-229235">
              <a:lnSpc>
                <a:spcPct val="100000"/>
              </a:lnSpc>
              <a:spcBef>
                <a:spcPts val="1450"/>
              </a:spcBef>
              <a:buFont typeface="Arial MT"/>
              <a:buChar char="•"/>
              <a:tabLst>
                <a:tab pos="649605" algn="l"/>
                <a:tab pos="650240" algn="l"/>
              </a:tabLst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Rapid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onset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Jaundice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649605" lvl="2" indent="-22923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649605" algn="l"/>
                <a:tab pos="650240" algn="l"/>
              </a:tabLst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ascites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649605" lvl="2" indent="-229235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649605" algn="l"/>
                <a:tab pos="650240" algn="l"/>
              </a:tabLst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Nausea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&amp;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vomiting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649605" lvl="2" indent="-22923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649605" algn="l"/>
                <a:tab pos="650240" algn="l"/>
              </a:tabLst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General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weakness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changes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me</a:t>
            </a:r>
            <a:r>
              <a:rPr lang="en-US" sz="2400" spc="-5" dirty="0">
                <a:cs typeface="Calibri"/>
              </a:rPr>
              <a:t>ntal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status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19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153" y="3733800"/>
            <a:ext cx="4224894" cy="646232"/>
          </a:xfrm>
          <a:prstGeom prst="rect">
            <a:avLst/>
          </a:prstGeom>
        </p:spPr>
      </p:pic>
      <p:pic>
        <p:nvPicPr>
          <p:cNvPr id="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6500" y="0"/>
            <a:ext cx="7238999" cy="37338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153" y="3657323"/>
            <a:ext cx="506621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2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92500" lnSpcReduction="10000"/>
          </a:bodyPr>
          <a:lstStyle/>
          <a:p>
            <a:r>
              <a:rPr lang="en-US" spc="-5" dirty="0">
                <a:solidFill>
                  <a:schemeClr val="accent2">
                    <a:lumMod val="75000"/>
                  </a:schemeClr>
                </a:solidFill>
              </a:rPr>
              <a:t>1-Budd–</a:t>
            </a:r>
            <a:r>
              <a:rPr lang="en-US" spc="-5" dirty="0" err="1">
                <a:solidFill>
                  <a:schemeClr val="accent2">
                    <a:lumMod val="75000"/>
                  </a:schemeClr>
                </a:solidFill>
              </a:rPr>
              <a:t>Chiari</a:t>
            </a:r>
            <a:r>
              <a:rPr lang="en-US" spc="-5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syndrome</a:t>
            </a:r>
          </a:p>
          <a:p>
            <a:r>
              <a:rPr lang="en-US" spc="-5" dirty="0">
                <a:solidFill>
                  <a:srgbClr val="00AF50"/>
                </a:solidFill>
                <a:latin typeface="Times New Roman"/>
                <a:cs typeface="Times New Roman"/>
              </a:rPr>
              <a:t>-	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Principally</a:t>
            </a:r>
            <a:r>
              <a:rPr lang="en-US" sz="2400" b="1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affecting</a:t>
            </a:r>
            <a:r>
              <a:rPr lang="en-US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u="heavy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young</a:t>
            </a:r>
            <a:r>
              <a:rPr lang="en-US" sz="2400" b="1" u="heavy" spc="-1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u="heavy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females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r>
              <a:rPr lang="en-US" dirty="0"/>
              <a:t>           </a:t>
            </a:r>
            <a:r>
              <a:rPr lang="en-US" b="1" spc="-10" dirty="0">
                <a:cs typeface="Calibri"/>
              </a:rPr>
              <a:t>hepatic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venous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thrombosis</a:t>
            </a:r>
            <a:r>
              <a:rPr lang="en-US" b="1" spc="3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or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obstruction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from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venous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web</a:t>
            </a:r>
          </a:p>
          <a:p>
            <a:endParaRPr lang="en-US" b="1" spc="-5" dirty="0">
              <a:cs typeface="Calibri"/>
            </a:endParaRPr>
          </a:p>
          <a:p>
            <a:r>
              <a:rPr lang="en-US" b="1" spc="-10" dirty="0">
                <a:cs typeface="Calibri"/>
              </a:rPr>
              <a:t>                    venous</a:t>
            </a:r>
            <a:r>
              <a:rPr lang="en-US" b="1" spc="-5" dirty="0">
                <a:cs typeface="Calibri"/>
              </a:rPr>
              <a:t> drainage</a:t>
            </a:r>
            <a:r>
              <a:rPr lang="en-US" b="1" spc="-10" dirty="0">
                <a:cs typeface="Calibri"/>
              </a:rPr>
              <a:t> </a:t>
            </a:r>
            <a:r>
              <a:rPr lang="en-US" b="1" dirty="0">
                <a:cs typeface="Calibri"/>
              </a:rPr>
              <a:t>of</a:t>
            </a:r>
            <a:r>
              <a:rPr lang="en-US" b="1" spc="-10" dirty="0">
                <a:cs typeface="Calibri"/>
              </a:rPr>
              <a:t> the </a:t>
            </a:r>
            <a:r>
              <a:rPr lang="en-US" b="1" dirty="0">
                <a:cs typeface="Calibri"/>
              </a:rPr>
              <a:t>liver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is occluded</a:t>
            </a:r>
          </a:p>
          <a:p>
            <a:endParaRPr lang="en-US" b="1" spc="-5" dirty="0">
              <a:cs typeface="Calibri"/>
            </a:endParaRPr>
          </a:p>
          <a:p>
            <a:pPr marL="144145" algn="ctr">
              <a:lnSpc>
                <a:spcPct val="100000"/>
              </a:lnSpc>
              <a:spcBef>
                <a:spcPts val="95"/>
              </a:spcBef>
            </a:pPr>
            <a:r>
              <a:rPr lang="en-US" b="1" spc="-10" dirty="0">
                <a:cs typeface="Calibri"/>
              </a:rPr>
              <a:t>The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liver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becomes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acutely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congested,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with the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development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impaired</a:t>
            </a:r>
            <a:endParaRPr lang="en-US" dirty="0">
              <a:cs typeface="Calibri"/>
            </a:endParaRPr>
          </a:p>
          <a:p>
            <a:pPr marL="417830" algn="ctr">
              <a:lnSpc>
                <a:spcPct val="100000"/>
              </a:lnSpc>
              <a:spcBef>
                <a:spcPts val="35"/>
              </a:spcBef>
            </a:pPr>
            <a:r>
              <a:rPr lang="en-US" b="1" spc="-5" dirty="0">
                <a:cs typeface="Calibri"/>
              </a:rPr>
              <a:t>liver</a:t>
            </a:r>
            <a:r>
              <a:rPr lang="en-US" b="1" spc="-3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function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4000" dirty="0">
              <a:cs typeface="Calibri"/>
            </a:endParaRPr>
          </a:p>
          <a:p>
            <a:pPr marL="281940" marR="623570" indent="-269875">
              <a:lnSpc>
                <a:spcPct val="101899"/>
              </a:lnSpc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subsequently,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portal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hypertension,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ascites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,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 err="1">
                <a:cs typeface="Calibri"/>
              </a:rPr>
              <a:t>spelenomegaly</a:t>
            </a:r>
            <a:r>
              <a:rPr lang="en-US" b="1" spc="3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and </a:t>
            </a:r>
            <a:r>
              <a:rPr lang="en-US" b="1" spc="-34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esophageal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 err="1">
                <a:cs typeface="Calibri"/>
              </a:rPr>
              <a:t>varices</a:t>
            </a:r>
            <a:r>
              <a:rPr lang="en-US" b="1" spc="-5" dirty="0">
                <a:cs typeface="Calibri"/>
              </a:rPr>
              <a:t> and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 err="1">
                <a:cs typeface="Calibri"/>
              </a:rPr>
              <a:t>Hepatorenal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syndrome</a:t>
            </a:r>
            <a:endParaRPr lang="en-US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Nutmeg</a:t>
            </a:r>
            <a:r>
              <a:rPr lang="en-US" b="1" spc="-3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liver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grpSp>
        <p:nvGrpSpPr>
          <p:cNvPr id="4" name="object 9"/>
          <p:cNvGrpSpPr/>
          <p:nvPr/>
        </p:nvGrpSpPr>
        <p:grpSpPr>
          <a:xfrm>
            <a:off x="5661024" y="1747640"/>
            <a:ext cx="409575" cy="579834"/>
            <a:chOff x="3340100" y="2162301"/>
            <a:chExt cx="434975" cy="539750"/>
          </a:xfrm>
        </p:grpSpPr>
        <p:sp>
          <p:nvSpPr>
            <p:cNvPr id="5" name="object 10"/>
            <p:cNvSpPr/>
            <p:nvPr/>
          </p:nvSpPr>
          <p:spPr>
            <a:xfrm>
              <a:off x="3352800" y="2175001"/>
              <a:ext cx="409575" cy="514350"/>
            </a:xfrm>
            <a:custGeom>
              <a:avLst/>
              <a:gdLst/>
              <a:ahLst/>
              <a:cxnLst/>
              <a:rect l="l" t="t" r="r" b="b"/>
              <a:pathLst>
                <a:path w="409575" h="514350">
                  <a:moveTo>
                    <a:pt x="307213" y="0"/>
                  </a:moveTo>
                  <a:lnTo>
                    <a:pt x="102362" y="0"/>
                  </a:lnTo>
                  <a:lnTo>
                    <a:pt x="102362" y="309499"/>
                  </a:lnTo>
                  <a:lnTo>
                    <a:pt x="0" y="309499"/>
                  </a:lnTo>
                  <a:lnTo>
                    <a:pt x="204850" y="514350"/>
                  </a:lnTo>
                  <a:lnTo>
                    <a:pt x="409575" y="309499"/>
                  </a:lnTo>
                  <a:lnTo>
                    <a:pt x="307213" y="309499"/>
                  </a:lnTo>
                  <a:lnTo>
                    <a:pt x="3072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"/>
            <p:cNvSpPr/>
            <p:nvPr/>
          </p:nvSpPr>
          <p:spPr>
            <a:xfrm>
              <a:off x="3352800" y="2175001"/>
              <a:ext cx="409575" cy="514350"/>
            </a:xfrm>
            <a:custGeom>
              <a:avLst/>
              <a:gdLst/>
              <a:ahLst/>
              <a:cxnLst/>
              <a:rect l="l" t="t" r="r" b="b"/>
              <a:pathLst>
                <a:path w="409575" h="514350">
                  <a:moveTo>
                    <a:pt x="0" y="309499"/>
                  </a:moveTo>
                  <a:lnTo>
                    <a:pt x="102362" y="309499"/>
                  </a:lnTo>
                  <a:lnTo>
                    <a:pt x="102362" y="0"/>
                  </a:lnTo>
                  <a:lnTo>
                    <a:pt x="307213" y="0"/>
                  </a:lnTo>
                  <a:lnTo>
                    <a:pt x="307213" y="309499"/>
                  </a:lnTo>
                  <a:lnTo>
                    <a:pt x="409575" y="309499"/>
                  </a:lnTo>
                  <a:lnTo>
                    <a:pt x="204850" y="514350"/>
                  </a:lnTo>
                  <a:lnTo>
                    <a:pt x="0" y="3094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12"/>
          <p:cNvGrpSpPr/>
          <p:nvPr/>
        </p:nvGrpSpPr>
        <p:grpSpPr>
          <a:xfrm>
            <a:off x="5673725" y="2593180"/>
            <a:ext cx="409575" cy="556419"/>
            <a:chOff x="3340100" y="2962528"/>
            <a:chExt cx="434975" cy="539750"/>
          </a:xfrm>
        </p:grpSpPr>
        <p:sp>
          <p:nvSpPr>
            <p:cNvPr id="8" name="object 13"/>
            <p:cNvSpPr/>
            <p:nvPr/>
          </p:nvSpPr>
          <p:spPr>
            <a:xfrm>
              <a:off x="3352800" y="2975228"/>
              <a:ext cx="409575" cy="514350"/>
            </a:xfrm>
            <a:custGeom>
              <a:avLst/>
              <a:gdLst/>
              <a:ahLst/>
              <a:cxnLst/>
              <a:rect l="l" t="t" r="r" b="b"/>
              <a:pathLst>
                <a:path w="409575" h="514350">
                  <a:moveTo>
                    <a:pt x="307213" y="0"/>
                  </a:moveTo>
                  <a:lnTo>
                    <a:pt x="102362" y="0"/>
                  </a:lnTo>
                  <a:lnTo>
                    <a:pt x="102362" y="309625"/>
                  </a:lnTo>
                  <a:lnTo>
                    <a:pt x="0" y="309625"/>
                  </a:lnTo>
                  <a:lnTo>
                    <a:pt x="204850" y="514350"/>
                  </a:lnTo>
                  <a:lnTo>
                    <a:pt x="409575" y="309625"/>
                  </a:lnTo>
                  <a:lnTo>
                    <a:pt x="307213" y="309625"/>
                  </a:lnTo>
                  <a:lnTo>
                    <a:pt x="3072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/>
            <p:cNvSpPr/>
            <p:nvPr/>
          </p:nvSpPr>
          <p:spPr>
            <a:xfrm>
              <a:off x="3352800" y="2975228"/>
              <a:ext cx="409575" cy="514350"/>
            </a:xfrm>
            <a:custGeom>
              <a:avLst/>
              <a:gdLst/>
              <a:ahLst/>
              <a:cxnLst/>
              <a:rect l="l" t="t" r="r" b="b"/>
              <a:pathLst>
                <a:path w="409575" h="514350">
                  <a:moveTo>
                    <a:pt x="0" y="309625"/>
                  </a:moveTo>
                  <a:lnTo>
                    <a:pt x="102362" y="309625"/>
                  </a:lnTo>
                  <a:lnTo>
                    <a:pt x="102362" y="0"/>
                  </a:lnTo>
                  <a:lnTo>
                    <a:pt x="307213" y="0"/>
                  </a:lnTo>
                  <a:lnTo>
                    <a:pt x="307213" y="309625"/>
                  </a:lnTo>
                  <a:lnTo>
                    <a:pt x="409575" y="309625"/>
                  </a:lnTo>
                  <a:lnTo>
                    <a:pt x="204850" y="514350"/>
                  </a:lnTo>
                  <a:lnTo>
                    <a:pt x="0" y="30962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5"/>
          <p:cNvGrpSpPr/>
          <p:nvPr/>
        </p:nvGrpSpPr>
        <p:grpSpPr>
          <a:xfrm>
            <a:off x="5648325" y="4108847"/>
            <a:ext cx="434975" cy="539750"/>
            <a:chOff x="3340100" y="4095495"/>
            <a:chExt cx="434975" cy="539750"/>
          </a:xfrm>
        </p:grpSpPr>
        <p:sp>
          <p:nvSpPr>
            <p:cNvPr id="11" name="object 16"/>
            <p:cNvSpPr/>
            <p:nvPr/>
          </p:nvSpPr>
          <p:spPr>
            <a:xfrm>
              <a:off x="3352800" y="4108195"/>
              <a:ext cx="409575" cy="514350"/>
            </a:xfrm>
            <a:custGeom>
              <a:avLst/>
              <a:gdLst/>
              <a:ahLst/>
              <a:cxnLst/>
              <a:rect l="l" t="t" r="r" b="b"/>
              <a:pathLst>
                <a:path w="409575" h="514350">
                  <a:moveTo>
                    <a:pt x="307213" y="0"/>
                  </a:moveTo>
                  <a:lnTo>
                    <a:pt x="102362" y="0"/>
                  </a:lnTo>
                  <a:lnTo>
                    <a:pt x="102362" y="309626"/>
                  </a:lnTo>
                  <a:lnTo>
                    <a:pt x="0" y="309626"/>
                  </a:lnTo>
                  <a:lnTo>
                    <a:pt x="204850" y="514350"/>
                  </a:lnTo>
                  <a:lnTo>
                    <a:pt x="409575" y="309626"/>
                  </a:lnTo>
                  <a:lnTo>
                    <a:pt x="307213" y="309626"/>
                  </a:lnTo>
                  <a:lnTo>
                    <a:pt x="3072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3352800" y="4108195"/>
              <a:ext cx="409575" cy="514350"/>
            </a:xfrm>
            <a:custGeom>
              <a:avLst/>
              <a:gdLst/>
              <a:ahLst/>
              <a:cxnLst/>
              <a:rect l="l" t="t" r="r" b="b"/>
              <a:pathLst>
                <a:path w="409575" h="514350">
                  <a:moveTo>
                    <a:pt x="0" y="309626"/>
                  </a:moveTo>
                  <a:lnTo>
                    <a:pt x="102362" y="309626"/>
                  </a:lnTo>
                  <a:lnTo>
                    <a:pt x="102362" y="0"/>
                  </a:lnTo>
                  <a:lnTo>
                    <a:pt x="307213" y="0"/>
                  </a:lnTo>
                  <a:lnTo>
                    <a:pt x="307213" y="309626"/>
                  </a:lnTo>
                  <a:lnTo>
                    <a:pt x="409575" y="309626"/>
                  </a:lnTo>
                  <a:lnTo>
                    <a:pt x="204850" y="514350"/>
                  </a:lnTo>
                  <a:lnTo>
                    <a:pt x="0" y="30962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388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621" y="192755"/>
            <a:ext cx="3761558" cy="2170364"/>
          </a:xfrm>
          <a:prstGeom prst="rect">
            <a:avLst/>
          </a:prstGeom>
        </p:spPr>
      </p:pic>
      <p:grpSp>
        <p:nvGrpSpPr>
          <p:cNvPr id="4" name="object 18"/>
          <p:cNvGrpSpPr/>
          <p:nvPr/>
        </p:nvGrpSpPr>
        <p:grpSpPr>
          <a:xfrm>
            <a:off x="6765925" y="263399"/>
            <a:ext cx="2339975" cy="1835150"/>
            <a:chOff x="4911725" y="5569203"/>
            <a:chExt cx="2339975" cy="1835150"/>
          </a:xfrm>
        </p:grpSpPr>
        <p:sp>
          <p:nvSpPr>
            <p:cNvPr id="5" name="object 19"/>
            <p:cNvSpPr/>
            <p:nvPr/>
          </p:nvSpPr>
          <p:spPr>
            <a:xfrm>
              <a:off x="4914900" y="5572378"/>
              <a:ext cx="2333625" cy="1828800"/>
            </a:xfrm>
            <a:custGeom>
              <a:avLst/>
              <a:gdLst/>
              <a:ahLst/>
              <a:cxnLst/>
              <a:rect l="l" t="t" r="r" b="b"/>
              <a:pathLst>
                <a:path w="2333625" h="1828800">
                  <a:moveTo>
                    <a:pt x="0" y="1828800"/>
                  </a:moveTo>
                  <a:lnTo>
                    <a:pt x="2333625" y="1828800"/>
                  </a:lnTo>
                  <a:lnTo>
                    <a:pt x="2333625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1419" y="5621019"/>
              <a:ext cx="2142235" cy="1704467"/>
            </a:xfrm>
            <a:prstGeom prst="rect">
              <a:avLst/>
            </a:prstGeom>
          </p:spPr>
        </p:pic>
      </p:grpSp>
      <p:sp>
        <p:nvSpPr>
          <p:cNvPr id="7" name="مربع نص 6"/>
          <p:cNvSpPr txBox="1"/>
          <p:nvPr/>
        </p:nvSpPr>
        <p:spPr>
          <a:xfrm>
            <a:off x="0" y="2363119"/>
            <a:ext cx="12192000" cy="34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1940" marR="5080" indent="-269875">
              <a:lnSpc>
                <a:spcPct val="101699"/>
              </a:lnSpc>
              <a:spcBef>
                <a:spcPts val="60"/>
              </a:spcBef>
              <a:buClr>
                <a:srgbClr val="000000"/>
              </a:buClr>
              <a:buSzPct val="88888"/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In</a:t>
            </a:r>
            <a:r>
              <a:rPr lang="en-US" sz="2800" b="1" spc="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an </a:t>
            </a:r>
            <a:r>
              <a:rPr lang="en-US" sz="28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acute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 </a:t>
            </a:r>
            <a:r>
              <a:rPr lang="en-US" sz="28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thrombosis</a:t>
            </a:r>
            <a:r>
              <a:rPr lang="en-US" sz="2800" b="1" spc="3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800" b="1" dirty="0">
                <a:solidFill>
                  <a:srgbClr val="00AF50"/>
                </a:solidFill>
                <a:cs typeface="Calibri"/>
              </a:rPr>
              <a:t>:</a:t>
            </a:r>
            <a:r>
              <a:rPr lang="en-US" sz="2800" b="1" spc="-5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the</a:t>
            </a:r>
            <a:r>
              <a:rPr lang="en-US" sz="2400" b="1" spc="-5" dirty="0">
                <a:cs typeface="Calibri"/>
              </a:rPr>
              <a:t> patient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may</a:t>
            </a:r>
            <a:r>
              <a:rPr lang="en-US" sz="2400" b="1" spc="-5" dirty="0">
                <a:cs typeface="Calibri"/>
              </a:rPr>
              <a:t> rapidly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progress </a:t>
            </a:r>
            <a:r>
              <a:rPr lang="en-US" sz="2400" b="1" spc="-10" dirty="0">
                <a:cs typeface="Calibri"/>
              </a:rPr>
              <a:t>to </a:t>
            </a:r>
            <a:r>
              <a:rPr lang="en-US" sz="2400" b="1" spc="-35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fulminant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liver failure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but,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in</a:t>
            </a:r>
            <a:r>
              <a:rPr lang="en-US" sz="2400" b="1" spc="25" dirty="0">
                <a:cs typeface="Calibri"/>
              </a:rPr>
              <a:t> </a:t>
            </a:r>
            <a:r>
              <a:rPr lang="en-US" sz="2400" b="1" spc="-10" dirty="0">
                <a:uFill>
                  <a:solidFill>
                    <a:srgbClr val="000000"/>
                  </a:solidFill>
                </a:uFill>
                <a:cs typeface="Calibri"/>
              </a:rPr>
              <a:t>the</a:t>
            </a:r>
            <a:r>
              <a:rPr lang="en-US" sz="2400" b="1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majority of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cs typeface="Calibri"/>
              </a:rPr>
              <a:t> cases</a:t>
            </a:r>
            <a:r>
              <a:rPr lang="en-US" sz="2400" b="1" dirty="0">
                <a:cs typeface="Calibri"/>
              </a:rPr>
              <a:t>,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abdominal 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discomfort and</a:t>
            </a:r>
            <a:r>
              <a:rPr lang="en-US" sz="2400" b="1" spc="-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ascites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are the main</a:t>
            </a:r>
            <a:r>
              <a:rPr lang="en-US" sz="2400" b="1" spc="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presenting features.</a:t>
            </a:r>
            <a:endParaRPr lang="en-US" sz="2400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2400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If </a:t>
            </a: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chronic</a:t>
            </a:r>
            <a:r>
              <a:rPr lang="en-US" sz="2400" b="1" spc="-5" dirty="0">
                <a:cs typeface="Calibri"/>
              </a:rPr>
              <a:t>, the </a:t>
            </a:r>
            <a:r>
              <a:rPr lang="en-US" sz="2400" b="1" dirty="0">
                <a:cs typeface="Calibri"/>
              </a:rPr>
              <a:t>liver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progresses to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established</a:t>
            </a:r>
            <a:r>
              <a:rPr lang="en-US" sz="2400" b="1" spc="-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cs typeface="Calibri"/>
              </a:rPr>
              <a:t>cirrhosis.</a:t>
            </a:r>
          </a:p>
          <a:p>
            <a:pPr marL="281940" indent="-26987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281940" algn="l"/>
                <a:tab pos="282575" algn="l"/>
              </a:tabLst>
            </a:pPr>
            <a:endParaRPr lang="en-US" sz="2400" b="1" spc="-5" dirty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281940" indent="-269875"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2400" b="1" spc="-10" dirty="0">
                <a:cs typeface="Calibri"/>
              </a:rPr>
              <a:t>The</a:t>
            </a:r>
            <a:r>
              <a:rPr lang="en-US" sz="2400" b="1" spc="-5" dirty="0">
                <a:cs typeface="Calibri"/>
              </a:rPr>
              <a:t> cause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of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the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i="1" spc="-5" dirty="0">
                <a:cs typeface="Calibri"/>
              </a:rPr>
              <a:t>venous thrombosis</a:t>
            </a:r>
            <a:r>
              <a:rPr lang="en-US" sz="2400" b="1" i="1" spc="1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needs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to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be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established,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and an </a:t>
            </a:r>
            <a:r>
              <a:rPr lang="en-US" sz="2400" b="1" spc="-350" dirty="0">
                <a:cs typeface="Calibri"/>
              </a:rPr>
              <a:t> </a:t>
            </a:r>
            <a:r>
              <a:rPr lang="en-US" sz="2400" b="1" i="1" spc="-5" dirty="0">
                <a:cs typeface="Calibri"/>
              </a:rPr>
              <a:t>underlying</a:t>
            </a:r>
            <a:r>
              <a:rPr lang="en-US" sz="2400" b="1" i="1" dirty="0">
                <a:cs typeface="Calibri"/>
              </a:rPr>
              <a:t> </a:t>
            </a:r>
            <a:r>
              <a:rPr lang="en-US" sz="2400" b="1" i="1" spc="-5" dirty="0" err="1">
                <a:cs typeface="Calibri"/>
              </a:rPr>
              <a:t>myeloproliferative</a:t>
            </a:r>
            <a:r>
              <a:rPr lang="en-US" sz="2400" b="1" i="1" dirty="0">
                <a:cs typeface="Calibri"/>
              </a:rPr>
              <a:t> </a:t>
            </a:r>
            <a:r>
              <a:rPr lang="en-US" sz="2400" b="1" i="1" spc="-5" dirty="0">
                <a:cs typeface="Calibri"/>
              </a:rPr>
              <a:t>disorder or</a:t>
            </a:r>
            <a:r>
              <a:rPr lang="en-US" sz="2400" b="1" i="1" spc="15" dirty="0">
                <a:cs typeface="Calibri"/>
              </a:rPr>
              <a:t> </a:t>
            </a:r>
            <a:r>
              <a:rPr lang="en-US" sz="2400" b="1" i="1" spc="-5" dirty="0" err="1">
                <a:cs typeface="Calibri"/>
              </a:rPr>
              <a:t>procoagulant</a:t>
            </a:r>
            <a:r>
              <a:rPr lang="en-US" sz="2400" b="1" i="1" spc="-5" dirty="0">
                <a:cs typeface="Calibri"/>
              </a:rPr>
              <a:t> state</a:t>
            </a:r>
            <a:r>
              <a:rPr lang="en-US" sz="2400" b="1" i="1" spc="3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is 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commonly</a:t>
            </a:r>
            <a:r>
              <a:rPr lang="en-US" sz="2400" b="1" spc="-5" dirty="0">
                <a:cs typeface="Calibri"/>
              </a:rPr>
              <a:t> found,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such as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antithrombin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3,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protein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 or</a:t>
            </a:r>
            <a:r>
              <a:rPr lang="en-US" sz="2400" b="1" spc="15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protein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S 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deficiency.</a:t>
            </a:r>
            <a:endParaRPr lang="en-US" sz="2400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281940" algn="l"/>
                <a:tab pos="282575" algn="l"/>
              </a:tabLst>
            </a:pPr>
            <a:endParaRPr lang="en-US" sz="2400" dirty="0"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03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 txBox="1">
            <a:spLocks noGrp="1"/>
          </p:cNvSpPr>
          <p:nvPr>
            <p:ph type="title"/>
          </p:nvPr>
        </p:nvSpPr>
        <p:spPr>
          <a:xfrm>
            <a:off x="838200" y="194492"/>
            <a:ext cx="3784600" cy="100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n w="0"/>
                <a:solidFill>
                  <a:srgbClr val="C00000"/>
                </a:solidFill>
              </a:rPr>
              <a:t>The liver:</a:t>
            </a: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the largest organ in the body </a:t>
            </a:r>
          </a:p>
          <a:p>
            <a:r>
              <a:rPr lang="en-US" dirty="0" err="1"/>
              <a:t>Intraperitoneal</a:t>
            </a:r>
            <a:r>
              <a:rPr lang="en-US" dirty="0"/>
              <a:t> organ</a:t>
            </a:r>
          </a:p>
          <a:p>
            <a:r>
              <a:rPr lang="en-US" dirty="0"/>
              <a:t>It </a:t>
            </a:r>
            <a:r>
              <a:rPr lang="en-US" dirty="0" err="1"/>
              <a:t>occuoies</a:t>
            </a:r>
            <a:r>
              <a:rPr lang="en-US" dirty="0"/>
              <a:t> the whole of the right </a:t>
            </a:r>
            <a:r>
              <a:rPr lang="en-US" dirty="0" err="1"/>
              <a:t>hypochondrium</a:t>
            </a:r>
            <a:r>
              <a:rPr lang="en-US" dirty="0"/>
              <a:t> and parts of epigastrium and left </a:t>
            </a:r>
            <a:r>
              <a:rPr lang="en-US" dirty="0" err="1"/>
              <a:t>hypochondrium</a:t>
            </a:r>
            <a:r>
              <a:rPr lang="en-US" dirty="0"/>
              <a:t> </a:t>
            </a:r>
          </a:p>
          <a:p>
            <a:r>
              <a:rPr lang="en-US" dirty="0"/>
              <a:t>In males it weighs about 1.5 Kg , in females about 1.3 Kg </a:t>
            </a:r>
          </a:p>
          <a:p>
            <a:r>
              <a:rPr lang="en-US" dirty="0"/>
              <a:t>It has 5 surfaces :anterior ,posterior, inferior and right lateral 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441" y="1994694"/>
            <a:ext cx="5340559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pPr marL="281940" indent="-269875">
              <a:lnSpc>
                <a:spcPct val="100000"/>
              </a:lnSpc>
              <a:buClr>
                <a:srgbClr val="000000"/>
              </a:buClr>
              <a:buSzPct val="88888"/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Clinically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58419" marR="5393055">
              <a:lnSpc>
                <a:spcPts val="3360"/>
              </a:lnSpc>
              <a:spcBef>
                <a:spcPts val="350"/>
              </a:spcBef>
            </a:pPr>
            <a:r>
              <a:rPr lang="en-US" b="1" spc="-10" dirty="0">
                <a:cs typeface="Calibri"/>
              </a:rPr>
              <a:t>1</a:t>
            </a:r>
            <a:r>
              <a:rPr lang="en-US" b="1" spc="-5" dirty="0">
                <a:cs typeface="Calibri"/>
              </a:rPr>
              <a:t>a</a:t>
            </a:r>
            <a:r>
              <a:rPr lang="en-US" b="1" spc="5" dirty="0">
                <a:cs typeface="Calibri"/>
              </a:rPr>
              <a:t>b</a:t>
            </a:r>
            <a:r>
              <a:rPr lang="en-US" b="1" spc="-10" dirty="0">
                <a:cs typeface="Calibri"/>
              </a:rPr>
              <a:t>d</a:t>
            </a:r>
            <a:r>
              <a:rPr lang="en-US" b="1" spc="-5" dirty="0">
                <a:cs typeface="Calibri"/>
              </a:rPr>
              <a:t>.</a:t>
            </a:r>
            <a:r>
              <a:rPr lang="en-US" b="1" spc="-10" dirty="0">
                <a:cs typeface="Calibri"/>
              </a:rPr>
              <a:t>p</a:t>
            </a:r>
            <a:r>
              <a:rPr lang="en-US" b="1" spc="-5" dirty="0">
                <a:cs typeface="Calibri"/>
              </a:rPr>
              <a:t>a</a:t>
            </a:r>
            <a:r>
              <a:rPr lang="en-US" b="1" dirty="0">
                <a:cs typeface="Calibri"/>
              </a:rPr>
              <a:t>i</a:t>
            </a:r>
            <a:r>
              <a:rPr lang="en-US" b="1" spc="-10" dirty="0">
                <a:cs typeface="Calibri"/>
              </a:rPr>
              <a:t>n</a:t>
            </a:r>
            <a:r>
              <a:rPr lang="en-US" b="1" spc="-5" dirty="0">
                <a:cs typeface="Calibri"/>
              </a:rPr>
              <a:t>.  2</a:t>
            </a:r>
            <a:r>
              <a:rPr lang="en-US" b="1" spc="-2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ascites</a:t>
            </a:r>
            <a:endParaRPr lang="en-US" dirty="0"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1075"/>
              </a:spcBef>
            </a:pPr>
            <a:r>
              <a:rPr lang="en-US" b="1" spc="-5" dirty="0">
                <a:cs typeface="Calibri"/>
              </a:rPr>
              <a:t>3.enlarged</a:t>
            </a:r>
            <a:r>
              <a:rPr lang="en-US" b="1" spc="-2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painful</a:t>
            </a:r>
            <a:r>
              <a:rPr lang="en-US" b="1" spc="-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liver.</a:t>
            </a:r>
            <a:endParaRPr lang="en-US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Labs</a:t>
            </a:r>
            <a:r>
              <a:rPr lang="en-US" sz="3600" b="1" spc="-4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cs typeface="Calibri"/>
              </a:rPr>
              <a:t>:</a:t>
            </a:r>
            <a:endParaRPr lang="en-US" sz="3600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LFT</a:t>
            </a:r>
            <a:endParaRPr lang="en-US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Electrolytes</a:t>
            </a:r>
            <a:endParaRPr lang="en-US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(kidney</a:t>
            </a:r>
            <a:r>
              <a:rPr lang="en-US" b="1" spc="-3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function)</a:t>
            </a:r>
            <a:endParaRPr lang="en-US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PT</a:t>
            </a:r>
            <a:endParaRPr lang="en-US" sz="4000" dirty="0">
              <a:cs typeface="Calibri"/>
            </a:endParaRPr>
          </a:p>
          <a:p>
            <a:pPr marL="281940" indent="-269875">
              <a:lnSpc>
                <a:spcPct val="100000"/>
              </a:lnSpc>
              <a:buFont typeface="Arial MT"/>
              <a:buChar char="•"/>
              <a:tabLst>
                <a:tab pos="281940" algn="l"/>
                <a:tab pos="282575" algn="l"/>
                <a:tab pos="1332230" algn="l"/>
              </a:tabLst>
            </a:pPr>
            <a:r>
              <a:rPr lang="en-US" sz="4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Imaging	:</a:t>
            </a:r>
            <a:endParaRPr lang="en-US" sz="40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US </a:t>
            </a:r>
            <a:r>
              <a:rPr lang="en-US" b="1" spc="-10" dirty="0">
                <a:cs typeface="Calibri"/>
              </a:rPr>
              <a:t>with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pulse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Doppler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will</a:t>
            </a:r>
            <a:r>
              <a:rPr lang="en-US" b="1" dirty="0">
                <a:cs typeface="Calibri"/>
              </a:rPr>
              <a:t> show </a:t>
            </a:r>
            <a:r>
              <a:rPr lang="en-US" b="1" spc="-5" dirty="0">
                <a:cs typeface="Calibri"/>
              </a:rPr>
              <a:t>hepatic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vein thrombosis</a:t>
            </a:r>
            <a:endParaRPr lang="en-US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10" dirty="0">
                <a:cs typeface="Calibri"/>
              </a:rPr>
              <a:t>venography</a:t>
            </a:r>
            <a:endParaRPr lang="en-US" dirty="0">
              <a:cs typeface="Calibri"/>
            </a:endParaRPr>
          </a:p>
          <a:p>
            <a:pPr marL="281940" marR="5080" indent="-269875">
              <a:lnSpc>
                <a:spcPct val="101699"/>
              </a:lnSpc>
              <a:spcBef>
                <a:spcPts val="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MRI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or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,CT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scan shows</a:t>
            </a:r>
            <a:r>
              <a:rPr lang="en-US" b="1" dirty="0">
                <a:cs typeface="Calibri"/>
              </a:rPr>
              <a:t> </a:t>
            </a:r>
            <a:r>
              <a:rPr lang="en-US" b="1" spc="10" dirty="0">
                <a:cs typeface="Calibri"/>
              </a:rPr>
              <a:t>a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i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large</a:t>
            </a:r>
            <a:r>
              <a:rPr lang="en-US" b="1" i="1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i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congested</a:t>
            </a:r>
            <a:r>
              <a:rPr lang="en-US" b="1" i="1" u="heavy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i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liver</a:t>
            </a:r>
            <a:r>
              <a:rPr lang="en-US" b="1" i="1" u="heavy" spc="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i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or a</a:t>
            </a:r>
            <a:r>
              <a:rPr lang="en-US" b="1" i="1" u="heavy" spc="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i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small</a:t>
            </a:r>
            <a:r>
              <a:rPr lang="en-US" b="1" i="1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i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cirrhotic</a:t>
            </a:r>
            <a:r>
              <a:rPr lang="en-US" b="1" i="1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i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liver</a:t>
            </a:r>
            <a:r>
              <a:rPr lang="en-US" b="1" i="1" spc="2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in </a:t>
            </a:r>
            <a:r>
              <a:rPr lang="en-US" b="1" spc="-35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which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there is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gross enlargement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segment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(the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caudate</a:t>
            </a:r>
            <a:r>
              <a:rPr lang="en-US" b="1" spc="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lobe)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this 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feature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results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from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preservation and hypertrophy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the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segment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with 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direct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venous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drainage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to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the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IVC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in</a:t>
            </a:r>
            <a:r>
              <a:rPr lang="en-US" b="1" spc="2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the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face</a:t>
            </a:r>
            <a:r>
              <a:rPr lang="en-US" b="1" spc="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of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atrophy</a:t>
            </a:r>
            <a:r>
              <a:rPr lang="en-US" b="1" spc="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of </a:t>
            </a:r>
            <a:r>
              <a:rPr lang="en-US" b="1" spc="-10" dirty="0">
                <a:cs typeface="Calibri"/>
              </a:rPr>
              <a:t>the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rest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 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the</a:t>
            </a:r>
            <a:r>
              <a:rPr lang="en-US" b="1" spc="-5" dirty="0">
                <a:cs typeface="Calibri"/>
              </a:rPr>
              <a:t> liver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due to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venous obstruction.</a:t>
            </a:r>
            <a:endParaRPr lang="en-US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cs typeface="Calibri"/>
              </a:rPr>
              <a:t>Biopsy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may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need</a:t>
            </a:r>
            <a:r>
              <a:rPr lang="en-US" b="1" spc="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to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differentiate</a:t>
            </a:r>
            <a:r>
              <a:rPr lang="en-US" b="1" spc="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BCS</a:t>
            </a:r>
            <a:r>
              <a:rPr lang="en-US" b="1" spc="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from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other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diseases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9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4059" y="907414"/>
            <a:ext cx="5029835" cy="4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12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5359400" cy="5643563"/>
          </a:xfrm>
        </p:spPr>
        <p:txBody>
          <a:bodyPr>
            <a:normAutofit/>
          </a:bodyPr>
          <a:lstStyle/>
          <a:p>
            <a:pPr marL="281940" marR="445134" indent="-269875">
              <a:lnSpc>
                <a:spcPct val="101899"/>
              </a:lnSpc>
              <a:spcBef>
                <a:spcPts val="60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Treatment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of</a:t>
            </a:r>
            <a:r>
              <a:rPr lang="en-US" sz="2000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BCS</a:t>
            </a:r>
            <a:r>
              <a:rPr lang="en-US" sz="2000" b="1" spc="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must</a:t>
            </a:r>
            <a:r>
              <a:rPr lang="en-US" sz="2000" b="1" spc="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be</a:t>
            </a:r>
            <a:r>
              <a:rPr lang="en-US" sz="2000" b="1" spc="2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tailored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to</a:t>
            </a:r>
            <a:r>
              <a:rPr lang="en-US" sz="2000" b="1" spc="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lang="en-US" sz="2000" b="1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the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individual</a:t>
            </a:r>
            <a:r>
              <a:rPr lang="en-US" sz="2000" b="1" spc="1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patient</a:t>
            </a:r>
            <a:r>
              <a:rPr lang="en-US" sz="2000" b="1" spc="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and,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in </a:t>
            </a:r>
            <a:r>
              <a:rPr lang="en-US" sz="2000" b="1" spc="-34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particular,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the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stage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of disease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at</a:t>
            </a:r>
            <a:r>
              <a:rPr lang="en-US" sz="2000" b="1" spc="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presentation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:</a:t>
            </a:r>
            <a:endParaRPr lang="en-US" sz="2000" dirty="0">
              <a:cs typeface="Calibri"/>
            </a:endParaRPr>
          </a:p>
          <a:p>
            <a:pPr marL="823594" marR="5080" lvl="1">
              <a:lnSpc>
                <a:spcPct val="101899"/>
              </a:lnSpc>
              <a:spcBef>
                <a:spcPts val="1390"/>
              </a:spcBef>
              <a:buAutoNum type="arabicPeriod"/>
              <a:tabLst>
                <a:tab pos="1026794" algn="l"/>
              </a:tabLst>
            </a:pPr>
            <a:r>
              <a:rPr lang="en-US" sz="2000" b="1" spc="-5" dirty="0">
                <a:cs typeface="Calibri"/>
              </a:rPr>
              <a:t>fulminant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liver</a:t>
            </a:r>
            <a:r>
              <a:rPr lang="en-US" sz="2000" b="1" spc="1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failure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and</a:t>
            </a:r>
            <a:r>
              <a:rPr lang="en-US" sz="2000" b="1" spc="3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those</a:t>
            </a:r>
            <a:r>
              <a:rPr lang="en-US" sz="2000" b="1" spc="15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with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established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cirrhosis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and </a:t>
            </a:r>
            <a:r>
              <a:rPr lang="en-US" sz="2000" b="1" spc="-350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the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complications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of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portal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hyper-</a:t>
            </a:r>
            <a:r>
              <a:rPr lang="en-US" sz="2000" b="1" spc="2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tension: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liver</a:t>
            </a:r>
            <a:r>
              <a:rPr lang="en-US" sz="2000" b="1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0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transplantation</a:t>
            </a:r>
            <a:endParaRPr lang="en-US" sz="2000" dirty="0">
              <a:cs typeface="Calibri"/>
            </a:endParaRPr>
          </a:p>
          <a:p>
            <a:pPr marL="823594" marR="1110615" lvl="1">
              <a:lnSpc>
                <a:spcPct val="101899"/>
              </a:lnSpc>
              <a:spcBef>
                <a:spcPts val="1390"/>
              </a:spcBef>
              <a:buAutoNum type="arabicPeriod"/>
              <a:tabLst>
                <a:tab pos="981075" algn="l"/>
              </a:tabLst>
            </a:pPr>
            <a:r>
              <a:rPr lang="en-US" sz="2000" b="1" spc="-5" dirty="0">
                <a:cs typeface="Calibri"/>
              </a:rPr>
              <a:t>cirrhosis is</a:t>
            </a:r>
            <a:r>
              <a:rPr lang="en-US" sz="2000" b="1" spc="1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not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established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: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may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be </a:t>
            </a:r>
            <a:r>
              <a:rPr lang="en-US" sz="2000" b="1" spc="-5" dirty="0">
                <a:cs typeface="Calibri"/>
              </a:rPr>
              <a:t>considered </a:t>
            </a:r>
            <a:r>
              <a:rPr lang="en-US" sz="2000" b="1" spc="-10" dirty="0">
                <a:cs typeface="Calibri"/>
              </a:rPr>
              <a:t>for </a:t>
            </a:r>
            <a:r>
              <a:rPr lang="en-US" sz="2000" b="1" spc="-345" dirty="0">
                <a:cs typeface="Calibri"/>
              </a:rPr>
              <a:t> </a:t>
            </a:r>
            <a:r>
              <a:rPr lang="en-US" sz="2000" b="1" spc="-10" dirty="0" err="1">
                <a:cs typeface="Calibri"/>
              </a:rPr>
              <a:t>portosystemic</a:t>
            </a:r>
            <a:r>
              <a:rPr lang="en-US" sz="2000" b="1" spc="-5" dirty="0">
                <a:cs typeface="Calibri"/>
              </a:rPr>
              <a:t> shunting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by</a:t>
            </a:r>
            <a:r>
              <a:rPr lang="en-US" sz="2000" b="1" spc="15" dirty="0">
                <a:cs typeface="Calibri"/>
              </a:rPr>
              <a:t> </a:t>
            </a:r>
            <a:r>
              <a:rPr lang="en-US" sz="20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TIPSS</a:t>
            </a:r>
          </a:p>
          <a:p>
            <a:pPr marL="594994" marR="1110615" lvl="1" indent="0">
              <a:lnSpc>
                <a:spcPct val="101899"/>
              </a:lnSpc>
              <a:spcBef>
                <a:spcPts val="1390"/>
              </a:spcBef>
              <a:buNone/>
              <a:tabLst>
                <a:tab pos="981075" algn="l"/>
              </a:tabLst>
            </a:pPr>
            <a:endParaRPr lang="en-US" sz="2000" b="1" u="heavy" spc="-5" dirty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594994" marR="1110615" lvl="1" indent="0">
              <a:lnSpc>
                <a:spcPct val="101899"/>
              </a:lnSpc>
              <a:spcBef>
                <a:spcPts val="1390"/>
              </a:spcBef>
              <a:buNone/>
              <a:tabLst>
                <a:tab pos="981075" algn="l"/>
              </a:tabLst>
            </a:pP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Patients are usually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left on lifelong </a:t>
            </a:r>
            <a:r>
              <a:rPr lang="en-US" sz="2000" b="1" spc="-39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anticoagulation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.</a:t>
            </a:r>
            <a:endParaRPr lang="en-US" sz="2000" dirty="0">
              <a:cs typeface="Calibri"/>
            </a:endParaRPr>
          </a:p>
          <a:p>
            <a:pPr marL="594994" marR="1110615" lvl="1" indent="0">
              <a:lnSpc>
                <a:spcPct val="101899"/>
              </a:lnSpc>
              <a:spcBef>
                <a:spcPts val="1390"/>
              </a:spcBef>
              <a:buNone/>
              <a:tabLst>
                <a:tab pos="981075" algn="l"/>
              </a:tabLst>
            </a:pPr>
            <a:endParaRPr lang="en-US" sz="2000" dirty="0">
              <a:cs typeface="Calibri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400" y="1249759"/>
            <a:ext cx="3746500" cy="42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4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643563"/>
          </a:xfrm>
        </p:spPr>
        <p:txBody>
          <a:bodyPr>
            <a:noAutofit/>
          </a:bodyPr>
          <a:lstStyle/>
          <a:p>
            <a:pPr marL="120014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Complications of</a:t>
            </a:r>
            <a:r>
              <a:rPr lang="en-US" sz="2400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Budd–</a:t>
            </a:r>
            <a:r>
              <a:rPr lang="en-US" sz="2400" b="1" spc="-5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Chiari</a:t>
            </a: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syndrome </a:t>
            </a:r>
            <a:r>
              <a:rPr lang="en-US" sz="2400" b="1" spc="-5" dirty="0">
                <a:solidFill>
                  <a:srgbClr val="00AF50"/>
                </a:solidFill>
                <a:cs typeface="Calibri"/>
              </a:rPr>
              <a:t>:</a:t>
            </a:r>
            <a:endParaRPr lang="en-US" sz="2400" dirty="0">
              <a:cs typeface="Calibri"/>
            </a:endParaRPr>
          </a:p>
          <a:p>
            <a:pPr marL="281940">
              <a:lnSpc>
                <a:spcPct val="100000"/>
              </a:lnSpc>
              <a:spcBef>
                <a:spcPts val="143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A.</a:t>
            </a:r>
            <a:r>
              <a:rPr lang="en-US" b="1" spc="-3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Cirrhosis</a:t>
            </a:r>
            <a:r>
              <a:rPr lang="en-US" b="1" spc="-5" dirty="0">
                <a:solidFill>
                  <a:srgbClr val="006FC0"/>
                </a:solidFill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281940" marR="3243580" indent="45720">
              <a:lnSpc>
                <a:spcPct val="101699"/>
              </a:lnSpc>
              <a:spcBef>
                <a:spcPts val="1420"/>
              </a:spcBef>
            </a:pPr>
            <a:r>
              <a:rPr lang="en-US" sz="2400" b="1" spc="-5" dirty="0">
                <a:cs typeface="Calibri"/>
              </a:rPr>
              <a:t>is 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late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stage of scarring 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(fibrosis) of the </a:t>
            </a:r>
            <a:r>
              <a:rPr lang="en-US" sz="2400" b="1" dirty="0">
                <a:cs typeface="Calibri"/>
              </a:rPr>
              <a:t>liver </a:t>
            </a:r>
            <a:r>
              <a:rPr lang="en-US" sz="2400" b="1" spc="-5" dirty="0">
                <a:cs typeface="Calibri"/>
              </a:rPr>
              <a:t>caused </a:t>
            </a:r>
            <a:r>
              <a:rPr lang="en-US" sz="2400" b="1" dirty="0">
                <a:cs typeface="Calibri"/>
              </a:rPr>
              <a:t>by 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many </a:t>
            </a:r>
            <a:r>
              <a:rPr lang="en-US" sz="2400" b="1" spc="-5" dirty="0">
                <a:cs typeface="Calibri"/>
              </a:rPr>
              <a:t>forms of </a:t>
            </a:r>
            <a:r>
              <a:rPr lang="en-US" sz="2400" b="1" dirty="0">
                <a:cs typeface="Calibri"/>
              </a:rPr>
              <a:t>liver </a:t>
            </a:r>
            <a:r>
              <a:rPr lang="en-US" sz="2400" b="1" spc="-5" dirty="0">
                <a:cs typeface="Calibri"/>
              </a:rPr>
              <a:t>diseases and </a:t>
            </a:r>
            <a:r>
              <a:rPr lang="en-US" sz="2400" b="1" spc="-35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conditions, such as hepatitis </a:t>
            </a:r>
            <a:r>
              <a:rPr lang="en-US" sz="2400" b="1" dirty="0">
                <a:cs typeface="Calibri"/>
              </a:rPr>
              <a:t>and </a:t>
            </a:r>
            <a:r>
              <a:rPr lang="en-US" sz="2400" b="1" spc="-350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chronic</a:t>
            </a:r>
            <a:r>
              <a:rPr lang="en-US" sz="2400" b="1" spc="-5" dirty="0">
                <a:cs typeface="Calibri"/>
              </a:rPr>
              <a:t> alcoholism.</a:t>
            </a: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3200" dirty="0">
              <a:cs typeface="Calibri"/>
            </a:endParaRPr>
          </a:p>
          <a:p>
            <a:pPr marL="281940" marR="290830" indent="-269875">
              <a:lnSpc>
                <a:spcPct val="101600"/>
              </a:lnSpc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2400" b="1" spc="-10" dirty="0">
                <a:cs typeface="Calibri"/>
              </a:rPr>
              <a:t>The </a:t>
            </a:r>
            <a:r>
              <a:rPr lang="en-US" sz="2400" b="1" spc="-5" dirty="0">
                <a:cs typeface="Calibri"/>
              </a:rPr>
              <a:t>liver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damage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done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by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cirrhosis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generally</a:t>
            </a:r>
            <a:r>
              <a:rPr lang="en-US" sz="2400" b="1" dirty="0">
                <a:cs typeface="Calibri"/>
              </a:rPr>
              <a:t> can't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be</a:t>
            </a:r>
            <a:r>
              <a:rPr lang="en-US" sz="2400" b="1" spc="1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undone.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But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if </a:t>
            </a:r>
            <a:r>
              <a:rPr lang="en-US" sz="2400" b="1" spc="-34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liver cirrhosis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is</a:t>
            </a:r>
            <a:r>
              <a:rPr lang="en-US" sz="2400" b="1" spc="1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diagnosed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early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and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the</a:t>
            </a:r>
            <a:r>
              <a:rPr lang="en-US" sz="2400" b="1" dirty="0">
                <a:cs typeface="Calibri"/>
              </a:rPr>
              <a:t> cause </a:t>
            </a:r>
            <a:r>
              <a:rPr lang="en-US" sz="2400" b="1" spc="-5" dirty="0">
                <a:cs typeface="Calibri"/>
              </a:rPr>
              <a:t>is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treated, further 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damage can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be </a:t>
            </a:r>
            <a:r>
              <a:rPr lang="en-US" sz="2400" b="1" dirty="0">
                <a:cs typeface="Calibri"/>
              </a:rPr>
              <a:t>limited and,</a:t>
            </a:r>
            <a:r>
              <a:rPr lang="en-US" sz="2400" b="1" spc="-5" dirty="0">
                <a:cs typeface="Calibri"/>
              </a:rPr>
              <a:t> rarely,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reversed.</a:t>
            </a:r>
            <a:endParaRPr lang="en-US" sz="2400" dirty="0"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Treatment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280795" lvl="1" indent="-229235">
              <a:lnSpc>
                <a:spcPct val="100000"/>
              </a:lnSpc>
              <a:spcBef>
                <a:spcPts val="1445"/>
              </a:spcBef>
              <a:buFont typeface="Times New Roman"/>
              <a:buChar char="-"/>
              <a:tabLst>
                <a:tab pos="1280795" algn="l"/>
                <a:tab pos="1281430" algn="l"/>
              </a:tabLst>
            </a:pPr>
            <a:r>
              <a:rPr lang="en-US" b="1" spc="-5" dirty="0">
                <a:cs typeface="Calibri"/>
              </a:rPr>
              <a:t>Treatment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for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the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underlying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cause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cirrhosis</a:t>
            </a:r>
            <a:endParaRPr lang="en-US" dirty="0">
              <a:cs typeface="Calibri"/>
            </a:endParaRPr>
          </a:p>
          <a:p>
            <a:pPr marL="1280795" lvl="1" indent="-229235">
              <a:lnSpc>
                <a:spcPct val="100000"/>
              </a:lnSpc>
              <a:spcBef>
                <a:spcPts val="25"/>
              </a:spcBef>
              <a:buFont typeface="Times New Roman"/>
              <a:buChar char="-"/>
              <a:tabLst>
                <a:tab pos="1280795" algn="l"/>
                <a:tab pos="1281430" algn="l"/>
              </a:tabLst>
            </a:pPr>
            <a:r>
              <a:rPr lang="en-US" b="1" spc="-5" dirty="0">
                <a:cs typeface="Calibri"/>
              </a:rPr>
              <a:t>Treatment</a:t>
            </a:r>
            <a:r>
              <a:rPr lang="en-US" b="1" spc="-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for alcohol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dependency.</a:t>
            </a:r>
            <a:endParaRPr lang="en-US" dirty="0">
              <a:cs typeface="Calibri"/>
            </a:endParaRPr>
          </a:p>
          <a:p>
            <a:pPr marL="1280795" lvl="1" indent="-229235">
              <a:lnSpc>
                <a:spcPct val="100000"/>
              </a:lnSpc>
              <a:spcBef>
                <a:spcPts val="35"/>
              </a:spcBef>
              <a:buFont typeface="Times New Roman"/>
              <a:buChar char="-"/>
              <a:tabLst>
                <a:tab pos="1280795" algn="l"/>
                <a:tab pos="1281430" algn="l"/>
              </a:tabLst>
            </a:pPr>
            <a:r>
              <a:rPr lang="en-US" b="1" spc="-10" dirty="0">
                <a:cs typeface="Calibri"/>
              </a:rPr>
              <a:t>Weight</a:t>
            </a:r>
            <a:r>
              <a:rPr lang="en-US" b="1" spc="-3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loss.</a:t>
            </a:r>
            <a:endParaRPr lang="en-US" dirty="0">
              <a:cs typeface="Calibri"/>
            </a:endParaRPr>
          </a:p>
          <a:p>
            <a:pPr marL="1280795" lvl="1" indent="-229235"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  <a:tabLst>
                <a:tab pos="1280795" algn="l"/>
                <a:tab pos="1281430" algn="l"/>
              </a:tabLst>
            </a:pPr>
            <a:r>
              <a:rPr lang="en-US" b="1" spc="-5" dirty="0">
                <a:cs typeface="Calibri"/>
              </a:rPr>
              <a:t>control</a:t>
            </a:r>
            <a:r>
              <a:rPr lang="en-US" b="1" spc="-2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hepatitis.</a:t>
            </a:r>
            <a:endParaRPr lang="en-US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814" y="956624"/>
            <a:ext cx="3289440" cy="17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2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6324600"/>
          </a:xfrm>
        </p:spPr>
        <p:txBody>
          <a:bodyPr>
            <a:normAutofit lnSpcReduction="10000"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B-Portal</a:t>
            </a:r>
            <a:r>
              <a:rPr lang="en-US" sz="32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hypertension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C-Ascites</a:t>
            </a:r>
            <a:r>
              <a:rPr lang="en-US" sz="3200" b="1" spc="-4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200" b="1" dirty="0">
                <a:solidFill>
                  <a:srgbClr val="006FC0"/>
                </a:solidFill>
                <a:cs typeface="Calibri"/>
              </a:rPr>
              <a:t>:</a:t>
            </a:r>
            <a:endParaRPr lang="en-US" sz="32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en-US" b="1" spc="-5" dirty="0">
                <a:cs typeface="Calibri"/>
              </a:rPr>
              <a:t>is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the abnormal</a:t>
            </a:r>
            <a:r>
              <a:rPr lang="en-US" b="1" dirty="0">
                <a:cs typeface="Calibri"/>
              </a:rPr>
              <a:t> build-up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fluid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in</a:t>
            </a:r>
            <a:r>
              <a:rPr lang="en-US" b="1" spc="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the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abdomen.</a:t>
            </a:r>
            <a:endParaRPr lang="en-US" dirty="0">
              <a:cs typeface="Calibri"/>
            </a:endParaRPr>
          </a:p>
          <a:p>
            <a:pPr marL="281940" marR="5080" indent="-269875">
              <a:lnSpc>
                <a:spcPct val="101899"/>
              </a:lnSpc>
              <a:spcBef>
                <a:spcPts val="1390"/>
              </a:spcBef>
            </a:pPr>
            <a:r>
              <a:rPr lang="en-US" b="1" spc="-5" dirty="0">
                <a:cs typeface="Calibri"/>
              </a:rPr>
              <a:t>Technically,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it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is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more than </a:t>
            </a:r>
            <a:r>
              <a:rPr lang="en-US" b="1" dirty="0">
                <a:cs typeface="Calibri"/>
              </a:rPr>
              <a:t>25</a:t>
            </a:r>
            <a:r>
              <a:rPr lang="en-US" b="1" spc="-5" dirty="0">
                <a:cs typeface="Calibri"/>
              </a:rPr>
              <a:t> ml </a:t>
            </a:r>
            <a:r>
              <a:rPr lang="en-US" b="1" dirty="0">
                <a:cs typeface="Calibri"/>
              </a:rPr>
              <a:t>of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fluid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in</a:t>
            </a:r>
            <a:r>
              <a:rPr lang="en-US" b="1" spc="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the</a:t>
            </a:r>
            <a:r>
              <a:rPr lang="en-US" b="1" spc="3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peritoneal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cavity,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although </a:t>
            </a:r>
            <a:r>
              <a:rPr lang="en-US" b="1" spc="-35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volumes greater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than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one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liter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may</a:t>
            </a:r>
            <a:r>
              <a:rPr lang="en-US" b="1" spc="2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occur.</a:t>
            </a:r>
          </a:p>
          <a:p>
            <a:pPr marL="281940" indent="-26987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2400" b="1" spc="-10" dirty="0">
                <a:cs typeface="Calibri"/>
              </a:rPr>
              <a:t>the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cause</a:t>
            </a:r>
            <a:r>
              <a:rPr lang="en-US" sz="2400" b="1" dirty="0">
                <a:cs typeface="Calibri"/>
              </a:rPr>
              <a:t> of </a:t>
            </a:r>
            <a:r>
              <a:rPr lang="en-US" sz="2400" b="1" spc="-5" dirty="0">
                <a:cs typeface="Calibri"/>
              </a:rPr>
              <a:t>ascites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can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be</a:t>
            </a:r>
            <a:r>
              <a:rPr lang="en-US" sz="2400" b="1" spc="1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determined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by</a:t>
            </a:r>
            <a:r>
              <a:rPr lang="en-US" sz="2400" b="1" spc="2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Imaging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(ultrasound or</a:t>
            </a:r>
            <a:r>
              <a:rPr lang="en-US" sz="2400" b="1" spc="2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CT):</a:t>
            </a:r>
            <a:endParaRPr lang="en-US" sz="2400" dirty="0">
              <a:cs typeface="Calibri"/>
            </a:endParaRPr>
          </a:p>
          <a:p>
            <a:pPr marL="281940">
              <a:lnSpc>
                <a:spcPct val="100000"/>
              </a:lnSpc>
              <a:spcBef>
                <a:spcPts val="1430"/>
              </a:spcBef>
            </a:pPr>
            <a:r>
              <a:rPr lang="en-US" sz="2400" b="1" spc="-5" dirty="0">
                <a:cs typeface="Calibri"/>
              </a:rPr>
              <a:t>Irregular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cirrhotic</a:t>
            </a:r>
            <a:r>
              <a:rPr lang="en-US" sz="2400" b="1" spc="2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liver,</a:t>
            </a:r>
            <a:r>
              <a:rPr lang="en-US" sz="2400" b="1" spc="-5" dirty="0">
                <a:cs typeface="Calibri"/>
              </a:rPr>
              <a:t> portal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vein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patency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or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splenomegaly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of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cirrhosis.</a:t>
            </a: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600" dirty="0">
              <a:cs typeface="Calibri"/>
            </a:endParaRPr>
          </a:p>
          <a:p>
            <a:pPr marL="281940" indent="-269875">
              <a:lnSpc>
                <a:spcPct val="100000"/>
              </a:lnSpc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en-US" sz="2400" b="1" spc="-5" dirty="0">
                <a:cs typeface="Calibri"/>
              </a:rPr>
              <a:t>Treatment of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ascites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in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chronic liver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disease</a:t>
            </a:r>
            <a:endParaRPr lang="en-US" sz="2400" dirty="0">
              <a:cs typeface="Calibri"/>
            </a:endParaRPr>
          </a:p>
          <a:p>
            <a:pPr marL="515620" lvl="1" indent="-274955">
              <a:lnSpc>
                <a:spcPct val="100000"/>
              </a:lnSpc>
              <a:spcBef>
                <a:spcPts val="1515"/>
              </a:spcBef>
              <a:buFont typeface="Symbol"/>
              <a:buChar char=""/>
              <a:tabLst>
                <a:tab pos="515620" algn="l"/>
                <a:tab pos="516255" algn="l"/>
              </a:tabLst>
            </a:pPr>
            <a:r>
              <a:rPr lang="en-US" spc="-5" dirty="0">
                <a:cs typeface="Calibri"/>
              </a:rPr>
              <a:t>Salt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restriction0</a:t>
            </a:r>
            <a:endParaRPr lang="en-US" dirty="0">
              <a:cs typeface="Calibri"/>
            </a:endParaRPr>
          </a:p>
          <a:p>
            <a:pPr marL="515620" lvl="1" indent="-27495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515620" algn="l"/>
                <a:tab pos="516255" algn="l"/>
              </a:tabLst>
            </a:pPr>
            <a:r>
              <a:rPr lang="en-US" spc="-5" dirty="0">
                <a:cs typeface="Calibri"/>
              </a:rPr>
              <a:t>Diuretics</a:t>
            </a:r>
            <a:endParaRPr lang="en-US" dirty="0">
              <a:cs typeface="Calibri"/>
            </a:endParaRPr>
          </a:p>
          <a:p>
            <a:pPr marL="469900" lvl="1" indent="-22923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pc="-5" dirty="0">
                <a:cs typeface="Calibri"/>
              </a:rPr>
              <a:t>Abdominal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paracentesis</a:t>
            </a:r>
            <a:endParaRPr lang="en-US" spc="-5" dirty="0">
              <a:cs typeface="Calibri"/>
            </a:endParaRPr>
          </a:p>
          <a:p>
            <a:pPr marL="469900" lvl="1" indent="-22923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400" spc="-5" dirty="0">
                <a:cs typeface="Calibri"/>
              </a:rPr>
              <a:t>TIPSS</a:t>
            </a:r>
            <a:endParaRPr lang="en-US" dirty="0">
              <a:cs typeface="Calibri"/>
            </a:endParaRPr>
          </a:p>
          <a:p>
            <a:pPr marL="469900" lvl="1" indent="-22923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400" spc="-5" dirty="0">
                <a:cs typeface="Calibri"/>
              </a:rPr>
              <a:t>Liver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transplantation</a:t>
            </a:r>
            <a:endParaRPr lang="en-US" sz="2400" dirty="0">
              <a:cs typeface="Calibri"/>
            </a:endParaRPr>
          </a:p>
          <a:p>
            <a:pPr marL="469900" lvl="1" indent="-22923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endParaRPr lang="en-US" dirty="0">
              <a:cs typeface="Calibri"/>
            </a:endParaRPr>
          </a:p>
          <a:p>
            <a:pPr marL="281940" marR="5080" indent="-269875">
              <a:lnSpc>
                <a:spcPct val="101899"/>
              </a:lnSpc>
              <a:spcBef>
                <a:spcPts val="1390"/>
              </a:spcBef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94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89000" y="228600"/>
            <a:ext cx="10515600" cy="5643563"/>
          </a:xfrm>
        </p:spPr>
        <p:txBody>
          <a:bodyPr>
            <a:noAutofit/>
          </a:bodyPr>
          <a:lstStyle/>
          <a:p>
            <a:pPr marL="98425" algn="ctr">
              <a:lnSpc>
                <a:spcPct val="100000"/>
              </a:lnSpc>
              <a:spcBef>
                <a:spcPts val="5"/>
              </a:spcBef>
            </a:pP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2-Primary</a:t>
            </a:r>
            <a:r>
              <a:rPr lang="en-US" sz="36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sclerosing</a:t>
            </a:r>
            <a:r>
              <a:rPr lang="en-US" sz="3600" b="1" spc="-2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cholangitis</a:t>
            </a:r>
            <a:endParaRPr lang="en-US" sz="36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53340" marR="213995">
              <a:lnSpc>
                <a:spcPct val="102099"/>
              </a:lnSpc>
              <a:spcBef>
                <a:spcPts val="1440"/>
              </a:spcBef>
              <a:tabLst>
                <a:tab pos="182245" algn="l"/>
              </a:tabLst>
            </a:pPr>
            <a:r>
              <a:rPr lang="en-US" sz="2400" spc="-5" dirty="0">
                <a:cs typeface="Calibri"/>
              </a:rPr>
              <a:t>The </a:t>
            </a:r>
            <a:r>
              <a:rPr lang="en-US" sz="2400" dirty="0">
                <a:cs typeface="Calibri"/>
              </a:rPr>
              <a:t>disease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process</a:t>
            </a:r>
            <a:r>
              <a:rPr lang="en-US" sz="2400" dirty="0">
                <a:cs typeface="Calibri"/>
              </a:rPr>
              <a:t> results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 </a:t>
            </a:r>
            <a:r>
              <a:rPr lang="en-US" sz="2400" spc="-5" dirty="0">
                <a:cs typeface="Calibri"/>
              </a:rPr>
              <a:t>progressive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fibrous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stricturing</a:t>
            </a:r>
            <a:r>
              <a:rPr lang="en-US" sz="240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and </a:t>
            </a:r>
            <a:r>
              <a:rPr lang="en-US" sz="2400" spc="-5" dirty="0">
                <a:cs typeface="Calibri"/>
              </a:rPr>
              <a:t>obliteration of </a:t>
            </a:r>
            <a:r>
              <a:rPr lang="en-US" sz="2400" spc="-3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both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intrahepatic</a:t>
            </a:r>
            <a:r>
              <a:rPr lang="en-US" sz="2400" spc="-5" dirty="0">
                <a:cs typeface="Calibri"/>
              </a:rPr>
              <a:t> and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extrahepatic</a:t>
            </a:r>
            <a:r>
              <a:rPr lang="en-US" sz="2400" spc="-5" dirty="0">
                <a:cs typeface="Calibri"/>
              </a:rPr>
              <a:t> bile ducts.</a:t>
            </a: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lang="en-US" sz="2000" dirty="0">
              <a:cs typeface="Calibri"/>
            </a:endParaRPr>
          </a:p>
          <a:p>
            <a:pPr marL="547370" lvl="1" indent="-2292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547370" algn="l"/>
                <a:tab pos="548005" algn="l"/>
              </a:tabLst>
            </a:pPr>
            <a:r>
              <a:rPr lang="en-US" b="1" spc="-5" dirty="0">
                <a:cs typeface="Calibri"/>
              </a:rPr>
              <a:t>often presents </a:t>
            </a:r>
            <a:r>
              <a:rPr lang="en-US" b="1" spc="-10" dirty="0">
                <a:cs typeface="Calibri"/>
              </a:rPr>
              <a:t>in</a:t>
            </a:r>
            <a:r>
              <a:rPr lang="en-US" b="1" dirty="0">
                <a:cs typeface="Calibri"/>
              </a:rPr>
              <a:t> young</a:t>
            </a:r>
            <a:r>
              <a:rPr lang="en-US" b="1" spc="-2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adults</a:t>
            </a:r>
            <a:r>
              <a:rPr lang="en-US" b="1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.</a:t>
            </a:r>
          </a:p>
          <a:p>
            <a:pPr marL="221615" indent="-128905">
              <a:lnSpc>
                <a:spcPct val="100000"/>
              </a:lnSpc>
              <a:spcBef>
                <a:spcPts val="1425"/>
              </a:spcBef>
              <a:tabLst>
                <a:tab pos="222250" algn="l"/>
              </a:tabLst>
            </a:pPr>
            <a:r>
              <a:rPr lang="en-US" sz="2400" spc="-5" dirty="0">
                <a:cs typeface="Calibri"/>
              </a:rPr>
              <a:t>Symptoms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and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signs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:</a:t>
            </a:r>
            <a:endParaRPr lang="en-US" sz="1800" dirty="0">
              <a:cs typeface="Calibri"/>
            </a:endParaRPr>
          </a:p>
          <a:p>
            <a:pPr marL="53340" marR="346075">
              <a:lnSpc>
                <a:spcPct val="102099"/>
              </a:lnSpc>
            </a:pPr>
            <a:r>
              <a:rPr lang="en-US" sz="2400" dirty="0">
                <a:cs typeface="Calibri"/>
              </a:rPr>
              <a:t>-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mild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non-specific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symptoms</a:t>
            </a:r>
            <a:r>
              <a:rPr lang="en-US" sz="2400" spc="-5" dirty="0">
                <a:cs typeface="Calibri"/>
              </a:rPr>
              <a:t>, and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biliary disease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suggested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by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 finding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 </a:t>
            </a:r>
            <a:r>
              <a:rPr lang="en-US" sz="2400" spc="-3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abnormal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liver </a:t>
            </a:r>
            <a:r>
              <a:rPr lang="en-US" sz="2400" spc="-5" dirty="0">
                <a:cs typeface="Calibri"/>
              </a:rPr>
              <a:t>function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tests.</a:t>
            </a:r>
            <a:endParaRPr lang="en-US" sz="1800" dirty="0">
              <a:cs typeface="Calibri"/>
            </a:endParaRPr>
          </a:p>
          <a:p>
            <a:pPr marL="93345">
              <a:lnSpc>
                <a:spcPct val="100000"/>
              </a:lnSpc>
            </a:pPr>
            <a:r>
              <a:rPr lang="en-US" sz="2400" dirty="0">
                <a:cs typeface="Calibri"/>
              </a:rPr>
              <a:t>-Rarely,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 </a:t>
            </a:r>
            <a:r>
              <a:rPr lang="en-US" sz="2400" dirty="0">
                <a:cs typeface="Calibri"/>
              </a:rPr>
              <a:t>first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presentation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 with</a:t>
            </a:r>
            <a:r>
              <a:rPr lang="en-US" sz="2400" spc="-5" dirty="0">
                <a:cs typeface="Calibri"/>
              </a:rPr>
              <a:t> jaundice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due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to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biliary</a:t>
            </a:r>
            <a:r>
              <a:rPr lang="en-US" sz="2400" spc="-5" dirty="0">
                <a:cs typeface="Calibri"/>
              </a:rPr>
              <a:t> obstruction</a:t>
            </a:r>
            <a:endParaRPr lang="en-US" sz="1800" dirty="0">
              <a:cs typeface="Calibri"/>
            </a:endParaRPr>
          </a:p>
          <a:p>
            <a:pPr marL="53340" marR="71755">
              <a:lnSpc>
                <a:spcPct val="101800"/>
              </a:lnSpc>
              <a:tabLst>
                <a:tab pos="182245" algn="l"/>
              </a:tabLst>
            </a:pPr>
            <a:r>
              <a:rPr lang="en-US" sz="2400" spc="-5" dirty="0">
                <a:cs typeface="Calibri"/>
              </a:rPr>
              <a:t>When </a:t>
            </a:r>
            <a:r>
              <a:rPr lang="en-US" sz="2400" dirty="0">
                <a:cs typeface="Calibri"/>
              </a:rPr>
              <a:t>the </a:t>
            </a:r>
            <a:r>
              <a:rPr lang="en-US" sz="2400" spc="-5" dirty="0">
                <a:cs typeface="Calibri"/>
              </a:rPr>
              <a:t>bile </a:t>
            </a:r>
            <a:r>
              <a:rPr lang="en-US" sz="2400" dirty="0">
                <a:cs typeface="Calibri"/>
              </a:rPr>
              <a:t>leaks </a:t>
            </a:r>
            <a:r>
              <a:rPr lang="en-US" sz="2400" spc="-5" dirty="0">
                <a:cs typeface="Calibri"/>
              </a:rPr>
              <a:t>out </a:t>
            </a:r>
            <a:r>
              <a:rPr lang="en-US" sz="2400" dirty="0">
                <a:cs typeface="Calibri"/>
              </a:rPr>
              <a:t>to </a:t>
            </a:r>
            <a:r>
              <a:rPr lang="en-US" sz="2400" spc="-5" dirty="0">
                <a:cs typeface="Calibri"/>
              </a:rPr>
              <a:t>the </a:t>
            </a:r>
            <a:r>
              <a:rPr lang="en-US" sz="2400" dirty="0">
                <a:cs typeface="Calibri"/>
              </a:rPr>
              <a:t>interstitial </a:t>
            </a:r>
            <a:r>
              <a:rPr lang="en-US" sz="2400" spc="-5" dirty="0">
                <a:cs typeface="Calibri"/>
              </a:rPr>
              <a:t>and </a:t>
            </a:r>
            <a:r>
              <a:rPr lang="en-US" sz="2400" dirty="0">
                <a:cs typeface="Calibri"/>
              </a:rPr>
              <a:t>then to </a:t>
            </a:r>
            <a:r>
              <a:rPr lang="en-US" sz="2400" spc="-5" dirty="0">
                <a:cs typeface="Calibri"/>
              </a:rPr>
              <a:t>bloodstream </a:t>
            </a:r>
            <a:r>
              <a:rPr lang="en-US" sz="2400" dirty="0">
                <a:cs typeface="Calibri"/>
              </a:rPr>
              <a:t>via </a:t>
            </a:r>
            <a:r>
              <a:rPr lang="en-US" sz="2400" spc="-5" dirty="0">
                <a:cs typeface="Calibri"/>
              </a:rPr>
              <a:t>dead 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epi.cells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,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patient</a:t>
            </a:r>
            <a:r>
              <a:rPr lang="en-US" sz="2400" spc="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will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develop symptoms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related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to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bile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salt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deposition </a:t>
            </a:r>
            <a:r>
              <a:rPr lang="en-US" sz="2400" dirty="0">
                <a:cs typeface="Calibri"/>
              </a:rPr>
              <a:t>in </a:t>
            </a:r>
            <a:r>
              <a:rPr lang="en-US" sz="2400" spc="-5" dirty="0">
                <a:cs typeface="Calibri"/>
              </a:rPr>
              <a:t>nerve </a:t>
            </a:r>
            <a:r>
              <a:rPr lang="en-US" sz="2400" spc="-3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ending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 the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skin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like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pruritus.</a:t>
            </a:r>
            <a:endParaRPr lang="en-US" sz="1800" dirty="0">
              <a:cs typeface="Calibri"/>
            </a:endParaRPr>
          </a:p>
          <a:p>
            <a:pPr marL="221615" indent="-128905">
              <a:lnSpc>
                <a:spcPct val="100000"/>
              </a:lnSpc>
              <a:spcBef>
                <a:spcPts val="5"/>
              </a:spcBef>
              <a:tabLst>
                <a:tab pos="222250" algn="l"/>
              </a:tabLst>
            </a:pPr>
            <a:r>
              <a:rPr lang="en-US" sz="2400" spc="-5" dirty="0">
                <a:cs typeface="Calibri"/>
              </a:rPr>
              <a:t>Increase </a:t>
            </a:r>
            <a:r>
              <a:rPr lang="en-US" sz="2400" dirty="0">
                <a:cs typeface="Calibri"/>
              </a:rPr>
              <a:t>in</a:t>
            </a:r>
            <a:r>
              <a:rPr lang="en-US" sz="2400" spc="-5" dirty="0">
                <a:cs typeface="Calibri"/>
              </a:rPr>
              <a:t> direct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bilirubin,ALP</a:t>
            </a:r>
            <a:r>
              <a:rPr lang="en-US" sz="2400" spc="-5" dirty="0">
                <a:cs typeface="Calibri"/>
              </a:rPr>
              <a:t> and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ggt</a:t>
            </a:r>
            <a:endParaRPr lang="en-US" sz="1800" dirty="0">
              <a:cs typeface="Calibri"/>
            </a:endParaRPr>
          </a:p>
          <a:p>
            <a:pPr marL="53340" marR="116205" indent="39370">
              <a:lnSpc>
                <a:spcPct val="101499"/>
              </a:lnSpc>
              <a:spcBef>
                <a:spcPts val="5"/>
              </a:spcBef>
              <a:tabLst>
                <a:tab pos="222250" algn="l"/>
              </a:tabLst>
            </a:pPr>
            <a:r>
              <a:rPr lang="en-US" sz="2400" dirty="0">
                <a:cs typeface="Calibri"/>
              </a:rPr>
              <a:t>Although </a:t>
            </a:r>
            <a:r>
              <a:rPr lang="en-US" sz="2400" spc="-5" dirty="0">
                <a:cs typeface="Calibri"/>
              </a:rPr>
              <a:t>the </a:t>
            </a:r>
            <a:r>
              <a:rPr lang="en-US" sz="2400" dirty="0" err="1">
                <a:cs typeface="Calibri"/>
              </a:rPr>
              <a:t>aetiology</a:t>
            </a:r>
            <a:r>
              <a:rPr lang="en-US" sz="2400" dirty="0">
                <a:cs typeface="Calibri"/>
              </a:rPr>
              <a:t> is </a:t>
            </a:r>
            <a:r>
              <a:rPr lang="en-US" sz="2400" spc="-5" dirty="0">
                <a:cs typeface="Calibri"/>
              </a:rPr>
              <a:t>unknown, </a:t>
            </a:r>
            <a:r>
              <a:rPr lang="en-US" sz="2400" b="1" dirty="0">
                <a:cs typeface="Calibri"/>
              </a:rPr>
              <a:t>a </a:t>
            </a:r>
            <a:r>
              <a:rPr lang="en-US" sz="2400" b="1" spc="-5" dirty="0">
                <a:cs typeface="Calibri"/>
              </a:rPr>
              <a:t>genetic pre- disposition </a:t>
            </a:r>
            <a:r>
              <a:rPr lang="en-US" sz="2400" b="1" dirty="0">
                <a:cs typeface="Calibri"/>
              </a:rPr>
              <a:t>is likely, </a:t>
            </a:r>
            <a:r>
              <a:rPr lang="en-US" sz="2400" b="1" spc="-5" dirty="0">
                <a:cs typeface="Calibri"/>
              </a:rPr>
              <a:t>owing </a:t>
            </a:r>
            <a:r>
              <a:rPr lang="en-US" sz="2400" b="1" dirty="0">
                <a:cs typeface="Calibri"/>
              </a:rPr>
              <a:t>to </a:t>
            </a:r>
            <a:r>
              <a:rPr lang="en-US" sz="2400" b="1" spc="-305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its </a:t>
            </a:r>
            <a:r>
              <a:rPr lang="en-US" sz="2400" b="1" spc="-5" dirty="0">
                <a:cs typeface="Calibri"/>
              </a:rPr>
              <a:t>association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with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ulcerative colitis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(UC).</a:t>
            </a:r>
            <a:endParaRPr lang="en-US" sz="2400" dirty="0">
              <a:cs typeface="Calibri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7163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85000" lnSpcReduction="20000"/>
          </a:bodyPr>
          <a:lstStyle/>
          <a:p>
            <a:pPr marL="53340" marR="230504">
              <a:lnSpc>
                <a:spcPct val="101800"/>
              </a:lnSpc>
              <a:spcBef>
                <a:spcPts val="5"/>
              </a:spcBef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There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is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no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specific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treatment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that can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reverse the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ductal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changes, and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 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patients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usually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slowly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progress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to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progressive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cholestasis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and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death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from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liver </a:t>
            </a:r>
            <a:r>
              <a:rPr lang="en-US" b="1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failure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93345" marR="335280" indent="-40005">
              <a:lnSpc>
                <a:spcPct val="185000"/>
              </a:lnSpc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-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There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is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strong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predisposition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to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cholangiocarcinoma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(CCA)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and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gallbladder </a:t>
            </a:r>
            <a:r>
              <a:rPr lang="en-US" b="1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Cancer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53340" marR="356870" indent="39370">
              <a:lnSpc>
                <a:spcPct val="102099"/>
              </a:lnSpc>
              <a:spcBef>
                <a:spcPts val="5"/>
              </a:spcBef>
              <a:tabLst>
                <a:tab pos="222250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Patients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with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good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liver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function, no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dominant strictures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and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negative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biliary </a:t>
            </a:r>
            <a:r>
              <a:rPr lang="en-US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cytology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may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simply</a:t>
            </a:r>
            <a:r>
              <a:rPr lang="en-US" b="1" spc="-2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be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monitored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for disease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progression.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53340" marR="109220" indent="39370">
              <a:lnSpc>
                <a:spcPct val="101400"/>
              </a:lnSpc>
              <a:buClr>
                <a:srgbClr val="000000"/>
              </a:buClr>
              <a:buFont typeface="Calibri"/>
              <a:buChar char="•"/>
              <a:tabLst>
                <a:tab pos="222250" algn="l"/>
              </a:tabLst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only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useful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treatment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modality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is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liver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transplantation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which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is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associated </a:t>
            </a:r>
            <a:r>
              <a:rPr lang="en-US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excellent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results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if carried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out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before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bile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duct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cancer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has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developed.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53340" marR="5080" indent="39370">
              <a:lnSpc>
                <a:spcPct val="101800"/>
              </a:lnSpc>
              <a:tabLst>
                <a:tab pos="222250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Temporary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relief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obstructive jaundice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due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to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dominant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bile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duct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stricture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can </a:t>
            </a:r>
            <a:r>
              <a:rPr lang="en-US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be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achieved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biliary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stent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although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there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is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considerable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risk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of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cholangitis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from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introduction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bacteria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biliary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cs typeface="Calibri"/>
              </a:rPr>
              <a:t>tract.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1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92500" lnSpcReduction="10000"/>
          </a:bodyPr>
          <a:lstStyle/>
          <a:p>
            <a:pPr marL="64769" algn="ctr">
              <a:lnSpc>
                <a:spcPct val="100000"/>
              </a:lnSpc>
              <a:spcBef>
                <a:spcPts val="95"/>
              </a:spcBef>
            </a:pP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3-Caroli’s</a:t>
            </a:r>
            <a:r>
              <a:rPr lang="en-US" sz="4400" b="1" spc="-3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disease</a:t>
            </a:r>
            <a:endParaRPr lang="en-US" sz="44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1470"/>
              </a:spcBef>
              <a:tabLst>
                <a:tab pos="140970" algn="l"/>
              </a:tabLst>
            </a:pPr>
            <a:r>
              <a:rPr lang="en-US" spc="-5" dirty="0">
                <a:cs typeface="Calibri"/>
              </a:rPr>
              <a:t>congenital</a:t>
            </a:r>
            <a:r>
              <a:rPr lang="en-US" dirty="0">
                <a:cs typeface="Calibri"/>
              </a:rPr>
              <a:t> dilatation </a:t>
            </a:r>
            <a:r>
              <a:rPr lang="en-US" spc="-5" dirty="0">
                <a:cs typeface="Calibri"/>
              </a:rPr>
              <a:t>of 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intrahepatic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biliary tree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which </a:t>
            </a:r>
            <a:r>
              <a:rPr lang="en-US" dirty="0">
                <a:cs typeface="Calibri"/>
              </a:rPr>
              <a:t>is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often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complicated by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presence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intrahepatic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stone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formation.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lang="en-US" sz="2400" dirty="0">
              <a:cs typeface="Calibri"/>
            </a:endParaRPr>
          </a:p>
          <a:p>
            <a:pPr marL="140970" indent="-128905">
              <a:lnSpc>
                <a:spcPct val="100000"/>
              </a:lnSpc>
              <a:buFont typeface="Calibri"/>
              <a:buChar char="•"/>
              <a:tabLst>
                <a:tab pos="141605" algn="l"/>
              </a:tabLst>
            </a:pPr>
            <a:r>
              <a:rPr lang="en-US" b="1" spc="-5" dirty="0">
                <a:cs typeface="Calibri"/>
              </a:rPr>
              <a:t>Presentation</a:t>
            </a:r>
            <a:r>
              <a:rPr lang="en-US" b="1" dirty="0">
                <a:cs typeface="Calibri"/>
              </a:rPr>
              <a:t> </a:t>
            </a:r>
            <a:r>
              <a:rPr lang="en-US" dirty="0">
                <a:cs typeface="Calibri"/>
              </a:rPr>
              <a:t>:</a:t>
            </a:r>
            <a:r>
              <a:rPr lang="en-US" spc="-5" dirty="0">
                <a:cs typeface="Calibri"/>
              </a:rPr>
              <a:t> abdominal pain </a:t>
            </a:r>
            <a:r>
              <a:rPr lang="en-US" dirty="0">
                <a:cs typeface="Calibri"/>
              </a:rPr>
              <a:t>,</a:t>
            </a:r>
            <a:r>
              <a:rPr lang="en-US" spc="-5" dirty="0">
                <a:cs typeface="Calibri"/>
              </a:rPr>
              <a:t> fever </a:t>
            </a:r>
            <a:r>
              <a:rPr lang="en-US" dirty="0">
                <a:cs typeface="Calibri"/>
              </a:rPr>
              <a:t>,chills </a:t>
            </a:r>
            <a:r>
              <a:rPr lang="en-US" spc="-5" dirty="0">
                <a:cs typeface="Calibri"/>
              </a:rPr>
              <a:t>or sepsis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lang="en-US" sz="2400" dirty="0">
              <a:cs typeface="Calibri"/>
            </a:endParaRPr>
          </a:p>
          <a:p>
            <a:pPr marL="180340" indent="-128905">
              <a:lnSpc>
                <a:spcPct val="100000"/>
              </a:lnSpc>
              <a:buFont typeface="Calibri"/>
              <a:buChar char="•"/>
              <a:tabLst>
                <a:tab pos="180975" algn="l"/>
              </a:tabLst>
            </a:pPr>
            <a:r>
              <a:rPr lang="en-US" b="1" dirty="0">
                <a:cs typeface="Calibri"/>
              </a:rPr>
              <a:t>Diagnosis</a:t>
            </a:r>
            <a:r>
              <a:rPr lang="en-US" b="1" spc="-40" dirty="0">
                <a:cs typeface="Calibri"/>
              </a:rPr>
              <a:t> </a:t>
            </a:r>
            <a:r>
              <a:rPr lang="en-US" b="1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2400" dirty="0">
              <a:cs typeface="Calibri"/>
            </a:endParaRPr>
          </a:p>
          <a:p>
            <a:pPr marL="12700" marR="66675">
              <a:lnSpc>
                <a:spcPct val="101400"/>
              </a:lnSpc>
            </a:pPr>
            <a:r>
              <a:rPr lang="en-US" spc="-5" dirty="0">
                <a:cs typeface="Calibri"/>
              </a:rPr>
              <a:t>-Imaging</a:t>
            </a:r>
            <a:r>
              <a:rPr lang="en-US" dirty="0">
                <a:cs typeface="Calibri"/>
              </a:rPr>
              <a:t> is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usually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diagnostic,</a:t>
            </a:r>
            <a:r>
              <a:rPr lang="en-US" dirty="0">
                <a:cs typeface="Calibri"/>
              </a:rPr>
              <a:t> with </a:t>
            </a:r>
            <a:r>
              <a:rPr lang="en-US" spc="-5" dirty="0"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finding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on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ultra-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sound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intrahepatic </a:t>
            </a:r>
            <a:r>
              <a:rPr lang="en-US" spc="-305" dirty="0">
                <a:cs typeface="Calibri"/>
              </a:rPr>
              <a:t> </a:t>
            </a:r>
            <a:r>
              <a:rPr lang="en-US" dirty="0">
                <a:cs typeface="Calibri"/>
              </a:rPr>
              <a:t>biliary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lakes </a:t>
            </a:r>
            <a:r>
              <a:rPr lang="en-US" spc="-10" dirty="0">
                <a:cs typeface="Calibri"/>
              </a:rPr>
              <a:t>containing </a:t>
            </a:r>
            <a:r>
              <a:rPr lang="en-US" spc="-5" dirty="0">
                <a:cs typeface="Calibri"/>
              </a:rPr>
              <a:t>stones.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2400" dirty="0">
              <a:cs typeface="Calibri"/>
            </a:endParaRPr>
          </a:p>
          <a:p>
            <a:pPr marL="12700" marR="32384">
              <a:lnSpc>
                <a:spcPct val="101400"/>
              </a:lnSpc>
              <a:tabLst>
                <a:tab pos="140970" algn="l"/>
              </a:tabLst>
            </a:pPr>
            <a:r>
              <a:rPr lang="en-US" b="1" dirty="0">
                <a:cs typeface="Calibri"/>
              </a:rPr>
              <a:t>Biliary</a:t>
            </a:r>
            <a:r>
              <a:rPr lang="en-US" b="1" spc="-5" dirty="0">
                <a:cs typeface="Calibri"/>
              </a:rPr>
              <a:t> stasis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and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stone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formation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combine</a:t>
            </a:r>
            <a:r>
              <a:rPr lang="en-US" b="1" spc="10" dirty="0">
                <a:cs typeface="Calibri"/>
              </a:rPr>
              <a:t> </a:t>
            </a:r>
            <a:r>
              <a:rPr lang="en-US" b="1" dirty="0">
                <a:cs typeface="Calibri"/>
              </a:rPr>
              <a:t>to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predispose</a:t>
            </a:r>
            <a:r>
              <a:rPr lang="en-US" b="1" spc="-10" dirty="0">
                <a:cs typeface="Calibri"/>
              </a:rPr>
              <a:t> </a:t>
            </a:r>
            <a:r>
              <a:rPr lang="en-US" b="1" dirty="0">
                <a:cs typeface="Calibri"/>
              </a:rPr>
              <a:t>to</a:t>
            </a:r>
            <a:r>
              <a:rPr lang="en-US" b="1" spc="-10" dirty="0">
                <a:cs typeface="Calibri"/>
              </a:rPr>
              <a:t> </a:t>
            </a:r>
            <a:r>
              <a:rPr lang="en-US" b="1" dirty="0">
                <a:cs typeface="Calibri"/>
              </a:rPr>
              <a:t>biliary </a:t>
            </a:r>
            <a:r>
              <a:rPr lang="en-US" b="1" spc="-5" dirty="0">
                <a:cs typeface="Calibri"/>
              </a:rPr>
              <a:t>sepsis, which </a:t>
            </a:r>
            <a:r>
              <a:rPr lang="en-US" b="1" spc="-30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may</a:t>
            </a:r>
            <a:r>
              <a:rPr lang="en-US" b="1" spc="-1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be </a:t>
            </a:r>
            <a:r>
              <a:rPr lang="en-US" b="1" spc="-5" dirty="0">
                <a:cs typeface="Calibri"/>
              </a:rPr>
              <a:t>life-threatening.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4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63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92500" lnSpcReduction="20000"/>
          </a:bodyPr>
          <a:lstStyle/>
          <a:p>
            <a:pPr marL="140970" indent="-128905">
              <a:lnSpc>
                <a:spcPct val="100000"/>
              </a:lnSpc>
              <a:buFont typeface="Calibri"/>
              <a:buChar char="•"/>
              <a:tabLst>
                <a:tab pos="141605" algn="l"/>
              </a:tabLst>
            </a:pPr>
            <a:r>
              <a:rPr lang="en-US" b="1" dirty="0">
                <a:cs typeface="Calibri"/>
              </a:rPr>
              <a:t>Management</a:t>
            </a:r>
            <a:r>
              <a:rPr lang="en-US" b="1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400" dirty="0"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lang="en-US" spc="-5" dirty="0">
                <a:cs typeface="Calibri"/>
              </a:rPr>
              <a:t>-antibiotic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cs typeface="Calibri"/>
              </a:rPr>
              <a:t>-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Obstructed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septic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bile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ducts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may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be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drained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either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radiologically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or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surgically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2400" dirty="0">
              <a:cs typeface="Calibri"/>
            </a:endParaRPr>
          </a:p>
          <a:p>
            <a:pPr marL="12700" marR="5080" indent="39370">
              <a:lnSpc>
                <a:spcPct val="101400"/>
              </a:lnSpc>
            </a:pPr>
            <a:r>
              <a:rPr lang="en-US" spc="-5" dirty="0">
                <a:cs typeface="Calibri"/>
              </a:rPr>
              <a:t>-Segmental involvement of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 </a:t>
            </a:r>
            <a:r>
              <a:rPr lang="en-US" dirty="0">
                <a:cs typeface="Calibri"/>
              </a:rPr>
              <a:t>liver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Caroli’s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disease may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be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treated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by</a:t>
            </a:r>
            <a:r>
              <a:rPr lang="en-US" dirty="0">
                <a:cs typeface="Calibri"/>
              </a:rPr>
              <a:t> resection </a:t>
            </a:r>
            <a:r>
              <a:rPr lang="en-US" spc="-30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affected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part,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although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ductal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dilatation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is </a:t>
            </a:r>
            <a:r>
              <a:rPr lang="en-US" spc="-5" dirty="0">
                <a:cs typeface="Calibri"/>
              </a:rPr>
              <a:t>usually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diffuse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pc="-5" dirty="0">
                <a:cs typeface="Calibri"/>
              </a:rPr>
              <a:t>-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Liver</a:t>
            </a:r>
            <a:r>
              <a:rPr lang="en-US" b="1" spc="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transplantation</a:t>
            </a:r>
            <a:r>
              <a:rPr lang="en-US" b="1" spc="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is</a:t>
            </a:r>
            <a:r>
              <a:rPr lang="en-US" b="1" spc="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</a:t>
            </a:r>
            <a:r>
              <a:rPr lang="en-US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radical</a:t>
            </a:r>
            <a:r>
              <a:rPr lang="en-US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but</a:t>
            </a:r>
            <a:r>
              <a:rPr lang="en-US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definitive</a:t>
            </a:r>
            <a:r>
              <a:rPr lang="en-US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treatment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000" dirty="0">
              <a:cs typeface="Calibri"/>
            </a:endParaRPr>
          </a:p>
          <a:p>
            <a:pPr marL="12700" marR="160020">
              <a:lnSpc>
                <a:spcPct val="102299"/>
              </a:lnSpc>
            </a:pPr>
            <a:r>
              <a:rPr lang="en-US" spc="-5" dirty="0">
                <a:cs typeface="Calibri"/>
              </a:rPr>
              <a:t>-Malignant change </a:t>
            </a:r>
            <a:r>
              <a:rPr lang="en-US" dirty="0">
                <a:cs typeface="Calibri"/>
              </a:rPr>
              <a:t>within</a:t>
            </a:r>
            <a:r>
              <a:rPr lang="en-US" spc="-5" dirty="0">
                <a:cs typeface="Calibri"/>
              </a:rPr>
              <a:t> the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ductal system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results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in </a:t>
            </a:r>
            <a:r>
              <a:rPr lang="en-US" b="1" dirty="0" err="1">
                <a:cs typeface="Calibri"/>
              </a:rPr>
              <a:t>cholangiocarcinoma</a:t>
            </a:r>
            <a:r>
              <a:rPr lang="en-US" dirty="0">
                <a:cs typeface="Calibri"/>
              </a:rPr>
              <a:t>,</a:t>
            </a:r>
            <a:r>
              <a:rPr lang="en-US" spc="-5" dirty="0">
                <a:cs typeface="Calibri"/>
              </a:rPr>
              <a:t> which </a:t>
            </a:r>
            <a:r>
              <a:rPr lang="en-US" spc="-30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may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amenable </a:t>
            </a:r>
            <a:r>
              <a:rPr lang="en-US" dirty="0">
                <a:cs typeface="Calibri"/>
              </a:rPr>
              <a:t>to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resection.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6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6096000" cy="5643563"/>
          </a:xfrm>
        </p:spPr>
        <p:txBody>
          <a:bodyPr/>
          <a:lstStyle/>
          <a:p>
            <a:pPr marL="12700" marR="5080">
              <a:lnSpc>
                <a:spcPct val="101800"/>
              </a:lnSpc>
              <a:spcBef>
                <a:spcPts val="70"/>
              </a:spcBef>
            </a:pPr>
            <a:r>
              <a:rPr lang="en-US" spc="-5" dirty="0">
                <a:cs typeface="Calibri"/>
              </a:rPr>
              <a:t>Multiple </a:t>
            </a:r>
            <a:r>
              <a:rPr lang="en-US" dirty="0">
                <a:cs typeface="Calibri"/>
              </a:rPr>
              <a:t>dilated </a:t>
            </a:r>
            <a:r>
              <a:rPr lang="en-US" spc="-5" dirty="0">
                <a:cs typeface="Calibri"/>
              </a:rPr>
              <a:t>intrahepatic ducts </a:t>
            </a:r>
            <a:r>
              <a:rPr lang="en-US" dirty="0">
                <a:cs typeface="Calibri"/>
              </a:rPr>
              <a:t>with tiny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dots of strong contrast </a:t>
            </a:r>
            <a:r>
              <a:rPr lang="en-US" dirty="0">
                <a:cs typeface="Calibri"/>
              </a:rPr>
              <a:t>are </a:t>
            </a:r>
            <a:r>
              <a:rPr lang="en-US" spc="-5" dirty="0">
                <a:cs typeface="Calibri"/>
              </a:rPr>
              <a:t>seen </a:t>
            </a:r>
            <a:r>
              <a:rPr lang="en-US" dirty="0">
                <a:cs typeface="Calibri"/>
              </a:rPr>
              <a:t>in </a:t>
            </a:r>
            <a:r>
              <a:rPr lang="en-US" spc="-5" dirty="0">
                <a:cs typeface="Calibri"/>
              </a:rPr>
              <a:t>the </a:t>
            </a:r>
            <a:r>
              <a:rPr lang="en-US" dirty="0">
                <a:cs typeface="Calibri"/>
              </a:rPr>
              <a:t>liver 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(arrows).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2400" dirty="0">
              <a:cs typeface="Calibri"/>
            </a:endParaRPr>
          </a:p>
          <a:p>
            <a:pPr marL="12700" marR="19050" indent="39370">
              <a:lnSpc>
                <a:spcPct val="101400"/>
              </a:lnSpc>
              <a:spcBef>
                <a:spcPts val="5"/>
              </a:spcBef>
            </a:pPr>
            <a:r>
              <a:rPr lang="en-US" spc="-5" dirty="0">
                <a:cs typeface="Calibri"/>
              </a:rPr>
              <a:t>the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characteristic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central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dot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sign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for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Caroli</a:t>
            </a:r>
            <a:r>
              <a:rPr lang="en-US" spc="-5" dirty="0">
                <a:cs typeface="Calibri"/>
              </a:rPr>
              <a:t> </a:t>
            </a:r>
            <a:r>
              <a:rPr lang="en-US" spc="-300" dirty="0">
                <a:cs typeface="Calibri"/>
              </a:rPr>
              <a:t> </a:t>
            </a:r>
            <a:r>
              <a:rPr lang="en-US" dirty="0">
                <a:cs typeface="Calibri"/>
              </a:rPr>
              <a:t>disease.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1659" y="1117600"/>
            <a:ext cx="35331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77800"/>
            <a:ext cx="7975600" cy="6176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liver is divided grossly into four parts or lopes:</a:t>
            </a:r>
          </a:p>
          <a:p>
            <a:r>
              <a:rPr lang="en-US" dirty="0"/>
              <a:t>RIGHT LOBE , LEFT LOBE , CAUDATE LOBE , QUADRATE LOBE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LIGAMENTS OF LIVER</a:t>
            </a:r>
          </a:p>
          <a:p>
            <a:r>
              <a:rPr lang="en-US" dirty="0"/>
              <a:t>-Triangular ligament : Right and left components Covers left lobe of the liver </a:t>
            </a:r>
          </a:p>
          <a:p>
            <a:r>
              <a:rPr lang="en-US" dirty="0"/>
              <a:t> </a:t>
            </a:r>
            <a:r>
              <a:rPr lang="en-US" dirty="0" err="1"/>
              <a:t>Falciform</a:t>
            </a:r>
            <a:r>
              <a:rPr lang="en-US" dirty="0"/>
              <a:t> ligament : Anchors the liver the anterior abdominal wall and the diaphragm </a:t>
            </a:r>
          </a:p>
          <a:p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teres</a:t>
            </a:r>
            <a:r>
              <a:rPr lang="en-US" dirty="0"/>
              <a:t> (</a:t>
            </a:r>
            <a:r>
              <a:rPr lang="en-US" dirty="0" err="1"/>
              <a:t>hepatis</a:t>
            </a:r>
            <a:r>
              <a:rPr lang="en-US" dirty="0"/>
              <a:t>) : Round ligament of the liver A remnant of the left umbilical vein </a:t>
            </a:r>
          </a:p>
          <a:p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venosum</a:t>
            </a:r>
            <a:r>
              <a:rPr lang="en-US" dirty="0"/>
              <a:t> : A remnant of the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venosum</a:t>
            </a:r>
            <a:r>
              <a:rPr lang="en-US" dirty="0"/>
              <a:t> occupies the fissure of the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venosum</a:t>
            </a:r>
            <a:r>
              <a:rPr lang="en-US" dirty="0"/>
              <a:t> </a:t>
            </a:r>
          </a:p>
          <a:p>
            <a:r>
              <a:rPr lang="en-US" dirty="0"/>
              <a:t>Lesser </a:t>
            </a:r>
            <a:r>
              <a:rPr lang="en-US" dirty="0" err="1"/>
              <a:t>omentum</a:t>
            </a:r>
            <a:r>
              <a:rPr lang="en-US" dirty="0"/>
              <a:t> : </a:t>
            </a:r>
            <a:r>
              <a:rPr lang="en-US" dirty="0" err="1"/>
              <a:t>hepatogastric</a:t>
            </a:r>
            <a:r>
              <a:rPr lang="en-US" dirty="0"/>
              <a:t> ligament, </a:t>
            </a:r>
            <a:r>
              <a:rPr lang="en-US" dirty="0" err="1"/>
              <a:t>hepatoduodenal</a:t>
            </a:r>
            <a:r>
              <a:rPr lang="en-US" dirty="0"/>
              <a:t> ligament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1285081"/>
            <a:ext cx="33782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70000" lnSpcReduction="20000"/>
          </a:bodyPr>
          <a:lstStyle/>
          <a:p>
            <a:pPr marL="1778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4-Simple</a:t>
            </a:r>
            <a:r>
              <a:rPr lang="en-US" sz="3600" b="1" spc="-2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cystic</a:t>
            </a:r>
            <a:r>
              <a:rPr lang="en-US" sz="3600" b="1" spc="-3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disease</a:t>
            </a:r>
            <a:endParaRPr lang="en-US" sz="36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40335" indent="-128270">
              <a:lnSpc>
                <a:spcPct val="100000"/>
              </a:lnSpc>
              <a:spcBef>
                <a:spcPts val="1465"/>
              </a:spcBef>
              <a:tabLst>
                <a:tab pos="140970" algn="l"/>
              </a:tabLst>
            </a:pPr>
            <a:r>
              <a:rPr lang="en-US" spc="-5" dirty="0">
                <a:cs typeface="Calibri"/>
              </a:rPr>
              <a:t>Simple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cysts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are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generally </a:t>
            </a:r>
            <a:r>
              <a:rPr lang="en-US" spc="-5" dirty="0">
                <a:cs typeface="Calibri"/>
              </a:rPr>
              <a:t>solitary, and</a:t>
            </a:r>
            <a:r>
              <a:rPr lang="en-US" spc="-1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occur </a:t>
            </a:r>
            <a:r>
              <a:rPr lang="en-US" b="1" spc="-5" dirty="0">
                <a:cs typeface="Calibri"/>
              </a:rPr>
              <a:t>more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frequently</a:t>
            </a:r>
            <a:r>
              <a:rPr lang="en-US" b="1" spc="-1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in </a:t>
            </a:r>
            <a:r>
              <a:rPr lang="en-US" b="1" spc="-5" dirty="0">
                <a:cs typeface="Calibri"/>
              </a:rPr>
              <a:t>women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Char char="•"/>
            </a:pPr>
            <a:endParaRPr lang="en-US" sz="2000" dirty="0">
              <a:cs typeface="Calibri"/>
            </a:endParaRPr>
          </a:p>
          <a:p>
            <a:pPr marL="12700" marR="367665" indent="39370">
              <a:lnSpc>
                <a:spcPct val="102099"/>
              </a:lnSpc>
              <a:spcBef>
                <a:spcPts val="5"/>
              </a:spcBef>
              <a:tabLst>
                <a:tab pos="180975" algn="l"/>
              </a:tabLst>
            </a:pPr>
            <a:r>
              <a:rPr lang="en-US" dirty="0">
                <a:cs typeface="Calibri"/>
              </a:rPr>
              <a:t>Most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are </a:t>
            </a:r>
            <a:r>
              <a:rPr lang="en-US" spc="-5" dirty="0">
                <a:cs typeface="Calibri"/>
              </a:rPr>
              <a:t>incidental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findings,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and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have</a:t>
            </a:r>
            <a:r>
              <a:rPr lang="en-US" dirty="0">
                <a:cs typeface="Calibri"/>
              </a:rPr>
              <a:t> a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characteristic blue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hue when</a:t>
            </a:r>
            <a:r>
              <a:rPr lang="en-US" spc="-5" dirty="0">
                <a:cs typeface="Calibri"/>
              </a:rPr>
              <a:t> seen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at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laparoscopy.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Char char="•"/>
            </a:pPr>
            <a:endParaRPr lang="en-US" sz="2400" dirty="0">
              <a:cs typeface="Calibri"/>
            </a:endParaRPr>
          </a:p>
          <a:p>
            <a:pPr marL="180340" indent="-128905">
              <a:lnSpc>
                <a:spcPct val="100000"/>
              </a:lnSpc>
              <a:spcBef>
                <a:spcPts val="5"/>
              </a:spcBef>
              <a:tabLst>
                <a:tab pos="180975" algn="l"/>
              </a:tabLst>
            </a:pPr>
            <a:r>
              <a:rPr lang="en-US" spc="-5" dirty="0">
                <a:cs typeface="Calibri"/>
              </a:rPr>
              <a:t>Indications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for </a:t>
            </a:r>
            <a:r>
              <a:rPr lang="en-US" spc="-5" dirty="0">
                <a:cs typeface="Calibri"/>
              </a:rPr>
              <a:t>surgical </a:t>
            </a:r>
            <a:r>
              <a:rPr lang="en-US" dirty="0">
                <a:cs typeface="Calibri"/>
              </a:rPr>
              <a:t>intervention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include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Char char="•"/>
            </a:pPr>
            <a:endParaRPr lang="en-US" sz="2400" dirty="0"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lang="en-US" spc="-5" dirty="0">
                <a:cs typeface="Calibri"/>
              </a:rPr>
              <a:t>symptoms,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rupture,</a:t>
            </a:r>
            <a:r>
              <a:rPr lang="en-US" spc="20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haemorrhage</a:t>
            </a:r>
            <a:r>
              <a:rPr lang="en-US" spc="-5" dirty="0">
                <a:cs typeface="Calibri"/>
              </a:rPr>
              <a:t>,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infection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indeterminate</a:t>
            </a:r>
            <a:r>
              <a:rPr lang="en-US" spc="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diagnosis.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2400" dirty="0">
              <a:cs typeface="Calibri"/>
            </a:endParaRPr>
          </a:p>
          <a:p>
            <a:pPr marL="12700" marR="5080">
              <a:lnSpc>
                <a:spcPct val="101400"/>
              </a:lnSpc>
              <a:spcBef>
                <a:spcPts val="5"/>
              </a:spcBef>
              <a:tabLst>
                <a:tab pos="140970" algn="l"/>
              </a:tabLst>
            </a:pPr>
            <a:r>
              <a:rPr lang="en-US" spc="-5" dirty="0">
                <a:cs typeface="Calibri"/>
              </a:rPr>
              <a:t>Surgical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resection </a:t>
            </a:r>
            <a:r>
              <a:rPr lang="en-US" spc="-5" dirty="0">
                <a:cs typeface="Calibri"/>
              </a:rPr>
              <a:t>typically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involves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laparoscopic</a:t>
            </a:r>
            <a:r>
              <a:rPr lang="en-US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deroofing</a:t>
            </a:r>
            <a:r>
              <a:rPr lang="en-US" spc="-5" dirty="0">
                <a:cs typeface="Calibri"/>
              </a:rPr>
              <a:t>,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with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oversewing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cyst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wall.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000" dirty="0">
              <a:cs typeface="Calibri"/>
            </a:endParaRPr>
          </a:p>
          <a:p>
            <a:pPr marL="12700" marR="2243455" indent="39370">
              <a:lnSpc>
                <a:spcPct val="102000"/>
              </a:lnSpc>
              <a:tabLst>
                <a:tab pos="180975" algn="l"/>
              </a:tabLst>
            </a:pP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Polycystic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liver disease is</a:t>
            </a:r>
            <a:r>
              <a:rPr lang="en-US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less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common.</a:t>
            </a:r>
            <a:r>
              <a:rPr lang="en-US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It is</a:t>
            </a:r>
            <a:r>
              <a:rPr lang="en-US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an </a:t>
            </a:r>
            <a:r>
              <a:rPr lang="en-US" b="1" spc="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autosomal dominant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condition,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more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commonly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seen 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in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women,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around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half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of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patients will also </a:t>
            </a:r>
            <a:r>
              <a:rPr lang="en-US" b="1" spc="-30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have</a:t>
            </a:r>
            <a:r>
              <a:rPr lang="en-US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polycystic kidneys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2000" dirty="0">
              <a:cs typeface="Calibri"/>
            </a:endParaRPr>
          </a:p>
          <a:p>
            <a:pPr marL="12700" marR="2301875">
              <a:lnSpc>
                <a:spcPct val="101699"/>
              </a:lnSpc>
            </a:pPr>
            <a:r>
              <a:rPr lang="en-US" dirty="0">
                <a:cs typeface="Calibri"/>
              </a:rPr>
              <a:t>. </a:t>
            </a:r>
            <a:r>
              <a:rPr lang="en-US" spc="-5" dirty="0">
                <a:cs typeface="Calibri"/>
              </a:rPr>
              <a:t>Indications </a:t>
            </a:r>
            <a:r>
              <a:rPr lang="en-US" dirty="0">
                <a:cs typeface="Calibri"/>
              </a:rPr>
              <a:t>for </a:t>
            </a:r>
            <a:r>
              <a:rPr lang="en-US" spc="-5" dirty="0">
                <a:cs typeface="Calibri"/>
              </a:rPr>
              <a:t>surgical </a:t>
            </a:r>
            <a:r>
              <a:rPr lang="en-US" dirty="0">
                <a:cs typeface="Calibri"/>
              </a:rPr>
              <a:t>intervention are broadly 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similar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to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those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for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simple cysts,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although the </a:t>
            </a:r>
            <a:r>
              <a:rPr lang="en-US" dirty="0">
                <a:cs typeface="Calibri"/>
              </a:rPr>
              <a:t>large 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number of </a:t>
            </a:r>
            <a:r>
              <a:rPr lang="en-US" dirty="0">
                <a:cs typeface="Calibri"/>
              </a:rPr>
              <a:t>lesions </a:t>
            </a:r>
            <a:r>
              <a:rPr lang="en-US" spc="-5" dirty="0">
                <a:cs typeface="Calibri"/>
              </a:rPr>
              <a:t>means that </a:t>
            </a:r>
            <a:r>
              <a:rPr lang="en-US" dirty="0" err="1">
                <a:cs typeface="Calibri"/>
              </a:rPr>
              <a:t>deroofing</a:t>
            </a:r>
            <a:r>
              <a:rPr lang="en-US" dirty="0">
                <a:cs typeface="Calibri"/>
              </a:rPr>
              <a:t> a </a:t>
            </a:r>
            <a:r>
              <a:rPr lang="en-US" spc="-5" dirty="0">
                <a:cs typeface="Calibri"/>
              </a:rPr>
              <a:t>single cyst </a:t>
            </a:r>
            <a:r>
              <a:rPr lang="en-US" spc="-305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-5" dirty="0">
                <a:cs typeface="Calibri"/>
              </a:rPr>
              <a:t> unlikely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to relieve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symptoms</a:t>
            </a:r>
            <a:r>
              <a:rPr lang="en-US" sz="2400" spc="-5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9734" y="3872228"/>
            <a:ext cx="2882266" cy="26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0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object 3"/>
          <p:cNvGrpSpPr/>
          <p:nvPr/>
        </p:nvGrpSpPr>
        <p:grpSpPr>
          <a:xfrm>
            <a:off x="2187678" y="797654"/>
            <a:ext cx="7816643" cy="5115053"/>
            <a:chOff x="1606757" y="345947"/>
            <a:chExt cx="4448175" cy="3614420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9483" y="345947"/>
              <a:ext cx="2327147" cy="708659"/>
            </a:xfrm>
            <a:prstGeom prst="rect">
              <a:avLst/>
            </a:prstGeom>
          </p:spPr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757" y="1066164"/>
              <a:ext cx="4447864" cy="2893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877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533400"/>
            <a:ext cx="11353800" cy="6324600"/>
          </a:xfrm>
        </p:spPr>
        <p:txBody>
          <a:bodyPr>
            <a:normAutofit fontScale="77500" lnSpcReduction="20000"/>
          </a:bodyPr>
          <a:lstStyle/>
          <a:p>
            <a:pPr marL="384810" algn="ctr">
              <a:lnSpc>
                <a:spcPct val="100000"/>
              </a:lnSpc>
              <a:spcBef>
                <a:spcPts val="1305"/>
              </a:spcBef>
            </a:pPr>
            <a:r>
              <a:rPr lang="en-US" sz="3600" b="1" spc="-5" dirty="0">
                <a:solidFill>
                  <a:srgbClr val="234060"/>
                </a:solidFill>
                <a:cs typeface="Calibri"/>
              </a:rPr>
              <a:t>Primary</a:t>
            </a:r>
            <a:r>
              <a:rPr lang="en-US" sz="3600" b="1" spc="-15" dirty="0">
                <a:solidFill>
                  <a:srgbClr val="234060"/>
                </a:solidFill>
                <a:cs typeface="Calibri"/>
              </a:rPr>
              <a:t> </a:t>
            </a:r>
            <a:r>
              <a:rPr lang="en-US" sz="3600" b="1" dirty="0">
                <a:solidFill>
                  <a:srgbClr val="234060"/>
                </a:solidFill>
                <a:cs typeface="Calibri"/>
              </a:rPr>
              <a:t>benign</a:t>
            </a:r>
            <a:r>
              <a:rPr lang="en-US" sz="3600" b="1" spc="-5" dirty="0">
                <a:solidFill>
                  <a:srgbClr val="234060"/>
                </a:solidFill>
                <a:cs typeface="Calibri"/>
              </a:rPr>
              <a:t> </a:t>
            </a:r>
            <a:r>
              <a:rPr lang="en-US" sz="3600" b="1" dirty="0">
                <a:solidFill>
                  <a:srgbClr val="234060"/>
                </a:solidFill>
                <a:cs typeface="Calibri"/>
              </a:rPr>
              <a:t>liver</a:t>
            </a:r>
            <a:r>
              <a:rPr lang="en-US" sz="3600" b="1" spc="-20" dirty="0">
                <a:solidFill>
                  <a:srgbClr val="234060"/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rgbClr val="234060"/>
                </a:solidFill>
                <a:cs typeface="Calibri"/>
              </a:rPr>
              <a:t>tumors</a:t>
            </a:r>
            <a:endParaRPr lang="en-US" sz="36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lang="en-US" sz="4000" b="1" u="heavy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EF"/>
                  </a:solidFill>
                </a:uFill>
                <a:cs typeface="Calibri"/>
              </a:rPr>
              <a:t>1</a:t>
            </a:r>
            <a:r>
              <a:rPr lang="en-US" sz="4000" b="1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AFEF"/>
                  </a:solidFill>
                </a:uFill>
                <a:cs typeface="Calibri"/>
              </a:rPr>
              <a:t>.Haemangiomas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281940" marR="5080" indent="-269875">
              <a:lnSpc>
                <a:spcPct val="117900"/>
              </a:lnSpc>
              <a:spcBef>
                <a:spcPts val="1140"/>
              </a:spcBef>
            </a:pPr>
            <a:r>
              <a:rPr lang="en-US" dirty="0">
                <a:cs typeface="Calibri"/>
              </a:rPr>
              <a:t>A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liver </a:t>
            </a:r>
            <a:r>
              <a:rPr lang="en-US" spc="-5" dirty="0" err="1">
                <a:cs typeface="Calibri"/>
              </a:rPr>
              <a:t>hemangioma</a:t>
            </a:r>
            <a:r>
              <a:rPr lang="en-US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is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a </a:t>
            </a:r>
            <a:r>
              <a:rPr lang="en-US" spc="-5" dirty="0">
                <a:cs typeface="Calibri"/>
              </a:rPr>
              <a:t>benign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(non-cancerous)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tumor</a:t>
            </a:r>
            <a:r>
              <a:rPr lang="en-US" dirty="0">
                <a:cs typeface="Calibri"/>
              </a:rPr>
              <a:t> in </a:t>
            </a:r>
            <a:r>
              <a:rPr lang="en-US" spc="-5" dirty="0">
                <a:cs typeface="Calibri"/>
              </a:rPr>
              <a:t>the </a:t>
            </a:r>
            <a:r>
              <a:rPr lang="en-US" dirty="0">
                <a:cs typeface="Calibri"/>
              </a:rPr>
              <a:t>liver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that </a:t>
            </a:r>
            <a:r>
              <a:rPr lang="en-US" dirty="0">
                <a:cs typeface="Calibri"/>
              </a:rPr>
              <a:t>is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made </a:t>
            </a:r>
            <a:r>
              <a:rPr lang="en-US" dirty="0">
                <a:cs typeface="Calibri"/>
              </a:rPr>
              <a:t>up</a:t>
            </a:r>
            <a:r>
              <a:rPr lang="en-US" spc="-5" dirty="0">
                <a:cs typeface="Calibri"/>
              </a:rPr>
              <a:t> </a:t>
            </a:r>
            <a:r>
              <a:rPr lang="en-US" spc="5" dirty="0">
                <a:cs typeface="Calibri"/>
              </a:rPr>
              <a:t>of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solidFill>
                  <a:srgbClr val="FF0000"/>
                </a:solidFill>
                <a:cs typeface="Calibri"/>
              </a:rPr>
              <a:t>clusters</a:t>
            </a:r>
            <a:r>
              <a:rPr lang="en-US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FF0000"/>
                </a:solidFill>
                <a:cs typeface="Calibri"/>
              </a:rPr>
              <a:t>of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FF0000"/>
                </a:solidFill>
                <a:cs typeface="Calibri"/>
              </a:rPr>
              <a:t>blood-filled</a:t>
            </a:r>
            <a:r>
              <a:rPr lang="en-US" spc="-1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cavities</a:t>
            </a:r>
            <a:endParaRPr lang="en-US" dirty="0">
              <a:cs typeface="Calibri"/>
            </a:endParaRPr>
          </a:p>
          <a:p>
            <a:pPr marL="12700" marR="3012440" indent="39370">
              <a:lnSpc>
                <a:spcPct val="175700"/>
              </a:lnSpc>
              <a:spcBef>
                <a:spcPts val="10"/>
              </a:spcBef>
              <a:buFont typeface="Calibri"/>
              <a:buChar char="•"/>
              <a:tabLst>
                <a:tab pos="180340" algn="l"/>
              </a:tabLst>
            </a:pP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The most common 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primary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liver tumor 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. </a:t>
            </a:r>
            <a:r>
              <a:rPr lang="en-US" b="1" spc="-305" dirty="0">
                <a:cs typeface="Calibri"/>
              </a:rPr>
              <a:t> 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(</a:t>
            </a:r>
            <a:r>
              <a:rPr lang="en-US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the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most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common solid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benign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liver</a:t>
            </a:r>
            <a:endParaRPr lang="en-US" dirty="0">
              <a:cs typeface="Calibri"/>
            </a:endParaRPr>
          </a:p>
          <a:p>
            <a:pPr marL="281940">
              <a:lnSpc>
                <a:spcPct val="100000"/>
              </a:lnSpc>
              <a:spcBef>
                <a:spcPts val="300"/>
              </a:spcBef>
            </a:pP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lesion)</a:t>
            </a:r>
            <a:endParaRPr lang="en-US" dirty="0">
              <a:cs typeface="Calibri"/>
            </a:endParaRPr>
          </a:p>
          <a:p>
            <a:pPr marL="281940" marR="3573779" indent="-269875">
              <a:lnSpc>
                <a:spcPct val="117900"/>
              </a:lnSpc>
              <a:spcBef>
                <a:spcPts val="975"/>
              </a:spcBef>
            </a:pP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But the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most </a:t>
            </a:r>
            <a:r>
              <a:rPr lang="en-US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common 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benign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liver </a:t>
            </a:r>
            <a:r>
              <a:rPr lang="en-US" b="1" spc="-305" dirty="0">
                <a:cs typeface="Calibri"/>
              </a:rPr>
              <a:t> 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lesion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cs typeface="Calibri"/>
              </a:rPr>
              <a:t>is</a:t>
            </a:r>
            <a:r>
              <a:rPr lang="en-US" b="1" u="sng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hepatic</a:t>
            </a:r>
            <a:r>
              <a:rPr lang="en-US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cyst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600" dirty="0">
              <a:cs typeface="Calibri"/>
            </a:endParaRPr>
          </a:p>
          <a:p>
            <a:pPr marL="180340" indent="-128270">
              <a:lnSpc>
                <a:spcPct val="100000"/>
              </a:lnSpc>
              <a:tabLst>
                <a:tab pos="180340" algn="l"/>
              </a:tabLst>
            </a:pPr>
            <a:r>
              <a:rPr lang="en-US" spc="-5" dirty="0"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causes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 </a:t>
            </a:r>
            <a:r>
              <a:rPr lang="en-US" dirty="0">
                <a:cs typeface="Calibri"/>
              </a:rPr>
              <a:t>liver </a:t>
            </a:r>
            <a:r>
              <a:rPr lang="en-US" spc="-5" dirty="0" err="1">
                <a:cs typeface="Calibri"/>
              </a:rPr>
              <a:t>hemangiomas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are</a:t>
            </a:r>
          </a:p>
          <a:p>
            <a:pPr marL="281940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cs typeface="Calibri"/>
              </a:rPr>
              <a:t>not</a:t>
            </a:r>
            <a:r>
              <a:rPr lang="en-US" b="1" spc="-7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known</a:t>
            </a:r>
            <a:endParaRPr lang="en-US" dirty="0">
              <a:cs typeface="Calibri"/>
            </a:endParaRPr>
          </a:p>
          <a:p>
            <a:pPr marL="281940" marR="3355975" indent="-269875">
              <a:lnSpc>
                <a:spcPct val="117900"/>
              </a:lnSpc>
              <a:spcBef>
                <a:spcPts val="975"/>
              </a:spcBef>
            </a:pPr>
            <a:r>
              <a:rPr lang="en-US" dirty="0">
                <a:cs typeface="Calibri"/>
              </a:rPr>
              <a:t>. • </a:t>
            </a:r>
            <a:r>
              <a:rPr lang="en-US" spc="-5" dirty="0">
                <a:cs typeface="Calibri"/>
              </a:rPr>
              <a:t>Some cases may </a:t>
            </a:r>
            <a:r>
              <a:rPr lang="en-US" dirty="0">
                <a:cs typeface="Calibri"/>
              </a:rPr>
              <a:t>be </a:t>
            </a:r>
            <a:r>
              <a:rPr lang="en-US" spc="-5" dirty="0">
                <a:cs typeface="Calibri"/>
              </a:rPr>
              <a:t>genetic (runs </a:t>
            </a:r>
            <a:r>
              <a:rPr lang="en-US" dirty="0">
                <a:cs typeface="Calibri"/>
              </a:rPr>
              <a:t>in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family).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600" dirty="0">
              <a:cs typeface="Calibri"/>
            </a:endParaRPr>
          </a:p>
          <a:p>
            <a:pPr marL="140335" indent="-128270">
              <a:lnSpc>
                <a:spcPct val="100000"/>
              </a:lnSpc>
              <a:tabLst>
                <a:tab pos="140970" algn="l"/>
              </a:tabLst>
            </a:pPr>
            <a:r>
              <a:rPr lang="en-US" dirty="0">
                <a:cs typeface="Calibri"/>
              </a:rPr>
              <a:t>Most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liver</a:t>
            </a:r>
            <a:r>
              <a:rPr lang="en-US" spc="-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hemangiomas</a:t>
            </a:r>
            <a:r>
              <a:rPr lang="en-US" spc="-5" dirty="0">
                <a:cs typeface="Calibri"/>
              </a:rPr>
              <a:t> do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not cause</a:t>
            </a:r>
            <a:endParaRPr lang="en-US" dirty="0">
              <a:cs typeface="Calibri"/>
            </a:endParaRPr>
          </a:p>
          <a:p>
            <a:pPr marL="281940" marR="137160">
              <a:lnSpc>
                <a:spcPct val="117100"/>
              </a:lnSpc>
            </a:pPr>
            <a:r>
              <a:rPr lang="en-US" spc="-5" dirty="0">
                <a:cs typeface="Calibri"/>
              </a:rPr>
              <a:t>symptoms, and </a:t>
            </a:r>
            <a:r>
              <a:rPr lang="en-US" dirty="0">
                <a:cs typeface="Calibri"/>
              </a:rPr>
              <a:t>are </a:t>
            </a:r>
            <a:r>
              <a:rPr lang="en-US" spc="-5" dirty="0">
                <a:cs typeface="Calibri"/>
              </a:rPr>
              <a:t>only </a:t>
            </a:r>
            <a:r>
              <a:rPr lang="en-US" dirty="0">
                <a:cs typeface="Calibri"/>
              </a:rPr>
              <a:t>discovered when </a:t>
            </a:r>
            <a:r>
              <a:rPr lang="en-US" spc="-5" dirty="0">
                <a:cs typeface="Calibri"/>
              </a:rPr>
              <a:t>the patient </a:t>
            </a:r>
            <a:r>
              <a:rPr lang="en-US" dirty="0">
                <a:cs typeface="Calibri"/>
              </a:rPr>
              <a:t>is </a:t>
            </a:r>
            <a:r>
              <a:rPr lang="en-US" spc="-5" dirty="0">
                <a:cs typeface="Calibri"/>
              </a:rPr>
              <a:t>being </a:t>
            </a:r>
            <a:r>
              <a:rPr lang="en-US" dirty="0">
                <a:cs typeface="Calibri"/>
              </a:rPr>
              <a:t>seen for </a:t>
            </a:r>
            <a:r>
              <a:rPr lang="en-US" spc="-5" dirty="0">
                <a:cs typeface="Calibri"/>
              </a:rPr>
              <a:t>another,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unrelated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health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condition.</a:t>
            </a:r>
            <a:endParaRPr lang="en-US" dirty="0"/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525" y="2698115"/>
            <a:ext cx="3800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2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Autofit/>
          </a:bodyPr>
          <a:lstStyle/>
          <a:p>
            <a:pPr marL="280670" indent="-268605">
              <a:lnSpc>
                <a:spcPct val="100000"/>
              </a:lnSpc>
              <a:spcBef>
                <a:spcPts val="765"/>
              </a:spcBef>
              <a:buSzPct val="128571"/>
              <a:buFont typeface="Symbol"/>
              <a:buChar char=""/>
              <a:tabLst>
                <a:tab pos="280670" algn="l"/>
                <a:tab pos="281305" algn="l"/>
              </a:tabLst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following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complications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are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rarely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described: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41300" marR="565785" lvl="1" indent="39370">
              <a:lnSpc>
                <a:spcPct val="117100"/>
              </a:lnSpc>
              <a:spcBef>
                <a:spcPts val="5"/>
              </a:spcBef>
              <a:buFont typeface="Calibri"/>
              <a:buAutoNum type="arabicPeriod"/>
              <a:tabLst>
                <a:tab pos="456565" algn="l"/>
              </a:tabLs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Rupture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 resultant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hemoperitoneum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Rarely, large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tumors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rupture </a:t>
            </a:r>
            <a:r>
              <a:rPr lang="en-US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spontaneously or after blunt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trauma.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Patients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may</a:t>
            </a:r>
            <a:r>
              <a:rPr lang="en-US" sz="2400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present</a:t>
            </a:r>
            <a:r>
              <a:rPr lang="en-US" sz="2400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signs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circulatory</a:t>
            </a:r>
            <a:r>
              <a:rPr lang="en-US" sz="2400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shock and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hemoperitoneum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16559" lvl="1" indent="-175895">
              <a:lnSpc>
                <a:spcPct val="100000"/>
              </a:lnSpc>
              <a:spcBef>
                <a:spcPts val="275"/>
              </a:spcBef>
              <a:buFont typeface="Calibri"/>
              <a:buAutoNum type="arabicPeriod" startAt="2"/>
              <a:tabLst>
                <a:tab pos="417195" algn="l"/>
              </a:tabLst>
            </a:pP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Intratumoral</a:t>
            </a:r>
            <a:r>
              <a:rPr lang="en-US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bleeding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55930" lvl="1" indent="-175895">
              <a:lnSpc>
                <a:spcPct val="100000"/>
              </a:lnSpc>
              <a:spcBef>
                <a:spcPts val="290"/>
              </a:spcBef>
              <a:buFont typeface="Calibri"/>
              <a:buAutoNum type="arabicPeriod" startAt="2"/>
              <a:tabLst>
                <a:tab pos="456565" algn="l"/>
              </a:tabLst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Compression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bile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ducts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and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nearby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arteries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and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veins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41300" marR="5080" lvl="1" indent="39370">
              <a:lnSpc>
                <a:spcPts val="1970"/>
              </a:lnSpc>
              <a:spcBef>
                <a:spcPts val="110"/>
              </a:spcBef>
              <a:buFont typeface="Calibri"/>
              <a:buAutoNum type="arabicPeriod" startAt="2"/>
              <a:tabLst>
                <a:tab pos="456565" algn="l"/>
              </a:tabLst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Gastric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compression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Early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satiety, nausea, and vomiting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may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occur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when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large </a:t>
            </a:r>
            <a:r>
              <a:rPr lang="en-US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lesions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compress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stomach, producing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gastric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outlet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obstruction.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16559" lvl="1" indent="-175895">
              <a:lnSpc>
                <a:spcPct val="100000"/>
              </a:lnSpc>
              <a:spcBef>
                <a:spcPts val="165"/>
              </a:spcBef>
              <a:buFont typeface="Calibri"/>
              <a:buAutoNum type="arabicPeriod" startAt="2"/>
              <a:tabLst>
                <a:tab pos="417195" algn="l"/>
              </a:tabLst>
            </a:pP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Hemobilia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16559" lvl="1" indent="-175895">
              <a:lnSpc>
                <a:spcPct val="100000"/>
              </a:lnSpc>
              <a:spcBef>
                <a:spcPts val="290"/>
              </a:spcBef>
              <a:buFont typeface="Calibri"/>
              <a:buAutoNum type="arabicPeriod" startAt="2"/>
              <a:tabLst>
                <a:tab pos="417195" algn="l"/>
              </a:tabLst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High-output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congestive heart failure</a:t>
            </a:r>
          </a:p>
          <a:p>
            <a:pPr marL="377190" lvl="1" indent="-136525">
              <a:lnSpc>
                <a:spcPct val="100000"/>
              </a:lnSpc>
              <a:spcBef>
                <a:spcPts val="285"/>
              </a:spcBef>
              <a:buFont typeface="Calibri"/>
              <a:buAutoNum type="arabicPeriod" startAt="2"/>
              <a:tabLst>
                <a:tab pos="377825" algn="l"/>
              </a:tabLst>
            </a:pP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Kasabach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-Merritt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syndrome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(Rare)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lang="en-US" sz="24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characterised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by</a:t>
            </a:r>
            <a:r>
              <a:rPr lang="en-US"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</a:t>
            </a:r>
            <a:r>
              <a:rPr lang="en-US"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combination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of</a:t>
            </a:r>
            <a:r>
              <a:rPr lang="en-US" sz="24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17830" indent="-17716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18465" algn="l"/>
              </a:tabLs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rapidly</a:t>
            </a:r>
            <a:r>
              <a:rPr lang="en-US"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growing</a:t>
            </a:r>
            <a:r>
              <a:rPr lang="en-US"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vascular</a:t>
            </a:r>
            <a:r>
              <a:rPr lang="en-US" sz="24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tumour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57834" indent="-17780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458470" algn="l"/>
              </a:tabLst>
            </a:pP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thrombocytopenia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17830" indent="-17716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18465" algn="l"/>
              </a:tabLst>
            </a:pPr>
            <a:r>
              <a:rPr lang="en-US" sz="24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microangiopathic</a:t>
            </a:r>
            <a:r>
              <a:rPr lang="en-US" sz="24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haemolytic</a:t>
            </a:r>
            <a:r>
              <a:rPr lang="en-US" sz="2400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anaemia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17830" indent="-17716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18465" algn="l"/>
              </a:tabLs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consumptive</a:t>
            </a:r>
            <a:r>
              <a:rPr lang="en-US" sz="2400" b="1" spc="-3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coagulopathy.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16559" lvl="1" indent="-175895">
              <a:lnSpc>
                <a:spcPct val="100000"/>
              </a:lnSpc>
              <a:spcBef>
                <a:spcPts val="290"/>
              </a:spcBef>
              <a:buFont typeface="Calibri"/>
              <a:buAutoNum type="arabicPeriod" startAt="2"/>
              <a:tabLst>
                <a:tab pos="417195" algn="l"/>
              </a:tabLs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527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92500" lnSpcReduction="20000"/>
          </a:bodyPr>
          <a:lstStyle/>
          <a:p>
            <a:pPr marL="241300">
              <a:lnSpc>
                <a:spcPct val="100000"/>
              </a:lnSpc>
            </a:pP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DIAGNOSIS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41300" marR="4037329" indent="39370">
              <a:lnSpc>
                <a:spcPct val="117100"/>
              </a:lnSpc>
              <a:spcBef>
                <a:spcPts val="5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1.CT</a:t>
            </a:r>
            <a:r>
              <a:rPr lang="en-US" sz="2400" spc="-3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scan</a:t>
            </a:r>
            <a:r>
              <a:rPr lang="en-US" sz="2400" spc="-3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</a:t>
            </a:r>
            <a:r>
              <a:rPr lang="en-US" sz="2400" spc="-3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IV</a:t>
            </a:r>
            <a:r>
              <a:rPr lang="en-US"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contrast </a:t>
            </a:r>
            <a:r>
              <a:rPr lang="en-US" sz="2400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2.Angiography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377190" indent="-136525">
              <a:lnSpc>
                <a:spcPct val="100000"/>
              </a:lnSpc>
              <a:spcBef>
                <a:spcPts val="285"/>
              </a:spcBef>
              <a:buSzPct val="92857"/>
              <a:buAutoNum type="arabicPeriod" startAt="3"/>
              <a:tabLst>
                <a:tab pos="377825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MRI</a:t>
            </a:r>
          </a:p>
          <a:p>
            <a:pPr marL="417195" indent="-137160">
              <a:lnSpc>
                <a:spcPct val="100000"/>
              </a:lnSpc>
              <a:spcBef>
                <a:spcPts val="290"/>
              </a:spcBef>
              <a:buSzPct val="92857"/>
              <a:buAutoNum type="arabicPeriod" startAt="3"/>
              <a:tabLst>
                <a:tab pos="417830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Ultra</a:t>
            </a:r>
            <a:r>
              <a:rPr lang="en-US" sz="2400" spc="-3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sound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75"/>
              </a:spcBef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Biopsy</a:t>
            </a:r>
            <a:r>
              <a:rPr lang="en-US"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shouldn’t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be</a:t>
            </a:r>
            <a:r>
              <a:rPr lang="en-US" sz="2400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performed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due</a:t>
            </a:r>
            <a:r>
              <a:rPr lang="en-US"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to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risk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hemorrhage</a:t>
            </a:r>
            <a:r>
              <a:rPr lang="en-US" sz="24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biopsy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241300">
              <a:lnSpc>
                <a:spcPct val="100000"/>
              </a:lnSpc>
              <a:spcBef>
                <a:spcPts val="590"/>
              </a:spcBef>
            </a:pPr>
            <a:endParaRPr lang="en-US" sz="3200" b="1" spc="-5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90"/>
              </a:spcBef>
            </a:pPr>
            <a:r>
              <a:rPr lang="en-US" sz="3200" b="1" spc="-5" dirty="0">
                <a:cs typeface="Calibri"/>
              </a:rPr>
              <a:t>TREATMENT:-</a:t>
            </a:r>
            <a:endParaRPr lang="en-US" sz="3200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90"/>
              </a:spcBef>
            </a:pPr>
            <a:r>
              <a:rPr lang="en-US" sz="2400" spc="-5" dirty="0">
                <a:cs typeface="Calibri"/>
              </a:rPr>
              <a:t>-Observation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&gt;90%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cases.</a:t>
            </a:r>
          </a:p>
          <a:p>
            <a:pPr marL="1285240" marR="2889250" indent="-1043940">
              <a:lnSpc>
                <a:spcPct val="116399"/>
              </a:lnSpc>
              <a:spcBef>
                <a:spcPts val="10"/>
              </a:spcBef>
            </a:pPr>
            <a:r>
              <a:rPr lang="en-US" sz="2400" dirty="0">
                <a:cs typeface="Calibri"/>
              </a:rPr>
              <a:t>-resection if : </a:t>
            </a:r>
            <a:r>
              <a:rPr lang="en-US" sz="2400" spc="-5" dirty="0">
                <a:cs typeface="Calibri"/>
              </a:rPr>
              <a:t>1.-Large symptomatic </a:t>
            </a:r>
            <a:r>
              <a:rPr lang="en-US" sz="2400" dirty="0">
                <a:cs typeface="Calibri"/>
              </a:rPr>
              <a:t>lesions </a:t>
            </a:r>
            <a:r>
              <a:rPr lang="en-US" sz="2400" spc="-30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2–Hemorrhage</a:t>
            </a:r>
            <a:endParaRPr lang="en-US" sz="2400" dirty="0">
              <a:cs typeface="Calibri"/>
            </a:endParaRPr>
          </a:p>
          <a:p>
            <a:endParaRPr lang="en-US" sz="2400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168891"/>
            <a:ext cx="5008995" cy="23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29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241300">
              <a:lnSpc>
                <a:spcPct val="100000"/>
              </a:lnSpc>
              <a:spcBef>
                <a:spcPts val="1095"/>
              </a:spcBef>
            </a:pP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2.Hepatic</a:t>
            </a:r>
            <a:r>
              <a:rPr lang="en-US" sz="3600" b="1" spc="-3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Adenoma</a:t>
            </a:r>
            <a:endParaRPr lang="en-US" sz="36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369570" indent="-128905">
              <a:lnSpc>
                <a:spcPct val="100000"/>
              </a:lnSpc>
              <a:spcBef>
                <a:spcPts val="375"/>
              </a:spcBef>
              <a:tabLst>
                <a:tab pos="370205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Hepatic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adenomas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are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rare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benign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liver </a:t>
            </a:r>
            <a:r>
              <a:rPr lang="en-US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tumours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408940" indent="-128905">
              <a:lnSpc>
                <a:spcPct val="100000"/>
              </a:lnSpc>
              <a:spcBef>
                <a:spcPts val="290"/>
              </a:spcBef>
              <a:tabLst>
                <a:tab pos="409575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They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occur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mostly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 women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child-bearing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age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mostly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(20-50).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41300" marR="105410" indent="39370">
              <a:lnSpc>
                <a:spcPct val="116799"/>
              </a:lnSpc>
              <a:spcBef>
                <a:spcPts val="5"/>
              </a:spcBef>
              <a:buClr>
                <a:srgbClr val="000000"/>
              </a:buClr>
              <a:buFont typeface="Calibri"/>
              <a:buChar char="•"/>
              <a:tabLst>
                <a:tab pos="409575" algn="l"/>
              </a:tabLst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association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sex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hormones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(including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oral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contraceptive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pill)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is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well 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recognised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and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regression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symptomatic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adenomas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withdrawal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hormone </a:t>
            </a:r>
            <a:r>
              <a:rPr lang="en-US" spc="-30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stimulation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is well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documented.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369570" indent="-128905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Font typeface="Calibri"/>
              <a:buChar char="•"/>
              <a:tabLst>
                <a:tab pos="370205" algn="l"/>
              </a:tabLst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Pregnancy</a:t>
            </a:r>
            <a:r>
              <a:rPr lang="en-US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can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also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increase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your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risk.</a:t>
            </a:r>
          </a:p>
          <a:p>
            <a:pPr marL="369570" indent="-128905">
              <a:lnSpc>
                <a:spcPct val="100000"/>
              </a:lnSpc>
              <a:spcBef>
                <a:spcPts val="285"/>
              </a:spcBef>
              <a:tabLst>
                <a:tab pos="370205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Majority</a:t>
            </a:r>
            <a:r>
              <a:rPr lang="en-US" spc="-2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are</a:t>
            </a:r>
            <a:r>
              <a:rPr lang="en-US" spc="-2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solitary.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320675" marR="469265" indent="-79375">
              <a:lnSpc>
                <a:spcPct val="117100"/>
              </a:lnSpc>
              <a:spcBef>
                <a:spcPts val="5"/>
              </a:spcBef>
              <a:tabLst>
                <a:tab pos="370205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This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tumor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histologically</a:t>
            </a:r>
            <a:r>
              <a:rPr lang="en-US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consists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normal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hepatocytes</a:t>
            </a:r>
            <a:r>
              <a:rPr lang="en-US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without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bile</a:t>
            </a:r>
            <a:r>
              <a:rPr lang="en-US" b="1" spc="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duct </a:t>
            </a:r>
            <a:r>
              <a:rPr lang="en-US" b="1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or </a:t>
            </a: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Kuppfer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cells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and</a:t>
            </a:r>
            <a:r>
              <a:rPr lang="en-US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absence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interlobular bile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ducts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2011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0400" y="0"/>
            <a:ext cx="10515600" cy="6858000"/>
          </a:xfrm>
        </p:spPr>
        <p:txBody>
          <a:bodyPr>
            <a:normAutofit fontScale="85000" lnSpcReduction="20000"/>
          </a:bodyPr>
          <a:lstStyle/>
          <a:p>
            <a:pPr marL="241300" indent="-229235">
              <a:lnSpc>
                <a:spcPct val="100000"/>
              </a:lnSpc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Hepatic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adenoma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doesn’t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often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cause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symptoms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241300" marR="17145" indent="-229235">
              <a:lnSpc>
                <a:spcPct val="1172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Sometimes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it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causes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mild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symptoms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such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as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pain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in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RUQ,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nausea,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or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full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feeling. </a:t>
            </a:r>
            <a:r>
              <a:rPr lang="en-US" spc="-3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typically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occurs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when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 tumor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is</a:t>
            </a:r>
            <a:r>
              <a:rPr lang="en-US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large </a:t>
            </a:r>
            <a:r>
              <a:rPr lang="en-US" b="1" spc="-5" dirty="0">
                <a:cs typeface="Calibri"/>
              </a:rPr>
              <a:t>enough</a:t>
            </a:r>
            <a:r>
              <a:rPr lang="en-US" b="1" spc="-1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to </a:t>
            </a:r>
            <a:r>
              <a:rPr lang="en-US" b="1" spc="-5" dirty="0">
                <a:cs typeface="Calibri"/>
              </a:rPr>
              <a:t>put pressure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on </a:t>
            </a:r>
            <a:r>
              <a:rPr lang="en-US" b="1" spc="-5" dirty="0">
                <a:cs typeface="Calibri"/>
              </a:rPr>
              <a:t> neighboring</a:t>
            </a:r>
            <a:r>
              <a:rPr lang="en-US" b="1" spc="-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organs and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tissues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280670" indent="-268605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80670" algn="l"/>
                <a:tab pos="281305" algn="l"/>
              </a:tabLst>
            </a:pPr>
            <a:r>
              <a:rPr lang="en-US" dirty="0">
                <a:cs typeface="Calibri"/>
              </a:rPr>
              <a:t>A </a:t>
            </a:r>
            <a:r>
              <a:rPr lang="en-US" spc="-5" dirty="0">
                <a:cs typeface="Calibri"/>
              </a:rPr>
              <a:t>ruptured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hepatic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adenoma </a:t>
            </a:r>
            <a:r>
              <a:rPr lang="en-US" dirty="0">
                <a:cs typeface="Calibri"/>
              </a:rPr>
              <a:t>is </a:t>
            </a:r>
            <a:r>
              <a:rPr lang="en-US" spc="-5" dirty="0">
                <a:cs typeface="Calibri"/>
              </a:rPr>
              <a:t>serious. It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can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cause:</a:t>
            </a:r>
            <a:endParaRPr lang="en-US" dirty="0">
              <a:cs typeface="Calibri"/>
            </a:endParaRPr>
          </a:p>
          <a:p>
            <a:pPr marL="241300" marR="5080">
              <a:lnSpc>
                <a:spcPct val="116399"/>
              </a:lnSpc>
              <a:spcBef>
                <a:spcPts val="15"/>
              </a:spcBef>
            </a:pPr>
            <a:r>
              <a:rPr lang="en-US" spc="-5" dirty="0">
                <a:cs typeface="Calibri"/>
              </a:rPr>
              <a:t>sudden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abdominal</a:t>
            </a:r>
            <a:r>
              <a:rPr lang="en-US" dirty="0">
                <a:cs typeface="Calibri"/>
              </a:rPr>
              <a:t> pain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, low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blood pressure</a:t>
            </a:r>
            <a:r>
              <a:rPr lang="en-US" dirty="0">
                <a:cs typeface="Calibri"/>
              </a:rPr>
              <a:t> , </a:t>
            </a:r>
            <a:r>
              <a:rPr lang="en-US" spc="-5" dirty="0">
                <a:cs typeface="Calibri"/>
              </a:rPr>
              <a:t>internal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bleeding </a:t>
            </a:r>
            <a:r>
              <a:rPr lang="en-US" dirty="0">
                <a:cs typeface="Calibri"/>
              </a:rPr>
              <a:t>In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rare cases,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it </a:t>
            </a:r>
            <a:r>
              <a:rPr lang="en-US" spc="-5" dirty="0">
                <a:cs typeface="Calibri"/>
              </a:rPr>
              <a:t>can </a:t>
            </a:r>
            <a:r>
              <a:rPr lang="en-US" spc="-30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be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life-threatening.</a:t>
            </a:r>
            <a:endParaRPr lang="en-US" dirty="0">
              <a:cs typeface="Calibri"/>
            </a:endParaRPr>
          </a:p>
          <a:p>
            <a:r>
              <a:rPr lang="en-US" b="1" spc="-5" dirty="0">
                <a:cs typeface="Calibri"/>
              </a:rPr>
              <a:t>Diagnosis</a:t>
            </a:r>
          </a:p>
          <a:p>
            <a:pPr marL="241300" marR="332105" indent="-229235">
              <a:lnSpc>
                <a:spcPct val="1171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lang="en-US" spc="-5" dirty="0">
                <a:cs typeface="Calibri"/>
              </a:rPr>
              <a:t>Imaging by</a:t>
            </a:r>
            <a:r>
              <a:rPr lang="en-US" spc="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CT or</a:t>
            </a:r>
            <a:r>
              <a:rPr lang="en-US" dirty="0">
                <a:cs typeface="Calibri"/>
              </a:rPr>
              <a:t> MRI :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demonstrates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 well-circumscribed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and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vascular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solid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tumour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241300" marR="99695">
              <a:lnSpc>
                <a:spcPts val="1970"/>
              </a:lnSpc>
              <a:spcBef>
                <a:spcPts val="110"/>
              </a:spcBef>
            </a:pPr>
            <a:r>
              <a:rPr lang="en-US" b="1" spc="-5" dirty="0">
                <a:cs typeface="Calibri"/>
              </a:rPr>
              <a:t>Unfortunately,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there</a:t>
            </a:r>
            <a:r>
              <a:rPr lang="en-US" b="1" dirty="0">
                <a:cs typeface="Calibri"/>
              </a:rPr>
              <a:t> are</a:t>
            </a:r>
            <a:r>
              <a:rPr lang="en-US" b="1" spc="1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no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characteristic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radiological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features</a:t>
            </a:r>
            <a:r>
              <a:rPr lang="en-US" b="1" dirty="0">
                <a:cs typeface="Calibri"/>
              </a:rPr>
              <a:t> to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differentiate </a:t>
            </a:r>
            <a:r>
              <a:rPr lang="en-US" b="1" spc="-30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these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lesions from HCC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280670">
              <a:lnSpc>
                <a:spcPct val="100000"/>
              </a:lnSpc>
              <a:spcBef>
                <a:spcPts val="175"/>
              </a:spcBef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Biopsy</a:t>
            </a:r>
            <a:r>
              <a:rPr lang="en-US" b="1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may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be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necessary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 for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confirmation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and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 err="1">
                <a:solidFill>
                  <a:srgbClr val="FF0000"/>
                </a:solidFill>
                <a:cs typeface="Calibri"/>
              </a:rPr>
              <a:t>characterisation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of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the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nature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of</a:t>
            </a:r>
            <a:endParaRPr lang="en-US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lang="en-US" b="1" spc="-5" dirty="0">
                <a:solidFill>
                  <a:srgbClr val="FF0000"/>
                </a:solidFill>
                <a:cs typeface="Calibri"/>
              </a:rPr>
              <a:t>these</a:t>
            </a:r>
            <a:r>
              <a:rPr lang="en-US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lesion.</a:t>
            </a:r>
            <a:endParaRPr lang="en-US" dirty="0"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165"/>
              </a:spcBef>
              <a:buSzPct val="157142"/>
              <a:buFont typeface="Symbol"/>
              <a:buChar char="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On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US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A </a:t>
            </a:r>
            <a:r>
              <a:rPr lang="en-US" spc="-5" dirty="0">
                <a:cs typeface="Calibri"/>
              </a:rPr>
              <a:t>hepatic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adenoma usually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presents</a:t>
            </a:r>
            <a:r>
              <a:rPr lang="en-US" dirty="0">
                <a:cs typeface="Calibri"/>
              </a:rPr>
              <a:t> as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 solitary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,well </a:t>
            </a:r>
            <a:r>
              <a:rPr lang="en-US" spc="-5" dirty="0">
                <a:cs typeface="Calibri"/>
              </a:rPr>
              <a:t>demarcated</a:t>
            </a:r>
            <a:endParaRPr lang="en-US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75"/>
              </a:spcBef>
            </a:pPr>
            <a:r>
              <a:rPr lang="en-US" dirty="0">
                <a:cs typeface="Calibri"/>
              </a:rPr>
              <a:t>,heterogeneous</a:t>
            </a:r>
            <a:r>
              <a:rPr lang="en-US" spc="-4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mass</a:t>
            </a:r>
            <a:endParaRPr lang="en-US" dirty="0"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SzPct val="128571"/>
              <a:buFont typeface="Symbol"/>
              <a:buChar char="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On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MRI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,adenomas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are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hyperintense</a:t>
            </a:r>
            <a:endParaRPr lang="en-US" dirty="0">
              <a:cs typeface="Calibri"/>
            </a:endParaRPr>
          </a:p>
          <a:p>
            <a:pPr marL="241300" marR="34290" indent="-229235">
              <a:lnSpc>
                <a:spcPct val="117900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lang="en-US" spc="-5" dirty="0">
                <a:cs typeface="Calibri"/>
              </a:rPr>
              <a:t>Arterial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phase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CT demonstrates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well-developed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peripheral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arterialisation</a:t>
            </a:r>
            <a:r>
              <a:rPr lang="en-US" spc="-5" dirty="0">
                <a:cs typeface="Calibri"/>
              </a:rPr>
              <a:t> of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tumour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78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r>
              <a:rPr lang="en-US" spc="-5" dirty="0">
                <a:cs typeface="Calibri"/>
              </a:rPr>
              <a:t>On </a:t>
            </a:r>
            <a:r>
              <a:rPr lang="en-US" dirty="0">
                <a:cs typeface="Calibri"/>
              </a:rPr>
              <a:t>gross examination : they </a:t>
            </a:r>
            <a:r>
              <a:rPr lang="en-US" spc="-5" dirty="0">
                <a:cs typeface="Calibri"/>
              </a:rPr>
              <a:t>appear </a:t>
            </a:r>
            <a:r>
              <a:rPr lang="en-US" dirty="0">
                <a:cs typeface="Calibri"/>
              </a:rPr>
              <a:t>soft </a:t>
            </a:r>
            <a:r>
              <a:rPr lang="en-US" spc="-5" dirty="0">
                <a:cs typeface="Calibri"/>
              </a:rPr>
              <a:t>and encapsulated </a:t>
            </a:r>
            <a:r>
              <a:rPr lang="en-US" dirty="0">
                <a:cs typeface="Calibri"/>
              </a:rPr>
              <a:t>and are tan to </a:t>
            </a:r>
            <a:r>
              <a:rPr lang="en-US" spc="-5" dirty="0">
                <a:cs typeface="Calibri"/>
              </a:rPr>
              <a:t>light </a:t>
            </a:r>
            <a:r>
              <a:rPr lang="en-US" spc="-305" dirty="0">
                <a:cs typeface="Calibri"/>
              </a:rPr>
              <a:t> </a:t>
            </a:r>
            <a:r>
              <a:rPr lang="en-US" dirty="0">
                <a:cs typeface="Calibri"/>
              </a:rPr>
              <a:t>brown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pc="-5" dirty="0">
                <a:cs typeface="Calibri"/>
              </a:rPr>
              <a:t>-On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scan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Adenomas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usually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have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sharply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defined borders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.With venous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phase 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contrast they can </a:t>
            </a:r>
            <a:r>
              <a:rPr lang="en-US" dirty="0">
                <a:cs typeface="Calibri"/>
              </a:rPr>
              <a:t>look </a:t>
            </a:r>
            <a:r>
              <a:rPr lang="en-US" spc="-5" dirty="0" err="1">
                <a:cs typeface="Calibri"/>
              </a:rPr>
              <a:t>hypodense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</a:t>
            </a:r>
            <a:r>
              <a:rPr lang="en-US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isodense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comparison </a:t>
            </a:r>
            <a:r>
              <a:rPr lang="en-US" dirty="0">
                <a:cs typeface="Calibri"/>
              </a:rPr>
              <a:t>with</a:t>
            </a:r>
            <a:r>
              <a:rPr lang="en-US" spc="-5" dirty="0">
                <a:cs typeface="Calibri"/>
              </a:rPr>
              <a:t> background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liver, </a:t>
            </a:r>
            <a:r>
              <a:rPr lang="en-US" spc="-300" dirty="0">
                <a:cs typeface="Calibri"/>
              </a:rPr>
              <a:t> </a:t>
            </a:r>
            <a:r>
              <a:rPr lang="en-US" dirty="0">
                <a:cs typeface="Calibri"/>
              </a:rPr>
              <a:t>whereas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on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arterial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phase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contrast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,subtle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hypervascular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enhancement often </a:t>
            </a:r>
            <a:r>
              <a:rPr lang="en-US" dirty="0">
                <a:cs typeface="Calibri"/>
              </a:rPr>
              <a:t>is 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seen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3580" y="1703323"/>
            <a:ext cx="5066664" cy="25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04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en-US" sz="3200" b="1" spc="-10" dirty="0">
                <a:cs typeface="Calibri"/>
              </a:rPr>
              <a:t>TREATMENT</a:t>
            </a:r>
            <a:endParaRPr lang="en-US" sz="32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en-US" dirty="0">
                <a:cs typeface="Calibri"/>
              </a:rPr>
              <a:t>-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if </a:t>
            </a:r>
            <a:r>
              <a:rPr lang="en-US" spc="-5" dirty="0">
                <a:cs typeface="Calibri"/>
              </a:rPr>
              <a:t>small </a:t>
            </a:r>
            <a:r>
              <a:rPr lang="en-US" dirty="0">
                <a:cs typeface="Calibri"/>
              </a:rPr>
              <a:t>:</a:t>
            </a:r>
            <a:r>
              <a:rPr lang="en-US" spc="-5" dirty="0">
                <a:cs typeface="Calibri"/>
              </a:rPr>
              <a:t> stop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OCP </a:t>
            </a:r>
            <a:r>
              <a:rPr lang="en-US" dirty="0">
                <a:cs typeface="Calibri"/>
              </a:rPr>
              <a:t>it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may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be </a:t>
            </a:r>
            <a:r>
              <a:rPr lang="en-US" dirty="0">
                <a:cs typeface="Calibri"/>
              </a:rPr>
              <a:t>regress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,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if </a:t>
            </a:r>
            <a:r>
              <a:rPr lang="en-US" spc="-5" dirty="0">
                <a:cs typeface="Calibri"/>
              </a:rPr>
              <a:t>didn’t </a:t>
            </a:r>
            <a:r>
              <a:rPr lang="en-US" dirty="0">
                <a:cs typeface="Calibri"/>
              </a:rPr>
              <a:t>regress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surgical</a:t>
            </a:r>
            <a:r>
              <a:rPr lang="en-US" dirty="0">
                <a:cs typeface="Calibri"/>
              </a:rPr>
              <a:t> resection is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required</a:t>
            </a:r>
            <a:endParaRPr lang="en-US" dirty="0"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335"/>
              </a:spcBef>
            </a:pPr>
            <a:r>
              <a:rPr lang="en-US" dirty="0">
                <a:cs typeface="Calibri"/>
              </a:rPr>
              <a:t>-if large </a:t>
            </a:r>
            <a:r>
              <a:rPr lang="en-US" spc="-5" dirty="0">
                <a:cs typeface="Calibri"/>
              </a:rPr>
              <a:t>(&gt;5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cm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)/bleeding /rupture/</a:t>
            </a:r>
            <a:r>
              <a:rPr lang="en-US" spc="-5" dirty="0" err="1">
                <a:cs typeface="Calibri"/>
              </a:rPr>
              <a:t>painfull</a:t>
            </a:r>
            <a:r>
              <a:rPr lang="en-US" spc="105" dirty="0">
                <a:cs typeface="Calibri"/>
              </a:rPr>
              <a:t> </a:t>
            </a:r>
            <a:r>
              <a:rPr lang="en-US" dirty="0">
                <a:latin typeface="MS Gothic"/>
                <a:cs typeface="MS Gothic"/>
              </a:rPr>
              <a:t>:</a:t>
            </a:r>
            <a:r>
              <a:rPr lang="en-US" spc="5" dirty="0">
                <a:latin typeface="MS Gothic"/>
                <a:cs typeface="MS Gothic"/>
              </a:rPr>
              <a:t> </a:t>
            </a:r>
            <a:r>
              <a:rPr lang="en-US" b="1" spc="-5" dirty="0">
                <a:cs typeface="Calibri"/>
              </a:rPr>
              <a:t>surgical</a:t>
            </a:r>
            <a:r>
              <a:rPr lang="en-US" b="1" spc="-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resection</a:t>
            </a:r>
            <a:r>
              <a:rPr lang="en-US" b="1" spc="190" dirty="0">
                <a:cs typeface="Calibri"/>
              </a:rPr>
              <a:t> </a:t>
            </a:r>
            <a:r>
              <a:rPr lang="en-US" b="1" dirty="0">
                <a:cs typeface="Calibri"/>
              </a:rPr>
              <a:t>is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required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021" y="254000"/>
            <a:ext cx="6097579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4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>
            <a:normAutofit fontScale="925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3.Focal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nodular</a:t>
            </a:r>
            <a:r>
              <a:rPr lang="en-US" sz="36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hyperplasia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6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(FNH)</a:t>
            </a:r>
            <a:endParaRPr lang="en-US" sz="36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400" dirty="0">
              <a:cs typeface="Calibri"/>
            </a:endParaRPr>
          </a:p>
          <a:p>
            <a:pPr marL="12700" marR="256540" indent="39370">
              <a:lnSpc>
                <a:spcPct val="117300"/>
              </a:lnSpc>
              <a:buChar char="●"/>
              <a:tabLst>
                <a:tab pos="200660" algn="l"/>
              </a:tabLst>
            </a:pPr>
            <a:r>
              <a:rPr lang="en-US" spc="-5" dirty="0">
                <a:cs typeface="Calibri"/>
              </a:rPr>
              <a:t>This </a:t>
            </a:r>
            <a:r>
              <a:rPr lang="en-US" dirty="0">
                <a:cs typeface="Calibri"/>
              </a:rPr>
              <a:t>is an </a:t>
            </a:r>
            <a:r>
              <a:rPr lang="en-US" spc="-5" dirty="0">
                <a:cs typeface="Calibri"/>
              </a:rPr>
              <a:t>unusual benign condition of </a:t>
            </a:r>
            <a:r>
              <a:rPr lang="en-US" dirty="0">
                <a:cs typeface="Calibri"/>
              </a:rPr>
              <a:t>unknown </a:t>
            </a:r>
            <a:r>
              <a:rPr lang="en-US" dirty="0" err="1">
                <a:cs typeface="Calibri"/>
              </a:rPr>
              <a:t>aetiology</a:t>
            </a:r>
            <a:r>
              <a:rPr lang="en-US" dirty="0">
                <a:cs typeface="Calibri"/>
              </a:rPr>
              <a:t> in </a:t>
            </a:r>
            <a:r>
              <a:rPr lang="en-US" spc="-5" dirty="0">
                <a:cs typeface="Calibri"/>
              </a:rPr>
              <a:t>which there </a:t>
            </a:r>
            <a:r>
              <a:rPr lang="en-US" dirty="0">
                <a:cs typeface="Calibri"/>
              </a:rPr>
              <a:t>is a </a:t>
            </a:r>
            <a:r>
              <a:rPr lang="en-US" spc="-30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focal overgrowth of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functioning </a:t>
            </a:r>
            <a:r>
              <a:rPr lang="en-US" dirty="0">
                <a:cs typeface="Calibri"/>
              </a:rPr>
              <a:t>liver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tissue supported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by fibrous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stroma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160655" indent="-148590">
              <a:lnSpc>
                <a:spcPct val="100000"/>
              </a:lnSpc>
              <a:spcBef>
                <a:spcPts val="290"/>
              </a:spcBef>
              <a:buChar char="●"/>
              <a:tabLst>
                <a:tab pos="161290" algn="l"/>
              </a:tabLst>
            </a:pPr>
            <a:r>
              <a:rPr lang="en-US" spc="-5" dirty="0">
                <a:cs typeface="Calibri"/>
              </a:rPr>
              <a:t>so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histologically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tumor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consist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normal</a:t>
            </a:r>
            <a:r>
              <a:rPr lang="en-US" b="1" spc="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functioning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tissue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with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bile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ducts</a:t>
            </a:r>
            <a:r>
              <a:rPr lang="en-US" b="1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.</a:t>
            </a:r>
          </a:p>
          <a:p>
            <a:pPr marL="160020" indent="-147955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Calibri"/>
              <a:buChar char="●"/>
              <a:tabLst>
                <a:tab pos="160655" algn="l"/>
              </a:tabLst>
            </a:pP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second most common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benign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tumors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3600" b="1" spc="-5" dirty="0">
                <a:cs typeface="Calibri"/>
              </a:rPr>
              <a:t>Diagnosis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140335" indent="-128270">
              <a:lnSpc>
                <a:spcPct val="100000"/>
              </a:lnSpc>
              <a:spcBef>
                <a:spcPts val="375"/>
              </a:spcBef>
              <a:tabLst>
                <a:tab pos="140970" algn="l"/>
              </a:tabLst>
            </a:pPr>
            <a:r>
              <a:rPr lang="en-US" spc="-5" dirty="0">
                <a:cs typeface="Calibri"/>
              </a:rPr>
              <a:t>Ultrasound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shows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solid </a:t>
            </a:r>
            <a:r>
              <a:rPr lang="en-US" spc="-5" dirty="0" err="1">
                <a:cs typeface="Calibri"/>
              </a:rPr>
              <a:t>tumour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mass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but does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not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help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discrimination.</a:t>
            </a:r>
            <a:endParaRPr lang="en-US" dirty="0">
              <a:cs typeface="Calibri"/>
            </a:endParaRPr>
          </a:p>
          <a:p>
            <a:pPr marL="12700" marR="458470">
              <a:lnSpc>
                <a:spcPct val="117100"/>
              </a:lnSpc>
              <a:tabLst>
                <a:tab pos="140970" algn="l"/>
              </a:tabLst>
            </a:pPr>
            <a:r>
              <a:rPr lang="en-US" spc="-5" dirty="0">
                <a:cs typeface="Calibri"/>
              </a:rPr>
              <a:t>Contrast CT or/and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MRI</a:t>
            </a:r>
            <a:r>
              <a:rPr lang="en-US" spc="-5" dirty="0">
                <a:cs typeface="Calibri"/>
              </a:rPr>
              <a:t> may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show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central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scarring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and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evidence of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5" dirty="0">
                <a:cs typeface="Calibri"/>
              </a:rPr>
              <a:t> well- </a:t>
            </a:r>
            <a:r>
              <a:rPr lang="en-US" spc="-305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vascularised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lesion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7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02400" cy="6492875"/>
          </a:xfrm>
        </p:spPr>
        <p:txBody>
          <a:bodyPr>
            <a:noAutofit/>
          </a:bodyPr>
          <a:lstStyle/>
          <a:p>
            <a:pPr marL="177165" indent="-165100">
              <a:lnSpc>
                <a:spcPct val="100000"/>
              </a:lnSpc>
              <a:spcBef>
                <a:spcPts val="95"/>
              </a:spcBef>
              <a:buSzPct val="93750"/>
              <a:buAutoNum type="arabicPlain"/>
              <a:tabLst>
                <a:tab pos="177800" algn="l"/>
              </a:tabLs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FUNCTIONAL SEGMENTATION OF THE LIVER 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spc="-10" dirty="0">
                <a:latin typeface="Calibri"/>
                <a:cs typeface="Calibri"/>
              </a:rPr>
              <a:t>Each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of</a:t>
            </a:r>
            <a:r>
              <a:rPr lang="en-US" sz="2800" spc="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left</a:t>
            </a:r>
            <a:r>
              <a:rPr lang="en-US" sz="2800" spc="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and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right</a:t>
            </a:r>
            <a:r>
              <a:rPr lang="en-US" sz="2800" spc="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lobe</a:t>
            </a:r>
            <a:r>
              <a:rPr lang="en-US" sz="2800" spc="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is</a:t>
            </a:r>
            <a:r>
              <a:rPr lang="en-US" sz="2800" spc="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divided</a:t>
            </a:r>
            <a:r>
              <a:rPr lang="en-US" sz="2800" spc="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into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lateral</a:t>
            </a:r>
            <a:r>
              <a:rPr lang="en-US" sz="2800" spc="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&amp;medial</a:t>
            </a:r>
            <a:r>
              <a:rPr lang="en-US" sz="2800" spc="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division:</a:t>
            </a:r>
            <a:br>
              <a:rPr lang="en-US" sz="2800" spc="-5" dirty="0">
                <a:latin typeface="Calibri"/>
                <a:cs typeface="Calibri"/>
              </a:rPr>
            </a:br>
            <a:r>
              <a:rPr lang="en-US" sz="2800" spc="-5" dirty="0">
                <a:latin typeface="Calibri"/>
                <a:cs typeface="Calibri"/>
              </a:rPr>
              <a:t>1.caudate lobe</a:t>
            </a:r>
            <a:r>
              <a:rPr lang="en-US" sz="2800" spc="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of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left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lobe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2.</a:t>
            </a:r>
            <a:r>
              <a:rPr lang="en-US" sz="2800" spc="-5" dirty="0">
                <a:latin typeface="Calibri"/>
                <a:cs typeface="Calibri"/>
              </a:rPr>
              <a:t>left posterior lateral segment </a:t>
            </a:r>
            <a:br>
              <a:rPr lang="en-US" sz="2800" spc="-5" dirty="0">
                <a:latin typeface="Calibri"/>
                <a:cs typeface="Calibri"/>
              </a:rPr>
            </a:br>
            <a:r>
              <a:rPr lang="en-US" sz="2800" spc="-35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3-left anterior lateral </a:t>
            </a:r>
            <a:r>
              <a:rPr lang="en-US" sz="2800" spc="-10" dirty="0">
                <a:latin typeface="Calibri"/>
                <a:cs typeface="Calibri"/>
              </a:rPr>
              <a:t>segment </a:t>
            </a:r>
            <a:br>
              <a:rPr lang="en-US" sz="2800" spc="-10" dirty="0">
                <a:latin typeface="Calibri"/>
                <a:cs typeface="Calibri"/>
              </a:rPr>
            </a:br>
            <a:r>
              <a:rPr lang="en-US" sz="2800" spc="-5" dirty="0">
                <a:latin typeface="Calibri"/>
                <a:cs typeface="Calibri"/>
              </a:rPr>
              <a:t> 4-left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medial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segment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spc="-5" dirty="0">
                <a:latin typeface="Calibri"/>
                <a:cs typeface="Calibri"/>
              </a:rPr>
              <a:t>5-right anterior medial </a:t>
            </a:r>
            <a:r>
              <a:rPr lang="en-US" sz="2800" spc="-10" dirty="0">
                <a:latin typeface="Calibri"/>
                <a:cs typeface="Calibri"/>
              </a:rPr>
              <a:t>segment </a:t>
            </a:r>
            <a:br>
              <a:rPr lang="en-US" sz="2800" spc="-10" dirty="0">
                <a:latin typeface="Calibri"/>
                <a:cs typeface="Calibri"/>
              </a:rPr>
            </a:br>
            <a:r>
              <a:rPr lang="en-US" sz="2800" spc="-5" dirty="0">
                <a:latin typeface="Calibri"/>
                <a:cs typeface="Calibri"/>
              </a:rPr>
              <a:t> 6-right anterior lateral segment</a:t>
            </a:r>
            <a:br>
              <a:rPr lang="en-US" sz="2800" spc="-5" dirty="0">
                <a:latin typeface="Calibri"/>
                <a:cs typeface="Calibri"/>
              </a:rPr>
            </a:b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7-right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posterior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lateral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segment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spc="-5" dirty="0">
                <a:latin typeface="Calibri"/>
                <a:cs typeface="Calibri"/>
              </a:rPr>
              <a:t>8-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right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posterior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medial </a:t>
            </a:r>
            <a:r>
              <a:rPr lang="en-US" sz="2800" spc="-10" dirty="0">
                <a:latin typeface="Calibri"/>
                <a:cs typeface="Calibri"/>
              </a:rPr>
              <a:t>segment</a:t>
            </a:r>
            <a:br>
              <a:rPr lang="en-US" sz="2800" dirty="0">
                <a:latin typeface="Calibri"/>
                <a:cs typeface="Calibri"/>
              </a:rPr>
            </a:br>
            <a:br>
              <a:rPr lang="en-US" sz="2800" dirty="0">
                <a:latin typeface="Calibri"/>
                <a:cs typeface="Calibri"/>
              </a:rPr>
            </a:b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1972705"/>
            <a:ext cx="4648200" cy="32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cs typeface="Calibri"/>
              </a:rPr>
              <a:t>MRI</a:t>
            </a:r>
            <a:r>
              <a:rPr lang="en-US" spc="3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using</a:t>
            </a:r>
            <a:r>
              <a:rPr lang="en-US" spc="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liver-specific</a:t>
            </a:r>
            <a:r>
              <a:rPr lang="en-US" spc="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contrast</a:t>
            </a:r>
            <a:r>
              <a:rPr lang="en-US" spc="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agents,</a:t>
            </a:r>
            <a:r>
              <a:rPr lang="en-US" spc="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such</a:t>
            </a:r>
            <a:r>
              <a:rPr lang="en-US" spc="30" dirty="0">
                <a:cs typeface="Calibri"/>
              </a:rPr>
              <a:t> </a:t>
            </a:r>
            <a:r>
              <a:rPr lang="en-US" dirty="0">
                <a:cs typeface="Calibri"/>
              </a:rPr>
              <a:t>as</a:t>
            </a:r>
            <a:r>
              <a:rPr lang="en-US" spc="55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gadoxetic</a:t>
            </a:r>
            <a:r>
              <a:rPr lang="en-US" spc="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acid,</a:t>
            </a:r>
            <a:r>
              <a:rPr lang="en-US" spc="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which</a:t>
            </a:r>
            <a:r>
              <a:rPr lang="en-US" spc="30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4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taken</a:t>
            </a:r>
            <a:r>
              <a:rPr lang="en-US" spc="30" dirty="0">
                <a:cs typeface="Calibri"/>
              </a:rPr>
              <a:t> </a:t>
            </a:r>
            <a:r>
              <a:rPr lang="en-US" dirty="0">
                <a:cs typeface="Calibri"/>
              </a:rPr>
              <a:t>up 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by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hepatocytes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and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excreted </a:t>
            </a:r>
            <a:r>
              <a:rPr lang="en-US" dirty="0">
                <a:cs typeface="Calibri"/>
              </a:rPr>
              <a:t>in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bile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</a:t>
            </a:r>
            <a:r>
              <a:rPr lang="en-US" spc="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superparamagnetic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iron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oxide </a:t>
            </a:r>
            <a:r>
              <a:rPr lang="en-US" spc="-5" dirty="0">
                <a:cs typeface="Calibri"/>
              </a:rPr>
              <a:t>which</a:t>
            </a:r>
            <a:r>
              <a:rPr lang="en-US" dirty="0">
                <a:cs typeface="Calibri"/>
              </a:rPr>
              <a:t> is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taken </a:t>
            </a:r>
            <a:r>
              <a:rPr lang="en-US" spc="-30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up by </a:t>
            </a:r>
            <a:r>
              <a:rPr lang="en-US" dirty="0" err="1">
                <a:cs typeface="Calibri"/>
              </a:rPr>
              <a:t>Kupffer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cells, may be useful </a:t>
            </a:r>
            <a:r>
              <a:rPr lang="en-US" dirty="0">
                <a:cs typeface="Calibri"/>
              </a:rPr>
              <a:t>in determining </a:t>
            </a:r>
            <a:r>
              <a:rPr lang="en-US" spc="-5" dirty="0">
                <a:cs typeface="Calibri"/>
              </a:rPr>
              <a:t>the </a:t>
            </a:r>
            <a:r>
              <a:rPr lang="en-US" dirty="0">
                <a:cs typeface="Calibri"/>
              </a:rPr>
              <a:t>hepatocellular </a:t>
            </a:r>
            <a:r>
              <a:rPr lang="en-US" spc="-5" dirty="0">
                <a:cs typeface="Calibri"/>
              </a:rPr>
              <a:t>origin of FNH 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and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allowing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differentiation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FNH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from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metastatic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cancer</a:t>
            </a:r>
          </a:p>
          <a:p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628" y="0"/>
            <a:ext cx="4923348" cy="26297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5311" y="4738623"/>
            <a:ext cx="5066665" cy="23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8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/>
          <a:lstStyle/>
          <a:p>
            <a:pPr marL="179705" algn="ctr">
              <a:lnSpc>
                <a:spcPct val="100000"/>
              </a:lnSpc>
              <a:spcBef>
                <a:spcPts val="670"/>
              </a:spcBef>
            </a:pPr>
            <a:r>
              <a:rPr lang="en-US" sz="4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Primary</a:t>
            </a:r>
            <a:r>
              <a:rPr lang="en-US" sz="40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malignant</a:t>
            </a:r>
            <a:r>
              <a:rPr lang="en-US" sz="40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tumor</a:t>
            </a:r>
            <a:endParaRPr lang="en-US" sz="40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445"/>
              </a:spcBef>
            </a:pP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1.hepatocellular</a:t>
            </a:r>
            <a:r>
              <a:rPr lang="en-US" sz="32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carcinoma</a:t>
            </a:r>
            <a:r>
              <a:rPr lang="en-US" sz="32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(HCC)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2700" marR="5080">
              <a:lnSpc>
                <a:spcPct val="117300"/>
              </a:lnSpc>
              <a:spcBef>
                <a:spcPts val="45"/>
              </a:spcBef>
            </a:pPr>
            <a:r>
              <a:rPr lang="en-US" spc="-5" dirty="0">
                <a:cs typeface="Calibri"/>
              </a:rPr>
              <a:t>-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Most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common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malignant</a:t>
            </a:r>
            <a:r>
              <a:rPr lang="en-US" b="1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primary liver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tumor</a:t>
            </a:r>
            <a:r>
              <a:rPr lang="en-US" b="1" spc="2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but</a:t>
            </a:r>
            <a:r>
              <a:rPr lang="en-US" b="1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the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most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common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malignant </a:t>
            </a:r>
            <a:r>
              <a:rPr lang="en-US" b="1" spc="-30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liver tumor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is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metastasis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3600" dirty="0"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lang="en-US" b="1" spc="-5" dirty="0">
                <a:cs typeface="Calibri"/>
              </a:rPr>
              <a:t>-RISK</a:t>
            </a:r>
            <a:r>
              <a:rPr lang="en-US" b="1" spc="-3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FACTOR</a:t>
            </a:r>
            <a:r>
              <a:rPr lang="en-US" dirty="0"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en-US" dirty="0">
                <a:cs typeface="Calibri"/>
              </a:rPr>
              <a:t>-</a:t>
            </a:r>
            <a:r>
              <a:rPr lang="en-US" spc="-5" dirty="0">
                <a:cs typeface="Calibri"/>
              </a:rPr>
              <a:t> Chronic Hepatitis</a:t>
            </a:r>
            <a:r>
              <a:rPr lang="en-US" dirty="0">
                <a:cs typeface="Calibri"/>
              </a:rPr>
              <a:t> B (</a:t>
            </a:r>
            <a:r>
              <a:rPr lang="en-US" spc="-5" dirty="0">
                <a:cs typeface="Calibri"/>
              </a:rPr>
              <a:t> most common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cause),C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(50%)</a:t>
            </a:r>
            <a:endParaRPr lang="en-US" dirty="0"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285"/>
              </a:spcBef>
            </a:pPr>
            <a:r>
              <a:rPr lang="en-US" spc="-5" dirty="0">
                <a:cs typeface="Calibri"/>
              </a:rPr>
              <a:t>-cirrhosis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(5%)</a:t>
            </a:r>
            <a:endParaRPr lang="en-US" dirty="0"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290"/>
              </a:spcBef>
            </a:pPr>
            <a:r>
              <a:rPr lang="en-US" dirty="0">
                <a:cs typeface="Calibri"/>
              </a:rPr>
              <a:t>-Alcohol</a:t>
            </a:r>
          </a:p>
          <a:p>
            <a:pPr marL="52069">
              <a:lnSpc>
                <a:spcPct val="100000"/>
              </a:lnSpc>
              <a:spcBef>
                <a:spcPts val="285"/>
              </a:spcBef>
            </a:pPr>
            <a:r>
              <a:rPr lang="en-US" dirty="0">
                <a:cs typeface="Calibri"/>
              </a:rPr>
              <a:t>–</a:t>
            </a:r>
            <a:r>
              <a:rPr lang="en-US" dirty="0" err="1">
                <a:cs typeface="Calibri"/>
              </a:rPr>
              <a:t>Aflatoxin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6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>
            <a:noAutofit/>
          </a:bodyPr>
          <a:lstStyle/>
          <a:p>
            <a:pPr marL="241300" indent="-229235">
              <a:lnSpc>
                <a:spcPts val="2620"/>
              </a:lnSpc>
              <a:buSzPct val="200000"/>
              <a:buFont typeface="Symbol"/>
              <a:buChar char=""/>
              <a:tabLst>
                <a:tab pos="241935" algn="l"/>
              </a:tabLst>
            </a:pPr>
            <a:r>
              <a:rPr lang="en-US" sz="2000" b="1" spc="-5" dirty="0">
                <a:cs typeface="Calibri"/>
              </a:rPr>
              <a:t>Clinical</a:t>
            </a:r>
            <a:r>
              <a:rPr lang="en-US" sz="2000" b="1" spc="-20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features:</a:t>
            </a:r>
            <a:endParaRPr lang="en-US" sz="2000" dirty="0">
              <a:cs typeface="Calibri"/>
            </a:endParaRPr>
          </a:p>
          <a:p>
            <a:pPr marL="594995" marR="5080">
              <a:lnSpc>
                <a:spcPct val="117500"/>
              </a:lnSpc>
              <a:spcBef>
                <a:spcPts val="730"/>
              </a:spcBef>
            </a:pPr>
            <a:r>
              <a:rPr lang="en-US" sz="2000" spc="-5" dirty="0">
                <a:cs typeface="Calibri"/>
              </a:rPr>
              <a:t>Patients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often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present</a:t>
            </a:r>
            <a:r>
              <a:rPr lang="en-US" sz="2000" dirty="0">
                <a:cs typeface="Calibri"/>
              </a:rPr>
              <a:t> in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middle</a:t>
            </a:r>
            <a:r>
              <a:rPr lang="en-US" sz="2000" b="1" dirty="0">
                <a:solidFill>
                  <a:srgbClr val="FF0000"/>
                </a:solidFill>
                <a:cs typeface="Calibri"/>
              </a:rPr>
              <a:t> age</a:t>
            </a:r>
            <a:r>
              <a:rPr lang="en-US" sz="2000" dirty="0">
                <a:cs typeface="Calibri"/>
              </a:rPr>
              <a:t>,</a:t>
            </a:r>
            <a:r>
              <a:rPr lang="en-US" sz="2000" spc="-5" dirty="0">
                <a:cs typeface="Calibri"/>
              </a:rPr>
              <a:t> either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because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of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 </a:t>
            </a:r>
            <a:r>
              <a:rPr lang="en-US" sz="2000" dirty="0">
                <a:cs typeface="Calibri"/>
              </a:rPr>
              <a:t>symptoms </a:t>
            </a:r>
            <a:r>
              <a:rPr lang="en-US" sz="2000" spc="-5" dirty="0">
                <a:cs typeface="Calibri"/>
              </a:rPr>
              <a:t>of 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chronic </a:t>
            </a:r>
            <a:r>
              <a:rPr lang="en-US" sz="2000" dirty="0">
                <a:cs typeface="Calibri"/>
              </a:rPr>
              <a:t>liver disease </a:t>
            </a:r>
            <a:r>
              <a:rPr lang="en-US" sz="2000" spc="-5" dirty="0">
                <a:cs typeface="Calibri"/>
              </a:rPr>
              <a:t>(malaise, </a:t>
            </a:r>
            <a:r>
              <a:rPr lang="en-US" sz="2000" dirty="0">
                <a:cs typeface="Calibri"/>
              </a:rPr>
              <a:t>weakness, </a:t>
            </a:r>
            <a:r>
              <a:rPr lang="en-US" sz="2000" spc="-5" dirty="0">
                <a:cs typeface="Calibri"/>
              </a:rPr>
              <a:t>jaundice, </a:t>
            </a:r>
            <a:r>
              <a:rPr lang="en-US" sz="2000" dirty="0">
                <a:cs typeface="Calibri"/>
              </a:rPr>
              <a:t>ascites, </a:t>
            </a:r>
            <a:r>
              <a:rPr lang="en-US" sz="2000" dirty="0" err="1">
                <a:cs typeface="Calibri"/>
              </a:rPr>
              <a:t>variceal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bleed, </a:t>
            </a:r>
            <a:r>
              <a:rPr lang="en-US" sz="2000" spc="-30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encephalopathy)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or </a:t>
            </a:r>
            <a:r>
              <a:rPr lang="en-US" sz="2000" dirty="0">
                <a:cs typeface="Calibri"/>
              </a:rPr>
              <a:t>with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anorexia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and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weight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loss</a:t>
            </a:r>
          </a:p>
          <a:p>
            <a:pPr marL="241300" indent="-229235">
              <a:lnSpc>
                <a:spcPct val="100000"/>
              </a:lnSpc>
              <a:spcBef>
                <a:spcPts val="385"/>
              </a:spcBef>
              <a:buSzPct val="185714"/>
              <a:buFont typeface="Symbol"/>
              <a:buChar char=""/>
              <a:tabLst>
                <a:tab pos="241935" algn="l"/>
              </a:tabLst>
            </a:pPr>
            <a:r>
              <a:rPr lang="en-US" sz="2000" b="1" spc="-5" dirty="0">
                <a:cs typeface="Calibri"/>
              </a:rPr>
              <a:t>INVISTIGATION</a:t>
            </a:r>
            <a:endParaRPr lang="en-US" sz="2000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lang="en-US" sz="2000" b="1" spc="-5" dirty="0">
                <a:cs typeface="Calibri"/>
              </a:rPr>
              <a:t>-</a:t>
            </a:r>
            <a:r>
              <a:rPr lang="en-US" sz="2000" spc="-5" dirty="0">
                <a:cs typeface="Calibri"/>
              </a:rPr>
              <a:t>TUMOR marker</a:t>
            </a:r>
            <a:r>
              <a:rPr lang="en-US" sz="2000" dirty="0">
                <a:cs typeface="Calibri"/>
              </a:rPr>
              <a:t> :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increase </a:t>
            </a:r>
            <a:r>
              <a:rPr lang="en-US" sz="2000" b="1" dirty="0">
                <a:solidFill>
                  <a:srgbClr val="FF0000"/>
                </a:solidFill>
                <a:cs typeface="Calibri"/>
              </a:rPr>
              <a:t>in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 alpha</a:t>
            </a:r>
            <a:r>
              <a:rPr lang="en-US" sz="2000" b="1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–</a:t>
            </a:r>
            <a:r>
              <a:rPr lang="en-US" sz="2000" b="1" spc="-5" dirty="0" err="1">
                <a:solidFill>
                  <a:srgbClr val="FF0000"/>
                </a:solidFill>
                <a:cs typeface="Calibri"/>
              </a:rPr>
              <a:t>feto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Calibri"/>
              </a:rPr>
              <a:t>.</a:t>
            </a:r>
            <a:r>
              <a:rPr lang="en-US" sz="2000" b="1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Calibri"/>
              </a:rPr>
              <a:t>protien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000" dirty="0">
                <a:cs typeface="Calibri"/>
              </a:rPr>
              <a:t>.</a:t>
            </a:r>
          </a:p>
          <a:p>
            <a:pPr marL="335915" lvl="1" indent="-95250">
              <a:lnSpc>
                <a:spcPct val="100000"/>
              </a:lnSpc>
              <a:spcBef>
                <a:spcPts val="280"/>
              </a:spcBef>
              <a:buChar char="-"/>
              <a:tabLst>
                <a:tab pos="336550" algn="l"/>
              </a:tabLst>
            </a:pPr>
            <a:r>
              <a:rPr lang="en-US" sz="2000" dirty="0">
                <a:cs typeface="Calibri"/>
              </a:rPr>
              <a:t>U/S</a:t>
            </a:r>
          </a:p>
          <a:p>
            <a:pPr marL="335915" lvl="1" indent="-95250">
              <a:lnSpc>
                <a:spcPct val="100000"/>
              </a:lnSpc>
              <a:spcBef>
                <a:spcPts val="285"/>
              </a:spcBef>
              <a:buChar char="-"/>
              <a:tabLst>
                <a:tab pos="336550" algn="l"/>
              </a:tabLst>
            </a:pPr>
            <a:r>
              <a:rPr lang="en-US" sz="2000" spc="-5" dirty="0">
                <a:cs typeface="Calibri"/>
              </a:rPr>
              <a:t>CT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Scan</a:t>
            </a:r>
            <a:endParaRPr lang="en-US" sz="2000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lang="en-US" sz="2000" spc="-5" dirty="0">
                <a:cs typeface="Calibri"/>
              </a:rPr>
              <a:t>Tissue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biopsy</a:t>
            </a:r>
            <a:r>
              <a:rPr lang="en-US" sz="2000" dirty="0">
                <a:cs typeface="Calibri"/>
              </a:rPr>
              <a:t> with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CT/US/</a:t>
            </a:r>
            <a:r>
              <a:rPr lang="en-US" sz="2000" dirty="0">
                <a:cs typeface="Calibri"/>
              </a:rPr>
              <a:t> or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spc="-5" dirty="0" err="1">
                <a:cs typeface="Calibri"/>
              </a:rPr>
              <a:t>Laproscopic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guidance</a:t>
            </a:r>
            <a:endParaRPr lang="en-US" sz="2000" dirty="0">
              <a:cs typeface="Calibri"/>
            </a:endParaRPr>
          </a:p>
          <a:p>
            <a:pPr marL="241300" indent="-229235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lang="en-US" sz="2000" b="1" spc="-5" dirty="0">
                <a:cs typeface="Calibri"/>
              </a:rPr>
              <a:t>TREATMENT</a:t>
            </a:r>
            <a:endParaRPr lang="en-US" sz="2000" dirty="0">
              <a:cs typeface="Calibri"/>
            </a:endParaRPr>
          </a:p>
          <a:p>
            <a:pPr marL="594995" marR="243204" indent="39370">
              <a:lnSpc>
                <a:spcPct val="117900"/>
              </a:lnSpc>
              <a:spcBef>
                <a:spcPts val="1140"/>
              </a:spcBef>
            </a:pPr>
            <a:r>
              <a:rPr lang="en-US" sz="2000" spc="-5" dirty="0">
                <a:cs typeface="Calibri"/>
              </a:rPr>
              <a:t>The surgical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treatment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options include</a:t>
            </a:r>
            <a:r>
              <a:rPr lang="en-US" sz="2000" spc="2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resection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of</a:t>
            </a:r>
            <a:r>
              <a:rPr lang="en-US" sz="2000" b="1" spc="-1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the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spc="-5" dirty="0" err="1">
                <a:cs typeface="Calibri"/>
              </a:rPr>
              <a:t>tumour</a:t>
            </a:r>
            <a:r>
              <a:rPr lang="en-US" sz="2000" b="1" spc="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and</a:t>
            </a:r>
            <a:r>
              <a:rPr lang="en-US" sz="2000" b="1" spc="1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liver </a:t>
            </a:r>
            <a:r>
              <a:rPr lang="en-US" sz="2000" b="1" spc="-30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transplantation.</a:t>
            </a:r>
            <a:endParaRPr lang="en-US" sz="2000" dirty="0">
              <a:cs typeface="Calibri"/>
            </a:endParaRPr>
          </a:p>
          <a:p>
            <a:pPr marL="689610" lvl="1" indent="-94615">
              <a:lnSpc>
                <a:spcPct val="100000"/>
              </a:lnSpc>
              <a:buChar char="-"/>
              <a:tabLst>
                <a:tab pos="689610" algn="l"/>
              </a:tabLst>
            </a:pPr>
            <a:r>
              <a:rPr lang="en-US" sz="2000" spc="-5" dirty="0">
                <a:cs typeface="Calibri"/>
              </a:rPr>
              <a:t>Which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option </a:t>
            </a:r>
            <a:r>
              <a:rPr lang="en-US" sz="2000" dirty="0">
                <a:cs typeface="Calibri"/>
              </a:rPr>
              <a:t>is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most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appropriate </a:t>
            </a:r>
            <a:r>
              <a:rPr lang="en-US" sz="2000" dirty="0">
                <a:cs typeface="Calibri"/>
              </a:rPr>
              <a:t>for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individual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patient depends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on </a:t>
            </a:r>
            <a:r>
              <a:rPr lang="en-US" sz="2000" dirty="0">
                <a:cs typeface="Calibri"/>
              </a:rPr>
              <a:t>the :</a:t>
            </a:r>
          </a:p>
          <a:p>
            <a:pPr marL="722630" indent="-128270">
              <a:lnSpc>
                <a:spcPct val="100000"/>
              </a:lnSpc>
              <a:tabLst>
                <a:tab pos="723265" algn="l"/>
              </a:tabLst>
            </a:pPr>
            <a:r>
              <a:rPr lang="en-US" sz="2000" spc="-5" dirty="0">
                <a:cs typeface="Calibri"/>
              </a:rPr>
              <a:t>stage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of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underlying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liver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disease</a:t>
            </a:r>
          </a:p>
          <a:p>
            <a:pPr marL="762635" indent="-128905">
              <a:lnSpc>
                <a:spcPct val="100000"/>
              </a:lnSpc>
              <a:tabLst>
                <a:tab pos="763270" algn="l"/>
              </a:tabLst>
            </a:pPr>
            <a:r>
              <a:rPr lang="en-US" sz="2000" spc="-5" dirty="0">
                <a:cs typeface="Calibri"/>
              </a:rPr>
              <a:t>the size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and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site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of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 err="1">
                <a:cs typeface="Calibri"/>
              </a:rPr>
              <a:t>tumour</a:t>
            </a:r>
            <a:endParaRPr lang="en-US" sz="2000" dirty="0">
              <a:cs typeface="Calibri"/>
            </a:endParaRPr>
          </a:p>
          <a:p>
            <a:pPr marL="594995" marR="505459">
              <a:lnSpc>
                <a:spcPct val="117900"/>
              </a:lnSpc>
              <a:spcBef>
                <a:spcPts val="975"/>
              </a:spcBef>
              <a:tabLst>
                <a:tab pos="723265" algn="l"/>
              </a:tabLst>
            </a:pPr>
            <a:r>
              <a:rPr lang="en-US" sz="2000" spc="-5" dirty="0">
                <a:cs typeface="Calibri"/>
              </a:rPr>
              <a:t>the </a:t>
            </a:r>
            <a:r>
              <a:rPr lang="en-US" sz="2000" dirty="0">
                <a:cs typeface="Calibri"/>
              </a:rPr>
              <a:t>availability </a:t>
            </a:r>
            <a:r>
              <a:rPr lang="en-US" sz="2000" spc="-5" dirty="0">
                <a:cs typeface="Calibri"/>
              </a:rPr>
              <a:t>of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organ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transplantation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and the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management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of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 </a:t>
            </a:r>
            <a:r>
              <a:rPr lang="en-US" sz="2000" spc="-3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immunosuppressed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patient</a:t>
            </a:r>
            <a:endParaRPr lang="en-US" sz="2000" dirty="0">
              <a:cs typeface="Calibri"/>
            </a:endParaRPr>
          </a:p>
          <a:p>
            <a:pPr marL="594995" marR="5080">
              <a:lnSpc>
                <a:spcPct val="117500"/>
              </a:lnSpc>
              <a:spcBef>
                <a:spcPts val="730"/>
              </a:spcBef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045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>
            <a:normAutofit fontScale="92500" lnSpcReduction="20000"/>
          </a:bodyPr>
          <a:lstStyle/>
          <a:p>
            <a:pPr marL="594995">
              <a:lnSpc>
                <a:spcPct val="100000"/>
              </a:lnSpc>
            </a:pP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2.</a:t>
            </a:r>
            <a:r>
              <a:rPr lang="en-US" sz="44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400" b="1" spc="-10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cholangio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carcinoma</a:t>
            </a:r>
            <a:endParaRPr lang="en-US" sz="44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140335" indent="-128270">
              <a:lnSpc>
                <a:spcPct val="100000"/>
              </a:lnSpc>
              <a:spcBef>
                <a:spcPts val="1510"/>
              </a:spcBef>
              <a:tabLst>
                <a:tab pos="140970" algn="l"/>
              </a:tabLst>
            </a:pPr>
            <a:r>
              <a:rPr lang="en-US" spc="-5" dirty="0">
                <a:cs typeface="Calibri"/>
              </a:rPr>
              <a:t>malignancy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 </a:t>
            </a:r>
            <a:r>
              <a:rPr lang="en-US" dirty="0">
                <a:cs typeface="Calibri"/>
              </a:rPr>
              <a:t>Bile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ducts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epithelium</a:t>
            </a:r>
          </a:p>
          <a:p>
            <a:pPr>
              <a:lnSpc>
                <a:spcPct val="100000"/>
              </a:lnSpc>
              <a:buFont typeface="Calibri"/>
              <a:buChar char="•"/>
            </a:pPr>
            <a:endParaRPr lang="en-US" sz="1800" dirty="0">
              <a:cs typeface="Calibri"/>
            </a:endParaRPr>
          </a:p>
          <a:p>
            <a:pPr marL="140970" indent="-128905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141605" algn="l"/>
              </a:tabLst>
            </a:pPr>
            <a:r>
              <a:rPr lang="en-US" b="1" spc="-5" dirty="0">
                <a:cs typeface="Calibri"/>
              </a:rPr>
              <a:t>Types</a:t>
            </a:r>
            <a:r>
              <a:rPr lang="en-US" b="1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:</a:t>
            </a:r>
            <a:endParaRPr lang="en-US" sz="18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pc="-5" dirty="0">
                <a:cs typeface="Calibri"/>
              </a:rPr>
              <a:t>-Intra</a:t>
            </a:r>
            <a:r>
              <a:rPr lang="en-US" spc="-3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Hepatic</a:t>
            </a:r>
            <a:endParaRPr lang="en-US" sz="18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cs typeface="Calibri"/>
              </a:rPr>
              <a:t>-</a:t>
            </a:r>
            <a:r>
              <a:rPr lang="en-US" spc="29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Extra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Hepatic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(More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common)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1800" dirty="0">
              <a:cs typeface="Calibri"/>
            </a:endParaRPr>
          </a:p>
          <a:p>
            <a:pPr marL="180340" indent="-128270">
              <a:lnSpc>
                <a:spcPct val="100000"/>
              </a:lnSpc>
              <a:tabLst>
                <a:tab pos="180340" algn="l"/>
              </a:tabLst>
            </a:pPr>
            <a:r>
              <a:rPr lang="en-US" b="1" spc="-5" dirty="0">
                <a:cs typeface="Calibri"/>
              </a:rPr>
              <a:t>Predisposing</a:t>
            </a:r>
            <a:r>
              <a:rPr lang="en-US" b="1" spc="-2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Factors</a:t>
            </a:r>
            <a:endParaRPr lang="en-US" dirty="0">
              <a:cs typeface="Calibri"/>
            </a:endParaRPr>
          </a:p>
          <a:p>
            <a:pPr marL="107314" indent="-95250">
              <a:lnSpc>
                <a:spcPct val="100000"/>
              </a:lnSpc>
              <a:spcBef>
                <a:spcPts val="100"/>
              </a:spcBef>
              <a:buChar char="-"/>
              <a:tabLst>
                <a:tab pos="107950" algn="l"/>
              </a:tabLst>
            </a:pPr>
            <a:r>
              <a:rPr lang="en-US" spc="-5" dirty="0">
                <a:cs typeface="Calibri"/>
              </a:rPr>
              <a:t>Infestation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with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 err="1">
                <a:cs typeface="Calibri"/>
              </a:rPr>
              <a:t>chlonorchis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sp.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-"/>
            </a:pPr>
            <a:endParaRPr lang="en-US" sz="1800" dirty="0">
              <a:cs typeface="Calibri"/>
            </a:endParaRPr>
          </a:p>
          <a:p>
            <a:pPr marL="146685" indent="-9525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lang="en-US" dirty="0">
                <a:cs typeface="Calibri"/>
              </a:rPr>
              <a:t>Ulcerative</a:t>
            </a:r>
            <a:r>
              <a:rPr lang="en-US" spc="-4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colitis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-"/>
            </a:pPr>
            <a:endParaRPr lang="en-US" sz="1800" dirty="0">
              <a:cs typeface="Calibri"/>
            </a:endParaRPr>
          </a:p>
          <a:p>
            <a:pPr marL="107314" indent="-95250">
              <a:lnSpc>
                <a:spcPct val="100000"/>
              </a:lnSpc>
              <a:buChar char="-"/>
              <a:tabLst>
                <a:tab pos="107950" algn="l"/>
              </a:tabLst>
            </a:pPr>
            <a:r>
              <a:rPr lang="en-US" spc="-5" dirty="0">
                <a:cs typeface="Calibri"/>
              </a:rPr>
              <a:t>Hemochromatosis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1800" dirty="0"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lang="en-US" spc="-5" dirty="0">
                <a:cs typeface="Calibri"/>
              </a:rPr>
              <a:t>-Chronic </a:t>
            </a:r>
            <a:r>
              <a:rPr lang="en-US" spc="-5" dirty="0" err="1">
                <a:cs typeface="Calibri"/>
              </a:rPr>
              <a:t>cholangitiscystic</a:t>
            </a:r>
            <a:r>
              <a:rPr lang="en-US" dirty="0">
                <a:cs typeface="Calibri"/>
              </a:rPr>
              <a:t> disease </a:t>
            </a:r>
            <a:r>
              <a:rPr lang="en-US" spc="-5" dirty="0">
                <a:cs typeface="Calibri"/>
              </a:rPr>
              <a:t>(</a:t>
            </a:r>
            <a:r>
              <a:rPr lang="en-US" spc="-5" dirty="0" err="1">
                <a:cs typeface="Calibri"/>
              </a:rPr>
              <a:t>Caroli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Disease)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58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/>
          <a:lstStyle/>
          <a:p>
            <a:pPr marL="179070" indent="-167005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179705" algn="l"/>
              </a:tabLst>
            </a:pPr>
            <a:r>
              <a:rPr lang="en-US" sz="3600" b="1" spc="-5" dirty="0">
                <a:cs typeface="Calibri"/>
              </a:rPr>
              <a:t>Clinical</a:t>
            </a:r>
            <a:r>
              <a:rPr lang="en-US" sz="3600" b="1" spc="-10" dirty="0">
                <a:cs typeface="Calibri"/>
              </a:rPr>
              <a:t> </a:t>
            </a:r>
            <a:r>
              <a:rPr lang="en-US" sz="3600" b="1" spc="-5" dirty="0">
                <a:cs typeface="Calibri"/>
              </a:rPr>
              <a:t>Features</a:t>
            </a:r>
            <a:r>
              <a:rPr lang="en-US" sz="3600" b="1" dirty="0">
                <a:cs typeface="Calibri"/>
              </a:rPr>
              <a:t> and</a:t>
            </a:r>
            <a:r>
              <a:rPr lang="en-US" sz="3600" b="1" spc="5" dirty="0">
                <a:cs typeface="Calibri"/>
              </a:rPr>
              <a:t> </a:t>
            </a:r>
            <a:r>
              <a:rPr lang="en-US" sz="3600" b="1" spc="-5" dirty="0">
                <a:cs typeface="Calibri"/>
              </a:rPr>
              <a:t>Investigation:</a:t>
            </a:r>
            <a:endParaRPr lang="en-US" sz="3600" dirty="0">
              <a:cs typeface="Calibri"/>
            </a:endParaRPr>
          </a:p>
          <a:p>
            <a:pPr marL="107314" indent="-95250">
              <a:lnSpc>
                <a:spcPct val="100000"/>
              </a:lnSpc>
              <a:spcBef>
                <a:spcPts val="1395"/>
              </a:spcBef>
              <a:buChar char="-"/>
              <a:tabLst>
                <a:tab pos="107950" algn="l"/>
              </a:tabLst>
            </a:pPr>
            <a:r>
              <a:rPr lang="en-US" spc="-5" dirty="0">
                <a:cs typeface="Calibri"/>
              </a:rPr>
              <a:t>Same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as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H.C.C.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-"/>
            </a:pPr>
            <a:endParaRPr lang="en-US" sz="1800" dirty="0">
              <a:cs typeface="Calibri"/>
            </a:endParaRPr>
          </a:p>
          <a:p>
            <a:pPr marL="107314" indent="-95250">
              <a:lnSpc>
                <a:spcPct val="100000"/>
              </a:lnSpc>
              <a:buChar char="-"/>
              <a:tabLst>
                <a:tab pos="107950" algn="l"/>
              </a:tabLst>
            </a:pPr>
            <a:r>
              <a:rPr lang="en-US" dirty="0">
                <a:cs typeface="Calibri"/>
              </a:rPr>
              <a:t>No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specific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tumor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markers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dirty="0">
              <a:cs typeface="Calibri"/>
            </a:endParaRPr>
          </a:p>
          <a:p>
            <a:pPr marL="184785" indent="-172720">
              <a:lnSpc>
                <a:spcPct val="100000"/>
              </a:lnSpc>
              <a:buSzPct val="125000"/>
              <a:tabLst>
                <a:tab pos="185420" algn="l"/>
              </a:tabLst>
            </a:pPr>
            <a:r>
              <a:rPr lang="en-US" sz="3200" b="1" spc="-5" dirty="0">
                <a:cs typeface="Calibri"/>
              </a:rPr>
              <a:t>Management</a:t>
            </a:r>
            <a:r>
              <a:rPr lang="en-US" sz="3200" b="1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: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Surgery</a:t>
            </a:r>
          </a:p>
          <a:p>
            <a:pPr marL="233679" algn="ctr">
              <a:lnSpc>
                <a:spcPct val="100000"/>
              </a:lnSpc>
              <a:spcBef>
                <a:spcPts val="1485"/>
              </a:spcBef>
            </a:pPr>
            <a:r>
              <a:rPr lang="en-US" sz="4400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CRC</a:t>
            </a:r>
            <a:r>
              <a:rPr lang="en-US" sz="44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Liver</a:t>
            </a:r>
            <a:r>
              <a:rPr lang="en-US" sz="4400" b="1" spc="-2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metastasis</a:t>
            </a:r>
            <a:endParaRPr lang="en-US" sz="44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241300" marR="5080" indent="-229235">
              <a:lnSpc>
                <a:spcPct val="116399"/>
              </a:lnSpc>
              <a:spcBef>
                <a:spcPts val="1500"/>
              </a:spcBef>
              <a:buSzPct val="185714"/>
              <a:buFont typeface="Symbol"/>
              <a:buChar char=""/>
              <a:tabLst>
                <a:tab pos="281305" algn="l"/>
              </a:tabLst>
            </a:pPr>
            <a:r>
              <a:rPr lang="en-US" dirty="0"/>
              <a:t>	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The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liver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FF0000"/>
                </a:solidFill>
                <a:cs typeface="Calibri"/>
              </a:rPr>
              <a:t>is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the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most</a:t>
            </a:r>
            <a:r>
              <a:rPr lang="en-US" b="1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common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site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of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 metastasis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in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patients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with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colorectal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cancer </a:t>
            </a:r>
            <a:r>
              <a:rPr lang="en-US" b="1" spc="-30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due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to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 its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anatomical</a:t>
            </a:r>
            <a:r>
              <a:rPr lang="en-US" b="1" spc="-1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situation</a:t>
            </a:r>
            <a:r>
              <a:rPr lang="en-US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regarding</a:t>
            </a:r>
            <a:r>
              <a:rPr lang="en-US" b="1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its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portal circulation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43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3837"/>
            <a:ext cx="8178800" cy="61769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BLOOD SUPPLY OF LIVER </a:t>
            </a:r>
          </a:p>
          <a:p>
            <a:pPr marL="12700" marR="1390015">
              <a:lnSpc>
                <a:spcPct val="91500"/>
              </a:lnSpc>
              <a:spcBef>
                <a:spcPts val="259"/>
              </a:spcBef>
              <a:buSzPct val="93750"/>
              <a:buAutoNum type="arabicPlain"/>
              <a:tabLst>
                <a:tab pos="177800" algn="l"/>
              </a:tabLst>
            </a:pP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hepatic artery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:</a:t>
            </a:r>
            <a:r>
              <a:rPr lang="en-US" sz="2000" b="1" spc="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25%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of </a:t>
            </a:r>
            <a:r>
              <a:rPr lang="en-US" sz="2000" dirty="0">
                <a:cs typeface="Calibri"/>
              </a:rPr>
              <a:t>BS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. from 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coeliac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trunk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,</a:t>
            </a:r>
            <a:r>
              <a:rPr lang="en-US" sz="200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has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right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&amp;left </a:t>
            </a:r>
            <a:r>
              <a:rPr lang="en-US" sz="200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branches</a:t>
            </a:r>
            <a:r>
              <a:rPr lang="en-US" sz="2000" spc="-5" dirty="0">
                <a:cs typeface="Calibri"/>
              </a:rPr>
              <a:t> , delivers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oxygenated </a:t>
            </a:r>
            <a:r>
              <a:rPr lang="en-US" sz="2000" spc="-10" dirty="0">
                <a:cs typeface="Calibri"/>
              </a:rPr>
              <a:t>blood </a:t>
            </a:r>
            <a:r>
              <a:rPr lang="en-US" sz="2000" spc="-35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from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general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circulation.</a:t>
            </a:r>
            <a:endParaRPr lang="en-US" sz="2000" dirty="0">
              <a:cs typeface="Calibri"/>
            </a:endParaRPr>
          </a:p>
          <a:p>
            <a:pPr marL="12700" marR="1457325">
              <a:lnSpc>
                <a:spcPts val="1750"/>
              </a:lnSpc>
              <a:spcBef>
                <a:spcPts val="1040"/>
              </a:spcBef>
              <a:buSzPct val="93750"/>
              <a:buAutoNum type="arabicPlain"/>
              <a:tabLst>
                <a:tab pos="177800" algn="l"/>
              </a:tabLst>
            </a:pP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portal vein 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: </a:t>
            </a:r>
            <a:r>
              <a:rPr lang="en-US" sz="2000" dirty="0">
                <a:cs typeface="Calibri"/>
              </a:rPr>
              <a:t>75% </a:t>
            </a:r>
            <a:r>
              <a:rPr lang="en-US" sz="2000" spc="-5" dirty="0">
                <a:cs typeface="Calibri"/>
              </a:rPr>
              <a:t>of BS . delivering </a:t>
            </a:r>
            <a:r>
              <a:rPr lang="en-US" sz="2000" spc="-35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deoxygenated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blood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from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GIT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.</a:t>
            </a:r>
            <a:endParaRPr lang="en-US" sz="2000" dirty="0">
              <a:cs typeface="Calibri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endParaRPr lang="en-US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libri"/>
              <a:buAutoNum type="arabicPlain"/>
            </a:pPr>
            <a:endParaRPr lang="en-US" sz="16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Function 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of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the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liver</a:t>
            </a:r>
            <a:r>
              <a:rPr lang="en-US" b="1" spc="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469900" lvl="1" indent="-229235">
              <a:lnSpc>
                <a:spcPts val="1914"/>
              </a:lnSpc>
              <a:spcBef>
                <a:spcPts val="145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Detoxification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ts val="191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formation</a:t>
            </a:r>
            <a:r>
              <a:rPr lang="en-US" sz="2000" spc="-2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of</a:t>
            </a:r>
            <a:r>
              <a:rPr lang="en-US" sz="2000" spc="-2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bile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ts val="1914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Formation</a:t>
            </a:r>
            <a:r>
              <a:rPr lang="en-US" sz="2000" spc="-1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of plasma</a:t>
            </a:r>
            <a:r>
              <a:rPr lang="en-US" sz="2000" spc="-1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protein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ct val="1000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Formation</a:t>
            </a:r>
            <a:r>
              <a:rPr lang="en-US" sz="2000" spc="-3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of</a:t>
            </a:r>
            <a:r>
              <a:rPr lang="en-US" sz="2000" spc="-1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coagulation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ts val="1914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Formation</a:t>
            </a:r>
            <a:r>
              <a:rPr lang="en-US" sz="2000" spc="-1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of</a:t>
            </a:r>
            <a:r>
              <a:rPr lang="en-US" sz="2000" dirty="0">
                <a:latin typeface="Segoe UI Symbol"/>
                <a:cs typeface="Segoe UI Symbol"/>
              </a:rPr>
              <a:t> </a:t>
            </a:r>
            <a:r>
              <a:rPr lang="en-US" sz="2000" spc="-10" dirty="0">
                <a:latin typeface="Segoe UI Symbol"/>
                <a:cs typeface="Segoe UI Symbol"/>
              </a:rPr>
              <a:t>ketone</a:t>
            </a:r>
            <a:r>
              <a:rPr lang="en-US" sz="2000" spc="-1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bodies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ts val="1914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Formation</a:t>
            </a:r>
            <a:r>
              <a:rPr lang="en-US" sz="2000" spc="-2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of</a:t>
            </a:r>
            <a:r>
              <a:rPr lang="en-US" sz="2000" spc="-2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urea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ts val="1914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Formation of</a:t>
            </a:r>
            <a:r>
              <a:rPr lang="en-US" sz="2000" spc="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phospholipids</a:t>
            </a:r>
            <a:r>
              <a:rPr lang="en-US" sz="200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and</a:t>
            </a:r>
            <a:r>
              <a:rPr lang="en-US" sz="2000" spc="10" dirty="0">
                <a:latin typeface="Segoe UI Symbol"/>
                <a:cs typeface="Segoe UI Symbol"/>
              </a:rPr>
              <a:t> </a:t>
            </a:r>
            <a:r>
              <a:rPr lang="en-US" sz="2000" spc="-5" dirty="0" err="1">
                <a:latin typeface="Segoe UI Symbol"/>
                <a:cs typeface="Segoe UI Symbol"/>
              </a:rPr>
              <a:t>cholessterol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ts val="1914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Metabolism of</a:t>
            </a:r>
            <a:r>
              <a:rPr lang="en-US" sz="2000" spc="420" dirty="0">
                <a:latin typeface="Segoe UI Symbol"/>
                <a:cs typeface="Segoe UI Symbol"/>
              </a:rPr>
              <a:t> </a:t>
            </a:r>
            <a:r>
              <a:rPr lang="en-US" sz="2000" dirty="0">
                <a:latin typeface="Segoe UI Symbol"/>
                <a:cs typeface="Segoe UI Symbol"/>
              </a:rPr>
              <a:t>fat</a:t>
            </a:r>
            <a:r>
              <a:rPr lang="en-US" sz="2000" spc="-1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soluble</a:t>
            </a:r>
            <a:r>
              <a:rPr lang="en-US" sz="2000" spc="-1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vitamins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Metabolism</a:t>
            </a:r>
            <a:r>
              <a:rPr lang="en-US" sz="2000" spc="-15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of</a:t>
            </a:r>
            <a:r>
              <a:rPr lang="en-US" sz="2000" spc="-2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minerals</a:t>
            </a:r>
            <a:endParaRPr lang="en-US" sz="2000" dirty="0">
              <a:latin typeface="Segoe UI Symbol"/>
              <a:cs typeface="Segoe UI Symbol"/>
            </a:endParaRPr>
          </a:p>
          <a:p>
            <a:pPr marL="469900" lvl="1" indent="-229235">
              <a:lnSpc>
                <a:spcPct val="1000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lang="en-US" sz="2000" spc="-5" dirty="0">
                <a:latin typeface="Segoe UI Symbol"/>
                <a:cs typeface="Segoe UI Symbol"/>
              </a:rPr>
              <a:t>Metabolism</a:t>
            </a:r>
            <a:r>
              <a:rPr lang="en-US" sz="200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of</a:t>
            </a:r>
            <a:r>
              <a:rPr lang="en-US" sz="2000" spc="-10" dirty="0">
                <a:latin typeface="Segoe UI Symbol"/>
                <a:cs typeface="Segoe UI Symbol"/>
              </a:rPr>
              <a:t> </a:t>
            </a:r>
            <a:r>
              <a:rPr lang="en-US" sz="2000" dirty="0">
                <a:latin typeface="Segoe UI Symbol"/>
                <a:cs typeface="Segoe UI Symbol"/>
              </a:rPr>
              <a:t>fat,</a:t>
            </a:r>
            <a:r>
              <a:rPr lang="en-US" sz="2000" spc="-1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carbs,</a:t>
            </a:r>
            <a:r>
              <a:rPr lang="en-US" sz="2000" dirty="0">
                <a:latin typeface="Segoe UI Symbol"/>
                <a:cs typeface="Segoe UI Symbol"/>
              </a:rPr>
              <a:t> </a:t>
            </a:r>
            <a:r>
              <a:rPr lang="en-US" sz="2000" spc="-5" dirty="0">
                <a:latin typeface="Segoe UI Symbol"/>
                <a:cs typeface="Segoe UI Symbol"/>
              </a:rPr>
              <a:t>proteins</a:t>
            </a:r>
            <a:endParaRPr lang="en-US" sz="2000" dirty="0">
              <a:latin typeface="Segoe UI Symbol"/>
              <a:cs typeface="Segoe UI Symbol"/>
            </a:endParaRP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2057400"/>
            <a:ext cx="3631305" cy="36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6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b="1" u="sng" dirty="0" err="1">
                <a:solidFill>
                  <a:srgbClr val="C00000"/>
                </a:solidFill>
              </a:rPr>
              <a:t>Abcesses</a:t>
            </a:r>
            <a:r>
              <a:rPr lang="en-US" sz="4800" b="1" u="sng" dirty="0">
                <a:solidFill>
                  <a:srgbClr val="C00000"/>
                </a:solidFill>
              </a:rPr>
              <a:t> of the liver </a:t>
            </a:r>
          </a:p>
          <a:p>
            <a:pPr marL="192405" indent="-18034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93040" algn="l"/>
              </a:tabLst>
            </a:pPr>
            <a:r>
              <a:rPr lang="en-US" sz="2000" b="1" spc="-5" dirty="0">
                <a:latin typeface="Times New Roman"/>
                <a:cs typeface="Times New Roman"/>
              </a:rPr>
              <a:t>Definition</a:t>
            </a:r>
            <a:r>
              <a:rPr lang="en-US" sz="2000" spc="-5" dirty="0">
                <a:latin typeface="Times New Roman"/>
                <a:cs typeface="Times New Roman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collection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of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pus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in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the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liver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parenchyma.</a:t>
            </a:r>
            <a:endParaRPr lang="en-US" sz="2000" dirty="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193040" algn="l"/>
              </a:tabLst>
            </a:pPr>
            <a:r>
              <a:rPr lang="en-US" sz="2000" spc="-5" dirty="0">
                <a:latin typeface="MS Gothic"/>
                <a:cs typeface="MS Gothic"/>
              </a:rPr>
              <a:t>➢</a:t>
            </a:r>
            <a:r>
              <a:rPr lang="en-US" sz="2000" spc="-385" dirty="0">
                <a:latin typeface="MS Gothic"/>
                <a:cs typeface="MS Gothic"/>
              </a:rPr>
              <a:t> </a:t>
            </a:r>
            <a:r>
              <a:rPr lang="en-US" sz="2000" b="1" spc="-5" dirty="0">
                <a:latin typeface="Times New Roman"/>
                <a:cs typeface="Times New Roman"/>
              </a:rPr>
              <a:t>T</a:t>
            </a:r>
            <a:r>
              <a:rPr lang="en-US" sz="2000" b="1" dirty="0">
                <a:latin typeface="Times New Roman"/>
                <a:cs typeface="Times New Roman"/>
              </a:rPr>
              <a:t>y</a:t>
            </a:r>
            <a:r>
              <a:rPr lang="en-US" sz="2000" b="1" spc="-5" dirty="0">
                <a:latin typeface="Times New Roman"/>
                <a:cs typeface="Times New Roman"/>
              </a:rPr>
              <a:t>pes:</a:t>
            </a:r>
            <a:endParaRPr lang="en-US" sz="2000" dirty="0">
              <a:latin typeface="Times New Roman"/>
              <a:cs typeface="Times New Roman"/>
            </a:endParaRPr>
          </a:p>
          <a:p>
            <a:pPr marL="248920" lvl="1" indent="-117475">
              <a:lnSpc>
                <a:spcPct val="100000"/>
              </a:lnSpc>
              <a:spcBef>
                <a:spcPts val="1405"/>
              </a:spcBef>
              <a:buChar char="-"/>
              <a:tabLst>
                <a:tab pos="24892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Pyogenic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(bacterial)</a:t>
            </a:r>
            <a:endParaRPr lang="en-US" sz="2000" dirty="0">
              <a:latin typeface="Times New Roman"/>
              <a:cs typeface="Times New Roman"/>
            </a:endParaRPr>
          </a:p>
          <a:p>
            <a:pPr marL="248920" lvl="1" indent="-117475">
              <a:lnSpc>
                <a:spcPct val="100000"/>
              </a:lnSpc>
              <a:spcBef>
                <a:spcPts val="1320"/>
              </a:spcBef>
              <a:buChar char="-"/>
              <a:tabLst>
                <a:tab pos="24892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Parasitic (amebic)</a:t>
            </a:r>
            <a:endParaRPr lang="en-US" sz="2000" dirty="0">
              <a:latin typeface="Times New Roman"/>
              <a:cs typeface="Times New Roman"/>
            </a:endParaRPr>
          </a:p>
          <a:p>
            <a:pPr marL="248920" lvl="1" indent="-117475">
              <a:lnSpc>
                <a:spcPct val="100000"/>
              </a:lnSpc>
              <a:spcBef>
                <a:spcPts val="1320"/>
              </a:spcBef>
              <a:buChar char="-"/>
              <a:tabLst>
                <a:tab pos="24892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Fungal.</a:t>
            </a:r>
            <a:endParaRPr lang="en-US" sz="2000" dirty="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1475"/>
              </a:spcBef>
              <a:buClr>
                <a:srgbClr val="FF0000"/>
              </a:buClr>
              <a:buFont typeface="Arial MT"/>
              <a:buChar char="•"/>
              <a:tabLst>
                <a:tab pos="193040" algn="l"/>
              </a:tabLst>
            </a:pPr>
            <a:r>
              <a:rPr lang="en-US" sz="2000" spc="-5" dirty="0">
                <a:latin typeface="MS Gothic"/>
                <a:cs typeface="MS Gothic"/>
              </a:rPr>
              <a:t>➢</a:t>
            </a:r>
            <a:r>
              <a:rPr lang="en-US" sz="2000" spc="-395" dirty="0">
                <a:latin typeface="MS Gothic"/>
                <a:cs typeface="MS Gothic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Most c</a:t>
            </a:r>
            <a:r>
              <a:rPr lang="en-US" sz="2000" b="1" spc="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lang="en-US" sz="2000" b="1" spc="-1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mm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on</a:t>
            </a:r>
            <a:r>
              <a:rPr lang="en-US" sz="2000" b="1" spc="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site</a:t>
            </a:r>
            <a:r>
              <a:rPr lang="en-US" sz="2000" b="1" spc="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is the</a:t>
            </a:r>
            <a:r>
              <a:rPr lang="en-US" sz="2000" spc="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rig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 lo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e.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193040" algn="l"/>
              </a:tabLst>
            </a:pPr>
            <a:r>
              <a:rPr lang="en-US" sz="2000" spc="-5" dirty="0">
                <a:latin typeface="MS Gothic"/>
                <a:cs typeface="MS Gothic"/>
              </a:rPr>
              <a:t>➢</a:t>
            </a:r>
            <a:r>
              <a:rPr lang="en-US" sz="2000" spc="-385" dirty="0">
                <a:latin typeface="MS Gothic"/>
                <a:cs typeface="MS Gothic"/>
              </a:rPr>
              <a:t> </a:t>
            </a:r>
            <a:r>
              <a:rPr lang="en-US" sz="2000" b="1" spc="-5" dirty="0">
                <a:latin typeface="Times New Roman"/>
                <a:cs typeface="Times New Roman"/>
              </a:rPr>
              <a:t>Sources:</a:t>
            </a:r>
            <a:endParaRPr lang="en-US" sz="2000" dirty="0">
              <a:latin typeface="Times New Roman"/>
              <a:cs typeface="Times New Roman"/>
            </a:endParaRPr>
          </a:p>
          <a:p>
            <a:pPr marL="400685" indent="-219710">
              <a:lnSpc>
                <a:spcPct val="100000"/>
              </a:lnSpc>
              <a:spcBef>
                <a:spcPts val="1410"/>
              </a:spcBef>
              <a:buAutoNum type="arabicPlain"/>
              <a:tabLst>
                <a:tab pos="40132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Direct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spread </a:t>
            </a:r>
            <a:r>
              <a:rPr lang="en-US" sz="2000" dirty="0">
                <a:latin typeface="Times New Roman"/>
                <a:cs typeface="Times New Roman"/>
              </a:rPr>
              <a:t>from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biliary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tract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infection.</a:t>
            </a:r>
            <a:endParaRPr lang="en-US" sz="2000" dirty="0">
              <a:latin typeface="Times New Roman"/>
              <a:cs typeface="Times New Roman"/>
            </a:endParaRPr>
          </a:p>
          <a:p>
            <a:pPr marL="288290" marR="5080" lvl="1">
              <a:lnSpc>
                <a:spcPts val="1839"/>
              </a:lnSpc>
              <a:spcBef>
                <a:spcPts val="1445"/>
              </a:spcBef>
              <a:buAutoNum type="arabicPlain" startAt="2"/>
              <a:tabLst>
                <a:tab pos="50800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Portal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spread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from</a:t>
            </a:r>
            <a:r>
              <a:rPr lang="en-US" sz="2000" spc="-5" dirty="0">
                <a:latin typeface="Times New Roman"/>
                <a:cs typeface="Times New Roman"/>
              </a:rPr>
              <a:t> GI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infection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(example: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appendicitis, </a:t>
            </a:r>
            <a:r>
              <a:rPr lang="en-US" sz="2000" spc="-38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diverticulitis).</a:t>
            </a:r>
            <a:endParaRPr lang="en-US" sz="2000" dirty="0">
              <a:latin typeface="Times New Roman"/>
              <a:cs typeface="Times New Roman"/>
            </a:endParaRPr>
          </a:p>
          <a:p>
            <a:pPr marL="507365" lvl="1" indent="-219710">
              <a:lnSpc>
                <a:spcPct val="100000"/>
              </a:lnSpc>
              <a:spcBef>
                <a:spcPts val="1270"/>
              </a:spcBef>
              <a:buAutoNum type="arabicPlain" startAt="2"/>
              <a:tabLst>
                <a:tab pos="50800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Systemic source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(bacteria).</a:t>
            </a:r>
            <a:endParaRPr lang="en-US" sz="2000" dirty="0">
              <a:latin typeface="Times New Roman"/>
              <a:cs typeface="Times New Roman"/>
            </a:endParaRPr>
          </a:p>
          <a:p>
            <a:pPr marL="288290" marR="690245" lvl="1">
              <a:lnSpc>
                <a:spcPct val="168800"/>
              </a:lnSpc>
              <a:buAutoNum type="arabicPlain" startAt="2"/>
              <a:tabLst>
                <a:tab pos="50800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Liver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trauma (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example: liver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gunshot wound).</a:t>
            </a:r>
          </a:p>
          <a:p>
            <a:pPr marL="59690" marR="690245" lvl="1" indent="0">
              <a:lnSpc>
                <a:spcPct val="168800"/>
              </a:lnSpc>
              <a:buNone/>
              <a:tabLst>
                <a:tab pos="50800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-38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5-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Cryptogenic (unknown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source)</a:t>
            </a:r>
            <a:endParaRPr lang="en-US" sz="2000" dirty="0">
              <a:latin typeface="Times New Roman"/>
              <a:cs typeface="Times New Roman"/>
            </a:endParaRPr>
          </a:p>
          <a:p>
            <a:pPr algn="ctr"/>
            <a:endParaRPr lang="en-US" sz="4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lnSpcReduction="10000"/>
          </a:bodyPr>
          <a:lstStyle/>
          <a:p>
            <a:pPr marL="99695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1.</a:t>
            </a:r>
            <a:r>
              <a:rPr lang="en-US" sz="4400" b="1" spc="-1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Pyogenic liver</a:t>
            </a:r>
            <a:r>
              <a:rPr lang="en-US" sz="4400" b="1" spc="-1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abscess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2405" indent="-180340">
              <a:lnSpc>
                <a:spcPts val="1885"/>
              </a:lnSpc>
              <a:spcBef>
                <a:spcPts val="1310"/>
              </a:spcBef>
              <a:buFont typeface="Arial MT"/>
              <a:buChar char="•"/>
              <a:tabLst>
                <a:tab pos="19304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The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most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common</a:t>
            </a:r>
            <a:r>
              <a:rPr lang="en-US" spc="1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type</a:t>
            </a:r>
            <a:r>
              <a:rPr lang="en-US" spc="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of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visceral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abscesses( </a:t>
            </a:r>
            <a:r>
              <a:rPr lang="en-US" dirty="0">
                <a:latin typeface="Times New Roman"/>
                <a:cs typeface="Times New Roman"/>
              </a:rPr>
              <a:t>40%).</a:t>
            </a:r>
          </a:p>
          <a:p>
            <a:pPr marL="192405" indent="-180340">
              <a:lnSpc>
                <a:spcPts val="1850"/>
              </a:lnSpc>
              <a:buFont typeface="Arial MT"/>
              <a:buChar char="•"/>
              <a:tabLst>
                <a:tab pos="19304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They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may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be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single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or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multiple.</a:t>
            </a:r>
            <a:endParaRPr lang="en-US" dirty="0">
              <a:latin typeface="Times New Roman"/>
              <a:cs typeface="Times New Roman"/>
            </a:endParaRPr>
          </a:p>
          <a:p>
            <a:pPr marL="192405" indent="-180340">
              <a:lnSpc>
                <a:spcPts val="1850"/>
              </a:lnSpc>
              <a:buFont typeface="Arial MT"/>
              <a:buChar char="•"/>
              <a:tabLst>
                <a:tab pos="19304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more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frequently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found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in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b="1" u="sng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the right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lobe</a:t>
            </a:r>
            <a:r>
              <a:rPr lang="en-US" b="1" u="sng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liver.</a:t>
            </a:r>
          </a:p>
          <a:p>
            <a:pPr marL="192405" indent="-180340">
              <a:lnSpc>
                <a:spcPts val="1850"/>
              </a:lnSpc>
              <a:buFont typeface="Arial MT"/>
              <a:buChar char="•"/>
              <a:tabLst>
                <a:tab pos="193040" algn="l"/>
              </a:tabLs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92405" marR="5080" indent="-180340">
              <a:lnSpc>
                <a:spcPts val="1839"/>
              </a:lnSpc>
              <a:spcBef>
                <a:spcPts val="90"/>
              </a:spcBef>
              <a:buClr>
                <a:srgbClr val="FF0000"/>
              </a:buClr>
              <a:buFont typeface="Arial MT"/>
              <a:buChar char="•"/>
              <a:tabLst>
                <a:tab pos="242570" algn="l"/>
                <a:tab pos="243204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abscess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cavities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are</a:t>
            </a:r>
            <a:r>
              <a:rPr lang="en-US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variable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size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and, when</a:t>
            </a:r>
            <a:r>
              <a:rPr lang="en-US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multiple,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may </a:t>
            </a:r>
            <a:r>
              <a:rPr lang="en-US" spc="-38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marL="192405" marR="5080" indent="-180340">
              <a:lnSpc>
                <a:spcPts val="1839"/>
              </a:lnSpc>
              <a:spcBef>
                <a:spcPts val="90"/>
              </a:spcBef>
              <a:buClr>
                <a:srgbClr val="FF0000"/>
              </a:buClr>
              <a:buFont typeface="Arial MT"/>
              <a:buChar char="•"/>
              <a:tabLst>
                <a:tab pos="242570" algn="l"/>
                <a:tab pos="243204" algn="l"/>
              </a:tabLst>
            </a:pPr>
            <a:endParaRPr lang="en-US" spc="-385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92405" marR="5080" indent="-180340">
              <a:lnSpc>
                <a:spcPts val="1839"/>
              </a:lnSpc>
              <a:spcBef>
                <a:spcPts val="90"/>
              </a:spcBef>
              <a:buClr>
                <a:srgbClr val="FF0000"/>
              </a:buClr>
              <a:buFont typeface="Arial MT"/>
              <a:buChar char="•"/>
              <a:tabLst>
                <a:tab pos="242570" algn="l"/>
                <a:tab pos="243204" algn="l"/>
              </a:tabLst>
            </a:pP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coalesce to give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u="sng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b="1" u="sng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u="sng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honeycomb appearance</a:t>
            </a:r>
            <a:r>
              <a:rPr lang="en-US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</a:p>
          <a:p>
            <a:pPr marL="511810" indent="0">
              <a:lnSpc>
                <a:spcPct val="100000"/>
              </a:lnSpc>
              <a:spcBef>
                <a:spcPts val="95"/>
              </a:spcBef>
              <a:buNone/>
              <a:tabLst>
                <a:tab pos="741045" algn="l"/>
                <a:tab pos="741680" algn="l"/>
              </a:tabLst>
            </a:pPr>
            <a:endParaRPr lang="en-US" b="1" spc="-5" dirty="0">
              <a:solidFill>
                <a:srgbClr val="00AF50"/>
              </a:solidFill>
              <a:latin typeface="Times New Roman"/>
              <a:cs typeface="Times New Roman"/>
            </a:endParaRPr>
          </a:p>
          <a:p>
            <a:pPr marL="511810" indent="0">
              <a:lnSpc>
                <a:spcPct val="100000"/>
              </a:lnSpc>
              <a:spcBef>
                <a:spcPts val="95"/>
              </a:spcBef>
              <a:buNone/>
              <a:tabLst>
                <a:tab pos="741045" algn="l"/>
                <a:tab pos="741680" algn="l"/>
              </a:tabLst>
            </a:pP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lang="en-US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most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cause</a:t>
            </a:r>
            <a:r>
              <a:rPr lang="en-US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bacterial</a:t>
            </a:r>
            <a:r>
              <a:rPr lang="en-US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abscess:</a:t>
            </a:r>
            <a:endParaRPr lang="en-US" dirty="0">
              <a:latin typeface="Times New Roman"/>
              <a:cs typeface="Times New Roman"/>
            </a:endParaRPr>
          </a:p>
          <a:p>
            <a:pPr marL="741045" indent="-229235">
              <a:lnSpc>
                <a:spcPts val="1880"/>
              </a:lnSpc>
              <a:spcBef>
                <a:spcPts val="1330"/>
              </a:spcBef>
              <a:buFont typeface="Times New Roman"/>
              <a:buAutoNum type="arabicPeriod"/>
              <a:tabLst>
                <a:tab pos="741680" algn="l"/>
              </a:tabLst>
            </a:pP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E.</a:t>
            </a:r>
            <a:r>
              <a:rPr lang="en-US" b="1" spc="-4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coli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741045" indent="-229235">
              <a:lnSpc>
                <a:spcPts val="1839"/>
              </a:lnSpc>
              <a:buFont typeface="Times New Roman"/>
              <a:buAutoNum type="arabicPeriod"/>
              <a:tabLst>
                <a:tab pos="741680" algn="l"/>
              </a:tabLst>
            </a:pP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Streptococcus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milleri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741045" indent="-229235">
              <a:lnSpc>
                <a:spcPts val="1839"/>
              </a:lnSpc>
              <a:buFont typeface="Times New Roman"/>
              <a:buAutoNum type="arabicPeriod"/>
              <a:tabLst>
                <a:tab pos="741680" algn="l"/>
              </a:tabLst>
            </a:pP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Streptococcus</a:t>
            </a:r>
            <a:r>
              <a:rPr lang="en-US" b="1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faecalis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741045" indent="-229235">
              <a:lnSpc>
                <a:spcPts val="1835"/>
              </a:lnSpc>
              <a:buFont typeface="Times New Roman"/>
              <a:buAutoNum type="arabicPeriod"/>
              <a:tabLst>
                <a:tab pos="741680" algn="l"/>
              </a:tabLst>
            </a:pPr>
            <a:r>
              <a:rPr lang="en-US" b="1" spc="-5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Klebsiella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741045" indent="-229235">
              <a:lnSpc>
                <a:spcPts val="1870"/>
              </a:lnSpc>
              <a:buFont typeface="Times New Roman"/>
              <a:buAutoNum type="arabicPeriod"/>
              <a:tabLst>
                <a:tab pos="741680" algn="l"/>
              </a:tabLst>
            </a:pP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Proteus</a:t>
            </a:r>
            <a:r>
              <a:rPr lang="en-US" b="1" spc="-3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vulgaris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2405" marR="5080" indent="-180340">
              <a:lnSpc>
                <a:spcPts val="1839"/>
              </a:lnSpc>
              <a:spcBef>
                <a:spcPts val="90"/>
              </a:spcBef>
              <a:buClr>
                <a:srgbClr val="FF0000"/>
              </a:buClr>
              <a:buFont typeface="Arial MT"/>
              <a:buChar char="•"/>
              <a:tabLst>
                <a:tab pos="242570" algn="l"/>
                <a:tab pos="243204" algn="l"/>
              </a:tabLst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727" y="4376420"/>
            <a:ext cx="443827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304800"/>
            <a:ext cx="11582400" cy="5948363"/>
          </a:xfrm>
        </p:spPr>
        <p:txBody>
          <a:bodyPr>
            <a:noAutofit/>
          </a:bodyPr>
          <a:lstStyle/>
          <a:p>
            <a:pPr marL="741045" indent="-229235">
              <a:lnSpc>
                <a:spcPct val="100000"/>
              </a:lnSpc>
              <a:spcBef>
                <a:spcPts val="1335"/>
              </a:spcBef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Sources</a:t>
            </a:r>
            <a:r>
              <a:rPr lang="en-US" sz="3200" b="1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3200" b="1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infection:</a:t>
            </a:r>
            <a:endParaRPr lang="en-US" sz="3200" dirty="0">
              <a:latin typeface="Times New Roman"/>
              <a:cs typeface="Times New Roman"/>
            </a:endParaRPr>
          </a:p>
          <a:p>
            <a:pPr marL="741045" indent="-229235">
              <a:lnSpc>
                <a:spcPts val="1885"/>
              </a:lnSpc>
              <a:spcBef>
                <a:spcPts val="1320"/>
              </a:spcBef>
              <a:buFont typeface="Times New Roman"/>
              <a:buAutoNum type="arabicPeriod"/>
              <a:tabLst>
                <a:tab pos="741680" algn="l"/>
              </a:tabLst>
            </a:pP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Direct</a:t>
            </a:r>
            <a:r>
              <a:rPr lang="en-US" sz="32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spread</a:t>
            </a:r>
            <a:r>
              <a:rPr lang="en-US" sz="3200" b="1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lang="en-US" sz="3200" b="1" spc="-5" dirty="0" err="1">
                <a:latin typeface="Times New Roman"/>
                <a:cs typeface="Times New Roman"/>
              </a:rPr>
              <a:t>subphrenic</a:t>
            </a:r>
            <a:r>
              <a:rPr lang="en-US" sz="3200" b="1" spc="15" dirty="0"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abscess)</a:t>
            </a:r>
            <a:endParaRPr lang="en-US" sz="3200" dirty="0">
              <a:latin typeface="Times New Roman"/>
              <a:cs typeface="Times New Roman"/>
            </a:endParaRPr>
          </a:p>
          <a:p>
            <a:pPr marL="741045" indent="-229235">
              <a:lnSpc>
                <a:spcPts val="1839"/>
              </a:lnSpc>
              <a:buFont typeface="Times New Roman"/>
              <a:buAutoNum type="arabicPeriod"/>
              <a:tabLst>
                <a:tab pos="741680" algn="l"/>
              </a:tabLst>
            </a:pP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biliary</a:t>
            </a:r>
            <a:r>
              <a:rPr lang="en-US" sz="3200" b="1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tract</a:t>
            </a:r>
            <a:r>
              <a:rPr lang="en-US" sz="3200" b="1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..(</a:t>
            </a:r>
            <a:r>
              <a:rPr lang="en-US" sz="3200" b="1" spc="-5" dirty="0" err="1">
                <a:latin typeface="Times New Roman"/>
                <a:cs typeface="Times New Roman"/>
              </a:rPr>
              <a:t>asending</a:t>
            </a:r>
            <a:r>
              <a:rPr lang="en-US" sz="3200" b="1" spc="15" dirty="0"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cholangitis)</a:t>
            </a:r>
            <a:r>
              <a:rPr lang="en-US" sz="3200" b="1" spc="15" dirty="0"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*</a:t>
            </a:r>
            <a:r>
              <a:rPr lang="en-US" sz="3200" b="1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lang="en-US" sz="3200" b="1" spc="1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most</a:t>
            </a:r>
            <a:r>
              <a:rPr lang="en-US" sz="3200" b="1" spc="1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lang="en-US" sz="3200" b="1" spc="15" dirty="0"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*</a:t>
            </a:r>
            <a:endParaRPr lang="en-US" sz="3200" dirty="0">
              <a:latin typeface="Times New Roman"/>
              <a:cs typeface="Times New Roman"/>
            </a:endParaRPr>
          </a:p>
          <a:p>
            <a:pPr marL="741045" indent="-229235">
              <a:lnSpc>
                <a:spcPts val="1830"/>
              </a:lnSpc>
              <a:buFont typeface="Times New Roman"/>
              <a:buAutoNum type="arabicPeriod"/>
              <a:tabLst>
                <a:tab pos="741680" algn="l"/>
              </a:tabLst>
            </a:pP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Portal</a:t>
            </a:r>
            <a:r>
              <a:rPr lang="en-US" sz="3200" b="1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spread</a:t>
            </a:r>
            <a:r>
              <a:rPr lang="en-US" sz="3200" b="1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10" dirty="0">
                <a:latin typeface="Times New Roman"/>
                <a:cs typeface="Times New Roman"/>
              </a:rPr>
              <a:t>(GI</a:t>
            </a:r>
            <a:r>
              <a:rPr lang="en-US" sz="3200" b="1" spc="25" dirty="0"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infection:</a:t>
            </a:r>
            <a:r>
              <a:rPr lang="en-US" sz="3200" b="1" spc="45" dirty="0"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appendicitis/diverticulitis)</a:t>
            </a:r>
            <a:endParaRPr lang="en-US" sz="3200" dirty="0">
              <a:latin typeface="Times New Roman"/>
              <a:cs typeface="Times New Roman"/>
            </a:endParaRPr>
          </a:p>
          <a:p>
            <a:pPr marL="741045" indent="-229235">
              <a:lnSpc>
                <a:spcPts val="1870"/>
              </a:lnSpc>
              <a:buFont typeface="Times New Roman"/>
              <a:buAutoNum type="arabicPeriod"/>
              <a:tabLst>
                <a:tab pos="741680" algn="l"/>
              </a:tabLst>
            </a:pP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Systemic</a:t>
            </a:r>
            <a:r>
              <a:rPr lang="en-US" sz="32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source/hepatic</a:t>
            </a:r>
            <a:r>
              <a:rPr lang="en-US" sz="32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lang="en-US" sz="3200" b="1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latin typeface="Times New Roman"/>
                <a:cs typeface="Times New Roman"/>
              </a:rPr>
              <a:t>(bacteremia)</a:t>
            </a:r>
            <a:endParaRPr lang="en-US" sz="3200" dirty="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1285"/>
              </a:spcBef>
            </a:pPr>
            <a:r>
              <a:rPr lang="en-US" sz="3200" b="1" spc="-5" dirty="0">
                <a:latin typeface="Times New Roman"/>
                <a:cs typeface="Times New Roman"/>
              </a:rPr>
              <a:t>*</a:t>
            </a:r>
            <a:r>
              <a:rPr lang="en-US" sz="3200" spc="-5" dirty="0" err="1">
                <a:latin typeface="Times New Roman"/>
                <a:cs typeface="Times New Roman"/>
              </a:rPr>
              <a:t>subacute</a:t>
            </a:r>
            <a:r>
              <a:rPr lang="en-US" sz="3200" spc="1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bacterial</a:t>
            </a:r>
            <a:r>
              <a:rPr lang="en-US" sz="3200" spc="1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endocarditis,</a:t>
            </a:r>
            <a:r>
              <a:rPr lang="en-US" sz="3200" spc="1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infected</a:t>
            </a:r>
            <a:r>
              <a:rPr lang="en-US" sz="3200" spc="1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indwelling</a:t>
            </a:r>
            <a:r>
              <a:rPr lang="en-US" sz="3200" spc="1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catheters</a:t>
            </a:r>
            <a:endParaRPr lang="en-US" sz="3200" dirty="0">
              <a:latin typeface="Times New Roman"/>
              <a:cs typeface="Times New Roman"/>
            </a:endParaRPr>
          </a:p>
          <a:p>
            <a:pPr marL="283845" indent="-271780">
              <a:lnSpc>
                <a:spcPts val="2590"/>
              </a:lnSpc>
              <a:spcBef>
                <a:spcPts val="1330"/>
              </a:spcBef>
              <a:buFont typeface="Arial MT"/>
              <a:buChar char="•"/>
              <a:tabLst>
                <a:tab pos="283845" algn="l"/>
                <a:tab pos="284480" algn="l"/>
              </a:tabLst>
            </a:pPr>
            <a:r>
              <a:rPr lang="en-US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Clinical</a:t>
            </a:r>
            <a:r>
              <a:rPr lang="en-US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presentation</a:t>
            </a:r>
            <a:endParaRPr lang="en-US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35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Pain in the right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upper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quadrant </a:t>
            </a:r>
            <a:r>
              <a:rPr lang="en-US" sz="2000" dirty="0">
                <a:latin typeface="Times New Roman"/>
                <a:cs typeface="Times New Roman"/>
              </a:rPr>
              <a:t>(50-75%)</a:t>
            </a:r>
          </a:p>
          <a:p>
            <a:pPr marL="741045" lvl="1" indent="-229235">
              <a:lnSpc>
                <a:spcPts val="1850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High grade fever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and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chills (90%)</a:t>
            </a:r>
            <a:endParaRPr lang="en-US" sz="20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50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Nausea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and </a:t>
            </a:r>
            <a:r>
              <a:rPr lang="en-US" sz="2000" spc="-5" dirty="0" err="1">
                <a:latin typeface="Times New Roman"/>
                <a:cs typeface="Times New Roman"/>
              </a:rPr>
              <a:t>vomitting</a:t>
            </a:r>
            <a:endParaRPr lang="en-US" sz="20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50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Anorexia</a:t>
            </a:r>
            <a:endParaRPr lang="en-US" sz="20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50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Weight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loss</a:t>
            </a:r>
            <a:endParaRPr lang="en-US" sz="20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45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malaise</a:t>
            </a:r>
            <a:endParaRPr lang="en-US" sz="20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45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jaundice</a:t>
            </a:r>
            <a:endParaRPr lang="en-US" sz="20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85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Respiratory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symptoms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3200" b="1" dirty="0"/>
          </a:p>
        </p:txBody>
      </p:sp>
      <p:sp>
        <p:nvSpPr>
          <p:cNvPr id="2" name="مربع نص 1"/>
          <p:cNvSpPr txBox="1"/>
          <p:nvPr/>
        </p:nvSpPr>
        <p:spPr>
          <a:xfrm>
            <a:off x="6451600" y="2997200"/>
            <a:ext cx="5537200" cy="275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355"/>
              </a:spcBef>
            </a:pPr>
            <a:r>
              <a:rPr lang="en-US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Inflammation</a:t>
            </a:r>
            <a:r>
              <a:rPr lang="en-US" sz="24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may</a:t>
            </a:r>
            <a:r>
              <a:rPr lang="en-US"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reach</a:t>
            </a:r>
            <a:r>
              <a:rPr lang="en-US"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lang="en-US" sz="2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overlying</a:t>
            </a:r>
            <a:r>
              <a:rPr lang="en-US"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pleura</a:t>
            </a:r>
            <a:r>
              <a:rPr lang="en-US"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cause:</a:t>
            </a:r>
            <a:endParaRPr lang="en-US" sz="24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85"/>
              </a:lnSpc>
              <a:spcBef>
                <a:spcPts val="1300"/>
              </a:spcBef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pleural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effusion</a:t>
            </a:r>
          </a:p>
          <a:p>
            <a:pPr marL="511810" lvl="1">
              <a:lnSpc>
                <a:spcPts val="1885"/>
              </a:lnSpc>
              <a:spcBef>
                <a:spcPts val="1300"/>
              </a:spcBef>
              <a:tabLst>
                <a:tab pos="741045" algn="l"/>
                <a:tab pos="74168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50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400" spc="-10" dirty="0">
                <a:latin typeface="Times New Roman"/>
                <a:cs typeface="Times New Roman"/>
              </a:rPr>
              <a:t>Atelectasis</a:t>
            </a:r>
          </a:p>
          <a:p>
            <a:pPr marL="511810" lvl="1">
              <a:lnSpc>
                <a:spcPts val="1850"/>
              </a:lnSpc>
              <a:tabLst>
                <a:tab pos="741045" algn="l"/>
                <a:tab pos="74168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741045" lvl="1" indent="-229235">
              <a:lnSpc>
                <a:spcPts val="1885"/>
              </a:lnSpc>
              <a:buFont typeface="Arial MT"/>
              <a:buChar char="•"/>
              <a:tabLst>
                <a:tab pos="741045" algn="l"/>
                <a:tab pos="74168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Physical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examination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536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pPr marL="241300">
              <a:lnSpc>
                <a:spcPts val="188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Tender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hepatomegaly</a:t>
            </a:r>
            <a:endParaRPr lang="en-US" dirty="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Intercostal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tenderness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(in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right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lobe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abscess)</a:t>
            </a:r>
            <a:endParaRPr lang="en-US" dirty="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spc="-5" dirty="0" err="1">
                <a:latin typeface="Times New Roman"/>
                <a:cs typeface="Times New Roman"/>
              </a:rPr>
              <a:t>Epigastric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tenderness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(in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left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lobe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abscess)</a:t>
            </a:r>
            <a:endParaRPr lang="en-US" dirty="0">
              <a:latin typeface="Times New Roman"/>
              <a:cs typeface="Times New Roman"/>
            </a:endParaRPr>
          </a:p>
          <a:p>
            <a:pPr marL="241300" marR="508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Decreased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breath</a:t>
            </a:r>
            <a:r>
              <a:rPr lang="en-US" dirty="0">
                <a:latin typeface="Times New Roman"/>
                <a:cs typeface="Times New Roman"/>
              </a:rPr>
              <a:t> sounds </a:t>
            </a:r>
            <a:r>
              <a:rPr lang="en-US" spc="-5" dirty="0">
                <a:latin typeface="Times New Roman"/>
                <a:cs typeface="Times New Roman"/>
              </a:rPr>
              <a:t>in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right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lower lobe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of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the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lung(due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to </a:t>
            </a:r>
            <a:r>
              <a:rPr lang="en-US" spc="-38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associated atelectasis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and/or pleural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effusion</a:t>
            </a:r>
          </a:p>
          <a:p>
            <a:pPr marL="241300" marR="508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investigation</a:t>
            </a:r>
          </a:p>
          <a:p>
            <a:pPr marL="559435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59435" algn="l"/>
                <a:tab pos="560070" algn="l"/>
              </a:tabLst>
            </a:pPr>
            <a:r>
              <a:rPr lang="en-US" sz="2400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CBC</a:t>
            </a:r>
            <a:r>
              <a:rPr lang="en-US" sz="2400" b="1" i="1" spc="-20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leukocytosis)</a:t>
            </a:r>
            <a:endParaRPr lang="en-US" sz="2400" dirty="0">
              <a:latin typeface="Times New Roman"/>
              <a:cs typeface="Times New Roman"/>
            </a:endParaRPr>
          </a:p>
          <a:p>
            <a:pPr marL="559435" marR="356235">
              <a:lnSpc>
                <a:spcPct val="100000"/>
              </a:lnSpc>
              <a:spcBef>
                <a:spcPts val="85"/>
              </a:spcBef>
              <a:buFont typeface="Arial MT"/>
              <a:buChar char="•"/>
              <a:tabLst>
                <a:tab pos="559435" algn="l"/>
                <a:tab pos="560070" algn="l"/>
              </a:tabLst>
            </a:pPr>
            <a:r>
              <a:rPr lang="en-US" sz="2400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LFT</a:t>
            </a:r>
            <a:r>
              <a:rPr lang="en-US" sz="2400" b="1" i="1" spc="20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(elevated</a:t>
            </a:r>
            <a:r>
              <a:rPr lang="en-US" sz="2400" b="1" spc="15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bilirubin,</a:t>
            </a:r>
            <a:r>
              <a:rPr lang="en-US" sz="2400" b="1" spc="25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elevated</a:t>
            </a:r>
            <a:r>
              <a:rPr lang="en-US" sz="2400" b="1" spc="5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alkaline</a:t>
            </a:r>
            <a:r>
              <a:rPr lang="en-US" sz="2400" b="1" spc="30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phosphatase, </a:t>
            </a:r>
            <a:r>
              <a:rPr lang="en-US" sz="2400" b="1" spc="-385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AST)</a:t>
            </a:r>
            <a:endParaRPr lang="en-US" sz="2400" dirty="0">
              <a:latin typeface="Times New Roman"/>
              <a:cs typeface="Times New Roman"/>
            </a:endParaRPr>
          </a:p>
          <a:p>
            <a:pPr marL="559435" indent="-229235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559435" algn="l"/>
                <a:tab pos="560070" algn="l"/>
              </a:tabLst>
            </a:pPr>
            <a:r>
              <a:rPr lang="en-US" sz="2400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ESR</a:t>
            </a:r>
            <a:r>
              <a:rPr lang="en-US" sz="2400" b="1" i="1" spc="-25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(elevated)</a:t>
            </a:r>
            <a:endParaRPr lang="en-US" sz="2400" dirty="0">
              <a:latin typeface="Times New Roman"/>
              <a:cs typeface="Times New Roman"/>
            </a:endParaRPr>
          </a:p>
          <a:p>
            <a:pPr marL="559435" indent="-229235">
              <a:lnSpc>
                <a:spcPct val="100000"/>
              </a:lnSpc>
              <a:buFont typeface="Arial MT"/>
              <a:buChar char="•"/>
              <a:tabLst>
                <a:tab pos="559435" algn="l"/>
                <a:tab pos="560070" algn="l"/>
              </a:tabLst>
            </a:pPr>
            <a:r>
              <a:rPr lang="en-US" sz="2400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Blood</a:t>
            </a:r>
            <a:r>
              <a:rPr lang="en-US" sz="2400" b="1" i="1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i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culture </a:t>
            </a: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positive</a:t>
            </a:r>
            <a:r>
              <a:rPr lang="en-US"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lang="en-US"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50%)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L="241300" marR="508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endParaRPr lang="en-US" sz="40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941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2695</Words>
  <Application>Microsoft Office PowerPoint</Application>
  <PresentationFormat>Widescreen</PresentationFormat>
  <Paragraphs>416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نسق Office</vt:lpstr>
      <vt:lpstr>LIVER SEMINAR  </vt:lpstr>
      <vt:lpstr>The liver:</vt:lpstr>
      <vt:lpstr>PowerPoint Presentation</vt:lpstr>
      <vt:lpstr>FUNCTIONAL SEGMENTATION OF THE LIVER  Each of left and right lobe is divided into lateral &amp;medial division: 1.caudate lobe of left lobe 2.left posterior lateral segment   3-left anterior lateral segment   4-left medial segment 5-right anterior medial segment   6-right anterior lateral segment   7-right posterior lateral segment 8- right posterior medial segment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SEMINAR</dc:title>
  <dc:creator>حساب Microsoft</dc:creator>
  <cp:lastModifiedBy>Sanabil Hassanat</cp:lastModifiedBy>
  <cp:revision>8</cp:revision>
  <dcterms:created xsi:type="dcterms:W3CDTF">2023-03-13T14:56:29Z</dcterms:created>
  <dcterms:modified xsi:type="dcterms:W3CDTF">2023-03-26T11:33:39Z</dcterms:modified>
</cp:coreProperties>
</file>