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embeddedFontLst>
    <p:embeddedFont>
      <p:font typeface="Constantia"/>
      <p:regular r:id="rId44"/>
      <p:bold r:id="rId45"/>
      <p:italic r:id="rId46"/>
      <p:boldItalic r:id="rId47"/>
    </p:embeddedFont>
    <p:embeddedFont>
      <p:font typeface="Century Schoolbook"/>
      <p:regular r:id="rId48"/>
      <p:bold r:id="rId49"/>
      <p:italic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6" roundtripDataSignature="AMtx7mjWRTAxpzIhOMfMkVaz/+YqKOwq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Constantia-regular.fntdata"/><Relationship Id="rId43" Type="http://schemas.openxmlformats.org/officeDocument/2006/relationships/slide" Target="slides/slide38.xml"/><Relationship Id="rId46" Type="http://schemas.openxmlformats.org/officeDocument/2006/relationships/font" Target="fonts/Constantia-italic.fntdata"/><Relationship Id="rId45" Type="http://schemas.openxmlformats.org/officeDocument/2006/relationships/font" Target="fonts/Constanti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Schoolbook-regular.fntdata"/><Relationship Id="rId47" Type="http://schemas.openxmlformats.org/officeDocument/2006/relationships/font" Target="fonts/Constantia-boldItalic.fntdata"/><Relationship Id="rId49" Type="http://schemas.openxmlformats.org/officeDocument/2006/relationships/font" Target="fonts/CenturySchoolboo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Schoolbook-boldItalic.fntdata"/><Relationship Id="rId50" Type="http://schemas.openxmlformats.org/officeDocument/2006/relationships/font" Target="fonts/CenturySchoolbook-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6.xml"/><Relationship Id="rId55" Type="http://schemas.openxmlformats.org/officeDocument/2006/relationships/font" Target="fonts/OpenSans-boldItalic.fntdata"/><Relationship Id="rId10" Type="http://schemas.openxmlformats.org/officeDocument/2006/relationships/slide" Target="slides/slide5.xml"/><Relationship Id="rId54"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
        <p:nvSpPr>
          <p:cNvPr id="391" name="Google Shape;39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0b6fb0e609c1fe1_4"/>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g20b6fb0e609c1fe1_4"/>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20b6fb0e609c1fe1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0b6fb0e609c1fe1_39"/>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20b6fb0e609c1fe1_39"/>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g20b6fb0e609c1fe1_3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0b6fb0e609c1fe1_4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20b6fb0e609c1fe1_4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rtl="1" algn="l">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g20b6fb0e609c1fe1_45"/>
          <p:cNvSpPr txBox="1"/>
          <p:nvPr>
            <p:ph idx="1" type="body"/>
          </p:nvPr>
        </p:nvSpPr>
        <p:spPr>
          <a:xfrm>
            <a:off x="457200" y="1935480"/>
            <a:ext cx="8229600" cy="4389000"/>
          </a:xfrm>
          <a:prstGeom prst="rect">
            <a:avLst/>
          </a:prstGeom>
          <a:noFill/>
          <a:ln>
            <a:noFill/>
          </a:ln>
        </p:spPr>
        <p:txBody>
          <a:bodyPr anchorCtr="0" anchor="t" bIns="45700" lIns="91425" spcFirstLastPara="1" rIns="91425" wrap="square" tIns="45700">
            <a:normAutofit/>
          </a:bodyPr>
          <a:lstStyle>
            <a:lvl1pPr indent="-337185" lvl="0" marL="457200" rtl="1" algn="r">
              <a:spcBef>
                <a:spcPts val="360"/>
              </a:spcBef>
              <a:spcAft>
                <a:spcPts val="0"/>
              </a:spcAft>
              <a:buSzPts val="1710"/>
              <a:buChar char="●"/>
              <a:defRPr/>
            </a:lvl1pPr>
            <a:lvl2pPr indent="-325755" lvl="1" marL="914400" rtl="1" algn="r">
              <a:spcBef>
                <a:spcPts val="1200"/>
              </a:spcBef>
              <a:spcAft>
                <a:spcPts val="0"/>
              </a:spcAft>
              <a:buSzPts val="1530"/>
              <a:buChar char="○"/>
              <a:defRPr/>
            </a:lvl2pPr>
            <a:lvl3pPr indent="-308610" lvl="2" marL="1371600" rtl="1" algn="r">
              <a:spcBef>
                <a:spcPts val="1200"/>
              </a:spcBef>
              <a:spcAft>
                <a:spcPts val="0"/>
              </a:spcAft>
              <a:buSzPts val="1260"/>
              <a:buChar char="■"/>
              <a:defRPr/>
            </a:lvl3pPr>
            <a:lvl4pPr indent="-302894" lvl="3" marL="1828800" rtl="1" algn="r">
              <a:spcBef>
                <a:spcPts val="1200"/>
              </a:spcBef>
              <a:spcAft>
                <a:spcPts val="0"/>
              </a:spcAft>
              <a:buSzPts val="1170"/>
              <a:buChar char="●"/>
              <a:defRPr/>
            </a:lvl4pPr>
            <a:lvl5pPr indent="-302895" lvl="4" marL="2286000" rtl="1" algn="r">
              <a:spcBef>
                <a:spcPts val="1200"/>
              </a:spcBef>
              <a:spcAft>
                <a:spcPts val="0"/>
              </a:spcAft>
              <a:buSzPts val="1170"/>
              <a:buChar char="○"/>
              <a:defRPr/>
            </a:lvl5pPr>
            <a:lvl6pPr indent="-320039" lvl="5" marL="2743200" rtl="1" algn="r">
              <a:spcBef>
                <a:spcPts val="1200"/>
              </a:spcBef>
              <a:spcAft>
                <a:spcPts val="0"/>
              </a:spcAft>
              <a:buSzPts val="1440"/>
              <a:buChar char="■"/>
              <a:defRPr/>
            </a:lvl6pPr>
            <a:lvl7pPr indent="-320039" lvl="6" marL="3200400" rtl="1" algn="r">
              <a:spcBef>
                <a:spcPts val="1200"/>
              </a:spcBef>
              <a:spcAft>
                <a:spcPts val="0"/>
              </a:spcAft>
              <a:buSzPts val="1440"/>
              <a:buChar char="●"/>
              <a:defRPr/>
            </a:lvl7pPr>
            <a:lvl8pPr indent="-342900" lvl="7" marL="3657600" rtl="1" algn="r">
              <a:spcBef>
                <a:spcPts val="1200"/>
              </a:spcBef>
              <a:spcAft>
                <a:spcPts val="0"/>
              </a:spcAft>
              <a:buSzPts val="1800"/>
              <a:buChar char="○"/>
              <a:defRPr/>
            </a:lvl8pPr>
            <a:lvl9pPr indent="-342900" lvl="8" marL="4114800" rtl="1" algn="r">
              <a:spcBef>
                <a:spcPts val="1200"/>
              </a:spcBef>
              <a:spcAft>
                <a:spcPts val="1200"/>
              </a:spcAft>
              <a:buSzPts val="1800"/>
              <a:buChar char="■"/>
              <a:defRPr/>
            </a:lvl9pPr>
          </a:lstStyle>
          <a:p/>
        </p:txBody>
      </p:sp>
      <p:sp>
        <p:nvSpPr>
          <p:cNvPr id="57" name="Google Shape;57;g20b6fb0e609c1fe1_45"/>
          <p:cNvSpPr txBox="1"/>
          <p:nvPr>
            <p:ph idx="10" type="dt"/>
          </p:nvPr>
        </p:nvSpPr>
        <p:spPr>
          <a:xfrm>
            <a:off x="457200" y="6356350"/>
            <a:ext cx="2133600" cy="365100"/>
          </a:xfrm>
          <a:prstGeom prst="rect">
            <a:avLst/>
          </a:prstGeom>
          <a:noFill/>
          <a:ln>
            <a:noFill/>
          </a:ln>
        </p:spPr>
        <p:txBody>
          <a:bodyPr anchorCtr="0" anchor="b" bIns="0" lIns="0" spcFirstLastPara="1" rIns="0"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g20b6fb0e609c1fe1_45"/>
          <p:cNvSpPr txBox="1"/>
          <p:nvPr>
            <p:ph idx="11" type="ftr"/>
          </p:nvPr>
        </p:nvSpPr>
        <p:spPr>
          <a:xfrm>
            <a:off x="2667000" y="6356350"/>
            <a:ext cx="3352800" cy="365100"/>
          </a:xfrm>
          <a:prstGeom prst="rect">
            <a:avLst/>
          </a:prstGeom>
          <a:noFill/>
          <a:ln>
            <a:noFill/>
          </a:ln>
        </p:spPr>
        <p:txBody>
          <a:bodyPr anchorCtr="0" anchor="b" bIns="0" lIns="0" spcFirstLastPara="1" rIns="0"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g20b6fb0e609c1fe1_45"/>
          <p:cNvSpPr txBox="1"/>
          <p:nvPr>
            <p:ph idx="12" type="sldNum"/>
          </p:nvPr>
        </p:nvSpPr>
        <p:spPr>
          <a:xfrm>
            <a:off x="7924800" y="6356350"/>
            <a:ext cx="762000" cy="365100"/>
          </a:xfrm>
          <a:prstGeom prst="rect">
            <a:avLst/>
          </a:prstGeom>
          <a:noFill/>
          <a:ln>
            <a:noFill/>
          </a:ln>
        </p:spPr>
        <p:txBody>
          <a:bodyPr anchorCtr="0" anchor="b" bIns="0" lIns="0" spcFirstLastPara="1" rIns="0" wrap="square" tIns="0">
            <a:norm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0b6fb0e609c1fe1_8"/>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g20b6fb0e609c1fe1_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0b6fb0e609c1fe1_1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20b6fb0e609c1fe1_1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g20b6fb0e609c1fe1_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0b6fb0e609c1fe1_1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g20b6fb0e609c1fe1_1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g20b6fb0e609c1fe1_1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g20b6fb0e609c1fe1_1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0b6fb0e609c1fe1_2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g20b6fb0e609c1fe1_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0b6fb0e609c1fe1_23"/>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g20b6fb0e609c1fe1_23"/>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g20b6fb0e609c1fe1_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0b6fb0e609c1fe1_27"/>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g20b6fb0e609c1fe1_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0b6fb0e609c1fe1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20b6fb0e609c1fe1_30"/>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g20b6fb0e609c1fe1_30"/>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g20b6fb0e609c1fe1_30"/>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g20b6fb0e609c1fe1_3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0b6fb0e609c1fe1_36"/>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g20b6fb0e609c1fe1_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0b6fb0e609c1fe1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g20b6fb0e609c1fe1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g20b6fb0e609c1fe1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9.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9.jpg"/><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0.jpg"/><Relationship Id="rId4" Type="http://schemas.openxmlformats.org/officeDocument/2006/relationships/image" Target="../media/image24.png"/><Relationship Id="rId5"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6.jpg"/><Relationship Id="rId4" Type="http://schemas.openxmlformats.org/officeDocument/2006/relationships/image" Target="../media/image28.jpg"/><Relationship Id="rId5"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hyperlink" Target="https://www.cdc.gov/parasites/" TargetMode="External"/><Relationship Id="rId4" Type="http://schemas.openxmlformats.org/officeDocument/2006/relationships/hyperlink" Target="https://www.cdc.gov/dpdx/strongyloidiasis/index.html" TargetMode="External"/><Relationship Id="rId5" Type="http://schemas.openxmlformats.org/officeDocument/2006/relationships/hyperlink" Target="https://www.cdc.gov/parasites/" TargetMode="External"/><Relationship Id="rId6" Type="http://schemas.openxmlformats.org/officeDocument/2006/relationships/hyperlink" Target="https://www.cdc.gov/parasites/" TargetMode="External"/><Relationship Id="rId7" Type="http://schemas.openxmlformats.org/officeDocument/2006/relationships/image" Target="../media/image33.jpg"/><Relationship Id="rId8"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5.jpg"/><Relationship Id="rId4" Type="http://schemas.openxmlformats.org/officeDocument/2006/relationships/image" Target="../media/image32.jpg"/><Relationship Id="rId5"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ctrTitle"/>
          </p:nvPr>
        </p:nvSpPr>
        <p:spPr>
          <a:xfrm>
            <a:off x="358292" y="3096658"/>
            <a:ext cx="8785949" cy="1102519"/>
          </a:xfrm>
          <a:prstGeom prst="rect">
            <a:avLst/>
          </a:prstGeom>
          <a:noFill/>
          <a:ln>
            <a:noFill/>
          </a:ln>
        </p:spPr>
        <p:txBody>
          <a:bodyPr anchorCtr="0" anchor="b" bIns="0" lIns="0" spcFirstLastPara="1" rIns="18275" wrap="square" tIns="0">
            <a:noAutofit/>
          </a:bodyPr>
          <a:lstStyle/>
          <a:p>
            <a:pPr indent="0" lvl="0" marL="0" rtl="0" algn="ctr">
              <a:spcBef>
                <a:spcPts val="0"/>
              </a:spcBef>
              <a:spcAft>
                <a:spcPts val="0"/>
              </a:spcAft>
              <a:buClr>
                <a:schemeClr val="dk1"/>
              </a:buClr>
              <a:buSzPts val="3600"/>
              <a:buFont typeface="Calibri"/>
              <a:buNone/>
            </a:pPr>
            <a:r>
              <a:rPr lang="en-US" sz="3600">
                <a:solidFill>
                  <a:schemeClr val="dk1"/>
                </a:solidFill>
              </a:rPr>
              <a:t>GIT Module </a:t>
            </a:r>
            <a:br>
              <a:rPr lang="en-US" sz="3600">
                <a:solidFill>
                  <a:schemeClr val="dk1"/>
                </a:solidFill>
              </a:rPr>
            </a:br>
            <a:r>
              <a:rPr lang="en-US" sz="3600">
                <a:solidFill>
                  <a:schemeClr val="dk1"/>
                </a:solidFill>
              </a:rPr>
              <a:t>2020-2021 </a:t>
            </a:r>
            <a:br>
              <a:rPr lang="en-US" sz="3600">
                <a:solidFill>
                  <a:schemeClr val="dk1"/>
                </a:solidFill>
              </a:rPr>
            </a:br>
            <a:r>
              <a:rPr lang="en-US" sz="3600">
                <a:solidFill>
                  <a:schemeClr val="dk1"/>
                </a:solidFill>
              </a:rPr>
              <a:t>Parasitic Infections of the GIT (3)</a:t>
            </a:r>
            <a:br>
              <a:rPr lang="en-US" sz="3600">
                <a:solidFill>
                  <a:schemeClr val="dk1"/>
                </a:solidFill>
              </a:rPr>
            </a:br>
            <a:r>
              <a:rPr lang="en-US" sz="3600">
                <a:solidFill>
                  <a:schemeClr val="dk1"/>
                </a:solidFill>
              </a:rPr>
              <a:t>(B. coli, G. lamblia &amp; Cryptosporidium) </a:t>
            </a:r>
            <a:endParaRPr sz="3600">
              <a:solidFill>
                <a:schemeClr val="dk1"/>
              </a:solidFill>
            </a:endParaRPr>
          </a:p>
        </p:txBody>
      </p:sp>
      <p:sp>
        <p:nvSpPr>
          <p:cNvPr id="65" name="Google Shape;65;p1"/>
          <p:cNvSpPr txBox="1"/>
          <p:nvPr/>
        </p:nvSpPr>
        <p:spPr>
          <a:xfrm>
            <a:off x="2662778" y="4972051"/>
            <a:ext cx="4317207" cy="132343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600">
                <a:solidFill>
                  <a:schemeClr val="dk1"/>
                </a:solidFill>
                <a:latin typeface="Century Schoolbook"/>
                <a:ea typeface="Century Schoolbook"/>
                <a:cs typeface="Century Schoolbook"/>
                <a:sym typeface="Century Schoolbook"/>
              </a:rPr>
              <a:t>Dr. Mohammad Odaibat</a:t>
            </a:r>
            <a:endParaRPr sz="1600">
              <a:solidFill>
                <a:schemeClr val="dk1"/>
              </a:solidFill>
              <a:latin typeface="Century Schoolbook"/>
              <a:ea typeface="Century Schoolbook"/>
              <a:cs typeface="Century Schoolbook"/>
              <a:sym typeface="Century Schoolbook"/>
            </a:endParaRPr>
          </a:p>
          <a:p>
            <a:pPr indent="0" lvl="0" marL="0" marR="0" rtl="1" algn="ctr">
              <a:spcBef>
                <a:spcPts val="0"/>
              </a:spcBef>
              <a:spcAft>
                <a:spcPts val="0"/>
              </a:spcAft>
              <a:buNone/>
            </a:pPr>
            <a:r>
              <a:rPr lang="en-US" sz="1600">
                <a:solidFill>
                  <a:schemeClr val="dk1"/>
                </a:solidFill>
                <a:latin typeface="Century Schoolbook"/>
                <a:ea typeface="Century Schoolbook"/>
                <a:cs typeface="Century Schoolbook"/>
                <a:sym typeface="Century Schoolbook"/>
              </a:rPr>
              <a:t>Department of Microbiology and Pathology </a:t>
            </a:r>
            <a:endParaRPr/>
          </a:p>
          <a:p>
            <a:pPr indent="0" lvl="0" marL="0" marR="0" rtl="1" algn="ctr">
              <a:spcBef>
                <a:spcPts val="0"/>
              </a:spcBef>
              <a:spcAft>
                <a:spcPts val="0"/>
              </a:spcAft>
              <a:buNone/>
            </a:pPr>
            <a:r>
              <a:rPr lang="en-US" sz="1600">
                <a:solidFill>
                  <a:schemeClr val="dk1"/>
                </a:solidFill>
                <a:latin typeface="Century Schoolbook"/>
                <a:ea typeface="Century Schoolbook"/>
                <a:cs typeface="Century Schoolbook"/>
                <a:sym typeface="Century Schoolbook"/>
              </a:rPr>
              <a:t>Faculty of Medicine, Mu’tah University </a:t>
            </a:r>
            <a:endParaRPr/>
          </a:p>
          <a:p>
            <a:pPr indent="0" lvl="0" marL="0" marR="0" rtl="1" algn="ctr">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0" lvl="0" marL="0" marR="0" rtl="1" algn="ctr">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p:txBody>
      </p:sp>
      <p:pic>
        <p:nvPicPr>
          <p:cNvPr descr="17,797 Human Digestive System Illustrations &amp; Clip Art - iStock" id="66" name="Google Shape;66;p1"/>
          <p:cNvPicPr preferRelativeResize="0"/>
          <p:nvPr/>
        </p:nvPicPr>
        <p:blipFill rotWithShape="1">
          <a:blip r:embed="rId3">
            <a:alphaModFix/>
          </a:blip>
          <a:srcRect b="0" l="0" r="0" t="0"/>
          <a:stretch/>
        </p:blipFill>
        <p:spPr>
          <a:xfrm>
            <a:off x="3939777" y="65411"/>
            <a:ext cx="1763207" cy="1763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nvSpPr>
        <p:spPr>
          <a:xfrm>
            <a:off x="1357290" y="142852"/>
            <a:ext cx="6286544"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Pathogenesis and symptomatology</a:t>
            </a:r>
            <a:endParaRPr b="1" sz="2800">
              <a:solidFill>
                <a:srgbClr val="C00000"/>
              </a:solidFill>
              <a:latin typeface="Arial"/>
              <a:ea typeface="Arial"/>
              <a:cs typeface="Arial"/>
              <a:sym typeface="Arial"/>
            </a:endParaRPr>
          </a:p>
        </p:txBody>
      </p:sp>
      <p:sp>
        <p:nvSpPr>
          <p:cNvPr id="180" name="Google Shape;180;p10"/>
          <p:cNvSpPr txBox="1"/>
          <p:nvPr/>
        </p:nvSpPr>
        <p:spPr>
          <a:xfrm>
            <a:off x="1000100" y="857232"/>
            <a:ext cx="6929486"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Disease: </a:t>
            </a:r>
            <a:r>
              <a:rPr b="1" lang="en-US" sz="2400">
                <a:solidFill>
                  <a:srgbClr val="002060"/>
                </a:solidFill>
                <a:latin typeface="Arial"/>
                <a:ea typeface="Arial"/>
                <a:cs typeface="Arial"/>
                <a:sym typeface="Arial"/>
              </a:rPr>
              <a:t>Balantidiasis or balantidial dysentery</a:t>
            </a:r>
            <a:endParaRPr b="1" sz="2400">
              <a:solidFill>
                <a:srgbClr val="002060"/>
              </a:solidFill>
              <a:latin typeface="Arial"/>
              <a:ea typeface="Arial"/>
              <a:cs typeface="Arial"/>
              <a:sym typeface="Arial"/>
            </a:endParaRPr>
          </a:p>
        </p:txBody>
      </p:sp>
      <p:sp>
        <p:nvSpPr>
          <p:cNvPr id="181" name="Google Shape;181;p10"/>
          <p:cNvSpPr txBox="1"/>
          <p:nvPr/>
        </p:nvSpPr>
        <p:spPr>
          <a:xfrm>
            <a:off x="357158" y="1428736"/>
            <a:ext cx="8501122" cy="2805320"/>
          </a:xfrm>
          <a:prstGeom prst="rect">
            <a:avLst/>
          </a:prstGeom>
          <a:noFill/>
          <a:ln>
            <a:noFill/>
          </a:ln>
        </p:spPr>
        <p:txBody>
          <a:bodyPr anchorCtr="0" anchor="t" bIns="45700" lIns="91425" spcFirstLastPara="1" rIns="91425" wrap="square" tIns="45700">
            <a:spAutoFit/>
          </a:bodyPr>
          <a:lstStyle/>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In heavy infection</a:t>
            </a:r>
            <a:r>
              <a:rPr lang="en-US" sz="2000">
                <a:solidFill>
                  <a:schemeClr val="dk1"/>
                </a:solidFill>
                <a:latin typeface="Arial"/>
                <a:ea typeface="Arial"/>
                <a:cs typeface="Arial"/>
                <a:sym typeface="Arial"/>
              </a:rPr>
              <a:t>, </a:t>
            </a:r>
            <a:r>
              <a:rPr b="1" lang="en-US" sz="2000">
                <a:solidFill>
                  <a:srgbClr val="002060"/>
                </a:solidFill>
                <a:latin typeface="Arial"/>
                <a:ea typeface="Arial"/>
                <a:cs typeface="Arial"/>
                <a:sym typeface="Arial"/>
              </a:rPr>
              <a:t>the mucosa and submucosa of the large intestine are invaded and destroyed by the multiplying organisms. This is </a:t>
            </a:r>
            <a:r>
              <a:rPr b="1" lang="en-US" sz="2000">
                <a:solidFill>
                  <a:srgbClr val="C00000"/>
                </a:solidFill>
                <a:latin typeface="Arial"/>
                <a:ea typeface="Arial"/>
                <a:cs typeface="Arial"/>
                <a:sym typeface="Arial"/>
              </a:rPr>
              <a:t>helped by the boring action of the cilia and the proteolytic secretion </a:t>
            </a:r>
            <a:r>
              <a:rPr b="1" lang="en-US" sz="2000">
                <a:solidFill>
                  <a:srgbClr val="002060"/>
                </a:solidFill>
                <a:latin typeface="Arial"/>
                <a:ea typeface="Arial"/>
                <a:cs typeface="Arial"/>
                <a:sym typeface="Arial"/>
              </a:rPr>
              <a:t>⮊  the formation of </a:t>
            </a:r>
            <a:r>
              <a:rPr b="1" lang="en-US" sz="2000">
                <a:solidFill>
                  <a:srgbClr val="C00000"/>
                </a:solidFill>
                <a:latin typeface="Arial"/>
                <a:ea typeface="Arial"/>
                <a:cs typeface="Arial"/>
                <a:sym typeface="Arial"/>
              </a:rPr>
              <a:t>small abscesses</a:t>
            </a:r>
            <a:r>
              <a:rPr b="1" lang="en-US" sz="2000">
                <a:solidFill>
                  <a:srgbClr val="002060"/>
                </a:solidFill>
                <a:latin typeface="Arial"/>
                <a:ea typeface="Arial"/>
                <a:cs typeface="Arial"/>
                <a:sym typeface="Arial"/>
              </a:rPr>
              <a:t> that leads to </a:t>
            </a:r>
            <a:r>
              <a:rPr b="1" lang="en-US" sz="2000">
                <a:solidFill>
                  <a:srgbClr val="C00000"/>
                </a:solidFill>
                <a:latin typeface="Arial"/>
                <a:ea typeface="Arial"/>
                <a:cs typeface="Arial"/>
                <a:sym typeface="Arial"/>
              </a:rPr>
              <a:t>flask shaped </a:t>
            </a:r>
            <a:r>
              <a:rPr b="1" lang="en-US" sz="2000">
                <a:solidFill>
                  <a:srgbClr val="002060"/>
                </a:solidFill>
                <a:latin typeface="Arial"/>
                <a:ea typeface="Arial"/>
                <a:cs typeface="Arial"/>
                <a:sym typeface="Arial"/>
              </a:rPr>
              <a:t>ulcers with red undermined edges.</a:t>
            </a:r>
            <a:endParaRPr/>
          </a:p>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Infection is severe </a:t>
            </a:r>
            <a:r>
              <a:rPr b="1" lang="en-US" sz="2000">
                <a:solidFill>
                  <a:srgbClr val="002060"/>
                </a:solidFill>
                <a:latin typeface="Arial"/>
                <a:ea typeface="Arial"/>
                <a:cs typeface="Arial"/>
                <a:sym typeface="Arial"/>
              </a:rPr>
              <a:t>in immunocompromised patients</a:t>
            </a:r>
            <a:endParaRPr/>
          </a:p>
        </p:txBody>
      </p:sp>
      <p:pic>
        <p:nvPicPr>
          <p:cNvPr descr="996090-996092-1140" id="182" name="Google Shape;182;p10"/>
          <p:cNvPicPr preferRelativeResize="0"/>
          <p:nvPr/>
        </p:nvPicPr>
        <p:blipFill rotWithShape="1">
          <a:blip r:embed="rId3">
            <a:alphaModFix/>
          </a:blip>
          <a:srcRect b="0" l="0" r="0" t="0"/>
          <a:stretch/>
        </p:blipFill>
        <p:spPr>
          <a:xfrm>
            <a:off x="0" y="4195219"/>
            <a:ext cx="7643834" cy="2805320"/>
          </a:xfrm>
          <a:prstGeom prst="rect">
            <a:avLst/>
          </a:prstGeom>
          <a:noFill/>
          <a:ln cap="flat" cmpd="sng" w="9525">
            <a:solidFill>
              <a:srgbClr val="00B0F0"/>
            </a:solidFill>
            <a:prstDash val="solid"/>
            <a:miter lim="800000"/>
            <a:headEnd len="sm" w="sm" type="none"/>
            <a:tailEnd len="sm" w="sm" type="none"/>
          </a:ln>
        </p:spPr>
      </p:pic>
      <p:sp>
        <p:nvSpPr>
          <p:cNvPr id="183" name="Google Shape;183;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84" name="Google Shape;184;p10"/>
          <p:cNvSpPr/>
          <p:nvPr/>
        </p:nvSpPr>
        <p:spPr>
          <a:xfrm>
            <a:off x="1475657" y="4732795"/>
            <a:ext cx="5040559" cy="1360501"/>
          </a:xfrm>
          <a:custGeom>
            <a:rect b="b" l="l" r="r" t="t"/>
            <a:pathLst>
              <a:path extrusionOk="0" h="1321640" w="5326802">
                <a:moveTo>
                  <a:pt x="158024" y="144004"/>
                </a:moveTo>
                <a:cubicBezTo>
                  <a:pt x="287333" y="148622"/>
                  <a:pt x="417695" y="140758"/>
                  <a:pt x="545952" y="157859"/>
                </a:cubicBezTo>
                <a:cubicBezTo>
                  <a:pt x="562457" y="160060"/>
                  <a:pt x="572968" y="182786"/>
                  <a:pt x="573661" y="199422"/>
                </a:cubicBezTo>
                <a:cubicBezTo>
                  <a:pt x="586017" y="495987"/>
                  <a:pt x="647869" y="461014"/>
                  <a:pt x="518243" y="504222"/>
                </a:cubicBezTo>
                <a:cubicBezTo>
                  <a:pt x="459507" y="562956"/>
                  <a:pt x="527422" y="505780"/>
                  <a:pt x="407406" y="545786"/>
                </a:cubicBezTo>
                <a:cubicBezTo>
                  <a:pt x="391610" y="551052"/>
                  <a:pt x="380736" y="566049"/>
                  <a:pt x="365843" y="573495"/>
                </a:cubicBezTo>
                <a:cubicBezTo>
                  <a:pt x="352781" y="580026"/>
                  <a:pt x="338134" y="582731"/>
                  <a:pt x="324279" y="587349"/>
                </a:cubicBezTo>
                <a:cubicBezTo>
                  <a:pt x="315043" y="596586"/>
                  <a:pt x="308962" y="610928"/>
                  <a:pt x="296570" y="615059"/>
                </a:cubicBezTo>
                <a:cubicBezTo>
                  <a:pt x="265590" y="625386"/>
                  <a:pt x="231799" y="623544"/>
                  <a:pt x="199588" y="628913"/>
                </a:cubicBezTo>
                <a:cubicBezTo>
                  <a:pt x="176360" y="632784"/>
                  <a:pt x="153406" y="638150"/>
                  <a:pt x="130315" y="642768"/>
                </a:cubicBezTo>
                <a:cubicBezTo>
                  <a:pt x="60252" y="689477"/>
                  <a:pt x="108357" y="645121"/>
                  <a:pt x="74897" y="712040"/>
                </a:cubicBezTo>
                <a:cubicBezTo>
                  <a:pt x="67450" y="726933"/>
                  <a:pt x="53951" y="738388"/>
                  <a:pt x="47188" y="753604"/>
                </a:cubicBezTo>
                <a:cubicBezTo>
                  <a:pt x="35326" y="780294"/>
                  <a:pt x="19479" y="836731"/>
                  <a:pt x="19479" y="836731"/>
                </a:cubicBezTo>
                <a:cubicBezTo>
                  <a:pt x="6741" y="925894"/>
                  <a:pt x="-17116" y="1044031"/>
                  <a:pt x="19479" y="1127677"/>
                </a:cubicBezTo>
                <a:cubicBezTo>
                  <a:pt x="28113" y="1147413"/>
                  <a:pt x="171071" y="1166796"/>
                  <a:pt x="185733" y="1169240"/>
                </a:cubicBezTo>
                <a:cubicBezTo>
                  <a:pt x="282428" y="1201473"/>
                  <a:pt x="203701" y="1178868"/>
                  <a:pt x="393552" y="1196949"/>
                </a:cubicBezTo>
                <a:cubicBezTo>
                  <a:pt x="435183" y="1200914"/>
                  <a:pt x="476790" y="1205277"/>
                  <a:pt x="518243" y="1210804"/>
                </a:cubicBezTo>
                <a:cubicBezTo>
                  <a:pt x="546088" y="1214517"/>
                  <a:pt x="573283" y="1224179"/>
                  <a:pt x="601370" y="1224659"/>
                </a:cubicBezTo>
                <a:lnTo>
                  <a:pt x="2139224" y="1238513"/>
                </a:lnTo>
                <a:cubicBezTo>
                  <a:pt x="2291624" y="1243131"/>
                  <a:pt x="2444154" y="1244559"/>
                  <a:pt x="2596424" y="1252368"/>
                </a:cubicBezTo>
                <a:cubicBezTo>
                  <a:pt x="2653842" y="1255313"/>
                  <a:pt x="2693028" y="1273103"/>
                  <a:pt x="2748824" y="1280077"/>
                </a:cubicBezTo>
                <a:cubicBezTo>
                  <a:pt x="2799440" y="1286404"/>
                  <a:pt x="2850424" y="1289313"/>
                  <a:pt x="2901224" y="1293931"/>
                </a:cubicBezTo>
                <a:cubicBezTo>
                  <a:pt x="2982869" y="1314343"/>
                  <a:pt x="2999990" y="1321640"/>
                  <a:pt x="3109043" y="1321640"/>
                </a:cubicBezTo>
                <a:cubicBezTo>
                  <a:pt x="3483144" y="1321640"/>
                  <a:pt x="3857188" y="1312404"/>
                  <a:pt x="4231261" y="1307786"/>
                </a:cubicBezTo>
                <a:cubicBezTo>
                  <a:pt x="4245115" y="1298550"/>
                  <a:pt x="4257931" y="1287524"/>
                  <a:pt x="4272824" y="1280077"/>
                </a:cubicBezTo>
                <a:cubicBezTo>
                  <a:pt x="4295068" y="1268955"/>
                  <a:pt x="4318811" y="1261100"/>
                  <a:pt x="4342097" y="1252368"/>
                </a:cubicBezTo>
                <a:cubicBezTo>
                  <a:pt x="4355771" y="1247240"/>
                  <a:pt x="4370599" y="1245044"/>
                  <a:pt x="4383661" y="1238513"/>
                </a:cubicBezTo>
                <a:cubicBezTo>
                  <a:pt x="4398554" y="1231066"/>
                  <a:pt x="4409576" y="1216494"/>
                  <a:pt x="4425224" y="1210804"/>
                </a:cubicBezTo>
                <a:cubicBezTo>
                  <a:pt x="4461014" y="1197790"/>
                  <a:pt x="4499115" y="1192331"/>
                  <a:pt x="4536061" y="1183095"/>
                </a:cubicBezTo>
                <a:lnTo>
                  <a:pt x="4591479" y="1169240"/>
                </a:lnTo>
                <a:cubicBezTo>
                  <a:pt x="4605334" y="1160004"/>
                  <a:pt x="4617827" y="1148294"/>
                  <a:pt x="4633043" y="1141531"/>
                </a:cubicBezTo>
                <a:cubicBezTo>
                  <a:pt x="4659733" y="1129669"/>
                  <a:pt x="4688461" y="1123058"/>
                  <a:pt x="4716170" y="1113822"/>
                </a:cubicBezTo>
                <a:cubicBezTo>
                  <a:pt x="4758536" y="1099700"/>
                  <a:pt x="4778141" y="1091257"/>
                  <a:pt x="4827006" y="1086113"/>
                </a:cubicBezTo>
                <a:cubicBezTo>
                  <a:pt x="4891469" y="1079327"/>
                  <a:pt x="4956315" y="1076877"/>
                  <a:pt x="5020970" y="1072259"/>
                </a:cubicBezTo>
                <a:cubicBezTo>
                  <a:pt x="5048679" y="1067641"/>
                  <a:pt x="5076288" y="1062377"/>
                  <a:pt x="5104097" y="1058404"/>
                </a:cubicBezTo>
                <a:cubicBezTo>
                  <a:pt x="5140956" y="1053138"/>
                  <a:pt x="5178207" y="1050670"/>
                  <a:pt x="5214933" y="1044549"/>
                </a:cubicBezTo>
                <a:cubicBezTo>
                  <a:pt x="5233715" y="1041419"/>
                  <a:pt x="5251879" y="1035313"/>
                  <a:pt x="5270352" y="1030695"/>
                </a:cubicBezTo>
                <a:cubicBezTo>
                  <a:pt x="5284206" y="1016840"/>
                  <a:pt x="5303153" y="1006656"/>
                  <a:pt x="5311915" y="989131"/>
                </a:cubicBezTo>
                <a:cubicBezTo>
                  <a:pt x="5344746" y="923468"/>
                  <a:pt x="5313228" y="703767"/>
                  <a:pt x="5311915" y="698186"/>
                </a:cubicBezTo>
                <a:cubicBezTo>
                  <a:pt x="5308570" y="683970"/>
                  <a:pt x="5284026" y="689459"/>
                  <a:pt x="5270352" y="684331"/>
                </a:cubicBezTo>
                <a:cubicBezTo>
                  <a:pt x="5117498" y="627010"/>
                  <a:pt x="5275663" y="679911"/>
                  <a:pt x="5145661" y="642768"/>
                </a:cubicBezTo>
                <a:cubicBezTo>
                  <a:pt x="5131619" y="638756"/>
                  <a:pt x="5118695" y="629349"/>
                  <a:pt x="5104097" y="628913"/>
                </a:cubicBezTo>
                <a:cubicBezTo>
                  <a:pt x="4808629" y="620093"/>
                  <a:pt x="4512970" y="619677"/>
                  <a:pt x="4217406" y="615059"/>
                </a:cubicBezTo>
                <a:cubicBezTo>
                  <a:pt x="4121131" y="590989"/>
                  <a:pt x="4190143" y="605881"/>
                  <a:pt x="4051152" y="587349"/>
                </a:cubicBezTo>
                <a:cubicBezTo>
                  <a:pt x="3764371" y="549112"/>
                  <a:pt x="4160952" y="599343"/>
                  <a:pt x="3843333" y="559640"/>
                </a:cubicBezTo>
                <a:lnTo>
                  <a:pt x="2637988" y="573495"/>
                </a:lnTo>
                <a:cubicBezTo>
                  <a:pt x="2623388" y="573819"/>
                  <a:pt x="2611028" y="587349"/>
                  <a:pt x="2596424" y="587349"/>
                </a:cubicBezTo>
                <a:cubicBezTo>
                  <a:pt x="2397789" y="587349"/>
                  <a:pt x="2199261" y="578113"/>
                  <a:pt x="2000679" y="573495"/>
                </a:cubicBezTo>
                <a:lnTo>
                  <a:pt x="1917552" y="545786"/>
                </a:lnTo>
                <a:cubicBezTo>
                  <a:pt x="1903697" y="541168"/>
                  <a:pt x="1890156" y="535473"/>
                  <a:pt x="1875988" y="531931"/>
                </a:cubicBezTo>
                <a:cubicBezTo>
                  <a:pt x="1862939" y="528669"/>
                  <a:pt x="1795271" y="513258"/>
                  <a:pt x="1779006" y="504222"/>
                </a:cubicBezTo>
                <a:cubicBezTo>
                  <a:pt x="1749895" y="488049"/>
                  <a:pt x="1727472" y="459335"/>
                  <a:pt x="1695879" y="448804"/>
                </a:cubicBezTo>
                <a:cubicBezTo>
                  <a:pt x="1506687" y="385740"/>
                  <a:pt x="1700022" y="454539"/>
                  <a:pt x="1557333" y="393386"/>
                </a:cubicBezTo>
                <a:cubicBezTo>
                  <a:pt x="1543910" y="387633"/>
                  <a:pt x="1529193" y="385284"/>
                  <a:pt x="1515770" y="379531"/>
                </a:cubicBezTo>
                <a:cubicBezTo>
                  <a:pt x="1373086" y="318380"/>
                  <a:pt x="1566413" y="387175"/>
                  <a:pt x="1377224" y="324113"/>
                </a:cubicBezTo>
                <a:lnTo>
                  <a:pt x="1335661" y="310259"/>
                </a:lnTo>
                <a:cubicBezTo>
                  <a:pt x="1321806" y="296404"/>
                  <a:pt x="1309149" y="281238"/>
                  <a:pt x="1294097" y="268695"/>
                </a:cubicBezTo>
                <a:cubicBezTo>
                  <a:pt x="1281305" y="258035"/>
                  <a:pt x="1255065" y="257444"/>
                  <a:pt x="1252533" y="240986"/>
                </a:cubicBezTo>
                <a:cubicBezTo>
                  <a:pt x="1244777" y="190570"/>
                  <a:pt x="1255700" y="138463"/>
                  <a:pt x="1266388" y="88586"/>
                </a:cubicBezTo>
                <a:cubicBezTo>
                  <a:pt x="1269877" y="72304"/>
                  <a:pt x="1282323" y="58796"/>
                  <a:pt x="1294097" y="47022"/>
                </a:cubicBezTo>
                <a:cubicBezTo>
                  <a:pt x="1305871" y="35248"/>
                  <a:pt x="1320768" y="26760"/>
                  <a:pt x="1335661" y="19313"/>
                </a:cubicBezTo>
                <a:cubicBezTo>
                  <a:pt x="1401339" y="-13526"/>
                  <a:pt x="1497628" y="5459"/>
                  <a:pt x="1557333" y="5459"/>
                </a:cubicBezTo>
              </a:path>
            </a:pathLst>
          </a:custGeom>
          <a:noFill/>
          <a:ln cap="flat" cmpd="sng" w="539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185" name="Google Shape;185;p10"/>
          <p:cNvPicPr preferRelativeResize="0"/>
          <p:nvPr/>
        </p:nvPicPr>
        <p:blipFill rotWithShape="1">
          <a:blip r:embed="rId4">
            <a:alphaModFix/>
          </a:blip>
          <a:srcRect b="0" l="0" r="0" t="0"/>
          <a:stretch/>
        </p:blipFill>
        <p:spPr>
          <a:xfrm>
            <a:off x="7452320" y="4361377"/>
            <a:ext cx="1867652" cy="1867652"/>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nvSpPr>
        <p:spPr>
          <a:xfrm>
            <a:off x="3214678" y="428604"/>
            <a:ext cx="3000396"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Clinical pictures</a:t>
            </a:r>
            <a:endParaRPr b="1" sz="2800">
              <a:solidFill>
                <a:srgbClr val="C00000"/>
              </a:solidFill>
              <a:latin typeface="Arial"/>
              <a:ea typeface="Arial"/>
              <a:cs typeface="Arial"/>
              <a:sym typeface="Arial"/>
            </a:endParaRPr>
          </a:p>
        </p:txBody>
      </p:sp>
      <p:cxnSp>
        <p:nvCxnSpPr>
          <p:cNvPr id="191" name="Google Shape;191;p11"/>
          <p:cNvCxnSpPr/>
          <p:nvPr/>
        </p:nvCxnSpPr>
        <p:spPr>
          <a:xfrm rot="5400000">
            <a:off x="4429918" y="1285066"/>
            <a:ext cx="285752" cy="1588"/>
          </a:xfrm>
          <a:prstGeom prst="straightConnector1">
            <a:avLst/>
          </a:prstGeom>
          <a:noFill/>
          <a:ln cap="flat" cmpd="sng" w="38100">
            <a:solidFill>
              <a:srgbClr val="002060"/>
            </a:solidFill>
            <a:prstDash val="solid"/>
            <a:round/>
            <a:headEnd len="sm" w="sm" type="none"/>
            <a:tailEnd len="sm" w="sm" type="none"/>
          </a:ln>
        </p:spPr>
      </p:cxnSp>
      <p:cxnSp>
        <p:nvCxnSpPr>
          <p:cNvPr id="192" name="Google Shape;192;p11"/>
          <p:cNvCxnSpPr/>
          <p:nvPr/>
        </p:nvCxnSpPr>
        <p:spPr>
          <a:xfrm rot="10800000">
            <a:off x="1214414" y="1428736"/>
            <a:ext cx="3357586" cy="1588"/>
          </a:xfrm>
          <a:prstGeom prst="straightConnector1">
            <a:avLst/>
          </a:prstGeom>
          <a:noFill/>
          <a:ln cap="flat" cmpd="sng" w="38100">
            <a:solidFill>
              <a:srgbClr val="002060"/>
            </a:solidFill>
            <a:prstDash val="solid"/>
            <a:round/>
            <a:headEnd len="sm" w="sm" type="none"/>
            <a:tailEnd len="sm" w="sm" type="none"/>
          </a:ln>
        </p:spPr>
      </p:cxnSp>
      <p:cxnSp>
        <p:nvCxnSpPr>
          <p:cNvPr id="193" name="Google Shape;193;p11"/>
          <p:cNvCxnSpPr/>
          <p:nvPr/>
        </p:nvCxnSpPr>
        <p:spPr>
          <a:xfrm>
            <a:off x="4572000" y="1428736"/>
            <a:ext cx="3143272" cy="1588"/>
          </a:xfrm>
          <a:prstGeom prst="straightConnector1">
            <a:avLst/>
          </a:prstGeom>
          <a:noFill/>
          <a:ln cap="flat" cmpd="sng" w="38100">
            <a:solidFill>
              <a:srgbClr val="002060"/>
            </a:solidFill>
            <a:prstDash val="solid"/>
            <a:round/>
            <a:headEnd len="sm" w="sm" type="none"/>
            <a:tailEnd len="sm" w="sm" type="none"/>
          </a:ln>
        </p:spPr>
      </p:cxnSp>
      <p:cxnSp>
        <p:nvCxnSpPr>
          <p:cNvPr id="194" name="Google Shape;194;p11"/>
          <p:cNvCxnSpPr/>
          <p:nvPr/>
        </p:nvCxnSpPr>
        <p:spPr>
          <a:xfrm rot="5400000">
            <a:off x="1036613" y="1606537"/>
            <a:ext cx="356396" cy="794"/>
          </a:xfrm>
          <a:prstGeom prst="straightConnector1">
            <a:avLst/>
          </a:prstGeom>
          <a:noFill/>
          <a:ln cap="flat" cmpd="sng" w="38100">
            <a:solidFill>
              <a:srgbClr val="002060"/>
            </a:solidFill>
            <a:prstDash val="solid"/>
            <a:round/>
            <a:headEnd len="sm" w="sm" type="none"/>
            <a:tailEnd len="med" w="med" type="stealth"/>
          </a:ln>
        </p:spPr>
      </p:cxnSp>
      <p:cxnSp>
        <p:nvCxnSpPr>
          <p:cNvPr id="195" name="Google Shape;195;p11"/>
          <p:cNvCxnSpPr/>
          <p:nvPr/>
        </p:nvCxnSpPr>
        <p:spPr>
          <a:xfrm rot="5400000">
            <a:off x="7573190" y="157081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196" name="Google Shape;196;p11"/>
          <p:cNvCxnSpPr/>
          <p:nvPr/>
        </p:nvCxnSpPr>
        <p:spPr>
          <a:xfrm rot="5400000">
            <a:off x="4394199" y="1606537"/>
            <a:ext cx="357190" cy="1588"/>
          </a:xfrm>
          <a:prstGeom prst="straightConnector1">
            <a:avLst/>
          </a:prstGeom>
          <a:noFill/>
          <a:ln cap="flat" cmpd="sng" w="38100">
            <a:solidFill>
              <a:srgbClr val="002060"/>
            </a:solidFill>
            <a:prstDash val="solid"/>
            <a:round/>
            <a:headEnd len="sm" w="sm" type="none"/>
            <a:tailEnd len="med" w="med" type="stealth"/>
          </a:ln>
        </p:spPr>
      </p:cxnSp>
      <p:sp>
        <p:nvSpPr>
          <p:cNvPr id="197" name="Google Shape;197;p11"/>
          <p:cNvSpPr txBox="1"/>
          <p:nvPr/>
        </p:nvSpPr>
        <p:spPr>
          <a:xfrm>
            <a:off x="214282" y="1857364"/>
            <a:ext cx="2214578" cy="707886"/>
          </a:xfrm>
          <a:prstGeom prst="rect">
            <a:avLst/>
          </a:prstGeom>
          <a:gradFill>
            <a:gsLst>
              <a:gs pos="0">
                <a:srgbClr val="ABE49C"/>
              </a:gs>
              <a:gs pos="43000">
                <a:srgbClr val="CCF2C2"/>
              </a:gs>
              <a:gs pos="93000">
                <a:srgbClr val="EFFAEC"/>
              </a:gs>
              <a:gs pos="100000">
                <a:srgbClr val="F7FFF7"/>
              </a:gs>
            </a:gsLst>
            <a:path path="circle">
              <a:fillToRect b="50%" l="50%" r="50%" t="50%"/>
            </a:path>
            <a:tileRect/>
          </a:gradFill>
          <a:ln cap="flat" cmpd="sng" w="9525">
            <a:solidFill>
              <a:srgbClr val="599445"/>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1-Asymptomatic infection</a:t>
            </a:r>
            <a:endParaRPr sz="2000">
              <a:solidFill>
                <a:srgbClr val="C00000"/>
              </a:solidFill>
              <a:latin typeface="Arial"/>
              <a:ea typeface="Arial"/>
              <a:cs typeface="Arial"/>
              <a:sym typeface="Arial"/>
            </a:endParaRPr>
          </a:p>
        </p:txBody>
      </p:sp>
      <p:sp>
        <p:nvSpPr>
          <p:cNvPr id="198" name="Google Shape;198;p11"/>
          <p:cNvSpPr txBox="1"/>
          <p:nvPr/>
        </p:nvSpPr>
        <p:spPr>
          <a:xfrm>
            <a:off x="3643306" y="1857364"/>
            <a:ext cx="2071702" cy="707886"/>
          </a:xfrm>
          <a:prstGeom prst="rect">
            <a:avLst/>
          </a:prstGeom>
          <a:gradFill>
            <a:gsLst>
              <a:gs pos="0">
                <a:srgbClr val="ABE49C"/>
              </a:gs>
              <a:gs pos="43000">
                <a:srgbClr val="CCF2C2"/>
              </a:gs>
              <a:gs pos="93000">
                <a:srgbClr val="EFFAEC"/>
              </a:gs>
              <a:gs pos="100000">
                <a:srgbClr val="F7FFF7"/>
              </a:gs>
            </a:gsLst>
            <a:path path="circle">
              <a:fillToRect b="50%" l="50%" r="50%" t="50%"/>
            </a:path>
            <a:tileRect/>
          </a:gradFill>
          <a:ln cap="flat" cmpd="sng" w="9525">
            <a:solidFill>
              <a:srgbClr val="599445"/>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2-Symptomatic infection</a:t>
            </a:r>
            <a:endParaRPr sz="2000">
              <a:solidFill>
                <a:srgbClr val="C00000"/>
              </a:solidFill>
              <a:latin typeface="Arial"/>
              <a:ea typeface="Arial"/>
              <a:cs typeface="Arial"/>
              <a:sym typeface="Arial"/>
            </a:endParaRPr>
          </a:p>
        </p:txBody>
      </p:sp>
      <p:sp>
        <p:nvSpPr>
          <p:cNvPr id="199" name="Google Shape;199;p11"/>
          <p:cNvSpPr txBox="1"/>
          <p:nvPr/>
        </p:nvSpPr>
        <p:spPr>
          <a:xfrm>
            <a:off x="6858016" y="1857364"/>
            <a:ext cx="1928826" cy="400110"/>
          </a:xfrm>
          <a:prstGeom prst="rect">
            <a:avLst/>
          </a:prstGeom>
          <a:gradFill>
            <a:gsLst>
              <a:gs pos="0">
                <a:srgbClr val="ABE49C"/>
              </a:gs>
              <a:gs pos="43000">
                <a:srgbClr val="CCF2C2"/>
              </a:gs>
              <a:gs pos="93000">
                <a:srgbClr val="EFFAEC"/>
              </a:gs>
              <a:gs pos="100000">
                <a:srgbClr val="F7FFF7"/>
              </a:gs>
            </a:gsLst>
            <a:path path="circle">
              <a:fillToRect b="50%" l="50%" r="50%" t="50%"/>
            </a:path>
            <a:tileRect/>
          </a:gradFill>
          <a:ln cap="flat" cmpd="sng" w="9525">
            <a:solidFill>
              <a:srgbClr val="599445"/>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Complication</a:t>
            </a:r>
            <a:endParaRPr sz="2000">
              <a:solidFill>
                <a:srgbClr val="C00000"/>
              </a:solidFill>
              <a:latin typeface="Arial"/>
              <a:ea typeface="Arial"/>
              <a:cs typeface="Arial"/>
              <a:sym typeface="Arial"/>
            </a:endParaRPr>
          </a:p>
        </p:txBody>
      </p:sp>
      <p:sp>
        <p:nvSpPr>
          <p:cNvPr id="200" name="Google Shape;200;p11"/>
          <p:cNvSpPr txBox="1"/>
          <p:nvPr/>
        </p:nvSpPr>
        <p:spPr>
          <a:xfrm>
            <a:off x="285720" y="2786058"/>
            <a:ext cx="1928826" cy="3693319"/>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2060"/>
                </a:solidFill>
                <a:latin typeface="Arial"/>
                <a:ea typeface="Arial"/>
                <a:cs typeface="Arial"/>
                <a:sym typeface="Arial"/>
              </a:rPr>
              <a:t>Most common , trophozoites remain in the intestinal </a:t>
            </a:r>
            <a:r>
              <a:rPr b="1" lang="en-US" sz="1800" u="sng">
                <a:solidFill>
                  <a:srgbClr val="FF0000"/>
                </a:solidFill>
                <a:latin typeface="Arial"/>
                <a:ea typeface="Arial"/>
                <a:cs typeface="Arial"/>
                <a:sym typeface="Arial"/>
              </a:rPr>
              <a:t>lumen</a:t>
            </a:r>
            <a:r>
              <a:rPr b="1" lang="en-US" sz="1800">
                <a:solidFill>
                  <a:srgbClr val="002060"/>
                </a:solidFill>
                <a:latin typeface="Arial"/>
                <a:ea typeface="Arial"/>
                <a:cs typeface="Arial"/>
                <a:sym typeface="Arial"/>
              </a:rPr>
              <a:t> feeding as a </a:t>
            </a:r>
            <a:r>
              <a:rPr b="1" lang="en-US" sz="1800">
                <a:solidFill>
                  <a:srgbClr val="C00000"/>
                </a:solidFill>
                <a:latin typeface="Arial"/>
                <a:ea typeface="Arial"/>
                <a:cs typeface="Arial"/>
                <a:sym typeface="Arial"/>
              </a:rPr>
              <a:t>commensal </a:t>
            </a:r>
            <a:r>
              <a:rPr b="1" lang="en-US" sz="1800">
                <a:solidFill>
                  <a:srgbClr val="002060"/>
                </a:solidFill>
                <a:latin typeface="Arial"/>
                <a:ea typeface="Arial"/>
                <a:cs typeface="Arial"/>
                <a:sym typeface="Arial"/>
              </a:rPr>
              <a:t>without tissue invasion </a:t>
            </a:r>
            <a:r>
              <a:rPr b="1" lang="en-US" sz="1800">
                <a:solidFill>
                  <a:srgbClr val="C00000"/>
                </a:solidFill>
                <a:latin typeface="Arial"/>
                <a:ea typeface="Arial"/>
                <a:cs typeface="Arial"/>
                <a:sym typeface="Arial"/>
              </a:rPr>
              <a:t>(Asymptomatic patient known as a healthy carrier and cyst carrier)</a:t>
            </a:r>
            <a:endParaRPr b="1" sz="1800">
              <a:solidFill>
                <a:srgbClr val="C00000"/>
              </a:solidFill>
              <a:latin typeface="Arial"/>
              <a:ea typeface="Arial"/>
              <a:cs typeface="Arial"/>
              <a:sym typeface="Arial"/>
            </a:endParaRPr>
          </a:p>
        </p:txBody>
      </p:sp>
      <p:sp>
        <p:nvSpPr>
          <p:cNvPr id="201" name="Google Shape;201;p11"/>
          <p:cNvSpPr txBox="1"/>
          <p:nvPr/>
        </p:nvSpPr>
        <p:spPr>
          <a:xfrm>
            <a:off x="6876256" y="2599744"/>
            <a:ext cx="1785950" cy="147732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Haemorrhage</a:t>
            </a:r>
            <a:endParaRPr b="1" sz="1800">
              <a:solidFill>
                <a:srgbClr val="002060"/>
              </a:solidFill>
              <a:latin typeface="Arial"/>
              <a:ea typeface="Arial"/>
              <a:cs typeface="Arial"/>
              <a:sym typeface="Arial"/>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Appendicitis.</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Intestinal perforation &amp; peritonitis.</a:t>
            </a:r>
            <a:endParaRPr/>
          </a:p>
        </p:txBody>
      </p:sp>
      <p:cxnSp>
        <p:nvCxnSpPr>
          <p:cNvPr id="202" name="Google Shape;202;p11"/>
          <p:cNvCxnSpPr/>
          <p:nvPr/>
        </p:nvCxnSpPr>
        <p:spPr>
          <a:xfrm rot="5400000">
            <a:off x="4464843" y="2821777"/>
            <a:ext cx="214314" cy="1588"/>
          </a:xfrm>
          <a:prstGeom prst="straightConnector1">
            <a:avLst/>
          </a:prstGeom>
          <a:noFill/>
          <a:ln cap="flat" cmpd="sng" w="38100">
            <a:solidFill>
              <a:srgbClr val="002060"/>
            </a:solidFill>
            <a:prstDash val="solid"/>
            <a:round/>
            <a:headEnd len="sm" w="sm" type="none"/>
            <a:tailEnd len="sm" w="sm" type="none"/>
          </a:ln>
        </p:spPr>
      </p:cxnSp>
      <p:cxnSp>
        <p:nvCxnSpPr>
          <p:cNvPr id="203" name="Google Shape;203;p11"/>
          <p:cNvCxnSpPr/>
          <p:nvPr/>
        </p:nvCxnSpPr>
        <p:spPr>
          <a:xfrm rot="10800000">
            <a:off x="3500430" y="2928934"/>
            <a:ext cx="1071570" cy="1588"/>
          </a:xfrm>
          <a:prstGeom prst="straightConnector1">
            <a:avLst/>
          </a:prstGeom>
          <a:noFill/>
          <a:ln cap="flat" cmpd="sng" w="38100">
            <a:solidFill>
              <a:srgbClr val="002060"/>
            </a:solidFill>
            <a:prstDash val="solid"/>
            <a:round/>
            <a:headEnd len="sm" w="sm" type="none"/>
            <a:tailEnd len="sm" w="sm" type="none"/>
          </a:ln>
        </p:spPr>
      </p:cxnSp>
      <p:cxnSp>
        <p:nvCxnSpPr>
          <p:cNvPr id="204" name="Google Shape;204;p11"/>
          <p:cNvCxnSpPr/>
          <p:nvPr/>
        </p:nvCxnSpPr>
        <p:spPr>
          <a:xfrm>
            <a:off x="4572000" y="2928934"/>
            <a:ext cx="1071570" cy="1588"/>
          </a:xfrm>
          <a:prstGeom prst="straightConnector1">
            <a:avLst/>
          </a:prstGeom>
          <a:noFill/>
          <a:ln cap="flat" cmpd="sng" w="38100">
            <a:solidFill>
              <a:srgbClr val="002060"/>
            </a:solidFill>
            <a:prstDash val="solid"/>
            <a:round/>
            <a:headEnd len="sm" w="sm" type="none"/>
            <a:tailEnd len="sm" w="sm" type="none"/>
          </a:ln>
        </p:spPr>
      </p:cxnSp>
      <p:cxnSp>
        <p:nvCxnSpPr>
          <p:cNvPr id="205" name="Google Shape;205;p11"/>
          <p:cNvCxnSpPr/>
          <p:nvPr/>
        </p:nvCxnSpPr>
        <p:spPr>
          <a:xfrm rot="5400000">
            <a:off x="3358348" y="3071016"/>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206" name="Google Shape;206;p11"/>
          <p:cNvCxnSpPr/>
          <p:nvPr/>
        </p:nvCxnSpPr>
        <p:spPr>
          <a:xfrm rot="5400000">
            <a:off x="5501488" y="3071016"/>
            <a:ext cx="284958" cy="794"/>
          </a:xfrm>
          <a:prstGeom prst="straightConnector1">
            <a:avLst/>
          </a:prstGeom>
          <a:noFill/>
          <a:ln cap="flat" cmpd="sng" w="38100">
            <a:solidFill>
              <a:srgbClr val="002060"/>
            </a:solidFill>
            <a:prstDash val="solid"/>
            <a:round/>
            <a:headEnd len="sm" w="sm" type="none"/>
            <a:tailEnd len="med" w="med" type="stealth"/>
          </a:ln>
        </p:spPr>
      </p:cxnSp>
      <p:sp>
        <p:nvSpPr>
          <p:cNvPr id="207" name="Google Shape;207;p11"/>
          <p:cNvSpPr txBox="1"/>
          <p:nvPr/>
        </p:nvSpPr>
        <p:spPr>
          <a:xfrm>
            <a:off x="2643174" y="3286124"/>
            <a:ext cx="1928826" cy="58477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00000"/>
                </a:solidFill>
                <a:latin typeface="Arial"/>
                <a:ea typeface="Arial"/>
                <a:cs typeface="Arial"/>
                <a:sym typeface="Arial"/>
              </a:rPr>
              <a:t>Acute balantidial dysentery</a:t>
            </a:r>
            <a:endParaRPr sz="1600">
              <a:solidFill>
                <a:srgbClr val="C00000"/>
              </a:solidFill>
              <a:latin typeface="Arial"/>
              <a:ea typeface="Arial"/>
              <a:cs typeface="Arial"/>
              <a:sym typeface="Arial"/>
            </a:endParaRPr>
          </a:p>
        </p:txBody>
      </p:sp>
      <p:sp>
        <p:nvSpPr>
          <p:cNvPr id="208" name="Google Shape;208;p11"/>
          <p:cNvSpPr txBox="1"/>
          <p:nvPr/>
        </p:nvSpPr>
        <p:spPr>
          <a:xfrm>
            <a:off x="5143504" y="3286124"/>
            <a:ext cx="1214446" cy="646331"/>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Constantia"/>
                <a:ea typeface="Constantia"/>
                <a:cs typeface="Constantia"/>
                <a:sym typeface="Constantia"/>
              </a:rPr>
              <a:t>Chronic infection</a:t>
            </a:r>
            <a:endParaRPr sz="1800">
              <a:solidFill>
                <a:srgbClr val="C00000"/>
              </a:solidFill>
              <a:latin typeface="Constantia"/>
              <a:ea typeface="Constantia"/>
              <a:cs typeface="Constantia"/>
              <a:sym typeface="Constantia"/>
            </a:endParaRPr>
          </a:p>
        </p:txBody>
      </p:sp>
      <p:sp>
        <p:nvSpPr>
          <p:cNvPr id="209" name="Google Shape;209;p11"/>
          <p:cNvSpPr txBox="1"/>
          <p:nvPr/>
        </p:nvSpPr>
        <p:spPr>
          <a:xfrm>
            <a:off x="2428860" y="4293096"/>
            <a:ext cx="2286016" cy="230832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2060"/>
                </a:solidFill>
                <a:latin typeface="Arial"/>
                <a:ea typeface="Arial"/>
                <a:cs typeface="Arial"/>
                <a:sym typeface="Arial"/>
              </a:rPr>
              <a:t>Fever, abdominal pain, tenderness, tenesmus &amp; frequent motions of </a:t>
            </a:r>
            <a:r>
              <a:rPr b="1" lang="en-US" sz="1800">
                <a:solidFill>
                  <a:srgbClr val="C00000"/>
                </a:solidFill>
                <a:latin typeface="Arial"/>
                <a:ea typeface="Arial"/>
                <a:cs typeface="Arial"/>
                <a:sym typeface="Arial"/>
              </a:rPr>
              <a:t>loose stool containing mucus, blood</a:t>
            </a:r>
            <a:r>
              <a:rPr b="1" lang="en-US" sz="1800">
                <a:solidFill>
                  <a:srgbClr val="002060"/>
                </a:solidFill>
                <a:latin typeface="Arial"/>
                <a:ea typeface="Arial"/>
                <a:cs typeface="Arial"/>
                <a:sym typeface="Arial"/>
              </a:rPr>
              <a:t> and </a:t>
            </a:r>
            <a:r>
              <a:rPr b="1" lang="en-US" sz="1800">
                <a:solidFill>
                  <a:srgbClr val="00B050"/>
                </a:solidFill>
                <a:latin typeface="Arial"/>
                <a:ea typeface="Arial"/>
                <a:cs typeface="Arial"/>
                <a:sym typeface="Arial"/>
              </a:rPr>
              <a:t>trophozoites</a:t>
            </a:r>
            <a:r>
              <a:rPr b="1" lang="en-US" sz="1800">
                <a:solidFill>
                  <a:srgbClr val="002060"/>
                </a:solidFill>
                <a:latin typeface="Arial"/>
                <a:ea typeface="Arial"/>
                <a:cs typeface="Arial"/>
                <a:sym typeface="Arial"/>
              </a:rPr>
              <a:t>.</a:t>
            </a:r>
            <a:endParaRPr b="1" sz="1800">
              <a:solidFill>
                <a:srgbClr val="002060"/>
              </a:solidFill>
              <a:latin typeface="Arial"/>
              <a:ea typeface="Arial"/>
              <a:cs typeface="Arial"/>
              <a:sym typeface="Arial"/>
            </a:endParaRPr>
          </a:p>
        </p:txBody>
      </p:sp>
      <p:sp>
        <p:nvSpPr>
          <p:cNvPr id="210" name="Google Shape;210;p11"/>
          <p:cNvSpPr txBox="1"/>
          <p:nvPr/>
        </p:nvSpPr>
        <p:spPr>
          <a:xfrm>
            <a:off x="4857752" y="4293096"/>
            <a:ext cx="2000264" cy="230832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2060"/>
                </a:solidFill>
                <a:latin typeface="Arial"/>
                <a:ea typeface="Arial"/>
                <a:cs typeface="Arial"/>
                <a:sym typeface="Arial"/>
              </a:rPr>
              <a:t>low grade fever, recurrent episodes of</a:t>
            </a:r>
            <a:endParaRPr/>
          </a:p>
          <a:p>
            <a:pPr indent="0" lvl="0" marL="0" marR="0" rtl="0" algn="just">
              <a:spcBef>
                <a:spcPts val="0"/>
              </a:spcBef>
              <a:spcAft>
                <a:spcPts val="0"/>
              </a:spcAft>
              <a:buNone/>
            </a:pPr>
            <a:r>
              <a:rPr b="1" lang="en-US" sz="1800">
                <a:solidFill>
                  <a:srgbClr val="002060"/>
                </a:solidFill>
                <a:latin typeface="Arial"/>
                <a:ea typeface="Arial"/>
                <a:cs typeface="Arial"/>
                <a:sym typeface="Arial"/>
              </a:rPr>
              <a:t>diarrhea alternates with constipation. </a:t>
            </a:r>
            <a:r>
              <a:rPr b="1" lang="en-US" sz="1800">
                <a:solidFill>
                  <a:srgbClr val="00B050"/>
                </a:solidFill>
                <a:latin typeface="Arial"/>
                <a:ea typeface="Arial"/>
                <a:cs typeface="Arial"/>
                <a:sym typeface="Arial"/>
              </a:rPr>
              <a:t>Only cysts </a:t>
            </a:r>
            <a:r>
              <a:rPr b="1" lang="en-US" sz="1800">
                <a:solidFill>
                  <a:srgbClr val="002060"/>
                </a:solidFill>
                <a:latin typeface="Arial"/>
                <a:ea typeface="Arial"/>
                <a:cs typeface="Arial"/>
                <a:sym typeface="Arial"/>
              </a:rPr>
              <a:t>are found in stool</a:t>
            </a:r>
            <a:endParaRPr b="1" sz="1800">
              <a:solidFill>
                <a:srgbClr val="002060"/>
              </a:solidFill>
              <a:latin typeface="Arial"/>
              <a:ea typeface="Arial"/>
              <a:cs typeface="Arial"/>
              <a:sym typeface="Arial"/>
            </a:endParaRPr>
          </a:p>
        </p:txBody>
      </p:sp>
      <p:cxnSp>
        <p:nvCxnSpPr>
          <p:cNvPr id="211" name="Google Shape;211;p11"/>
          <p:cNvCxnSpPr/>
          <p:nvPr/>
        </p:nvCxnSpPr>
        <p:spPr>
          <a:xfrm rot="5400000">
            <a:off x="3322629" y="4107661"/>
            <a:ext cx="213520" cy="794"/>
          </a:xfrm>
          <a:prstGeom prst="straightConnector1">
            <a:avLst/>
          </a:prstGeom>
          <a:noFill/>
          <a:ln cap="flat" cmpd="sng" w="38100">
            <a:solidFill>
              <a:srgbClr val="002060"/>
            </a:solidFill>
            <a:prstDash val="solid"/>
            <a:round/>
            <a:headEnd len="sm" w="sm" type="none"/>
            <a:tailEnd len="med" w="med" type="stealth"/>
          </a:ln>
        </p:spPr>
      </p:cxnSp>
      <p:cxnSp>
        <p:nvCxnSpPr>
          <p:cNvPr id="212" name="Google Shape;212;p11"/>
          <p:cNvCxnSpPr/>
          <p:nvPr/>
        </p:nvCxnSpPr>
        <p:spPr>
          <a:xfrm rot="5400000">
            <a:off x="5614730" y="4108455"/>
            <a:ext cx="215107" cy="794"/>
          </a:xfrm>
          <a:prstGeom prst="straightConnector1">
            <a:avLst/>
          </a:prstGeom>
          <a:noFill/>
          <a:ln cap="flat" cmpd="sng" w="38100">
            <a:solidFill>
              <a:srgbClr val="002060"/>
            </a:solidFill>
            <a:prstDash val="solid"/>
            <a:round/>
            <a:headEnd len="sm" w="sm" type="none"/>
            <a:tailEnd len="med" w="med" type="stealth"/>
          </a:ln>
        </p:spPr>
      </p:cxnSp>
      <p:sp>
        <p:nvSpPr>
          <p:cNvPr id="213" name="Google Shape;213;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cxnSp>
        <p:nvCxnSpPr>
          <p:cNvPr id="214" name="Google Shape;214;p11"/>
          <p:cNvCxnSpPr/>
          <p:nvPr/>
        </p:nvCxnSpPr>
        <p:spPr>
          <a:xfrm rot="5400000">
            <a:off x="7607321" y="2425690"/>
            <a:ext cx="215107" cy="794"/>
          </a:xfrm>
          <a:prstGeom prst="straightConnector1">
            <a:avLst/>
          </a:prstGeom>
          <a:noFill/>
          <a:ln cap="flat" cmpd="sng" w="38100">
            <a:solidFill>
              <a:srgbClr val="002060"/>
            </a:solidFill>
            <a:prstDash val="solid"/>
            <a:round/>
            <a:headEnd len="sm" w="sm" type="none"/>
            <a:tailEnd len="med" w="med" type="stealth"/>
          </a:ln>
        </p:spPr>
      </p:cxn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nvSpPr>
        <p:spPr>
          <a:xfrm>
            <a:off x="2214546" y="428604"/>
            <a:ext cx="4357718" cy="584775"/>
          </a:xfrm>
          <a:prstGeom prst="rect">
            <a:avLst/>
          </a:prstGeom>
          <a:solidFill>
            <a:srgbClr val="FFFF00"/>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Arial"/>
                <a:ea typeface="Arial"/>
                <a:cs typeface="Arial"/>
                <a:sym typeface="Arial"/>
              </a:rPr>
              <a:t>Laboratory diagnosis</a:t>
            </a:r>
            <a:endParaRPr/>
          </a:p>
        </p:txBody>
      </p:sp>
      <p:cxnSp>
        <p:nvCxnSpPr>
          <p:cNvPr id="220" name="Google Shape;220;p12"/>
          <p:cNvCxnSpPr/>
          <p:nvPr/>
        </p:nvCxnSpPr>
        <p:spPr>
          <a:xfrm rot="5400000">
            <a:off x="4072728" y="1356504"/>
            <a:ext cx="285752" cy="1588"/>
          </a:xfrm>
          <a:prstGeom prst="straightConnector1">
            <a:avLst/>
          </a:prstGeom>
          <a:noFill/>
          <a:ln cap="flat" cmpd="sng" w="38100">
            <a:solidFill>
              <a:srgbClr val="002060"/>
            </a:solidFill>
            <a:prstDash val="solid"/>
            <a:round/>
            <a:headEnd len="sm" w="sm" type="none"/>
            <a:tailEnd len="sm" w="sm" type="none"/>
          </a:ln>
        </p:spPr>
      </p:cxnSp>
      <p:cxnSp>
        <p:nvCxnSpPr>
          <p:cNvPr id="221" name="Google Shape;221;p12"/>
          <p:cNvCxnSpPr/>
          <p:nvPr/>
        </p:nvCxnSpPr>
        <p:spPr>
          <a:xfrm>
            <a:off x="4214810" y="1500174"/>
            <a:ext cx="2786082" cy="1588"/>
          </a:xfrm>
          <a:prstGeom prst="straightConnector1">
            <a:avLst/>
          </a:prstGeom>
          <a:noFill/>
          <a:ln cap="flat" cmpd="sng" w="38100">
            <a:solidFill>
              <a:srgbClr val="002060"/>
            </a:solidFill>
            <a:prstDash val="solid"/>
            <a:round/>
            <a:headEnd len="sm" w="sm" type="none"/>
            <a:tailEnd len="sm" w="sm" type="none"/>
          </a:ln>
        </p:spPr>
      </p:cxnSp>
      <p:cxnSp>
        <p:nvCxnSpPr>
          <p:cNvPr id="222" name="Google Shape;222;p12"/>
          <p:cNvCxnSpPr/>
          <p:nvPr/>
        </p:nvCxnSpPr>
        <p:spPr>
          <a:xfrm rot="10800000">
            <a:off x="1785918" y="1500174"/>
            <a:ext cx="2428892" cy="1588"/>
          </a:xfrm>
          <a:prstGeom prst="straightConnector1">
            <a:avLst/>
          </a:prstGeom>
          <a:noFill/>
          <a:ln cap="flat" cmpd="sng" w="38100">
            <a:solidFill>
              <a:srgbClr val="002060"/>
            </a:solidFill>
            <a:prstDash val="solid"/>
            <a:round/>
            <a:headEnd len="sm" w="sm" type="none"/>
            <a:tailEnd len="sm" w="sm" type="none"/>
          </a:ln>
        </p:spPr>
      </p:cxnSp>
      <p:cxnSp>
        <p:nvCxnSpPr>
          <p:cNvPr id="223" name="Google Shape;223;p12"/>
          <p:cNvCxnSpPr/>
          <p:nvPr/>
        </p:nvCxnSpPr>
        <p:spPr>
          <a:xfrm rot="5400000">
            <a:off x="6751653" y="1749413"/>
            <a:ext cx="500066" cy="1588"/>
          </a:xfrm>
          <a:prstGeom prst="straightConnector1">
            <a:avLst/>
          </a:prstGeom>
          <a:noFill/>
          <a:ln cap="flat" cmpd="sng" w="38100">
            <a:solidFill>
              <a:srgbClr val="002060"/>
            </a:solidFill>
            <a:prstDash val="solid"/>
            <a:round/>
            <a:headEnd len="sm" w="sm" type="none"/>
            <a:tailEnd len="med" w="med" type="stealth"/>
          </a:ln>
        </p:spPr>
      </p:cxnSp>
      <p:cxnSp>
        <p:nvCxnSpPr>
          <p:cNvPr id="224" name="Google Shape;224;p12"/>
          <p:cNvCxnSpPr/>
          <p:nvPr/>
        </p:nvCxnSpPr>
        <p:spPr>
          <a:xfrm rot="5400000">
            <a:off x="1572398" y="1713694"/>
            <a:ext cx="428628" cy="1588"/>
          </a:xfrm>
          <a:prstGeom prst="straightConnector1">
            <a:avLst/>
          </a:prstGeom>
          <a:noFill/>
          <a:ln cap="flat" cmpd="sng" w="38100">
            <a:solidFill>
              <a:srgbClr val="002060"/>
            </a:solidFill>
            <a:prstDash val="solid"/>
            <a:round/>
            <a:headEnd len="sm" w="sm" type="none"/>
            <a:tailEnd len="med" w="med" type="stealth"/>
          </a:ln>
        </p:spPr>
      </p:cxnSp>
      <p:sp>
        <p:nvSpPr>
          <p:cNvPr id="225" name="Google Shape;225;p12"/>
          <p:cNvSpPr txBox="1"/>
          <p:nvPr/>
        </p:nvSpPr>
        <p:spPr>
          <a:xfrm>
            <a:off x="1214414" y="2071678"/>
            <a:ext cx="1500198"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Arial"/>
                <a:ea typeface="Arial"/>
                <a:cs typeface="Arial"/>
                <a:sym typeface="Arial"/>
              </a:rPr>
              <a:t>a) Direct</a:t>
            </a:r>
            <a:endParaRPr/>
          </a:p>
        </p:txBody>
      </p:sp>
      <p:sp>
        <p:nvSpPr>
          <p:cNvPr id="226" name="Google Shape;226;p12"/>
          <p:cNvSpPr txBox="1"/>
          <p:nvPr/>
        </p:nvSpPr>
        <p:spPr>
          <a:xfrm>
            <a:off x="6215074" y="2071678"/>
            <a:ext cx="1785950" cy="461665"/>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Arial"/>
                <a:ea typeface="Arial"/>
                <a:cs typeface="Arial"/>
                <a:sym typeface="Arial"/>
              </a:rPr>
              <a:t>b) Indirect</a:t>
            </a:r>
            <a:endParaRPr/>
          </a:p>
        </p:txBody>
      </p:sp>
      <p:sp>
        <p:nvSpPr>
          <p:cNvPr id="227" name="Google Shape;227;p12"/>
          <p:cNvSpPr txBox="1"/>
          <p:nvPr/>
        </p:nvSpPr>
        <p:spPr>
          <a:xfrm>
            <a:off x="214282" y="2857496"/>
            <a:ext cx="4071966" cy="341632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Macroscopic:</a:t>
            </a:r>
            <a:r>
              <a:rPr b="1" lang="en-US" sz="1800">
                <a:solidFill>
                  <a:srgbClr val="002060"/>
                </a:solidFill>
                <a:latin typeface="Arial"/>
                <a:ea typeface="Arial"/>
                <a:cs typeface="Arial"/>
                <a:sym typeface="Arial"/>
              </a:rPr>
              <a:t> Offensive loose stool mixed with mucus and blood.</a:t>
            </a:r>
            <a:endParaRPr/>
          </a:p>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Microscopic:</a:t>
            </a:r>
            <a:endParaRPr/>
          </a:p>
          <a:p>
            <a:pPr indent="0" lvl="0" marL="0" marR="0" rtl="0" algn="just">
              <a:spcBef>
                <a:spcPts val="0"/>
              </a:spcBef>
              <a:spcAft>
                <a:spcPts val="0"/>
              </a:spcAft>
              <a:buNone/>
            </a:pPr>
            <a:r>
              <a:rPr b="1" lang="en-US" sz="1800">
                <a:solidFill>
                  <a:srgbClr val="00B050"/>
                </a:solidFill>
                <a:latin typeface="Arial"/>
                <a:ea typeface="Arial"/>
                <a:cs typeface="Arial"/>
                <a:sym typeface="Arial"/>
              </a:rPr>
              <a:t>1-Stool examination: </a:t>
            </a:r>
            <a:r>
              <a:rPr b="1" lang="en-US" sz="1800">
                <a:solidFill>
                  <a:srgbClr val="002060"/>
                </a:solidFill>
                <a:latin typeface="Arial"/>
                <a:ea typeface="Arial"/>
                <a:cs typeface="Arial"/>
                <a:sym typeface="Arial"/>
              </a:rPr>
              <a:t>Reveals either trophozoites (in loose stool) or cysts (in formed stool) by direct smear, iodine stained.</a:t>
            </a:r>
            <a:endParaRPr/>
          </a:p>
          <a:p>
            <a:pPr indent="0" lvl="0" marL="0" marR="0" rtl="0" algn="just">
              <a:spcBef>
                <a:spcPts val="0"/>
              </a:spcBef>
              <a:spcAft>
                <a:spcPts val="0"/>
              </a:spcAft>
              <a:buNone/>
            </a:pPr>
            <a:r>
              <a:rPr b="1" lang="en-US" sz="1800">
                <a:solidFill>
                  <a:srgbClr val="00B050"/>
                </a:solidFill>
                <a:latin typeface="Arial"/>
                <a:ea typeface="Arial"/>
                <a:cs typeface="Arial"/>
                <a:sym typeface="Arial"/>
              </a:rPr>
              <a:t>2-Sigmoidoscopy:</a:t>
            </a:r>
            <a:r>
              <a:rPr b="1" lang="en-US" sz="1800">
                <a:solidFill>
                  <a:srgbClr val="002060"/>
                </a:solidFill>
                <a:latin typeface="Arial"/>
                <a:ea typeface="Arial"/>
                <a:cs typeface="Arial"/>
                <a:sym typeface="Arial"/>
              </a:rPr>
              <a:t>To see the ulcer or the trophozoites in aspirate or biopsy of the ulcer. </a:t>
            </a:r>
            <a:endParaRPr/>
          </a:p>
          <a:p>
            <a:pPr indent="0" lvl="0" marL="0" marR="0" rtl="0" algn="just">
              <a:spcBef>
                <a:spcPts val="0"/>
              </a:spcBef>
              <a:spcAft>
                <a:spcPts val="0"/>
              </a:spcAft>
              <a:buNone/>
            </a:pPr>
            <a:r>
              <a:rPr b="1" lang="en-US" sz="1800">
                <a:solidFill>
                  <a:srgbClr val="00B050"/>
                </a:solidFill>
                <a:latin typeface="Arial"/>
                <a:ea typeface="Arial"/>
                <a:cs typeface="Arial"/>
                <a:sym typeface="Arial"/>
              </a:rPr>
              <a:t>3-X-ray after barium enema: </a:t>
            </a:r>
            <a:r>
              <a:rPr b="1" lang="en-US" sz="1800">
                <a:solidFill>
                  <a:srgbClr val="002060"/>
                </a:solidFill>
                <a:latin typeface="Arial"/>
                <a:ea typeface="Arial"/>
                <a:cs typeface="Arial"/>
                <a:sym typeface="Arial"/>
              </a:rPr>
              <a:t>to see the ulcer, deformities or stricture</a:t>
            </a:r>
            <a:r>
              <a:rPr b="1" lang="en-US" sz="1800">
                <a:solidFill>
                  <a:schemeClr val="dk1"/>
                </a:solidFill>
                <a:latin typeface="Arial"/>
                <a:ea typeface="Arial"/>
                <a:cs typeface="Arial"/>
                <a:sym typeface="Arial"/>
              </a:rPr>
              <a:t>.</a:t>
            </a:r>
            <a:endParaRPr sz="1800">
              <a:solidFill>
                <a:schemeClr val="dk1"/>
              </a:solidFill>
              <a:latin typeface="Constantia"/>
              <a:ea typeface="Constantia"/>
              <a:cs typeface="Constantia"/>
              <a:sym typeface="Constantia"/>
            </a:endParaRPr>
          </a:p>
        </p:txBody>
      </p:sp>
      <p:sp>
        <p:nvSpPr>
          <p:cNvPr id="228" name="Google Shape;228;p12"/>
          <p:cNvSpPr txBox="1"/>
          <p:nvPr/>
        </p:nvSpPr>
        <p:spPr>
          <a:xfrm>
            <a:off x="4929190" y="3071810"/>
            <a:ext cx="3929090" cy="2308324"/>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C00000"/>
                </a:solidFill>
                <a:latin typeface="Arial"/>
                <a:ea typeface="Arial"/>
                <a:cs typeface="Arial"/>
                <a:sym typeface="Arial"/>
              </a:rPr>
              <a:t>-Serological tests: </a:t>
            </a:r>
            <a:r>
              <a:rPr b="1" lang="en-US" sz="1800">
                <a:solidFill>
                  <a:srgbClr val="002060"/>
                </a:solidFill>
                <a:latin typeface="Arial"/>
                <a:ea typeface="Arial"/>
                <a:cs typeface="Arial"/>
                <a:sym typeface="Arial"/>
              </a:rPr>
              <a:t>CFT, IHAT, IFAT, ELISA and GDPT (gel-diffusion precipitin test). </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b="1" lang="en-US" sz="1800">
                <a:solidFill>
                  <a:srgbClr val="C00000"/>
                </a:solidFill>
                <a:latin typeface="Arial"/>
                <a:ea typeface="Arial"/>
                <a:cs typeface="Arial"/>
                <a:sym typeface="Arial"/>
              </a:rPr>
              <a:t>✍N.B. </a:t>
            </a:r>
            <a:r>
              <a:rPr b="1" lang="en-US" sz="1800">
                <a:solidFill>
                  <a:srgbClr val="002060"/>
                </a:solidFill>
                <a:latin typeface="Arial"/>
                <a:ea typeface="Arial"/>
                <a:cs typeface="Arial"/>
                <a:sym typeface="Arial"/>
              </a:rPr>
              <a:t>These serological tests are positive only in case of invasion to intestinal mucosa but negative in asymptomatic carriers.</a:t>
            </a:r>
            <a:endParaRPr/>
          </a:p>
        </p:txBody>
      </p:sp>
      <p:sp>
        <p:nvSpPr>
          <p:cNvPr id="229" name="Google Shape;229;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nvSpPr>
        <p:spPr>
          <a:xfrm>
            <a:off x="3286116" y="357166"/>
            <a:ext cx="2214578"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Treatment</a:t>
            </a:r>
            <a:endParaRPr b="1" sz="2800">
              <a:solidFill>
                <a:srgbClr val="C00000"/>
              </a:solidFill>
              <a:latin typeface="Arial"/>
              <a:ea typeface="Arial"/>
              <a:cs typeface="Arial"/>
              <a:sym typeface="Arial"/>
            </a:endParaRPr>
          </a:p>
        </p:txBody>
      </p:sp>
      <p:sp>
        <p:nvSpPr>
          <p:cNvPr id="235" name="Google Shape;235;p13"/>
          <p:cNvSpPr txBox="1"/>
          <p:nvPr/>
        </p:nvSpPr>
        <p:spPr>
          <a:xfrm>
            <a:off x="500034" y="928670"/>
            <a:ext cx="792961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2060"/>
                </a:solidFill>
                <a:latin typeface="Arial"/>
                <a:ea typeface="Arial"/>
                <a:cs typeface="Arial"/>
                <a:sym typeface="Arial"/>
              </a:rPr>
              <a:t>1- Tetracycline.</a:t>
            </a:r>
            <a:endParaRPr/>
          </a:p>
          <a:p>
            <a:pPr indent="0" lvl="0" marL="0" marR="0" rtl="0" algn="l">
              <a:lnSpc>
                <a:spcPct val="150000"/>
              </a:lnSpc>
              <a:spcBef>
                <a:spcPts val="0"/>
              </a:spcBef>
              <a:spcAft>
                <a:spcPts val="0"/>
              </a:spcAft>
              <a:buNone/>
            </a:pPr>
            <a:r>
              <a:rPr b="1" lang="en-US" sz="2000">
                <a:solidFill>
                  <a:srgbClr val="002060"/>
                </a:solidFill>
                <a:latin typeface="Arial"/>
                <a:ea typeface="Arial"/>
                <a:cs typeface="Arial"/>
                <a:sym typeface="Arial"/>
              </a:rPr>
              <a:t>2- Metronidazole (Flagyl).</a:t>
            </a:r>
            <a:endParaRPr b="1" sz="2000">
              <a:solidFill>
                <a:srgbClr val="002060"/>
              </a:solidFill>
              <a:latin typeface="Arial"/>
              <a:ea typeface="Arial"/>
              <a:cs typeface="Arial"/>
              <a:sym typeface="Arial"/>
            </a:endParaRPr>
          </a:p>
        </p:txBody>
      </p:sp>
      <p:sp>
        <p:nvSpPr>
          <p:cNvPr id="236" name="Google Shape;236;p13"/>
          <p:cNvSpPr txBox="1"/>
          <p:nvPr/>
        </p:nvSpPr>
        <p:spPr>
          <a:xfrm>
            <a:off x="3357554" y="2143116"/>
            <a:ext cx="2357454"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Flagellates</a:t>
            </a:r>
            <a:endParaRPr sz="2800">
              <a:solidFill>
                <a:srgbClr val="C00000"/>
              </a:solidFill>
              <a:latin typeface="Arial"/>
              <a:ea typeface="Arial"/>
              <a:cs typeface="Arial"/>
              <a:sym typeface="Arial"/>
            </a:endParaRPr>
          </a:p>
        </p:txBody>
      </p:sp>
      <p:sp>
        <p:nvSpPr>
          <p:cNvPr id="237" name="Google Shape;237;p13"/>
          <p:cNvSpPr txBox="1"/>
          <p:nvPr/>
        </p:nvSpPr>
        <p:spPr>
          <a:xfrm>
            <a:off x="428596" y="3000372"/>
            <a:ext cx="3000396"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General characters</a:t>
            </a:r>
            <a:endParaRPr b="1" sz="2400">
              <a:solidFill>
                <a:srgbClr val="C00000"/>
              </a:solidFill>
              <a:latin typeface="Arial"/>
              <a:ea typeface="Arial"/>
              <a:cs typeface="Arial"/>
              <a:sym typeface="Arial"/>
            </a:endParaRPr>
          </a:p>
        </p:txBody>
      </p:sp>
      <p:sp>
        <p:nvSpPr>
          <p:cNvPr id="238" name="Google Shape;238;p13"/>
          <p:cNvSpPr txBox="1"/>
          <p:nvPr/>
        </p:nvSpPr>
        <p:spPr>
          <a:xfrm>
            <a:off x="357158" y="3500438"/>
            <a:ext cx="8572560" cy="3046988"/>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2400">
                <a:solidFill>
                  <a:srgbClr val="002060"/>
                </a:solidFill>
                <a:latin typeface="Arial"/>
                <a:ea typeface="Arial"/>
                <a:cs typeface="Arial"/>
                <a:sym typeface="Arial"/>
              </a:rPr>
              <a:t>1- Move by one flagellum or multiple flagella.</a:t>
            </a:r>
            <a:endParaRPr/>
          </a:p>
          <a:p>
            <a:pPr indent="0" lvl="0" marL="0" marR="0" rtl="0" algn="l">
              <a:lnSpc>
                <a:spcPct val="200000"/>
              </a:lnSpc>
              <a:spcBef>
                <a:spcPts val="0"/>
              </a:spcBef>
              <a:spcAft>
                <a:spcPts val="0"/>
              </a:spcAft>
              <a:buNone/>
            </a:pPr>
            <a:r>
              <a:rPr b="1" lang="en-US" sz="2400">
                <a:solidFill>
                  <a:srgbClr val="002060"/>
                </a:solidFill>
                <a:latin typeface="Arial"/>
                <a:ea typeface="Arial"/>
                <a:cs typeface="Arial"/>
                <a:sym typeface="Arial"/>
              </a:rPr>
              <a:t>2- Multiply by </a:t>
            </a:r>
            <a:r>
              <a:rPr b="1" lang="en-US" sz="2400">
                <a:solidFill>
                  <a:srgbClr val="C00000"/>
                </a:solidFill>
                <a:latin typeface="Arial"/>
                <a:ea typeface="Arial"/>
                <a:cs typeface="Arial"/>
                <a:sym typeface="Arial"/>
              </a:rPr>
              <a:t>longitudinal</a:t>
            </a:r>
            <a:r>
              <a:rPr b="1" lang="en-US" sz="2400">
                <a:solidFill>
                  <a:srgbClr val="002060"/>
                </a:solidFill>
                <a:latin typeface="Arial"/>
                <a:ea typeface="Arial"/>
                <a:cs typeface="Arial"/>
                <a:sym typeface="Arial"/>
              </a:rPr>
              <a:t> binary fission.</a:t>
            </a:r>
            <a:endParaRPr/>
          </a:p>
          <a:p>
            <a:pPr indent="0" lvl="0" marL="0" marR="0" rtl="0" algn="l">
              <a:lnSpc>
                <a:spcPct val="200000"/>
              </a:lnSpc>
              <a:spcBef>
                <a:spcPts val="0"/>
              </a:spcBef>
              <a:spcAft>
                <a:spcPts val="0"/>
              </a:spcAft>
              <a:buNone/>
            </a:pPr>
            <a:r>
              <a:rPr b="1" lang="en-US" sz="2400">
                <a:solidFill>
                  <a:srgbClr val="002060"/>
                </a:solidFill>
                <a:latin typeface="Arial"/>
                <a:ea typeface="Arial"/>
                <a:cs typeface="Arial"/>
                <a:sym typeface="Arial"/>
              </a:rPr>
              <a:t>3- Vesicular nucleus with central karyosome.</a:t>
            </a:r>
            <a:endParaRPr/>
          </a:p>
          <a:p>
            <a:pPr indent="0" lvl="0" marL="0" marR="0" rtl="0" algn="l">
              <a:lnSpc>
                <a:spcPct val="200000"/>
              </a:lnSpc>
              <a:spcBef>
                <a:spcPts val="0"/>
              </a:spcBef>
              <a:spcAft>
                <a:spcPts val="0"/>
              </a:spcAft>
              <a:buNone/>
            </a:pPr>
            <a:r>
              <a:rPr b="1" lang="en-US" sz="2400">
                <a:solidFill>
                  <a:srgbClr val="002060"/>
                </a:solidFill>
                <a:latin typeface="Arial"/>
                <a:ea typeface="Arial"/>
                <a:cs typeface="Arial"/>
                <a:sym typeface="Arial"/>
              </a:rPr>
              <a:t>4- Some species have a cytostome (mouth). </a:t>
            </a:r>
            <a:endParaRPr b="1" sz="2400">
              <a:solidFill>
                <a:srgbClr val="002060"/>
              </a:solidFill>
              <a:latin typeface="Arial"/>
              <a:ea typeface="Arial"/>
              <a:cs typeface="Arial"/>
              <a:sym typeface="Arial"/>
            </a:endParaRPr>
          </a:p>
        </p:txBody>
      </p:sp>
      <p:sp>
        <p:nvSpPr>
          <p:cNvPr id="239" name="Google Shape;239;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nvSpPr>
        <p:spPr>
          <a:xfrm>
            <a:off x="3000364" y="142852"/>
            <a:ext cx="2786082"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C00000"/>
                </a:solidFill>
                <a:latin typeface="Arial"/>
                <a:ea typeface="Arial"/>
                <a:cs typeface="Arial"/>
                <a:sym typeface="Arial"/>
              </a:rPr>
              <a:t>Giardia lamblia</a:t>
            </a:r>
            <a:endParaRPr b="1" sz="2800">
              <a:solidFill>
                <a:srgbClr val="C00000"/>
              </a:solidFill>
              <a:latin typeface="Arial"/>
              <a:ea typeface="Arial"/>
              <a:cs typeface="Arial"/>
              <a:sym typeface="Arial"/>
            </a:endParaRPr>
          </a:p>
        </p:txBody>
      </p:sp>
      <p:sp>
        <p:nvSpPr>
          <p:cNvPr id="245" name="Google Shape;245;p14"/>
          <p:cNvSpPr txBox="1"/>
          <p:nvPr/>
        </p:nvSpPr>
        <p:spPr>
          <a:xfrm>
            <a:off x="214282" y="714356"/>
            <a:ext cx="8715436" cy="6124754"/>
          </a:xfrm>
          <a:prstGeom prst="rect">
            <a:avLst/>
          </a:prstGeom>
          <a:noFill/>
          <a:ln>
            <a:noFill/>
          </a:ln>
        </p:spPr>
        <p:txBody>
          <a:bodyPr anchorCtr="0" anchor="t" bIns="45700" lIns="91425" spcFirstLastPara="1" rIns="91425" wrap="square" tIns="45700">
            <a:spAutoFit/>
          </a:bodyPr>
          <a:lstStyle/>
          <a:p>
            <a:pPr indent="-177800" lvl="0" marL="0" marR="0" rtl="0" algn="just">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Geographical distribution: </a:t>
            </a:r>
            <a:r>
              <a:rPr b="1" lang="en-US" sz="2800">
                <a:solidFill>
                  <a:srgbClr val="002060"/>
                </a:solidFill>
                <a:latin typeface="Arial"/>
                <a:ea typeface="Arial"/>
                <a:cs typeface="Arial"/>
                <a:sym typeface="Arial"/>
              </a:rPr>
              <a:t>Cosmopolitan especially tropical and subtropical regions. </a:t>
            </a:r>
            <a:endParaRPr/>
          </a:p>
          <a:p>
            <a:pPr indent="-177800" lvl="0" marL="0" marR="0" rtl="0" algn="just">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Habitat: </a:t>
            </a:r>
            <a:r>
              <a:rPr b="1" lang="en-US" sz="2800">
                <a:solidFill>
                  <a:srgbClr val="002060"/>
                </a:solidFill>
                <a:latin typeface="Arial"/>
                <a:ea typeface="Arial"/>
                <a:cs typeface="Arial"/>
                <a:sym typeface="Arial"/>
              </a:rPr>
              <a:t>In the small intestine mainly the crypts of the duodenum and occasionally in the common bile duct and gall bladder.</a:t>
            </a:r>
            <a:endParaRPr/>
          </a:p>
          <a:p>
            <a:pPr indent="-177800" lvl="0" marL="0" marR="0" rtl="0" algn="just">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D.H:</a:t>
            </a:r>
            <a:r>
              <a:rPr b="1" lang="en-US" sz="2800">
                <a:solidFill>
                  <a:srgbClr val="002060"/>
                </a:solidFill>
                <a:latin typeface="Arial"/>
                <a:ea typeface="Arial"/>
                <a:cs typeface="Arial"/>
                <a:sym typeface="Arial"/>
              </a:rPr>
              <a:t> Man.</a:t>
            </a:r>
            <a:endParaRPr/>
          </a:p>
          <a:p>
            <a:pPr indent="-177800" lvl="0" marL="0" marR="0" rtl="0" algn="just">
              <a:lnSpc>
                <a:spcPct val="200000"/>
              </a:lnSpc>
              <a:spcBef>
                <a:spcPts val="0"/>
              </a:spcBef>
              <a:spcAft>
                <a:spcPts val="0"/>
              </a:spcAft>
              <a:buClr>
                <a:srgbClr val="C00000"/>
              </a:buClr>
              <a:buSzPts val="2800"/>
              <a:buFont typeface="Noto Sans Symbols"/>
              <a:buChar char="❖"/>
            </a:pPr>
            <a:r>
              <a:rPr lang="en-US" sz="2800">
                <a:solidFill>
                  <a:schemeClr val="dk1"/>
                </a:solidFill>
                <a:latin typeface="Arial"/>
                <a:ea typeface="Arial"/>
                <a:cs typeface="Arial"/>
                <a:sym typeface="Arial"/>
              </a:rPr>
              <a:t> </a:t>
            </a:r>
            <a:r>
              <a:rPr b="1" i="1" lang="en-US" sz="2800">
                <a:solidFill>
                  <a:srgbClr val="002060"/>
                </a:solidFill>
                <a:latin typeface="Arial"/>
                <a:ea typeface="Arial"/>
                <a:cs typeface="Arial"/>
                <a:sym typeface="Arial"/>
              </a:rPr>
              <a:t>G. lamblia</a:t>
            </a:r>
            <a:r>
              <a:rPr b="1" lang="en-US" sz="2800">
                <a:solidFill>
                  <a:srgbClr val="002060"/>
                </a:solidFill>
                <a:latin typeface="Arial"/>
                <a:ea typeface="Arial"/>
                <a:cs typeface="Arial"/>
                <a:sym typeface="Arial"/>
              </a:rPr>
              <a:t> one of the </a:t>
            </a:r>
            <a:r>
              <a:rPr b="1" lang="en-US" sz="2800">
                <a:solidFill>
                  <a:srgbClr val="C00000"/>
                </a:solidFill>
                <a:latin typeface="Arial"/>
                <a:ea typeface="Arial"/>
                <a:cs typeface="Arial"/>
                <a:sym typeface="Arial"/>
              </a:rPr>
              <a:t>opportunistic protozoa</a:t>
            </a:r>
            <a:r>
              <a:rPr b="1" lang="en-US" sz="2800">
                <a:solidFill>
                  <a:srgbClr val="002060"/>
                </a:solidFill>
                <a:latin typeface="Arial"/>
                <a:ea typeface="Arial"/>
                <a:cs typeface="Arial"/>
                <a:sym typeface="Arial"/>
              </a:rPr>
              <a:t>.</a:t>
            </a:r>
            <a:endParaRPr b="1" sz="2800">
              <a:solidFill>
                <a:srgbClr val="002060"/>
              </a:solidFill>
              <a:latin typeface="Arial"/>
              <a:ea typeface="Arial"/>
              <a:cs typeface="Arial"/>
              <a:sym typeface="Arial"/>
            </a:endParaRPr>
          </a:p>
        </p:txBody>
      </p:sp>
      <p:sp>
        <p:nvSpPr>
          <p:cNvPr id="246" name="Google Shape;246;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500"/>
                                        <p:tgtEl>
                                          <p:spTgt spid="2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nvSpPr>
        <p:spPr>
          <a:xfrm>
            <a:off x="2285984" y="357166"/>
            <a:ext cx="4714908"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Morphological characters</a:t>
            </a:r>
            <a:endParaRPr b="1" sz="2800">
              <a:solidFill>
                <a:srgbClr val="C00000"/>
              </a:solidFill>
              <a:latin typeface="Arial"/>
              <a:ea typeface="Arial"/>
              <a:cs typeface="Arial"/>
              <a:sym typeface="Arial"/>
            </a:endParaRPr>
          </a:p>
        </p:txBody>
      </p:sp>
      <p:sp>
        <p:nvSpPr>
          <p:cNvPr id="252" name="Google Shape;252;p15"/>
          <p:cNvSpPr txBox="1"/>
          <p:nvPr/>
        </p:nvSpPr>
        <p:spPr>
          <a:xfrm>
            <a:off x="642910" y="1000108"/>
            <a:ext cx="3143272"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1-Trophozoite stage</a:t>
            </a:r>
            <a:endParaRPr sz="2400">
              <a:solidFill>
                <a:srgbClr val="C00000"/>
              </a:solidFill>
              <a:latin typeface="Arial"/>
              <a:ea typeface="Arial"/>
              <a:cs typeface="Arial"/>
              <a:sym typeface="Arial"/>
            </a:endParaRPr>
          </a:p>
        </p:txBody>
      </p:sp>
      <p:sp>
        <p:nvSpPr>
          <p:cNvPr id="253" name="Google Shape;253;p15"/>
          <p:cNvSpPr txBox="1"/>
          <p:nvPr/>
        </p:nvSpPr>
        <p:spPr>
          <a:xfrm>
            <a:off x="6143636" y="1000108"/>
            <a:ext cx="2000264"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2- Cyst (I.S)</a:t>
            </a:r>
            <a:endParaRPr sz="2400">
              <a:solidFill>
                <a:srgbClr val="C00000"/>
              </a:solidFill>
              <a:latin typeface="Arial"/>
              <a:ea typeface="Arial"/>
              <a:cs typeface="Arial"/>
              <a:sym typeface="Arial"/>
            </a:endParaRPr>
          </a:p>
        </p:txBody>
      </p:sp>
      <p:pic>
        <p:nvPicPr>
          <p:cNvPr descr="F:\Cestode\pict arthrop 3\giardia trop.jpg" id="254" name="Google Shape;254;p15"/>
          <p:cNvPicPr preferRelativeResize="0"/>
          <p:nvPr/>
        </p:nvPicPr>
        <p:blipFill rotWithShape="1">
          <a:blip r:embed="rId3">
            <a:alphaModFix/>
          </a:blip>
          <a:srcRect b="0" l="0" r="0" t="0"/>
          <a:stretch/>
        </p:blipFill>
        <p:spPr>
          <a:xfrm>
            <a:off x="285720" y="1571612"/>
            <a:ext cx="4214842" cy="2870799"/>
          </a:xfrm>
          <a:prstGeom prst="rect">
            <a:avLst/>
          </a:prstGeom>
          <a:noFill/>
          <a:ln cap="flat" cmpd="sng" w="9525">
            <a:solidFill>
              <a:schemeClr val="dk1"/>
            </a:solidFill>
            <a:prstDash val="solid"/>
            <a:miter lim="800000"/>
            <a:headEnd len="sm" w="sm" type="none"/>
            <a:tailEnd len="sm" w="sm" type="none"/>
          </a:ln>
        </p:spPr>
      </p:pic>
      <p:pic>
        <p:nvPicPr>
          <p:cNvPr descr="F:\Cestode\pict arthrop 3\crypto cyst.jpg" id="255" name="Google Shape;255;p15"/>
          <p:cNvPicPr preferRelativeResize="0"/>
          <p:nvPr/>
        </p:nvPicPr>
        <p:blipFill rotWithShape="1">
          <a:blip r:embed="rId4">
            <a:alphaModFix/>
          </a:blip>
          <a:srcRect b="0" l="0" r="0" t="0"/>
          <a:stretch/>
        </p:blipFill>
        <p:spPr>
          <a:xfrm>
            <a:off x="4857752" y="1571612"/>
            <a:ext cx="3980994" cy="2857520"/>
          </a:xfrm>
          <a:prstGeom prst="rect">
            <a:avLst/>
          </a:prstGeom>
          <a:noFill/>
          <a:ln cap="flat" cmpd="sng" w="9525">
            <a:solidFill>
              <a:schemeClr val="dk1"/>
            </a:solidFill>
            <a:prstDash val="solid"/>
            <a:miter lim="800000"/>
            <a:headEnd len="sm" w="sm" type="none"/>
            <a:tailEnd len="sm" w="sm" type="none"/>
          </a:ln>
        </p:spPr>
      </p:pic>
      <p:sp>
        <p:nvSpPr>
          <p:cNvPr id="256" name="Google Shape;256;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descr="Indications associated with oils, Giardia cysts in human stool" id="257" name="Google Shape;257;p15"/>
          <p:cNvPicPr preferRelativeResize="0"/>
          <p:nvPr/>
        </p:nvPicPr>
        <p:blipFill rotWithShape="1">
          <a:blip r:embed="rId5">
            <a:alphaModFix/>
          </a:blip>
          <a:srcRect b="0" l="0" r="0" t="0"/>
          <a:stretch/>
        </p:blipFill>
        <p:spPr>
          <a:xfrm>
            <a:off x="305631" y="4575175"/>
            <a:ext cx="4214842" cy="2282825"/>
          </a:xfrm>
          <a:prstGeom prst="rect">
            <a:avLst/>
          </a:prstGeom>
          <a:noFill/>
          <a:ln>
            <a:noFill/>
          </a:ln>
        </p:spPr>
      </p:pic>
      <p:pic>
        <p:nvPicPr>
          <p:cNvPr id="258" name="Google Shape;258;p15"/>
          <p:cNvPicPr preferRelativeResize="0"/>
          <p:nvPr/>
        </p:nvPicPr>
        <p:blipFill rotWithShape="1">
          <a:blip r:embed="rId6">
            <a:alphaModFix/>
          </a:blip>
          <a:srcRect b="0" l="0" r="0" t="0"/>
          <a:stretch/>
        </p:blipFill>
        <p:spPr>
          <a:xfrm>
            <a:off x="5724128" y="4575175"/>
            <a:ext cx="1868562" cy="2239624"/>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C:\Users\Hatem\Desktop\New folder (2)\p20.jpg" id="263" name="Google Shape;263;p16"/>
          <p:cNvPicPr preferRelativeResize="0"/>
          <p:nvPr/>
        </p:nvPicPr>
        <p:blipFill rotWithShape="1">
          <a:blip r:embed="rId3">
            <a:alphaModFix/>
          </a:blip>
          <a:srcRect b="13541" l="10156" r="9374" t="13541"/>
          <a:stretch/>
        </p:blipFill>
        <p:spPr>
          <a:xfrm>
            <a:off x="0" y="0"/>
            <a:ext cx="9144000" cy="6858000"/>
          </a:xfrm>
          <a:prstGeom prst="rect">
            <a:avLst/>
          </a:prstGeom>
          <a:noFill/>
          <a:ln>
            <a:noFill/>
          </a:ln>
        </p:spPr>
      </p:pic>
      <p:sp>
        <p:nvSpPr>
          <p:cNvPr id="264" name="Google Shape;264;p1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65" name="Google Shape;265;p16"/>
          <p:cNvPicPr preferRelativeResize="0"/>
          <p:nvPr/>
        </p:nvPicPr>
        <p:blipFill rotWithShape="1">
          <a:blip r:embed="rId4">
            <a:alphaModFix/>
          </a:blip>
          <a:srcRect b="0" l="0" r="0" t="0"/>
          <a:stretch/>
        </p:blipFill>
        <p:spPr>
          <a:xfrm>
            <a:off x="0" y="0"/>
            <a:ext cx="2969009" cy="749873"/>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7"/>
          <p:cNvSpPr txBox="1"/>
          <p:nvPr/>
        </p:nvSpPr>
        <p:spPr>
          <a:xfrm>
            <a:off x="2143108" y="214290"/>
            <a:ext cx="4286280"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Mode of transmission</a:t>
            </a:r>
            <a:endParaRPr/>
          </a:p>
        </p:txBody>
      </p:sp>
      <p:sp>
        <p:nvSpPr>
          <p:cNvPr id="271" name="Google Shape;271;p17"/>
          <p:cNvSpPr txBox="1"/>
          <p:nvPr/>
        </p:nvSpPr>
        <p:spPr>
          <a:xfrm>
            <a:off x="285720" y="785794"/>
            <a:ext cx="8358246" cy="5478423"/>
          </a:xfrm>
          <a:prstGeom prst="rect">
            <a:avLst/>
          </a:prstGeom>
          <a:noFill/>
          <a:ln>
            <a:noFill/>
          </a:ln>
        </p:spPr>
        <p:txBody>
          <a:bodyPr anchorCtr="0" anchor="t" bIns="45700" lIns="91425" spcFirstLastPara="1" rIns="91425" wrap="square" tIns="45700">
            <a:spAutoFit/>
          </a:bodyPr>
          <a:lstStyle/>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1- </a:t>
            </a:r>
            <a:r>
              <a:rPr b="1" lang="en-US" sz="2800">
                <a:solidFill>
                  <a:srgbClr val="C00000"/>
                </a:solidFill>
                <a:latin typeface="Arial"/>
                <a:ea typeface="Arial"/>
                <a:cs typeface="Arial"/>
                <a:sym typeface="Arial"/>
              </a:rPr>
              <a:t>Ingestion of food or drink </a:t>
            </a:r>
            <a:r>
              <a:rPr b="1" lang="en-US" sz="2800">
                <a:solidFill>
                  <a:srgbClr val="002060"/>
                </a:solidFill>
                <a:latin typeface="Arial"/>
                <a:ea typeface="Arial"/>
                <a:cs typeface="Arial"/>
                <a:sym typeface="Arial"/>
              </a:rPr>
              <a:t>contaminated with mature cyst directly or indirectly by house flies. </a:t>
            </a:r>
            <a:endParaRPr/>
          </a:p>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2- Handling food by infected food handlers as </a:t>
            </a:r>
            <a:r>
              <a:rPr b="1" lang="en-US" sz="2800">
                <a:solidFill>
                  <a:srgbClr val="C00000"/>
                </a:solidFill>
                <a:latin typeface="Arial"/>
                <a:ea typeface="Arial"/>
                <a:cs typeface="Arial"/>
                <a:sym typeface="Arial"/>
              </a:rPr>
              <a:t>cookers and waiters.</a:t>
            </a:r>
            <a:endParaRPr/>
          </a:p>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3- </a:t>
            </a:r>
            <a:r>
              <a:rPr b="1" lang="en-US" sz="2800">
                <a:solidFill>
                  <a:srgbClr val="C00000"/>
                </a:solidFill>
                <a:latin typeface="Arial"/>
                <a:ea typeface="Arial"/>
                <a:cs typeface="Arial"/>
                <a:sym typeface="Arial"/>
              </a:rPr>
              <a:t>Autoinfection </a:t>
            </a:r>
            <a:r>
              <a:rPr b="1" lang="en-US" sz="2800">
                <a:solidFill>
                  <a:srgbClr val="002060"/>
                </a:solidFill>
                <a:latin typeface="Arial"/>
                <a:ea typeface="Arial"/>
                <a:cs typeface="Arial"/>
                <a:sym typeface="Arial"/>
              </a:rPr>
              <a:t>(hand to mouth infection).</a:t>
            </a:r>
            <a:endParaRPr/>
          </a:p>
        </p:txBody>
      </p:sp>
      <p:sp>
        <p:nvSpPr>
          <p:cNvPr id="272" name="Google Shape;272;p1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5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5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500"/>
                                        <p:tgtEl>
                                          <p:spTgt spid="2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nvSpPr>
        <p:spPr>
          <a:xfrm>
            <a:off x="1500166" y="500042"/>
            <a:ext cx="6286544"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Pathogenesis and symptomatology</a:t>
            </a:r>
            <a:endParaRPr b="1" sz="2800">
              <a:solidFill>
                <a:srgbClr val="C00000"/>
              </a:solidFill>
              <a:latin typeface="Arial"/>
              <a:ea typeface="Arial"/>
              <a:cs typeface="Arial"/>
              <a:sym typeface="Arial"/>
            </a:endParaRPr>
          </a:p>
        </p:txBody>
      </p:sp>
      <p:sp>
        <p:nvSpPr>
          <p:cNvPr id="278" name="Google Shape;278;p18"/>
          <p:cNvSpPr txBox="1"/>
          <p:nvPr/>
        </p:nvSpPr>
        <p:spPr>
          <a:xfrm>
            <a:off x="2857502" y="1142982"/>
            <a:ext cx="3616800" cy="457800"/>
          </a:xfrm>
          <a:prstGeom prst="rect">
            <a:avLst/>
          </a:prstGeom>
          <a:gradFill>
            <a:gsLst>
              <a:gs pos="0">
                <a:srgbClr val="88EAC1"/>
              </a:gs>
              <a:gs pos="43000">
                <a:srgbClr val="B7F7DB"/>
              </a:gs>
              <a:gs pos="93000">
                <a:srgbClr val="E9FCF3"/>
              </a:gs>
              <a:gs pos="100000">
                <a:srgbClr val="F6FFFB"/>
              </a:gs>
            </a:gsLst>
            <a:path path="circle">
              <a:fillToRect b="50%" l="50%" r="50%" t="50%"/>
            </a:path>
            <a:tileRect/>
          </a:gradFill>
          <a:ln cap="flat" cmpd="sng" w="9525">
            <a:solidFill>
              <a:srgbClr val="089971"/>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Disease: Giardiasis</a:t>
            </a:r>
            <a:endParaRPr b="1" sz="2400">
              <a:solidFill>
                <a:srgbClr val="C00000"/>
              </a:solidFill>
              <a:latin typeface="Arial"/>
              <a:ea typeface="Arial"/>
              <a:cs typeface="Arial"/>
              <a:sym typeface="Arial"/>
            </a:endParaRPr>
          </a:p>
        </p:txBody>
      </p:sp>
      <p:sp>
        <p:nvSpPr>
          <p:cNvPr id="279" name="Google Shape;279;p18"/>
          <p:cNvSpPr txBox="1"/>
          <p:nvPr/>
        </p:nvSpPr>
        <p:spPr>
          <a:xfrm>
            <a:off x="321433" y="2189476"/>
            <a:ext cx="8501100" cy="8235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Constantia"/>
                <a:ea typeface="Constantia"/>
                <a:cs typeface="Constantia"/>
                <a:sym typeface="Constantia"/>
              </a:rPr>
              <a:t>Predisposing factors for the development of infection with </a:t>
            </a:r>
            <a:r>
              <a:rPr b="1" i="1" lang="en-US" sz="2400">
                <a:solidFill>
                  <a:srgbClr val="C00000"/>
                </a:solidFill>
                <a:latin typeface="Constantia"/>
                <a:ea typeface="Constantia"/>
                <a:cs typeface="Constantia"/>
                <a:sym typeface="Constantia"/>
              </a:rPr>
              <a:t>G. lamblia</a:t>
            </a:r>
            <a:endParaRPr b="1" sz="2400">
              <a:solidFill>
                <a:srgbClr val="C00000"/>
              </a:solidFill>
              <a:latin typeface="Constantia"/>
              <a:ea typeface="Constantia"/>
              <a:cs typeface="Constantia"/>
              <a:sym typeface="Constantia"/>
            </a:endParaRPr>
          </a:p>
        </p:txBody>
      </p:sp>
      <p:sp>
        <p:nvSpPr>
          <p:cNvPr id="280" name="Google Shape;280;p18"/>
          <p:cNvSpPr txBox="1"/>
          <p:nvPr/>
        </p:nvSpPr>
        <p:spPr>
          <a:xfrm>
            <a:off x="285720" y="3020469"/>
            <a:ext cx="8643900" cy="3055500"/>
          </a:xfrm>
          <a:prstGeom prst="rect">
            <a:avLst/>
          </a:prstGeom>
          <a:noFill/>
          <a:ln>
            <a:noFill/>
          </a:ln>
        </p:spPr>
        <p:txBody>
          <a:bodyPr anchorCtr="0" anchor="t" bIns="45700" lIns="91425" spcFirstLastPara="1" rIns="91425" wrap="square" tIns="45700">
            <a:spAutoFit/>
          </a:bodyPr>
          <a:lstStyle/>
          <a:p>
            <a:pPr indent="-152400" lvl="0" marL="0" marR="0" rtl="0" algn="just">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Hypogammaglobulinaemia.</a:t>
            </a:r>
            <a:endParaRPr/>
          </a:p>
          <a:p>
            <a:pPr indent="-152400" lvl="0" marL="0" marR="0" rtl="0" algn="just">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Low level of secretory IgA in the gut.</a:t>
            </a:r>
            <a:endParaRPr/>
          </a:p>
          <a:p>
            <a:pPr indent="-152400" lvl="0" marL="0" marR="0" rtl="0" algn="just">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Achlorhydria (decreased Hcl).</a:t>
            </a:r>
            <a:endParaRPr/>
          </a:p>
          <a:p>
            <a:pPr indent="-152400" lvl="0" marL="0" marR="0" rtl="0" algn="just">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Malnutrition.</a:t>
            </a:r>
            <a:endParaRPr b="1" sz="2400">
              <a:solidFill>
                <a:srgbClr val="002060"/>
              </a:solidFill>
              <a:latin typeface="Arial"/>
              <a:ea typeface="Arial"/>
              <a:cs typeface="Arial"/>
              <a:sym typeface="Arial"/>
            </a:endParaRPr>
          </a:p>
        </p:txBody>
      </p:sp>
      <p:sp>
        <p:nvSpPr>
          <p:cNvPr id="281" name="Google Shape;281;p1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5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5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500"/>
                                        <p:tgtEl>
                                          <p:spTgt spid="28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nvSpPr>
        <p:spPr>
          <a:xfrm>
            <a:off x="1571604" y="357166"/>
            <a:ext cx="6215106" cy="83099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The pathogenesis of </a:t>
            </a:r>
            <a:r>
              <a:rPr b="1" i="1" lang="en-US" sz="2400">
                <a:solidFill>
                  <a:srgbClr val="C00000"/>
                </a:solidFill>
                <a:latin typeface="Arial"/>
                <a:ea typeface="Arial"/>
                <a:cs typeface="Arial"/>
                <a:sym typeface="Arial"/>
              </a:rPr>
              <a:t>G. lamblia</a:t>
            </a:r>
            <a:r>
              <a:rPr b="1" lang="en-US" sz="2400">
                <a:solidFill>
                  <a:srgbClr val="C00000"/>
                </a:solidFill>
                <a:latin typeface="Arial"/>
                <a:ea typeface="Arial"/>
                <a:cs typeface="Arial"/>
                <a:sym typeface="Arial"/>
              </a:rPr>
              <a:t> infection depends on the following factors:</a:t>
            </a:r>
            <a:endParaRPr b="1" sz="2400">
              <a:solidFill>
                <a:srgbClr val="C00000"/>
              </a:solidFill>
              <a:latin typeface="Arial"/>
              <a:ea typeface="Arial"/>
              <a:cs typeface="Arial"/>
              <a:sym typeface="Arial"/>
            </a:endParaRPr>
          </a:p>
        </p:txBody>
      </p:sp>
      <p:cxnSp>
        <p:nvCxnSpPr>
          <p:cNvPr id="287" name="Google Shape;287;p19"/>
          <p:cNvCxnSpPr/>
          <p:nvPr/>
        </p:nvCxnSpPr>
        <p:spPr>
          <a:xfrm rot="5400000">
            <a:off x="4393405" y="1321579"/>
            <a:ext cx="214314" cy="1588"/>
          </a:xfrm>
          <a:prstGeom prst="straightConnector1">
            <a:avLst/>
          </a:prstGeom>
          <a:noFill/>
          <a:ln cap="flat" cmpd="sng" w="38100">
            <a:solidFill>
              <a:srgbClr val="002060"/>
            </a:solidFill>
            <a:prstDash val="solid"/>
            <a:round/>
            <a:headEnd len="sm" w="sm" type="none"/>
            <a:tailEnd len="sm" w="sm" type="none"/>
          </a:ln>
        </p:spPr>
      </p:cxnSp>
      <p:cxnSp>
        <p:nvCxnSpPr>
          <p:cNvPr id="288" name="Google Shape;288;p19"/>
          <p:cNvCxnSpPr/>
          <p:nvPr/>
        </p:nvCxnSpPr>
        <p:spPr>
          <a:xfrm>
            <a:off x="4500562" y="1428736"/>
            <a:ext cx="2571768" cy="1588"/>
          </a:xfrm>
          <a:prstGeom prst="straightConnector1">
            <a:avLst/>
          </a:prstGeom>
          <a:noFill/>
          <a:ln cap="flat" cmpd="sng" w="38100">
            <a:solidFill>
              <a:srgbClr val="002060"/>
            </a:solidFill>
            <a:prstDash val="solid"/>
            <a:round/>
            <a:headEnd len="sm" w="sm" type="none"/>
            <a:tailEnd len="sm" w="sm" type="none"/>
          </a:ln>
        </p:spPr>
      </p:cxnSp>
      <p:cxnSp>
        <p:nvCxnSpPr>
          <p:cNvPr id="289" name="Google Shape;289;p19"/>
          <p:cNvCxnSpPr/>
          <p:nvPr/>
        </p:nvCxnSpPr>
        <p:spPr>
          <a:xfrm rot="10800000">
            <a:off x="1571604" y="1428736"/>
            <a:ext cx="2928958" cy="1588"/>
          </a:xfrm>
          <a:prstGeom prst="straightConnector1">
            <a:avLst/>
          </a:prstGeom>
          <a:noFill/>
          <a:ln cap="flat" cmpd="sng" w="38100">
            <a:solidFill>
              <a:srgbClr val="002060"/>
            </a:solidFill>
            <a:prstDash val="solid"/>
            <a:round/>
            <a:headEnd len="sm" w="sm" type="none"/>
            <a:tailEnd len="sm" w="sm" type="none"/>
          </a:ln>
        </p:spPr>
      </p:cxnSp>
      <p:cxnSp>
        <p:nvCxnSpPr>
          <p:cNvPr id="290" name="Google Shape;290;p19"/>
          <p:cNvCxnSpPr/>
          <p:nvPr/>
        </p:nvCxnSpPr>
        <p:spPr>
          <a:xfrm rot="5400000">
            <a:off x="1429522" y="157081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291" name="Google Shape;291;p19"/>
          <p:cNvCxnSpPr/>
          <p:nvPr/>
        </p:nvCxnSpPr>
        <p:spPr>
          <a:xfrm rot="5400000">
            <a:off x="6930248" y="1570818"/>
            <a:ext cx="285752" cy="1588"/>
          </a:xfrm>
          <a:prstGeom prst="straightConnector1">
            <a:avLst/>
          </a:prstGeom>
          <a:noFill/>
          <a:ln cap="flat" cmpd="sng" w="38100">
            <a:solidFill>
              <a:srgbClr val="002060"/>
            </a:solidFill>
            <a:prstDash val="solid"/>
            <a:round/>
            <a:headEnd len="sm" w="sm" type="none"/>
            <a:tailEnd len="med" w="med" type="stealth"/>
          </a:ln>
        </p:spPr>
      </p:cxnSp>
      <p:sp>
        <p:nvSpPr>
          <p:cNvPr id="292" name="Google Shape;292;p19"/>
          <p:cNvSpPr txBox="1"/>
          <p:nvPr/>
        </p:nvSpPr>
        <p:spPr>
          <a:xfrm>
            <a:off x="571472" y="1785926"/>
            <a:ext cx="2428892" cy="40011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 Mucosal factors</a:t>
            </a:r>
            <a:endParaRPr sz="2000">
              <a:solidFill>
                <a:schemeClr val="dk1"/>
              </a:solidFill>
              <a:latin typeface="Arial"/>
              <a:ea typeface="Arial"/>
              <a:cs typeface="Arial"/>
              <a:sym typeface="Arial"/>
            </a:endParaRPr>
          </a:p>
        </p:txBody>
      </p:sp>
      <p:sp>
        <p:nvSpPr>
          <p:cNvPr id="293" name="Google Shape;293;p19"/>
          <p:cNvSpPr txBox="1"/>
          <p:nvPr/>
        </p:nvSpPr>
        <p:spPr>
          <a:xfrm>
            <a:off x="214282" y="2428868"/>
            <a:ext cx="3357586" cy="397031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C00000"/>
                </a:solidFill>
                <a:latin typeface="Arial"/>
                <a:ea typeface="Arial"/>
                <a:cs typeface="Arial"/>
                <a:sym typeface="Arial"/>
              </a:rPr>
              <a:t>Direct attachment of the trophozoites to the duodenal mucosa leads to:</a:t>
            </a:r>
            <a:endParaRPr sz="1800">
              <a:solidFill>
                <a:srgbClr val="C00000"/>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 - </a:t>
            </a:r>
            <a:r>
              <a:rPr b="1" lang="en-US" sz="1800">
                <a:solidFill>
                  <a:srgbClr val="002060"/>
                </a:solidFill>
                <a:latin typeface="Arial"/>
                <a:ea typeface="Arial"/>
                <a:cs typeface="Arial"/>
                <a:sym typeface="Arial"/>
              </a:rPr>
              <a:t>Atrophy of duodenal microvilli and hyperplasia of the crypts</a:t>
            </a:r>
            <a:r>
              <a:rPr lang="en-US" sz="1800">
                <a:solidFill>
                  <a:schemeClr val="dk1"/>
                </a:solidFill>
                <a:latin typeface="Arial"/>
                <a:ea typeface="Arial"/>
                <a:cs typeface="Arial"/>
                <a:sym typeface="Arial"/>
              </a:rPr>
              <a:t> ⮊</a:t>
            </a:r>
            <a:r>
              <a:rPr b="1" lang="en-US" sz="1800">
                <a:solidFill>
                  <a:srgbClr val="C00000"/>
                </a:solidFill>
                <a:latin typeface="Arial"/>
                <a:ea typeface="Arial"/>
                <a:cs typeface="Arial"/>
                <a:sym typeface="Arial"/>
              </a:rPr>
              <a:t>malabsorption syndrome for:</a:t>
            </a:r>
            <a:endParaRPr/>
          </a:p>
          <a:p>
            <a:pPr indent="-114300" lvl="0" marL="0" marR="0" rtl="0" algn="l">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Lactose </a:t>
            </a:r>
            <a:r>
              <a:rPr b="1" lang="en-US" sz="1800">
                <a:solidFill>
                  <a:srgbClr val="002060"/>
                </a:solidFill>
                <a:latin typeface="Arial"/>
                <a:ea typeface="Arial"/>
                <a:cs typeface="Arial"/>
                <a:sym typeface="Arial"/>
              </a:rPr>
              <a:t>⮊ lactose intolerance.</a:t>
            </a:r>
            <a:endParaRPr/>
          </a:p>
          <a:p>
            <a:pPr indent="-114300" lvl="0" marL="0" marR="0" rtl="0" algn="l">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Glucose and amino acids</a:t>
            </a:r>
            <a:r>
              <a:rPr b="1" lang="en-US" sz="1800">
                <a:solidFill>
                  <a:schemeClr val="dk1"/>
                </a:solidFill>
                <a:latin typeface="Arial"/>
                <a:ea typeface="Arial"/>
                <a:cs typeface="Arial"/>
                <a:sym typeface="Arial"/>
              </a:rPr>
              <a:t>.</a:t>
            </a:r>
            <a:endParaRPr/>
          </a:p>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Fat</a:t>
            </a:r>
            <a:r>
              <a:rPr b="1" lang="en-US" sz="1800">
                <a:solidFill>
                  <a:schemeClr val="dk1"/>
                </a:solidFill>
                <a:latin typeface="Arial"/>
                <a:ea typeface="Arial"/>
                <a:cs typeface="Arial"/>
                <a:sym typeface="Arial"/>
              </a:rPr>
              <a:t> </a:t>
            </a:r>
            <a:r>
              <a:rPr b="1" lang="en-US" sz="1800">
                <a:solidFill>
                  <a:srgbClr val="002060"/>
                </a:solidFill>
                <a:latin typeface="Arial"/>
                <a:ea typeface="Arial"/>
                <a:cs typeface="Arial"/>
                <a:sym typeface="Arial"/>
              </a:rPr>
              <a:t>⮊ steatorrhea (light coloured fatty stool ).</a:t>
            </a:r>
            <a:endParaRPr/>
          </a:p>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Fat soluble vitamins </a:t>
            </a:r>
            <a:r>
              <a:rPr b="1" lang="en-US" sz="1800">
                <a:solidFill>
                  <a:srgbClr val="002060"/>
                </a:solidFill>
                <a:latin typeface="Arial"/>
                <a:ea typeface="Arial"/>
                <a:cs typeface="Arial"/>
                <a:sym typeface="Arial"/>
              </a:rPr>
              <a:t>(A,D,E,K) and </a:t>
            </a:r>
            <a:r>
              <a:rPr b="1" lang="en-US" sz="1800">
                <a:solidFill>
                  <a:srgbClr val="C00000"/>
                </a:solidFill>
                <a:latin typeface="Arial"/>
                <a:ea typeface="Arial"/>
                <a:cs typeface="Arial"/>
                <a:sym typeface="Arial"/>
              </a:rPr>
              <a:t>vitamin B12</a:t>
            </a:r>
            <a:r>
              <a:rPr b="1" lang="en-US" sz="1800">
                <a:solidFill>
                  <a:srgbClr val="002060"/>
                </a:solidFill>
                <a:latin typeface="Arial"/>
                <a:ea typeface="Arial"/>
                <a:cs typeface="Arial"/>
                <a:sym typeface="Arial"/>
              </a:rPr>
              <a:t>.</a:t>
            </a:r>
            <a:endParaRPr b="1" sz="1800">
              <a:solidFill>
                <a:srgbClr val="002060"/>
              </a:solidFill>
              <a:latin typeface="Arial"/>
              <a:ea typeface="Arial"/>
              <a:cs typeface="Arial"/>
              <a:sym typeface="Arial"/>
            </a:endParaRPr>
          </a:p>
        </p:txBody>
      </p:sp>
      <p:sp>
        <p:nvSpPr>
          <p:cNvPr id="294" name="Google Shape;294;p19"/>
          <p:cNvSpPr txBox="1"/>
          <p:nvPr/>
        </p:nvSpPr>
        <p:spPr>
          <a:xfrm>
            <a:off x="5500694" y="1785926"/>
            <a:ext cx="2428892" cy="40011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 Luminal factors</a:t>
            </a:r>
            <a:endParaRPr sz="2000">
              <a:solidFill>
                <a:schemeClr val="dk1"/>
              </a:solidFill>
              <a:latin typeface="Arial"/>
              <a:ea typeface="Arial"/>
              <a:cs typeface="Arial"/>
              <a:sym typeface="Arial"/>
            </a:endParaRPr>
          </a:p>
        </p:txBody>
      </p:sp>
      <p:sp>
        <p:nvSpPr>
          <p:cNvPr id="295" name="Google Shape;295;p19"/>
          <p:cNvSpPr txBox="1"/>
          <p:nvPr/>
        </p:nvSpPr>
        <p:spPr>
          <a:xfrm>
            <a:off x="4071934" y="2357430"/>
            <a:ext cx="4786346" cy="424731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Infection with </a:t>
            </a:r>
            <a:r>
              <a:rPr b="1" i="1" lang="en-US" sz="1800">
                <a:solidFill>
                  <a:srgbClr val="C00000"/>
                </a:solidFill>
                <a:latin typeface="Arial"/>
                <a:ea typeface="Arial"/>
                <a:cs typeface="Arial"/>
                <a:sym typeface="Arial"/>
              </a:rPr>
              <a:t>Giardia lamblia</a:t>
            </a:r>
            <a:r>
              <a:rPr b="1" lang="en-US" sz="1800">
                <a:solidFill>
                  <a:srgbClr val="C00000"/>
                </a:solidFill>
                <a:latin typeface="Arial"/>
                <a:ea typeface="Arial"/>
                <a:cs typeface="Arial"/>
                <a:sym typeface="Arial"/>
              </a:rPr>
              <a:t> infection leads to:</a:t>
            </a:r>
            <a:endParaRPr/>
          </a:p>
          <a:p>
            <a:pPr indent="0" lvl="0" marL="0" marR="0" rtl="0" algn="just">
              <a:spcBef>
                <a:spcPts val="0"/>
              </a:spcBef>
              <a:spcAft>
                <a:spcPts val="0"/>
              </a:spcAft>
              <a:buNone/>
            </a:pPr>
            <a:r>
              <a:rPr b="1" lang="en-US" sz="1800">
                <a:solidFill>
                  <a:srgbClr val="C00000"/>
                </a:solidFill>
                <a:latin typeface="Arial"/>
                <a:ea typeface="Arial"/>
                <a:cs typeface="Arial"/>
                <a:sym typeface="Arial"/>
              </a:rPr>
              <a:t>1- Bacterial overgrowth </a:t>
            </a:r>
            <a:r>
              <a:rPr lang="en-US" sz="1800">
                <a:solidFill>
                  <a:srgbClr val="002060"/>
                </a:solidFill>
                <a:latin typeface="Constantia"/>
                <a:ea typeface="Constantia"/>
                <a:cs typeface="Constantia"/>
                <a:sym typeface="Constantia"/>
              </a:rPr>
              <a:t>⮊ </a:t>
            </a:r>
            <a:r>
              <a:rPr b="1" lang="en-US" sz="1800">
                <a:solidFill>
                  <a:srgbClr val="002060"/>
                </a:solidFill>
                <a:latin typeface="Constantia"/>
                <a:ea typeface="Constantia"/>
                <a:cs typeface="Constantia"/>
                <a:sym typeface="Constantia"/>
              </a:rPr>
              <a:t>mucosal damage and bile salts deconjugation ⮊</a:t>
            </a:r>
            <a:endParaRPr b="1" sz="1800">
              <a:solidFill>
                <a:srgbClr val="002060"/>
              </a:solidFill>
              <a:latin typeface="Constantia"/>
              <a:ea typeface="Constantia"/>
              <a:cs typeface="Constantia"/>
              <a:sym typeface="Constantia"/>
            </a:endParaRPr>
          </a:p>
          <a:p>
            <a:pPr indent="0" lvl="0" marL="0" marR="0" rtl="0" algn="just">
              <a:spcBef>
                <a:spcPts val="0"/>
              </a:spcBef>
              <a:spcAft>
                <a:spcPts val="0"/>
              </a:spcAft>
              <a:buNone/>
            </a:pPr>
            <a:r>
              <a:rPr b="1" lang="en-US" sz="1800">
                <a:solidFill>
                  <a:srgbClr val="002060"/>
                </a:solidFill>
                <a:latin typeface="Constantia"/>
                <a:ea typeface="Constantia"/>
                <a:cs typeface="Constantia"/>
                <a:sym typeface="Constantia"/>
              </a:rPr>
              <a:t>impaired absorption of fat ⮊ steatorrhoea</a:t>
            </a:r>
            <a:endParaRPr b="1" sz="1800">
              <a:solidFill>
                <a:srgbClr val="002060"/>
              </a:solidFill>
              <a:latin typeface="Constantia"/>
              <a:ea typeface="Constantia"/>
              <a:cs typeface="Constantia"/>
              <a:sym typeface="Constantia"/>
            </a:endParaRPr>
          </a:p>
          <a:p>
            <a:pPr indent="0" lvl="0" marL="0" marR="0" rtl="0" algn="just">
              <a:spcBef>
                <a:spcPts val="0"/>
              </a:spcBef>
              <a:spcAft>
                <a:spcPts val="0"/>
              </a:spcAft>
              <a:buNone/>
            </a:pPr>
            <a:r>
              <a:t/>
            </a:r>
            <a:endParaRPr b="1" sz="1800">
              <a:solidFill>
                <a:srgbClr val="002060"/>
              </a:solidFill>
              <a:latin typeface="Constantia"/>
              <a:ea typeface="Constantia"/>
              <a:cs typeface="Constantia"/>
              <a:sym typeface="Constantia"/>
            </a:endParaRPr>
          </a:p>
          <a:p>
            <a:pPr indent="0" lvl="0" marL="0" marR="0" rtl="0" algn="just">
              <a:spcBef>
                <a:spcPts val="0"/>
              </a:spcBef>
              <a:spcAft>
                <a:spcPts val="0"/>
              </a:spcAft>
              <a:buNone/>
            </a:pPr>
            <a:r>
              <a:rPr b="1" lang="en-US" sz="1800">
                <a:solidFill>
                  <a:srgbClr val="C00000"/>
                </a:solidFill>
                <a:latin typeface="Arial"/>
                <a:ea typeface="Arial"/>
                <a:cs typeface="Arial"/>
                <a:sym typeface="Arial"/>
              </a:rPr>
              <a:t>2- Decrease luminal bile salts:</a:t>
            </a:r>
            <a:r>
              <a:rPr lang="en-US" sz="1800">
                <a:solidFill>
                  <a:srgbClr val="C00000"/>
                </a:solidFill>
                <a:latin typeface="Arial"/>
                <a:ea typeface="Arial"/>
                <a:cs typeface="Arial"/>
                <a:sym typeface="Arial"/>
              </a:rPr>
              <a:t> </a:t>
            </a:r>
            <a:r>
              <a:rPr b="1" lang="en-US" sz="1800">
                <a:solidFill>
                  <a:srgbClr val="002060"/>
                </a:solidFill>
                <a:latin typeface="Constantia"/>
                <a:ea typeface="Constantia"/>
                <a:cs typeface="Constantia"/>
                <a:sym typeface="Constantia"/>
              </a:rPr>
              <a:t>Due to the uptake of bile salts by </a:t>
            </a:r>
            <a:r>
              <a:rPr b="1" i="1" lang="en-US" sz="1800">
                <a:solidFill>
                  <a:srgbClr val="002060"/>
                </a:solidFill>
                <a:latin typeface="Constantia"/>
                <a:ea typeface="Constantia"/>
                <a:cs typeface="Constantia"/>
                <a:sym typeface="Constantia"/>
              </a:rPr>
              <a:t>Giardia lamblia</a:t>
            </a:r>
            <a:r>
              <a:rPr b="1" lang="en-US" sz="1800">
                <a:solidFill>
                  <a:srgbClr val="002060"/>
                </a:solidFill>
                <a:latin typeface="Constantia"/>
                <a:ea typeface="Constantia"/>
                <a:cs typeface="Constantia"/>
                <a:sym typeface="Constantia"/>
              </a:rPr>
              <a:t> trophozoite during its growth ⮊ impaired absorption of fat and fat soluble vitamins and also vitamin B12.</a:t>
            </a:r>
            <a:endParaRPr/>
          </a:p>
          <a:p>
            <a:pPr indent="0" lvl="0" marL="0" marR="0" rtl="0" algn="just">
              <a:spcBef>
                <a:spcPts val="0"/>
              </a:spcBef>
              <a:spcAft>
                <a:spcPts val="0"/>
              </a:spcAft>
              <a:buNone/>
            </a:pPr>
            <a:r>
              <a:t/>
            </a:r>
            <a:endParaRPr b="1" sz="1800">
              <a:solidFill>
                <a:srgbClr val="002060"/>
              </a:solidFill>
              <a:latin typeface="Constantia"/>
              <a:ea typeface="Constantia"/>
              <a:cs typeface="Constantia"/>
              <a:sym typeface="Constantia"/>
            </a:endParaRPr>
          </a:p>
          <a:p>
            <a:pPr indent="0" lvl="0" marL="0" marR="0" rtl="0" algn="l">
              <a:spcBef>
                <a:spcPts val="0"/>
              </a:spcBef>
              <a:spcAft>
                <a:spcPts val="0"/>
              </a:spcAft>
              <a:buNone/>
            </a:pPr>
            <a:r>
              <a:rPr b="1" lang="en-US" sz="1800">
                <a:solidFill>
                  <a:srgbClr val="C00000"/>
                </a:solidFill>
                <a:latin typeface="Arial"/>
                <a:ea typeface="Arial"/>
                <a:cs typeface="Arial"/>
                <a:sym typeface="Arial"/>
              </a:rPr>
              <a:t>3- Inhibition of digestive enzymes</a:t>
            </a:r>
            <a:r>
              <a:rPr b="1" lang="en-US" sz="1800">
                <a:solidFill>
                  <a:srgbClr val="002060"/>
                </a:solidFill>
                <a:latin typeface="Arial"/>
                <a:ea typeface="Arial"/>
                <a:cs typeface="Arial"/>
                <a:sym typeface="Arial"/>
              </a:rPr>
              <a:t> such as lipase and trypsin ⮊ maldigestion</a:t>
            </a:r>
            <a:endParaRPr b="1" sz="1800">
              <a:solidFill>
                <a:srgbClr val="002060"/>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96" name="Google Shape;296;p1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5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5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500"/>
                                        <p:tgtEl>
                                          <p:spTgt spid="2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5" st="5"/>
                                            </p:txEl>
                                          </p:spTgt>
                                        </p:tgtEl>
                                        <p:attrNameLst>
                                          <p:attrName>style.visibility</p:attrName>
                                        </p:attrNameLst>
                                      </p:cBhvr>
                                      <p:to>
                                        <p:strVal val="visible"/>
                                      </p:to>
                                    </p:set>
                                    <p:animEffect filter="fade" transition="in">
                                      <p:cBhvr>
                                        <p:cTn dur="500"/>
                                        <p:tgtEl>
                                          <p:spTgt spid="2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6" st="6"/>
                                            </p:txEl>
                                          </p:spTgt>
                                        </p:tgtEl>
                                        <p:attrNameLst>
                                          <p:attrName>style.visibility</p:attrName>
                                        </p:attrNameLst>
                                      </p:cBhvr>
                                      <p:to>
                                        <p:strVal val="visible"/>
                                      </p:to>
                                    </p:set>
                                    <p:animEffect filter="fade" transition="in">
                                      <p:cBhvr>
                                        <p:cTn dur="500"/>
                                        <p:tgtEl>
                                          <p:spTgt spid="2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7" st="7"/>
                                            </p:txEl>
                                          </p:spTgt>
                                        </p:tgtEl>
                                        <p:attrNameLst>
                                          <p:attrName>style.visibility</p:attrName>
                                        </p:attrNameLst>
                                      </p:cBhvr>
                                      <p:to>
                                        <p:strVal val="visible"/>
                                      </p:to>
                                    </p:set>
                                    <p:animEffect filter="fade" transition="in">
                                      <p:cBhvr>
                                        <p:cTn dur="500"/>
                                        <p:tgtEl>
                                          <p:spTgt spid="29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1153985" y="1087032"/>
            <a:ext cx="2890664" cy="566936"/>
          </a:xfrm>
          <a:prstGeom prst="rect">
            <a:avLst/>
          </a:prstGeom>
          <a:noFill/>
          <a:ln>
            <a:noFill/>
          </a:ln>
        </p:spPr>
        <p:txBody>
          <a:bodyPr anchorCtr="0" anchor="b" bIns="0" lIns="0" spcFirstLastPara="1" rIns="0" wrap="square" tIns="45700">
            <a:normAutofit/>
          </a:bodyPr>
          <a:lstStyle/>
          <a:p>
            <a:pPr indent="0" lvl="0" marL="0" rtl="1" algn="l">
              <a:spcBef>
                <a:spcPts val="0"/>
              </a:spcBef>
              <a:spcAft>
                <a:spcPts val="0"/>
              </a:spcAft>
              <a:buClr>
                <a:schemeClr val="dk2"/>
              </a:buClr>
              <a:buSzPts val="5000"/>
              <a:buFont typeface="Calibri"/>
              <a:buNone/>
            </a:pPr>
            <a:r>
              <a:rPr lang="en-US"/>
              <a:t>Parasites </a:t>
            </a:r>
            <a:endParaRPr/>
          </a:p>
        </p:txBody>
      </p:sp>
      <p:sp>
        <p:nvSpPr>
          <p:cNvPr id="72" name="Google Shape;72;p2"/>
          <p:cNvSpPr/>
          <p:nvPr/>
        </p:nvSpPr>
        <p:spPr>
          <a:xfrm rot="-5400000">
            <a:off x="2298576" y="370706"/>
            <a:ext cx="504056" cy="2890664"/>
          </a:xfrm>
          <a:prstGeom prst="rightBrace">
            <a:avLst>
              <a:gd fmla="val 8333" name="adj1"/>
              <a:gd fmla="val 50000" name="adj2"/>
            </a:avLst>
          </a:prstGeom>
          <a:noFill/>
          <a:ln cap="flat" cmpd="sng" w="9525">
            <a:solidFill>
              <a:srgbClr val="075192"/>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73" name="Google Shape;73;p2"/>
          <p:cNvSpPr txBox="1"/>
          <p:nvPr/>
        </p:nvSpPr>
        <p:spPr>
          <a:xfrm>
            <a:off x="568426" y="2060848"/>
            <a:ext cx="1073692"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Protozoa</a:t>
            </a:r>
            <a:endParaRPr/>
          </a:p>
        </p:txBody>
      </p:sp>
      <p:sp>
        <p:nvSpPr>
          <p:cNvPr id="74" name="Google Shape;74;p2"/>
          <p:cNvSpPr txBox="1"/>
          <p:nvPr/>
        </p:nvSpPr>
        <p:spPr>
          <a:xfrm>
            <a:off x="3311057" y="2199728"/>
            <a:ext cx="1246175"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Helminths</a:t>
            </a:r>
            <a:endParaRPr/>
          </a:p>
        </p:txBody>
      </p:sp>
      <p:cxnSp>
        <p:nvCxnSpPr>
          <p:cNvPr id="75" name="Google Shape;75;p2"/>
          <p:cNvCxnSpPr>
            <a:stCxn id="73" idx="2"/>
          </p:cNvCxnSpPr>
          <p:nvPr/>
        </p:nvCxnSpPr>
        <p:spPr>
          <a:xfrm>
            <a:off x="1105272" y="2430180"/>
            <a:ext cx="0" cy="1925700"/>
          </a:xfrm>
          <a:prstGeom prst="straightConnector1">
            <a:avLst/>
          </a:prstGeom>
          <a:noFill/>
          <a:ln cap="flat" cmpd="sng" w="9525">
            <a:solidFill>
              <a:srgbClr val="075192"/>
            </a:solidFill>
            <a:prstDash val="solid"/>
            <a:round/>
            <a:headEnd len="sm" w="sm" type="none"/>
            <a:tailEnd len="med" w="med" type="triangle"/>
          </a:ln>
        </p:spPr>
      </p:cxnSp>
      <p:sp>
        <p:nvSpPr>
          <p:cNvPr id="76" name="Google Shape;76;p2"/>
          <p:cNvSpPr txBox="1"/>
          <p:nvPr/>
        </p:nvSpPr>
        <p:spPr>
          <a:xfrm>
            <a:off x="-36512" y="4387170"/>
            <a:ext cx="2496389"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Single celled organisms</a:t>
            </a:r>
            <a:endParaRPr/>
          </a:p>
        </p:txBody>
      </p:sp>
      <p:pic>
        <p:nvPicPr>
          <p:cNvPr id="77" name="Google Shape;77;p2"/>
          <p:cNvPicPr preferRelativeResize="0"/>
          <p:nvPr/>
        </p:nvPicPr>
        <p:blipFill rotWithShape="1">
          <a:blip r:embed="rId3">
            <a:alphaModFix/>
          </a:blip>
          <a:srcRect b="0" l="0" r="0" t="0"/>
          <a:stretch/>
        </p:blipFill>
        <p:spPr>
          <a:xfrm>
            <a:off x="255424" y="4841555"/>
            <a:ext cx="1063760" cy="696946"/>
          </a:xfrm>
          <a:prstGeom prst="rect">
            <a:avLst/>
          </a:prstGeom>
          <a:noFill/>
          <a:ln>
            <a:noFill/>
          </a:ln>
        </p:spPr>
      </p:pic>
      <p:cxnSp>
        <p:nvCxnSpPr>
          <p:cNvPr id="78" name="Google Shape;78;p2"/>
          <p:cNvCxnSpPr/>
          <p:nvPr/>
        </p:nvCxnSpPr>
        <p:spPr>
          <a:xfrm>
            <a:off x="1428192" y="5336341"/>
            <a:ext cx="839552" cy="0"/>
          </a:xfrm>
          <a:prstGeom prst="straightConnector1">
            <a:avLst/>
          </a:prstGeom>
          <a:noFill/>
          <a:ln cap="flat" cmpd="sng" w="9525">
            <a:solidFill>
              <a:srgbClr val="075192"/>
            </a:solidFill>
            <a:prstDash val="solid"/>
            <a:round/>
            <a:headEnd len="sm" w="sm" type="none"/>
            <a:tailEnd len="med" w="med" type="triangle"/>
          </a:ln>
        </p:spPr>
      </p:cxnSp>
      <p:cxnSp>
        <p:nvCxnSpPr>
          <p:cNvPr id="79" name="Google Shape;79;p2"/>
          <p:cNvCxnSpPr/>
          <p:nvPr/>
        </p:nvCxnSpPr>
        <p:spPr>
          <a:xfrm>
            <a:off x="4370864" y="5382508"/>
            <a:ext cx="653424" cy="0"/>
          </a:xfrm>
          <a:prstGeom prst="straightConnector1">
            <a:avLst/>
          </a:prstGeom>
          <a:noFill/>
          <a:ln cap="flat" cmpd="sng" w="9525">
            <a:solidFill>
              <a:srgbClr val="075192"/>
            </a:solidFill>
            <a:prstDash val="solid"/>
            <a:round/>
            <a:headEnd len="sm" w="sm" type="none"/>
            <a:tailEnd len="med" w="med" type="triangle"/>
          </a:ln>
        </p:spPr>
      </p:cxnSp>
      <p:sp>
        <p:nvSpPr>
          <p:cNvPr id="80" name="Google Shape;80;p2"/>
          <p:cNvSpPr txBox="1"/>
          <p:nvPr/>
        </p:nvSpPr>
        <p:spPr>
          <a:xfrm>
            <a:off x="2213863" y="5011900"/>
            <a:ext cx="2157001"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800">
                <a:solidFill>
                  <a:schemeClr val="dk1"/>
                </a:solidFill>
                <a:latin typeface="Constantia"/>
                <a:ea typeface="Constantia"/>
                <a:cs typeface="Constantia"/>
                <a:sym typeface="Constantia"/>
              </a:rPr>
              <a:t>Classification based</a:t>
            </a:r>
            <a:endParaRPr/>
          </a:p>
          <a:p>
            <a:pPr indent="0" lvl="0" marL="0" marR="0" rtl="1" algn="ctr">
              <a:spcBef>
                <a:spcPts val="0"/>
              </a:spcBef>
              <a:spcAft>
                <a:spcPts val="0"/>
              </a:spcAft>
              <a:buNone/>
            </a:pPr>
            <a:r>
              <a:rPr lang="en-US" sz="1800">
                <a:solidFill>
                  <a:schemeClr val="dk1"/>
                </a:solidFill>
                <a:latin typeface="Constantia"/>
                <a:ea typeface="Constantia"/>
                <a:cs typeface="Constantia"/>
                <a:sym typeface="Constantia"/>
              </a:rPr>
              <a:t>on motility</a:t>
            </a:r>
            <a:endParaRPr/>
          </a:p>
        </p:txBody>
      </p:sp>
      <p:sp>
        <p:nvSpPr>
          <p:cNvPr id="81" name="Google Shape;81;p2"/>
          <p:cNvSpPr txBox="1"/>
          <p:nvPr/>
        </p:nvSpPr>
        <p:spPr>
          <a:xfrm>
            <a:off x="4487618" y="3167583"/>
            <a:ext cx="1691490"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en-US" sz="1800">
                <a:solidFill>
                  <a:srgbClr val="C00000"/>
                </a:solidFill>
                <a:latin typeface="Arial"/>
                <a:ea typeface="Arial"/>
                <a:cs typeface="Arial"/>
                <a:sym typeface="Arial"/>
              </a:rPr>
              <a:t>Pseudopodia</a:t>
            </a:r>
            <a:r>
              <a:rPr lang="en-US" sz="1800">
                <a:solidFill>
                  <a:schemeClr val="dk1"/>
                </a:solidFill>
                <a:latin typeface="Constantia"/>
                <a:ea typeface="Constantia"/>
                <a:cs typeface="Constantia"/>
                <a:sym typeface="Constantia"/>
              </a:rPr>
              <a:t> </a:t>
            </a:r>
            <a:endParaRPr/>
          </a:p>
        </p:txBody>
      </p:sp>
      <p:sp>
        <p:nvSpPr>
          <p:cNvPr id="82" name="Google Shape;82;p2"/>
          <p:cNvSpPr/>
          <p:nvPr/>
        </p:nvSpPr>
        <p:spPr>
          <a:xfrm>
            <a:off x="6588224" y="3172326"/>
            <a:ext cx="1125629"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Amoebae</a:t>
            </a:r>
            <a:endParaRPr/>
          </a:p>
        </p:txBody>
      </p:sp>
      <p:cxnSp>
        <p:nvCxnSpPr>
          <p:cNvPr id="83" name="Google Shape;83;p2"/>
          <p:cNvCxnSpPr/>
          <p:nvPr/>
        </p:nvCxnSpPr>
        <p:spPr>
          <a:xfrm>
            <a:off x="6132697" y="6347292"/>
            <a:ext cx="527535" cy="0"/>
          </a:xfrm>
          <a:prstGeom prst="straightConnector1">
            <a:avLst/>
          </a:prstGeom>
          <a:noFill/>
          <a:ln cap="flat" cmpd="sng" w="9525">
            <a:solidFill>
              <a:srgbClr val="075192"/>
            </a:solidFill>
            <a:prstDash val="solid"/>
            <a:round/>
            <a:headEnd len="sm" w="sm" type="none"/>
            <a:tailEnd len="med" w="med" type="triangle"/>
          </a:ln>
        </p:spPr>
      </p:cxnSp>
      <p:cxnSp>
        <p:nvCxnSpPr>
          <p:cNvPr id="84" name="Google Shape;84;p2"/>
          <p:cNvCxnSpPr/>
          <p:nvPr/>
        </p:nvCxnSpPr>
        <p:spPr>
          <a:xfrm rot="10800000">
            <a:off x="6084168" y="3356992"/>
            <a:ext cx="27411" cy="2990300"/>
          </a:xfrm>
          <a:prstGeom prst="straightConnector1">
            <a:avLst/>
          </a:prstGeom>
          <a:noFill/>
          <a:ln cap="flat" cmpd="sng" w="9525">
            <a:solidFill>
              <a:srgbClr val="075192"/>
            </a:solidFill>
            <a:prstDash val="solid"/>
            <a:round/>
            <a:headEnd len="sm" w="sm" type="none"/>
            <a:tailEnd len="sm" w="sm" type="none"/>
          </a:ln>
        </p:spPr>
      </p:cxnSp>
      <p:cxnSp>
        <p:nvCxnSpPr>
          <p:cNvPr id="85" name="Google Shape;85;p2"/>
          <p:cNvCxnSpPr/>
          <p:nvPr/>
        </p:nvCxnSpPr>
        <p:spPr>
          <a:xfrm>
            <a:off x="6160108" y="5411188"/>
            <a:ext cx="527535" cy="0"/>
          </a:xfrm>
          <a:prstGeom prst="straightConnector1">
            <a:avLst/>
          </a:prstGeom>
          <a:noFill/>
          <a:ln cap="flat" cmpd="sng" w="9525">
            <a:solidFill>
              <a:srgbClr val="075192"/>
            </a:solidFill>
            <a:prstDash val="solid"/>
            <a:round/>
            <a:headEnd len="sm" w="sm" type="none"/>
            <a:tailEnd len="med" w="med" type="triangle"/>
          </a:ln>
        </p:spPr>
      </p:cxnSp>
      <p:cxnSp>
        <p:nvCxnSpPr>
          <p:cNvPr id="86" name="Google Shape;86;p2"/>
          <p:cNvCxnSpPr/>
          <p:nvPr/>
        </p:nvCxnSpPr>
        <p:spPr>
          <a:xfrm>
            <a:off x="6084168" y="4515734"/>
            <a:ext cx="527535" cy="0"/>
          </a:xfrm>
          <a:prstGeom prst="straightConnector1">
            <a:avLst/>
          </a:prstGeom>
          <a:noFill/>
          <a:ln cap="flat" cmpd="sng" w="9525">
            <a:solidFill>
              <a:srgbClr val="075192"/>
            </a:solidFill>
            <a:prstDash val="solid"/>
            <a:round/>
            <a:headEnd len="sm" w="sm" type="none"/>
            <a:tailEnd len="med" w="med" type="triangle"/>
          </a:ln>
        </p:spPr>
      </p:cxnSp>
      <p:cxnSp>
        <p:nvCxnSpPr>
          <p:cNvPr id="87" name="Google Shape;87;p2"/>
          <p:cNvCxnSpPr/>
          <p:nvPr/>
        </p:nvCxnSpPr>
        <p:spPr>
          <a:xfrm>
            <a:off x="6084168" y="3356992"/>
            <a:ext cx="527535" cy="0"/>
          </a:xfrm>
          <a:prstGeom prst="straightConnector1">
            <a:avLst/>
          </a:prstGeom>
          <a:noFill/>
          <a:ln cap="flat" cmpd="sng" w="9525">
            <a:solidFill>
              <a:srgbClr val="075192"/>
            </a:solidFill>
            <a:prstDash val="solid"/>
            <a:round/>
            <a:headEnd len="sm" w="sm" type="none"/>
            <a:tailEnd len="med" w="med" type="triangle"/>
          </a:ln>
        </p:spPr>
      </p:cxnSp>
      <p:sp>
        <p:nvSpPr>
          <p:cNvPr id="88" name="Google Shape;88;p2"/>
          <p:cNvSpPr txBox="1"/>
          <p:nvPr/>
        </p:nvSpPr>
        <p:spPr>
          <a:xfrm>
            <a:off x="4706867" y="4355812"/>
            <a:ext cx="1377301"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1800">
                <a:solidFill>
                  <a:srgbClr val="C00000"/>
                </a:solidFill>
                <a:latin typeface="Arial"/>
                <a:ea typeface="Arial"/>
                <a:cs typeface="Arial"/>
                <a:sym typeface="Arial"/>
              </a:rPr>
              <a:t>Flagellates</a:t>
            </a:r>
            <a:endParaRPr/>
          </a:p>
        </p:txBody>
      </p:sp>
      <p:sp>
        <p:nvSpPr>
          <p:cNvPr id="89" name="Google Shape;89;p2"/>
          <p:cNvSpPr txBox="1"/>
          <p:nvPr/>
        </p:nvSpPr>
        <p:spPr>
          <a:xfrm>
            <a:off x="6611703" y="4310744"/>
            <a:ext cx="945259"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Flagella</a:t>
            </a:r>
            <a:endParaRPr/>
          </a:p>
        </p:txBody>
      </p:sp>
      <p:sp>
        <p:nvSpPr>
          <p:cNvPr id="90" name="Google Shape;90;p2"/>
          <p:cNvSpPr txBox="1"/>
          <p:nvPr/>
        </p:nvSpPr>
        <p:spPr>
          <a:xfrm>
            <a:off x="5101148" y="5169169"/>
            <a:ext cx="1005403"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1800">
                <a:solidFill>
                  <a:srgbClr val="C00000"/>
                </a:solidFill>
                <a:latin typeface="Arial"/>
                <a:ea typeface="Arial"/>
                <a:cs typeface="Arial"/>
                <a:sym typeface="Arial"/>
              </a:rPr>
              <a:t>Ciliates</a:t>
            </a:r>
            <a:endParaRPr/>
          </a:p>
        </p:txBody>
      </p:sp>
      <p:sp>
        <p:nvSpPr>
          <p:cNvPr id="91" name="Google Shape;91;p2"/>
          <p:cNvSpPr txBox="1"/>
          <p:nvPr/>
        </p:nvSpPr>
        <p:spPr>
          <a:xfrm>
            <a:off x="6732240" y="5190028"/>
            <a:ext cx="641521"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Cilia</a:t>
            </a:r>
            <a:endParaRPr/>
          </a:p>
        </p:txBody>
      </p:sp>
      <p:sp>
        <p:nvSpPr>
          <p:cNvPr id="92" name="Google Shape;92;p2"/>
          <p:cNvSpPr txBox="1"/>
          <p:nvPr/>
        </p:nvSpPr>
        <p:spPr>
          <a:xfrm>
            <a:off x="4734246" y="6015111"/>
            <a:ext cx="1277914"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1800">
                <a:solidFill>
                  <a:srgbClr val="C00000"/>
                </a:solidFill>
                <a:latin typeface="Arial"/>
                <a:ea typeface="Arial"/>
                <a:cs typeface="Arial"/>
                <a:sym typeface="Arial"/>
              </a:rPr>
              <a:t>Sporozoa</a:t>
            </a:r>
            <a:endParaRPr b="1" sz="1800">
              <a:solidFill>
                <a:srgbClr val="C00000"/>
              </a:solidFill>
              <a:latin typeface="Arial"/>
              <a:ea typeface="Arial"/>
              <a:cs typeface="Arial"/>
              <a:sym typeface="Arial"/>
            </a:endParaRPr>
          </a:p>
          <a:p>
            <a:pPr indent="0" lvl="0" marL="0" marR="0" rtl="1" algn="r">
              <a:spcBef>
                <a:spcPts val="0"/>
              </a:spcBef>
              <a:spcAft>
                <a:spcPts val="0"/>
              </a:spcAft>
              <a:buNone/>
            </a:pPr>
            <a:r>
              <a:rPr lang="en-US" sz="1800">
                <a:solidFill>
                  <a:schemeClr val="dk1"/>
                </a:solidFill>
                <a:latin typeface="Constantia"/>
                <a:ea typeface="Constantia"/>
                <a:cs typeface="Constantia"/>
                <a:sym typeface="Constantia"/>
              </a:rPr>
              <a:t>(</a:t>
            </a:r>
            <a:r>
              <a:rPr b="1" lang="en-US" sz="1800">
                <a:solidFill>
                  <a:srgbClr val="C00000"/>
                </a:solidFill>
                <a:latin typeface="Arial"/>
                <a:ea typeface="Arial"/>
                <a:cs typeface="Arial"/>
                <a:sym typeface="Arial"/>
              </a:rPr>
              <a:t>coccidia</a:t>
            </a:r>
            <a:r>
              <a:rPr lang="en-US" sz="1800">
                <a:solidFill>
                  <a:schemeClr val="dk1"/>
                </a:solidFill>
                <a:latin typeface="Constantia"/>
                <a:ea typeface="Constantia"/>
                <a:cs typeface="Constantia"/>
                <a:sym typeface="Constantia"/>
              </a:rPr>
              <a:t>)</a:t>
            </a:r>
            <a:endParaRPr/>
          </a:p>
        </p:txBody>
      </p:sp>
      <p:sp>
        <p:nvSpPr>
          <p:cNvPr id="93" name="Google Shape;93;p2"/>
          <p:cNvSpPr txBox="1"/>
          <p:nvPr/>
        </p:nvSpPr>
        <p:spPr>
          <a:xfrm>
            <a:off x="6223093" y="6165304"/>
            <a:ext cx="2525371"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800">
                <a:solidFill>
                  <a:schemeClr val="dk1"/>
                </a:solidFill>
                <a:latin typeface="Constantia"/>
                <a:ea typeface="Constantia"/>
                <a:cs typeface="Constantia"/>
                <a:sym typeface="Constantia"/>
              </a:rPr>
              <a:t>Non-motile</a:t>
            </a:r>
            <a:endParaRPr/>
          </a:p>
          <a:p>
            <a:pPr indent="0" lvl="0" marL="0" marR="0" rtl="1" algn="ctr">
              <a:spcBef>
                <a:spcPts val="0"/>
              </a:spcBef>
              <a:spcAft>
                <a:spcPts val="0"/>
              </a:spcAft>
              <a:buNone/>
            </a:pPr>
            <a:r>
              <a:rPr lang="en-US" sz="1800">
                <a:solidFill>
                  <a:schemeClr val="dk1"/>
                </a:solidFill>
                <a:latin typeface="Constantia"/>
                <a:ea typeface="Constantia"/>
                <a:cs typeface="Constantia"/>
                <a:sym typeface="Constantia"/>
              </a:rPr>
              <a:t>Obligatory intracellular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302" name="Google Shape;302;p20"/>
          <p:cNvPicPr preferRelativeResize="0"/>
          <p:nvPr/>
        </p:nvPicPr>
        <p:blipFill rotWithShape="1">
          <a:blip r:embed="rId3">
            <a:alphaModFix/>
          </a:blip>
          <a:srcRect b="0" l="0" r="0" t="0"/>
          <a:stretch/>
        </p:blipFill>
        <p:spPr>
          <a:xfrm>
            <a:off x="1259632" y="106728"/>
            <a:ext cx="6840760" cy="2990098"/>
          </a:xfrm>
          <a:prstGeom prst="rect">
            <a:avLst/>
          </a:prstGeom>
          <a:noFill/>
          <a:ln>
            <a:noFill/>
          </a:ln>
        </p:spPr>
      </p:pic>
      <p:pic>
        <p:nvPicPr>
          <p:cNvPr id="303" name="Google Shape;303;p20"/>
          <p:cNvPicPr preferRelativeResize="0"/>
          <p:nvPr/>
        </p:nvPicPr>
        <p:blipFill rotWithShape="1">
          <a:blip r:embed="rId4">
            <a:alphaModFix/>
          </a:blip>
          <a:srcRect b="0" l="0" r="0" t="0"/>
          <a:stretch/>
        </p:blipFill>
        <p:spPr>
          <a:xfrm>
            <a:off x="1763688" y="4015166"/>
            <a:ext cx="5616624" cy="2098652"/>
          </a:xfrm>
          <a:prstGeom prst="rect">
            <a:avLst/>
          </a:prstGeom>
          <a:noFill/>
          <a:ln>
            <a:noFill/>
          </a:ln>
        </p:spPr>
      </p:pic>
      <p:sp>
        <p:nvSpPr>
          <p:cNvPr id="304" name="Google Shape;304;p20"/>
          <p:cNvSpPr/>
          <p:nvPr/>
        </p:nvSpPr>
        <p:spPr>
          <a:xfrm>
            <a:off x="1133346" y="3340243"/>
            <a:ext cx="6205705"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2000">
                <a:solidFill>
                  <a:srgbClr val="222222"/>
                </a:solidFill>
                <a:latin typeface="Arial"/>
                <a:ea typeface="Arial"/>
                <a:cs typeface="Arial"/>
                <a:sym typeface="Arial"/>
              </a:rPr>
              <a:t>Trophozoites (T) attaching to the intestinal surface of </a:t>
            </a:r>
            <a:endParaRPr/>
          </a:p>
          <a:p>
            <a:pPr indent="0" lvl="0" marL="0" marR="0" rtl="1" algn="ctr">
              <a:spcBef>
                <a:spcPts val="0"/>
              </a:spcBef>
              <a:spcAft>
                <a:spcPts val="0"/>
              </a:spcAft>
              <a:buNone/>
            </a:pPr>
            <a:r>
              <a:rPr lang="en-US" sz="2000">
                <a:solidFill>
                  <a:srgbClr val="222222"/>
                </a:solidFill>
                <a:latin typeface="Arial"/>
                <a:ea typeface="Arial"/>
                <a:cs typeface="Arial"/>
                <a:sym typeface="Arial"/>
              </a:rPr>
              <a:t>an experimentally infected mouse.</a:t>
            </a:r>
            <a:endParaRPr sz="2000">
              <a:solidFill>
                <a:schemeClr val="dk1"/>
              </a:solidFill>
              <a:latin typeface="Constantia"/>
              <a:ea typeface="Constantia"/>
              <a:cs typeface="Constantia"/>
              <a:sym typeface="Constantia"/>
            </a:endParaRPr>
          </a:p>
        </p:txBody>
      </p:sp>
      <p:sp>
        <p:nvSpPr>
          <p:cNvPr id="305" name="Google Shape;305;p20"/>
          <p:cNvSpPr/>
          <p:nvPr/>
        </p:nvSpPr>
        <p:spPr>
          <a:xfrm>
            <a:off x="971600" y="6104941"/>
            <a:ext cx="7830616"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800">
                <a:solidFill>
                  <a:srgbClr val="222222"/>
                </a:solidFill>
                <a:latin typeface="Arial"/>
                <a:ea typeface="Arial"/>
                <a:cs typeface="Arial"/>
                <a:sym typeface="Arial"/>
              </a:rPr>
              <a:t>Higher magnification view of a trophozoite attaching to the mouse and to human intestinal surface cells</a:t>
            </a:r>
            <a:endParaRPr sz="1800">
              <a:solidFill>
                <a:schemeClr val="dk1"/>
              </a:solidFill>
              <a:latin typeface="Constantia"/>
              <a:ea typeface="Constantia"/>
              <a:cs typeface="Constantia"/>
              <a:sym typeface="Constantia"/>
            </a:endParaRPr>
          </a:p>
        </p:txBody>
      </p:sp>
      <p:sp>
        <p:nvSpPr>
          <p:cNvPr id="306" name="Google Shape;306;p20"/>
          <p:cNvSpPr/>
          <p:nvPr/>
        </p:nvSpPr>
        <p:spPr>
          <a:xfrm>
            <a:off x="4353831" y="1409221"/>
            <a:ext cx="40427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800">
                <a:solidFill>
                  <a:srgbClr val="FFFF00"/>
                </a:solidFill>
                <a:latin typeface="Arial"/>
                <a:ea typeface="Arial"/>
                <a:cs typeface="Arial"/>
                <a:sym typeface="Arial"/>
              </a:rPr>
              <a:t>T</a:t>
            </a:r>
            <a:endParaRPr b="1" sz="2800">
              <a:solidFill>
                <a:srgbClr val="FFFF00"/>
              </a:solidFill>
              <a:latin typeface="Constantia"/>
              <a:ea typeface="Constantia"/>
              <a:cs typeface="Constantia"/>
              <a:sym typeface="Constantia"/>
            </a:endParaRPr>
          </a:p>
        </p:txBody>
      </p:sp>
      <p:sp>
        <p:nvSpPr>
          <p:cNvPr id="307" name="Google Shape;307;p20"/>
          <p:cNvSpPr/>
          <p:nvPr/>
        </p:nvSpPr>
        <p:spPr>
          <a:xfrm>
            <a:off x="5986771" y="947556"/>
            <a:ext cx="404278"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800">
                <a:solidFill>
                  <a:srgbClr val="FFFF00"/>
                </a:solidFill>
                <a:latin typeface="Arial"/>
                <a:ea typeface="Arial"/>
                <a:cs typeface="Arial"/>
                <a:sym typeface="Arial"/>
              </a:rPr>
              <a:t>T</a:t>
            </a:r>
            <a:endParaRPr b="1" sz="2800">
              <a:solidFill>
                <a:srgbClr val="FFFF00"/>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nvSpPr>
        <p:spPr>
          <a:xfrm>
            <a:off x="2786050" y="428604"/>
            <a:ext cx="3214710"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Clinical pictures</a:t>
            </a:r>
            <a:endParaRPr b="1" sz="2800">
              <a:solidFill>
                <a:srgbClr val="C00000"/>
              </a:solidFill>
              <a:latin typeface="Arial"/>
              <a:ea typeface="Arial"/>
              <a:cs typeface="Arial"/>
              <a:sym typeface="Arial"/>
            </a:endParaRPr>
          </a:p>
        </p:txBody>
      </p:sp>
      <p:cxnSp>
        <p:nvCxnSpPr>
          <p:cNvPr id="313" name="Google Shape;313;p21"/>
          <p:cNvCxnSpPr/>
          <p:nvPr/>
        </p:nvCxnSpPr>
        <p:spPr>
          <a:xfrm rot="5400000">
            <a:off x="4179885" y="1249347"/>
            <a:ext cx="357190" cy="1588"/>
          </a:xfrm>
          <a:prstGeom prst="straightConnector1">
            <a:avLst/>
          </a:prstGeom>
          <a:noFill/>
          <a:ln cap="flat" cmpd="sng" w="38100">
            <a:solidFill>
              <a:srgbClr val="002060"/>
            </a:solidFill>
            <a:prstDash val="solid"/>
            <a:round/>
            <a:headEnd len="sm" w="sm" type="none"/>
            <a:tailEnd len="sm" w="sm" type="none"/>
          </a:ln>
        </p:spPr>
      </p:cxnSp>
      <p:cxnSp>
        <p:nvCxnSpPr>
          <p:cNvPr id="314" name="Google Shape;314;p21"/>
          <p:cNvCxnSpPr/>
          <p:nvPr/>
        </p:nvCxnSpPr>
        <p:spPr>
          <a:xfrm rot="10800000">
            <a:off x="1428728" y="1428736"/>
            <a:ext cx="2928958" cy="1588"/>
          </a:xfrm>
          <a:prstGeom prst="straightConnector1">
            <a:avLst/>
          </a:prstGeom>
          <a:noFill/>
          <a:ln cap="flat" cmpd="sng" w="38100">
            <a:solidFill>
              <a:srgbClr val="002060"/>
            </a:solidFill>
            <a:prstDash val="solid"/>
            <a:round/>
            <a:headEnd len="sm" w="sm" type="none"/>
            <a:tailEnd len="sm" w="sm" type="none"/>
          </a:ln>
        </p:spPr>
      </p:cxnSp>
      <p:cxnSp>
        <p:nvCxnSpPr>
          <p:cNvPr id="315" name="Google Shape;315;p21"/>
          <p:cNvCxnSpPr/>
          <p:nvPr/>
        </p:nvCxnSpPr>
        <p:spPr>
          <a:xfrm>
            <a:off x="4357686" y="1428736"/>
            <a:ext cx="2643206" cy="1588"/>
          </a:xfrm>
          <a:prstGeom prst="straightConnector1">
            <a:avLst/>
          </a:prstGeom>
          <a:noFill/>
          <a:ln cap="flat" cmpd="sng" w="38100">
            <a:solidFill>
              <a:srgbClr val="002060"/>
            </a:solidFill>
            <a:prstDash val="solid"/>
            <a:round/>
            <a:headEnd len="sm" w="sm" type="none"/>
            <a:tailEnd len="sm" w="sm" type="none"/>
          </a:ln>
        </p:spPr>
      </p:cxnSp>
      <p:cxnSp>
        <p:nvCxnSpPr>
          <p:cNvPr id="316" name="Google Shape;316;p21"/>
          <p:cNvCxnSpPr/>
          <p:nvPr/>
        </p:nvCxnSpPr>
        <p:spPr>
          <a:xfrm rot="5400000">
            <a:off x="1286646" y="157081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317" name="Google Shape;317;p21"/>
          <p:cNvCxnSpPr/>
          <p:nvPr/>
        </p:nvCxnSpPr>
        <p:spPr>
          <a:xfrm rot="5400000">
            <a:off x="6858016" y="1571612"/>
            <a:ext cx="285752" cy="1588"/>
          </a:xfrm>
          <a:prstGeom prst="straightConnector1">
            <a:avLst/>
          </a:prstGeom>
          <a:noFill/>
          <a:ln cap="flat" cmpd="sng" w="38100">
            <a:solidFill>
              <a:srgbClr val="002060"/>
            </a:solidFill>
            <a:prstDash val="solid"/>
            <a:round/>
            <a:headEnd len="sm" w="sm" type="none"/>
            <a:tailEnd len="med" w="med" type="stealth"/>
          </a:ln>
        </p:spPr>
      </p:cxnSp>
      <p:sp>
        <p:nvSpPr>
          <p:cNvPr id="318" name="Google Shape;318;p21"/>
          <p:cNvSpPr txBox="1"/>
          <p:nvPr/>
        </p:nvSpPr>
        <p:spPr>
          <a:xfrm>
            <a:off x="214282" y="1785926"/>
            <a:ext cx="3000396"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1-Asymptomatic infection</a:t>
            </a:r>
            <a:endParaRPr sz="1800">
              <a:solidFill>
                <a:srgbClr val="C00000"/>
              </a:solidFill>
              <a:latin typeface="Arial"/>
              <a:ea typeface="Arial"/>
              <a:cs typeface="Arial"/>
              <a:sym typeface="Arial"/>
            </a:endParaRPr>
          </a:p>
        </p:txBody>
      </p:sp>
      <p:sp>
        <p:nvSpPr>
          <p:cNvPr id="319" name="Google Shape;319;p21"/>
          <p:cNvSpPr txBox="1"/>
          <p:nvPr/>
        </p:nvSpPr>
        <p:spPr>
          <a:xfrm>
            <a:off x="5500694" y="1785926"/>
            <a:ext cx="2928958"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2-Symptomatic infection</a:t>
            </a:r>
            <a:endParaRPr sz="1800">
              <a:solidFill>
                <a:srgbClr val="C00000"/>
              </a:solidFill>
              <a:latin typeface="Arial"/>
              <a:ea typeface="Arial"/>
              <a:cs typeface="Arial"/>
              <a:sym typeface="Arial"/>
            </a:endParaRPr>
          </a:p>
        </p:txBody>
      </p:sp>
      <p:cxnSp>
        <p:nvCxnSpPr>
          <p:cNvPr id="320" name="Google Shape;320;p21"/>
          <p:cNvCxnSpPr/>
          <p:nvPr/>
        </p:nvCxnSpPr>
        <p:spPr>
          <a:xfrm rot="5400000">
            <a:off x="6823091" y="2249479"/>
            <a:ext cx="214314" cy="1588"/>
          </a:xfrm>
          <a:prstGeom prst="straightConnector1">
            <a:avLst/>
          </a:prstGeom>
          <a:noFill/>
          <a:ln cap="flat" cmpd="sng" w="38100">
            <a:solidFill>
              <a:srgbClr val="002060"/>
            </a:solidFill>
            <a:prstDash val="solid"/>
            <a:round/>
            <a:headEnd len="sm" w="sm" type="none"/>
            <a:tailEnd len="sm" w="sm" type="none"/>
          </a:ln>
        </p:spPr>
      </p:cxnSp>
      <p:cxnSp>
        <p:nvCxnSpPr>
          <p:cNvPr id="321" name="Google Shape;321;p21"/>
          <p:cNvCxnSpPr/>
          <p:nvPr/>
        </p:nvCxnSpPr>
        <p:spPr>
          <a:xfrm rot="10800000">
            <a:off x="3929058" y="2357430"/>
            <a:ext cx="3000396" cy="1588"/>
          </a:xfrm>
          <a:prstGeom prst="straightConnector1">
            <a:avLst/>
          </a:prstGeom>
          <a:noFill/>
          <a:ln cap="flat" cmpd="sng" w="38100">
            <a:solidFill>
              <a:srgbClr val="002060"/>
            </a:solidFill>
            <a:prstDash val="solid"/>
            <a:round/>
            <a:headEnd len="sm" w="sm" type="none"/>
            <a:tailEnd len="sm" w="sm" type="none"/>
          </a:ln>
        </p:spPr>
      </p:cxnSp>
      <p:cxnSp>
        <p:nvCxnSpPr>
          <p:cNvPr id="322" name="Google Shape;322;p21"/>
          <p:cNvCxnSpPr/>
          <p:nvPr/>
        </p:nvCxnSpPr>
        <p:spPr>
          <a:xfrm>
            <a:off x="6929454" y="2357430"/>
            <a:ext cx="1000132" cy="1588"/>
          </a:xfrm>
          <a:prstGeom prst="straightConnector1">
            <a:avLst/>
          </a:prstGeom>
          <a:noFill/>
          <a:ln cap="flat" cmpd="sng" w="38100">
            <a:solidFill>
              <a:srgbClr val="002060"/>
            </a:solidFill>
            <a:prstDash val="solid"/>
            <a:round/>
            <a:headEnd len="sm" w="sm" type="none"/>
            <a:tailEnd len="sm" w="sm" type="none"/>
          </a:ln>
        </p:spPr>
      </p:cxnSp>
      <p:sp>
        <p:nvSpPr>
          <p:cNvPr id="323" name="Google Shape;323;p21"/>
          <p:cNvSpPr txBox="1"/>
          <p:nvPr/>
        </p:nvSpPr>
        <p:spPr>
          <a:xfrm>
            <a:off x="214282" y="2643182"/>
            <a:ext cx="2071702" cy="397031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2060"/>
                </a:solidFill>
                <a:latin typeface="Arial"/>
                <a:ea typeface="Arial"/>
                <a:cs typeface="Arial"/>
                <a:sym typeface="Arial"/>
              </a:rPr>
              <a:t>Most common.</a:t>
            </a:r>
            <a:endParaRPr/>
          </a:p>
          <a:p>
            <a:pPr indent="0" lvl="0" marL="0" marR="0" rtl="0" algn="just">
              <a:spcBef>
                <a:spcPts val="0"/>
              </a:spcBef>
              <a:spcAft>
                <a:spcPts val="0"/>
              </a:spcAft>
              <a:buNone/>
            </a:pPr>
            <a:r>
              <a:rPr b="1" lang="en-US" sz="1800">
                <a:solidFill>
                  <a:srgbClr val="002060"/>
                </a:solidFill>
                <a:latin typeface="Arial"/>
                <a:ea typeface="Arial"/>
                <a:cs typeface="Arial"/>
                <a:sym typeface="Arial"/>
              </a:rPr>
              <a:t>The trophozoites remain in the intestinal lumen feeding on surrounding nutrients and mucus without causing manifestations </a:t>
            </a:r>
            <a:r>
              <a:rPr b="1" lang="en-US" sz="1800">
                <a:solidFill>
                  <a:srgbClr val="C00000"/>
                </a:solidFill>
                <a:latin typeface="Arial"/>
                <a:ea typeface="Arial"/>
                <a:cs typeface="Arial"/>
                <a:sym typeface="Arial"/>
              </a:rPr>
              <a:t>(Asymptomatic patient known as a healthy carrier).</a:t>
            </a:r>
            <a:endParaRPr/>
          </a:p>
        </p:txBody>
      </p:sp>
      <p:cxnSp>
        <p:nvCxnSpPr>
          <p:cNvPr id="324" name="Google Shape;324;p21"/>
          <p:cNvCxnSpPr/>
          <p:nvPr/>
        </p:nvCxnSpPr>
        <p:spPr>
          <a:xfrm rot="5400000">
            <a:off x="1107257" y="2393149"/>
            <a:ext cx="214314" cy="1588"/>
          </a:xfrm>
          <a:prstGeom prst="straightConnector1">
            <a:avLst/>
          </a:prstGeom>
          <a:noFill/>
          <a:ln cap="flat" cmpd="sng" w="38100">
            <a:solidFill>
              <a:srgbClr val="002060"/>
            </a:solidFill>
            <a:prstDash val="solid"/>
            <a:round/>
            <a:headEnd len="sm" w="sm" type="none"/>
            <a:tailEnd len="med" w="med" type="stealth"/>
          </a:ln>
        </p:spPr>
      </p:cxnSp>
      <p:cxnSp>
        <p:nvCxnSpPr>
          <p:cNvPr id="325" name="Google Shape;325;p21"/>
          <p:cNvCxnSpPr/>
          <p:nvPr/>
        </p:nvCxnSpPr>
        <p:spPr>
          <a:xfrm rot="5400000">
            <a:off x="3786976" y="2499512"/>
            <a:ext cx="285752" cy="1588"/>
          </a:xfrm>
          <a:prstGeom prst="straightConnector1">
            <a:avLst/>
          </a:prstGeom>
          <a:noFill/>
          <a:ln cap="flat" cmpd="sng" w="38100">
            <a:solidFill>
              <a:srgbClr val="002060"/>
            </a:solidFill>
            <a:prstDash val="solid"/>
            <a:round/>
            <a:headEnd len="sm" w="sm" type="none"/>
            <a:tailEnd len="med" w="med" type="stealth"/>
          </a:ln>
        </p:spPr>
      </p:cxnSp>
      <p:sp>
        <p:nvSpPr>
          <p:cNvPr id="326" name="Google Shape;326;p21"/>
          <p:cNvSpPr txBox="1"/>
          <p:nvPr/>
        </p:nvSpPr>
        <p:spPr>
          <a:xfrm>
            <a:off x="2571736" y="2714620"/>
            <a:ext cx="2071702" cy="369332"/>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Acute giardiasis</a:t>
            </a:r>
            <a:endParaRPr sz="1800">
              <a:solidFill>
                <a:srgbClr val="C00000"/>
              </a:solidFill>
              <a:latin typeface="Arial"/>
              <a:ea typeface="Arial"/>
              <a:cs typeface="Arial"/>
              <a:sym typeface="Arial"/>
            </a:endParaRPr>
          </a:p>
        </p:txBody>
      </p:sp>
      <p:sp>
        <p:nvSpPr>
          <p:cNvPr id="327" name="Google Shape;327;p21"/>
          <p:cNvSpPr txBox="1"/>
          <p:nvPr/>
        </p:nvSpPr>
        <p:spPr>
          <a:xfrm>
            <a:off x="2500298" y="3441680"/>
            <a:ext cx="6429452" cy="34163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Common </a:t>
            </a:r>
            <a:r>
              <a:rPr b="1" lang="en-US" sz="1800">
                <a:solidFill>
                  <a:srgbClr val="C00000"/>
                </a:solidFill>
                <a:latin typeface="Arial"/>
                <a:ea typeface="Arial"/>
                <a:cs typeface="Arial"/>
                <a:sym typeface="Arial"/>
              </a:rPr>
              <a:t>in children </a:t>
            </a:r>
            <a:r>
              <a:rPr b="1" lang="en-US" sz="1800">
                <a:solidFill>
                  <a:srgbClr val="002060"/>
                </a:solidFill>
                <a:latin typeface="Arial"/>
                <a:ea typeface="Arial"/>
                <a:cs typeface="Arial"/>
                <a:sym typeface="Arial"/>
              </a:rPr>
              <a:t>and </a:t>
            </a:r>
            <a:r>
              <a:rPr b="1" lang="en-US" sz="1800">
                <a:solidFill>
                  <a:srgbClr val="C00000"/>
                </a:solidFill>
                <a:latin typeface="Arial"/>
                <a:ea typeface="Arial"/>
                <a:cs typeface="Arial"/>
                <a:sym typeface="Arial"/>
              </a:rPr>
              <a:t>travelers to endemic areas</a:t>
            </a:r>
            <a:r>
              <a:rPr b="1" lang="en-US" sz="1800">
                <a:solidFill>
                  <a:srgbClr val="002060"/>
                </a:solidFill>
                <a:latin typeface="Arial"/>
                <a:ea typeface="Arial"/>
                <a:cs typeface="Arial"/>
                <a:sym typeface="Arial"/>
              </a:rPr>
              <a:t>. </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Fever, abdominal colic, epigastric pain, anorexia, flatulence, vomiting, </a:t>
            </a:r>
            <a:r>
              <a:rPr b="1" lang="en-US" sz="1800">
                <a:solidFill>
                  <a:srgbClr val="C00000"/>
                </a:solidFill>
                <a:latin typeface="Arial"/>
                <a:ea typeface="Arial"/>
                <a:cs typeface="Arial"/>
                <a:sym typeface="Arial"/>
              </a:rPr>
              <a:t>watery diarrhoea with excess mucus (no blood) </a:t>
            </a:r>
            <a:r>
              <a:rPr b="1" lang="en-US" sz="1800">
                <a:solidFill>
                  <a:srgbClr val="002060"/>
                </a:solidFill>
                <a:latin typeface="Arial"/>
                <a:ea typeface="Arial"/>
                <a:cs typeface="Arial"/>
                <a:sym typeface="Arial"/>
              </a:rPr>
              <a:t>but later </a:t>
            </a:r>
            <a:r>
              <a:rPr b="1" lang="en-US" sz="1800">
                <a:solidFill>
                  <a:srgbClr val="C00000"/>
                </a:solidFill>
                <a:latin typeface="Arial"/>
                <a:ea typeface="Arial"/>
                <a:cs typeface="Arial"/>
                <a:sym typeface="Arial"/>
              </a:rPr>
              <a:t>steatorrhoea</a:t>
            </a:r>
            <a:r>
              <a:rPr b="1" lang="en-US" sz="1800">
                <a:solidFill>
                  <a:srgbClr val="002060"/>
                </a:solidFill>
                <a:latin typeface="Arial"/>
                <a:ea typeface="Arial"/>
                <a:cs typeface="Arial"/>
                <a:sym typeface="Arial"/>
              </a:rPr>
              <a:t> occurs⮊ </a:t>
            </a:r>
            <a:r>
              <a:rPr b="1" lang="en-US" sz="1800">
                <a:solidFill>
                  <a:srgbClr val="C00000"/>
                </a:solidFill>
                <a:latin typeface="Arial"/>
                <a:ea typeface="Arial"/>
                <a:cs typeface="Arial"/>
                <a:sym typeface="Arial"/>
              </a:rPr>
              <a:t>dehydration and loss of weight</a:t>
            </a:r>
            <a:r>
              <a:rPr b="1" lang="en-US" sz="1800">
                <a:solidFill>
                  <a:srgbClr val="002060"/>
                </a:solidFill>
                <a:latin typeface="Arial"/>
                <a:ea typeface="Arial"/>
                <a:cs typeface="Arial"/>
                <a:sym typeface="Arial"/>
              </a:rPr>
              <a:t>. </a:t>
            </a:r>
            <a:r>
              <a:rPr b="1" lang="en-US" sz="1800">
                <a:solidFill>
                  <a:srgbClr val="00B050"/>
                </a:solidFill>
                <a:latin typeface="Arial"/>
                <a:ea typeface="Arial"/>
                <a:cs typeface="Arial"/>
                <a:sym typeface="Arial"/>
              </a:rPr>
              <a:t>Trophozoites</a:t>
            </a:r>
            <a:r>
              <a:rPr b="1" lang="en-US" sz="1800">
                <a:solidFill>
                  <a:srgbClr val="002060"/>
                </a:solidFill>
                <a:latin typeface="Arial"/>
                <a:ea typeface="Arial"/>
                <a:cs typeface="Arial"/>
                <a:sym typeface="Arial"/>
              </a:rPr>
              <a:t> are found in the stool in this case.</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Invasion to </a:t>
            </a:r>
            <a:r>
              <a:rPr b="1" lang="en-US" sz="1800">
                <a:solidFill>
                  <a:srgbClr val="C00000"/>
                </a:solidFill>
                <a:latin typeface="Arial"/>
                <a:ea typeface="Arial"/>
                <a:cs typeface="Arial"/>
                <a:sym typeface="Arial"/>
              </a:rPr>
              <a:t>gall bladder </a:t>
            </a:r>
            <a:r>
              <a:rPr b="1" lang="en-US" sz="1800">
                <a:solidFill>
                  <a:srgbClr val="002060"/>
                </a:solidFill>
                <a:latin typeface="Arial"/>
                <a:ea typeface="Arial"/>
                <a:cs typeface="Arial"/>
                <a:sym typeface="Arial"/>
              </a:rPr>
              <a:t>⮊ cholycystitis, jaundice and biliary colics.</a:t>
            </a:r>
            <a:endParaRPr/>
          </a:p>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In immunocompetent patient</a:t>
            </a:r>
            <a:r>
              <a:rPr b="1" lang="en-US" sz="1800">
                <a:solidFill>
                  <a:srgbClr val="002060"/>
                </a:solidFill>
                <a:latin typeface="Arial"/>
                <a:ea typeface="Arial"/>
                <a:cs typeface="Arial"/>
                <a:sym typeface="Arial"/>
              </a:rPr>
              <a:t>, giardiasis is </a:t>
            </a:r>
            <a:r>
              <a:rPr b="1" lang="en-US" sz="1800">
                <a:solidFill>
                  <a:srgbClr val="C00000"/>
                </a:solidFill>
                <a:latin typeface="Arial"/>
                <a:ea typeface="Arial"/>
                <a:cs typeface="Arial"/>
                <a:sym typeface="Arial"/>
              </a:rPr>
              <a:t>self limiting</a:t>
            </a:r>
            <a:r>
              <a:rPr b="1" lang="en-US" sz="1800">
                <a:solidFill>
                  <a:srgbClr val="002060"/>
                </a:solidFill>
                <a:latin typeface="Arial"/>
                <a:ea typeface="Arial"/>
                <a:cs typeface="Arial"/>
                <a:sym typeface="Arial"/>
              </a:rPr>
              <a:t>.</a:t>
            </a:r>
            <a:endParaRPr/>
          </a:p>
          <a:p>
            <a:pPr indent="-114300" lvl="0" marL="0" marR="0" rtl="0" algn="just">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In immunodeficient patient</a:t>
            </a:r>
            <a:r>
              <a:rPr b="1" lang="en-US" sz="1800">
                <a:solidFill>
                  <a:srgbClr val="002060"/>
                </a:solidFill>
                <a:latin typeface="Arial"/>
                <a:ea typeface="Arial"/>
                <a:cs typeface="Arial"/>
                <a:sym typeface="Arial"/>
              </a:rPr>
              <a:t>, IgA secreation in the gut is decreased ⮊ severe infection with persistent diarrhea, steatorrhoea, malabsorption syndrome and weight loss. </a:t>
            </a:r>
            <a:endParaRPr/>
          </a:p>
        </p:txBody>
      </p:sp>
      <p:cxnSp>
        <p:nvCxnSpPr>
          <p:cNvPr id="328" name="Google Shape;328;p21"/>
          <p:cNvCxnSpPr/>
          <p:nvPr/>
        </p:nvCxnSpPr>
        <p:spPr>
          <a:xfrm rot="5400000">
            <a:off x="5965835" y="2463793"/>
            <a:ext cx="214314" cy="1588"/>
          </a:xfrm>
          <a:prstGeom prst="straightConnector1">
            <a:avLst/>
          </a:prstGeom>
          <a:noFill/>
          <a:ln cap="flat" cmpd="sng" w="38100">
            <a:solidFill>
              <a:srgbClr val="002060"/>
            </a:solidFill>
            <a:prstDash val="solid"/>
            <a:round/>
            <a:headEnd len="sm" w="sm" type="none"/>
            <a:tailEnd len="med" w="med" type="stealth"/>
          </a:ln>
        </p:spPr>
      </p:cxnSp>
      <p:sp>
        <p:nvSpPr>
          <p:cNvPr id="329" name="Google Shape;329;p21"/>
          <p:cNvSpPr txBox="1"/>
          <p:nvPr/>
        </p:nvSpPr>
        <p:spPr>
          <a:xfrm>
            <a:off x="4857752" y="2643182"/>
            <a:ext cx="2143140" cy="369332"/>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onstantia"/>
                <a:ea typeface="Constantia"/>
                <a:cs typeface="Constantia"/>
                <a:sym typeface="Constantia"/>
              </a:rPr>
              <a:t>Chronic giardiasis</a:t>
            </a:r>
            <a:endParaRPr sz="1800">
              <a:solidFill>
                <a:srgbClr val="C00000"/>
              </a:solidFill>
              <a:latin typeface="Constantia"/>
              <a:ea typeface="Constantia"/>
              <a:cs typeface="Constantia"/>
              <a:sym typeface="Constantia"/>
            </a:endParaRPr>
          </a:p>
        </p:txBody>
      </p:sp>
      <p:sp>
        <p:nvSpPr>
          <p:cNvPr id="330" name="Google Shape;330;p21"/>
          <p:cNvSpPr txBox="1"/>
          <p:nvPr/>
        </p:nvSpPr>
        <p:spPr>
          <a:xfrm>
            <a:off x="7072330" y="2643182"/>
            <a:ext cx="1785950" cy="369332"/>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onstantia"/>
                <a:ea typeface="Constantia"/>
                <a:cs typeface="Constantia"/>
                <a:sym typeface="Constantia"/>
              </a:rPr>
              <a:t>complications</a:t>
            </a:r>
            <a:endParaRPr b="1" sz="1800">
              <a:solidFill>
                <a:srgbClr val="C00000"/>
              </a:solidFill>
              <a:latin typeface="Constantia"/>
              <a:ea typeface="Constantia"/>
              <a:cs typeface="Constantia"/>
              <a:sym typeface="Constantia"/>
            </a:endParaRPr>
          </a:p>
        </p:txBody>
      </p:sp>
      <p:cxnSp>
        <p:nvCxnSpPr>
          <p:cNvPr id="331" name="Google Shape;331;p21"/>
          <p:cNvCxnSpPr/>
          <p:nvPr/>
        </p:nvCxnSpPr>
        <p:spPr>
          <a:xfrm rot="5400000">
            <a:off x="7823223" y="2463793"/>
            <a:ext cx="214314" cy="1588"/>
          </a:xfrm>
          <a:prstGeom prst="straightConnector1">
            <a:avLst/>
          </a:prstGeom>
          <a:noFill/>
          <a:ln cap="flat" cmpd="sng" w="38100">
            <a:solidFill>
              <a:srgbClr val="002060"/>
            </a:solidFill>
            <a:prstDash val="solid"/>
            <a:round/>
            <a:headEnd len="sm" w="sm" type="none"/>
            <a:tailEnd len="med" w="med" type="stealth"/>
          </a:ln>
        </p:spPr>
      </p:cxnSp>
      <p:cxnSp>
        <p:nvCxnSpPr>
          <p:cNvPr id="332" name="Google Shape;332;p21"/>
          <p:cNvCxnSpPr/>
          <p:nvPr/>
        </p:nvCxnSpPr>
        <p:spPr>
          <a:xfrm rot="5400000">
            <a:off x="3536943" y="3249611"/>
            <a:ext cx="214314" cy="1588"/>
          </a:xfrm>
          <a:prstGeom prst="straightConnector1">
            <a:avLst/>
          </a:prstGeom>
          <a:noFill/>
          <a:ln cap="flat" cmpd="sng" w="38100">
            <a:solidFill>
              <a:srgbClr val="002060"/>
            </a:solidFill>
            <a:prstDash val="solid"/>
            <a:round/>
            <a:headEnd len="sm" w="sm" type="none"/>
            <a:tailEnd len="med" w="med" type="stealth"/>
          </a:ln>
        </p:spPr>
      </p:cxnSp>
      <p:sp>
        <p:nvSpPr>
          <p:cNvPr id="333" name="Google Shape;333;p2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nvSpPr>
        <p:spPr>
          <a:xfrm>
            <a:off x="2857488" y="500042"/>
            <a:ext cx="3214710" cy="40011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2-Symptomatic infection</a:t>
            </a:r>
            <a:endParaRPr sz="1800">
              <a:solidFill>
                <a:schemeClr val="dk1"/>
              </a:solidFill>
              <a:latin typeface="Constantia"/>
              <a:ea typeface="Constantia"/>
              <a:cs typeface="Constantia"/>
              <a:sym typeface="Constantia"/>
            </a:endParaRPr>
          </a:p>
        </p:txBody>
      </p:sp>
      <p:cxnSp>
        <p:nvCxnSpPr>
          <p:cNvPr id="339" name="Google Shape;339;p22"/>
          <p:cNvCxnSpPr/>
          <p:nvPr/>
        </p:nvCxnSpPr>
        <p:spPr>
          <a:xfrm rot="5400000">
            <a:off x="4179091" y="1107265"/>
            <a:ext cx="214314" cy="1588"/>
          </a:xfrm>
          <a:prstGeom prst="straightConnector1">
            <a:avLst/>
          </a:prstGeom>
          <a:noFill/>
          <a:ln cap="flat" cmpd="sng" w="38100">
            <a:solidFill>
              <a:srgbClr val="002060"/>
            </a:solidFill>
            <a:prstDash val="solid"/>
            <a:round/>
            <a:headEnd len="sm" w="sm" type="none"/>
            <a:tailEnd len="sm" w="sm" type="none"/>
          </a:ln>
        </p:spPr>
      </p:cxnSp>
      <p:cxnSp>
        <p:nvCxnSpPr>
          <p:cNvPr id="340" name="Google Shape;340;p22"/>
          <p:cNvCxnSpPr/>
          <p:nvPr/>
        </p:nvCxnSpPr>
        <p:spPr>
          <a:xfrm rot="10800000">
            <a:off x="1285852" y="1214422"/>
            <a:ext cx="3000396" cy="1588"/>
          </a:xfrm>
          <a:prstGeom prst="straightConnector1">
            <a:avLst/>
          </a:prstGeom>
          <a:noFill/>
          <a:ln cap="flat" cmpd="sng" w="38100">
            <a:solidFill>
              <a:srgbClr val="002060"/>
            </a:solidFill>
            <a:prstDash val="solid"/>
            <a:round/>
            <a:headEnd len="sm" w="sm" type="none"/>
            <a:tailEnd len="sm" w="sm" type="none"/>
          </a:ln>
        </p:spPr>
      </p:cxnSp>
      <p:cxnSp>
        <p:nvCxnSpPr>
          <p:cNvPr id="341" name="Google Shape;341;p22"/>
          <p:cNvCxnSpPr/>
          <p:nvPr/>
        </p:nvCxnSpPr>
        <p:spPr>
          <a:xfrm>
            <a:off x="4286248" y="1214422"/>
            <a:ext cx="3286148" cy="1588"/>
          </a:xfrm>
          <a:prstGeom prst="straightConnector1">
            <a:avLst/>
          </a:prstGeom>
          <a:noFill/>
          <a:ln cap="flat" cmpd="sng" w="38100">
            <a:solidFill>
              <a:srgbClr val="002060"/>
            </a:solidFill>
            <a:prstDash val="solid"/>
            <a:round/>
            <a:headEnd len="sm" w="sm" type="none"/>
            <a:tailEnd len="sm" w="sm" type="none"/>
          </a:ln>
        </p:spPr>
      </p:cxnSp>
      <p:cxnSp>
        <p:nvCxnSpPr>
          <p:cNvPr id="342" name="Google Shape;342;p22"/>
          <p:cNvCxnSpPr/>
          <p:nvPr/>
        </p:nvCxnSpPr>
        <p:spPr>
          <a:xfrm rot="5400000">
            <a:off x="1142976" y="135729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343" name="Google Shape;343;p22"/>
          <p:cNvCxnSpPr/>
          <p:nvPr/>
        </p:nvCxnSpPr>
        <p:spPr>
          <a:xfrm rot="5400000">
            <a:off x="4143372" y="135729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344" name="Google Shape;344;p22"/>
          <p:cNvCxnSpPr/>
          <p:nvPr/>
        </p:nvCxnSpPr>
        <p:spPr>
          <a:xfrm rot="5400000">
            <a:off x="7393801" y="1393017"/>
            <a:ext cx="357190" cy="1588"/>
          </a:xfrm>
          <a:prstGeom prst="straightConnector1">
            <a:avLst/>
          </a:prstGeom>
          <a:noFill/>
          <a:ln cap="flat" cmpd="sng" w="38100">
            <a:solidFill>
              <a:srgbClr val="002060"/>
            </a:solidFill>
            <a:prstDash val="solid"/>
            <a:round/>
            <a:headEnd len="sm" w="sm" type="none"/>
            <a:tailEnd len="med" w="med" type="stealth"/>
          </a:ln>
        </p:spPr>
      </p:cxnSp>
      <p:sp>
        <p:nvSpPr>
          <p:cNvPr id="345" name="Google Shape;345;p22"/>
          <p:cNvSpPr txBox="1"/>
          <p:nvPr/>
        </p:nvSpPr>
        <p:spPr>
          <a:xfrm>
            <a:off x="428596" y="1643050"/>
            <a:ext cx="2000264"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Acute giardiasis</a:t>
            </a:r>
            <a:endParaRPr sz="1800">
              <a:solidFill>
                <a:schemeClr val="dk1"/>
              </a:solidFill>
              <a:latin typeface="Constantia"/>
              <a:ea typeface="Constantia"/>
              <a:cs typeface="Constantia"/>
              <a:sym typeface="Constantia"/>
            </a:endParaRPr>
          </a:p>
        </p:txBody>
      </p:sp>
      <p:sp>
        <p:nvSpPr>
          <p:cNvPr id="346" name="Google Shape;346;p22"/>
          <p:cNvSpPr txBox="1"/>
          <p:nvPr/>
        </p:nvSpPr>
        <p:spPr>
          <a:xfrm>
            <a:off x="3214678" y="1643050"/>
            <a:ext cx="2286016"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Chronic giardiasis</a:t>
            </a:r>
            <a:endParaRPr sz="1800">
              <a:solidFill>
                <a:schemeClr val="dk1"/>
              </a:solidFill>
              <a:latin typeface="Arial"/>
              <a:ea typeface="Arial"/>
              <a:cs typeface="Arial"/>
              <a:sym typeface="Arial"/>
            </a:endParaRPr>
          </a:p>
        </p:txBody>
      </p:sp>
      <p:sp>
        <p:nvSpPr>
          <p:cNvPr id="347" name="Google Shape;347;p22"/>
          <p:cNvSpPr txBox="1"/>
          <p:nvPr/>
        </p:nvSpPr>
        <p:spPr>
          <a:xfrm>
            <a:off x="6786578" y="1643050"/>
            <a:ext cx="1857388" cy="36933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Complications</a:t>
            </a:r>
            <a:endParaRPr sz="1800">
              <a:solidFill>
                <a:srgbClr val="C00000"/>
              </a:solidFill>
              <a:latin typeface="Arial"/>
              <a:ea typeface="Arial"/>
              <a:cs typeface="Arial"/>
              <a:sym typeface="Arial"/>
            </a:endParaRPr>
          </a:p>
        </p:txBody>
      </p:sp>
      <p:cxnSp>
        <p:nvCxnSpPr>
          <p:cNvPr id="348" name="Google Shape;348;p22"/>
          <p:cNvCxnSpPr/>
          <p:nvPr/>
        </p:nvCxnSpPr>
        <p:spPr>
          <a:xfrm rot="5400000">
            <a:off x="3929852" y="2356636"/>
            <a:ext cx="428628" cy="1588"/>
          </a:xfrm>
          <a:prstGeom prst="straightConnector1">
            <a:avLst/>
          </a:prstGeom>
          <a:noFill/>
          <a:ln cap="flat" cmpd="sng" w="38100">
            <a:solidFill>
              <a:srgbClr val="002060"/>
            </a:solidFill>
            <a:prstDash val="solid"/>
            <a:round/>
            <a:headEnd len="sm" w="sm" type="none"/>
            <a:tailEnd len="med" w="med" type="stealth"/>
          </a:ln>
        </p:spPr>
      </p:cxnSp>
      <p:sp>
        <p:nvSpPr>
          <p:cNvPr id="349" name="Google Shape;349;p22"/>
          <p:cNvSpPr txBox="1"/>
          <p:nvPr/>
        </p:nvSpPr>
        <p:spPr>
          <a:xfrm>
            <a:off x="2357422" y="2714620"/>
            <a:ext cx="3286148" cy="378565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rgbClr val="002060"/>
                </a:solidFill>
                <a:latin typeface="Arial"/>
                <a:ea typeface="Arial"/>
                <a:cs typeface="Arial"/>
                <a:sym typeface="Arial"/>
              </a:rPr>
              <a:t>- Common </a:t>
            </a:r>
            <a:r>
              <a:rPr b="1" lang="en-US" sz="2000">
                <a:solidFill>
                  <a:srgbClr val="C00000"/>
                </a:solidFill>
                <a:latin typeface="Arial"/>
                <a:ea typeface="Arial"/>
                <a:cs typeface="Arial"/>
                <a:sym typeface="Arial"/>
              </a:rPr>
              <a:t>in adults</a:t>
            </a:r>
            <a:r>
              <a:rPr b="1" lang="en-US" sz="2000">
                <a:solidFill>
                  <a:srgbClr val="002060"/>
                </a:solidFill>
                <a:latin typeface="Arial"/>
                <a:ea typeface="Arial"/>
                <a:cs typeface="Arial"/>
                <a:sym typeface="Arial"/>
              </a:rPr>
              <a:t>.</a:t>
            </a:r>
            <a:endParaRPr/>
          </a:p>
          <a:p>
            <a:pPr indent="0" lvl="0" marL="0" marR="0" rtl="0" algn="just">
              <a:lnSpc>
                <a:spcPct val="150000"/>
              </a:lnSpc>
              <a:spcBef>
                <a:spcPts val="0"/>
              </a:spcBef>
              <a:spcAft>
                <a:spcPts val="0"/>
              </a:spcAft>
              <a:buNone/>
            </a:pPr>
            <a:r>
              <a:rPr b="1" lang="en-US" sz="2000">
                <a:solidFill>
                  <a:srgbClr val="002060"/>
                </a:solidFill>
                <a:latin typeface="Arial"/>
                <a:ea typeface="Arial"/>
                <a:cs typeface="Arial"/>
                <a:sym typeface="Arial"/>
              </a:rPr>
              <a:t>-The patient suffers from anorexia, epigastric pain, dyspepsia, nausea, vomiting &amp; </a:t>
            </a:r>
            <a:r>
              <a:rPr b="1" lang="en-US" sz="2000">
                <a:solidFill>
                  <a:srgbClr val="C00000"/>
                </a:solidFill>
                <a:latin typeface="Arial"/>
                <a:ea typeface="Arial"/>
                <a:cs typeface="Arial"/>
                <a:sym typeface="Arial"/>
              </a:rPr>
              <a:t>diarrhea alternating with constipation. </a:t>
            </a:r>
            <a:r>
              <a:rPr b="1" lang="en-US" sz="2000">
                <a:solidFill>
                  <a:srgbClr val="002060"/>
                </a:solidFill>
                <a:latin typeface="Arial"/>
                <a:ea typeface="Arial"/>
                <a:cs typeface="Arial"/>
                <a:sym typeface="Arial"/>
              </a:rPr>
              <a:t>Only </a:t>
            </a:r>
            <a:r>
              <a:rPr b="1" lang="en-US" sz="2000">
                <a:solidFill>
                  <a:srgbClr val="00B050"/>
                </a:solidFill>
                <a:latin typeface="Arial"/>
                <a:ea typeface="Arial"/>
                <a:cs typeface="Arial"/>
                <a:sym typeface="Arial"/>
              </a:rPr>
              <a:t>cysts are found in stool</a:t>
            </a:r>
            <a:r>
              <a:rPr b="1" lang="en-US" sz="2000">
                <a:solidFill>
                  <a:srgbClr val="002060"/>
                </a:solidFill>
                <a:latin typeface="Arial"/>
                <a:ea typeface="Arial"/>
                <a:cs typeface="Arial"/>
                <a:sym typeface="Arial"/>
              </a:rPr>
              <a:t>.</a:t>
            </a:r>
            <a:endParaRPr sz="1800">
              <a:solidFill>
                <a:srgbClr val="002060"/>
              </a:solidFill>
              <a:latin typeface="Constantia"/>
              <a:ea typeface="Constantia"/>
              <a:cs typeface="Constantia"/>
              <a:sym typeface="Constantia"/>
            </a:endParaRPr>
          </a:p>
        </p:txBody>
      </p:sp>
      <p:cxnSp>
        <p:nvCxnSpPr>
          <p:cNvPr id="350" name="Google Shape;350;p22"/>
          <p:cNvCxnSpPr/>
          <p:nvPr/>
        </p:nvCxnSpPr>
        <p:spPr>
          <a:xfrm rot="5400000">
            <a:off x="7393801" y="2321711"/>
            <a:ext cx="357190" cy="1588"/>
          </a:xfrm>
          <a:prstGeom prst="straightConnector1">
            <a:avLst/>
          </a:prstGeom>
          <a:noFill/>
          <a:ln cap="flat" cmpd="sng" w="38100">
            <a:solidFill>
              <a:srgbClr val="002060"/>
            </a:solidFill>
            <a:prstDash val="solid"/>
            <a:round/>
            <a:headEnd len="sm" w="sm" type="none"/>
            <a:tailEnd len="med" w="med" type="stealth"/>
          </a:ln>
        </p:spPr>
      </p:cxnSp>
      <p:sp>
        <p:nvSpPr>
          <p:cNvPr id="351" name="Google Shape;351;p22"/>
          <p:cNvSpPr txBox="1"/>
          <p:nvPr/>
        </p:nvSpPr>
        <p:spPr>
          <a:xfrm>
            <a:off x="5857884" y="2714620"/>
            <a:ext cx="3071834" cy="378565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C00000"/>
                </a:solidFill>
                <a:latin typeface="Arial"/>
                <a:ea typeface="Arial"/>
                <a:cs typeface="Arial"/>
                <a:sym typeface="Arial"/>
              </a:rPr>
              <a:t>1- Retardation </a:t>
            </a:r>
            <a:r>
              <a:rPr b="1" lang="en-US" sz="2000">
                <a:solidFill>
                  <a:srgbClr val="002060"/>
                </a:solidFill>
                <a:latin typeface="Arial"/>
                <a:ea typeface="Arial"/>
                <a:cs typeface="Arial"/>
                <a:sym typeface="Arial"/>
              </a:rPr>
              <a:t>of growth &amp; development in infant and young children.</a:t>
            </a:r>
            <a:endParaRPr/>
          </a:p>
          <a:p>
            <a:pPr indent="0" lvl="0" marL="0" marR="0" rtl="0" algn="l">
              <a:lnSpc>
                <a:spcPct val="150000"/>
              </a:lnSpc>
              <a:spcBef>
                <a:spcPts val="0"/>
              </a:spcBef>
              <a:spcAft>
                <a:spcPts val="0"/>
              </a:spcAft>
              <a:buNone/>
            </a:pPr>
            <a:r>
              <a:rPr b="1" lang="en-US" sz="2000">
                <a:solidFill>
                  <a:srgbClr val="C00000"/>
                </a:solidFill>
                <a:latin typeface="Arial"/>
                <a:ea typeface="Arial"/>
                <a:cs typeface="Arial"/>
                <a:sym typeface="Arial"/>
              </a:rPr>
              <a:t>2- Malnutrition and malabsorption syndrome.</a:t>
            </a:r>
            <a:endParaRPr/>
          </a:p>
          <a:p>
            <a:pPr indent="0" lvl="0" marL="0" marR="0" rtl="0" algn="l">
              <a:lnSpc>
                <a:spcPct val="150000"/>
              </a:lnSpc>
              <a:spcBef>
                <a:spcPts val="0"/>
              </a:spcBef>
              <a:spcAft>
                <a:spcPts val="0"/>
              </a:spcAft>
              <a:buNone/>
            </a:pPr>
            <a:r>
              <a:rPr b="1" lang="en-US" sz="2000">
                <a:solidFill>
                  <a:srgbClr val="C00000"/>
                </a:solidFill>
                <a:latin typeface="Arial"/>
                <a:ea typeface="Arial"/>
                <a:cs typeface="Arial"/>
                <a:sym typeface="Arial"/>
              </a:rPr>
              <a:t>3- Biliary tract disease.</a:t>
            </a:r>
            <a:endParaRPr sz="1800">
              <a:solidFill>
                <a:srgbClr val="C00000"/>
              </a:solidFill>
              <a:latin typeface="Constantia"/>
              <a:ea typeface="Constantia"/>
              <a:cs typeface="Constantia"/>
              <a:sym typeface="Constantia"/>
            </a:endParaRPr>
          </a:p>
        </p:txBody>
      </p:sp>
      <p:sp>
        <p:nvSpPr>
          <p:cNvPr id="352" name="Google Shape;352;p2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txBox="1"/>
          <p:nvPr/>
        </p:nvSpPr>
        <p:spPr>
          <a:xfrm>
            <a:off x="2500298" y="357166"/>
            <a:ext cx="4000528"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Laboratory diagnosis</a:t>
            </a:r>
            <a:endParaRPr b="1" sz="2800">
              <a:solidFill>
                <a:srgbClr val="C00000"/>
              </a:solidFill>
              <a:latin typeface="Arial"/>
              <a:ea typeface="Arial"/>
              <a:cs typeface="Arial"/>
              <a:sym typeface="Arial"/>
            </a:endParaRPr>
          </a:p>
        </p:txBody>
      </p:sp>
      <p:cxnSp>
        <p:nvCxnSpPr>
          <p:cNvPr id="358" name="Google Shape;358;p23"/>
          <p:cNvCxnSpPr/>
          <p:nvPr/>
        </p:nvCxnSpPr>
        <p:spPr>
          <a:xfrm rot="5400000">
            <a:off x="4262900" y="1166332"/>
            <a:ext cx="334036" cy="1588"/>
          </a:xfrm>
          <a:prstGeom prst="straightConnector1">
            <a:avLst/>
          </a:prstGeom>
          <a:noFill/>
          <a:ln cap="flat" cmpd="sng" w="38100">
            <a:solidFill>
              <a:srgbClr val="002060"/>
            </a:solidFill>
            <a:prstDash val="solid"/>
            <a:round/>
            <a:headEnd len="sm" w="sm" type="none"/>
            <a:tailEnd len="sm" w="sm" type="none"/>
          </a:ln>
        </p:spPr>
      </p:cxnSp>
      <p:cxnSp>
        <p:nvCxnSpPr>
          <p:cNvPr id="359" name="Google Shape;359;p23"/>
          <p:cNvCxnSpPr/>
          <p:nvPr/>
        </p:nvCxnSpPr>
        <p:spPr>
          <a:xfrm>
            <a:off x="4429124" y="1357298"/>
            <a:ext cx="3071834" cy="1588"/>
          </a:xfrm>
          <a:prstGeom prst="straightConnector1">
            <a:avLst/>
          </a:prstGeom>
          <a:noFill/>
          <a:ln cap="flat" cmpd="sng" w="38100">
            <a:solidFill>
              <a:srgbClr val="002060"/>
            </a:solidFill>
            <a:prstDash val="solid"/>
            <a:round/>
            <a:headEnd len="sm" w="sm" type="none"/>
            <a:tailEnd len="sm" w="sm" type="none"/>
          </a:ln>
        </p:spPr>
      </p:cxnSp>
      <p:cxnSp>
        <p:nvCxnSpPr>
          <p:cNvPr id="360" name="Google Shape;360;p23"/>
          <p:cNvCxnSpPr/>
          <p:nvPr/>
        </p:nvCxnSpPr>
        <p:spPr>
          <a:xfrm rot="10800000">
            <a:off x="1714480" y="1357298"/>
            <a:ext cx="2714644" cy="1588"/>
          </a:xfrm>
          <a:prstGeom prst="straightConnector1">
            <a:avLst/>
          </a:prstGeom>
          <a:noFill/>
          <a:ln cap="flat" cmpd="sng" w="38100">
            <a:solidFill>
              <a:srgbClr val="002060"/>
            </a:solidFill>
            <a:prstDash val="solid"/>
            <a:round/>
            <a:headEnd len="sm" w="sm" type="none"/>
            <a:tailEnd len="sm" w="sm" type="none"/>
          </a:ln>
        </p:spPr>
      </p:cxnSp>
      <p:cxnSp>
        <p:nvCxnSpPr>
          <p:cNvPr id="361" name="Google Shape;361;p23"/>
          <p:cNvCxnSpPr/>
          <p:nvPr/>
        </p:nvCxnSpPr>
        <p:spPr>
          <a:xfrm rot="5400000">
            <a:off x="1536679" y="1535099"/>
            <a:ext cx="357190" cy="1588"/>
          </a:xfrm>
          <a:prstGeom prst="straightConnector1">
            <a:avLst/>
          </a:prstGeom>
          <a:noFill/>
          <a:ln cap="flat" cmpd="sng" w="38100">
            <a:solidFill>
              <a:srgbClr val="002060"/>
            </a:solidFill>
            <a:prstDash val="solid"/>
            <a:round/>
            <a:headEnd len="sm" w="sm" type="none"/>
            <a:tailEnd len="med" w="med" type="stealth"/>
          </a:ln>
        </p:spPr>
      </p:cxnSp>
      <p:cxnSp>
        <p:nvCxnSpPr>
          <p:cNvPr id="362" name="Google Shape;362;p23"/>
          <p:cNvCxnSpPr/>
          <p:nvPr/>
        </p:nvCxnSpPr>
        <p:spPr>
          <a:xfrm rot="5400000">
            <a:off x="7323157" y="1535099"/>
            <a:ext cx="357190" cy="1588"/>
          </a:xfrm>
          <a:prstGeom prst="straightConnector1">
            <a:avLst/>
          </a:prstGeom>
          <a:noFill/>
          <a:ln cap="flat" cmpd="sng" w="38100">
            <a:solidFill>
              <a:srgbClr val="002060"/>
            </a:solidFill>
            <a:prstDash val="solid"/>
            <a:round/>
            <a:headEnd len="sm" w="sm" type="none"/>
            <a:tailEnd len="med" w="med" type="stealth"/>
          </a:ln>
        </p:spPr>
      </p:cxnSp>
      <p:sp>
        <p:nvSpPr>
          <p:cNvPr id="363" name="Google Shape;363;p23"/>
          <p:cNvSpPr txBox="1"/>
          <p:nvPr/>
        </p:nvSpPr>
        <p:spPr>
          <a:xfrm>
            <a:off x="928662" y="1857364"/>
            <a:ext cx="2143140" cy="40011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Direct methods</a:t>
            </a:r>
            <a:endParaRPr b="1" sz="2000">
              <a:solidFill>
                <a:srgbClr val="C00000"/>
              </a:solidFill>
              <a:latin typeface="Arial"/>
              <a:ea typeface="Arial"/>
              <a:cs typeface="Arial"/>
              <a:sym typeface="Arial"/>
            </a:endParaRPr>
          </a:p>
        </p:txBody>
      </p:sp>
      <p:sp>
        <p:nvSpPr>
          <p:cNvPr id="364" name="Google Shape;364;p23"/>
          <p:cNvSpPr txBox="1"/>
          <p:nvPr/>
        </p:nvSpPr>
        <p:spPr>
          <a:xfrm>
            <a:off x="6357950" y="1857364"/>
            <a:ext cx="2357454" cy="40011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Indirect methods</a:t>
            </a:r>
            <a:endParaRPr b="1" sz="2000">
              <a:solidFill>
                <a:srgbClr val="C00000"/>
              </a:solidFill>
              <a:latin typeface="Arial"/>
              <a:ea typeface="Arial"/>
              <a:cs typeface="Arial"/>
              <a:sym typeface="Arial"/>
            </a:endParaRPr>
          </a:p>
        </p:txBody>
      </p:sp>
      <p:cxnSp>
        <p:nvCxnSpPr>
          <p:cNvPr id="365" name="Google Shape;365;p23"/>
          <p:cNvCxnSpPr/>
          <p:nvPr/>
        </p:nvCxnSpPr>
        <p:spPr>
          <a:xfrm rot="5400000">
            <a:off x="1821637" y="2464587"/>
            <a:ext cx="214314" cy="1588"/>
          </a:xfrm>
          <a:prstGeom prst="straightConnector1">
            <a:avLst/>
          </a:prstGeom>
          <a:noFill/>
          <a:ln cap="flat" cmpd="sng" w="38100">
            <a:solidFill>
              <a:srgbClr val="002060"/>
            </a:solidFill>
            <a:prstDash val="solid"/>
            <a:round/>
            <a:headEnd len="sm" w="sm" type="none"/>
            <a:tailEnd len="sm" w="sm" type="none"/>
          </a:ln>
        </p:spPr>
      </p:cxnSp>
      <p:cxnSp>
        <p:nvCxnSpPr>
          <p:cNvPr id="366" name="Google Shape;366;p23"/>
          <p:cNvCxnSpPr/>
          <p:nvPr/>
        </p:nvCxnSpPr>
        <p:spPr>
          <a:xfrm>
            <a:off x="1928794" y="2571744"/>
            <a:ext cx="2071702" cy="1588"/>
          </a:xfrm>
          <a:prstGeom prst="straightConnector1">
            <a:avLst/>
          </a:prstGeom>
          <a:noFill/>
          <a:ln cap="flat" cmpd="sng" w="38100">
            <a:solidFill>
              <a:srgbClr val="002060"/>
            </a:solidFill>
            <a:prstDash val="solid"/>
            <a:round/>
            <a:headEnd len="sm" w="sm" type="none"/>
            <a:tailEnd len="sm" w="sm" type="none"/>
          </a:ln>
        </p:spPr>
      </p:cxnSp>
      <p:cxnSp>
        <p:nvCxnSpPr>
          <p:cNvPr id="367" name="Google Shape;367;p23"/>
          <p:cNvCxnSpPr/>
          <p:nvPr/>
        </p:nvCxnSpPr>
        <p:spPr>
          <a:xfrm rot="10800000">
            <a:off x="928662" y="2571744"/>
            <a:ext cx="1000132" cy="1588"/>
          </a:xfrm>
          <a:prstGeom prst="straightConnector1">
            <a:avLst/>
          </a:prstGeom>
          <a:noFill/>
          <a:ln cap="flat" cmpd="sng" w="38100">
            <a:solidFill>
              <a:srgbClr val="002060"/>
            </a:solidFill>
            <a:prstDash val="solid"/>
            <a:round/>
            <a:headEnd len="sm" w="sm" type="none"/>
            <a:tailEnd len="sm" w="sm" type="none"/>
          </a:ln>
        </p:spPr>
      </p:cxnSp>
      <p:cxnSp>
        <p:nvCxnSpPr>
          <p:cNvPr id="368" name="Google Shape;368;p23"/>
          <p:cNvCxnSpPr/>
          <p:nvPr/>
        </p:nvCxnSpPr>
        <p:spPr>
          <a:xfrm rot="5400000">
            <a:off x="822299" y="2678107"/>
            <a:ext cx="214314" cy="1588"/>
          </a:xfrm>
          <a:prstGeom prst="straightConnector1">
            <a:avLst/>
          </a:prstGeom>
          <a:noFill/>
          <a:ln cap="flat" cmpd="sng" w="38100">
            <a:solidFill>
              <a:srgbClr val="002060"/>
            </a:solidFill>
            <a:prstDash val="solid"/>
            <a:round/>
            <a:headEnd len="sm" w="sm" type="none"/>
            <a:tailEnd len="med" w="med" type="stealth"/>
          </a:ln>
        </p:spPr>
      </p:cxnSp>
      <p:cxnSp>
        <p:nvCxnSpPr>
          <p:cNvPr id="369" name="Google Shape;369;p23"/>
          <p:cNvCxnSpPr/>
          <p:nvPr/>
        </p:nvCxnSpPr>
        <p:spPr>
          <a:xfrm rot="5400000">
            <a:off x="3894133" y="2678107"/>
            <a:ext cx="214314" cy="1588"/>
          </a:xfrm>
          <a:prstGeom prst="straightConnector1">
            <a:avLst/>
          </a:prstGeom>
          <a:noFill/>
          <a:ln cap="flat" cmpd="sng" w="38100">
            <a:solidFill>
              <a:srgbClr val="002060"/>
            </a:solidFill>
            <a:prstDash val="solid"/>
            <a:round/>
            <a:headEnd len="sm" w="sm" type="none"/>
            <a:tailEnd len="med" w="med" type="stealth"/>
          </a:ln>
        </p:spPr>
      </p:cxnSp>
      <p:sp>
        <p:nvSpPr>
          <p:cNvPr id="370" name="Google Shape;370;p23"/>
          <p:cNvSpPr txBox="1"/>
          <p:nvPr/>
        </p:nvSpPr>
        <p:spPr>
          <a:xfrm>
            <a:off x="357158" y="2857496"/>
            <a:ext cx="1643042" cy="369332"/>
          </a:xfrm>
          <a:prstGeom prst="rect">
            <a:avLst/>
          </a:prstGeom>
          <a:gradFill>
            <a:gsLst>
              <a:gs pos="0">
                <a:srgbClr val="88EAC1"/>
              </a:gs>
              <a:gs pos="43000">
                <a:srgbClr val="B7F7DB"/>
              </a:gs>
              <a:gs pos="93000">
                <a:srgbClr val="E9FCF3"/>
              </a:gs>
              <a:gs pos="100000">
                <a:srgbClr val="F6FFFB"/>
              </a:gs>
            </a:gsLst>
            <a:path path="circle">
              <a:fillToRect b="50%" l="50%" r="50%" t="50%"/>
            </a:path>
            <a:tileRect/>
          </a:gradFill>
          <a:ln cap="flat" cmpd="sng" w="9525">
            <a:solidFill>
              <a:srgbClr val="089971"/>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Macroscopic</a:t>
            </a:r>
            <a:endParaRPr b="1" sz="1800">
              <a:solidFill>
                <a:srgbClr val="C00000"/>
              </a:solidFill>
              <a:latin typeface="Arial"/>
              <a:ea typeface="Arial"/>
              <a:cs typeface="Arial"/>
              <a:sym typeface="Arial"/>
            </a:endParaRPr>
          </a:p>
        </p:txBody>
      </p:sp>
      <p:sp>
        <p:nvSpPr>
          <p:cNvPr id="371" name="Google Shape;371;p23"/>
          <p:cNvSpPr txBox="1"/>
          <p:nvPr/>
        </p:nvSpPr>
        <p:spPr>
          <a:xfrm>
            <a:off x="3286116" y="2857496"/>
            <a:ext cx="1643074" cy="369332"/>
          </a:xfrm>
          <a:prstGeom prst="rect">
            <a:avLst/>
          </a:prstGeom>
          <a:gradFill>
            <a:gsLst>
              <a:gs pos="0">
                <a:srgbClr val="88EAC1"/>
              </a:gs>
              <a:gs pos="43000">
                <a:srgbClr val="B7F7DB"/>
              </a:gs>
              <a:gs pos="93000">
                <a:srgbClr val="E9FCF3"/>
              </a:gs>
              <a:gs pos="100000">
                <a:srgbClr val="F6FFFB"/>
              </a:gs>
            </a:gsLst>
            <a:path path="circle">
              <a:fillToRect b="50%" l="50%" r="50%" t="50%"/>
            </a:path>
            <a:tileRect/>
          </a:gradFill>
          <a:ln cap="flat" cmpd="sng" w="9525">
            <a:solidFill>
              <a:srgbClr val="089971"/>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Microscopic</a:t>
            </a:r>
            <a:endParaRPr b="1" sz="1800">
              <a:solidFill>
                <a:srgbClr val="C00000"/>
              </a:solidFill>
              <a:latin typeface="Arial"/>
              <a:ea typeface="Arial"/>
              <a:cs typeface="Arial"/>
              <a:sym typeface="Arial"/>
            </a:endParaRPr>
          </a:p>
        </p:txBody>
      </p:sp>
      <p:sp>
        <p:nvSpPr>
          <p:cNvPr id="372" name="Google Shape;372;p23"/>
          <p:cNvSpPr txBox="1"/>
          <p:nvPr/>
        </p:nvSpPr>
        <p:spPr>
          <a:xfrm>
            <a:off x="214282" y="3714752"/>
            <a:ext cx="2143140" cy="3000821"/>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002060"/>
                </a:solidFill>
                <a:latin typeface="Arial"/>
                <a:ea typeface="Arial"/>
                <a:cs typeface="Arial"/>
                <a:sym typeface="Arial"/>
              </a:rPr>
              <a:t>Stool is bulky, offensive, loose and </a:t>
            </a:r>
            <a:r>
              <a:rPr b="1" lang="en-US" sz="1800">
                <a:solidFill>
                  <a:srgbClr val="C00000"/>
                </a:solidFill>
                <a:latin typeface="Arial"/>
                <a:ea typeface="Arial"/>
                <a:cs typeface="Arial"/>
                <a:sym typeface="Arial"/>
              </a:rPr>
              <a:t>greasy mixed with mucus</a:t>
            </a:r>
            <a:r>
              <a:rPr b="1" lang="en-US" sz="1800">
                <a:solidFill>
                  <a:srgbClr val="002060"/>
                </a:solidFill>
                <a:latin typeface="Arial"/>
                <a:ea typeface="Arial"/>
                <a:cs typeface="Arial"/>
                <a:sym typeface="Arial"/>
              </a:rPr>
              <a:t> and usually </a:t>
            </a:r>
            <a:r>
              <a:rPr b="1" lang="en-US" sz="1800">
                <a:solidFill>
                  <a:srgbClr val="C00000"/>
                </a:solidFill>
                <a:latin typeface="Arial"/>
                <a:ea typeface="Arial"/>
                <a:cs typeface="Arial"/>
                <a:sym typeface="Arial"/>
              </a:rPr>
              <a:t>float </a:t>
            </a:r>
            <a:r>
              <a:rPr b="1" lang="en-US" sz="1800">
                <a:solidFill>
                  <a:srgbClr val="002060"/>
                </a:solidFill>
                <a:latin typeface="Arial"/>
                <a:ea typeface="Arial"/>
                <a:cs typeface="Arial"/>
                <a:sym typeface="Arial"/>
              </a:rPr>
              <a:t>on the water surface in toilet.</a:t>
            </a:r>
            <a:endParaRPr sz="1800">
              <a:solidFill>
                <a:srgbClr val="002060"/>
              </a:solidFill>
              <a:latin typeface="Constantia"/>
              <a:ea typeface="Constantia"/>
              <a:cs typeface="Constantia"/>
              <a:sym typeface="Constantia"/>
            </a:endParaRPr>
          </a:p>
        </p:txBody>
      </p:sp>
      <p:cxnSp>
        <p:nvCxnSpPr>
          <p:cNvPr id="373" name="Google Shape;373;p23"/>
          <p:cNvCxnSpPr/>
          <p:nvPr/>
        </p:nvCxnSpPr>
        <p:spPr>
          <a:xfrm rot="5400000">
            <a:off x="965175" y="3463925"/>
            <a:ext cx="214314" cy="1588"/>
          </a:xfrm>
          <a:prstGeom prst="straightConnector1">
            <a:avLst/>
          </a:prstGeom>
          <a:noFill/>
          <a:ln cap="flat" cmpd="sng" w="38100">
            <a:solidFill>
              <a:srgbClr val="002060"/>
            </a:solidFill>
            <a:prstDash val="solid"/>
            <a:round/>
            <a:headEnd len="sm" w="sm" type="none"/>
            <a:tailEnd len="med" w="med" type="stealth"/>
          </a:ln>
        </p:spPr>
      </p:cxnSp>
      <p:cxnSp>
        <p:nvCxnSpPr>
          <p:cNvPr id="374" name="Google Shape;374;p23"/>
          <p:cNvCxnSpPr/>
          <p:nvPr/>
        </p:nvCxnSpPr>
        <p:spPr>
          <a:xfrm rot="5400000">
            <a:off x="3894133" y="3463925"/>
            <a:ext cx="214314" cy="1588"/>
          </a:xfrm>
          <a:prstGeom prst="straightConnector1">
            <a:avLst/>
          </a:prstGeom>
          <a:noFill/>
          <a:ln cap="flat" cmpd="sng" w="38100">
            <a:solidFill>
              <a:srgbClr val="002060"/>
            </a:solidFill>
            <a:prstDash val="solid"/>
            <a:round/>
            <a:headEnd len="sm" w="sm" type="none"/>
            <a:tailEnd len="med" w="med" type="stealth"/>
          </a:ln>
        </p:spPr>
      </p:cxnSp>
      <p:sp>
        <p:nvSpPr>
          <p:cNvPr id="375" name="Google Shape;375;p23"/>
          <p:cNvSpPr txBox="1"/>
          <p:nvPr/>
        </p:nvSpPr>
        <p:spPr>
          <a:xfrm>
            <a:off x="2500298" y="3714752"/>
            <a:ext cx="3857652" cy="230832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C00000"/>
                </a:solidFill>
                <a:latin typeface="Arial"/>
                <a:ea typeface="Arial"/>
                <a:cs typeface="Arial"/>
                <a:sym typeface="Arial"/>
              </a:rPr>
              <a:t>1) Stool examination: </a:t>
            </a:r>
            <a:r>
              <a:rPr b="1" lang="en-US" sz="1800">
                <a:solidFill>
                  <a:srgbClr val="002060"/>
                </a:solidFill>
                <a:latin typeface="Arial"/>
                <a:ea typeface="Arial"/>
                <a:cs typeface="Arial"/>
                <a:sym typeface="Arial"/>
              </a:rPr>
              <a:t>Reveals either </a:t>
            </a:r>
            <a:r>
              <a:rPr b="1" lang="en-US" sz="1800">
                <a:solidFill>
                  <a:srgbClr val="00B050"/>
                </a:solidFill>
                <a:latin typeface="Arial"/>
                <a:ea typeface="Arial"/>
                <a:cs typeface="Arial"/>
                <a:sym typeface="Arial"/>
              </a:rPr>
              <a:t>trophozoites</a:t>
            </a:r>
            <a:r>
              <a:rPr b="1" lang="en-US" sz="1800">
                <a:solidFill>
                  <a:srgbClr val="002060"/>
                </a:solidFill>
                <a:latin typeface="Arial"/>
                <a:ea typeface="Arial"/>
                <a:cs typeface="Arial"/>
                <a:sym typeface="Arial"/>
              </a:rPr>
              <a:t> (in loose stool) or </a:t>
            </a:r>
            <a:r>
              <a:rPr b="1" lang="en-US" sz="1800">
                <a:solidFill>
                  <a:srgbClr val="00B050"/>
                </a:solidFill>
                <a:latin typeface="Arial"/>
                <a:ea typeface="Arial"/>
                <a:cs typeface="Arial"/>
                <a:sym typeface="Arial"/>
              </a:rPr>
              <a:t>cysts</a:t>
            </a:r>
            <a:r>
              <a:rPr b="1" lang="en-US" sz="1800">
                <a:solidFill>
                  <a:srgbClr val="002060"/>
                </a:solidFill>
                <a:latin typeface="Arial"/>
                <a:ea typeface="Arial"/>
                <a:cs typeface="Arial"/>
                <a:sym typeface="Arial"/>
              </a:rPr>
              <a:t> (in formed stool) </a:t>
            </a:r>
            <a:r>
              <a:rPr b="1" lang="en-US" sz="1800">
                <a:solidFill>
                  <a:srgbClr val="C00000"/>
                </a:solidFill>
                <a:latin typeface="Arial"/>
                <a:ea typeface="Arial"/>
                <a:cs typeface="Arial"/>
                <a:sym typeface="Arial"/>
              </a:rPr>
              <a:t>by:</a:t>
            </a:r>
            <a:r>
              <a:rPr b="1" lang="en-US" sz="1800">
                <a:solidFill>
                  <a:srgbClr val="002060"/>
                </a:solidFill>
                <a:latin typeface="Arial"/>
                <a:ea typeface="Arial"/>
                <a:cs typeface="Arial"/>
                <a:sym typeface="Arial"/>
              </a:rPr>
              <a:t> direct smear  or concentration methods.</a:t>
            </a:r>
            <a:endParaRPr/>
          </a:p>
          <a:p>
            <a:pPr indent="0" lvl="0" marL="0" marR="0" rtl="0" algn="just">
              <a:spcBef>
                <a:spcPts val="0"/>
              </a:spcBef>
              <a:spcAft>
                <a:spcPts val="0"/>
              </a:spcAft>
              <a:buNone/>
            </a:pPr>
            <a:r>
              <a:rPr b="1" lang="en-US" sz="1800">
                <a:solidFill>
                  <a:srgbClr val="C00000"/>
                </a:solidFill>
                <a:latin typeface="Arial"/>
                <a:ea typeface="Arial"/>
                <a:cs typeface="Arial"/>
                <a:sym typeface="Arial"/>
              </a:rPr>
              <a:t>2) Endoscopic biopsy </a:t>
            </a:r>
            <a:r>
              <a:rPr b="1" lang="en-US" sz="1800">
                <a:solidFill>
                  <a:srgbClr val="002060"/>
                </a:solidFill>
                <a:latin typeface="Arial"/>
                <a:ea typeface="Arial"/>
                <a:cs typeface="Arial"/>
                <a:sym typeface="Arial"/>
              </a:rPr>
              <a:t>from duodenum for </a:t>
            </a:r>
            <a:r>
              <a:rPr b="1" lang="en-US" sz="1800">
                <a:solidFill>
                  <a:srgbClr val="00B050"/>
                </a:solidFill>
                <a:latin typeface="Arial"/>
                <a:ea typeface="Arial"/>
                <a:cs typeface="Arial"/>
                <a:sym typeface="Arial"/>
              </a:rPr>
              <a:t>trophozoites</a:t>
            </a:r>
            <a:r>
              <a:rPr b="1" lang="en-US" sz="1800">
                <a:solidFill>
                  <a:srgbClr val="002060"/>
                </a:solidFill>
                <a:latin typeface="Arial"/>
                <a:ea typeface="Arial"/>
                <a:cs typeface="Arial"/>
                <a:sym typeface="Arial"/>
              </a:rPr>
              <a:t> &amp; pathological changes  in mucosa.</a:t>
            </a:r>
            <a:endParaRPr b="1" sz="1800">
              <a:solidFill>
                <a:srgbClr val="002060"/>
              </a:solidFill>
              <a:latin typeface="Arial"/>
              <a:ea typeface="Arial"/>
              <a:cs typeface="Arial"/>
              <a:sym typeface="Arial"/>
            </a:endParaRPr>
          </a:p>
        </p:txBody>
      </p:sp>
      <p:cxnSp>
        <p:nvCxnSpPr>
          <p:cNvPr id="376" name="Google Shape;376;p23"/>
          <p:cNvCxnSpPr/>
          <p:nvPr/>
        </p:nvCxnSpPr>
        <p:spPr>
          <a:xfrm rot="5400000">
            <a:off x="7001686" y="2928140"/>
            <a:ext cx="1142214" cy="794"/>
          </a:xfrm>
          <a:prstGeom prst="straightConnector1">
            <a:avLst/>
          </a:prstGeom>
          <a:noFill/>
          <a:ln cap="flat" cmpd="sng" w="38100">
            <a:solidFill>
              <a:srgbClr val="002060"/>
            </a:solidFill>
            <a:prstDash val="solid"/>
            <a:round/>
            <a:headEnd len="sm" w="sm" type="none"/>
            <a:tailEnd len="med" w="med" type="stealth"/>
          </a:ln>
        </p:spPr>
      </p:cxnSp>
      <p:sp>
        <p:nvSpPr>
          <p:cNvPr id="377" name="Google Shape;377;p23"/>
          <p:cNvSpPr txBox="1"/>
          <p:nvPr/>
        </p:nvSpPr>
        <p:spPr>
          <a:xfrm>
            <a:off x="6500826" y="3714752"/>
            <a:ext cx="2428892" cy="286232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-Serological tests.</a:t>
            </a:r>
            <a:endParaRPr/>
          </a:p>
          <a:p>
            <a:pPr indent="0" lvl="0" marL="0" marR="0" rtl="0" algn="l">
              <a:spcBef>
                <a:spcPts val="0"/>
              </a:spcBef>
              <a:spcAft>
                <a:spcPts val="0"/>
              </a:spcAft>
              <a:buNone/>
            </a:pPr>
            <a:r>
              <a:rPr b="1" lang="en-US" sz="1800">
                <a:solidFill>
                  <a:srgbClr val="C00000"/>
                </a:solidFill>
                <a:latin typeface="Arial"/>
                <a:ea typeface="Arial"/>
                <a:cs typeface="Arial"/>
                <a:sym typeface="Arial"/>
              </a:rPr>
              <a:t>-Faecal antigen ELISA:</a:t>
            </a:r>
            <a:r>
              <a:rPr b="1" lang="en-US" sz="1800">
                <a:solidFill>
                  <a:schemeClr val="dk1"/>
                </a:solidFill>
                <a:latin typeface="Arial"/>
                <a:ea typeface="Arial"/>
                <a:cs typeface="Arial"/>
                <a:sym typeface="Arial"/>
              </a:rPr>
              <a:t> </a:t>
            </a:r>
            <a:r>
              <a:rPr b="1" lang="en-US" sz="1800">
                <a:solidFill>
                  <a:srgbClr val="002060"/>
                </a:solidFill>
                <a:latin typeface="Arial"/>
                <a:ea typeface="Arial"/>
                <a:cs typeface="Arial"/>
                <a:sym typeface="Arial"/>
              </a:rPr>
              <a:t>Immunologic test for detection of </a:t>
            </a:r>
            <a:r>
              <a:rPr b="1" i="1" lang="en-US" sz="1800">
                <a:solidFill>
                  <a:srgbClr val="C00000"/>
                </a:solidFill>
                <a:latin typeface="Arial"/>
                <a:ea typeface="Arial"/>
                <a:cs typeface="Arial"/>
                <a:sym typeface="Arial"/>
              </a:rPr>
              <a:t>G. lamblia </a:t>
            </a:r>
            <a:r>
              <a:rPr b="1" lang="en-US" sz="1800">
                <a:solidFill>
                  <a:srgbClr val="C00000"/>
                </a:solidFill>
                <a:latin typeface="Arial"/>
                <a:ea typeface="Arial"/>
                <a:cs typeface="Arial"/>
                <a:sym typeface="Arial"/>
              </a:rPr>
              <a:t>antigen </a:t>
            </a:r>
            <a:r>
              <a:rPr b="1" lang="en-US" sz="1800">
                <a:solidFill>
                  <a:srgbClr val="002060"/>
                </a:solidFill>
                <a:latin typeface="Arial"/>
                <a:ea typeface="Arial"/>
                <a:cs typeface="Arial"/>
                <a:sym typeface="Arial"/>
              </a:rPr>
              <a:t>in the stool. It is a sensitive &amp; specific test. </a:t>
            </a:r>
            <a:endParaRPr/>
          </a:p>
          <a:p>
            <a:pPr indent="0" lvl="0" marL="0" marR="0" rtl="0" algn="l">
              <a:spcBef>
                <a:spcPts val="0"/>
              </a:spcBef>
              <a:spcAft>
                <a:spcPts val="0"/>
              </a:spcAft>
              <a:buNone/>
            </a:pPr>
            <a:r>
              <a:rPr b="1" lang="en-US" sz="1800">
                <a:solidFill>
                  <a:srgbClr val="C00000"/>
                </a:solidFill>
                <a:latin typeface="Arial"/>
                <a:ea typeface="Arial"/>
                <a:cs typeface="Arial"/>
                <a:sym typeface="Arial"/>
              </a:rPr>
              <a:t>-PCR: </a:t>
            </a:r>
            <a:r>
              <a:rPr b="1" lang="en-US" sz="1800">
                <a:solidFill>
                  <a:schemeClr val="dk1"/>
                </a:solidFill>
                <a:latin typeface="Arial"/>
                <a:ea typeface="Arial"/>
                <a:cs typeface="Arial"/>
                <a:sym typeface="Arial"/>
              </a:rPr>
              <a:t>For detection of DNA of </a:t>
            </a:r>
            <a:r>
              <a:rPr b="1" i="1" lang="en-US" sz="1800">
                <a:solidFill>
                  <a:schemeClr val="dk1"/>
                </a:solidFill>
                <a:latin typeface="Arial"/>
                <a:ea typeface="Arial"/>
                <a:cs typeface="Arial"/>
                <a:sym typeface="Arial"/>
              </a:rPr>
              <a:t>G. lamblia</a:t>
            </a:r>
            <a:r>
              <a:rPr b="1" lang="en-US"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p:txBody>
      </p:sp>
      <p:sp>
        <p:nvSpPr>
          <p:cNvPr id="378" name="Google Shape;378;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4"/>
          <p:cNvSpPr txBox="1"/>
          <p:nvPr/>
        </p:nvSpPr>
        <p:spPr>
          <a:xfrm>
            <a:off x="3428992" y="428604"/>
            <a:ext cx="2071702"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Treatment</a:t>
            </a:r>
            <a:endParaRPr b="1" sz="2800">
              <a:solidFill>
                <a:srgbClr val="C00000"/>
              </a:solidFill>
              <a:latin typeface="Arial"/>
              <a:ea typeface="Arial"/>
              <a:cs typeface="Arial"/>
              <a:sym typeface="Arial"/>
            </a:endParaRPr>
          </a:p>
        </p:txBody>
      </p:sp>
      <p:sp>
        <p:nvSpPr>
          <p:cNvPr id="384" name="Google Shape;384;p24"/>
          <p:cNvSpPr txBox="1"/>
          <p:nvPr/>
        </p:nvSpPr>
        <p:spPr>
          <a:xfrm>
            <a:off x="500034" y="1000108"/>
            <a:ext cx="53578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2060"/>
                </a:solidFill>
                <a:latin typeface="Arial"/>
                <a:ea typeface="Arial"/>
                <a:cs typeface="Arial"/>
                <a:sym typeface="Arial"/>
              </a:rPr>
              <a:t>1- Metronidazole (Flagyl).</a:t>
            </a:r>
            <a:endParaRPr/>
          </a:p>
          <a:p>
            <a:pPr indent="0" lvl="0" marL="0" marR="0" rtl="0" algn="l">
              <a:lnSpc>
                <a:spcPct val="150000"/>
              </a:lnSpc>
              <a:spcBef>
                <a:spcPts val="0"/>
              </a:spcBef>
              <a:spcAft>
                <a:spcPts val="0"/>
              </a:spcAft>
              <a:buNone/>
            </a:pPr>
            <a:r>
              <a:rPr b="1" lang="en-US" sz="2400">
                <a:solidFill>
                  <a:srgbClr val="002060"/>
                </a:solidFill>
                <a:latin typeface="Arial"/>
                <a:ea typeface="Arial"/>
                <a:cs typeface="Arial"/>
                <a:sym typeface="Arial"/>
              </a:rPr>
              <a:t>2-Nitazoxanide</a:t>
            </a:r>
            <a:endParaRPr sz="2400">
              <a:solidFill>
                <a:srgbClr val="002060"/>
              </a:solidFill>
              <a:latin typeface="Arial"/>
              <a:ea typeface="Arial"/>
              <a:cs typeface="Arial"/>
              <a:sym typeface="Arial"/>
            </a:endParaRPr>
          </a:p>
        </p:txBody>
      </p:sp>
      <p:sp>
        <p:nvSpPr>
          <p:cNvPr id="385" name="Google Shape;385;p24"/>
          <p:cNvSpPr txBox="1"/>
          <p:nvPr/>
        </p:nvSpPr>
        <p:spPr>
          <a:xfrm>
            <a:off x="3643306" y="2214554"/>
            <a:ext cx="1928826"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Constantia"/>
                <a:ea typeface="Constantia"/>
                <a:cs typeface="Constantia"/>
                <a:sym typeface="Constantia"/>
              </a:rPr>
              <a:t>Coccidia</a:t>
            </a:r>
            <a:endParaRPr b="1" sz="2800">
              <a:solidFill>
                <a:srgbClr val="C00000"/>
              </a:solidFill>
              <a:latin typeface="Constantia"/>
              <a:ea typeface="Constantia"/>
              <a:cs typeface="Constantia"/>
              <a:sym typeface="Constantia"/>
            </a:endParaRPr>
          </a:p>
        </p:txBody>
      </p:sp>
      <p:sp>
        <p:nvSpPr>
          <p:cNvPr id="386" name="Google Shape;386;p24"/>
          <p:cNvSpPr txBox="1"/>
          <p:nvPr/>
        </p:nvSpPr>
        <p:spPr>
          <a:xfrm>
            <a:off x="571472" y="3000372"/>
            <a:ext cx="3000396" cy="46166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General characters</a:t>
            </a:r>
            <a:endParaRPr b="1" sz="2400">
              <a:solidFill>
                <a:srgbClr val="C00000"/>
              </a:solidFill>
              <a:latin typeface="Arial"/>
              <a:ea typeface="Arial"/>
              <a:cs typeface="Arial"/>
              <a:sym typeface="Arial"/>
            </a:endParaRPr>
          </a:p>
        </p:txBody>
      </p:sp>
      <p:sp>
        <p:nvSpPr>
          <p:cNvPr id="387" name="Google Shape;387;p24"/>
          <p:cNvSpPr txBox="1"/>
          <p:nvPr/>
        </p:nvSpPr>
        <p:spPr>
          <a:xfrm>
            <a:off x="285720" y="3571876"/>
            <a:ext cx="8501122" cy="3170099"/>
          </a:xfrm>
          <a:prstGeom prst="rect">
            <a:avLst/>
          </a:prstGeom>
          <a:noFill/>
          <a:ln>
            <a:noFill/>
          </a:ln>
        </p:spPr>
        <p:txBody>
          <a:bodyPr anchorCtr="0" anchor="t" bIns="45700" lIns="91425" spcFirstLastPara="1" rIns="91425" wrap="square" tIns="45700">
            <a:spAutoFit/>
          </a:bodyPr>
          <a:lstStyle/>
          <a:p>
            <a:pPr indent="0" lvl="0" marL="0" marR="0" rtl="0" algn="just">
              <a:lnSpc>
                <a:spcPct val="200000"/>
              </a:lnSpc>
              <a:spcBef>
                <a:spcPts val="0"/>
              </a:spcBef>
              <a:spcAft>
                <a:spcPts val="0"/>
              </a:spcAft>
              <a:buNone/>
            </a:pPr>
            <a:r>
              <a:rPr b="1" lang="en-US" sz="2000">
                <a:solidFill>
                  <a:srgbClr val="002060"/>
                </a:solidFill>
                <a:latin typeface="Arial"/>
                <a:ea typeface="Arial"/>
                <a:cs typeface="Arial"/>
                <a:sym typeface="Arial"/>
              </a:rPr>
              <a:t>1- Single-celled </a:t>
            </a:r>
            <a:r>
              <a:rPr b="1" lang="en-US" sz="2000">
                <a:solidFill>
                  <a:srgbClr val="C00000"/>
                </a:solidFill>
                <a:latin typeface="Arial"/>
                <a:ea typeface="Arial"/>
                <a:cs typeface="Arial"/>
                <a:sym typeface="Arial"/>
              </a:rPr>
              <a:t>obligate intracellular parasites</a:t>
            </a:r>
            <a:r>
              <a:rPr b="1" lang="en-US" sz="2000">
                <a:solidFill>
                  <a:schemeClr val="dk1"/>
                </a:solidFill>
                <a:latin typeface="Arial"/>
                <a:ea typeface="Arial"/>
                <a:cs typeface="Arial"/>
                <a:sym typeface="Arial"/>
              </a:rPr>
              <a:t>.</a:t>
            </a:r>
            <a:endParaRPr/>
          </a:p>
          <a:p>
            <a:pPr indent="0" lvl="0" marL="0" marR="0" rtl="0" algn="just">
              <a:lnSpc>
                <a:spcPct val="200000"/>
              </a:lnSpc>
              <a:spcBef>
                <a:spcPts val="0"/>
              </a:spcBef>
              <a:spcAft>
                <a:spcPts val="0"/>
              </a:spcAft>
              <a:buNone/>
            </a:pPr>
            <a:r>
              <a:rPr b="1" lang="en-US" sz="2000">
                <a:solidFill>
                  <a:srgbClr val="002060"/>
                </a:solidFill>
                <a:latin typeface="Arial"/>
                <a:ea typeface="Arial"/>
                <a:cs typeface="Arial"/>
                <a:sym typeface="Arial"/>
              </a:rPr>
              <a:t>2- Multiply by </a:t>
            </a:r>
            <a:r>
              <a:rPr b="1" lang="en-US" sz="2000">
                <a:solidFill>
                  <a:srgbClr val="C00000"/>
                </a:solidFill>
                <a:latin typeface="Arial"/>
                <a:ea typeface="Arial"/>
                <a:cs typeface="Arial"/>
                <a:sym typeface="Arial"/>
              </a:rPr>
              <a:t>alternation of sexual and asexual cycle </a:t>
            </a:r>
            <a:r>
              <a:rPr b="1" lang="en-US" sz="2000">
                <a:solidFill>
                  <a:srgbClr val="002060"/>
                </a:solidFill>
                <a:latin typeface="Arial"/>
                <a:ea typeface="Arial"/>
                <a:cs typeface="Arial"/>
                <a:sym typeface="Arial"/>
              </a:rPr>
              <a:t>either in the same host or two different hosts.</a:t>
            </a:r>
            <a:endParaRPr/>
          </a:p>
          <a:p>
            <a:pPr indent="0" lvl="0" marL="0" marR="0" rtl="0" algn="just">
              <a:lnSpc>
                <a:spcPct val="200000"/>
              </a:lnSpc>
              <a:spcBef>
                <a:spcPts val="0"/>
              </a:spcBef>
              <a:spcAft>
                <a:spcPts val="0"/>
              </a:spcAft>
              <a:buNone/>
            </a:pPr>
            <a:r>
              <a:rPr b="1" lang="en-US" sz="2000">
                <a:solidFill>
                  <a:srgbClr val="002060"/>
                </a:solidFill>
                <a:latin typeface="Arial"/>
                <a:ea typeface="Arial"/>
                <a:cs typeface="Arial"/>
                <a:sym typeface="Arial"/>
              </a:rPr>
              <a:t>3- They are</a:t>
            </a:r>
            <a:r>
              <a:rPr b="1" lang="en-US" sz="2000">
                <a:solidFill>
                  <a:schemeClr val="dk1"/>
                </a:solidFill>
                <a:latin typeface="Arial"/>
                <a:ea typeface="Arial"/>
                <a:cs typeface="Arial"/>
                <a:sym typeface="Arial"/>
              </a:rPr>
              <a:t> </a:t>
            </a:r>
            <a:r>
              <a:rPr b="1" lang="en-US" sz="2000">
                <a:solidFill>
                  <a:srgbClr val="C00000"/>
                </a:solidFill>
                <a:latin typeface="Arial"/>
                <a:ea typeface="Arial"/>
                <a:cs typeface="Arial"/>
                <a:sym typeface="Arial"/>
              </a:rPr>
              <a:t>opportunistic parasites </a:t>
            </a:r>
            <a:r>
              <a:rPr b="1" lang="en-US" sz="2000">
                <a:solidFill>
                  <a:srgbClr val="002060"/>
                </a:solidFill>
                <a:latin typeface="Arial"/>
                <a:ea typeface="Arial"/>
                <a:cs typeface="Arial"/>
                <a:sym typeface="Arial"/>
              </a:rPr>
              <a:t>that common affected immunosuppressed persons.</a:t>
            </a:r>
            <a:endParaRPr sz="1800">
              <a:solidFill>
                <a:srgbClr val="002060"/>
              </a:solidFill>
              <a:latin typeface="Constantia"/>
              <a:ea typeface="Constantia"/>
              <a:cs typeface="Constantia"/>
              <a:sym typeface="Constantia"/>
            </a:endParaRPr>
          </a:p>
        </p:txBody>
      </p:sp>
      <p:sp>
        <p:nvSpPr>
          <p:cNvPr id="388" name="Google Shape;388;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5"/>
          <p:cNvSpPr txBox="1"/>
          <p:nvPr/>
        </p:nvSpPr>
        <p:spPr>
          <a:xfrm>
            <a:off x="2928926" y="214290"/>
            <a:ext cx="3500462" cy="56926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38025" lIns="76075" spcFirstLastPara="1" rIns="76075" wrap="square" tIns="38025">
            <a:spAutoFit/>
          </a:bodyPr>
          <a:lstStyle/>
          <a:p>
            <a:pPr indent="0" lvl="0" marL="0" marR="0" rtl="0" algn="ctr">
              <a:spcBef>
                <a:spcPts val="0"/>
              </a:spcBef>
              <a:spcAft>
                <a:spcPts val="0"/>
              </a:spcAft>
              <a:buNone/>
            </a:pPr>
            <a:r>
              <a:rPr b="1" i="1" lang="en-US" sz="3200">
                <a:solidFill>
                  <a:srgbClr val="C00000"/>
                </a:solidFill>
                <a:latin typeface="Arial"/>
                <a:ea typeface="Arial"/>
                <a:cs typeface="Arial"/>
                <a:sym typeface="Arial"/>
              </a:rPr>
              <a:t>Cryptosporidium</a:t>
            </a:r>
            <a:endParaRPr/>
          </a:p>
        </p:txBody>
      </p:sp>
      <p:sp>
        <p:nvSpPr>
          <p:cNvPr id="395" name="Google Shape;395;p25"/>
          <p:cNvSpPr txBox="1"/>
          <p:nvPr/>
        </p:nvSpPr>
        <p:spPr>
          <a:xfrm>
            <a:off x="142844" y="2000240"/>
            <a:ext cx="9001156" cy="1115567"/>
          </a:xfrm>
          <a:prstGeom prst="rect">
            <a:avLst/>
          </a:prstGeom>
          <a:noFill/>
          <a:ln>
            <a:noFill/>
          </a:ln>
        </p:spPr>
        <p:txBody>
          <a:bodyPr anchorCtr="0" anchor="t" bIns="38025" lIns="76075" spcFirstLastPara="1" rIns="76075" wrap="square" tIns="38025">
            <a:spAutoFit/>
          </a:bodyPr>
          <a:lstStyle/>
          <a:p>
            <a:pPr indent="0" lvl="0" marL="0" marR="0" rtl="0" algn="l">
              <a:spcBef>
                <a:spcPts val="0"/>
              </a:spcBef>
              <a:spcAft>
                <a:spcPts val="0"/>
              </a:spcAft>
              <a:buNone/>
            </a:pPr>
            <a:r>
              <a:rPr b="1" lang="en-US" sz="2700">
                <a:solidFill>
                  <a:schemeClr val="accent1"/>
                </a:solidFill>
                <a:latin typeface="Times New Roman"/>
                <a:ea typeface="Times New Roman"/>
                <a:cs typeface="Times New Roman"/>
                <a:sym typeface="Times New Roman"/>
              </a:rPr>
              <a:t> </a:t>
            </a:r>
            <a:r>
              <a:rPr b="1" lang="en-US" sz="2400">
                <a:solidFill>
                  <a:srgbClr val="C00000"/>
                </a:solidFill>
                <a:latin typeface="Arial"/>
                <a:ea typeface="Arial"/>
                <a:cs typeface="Arial"/>
                <a:sym typeface="Arial"/>
              </a:rPr>
              <a:t>D.H &amp; I.H: </a:t>
            </a:r>
            <a:r>
              <a:rPr b="1" lang="en-US" sz="2400">
                <a:solidFill>
                  <a:srgbClr val="002060"/>
                </a:solidFill>
                <a:latin typeface="Arial"/>
                <a:ea typeface="Arial"/>
                <a:cs typeface="Arial"/>
                <a:sym typeface="Arial"/>
              </a:rPr>
              <a:t>Man</a:t>
            </a:r>
            <a:endParaRPr/>
          </a:p>
          <a:p>
            <a:pPr indent="0" lvl="0" marL="0" marR="0" rtl="0" algn="l">
              <a:spcBef>
                <a:spcPts val="1350"/>
              </a:spcBef>
              <a:spcAft>
                <a:spcPts val="0"/>
              </a:spcAft>
              <a:buNone/>
            </a:pPr>
            <a:r>
              <a:rPr b="1" lang="en-US" sz="2400">
                <a:solidFill>
                  <a:schemeClr val="accent1"/>
                </a:solidFill>
                <a:latin typeface="Arial"/>
                <a:ea typeface="Arial"/>
                <a:cs typeface="Arial"/>
                <a:sym typeface="Arial"/>
              </a:rPr>
              <a:t> </a:t>
            </a:r>
            <a:r>
              <a:rPr b="1" lang="en-US" sz="2400">
                <a:solidFill>
                  <a:srgbClr val="C00000"/>
                </a:solidFill>
                <a:latin typeface="Arial"/>
                <a:ea typeface="Arial"/>
                <a:cs typeface="Arial"/>
                <a:sym typeface="Arial"/>
              </a:rPr>
              <a:t>R.H:</a:t>
            </a:r>
            <a:r>
              <a:rPr b="1" lang="en-US" sz="2400">
                <a:solidFill>
                  <a:schemeClr val="accent1"/>
                </a:solidFill>
                <a:latin typeface="Arial"/>
                <a:ea typeface="Arial"/>
                <a:cs typeface="Arial"/>
                <a:sym typeface="Arial"/>
              </a:rPr>
              <a:t> </a:t>
            </a:r>
            <a:r>
              <a:rPr b="1" lang="en-US" sz="2400">
                <a:solidFill>
                  <a:srgbClr val="002060"/>
                </a:solidFill>
                <a:latin typeface="Arial"/>
                <a:ea typeface="Arial"/>
                <a:cs typeface="Arial"/>
                <a:sym typeface="Arial"/>
              </a:rPr>
              <a:t>Domestic animals such as cattle, sheep, goats &amp; dogs</a:t>
            </a:r>
            <a:r>
              <a:rPr b="1" lang="en-US" sz="2700">
                <a:solidFill>
                  <a:srgbClr val="002060"/>
                </a:solidFill>
                <a:latin typeface="Times New Roman"/>
                <a:ea typeface="Times New Roman"/>
                <a:cs typeface="Times New Roman"/>
                <a:sym typeface="Times New Roman"/>
              </a:rPr>
              <a:t>.</a:t>
            </a:r>
            <a:endParaRPr b="1" sz="2800">
              <a:solidFill>
                <a:srgbClr val="002060"/>
              </a:solidFill>
              <a:latin typeface="Times New Roman"/>
              <a:ea typeface="Times New Roman"/>
              <a:cs typeface="Times New Roman"/>
              <a:sym typeface="Times New Roman"/>
            </a:endParaRPr>
          </a:p>
        </p:txBody>
      </p:sp>
      <p:sp>
        <p:nvSpPr>
          <p:cNvPr id="396" name="Google Shape;396;p25"/>
          <p:cNvSpPr txBox="1"/>
          <p:nvPr/>
        </p:nvSpPr>
        <p:spPr>
          <a:xfrm>
            <a:off x="312965" y="908051"/>
            <a:ext cx="8402439"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400">
                <a:solidFill>
                  <a:srgbClr val="C00000"/>
                </a:solidFill>
                <a:latin typeface="Arial"/>
                <a:ea typeface="Arial"/>
                <a:cs typeface="Arial"/>
                <a:sym typeface="Arial"/>
              </a:rPr>
              <a:t>Geographical distribution: </a:t>
            </a:r>
            <a:r>
              <a:rPr b="1" lang="en-US" sz="2400">
                <a:solidFill>
                  <a:srgbClr val="002060"/>
                </a:solidFill>
                <a:latin typeface="Arial"/>
                <a:ea typeface="Arial"/>
                <a:cs typeface="Arial"/>
                <a:sym typeface="Arial"/>
              </a:rPr>
              <a:t>Cosmopolitan especially among immunosuppressed patients.</a:t>
            </a:r>
            <a:endParaRPr sz="2400">
              <a:solidFill>
                <a:srgbClr val="002060"/>
              </a:solidFill>
              <a:latin typeface="Arial"/>
              <a:ea typeface="Arial"/>
              <a:cs typeface="Arial"/>
              <a:sym typeface="Arial"/>
            </a:endParaRPr>
          </a:p>
        </p:txBody>
      </p:sp>
      <p:sp>
        <p:nvSpPr>
          <p:cNvPr id="397" name="Google Shape;397;p25"/>
          <p:cNvSpPr txBox="1"/>
          <p:nvPr/>
        </p:nvSpPr>
        <p:spPr>
          <a:xfrm>
            <a:off x="261257" y="3886200"/>
            <a:ext cx="8882743" cy="457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Times New Roman"/>
                <a:ea typeface="Times New Roman"/>
                <a:cs typeface="Times New Roman"/>
                <a:sym typeface="Times New Roman"/>
              </a:rPr>
              <a:t>    </a:t>
            </a:r>
            <a:endParaRPr/>
          </a:p>
        </p:txBody>
      </p:sp>
      <p:sp>
        <p:nvSpPr>
          <p:cNvPr id="398" name="Google Shape;398;p25"/>
          <p:cNvSpPr txBox="1"/>
          <p:nvPr/>
        </p:nvSpPr>
        <p:spPr>
          <a:xfrm>
            <a:off x="142844" y="3071810"/>
            <a:ext cx="8644030" cy="21852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Times New Roman"/>
                <a:ea typeface="Times New Roman"/>
                <a:cs typeface="Times New Roman"/>
                <a:sym typeface="Times New Roman"/>
              </a:rPr>
              <a:t>Habitat:</a:t>
            </a:r>
            <a:r>
              <a:rPr lang="en-US" sz="2400">
                <a:solidFill>
                  <a:srgbClr val="C00000"/>
                </a:solidFill>
                <a:latin typeface="Times New Roman"/>
                <a:ea typeface="Times New Roman"/>
                <a:cs typeface="Times New Roman"/>
                <a:sym typeface="Times New Roman"/>
              </a:rPr>
              <a:t> </a:t>
            </a:r>
            <a:endParaRPr/>
          </a:p>
          <a:p>
            <a:pPr indent="-152400" lvl="0" marL="0" marR="0" rtl="0" algn="l">
              <a:spcBef>
                <a:spcPts val="1200"/>
              </a:spcBef>
              <a:spcAft>
                <a:spcPts val="0"/>
              </a:spcAft>
              <a:buClr>
                <a:srgbClr val="002060"/>
              </a:buClr>
              <a:buSzPts val="2400"/>
              <a:buFont typeface="Times New Roman"/>
              <a:buChar char="-"/>
            </a:pPr>
            <a:r>
              <a:rPr b="1" lang="en-US" sz="2400">
                <a:solidFill>
                  <a:srgbClr val="002060"/>
                </a:solidFill>
                <a:latin typeface="Times New Roman"/>
                <a:ea typeface="Times New Roman"/>
                <a:cs typeface="Times New Roman"/>
                <a:sym typeface="Times New Roman"/>
              </a:rPr>
              <a:t>Mainly in the brush border of the small &amp; large intestine.</a:t>
            </a:r>
            <a:endParaRPr/>
          </a:p>
          <a:p>
            <a:pPr indent="-152400" lvl="0" marL="0" marR="0" rtl="0" algn="l">
              <a:spcBef>
                <a:spcPts val="1200"/>
              </a:spcBef>
              <a:spcAft>
                <a:spcPts val="0"/>
              </a:spcAft>
              <a:buClr>
                <a:srgbClr val="002060"/>
              </a:buClr>
              <a:buSzPts val="2400"/>
              <a:buFont typeface="Times New Roman"/>
              <a:buChar char="-"/>
            </a:pPr>
            <a:r>
              <a:rPr b="1" lang="en-US" sz="2400">
                <a:solidFill>
                  <a:srgbClr val="002060"/>
                </a:solidFill>
                <a:latin typeface="Times New Roman"/>
                <a:ea typeface="Times New Roman"/>
                <a:cs typeface="Times New Roman"/>
                <a:sym typeface="Times New Roman"/>
              </a:rPr>
              <a:t>In the epithelium of the respiratory and biliary tracts</a:t>
            </a:r>
            <a:endParaRPr/>
          </a:p>
          <a:p>
            <a:pPr indent="0" lvl="0" marL="0" marR="0" rtl="0" algn="l">
              <a:spcBef>
                <a:spcPts val="1200"/>
              </a:spcBef>
              <a:spcAft>
                <a:spcPts val="0"/>
              </a:spcAft>
              <a:buNone/>
            </a:pPr>
            <a:r>
              <a:rPr b="1" lang="en-US" sz="2400">
                <a:solidFill>
                  <a:srgbClr val="002060"/>
                </a:solidFill>
                <a:latin typeface="Times New Roman"/>
                <a:ea typeface="Times New Roman"/>
                <a:cs typeface="Times New Roman"/>
                <a:sym typeface="Times New Roman"/>
              </a:rPr>
              <a:t>    </a:t>
            </a:r>
            <a:r>
              <a:rPr b="1" lang="en-US" sz="2400">
                <a:solidFill>
                  <a:srgbClr val="C00000"/>
                </a:solidFill>
                <a:latin typeface="Times New Roman"/>
                <a:ea typeface="Times New Roman"/>
                <a:cs typeface="Times New Roman"/>
                <a:sym typeface="Times New Roman"/>
              </a:rPr>
              <a:t>(in immunocompromised individuals)</a:t>
            </a:r>
            <a:r>
              <a:rPr b="1" lang="en-US" sz="2400">
                <a:solidFill>
                  <a:srgbClr val="002060"/>
                </a:solidFill>
                <a:latin typeface="Times New Roman"/>
                <a:ea typeface="Times New Roman"/>
                <a:cs typeface="Times New Roman"/>
                <a:sym typeface="Times New Roman"/>
              </a:rPr>
              <a:t>.</a:t>
            </a:r>
            <a:endParaRPr/>
          </a:p>
        </p:txBody>
      </p:sp>
      <p:sp>
        <p:nvSpPr>
          <p:cNvPr id="399" name="Google Shape;399;p25"/>
          <p:cNvSpPr txBox="1"/>
          <p:nvPr/>
        </p:nvSpPr>
        <p:spPr>
          <a:xfrm>
            <a:off x="326571" y="6092826"/>
            <a:ext cx="8817429" cy="5191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accent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sp>
        <p:nvSpPr>
          <p:cNvPr id="400" name="Google Shape;400;p25"/>
          <p:cNvSpPr txBox="1"/>
          <p:nvPr/>
        </p:nvSpPr>
        <p:spPr>
          <a:xfrm>
            <a:off x="142844" y="5357826"/>
            <a:ext cx="8501154" cy="1015663"/>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b="1" i="1" lang="en-US" sz="2400">
                <a:solidFill>
                  <a:srgbClr val="C00000"/>
                </a:solidFill>
                <a:latin typeface="Arial"/>
                <a:ea typeface="Arial"/>
                <a:cs typeface="Arial"/>
                <a:sym typeface="Arial"/>
              </a:rPr>
              <a:t>Cryptosporidium </a:t>
            </a:r>
            <a:r>
              <a:rPr b="1" lang="en-US" sz="2400">
                <a:solidFill>
                  <a:srgbClr val="C00000"/>
                </a:solidFill>
                <a:latin typeface="Arial"/>
                <a:ea typeface="Arial"/>
                <a:cs typeface="Arial"/>
                <a:sym typeface="Arial"/>
              </a:rPr>
              <a:t>species are:</a:t>
            </a:r>
            <a:endParaRPr/>
          </a:p>
          <a:p>
            <a:pPr indent="0" lvl="0" marL="0" marR="0" rtl="0" algn="l">
              <a:spcBef>
                <a:spcPts val="1200"/>
              </a:spcBef>
              <a:spcAft>
                <a:spcPts val="0"/>
              </a:spcAft>
              <a:buNone/>
            </a:pPr>
            <a:r>
              <a:rPr b="1" lang="en-US" sz="2400">
                <a:solidFill>
                  <a:srgbClr val="002060"/>
                </a:solidFill>
                <a:latin typeface="Arial"/>
                <a:ea typeface="Arial"/>
                <a:cs typeface="Arial"/>
                <a:sym typeface="Arial"/>
              </a:rPr>
              <a:t>1- </a:t>
            </a:r>
            <a:r>
              <a:rPr b="1" i="1" lang="en-US" sz="2400">
                <a:solidFill>
                  <a:srgbClr val="002060"/>
                </a:solidFill>
                <a:latin typeface="Arial"/>
                <a:ea typeface="Arial"/>
                <a:cs typeface="Arial"/>
                <a:sym typeface="Arial"/>
              </a:rPr>
              <a:t>C. parvum</a:t>
            </a:r>
            <a:r>
              <a:rPr b="1" lang="en-US" sz="2400">
                <a:solidFill>
                  <a:srgbClr val="002060"/>
                </a:solidFill>
                <a:latin typeface="Arial"/>
                <a:ea typeface="Arial"/>
                <a:cs typeface="Arial"/>
                <a:sym typeface="Arial"/>
              </a:rPr>
              <a:t>.            2- </a:t>
            </a:r>
            <a:r>
              <a:rPr b="1" i="1" lang="en-US" sz="2400">
                <a:solidFill>
                  <a:srgbClr val="002060"/>
                </a:solidFill>
                <a:latin typeface="Arial"/>
                <a:ea typeface="Arial"/>
                <a:cs typeface="Arial"/>
                <a:sym typeface="Arial"/>
              </a:rPr>
              <a:t>C. muris</a:t>
            </a:r>
            <a:r>
              <a:rPr b="1" lang="en-US" sz="2400">
                <a:solidFill>
                  <a:srgbClr val="002060"/>
                </a:solidFill>
                <a:latin typeface="Arial"/>
                <a:ea typeface="Arial"/>
                <a:cs typeface="Arial"/>
                <a:sym typeface="Arial"/>
              </a:rPr>
              <a:t>.               3- </a:t>
            </a:r>
            <a:r>
              <a:rPr b="1" i="1" lang="en-US" sz="2400">
                <a:solidFill>
                  <a:srgbClr val="002060"/>
                </a:solidFill>
                <a:latin typeface="Arial"/>
                <a:ea typeface="Arial"/>
                <a:cs typeface="Arial"/>
                <a:sym typeface="Arial"/>
              </a:rPr>
              <a:t>C. bovis</a:t>
            </a:r>
            <a:r>
              <a:rPr b="1" lang="en-US" sz="2400">
                <a:solidFill>
                  <a:srgbClr val="002060"/>
                </a:solidFill>
                <a:latin typeface="Arial"/>
                <a:ea typeface="Arial"/>
                <a:cs typeface="Arial"/>
                <a:sym typeface="Arial"/>
              </a:rPr>
              <a:t>.</a:t>
            </a:r>
            <a:endParaRPr/>
          </a:p>
        </p:txBody>
      </p:sp>
      <p:sp>
        <p:nvSpPr>
          <p:cNvPr id="401" name="Google Shape;401;p25"/>
          <p:cNvSpPr txBox="1"/>
          <p:nvPr>
            <p:ph idx="12" type="sldNum"/>
          </p:nvPr>
        </p:nvSpPr>
        <p:spPr>
          <a:xfrm>
            <a:off x="8472458" y="6217622"/>
            <a:ext cx="548700" cy="524700"/>
          </a:xfrm>
          <a:prstGeom prst="rect">
            <a:avLst/>
          </a:prstGeom>
          <a:noFill/>
          <a:ln>
            <a:noFill/>
          </a:ln>
        </p:spPr>
        <p:txBody>
          <a:bodyPr anchorCtr="0" anchor="b" bIns="0" lIns="0" spcFirstLastPara="1" rIns="0" wrap="square" tIns="0">
            <a:normAutofit/>
          </a:bodyPr>
          <a:lstStyle/>
          <a:p>
            <a:pPr indent="0" lvl="0" marL="0" rtl="0" algn="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Cryptosporidium_LifeCycle" id="406" name="Google Shape;406;p26"/>
          <p:cNvPicPr preferRelativeResize="0"/>
          <p:nvPr/>
        </p:nvPicPr>
        <p:blipFill rotWithShape="1">
          <a:blip r:embed="rId3">
            <a:alphaModFix/>
          </a:blip>
          <a:srcRect b="0" l="0" r="0" t="0"/>
          <a:stretch/>
        </p:blipFill>
        <p:spPr>
          <a:xfrm>
            <a:off x="0" y="0"/>
            <a:ext cx="10668000" cy="6858000"/>
          </a:xfrm>
          <a:prstGeom prst="rect">
            <a:avLst/>
          </a:prstGeom>
          <a:noFill/>
          <a:ln>
            <a:noFill/>
          </a:ln>
        </p:spPr>
      </p:pic>
      <p:sp>
        <p:nvSpPr>
          <p:cNvPr id="407" name="Google Shape;407;p2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nvSpPr>
        <p:spPr>
          <a:xfrm>
            <a:off x="2143108" y="285728"/>
            <a:ext cx="4357718"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Mode of transmission</a:t>
            </a:r>
            <a:endParaRPr sz="2800">
              <a:solidFill>
                <a:srgbClr val="C00000"/>
              </a:solidFill>
              <a:latin typeface="Arial"/>
              <a:ea typeface="Arial"/>
              <a:cs typeface="Arial"/>
              <a:sym typeface="Arial"/>
            </a:endParaRPr>
          </a:p>
        </p:txBody>
      </p:sp>
      <p:sp>
        <p:nvSpPr>
          <p:cNvPr id="413" name="Google Shape;413;p27"/>
          <p:cNvSpPr txBox="1"/>
          <p:nvPr/>
        </p:nvSpPr>
        <p:spPr>
          <a:xfrm>
            <a:off x="545925" y="1307650"/>
            <a:ext cx="8312400" cy="5797200"/>
          </a:xfrm>
          <a:prstGeom prst="rect">
            <a:avLst/>
          </a:prstGeom>
          <a:noFill/>
          <a:ln>
            <a:noFill/>
          </a:ln>
        </p:spPr>
        <p:txBody>
          <a:bodyPr anchorCtr="0" anchor="t" bIns="45700" lIns="91425" spcFirstLastPara="1" rIns="91425" wrap="square" tIns="45700">
            <a:spAutoFit/>
          </a:bodyPr>
          <a:lstStyle/>
          <a:p>
            <a:pPr indent="-177800" lvl="0" marL="0" marR="0" rtl="0" algn="just">
              <a:lnSpc>
                <a:spcPct val="15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Contamination of food or drink </a:t>
            </a:r>
            <a:r>
              <a:rPr b="1" lang="en-US" sz="2800">
                <a:solidFill>
                  <a:srgbClr val="002060"/>
                </a:solidFill>
                <a:latin typeface="Arial"/>
                <a:ea typeface="Arial"/>
                <a:cs typeface="Arial"/>
                <a:sym typeface="Arial"/>
              </a:rPr>
              <a:t>with mature oocyst either</a:t>
            </a:r>
            <a:r>
              <a:rPr b="1" lang="en-US" sz="2800">
                <a:solidFill>
                  <a:schemeClr val="dk1"/>
                </a:solidFill>
                <a:latin typeface="Arial"/>
                <a:ea typeface="Arial"/>
                <a:cs typeface="Arial"/>
                <a:sym typeface="Arial"/>
              </a:rPr>
              <a:t> </a:t>
            </a:r>
            <a:r>
              <a:rPr b="1" lang="en-US" sz="2800">
                <a:solidFill>
                  <a:srgbClr val="C00000"/>
                </a:solidFill>
                <a:latin typeface="Arial"/>
                <a:ea typeface="Arial"/>
                <a:cs typeface="Arial"/>
                <a:sym typeface="Arial"/>
              </a:rPr>
              <a:t>directly</a:t>
            </a:r>
            <a:r>
              <a:rPr b="1" lang="en-US" sz="2800">
                <a:solidFill>
                  <a:schemeClr val="dk1"/>
                </a:solidFill>
                <a:latin typeface="Arial"/>
                <a:ea typeface="Arial"/>
                <a:cs typeface="Arial"/>
                <a:sym typeface="Arial"/>
              </a:rPr>
              <a:t> </a:t>
            </a:r>
            <a:r>
              <a:rPr b="1" lang="en-US" sz="2800">
                <a:solidFill>
                  <a:srgbClr val="002060"/>
                </a:solidFill>
                <a:latin typeface="Arial"/>
                <a:ea typeface="Arial"/>
                <a:cs typeface="Arial"/>
                <a:sym typeface="Arial"/>
              </a:rPr>
              <a:t>by stool of patient or animal or </a:t>
            </a:r>
            <a:r>
              <a:rPr b="1" lang="en-US" sz="2800">
                <a:solidFill>
                  <a:srgbClr val="C00000"/>
                </a:solidFill>
                <a:latin typeface="Arial"/>
                <a:ea typeface="Arial"/>
                <a:cs typeface="Arial"/>
                <a:sym typeface="Arial"/>
              </a:rPr>
              <a:t>indirectly</a:t>
            </a:r>
            <a:r>
              <a:rPr b="1" lang="en-US" sz="2800">
                <a:solidFill>
                  <a:schemeClr val="dk1"/>
                </a:solidFill>
                <a:latin typeface="Arial"/>
                <a:ea typeface="Arial"/>
                <a:cs typeface="Arial"/>
                <a:sym typeface="Arial"/>
              </a:rPr>
              <a:t> </a:t>
            </a:r>
            <a:r>
              <a:rPr b="1" lang="en-US" sz="2800">
                <a:solidFill>
                  <a:srgbClr val="002060"/>
                </a:solidFill>
                <a:latin typeface="Arial"/>
                <a:ea typeface="Arial"/>
                <a:cs typeface="Arial"/>
                <a:sym typeface="Arial"/>
              </a:rPr>
              <a:t>by house fly.</a:t>
            </a:r>
            <a:endParaRPr/>
          </a:p>
          <a:p>
            <a:pPr indent="-177800" lvl="0" marL="0" marR="0" rtl="0" algn="just">
              <a:lnSpc>
                <a:spcPct val="150000"/>
              </a:lnSpc>
              <a:spcBef>
                <a:spcPts val="1400"/>
              </a:spcBef>
              <a:spcAft>
                <a:spcPts val="0"/>
              </a:spcAft>
              <a:buClr>
                <a:srgbClr val="C00000"/>
              </a:buClr>
              <a:buSzPts val="2800"/>
              <a:buFont typeface="Noto Sans Symbols"/>
              <a:buChar char="⮚"/>
            </a:pPr>
            <a:r>
              <a:rPr b="1" lang="en-US" sz="2800">
                <a:solidFill>
                  <a:schemeClr val="dk1"/>
                </a:solidFill>
                <a:latin typeface="Arial"/>
                <a:ea typeface="Arial"/>
                <a:cs typeface="Arial"/>
                <a:sym typeface="Arial"/>
              </a:rPr>
              <a:t> </a:t>
            </a:r>
            <a:r>
              <a:rPr b="1" lang="en-US" sz="2800">
                <a:solidFill>
                  <a:srgbClr val="002060"/>
                </a:solidFill>
                <a:latin typeface="Arial"/>
                <a:ea typeface="Arial"/>
                <a:cs typeface="Arial"/>
                <a:sym typeface="Arial"/>
              </a:rPr>
              <a:t>Handling food by infected food handlers as </a:t>
            </a:r>
            <a:r>
              <a:rPr b="1" lang="en-US" sz="2800">
                <a:solidFill>
                  <a:srgbClr val="C00000"/>
                </a:solidFill>
                <a:latin typeface="Arial"/>
                <a:ea typeface="Arial"/>
                <a:cs typeface="Arial"/>
                <a:sym typeface="Arial"/>
              </a:rPr>
              <a:t>cookers and waiters. </a:t>
            </a:r>
            <a:endParaRPr/>
          </a:p>
          <a:p>
            <a:pPr indent="-177800" lvl="0" marL="0" marR="0" rtl="0" algn="just">
              <a:lnSpc>
                <a:spcPct val="150000"/>
              </a:lnSpc>
              <a:spcBef>
                <a:spcPts val="140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Autoinfection</a:t>
            </a:r>
            <a:r>
              <a:rPr b="1" lang="en-US" sz="2800">
                <a:solidFill>
                  <a:schemeClr val="dk1"/>
                </a:solidFill>
                <a:latin typeface="Arial"/>
                <a:ea typeface="Arial"/>
                <a:cs typeface="Arial"/>
                <a:sym typeface="Arial"/>
              </a:rPr>
              <a:t> </a:t>
            </a:r>
            <a:r>
              <a:rPr b="1" lang="en-US" sz="2800">
                <a:solidFill>
                  <a:srgbClr val="002060"/>
                </a:solidFill>
                <a:latin typeface="Arial"/>
                <a:ea typeface="Arial"/>
                <a:cs typeface="Arial"/>
                <a:sym typeface="Arial"/>
              </a:rPr>
              <a:t>both external (hand to mouth infection) &amp; internal.</a:t>
            </a:r>
            <a:endParaRPr/>
          </a:p>
          <a:p>
            <a:pPr indent="-177800" lvl="0" marL="0" marR="0" rtl="0" algn="just">
              <a:lnSpc>
                <a:spcPct val="150000"/>
              </a:lnSpc>
              <a:spcBef>
                <a:spcPts val="140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Inhalation </a:t>
            </a:r>
            <a:r>
              <a:rPr b="1" lang="en-US" sz="2800">
                <a:solidFill>
                  <a:srgbClr val="002060"/>
                </a:solidFill>
                <a:latin typeface="Arial"/>
                <a:ea typeface="Arial"/>
                <a:cs typeface="Arial"/>
                <a:sym typeface="Arial"/>
              </a:rPr>
              <a:t>of oocysts.</a:t>
            </a:r>
            <a:endParaRPr sz="2800">
              <a:solidFill>
                <a:srgbClr val="002060"/>
              </a:solidFill>
              <a:latin typeface="Arial"/>
              <a:ea typeface="Arial"/>
              <a:cs typeface="Arial"/>
              <a:sym typeface="Arial"/>
            </a:endParaRPr>
          </a:p>
        </p:txBody>
      </p:sp>
      <p:sp>
        <p:nvSpPr>
          <p:cNvPr id="414" name="Google Shape;414;p2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Effect filter="fade" transition="in">
                                      <p:cBhvr>
                                        <p:cTn dur="500"/>
                                        <p:tgtEl>
                                          <p:spTgt spid="4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animEffect filter="fade" transition="in">
                                      <p:cBhvr>
                                        <p:cTn dur="500"/>
                                        <p:tgtEl>
                                          <p:spTgt spid="4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2" st="2"/>
                                            </p:txEl>
                                          </p:spTgt>
                                        </p:tgtEl>
                                        <p:attrNameLst>
                                          <p:attrName>style.visibility</p:attrName>
                                        </p:attrNameLst>
                                      </p:cBhvr>
                                      <p:to>
                                        <p:strVal val="visible"/>
                                      </p:to>
                                    </p:set>
                                    <p:animEffect filter="fade" transition="in">
                                      <p:cBhvr>
                                        <p:cTn dur="500"/>
                                        <p:tgtEl>
                                          <p:spTgt spid="4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xEl>
                                              <p:pRg end="3" st="3"/>
                                            </p:txEl>
                                          </p:spTgt>
                                        </p:tgtEl>
                                        <p:attrNameLst>
                                          <p:attrName>style.visibility</p:attrName>
                                        </p:attrNameLst>
                                      </p:cBhvr>
                                      <p:to>
                                        <p:strVal val="visible"/>
                                      </p:to>
                                    </p:set>
                                    <p:animEffect filter="fade" transition="in">
                                      <p:cBhvr>
                                        <p:cTn dur="500"/>
                                        <p:tgtEl>
                                          <p:spTgt spid="41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8"/>
          <p:cNvSpPr txBox="1"/>
          <p:nvPr/>
        </p:nvSpPr>
        <p:spPr>
          <a:xfrm>
            <a:off x="1500166" y="285728"/>
            <a:ext cx="6286544"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Pathogenesis and symptomatology</a:t>
            </a:r>
            <a:endParaRPr b="1" sz="2800">
              <a:solidFill>
                <a:srgbClr val="C00000"/>
              </a:solidFill>
              <a:latin typeface="Arial"/>
              <a:ea typeface="Arial"/>
              <a:cs typeface="Arial"/>
              <a:sym typeface="Arial"/>
            </a:endParaRPr>
          </a:p>
        </p:txBody>
      </p:sp>
      <p:sp>
        <p:nvSpPr>
          <p:cNvPr id="420" name="Google Shape;420;p28"/>
          <p:cNvSpPr txBox="1"/>
          <p:nvPr/>
        </p:nvSpPr>
        <p:spPr>
          <a:xfrm>
            <a:off x="2214546" y="857232"/>
            <a:ext cx="4143404"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Disease:</a:t>
            </a:r>
            <a:r>
              <a:rPr lang="en-US" sz="2400">
                <a:solidFill>
                  <a:srgbClr val="C00000"/>
                </a:solidFill>
                <a:latin typeface="Arial"/>
                <a:ea typeface="Arial"/>
                <a:cs typeface="Arial"/>
                <a:sym typeface="Arial"/>
              </a:rPr>
              <a:t> </a:t>
            </a:r>
            <a:r>
              <a:rPr b="1" lang="en-US" sz="2400">
                <a:solidFill>
                  <a:srgbClr val="C00000"/>
                </a:solidFill>
                <a:latin typeface="Arial"/>
                <a:ea typeface="Arial"/>
                <a:cs typeface="Arial"/>
                <a:sym typeface="Arial"/>
              </a:rPr>
              <a:t>Cryptosporidiosis</a:t>
            </a:r>
            <a:endParaRPr b="1" sz="2400">
              <a:solidFill>
                <a:srgbClr val="C00000"/>
              </a:solidFill>
              <a:latin typeface="Arial"/>
              <a:ea typeface="Arial"/>
              <a:cs typeface="Arial"/>
              <a:sym typeface="Arial"/>
            </a:endParaRPr>
          </a:p>
        </p:txBody>
      </p:sp>
      <p:sp>
        <p:nvSpPr>
          <p:cNvPr id="421" name="Google Shape;421;p28"/>
          <p:cNvSpPr txBox="1"/>
          <p:nvPr/>
        </p:nvSpPr>
        <p:spPr>
          <a:xfrm>
            <a:off x="214282" y="1428736"/>
            <a:ext cx="8643998" cy="143885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rgbClr val="002060"/>
                </a:solidFill>
                <a:latin typeface="Arial"/>
                <a:ea typeface="Arial"/>
                <a:cs typeface="Arial"/>
                <a:sym typeface="Arial"/>
              </a:rPr>
              <a:t>The parasite is located </a:t>
            </a:r>
            <a:r>
              <a:rPr b="1" lang="en-US" sz="2000">
                <a:solidFill>
                  <a:srgbClr val="C00000"/>
                </a:solidFill>
                <a:latin typeface="Arial"/>
                <a:ea typeface="Arial"/>
                <a:cs typeface="Arial"/>
                <a:sym typeface="Arial"/>
              </a:rPr>
              <a:t>in the brush border </a:t>
            </a:r>
            <a:r>
              <a:rPr b="1" lang="en-US" sz="2000">
                <a:solidFill>
                  <a:srgbClr val="002060"/>
                </a:solidFill>
                <a:latin typeface="Arial"/>
                <a:ea typeface="Arial"/>
                <a:cs typeface="Arial"/>
                <a:sym typeface="Arial"/>
              </a:rPr>
              <a:t>of the epithelial cells of the small intestine</a:t>
            </a:r>
            <a:r>
              <a:rPr b="1" lang="en-US" sz="2000">
                <a:solidFill>
                  <a:schemeClr val="dk1"/>
                </a:solidFill>
                <a:latin typeface="Arial"/>
                <a:ea typeface="Arial"/>
                <a:cs typeface="Arial"/>
                <a:sym typeface="Arial"/>
              </a:rPr>
              <a:t> </a:t>
            </a:r>
            <a:r>
              <a:rPr b="1" lang="en-US" sz="2000">
                <a:solidFill>
                  <a:srgbClr val="C00000"/>
                </a:solidFill>
                <a:latin typeface="Arial"/>
                <a:ea typeface="Arial"/>
                <a:cs typeface="Arial"/>
                <a:sym typeface="Arial"/>
              </a:rPr>
              <a:t>(intracellular but extracytoplasmic) </a:t>
            </a:r>
            <a:r>
              <a:rPr b="1" lang="en-US" sz="2000">
                <a:solidFill>
                  <a:srgbClr val="002060"/>
                </a:solidFill>
                <a:latin typeface="Arial"/>
                <a:ea typeface="Arial"/>
                <a:cs typeface="Arial"/>
                <a:sym typeface="Arial"/>
              </a:rPr>
              <a:t>⮊ damage to the microvilli where it attaches. </a:t>
            </a:r>
            <a:endParaRPr sz="2000">
              <a:solidFill>
                <a:srgbClr val="002060"/>
              </a:solidFill>
              <a:latin typeface="Constantia"/>
              <a:ea typeface="Constantia"/>
              <a:cs typeface="Constantia"/>
              <a:sym typeface="Constantia"/>
            </a:endParaRPr>
          </a:p>
        </p:txBody>
      </p:sp>
      <p:cxnSp>
        <p:nvCxnSpPr>
          <p:cNvPr id="422" name="Google Shape;422;p28"/>
          <p:cNvCxnSpPr/>
          <p:nvPr/>
        </p:nvCxnSpPr>
        <p:spPr>
          <a:xfrm rot="5400000">
            <a:off x="4429918" y="3142454"/>
            <a:ext cx="285752" cy="1588"/>
          </a:xfrm>
          <a:prstGeom prst="straightConnector1">
            <a:avLst/>
          </a:prstGeom>
          <a:noFill/>
          <a:ln cap="flat" cmpd="sng" w="38100">
            <a:solidFill>
              <a:srgbClr val="002060"/>
            </a:solidFill>
            <a:prstDash val="solid"/>
            <a:round/>
            <a:headEnd len="sm" w="sm" type="none"/>
            <a:tailEnd len="sm" w="sm" type="none"/>
          </a:ln>
        </p:spPr>
      </p:cxnSp>
      <p:cxnSp>
        <p:nvCxnSpPr>
          <p:cNvPr id="423" name="Google Shape;423;p28"/>
          <p:cNvCxnSpPr/>
          <p:nvPr/>
        </p:nvCxnSpPr>
        <p:spPr>
          <a:xfrm rot="10800000">
            <a:off x="1500166" y="3286124"/>
            <a:ext cx="3071834" cy="1588"/>
          </a:xfrm>
          <a:prstGeom prst="straightConnector1">
            <a:avLst/>
          </a:prstGeom>
          <a:noFill/>
          <a:ln cap="flat" cmpd="sng" w="38100">
            <a:solidFill>
              <a:srgbClr val="002060"/>
            </a:solidFill>
            <a:prstDash val="solid"/>
            <a:round/>
            <a:headEnd len="sm" w="sm" type="none"/>
            <a:tailEnd len="sm" w="sm" type="none"/>
          </a:ln>
        </p:spPr>
      </p:cxnSp>
      <p:cxnSp>
        <p:nvCxnSpPr>
          <p:cNvPr id="424" name="Google Shape;424;p28"/>
          <p:cNvCxnSpPr/>
          <p:nvPr/>
        </p:nvCxnSpPr>
        <p:spPr>
          <a:xfrm>
            <a:off x="4572000" y="3286124"/>
            <a:ext cx="2714644" cy="1588"/>
          </a:xfrm>
          <a:prstGeom prst="straightConnector1">
            <a:avLst/>
          </a:prstGeom>
          <a:noFill/>
          <a:ln cap="flat" cmpd="sng" w="38100">
            <a:solidFill>
              <a:srgbClr val="002060"/>
            </a:solidFill>
            <a:prstDash val="solid"/>
            <a:round/>
            <a:headEnd len="sm" w="sm" type="none"/>
            <a:tailEnd len="sm" w="sm" type="none"/>
          </a:ln>
        </p:spPr>
      </p:cxnSp>
      <p:cxnSp>
        <p:nvCxnSpPr>
          <p:cNvPr id="425" name="Google Shape;425;p28"/>
          <p:cNvCxnSpPr/>
          <p:nvPr/>
        </p:nvCxnSpPr>
        <p:spPr>
          <a:xfrm rot="5400000">
            <a:off x="1357290" y="3429000"/>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426" name="Google Shape;426;p28"/>
          <p:cNvCxnSpPr/>
          <p:nvPr/>
        </p:nvCxnSpPr>
        <p:spPr>
          <a:xfrm rot="5400000">
            <a:off x="7144562" y="3428206"/>
            <a:ext cx="285752" cy="1588"/>
          </a:xfrm>
          <a:prstGeom prst="straightConnector1">
            <a:avLst/>
          </a:prstGeom>
          <a:noFill/>
          <a:ln cap="flat" cmpd="sng" w="38100">
            <a:solidFill>
              <a:srgbClr val="002060"/>
            </a:solidFill>
            <a:prstDash val="solid"/>
            <a:round/>
            <a:headEnd len="sm" w="sm" type="none"/>
            <a:tailEnd len="med" w="med" type="stealth"/>
          </a:ln>
        </p:spPr>
      </p:cxnSp>
      <p:sp>
        <p:nvSpPr>
          <p:cNvPr id="427" name="Google Shape;427;p28"/>
          <p:cNvSpPr txBox="1"/>
          <p:nvPr/>
        </p:nvSpPr>
        <p:spPr>
          <a:xfrm>
            <a:off x="500034" y="3643314"/>
            <a:ext cx="2571768" cy="646331"/>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In immunocompenent patient</a:t>
            </a:r>
            <a:endParaRPr b="1" sz="1800">
              <a:solidFill>
                <a:srgbClr val="C00000"/>
              </a:solidFill>
              <a:latin typeface="Arial"/>
              <a:ea typeface="Arial"/>
              <a:cs typeface="Arial"/>
              <a:sym typeface="Arial"/>
            </a:endParaRPr>
          </a:p>
        </p:txBody>
      </p:sp>
      <p:sp>
        <p:nvSpPr>
          <p:cNvPr id="428" name="Google Shape;428;p28"/>
          <p:cNvSpPr txBox="1"/>
          <p:nvPr/>
        </p:nvSpPr>
        <p:spPr>
          <a:xfrm>
            <a:off x="5786446" y="3643314"/>
            <a:ext cx="3000396" cy="646331"/>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In immunocompromised patient</a:t>
            </a:r>
            <a:endParaRPr b="1" sz="1800">
              <a:solidFill>
                <a:srgbClr val="C00000"/>
              </a:solidFill>
              <a:latin typeface="Arial"/>
              <a:ea typeface="Arial"/>
              <a:cs typeface="Arial"/>
              <a:sym typeface="Arial"/>
            </a:endParaRPr>
          </a:p>
        </p:txBody>
      </p:sp>
      <p:sp>
        <p:nvSpPr>
          <p:cNvPr id="429" name="Google Shape;429;p28"/>
          <p:cNvSpPr txBox="1"/>
          <p:nvPr/>
        </p:nvSpPr>
        <p:spPr>
          <a:xfrm>
            <a:off x="214282" y="4643446"/>
            <a:ext cx="3071834" cy="203132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C00000"/>
                </a:solidFill>
                <a:latin typeface="Arial"/>
                <a:ea typeface="Arial"/>
                <a:cs typeface="Arial"/>
                <a:sym typeface="Arial"/>
              </a:rPr>
              <a:t>Acute self limited watery diarrhoea </a:t>
            </a:r>
            <a:r>
              <a:rPr b="1" lang="en-US" sz="1800">
                <a:solidFill>
                  <a:srgbClr val="002060"/>
                </a:solidFill>
                <a:latin typeface="Arial"/>
                <a:ea typeface="Arial"/>
                <a:cs typeface="Arial"/>
                <a:sym typeface="Arial"/>
              </a:rPr>
              <a:t>that can last for a few weeks with abdominal cramps, low fever, nausea, vomiting, malabsorption and dehydration.</a:t>
            </a:r>
            <a:endParaRPr sz="1800">
              <a:solidFill>
                <a:srgbClr val="002060"/>
              </a:solidFill>
              <a:latin typeface="Constantia"/>
              <a:ea typeface="Constantia"/>
              <a:cs typeface="Constantia"/>
              <a:sym typeface="Constantia"/>
            </a:endParaRPr>
          </a:p>
        </p:txBody>
      </p:sp>
      <p:sp>
        <p:nvSpPr>
          <p:cNvPr id="430" name="Google Shape;430;p28"/>
          <p:cNvSpPr txBox="1"/>
          <p:nvPr/>
        </p:nvSpPr>
        <p:spPr>
          <a:xfrm>
            <a:off x="5572132" y="4857760"/>
            <a:ext cx="3286148" cy="175432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C00000"/>
                </a:solidFill>
                <a:latin typeface="Arial"/>
                <a:ea typeface="Arial"/>
                <a:cs typeface="Arial"/>
                <a:sym typeface="Arial"/>
              </a:rPr>
              <a:t>The disease is more severe with cholera like diarrhea </a:t>
            </a:r>
            <a:r>
              <a:rPr b="1" lang="en-US" sz="1800">
                <a:solidFill>
                  <a:srgbClr val="002060"/>
                </a:solidFill>
                <a:latin typeface="Arial"/>
                <a:ea typeface="Arial"/>
                <a:cs typeface="Arial"/>
                <a:sym typeface="Arial"/>
              </a:rPr>
              <a:t>⮊ severe malabsorption and weight loss. The diarrhea is chronic and last for 2 months or more.</a:t>
            </a:r>
            <a:endParaRPr sz="1800">
              <a:solidFill>
                <a:srgbClr val="002060"/>
              </a:solidFill>
              <a:latin typeface="Constantia"/>
              <a:ea typeface="Constantia"/>
              <a:cs typeface="Constantia"/>
              <a:sym typeface="Constantia"/>
            </a:endParaRPr>
          </a:p>
        </p:txBody>
      </p:sp>
      <p:cxnSp>
        <p:nvCxnSpPr>
          <p:cNvPr id="431" name="Google Shape;431;p28"/>
          <p:cNvCxnSpPr/>
          <p:nvPr/>
        </p:nvCxnSpPr>
        <p:spPr>
          <a:xfrm rot="5400000">
            <a:off x="1321571" y="4464851"/>
            <a:ext cx="214314" cy="1588"/>
          </a:xfrm>
          <a:prstGeom prst="straightConnector1">
            <a:avLst/>
          </a:prstGeom>
          <a:noFill/>
          <a:ln cap="flat" cmpd="sng" w="38100">
            <a:solidFill>
              <a:srgbClr val="002060"/>
            </a:solidFill>
            <a:prstDash val="solid"/>
            <a:round/>
            <a:headEnd len="sm" w="sm" type="none"/>
            <a:tailEnd len="med" w="med" type="stealth"/>
          </a:ln>
        </p:spPr>
      </p:cxnSp>
      <p:cxnSp>
        <p:nvCxnSpPr>
          <p:cNvPr id="432" name="Google Shape;432;p28"/>
          <p:cNvCxnSpPr/>
          <p:nvPr/>
        </p:nvCxnSpPr>
        <p:spPr>
          <a:xfrm rot="5400000">
            <a:off x="7144562" y="4572008"/>
            <a:ext cx="284958" cy="794"/>
          </a:xfrm>
          <a:prstGeom prst="straightConnector1">
            <a:avLst/>
          </a:prstGeom>
          <a:noFill/>
          <a:ln cap="flat" cmpd="sng" w="38100">
            <a:solidFill>
              <a:srgbClr val="002060"/>
            </a:solidFill>
            <a:prstDash val="solid"/>
            <a:round/>
            <a:headEnd len="sm" w="sm" type="none"/>
            <a:tailEnd len="med" w="med" type="stealth"/>
          </a:ln>
        </p:spPr>
      </p:cxnSp>
      <p:sp>
        <p:nvSpPr>
          <p:cNvPr id="433" name="Google Shape;433;p2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9"/>
          <p:cNvSpPr txBox="1"/>
          <p:nvPr/>
        </p:nvSpPr>
        <p:spPr>
          <a:xfrm>
            <a:off x="2643174" y="500042"/>
            <a:ext cx="3857652"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Laboratory diagnosis</a:t>
            </a:r>
            <a:endParaRPr b="1" sz="2800">
              <a:solidFill>
                <a:srgbClr val="C00000"/>
              </a:solidFill>
              <a:latin typeface="Arial"/>
              <a:ea typeface="Arial"/>
              <a:cs typeface="Arial"/>
              <a:sym typeface="Arial"/>
            </a:endParaRPr>
          </a:p>
        </p:txBody>
      </p:sp>
      <p:cxnSp>
        <p:nvCxnSpPr>
          <p:cNvPr id="439" name="Google Shape;439;p29"/>
          <p:cNvCxnSpPr/>
          <p:nvPr/>
        </p:nvCxnSpPr>
        <p:spPr>
          <a:xfrm rot="5400000">
            <a:off x="4107653" y="1321579"/>
            <a:ext cx="357190" cy="1588"/>
          </a:xfrm>
          <a:prstGeom prst="straightConnector1">
            <a:avLst/>
          </a:prstGeom>
          <a:noFill/>
          <a:ln cap="flat" cmpd="sng" w="9525">
            <a:solidFill>
              <a:srgbClr val="075192"/>
            </a:solidFill>
            <a:prstDash val="solid"/>
            <a:round/>
            <a:headEnd len="sm" w="sm" type="none"/>
            <a:tailEnd len="sm" w="sm" type="none"/>
          </a:ln>
        </p:spPr>
      </p:cxnSp>
      <p:cxnSp>
        <p:nvCxnSpPr>
          <p:cNvPr id="440" name="Google Shape;440;p29"/>
          <p:cNvCxnSpPr/>
          <p:nvPr/>
        </p:nvCxnSpPr>
        <p:spPr>
          <a:xfrm>
            <a:off x="4286248" y="1500174"/>
            <a:ext cx="3214710" cy="1588"/>
          </a:xfrm>
          <a:prstGeom prst="straightConnector1">
            <a:avLst/>
          </a:prstGeom>
          <a:noFill/>
          <a:ln cap="flat" cmpd="sng" w="9525">
            <a:solidFill>
              <a:srgbClr val="075192"/>
            </a:solidFill>
            <a:prstDash val="solid"/>
            <a:round/>
            <a:headEnd len="sm" w="sm" type="none"/>
            <a:tailEnd len="sm" w="sm" type="none"/>
          </a:ln>
        </p:spPr>
      </p:cxnSp>
      <p:cxnSp>
        <p:nvCxnSpPr>
          <p:cNvPr id="441" name="Google Shape;441;p29"/>
          <p:cNvCxnSpPr/>
          <p:nvPr/>
        </p:nvCxnSpPr>
        <p:spPr>
          <a:xfrm rot="10800000">
            <a:off x="1785918" y="1500174"/>
            <a:ext cx="2500330" cy="1588"/>
          </a:xfrm>
          <a:prstGeom prst="straightConnector1">
            <a:avLst/>
          </a:prstGeom>
          <a:noFill/>
          <a:ln cap="flat" cmpd="sng" w="9525">
            <a:solidFill>
              <a:srgbClr val="075192"/>
            </a:solidFill>
            <a:prstDash val="solid"/>
            <a:round/>
            <a:headEnd len="sm" w="sm" type="none"/>
            <a:tailEnd len="sm" w="sm" type="none"/>
          </a:ln>
        </p:spPr>
      </p:cxnSp>
      <p:cxnSp>
        <p:nvCxnSpPr>
          <p:cNvPr id="442" name="Google Shape;442;p29"/>
          <p:cNvCxnSpPr/>
          <p:nvPr/>
        </p:nvCxnSpPr>
        <p:spPr>
          <a:xfrm rot="5400000">
            <a:off x="1608117" y="1677975"/>
            <a:ext cx="357190" cy="1588"/>
          </a:xfrm>
          <a:prstGeom prst="straightConnector1">
            <a:avLst/>
          </a:prstGeom>
          <a:noFill/>
          <a:ln cap="flat" cmpd="sng" w="9525">
            <a:solidFill>
              <a:srgbClr val="075192"/>
            </a:solidFill>
            <a:prstDash val="solid"/>
            <a:round/>
            <a:headEnd len="sm" w="sm" type="none"/>
            <a:tailEnd len="med" w="med" type="stealth"/>
          </a:ln>
        </p:spPr>
      </p:cxnSp>
      <p:cxnSp>
        <p:nvCxnSpPr>
          <p:cNvPr id="443" name="Google Shape;443;p29"/>
          <p:cNvCxnSpPr/>
          <p:nvPr/>
        </p:nvCxnSpPr>
        <p:spPr>
          <a:xfrm rot="5400000">
            <a:off x="7323157" y="1677975"/>
            <a:ext cx="357190" cy="1588"/>
          </a:xfrm>
          <a:prstGeom prst="straightConnector1">
            <a:avLst/>
          </a:prstGeom>
          <a:noFill/>
          <a:ln cap="flat" cmpd="sng" w="9525">
            <a:solidFill>
              <a:srgbClr val="075192"/>
            </a:solidFill>
            <a:prstDash val="solid"/>
            <a:round/>
            <a:headEnd len="sm" w="sm" type="none"/>
            <a:tailEnd len="med" w="med" type="stealth"/>
          </a:ln>
        </p:spPr>
      </p:cxnSp>
      <p:sp>
        <p:nvSpPr>
          <p:cNvPr id="444" name="Google Shape;444;p29"/>
          <p:cNvSpPr txBox="1"/>
          <p:nvPr/>
        </p:nvSpPr>
        <p:spPr>
          <a:xfrm>
            <a:off x="1285852" y="1928802"/>
            <a:ext cx="1214446"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Direct</a:t>
            </a:r>
            <a:endParaRPr b="1" sz="2400">
              <a:solidFill>
                <a:srgbClr val="C00000"/>
              </a:solidFill>
              <a:latin typeface="Arial"/>
              <a:ea typeface="Arial"/>
              <a:cs typeface="Arial"/>
              <a:sym typeface="Arial"/>
            </a:endParaRPr>
          </a:p>
        </p:txBody>
      </p:sp>
      <p:sp>
        <p:nvSpPr>
          <p:cNvPr id="445" name="Google Shape;445;p29"/>
          <p:cNvSpPr txBox="1"/>
          <p:nvPr/>
        </p:nvSpPr>
        <p:spPr>
          <a:xfrm>
            <a:off x="6786578" y="2071678"/>
            <a:ext cx="1285884"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Indirect</a:t>
            </a:r>
            <a:endParaRPr b="1" sz="2400">
              <a:solidFill>
                <a:srgbClr val="C00000"/>
              </a:solidFill>
              <a:latin typeface="Arial"/>
              <a:ea typeface="Arial"/>
              <a:cs typeface="Arial"/>
              <a:sym typeface="Arial"/>
            </a:endParaRPr>
          </a:p>
        </p:txBody>
      </p:sp>
      <p:sp>
        <p:nvSpPr>
          <p:cNvPr id="446" name="Google Shape;446;p29"/>
          <p:cNvSpPr txBox="1"/>
          <p:nvPr/>
        </p:nvSpPr>
        <p:spPr>
          <a:xfrm>
            <a:off x="285720" y="2610683"/>
            <a:ext cx="3857652" cy="34163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just">
              <a:spcBef>
                <a:spcPts val="0"/>
              </a:spcBef>
              <a:spcAft>
                <a:spcPts val="0"/>
              </a:spcAft>
              <a:buClr>
                <a:srgbClr val="C00000"/>
              </a:buClr>
              <a:buSzPts val="1800"/>
              <a:buFont typeface="Noto Sans Symbols"/>
              <a:buChar char="⮚"/>
            </a:pPr>
            <a:r>
              <a:rPr b="1" lang="en-US" sz="1800">
                <a:solidFill>
                  <a:srgbClr val="C00000"/>
                </a:solidFill>
                <a:latin typeface="Arial"/>
                <a:ea typeface="Arial"/>
                <a:cs typeface="Arial"/>
                <a:sym typeface="Arial"/>
              </a:rPr>
              <a:t>Stool examination </a:t>
            </a:r>
            <a:r>
              <a:rPr b="1" lang="en-US" sz="1800">
                <a:solidFill>
                  <a:srgbClr val="002060"/>
                </a:solidFill>
                <a:latin typeface="Arial"/>
                <a:ea typeface="Arial"/>
                <a:cs typeface="Arial"/>
                <a:sym typeface="Arial"/>
              </a:rPr>
              <a:t>for detection of oocysts by:</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Direct smear.</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Concentration floatation methods.</a:t>
            </a:r>
            <a:endParaRPr/>
          </a:p>
          <a:p>
            <a:pPr indent="-114300" lvl="0" marL="0" marR="0" rtl="0" algn="just">
              <a:spcBef>
                <a:spcPts val="0"/>
              </a:spcBef>
              <a:spcAft>
                <a:spcPts val="0"/>
              </a:spcAft>
              <a:buClr>
                <a:srgbClr val="C00000"/>
              </a:buClr>
              <a:buSzPts val="1800"/>
              <a:buFont typeface="Arial"/>
              <a:buChar char="•"/>
            </a:pPr>
            <a:r>
              <a:rPr b="1" lang="en-US" sz="1800">
                <a:solidFill>
                  <a:srgbClr val="002060"/>
                </a:solidFill>
                <a:latin typeface="Arial"/>
                <a:ea typeface="Arial"/>
                <a:cs typeface="Arial"/>
                <a:sym typeface="Arial"/>
              </a:rPr>
              <a:t>Smear stained with modified Ziehl-Neelsen stain or acid fast stain.</a:t>
            </a:r>
            <a:endParaRPr/>
          </a:p>
          <a:p>
            <a:pPr indent="-114300" lvl="0" marL="0" marR="0" rtl="0" algn="just">
              <a:spcBef>
                <a:spcPts val="0"/>
              </a:spcBef>
              <a:spcAft>
                <a:spcPts val="0"/>
              </a:spcAft>
              <a:buClr>
                <a:srgbClr val="C00000"/>
              </a:buClr>
              <a:buSzPts val="1800"/>
              <a:buFont typeface="Noto Sans Symbols"/>
              <a:buChar char="⮚"/>
            </a:pPr>
            <a:r>
              <a:rPr b="1" lang="en-US" sz="1800">
                <a:solidFill>
                  <a:srgbClr val="C00000"/>
                </a:solidFill>
                <a:latin typeface="Arial"/>
                <a:ea typeface="Arial"/>
                <a:cs typeface="Arial"/>
                <a:sym typeface="Arial"/>
              </a:rPr>
              <a:t>Intestinal biopsy </a:t>
            </a:r>
            <a:r>
              <a:rPr b="1" lang="en-US" sz="1800">
                <a:solidFill>
                  <a:srgbClr val="002060"/>
                </a:solidFill>
                <a:latin typeface="Arial"/>
                <a:ea typeface="Arial"/>
                <a:cs typeface="Arial"/>
                <a:sym typeface="Arial"/>
              </a:rPr>
              <a:t>stained with hematoxylin and eosin for detection of oocysts attached to the brush border.</a:t>
            </a:r>
            <a:endParaRPr sz="1800">
              <a:solidFill>
                <a:schemeClr val="dk1"/>
              </a:solidFill>
              <a:latin typeface="Constantia"/>
              <a:ea typeface="Constantia"/>
              <a:cs typeface="Constantia"/>
              <a:sym typeface="Constantia"/>
            </a:endParaRPr>
          </a:p>
        </p:txBody>
      </p:sp>
      <p:sp>
        <p:nvSpPr>
          <p:cNvPr id="447" name="Google Shape;447;p29"/>
          <p:cNvSpPr txBox="1"/>
          <p:nvPr/>
        </p:nvSpPr>
        <p:spPr>
          <a:xfrm>
            <a:off x="5214942" y="2857496"/>
            <a:ext cx="3571900" cy="379719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002060"/>
                </a:solidFill>
                <a:latin typeface="Arial"/>
                <a:ea typeface="Arial"/>
                <a:cs typeface="Arial"/>
                <a:sym typeface="Arial"/>
              </a:rPr>
              <a:t>Serological tests: For detection of antibodies.</a:t>
            </a:r>
            <a:endParaRPr/>
          </a:p>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C00000"/>
                </a:solidFill>
                <a:latin typeface="Arial"/>
                <a:ea typeface="Arial"/>
                <a:cs typeface="Arial"/>
                <a:sym typeface="Arial"/>
              </a:rPr>
              <a:t>Antigen detection in the stool by using: </a:t>
            </a:r>
            <a:r>
              <a:rPr b="1" lang="en-US" sz="1800">
                <a:solidFill>
                  <a:srgbClr val="002060"/>
                </a:solidFill>
                <a:latin typeface="Arial"/>
                <a:ea typeface="Arial"/>
                <a:cs typeface="Arial"/>
                <a:sym typeface="Arial"/>
              </a:rPr>
              <a:t>DFAT, ELIZA, IFAT.</a:t>
            </a:r>
            <a:endParaRPr/>
          </a:p>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002060"/>
                </a:solidFill>
                <a:latin typeface="Arial"/>
                <a:ea typeface="Arial"/>
                <a:cs typeface="Arial"/>
                <a:sym typeface="Arial"/>
              </a:rPr>
              <a:t>PCR.</a:t>
            </a:r>
            <a:endParaRPr/>
          </a:p>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C00000"/>
                </a:solidFill>
                <a:latin typeface="Arial"/>
                <a:ea typeface="Arial"/>
                <a:cs typeface="Arial"/>
                <a:sym typeface="Arial"/>
              </a:rPr>
              <a:t>For biliary cryptosporidiosis</a:t>
            </a:r>
            <a:r>
              <a:rPr b="1" lang="en-US" sz="1800">
                <a:solidFill>
                  <a:srgbClr val="002060"/>
                </a:solidFill>
                <a:latin typeface="Arial"/>
                <a:ea typeface="Arial"/>
                <a:cs typeface="Arial"/>
                <a:sym typeface="Arial"/>
              </a:rPr>
              <a:t>: Ultrasonography and endoscopy.</a:t>
            </a:r>
            <a:endParaRPr sz="1800">
              <a:solidFill>
                <a:schemeClr val="dk1"/>
              </a:solidFill>
              <a:latin typeface="Constantia"/>
              <a:ea typeface="Constantia"/>
              <a:cs typeface="Constantia"/>
              <a:sym typeface="Constantia"/>
            </a:endParaRPr>
          </a:p>
        </p:txBody>
      </p:sp>
      <p:sp>
        <p:nvSpPr>
          <p:cNvPr id="448" name="Google Shape;448;p2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nvSpPr>
        <p:spPr>
          <a:xfrm>
            <a:off x="2571736" y="357166"/>
            <a:ext cx="3857652" cy="58477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Arial"/>
                <a:ea typeface="Arial"/>
                <a:cs typeface="Arial"/>
                <a:sym typeface="Arial"/>
              </a:rPr>
              <a:t>Intestinal protozoa</a:t>
            </a:r>
            <a:endParaRPr b="1" sz="3200">
              <a:solidFill>
                <a:srgbClr val="C00000"/>
              </a:solidFill>
              <a:latin typeface="Arial"/>
              <a:ea typeface="Arial"/>
              <a:cs typeface="Arial"/>
              <a:sym typeface="Arial"/>
            </a:endParaRPr>
          </a:p>
        </p:txBody>
      </p:sp>
      <p:cxnSp>
        <p:nvCxnSpPr>
          <p:cNvPr id="99" name="Google Shape;99;p3"/>
          <p:cNvCxnSpPr/>
          <p:nvPr/>
        </p:nvCxnSpPr>
        <p:spPr>
          <a:xfrm rot="5400000">
            <a:off x="4287042" y="1356504"/>
            <a:ext cx="285752" cy="1588"/>
          </a:xfrm>
          <a:prstGeom prst="straightConnector1">
            <a:avLst/>
          </a:prstGeom>
          <a:noFill/>
          <a:ln cap="flat" cmpd="sng" w="38100">
            <a:solidFill>
              <a:srgbClr val="002060"/>
            </a:solidFill>
            <a:prstDash val="solid"/>
            <a:round/>
            <a:headEnd len="sm" w="sm" type="none"/>
            <a:tailEnd len="sm" w="sm" type="none"/>
          </a:ln>
        </p:spPr>
      </p:cxnSp>
      <p:cxnSp>
        <p:nvCxnSpPr>
          <p:cNvPr id="100" name="Google Shape;100;p3"/>
          <p:cNvCxnSpPr/>
          <p:nvPr/>
        </p:nvCxnSpPr>
        <p:spPr>
          <a:xfrm rot="10800000">
            <a:off x="1071538" y="1500174"/>
            <a:ext cx="3429024" cy="1588"/>
          </a:xfrm>
          <a:prstGeom prst="straightConnector1">
            <a:avLst/>
          </a:prstGeom>
          <a:noFill/>
          <a:ln cap="flat" cmpd="sng" w="38100">
            <a:solidFill>
              <a:srgbClr val="002060"/>
            </a:solidFill>
            <a:prstDash val="solid"/>
            <a:round/>
            <a:headEnd len="sm" w="sm" type="none"/>
            <a:tailEnd len="sm" w="sm" type="none"/>
          </a:ln>
        </p:spPr>
      </p:cxnSp>
      <p:cxnSp>
        <p:nvCxnSpPr>
          <p:cNvPr id="101" name="Google Shape;101;p3"/>
          <p:cNvCxnSpPr/>
          <p:nvPr/>
        </p:nvCxnSpPr>
        <p:spPr>
          <a:xfrm>
            <a:off x="4500562" y="1500174"/>
            <a:ext cx="3214710" cy="1588"/>
          </a:xfrm>
          <a:prstGeom prst="straightConnector1">
            <a:avLst/>
          </a:prstGeom>
          <a:noFill/>
          <a:ln cap="flat" cmpd="sng" w="38100">
            <a:solidFill>
              <a:srgbClr val="002060"/>
            </a:solidFill>
            <a:prstDash val="solid"/>
            <a:round/>
            <a:headEnd len="sm" w="sm" type="none"/>
            <a:tailEnd len="sm" w="sm" type="none"/>
          </a:ln>
        </p:spPr>
      </p:cxnSp>
      <p:cxnSp>
        <p:nvCxnSpPr>
          <p:cNvPr id="102" name="Google Shape;102;p3"/>
          <p:cNvCxnSpPr/>
          <p:nvPr/>
        </p:nvCxnSpPr>
        <p:spPr>
          <a:xfrm rot="5400000">
            <a:off x="893737" y="1677975"/>
            <a:ext cx="357190" cy="1588"/>
          </a:xfrm>
          <a:prstGeom prst="straightConnector1">
            <a:avLst/>
          </a:prstGeom>
          <a:noFill/>
          <a:ln cap="flat" cmpd="sng" w="38100">
            <a:solidFill>
              <a:srgbClr val="002060"/>
            </a:solidFill>
            <a:prstDash val="solid"/>
            <a:round/>
            <a:headEnd len="sm" w="sm" type="none"/>
            <a:tailEnd len="med" w="med" type="stealth"/>
          </a:ln>
        </p:spPr>
      </p:cxnSp>
      <p:cxnSp>
        <p:nvCxnSpPr>
          <p:cNvPr id="103" name="Google Shape;103;p3"/>
          <p:cNvCxnSpPr/>
          <p:nvPr/>
        </p:nvCxnSpPr>
        <p:spPr>
          <a:xfrm rot="5400000">
            <a:off x="7537471" y="1678769"/>
            <a:ext cx="356396" cy="794"/>
          </a:xfrm>
          <a:prstGeom prst="straightConnector1">
            <a:avLst/>
          </a:prstGeom>
          <a:noFill/>
          <a:ln cap="flat" cmpd="sng" w="38100">
            <a:solidFill>
              <a:srgbClr val="002060"/>
            </a:solidFill>
            <a:prstDash val="solid"/>
            <a:round/>
            <a:headEnd len="sm" w="sm" type="none"/>
            <a:tailEnd len="med" w="med" type="stealth"/>
          </a:ln>
        </p:spPr>
      </p:cxnSp>
      <p:cxnSp>
        <p:nvCxnSpPr>
          <p:cNvPr id="104" name="Google Shape;104;p3"/>
          <p:cNvCxnSpPr/>
          <p:nvPr/>
        </p:nvCxnSpPr>
        <p:spPr>
          <a:xfrm rot="5400000">
            <a:off x="3179753" y="1677975"/>
            <a:ext cx="357190" cy="1588"/>
          </a:xfrm>
          <a:prstGeom prst="straightConnector1">
            <a:avLst/>
          </a:prstGeom>
          <a:noFill/>
          <a:ln cap="flat" cmpd="sng" w="38100">
            <a:solidFill>
              <a:srgbClr val="002060"/>
            </a:solidFill>
            <a:prstDash val="solid"/>
            <a:round/>
            <a:headEnd len="sm" w="sm" type="none"/>
            <a:tailEnd len="med" w="med" type="stealth"/>
          </a:ln>
        </p:spPr>
      </p:cxnSp>
      <p:cxnSp>
        <p:nvCxnSpPr>
          <p:cNvPr id="105" name="Google Shape;105;p3"/>
          <p:cNvCxnSpPr/>
          <p:nvPr/>
        </p:nvCxnSpPr>
        <p:spPr>
          <a:xfrm rot="5400000">
            <a:off x="5394331" y="1677975"/>
            <a:ext cx="357190" cy="1588"/>
          </a:xfrm>
          <a:prstGeom prst="straightConnector1">
            <a:avLst/>
          </a:prstGeom>
          <a:noFill/>
          <a:ln cap="flat" cmpd="sng" w="38100">
            <a:solidFill>
              <a:srgbClr val="002060"/>
            </a:solidFill>
            <a:prstDash val="solid"/>
            <a:round/>
            <a:headEnd len="sm" w="sm" type="none"/>
            <a:tailEnd len="med" w="med" type="stealth"/>
          </a:ln>
        </p:spPr>
      </p:cxnSp>
      <p:sp>
        <p:nvSpPr>
          <p:cNvPr id="106" name="Google Shape;106;p3"/>
          <p:cNvSpPr txBox="1"/>
          <p:nvPr/>
        </p:nvSpPr>
        <p:spPr>
          <a:xfrm>
            <a:off x="500034" y="2000240"/>
            <a:ext cx="1643074"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Amoebae</a:t>
            </a:r>
            <a:endParaRPr b="1" sz="2400">
              <a:solidFill>
                <a:srgbClr val="C00000"/>
              </a:solidFill>
              <a:latin typeface="Arial"/>
              <a:ea typeface="Arial"/>
              <a:cs typeface="Arial"/>
              <a:sym typeface="Arial"/>
            </a:endParaRPr>
          </a:p>
        </p:txBody>
      </p:sp>
      <p:sp>
        <p:nvSpPr>
          <p:cNvPr id="107" name="Google Shape;107;p3"/>
          <p:cNvSpPr txBox="1"/>
          <p:nvPr/>
        </p:nvSpPr>
        <p:spPr>
          <a:xfrm>
            <a:off x="2714612" y="2000240"/>
            <a:ext cx="1357322"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1" algn="ctr">
              <a:spcBef>
                <a:spcPts val="0"/>
              </a:spcBef>
              <a:spcAft>
                <a:spcPts val="0"/>
              </a:spcAft>
              <a:buNone/>
            </a:pPr>
            <a:r>
              <a:rPr b="1" lang="en-US" sz="2400">
                <a:solidFill>
                  <a:srgbClr val="C00000"/>
                </a:solidFill>
                <a:latin typeface="Arial"/>
                <a:ea typeface="Arial"/>
                <a:cs typeface="Arial"/>
                <a:sym typeface="Arial"/>
              </a:rPr>
              <a:t>Ciliates</a:t>
            </a:r>
            <a:endParaRPr b="1" sz="2400">
              <a:solidFill>
                <a:srgbClr val="C00000"/>
              </a:solidFill>
              <a:latin typeface="Arial"/>
              <a:ea typeface="Arial"/>
              <a:cs typeface="Arial"/>
              <a:sym typeface="Arial"/>
            </a:endParaRPr>
          </a:p>
        </p:txBody>
      </p:sp>
      <p:sp>
        <p:nvSpPr>
          <p:cNvPr id="108" name="Google Shape;108;p3"/>
          <p:cNvSpPr txBox="1"/>
          <p:nvPr/>
        </p:nvSpPr>
        <p:spPr>
          <a:xfrm>
            <a:off x="4714876" y="2000240"/>
            <a:ext cx="1785950" cy="46166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Flagellates</a:t>
            </a:r>
            <a:endParaRPr b="1" sz="2400">
              <a:solidFill>
                <a:srgbClr val="C00000"/>
              </a:solidFill>
              <a:latin typeface="Arial"/>
              <a:ea typeface="Arial"/>
              <a:cs typeface="Arial"/>
              <a:sym typeface="Arial"/>
            </a:endParaRPr>
          </a:p>
        </p:txBody>
      </p:sp>
      <p:sp>
        <p:nvSpPr>
          <p:cNvPr id="109" name="Google Shape;109;p3"/>
          <p:cNvSpPr txBox="1"/>
          <p:nvPr/>
        </p:nvSpPr>
        <p:spPr>
          <a:xfrm>
            <a:off x="6929454" y="2000240"/>
            <a:ext cx="1785950" cy="830997"/>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en-US" sz="2400">
                <a:solidFill>
                  <a:srgbClr val="C00000"/>
                </a:solidFill>
                <a:latin typeface="Arial"/>
                <a:ea typeface="Arial"/>
                <a:cs typeface="Arial"/>
                <a:sym typeface="Arial"/>
              </a:rPr>
              <a:t>Sporozoa</a:t>
            </a:r>
            <a:endParaRPr b="1" sz="2400">
              <a:solidFill>
                <a:srgbClr val="C00000"/>
              </a:solidFill>
              <a:latin typeface="Arial"/>
              <a:ea typeface="Arial"/>
              <a:cs typeface="Arial"/>
              <a:sym typeface="Arial"/>
            </a:endParaRPr>
          </a:p>
          <a:p>
            <a:pPr indent="0" lvl="0" marL="0" marR="0" rtl="1" algn="r">
              <a:spcBef>
                <a:spcPts val="0"/>
              </a:spcBef>
              <a:spcAft>
                <a:spcPts val="0"/>
              </a:spcAft>
              <a:buNone/>
            </a:pPr>
            <a:r>
              <a:rPr lang="en-US" sz="2400">
                <a:solidFill>
                  <a:schemeClr val="dk1"/>
                </a:solidFill>
                <a:latin typeface="Constantia"/>
                <a:ea typeface="Constantia"/>
                <a:cs typeface="Constantia"/>
                <a:sym typeface="Constantia"/>
              </a:rPr>
              <a:t>(</a:t>
            </a:r>
            <a:r>
              <a:rPr b="1" lang="en-US" sz="2400">
                <a:solidFill>
                  <a:srgbClr val="C00000"/>
                </a:solidFill>
                <a:latin typeface="Arial"/>
                <a:ea typeface="Arial"/>
                <a:cs typeface="Arial"/>
                <a:sym typeface="Arial"/>
              </a:rPr>
              <a:t>coccidia</a:t>
            </a:r>
            <a:r>
              <a:rPr lang="en-US" sz="2400">
                <a:solidFill>
                  <a:schemeClr val="dk1"/>
                </a:solidFill>
                <a:latin typeface="Constantia"/>
                <a:ea typeface="Constantia"/>
                <a:cs typeface="Constantia"/>
                <a:sym typeface="Constantia"/>
              </a:rPr>
              <a:t>)</a:t>
            </a:r>
            <a:endParaRPr b="1" sz="2400">
              <a:solidFill>
                <a:srgbClr val="C00000"/>
              </a:solidFill>
              <a:latin typeface="Arial"/>
              <a:ea typeface="Arial"/>
              <a:cs typeface="Arial"/>
              <a:sym typeface="Arial"/>
            </a:endParaRPr>
          </a:p>
        </p:txBody>
      </p:sp>
      <p:cxnSp>
        <p:nvCxnSpPr>
          <p:cNvPr id="110" name="Google Shape;110;p3"/>
          <p:cNvCxnSpPr/>
          <p:nvPr/>
        </p:nvCxnSpPr>
        <p:spPr>
          <a:xfrm rot="5400000">
            <a:off x="858018" y="2855216"/>
            <a:ext cx="570710" cy="794"/>
          </a:xfrm>
          <a:prstGeom prst="straightConnector1">
            <a:avLst/>
          </a:prstGeom>
          <a:noFill/>
          <a:ln cap="flat" cmpd="sng" w="38100">
            <a:solidFill>
              <a:srgbClr val="002060"/>
            </a:solidFill>
            <a:prstDash val="solid"/>
            <a:round/>
            <a:headEnd len="sm" w="sm" type="none"/>
            <a:tailEnd len="med" w="med" type="stealth"/>
          </a:ln>
        </p:spPr>
      </p:cxnSp>
      <p:cxnSp>
        <p:nvCxnSpPr>
          <p:cNvPr id="111" name="Google Shape;111;p3"/>
          <p:cNvCxnSpPr/>
          <p:nvPr/>
        </p:nvCxnSpPr>
        <p:spPr>
          <a:xfrm>
            <a:off x="3358348" y="2643182"/>
            <a:ext cx="0" cy="1936426"/>
          </a:xfrm>
          <a:prstGeom prst="straightConnector1">
            <a:avLst/>
          </a:prstGeom>
          <a:noFill/>
          <a:ln cap="flat" cmpd="sng" w="38100">
            <a:solidFill>
              <a:srgbClr val="002060"/>
            </a:solidFill>
            <a:prstDash val="solid"/>
            <a:round/>
            <a:headEnd len="sm" w="sm" type="none"/>
            <a:tailEnd len="med" w="med" type="stealth"/>
          </a:ln>
        </p:spPr>
      </p:cxnSp>
      <p:cxnSp>
        <p:nvCxnSpPr>
          <p:cNvPr id="112" name="Google Shape;112;p3"/>
          <p:cNvCxnSpPr/>
          <p:nvPr/>
        </p:nvCxnSpPr>
        <p:spPr>
          <a:xfrm>
            <a:off x="5644364" y="2643976"/>
            <a:ext cx="35649" cy="2182793"/>
          </a:xfrm>
          <a:prstGeom prst="straightConnector1">
            <a:avLst/>
          </a:prstGeom>
          <a:noFill/>
          <a:ln cap="flat" cmpd="sng" w="38100">
            <a:solidFill>
              <a:srgbClr val="002060"/>
            </a:solidFill>
            <a:prstDash val="solid"/>
            <a:round/>
            <a:headEnd len="sm" w="sm" type="none"/>
            <a:tailEnd len="med" w="med" type="stealth"/>
          </a:ln>
        </p:spPr>
      </p:cxnSp>
      <p:cxnSp>
        <p:nvCxnSpPr>
          <p:cNvPr id="113" name="Google Shape;113;p3"/>
          <p:cNvCxnSpPr/>
          <p:nvPr/>
        </p:nvCxnSpPr>
        <p:spPr>
          <a:xfrm>
            <a:off x="7786710" y="3085927"/>
            <a:ext cx="0" cy="1493681"/>
          </a:xfrm>
          <a:prstGeom prst="straightConnector1">
            <a:avLst/>
          </a:prstGeom>
          <a:noFill/>
          <a:ln cap="flat" cmpd="sng" w="38100">
            <a:solidFill>
              <a:srgbClr val="002060"/>
            </a:solidFill>
            <a:prstDash val="solid"/>
            <a:round/>
            <a:headEnd len="sm" w="sm" type="none"/>
            <a:tailEnd len="med" w="med" type="stealth"/>
          </a:ln>
        </p:spPr>
      </p:cxnSp>
      <p:sp>
        <p:nvSpPr>
          <p:cNvPr id="114" name="Google Shape;114;p3"/>
          <p:cNvSpPr txBox="1"/>
          <p:nvPr/>
        </p:nvSpPr>
        <p:spPr>
          <a:xfrm>
            <a:off x="251520" y="3246075"/>
            <a:ext cx="1857388" cy="83099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rgbClr val="002060"/>
                </a:solidFill>
                <a:latin typeface="Arial"/>
                <a:ea typeface="Arial"/>
                <a:cs typeface="Arial"/>
                <a:sym typeface="Arial"/>
              </a:rPr>
              <a:t>Entamoeba  histolytica</a:t>
            </a:r>
            <a:endParaRPr b="1" i="1" sz="2400">
              <a:solidFill>
                <a:srgbClr val="002060"/>
              </a:solidFill>
              <a:latin typeface="Arial"/>
              <a:ea typeface="Arial"/>
              <a:cs typeface="Arial"/>
              <a:sym typeface="Arial"/>
            </a:endParaRPr>
          </a:p>
        </p:txBody>
      </p:sp>
      <p:sp>
        <p:nvSpPr>
          <p:cNvPr id="115" name="Google Shape;115;p3"/>
          <p:cNvSpPr txBox="1"/>
          <p:nvPr/>
        </p:nvSpPr>
        <p:spPr>
          <a:xfrm>
            <a:off x="2500298" y="4210276"/>
            <a:ext cx="20002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16" name="Google Shape;116;p3"/>
          <p:cNvSpPr txBox="1"/>
          <p:nvPr/>
        </p:nvSpPr>
        <p:spPr>
          <a:xfrm>
            <a:off x="2267744" y="4717752"/>
            <a:ext cx="2571768" cy="461665"/>
          </a:xfrm>
          <a:prstGeom prst="rect">
            <a:avLst/>
          </a:prstGeom>
          <a:solidFill>
            <a:srgbClr val="FFFF00"/>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2060"/>
                </a:solidFill>
                <a:latin typeface="Arial"/>
                <a:ea typeface="Arial"/>
                <a:cs typeface="Arial"/>
                <a:sym typeface="Arial"/>
              </a:rPr>
              <a:t>Balantidium coli</a:t>
            </a:r>
            <a:endParaRPr b="1" i="1" sz="2400">
              <a:solidFill>
                <a:srgbClr val="002060"/>
              </a:solidFill>
              <a:latin typeface="Arial"/>
              <a:ea typeface="Arial"/>
              <a:cs typeface="Arial"/>
              <a:sym typeface="Arial"/>
            </a:endParaRPr>
          </a:p>
        </p:txBody>
      </p:sp>
      <p:sp>
        <p:nvSpPr>
          <p:cNvPr id="117" name="Google Shape;117;p3"/>
          <p:cNvSpPr txBox="1"/>
          <p:nvPr/>
        </p:nvSpPr>
        <p:spPr>
          <a:xfrm>
            <a:off x="4524877" y="5447061"/>
            <a:ext cx="2428892" cy="461665"/>
          </a:xfrm>
          <a:prstGeom prst="rect">
            <a:avLst/>
          </a:prstGeom>
          <a:solidFill>
            <a:srgbClr val="FFFF00"/>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2060"/>
                </a:solidFill>
                <a:latin typeface="Arial"/>
                <a:ea typeface="Arial"/>
                <a:cs typeface="Arial"/>
                <a:sym typeface="Arial"/>
              </a:rPr>
              <a:t>Giardia lamblia</a:t>
            </a:r>
            <a:endParaRPr b="1" i="1" sz="2400">
              <a:solidFill>
                <a:srgbClr val="002060"/>
              </a:solidFill>
              <a:latin typeface="Arial"/>
              <a:ea typeface="Arial"/>
              <a:cs typeface="Arial"/>
              <a:sym typeface="Arial"/>
            </a:endParaRPr>
          </a:p>
        </p:txBody>
      </p:sp>
      <p:sp>
        <p:nvSpPr>
          <p:cNvPr id="118" name="Google Shape;118;p3"/>
          <p:cNvSpPr txBox="1"/>
          <p:nvPr/>
        </p:nvSpPr>
        <p:spPr>
          <a:xfrm>
            <a:off x="6228184" y="4717752"/>
            <a:ext cx="2643206" cy="461665"/>
          </a:xfrm>
          <a:prstGeom prst="rect">
            <a:avLst/>
          </a:prstGeom>
          <a:solidFill>
            <a:srgbClr val="FFFF00"/>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2060"/>
                </a:solidFill>
                <a:latin typeface="Arial"/>
                <a:ea typeface="Arial"/>
                <a:cs typeface="Arial"/>
                <a:sym typeface="Arial"/>
              </a:rPr>
              <a:t>Cryptosporidium</a:t>
            </a:r>
            <a:endParaRPr b="1" i="1" sz="2400">
              <a:solidFill>
                <a:srgbClr val="002060"/>
              </a:solidFill>
              <a:latin typeface="Arial"/>
              <a:ea typeface="Arial"/>
              <a:cs typeface="Arial"/>
              <a:sym typeface="Arial"/>
            </a:endParaRPr>
          </a:p>
        </p:txBody>
      </p:sp>
      <p:sp>
        <p:nvSpPr>
          <p:cNvPr id="119" name="Google Shape;11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20" name="Google Shape;120;p3"/>
          <p:cNvSpPr/>
          <p:nvPr/>
        </p:nvSpPr>
        <p:spPr>
          <a:xfrm>
            <a:off x="2108113" y="4208687"/>
            <a:ext cx="6964587" cy="1956617"/>
          </a:xfrm>
          <a:prstGeom prst="rect">
            <a:avLst/>
          </a:prstGeom>
          <a:noFill/>
          <a:ln cap="flat" cmpd="sng" w="444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latin typeface="Constantia"/>
              <a:ea typeface="Constantia"/>
              <a:cs typeface="Constantia"/>
              <a:sym typeface="Constantia"/>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0"/>
          <p:cNvSpPr txBox="1"/>
          <p:nvPr/>
        </p:nvSpPr>
        <p:spPr>
          <a:xfrm>
            <a:off x="3428992" y="357166"/>
            <a:ext cx="1928826"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Treatment</a:t>
            </a:r>
            <a:endParaRPr b="1" sz="2800">
              <a:solidFill>
                <a:srgbClr val="C00000"/>
              </a:solidFill>
              <a:latin typeface="Arial"/>
              <a:ea typeface="Arial"/>
              <a:cs typeface="Arial"/>
              <a:sym typeface="Arial"/>
            </a:endParaRPr>
          </a:p>
        </p:txBody>
      </p:sp>
      <p:cxnSp>
        <p:nvCxnSpPr>
          <p:cNvPr id="454" name="Google Shape;454;p30"/>
          <p:cNvCxnSpPr/>
          <p:nvPr/>
        </p:nvCxnSpPr>
        <p:spPr>
          <a:xfrm rot="5400000">
            <a:off x="4036215" y="1250141"/>
            <a:ext cx="357190" cy="1588"/>
          </a:xfrm>
          <a:prstGeom prst="straightConnector1">
            <a:avLst/>
          </a:prstGeom>
          <a:noFill/>
          <a:ln cap="flat" cmpd="sng" w="38100">
            <a:solidFill>
              <a:srgbClr val="002060"/>
            </a:solidFill>
            <a:prstDash val="solid"/>
            <a:round/>
            <a:headEnd len="sm" w="sm" type="none"/>
            <a:tailEnd len="sm" w="sm" type="none"/>
          </a:ln>
        </p:spPr>
      </p:cxnSp>
      <p:cxnSp>
        <p:nvCxnSpPr>
          <p:cNvPr id="455" name="Google Shape;455;p30"/>
          <p:cNvCxnSpPr/>
          <p:nvPr/>
        </p:nvCxnSpPr>
        <p:spPr>
          <a:xfrm>
            <a:off x="4286248" y="1428736"/>
            <a:ext cx="2357454" cy="1588"/>
          </a:xfrm>
          <a:prstGeom prst="straightConnector1">
            <a:avLst/>
          </a:prstGeom>
          <a:noFill/>
          <a:ln cap="flat" cmpd="sng" w="38100">
            <a:solidFill>
              <a:srgbClr val="002060"/>
            </a:solidFill>
            <a:prstDash val="solid"/>
            <a:round/>
            <a:headEnd len="sm" w="sm" type="none"/>
            <a:tailEnd len="sm" w="sm" type="none"/>
          </a:ln>
        </p:spPr>
      </p:cxnSp>
      <p:cxnSp>
        <p:nvCxnSpPr>
          <p:cNvPr id="456" name="Google Shape;456;p30"/>
          <p:cNvCxnSpPr/>
          <p:nvPr/>
        </p:nvCxnSpPr>
        <p:spPr>
          <a:xfrm rot="10800000">
            <a:off x="1643042" y="1428736"/>
            <a:ext cx="2643206" cy="1588"/>
          </a:xfrm>
          <a:prstGeom prst="straightConnector1">
            <a:avLst/>
          </a:prstGeom>
          <a:noFill/>
          <a:ln cap="flat" cmpd="sng" w="38100">
            <a:solidFill>
              <a:srgbClr val="002060"/>
            </a:solidFill>
            <a:prstDash val="solid"/>
            <a:round/>
            <a:headEnd len="sm" w="sm" type="none"/>
            <a:tailEnd len="sm" w="sm" type="none"/>
          </a:ln>
        </p:spPr>
      </p:cxnSp>
      <p:cxnSp>
        <p:nvCxnSpPr>
          <p:cNvPr id="457" name="Google Shape;457;p30"/>
          <p:cNvCxnSpPr/>
          <p:nvPr/>
        </p:nvCxnSpPr>
        <p:spPr>
          <a:xfrm rot="5400000">
            <a:off x="1500960" y="1570818"/>
            <a:ext cx="285752" cy="1588"/>
          </a:xfrm>
          <a:prstGeom prst="straightConnector1">
            <a:avLst/>
          </a:prstGeom>
          <a:noFill/>
          <a:ln cap="flat" cmpd="sng" w="38100">
            <a:solidFill>
              <a:srgbClr val="002060"/>
            </a:solidFill>
            <a:prstDash val="solid"/>
            <a:round/>
            <a:headEnd len="sm" w="sm" type="none"/>
            <a:tailEnd len="med" w="med" type="stealth"/>
          </a:ln>
        </p:spPr>
      </p:cxnSp>
      <p:cxnSp>
        <p:nvCxnSpPr>
          <p:cNvPr id="458" name="Google Shape;458;p30"/>
          <p:cNvCxnSpPr/>
          <p:nvPr/>
        </p:nvCxnSpPr>
        <p:spPr>
          <a:xfrm rot="5400000">
            <a:off x="6465901" y="1606537"/>
            <a:ext cx="357190" cy="1588"/>
          </a:xfrm>
          <a:prstGeom prst="straightConnector1">
            <a:avLst/>
          </a:prstGeom>
          <a:noFill/>
          <a:ln cap="flat" cmpd="sng" w="38100">
            <a:solidFill>
              <a:srgbClr val="002060"/>
            </a:solidFill>
            <a:prstDash val="solid"/>
            <a:round/>
            <a:headEnd len="sm" w="sm" type="none"/>
            <a:tailEnd len="med" w="med" type="stealth"/>
          </a:ln>
        </p:spPr>
      </p:cxnSp>
      <p:sp>
        <p:nvSpPr>
          <p:cNvPr id="459" name="Google Shape;459;p30"/>
          <p:cNvSpPr txBox="1"/>
          <p:nvPr/>
        </p:nvSpPr>
        <p:spPr>
          <a:xfrm>
            <a:off x="500034" y="1928802"/>
            <a:ext cx="3071834" cy="707886"/>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1" algn="ctr">
              <a:spcBef>
                <a:spcPts val="0"/>
              </a:spcBef>
              <a:spcAft>
                <a:spcPts val="0"/>
              </a:spcAft>
              <a:buNone/>
            </a:pPr>
            <a:r>
              <a:rPr b="1" lang="en-US" sz="2000">
                <a:solidFill>
                  <a:srgbClr val="C00000"/>
                </a:solidFill>
                <a:latin typeface="Arial"/>
                <a:ea typeface="Arial"/>
                <a:cs typeface="Arial"/>
                <a:sym typeface="Arial"/>
              </a:rPr>
              <a:t>For immunocompetent patient</a:t>
            </a:r>
            <a:endParaRPr b="1" sz="2000">
              <a:solidFill>
                <a:srgbClr val="C00000"/>
              </a:solidFill>
              <a:latin typeface="Arial"/>
              <a:ea typeface="Arial"/>
              <a:cs typeface="Arial"/>
              <a:sym typeface="Arial"/>
            </a:endParaRPr>
          </a:p>
        </p:txBody>
      </p:sp>
      <p:sp>
        <p:nvSpPr>
          <p:cNvPr id="460" name="Google Shape;460;p30"/>
          <p:cNvSpPr txBox="1"/>
          <p:nvPr/>
        </p:nvSpPr>
        <p:spPr>
          <a:xfrm>
            <a:off x="4786314" y="1857364"/>
            <a:ext cx="3500462" cy="707886"/>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For immunocompromised patient</a:t>
            </a:r>
            <a:endParaRPr b="1" sz="2000">
              <a:solidFill>
                <a:srgbClr val="C00000"/>
              </a:solidFill>
              <a:latin typeface="Arial"/>
              <a:ea typeface="Arial"/>
              <a:cs typeface="Arial"/>
              <a:sym typeface="Arial"/>
            </a:endParaRPr>
          </a:p>
        </p:txBody>
      </p:sp>
      <p:sp>
        <p:nvSpPr>
          <p:cNvPr id="461" name="Google Shape;461;p30"/>
          <p:cNvSpPr txBox="1"/>
          <p:nvPr/>
        </p:nvSpPr>
        <p:spPr>
          <a:xfrm>
            <a:off x="428596" y="3286124"/>
            <a:ext cx="3214710" cy="3139321"/>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Supported treatment: </a:t>
            </a:r>
            <a:r>
              <a:rPr b="1" lang="en-US" sz="2000">
                <a:solidFill>
                  <a:srgbClr val="002060"/>
                </a:solidFill>
                <a:latin typeface="Arial"/>
                <a:ea typeface="Arial"/>
                <a:cs typeface="Arial"/>
                <a:sym typeface="Arial"/>
              </a:rPr>
              <a:t>Fluid + antidiarrhoeal treatment ⮊ ends with spontaneous recovery.</a:t>
            </a:r>
            <a:endParaRPr/>
          </a:p>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Drugs:</a:t>
            </a:r>
            <a:r>
              <a:rPr b="1" lang="en-US" sz="2000">
                <a:solidFill>
                  <a:srgbClr val="002060"/>
                </a:solidFill>
                <a:latin typeface="Arial"/>
                <a:ea typeface="Arial"/>
                <a:cs typeface="Arial"/>
                <a:sym typeface="Arial"/>
              </a:rPr>
              <a:t> Nitazoxanide and Spiramycin</a:t>
            </a:r>
            <a:endParaRPr b="1" sz="2000">
              <a:solidFill>
                <a:srgbClr val="00206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cxnSp>
        <p:nvCxnSpPr>
          <p:cNvPr id="462" name="Google Shape;462;p30"/>
          <p:cNvCxnSpPr/>
          <p:nvPr/>
        </p:nvCxnSpPr>
        <p:spPr>
          <a:xfrm rot="5400000">
            <a:off x="1500960" y="2928140"/>
            <a:ext cx="285752" cy="1588"/>
          </a:xfrm>
          <a:prstGeom prst="straightConnector1">
            <a:avLst/>
          </a:prstGeom>
          <a:noFill/>
          <a:ln cap="flat" cmpd="sng" w="38100">
            <a:solidFill>
              <a:srgbClr val="002060"/>
            </a:solidFill>
            <a:prstDash val="solid"/>
            <a:round/>
            <a:headEnd len="sm" w="sm" type="none"/>
            <a:tailEnd len="med" w="med" type="stealth"/>
          </a:ln>
        </p:spPr>
      </p:cxnSp>
      <p:sp>
        <p:nvSpPr>
          <p:cNvPr id="463" name="Google Shape;463;p30"/>
          <p:cNvSpPr txBox="1"/>
          <p:nvPr/>
        </p:nvSpPr>
        <p:spPr>
          <a:xfrm>
            <a:off x="4643438" y="3143248"/>
            <a:ext cx="3857652" cy="332398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002060"/>
                </a:solidFill>
                <a:latin typeface="Arial"/>
                <a:ea typeface="Arial"/>
                <a:cs typeface="Arial"/>
                <a:sym typeface="Arial"/>
              </a:rPr>
              <a:t>Spiramycin.</a:t>
            </a:r>
            <a:endParaRPr/>
          </a:p>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In case of pulmonary cryptosporidiosis </a:t>
            </a:r>
            <a:r>
              <a:rPr b="1" lang="en-US" sz="2000">
                <a:solidFill>
                  <a:srgbClr val="002060"/>
                </a:solidFill>
                <a:latin typeface="Arial"/>
                <a:ea typeface="Arial"/>
                <a:cs typeface="Arial"/>
                <a:sym typeface="Arial"/>
              </a:rPr>
              <a:t>⮊ Azithromycin + Paromomycin.</a:t>
            </a:r>
            <a:endParaRPr/>
          </a:p>
          <a:p>
            <a:pPr indent="-127000" lvl="0" marL="0" marR="0" rtl="0" algn="just">
              <a:lnSpc>
                <a:spcPct val="150000"/>
              </a:lnSpc>
              <a:spcBef>
                <a:spcPts val="0"/>
              </a:spcBef>
              <a:spcAft>
                <a:spcPts val="0"/>
              </a:spcAft>
              <a:buClr>
                <a:srgbClr val="C00000"/>
              </a:buClr>
              <a:buSzPts val="2000"/>
              <a:buFont typeface="Noto Sans Symbols"/>
              <a:buChar char="⮚"/>
            </a:pPr>
            <a:r>
              <a:rPr b="1" lang="en-US" sz="2000">
                <a:solidFill>
                  <a:srgbClr val="C00000"/>
                </a:solidFill>
                <a:latin typeface="Arial"/>
                <a:ea typeface="Arial"/>
                <a:cs typeface="Arial"/>
                <a:sym typeface="Arial"/>
              </a:rPr>
              <a:t>In case of biliary cryptosporidiosis </a:t>
            </a:r>
            <a:r>
              <a:rPr b="1" lang="en-US" sz="2000">
                <a:solidFill>
                  <a:srgbClr val="002060"/>
                </a:solidFill>
                <a:latin typeface="Arial"/>
                <a:ea typeface="Arial"/>
                <a:cs typeface="Arial"/>
                <a:sym typeface="Arial"/>
              </a:rPr>
              <a:t>⮊ Biliary drainage.</a:t>
            </a:r>
            <a:endParaRPr sz="1800">
              <a:solidFill>
                <a:srgbClr val="002060"/>
              </a:solidFill>
              <a:latin typeface="Constantia"/>
              <a:ea typeface="Constantia"/>
              <a:cs typeface="Constantia"/>
              <a:sym typeface="Constantia"/>
            </a:endParaRPr>
          </a:p>
        </p:txBody>
      </p:sp>
      <p:cxnSp>
        <p:nvCxnSpPr>
          <p:cNvPr id="464" name="Google Shape;464;p30"/>
          <p:cNvCxnSpPr/>
          <p:nvPr/>
        </p:nvCxnSpPr>
        <p:spPr>
          <a:xfrm rot="5400000">
            <a:off x="6501620" y="2856702"/>
            <a:ext cx="285752" cy="1588"/>
          </a:xfrm>
          <a:prstGeom prst="straightConnector1">
            <a:avLst/>
          </a:prstGeom>
          <a:noFill/>
          <a:ln cap="flat" cmpd="sng" w="38100">
            <a:solidFill>
              <a:srgbClr val="002060"/>
            </a:solidFill>
            <a:prstDash val="solid"/>
            <a:round/>
            <a:headEnd len="sm" w="sm" type="none"/>
            <a:tailEnd len="med" w="med" type="stealth"/>
          </a:ln>
        </p:spPr>
      </p:cxnSp>
      <p:sp>
        <p:nvSpPr>
          <p:cNvPr id="465" name="Google Shape;465;p3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aphicFrame>
        <p:nvGraphicFramePr>
          <p:cNvPr id="470" name="Google Shape;470;p31"/>
          <p:cNvGraphicFramePr/>
          <p:nvPr/>
        </p:nvGraphicFramePr>
        <p:xfrm>
          <a:off x="5867400" y="533400"/>
          <a:ext cx="3048000" cy="5475288"/>
        </p:xfrm>
        <a:graphic>
          <a:graphicData uri="http://schemas.openxmlformats.org/presentationml/2006/ole">
            <mc:AlternateContent>
              <mc:Choice Requires="v">
                <p:oleObj r:id="rId4" imgH="5475288" imgW="3048000" progId="" spid="_x0000_s1">
                  <p:embed/>
                </p:oleObj>
              </mc:Choice>
              <mc:Fallback>
                <p:oleObj r:id="rId5" imgH="5475288" imgW="3048000" progId="">
                  <p:embed/>
                  <p:pic>
                    <p:nvPicPr>
                      <p:cNvPr id="470" name="Google Shape;470;p31"/>
                      <p:cNvPicPr preferRelativeResize="0"/>
                      <p:nvPr/>
                    </p:nvPicPr>
                    <p:blipFill rotWithShape="1">
                      <a:blip r:embed="rId6">
                        <a:alphaModFix/>
                      </a:blip>
                      <a:srcRect b="0" l="0" r="0" t="0"/>
                      <a:stretch/>
                    </p:blipFill>
                    <p:spPr>
                      <a:xfrm>
                        <a:off x="5867400" y="533400"/>
                        <a:ext cx="3048000" cy="5475288"/>
                      </a:xfrm>
                      <a:prstGeom prst="rect">
                        <a:avLst/>
                      </a:prstGeom>
                      <a:noFill/>
                      <a:ln>
                        <a:noFill/>
                      </a:ln>
                    </p:spPr>
                  </p:pic>
                </p:oleObj>
              </mc:Fallback>
            </mc:AlternateContent>
          </a:graphicData>
        </a:graphic>
      </p:graphicFrame>
      <p:sp>
        <p:nvSpPr>
          <p:cNvPr id="471" name="Google Shape;471;p31"/>
          <p:cNvSpPr/>
          <p:nvPr/>
        </p:nvSpPr>
        <p:spPr>
          <a:xfrm>
            <a:off x="685800" y="1600200"/>
            <a:ext cx="5388429" cy="2971800"/>
          </a:xfrm>
          <a:prstGeom prst="rect">
            <a:avLst/>
          </a:prstGeom>
        </p:spPr>
        <p:txBody>
          <a:bodyPr>
            <a:prstTxWarp prst="textPlain"/>
          </a:bodyPr>
          <a:lstStyle/>
          <a:p>
            <a:pPr lvl="0" algn="ctr"/>
            <a:r>
              <a:rPr b="0" i="0">
                <a:ln>
                  <a:noFill/>
                </a:ln>
                <a:gradFill>
                  <a:gsLst>
                    <a:gs pos="0">
                      <a:srgbClr val="FFE701"/>
                    </a:gs>
                    <a:gs pos="100000">
                      <a:srgbClr val="FE3E02"/>
                    </a:gs>
                  </a:gsLst>
                  <a:lin ang="5400000" scaled="0"/>
                </a:gradFill>
                <a:latin typeface="Arial"/>
              </a:rPr>
              <a:t>THANK    YOU</a:t>
            </a:r>
          </a:p>
        </p:txBody>
      </p:sp>
      <p:sp>
        <p:nvSpPr>
          <p:cNvPr id="472" name="Google Shape;472;p31"/>
          <p:cNvSpPr txBox="1"/>
          <p:nvPr>
            <p:ph idx="12" type="sldNum"/>
          </p:nvPr>
        </p:nvSpPr>
        <p:spPr>
          <a:xfrm>
            <a:off x="8472458" y="6217622"/>
            <a:ext cx="548700" cy="524700"/>
          </a:xfrm>
          <a:prstGeom prst="rect">
            <a:avLst/>
          </a:prstGeom>
          <a:noFill/>
          <a:ln>
            <a:noFill/>
          </a:ln>
        </p:spPr>
        <p:txBody>
          <a:bodyPr anchorCtr="0" anchor="b" bIns="0" lIns="0" spcFirstLastPara="1" rIns="0" wrap="square" tIns="0">
            <a:normAutofit/>
          </a:bodyPr>
          <a:lstStyle/>
          <a:p>
            <a:pPr indent="0" lvl="0" marL="0" rtl="0" algn="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2"/>
          <p:cNvSpPr txBox="1"/>
          <p:nvPr>
            <p:ph type="title"/>
          </p:nvPr>
        </p:nvSpPr>
        <p:spPr>
          <a:xfrm>
            <a:off x="1485900" y="837009"/>
            <a:ext cx="6172200" cy="485776"/>
          </a:xfrm>
          <a:prstGeom prst="rect">
            <a:avLst/>
          </a:prstGeom>
          <a:solidFill>
            <a:srgbClr val="C4EEFF"/>
          </a:solidFill>
          <a:ln>
            <a:noFill/>
          </a:ln>
        </p:spPr>
        <p:txBody>
          <a:bodyPr anchorCtr="0" anchor="b" bIns="0" lIns="0" spcFirstLastPara="1" rIns="0" wrap="square" tIns="45700">
            <a:normAutofit/>
          </a:bodyPr>
          <a:lstStyle/>
          <a:p>
            <a:pPr indent="0" lvl="0" marL="0" rtl="1" algn="l">
              <a:spcBef>
                <a:spcPts val="0"/>
              </a:spcBef>
              <a:spcAft>
                <a:spcPts val="0"/>
              </a:spcAft>
              <a:buClr>
                <a:schemeClr val="dk2"/>
              </a:buClr>
              <a:buSzPts val="5000"/>
              <a:buFont typeface="Calibri"/>
              <a:buNone/>
            </a:pPr>
            <a:r>
              <a:rPr lang="en-US"/>
              <a:t>Case Studies</a:t>
            </a:r>
            <a:endParaRPr/>
          </a:p>
        </p:txBody>
      </p:sp>
      <p:sp>
        <p:nvSpPr>
          <p:cNvPr id="478" name="Google Shape;478;p32"/>
          <p:cNvSpPr txBox="1"/>
          <p:nvPr>
            <p:ph idx="1" type="body"/>
          </p:nvPr>
        </p:nvSpPr>
        <p:spPr>
          <a:xfrm>
            <a:off x="1464470" y="1465660"/>
            <a:ext cx="3842147" cy="4104084"/>
          </a:xfrm>
          <a:prstGeom prst="rect">
            <a:avLst/>
          </a:prstGeom>
          <a:noFill/>
          <a:ln>
            <a:noFill/>
          </a:ln>
        </p:spPr>
        <p:txBody>
          <a:bodyPr anchorCtr="0" anchor="t" bIns="45700" lIns="91425" spcFirstLastPara="1" rIns="91425" wrap="square" tIns="45700">
            <a:normAutofit fontScale="85000" lnSpcReduction="10000"/>
          </a:bodyPr>
          <a:lstStyle/>
          <a:p>
            <a:pPr indent="-250793" lvl="0" marL="274320" rtl="1" algn="just">
              <a:spcBef>
                <a:spcPts val="0"/>
              </a:spcBef>
              <a:spcAft>
                <a:spcPts val="0"/>
              </a:spcAft>
              <a:buSzPct val="137222"/>
              <a:buChar char="●"/>
            </a:pPr>
            <a:r>
              <a:rPr b="1" lang="en-US">
                <a:solidFill>
                  <a:srgbClr val="FF0000"/>
                </a:solidFill>
              </a:rPr>
              <a:t>Case 1</a:t>
            </a:r>
            <a:endParaRPr/>
          </a:p>
          <a:p>
            <a:pPr indent="0" lvl="0" marL="0" rtl="1" algn="just">
              <a:spcBef>
                <a:spcPts val="360"/>
              </a:spcBef>
              <a:spcAft>
                <a:spcPts val="0"/>
              </a:spcAft>
              <a:buSzPct val="95000"/>
              <a:buNone/>
            </a:pPr>
            <a:r>
              <a:rPr lang="en-US" sz="1800"/>
              <a:t>A 3-year-old girl was seen in a small rural clinics with complaints of abdominal pain and upset stomach. A local laboratory performed a routine stool examination and observed the objects shown in the images. The laboratory suspected the objects were artifacts. A portion of the stool concentrate was sent to a reference laboratory for confirmation that parasite cysts or eggs were not present.</a:t>
            </a:r>
            <a:endParaRPr/>
          </a:p>
          <a:p>
            <a:pPr indent="0" lvl="0" marL="0" rtl="1" algn="just">
              <a:spcBef>
                <a:spcPts val="360"/>
              </a:spcBef>
              <a:spcAft>
                <a:spcPts val="0"/>
              </a:spcAft>
              <a:buSzPct val="95000"/>
              <a:buNone/>
            </a:pPr>
            <a:r>
              <a:rPr lang="en-US" sz="1800"/>
              <a:t> </a:t>
            </a:r>
            <a:r>
              <a:rPr b="1" lang="en-US" sz="1800">
                <a:solidFill>
                  <a:srgbClr val="FF0000"/>
                </a:solidFill>
              </a:rPr>
              <a:t>What is your diagnosis?</a:t>
            </a:r>
            <a:endParaRPr/>
          </a:p>
          <a:p>
            <a:pPr indent="0" lvl="0" marL="0" rtl="1" algn="just">
              <a:spcBef>
                <a:spcPts val="360"/>
              </a:spcBef>
              <a:spcAft>
                <a:spcPts val="0"/>
              </a:spcAft>
              <a:buSzPct val="95000"/>
              <a:buNone/>
            </a:pPr>
            <a:r>
              <a:t/>
            </a:r>
            <a:endParaRPr sz="1800"/>
          </a:p>
          <a:p>
            <a:pPr indent="-165735" lvl="0" marL="274320" rtl="1" algn="just">
              <a:spcBef>
                <a:spcPts val="360"/>
              </a:spcBef>
              <a:spcAft>
                <a:spcPts val="1200"/>
              </a:spcAft>
              <a:buSzPct val="95000"/>
              <a:buNone/>
            </a:pPr>
            <a:r>
              <a:t/>
            </a:r>
            <a:endParaRPr sz="1800"/>
          </a:p>
        </p:txBody>
      </p:sp>
      <p:pic>
        <p:nvPicPr>
          <p:cNvPr descr="Figure A" id="479" name="Google Shape;479;p32"/>
          <p:cNvPicPr preferRelativeResize="0"/>
          <p:nvPr/>
        </p:nvPicPr>
        <p:blipFill rotWithShape="1">
          <a:blip r:embed="rId3">
            <a:alphaModFix/>
          </a:blip>
          <a:srcRect b="0" l="0" r="0" t="0"/>
          <a:stretch/>
        </p:blipFill>
        <p:spPr>
          <a:xfrm>
            <a:off x="5598320" y="1477567"/>
            <a:ext cx="2059781" cy="2059781"/>
          </a:xfrm>
          <a:prstGeom prst="rect">
            <a:avLst/>
          </a:prstGeom>
          <a:noFill/>
          <a:ln>
            <a:noFill/>
          </a:ln>
        </p:spPr>
      </p:pic>
      <p:pic>
        <p:nvPicPr>
          <p:cNvPr descr="Figure B" id="480" name="Google Shape;480;p32"/>
          <p:cNvPicPr preferRelativeResize="0"/>
          <p:nvPr/>
        </p:nvPicPr>
        <p:blipFill rotWithShape="1">
          <a:blip r:embed="rId4">
            <a:alphaModFix/>
          </a:blip>
          <a:srcRect b="0" l="0" r="0" t="0"/>
          <a:stretch/>
        </p:blipFill>
        <p:spPr>
          <a:xfrm>
            <a:off x="5598320" y="3590926"/>
            <a:ext cx="2059781" cy="2059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1000"/>
                                        <p:tgtEl>
                                          <p:spTgt spid="4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1000"/>
                                        <p:tgtEl>
                                          <p:spTgt spid="4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2" st="2"/>
                                            </p:txEl>
                                          </p:spTgt>
                                        </p:tgtEl>
                                        <p:attrNameLst>
                                          <p:attrName>style.visibility</p:attrName>
                                        </p:attrNameLst>
                                      </p:cBhvr>
                                      <p:to>
                                        <p:strVal val="visible"/>
                                      </p:to>
                                    </p:set>
                                    <p:animEffect filter="fade" transition="in">
                                      <p:cBhvr>
                                        <p:cTn dur="1000"/>
                                        <p:tgtEl>
                                          <p:spTgt spid="4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3" st="3"/>
                                            </p:txEl>
                                          </p:spTgt>
                                        </p:tgtEl>
                                        <p:attrNameLst>
                                          <p:attrName>style.visibility</p:attrName>
                                        </p:attrNameLst>
                                      </p:cBhvr>
                                      <p:to>
                                        <p:strVal val="visible"/>
                                      </p:to>
                                    </p:set>
                                    <p:animEffect filter="fade" transition="in">
                                      <p:cBhvr>
                                        <p:cTn dur="1000"/>
                                        <p:tgtEl>
                                          <p:spTgt spid="4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4" st="4"/>
                                            </p:txEl>
                                          </p:spTgt>
                                        </p:tgtEl>
                                        <p:attrNameLst>
                                          <p:attrName>style.visibility</p:attrName>
                                        </p:attrNameLst>
                                      </p:cBhvr>
                                      <p:to>
                                        <p:strVal val="visible"/>
                                      </p:to>
                                    </p:set>
                                    <p:animEffect filter="fade" transition="in">
                                      <p:cBhvr>
                                        <p:cTn dur="1000"/>
                                        <p:tgtEl>
                                          <p:spTgt spid="4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3"/>
          <p:cNvSpPr txBox="1"/>
          <p:nvPr>
            <p:ph type="title"/>
          </p:nvPr>
        </p:nvSpPr>
        <p:spPr>
          <a:xfrm>
            <a:off x="1485900" y="837009"/>
            <a:ext cx="6172200" cy="485776"/>
          </a:xfrm>
          <a:prstGeom prst="rect">
            <a:avLst/>
          </a:prstGeom>
          <a:solidFill>
            <a:srgbClr val="C4EEFF"/>
          </a:solidFill>
          <a:ln>
            <a:noFill/>
          </a:ln>
        </p:spPr>
        <p:txBody>
          <a:bodyPr anchorCtr="0" anchor="b" bIns="0" lIns="0" spcFirstLastPara="1" rIns="0" wrap="square" tIns="45700">
            <a:normAutofit/>
          </a:bodyPr>
          <a:lstStyle/>
          <a:p>
            <a:pPr indent="0" lvl="0" marL="0" rtl="1" algn="l">
              <a:spcBef>
                <a:spcPts val="0"/>
              </a:spcBef>
              <a:spcAft>
                <a:spcPts val="0"/>
              </a:spcAft>
              <a:buClr>
                <a:schemeClr val="dk2"/>
              </a:buClr>
              <a:buSzPts val="5000"/>
              <a:buFont typeface="Calibri"/>
              <a:buNone/>
            </a:pPr>
            <a:r>
              <a:rPr lang="en-US"/>
              <a:t>Case Studies</a:t>
            </a:r>
            <a:endParaRPr/>
          </a:p>
        </p:txBody>
      </p:sp>
      <p:sp>
        <p:nvSpPr>
          <p:cNvPr id="486" name="Google Shape;486;p33"/>
          <p:cNvSpPr txBox="1"/>
          <p:nvPr>
            <p:ph idx="1" type="body"/>
          </p:nvPr>
        </p:nvSpPr>
        <p:spPr>
          <a:xfrm>
            <a:off x="1223962" y="1214439"/>
            <a:ext cx="3995738" cy="4521994"/>
          </a:xfrm>
          <a:prstGeom prst="rect">
            <a:avLst/>
          </a:prstGeom>
          <a:noFill/>
          <a:ln>
            <a:noFill/>
          </a:ln>
        </p:spPr>
        <p:txBody>
          <a:bodyPr anchorCtr="0" anchor="t" bIns="45700" lIns="91425" spcFirstLastPara="1" rIns="91425" wrap="square" tIns="45700">
            <a:normAutofit fontScale="85000" lnSpcReduction="10000"/>
          </a:bodyPr>
          <a:lstStyle/>
          <a:p>
            <a:pPr indent="0" lvl="0" marL="0" rtl="1" algn="just">
              <a:spcBef>
                <a:spcPts val="0"/>
              </a:spcBef>
              <a:spcAft>
                <a:spcPts val="0"/>
              </a:spcAft>
              <a:buSzPct val="137222"/>
              <a:buNone/>
            </a:pPr>
            <a:r>
              <a:rPr b="1" lang="en-US">
                <a:solidFill>
                  <a:srgbClr val="FF0000"/>
                </a:solidFill>
              </a:rPr>
              <a:t>Case 2</a:t>
            </a:r>
            <a:endParaRPr/>
          </a:p>
          <a:p>
            <a:pPr indent="-266869" lvl="0" marL="274320" rtl="1" algn="just">
              <a:spcBef>
                <a:spcPts val="305"/>
              </a:spcBef>
              <a:spcAft>
                <a:spcPts val="0"/>
              </a:spcAft>
              <a:buSzPct val="95000"/>
              <a:buChar char="●"/>
            </a:pPr>
            <a:r>
              <a:rPr lang="en-US" sz="1650"/>
              <a:t>A 69-year-old male was undergoing a routine colonoscopy performed as a screen for colorectal cancer. The patient was asymptomatic and a stool ova and parasite examination (O &amp; P) performed prior to the procedure was negative. However, the gastroenterologist recovered a worm from the ascending colon during the procedure and sent it to the pathology laboratory for identification. Figures  show what was observed on hematoxylin and eosin (H &amp; E) stained slides. Eggs seen inside the worm measured 50 x 25 micrometers on average. </a:t>
            </a:r>
            <a:endParaRPr/>
          </a:p>
          <a:p>
            <a:pPr indent="-266869" lvl="0" marL="274320" rtl="1" algn="just">
              <a:spcBef>
                <a:spcPts val="305"/>
              </a:spcBef>
              <a:spcAft>
                <a:spcPts val="0"/>
              </a:spcAft>
              <a:buSzPct val="95000"/>
              <a:buChar char="●"/>
            </a:pPr>
            <a:r>
              <a:rPr lang="en-US" sz="1650"/>
              <a:t>What is your diagnosis? </a:t>
            </a:r>
            <a:endParaRPr/>
          </a:p>
          <a:p>
            <a:pPr indent="-266869" lvl="0" marL="274320" rtl="1" algn="just">
              <a:spcBef>
                <a:spcPts val="305"/>
              </a:spcBef>
              <a:spcAft>
                <a:spcPts val="0"/>
              </a:spcAft>
              <a:buSzPct val="95000"/>
              <a:buChar char="●"/>
            </a:pPr>
            <a:r>
              <a:rPr lang="en-US" sz="1650"/>
              <a:t>Based on what morphologic features.</a:t>
            </a:r>
            <a:endParaRPr/>
          </a:p>
          <a:p>
            <a:pPr indent="0" lvl="0" marL="0" rtl="1" algn="just">
              <a:spcBef>
                <a:spcPts val="250"/>
              </a:spcBef>
              <a:spcAft>
                <a:spcPts val="1200"/>
              </a:spcAft>
              <a:buSzPct val="95000"/>
              <a:buNone/>
            </a:pPr>
            <a:r>
              <a:t/>
            </a:r>
            <a:endParaRPr sz="1350"/>
          </a:p>
        </p:txBody>
      </p:sp>
      <p:pic>
        <p:nvPicPr>
          <p:cNvPr id="487" name="Google Shape;487;p33"/>
          <p:cNvPicPr preferRelativeResize="0"/>
          <p:nvPr/>
        </p:nvPicPr>
        <p:blipFill rotWithShape="1">
          <a:blip r:embed="rId3">
            <a:alphaModFix/>
          </a:blip>
          <a:srcRect b="0" l="0" r="0" t="0"/>
          <a:stretch/>
        </p:blipFill>
        <p:spPr>
          <a:xfrm>
            <a:off x="5219700" y="1777605"/>
            <a:ext cx="2782491" cy="2039540"/>
          </a:xfrm>
          <a:prstGeom prst="rect">
            <a:avLst/>
          </a:prstGeom>
          <a:noFill/>
          <a:ln>
            <a:noFill/>
          </a:ln>
        </p:spPr>
      </p:pic>
      <p:pic>
        <p:nvPicPr>
          <p:cNvPr id="488" name="Google Shape;488;p33"/>
          <p:cNvPicPr preferRelativeResize="0"/>
          <p:nvPr/>
        </p:nvPicPr>
        <p:blipFill rotWithShape="1">
          <a:blip r:embed="rId4">
            <a:alphaModFix/>
          </a:blip>
          <a:srcRect b="0" l="0" r="0" t="0"/>
          <a:stretch/>
        </p:blipFill>
        <p:spPr>
          <a:xfrm>
            <a:off x="5636420" y="3936208"/>
            <a:ext cx="2021681" cy="1869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500"/>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500"/>
                                        <p:tgtEl>
                                          <p:spTgt spid="4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animEffect filter="fade" transition="in">
                                      <p:cBhvr>
                                        <p:cTn dur="500"/>
                                        <p:tgtEl>
                                          <p:spTgt spid="4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animEffect filter="fade" transition="in">
                                      <p:cBhvr>
                                        <p:cTn dur="500"/>
                                        <p:tgtEl>
                                          <p:spTgt spid="4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4" st="4"/>
                                            </p:txEl>
                                          </p:spTgt>
                                        </p:tgtEl>
                                        <p:attrNameLst>
                                          <p:attrName>style.visibility</p:attrName>
                                        </p:attrNameLst>
                                      </p:cBhvr>
                                      <p:to>
                                        <p:strVal val="visible"/>
                                      </p:to>
                                    </p:set>
                                    <p:animEffect filter="fade" transition="in">
                                      <p:cBhvr>
                                        <p:cTn dur="500"/>
                                        <p:tgtEl>
                                          <p:spTgt spid="4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4"/>
          <p:cNvSpPr txBox="1"/>
          <p:nvPr>
            <p:ph type="title"/>
          </p:nvPr>
        </p:nvSpPr>
        <p:spPr>
          <a:xfrm>
            <a:off x="1485900" y="837009"/>
            <a:ext cx="6172200" cy="485776"/>
          </a:xfrm>
          <a:prstGeom prst="rect">
            <a:avLst/>
          </a:prstGeom>
          <a:solidFill>
            <a:srgbClr val="C4EEFF"/>
          </a:solidFill>
          <a:ln>
            <a:noFill/>
          </a:ln>
        </p:spPr>
        <p:txBody>
          <a:bodyPr anchorCtr="0" anchor="b" bIns="0" lIns="0" spcFirstLastPara="1" rIns="0" wrap="square" tIns="45700">
            <a:normAutofit/>
          </a:bodyPr>
          <a:lstStyle/>
          <a:p>
            <a:pPr indent="0" lvl="0" marL="0" rtl="1" algn="l">
              <a:spcBef>
                <a:spcPts val="0"/>
              </a:spcBef>
              <a:spcAft>
                <a:spcPts val="0"/>
              </a:spcAft>
              <a:buClr>
                <a:schemeClr val="dk2"/>
              </a:buClr>
              <a:buSzPts val="5000"/>
              <a:buFont typeface="Calibri"/>
              <a:buNone/>
            </a:pPr>
            <a:r>
              <a:rPr lang="en-US"/>
              <a:t>Case Studies</a:t>
            </a:r>
            <a:endParaRPr/>
          </a:p>
        </p:txBody>
      </p:sp>
      <p:sp>
        <p:nvSpPr>
          <p:cNvPr id="494" name="Google Shape;494;p34"/>
          <p:cNvSpPr txBox="1"/>
          <p:nvPr>
            <p:ph idx="1" type="body"/>
          </p:nvPr>
        </p:nvSpPr>
        <p:spPr>
          <a:xfrm>
            <a:off x="1223962" y="1391842"/>
            <a:ext cx="3995738" cy="4521994"/>
          </a:xfrm>
          <a:prstGeom prst="rect">
            <a:avLst/>
          </a:prstGeom>
          <a:noFill/>
          <a:ln>
            <a:noFill/>
          </a:ln>
        </p:spPr>
        <p:txBody>
          <a:bodyPr anchorCtr="0" anchor="t" bIns="45700" lIns="91425" spcFirstLastPara="1" rIns="91425" wrap="square" tIns="45700">
            <a:normAutofit/>
          </a:bodyPr>
          <a:lstStyle/>
          <a:p>
            <a:pPr indent="-274320" lvl="0" marL="274320" rtl="1" algn="just">
              <a:spcBef>
                <a:spcPts val="0"/>
              </a:spcBef>
              <a:spcAft>
                <a:spcPts val="0"/>
              </a:spcAft>
              <a:buSzPts val="1710"/>
              <a:buChar char="●"/>
            </a:pPr>
            <a:r>
              <a:rPr b="1" lang="en-US" sz="1800">
                <a:solidFill>
                  <a:srgbClr val="FF0000"/>
                </a:solidFill>
              </a:rPr>
              <a:t>Case 2</a:t>
            </a:r>
            <a:endParaRPr/>
          </a:p>
          <a:p>
            <a:pPr indent="0" lvl="0" marL="0" rtl="1" algn="just">
              <a:spcBef>
                <a:spcPts val="270"/>
              </a:spcBef>
              <a:spcAft>
                <a:spcPts val="1200"/>
              </a:spcAft>
              <a:buSzPts val="1283"/>
              <a:buNone/>
            </a:pPr>
            <a:r>
              <a:t/>
            </a:r>
            <a:endParaRPr sz="1350"/>
          </a:p>
        </p:txBody>
      </p:sp>
      <p:pic>
        <p:nvPicPr>
          <p:cNvPr descr="parasitic image" id="495" name="Google Shape;495;p34"/>
          <p:cNvPicPr preferRelativeResize="0"/>
          <p:nvPr/>
        </p:nvPicPr>
        <p:blipFill rotWithShape="1">
          <a:blip r:embed="rId3">
            <a:alphaModFix/>
          </a:blip>
          <a:srcRect b="0" l="0" r="0" t="0"/>
          <a:stretch/>
        </p:blipFill>
        <p:spPr>
          <a:xfrm>
            <a:off x="1485900" y="1947864"/>
            <a:ext cx="3401616" cy="2664619"/>
          </a:xfrm>
          <a:prstGeom prst="rect">
            <a:avLst/>
          </a:prstGeom>
          <a:noFill/>
          <a:ln>
            <a:noFill/>
          </a:ln>
        </p:spPr>
      </p:pic>
      <p:pic>
        <p:nvPicPr>
          <p:cNvPr id="496" name="Google Shape;496;p34"/>
          <p:cNvPicPr preferRelativeResize="0"/>
          <p:nvPr/>
        </p:nvPicPr>
        <p:blipFill rotWithShape="1">
          <a:blip r:embed="rId4">
            <a:alphaModFix/>
          </a:blip>
          <a:srcRect b="0" l="0" r="0" t="0"/>
          <a:stretch/>
        </p:blipFill>
        <p:spPr>
          <a:xfrm>
            <a:off x="5287567" y="1604963"/>
            <a:ext cx="1854994" cy="1763316"/>
          </a:xfrm>
          <a:prstGeom prst="rect">
            <a:avLst/>
          </a:prstGeom>
          <a:noFill/>
          <a:ln>
            <a:noFill/>
          </a:ln>
        </p:spPr>
      </p:pic>
      <p:cxnSp>
        <p:nvCxnSpPr>
          <p:cNvPr id="497" name="Google Shape;497;p34"/>
          <p:cNvCxnSpPr/>
          <p:nvPr/>
        </p:nvCxnSpPr>
        <p:spPr>
          <a:xfrm flipH="1">
            <a:off x="3707607" y="1604963"/>
            <a:ext cx="1579960" cy="991791"/>
          </a:xfrm>
          <a:prstGeom prst="straightConnector1">
            <a:avLst/>
          </a:prstGeom>
          <a:noFill/>
          <a:ln cap="flat" cmpd="sng" w="25400">
            <a:solidFill>
              <a:srgbClr val="7030A0"/>
            </a:solidFill>
            <a:prstDash val="solid"/>
            <a:round/>
            <a:headEnd len="sm" w="sm" type="none"/>
            <a:tailEnd len="med" w="med" type="triangle"/>
          </a:ln>
        </p:spPr>
      </p:cxnSp>
      <p:cxnSp>
        <p:nvCxnSpPr>
          <p:cNvPr id="498" name="Google Shape;498;p34"/>
          <p:cNvCxnSpPr/>
          <p:nvPr/>
        </p:nvCxnSpPr>
        <p:spPr>
          <a:xfrm>
            <a:off x="4263628" y="3213499"/>
            <a:ext cx="1023938" cy="154781"/>
          </a:xfrm>
          <a:prstGeom prst="straightConnector1">
            <a:avLst/>
          </a:prstGeom>
          <a:noFill/>
          <a:ln cap="flat" cmpd="sng" w="25400">
            <a:solidFill>
              <a:srgbClr val="7030A0"/>
            </a:solidFill>
            <a:prstDash val="solid"/>
            <a:round/>
            <a:headEnd len="sm" w="sm" type="none"/>
            <a:tailEnd len="sm" w="sm" type="none"/>
          </a:ln>
        </p:spPr>
      </p:cxnSp>
      <p:pic>
        <p:nvPicPr>
          <p:cNvPr id="499" name="Google Shape;499;p34"/>
          <p:cNvPicPr preferRelativeResize="0"/>
          <p:nvPr/>
        </p:nvPicPr>
        <p:blipFill rotWithShape="1">
          <a:blip r:embed="rId5">
            <a:alphaModFix/>
          </a:blip>
          <a:srcRect b="0" l="0" r="0" t="0"/>
          <a:stretch/>
        </p:blipFill>
        <p:spPr>
          <a:xfrm>
            <a:off x="5359004" y="4040983"/>
            <a:ext cx="1713309" cy="15835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500"/>
                                        <p:tgtEl>
                                          <p:spTgt spid="4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5"/>
          <p:cNvSpPr txBox="1"/>
          <p:nvPr>
            <p:ph idx="1" type="body"/>
          </p:nvPr>
        </p:nvSpPr>
        <p:spPr>
          <a:xfrm>
            <a:off x="1335883" y="1402558"/>
            <a:ext cx="4412456" cy="3394472"/>
          </a:xfrm>
          <a:prstGeom prst="rect">
            <a:avLst/>
          </a:prstGeom>
          <a:noFill/>
          <a:ln>
            <a:noFill/>
          </a:ln>
        </p:spPr>
        <p:txBody>
          <a:bodyPr anchorCtr="0" anchor="t" bIns="45700" lIns="91425" spcFirstLastPara="1" rIns="91425" wrap="square" tIns="45700">
            <a:normAutofit fontScale="77500" lnSpcReduction="20000"/>
          </a:bodyPr>
          <a:lstStyle/>
          <a:p>
            <a:pPr indent="0" lvl="0" marL="0" rtl="1" algn="just">
              <a:spcBef>
                <a:spcPts val="0"/>
              </a:spcBef>
              <a:spcAft>
                <a:spcPts val="0"/>
              </a:spcAft>
              <a:buSzPct val="95000"/>
              <a:buNone/>
            </a:pPr>
            <a:r>
              <a:rPr b="1" lang="en-US" sz="1800">
                <a:solidFill>
                  <a:srgbClr val="FF0000"/>
                </a:solidFill>
              </a:rPr>
              <a:t>Case 3</a:t>
            </a:r>
            <a:endParaRPr sz="1800"/>
          </a:p>
          <a:p>
            <a:pPr indent="-266176" lvl="0" marL="274320" rtl="1" algn="just">
              <a:spcBef>
                <a:spcPts val="306"/>
              </a:spcBef>
              <a:spcAft>
                <a:spcPts val="0"/>
              </a:spcAft>
              <a:buSzPct val="95000"/>
              <a:buChar char="●"/>
            </a:pPr>
            <a:r>
              <a:rPr lang="en-US" sz="1800"/>
              <a:t>A 545 year old male was referred to the gastroenterology clinic with complaints of epigastric pain, diarrhea and unintentional weight loss over the past couple of weeks. Travel history was significant for a recent mission trip to rural areas of the Philippines. About a month after his return, he developed epigastric pain and clinically significant diarrhea, with anywhere from 2-8 bowel movements per day. Testing for blood counts, hepatitis and HIV was performed and stool was collected for culture and ova &amp; parasite exam (O&amp;P). He also underwent a colonoscopy with multiple biopsies.</a:t>
            </a:r>
            <a:endParaRPr/>
          </a:p>
          <a:p>
            <a:pPr indent="-182022" lvl="0" marL="274320" rtl="1" algn="just">
              <a:spcBef>
                <a:spcPts val="306"/>
              </a:spcBef>
              <a:spcAft>
                <a:spcPts val="1200"/>
              </a:spcAft>
              <a:buSzPct val="95000"/>
              <a:buNone/>
            </a:pPr>
            <a:r>
              <a:t/>
            </a:r>
            <a:endParaRPr sz="1800"/>
          </a:p>
        </p:txBody>
      </p:sp>
      <p:sp>
        <p:nvSpPr>
          <p:cNvPr id="505" name="Google Shape;505;p35"/>
          <p:cNvSpPr txBox="1"/>
          <p:nvPr/>
        </p:nvSpPr>
        <p:spPr>
          <a:xfrm>
            <a:off x="1485900" y="857250"/>
            <a:ext cx="6172200" cy="485775"/>
          </a:xfrm>
          <a:prstGeom prst="rect">
            <a:avLst/>
          </a:prstGeom>
          <a:solidFill>
            <a:srgbClr val="C4EE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300">
                <a:solidFill>
                  <a:schemeClr val="dk1"/>
                </a:solidFill>
                <a:latin typeface="Calibri"/>
                <a:ea typeface="Calibri"/>
                <a:cs typeface="Calibri"/>
                <a:sym typeface="Calibri"/>
              </a:rPr>
              <a:t>Case Studies</a:t>
            </a:r>
            <a:endParaRPr sz="3300">
              <a:solidFill>
                <a:schemeClr val="dk1"/>
              </a:solidFill>
              <a:latin typeface="Calibri"/>
              <a:ea typeface="Calibri"/>
              <a:cs typeface="Calibri"/>
              <a:sym typeface="Calibri"/>
            </a:endParaRPr>
          </a:p>
        </p:txBody>
      </p:sp>
      <p:pic>
        <p:nvPicPr>
          <p:cNvPr descr="ÙØªÙØ¬Ø© Ø¨Ø­Ø« Ø§ÙØµÙØ± Ø¹Ù âªTrichuris trichiuraâ¬â" id="506" name="Google Shape;506;p35"/>
          <p:cNvPicPr preferRelativeResize="0"/>
          <p:nvPr/>
        </p:nvPicPr>
        <p:blipFill rotWithShape="1">
          <a:blip r:embed="rId3">
            <a:alphaModFix/>
          </a:blip>
          <a:srcRect b="0" l="0" r="0" t="0"/>
          <a:stretch/>
        </p:blipFill>
        <p:spPr>
          <a:xfrm>
            <a:off x="5722144" y="2726532"/>
            <a:ext cx="2271713" cy="16740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Effect filter="fade" transition="in">
                                      <p:cBhvr>
                                        <p:cTn dur="500"/>
                                        <p:tgtEl>
                                          <p:spTgt spid="5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animEffect filter="fade" transition="in">
                                      <p:cBhvr>
                                        <p:cTn dur="500"/>
                                        <p:tgtEl>
                                          <p:spTgt spid="5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animEffect filter="fade" transition="in">
                                      <p:cBhvr>
                                        <p:cTn dur="500"/>
                                        <p:tgtEl>
                                          <p:spTgt spid="5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6"/>
          <p:cNvSpPr txBox="1"/>
          <p:nvPr>
            <p:ph idx="1" type="body"/>
          </p:nvPr>
        </p:nvSpPr>
        <p:spPr>
          <a:xfrm>
            <a:off x="1277542" y="1402556"/>
            <a:ext cx="4063603" cy="4495800"/>
          </a:xfrm>
          <a:prstGeom prst="rect">
            <a:avLst/>
          </a:prstGeom>
          <a:noFill/>
          <a:ln>
            <a:noFill/>
          </a:ln>
        </p:spPr>
        <p:txBody>
          <a:bodyPr anchorCtr="0" anchor="t" bIns="45700" lIns="91425" spcFirstLastPara="1" rIns="91425" wrap="square" tIns="45700">
            <a:normAutofit fontScale="85000" lnSpcReduction="20000"/>
          </a:bodyPr>
          <a:lstStyle/>
          <a:p>
            <a:pPr indent="0" lvl="0" marL="0" rtl="1" algn="just">
              <a:spcBef>
                <a:spcPts val="0"/>
              </a:spcBef>
              <a:spcAft>
                <a:spcPts val="0"/>
              </a:spcAft>
              <a:buSzPct val="95000"/>
              <a:buNone/>
            </a:pPr>
            <a:r>
              <a:rPr b="1" lang="en-US" sz="1800">
                <a:solidFill>
                  <a:srgbClr val="FF0000"/>
                </a:solidFill>
              </a:rPr>
              <a:t>Case 4</a:t>
            </a:r>
            <a:endParaRPr/>
          </a:p>
          <a:p>
            <a:pPr indent="-258032" lvl="0" marL="274320" rtl="1" algn="just">
              <a:spcBef>
                <a:spcPts val="360"/>
              </a:spcBef>
              <a:spcAft>
                <a:spcPts val="0"/>
              </a:spcAft>
              <a:buSzPct val="95000"/>
              <a:buChar char="●"/>
            </a:pPr>
            <a:r>
              <a:rPr lang="en-US" sz="1800"/>
              <a:t>A 50-year-old female from Canada presented to a health care provider with abdominal pain, diarrhea, and peripheral eosinophilia.  A stool specimen was collected in sodium acetate-acetic acid-formalin (SAF) and a formalin-ethyl acetate (FEA) concentration was performed. \</a:t>
            </a:r>
            <a:endParaRPr/>
          </a:p>
          <a:p>
            <a:pPr indent="-258032" lvl="0" marL="274320" rtl="1" algn="just">
              <a:spcBef>
                <a:spcPts val="360"/>
              </a:spcBef>
              <a:spcAft>
                <a:spcPts val="0"/>
              </a:spcAft>
              <a:buSzPct val="95000"/>
              <a:buChar char="●"/>
            </a:pPr>
            <a:r>
              <a:rPr lang="en-US" sz="1800"/>
              <a:t>Figures A-C show what was observed microscopically on a wet mount; Figure C stained with iodine. </a:t>
            </a:r>
            <a:endParaRPr/>
          </a:p>
          <a:p>
            <a:pPr indent="-258032" lvl="0" marL="274320" rtl="1" algn="just">
              <a:spcBef>
                <a:spcPts val="360"/>
              </a:spcBef>
              <a:spcAft>
                <a:spcPts val="0"/>
              </a:spcAft>
              <a:buSzPct val="95000"/>
              <a:buChar char="●"/>
            </a:pPr>
            <a:r>
              <a:rPr lang="en-US" sz="1800"/>
              <a:t>What is your diagnosis?  Based on what criteria?</a:t>
            </a:r>
            <a:endParaRPr/>
          </a:p>
          <a:p>
            <a:pPr indent="0" lvl="0" marL="0" rtl="1" algn="just">
              <a:spcBef>
                <a:spcPts val="360"/>
              </a:spcBef>
              <a:spcAft>
                <a:spcPts val="0"/>
              </a:spcAft>
              <a:buSzPct val="95000"/>
              <a:buNone/>
            </a:pPr>
            <a:br>
              <a:rPr lang="en-US" sz="1800"/>
            </a:br>
            <a:endParaRPr sz="1800"/>
          </a:p>
          <a:p>
            <a:pPr indent="-165735" lvl="0" marL="274320" rtl="1" algn="just">
              <a:spcBef>
                <a:spcPts val="360"/>
              </a:spcBef>
              <a:spcAft>
                <a:spcPts val="1200"/>
              </a:spcAft>
              <a:buSzPct val="95000"/>
              <a:buNone/>
            </a:pPr>
            <a:r>
              <a:t/>
            </a:r>
            <a:endParaRPr sz="1800"/>
          </a:p>
        </p:txBody>
      </p:sp>
      <p:sp>
        <p:nvSpPr>
          <p:cNvPr id="512" name="Google Shape;512;p36"/>
          <p:cNvSpPr txBox="1"/>
          <p:nvPr/>
        </p:nvSpPr>
        <p:spPr>
          <a:xfrm>
            <a:off x="1485900" y="857250"/>
            <a:ext cx="6172200" cy="485775"/>
          </a:xfrm>
          <a:prstGeom prst="rect">
            <a:avLst/>
          </a:prstGeom>
          <a:solidFill>
            <a:srgbClr val="C4EE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300">
                <a:solidFill>
                  <a:schemeClr val="dk1"/>
                </a:solidFill>
                <a:latin typeface="Calibri"/>
                <a:ea typeface="Calibri"/>
                <a:cs typeface="Calibri"/>
                <a:sym typeface="Calibri"/>
              </a:rPr>
              <a:t>Case Studies</a:t>
            </a:r>
            <a:endParaRPr sz="3300">
              <a:solidFill>
                <a:schemeClr val="dk1"/>
              </a:solidFill>
              <a:latin typeface="Calibri"/>
              <a:ea typeface="Calibri"/>
              <a:cs typeface="Calibri"/>
              <a:sym typeface="Calibri"/>
            </a:endParaRPr>
          </a:p>
        </p:txBody>
      </p:sp>
      <p:pic>
        <p:nvPicPr>
          <p:cNvPr descr="Figure A" id="513" name="Google Shape;513;p36"/>
          <p:cNvPicPr preferRelativeResize="0"/>
          <p:nvPr/>
        </p:nvPicPr>
        <p:blipFill rotWithShape="1">
          <a:blip r:embed="rId3">
            <a:alphaModFix/>
          </a:blip>
          <a:srcRect b="0" l="0" r="0" t="0"/>
          <a:stretch/>
        </p:blipFill>
        <p:spPr>
          <a:xfrm>
            <a:off x="5543550" y="1402556"/>
            <a:ext cx="1958579" cy="1487091"/>
          </a:xfrm>
          <a:prstGeom prst="rect">
            <a:avLst/>
          </a:prstGeom>
          <a:noFill/>
          <a:ln>
            <a:noFill/>
          </a:ln>
        </p:spPr>
      </p:pic>
      <p:pic>
        <p:nvPicPr>
          <p:cNvPr descr="Figure B" id="514" name="Google Shape;514;p36"/>
          <p:cNvPicPr preferRelativeResize="0"/>
          <p:nvPr/>
        </p:nvPicPr>
        <p:blipFill rotWithShape="1">
          <a:blip r:embed="rId4">
            <a:alphaModFix/>
          </a:blip>
          <a:srcRect b="0" l="0" r="0" t="0"/>
          <a:stretch/>
        </p:blipFill>
        <p:spPr>
          <a:xfrm>
            <a:off x="5497116" y="2943225"/>
            <a:ext cx="2005013" cy="1343025"/>
          </a:xfrm>
          <a:prstGeom prst="rect">
            <a:avLst/>
          </a:prstGeom>
          <a:noFill/>
          <a:ln>
            <a:noFill/>
          </a:ln>
        </p:spPr>
      </p:pic>
      <p:pic>
        <p:nvPicPr>
          <p:cNvPr id="515" name="Google Shape;515;p36"/>
          <p:cNvPicPr preferRelativeResize="0"/>
          <p:nvPr/>
        </p:nvPicPr>
        <p:blipFill rotWithShape="1">
          <a:blip r:embed="rId5">
            <a:alphaModFix/>
          </a:blip>
          <a:srcRect b="0" l="0" r="0" t="0"/>
          <a:stretch/>
        </p:blipFill>
        <p:spPr>
          <a:xfrm>
            <a:off x="5497116" y="4339830"/>
            <a:ext cx="2005013" cy="1558528"/>
          </a:xfrm>
          <a:prstGeom prst="rect">
            <a:avLst/>
          </a:prstGeom>
          <a:noFill/>
          <a:ln>
            <a:noFill/>
          </a:ln>
        </p:spPr>
      </p:pic>
      <p:sp>
        <p:nvSpPr>
          <p:cNvPr id="516" name="Google Shape;516;p36"/>
          <p:cNvSpPr/>
          <p:nvPr/>
        </p:nvSpPr>
        <p:spPr>
          <a:xfrm>
            <a:off x="6996240" y="1458516"/>
            <a:ext cx="348173" cy="41549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100">
                <a:solidFill>
                  <a:srgbClr val="FF0000"/>
                </a:solidFill>
                <a:latin typeface="Calibri"/>
                <a:ea typeface="Calibri"/>
                <a:cs typeface="Calibri"/>
                <a:sym typeface="Calibri"/>
              </a:rPr>
              <a:t>A</a:t>
            </a:r>
            <a:endParaRPr b="1" sz="2100">
              <a:solidFill>
                <a:srgbClr val="FF0000"/>
              </a:solidFill>
              <a:latin typeface="Calibri"/>
              <a:ea typeface="Calibri"/>
              <a:cs typeface="Calibri"/>
              <a:sym typeface="Calibri"/>
            </a:endParaRPr>
          </a:p>
        </p:txBody>
      </p:sp>
      <p:sp>
        <p:nvSpPr>
          <p:cNvPr id="517" name="Google Shape;517;p36"/>
          <p:cNvSpPr/>
          <p:nvPr/>
        </p:nvSpPr>
        <p:spPr>
          <a:xfrm>
            <a:off x="7040254" y="4339829"/>
            <a:ext cx="327334" cy="41549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100">
                <a:solidFill>
                  <a:srgbClr val="FF0000"/>
                </a:solidFill>
                <a:latin typeface="Calibri"/>
                <a:ea typeface="Calibri"/>
                <a:cs typeface="Calibri"/>
                <a:sym typeface="Calibri"/>
              </a:rPr>
              <a:t>C</a:t>
            </a:r>
            <a:endParaRPr b="1" sz="2100">
              <a:solidFill>
                <a:srgbClr val="FF0000"/>
              </a:solidFill>
              <a:latin typeface="Calibri"/>
              <a:ea typeface="Calibri"/>
              <a:cs typeface="Calibri"/>
              <a:sym typeface="Calibri"/>
            </a:endParaRPr>
          </a:p>
        </p:txBody>
      </p:sp>
      <p:sp>
        <p:nvSpPr>
          <p:cNvPr id="518" name="Google Shape;518;p36"/>
          <p:cNvSpPr/>
          <p:nvPr/>
        </p:nvSpPr>
        <p:spPr>
          <a:xfrm>
            <a:off x="7022714" y="3000376"/>
            <a:ext cx="335349" cy="41549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100">
                <a:solidFill>
                  <a:srgbClr val="FF0000"/>
                </a:solidFill>
                <a:latin typeface="Calibri"/>
                <a:ea typeface="Calibri"/>
                <a:cs typeface="Calibri"/>
                <a:sym typeface="Calibri"/>
              </a:rPr>
              <a:t>B</a:t>
            </a:r>
            <a:endParaRPr b="1" sz="21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0" st="0"/>
                                            </p:txEl>
                                          </p:spTgt>
                                        </p:tgtEl>
                                        <p:attrNameLst>
                                          <p:attrName>style.visibility</p:attrName>
                                        </p:attrNameLst>
                                      </p:cBhvr>
                                      <p:to>
                                        <p:strVal val="visible"/>
                                      </p:to>
                                    </p:set>
                                    <p:animEffect filter="fade" transition="in">
                                      <p:cBhvr>
                                        <p:cTn dur="500"/>
                                        <p:tgtEl>
                                          <p:spTgt spid="5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1" st="1"/>
                                            </p:txEl>
                                          </p:spTgt>
                                        </p:tgtEl>
                                        <p:attrNameLst>
                                          <p:attrName>style.visibility</p:attrName>
                                        </p:attrNameLst>
                                      </p:cBhvr>
                                      <p:to>
                                        <p:strVal val="visible"/>
                                      </p:to>
                                    </p:set>
                                    <p:animEffect filter="fade" transition="in">
                                      <p:cBhvr>
                                        <p:cTn dur="500"/>
                                        <p:tgtEl>
                                          <p:spTgt spid="5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2" st="2"/>
                                            </p:txEl>
                                          </p:spTgt>
                                        </p:tgtEl>
                                        <p:attrNameLst>
                                          <p:attrName>style.visibility</p:attrName>
                                        </p:attrNameLst>
                                      </p:cBhvr>
                                      <p:to>
                                        <p:strVal val="visible"/>
                                      </p:to>
                                    </p:set>
                                    <p:animEffect filter="fade" transition="in">
                                      <p:cBhvr>
                                        <p:cTn dur="500"/>
                                        <p:tgtEl>
                                          <p:spTgt spid="5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3" st="3"/>
                                            </p:txEl>
                                          </p:spTgt>
                                        </p:tgtEl>
                                        <p:attrNameLst>
                                          <p:attrName>style.visibility</p:attrName>
                                        </p:attrNameLst>
                                      </p:cBhvr>
                                      <p:to>
                                        <p:strVal val="visible"/>
                                      </p:to>
                                    </p:set>
                                    <p:animEffect filter="fade" transition="in">
                                      <p:cBhvr>
                                        <p:cTn dur="500"/>
                                        <p:tgtEl>
                                          <p:spTgt spid="5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4" st="4"/>
                                            </p:txEl>
                                          </p:spTgt>
                                        </p:tgtEl>
                                        <p:attrNameLst>
                                          <p:attrName>style.visibility</p:attrName>
                                        </p:attrNameLst>
                                      </p:cBhvr>
                                      <p:to>
                                        <p:strVal val="visible"/>
                                      </p:to>
                                    </p:set>
                                    <p:animEffect filter="fade" transition="in">
                                      <p:cBhvr>
                                        <p:cTn dur="500"/>
                                        <p:tgtEl>
                                          <p:spTgt spid="5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xEl>
                                              <p:pRg end="5" st="5"/>
                                            </p:txEl>
                                          </p:spTgt>
                                        </p:tgtEl>
                                        <p:attrNameLst>
                                          <p:attrName>style.visibility</p:attrName>
                                        </p:attrNameLst>
                                      </p:cBhvr>
                                      <p:to>
                                        <p:strVal val="visible"/>
                                      </p:to>
                                    </p:set>
                                    <p:animEffect filter="fade" transition="in">
                                      <p:cBhvr>
                                        <p:cTn dur="500"/>
                                        <p:tgtEl>
                                          <p:spTgt spid="5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7"/>
          <p:cNvSpPr txBox="1"/>
          <p:nvPr>
            <p:ph idx="1" type="body"/>
          </p:nvPr>
        </p:nvSpPr>
        <p:spPr>
          <a:xfrm>
            <a:off x="1331119" y="1376364"/>
            <a:ext cx="3943350" cy="3394472"/>
          </a:xfrm>
          <a:prstGeom prst="rect">
            <a:avLst/>
          </a:prstGeom>
          <a:noFill/>
          <a:ln>
            <a:noFill/>
          </a:ln>
        </p:spPr>
        <p:txBody>
          <a:bodyPr anchorCtr="0" anchor="t" bIns="45700" lIns="91425" spcFirstLastPara="1" rIns="91425" wrap="square" tIns="45700">
            <a:normAutofit fontScale="70000" lnSpcReduction="10000"/>
          </a:bodyPr>
          <a:lstStyle/>
          <a:p>
            <a:pPr indent="0" lvl="0" marL="0" rtl="1" algn="just">
              <a:spcBef>
                <a:spcPts val="0"/>
              </a:spcBef>
              <a:spcAft>
                <a:spcPts val="0"/>
              </a:spcAft>
              <a:buSzPct val="95000"/>
              <a:buNone/>
            </a:pPr>
            <a:r>
              <a:rPr b="1" lang="en-US" sz="1800">
                <a:solidFill>
                  <a:srgbClr val="FF0000"/>
                </a:solidFill>
                <a:latin typeface="Open Sans"/>
                <a:ea typeface="Open Sans"/>
                <a:cs typeface="Open Sans"/>
                <a:sym typeface="Open Sans"/>
              </a:rPr>
              <a:t>Case 4…..</a:t>
            </a:r>
            <a:endParaRPr/>
          </a:p>
          <a:p>
            <a:pPr indent="-258726" lvl="0" marL="274320" rtl="1" algn="just">
              <a:spcBef>
                <a:spcPts val="293"/>
              </a:spcBef>
              <a:spcAft>
                <a:spcPts val="0"/>
              </a:spcAft>
              <a:buSzPct val="95000"/>
              <a:buChar char="●"/>
            </a:pPr>
            <a:r>
              <a:rPr lang="en-US" sz="1725">
                <a:solidFill>
                  <a:srgbClr val="000000"/>
                </a:solidFill>
                <a:latin typeface="Open Sans"/>
                <a:ea typeface="Open Sans"/>
                <a:cs typeface="Open Sans"/>
                <a:sym typeface="Open Sans"/>
              </a:rPr>
              <a:t>This was a case of strongyloidiasis caused by S. stercoralis. Diagnostic morphologic features shown in the images included:</a:t>
            </a:r>
            <a:endParaRPr/>
          </a:p>
          <a:p>
            <a:pPr indent="-258726" lvl="0" marL="274320" rtl="1" algn="just">
              <a:spcBef>
                <a:spcPts val="293"/>
              </a:spcBef>
              <a:spcAft>
                <a:spcPts val="0"/>
              </a:spcAft>
              <a:buSzPct val="95000"/>
              <a:buFont typeface="Open Sans"/>
              <a:buChar char="•"/>
            </a:pPr>
            <a:r>
              <a:rPr lang="en-US" sz="1725">
                <a:solidFill>
                  <a:srgbClr val="000000"/>
                </a:solidFill>
                <a:latin typeface="Open Sans"/>
                <a:ea typeface="Open Sans"/>
                <a:cs typeface="Open Sans"/>
                <a:sym typeface="Open Sans"/>
              </a:rPr>
              <a:t>a prominent genital primordium (black arrow, Figures B and C).</a:t>
            </a:r>
            <a:endParaRPr/>
          </a:p>
          <a:p>
            <a:pPr indent="-258726" lvl="0" marL="274320" rtl="1" algn="just">
              <a:spcBef>
                <a:spcPts val="293"/>
              </a:spcBef>
              <a:spcAft>
                <a:spcPts val="0"/>
              </a:spcAft>
              <a:buSzPct val="95000"/>
              <a:buFont typeface="Open Sans"/>
              <a:buChar char="•"/>
            </a:pPr>
            <a:r>
              <a:rPr lang="en-US" sz="1725">
                <a:solidFill>
                  <a:srgbClr val="000000"/>
                </a:solidFill>
                <a:latin typeface="Open Sans"/>
                <a:ea typeface="Open Sans"/>
                <a:cs typeface="Open Sans"/>
                <a:sym typeface="Open Sans"/>
              </a:rPr>
              <a:t>a short buccal canal (red arrow, Figure C).</a:t>
            </a:r>
            <a:endParaRPr/>
          </a:p>
          <a:p>
            <a:pPr indent="-258726" lvl="0" marL="274320" rtl="1" algn="just">
              <a:spcBef>
                <a:spcPts val="293"/>
              </a:spcBef>
              <a:spcAft>
                <a:spcPts val="0"/>
              </a:spcAft>
              <a:buSzPct val="95000"/>
              <a:buFont typeface="Open Sans"/>
              <a:buChar char="•"/>
            </a:pPr>
            <a:r>
              <a:rPr lang="en-US" sz="1725">
                <a:solidFill>
                  <a:srgbClr val="000000"/>
                </a:solidFill>
                <a:latin typeface="Open Sans"/>
                <a:ea typeface="Open Sans"/>
                <a:cs typeface="Open Sans"/>
                <a:sym typeface="Open Sans"/>
              </a:rPr>
              <a:t>a rhabditoid esophagus (blue arrow, Figure B).</a:t>
            </a:r>
            <a:endParaRPr/>
          </a:p>
          <a:p>
            <a:pPr indent="-258726" lvl="0" marL="274320" rtl="1" algn="just">
              <a:spcBef>
                <a:spcPts val="293"/>
              </a:spcBef>
              <a:spcAft>
                <a:spcPts val="0"/>
              </a:spcAft>
              <a:buSzPct val="95000"/>
              <a:buChar char="●"/>
            </a:pPr>
            <a:r>
              <a:rPr lang="en-US" sz="1725">
                <a:solidFill>
                  <a:srgbClr val="000000"/>
                </a:solidFill>
                <a:latin typeface="Open Sans"/>
                <a:ea typeface="Open Sans"/>
                <a:cs typeface="Open Sans"/>
                <a:sym typeface="Open Sans"/>
              </a:rPr>
              <a:t>The morphologic features were consistent with first-stage rhabditiform (L1) larvae which is the stage usually found in stool.</a:t>
            </a:r>
            <a:endParaRPr sz="1725" u="sng">
              <a:solidFill>
                <a:srgbClr val="000000"/>
              </a:solidFill>
              <a:latin typeface="Open Sans"/>
              <a:ea typeface="Open Sans"/>
              <a:cs typeface="Open Sans"/>
              <a:sym typeface="Open Sans"/>
              <a:hlinkClick r:id="rId3">
                <a:extLst>
                  <a:ext uri="{A12FA001-AC4F-418D-AE19-62706E023703}">
                    <ahyp:hlinkClr val="tx"/>
                  </a:ext>
                </a:extLst>
              </a:hlinkClick>
            </a:endParaRPr>
          </a:p>
          <a:p>
            <a:pPr indent="-185883" lvl="0" marL="274320" rtl="1" algn="just">
              <a:spcBef>
                <a:spcPts val="293"/>
              </a:spcBef>
              <a:spcAft>
                <a:spcPts val="0"/>
              </a:spcAft>
              <a:buSzPct val="95000"/>
              <a:buFont typeface="Constantia"/>
              <a:buNone/>
            </a:pPr>
            <a:r>
              <a:t/>
            </a:r>
            <a:endParaRPr sz="1725" u="sng">
              <a:solidFill>
                <a:srgbClr val="000000"/>
              </a:solidFill>
              <a:latin typeface="Open Sans"/>
              <a:ea typeface="Open Sans"/>
              <a:cs typeface="Open Sans"/>
              <a:sym typeface="Open Sans"/>
              <a:hlinkClick r:id="rId4">
                <a:extLst>
                  <a:ext uri="{A12FA001-AC4F-418D-AE19-62706E023703}">
                    <ahyp:hlinkClr val="tx"/>
                  </a:ext>
                </a:extLst>
              </a:hlinkClick>
            </a:endParaRPr>
          </a:p>
          <a:p>
            <a:pPr indent="0" lvl="0" marL="0" rtl="1" algn="just">
              <a:spcBef>
                <a:spcPts val="0"/>
              </a:spcBef>
              <a:spcAft>
                <a:spcPts val="0"/>
              </a:spcAft>
              <a:buSzPct val="95000"/>
              <a:buNone/>
            </a:pPr>
            <a:r>
              <a:rPr lang="en-US" sz="1800" u="sng">
                <a:solidFill>
                  <a:srgbClr val="000000"/>
                </a:solidFill>
                <a:hlinkClick r:id="rId5">
                  <a:extLst>
                    <a:ext uri="{A12FA001-AC4F-418D-AE19-62706E023703}">
                      <ahyp:hlinkClr val="tx"/>
                    </a:ext>
                  </a:extLst>
                </a:hlinkClick>
              </a:rPr>
              <a:t>  </a:t>
            </a:r>
            <a:endParaRPr sz="1800" u="sng">
              <a:solidFill>
                <a:srgbClr val="000000"/>
              </a:solidFill>
              <a:latin typeface="Open Sans"/>
              <a:ea typeface="Open Sans"/>
              <a:cs typeface="Open Sans"/>
              <a:sym typeface="Open Sans"/>
              <a:hlinkClick r:id="rId6">
                <a:extLst>
                  <a:ext uri="{A12FA001-AC4F-418D-AE19-62706E023703}">
                    <ahyp:hlinkClr val="tx"/>
                  </a:ext>
                </a:extLst>
              </a:hlinkClick>
            </a:endParaRPr>
          </a:p>
          <a:p>
            <a:pPr indent="-182022" lvl="0" marL="274320" rtl="1" algn="just">
              <a:spcBef>
                <a:spcPts val="306"/>
              </a:spcBef>
              <a:spcAft>
                <a:spcPts val="1200"/>
              </a:spcAft>
              <a:buSzPct val="95000"/>
              <a:buNone/>
            </a:pPr>
            <a:r>
              <a:t/>
            </a:r>
            <a:endParaRPr sz="1800"/>
          </a:p>
        </p:txBody>
      </p:sp>
      <p:pic>
        <p:nvPicPr>
          <p:cNvPr descr="https://www.cdc.gov/dpdx/images/casestudies/2016/AnswerCase421_B.jpg" id="524" name="Google Shape;524;p37"/>
          <p:cNvPicPr preferRelativeResize="0"/>
          <p:nvPr/>
        </p:nvPicPr>
        <p:blipFill rotWithShape="1">
          <a:blip r:embed="rId7">
            <a:alphaModFix/>
          </a:blip>
          <a:srcRect b="0" l="0" r="0" t="0"/>
          <a:stretch/>
        </p:blipFill>
        <p:spPr>
          <a:xfrm>
            <a:off x="5769769" y="1968103"/>
            <a:ext cx="2043113" cy="1565672"/>
          </a:xfrm>
          <a:prstGeom prst="rect">
            <a:avLst/>
          </a:prstGeom>
          <a:noFill/>
          <a:ln>
            <a:noFill/>
          </a:ln>
        </p:spPr>
      </p:pic>
      <p:sp>
        <p:nvSpPr>
          <p:cNvPr id="525" name="Google Shape;525;p37"/>
          <p:cNvSpPr txBox="1"/>
          <p:nvPr/>
        </p:nvSpPr>
        <p:spPr>
          <a:xfrm>
            <a:off x="1485900" y="857250"/>
            <a:ext cx="6172200" cy="485775"/>
          </a:xfrm>
          <a:prstGeom prst="rect">
            <a:avLst/>
          </a:prstGeom>
          <a:solidFill>
            <a:srgbClr val="C4EE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300">
                <a:solidFill>
                  <a:schemeClr val="dk1"/>
                </a:solidFill>
                <a:latin typeface="Calibri"/>
                <a:ea typeface="Calibri"/>
                <a:cs typeface="Calibri"/>
                <a:sym typeface="Calibri"/>
              </a:rPr>
              <a:t>Case Studies</a:t>
            </a:r>
            <a:endParaRPr sz="3300">
              <a:solidFill>
                <a:schemeClr val="dk1"/>
              </a:solidFill>
              <a:latin typeface="Calibri"/>
              <a:ea typeface="Calibri"/>
              <a:cs typeface="Calibri"/>
              <a:sym typeface="Calibri"/>
            </a:endParaRPr>
          </a:p>
        </p:txBody>
      </p:sp>
      <p:pic>
        <p:nvPicPr>
          <p:cNvPr id="526" name="Google Shape;526;p37"/>
          <p:cNvPicPr preferRelativeResize="0"/>
          <p:nvPr/>
        </p:nvPicPr>
        <p:blipFill rotWithShape="1">
          <a:blip r:embed="rId8">
            <a:alphaModFix/>
          </a:blip>
          <a:srcRect b="0" l="0" r="0" t="0"/>
          <a:stretch/>
        </p:blipFill>
        <p:spPr>
          <a:xfrm>
            <a:off x="5803106" y="3675461"/>
            <a:ext cx="2063354" cy="1697831"/>
          </a:xfrm>
          <a:prstGeom prst="rect">
            <a:avLst/>
          </a:prstGeom>
          <a:noFill/>
          <a:ln>
            <a:noFill/>
          </a:ln>
        </p:spPr>
      </p:pic>
      <p:sp>
        <p:nvSpPr>
          <p:cNvPr id="527" name="Google Shape;527;p37"/>
          <p:cNvSpPr/>
          <p:nvPr/>
        </p:nvSpPr>
        <p:spPr>
          <a:xfrm>
            <a:off x="7485548" y="3589735"/>
            <a:ext cx="327334" cy="41549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100">
                <a:solidFill>
                  <a:srgbClr val="FF0000"/>
                </a:solidFill>
                <a:latin typeface="Calibri"/>
                <a:ea typeface="Calibri"/>
                <a:cs typeface="Calibri"/>
                <a:sym typeface="Calibri"/>
              </a:rPr>
              <a:t>C</a:t>
            </a:r>
            <a:endParaRPr b="1" sz="2100">
              <a:solidFill>
                <a:srgbClr val="FF0000"/>
              </a:solidFill>
              <a:latin typeface="Calibri"/>
              <a:ea typeface="Calibri"/>
              <a:cs typeface="Calibri"/>
              <a:sym typeface="Calibri"/>
            </a:endParaRPr>
          </a:p>
        </p:txBody>
      </p:sp>
      <p:sp>
        <p:nvSpPr>
          <p:cNvPr id="528" name="Google Shape;528;p37"/>
          <p:cNvSpPr/>
          <p:nvPr/>
        </p:nvSpPr>
        <p:spPr>
          <a:xfrm>
            <a:off x="7419193" y="2007394"/>
            <a:ext cx="335349" cy="41549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100">
                <a:solidFill>
                  <a:srgbClr val="FF0000"/>
                </a:solidFill>
                <a:latin typeface="Calibri"/>
                <a:ea typeface="Calibri"/>
                <a:cs typeface="Calibri"/>
                <a:sym typeface="Calibri"/>
              </a:rPr>
              <a:t>B</a:t>
            </a:r>
            <a:endParaRPr b="1" sz="2100">
              <a:solidFill>
                <a:srgbClr val="FF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8"/>
          <p:cNvSpPr txBox="1"/>
          <p:nvPr>
            <p:ph idx="1" type="body"/>
          </p:nvPr>
        </p:nvSpPr>
        <p:spPr>
          <a:xfrm>
            <a:off x="1331120" y="1376364"/>
            <a:ext cx="6588919" cy="3394472"/>
          </a:xfrm>
          <a:prstGeom prst="rect">
            <a:avLst/>
          </a:prstGeom>
          <a:noFill/>
          <a:ln>
            <a:noFill/>
          </a:ln>
        </p:spPr>
        <p:txBody>
          <a:bodyPr anchorCtr="0" anchor="t" bIns="45700" lIns="91425" spcFirstLastPara="1" rIns="91425" wrap="square" tIns="45700">
            <a:normAutofit lnSpcReduction="10000"/>
          </a:bodyPr>
          <a:lstStyle/>
          <a:p>
            <a:pPr indent="0" lvl="0" marL="0" rtl="1" algn="just">
              <a:spcBef>
                <a:spcPts val="0"/>
              </a:spcBef>
              <a:spcAft>
                <a:spcPts val="0"/>
              </a:spcAft>
              <a:buSzPts val="998"/>
              <a:buNone/>
            </a:pPr>
            <a:r>
              <a:rPr b="1" lang="en-US" sz="1050">
                <a:solidFill>
                  <a:srgbClr val="FF0000"/>
                </a:solidFill>
                <a:latin typeface="Open Sans"/>
                <a:ea typeface="Open Sans"/>
                <a:cs typeface="Open Sans"/>
                <a:sym typeface="Open Sans"/>
              </a:rPr>
              <a:t>Case 5</a:t>
            </a:r>
            <a:endParaRPr/>
          </a:p>
          <a:p>
            <a:pPr indent="0" lvl="0" marL="0" rtl="1" algn="just">
              <a:spcBef>
                <a:spcPts val="270"/>
              </a:spcBef>
              <a:spcAft>
                <a:spcPts val="0"/>
              </a:spcAft>
              <a:buSzPts val="1283"/>
              <a:buNone/>
            </a:pPr>
            <a:r>
              <a:rPr lang="en-US" sz="1350"/>
              <a:t>A 54-year-old male was admitted because of having suffered from progressive watery diarrhea for 12 days. He had no history of diabetes mellitus, hypertension, heart disease, organ transplantation, or malignancy. After admission, he still complained of diarrhea </a:t>
            </a:r>
            <a:r>
              <a:rPr lang="en-US" sz="1350">
                <a:solidFill>
                  <a:srgbClr val="FF0000"/>
                </a:solidFill>
              </a:rPr>
              <a:t>despite medical treatment</a:t>
            </a:r>
            <a:r>
              <a:rPr lang="en-US" sz="1350"/>
              <a:t>. The laboratory examination showed leukocytosis with eosinophilia and a stool examination by the concentration method was negative four times. When a sigmoidoscopy was performed as a part of an explorative survey, a single protruding mass consisting if a moving adult hookworm was found. The fifth stool examination by the concentration method identified hookworm ova. The patient was treated with oral mebendazole 100 mg twice a day for 3 days. The diarrhea and eosinophilia subsided after this treatment.</a:t>
            </a:r>
            <a:endParaRPr b="1" sz="1050">
              <a:solidFill>
                <a:srgbClr val="FF0000"/>
              </a:solidFill>
              <a:latin typeface="Open Sans"/>
              <a:ea typeface="Open Sans"/>
              <a:cs typeface="Open Sans"/>
              <a:sym typeface="Open Sans"/>
            </a:endParaRPr>
          </a:p>
          <a:p>
            <a:pPr indent="-210978" lvl="0" marL="274320" rtl="1" algn="just">
              <a:spcBef>
                <a:spcPts val="210"/>
              </a:spcBef>
              <a:spcAft>
                <a:spcPts val="1200"/>
              </a:spcAft>
              <a:buSzPts val="998"/>
              <a:buNone/>
            </a:pPr>
            <a:r>
              <a:t/>
            </a:r>
            <a:endParaRPr sz="1050"/>
          </a:p>
        </p:txBody>
      </p:sp>
      <p:sp>
        <p:nvSpPr>
          <p:cNvPr id="534" name="Google Shape;534;p38"/>
          <p:cNvSpPr txBox="1"/>
          <p:nvPr/>
        </p:nvSpPr>
        <p:spPr>
          <a:xfrm>
            <a:off x="1485900" y="857250"/>
            <a:ext cx="6172200" cy="485775"/>
          </a:xfrm>
          <a:prstGeom prst="rect">
            <a:avLst/>
          </a:prstGeom>
          <a:solidFill>
            <a:srgbClr val="C4EE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300">
                <a:solidFill>
                  <a:schemeClr val="dk1"/>
                </a:solidFill>
                <a:latin typeface="Calibri"/>
                <a:ea typeface="Calibri"/>
                <a:cs typeface="Calibri"/>
                <a:sym typeface="Calibri"/>
              </a:rPr>
              <a:t>Case Studies</a:t>
            </a:r>
            <a:endParaRPr sz="3300">
              <a:solidFill>
                <a:schemeClr val="dk1"/>
              </a:solidFill>
              <a:latin typeface="Calibri"/>
              <a:ea typeface="Calibri"/>
              <a:cs typeface="Calibri"/>
              <a:sym typeface="Calibri"/>
            </a:endParaRPr>
          </a:p>
        </p:txBody>
      </p:sp>
      <p:pic>
        <p:nvPicPr>
          <p:cNvPr descr="https://ars.els-cdn.com/content/image/1-s2.0-S1684118211001319-gr1.jpg" id="535" name="Google Shape;535;p38"/>
          <p:cNvPicPr preferRelativeResize="0"/>
          <p:nvPr/>
        </p:nvPicPr>
        <p:blipFill rotWithShape="1">
          <a:blip r:embed="rId3">
            <a:alphaModFix/>
          </a:blip>
          <a:srcRect b="0" l="0" r="0" t="0"/>
          <a:stretch/>
        </p:blipFill>
        <p:spPr>
          <a:xfrm>
            <a:off x="1439467" y="3711180"/>
            <a:ext cx="2178844" cy="2187178"/>
          </a:xfrm>
          <a:prstGeom prst="rect">
            <a:avLst/>
          </a:prstGeom>
          <a:noFill/>
          <a:ln>
            <a:noFill/>
          </a:ln>
        </p:spPr>
      </p:pic>
      <p:pic>
        <p:nvPicPr>
          <p:cNvPr descr="ÙØªÙØ¬Ø© Ø¨Ø­Ø« Ø§ÙØµÙØ± Ø¹Ù âªidentified hookworm ovaâ¬â" id="536" name="Google Shape;536;p38"/>
          <p:cNvPicPr preferRelativeResize="0"/>
          <p:nvPr/>
        </p:nvPicPr>
        <p:blipFill rotWithShape="1">
          <a:blip r:embed="rId4">
            <a:alphaModFix/>
          </a:blip>
          <a:srcRect b="0" l="0" r="0" t="0"/>
          <a:stretch/>
        </p:blipFill>
        <p:spPr>
          <a:xfrm>
            <a:off x="3707607" y="3677842"/>
            <a:ext cx="2178844" cy="2187178"/>
          </a:xfrm>
          <a:prstGeom prst="rect">
            <a:avLst/>
          </a:prstGeom>
          <a:noFill/>
          <a:ln>
            <a:noFill/>
          </a:ln>
        </p:spPr>
      </p:pic>
      <p:pic>
        <p:nvPicPr>
          <p:cNvPr descr="ÙØªÙØ¬Ø© Ø¨Ø­Ø« Ø§ÙØµÙØ± Ø¹Ù âªidentified hookworm ovaâ¬â" id="537" name="Google Shape;537;p38"/>
          <p:cNvPicPr preferRelativeResize="0"/>
          <p:nvPr/>
        </p:nvPicPr>
        <p:blipFill rotWithShape="1">
          <a:blip r:embed="rId5">
            <a:alphaModFix/>
          </a:blip>
          <a:srcRect b="0" l="0" r="0" t="0"/>
          <a:stretch/>
        </p:blipFill>
        <p:spPr>
          <a:xfrm>
            <a:off x="5994797" y="3862389"/>
            <a:ext cx="1818084" cy="18180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3280416" y="88981"/>
            <a:ext cx="2440292" cy="584775"/>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C00000"/>
                </a:solidFill>
                <a:latin typeface="Arial"/>
                <a:ea typeface="Arial"/>
                <a:cs typeface="Arial"/>
                <a:sym typeface="Arial"/>
              </a:rPr>
              <a:t>Ciliates</a:t>
            </a:r>
            <a:endParaRPr b="1" sz="3200">
              <a:solidFill>
                <a:srgbClr val="C00000"/>
              </a:solidFill>
              <a:latin typeface="Arial"/>
              <a:ea typeface="Arial"/>
              <a:cs typeface="Arial"/>
              <a:sym typeface="Arial"/>
            </a:endParaRPr>
          </a:p>
        </p:txBody>
      </p:sp>
      <p:sp>
        <p:nvSpPr>
          <p:cNvPr id="126" name="Google Shape;126;p4"/>
          <p:cNvSpPr txBox="1"/>
          <p:nvPr/>
        </p:nvSpPr>
        <p:spPr>
          <a:xfrm>
            <a:off x="214282" y="904949"/>
            <a:ext cx="3066134" cy="46166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General characters</a:t>
            </a:r>
            <a:endParaRPr b="1" sz="2400">
              <a:solidFill>
                <a:srgbClr val="C00000"/>
              </a:solidFill>
              <a:latin typeface="Arial"/>
              <a:ea typeface="Arial"/>
              <a:cs typeface="Arial"/>
              <a:sym typeface="Arial"/>
            </a:endParaRPr>
          </a:p>
        </p:txBody>
      </p:sp>
      <p:sp>
        <p:nvSpPr>
          <p:cNvPr id="127" name="Google Shape;127;p4"/>
          <p:cNvSpPr txBox="1"/>
          <p:nvPr/>
        </p:nvSpPr>
        <p:spPr>
          <a:xfrm>
            <a:off x="214282" y="1428736"/>
            <a:ext cx="8572560" cy="452431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400">
                <a:solidFill>
                  <a:srgbClr val="002060"/>
                </a:solidFill>
                <a:latin typeface="Arial"/>
                <a:ea typeface="Arial"/>
                <a:cs typeface="Arial"/>
                <a:sym typeface="Arial"/>
              </a:rPr>
              <a:t>1- Move by cilia.</a:t>
            </a:r>
            <a:endParaRPr/>
          </a:p>
          <a:p>
            <a:pPr indent="0" lvl="0" marL="0" marR="0" rtl="0" algn="just">
              <a:lnSpc>
                <a:spcPct val="150000"/>
              </a:lnSpc>
              <a:spcBef>
                <a:spcPts val="0"/>
              </a:spcBef>
              <a:spcAft>
                <a:spcPts val="0"/>
              </a:spcAft>
              <a:buNone/>
            </a:pPr>
            <a:r>
              <a:rPr b="1" lang="en-US" sz="2400">
                <a:solidFill>
                  <a:srgbClr val="002060"/>
                </a:solidFill>
                <a:latin typeface="Arial"/>
                <a:ea typeface="Arial"/>
                <a:cs typeface="Arial"/>
                <a:sym typeface="Arial"/>
              </a:rPr>
              <a:t>2- Multiply asexually by </a:t>
            </a:r>
            <a:r>
              <a:rPr b="1" lang="en-US" sz="2400">
                <a:solidFill>
                  <a:srgbClr val="C00000"/>
                </a:solidFill>
                <a:latin typeface="Arial"/>
                <a:ea typeface="Arial"/>
                <a:cs typeface="Arial"/>
                <a:sym typeface="Arial"/>
              </a:rPr>
              <a:t>transverse binary fission </a:t>
            </a:r>
            <a:r>
              <a:rPr b="1" lang="en-US" sz="2400">
                <a:solidFill>
                  <a:srgbClr val="002060"/>
                </a:solidFill>
                <a:latin typeface="Arial"/>
                <a:ea typeface="Arial"/>
                <a:cs typeface="Arial"/>
                <a:sym typeface="Arial"/>
              </a:rPr>
              <a:t>and sexually by </a:t>
            </a:r>
            <a:r>
              <a:rPr b="1" lang="en-US" sz="2400">
                <a:solidFill>
                  <a:srgbClr val="C00000"/>
                </a:solidFill>
                <a:latin typeface="Arial"/>
                <a:ea typeface="Arial"/>
                <a:cs typeface="Arial"/>
                <a:sym typeface="Arial"/>
              </a:rPr>
              <a:t>conjugation</a:t>
            </a:r>
            <a:r>
              <a:rPr b="1" lang="en-US" sz="2400">
                <a:solidFill>
                  <a:srgbClr val="002060"/>
                </a:solidFill>
                <a:latin typeface="Arial"/>
                <a:ea typeface="Arial"/>
                <a:cs typeface="Arial"/>
                <a:sym typeface="Arial"/>
              </a:rPr>
              <a:t> between two organisms.</a:t>
            </a:r>
            <a:endParaRPr/>
          </a:p>
          <a:p>
            <a:pPr indent="0" lvl="0" marL="0" marR="0" rtl="0" algn="just">
              <a:lnSpc>
                <a:spcPct val="150000"/>
              </a:lnSpc>
              <a:spcBef>
                <a:spcPts val="0"/>
              </a:spcBef>
              <a:spcAft>
                <a:spcPts val="0"/>
              </a:spcAft>
              <a:buNone/>
            </a:pPr>
            <a:r>
              <a:rPr b="1" lang="en-US" sz="2400">
                <a:solidFill>
                  <a:srgbClr val="002060"/>
                </a:solidFill>
                <a:latin typeface="Arial"/>
                <a:ea typeface="Arial"/>
                <a:cs typeface="Arial"/>
                <a:sym typeface="Arial"/>
              </a:rPr>
              <a:t>3- Contain 2 compact nuclei: A large kidney shaped nucleus </a:t>
            </a:r>
            <a:r>
              <a:rPr b="1" lang="en-US" sz="2400">
                <a:solidFill>
                  <a:srgbClr val="C00000"/>
                </a:solidFill>
                <a:latin typeface="Arial"/>
                <a:ea typeface="Arial"/>
                <a:cs typeface="Arial"/>
                <a:sym typeface="Arial"/>
              </a:rPr>
              <a:t>(macronucleus) </a:t>
            </a:r>
            <a:r>
              <a:rPr b="1" lang="en-US" sz="2400">
                <a:solidFill>
                  <a:srgbClr val="002060"/>
                </a:solidFill>
                <a:latin typeface="Arial"/>
                <a:ea typeface="Arial"/>
                <a:cs typeface="Arial"/>
                <a:sym typeface="Arial"/>
              </a:rPr>
              <a:t>and a small one </a:t>
            </a:r>
            <a:r>
              <a:rPr b="1" lang="en-US" sz="2400">
                <a:solidFill>
                  <a:srgbClr val="C00000"/>
                </a:solidFill>
                <a:latin typeface="Arial"/>
                <a:ea typeface="Arial"/>
                <a:cs typeface="Arial"/>
                <a:sym typeface="Arial"/>
              </a:rPr>
              <a:t>(micronucleus).</a:t>
            </a:r>
            <a:endParaRPr b="1" sz="2400">
              <a:solidFill>
                <a:srgbClr val="002060"/>
              </a:solidFill>
              <a:latin typeface="Arial"/>
              <a:ea typeface="Arial"/>
              <a:cs typeface="Arial"/>
              <a:sym typeface="Arial"/>
            </a:endParaRPr>
          </a:p>
          <a:p>
            <a:pPr indent="0" lvl="0" marL="0" marR="0" rtl="0" algn="just">
              <a:lnSpc>
                <a:spcPct val="150000"/>
              </a:lnSpc>
              <a:spcBef>
                <a:spcPts val="0"/>
              </a:spcBef>
              <a:spcAft>
                <a:spcPts val="0"/>
              </a:spcAft>
              <a:buNone/>
            </a:pPr>
            <a:r>
              <a:rPr b="1" lang="en-US" sz="2400">
                <a:solidFill>
                  <a:srgbClr val="002060"/>
                </a:solidFill>
                <a:latin typeface="Arial"/>
                <a:ea typeface="Arial"/>
                <a:cs typeface="Arial"/>
                <a:sym typeface="Arial"/>
              </a:rPr>
              <a:t>4- Form cyst.</a:t>
            </a:r>
            <a:endParaRPr/>
          </a:p>
          <a:p>
            <a:pPr indent="0" lvl="0" marL="0" marR="0" rtl="0" algn="just">
              <a:lnSpc>
                <a:spcPct val="150000"/>
              </a:lnSpc>
              <a:spcBef>
                <a:spcPts val="0"/>
              </a:spcBef>
              <a:spcAft>
                <a:spcPts val="0"/>
              </a:spcAft>
              <a:buNone/>
            </a:pPr>
            <a:r>
              <a:rPr b="1" lang="en-US" sz="2400">
                <a:solidFill>
                  <a:srgbClr val="002060"/>
                </a:solidFill>
                <a:latin typeface="Arial"/>
                <a:ea typeface="Arial"/>
                <a:cs typeface="Arial"/>
                <a:sym typeface="Arial"/>
              </a:rPr>
              <a:t>5- </a:t>
            </a:r>
            <a:r>
              <a:rPr b="1" i="1" lang="en-US" sz="2400">
                <a:solidFill>
                  <a:srgbClr val="002060"/>
                </a:solidFill>
                <a:latin typeface="Arial"/>
                <a:ea typeface="Arial"/>
                <a:cs typeface="Arial"/>
                <a:sym typeface="Arial"/>
              </a:rPr>
              <a:t>Balantidium coli</a:t>
            </a:r>
            <a:r>
              <a:rPr b="1" lang="en-US" sz="2400">
                <a:solidFill>
                  <a:srgbClr val="002060"/>
                </a:solidFill>
                <a:latin typeface="Arial"/>
                <a:ea typeface="Arial"/>
                <a:cs typeface="Arial"/>
                <a:sym typeface="Arial"/>
              </a:rPr>
              <a:t> is the only member of the ciliates known to be pathogenic to human.</a:t>
            </a:r>
            <a:endParaRPr b="1" sz="1800">
              <a:solidFill>
                <a:srgbClr val="002060"/>
              </a:solidFill>
              <a:latin typeface="Constantia"/>
              <a:ea typeface="Constantia"/>
              <a:cs typeface="Constantia"/>
              <a:sym typeface="Constantia"/>
            </a:endParaRPr>
          </a:p>
        </p:txBody>
      </p:sp>
      <p:sp>
        <p:nvSpPr>
          <p:cNvPr id="128" name="Google Shape;128;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770225" y="270938"/>
            <a:ext cx="7603500" cy="958200"/>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C00000"/>
                </a:solidFill>
                <a:latin typeface="Arial"/>
                <a:ea typeface="Arial"/>
                <a:cs typeface="Arial"/>
                <a:sym typeface="Arial"/>
              </a:rPr>
              <a:t>Balantidium coli</a:t>
            </a:r>
            <a:endParaRPr/>
          </a:p>
          <a:p>
            <a:pPr indent="0" lvl="0" marL="0" marR="0" rtl="0" algn="ctr">
              <a:spcBef>
                <a:spcPts val="0"/>
              </a:spcBef>
              <a:spcAft>
                <a:spcPts val="0"/>
              </a:spcAft>
              <a:buNone/>
            </a:pPr>
            <a:r>
              <a:rPr b="1" lang="en-US" sz="2800">
                <a:solidFill>
                  <a:srgbClr val="C00000"/>
                </a:solidFill>
                <a:latin typeface="Arial"/>
                <a:ea typeface="Arial"/>
                <a:cs typeface="Arial"/>
                <a:sym typeface="Arial"/>
              </a:rPr>
              <a:t>The largest protozoa </a:t>
            </a:r>
            <a:endParaRPr sz="1800">
              <a:solidFill>
                <a:srgbClr val="C00000"/>
              </a:solidFill>
              <a:latin typeface="Constantia"/>
              <a:ea typeface="Constantia"/>
              <a:cs typeface="Constantia"/>
              <a:sym typeface="Constantia"/>
            </a:endParaRPr>
          </a:p>
        </p:txBody>
      </p:sp>
      <p:sp>
        <p:nvSpPr>
          <p:cNvPr id="134" name="Google Shape;134;p5"/>
          <p:cNvSpPr txBox="1"/>
          <p:nvPr/>
        </p:nvSpPr>
        <p:spPr>
          <a:xfrm>
            <a:off x="887225" y="1714450"/>
            <a:ext cx="7935300" cy="1824000"/>
          </a:xfrm>
          <a:prstGeom prst="rect">
            <a:avLst/>
          </a:prstGeom>
          <a:noFill/>
          <a:ln>
            <a:noFill/>
          </a:ln>
        </p:spPr>
        <p:txBody>
          <a:bodyPr anchorCtr="0" anchor="t" bIns="45700" lIns="91425" spcFirstLastPara="1" rIns="91425" wrap="square" tIns="45700">
            <a:spAutoFit/>
          </a:bodyPr>
          <a:lstStyle/>
          <a:p>
            <a:pPr indent="-177800" lvl="0" marL="0" marR="0" rtl="0" algn="just">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Geographical distribution: </a:t>
            </a:r>
            <a:r>
              <a:rPr b="1" lang="en-US" sz="2800">
                <a:solidFill>
                  <a:srgbClr val="002060"/>
                </a:solidFill>
                <a:latin typeface="Arial"/>
                <a:ea typeface="Arial"/>
                <a:cs typeface="Arial"/>
                <a:sym typeface="Arial"/>
              </a:rPr>
              <a:t>Cosmopolitan especially in pig raising countries. </a:t>
            </a:r>
            <a:endParaRPr b="1" sz="2800">
              <a:solidFill>
                <a:srgbClr val="002060"/>
              </a:solidFill>
              <a:latin typeface="Arial"/>
              <a:ea typeface="Arial"/>
              <a:cs typeface="Arial"/>
              <a:sym typeface="Arial"/>
            </a:endParaRPr>
          </a:p>
        </p:txBody>
      </p:sp>
      <p:sp>
        <p:nvSpPr>
          <p:cNvPr id="135" name="Google Shape;135;p5"/>
          <p:cNvSpPr txBox="1"/>
          <p:nvPr/>
        </p:nvSpPr>
        <p:spPr>
          <a:xfrm>
            <a:off x="1030150" y="3429000"/>
            <a:ext cx="7935300" cy="3555600"/>
          </a:xfrm>
          <a:prstGeom prst="rect">
            <a:avLst/>
          </a:prstGeom>
          <a:noFill/>
          <a:ln>
            <a:noFill/>
          </a:ln>
        </p:spPr>
        <p:txBody>
          <a:bodyPr anchorCtr="0" anchor="t" bIns="45700" lIns="91425" spcFirstLastPara="1" rIns="91425" wrap="square" tIns="45700">
            <a:spAutoFit/>
          </a:bodyPr>
          <a:lstStyle/>
          <a:p>
            <a:pPr indent="-177800" lvl="0" marL="0" marR="0" rtl="0" algn="l">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Habitat: </a:t>
            </a:r>
            <a:r>
              <a:rPr b="1" lang="en-US" sz="2800">
                <a:solidFill>
                  <a:srgbClr val="002060"/>
                </a:solidFill>
                <a:latin typeface="Arial"/>
                <a:ea typeface="Arial"/>
                <a:cs typeface="Arial"/>
                <a:sym typeface="Arial"/>
              </a:rPr>
              <a:t>Large intestine (caeum &amp; rectosegmoid region).</a:t>
            </a:r>
            <a:endParaRPr/>
          </a:p>
          <a:p>
            <a:pPr indent="-177800" lvl="0" marL="0" marR="0" rtl="0" algn="l">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D.H:</a:t>
            </a:r>
            <a:r>
              <a:rPr b="1" lang="en-US" sz="2800">
                <a:solidFill>
                  <a:schemeClr val="dk1"/>
                </a:solidFill>
                <a:latin typeface="Arial"/>
                <a:ea typeface="Arial"/>
                <a:cs typeface="Arial"/>
                <a:sym typeface="Arial"/>
              </a:rPr>
              <a:t> </a:t>
            </a:r>
            <a:r>
              <a:rPr b="1" lang="en-US" sz="2800">
                <a:solidFill>
                  <a:srgbClr val="002060"/>
                </a:solidFill>
                <a:latin typeface="Arial"/>
                <a:ea typeface="Arial"/>
                <a:cs typeface="Arial"/>
                <a:sym typeface="Arial"/>
              </a:rPr>
              <a:t>Man.</a:t>
            </a:r>
            <a:endParaRPr/>
          </a:p>
          <a:p>
            <a:pPr indent="-177800" lvl="0" marL="0" marR="0" rtl="0" algn="l">
              <a:lnSpc>
                <a:spcPct val="200000"/>
              </a:lnSpc>
              <a:spcBef>
                <a:spcPts val="0"/>
              </a:spcBef>
              <a:spcAft>
                <a:spcPts val="0"/>
              </a:spcAft>
              <a:buClr>
                <a:srgbClr val="C00000"/>
              </a:buClr>
              <a:buSzPts val="2800"/>
              <a:buFont typeface="Noto Sans Symbols"/>
              <a:buChar char="❖"/>
            </a:pPr>
            <a:r>
              <a:rPr b="1" lang="en-US" sz="2800">
                <a:solidFill>
                  <a:srgbClr val="C00000"/>
                </a:solidFill>
                <a:latin typeface="Arial"/>
                <a:ea typeface="Arial"/>
                <a:cs typeface="Arial"/>
                <a:sym typeface="Arial"/>
              </a:rPr>
              <a:t>R.H: </a:t>
            </a:r>
            <a:r>
              <a:rPr b="1" lang="en-US" sz="2800">
                <a:solidFill>
                  <a:srgbClr val="002060"/>
                </a:solidFill>
                <a:latin typeface="Arial"/>
                <a:ea typeface="Arial"/>
                <a:cs typeface="Arial"/>
                <a:sym typeface="Arial"/>
              </a:rPr>
              <a:t>Pigs and rats.</a:t>
            </a:r>
            <a:endParaRPr sz="2800">
              <a:solidFill>
                <a:srgbClr val="002060"/>
              </a:solidFill>
              <a:latin typeface="Constantia"/>
              <a:ea typeface="Constantia"/>
              <a:cs typeface="Constantia"/>
              <a:sym typeface="Constantia"/>
            </a:endParaRPr>
          </a:p>
        </p:txBody>
      </p:sp>
      <p:sp>
        <p:nvSpPr>
          <p:cNvPr id="136" name="Google Shape;136;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500"/>
                                        <p:tgtEl>
                                          <p:spTgt spid="1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2178827" y="628715"/>
            <a:ext cx="4643470" cy="523220"/>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Morphological characters</a:t>
            </a:r>
            <a:endParaRPr b="1" sz="2800">
              <a:solidFill>
                <a:srgbClr val="C00000"/>
              </a:solidFill>
              <a:latin typeface="Constantia"/>
              <a:ea typeface="Constantia"/>
              <a:cs typeface="Constantia"/>
              <a:sym typeface="Constantia"/>
            </a:endParaRPr>
          </a:p>
        </p:txBody>
      </p:sp>
      <p:sp>
        <p:nvSpPr>
          <p:cNvPr id="142" name="Google Shape;142;p6"/>
          <p:cNvSpPr txBox="1"/>
          <p:nvPr/>
        </p:nvSpPr>
        <p:spPr>
          <a:xfrm>
            <a:off x="714348" y="1500174"/>
            <a:ext cx="3286148" cy="46166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1- Trophozoite stage </a:t>
            </a:r>
            <a:endParaRPr/>
          </a:p>
        </p:txBody>
      </p:sp>
      <p:sp>
        <p:nvSpPr>
          <p:cNvPr id="143" name="Google Shape;143;p6"/>
          <p:cNvSpPr txBox="1"/>
          <p:nvPr/>
        </p:nvSpPr>
        <p:spPr>
          <a:xfrm>
            <a:off x="5572132" y="1500174"/>
            <a:ext cx="1928826" cy="46166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2- Cyst (I.S)</a:t>
            </a:r>
            <a:endParaRPr sz="2400">
              <a:solidFill>
                <a:srgbClr val="C00000"/>
              </a:solidFill>
              <a:latin typeface="Arial"/>
              <a:ea typeface="Arial"/>
              <a:cs typeface="Arial"/>
              <a:sym typeface="Arial"/>
            </a:endParaRPr>
          </a:p>
        </p:txBody>
      </p:sp>
      <p:pic>
        <p:nvPicPr>
          <p:cNvPr descr="F:\Cestode\pict arthrop 3\b coli trop.jpg" id="144" name="Google Shape;144;p6"/>
          <p:cNvPicPr preferRelativeResize="0"/>
          <p:nvPr/>
        </p:nvPicPr>
        <p:blipFill rotWithShape="1">
          <a:blip r:embed="rId3">
            <a:alphaModFix/>
          </a:blip>
          <a:srcRect b="0" l="0" r="0" t="0"/>
          <a:stretch/>
        </p:blipFill>
        <p:spPr>
          <a:xfrm>
            <a:off x="357158" y="2214554"/>
            <a:ext cx="3643338" cy="3857652"/>
          </a:xfrm>
          <a:prstGeom prst="rect">
            <a:avLst/>
          </a:prstGeom>
          <a:noFill/>
          <a:ln cap="flat" cmpd="sng" w="9525">
            <a:solidFill>
              <a:srgbClr val="00B0F0"/>
            </a:solidFill>
            <a:prstDash val="solid"/>
            <a:miter lim="800000"/>
            <a:headEnd len="sm" w="sm" type="none"/>
            <a:tailEnd len="sm" w="sm" type="none"/>
          </a:ln>
        </p:spPr>
      </p:pic>
      <p:pic>
        <p:nvPicPr>
          <p:cNvPr descr="F:\Cestode\pict arthrop 3\b coli cys.jpg" id="145" name="Google Shape;145;p6"/>
          <p:cNvPicPr preferRelativeResize="0"/>
          <p:nvPr/>
        </p:nvPicPr>
        <p:blipFill rotWithShape="1">
          <a:blip r:embed="rId4">
            <a:alphaModFix/>
          </a:blip>
          <a:srcRect b="0" l="0" r="0" t="0"/>
          <a:stretch/>
        </p:blipFill>
        <p:spPr>
          <a:xfrm>
            <a:off x="4714876" y="2214554"/>
            <a:ext cx="3786214" cy="3857652"/>
          </a:xfrm>
          <a:prstGeom prst="rect">
            <a:avLst/>
          </a:prstGeom>
          <a:noFill/>
          <a:ln cap="flat" cmpd="sng" w="9525">
            <a:solidFill>
              <a:srgbClr val="00B0F0"/>
            </a:solidFill>
            <a:prstDash val="solid"/>
            <a:miter lim="800000"/>
            <a:headEnd len="sm" w="sm" type="none"/>
            <a:tailEnd len="sm" w="sm" type="none"/>
          </a:ln>
        </p:spPr>
      </p:pic>
      <p:sp>
        <p:nvSpPr>
          <p:cNvPr id="146" name="Google Shape;146;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b="0" l="0" r="0" t="0"/>
          <a:stretch/>
        </p:blipFill>
        <p:spPr>
          <a:xfrm>
            <a:off x="3131840" y="893368"/>
            <a:ext cx="2720744" cy="2139598"/>
          </a:xfrm>
          <a:prstGeom prst="rect">
            <a:avLst/>
          </a:prstGeom>
          <a:noFill/>
          <a:ln cap="flat" cmpd="sng" w="9525">
            <a:solidFill>
              <a:srgbClr val="00B0F0"/>
            </a:solidFill>
            <a:prstDash val="solid"/>
            <a:miter lim="800000"/>
            <a:headEnd len="sm" w="sm" type="none"/>
            <a:tailEnd len="sm" w="sm" type="none"/>
          </a:ln>
        </p:spPr>
      </p:pic>
      <p:sp>
        <p:nvSpPr>
          <p:cNvPr id="152" name="Google Shape;152;p7"/>
          <p:cNvSpPr txBox="1"/>
          <p:nvPr/>
        </p:nvSpPr>
        <p:spPr>
          <a:xfrm>
            <a:off x="3203848" y="6356350"/>
            <a:ext cx="25717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chemeClr val="dk1"/>
                </a:solidFill>
                <a:latin typeface="Arial"/>
                <a:ea typeface="Arial"/>
                <a:cs typeface="Arial"/>
                <a:sym typeface="Arial"/>
              </a:rPr>
              <a:t>B. Coli </a:t>
            </a:r>
            <a:r>
              <a:rPr b="1" lang="en-US" sz="1800">
                <a:solidFill>
                  <a:schemeClr val="dk1"/>
                </a:solidFill>
                <a:latin typeface="Arial"/>
                <a:ea typeface="Arial"/>
                <a:cs typeface="Arial"/>
                <a:sym typeface="Arial"/>
              </a:rPr>
              <a:t>cyst</a:t>
            </a:r>
            <a:endParaRPr b="1" sz="1800">
              <a:solidFill>
                <a:schemeClr val="dk1"/>
              </a:solidFill>
              <a:latin typeface="Arial"/>
              <a:ea typeface="Arial"/>
              <a:cs typeface="Arial"/>
              <a:sym typeface="Arial"/>
            </a:endParaRPr>
          </a:p>
        </p:txBody>
      </p:sp>
      <p:sp>
        <p:nvSpPr>
          <p:cNvPr id="153" name="Google Shape;153;p7"/>
          <p:cNvSpPr txBox="1"/>
          <p:nvPr/>
        </p:nvSpPr>
        <p:spPr>
          <a:xfrm>
            <a:off x="3203848" y="3284984"/>
            <a:ext cx="2428892"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1" lang="en-US" sz="1800">
                <a:solidFill>
                  <a:schemeClr val="dk1"/>
                </a:solidFill>
                <a:latin typeface="Arial"/>
                <a:ea typeface="Arial"/>
                <a:cs typeface="Arial"/>
                <a:sym typeface="Arial"/>
              </a:rPr>
              <a:t>B. coli  </a:t>
            </a:r>
            <a:r>
              <a:rPr b="1" lang="en-US" sz="1800">
                <a:solidFill>
                  <a:schemeClr val="dk1"/>
                </a:solidFill>
                <a:latin typeface="Arial"/>
                <a:ea typeface="Arial"/>
                <a:cs typeface="Arial"/>
                <a:sym typeface="Arial"/>
              </a:rPr>
              <a:t>trophozoite</a:t>
            </a:r>
            <a:endParaRPr b="1" sz="1800">
              <a:solidFill>
                <a:schemeClr val="dk1"/>
              </a:solidFill>
              <a:latin typeface="Arial"/>
              <a:ea typeface="Arial"/>
              <a:cs typeface="Arial"/>
              <a:sym typeface="Arial"/>
            </a:endParaRPr>
          </a:p>
        </p:txBody>
      </p:sp>
      <p:sp>
        <p:nvSpPr>
          <p:cNvPr id="154" name="Google Shape;154;p7"/>
          <p:cNvSpPr txBox="1"/>
          <p:nvPr>
            <p:ph idx="12" type="sldNum"/>
          </p:nvPr>
        </p:nvSpPr>
        <p:spPr>
          <a:xfrm>
            <a:off x="8111100" y="6325683"/>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55" name="Google Shape;155;p7"/>
          <p:cNvPicPr preferRelativeResize="0"/>
          <p:nvPr/>
        </p:nvPicPr>
        <p:blipFill rotWithShape="1">
          <a:blip r:embed="rId4">
            <a:alphaModFix/>
          </a:blip>
          <a:srcRect b="0" l="0" r="0" t="0"/>
          <a:stretch/>
        </p:blipFill>
        <p:spPr>
          <a:xfrm>
            <a:off x="251520" y="883237"/>
            <a:ext cx="2592288" cy="2166258"/>
          </a:xfrm>
          <a:prstGeom prst="rect">
            <a:avLst/>
          </a:prstGeom>
          <a:noFill/>
          <a:ln>
            <a:noFill/>
          </a:ln>
        </p:spPr>
      </p:pic>
      <p:pic>
        <p:nvPicPr>
          <p:cNvPr id="156" name="Google Shape;156;p7"/>
          <p:cNvPicPr preferRelativeResize="0"/>
          <p:nvPr/>
        </p:nvPicPr>
        <p:blipFill rotWithShape="1">
          <a:blip r:embed="rId5">
            <a:alphaModFix/>
          </a:blip>
          <a:srcRect b="0" l="0" r="0" t="0"/>
          <a:stretch/>
        </p:blipFill>
        <p:spPr>
          <a:xfrm>
            <a:off x="3233304" y="3825036"/>
            <a:ext cx="2626163" cy="2500648"/>
          </a:xfrm>
          <a:prstGeom prst="rect">
            <a:avLst/>
          </a:prstGeom>
          <a:noFill/>
          <a:ln>
            <a:noFill/>
          </a:ln>
        </p:spPr>
      </p:pic>
      <p:pic>
        <p:nvPicPr>
          <p:cNvPr id="157" name="Google Shape;157;p7"/>
          <p:cNvPicPr preferRelativeResize="0"/>
          <p:nvPr/>
        </p:nvPicPr>
        <p:blipFill rotWithShape="1">
          <a:blip r:embed="rId6">
            <a:alphaModFix/>
          </a:blip>
          <a:srcRect b="0" l="0" r="0" t="0"/>
          <a:stretch/>
        </p:blipFill>
        <p:spPr>
          <a:xfrm>
            <a:off x="6084168" y="908720"/>
            <a:ext cx="2816253" cy="2186700"/>
          </a:xfrm>
          <a:prstGeom prst="rect">
            <a:avLst/>
          </a:prstGeom>
          <a:noFill/>
          <a:ln>
            <a:noFill/>
          </a:ln>
        </p:spPr>
      </p:pic>
      <p:sp>
        <p:nvSpPr>
          <p:cNvPr id="158" name="Google Shape;158;p7"/>
          <p:cNvSpPr txBox="1"/>
          <p:nvPr/>
        </p:nvSpPr>
        <p:spPr>
          <a:xfrm>
            <a:off x="323528" y="3275692"/>
            <a:ext cx="2428892"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1" lang="en-US" sz="1800">
                <a:solidFill>
                  <a:schemeClr val="dk1"/>
                </a:solidFill>
                <a:latin typeface="Arial"/>
                <a:ea typeface="Arial"/>
                <a:cs typeface="Arial"/>
                <a:sym typeface="Arial"/>
              </a:rPr>
              <a:t>B. coli  </a:t>
            </a:r>
            <a:r>
              <a:rPr b="1" lang="en-US" sz="1800">
                <a:solidFill>
                  <a:schemeClr val="dk1"/>
                </a:solidFill>
                <a:latin typeface="Arial"/>
                <a:ea typeface="Arial"/>
                <a:cs typeface="Arial"/>
                <a:sym typeface="Arial"/>
              </a:rPr>
              <a:t>trophozoite</a:t>
            </a:r>
            <a:endParaRPr b="1" sz="1800">
              <a:solidFill>
                <a:schemeClr val="dk1"/>
              </a:solidFill>
              <a:latin typeface="Arial"/>
              <a:ea typeface="Arial"/>
              <a:cs typeface="Arial"/>
              <a:sym typeface="Arial"/>
            </a:endParaRPr>
          </a:p>
        </p:txBody>
      </p:sp>
      <p:sp>
        <p:nvSpPr>
          <p:cNvPr id="159" name="Google Shape;159;p7"/>
          <p:cNvSpPr txBox="1"/>
          <p:nvPr/>
        </p:nvSpPr>
        <p:spPr>
          <a:xfrm>
            <a:off x="6444208" y="3347700"/>
            <a:ext cx="2428892"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1" lang="en-US" sz="1800">
                <a:solidFill>
                  <a:schemeClr val="dk1"/>
                </a:solidFill>
                <a:latin typeface="Arial"/>
                <a:ea typeface="Arial"/>
                <a:cs typeface="Arial"/>
                <a:sym typeface="Arial"/>
              </a:rPr>
              <a:t>B. coli  </a:t>
            </a:r>
            <a:r>
              <a:rPr b="1" lang="en-US" sz="1800">
                <a:solidFill>
                  <a:schemeClr val="dk1"/>
                </a:solidFill>
                <a:latin typeface="Arial"/>
                <a:ea typeface="Arial"/>
                <a:cs typeface="Arial"/>
                <a:sym typeface="Arial"/>
              </a:rPr>
              <a:t>trophozoite</a:t>
            </a:r>
            <a:endParaRPr b="1" sz="1800">
              <a:solidFill>
                <a:schemeClr val="dk1"/>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8"/>
          <p:cNvPicPr preferRelativeResize="0"/>
          <p:nvPr/>
        </p:nvPicPr>
        <p:blipFill rotWithShape="1">
          <a:blip r:embed="rId3">
            <a:alphaModFix/>
          </a:blip>
          <a:srcRect b="13541" l="10156" r="9373" t="13541"/>
          <a:stretch/>
        </p:blipFill>
        <p:spPr>
          <a:xfrm>
            <a:off x="0" y="0"/>
            <a:ext cx="9144000" cy="6697404"/>
          </a:xfrm>
          <a:prstGeom prst="rect">
            <a:avLst/>
          </a:prstGeom>
          <a:noFill/>
          <a:ln>
            <a:noFill/>
          </a:ln>
        </p:spPr>
      </p:pic>
      <p:sp>
        <p:nvSpPr>
          <p:cNvPr id="165" name="Google Shape;165;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66" name="Google Shape;166;p8"/>
          <p:cNvSpPr/>
          <p:nvPr/>
        </p:nvSpPr>
        <p:spPr>
          <a:xfrm>
            <a:off x="-84959" y="0"/>
            <a:ext cx="41136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rgbClr val="C00000"/>
                </a:solidFill>
                <a:latin typeface="Arial"/>
                <a:ea typeface="Arial"/>
                <a:cs typeface="Arial"/>
                <a:sym typeface="Arial"/>
              </a:rPr>
              <a:t>Balantidium coli  </a:t>
            </a:r>
            <a:r>
              <a:rPr b="1" lang="en-US" sz="2400">
                <a:solidFill>
                  <a:srgbClr val="C00000"/>
                </a:solidFill>
                <a:latin typeface="Arial"/>
                <a:ea typeface="Arial"/>
                <a:cs typeface="Arial"/>
                <a:sym typeface="Arial"/>
              </a:rPr>
              <a:t>life cycle</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nvSpPr>
        <p:spPr>
          <a:xfrm>
            <a:off x="308161" y="1117271"/>
            <a:ext cx="428628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Mode of transmission</a:t>
            </a:r>
            <a:endParaRPr/>
          </a:p>
        </p:txBody>
      </p:sp>
      <p:sp>
        <p:nvSpPr>
          <p:cNvPr id="172" name="Google Shape;172;p9"/>
          <p:cNvSpPr txBox="1"/>
          <p:nvPr/>
        </p:nvSpPr>
        <p:spPr>
          <a:xfrm>
            <a:off x="300310" y="1378881"/>
            <a:ext cx="8358246" cy="5478423"/>
          </a:xfrm>
          <a:prstGeom prst="rect">
            <a:avLst/>
          </a:prstGeom>
          <a:noFill/>
          <a:ln>
            <a:noFill/>
          </a:ln>
        </p:spPr>
        <p:txBody>
          <a:bodyPr anchorCtr="0" anchor="t" bIns="45700" lIns="91425" spcFirstLastPara="1" rIns="91425" wrap="square" tIns="45700">
            <a:spAutoFit/>
          </a:bodyPr>
          <a:lstStyle/>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1-</a:t>
            </a:r>
            <a:r>
              <a:rPr b="1" lang="en-US" sz="2800">
                <a:solidFill>
                  <a:schemeClr val="dk1"/>
                </a:solidFill>
                <a:latin typeface="Arial"/>
                <a:ea typeface="Arial"/>
                <a:cs typeface="Arial"/>
                <a:sym typeface="Arial"/>
              </a:rPr>
              <a:t> </a:t>
            </a:r>
            <a:r>
              <a:rPr b="1" lang="en-US" sz="2800">
                <a:solidFill>
                  <a:srgbClr val="C00000"/>
                </a:solidFill>
                <a:latin typeface="Arial"/>
                <a:ea typeface="Arial"/>
                <a:cs typeface="Arial"/>
                <a:sym typeface="Arial"/>
              </a:rPr>
              <a:t>Ingestion of food or drink </a:t>
            </a:r>
            <a:r>
              <a:rPr b="1" lang="en-US" sz="2800">
                <a:solidFill>
                  <a:srgbClr val="002060"/>
                </a:solidFill>
                <a:latin typeface="Arial"/>
                <a:ea typeface="Arial"/>
                <a:cs typeface="Arial"/>
                <a:sym typeface="Arial"/>
              </a:rPr>
              <a:t>contaminated with mature cyst directly or indirectly by flies. </a:t>
            </a:r>
            <a:endParaRPr/>
          </a:p>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2- Handling food by infected food handlers as </a:t>
            </a:r>
            <a:r>
              <a:rPr b="1" lang="en-US" sz="2800">
                <a:solidFill>
                  <a:srgbClr val="C00000"/>
                </a:solidFill>
                <a:latin typeface="Arial"/>
                <a:ea typeface="Arial"/>
                <a:cs typeface="Arial"/>
                <a:sym typeface="Arial"/>
              </a:rPr>
              <a:t>cookers and waiters.</a:t>
            </a:r>
            <a:endParaRPr/>
          </a:p>
          <a:p>
            <a:pPr indent="0" lvl="0" marL="0" marR="0" rtl="0" algn="just">
              <a:lnSpc>
                <a:spcPct val="250000"/>
              </a:lnSpc>
              <a:spcBef>
                <a:spcPts val="0"/>
              </a:spcBef>
              <a:spcAft>
                <a:spcPts val="0"/>
              </a:spcAft>
              <a:buNone/>
            </a:pPr>
            <a:r>
              <a:rPr b="1" lang="en-US" sz="2800">
                <a:solidFill>
                  <a:srgbClr val="002060"/>
                </a:solidFill>
                <a:latin typeface="Arial"/>
                <a:ea typeface="Arial"/>
                <a:cs typeface="Arial"/>
                <a:sym typeface="Arial"/>
              </a:rPr>
              <a:t>3-</a:t>
            </a:r>
            <a:r>
              <a:rPr b="1" lang="en-US" sz="2800">
                <a:solidFill>
                  <a:schemeClr val="dk1"/>
                </a:solidFill>
                <a:latin typeface="Arial"/>
                <a:ea typeface="Arial"/>
                <a:cs typeface="Arial"/>
                <a:sym typeface="Arial"/>
              </a:rPr>
              <a:t> </a:t>
            </a:r>
            <a:r>
              <a:rPr b="1" lang="en-US" sz="2800">
                <a:solidFill>
                  <a:srgbClr val="C00000"/>
                </a:solidFill>
                <a:latin typeface="Arial"/>
                <a:ea typeface="Arial"/>
                <a:cs typeface="Arial"/>
                <a:sym typeface="Arial"/>
              </a:rPr>
              <a:t>Autoinfection </a:t>
            </a:r>
            <a:r>
              <a:rPr b="1" lang="en-US" sz="2800">
                <a:solidFill>
                  <a:srgbClr val="002060"/>
                </a:solidFill>
                <a:latin typeface="Arial"/>
                <a:ea typeface="Arial"/>
                <a:cs typeface="Arial"/>
                <a:sym typeface="Arial"/>
              </a:rPr>
              <a:t>(hand to mouth infection).</a:t>
            </a:r>
            <a:endParaRPr/>
          </a:p>
        </p:txBody>
      </p:sp>
      <p:sp>
        <p:nvSpPr>
          <p:cNvPr id="173" name="Google Shape;173;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rmAutofit/>
          </a:bodyPr>
          <a:lstStyle/>
          <a:p>
            <a:pPr indent="0" lvl="0" marL="0" rtl="1" algn="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74" name="Google Shape;174;p9"/>
          <p:cNvSpPr txBox="1"/>
          <p:nvPr/>
        </p:nvSpPr>
        <p:spPr>
          <a:xfrm>
            <a:off x="2214640" y="420294"/>
            <a:ext cx="4824536" cy="523220"/>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C00000"/>
                </a:solidFill>
                <a:latin typeface="Arial"/>
                <a:ea typeface="Arial"/>
                <a:cs typeface="Arial"/>
                <a:sym typeface="Arial"/>
              </a:rPr>
              <a:t>Balantidium coli</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2015-03-29T17:03:30Z</dcterms:created>
  <dc:creator>Matrix</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