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87" r:id="rId25"/>
    <p:sldId id="288" r:id="rId26"/>
    <p:sldId id="289" r:id="rId27"/>
    <p:sldId id="290" r:id="rId28"/>
    <p:sldId id="291"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ACD7D7-8086-4038-8FC3-9F0A78FE58C6}">
          <p14:sldIdLst>
            <p14:sldId id="256"/>
            <p14:sldId id="257"/>
            <p14:sldId id="258"/>
            <p14:sldId id="259"/>
            <p14:sldId id="260"/>
            <p14:sldId id="261"/>
            <p14:sldId id="262"/>
            <p14:sldId id="263"/>
            <p14:sldId id="264"/>
            <p14:sldId id="265"/>
          </p14:sldIdLst>
        </p14:section>
        <p14:section name="Untitled Section" id="{09AF7464-2D8C-46F5-BF58-09BA43B596AE}">
          <p14:sldIdLst>
            <p14:sldId id="266"/>
            <p14:sldId id="267"/>
            <p14:sldId id="268"/>
            <p14:sldId id="269"/>
            <p14:sldId id="270"/>
            <p14:sldId id="271"/>
          </p14:sldIdLst>
        </p14:section>
        <p14:section name="Untitled Section" id="{8658BAF0-10CF-4AAC-871A-32FD715822A8}">
          <p14:sldIdLst>
            <p14:sldId id="272"/>
            <p14:sldId id="273"/>
            <p14:sldId id="275"/>
            <p14:sldId id="276"/>
            <p14:sldId id="277"/>
            <p14:sldId id="287"/>
            <p14:sldId id="288"/>
            <p14:sldId id="289"/>
            <p14:sldId id="290"/>
            <p14:sldId id="291"/>
          </p14:sldIdLst>
        </p14:section>
        <p14:section name="Untitled Section" id="{3F9189DB-226A-412A-B1E1-F37DD968913F}">
          <p14:sldIdLst>
            <p14:sldId id="283"/>
            <p14:sldId id="284"/>
            <p14:sldId id="285"/>
            <p14:sldId id="2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0" d="100"/>
          <a:sy n="80" d="100"/>
        </p:scale>
        <p:origin x="78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EFCDE-AE75-4EDF-9C75-EB346F0E778F}" type="datetimeFigureOut">
              <a:rPr lang="en-US"/>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E2169-3D2A-4CAD-B63B-7E002996DBF8}" type="slidenum">
              <a:rPr lang="en-US"/>
              <a:t>‹#›</a:t>
            </a:fld>
            <a:endParaRPr lang="en-US"/>
          </a:p>
        </p:txBody>
      </p:sp>
    </p:spTree>
    <p:extLst>
      <p:ext uri="{BB962C8B-B14F-4D97-AF65-F5344CB8AC3E}">
        <p14:creationId xmlns:p14="http://schemas.microsoft.com/office/powerpoint/2010/main" val="17644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a:pPr/>
              <a:t>1</a:t>
            </a:fld>
            <a:endParaRPr lang="en-US"/>
          </a:p>
        </p:txBody>
      </p:sp>
    </p:spTree>
    <p:extLst>
      <p:ext uri="{BB962C8B-B14F-4D97-AF65-F5344CB8AC3E}">
        <p14:creationId xmlns:p14="http://schemas.microsoft.com/office/powerpoint/2010/main" val="321877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accent1"/>
              </a:buClr>
              <a:buSzTx/>
              <a:buFontTx/>
              <a:buNone/>
              <a:tabLst/>
              <a:defRPr/>
            </a:pPr>
            <a:r>
              <a:rPr lang="en-US" sz="1200" dirty="0">
                <a:solidFill>
                  <a:srgbClr val="FF0000"/>
                </a:solidFill>
                <a:latin typeface="Calibri" panose="020F0502020204030204" pitchFamily="34" charset="0"/>
              </a:rPr>
              <a:t>is infrequently injured in typical blunt injuries.</a:t>
            </a:r>
          </a:p>
          <a:p>
            <a:pPr algn="l">
              <a:buClr>
                <a:schemeClr val="accent1"/>
              </a:buClr>
              <a:buNone/>
            </a:pPr>
            <a:endParaRPr lang="en-US" sz="1200" b="1" dirty="0">
              <a:latin typeface="Calibri" panose="020F0502020204030204" pitchFamily="34" charset="0"/>
            </a:endParaRPr>
          </a:p>
          <a:p>
            <a:pPr algn="l">
              <a:buClr>
                <a:schemeClr val="accent1"/>
              </a:buClr>
              <a:buNone/>
            </a:pPr>
            <a:r>
              <a:rPr lang="en-US" sz="1200" b="1" dirty="0">
                <a:latin typeface="Calibri" panose="020F0502020204030204" pitchFamily="34" charset="0"/>
              </a:rPr>
              <a:t>Penetrating trauma  </a:t>
            </a:r>
          </a:p>
          <a:p>
            <a:pPr marL="109537" indent="0" algn="l">
              <a:buClr>
                <a:schemeClr val="accent1"/>
              </a:buClr>
              <a:buNone/>
            </a:pPr>
            <a:r>
              <a:rPr lang="en-US" sz="1200" dirty="0">
                <a:latin typeface="Calibri" panose="020F0502020204030204" pitchFamily="34" charset="0"/>
              </a:rPr>
              <a:t>         - </a:t>
            </a:r>
            <a:r>
              <a:rPr lang="en-US" sz="1200" dirty="0">
                <a:solidFill>
                  <a:srgbClr val="FF0000"/>
                </a:solidFill>
                <a:latin typeface="Calibri" panose="020F0502020204030204" pitchFamily="34" charset="0"/>
              </a:rPr>
              <a:t>70%  of all pancreatic injuries</a:t>
            </a:r>
          </a:p>
          <a:p>
            <a:pPr marL="109537" indent="0" algn="l">
              <a:buClr>
                <a:schemeClr val="accent1"/>
              </a:buClr>
              <a:buNone/>
            </a:pPr>
            <a:r>
              <a:rPr lang="en-US" sz="1200" dirty="0">
                <a:solidFill>
                  <a:srgbClr val="FF0000"/>
                </a:solidFill>
                <a:latin typeface="Calibri" panose="020F0502020204030204" pitchFamily="34" charset="0"/>
              </a:rPr>
              <a:t>        </a:t>
            </a:r>
            <a:r>
              <a:rPr lang="en-IN" sz="1200" dirty="0">
                <a:solidFill>
                  <a:srgbClr val="FF0000"/>
                </a:solidFill>
                <a:latin typeface="Calibri" panose="020F0502020204030204" pitchFamily="34" charset="0"/>
              </a:rPr>
              <a:t> - Stab / firearm wounds</a:t>
            </a:r>
          </a:p>
          <a:p>
            <a:pPr marL="109537" indent="0">
              <a:buClr>
                <a:schemeClr val="accent1"/>
              </a:buClr>
              <a:buNone/>
            </a:pPr>
            <a:endParaRPr lang="en-IN" sz="1200" dirty="0">
              <a:latin typeface="Calibri" panose="020F0502020204030204" pitchFamily="34" charset="0"/>
            </a:endParaRPr>
          </a:p>
          <a:p>
            <a:pPr algn="l">
              <a:buClr>
                <a:schemeClr val="accent1"/>
              </a:buClr>
              <a:buNone/>
            </a:pPr>
            <a:r>
              <a:rPr lang="en-IN" sz="1200" b="1" dirty="0">
                <a:latin typeface="Calibri" panose="020F0502020204030204" pitchFamily="34" charset="0"/>
              </a:rPr>
              <a:t>   Blunt  abdominal trauma </a:t>
            </a:r>
          </a:p>
          <a:p>
            <a:pPr marL="109537" indent="0" algn="l">
              <a:buClr>
                <a:schemeClr val="accent1"/>
              </a:buClr>
              <a:buNone/>
            </a:pPr>
            <a:r>
              <a:rPr lang="en-IN" sz="1200" dirty="0">
                <a:solidFill>
                  <a:srgbClr val="FFFF00"/>
                </a:solidFill>
                <a:latin typeface="Calibri" panose="020F0502020204030204" pitchFamily="34" charset="0"/>
              </a:rPr>
              <a:t>         </a:t>
            </a:r>
            <a:r>
              <a:rPr lang="en-IN" sz="1200" dirty="0">
                <a:latin typeface="Calibri" panose="020F0502020204030204" pitchFamily="34" charset="0"/>
              </a:rPr>
              <a:t>- 30% cases </a:t>
            </a:r>
          </a:p>
          <a:p>
            <a:pPr marL="109537" indent="0" algn="l">
              <a:buClr>
                <a:schemeClr val="accent1"/>
              </a:buClr>
              <a:buNone/>
            </a:pPr>
            <a:endParaRPr lang="en-IN" sz="1200" dirty="0">
              <a:latin typeface="Calibri" panose="020F0502020204030204" pitchFamily="34" charset="0"/>
            </a:endParaRPr>
          </a:p>
          <a:p>
            <a:pPr marL="109537" marR="0" indent="0" algn="l" defTabSz="914400" rtl="0" eaLnBrk="1" fontAlgn="auto" latinLnBrk="0" hangingPunct="1">
              <a:lnSpc>
                <a:spcPct val="100000"/>
              </a:lnSpc>
              <a:spcBef>
                <a:spcPts val="0"/>
              </a:spcBef>
              <a:spcAft>
                <a:spcPts val="0"/>
              </a:spcAft>
              <a:buClr>
                <a:schemeClr val="accent1"/>
              </a:buClr>
              <a:buSzTx/>
              <a:buFontTx/>
              <a:buNone/>
              <a:tabLst/>
              <a:defRPr/>
            </a:pPr>
            <a:r>
              <a:rPr lang="en-US" dirty="0"/>
              <a:t>Blunt pancreatic trauma usually presents with </a:t>
            </a:r>
            <a:r>
              <a:rPr lang="en-US" dirty="0" err="1"/>
              <a:t>epigastric</a:t>
            </a:r>
            <a:r>
              <a:rPr lang="en-US" dirty="0"/>
              <a:t> pain, which may be minor at </a:t>
            </a:r>
            <a:r>
              <a:rPr lang="en-US" dirty="0" err="1"/>
              <a:t>frst</a:t>
            </a:r>
            <a:r>
              <a:rPr lang="en-US" dirty="0"/>
              <a:t>, with the progressive development of more severe pain due to the </a:t>
            </a:r>
            <a:r>
              <a:rPr lang="en-US" dirty="0" err="1"/>
              <a:t>sequelae</a:t>
            </a:r>
            <a:r>
              <a:rPr lang="en-US" dirty="0"/>
              <a:t> of leakage of pancreatic </a:t>
            </a:r>
            <a:r>
              <a:rPr lang="en-US" dirty="0" err="1"/>
              <a:t>fuid</a:t>
            </a:r>
            <a:r>
              <a:rPr lang="en-US" dirty="0"/>
              <a:t> into the surrounding tissues. The clinical presentation can be quite deceptive; careful serial assessments and a high index of suspicion are required.</a:t>
            </a:r>
          </a:p>
          <a:p>
            <a:pPr marL="109537" indent="0" algn="l">
              <a:buClr>
                <a:schemeClr val="accent1"/>
              </a:buClr>
              <a:buNone/>
            </a:pPr>
            <a:endParaRPr lang="en-IN" sz="1200" dirty="0">
              <a:latin typeface="Calibri" panose="020F0502020204030204" pitchFamily="34" charset="0"/>
            </a:endParaRPr>
          </a:p>
          <a:p>
            <a:pPr marL="109537" indent="0" algn="l">
              <a:buClr>
                <a:schemeClr val="accent1"/>
              </a:buClr>
              <a:buNone/>
            </a:pPr>
            <a:endParaRPr lang="en-IN" sz="1200" dirty="0">
              <a:latin typeface="Calibri" panose="020F0502020204030204" pitchFamily="34" charset="0"/>
            </a:endParaRPr>
          </a:p>
          <a:p>
            <a:pPr marL="109537" indent="0" algn="l">
              <a:buClr>
                <a:schemeClr val="accent1"/>
              </a:buClr>
              <a:buNone/>
            </a:pPr>
            <a:endParaRPr lang="en-US" dirty="0"/>
          </a:p>
        </p:txBody>
      </p:sp>
      <p:sp>
        <p:nvSpPr>
          <p:cNvPr id="4" name="Slide Number Placeholder 3"/>
          <p:cNvSpPr>
            <a:spLocks noGrp="1"/>
          </p:cNvSpPr>
          <p:nvPr>
            <p:ph type="sldNum" sz="quarter" idx="10"/>
          </p:nvPr>
        </p:nvSpPr>
        <p:spPr/>
        <p:txBody>
          <a:bodyPr/>
          <a:lstStyle/>
          <a:p>
            <a:fld id="{65AB14A3-4BF5-4460-A475-6ABA76B862A2}" type="slidenum">
              <a:rPr lang="en-US"/>
              <a:pPr/>
              <a:t>11</a:t>
            </a:fld>
            <a:endParaRPr lang="en-US"/>
          </a:p>
        </p:txBody>
      </p:sp>
    </p:spTree>
    <p:extLst>
      <p:ext uri="{BB962C8B-B14F-4D97-AF65-F5344CB8AC3E}">
        <p14:creationId xmlns:p14="http://schemas.microsoft.com/office/powerpoint/2010/main" val="206609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rise in serum amylase occurs in most cases. A CT scan of the pancreas will delineate the damage that has occurred to the pancreas (Figure 72.21). If there is doubt about duct disruption, an urgent ERCP should be sought. MRCP may also provide the answer, but the images can be </a:t>
            </a:r>
            <a:r>
              <a:rPr lang="en-US" dirty="0" err="1"/>
              <a:t>difcult</a:t>
            </a:r>
            <a:r>
              <a:rPr lang="en-US" dirty="0"/>
              <a:t> to interpret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In patients experiencing blunt trauma</a:t>
            </a:r>
            <a:r>
              <a:rPr lang="en-US" sz="1200" b="1" dirty="0">
                <a:latin typeface="Calibri" panose="020F0502020204030204" pitchFamily="34" charset="0"/>
              </a:rPr>
              <a:t>, </a:t>
            </a:r>
            <a:r>
              <a:rPr lang="en-US" sz="1200" b="1" dirty="0">
                <a:solidFill>
                  <a:srgbClr val="FF0000"/>
                </a:solidFill>
                <a:latin typeface="Calibri" panose="020F0502020204030204" pitchFamily="34" charset="0"/>
              </a:rPr>
              <a:t>CT scans provide the best overall method for diagnosis </a:t>
            </a:r>
            <a:r>
              <a:rPr lang="en-US" sz="1200" dirty="0">
                <a:latin typeface="Calibri" panose="020F0502020204030204" pitchFamily="34" charset="0"/>
              </a:rPr>
              <a:t>and recognition of a pancreatic injury.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Contraindicated if the patient is </a:t>
            </a:r>
            <a:r>
              <a:rPr lang="en-US" sz="1200" b="1" dirty="0" err="1">
                <a:latin typeface="Calibri" panose="020F0502020204030204" pitchFamily="34" charset="0"/>
              </a:rPr>
              <a:t>hemodynamically</a:t>
            </a:r>
            <a:r>
              <a:rPr lang="en-US" sz="1200" b="1" dirty="0">
                <a:latin typeface="Calibri" panose="020F0502020204030204" pitchFamily="34" charset="0"/>
              </a:rPr>
              <a:t> unstable </a:t>
            </a:r>
          </a:p>
          <a:p>
            <a:pPr algn="l">
              <a:buClr>
                <a:schemeClr val="accent1"/>
              </a:buClr>
              <a:buNone/>
            </a:pPr>
            <a:r>
              <a:rPr lang="en-US" sz="2600" dirty="0">
                <a:latin typeface="Calibri" panose="020F0502020204030204" pitchFamily="34" charset="0"/>
              </a:rPr>
              <a:t>Findings:</a:t>
            </a:r>
          </a:p>
          <a:p>
            <a:pPr lvl="1" algn="l">
              <a:buClr>
                <a:schemeClr val="accent1"/>
              </a:buClr>
              <a:buNone/>
            </a:pPr>
            <a:r>
              <a:rPr lang="en-US" dirty="0">
                <a:solidFill>
                  <a:schemeClr val="tx1"/>
                </a:solidFill>
                <a:latin typeface="Calibri" panose="020F0502020204030204" pitchFamily="34" charset="0"/>
              </a:rPr>
              <a:t>A hematoma surrounding the pancreas</a:t>
            </a:r>
          </a:p>
          <a:p>
            <a:pPr lvl="1" algn="l">
              <a:buClr>
                <a:schemeClr val="accent1"/>
              </a:buClr>
              <a:buNone/>
            </a:pPr>
            <a:r>
              <a:rPr lang="en-US" dirty="0">
                <a:solidFill>
                  <a:schemeClr val="tx1"/>
                </a:solidFill>
                <a:latin typeface="Calibri" panose="020F0502020204030204" pitchFamily="34" charset="0"/>
              </a:rPr>
              <a:t>Fluid in the lesser sac</a:t>
            </a:r>
          </a:p>
          <a:p>
            <a:pPr lvl="1" algn="l">
              <a:buClr>
                <a:schemeClr val="accent1"/>
              </a:buClr>
              <a:buNone/>
            </a:pPr>
            <a:r>
              <a:rPr lang="en-US" dirty="0">
                <a:solidFill>
                  <a:schemeClr val="tx1"/>
                </a:solidFill>
                <a:latin typeface="Calibri" panose="020F0502020204030204" pitchFamily="34" charset="0"/>
              </a:rPr>
              <a:t>Parenchymal lacerations </a:t>
            </a:r>
          </a:p>
          <a:p>
            <a:pPr lvl="1" algn="l">
              <a:buClr>
                <a:schemeClr val="accent1"/>
              </a:buClr>
              <a:buNone/>
            </a:pPr>
            <a:r>
              <a:rPr lang="en-US" dirty="0">
                <a:solidFill>
                  <a:schemeClr val="tx1"/>
                </a:solidFill>
                <a:latin typeface="Calibri" panose="020F0502020204030204" pitchFamily="34" charset="0"/>
              </a:rPr>
              <a:t>Transections</a:t>
            </a:r>
            <a:endParaRPr lang="en-US" sz="1200" b="1"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(ERCP)  can be used in cases where clinically there is high suspicion of pancreatic ductal injury .</a:t>
            </a:r>
          </a:p>
          <a:p>
            <a:endParaRPr lang="en-US" dirty="0"/>
          </a:p>
        </p:txBody>
      </p:sp>
      <p:sp>
        <p:nvSpPr>
          <p:cNvPr id="4" name="Slide Number Placeholder 3"/>
          <p:cNvSpPr>
            <a:spLocks noGrp="1"/>
          </p:cNvSpPr>
          <p:nvPr>
            <p:ph type="sldNum" sz="quarter" idx="10"/>
          </p:nvPr>
        </p:nvSpPr>
        <p:spPr/>
        <p:txBody>
          <a:bodyPr/>
          <a:lstStyle/>
          <a:p>
            <a:fld id="{65AB14A3-4BF5-4460-A475-6ABA76B862A2}" type="slidenum">
              <a:rPr lang="en-US"/>
              <a:pPr/>
              <a:t>13</a:t>
            </a:fld>
            <a:endParaRPr lang="en-US"/>
          </a:p>
        </p:txBody>
      </p:sp>
    </p:spTree>
    <p:extLst>
      <p:ext uri="{BB962C8B-B14F-4D97-AF65-F5344CB8AC3E}">
        <p14:creationId xmlns:p14="http://schemas.microsoft.com/office/powerpoint/2010/main" val="187212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buClr>
                <a:schemeClr val="accent1"/>
              </a:buClr>
            </a:pPr>
            <a:r>
              <a:rPr lang="en-US" altLang="zh-TW" sz="1200" dirty="0">
                <a:latin typeface="Calibri" panose="020F0502020204030204" pitchFamily="34" charset="0"/>
                <a:cs typeface="Arial" pitchFamily="34" charset="0"/>
              </a:rPr>
              <a:t>In  non-operative management, serial physical and laboratory examinations (</a:t>
            </a:r>
            <a:r>
              <a:rPr lang="en-US" altLang="zh-TW" sz="1200" dirty="0" err="1">
                <a:latin typeface="Calibri" panose="020F0502020204030204" pitchFamily="34" charset="0"/>
                <a:cs typeface="Arial" pitchFamily="34" charset="0"/>
              </a:rPr>
              <a:t>ie</a:t>
            </a:r>
            <a:r>
              <a:rPr lang="en-US" altLang="zh-TW" sz="1200" dirty="0">
                <a:latin typeface="Calibri" panose="020F0502020204030204" pitchFamily="34" charset="0"/>
                <a:cs typeface="Arial" pitchFamily="34" charset="0"/>
              </a:rPr>
              <a:t>, hemoglobin, amylase, lipase) are required.</a:t>
            </a:r>
          </a:p>
          <a:p>
            <a:pPr eaLnBrk="1" hangingPunct="1">
              <a:buClr>
                <a:schemeClr val="accent1"/>
              </a:buClr>
            </a:pPr>
            <a:r>
              <a:rPr lang="en-US" altLang="zh-TW" sz="1200" dirty="0">
                <a:latin typeface="Calibri" panose="020F0502020204030204" pitchFamily="34" charset="0"/>
                <a:cs typeface="Arial" pitchFamily="34" charset="0"/>
              </a:rPr>
              <a:t>A continued increase in serum amylase levels or change on physical examination mandates an abdominal operation or repeat imaging with CT or ERCP.</a:t>
            </a:r>
          </a:p>
          <a:p>
            <a:pPr eaLnBrk="1" hangingPunct="1">
              <a:buClr>
                <a:schemeClr val="accent1"/>
              </a:buClr>
            </a:pPr>
            <a:endParaRPr lang="en-US" altLang="zh-TW" sz="1200" dirty="0">
              <a:latin typeface="Calibri" panose="020F0502020204030204" pitchFamily="34" charset="0"/>
              <a:cs typeface="Arial" pitchFamily="34" charset="0"/>
            </a:endParaRPr>
          </a:p>
          <a:p>
            <a:pPr eaLnBrk="1" hangingPunct="1">
              <a:buClr>
                <a:schemeClr val="accent1"/>
              </a:buClr>
            </a:pPr>
            <a:r>
              <a:rPr lang="en-US" dirty="0"/>
              <a:t>The most important factor that determines treatment is whether the pancreatic duct has been disrupted. </a:t>
            </a:r>
          </a:p>
          <a:p>
            <a:pPr eaLnBrk="1" hangingPunct="1">
              <a:buClr>
                <a:schemeClr val="accent1"/>
              </a:buClr>
            </a:pPr>
            <a:endParaRPr lang="en-US" altLang="zh-TW" sz="1200" dirty="0">
              <a:latin typeface="Calibri" panose="020F0502020204030204" pitchFamily="34" charset="0"/>
              <a:cs typeface="Arial" pitchFamily="34" charset="0"/>
            </a:endParaRPr>
          </a:p>
          <a:p>
            <a:pPr eaLnBrk="1" hangingPunct="1">
              <a:buClr>
                <a:schemeClr val="accent1"/>
              </a:buClr>
            </a:pPr>
            <a:r>
              <a:rPr lang="en-US" altLang="zh-TW" sz="1200" dirty="0">
                <a:latin typeface="Calibri" panose="020F0502020204030204" pitchFamily="34" charset="0"/>
                <a:cs typeface="Arial" pitchFamily="34" charset="0"/>
              </a:rPr>
              <a:t>--------</a:t>
            </a:r>
          </a:p>
          <a:p>
            <a:pPr eaLnBrk="1" hangingPunct="1">
              <a:buClr>
                <a:schemeClr val="accent1"/>
              </a:buClr>
            </a:pPr>
            <a:r>
              <a:rPr lang="en-US" dirty="0" err="1"/>
              <a:t>Haemostasis</a:t>
            </a:r>
            <a:r>
              <a:rPr lang="en-US" dirty="0"/>
              <a:t> and closed drainage are adequate for minor parenchymal injuries. If the gland is transected in the body or tail, a distal </a:t>
            </a:r>
            <a:r>
              <a:rPr lang="en-US" dirty="0" err="1"/>
              <a:t>pancreatectomy</a:t>
            </a:r>
            <a:r>
              <a:rPr lang="en-US" dirty="0"/>
              <a:t> should be performed, with or without </a:t>
            </a:r>
            <a:r>
              <a:rPr lang="en-US" dirty="0" err="1"/>
              <a:t>splenectomy</a:t>
            </a:r>
            <a:r>
              <a:rPr lang="en-US" dirty="0"/>
              <a:t>. If damage is purely </a:t>
            </a:r>
            <a:r>
              <a:rPr lang="en-US" dirty="0" err="1"/>
              <a:t>confned</a:t>
            </a:r>
            <a:r>
              <a:rPr lang="en-US" dirty="0"/>
              <a:t> to the head of the pancreas, </a:t>
            </a:r>
            <a:r>
              <a:rPr lang="en-US" dirty="0" err="1"/>
              <a:t>haemostasis</a:t>
            </a:r>
            <a:r>
              <a:rPr lang="en-US" dirty="0"/>
              <a:t> and external drainage</a:t>
            </a:r>
          </a:p>
          <a:p>
            <a:pPr eaLnBrk="1" hangingPunct="1">
              <a:buClr>
                <a:schemeClr val="accent1"/>
              </a:buClr>
            </a:pPr>
            <a:r>
              <a:rPr lang="en-US" altLang="zh-TW" sz="1200" dirty="0">
                <a:latin typeface="Calibri" panose="020F0502020204030204" pitchFamily="34" charset="0"/>
                <a:cs typeface="Arial" pitchFamily="34" charset="0"/>
              </a:rPr>
              <a:t>--------</a:t>
            </a:r>
          </a:p>
          <a:p>
            <a:pPr eaLnBrk="1" hangingPunct="1">
              <a:buClr>
                <a:schemeClr val="accent1"/>
              </a:buClr>
            </a:pPr>
            <a:r>
              <a:rPr lang="en-US" dirty="0"/>
              <a:t>are normally </a:t>
            </a:r>
            <a:r>
              <a:rPr lang="en-US" dirty="0" err="1"/>
              <a:t>efective</a:t>
            </a:r>
            <a:r>
              <a:rPr lang="en-US" dirty="0"/>
              <a:t>. In the emergency setting, in an </a:t>
            </a:r>
            <a:r>
              <a:rPr lang="en-US" dirty="0" err="1"/>
              <a:t>unstable</a:t>
            </a:r>
            <a:r>
              <a:rPr lang="en-US" dirty="0"/>
              <a:t> patient with concomitant injuries, a surgeon unaccustomed to pancreatic surgery should refrain from trying to ascertain whether the duct in the pancreatic head is intact or embarking on a major resection. However, if there is severe injury to the pancreatic head and duodenum, then a </a:t>
            </a:r>
            <a:r>
              <a:rPr lang="en-US" dirty="0" err="1"/>
              <a:t>pancreatoduodenectomy</a:t>
            </a:r>
            <a:r>
              <a:rPr lang="en-US" dirty="0"/>
              <a:t> may be necessary. </a:t>
            </a:r>
          </a:p>
          <a:p>
            <a:pPr eaLnBrk="1" hangingPunct="1">
              <a:buClr>
                <a:schemeClr val="accent1"/>
              </a:buClr>
            </a:pPr>
            <a:r>
              <a:rPr lang="en-US" altLang="zh-TW" sz="1200" dirty="0">
                <a:latin typeface="Calibri" panose="020F0502020204030204" pitchFamily="34" charset="0"/>
                <a:cs typeface="Arial" pitchFamily="34" charset="0"/>
              </a:rPr>
              <a:t>-------</a:t>
            </a:r>
          </a:p>
          <a:p>
            <a:pPr eaLnBrk="1" hangingPunct="1">
              <a:buClr>
                <a:schemeClr val="accent1"/>
              </a:buClr>
            </a:pPr>
            <a:r>
              <a:rPr lang="en-US" dirty="0"/>
              <a:t>External injury to the pancreas ● Other organs are likely to be injured ● It is important to ascertain if the pancreatic duct has been disrupted ● CT and ERCP are the most useful tests ● Surgery is indicated if the main pancreatic duct is disrupted </a:t>
            </a:r>
            <a:endParaRPr lang="zh-TW" altLang="en-US" sz="1200" dirty="0">
              <a:latin typeface="Calibri" panose="020F0502020204030204" pitchFamily="34" charset="0"/>
              <a:cs typeface="Arial" pitchFamily="34" charset="0"/>
            </a:endParaRPr>
          </a:p>
          <a:p>
            <a:pPr>
              <a:buClr>
                <a:schemeClr val="accent1"/>
              </a:buClr>
            </a:pPr>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8657B82-3729-46BD-B3EC-F05F67112584}"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248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pancreatogram</a:t>
            </a:r>
            <a:r>
              <a:rPr lang="en-US" dirty="0"/>
              <a:t> </a:t>
            </a:r>
            <a:r>
              <a:rPr lang="en-US" dirty="0" err="1"/>
              <a:t>performed</a:t>
            </a:r>
            <a:r>
              <a:rPr lang="en-US" dirty="0"/>
              <a:t> by </a:t>
            </a:r>
            <a:r>
              <a:rPr lang="en-US" dirty="0" err="1"/>
              <a:t>cannulating</a:t>
            </a:r>
            <a:r>
              <a:rPr lang="en-US" dirty="0"/>
              <a:t> the duct at the time of discovery of such an injury will demonstrate whether it is safe to ligate and divide the duct. If no alternative drainage duct can be demonstrated, then the duct should be </a:t>
            </a:r>
            <a:r>
              <a:rPr lang="en-US" dirty="0" err="1"/>
              <a:t>reanastomosed</a:t>
            </a:r>
            <a:r>
              <a:rPr lang="en-US" dirty="0"/>
              <a:t> to the duodenum or alternatively resection of the pancreatic head should be considered.</a:t>
            </a:r>
          </a:p>
        </p:txBody>
      </p:sp>
      <p:sp>
        <p:nvSpPr>
          <p:cNvPr id="4" name="Slide Number Placeholder 3"/>
          <p:cNvSpPr>
            <a:spLocks noGrp="1"/>
          </p:cNvSpPr>
          <p:nvPr>
            <p:ph type="sldNum" sz="quarter" idx="10"/>
          </p:nvPr>
        </p:nvSpPr>
        <p:spPr/>
        <p:txBody>
          <a:bodyPr/>
          <a:lstStyle/>
          <a:p>
            <a:fld id="{65AB14A3-4BF5-4460-A475-6ABA76B862A2}" type="slidenum">
              <a:rPr lang="en-US"/>
              <a:pPr/>
              <a:t>15</a:t>
            </a:fld>
            <a:endParaRPr lang="en-US"/>
          </a:p>
        </p:txBody>
      </p:sp>
    </p:spTree>
    <p:extLst>
      <p:ext uri="{BB962C8B-B14F-4D97-AF65-F5344CB8AC3E}">
        <p14:creationId xmlns:p14="http://schemas.microsoft.com/office/powerpoint/2010/main" val="63103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Once the acute phase has passed, the morbidity related to the pancreatic injury itself is treatable, with a complete return to normal activity being the usual outcome. </a:t>
            </a:r>
            <a:endParaRPr lang="en-US" i="1" u="sng" dirty="0">
              <a:solidFill>
                <a:schemeClr val="accent6">
                  <a:lumMod val="50000"/>
                </a:schemeClr>
              </a:solidFill>
              <a:latin typeface="Calibri" panose="020F0502020204030204" pitchFamily="34" charset="0"/>
            </a:endParaRPr>
          </a:p>
          <a:p>
            <a:endParaRPr lang="en-US" dirty="0"/>
          </a:p>
          <a:p>
            <a:endParaRPr lang="en-US" dirty="0"/>
          </a:p>
          <a:p>
            <a:r>
              <a:rPr lang="en-US" dirty="0"/>
              <a:t>Persistent drain output occurs in up to a third of patients (see Pancreatic fistula). Sometimes, in the aftermath of trauma that has been treated conservatively, duct </a:t>
            </a:r>
            <a:r>
              <a:rPr lang="en-US" dirty="0" err="1"/>
              <a:t>stricturing</a:t>
            </a:r>
            <a:r>
              <a:rPr lang="en-US" dirty="0"/>
              <a:t> develops, leading to recurrent episodes of pancreatitis. The appropriate treatment in such cases is resection of the tail of the pancreas distal to the site of duct disruption</a:t>
            </a:r>
          </a:p>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Complications of Pancreatic injury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a:solidFill>
                  <a:schemeClr val="accent6">
                    <a:lumMod val="50000"/>
                  </a:schemeClr>
                </a:solidFill>
                <a:latin typeface="Calibri" panose="020F0502020204030204" pitchFamily="34" charset="0"/>
              </a:rPr>
              <a:t>Chronic pancreatitis</a:t>
            </a:r>
            <a:r>
              <a:rPr lang="en-US" i="1" dirty="0">
                <a:latin typeface="Calibri" panose="020F0502020204030204" pitchFamily="34" charset="0"/>
              </a:rPr>
              <a:t>,</a:t>
            </a:r>
            <a:r>
              <a:rPr lang="en-US" i="1" u="sng" dirty="0">
                <a:solidFill>
                  <a:schemeClr val="accent6">
                    <a:lumMod val="50000"/>
                  </a:schemeClr>
                </a:solidFill>
                <a:latin typeface="Calibri" panose="020F0502020204030204" pitchFamily="34" charset="0"/>
              </a:rPr>
              <a:t> traumatic </a:t>
            </a:r>
            <a:r>
              <a:rPr lang="en-US" i="1" u="sng" dirty="0" err="1">
                <a:solidFill>
                  <a:schemeClr val="accent6">
                    <a:lumMod val="50000"/>
                  </a:schemeClr>
                </a:solidFill>
                <a:latin typeface="Calibri" panose="020F0502020204030204" pitchFamily="34" charset="0"/>
              </a:rPr>
              <a:t>pseudocysts</a:t>
            </a:r>
            <a:r>
              <a:rPr lang="en-US" i="1" u="sng" dirty="0">
                <a:solidFill>
                  <a:schemeClr val="accent6">
                    <a:lumMod val="50000"/>
                  </a:schemeClr>
                </a:solidFill>
                <a:latin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u="sng" dirty="0">
              <a:solidFill>
                <a:schemeClr val="accent6">
                  <a:lumMod val="50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Management of pancreatic fistulae Tests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Measure amylase level in fluid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Determine the anatomy of the </a:t>
            </a:r>
            <a:r>
              <a:rPr lang="en-US" dirty="0" err="1"/>
              <a:t>fstula</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Check if the main pancreatic duct is blocked or disrupted Measures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Correct </a:t>
            </a:r>
            <a:r>
              <a:rPr lang="en-US" dirty="0" err="1"/>
              <a:t>fuid</a:t>
            </a:r>
            <a:r>
              <a:rPr lang="en-US" dirty="0"/>
              <a:t> and electrolyte imbalances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Protect the skin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Drain adequately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Parenteral or </a:t>
            </a:r>
            <a:r>
              <a:rPr lang="en-US" dirty="0" err="1"/>
              <a:t>nasojejunal</a:t>
            </a:r>
            <a:r>
              <a:rPr lang="en-US" dirty="0"/>
              <a:t> feeding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Octreotide</a:t>
            </a:r>
            <a:r>
              <a:rPr lang="en-US" dirty="0"/>
              <a:t> to suppress secretion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Relieve pancreatic duct obstruction if possible (ERCP and stent)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Treat underlying cause</a:t>
            </a:r>
            <a:endParaRPr lang="en-US" i="1" u="sng" dirty="0">
              <a:solidFill>
                <a:schemeClr val="accent6">
                  <a:lumMod val="50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u="sng" dirty="0">
              <a:solidFill>
                <a:schemeClr val="accent6">
                  <a:lumMod val="50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pancreatic </a:t>
            </a:r>
            <a:r>
              <a:rPr lang="en-US" dirty="0" err="1"/>
              <a:t>pseudocyst</a:t>
            </a:r>
            <a:r>
              <a:rPr lang="en-US" dirty="0"/>
              <a:t> may develop. If the main duct is intact, the cyst can be aspirated </a:t>
            </a:r>
            <a:r>
              <a:rPr lang="en-US" dirty="0" err="1"/>
              <a:t>percutaneously</a:t>
            </a:r>
            <a:r>
              <a:rPr lang="en-US" dirty="0"/>
              <a:t> in the </a:t>
            </a:r>
            <a:r>
              <a:rPr lang="en-US" dirty="0" err="1"/>
              <a:t>frst</a:t>
            </a:r>
            <a:r>
              <a:rPr lang="en-US" dirty="0"/>
              <a:t> instance; it may not be necessary to undertake a cyst </a:t>
            </a:r>
            <a:r>
              <a:rPr lang="en-US" dirty="0" err="1"/>
              <a:t>gastrostomy</a:t>
            </a:r>
            <a:r>
              <a:rPr lang="en-US" dirty="0"/>
              <a:t>. If the cyst develops in the presence of complete </a:t>
            </a:r>
            <a:r>
              <a:rPr lang="en-US" dirty="0" err="1"/>
              <a:t>disruption</a:t>
            </a:r>
            <a:r>
              <a:rPr lang="en-US" dirty="0"/>
              <a:t> of the pancreas, there is no alternative but to undertake a distal resection or, occasionally, a </a:t>
            </a:r>
            <a:r>
              <a:rPr lang="en-US" dirty="0" err="1"/>
              <a:t>pancreatojejunostomy</a:t>
            </a:r>
            <a:r>
              <a:rPr lang="en-US" dirty="0"/>
              <a:t> with a Roux-en-Y loop. In a patient who presents with a </a:t>
            </a:r>
            <a:r>
              <a:rPr lang="en-US" dirty="0" err="1"/>
              <a:t>peripancreatic</a:t>
            </a:r>
            <a:r>
              <a:rPr lang="en-US" dirty="0"/>
              <a:t> cyst and a history of previous blunt abdominal trauma, do not assume that it is a post-traumatic </a:t>
            </a:r>
            <a:r>
              <a:rPr lang="en-US" dirty="0" err="1"/>
              <a:t>pseudocyst</a:t>
            </a:r>
            <a:r>
              <a:rPr lang="en-US" dirty="0"/>
              <a:t>. The possibility of a cystic neoplasm should be considered and excluded.</a:t>
            </a:r>
            <a:endParaRPr lang="ar-JO" i="1" u="sng" dirty="0">
              <a:solidFill>
                <a:schemeClr val="accent6">
                  <a:lumMod val="50000"/>
                </a:schemeClr>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65AB14A3-4BF5-4460-A475-6ABA76B862A2}" type="slidenum">
              <a:rPr lang="en-US"/>
              <a:pPr/>
              <a:t>16</a:t>
            </a:fld>
            <a:endParaRPr lang="en-US"/>
          </a:p>
        </p:txBody>
      </p:sp>
    </p:spTree>
    <p:extLst>
      <p:ext uri="{BB962C8B-B14F-4D97-AF65-F5344CB8AC3E}">
        <p14:creationId xmlns:p14="http://schemas.microsoft.com/office/powerpoint/2010/main" val="386699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285750" indent="-285750">
              <a:buFont typeface="Arial" panose="020B0604020202020204" pitchFamily="34" charset="0"/>
              <a:buChar char="•"/>
            </a:pPr>
            <a:r>
              <a:rPr lang="en-US" dirty="0" smtClean="0"/>
              <a:t>recommended to maintain the systolic blood pressure (SBP) between 70 and 80 mmHg before definitive surgical repair to keep it low enough to avoid dislodging a potentially forming blood clot at the site of traumatic hemorrhage and high enough to continue to perfuse vital organs.</a:t>
            </a:r>
          </a:p>
          <a:p>
            <a:pPr marL="285750" indent="-285750">
              <a:buFont typeface="Arial" panose="020B0604020202020204" pitchFamily="34" charset="0"/>
              <a:buChar char="•"/>
            </a:pPr>
            <a:r>
              <a:rPr lang="en-US" dirty="0" smtClean="0"/>
              <a:t>a 1: 1: 1: 1 blood component ratio of packed red blood cells, fresh frozen plasma, platelets and </a:t>
            </a:r>
            <a:r>
              <a:rPr lang="en-US" dirty="0" err="1" smtClean="0"/>
              <a:t>cryoprecipitates</a:t>
            </a:r>
            <a:r>
              <a:rPr lang="en-US" dirty="0" smtClean="0"/>
              <a:t>  to decrease mortality and decreases the overall incidence of complications as there were with crystalloids </a:t>
            </a:r>
          </a:p>
          <a:p>
            <a:pPr marL="285750" indent="-285750">
              <a:buFont typeface="Arial" panose="020B0604020202020204" pitchFamily="34" charset="0"/>
              <a:buChar char="•"/>
            </a:pPr>
            <a:r>
              <a:rPr lang="en-US" dirty="0" smtClean="0"/>
              <a:t>Hemorrhage control which include direct pressure, wound packing and/or tourniquet application</a:t>
            </a:r>
          </a:p>
          <a:p>
            <a:endParaRPr lang="en-US" dirty="0"/>
          </a:p>
        </p:txBody>
      </p:sp>
      <p:sp>
        <p:nvSpPr>
          <p:cNvPr id="4" name="عنصر نائب لرقم الشريحة 3"/>
          <p:cNvSpPr>
            <a:spLocks noGrp="1"/>
          </p:cNvSpPr>
          <p:nvPr>
            <p:ph type="sldNum" sz="quarter" idx="10"/>
          </p:nvPr>
        </p:nvSpPr>
        <p:spPr/>
        <p:txBody>
          <a:bodyPr/>
          <a:lstStyle/>
          <a:p>
            <a:fld id="{65AB14A3-4BF5-4460-A475-6ABA76B862A2}" type="slidenum">
              <a:rPr lang="en-US" smtClean="0"/>
              <a:pPr/>
              <a:t>23</a:t>
            </a:fld>
            <a:endParaRPr lang="en-US"/>
          </a:p>
        </p:txBody>
      </p:sp>
    </p:spTree>
    <p:extLst>
      <p:ext uri="{BB962C8B-B14F-4D97-AF65-F5344CB8AC3E}">
        <p14:creationId xmlns:p14="http://schemas.microsoft.com/office/powerpoint/2010/main" val="243121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881B2C-6A1C-791F-0F34-97C8362FB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0CDC05D-FD9F-0CAB-ECBA-C045D84C66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59A8A2-6005-B982-F1CB-F78CDC51C95E}"/>
              </a:ext>
            </a:extLst>
          </p:cNvPr>
          <p:cNvSpPr>
            <a:spLocks noGrp="1"/>
          </p:cNvSpPr>
          <p:nvPr>
            <p:ph type="dt" sz="half" idx="10"/>
          </p:nvPr>
        </p:nvSpPr>
        <p:spPr/>
        <p:txBody>
          <a:bodyPr/>
          <a:lstStyle/>
          <a:p>
            <a:fld id="{F2C951DF-CA0A-4CFC-9F97-AC04FBB50489}" type="datetimeFigureOut">
              <a:rPr lang="en-US"/>
              <a:t>11/2/2024</a:t>
            </a:fld>
            <a:endParaRPr lang="en-US"/>
          </a:p>
        </p:txBody>
      </p:sp>
      <p:sp>
        <p:nvSpPr>
          <p:cNvPr id="5" name="Footer Placeholder 4">
            <a:extLst>
              <a:ext uri="{FF2B5EF4-FFF2-40B4-BE49-F238E27FC236}">
                <a16:creationId xmlns="" xmlns:a16="http://schemas.microsoft.com/office/drawing/2014/main" id="{246E47D5-9949-443E-5777-C1882E44F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3F7AB6-BFEE-7E23-BBB0-F6602C88188B}"/>
              </a:ext>
            </a:extLst>
          </p:cNvPr>
          <p:cNvSpPr>
            <a:spLocks noGrp="1"/>
          </p:cNvSpPr>
          <p:nvPr>
            <p:ph type="sldNum" sz="quarter" idx="12"/>
          </p:nvPr>
        </p:nvSpPr>
        <p:spPr/>
        <p:txBody>
          <a:bodyPr/>
          <a:lstStyle/>
          <a:p>
            <a:fld id="{92489C6B-98FB-4257-8E06-E7AE2E87FF3C}" type="slidenum">
              <a:rPr lang="en-US"/>
              <a:t>‹#›</a:t>
            </a:fld>
            <a:endParaRPr lang="en-US"/>
          </a:p>
        </p:txBody>
      </p:sp>
    </p:spTree>
    <p:extLst>
      <p:ext uri="{BB962C8B-B14F-4D97-AF65-F5344CB8AC3E}">
        <p14:creationId xmlns:p14="http://schemas.microsoft.com/office/powerpoint/2010/main" val="34559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5378E3-B92E-255E-15E6-99C1C43FD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85B8404-0656-A8A6-7201-A37721DC5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2CEC051-A8A8-E8FC-FFEA-0B6754AC1C69}"/>
              </a:ext>
            </a:extLst>
          </p:cNvPr>
          <p:cNvSpPr>
            <a:spLocks noGrp="1"/>
          </p:cNvSpPr>
          <p:nvPr>
            <p:ph type="dt" sz="half" idx="10"/>
          </p:nvPr>
        </p:nvSpPr>
        <p:spPr/>
        <p:txBody>
          <a:bodyPr/>
          <a:lstStyle/>
          <a:p>
            <a:fld id="{F2C951DF-CA0A-4CFC-9F97-AC04FBB50489}" type="datetimeFigureOut">
              <a:rPr lang="en-US"/>
              <a:t>11/2/2024</a:t>
            </a:fld>
            <a:endParaRPr lang="en-US"/>
          </a:p>
        </p:txBody>
      </p:sp>
      <p:sp>
        <p:nvSpPr>
          <p:cNvPr id="5" name="Footer Placeholder 4">
            <a:extLst>
              <a:ext uri="{FF2B5EF4-FFF2-40B4-BE49-F238E27FC236}">
                <a16:creationId xmlns="" xmlns:a16="http://schemas.microsoft.com/office/drawing/2014/main" id="{02490670-1095-FE42-E5EB-14B53DB0F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411916-BF3F-10E2-3F10-28FEF80351C9}"/>
              </a:ext>
            </a:extLst>
          </p:cNvPr>
          <p:cNvSpPr>
            <a:spLocks noGrp="1"/>
          </p:cNvSpPr>
          <p:nvPr>
            <p:ph type="sldNum" sz="quarter" idx="12"/>
          </p:nvPr>
        </p:nvSpPr>
        <p:spPr/>
        <p:txBody>
          <a:bodyPr/>
          <a:lstStyle/>
          <a:p>
            <a:fld id="{92489C6B-98FB-4257-8E06-E7AE2E87FF3C}" type="slidenum">
              <a:rPr lang="en-US"/>
              <a:t>‹#›</a:t>
            </a:fld>
            <a:endParaRPr lang="en-US"/>
          </a:p>
        </p:txBody>
      </p:sp>
    </p:spTree>
    <p:extLst>
      <p:ext uri="{BB962C8B-B14F-4D97-AF65-F5344CB8AC3E}">
        <p14:creationId xmlns:p14="http://schemas.microsoft.com/office/powerpoint/2010/main" val="17537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8FB393-E39A-445B-8F6C-93CFA8874DF6}" type="datetimeFigureOut">
              <a:rPr lang="en-US">
                <a:solidFill>
                  <a:prstClr val="black">
                    <a:tint val="75000"/>
                  </a:prstClr>
                </a:solidFill>
              </a:rPr>
              <a:pPr>
                <a:def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6BC3DA4-3EB5-42DB-B16D-6AADEF541391}" type="slidenum">
              <a:rPr lang="ar-SA"/>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25647912"/>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E1951B-A505-4EDA-91A0-20482922FBF5}" type="datetimeFigureOut">
              <a:rPr lang="en-US"/>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C0981-3845-4ACD-B83F-3DA0862BD772}" type="slidenum">
              <a:rPr lang="en-US"/>
              <a:t>‹#›</a:t>
            </a:fld>
            <a:endParaRPr lang="en-US"/>
          </a:p>
        </p:txBody>
      </p:sp>
    </p:spTree>
    <p:extLst>
      <p:ext uri="{BB962C8B-B14F-4D97-AF65-F5344CB8AC3E}">
        <p14:creationId xmlns:p14="http://schemas.microsoft.com/office/powerpoint/2010/main" val="290135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FFFFFF"/>
        </a:solidFill>
        <a:effectLst/>
      </p:bgPr>
    </p:bg>
    <p:spTree>
      <p:nvGrpSpPr>
        <p:cNvPr id="1" name=""/>
        <p:cNvGrpSpPr/>
        <p:nvPr/>
      </p:nvGrpSpPr>
      <p:grpSpPr>
        <a:xfrm>
          <a:off x="0" y="0"/>
          <a:ext cx="0" cy="0"/>
          <a:chOff x="0" y="0"/>
          <a:chExt cx="0" cy="0"/>
        </a:xfrm>
      </p:grpSpPr>
      <p:sp>
        <p:nvSpPr>
          <p:cNvPr id="75" name="Title Text"/>
          <p:cNvSpPr txBox="1">
            <a:spLocks noGrp="1"/>
          </p:cNvSpPr>
          <p:nvPr>
            <p:ph type="title"/>
          </p:nvPr>
        </p:nvSpPr>
        <p:spPr>
          <a:xfrm>
            <a:off x="609600" y="274638"/>
            <a:ext cx="10972800" cy="1143001"/>
          </a:xfrm>
          <a:prstGeom prst="rect">
            <a:avLst/>
          </a:prstGeom>
        </p:spPr>
        <p:txBody>
          <a:bodyPr/>
          <a:lstStyle>
            <a:lvl1pPr algn="ctr" defTabSz="914400">
              <a:defRPr sz="4400" cap="none">
                <a:solidFill>
                  <a:srgbClr val="000000"/>
                </a:solidFill>
                <a:latin typeface="Calibri"/>
                <a:ea typeface="Calibri"/>
                <a:cs typeface="Calibri"/>
                <a:sym typeface="Calibri"/>
              </a:defRPr>
            </a:lvl1pPr>
          </a:lstStyle>
          <a:p>
            <a:r>
              <a:t>Title Text</a:t>
            </a:r>
          </a:p>
        </p:txBody>
      </p:sp>
      <p:sp>
        <p:nvSpPr>
          <p:cNvPr id="76" name="Body Level One…"/>
          <p:cNvSpPr txBox="1">
            <a:spLocks noGrp="1"/>
          </p:cNvSpPr>
          <p:nvPr>
            <p:ph type="body" idx="1"/>
          </p:nvPr>
        </p:nvSpPr>
        <p:spPr>
          <a:xfrm>
            <a:off x="609600" y="1600200"/>
            <a:ext cx="10972800" cy="4525964"/>
          </a:xfrm>
          <a:prstGeom prst="rect">
            <a:avLst/>
          </a:prstGeom>
        </p:spPr>
        <p:txBody>
          <a:bodyPr anchor="t"/>
          <a:lstStyle>
            <a:lvl1pPr marL="342900" indent="-342900" algn="r" defTabSz="914400">
              <a:spcBef>
                <a:spcPts val="700"/>
              </a:spcBef>
              <a:buClrTx/>
              <a:defRPr sz="3200">
                <a:solidFill>
                  <a:srgbClr val="000000"/>
                </a:solidFill>
              </a:defRPr>
            </a:lvl1pPr>
            <a:lvl2pPr marL="783771" indent="-326571" algn="r" defTabSz="914400">
              <a:spcBef>
                <a:spcPts val="700"/>
              </a:spcBef>
              <a:buClrTx/>
              <a:buChar char="–"/>
              <a:defRPr sz="3200">
                <a:solidFill>
                  <a:srgbClr val="000000"/>
                </a:solidFill>
              </a:defRPr>
            </a:lvl2pPr>
            <a:lvl3pPr marL="1219200" indent="-304800" algn="r" defTabSz="914400">
              <a:spcBef>
                <a:spcPts val="700"/>
              </a:spcBef>
              <a:buClrTx/>
              <a:defRPr sz="3200">
                <a:solidFill>
                  <a:srgbClr val="000000"/>
                </a:solidFill>
              </a:defRPr>
            </a:lvl3pPr>
            <a:lvl4pPr marL="1737360" indent="-365760" algn="r" defTabSz="914400">
              <a:spcBef>
                <a:spcPts val="700"/>
              </a:spcBef>
              <a:buClrTx/>
              <a:buChar char="–"/>
              <a:defRPr sz="3200">
                <a:solidFill>
                  <a:srgbClr val="000000"/>
                </a:solidFill>
              </a:defRPr>
            </a:lvl4pPr>
            <a:lvl5pPr marL="2194560" indent="-365760" algn="r" defTabSz="914400">
              <a:spcBef>
                <a:spcPts val="700"/>
              </a:spcBef>
              <a:buClrTx/>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xfrm>
            <a:off x="11323776" y="6414761"/>
            <a:ext cx="258624" cy="248306"/>
          </a:xfrm>
          <a:prstGeom prst="rect">
            <a:avLst/>
          </a:prstGeom>
        </p:spPr>
        <p:txBody>
          <a:bodyPr/>
          <a:lstStyle>
            <a:lvl1pPr>
              <a:defRPr sz="1200">
                <a:solidFill>
                  <a:srgbClr val="898989"/>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7CE9DACF-9501-56EF-AADB-1C201AE8F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p14="http://schemas.microsoft.com/office/powerpoint/2010/main" xmlns="" id="{5707AD0B-99BD-404B-AEF5-9309E45B7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14="http://schemas.microsoft.com/office/powerpoint/2010/main" xmlns="" id="{903FB615-6E7D-B441-A59C-0484B8DEF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C951DF-CA0A-4CFC-9F97-AC04FBB50489}" type="datetimeFigureOut">
              <a:rPr lang="en-US"/>
              <a:t>11/2/2024</a:t>
            </a:fld>
            <a:endParaRPr lang="en-US"/>
          </a:p>
        </p:txBody>
      </p:sp>
      <p:sp>
        <p:nvSpPr>
          <p:cNvPr id="5" name="Footer Placeholder 4">
            <a:extLst>
              <a:ext uri="{FF2B5EF4-FFF2-40B4-BE49-F238E27FC236}">
                <a16:creationId xmlns:a16="http://schemas.microsoft.com/office/drawing/2014/main" xmlns:p14="http://schemas.microsoft.com/office/powerpoint/2010/main" xmlns="" id="{5DC8D7F2-6D40-655A-2BC9-E26A3E383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p14="http://schemas.microsoft.com/office/powerpoint/2010/main" xmlns="" id="{6A3A5B90-0F31-5541-D906-46DFDB4C9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489C6B-98FB-4257-8E06-E7AE2E87FF3C}" type="slidenum">
              <a:rPr lang="en-US"/>
              <a:t>‹#›</a:t>
            </a:fld>
            <a:endParaRPr lang="en-US"/>
          </a:p>
        </p:txBody>
      </p:sp>
    </p:spTree>
    <p:extLst>
      <p:ext uri="{BB962C8B-B14F-4D97-AF65-F5344CB8AC3E}">
        <p14:creationId xmlns:p14="http://schemas.microsoft.com/office/powerpoint/2010/main" val="1881054384"/>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482696-526B-497F-9827-F95A960BD01F}" type="datetimeFigureOut">
              <a:rPr lang="en-US">
                <a:solidFill>
                  <a:prstClr val="black">
                    <a:tint val="75000"/>
                  </a:prstClr>
                </a:solidFill>
              </a:rPr>
              <a:pPr>
                <a:def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FA7CE8C8-8FB1-4B4A-A589-04ACB56E0877}" type="slidenum">
              <a:rPr lang="ar-SA"/>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028326418"/>
      </p:ext>
    </p:extLst>
  </p:cSld>
  <p:clrMap bg1="lt1" tx1="dk1" bg2="lt2" tx2="dk2" accent1="accent1" accent2="accent2" accent3="accent3" accent4="accent4" accent5="accent5" accent6="accent6" hlink="hlink" folHlink="folHlink"/>
  <p:sldLayoutIdLst>
    <p:sldLayoutId id="2147483661" r:id="rId1"/>
  </p:sldLayoutIdLst>
  <p:transition spd="slow">
    <p:zoom/>
  </p:transition>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1951B-A505-4EDA-91A0-20482922FBF5}" type="datetimeFigureOut">
              <a:rPr lang="en-US"/>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C0981-3845-4ACD-B83F-3DA0862BD772}" type="slidenum">
              <a:rPr lang="en-US"/>
              <a:t>‹#›</a:t>
            </a:fld>
            <a:endParaRPr lang="en-US"/>
          </a:p>
        </p:txBody>
      </p:sp>
    </p:spTree>
    <p:extLst>
      <p:ext uri="{BB962C8B-B14F-4D97-AF65-F5344CB8AC3E}">
        <p14:creationId xmlns:p14="http://schemas.microsoft.com/office/powerpoint/2010/main" val="1321729747"/>
      </p:ext>
    </p:extLst>
  </p:cSld>
  <p:clrMap bg1="lt1" tx1="dk1" bg2="lt2" tx2="dk2" accent1="accent1" accent2="accent2" accent3="accent3" accent4="accent4" accent5="accent5" accent6="accent6" hlink="hlink" folHlink="folHlink"/>
  <p:sldLayoutIdLst>
    <p:sldLayoutId id="2147483682"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068960"/>
          </a:xfrm>
        </p:spPr>
        <p:txBody>
          <a:bodyPr>
            <a:normAutofit fontScale="90000"/>
          </a:bodyPr>
          <a:lstStyle/>
          <a:p>
            <a:pPr algn="ctr"/>
            <a:r>
              <a:rPr lang="en-US" sz="9600" dirty="0"/>
              <a:t>Liver &amp; </a:t>
            </a:r>
            <a:r>
              <a:rPr lang="en-US" sz="8500" dirty="0"/>
              <a:t>pancreatic</a:t>
            </a:r>
            <a:r>
              <a:rPr lang="en-US" sz="9600" dirty="0"/>
              <a:t> </a:t>
            </a:r>
            <a:br>
              <a:rPr lang="en-US" sz="9600" dirty="0"/>
            </a:br>
            <a:r>
              <a:rPr lang="en-US" sz="9600" dirty="0"/>
              <a:t>injury</a:t>
            </a:r>
          </a:p>
        </p:txBody>
      </p:sp>
      <p:sp>
        <p:nvSpPr>
          <p:cNvPr id="3" name="Subtitle 2"/>
          <p:cNvSpPr>
            <a:spLocks noGrp="1"/>
          </p:cNvSpPr>
          <p:nvPr>
            <p:ph type="subTitle" idx="1"/>
          </p:nvPr>
        </p:nvSpPr>
        <p:spPr>
          <a:xfrm>
            <a:off x="1833460" y="3181745"/>
            <a:ext cx="7826734" cy="2376264"/>
          </a:xfrm>
        </p:spPr>
        <p:txBody>
          <a:bodyPr>
            <a:normAutofit fontScale="92500" lnSpcReduction="20000"/>
          </a:bodyPr>
          <a:lstStyle/>
          <a:p>
            <a:pPr algn="l"/>
            <a:r>
              <a:rPr lang="en-US" dirty="0"/>
              <a:t>Done by</a:t>
            </a:r>
            <a:r>
              <a:rPr lang="en-US" dirty="0" smtClean="0"/>
              <a:t>:                                                </a:t>
            </a:r>
            <a:r>
              <a:rPr lang="en-US" dirty="0"/>
              <a:t>supervised by: dr. </a:t>
            </a:r>
            <a:r>
              <a:rPr lang="en-US" dirty="0" err="1"/>
              <a:t>emad</a:t>
            </a:r>
            <a:r>
              <a:rPr lang="en-US" dirty="0"/>
              <a:t> </a:t>
            </a:r>
            <a:r>
              <a:rPr lang="en-US" dirty="0" err="1"/>
              <a:t>aburajoh</a:t>
            </a:r>
            <a:endParaRPr lang="en-US" dirty="0"/>
          </a:p>
          <a:p>
            <a:pPr algn="l"/>
            <a:r>
              <a:rPr lang="en-US" dirty="0"/>
              <a:t>Leen </a:t>
            </a:r>
            <a:r>
              <a:rPr lang="en-US" dirty="0" err="1"/>
              <a:t>alshawabkeh</a:t>
            </a:r>
            <a:r>
              <a:rPr lang="en-US" dirty="0"/>
              <a:t> </a:t>
            </a:r>
          </a:p>
          <a:p>
            <a:pPr algn="l"/>
            <a:r>
              <a:rPr lang="en-US" dirty="0"/>
              <a:t>Rand </a:t>
            </a:r>
            <a:r>
              <a:rPr lang="en-US" dirty="0" err="1"/>
              <a:t>awwad</a:t>
            </a:r>
            <a:r>
              <a:rPr lang="en-US" dirty="0"/>
              <a:t> </a:t>
            </a:r>
            <a:endParaRPr lang="en-US" dirty="0" smtClean="0"/>
          </a:p>
          <a:p>
            <a:pPr algn="l"/>
            <a:r>
              <a:rPr lang="en-US" dirty="0"/>
              <a:t>Rakan </a:t>
            </a:r>
            <a:r>
              <a:rPr lang="en-US" dirty="0" err="1"/>
              <a:t>wadi</a:t>
            </a:r>
            <a:r>
              <a:rPr lang="en-US" dirty="0"/>
              <a:t> </a:t>
            </a:r>
          </a:p>
          <a:p>
            <a:pPr algn="l"/>
            <a:r>
              <a:rPr lang="en-US" dirty="0" err="1" smtClean="0"/>
              <a:t>Raneem</a:t>
            </a:r>
            <a:r>
              <a:rPr lang="en-US" dirty="0" smtClean="0"/>
              <a:t> </a:t>
            </a:r>
            <a:r>
              <a:rPr lang="en-US" dirty="0" err="1" smtClean="0"/>
              <a:t>manasrah</a:t>
            </a:r>
            <a:endParaRPr lang="en-US" dirty="0" smtClean="0"/>
          </a:p>
          <a:p>
            <a:pPr algn="l"/>
            <a:r>
              <a:rPr lang="en-US" dirty="0"/>
              <a:t>Sarah </a:t>
            </a:r>
            <a:r>
              <a:rPr lang="en-US" dirty="0" err="1"/>
              <a:t>abu</a:t>
            </a:r>
            <a:r>
              <a:rPr lang="en-US" dirty="0"/>
              <a:t> </a:t>
            </a:r>
            <a:r>
              <a:rPr lang="en-US" dirty="0" err="1"/>
              <a:t>tabanjeh</a:t>
            </a:r>
            <a:endParaRPr lang="en-US" dirty="0"/>
          </a:p>
          <a:p>
            <a:pPr algn="l"/>
            <a:endParaRPr lang="en-US" dirty="0"/>
          </a:p>
        </p:txBody>
      </p:sp>
    </p:spTree>
    <p:extLst>
      <p:ext uri="{BB962C8B-B14F-4D97-AF65-F5344CB8AC3E}">
        <p14:creationId xmlns:p14="http://schemas.microsoft.com/office/powerpoint/2010/main" val="187187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1BDC77-2149-3A6D-A78D-7FB6E80BDC9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4C7F766-6E71-A256-BAEB-8159AFAC0F2A}"/>
              </a:ext>
            </a:extLst>
          </p:cNvPr>
          <p:cNvSpPr>
            <a:spLocks noGrp="1"/>
          </p:cNvSpPr>
          <p:nvPr>
            <p:ph idx="1"/>
          </p:nvPr>
        </p:nvSpPr>
        <p:spPr/>
        <p:txBody>
          <a:bodyPr>
            <a:normAutofit/>
          </a:bodyPr>
          <a:lstStyle/>
          <a:p>
            <a:pPr marL="0" indent="0" algn="l">
              <a:buNone/>
            </a:pPr>
            <a:r>
              <a:rPr lang="en-US" sz="4400" b="1" u="sng" dirty="0">
                <a:latin typeface="Arial" panose="020B0604020202020204" pitchFamily="34" charset="0"/>
                <a:cs typeface="Arial" panose="020B0604020202020204" pitchFamily="34" charset="0"/>
              </a:rPr>
              <a:t>Complications</a:t>
            </a:r>
          </a:p>
          <a:p>
            <a:pPr algn="l"/>
            <a:r>
              <a:rPr lang="en-US" sz="1800" b="0" i="0" u="none" strike="noStrike" baseline="0" dirty="0">
                <a:solidFill>
                  <a:srgbClr val="000000"/>
                </a:solidFill>
                <a:latin typeface="Arial" panose="020B0604020202020204" pitchFamily="34" charset="0"/>
                <a:cs typeface="Arial" panose="020B0604020202020204" pitchFamily="34" charset="0"/>
              </a:rPr>
              <a:t>Intrahepatic </a:t>
            </a:r>
            <a:r>
              <a:rPr lang="en-US" sz="1800" b="0" i="0" u="none" strike="noStrike" baseline="0" dirty="0" err="1">
                <a:solidFill>
                  <a:srgbClr val="000000"/>
                </a:solidFill>
                <a:latin typeface="Arial" panose="020B0604020202020204" pitchFamily="34" charset="0"/>
                <a:cs typeface="Arial" panose="020B0604020202020204" pitchFamily="34" charset="0"/>
              </a:rPr>
              <a:t>haematoma</a:t>
            </a:r>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Liver abscess</a:t>
            </a: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Bile collection</a:t>
            </a: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Biliary fistula</a:t>
            </a: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Hepatic artery aneurysm</a:t>
            </a: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Arteriovenous fistula</a:t>
            </a: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err="1">
                <a:solidFill>
                  <a:srgbClr val="000000"/>
                </a:solidFill>
                <a:latin typeface="Arial" panose="020B0604020202020204" pitchFamily="34" charset="0"/>
                <a:cs typeface="Arial" panose="020B0604020202020204" pitchFamily="34" charset="0"/>
              </a:rPr>
              <a:t>Arteriobiliary</a:t>
            </a:r>
            <a:r>
              <a:rPr lang="en-US" sz="1800" b="0" i="0" u="none" strike="noStrike" baseline="0" dirty="0">
                <a:solidFill>
                  <a:srgbClr val="000000"/>
                </a:solidFill>
                <a:latin typeface="Arial" panose="020B0604020202020204" pitchFamily="34" charset="0"/>
                <a:cs typeface="Arial" panose="020B0604020202020204" pitchFamily="34" charset="0"/>
              </a:rPr>
              <a:t> fistula</a:t>
            </a:r>
          </a:p>
          <a:p>
            <a:pPr algn="l"/>
            <a:r>
              <a:rPr lang="en-US" sz="1800" b="0" i="0" u="none" strike="noStrike" baseline="0" dirty="0">
                <a:solidFill>
                  <a:srgbClr val="33CDCD"/>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Liver failure</a:t>
            </a:r>
            <a:endParaRPr lang="en-US" sz="44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0207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5360" y="1880828"/>
            <a:ext cx="11161240" cy="1836204"/>
          </a:xfrm>
        </p:spPr>
        <p:txBody>
          <a:bodyPr/>
          <a:lstStyle/>
          <a:p>
            <a:pPr algn="l">
              <a:buClr>
                <a:schemeClr val="accent1"/>
              </a:buClr>
              <a:buNone/>
            </a:pPr>
            <a:r>
              <a:rPr lang="en-US" sz="2400" b="1" dirty="0">
                <a:latin typeface="Calibri" panose="020F0502020204030204" pitchFamily="34" charset="0"/>
              </a:rPr>
              <a:t> </a:t>
            </a:r>
            <a:r>
              <a:rPr lang="en-US" sz="2400" dirty="0">
                <a:latin typeface="Calibri" panose="020F0502020204030204" pitchFamily="34" charset="0"/>
              </a:rPr>
              <a:t>The pancreas, sitting in a </a:t>
            </a:r>
            <a:r>
              <a:rPr lang="en-US" sz="2400" b="1" dirty="0">
                <a:latin typeface="Calibri" panose="020F0502020204030204" pitchFamily="34" charset="0"/>
              </a:rPr>
              <a:t>relatively protected position high in the </a:t>
            </a:r>
            <a:r>
              <a:rPr lang="en-US" sz="2400" b="1" dirty="0" err="1">
                <a:latin typeface="Calibri" panose="020F0502020204030204" pitchFamily="34" charset="0"/>
              </a:rPr>
              <a:t>retroperitoneum</a:t>
            </a:r>
            <a:r>
              <a:rPr lang="en-US" sz="2400" dirty="0">
                <a:latin typeface="Calibri" panose="020F0502020204030204" pitchFamily="34" charset="0"/>
              </a:rPr>
              <a:t>, </a:t>
            </a:r>
          </a:p>
          <a:p>
            <a:pPr algn="l">
              <a:buClr>
                <a:schemeClr val="accent1"/>
              </a:buClr>
              <a:buNone/>
            </a:pPr>
            <a:r>
              <a:rPr lang="en-US" sz="2400" dirty="0"/>
              <a:t>INJURIES TO THE PANCREAS </a:t>
            </a:r>
          </a:p>
          <a:p>
            <a:pPr algn="l">
              <a:buClr>
                <a:schemeClr val="accent1"/>
              </a:buClr>
              <a:buNone/>
            </a:pPr>
            <a:r>
              <a:rPr lang="en-US" sz="2400" dirty="0"/>
              <a:t> -External injury                   -Iatrogenic injury </a:t>
            </a:r>
          </a:p>
          <a:p>
            <a:pPr algn="l">
              <a:buClr>
                <a:schemeClr val="accent1"/>
              </a:buClr>
              <a:buNone/>
            </a:pPr>
            <a:r>
              <a:rPr lang="en-US" sz="2400" b="1" dirty="0">
                <a:latin typeface="Calibri" panose="020F0502020204030204" pitchFamily="34" charset="0"/>
              </a:rPr>
              <a:t>-blunt     -penetrating</a:t>
            </a:r>
          </a:p>
          <a:p>
            <a:pPr algn="l">
              <a:buClr>
                <a:schemeClr val="accent1"/>
              </a:buClr>
              <a:buNone/>
            </a:pPr>
            <a:r>
              <a:rPr lang="en-IN" sz="2400" dirty="0">
                <a:latin typeface="Calibri" panose="020F0502020204030204" pitchFamily="34" charset="0"/>
              </a:rPr>
              <a:t>  </a:t>
            </a:r>
            <a:r>
              <a:rPr lang="en-US" sz="2400" dirty="0"/>
              <a:t>Penetrating trauma to the upper abdomen or the back carries a higher chance of pancreatic injury.</a:t>
            </a:r>
            <a:endParaRPr lang="en-IN" sz="2400" dirty="0">
              <a:latin typeface="Calibri" panose="020F0502020204030204" pitchFamily="34" charset="0"/>
            </a:endParaRPr>
          </a:p>
          <a:p>
            <a:pPr marL="0" indent="0">
              <a:buClr>
                <a:schemeClr val="accent1"/>
              </a:buClr>
              <a:buNone/>
            </a:pPr>
            <a:endParaRPr lang="en-US" sz="2800" dirty="0">
              <a:latin typeface="Calibri" panose="020F0502020204030204" pitchFamily="34" charset="0"/>
            </a:endParaRPr>
          </a:p>
          <a:p>
            <a:pPr>
              <a:buClr>
                <a:schemeClr val="accent1"/>
              </a:buClr>
            </a:pPr>
            <a:endParaRPr lang="en-IN" sz="2400" dirty="0">
              <a:latin typeface="Calibri" panose="020F0502020204030204" pitchFamily="34" charset="0"/>
            </a:endParaRPr>
          </a:p>
          <a:p>
            <a:pPr marL="109537" indent="0">
              <a:buClr>
                <a:schemeClr val="accent1"/>
              </a:buClr>
              <a:buNone/>
            </a:pPr>
            <a:endParaRPr lang="en-US" sz="2400" dirty="0">
              <a:latin typeface="Calibri" panose="020F0502020204030204" pitchFamily="34" charset="0"/>
            </a:endParaRPr>
          </a:p>
        </p:txBody>
      </p:sp>
      <p:sp>
        <p:nvSpPr>
          <p:cNvPr id="4" name="Rectangle 3"/>
          <p:cNvSpPr/>
          <p:nvPr/>
        </p:nvSpPr>
        <p:spPr>
          <a:xfrm>
            <a:off x="-2977008" y="1017602"/>
            <a:ext cx="9144000" cy="646331"/>
          </a:xfrm>
          <a:prstGeom prst="rect">
            <a:avLst/>
          </a:prstGeom>
          <a:noFill/>
        </p:spPr>
        <p:txBody>
          <a:bodyPr wrap="square">
            <a:spAutoFit/>
          </a:bodyPr>
          <a:lstStyle/>
          <a:p>
            <a:pPr algn="ctr">
              <a:defRPr/>
            </a:pPr>
            <a:r>
              <a:rPr lang="en-US" sz="36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Etiology</a:t>
            </a:r>
          </a:p>
        </p:txBody>
      </p:sp>
      <p:sp>
        <p:nvSpPr>
          <p:cNvPr id="5" name="Rectangle 4"/>
          <p:cNvSpPr/>
          <p:nvPr/>
        </p:nvSpPr>
        <p:spPr>
          <a:xfrm>
            <a:off x="-608209" y="4701048"/>
            <a:ext cx="6120680" cy="646331"/>
          </a:xfrm>
          <a:prstGeom prst="rect">
            <a:avLst/>
          </a:prstGeom>
        </p:spPr>
        <p:txBody>
          <a:bodyPr wrap="square">
            <a:spAutoFit/>
          </a:bodyPr>
          <a:lstStyle/>
          <a:p>
            <a:pPr algn="ctr">
              <a:defRPr/>
            </a:pPr>
            <a:r>
              <a:rPr lang="en-US" sz="36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Clinical Presentation</a:t>
            </a:r>
          </a:p>
        </p:txBody>
      </p:sp>
      <p:sp>
        <p:nvSpPr>
          <p:cNvPr id="6" name="Content Placeholder 2"/>
          <p:cNvSpPr txBox="1">
            <a:spLocks/>
          </p:cNvSpPr>
          <p:nvPr/>
        </p:nvSpPr>
        <p:spPr bwMode="auto">
          <a:xfrm>
            <a:off x="359318" y="5529717"/>
            <a:ext cx="9721080" cy="1894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buClr>
                <a:schemeClr val="accent1"/>
              </a:buClr>
              <a:buFont typeface="Arial" charset="0"/>
              <a:buNone/>
            </a:pPr>
            <a:r>
              <a:rPr lang="en-US" sz="2600" dirty="0">
                <a:latin typeface="Calibri" panose="020F0502020204030204" pitchFamily="34" charset="0"/>
              </a:rPr>
              <a:t>Pancreatic injury can be symptom free early in the post injury time frame and even silent in many cases. </a:t>
            </a:r>
          </a:p>
          <a:p>
            <a:pPr>
              <a:buClr>
                <a:schemeClr val="accent1"/>
              </a:buClr>
            </a:pPr>
            <a:endParaRPr lang="en-US" dirty="0">
              <a:latin typeface="Calibri" panose="020F0502020204030204" pitchFamily="34" charset="0"/>
            </a:endParaRPr>
          </a:p>
        </p:txBody>
      </p:sp>
      <p:sp>
        <p:nvSpPr>
          <p:cNvPr id="2" name="Rectangle 1"/>
          <p:cNvSpPr/>
          <p:nvPr/>
        </p:nvSpPr>
        <p:spPr>
          <a:xfrm>
            <a:off x="2496580" y="201269"/>
            <a:ext cx="6096000" cy="707886"/>
          </a:xfrm>
          <a:prstGeom prst="rect">
            <a:avLst/>
          </a:prstGeom>
        </p:spPr>
        <p:txBody>
          <a:bodyPr>
            <a:spAutoFit/>
          </a:bodyPr>
          <a:lstStyle/>
          <a:p>
            <a:pPr algn="ctr"/>
            <a:r>
              <a:rPr lang="en-US" sz="4000" b="1" dirty="0">
                <a:solidFill>
                  <a:srgbClr val="FF0000"/>
                </a:solidFill>
                <a:effectLst>
                  <a:outerShdw blurRad="38100" dist="38100" dir="2700000" algn="tl">
                    <a:srgbClr val="000000">
                      <a:alpha val="43137"/>
                    </a:srgbClr>
                  </a:outerShdw>
                </a:effectLst>
              </a:rPr>
              <a:t>Pancreatic Injury </a:t>
            </a:r>
          </a:p>
        </p:txBody>
      </p:sp>
    </p:spTree>
    <p:extLst>
      <p:ext uri="{BB962C8B-B14F-4D97-AF65-F5344CB8AC3E}">
        <p14:creationId xmlns:p14="http://schemas.microsoft.com/office/powerpoint/2010/main" val="685893222"/>
      </p:ext>
    </p:extLst>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sz="3000" dirty="0"/>
              <a:t>Pancreatic injuries may range from a contusion or laceration of the parenchyma without duct disruption to major parenchymal destruction with duct disruption (sometimes complete transection) and, rarely, massive destruction of the pancreatic head. </a:t>
            </a:r>
          </a:p>
          <a:p>
            <a:pPr marL="0" indent="0" algn="l">
              <a:buNone/>
            </a:pPr>
            <a:endParaRPr lang="en-US" sz="3000" dirty="0"/>
          </a:p>
          <a:p>
            <a:pPr marL="0" indent="0" algn="l">
              <a:buNone/>
            </a:pPr>
            <a:r>
              <a:rPr lang="en-US" sz="3000" dirty="0"/>
              <a:t>The most important factor that determines treatment is whether the pancreatic duct has been disrupted. </a:t>
            </a:r>
            <a:endParaRPr lang="en-US" sz="3000" b="1" dirty="0">
              <a:latin typeface="Calibri" panose="020F0502020204030204" pitchFamily="34" charset="0"/>
            </a:endParaRPr>
          </a:p>
          <a:p>
            <a:pPr marL="0" indent="0" algn="l">
              <a:buNone/>
            </a:pPr>
            <a:endParaRPr lang="en-US" sz="3000" dirty="0"/>
          </a:p>
        </p:txBody>
      </p:sp>
      <p:sp>
        <p:nvSpPr>
          <p:cNvPr id="4" name="Rectangle 2"/>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Pancreatic Injury</a:t>
            </a:r>
            <a:endParaRPr lang="en-US" sz="4800" dirty="0">
              <a:solidFill>
                <a:srgbClr val="1F497D"/>
              </a:solidFill>
              <a:latin typeface="Calibri"/>
            </a:endParaRPr>
          </a:p>
        </p:txBody>
      </p:sp>
    </p:spTree>
    <p:extLst>
      <p:ext uri="{BB962C8B-B14F-4D97-AF65-F5344CB8AC3E}">
        <p14:creationId xmlns:p14="http://schemas.microsoft.com/office/powerpoint/2010/main" val="1187330712"/>
      </p:ext>
    </p:extLst>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1344" y="1403648"/>
            <a:ext cx="7056784" cy="4066878"/>
          </a:xfrm>
        </p:spPr>
        <p:txBody>
          <a:bodyPr/>
          <a:lstStyle/>
          <a:p>
            <a:pPr algn="l">
              <a:buClr>
                <a:schemeClr val="accent1"/>
              </a:buClr>
              <a:buNone/>
            </a:pPr>
            <a:r>
              <a:rPr lang="en-US" dirty="0">
                <a:latin typeface="Calibri" panose="020F0502020204030204" pitchFamily="34" charset="0"/>
              </a:rPr>
              <a:t>Serum amylase</a:t>
            </a:r>
          </a:p>
          <a:p>
            <a:pPr algn="l">
              <a:buClr>
                <a:schemeClr val="accent1"/>
              </a:buClr>
              <a:buNone/>
            </a:pPr>
            <a:r>
              <a:rPr lang="en-US" dirty="0">
                <a:latin typeface="Calibri" panose="020F0502020204030204" pitchFamily="34" charset="0"/>
              </a:rPr>
              <a:t>Plain abdominal x-ray</a:t>
            </a:r>
          </a:p>
          <a:p>
            <a:pPr algn="l">
              <a:buClr>
                <a:schemeClr val="accent1"/>
              </a:buClr>
              <a:buNone/>
            </a:pPr>
            <a:r>
              <a:rPr lang="en-US" dirty="0">
                <a:solidFill>
                  <a:srgbClr val="FF0000"/>
                </a:solidFill>
                <a:latin typeface="Calibri" panose="020F0502020204030204" pitchFamily="34" charset="0"/>
              </a:rPr>
              <a:t>CT</a:t>
            </a:r>
            <a:r>
              <a:rPr lang="en-US" dirty="0">
                <a:latin typeface="Calibri" panose="020F0502020204030204" pitchFamily="34" charset="0"/>
              </a:rPr>
              <a:t> Abdomen: mainstay of accurate diagnosis</a:t>
            </a:r>
          </a:p>
          <a:p>
            <a:pPr algn="l">
              <a:buClr>
                <a:schemeClr val="accent1"/>
              </a:buClr>
              <a:buNone/>
            </a:pPr>
            <a:r>
              <a:rPr lang="en-US" dirty="0">
                <a:solidFill>
                  <a:srgbClr val="FF0000"/>
                </a:solidFill>
                <a:latin typeface="Calibri" panose="020F0502020204030204" pitchFamily="34" charset="0"/>
              </a:rPr>
              <a:t>ERCP</a:t>
            </a:r>
            <a:r>
              <a:rPr lang="en-US" dirty="0">
                <a:latin typeface="Calibri" panose="020F0502020204030204" pitchFamily="34" charset="0"/>
              </a:rPr>
              <a:t> </a:t>
            </a:r>
          </a:p>
          <a:p>
            <a:pPr algn="l">
              <a:buClr>
                <a:schemeClr val="accent1"/>
              </a:buClr>
              <a:buNone/>
            </a:pPr>
            <a:r>
              <a:rPr lang="en-US" dirty="0">
                <a:latin typeface="Calibri" panose="020F0502020204030204" pitchFamily="34" charset="0"/>
              </a:rPr>
              <a:t>Exploratory </a:t>
            </a:r>
            <a:r>
              <a:rPr lang="en-US" dirty="0" err="1">
                <a:latin typeface="Calibri" panose="020F0502020204030204" pitchFamily="34" charset="0"/>
              </a:rPr>
              <a:t>laparotomy</a:t>
            </a: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p:txBody>
      </p:sp>
      <p:sp>
        <p:nvSpPr>
          <p:cNvPr id="4" name="Rectangle 2"/>
          <p:cNvSpPr txBox="1">
            <a:spLocks noChangeArrowheads="1"/>
          </p:cNvSpPr>
          <p:nvPr/>
        </p:nvSpPr>
        <p:spPr bwMode="auto">
          <a:xfrm>
            <a:off x="-1680864" y="26064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Investigations</a:t>
            </a:r>
            <a:endParaRPr lang="en-US" sz="4800" dirty="0">
              <a:solidFill>
                <a:srgbClr val="1F497D"/>
              </a:solidFill>
              <a:latin typeface="Calibri"/>
            </a:endParaRPr>
          </a:p>
        </p:txBody>
      </p:sp>
      <p:pic>
        <p:nvPicPr>
          <p:cNvPr id="2" name="Picture 1"/>
          <p:cNvPicPr>
            <a:picLocks noChangeAspect="1"/>
          </p:cNvPicPr>
          <p:nvPr/>
        </p:nvPicPr>
        <p:blipFill>
          <a:blip r:embed="rId3"/>
          <a:stretch>
            <a:fillRect/>
          </a:stretch>
        </p:blipFill>
        <p:spPr>
          <a:xfrm>
            <a:off x="7248128" y="3877883"/>
            <a:ext cx="4144133" cy="2770419"/>
          </a:xfrm>
          <a:prstGeom prst="rect">
            <a:avLst/>
          </a:prstGeom>
        </p:spPr>
      </p:pic>
      <p:pic>
        <p:nvPicPr>
          <p:cNvPr id="5" name="Picture 4"/>
          <p:cNvPicPr>
            <a:picLocks noChangeAspect="1"/>
          </p:cNvPicPr>
          <p:nvPr/>
        </p:nvPicPr>
        <p:blipFill>
          <a:blip r:embed="rId4"/>
          <a:stretch>
            <a:fillRect/>
          </a:stretch>
        </p:blipFill>
        <p:spPr>
          <a:xfrm>
            <a:off x="9148464" y="260648"/>
            <a:ext cx="2591025" cy="3438442"/>
          </a:xfrm>
          <a:prstGeom prst="rect">
            <a:avLst/>
          </a:prstGeom>
        </p:spPr>
      </p:pic>
    </p:spTree>
    <p:extLst>
      <p:ext uri="{BB962C8B-B14F-4D97-AF65-F5344CB8AC3E}">
        <p14:creationId xmlns:p14="http://schemas.microsoft.com/office/powerpoint/2010/main" val="1540249658"/>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4928" y="1143000"/>
            <a:ext cx="11131672" cy="4152950"/>
          </a:xfrm>
        </p:spPr>
        <p:txBody>
          <a:bodyPr/>
          <a:lstStyle/>
          <a:p>
            <a:pPr algn="l" eaLnBrk="1" hangingPunct="1">
              <a:buClr>
                <a:schemeClr val="accent1"/>
              </a:buClr>
              <a:buNone/>
            </a:pPr>
            <a:r>
              <a:rPr lang="en-US" altLang="zh-TW" sz="2800" dirty="0">
                <a:latin typeface="Calibri" panose="020F0502020204030204" pitchFamily="34" charset="0"/>
                <a:cs typeface="Arial" pitchFamily="34" charset="0"/>
              </a:rPr>
              <a:t>If there is </a:t>
            </a:r>
            <a:r>
              <a:rPr lang="en-US" altLang="zh-TW" sz="2800" b="1" dirty="0">
                <a:latin typeface="Calibri" panose="020F0502020204030204" pitchFamily="34" charset="0"/>
                <a:cs typeface="Arial" pitchFamily="34" charset="0"/>
              </a:rPr>
              <a:t>no evidence of a ductal injury </a:t>
            </a:r>
            <a:r>
              <a:rPr lang="en-US" altLang="zh-TW" sz="2800" dirty="0">
                <a:latin typeface="Calibri" panose="020F0502020204030204" pitchFamily="34" charset="0"/>
                <a:cs typeface="Arial" pitchFamily="34" charset="0"/>
              </a:rPr>
              <a:t>on CT, non-operative management is acceptable, although it may be wise to perform ERCP to establish normal ductal anatomy definitively.</a:t>
            </a:r>
          </a:p>
        </p:txBody>
      </p:sp>
      <p:sp>
        <p:nvSpPr>
          <p:cNvPr id="4" name="Rectangle 2"/>
          <p:cNvSpPr txBox="1">
            <a:spLocks noChangeArrowheads="1"/>
          </p:cNvSpPr>
          <p:nvPr/>
        </p:nvSpPr>
        <p:spPr bwMode="auto">
          <a:xfrm>
            <a:off x="364928" y="-62656"/>
            <a:ext cx="58326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Non-operative management</a:t>
            </a:r>
            <a:endParaRPr lang="en-US" dirty="0">
              <a:solidFill>
                <a:srgbClr val="1F497D"/>
              </a:solidFill>
              <a:latin typeface="Calibri"/>
            </a:endParaRPr>
          </a:p>
        </p:txBody>
      </p:sp>
      <p:sp>
        <p:nvSpPr>
          <p:cNvPr id="5" name="Title 1"/>
          <p:cNvSpPr>
            <a:spLocks noGrp="1"/>
          </p:cNvSpPr>
          <p:nvPr>
            <p:ph type="title"/>
          </p:nvPr>
        </p:nvSpPr>
        <p:spPr>
          <a:xfrm>
            <a:off x="364928" y="2852936"/>
            <a:ext cx="5309651" cy="1143000"/>
          </a:xfrm>
        </p:spPr>
        <p:txBody>
          <a:bodyPr>
            <a:normAutofit fontScale="90000"/>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Operative Management</a:t>
            </a:r>
            <a:r>
              <a:rPr lang="en-US" dirty="0"/>
              <a:t/>
            </a:r>
            <a:br>
              <a:rPr lang="en-US" dirty="0"/>
            </a:br>
            <a:endParaRPr lang="en-US" dirty="0"/>
          </a:p>
        </p:txBody>
      </p:sp>
      <p:sp>
        <p:nvSpPr>
          <p:cNvPr id="6" name="Content Placeholder 2"/>
          <p:cNvSpPr txBox="1">
            <a:spLocks/>
          </p:cNvSpPr>
          <p:nvPr/>
        </p:nvSpPr>
        <p:spPr bwMode="auto">
          <a:xfrm>
            <a:off x="369368" y="3772719"/>
            <a:ext cx="7358608" cy="2985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buClr>
                <a:schemeClr val="accent1"/>
              </a:buClr>
              <a:buFont typeface="Arial" charset="0"/>
              <a:buNone/>
              <a:defRPr/>
            </a:pPr>
            <a:r>
              <a:rPr lang="en-US" dirty="0">
                <a:latin typeface="Calibri" panose="020F0502020204030204" pitchFamily="34" charset="0"/>
                <a:cs typeface="Arial" pitchFamily="34" charset="0"/>
              </a:rPr>
              <a:t>Indications:</a:t>
            </a:r>
          </a:p>
          <a:p>
            <a:pPr algn="l">
              <a:buClr>
                <a:schemeClr val="accent1"/>
              </a:buClr>
              <a:buFont typeface="Arial" charset="0"/>
              <a:buNone/>
              <a:defRPr/>
            </a:pPr>
            <a:r>
              <a:rPr lang="en-US" dirty="0">
                <a:latin typeface="Calibri" panose="020F0502020204030204" pitchFamily="34" charset="0"/>
                <a:cs typeface="Arial" pitchFamily="34" charset="0"/>
              </a:rPr>
              <a:t>Peritonitis  on physical examination</a:t>
            </a:r>
          </a:p>
          <a:p>
            <a:pPr algn="l">
              <a:buClr>
                <a:schemeClr val="accent1"/>
              </a:buClr>
              <a:buFont typeface="Arial" charset="0"/>
              <a:buNone/>
              <a:defRPr/>
            </a:pPr>
            <a:r>
              <a:rPr lang="en-US" dirty="0">
                <a:latin typeface="Calibri" panose="020F0502020204030204" pitchFamily="34" charset="0"/>
                <a:cs typeface="Arial" pitchFamily="34" charset="0"/>
              </a:rPr>
              <a:t>Hypotension</a:t>
            </a:r>
          </a:p>
          <a:p>
            <a:pPr algn="l">
              <a:buClr>
                <a:schemeClr val="accent1"/>
              </a:buClr>
              <a:buFont typeface="Arial" charset="0"/>
              <a:buNone/>
              <a:defRPr/>
            </a:pPr>
            <a:r>
              <a:rPr lang="en-US" dirty="0">
                <a:latin typeface="Calibri" panose="020F0502020204030204" pitchFamily="34" charset="0"/>
                <a:cs typeface="Arial" pitchFamily="34" charset="0"/>
              </a:rPr>
              <a:t>Evidence of disruption of the pancreatic duct</a:t>
            </a:r>
            <a:endParaRPr lang="zh-TW" altLang="en-US" dirty="0">
              <a:latin typeface="Calibri" panose="020F0502020204030204" pitchFamily="34" charset="0"/>
              <a:cs typeface="Arial" pitchFamily="34" charset="0"/>
            </a:endParaRPr>
          </a:p>
        </p:txBody>
      </p:sp>
    </p:spTree>
    <p:extLst>
      <p:ext uri="{BB962C8B-B14F-4D97-AF65-F5344CB8AC3E}">
        <p14:creationId xmlns:p14="http://schemas.microsoft.com/office/powerpoint/2010/main" val="3707758536"/>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88640"/>
            <a:ext cx="10972800" cy="4525963"/>
          </a:xfrm>
        </p:spPr>
        <p:txBody>
          <a:bodyPr/>
          <a:lstStyle/>
          <a:p>
            <a:pPr marL="0" indent="0" algn="l">
              <a:buNone/>
            </a:pPr>
            <a:r>
              <a:rPr lang="en-US" sz="3600" b="1" dirty="0">
                <a:solidFill>
                  <a:srgbClr val="FF0000"/>
                </a:solidFill>
              </a:rPr>
              <a:t>Iatrogenic injury </a:t>
            </a:r>
          </a:p>
          <a:p>
            <a:pPr marL="0" indent="0" algn="l">
              <a:buNone/>
            </a:pPr>
            <a:r>
              <a:rPr lang="en-US" sz="3000" dirty="0"/>
              <a:t>This can occur in several ways: </a:t>
            </a:r>
          </a:p>
          <a:p>
            <a:pPr marL="0" indent="0" algn="l">
              <a:buNone/>
            </a:pPr>
            <a:endParaRPr lang="en-US" sz="3000" dirty="0"/>
          </a:p>
          <a:p>
            <a:pPr marL="0" indent="0" algn="l">
              <a:buNone/>
            </a:pPr>
            <a:r>
              <a:rPr lang="en-US" sz="2800" dirty="0"/>
              <a:t>● Injury to the tail of the pancreas during </a:t>
            </a:r>
            <a:r>
              <a:rPr lang="en-US" sz="2800" dirty="0" err="1"/>
              <a:t>splenectomy</a:t>
            </a:r>
            <a:r>
              <a:rPr lang="en-US" sz="2800" dirty="0"/>
              <a:t>, resulting in a pancreatic fistula. </a:t>
            </a:r>
          </a:p>
          <a:p>
            <a:pPr marL="0" indent="0" algn="l">
              <a:buNone/>
            </a:pPr>
            <a:endParaRPr lang="en-US" sz="2800" dirty="0"/>
          </a:p>
          <a:p>
            <a:pPr marL="0" indent="0" algn="l">
              <a:buNone/>
            </a:pPr>
            <a:r>
              <a:rPr lang="en-US" sz="2800" dirty="0"/>
              <a:t>Injury to the pancreatic head and the accessory pancreatic duct (</a:t>
            </a:r>
            <a:r>
              <a:rPr lang="en-US" sz="2800" dirty="0" err="1"/>
              <a:t>Santorini</a:t>
            </a:r>
            <a:r>
              <a:rPr lang="en-US" sz="2800" dirty="0"/>
              <a:t>), which is the main duct in 7% of patients, during </a:t>
            </a:r>
            <a:r>
              <a:rPr lang="en-US" sz="2800" dirty="0" err="1"/>
              <a:t>Billroth</a:t>
            </a:r>
            <a:r>
              <a:rPr lang="en-US" sz="2800" dirty="0"/>
              <a:t> II </a:t>
            </a:r>
            <a:r>
              <a:rPr lang="en-US" sz="2800" dirty="0" err="1"/>
              <a:t>gastrectomy</a:t>
            </a:r>
            <a:r>
              <a:rPr lang="en-US" sz="2800" dirty="0"/>
              <a:t>.</a:t>
            </a:r>
          </a:p>
          <a:p>
            <a:pPr marL="0" indent="0" algn="l">
              <a:buNone/>
            </a:pPr>
            <a:endParaRPr lang="en-US" sz="2800" dirty="0"/>
          </a:p>
          <a:p>
            <a:pPr marL="0" indent="0" algn="l">
              <a:buNone/>
            </a:pPr>
            <a:r>
              <a:rPr lang="en-US" sz="2800" dirty="0"/>
              <a:t>● </a:t>
            </a:r>
            <a:r>
              <a:rPr lang="en-US" sz="2800" dirty="0" err="1"/>
              <a:t>Enucleation</a:t>
            </a:r>
            <a:r>
              <a:rPr lang="en-US" sz="2800" dirty="0"/>
              <a:t> of islet cell </a:t>
            </a:r>
            <a:r>
              <a:rPr lang="en-US" sz="2800" dirty="0" err="1"/>
              <a:t>tumours</a:t>
            </a:r>
            <a:r>
              <a:rPr lang="en-US" sz="2800" dirty="0"/>
              <a:t> of the pancreas can result in fistulae.</a:t>
            </a:r>
          </a:p>
          <a:p>
            <a:pPr marL="0" indent="0" algn="l">
              <a:buNone/>
            </a:pPr>
            <a:r>
              <a:rPr lang="en-US" sz="2800" dirty="0"/>
              <a:t> ● Duodenal or </a:t>
            </a:r>
            <a:r>
              <a:rPr lang="en-US" sz="2800" dirty="0" err="1"/>
              <a:t>ampullary</a:t>
            </a:r>
            <a:r>
              <a:rPr lang="en-US" sz="2800" dirty="0"/>
              <a:t> bleeding following </a:t>
            </a:r>
            <a:r>
              <a:rPr lang="en-US" sz="2800" dirty="0" err="1"/>
              <a:t>sphincterotomy</a:t>
            </a:r>
            <a:r>
              <a:rPr lang="en-US" sz="2800" dirty="0"/>
              <a:t>. This injury may require </a:t>
            </a:r>
            <a:r>
              <a:rPr lang="en-US" sz="2800" dirty="0" err="1"/>
              <a:t>duodenotomy</a:t>
            </a:r>
            <a:r>
              <a:rPr lang="en-US" sz="2800" dirty="0"/>
              <a:t> to control the bleeding.</a:t>
            </a:r>
          </a:p>
        </p:txBody>
      </p:sp>
    </p:spTree>
    <p:extLst>
      <p:ext uri="{BB962C8B-B14F-4D97-AF65-F5344CB8AC3E}">
        <p14:creationId xmlns:p14="http://schemas.microsoft.com/office/powerpoint/2010/main" val="1951612776"/>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3812" y="6648"/>
            <a:ext cx="10972800" cy="1143000"/>
          </a:xfrm>
        </p:spPr>
        <p:txBody>
          <a:bodyPr>
            <a:normAutofit/>
          </a:bodyPr>
          <a:lstStyle/>
          <a:p>
            <a:r>
              <a:rPr lang="en-US" b="1" dirty="0">
                <a:solidFill>
                  <a:srgbClr val="FF0000"/>
                </a:solidFill>
                <a:effectLst>
                  <a:outerShdw blurRad="38100" dist="38100" dir="2700000" algn="tl">
                    <a:srgbClr val="000000">
                      <a:alpha val="43137"/>
                    </a:srgbClr>
                  </a:outerShdw>
                </a:effectLst>
              </a:rPr>
              <a:t>Prognosis </a:t>
            </a:r>
          </a:p>
        </p:txBody>
      </p:sp>
      <p:sp>
        <p:nvSpPr>
          <p:cNvPr id="3" name="Content Placeholder 2"/>
          <p:cNvSpPr>
            <a:spLocks noGrp="1"/>
          </p:cNvSpPr>
          <p:nvPr>
            <p:ph sz="quarter" idx="1"/>
          </p:nvPr>
        </p:nvSpPr>
        <p:spPr>
          <a:xfrm>
            <a:off x="196752" y="1700808"/>
            <a:ext cx="12025336" cy="4525963"/>
          </a:xfrm>
        </p:spPr>
        <p:txBody>
          <a:bodyPr/>
          <a:lstStyle/>
          <a:p>
            <a:pPr algn="l">
              <a:buClr>
                <a:schemeClr val="accent1"/>
              </a:buClr>
              <a:buNone/>
            </a:pPr>
            <a:r>
              <a:rPr lang="en-US" dirty="0"/>
              <a:t>The most common cause of death in the immediate period is bleeding, usually from associated injuries.</a:t>
            </a:r>
          </a:p>
          <a:p>
            <a:pPr algn="l">
              <a:buClr>
                <a:schemeClr val="accent1"/>
              </a:buClr>
              <a:buNone/>
            </a:pPr>
            <a:endParaRPr lang="en-US" i="1" u="sng" dirty="0">
              <a:solidFill>
                <a:schemeClr val="accent6">
                  <a:lumMod val="50000"/>
                </a:schemeClr>
              </a:solidFill>
              <a:latin typeface="Calibri" panose="020F0502020204030204" pitchFamily="34" charset="0"/>
            </a:endParaRPr>
          </a:p>
          <a:p>
            <a:pPr algn="l">
              <a:buClr>
                <a:schemeClr val="accent1"/>
              </a:buClr>
              <a:buNone/>
            </a:pPr>
            <a:r>
              <a:rPr lang="en-US" i="1" u="sng" dirty="0">
                <a:solidFill>
                  <a:schemeClr val="accent6">
                    <a:lumMod val="50000"/>
                  </a:schemeClr>
                </a:solidFill>
                <a:latin typeface="Calibri" panose="020F0502020204030204" pitchFamily="34" charset="0"/>
              </a:rPr>
              <a:t>Fistula</a:t>
            </a:r>
            <a:r>
              <a:rPr lang="en-US" dirty="0">
                <a:latin typeface="Calibri" panose="020F0502020204030204" pitchFamily="34" charset="0"/>
              </a:rPr>
              <a:t> formation is the most frequently reported complication,</a:t>
            </a:r>
          </a:p>
          <a:p>
            <a:pPr algn="l">
              <a:buClr>
                <a:schemeClr val="accent1"/>
              </a:buClr>
              <a:buNone/>
            </a:pPr>
            <a:r>
              <a:rPr lang="en-US" dirty="0">
                <a:latin typeface="Calibri" panose="020F0502020204030204" pitchFamily="34" charset="0"/>
              </a:rPr>
              <a:t>Treatment : wide local drainage and good nutrition and supportive care, usually resolve spontaneously within 2 weeks of injury</a:t>
            </a:r>
          </a:p>
          <a:p>
            <a:pPr algn="l">
              <a:buClr>
                <a:schemeClr val="accent1"/>
              </a:buClr>
              <a:buNone/>
            </a:pPr>
            <a:endParaRPr lang="en-US" dirty="0">
              <a:latin typeface="Calibri" panose="020F0502020204030204" pitchFamily="34" charset="0"/>
            </a:endParaRPr>
          </a:p>
        </p:txBody>
      </p:sp>
    </p:spTree>
    <p:extLst>
      <p:ext uri="{BB962C8B-B14F-4D97-AF65-F5344CB8AC3E}">
        <p14:creationId xmlns:p14="http://schemas.microsoft.com/office/powerpoint/2010/main" val="2284617440"/>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ontent Placeholder 2"/>
          <p:cNvSpPr txBox="1">
            <a:spLocks noGrp="1"/>
          </p:cNvSpPr>
          <p:nvPr>
            <p:ph type="body" idx="1"/>
          </p:nvPr>
        </p:nvSpPr>
        <p:spPr>
          <a:xfrm>
            <a:off x="176891" y="1085762"/>
            <a:ext cx="10521290" cy="6345275"/>
          </a:xfrm>
          <a:prstGeom prst="rect">
            <a:avLst/>
          </a:prstGeom>
        </p:spPr>
        <p:txBody>
          <a:bodyPr/>
          <a:lstStyle/>
          <a:p>
            <a:pPr algn="l" rtl="0">
              <a:buSzTx/>
              <a:buNone/>
              <a:defRPr/>
            </a:pPr>
            <a:r>
              <a:t>In humans , the duodenum is a C-shaped hollow jointed tube .</a:t>
            </a:r>
          </a:p>
          <a:p>
            <a:pPr algn="l" rtl="0">
              <a:buSzTx/>
              <a:buNone/>
              <a:defRPr/>
            </a:pPr>
            <a:r>
              <a:t>It is devided anatomically into four sections </a:t>
            </a:r>
          </a:p>
          <a:p>
            <a:pPr algn="l" rtl="0">
              <a:buSzTx/>
              <a:buNone/>
              <a:defRPr/>
            </a:pPr>
            <a:endParaRPr/>
          </a:p>
          <a:p>
            <a:pPr algn="l" rtl="0">
              <a:buSzTx/>
              <a:buNone/>
              <a:defRPr/>
            </a:pPr>
            <a:r>
              <a:t>Duodenal injury is frequently associated with injuries to the </a:t>
            </a:r>
          </a:p>
          <a:p>
            <a:pPr algn="l" rtl="0">
              <a:buSzTx/>
              <a:buNone/>
              <a:defRPr/>
            </a:pPr>
            <a:r>
              <a:t>adjoining pancreas. Like the pancreas, the duodenum lies </a:t>
            </a:r>
          </a:p>
          <a:p>
            <a:pPr algn="l" rtl="0">
              <a:buSzTx/>
              <a:buNone/>
              <a:defRPr/>
            </a:pPr>
            <a:r>
              <a:rPr b="1">
                <a:solidFill>
                  <a:srgbClr val="E22400"/>
                </a:solidFill>
              </a:rPr>
              <a:t>retroperitoneally </a:t>
            </a:r>
            <a:r>
              <a:rPr b="1"/>
              <a:t>( except the first part ) </a:t>
            </a:r>
            <a:r>
              <a:t> and so injuries are hidden, discovered late </a:t>
            </a:r>
          </a:p>
          <a:p>
            <a:pPr algn="l" rtl="0">
              <a:buSzTx/>
              <a:buNone/>
              <a:defRPr/>
            </a:pPr>
            <a:r>
              <a:t>or at laparotomy performed for other reasons. </a:t>
            </a:r>
          </a:p>
        </p:txBody>
      </p:sp>
      <p:sp>
        <p:nvSpPr>
          <p:cNvPr id="184" name="Rectangle 3"/>
          <p:cNvSpPr txBox="1"/>
          <p:nvPr/>
        </p:nvSpPr>
        <p:spPr>
          <a:xfrm>
            <a:off x="1569719" y="304800"/>
            <a:ext cx="9052561"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400" b="1">
                <a:ln w="31550" cap="flat">
                  <a:solidFill>
                    <a:srgbClr val="F38E44"/>
                  </a:solidFill>
                  <a:prstDash val="solid"/>
                  <a:round/>
                </a:ln>
                <a:solidFill>
                  <a:srgbClr val="FF0000"/>
                </a:solidFill>
                <a:effectLst>
                  <a:outerShdw blurRad="50800" dist="40000" dir="5400000" rotWithShape="0">
                    <a:srgbClr val="000000">
                      <a:alpha val="33000"/>
                    </a:srgbClr>
                  </a:outerShdw>
                </a:effectLst>
              </a:defRPr>
            </a:lvl1pPr>
          </a:lstStyle>
          <a:p>
            <a:r>
              <a:t>Duodenal injury</a:t>
            </a:r>
          </a:p>
        </p:txBody>
      </p:sp>
      <p:pic>
        <p:nvPicPr>
          <p:cNvPr id="185" name="JPEG image.jpeg" descr="JPEG image.jpeg"/>
          <p:cNvPicPr>
            <a:picLocks noChangeAspect="1"/>
          </p:cNvPicPr>
          <p:nvPr/>
        </p:nvPicPr>
        <p:blipFill>
          <a:blip r:embed="rId2">
            <a:extLst/>
          </a:blip>
          <a:srcRect t="4166"/>
          <a:stretch>
            <a:fillRect/>
          </a:stretch>
        </p:blipFill>
        <p:spPr>
          <a:xfrm>
            <a:off x="9459939" y="4506698"/>
            <a:ext cx="2650764" cy="24656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ontent Placeholder 2"/>
          <p:cNvSpPr txBox="1">
            <a:spLocks noGrp="1"/>
          </p:cNvSpPr>
          <p:nvPr>
            <p:ph type="body" idx="1"/>
          </p:nvPr>
        </p:nvSpPr>
        <p:spPr>
          <a:xfrm>
            <a:off x="96866" y="587678"/>
            <a:ext cx="11998268" cy="6066076"/>
          </a:xfrm>
          <a:prstGeom prst="rect">
            <a:avLst/>
          </a:prstGeom>
        </p:spPr>
        <p:txBody>
          <a:bodyPr/>
          <a:lstStyle/>
          <a:p>
            <a:pPr marL="325754" indent="-325754" algn="l" defTabSz="868680" rtl="0">
              <a:spcBef>
                <a:spcPts val="600"/>
              </a:spcBef>
              <a:buSzTx/>
              <a:buNone/>
              <a:defRPr sz="2280"/>
            </a:pPr>
            <a:endParaRPr/>
          </a:p>
          <a:p>
            <a:pPr marL="325754" indent="-325754" algn="l" defTabSz="868680" rtl="0">
              <a:spcBef>
                <a:spcPts val="500"/>
              </a:spcBef>
              <a:buSzTx/>
              <a:buNone/>
              <a:defRPr sz="2470"/>
            </a:pPr>
            <a:r>
              <a:t>The diagnostic  accuracy of duodenum injury is low because it </a:t>
            </a:r>
            <a:r>
              <a:rPr b="1">
                <a:solidFill>
                  <a:srgbClr val="FF0000"/>
                </a:solidFill>
              </a:rPr>
              <a:t>has no specific clinical symptoms</a:t>
            </a:r>
            <a:r>
              <a:t> </a:t>
            </a:r>
            <a:r>
              <a:rPr b="1">
                <a:solidFill>
                  <a:srgbClr val="FF0000"/>
                </a:solidFill>
              </a:rPr>
              <a:t>and signs. </a:t>
            </a:r>
            <a:r>
              <a:t>the injury may not present with any peritoneal irritation sign.</a:t>
            </a:r>
          </a:p>
          <a:p>
            <a:pPr marL="434340" indent="-330279" algn="l" defTabSz="868680" rtl="0">
              <a:spcBef>
                <a:spcPts val="500"/>
              </a:spcBef>
              <a:buSzTx/>
              <a:buNone/>
              <a:defRPr sz="2470"/>
            </a:pPr>
            <a:r>
              <a:t>May be present with abdominal pain , retching or vomiting with blood in the vomitus. </a:t>
            </a:r>
          </a:p>
          <a:p>
            <a:pPr marL="434340" indent="-330279" algn="l" defTabSz="868680" rtl="0">
              <a:spcBef>
                <a:spcPts val="500"/>
              </a:spcBef>
              <a:buSzTx/>
              <a:buNone/>
              <a:defRPr sz="2470"/>
            </a:pPr>
            <a:r>
              <a:t>Abdominal distension especially in the upper quadrant . </a:t>
            </a:r>
          </a:p>
          <a:p>
            <a:pPr marL="434340" indent="-330279" algn="l" defTabSz="868680" rtl="0">
              <a:spcBef>
                <a:spcPts val="500"/>
              </a:spcBef>
              <a:buSzTx/>
              <a:buNone/>
              <a:defRPr sz="2090">
                <a:solidFill>
                  <a:srgbClr val="FF0000"/>
                </a:solidFill>
              </a:defRPr>
            </a:pPr>
            <a:r>
              <a:t>     </a:t>
            </a:r>
          </a:p>
          <a:p>
            <a:pPr marL="434340" indent="-330279" algn="l" defTabSz="868680" rtl="0">
              <a:spcBef>
                <a:spcPts val="500"/>
              </a:spcBef>
              <a:buSzTx/>
              <a:buNone/>
              <a:defRPr sz="2090">
                <a:solidFill>
                  <a:srgbClr val="FF0000"/>
                </a:solidFill>
              </a:defRPr>
            </a:pPr>
            <a:r>
              <a:t>                                                        </a:t>
            </a:r>
            <a:r>
              <a:rPr sz="4180"/>
              <a:t>          </a:t>
            </a:r>
            <a:r>
              <a:rPr sz="4180" b="1">
                <a:ln w="31550" cap="flat">
                  <a:solidFill>
                    <a:srgbClr val="F38E44"/>
                  </a:solidFill>
                  <a:prstDash val="solid"/>
                  <a:round/>
                </a:ln>
                <a:effectLst>
                  <a:outerShdw blurRad="48260" dist="38000" dir="5400000" rotWithShape="0">
                    <a:srgbClr val="000000">
                      <a:alpha val="33000"/>
                    </a:srgbClr>
                  </a:outerShdw>
                </a:effectLst>
              </a:rPr>
              <a:t>Diagnosis</a:t>
            </a:r>
          </a:p>
          <a:p>
            <a:pPr marL="325754" indent="-325754" algn="l" defTabSz="868680" rtl="0">
              <a:buSzTx/>
              <a:buNone/>
              <a:defRPr sz="3040"/>
            </a:pPr>
            <a:r>
              <a:rPr sz="4180" b="1">
                <a:ln w="31550" cap="flat">
                  <a:solidFill>
                    <a:srgbClr val="F38E44"/>
                  </a:solidFill>
                  <a:prstDash val="solid"/>
                  <a:round/>
                </a:ln>
                <a:effectLst>
                  <a:outerShdw blurRad="48260" dist="38000" dir="5400000" rotWithShape="0">
                    <a:srgbClr val="000000">
                      <a:alpha val="33000"/>
                    </a:srgbClr>
                  </a:outerShdw>
                </a:effectLst>
              </a:rPr>
              <a:t>  </a:t>
            </a:r>
            <a:r>
              <a:rPr sz="2470" b="1">
                <a:ln w="31550" cap="flat">
                  <a:solidFill>
                    <a:srgbClr val="F38E44"/>
                  </a:solidFill>
                  <a:prstDash val="solid"/>
                  <a:round/>
                </a:ln>
                <a:effectLst>
                  <a:outerShdw blurRad="48260" dist="38000" dir="5400000" rotWithShape="0">
                    <a:srgbClr val="000000">
                      <a:alpha val="33000"/>
                    </a:srgbClr>
                  </a:outerShdw>
                </a:effectLst>
              </a:rPr>
              <a:t> </a:t>
            </a:r>
            <a:r>
              <a:rPr sz="2470"/>
              <a:t>Water-soluble radiopaque contrast medium can be injected through a nasogastric tube just before the abdominal film is taken. If leakage happens, rupture of duodenum can be confirmed. </a:t>
            </a:r>
          </a:p>
          <a:p>
            <a:pPr marL="325754" indent="-325754" algn="l" defTabSz="868680" rtl="0">
              <a:buSzTx/>
              <a:buNone/>
              <a:defRPr sz="3040"/>
            </a:pPr>
            <a:r>
              <a:rPr sz="2470">
                <a:solidFill>
                  <a:srgbClr val="FF0000"/>
                </a:solidFill>
              </a:rPr>
              <a:t>CT is the diagnostic modality of choice</a:t>
            </a:r>
            <a:r>
              <a:rPr sz="2470"/>
              <a:t> </a:t>
            </a:r>
          </a:p>
          <a:p>
            <a:pPr marL="325754" indent="-325754" algn="l" defTabSz="868680" rtl="0">
              <a:buSzTx/>
              <a:buNone/>
              <a:defRPr sz="2850">
                <a:solidFill>
                  <a:srgbClr val="FF0000"/>
                </a:solidFill>
              </a:defRPr>
            </a:pPr>
            <a:r>
              <a:rPr sz="2470"/>
              <a:t>The only sign may be gas or a fluid collection in the periduodenal tissue , and leakage of oral contrast , administration of which may improve accuracy of diagnosis</a:t>
            </a:r>
          </a:p>
        </p:txBody>
      </p:sp>
      <p:sp>
        <p:nvSpPr>
          <p:cNvPr id="188" name="Rectangle 3"/>
          <p:cNvSpPr txBox="1"/>
          <p:nvPr/>
        </p:nvSpPr>
        <p:spPr>
          <a:xfrm>
            <a:off x="1569719" y="228600"/>
            <a:ext cx="9052561"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400" b="1">
                <a:ln w="31550" cap="flat">
                  <a:solidFill>
                    <a:srgbClr val="F38E44"/>
                  </a:solidFill>
                  <a:prstDash val="solid"/>
                  <a:round/>
                </a:ln>
                <a:solidFill>
                  <a:srgbClr val="FF0000"/>
                </a:solidFill>
                <a:effectLst>
                  <a:outerShdw blurRad="50800" dist="40000" dir="5400000" rotWithShape="0">
                    <a:srgbClr val="000000">
                      <a:alpha val="33000"/>
                    </a:srgbClr>
                  </a:outerShdw>
                </a:effectLst>
              </a:defRPr>
            </a:lvl1pPr>
          </a:lstStyle>
          <a:p>
            <a:r>
              <a:t>Clinical presentation</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ontent Placeholder 2"/>
          <p:cNvSpPr txBox="1">
            <a:spLocks noGrp="1"/>
          </p:cNvSpPr>
          <p:nvPr>
            <p:ph type="body" idx="1"/>
          </p:nvPr>
        </p:nvSpPr>
        <p:spPr>
          <a:prstGeom prst="rect">
            <a:avLst/>
          </a:prstGeom>
        </p:spPr>
        <p:txBody>
          <a:bodyPr/>
          <a:lstStyle/>
          <a:p>
            <a:pPr algn="l" rtl="0">
              <a:buSzTx/>
              <a:buNone/>
              <a:defRPr/>
            </a:pPr>
            <a:r>
              <a:t>Duodenal Hematoma Management:</a:t>
            </a:r>
          </a:p>
          <a:p>
            <a:pPr marL="285750" lvl="1" indent="171450" algn="l" rtl="0">
              <a:spcBef>
                <a:spcPts val="600"/>
              </a:spcBef>
              <a:buSzTx/>
              <a:buNone/>
              <a:defRPr sz="2800"/>
            </a:pPr>
            <a:r>
              <a:t>Non operative: NGT , TPN</a:t>
            </a:r>
          </a:p>
          <a:p>
            <a:pPr marL="285750" lvl="1" indent="171450" algn="l" rtl="0">
              <a:spcBef>
                <a:spcPts val="600"/>
              </a:spcBef>
              <a:buSzTx/>
              <a:buNone/>
              <a:defRPr sz="2800"/>
            </a:pPr>
            <a:r>
              <a:t>Surgical: Evacuation after 2 weeks</a:t>
            </a:r>
          </a:p>
          <a:p>
            <a:pPr marL="0" lvl="1" indent="411162" algn="l" rtl="0">
              <a:spcBef>
                <a:spcPts val="600"/>
              </a:spcBef>
              <a:buSzTx/>
              <a:buNone/>
              <a:defRPr sz="2800"/>
            </a:pPr>
            <a:endParaRPr/>
          </a:p>
          <a:p>
            <a:pPr algn="l" rtl="0">
              <a:buSzTx/>
              <a:buNone/>
              <a:defRPr/>
            </a:pPr>
            <a:r>
              <a:t>Duodenal perforation management: </a:t>
            </a:r>
          </a:p>
          <a:p>
            <a:pPr marL="285750" lvl="1" indent="171450" algn="l" rtl="0">
              <a:spcBef>
                <a:spcPts val="600"/>
              </a:spcBef>
              <a:buSzTx/>
              <a:buNone/>
              <a:defRPr sz="2800"/>
            </a:pPr>
            <a:r>
              <a:t>Primary repair ( most perforations of the duodenum can be treated by primary repair)</a:t>
            </a:r>
          </a:p>
        </p:txBody>
      </p:sp>
      <p:sp>
        <p:nvSpPr>
          <p:cNvPr id="199" name="Rectangle 3"/>
          <p:cNvSpPr txBox="1"/>
          <p:nvPr/>
        </p:nvSpPr>
        <p:spPr>
          <a:xfrm>
            <a:off x="1569719" y="304800"/>
            <a:ext cx="9052561"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400" b="1">
                <a:ln w="31550" cap="flat">
                  <a:solidFill>
                    <a:srgbClr val="F38E44"/>
                  </a:solidFill>
                  <a:prstDash val="solid"/>
                  <a:round/>
                </a:ln>
                <a:solidFill>
                  <a:srgbClr val="FF0000"/>
                </a:solidFill>
                <a:effectLst>
                  <a:outerShdw blurRad="50800" dist="40000" dir="5400000" rotWithShape="0">
                    <a:srgbClr val="000000">
                      <a:alpha val="33000"/>
                    </a:srgbClr>
                  </a:outerShdw>
                </a:effectLst>
              </a:defRPr>
            </a:lvl1pPr>
          </a:lstStyle>
          <a:p>
            <a:r>
              <a:t>Management</a:t>
            </a:r>
          </a:p>
        </p:txBody>
      </p:sp>
      <p:pic>
        <p:nvPicPr>
          <p:cNvPr id="200" name="JPEG image.jpeg" descr="JPEG image.jpeg"/>
          <p:cNvPicPr>
            <a:picLocks noChangeAspect="1"/>
          </p:cNvPicPr>
          <p:nvPr/>
        </p:nvPicPr>
        <p:blipFill>
          <a:blip r:embed="rId2">
            <a:extLst/>
          </a:blip>
          <a:stretch>
            <a:fillRect/>
          </a:stretch>
        </p:blipFill>
        <p:spPr>
          <a:xfrm>
            <a:off x="7652231" y="873698"/>
            <a:ext cx="4342903" cy="32499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02D3D8-8BE5-99BA-974F-908EA12085A7}"/>
              </a:ext>
            </a:extLst>
          </p:cNvPr>
          <p:cNvSpPr txBox="1"/>
          <p:nvPr/>
        </p:nvSpPr>
        <p:spPr>
          <a:xfrm>
            <a:off x="2779440" y="133350"/>
            <a:ext cx="5544616" cy="738664"/>
          </a:xfrm>
          <a:prstGeom prst="rect">
            <a:avLst/>
          </a:prstGeom>
          <a:noFill/>
        </p:spPr>
        <p:txBody>
          <a:bodyPr wrap="square" rtlCol="0">
            <a:spAutoFit/>
          </a:bodyPr>
          <a:lstStyle/>
          <a:p>
            <a:pPr algn="ctr"/>
            <a:r>
              <a:rPr lang="en-US" sz="4200" b="1" dirty="0">
                <a:latin typeface="Khmer UI" panose="020F0502020204030204" pitchFamily="34" charset="0"/>
                <a:cs typeface="Khmer UI" panose="020F0502020204030204" pitchFamily="34" charset="0"/>
              </a:rPr>
              <a:t>Liver injury</a:t>
            </a:r>
          </a:p>
        </p:txBody>
      </p:sp>
      <p:sp>
        <p:nvSpPr>
          <p:cNvPr id="4" name="TextBox 3">
            <a:extLst>
              <a:ext uri="{FF2B5EF4-FFF2-40B4-BE49-F238E27FC236}">
                <a16:creationId xmlns="" xmlns:a16="http://schemas.microsoft.com/office/drawing/2014/main" id="{1245EAFF-0B13-5A3E-3205-CB74BD270DEF}"/>
              </a:ext>
            </a:extLst>
          </p:cNvPr>
          <p:cNvSpPr txBox="1"/>
          <p:nvPr/>
        </p:nvSpPr>
        <p:spPr>
          <a:xfrm>
            <a:off x="111650" y="872014"/>
            <a:ext cx="1215655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Liver is the </a:t>
            </a:r>
            <a:r>
              <a:rPr lang="en-US" sz="2400" b="1" dirty="0">
                <a:latin typeface="Arial" panose="020B0604020202020204" pitchFamily="34" charset="0"/>
                <a:cs typeface="Arial" panose="020B0604020202020204" pitchFamily="34" charset="0"/>
              </a:rPr>
              <a:t>second</a:t>
            </a:r>
            <a:r>
              <a:rPr lang="en-US" sz="2400" dirty="0">
                <a:latin typeface="Arial" panose="020B0604020202020204" pitchFamily="34" charset="0"/>
                <a:cs typeface="Arial" panose="020B0604020202020204" pitchFamily="34" charset="0"/>
              </a:rPr>
              <a:t> most common organ injured in abdominal trauma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Liver trauma can be divided into : </a:t>
            </a:r>
            <a:r>
              <a:rPr lang="en-US" sz="2400" b="1" dirty="0">
                <a:latin typeface="Arial" panose="020B0604020202020204" pitchFamily="34" charset="0"/>
                <a:cs typeface="Arial" panose="020B0604020202020204" pitchFamily="34" charset="0"/>
              </a:rPr>
              <a:t>Blunt</a:t>
            </a:r>
            <a:r>
              <a:rPr lang="en-US" sz="2400" dirty="0">
                <a:latin typeface="Arial" panose="020B0604020202020204" pitchFamily="34" charset="0"/>
                <a:cs typeface="Arial" panose="020B0604020202020204" pitchFamily="34" charset="0"/>
              </a:rPr>
              <a:t>  (more common  , higher mortality )&amp; </a:t>
            </a:r>
            <a:r>
              <a:rPr lang="en-US" sz="2400" b="1" dirty="0">
                <a:latin typeface="Arial" panose="020B0604020202020204" pitchFamily="34" charset="0"/>
                <a:cs typeface="Arial" panose="020B0604020202020204" pitchFamily="34" charset="0"/>
              </a:rPr>
              <a:t>Penetrating</a:t>
            </a:r>
            <a:r>
              <a:rPr lang="en-US" sz="2400" dirty="0">
                <a:latin typeface="Arial" panose="020B0604020202020204" pitchFamily="34" charset="0"/>
                <a:cs typeface="Arial" panose="020B0604020202020204" pitchFamily="34" charset="0"/>
              </a:rPr>
              <a:t>  injury  .</a:t>
            </a:r>
          </a:p>
          <a:p>
            <a:r>
              <a:rPr lang="en-US" sz="2400" b="1" u="sng" dirty="0">
                <a:latin typeface="Arial" panose="020B0604020202020204" pitchFamily="34" charset="0"/>
                <a:cs typeface="Arial" panose="020B0604020202020204" pitchFamily="34" charset="0"/>
              </a:rPr>
              <a:t>Symptoms</a:t>
            </a:r>
          </a:p>
          <a:p>
            <a:pPr marL="457200" indent="-457200">
              <a:buAutoNum type="arabicPeriod"/>
            </a:pPr>
            <a:r>
              <a:rPr lang="en-US" sz="2400" dirty="0">
                <a:latin typeface="Arial" panose="020B0604020202020204" pitchFamily="34" charset="0"/>
                <a:cs typeface="Arial" panose="020B0604020202020204" pitchFamily="34" charset="0"/>
              </a:rPr>
              <a:t>right upper quadrant pain, which increase with deep breathing</a:t>
            </a:r>
          </a:p>
          <a:p>
            <a:pPr marL="457200" indent="-457200">
              <a:buAutoNum type="arabicPeriod"/>
            </a:pPr>
            <a:r>
              <a:rPr lang="en-US" sz="2400" dirty="0">
                <a:latin typeface="Arial" panose="020B0604020202020204" pitchFamily="34" charset="0"/>
                <a:cs typeface="Arial" panose="020B0604020202020204" pitchFamily="34" charset="0"/>
              </a:rPr>
              <a:t>nausea ,vomiting, tachycardia and fainting .</a:t>
            </a:r>
          </a:p>
          <a:p>
            <a:r>
              <a:rPr lang="en-US" sz="2400" b="1" u="sng" dirty="0">
                <a:latin typeface="Arial" panose="020B0604020202020204" pitchFamily="34" charset="0"/>
                <a:cs typeface="Arial" panose="020B0604020202020204" pitchFamily="34" charset="0"/>
              </a:rPr>
              <a:t>Physical examination</a:t>
            </a:r>
          </a:p>
          <a:p>
            <a:r>
              <a:rPr lang="en-US" sz="2400" dirty="0">
                <a:latin typeface="Arial" panose="020B0604020202020204" pitchFamily="34" charset="0"/>
                <a:cs typeface="Arial" panose="020B0604020202020204" pitchFamily="34" charset="0"/>
              </a:rPr>
              <a:t>1.tenderness to palpation in the right upper quadrant of the abdomen</a:t>
            </a:r>
            <a:r>
              <a:rPr lang="en-US" sz="2400" b="1"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2. low blood pressure and pulse over 100</a:t>
            </a:r>
          </a:p>
          <a:p>
            <a:r>
              <a:rPr lang="en-US" sz="2400" b="1" u="sng" dirty="0">
                <a:latin typeface="Arial" panose="020B0604020202020204" pitchFamily="34" charset="0"/>
                <a:cs typeface="Arial" panose="020B0604020202020204" pitchFamily="34" charset="0"/>
              </a:rPr>
              <a:t>Investigations</a:t>
            </a:r>
          </a:p>
          <a:p>
            <a:pPr algn="l"/>
            <a:r>
              <a:rPr lang="en-US" sz="2400" b="0" i="0" u="none" strike="noStrike" baseline="0" dirty="0">
                <a:latin typeface="Arial" panose="020B0604020202020204" pitchFamily="34" charset="0"/>
                <a:cs typeface="Arial" panose="020B0604020202020204" pitchFamily="34" charset="0"/>
              </a:rPr>
              <a:t>.FAST</a:t>
            </a:r>
          </a:p>
          <a:p>
            <a:pPr algn="l"/>
            <a:r>
              <a:rPr lang="en-US" sz="2400" b="0" i="0" u="none" strike="noStrike" baseline="0" dirty="0">
                <a:latin typeface="Arial" panose="020B0604020202020204" pitchFamily="34" charset="0"/>
                <a:cs typeface="Arial" panose="020B0604020202020204" pitchFamily="34" charset="0"/>
              </a:rPr>
              <a:t>.CT chest and abdomen with contrast in hemodynamically stable patient </a:t>
            </a:r>
          </a:p>
          <a:p>
            <a:pPr algn="l"/>
            <a:r>
              <a:rPr lang="en-US" sz="2400" b="0" i="0" u="none" strike="noStrike" baseline="0" dirty="0">
                <a:latin typeface="Arial" panose="020B0604020202020204" pitchFamily="34" charset="0"/>
                <a:cs typeface="Arial" panose="020B0604020202020204" pitchFamily="34" charset="0"/>
              </a:rPr>
              <a:t>.Laparotomy if hemodynamically unstable</a:t>
            </a:r>
            <a:endParaRPr lang="en-US" sz="2400" b="1" u="sng"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47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noGrp="1"/>
          </p:cNvSpPr>
          <p:nvPr>
            <p:ph type="title"/>
          </p:nvPr>
        </p:nvSpPr>
        <p:spPr>
          <a:prstGeom prst="rect">
            <a:avLst/>
          </a:prstGeom>
        </p:spPr>
        <p:txBody>
          <a:bodyPr/>
          <a:lstStyle/>
          <a:p>
            <a:pPr rtl="0">
              <a:defRPr/>
            </a:pPr>
            <a:endParaRPr/>
          </a:p>
        </p:txBody>
      </p:sp>
      <p:sp>
        <p:nvSpPr>
          <p:cNvPr id="203" name="Content Placeholder 2"/>
          <p:cNvSpPr txBox="1">
            <a:spLocks noGrp="1"/>
          </p:cNvSpPr>
          <p:nvPr>
            <p:ph type="body" idx="1"/>
          </p:nvPr>
        </p:nvSpPr>
        <p:spPr>
          <a:prstGeom prst="rect">
            <a:avLst/>
          </a:prstGeom>
        </p:spPr>
        <p:txBody>
          <a:bodyPr/>
          <a:lstStyle/>
          <a:p>
            <a:pPr algn="l" rtl="0">
              <a:buSzTx/>
              <a:buNone/>
              <a:defRPr/>
            </a:pPr>
            <a:r>
              <a:t>Management of Duodenal injury depends on which portion is affected: </a:t>
            </a:r>
          </a:p>
          <a:p>
            <a:pPr marL="285750" lvl="1" indent="171450" algn="l" rtl="0">
              <a:spcBef>
                <a:spcPts val="600"/>
              </a:spcBef>
              <a:buSzTx/>
              <a:buNone/>
              <a:defRPr sz="2800"/>
            </a:pPr>
            <a:r>
              <a:t>1</a:t>
            </a:r>
            <a:r>
              <a:rPr baseline="30000"/>
              <a:t>st</a:t>
            </a:r>
            <a:r>
              <a:t> portion </a:t>
            </a:r>
            <a:r>
              <a:rPr>
                <a:latin typeface="Wingdings"/>
                <a:ea typeface="Wingdings"/>
                <a:cs typeface="Wingdings"/>
                <a:sym typeface="Wingdings"/>
              </a:rPr>
              <a:t> </a:t>
            </a:r>
            <a:r>
              <a:t>debridement &amp; end-to-end anastomosis (because of the mobility and rich blood supply of the  gastric pylorus ) </a:t>
            </a:r>
          </a:p>
          <a:p>
            <a:pPr marL="285750" lvl="1" indent="171450" algn="l" rtl="0">
              <a:spcBef>
                <a:spcPts val="600"/>
              </a:spcBef>
              <a:buSzTx/>
              <a:buNone/>
              <a:defRPr sz="2800"/>
            </a:pPr>
            <a:endParaRPr/>
          </a:p>
          <a:p>
            <a:pPr marL="285750" lvl="1" indent="171450" algn="l" rtl="0">
              <a:spcBef>
                <a:spcPts val="600"/>
              </a:spcBef>
              <a:buSzTx/>
              <a:buNone/>
              <a:defRPr sz="2800"/>
            </a:pPr>
            <a:r>
              <a:t>2</a:t>
            </a:r>
            <a:r>
              <a:rPr baseline="30000"/>
              <a:t>nd</a:t>
            </a:r>
            <a:r>
              <a:t> portion </a:t>
            </a:r>
            <a:r>
              <a:rPr>
                <a:latin typeface="Wingdings"/>
                <a:ea typeface="Wingdings"/>
                <a:cs typeface="Wingdings"/>
                <a:sym typeface="Wingdings"/>
              </a:rPr>
              <a:t> </a:t>
            </a:r>
            <a:r>
              <a:t>For lesions between the accessory papilla and the papilla of Vater, avascularized jejunal graft, either a patch or tubular interposition graft, may be required.</a:t>
            </a:r>
          </a:p>
        </p:txBody>
      </p:sp>
      <p:sp>
        <p:nvSpPr>
          <p:cNvPr id="204" name="Rectangle 3"/>
          <p:cNvSpPr txBox="1"/>
          <p:nvPr/>
        </p:nvSpPr>
        <p:spPr>
          <a:xfrm>
            <a:off x="1569719" y="832483"/>
            <a:ext cx="9052561"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400" b="1">
                <a:ln w="31550" cap="flat">
                  <a:solidFill>
                    <a:srgbClr val="F38E44"/>
                  </a:solidFill>
                  <a:prstDash val="solid"/>
                  <a:round/>
                </a:ln>
                <a:solidFill>
                  <a:srgbClr val="FF0000"/>
                </a:solidFill>
                <a:effectLst>
                  <a:outerShdw blurRad="50800" dist="40000" dir="5400000" rotWithShape="0">
                    <a:srgbClr val="000000">
                      <a:alpha val="33000"/>
                    </a:srgbClr>
                  </a:outerShdw>
                </a:effectLst>
              </a:defRPr>
            </a:lvl1pPr>
          </a:lstStyle>
          <a:p>
            <a:r>
              <a:t>Management</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ontent Placeholder 2"/>
          <p:cNvSpPr txBox="1">
            <a:spLocks noGrp="1"/>
          </p:cNvSpPr>
          <p:nvPr>
            <p:ph type="body" idx="1"/>
          </p:nvPr>
        </p:nvSpPr>
        <p:spPr>
          <a:xfrm>
            <a:off x="0" y="1601924"/>
            <a:ext cx="12192000" cy="4971915"/>
          </a:xfrm>
          <a:prstGeom prst="rect">
            <a:avLst/>
          </a:prstGeom>
        </p:spPr>
        <p:txBody>
          <a:bodyPr/>
          <a:lstStyle/>
          <a:p>
            <a:pPr algn="l" rtl="0">
              <a:buSzTx/>
              <a:buNone/>
              <a:defRPr/>
            </a:pPr>
            <a:r>
              <a:t>3</a:t>
            </a:r>
            <a:r>
              <a:rPr baseline="30000"/>
              <a:t>rd</a:t>
            </a:r>
            <a:r>
              <a:t> &amp; 4</a:t>
            </a:r>
            <a:r>
              <a:rPr baseline="30000"/>
              <a:t>th</a:t>
            </a:r>
            <a:r>
              <a:t> portion </a:t>
            </a:r>
            <a:r>
              <a:rPr>
                <a:latin typeface="Wingdings"/>
                <a:ea typeface="Wingdings"/>
                <a:cs typeface="Wingdings"/>
                <a:sym typeface="Wingdings"/>
              </a:rPr>
              <a:t> </a:t>
            </a:r>
            <a:r>
              <a:t>resect the third and fourth portions and perform a duodenojejunostomy on the left side of the superior mesenteric vessels</a:t>
            </a:r>
          </a:p>
          <a:p>
            <a:pPr algn="l" rtl="0">
              <a:buSzTx/>
              <a:buNone/>
              <a:defRPr/>
            </a:pPr>
            <a:endParaRPr/>
          </a:p>
          <a:p>
            <a:pPr algn="l" rtl="0">
              <a:buSzTx/>
              <a:buNone/>
              <a:defRPr/>
            </a:pPr>
            <a:r>
              <a:t>High-risk or complex duodenal repairs </a:t>
            </a:r>
            <a:r>
              <a:rPr>
                <a:latin typeface="Wingdings"/>
                <a:ea typeface="Wingdings"/>
                <a:cs typeface="Wingdings"/>
                <a:sym typeface="Wingdings"/>
              </a:rPr>
              <a:t> </a:t>
            </a:r>
            <a:r>
              <a:t>Whipple procedure (Pancreaticoduodenectomy)</a:t>
            </a:r>
          </a:p>
        </p:txBody>
      </p:sp>
      <p:sp>
        <p:nvSpPr>
          <p:cNvPr id="207" name="Rectangle 3"/>
          <p:cNvSpPr txBox="1"/>
          <p:nvPr/>
        </p:nvSpPr>
        <p:spPr>
          <a:xfrm>
            <a:off x="1569719" y="832483"/>
            <a:ext cx="9052561"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400" b="1">
                <a:ln w="31550" cap="flat">
                  <a:solidFill>
                    <a:srgbClr val="F38E44"/>
                  </a:solidFill>
                  <a:prstDash val="solid"/>
                  <a:round/>
                </a:ln>
                <a:effectLst>
                  <a:outerShdw blurRad="50800" dist="40000" dir="5400000" rotWithShape="0">
                    <a:srgbClr val="000000">
                      <a:alpha val="33000"/>
                    </a:srgbClr>
                  </a:outerShdw>
                </a:effectLst>
              </a:defRPr>
            </a:lvl1pPr>
          </a:lstStyle>
          <a:p>
            <a:r>
              <a:t>Management</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8640"/>
            <a:ext cx="12192000" cy="1858218"/>
          </a:xfrm>
        </p:spPr>
        <p:txBody>
          <a:bodyPr>
            <a:normAutofit fontScale="90000"/>
          </a:bodyPr>
          <a:lstStyle/>
          <a:p>
            <a:pPr algn="ctr"/>
            <a:r>
              <a:rPr lang="en-US" sz="7200" dirty="0">
                <a:solidFill>
                  <a:srgbClr val="C00000"/>
                </a:solidFill>
              </a:rPr>
              <a:t>Damage </a:t>
            </a:r>
            <a:r>
              <a:rPr lang="en-US" sz="7200" dirty="0" smtClean="0">
                <a:solidFill>
                  <a:srgbClr val="C00000"/>
                </a:solidFill>
              </a:rPr>
              <a:t>control resuscitation and surgery </a:t>
            </a:r>
            <a:endParaRPr lang="ar-JO" sz="7200" dirty="0">
              <a:solidFill>
                <a:srgbClr val="C00000"/>
              </a:solidFil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2487115"/>
            <a:ext cx="7056784" cy="3966221"/>
          </a:xfrm>
          <a:prstGeom prst="rect">
            <a:avLst/>
          </a:prstGeom>
        </p:spPr>
      </p:pic>
    </p:spTree>
    <p:extLst>
      <p:ext uri="{BB962C8B-B14F-4D97-AF65-F5344CB8AC3E}">
        <p14:creationId xmlns:p14="http://schemas.microsoft.com/office/powerpoint/2010/main" val="335575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2012145" y="0"/>
            <a:ext cx="8239717"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a:spcBef>
                <a:spcPts val="0"/>
              </a:spcBef>
              <a:defRPr/>
            </a:pPr>
            <a:r>
              <a:rPr lang="en-US" sz="4400" b="1" dirty="0" smtClean="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Damage Control resuscitation</a:t>
            </a:r>
            <a:endParaRPr lang="ar-JO" sz="4400" dirty="0">
              <a:solidFill>
                <a:srgbClr val="632E62"/>
              </a:solidFill>
            </a:endParaRPr>
          </a:p>
        </p:txBody>
      </p:sp>
      <p:sp>
        <p:nvSpPr>
          <p:cNvPr id="3" name="عنصر نائب للمحتوى 2"/>
          <p:cNvSpPr>
            <a:spLocks noGrp="1"/>
          </p:cNvSpPr>
          <p:nvPr>
            <p:ph idx="1"/>
          </p:nvPr>
        </p:nvSpPr>
        <p:spPr>
          <a:xfrm>
            <a:off x="39328" y="764704"/>
            <a:ext cx="12186228" cy="504056"/>
          </a:xfrm>
        </p:spPr>
        <p:txBody>
          <a:bodyPr/>
          <a:lstStyle/>
          <a:p>
            <a:pPr algn="l" rtl="0"/>
            <a:r>
              <a:rPr lang="en-US" sz="2400" dirty="0"/>
              <a:t>DCR </a:t>
            </a:r>
            <a:r>
              <a:rPr lang="en-US" sz="2400" dirty="0" smtClean="0"/>
              <a:t>is metabolic </a:t>
            </a:r>
            <a:r>
              <a:rPr lang="en-US" sz="2400" dirty="0"/>
              <a:t>decompensation of the severely injured trauma patient by </a:t>
            </a:r>
            <a:r>
              <a:rPr lang="en-US" sz="2400" dirty="0" smtClean="0"/>
              <a:t>:</a:t>
            </a:r>
            <a:endParaRPr lang="en-US" sz="2400" dirty="0"/>
          </a:p>
        </p:txBody>
      </p:sp>
      <p:pic>
        <p:nvPicPr>
          <p:cNvPr id="8" name="صورة 7"/>
          <p:cNvPicPr>
            <a:picLocks noChangeAspect="1"/>
          </p:cNvPicPr>
          <p:nvPr/>
        </p:nvPicPr>
        <p:blipFill rotWithShape="1">
          <a:blip r:embed="rId3">
            <a:extLst>
              <a:ext uri="{28A0092B-C50C-407E-A947-70E740481C1C}">
                <a14:useLocalDpi xmlns:a14="http://schemas.microsoft.com/office/drawing/2010/main" val="0"/>
              </a:ext>
            </a:extLst>
          </a:blip>
          <a:srcRect l="2680" t="2251" r="11449" b="21987"/>
          <a:stretch/>
        </p:blipFill>
        <p:spPr>
          <a:xfrm>
            <a:off x="2999656" y="1340767"/>
            <a:ext cx="5832648" cy="5285837"/>
          </a:xfrm>
          <a:prstGeom prst="rect">
            <a:avLst/>
          </a:prstGeom>
        </p:spPr>
      </p:pic>
    </p:spTree>
    <p:extLst>
      <p:ext uri="{BB962C8B-B14F-4D97-AF65-F5344CB8AC3E}">
        <p14:creationId xmlns:p14="http://schemas.microsoft.com/office/powerpoint/2010/main" val="39390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r="3911"/>
          <a:stretch/>
        </p:blipFill>
        <p:spPr>
          <a:xfrm>
            <a:off x="6071134" y="1756443"/>
            <a:ext cx="6095999" cy="4336853"/>
          </a:xfrm>
          <a:prstGeom prst="rect">
            <a:avLst/>
          </a:prstGeom>
        </p:spPr>
      </p:pic>
      <p:sp>
        <p:nvSpPr>
          <p:cNvPr id="7" name="مستطيل 6"/>
          <p:cNvSpPr/>
          <p:nvPr/>
        </p:nvSpPr>
        <p:spPr>
          <a:xfrm>
            <a:off x="-24866" y="548680"/>
            <a:ext cx="12192000" cy="830997"/>
          </a:xfrm>
          <a:prstGeom prst="rect">
            <a:avLst/>
          </a:prstGeom>
        </p:spPr>
        <p:txBody>
          <a:bodyPr wrap="square">
            <a:spAutoFit/>
          </a:bodyPr>
          <a:lstStyle/>
          <a:p>
            <a:r>
              <a:rPr lang="en-US" sz="2400" dirty="0"/>
              <a:t>recently </a:t>
            </a:r>
            <a:r>
              <a:rPr lang="en-US" sz="2400" dirty="0" smtClean="0"/>
              <a:t>the </a:t>
            </a:r>
            <a:r>
              <a:rPr lang="en-US" sz="2400" dirty="0"/>
              <a:t>concept of </a:t>
            </a:r>
            <a:r>
              <a:rPr lang="en-US" sz="2400" dirty="0" smtClean="0"/>
              <a:t>hypocalcemia was </a:t>
            </a:r>
            <a:r>
              <a:rPr lang="en-US" sz="2400" dirty="0"/>
              <a:t>included</a:t>
            </a:r>
            <a:r>
              <a:rPr lang="en-US" sz="2400" dirty="0" smtClean="0"/>
              <a:t> </a:t>
            </a:r>
            <a:r>
              <a:rPr lang="en-US" sz="2400" dirty="0"/>
              <a:t>as a new component </a:t>
            </a:r>
            <a:r>
              <a:rPr lang="en-US" sz="2400" dirty="0" smtClean="0"/>
              <a:t>and </a:t>
            </a:r>
            <a:r>
              <a:rPr lang="en-US" sz="2400" dirty="0"/>
              <a:t>so creating the new “Lethal Diamond”</a:t>
            </a:r>
          </a:p>
        </p:txBody>
      </p:sp>
      <p:sp>
        <p:nvSpPr>
          <p:cNvPr id="10" name="مربع نص 9"/>
          <p:cNvSpPr txBox="1"/>
          <p:nvPr/>
        </p:nvSpPr>
        <p:spPr>
          <a:xfrm>
            <a:off x="22236" y="63697"/>
            <a:ext cx="12047187" cy="461665"/>
          </a:xfrm>
          <a:prstGeom prst="rect">
            <a:avLst/>
          </a:prstGeom>
          <a:noFill/>
        </p:spPr>
        <p:txBody>
          <a:bodyPr wrap="square" rtlCol="0">
            <a:spAutoFit/>
          </a:bodyPr>
          <a:lstStyle/>
          <a:p>
            <a:r>
              <a:rPr lang="en-US" sz="2400" dirty="0" smtClean="0"/>
              <a:t>Those patients are at high risk of death which was previously described as death triad </a:t>
            </a:r>
            <a:endParaRPr lang="en-US" sz="2400" dirty="0"/>
          </a:p>
        </p:txBody>
      </p:sp>
      <p:pic>
        <p:nvPicPr>
          <p:cNvPr id="11" name="عنصر نائب للمحتوى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21"/>
          <a:stretch/>
        </p:blipFill>
        <p:spPr>
          <a:xfrm>
            <a:off x="40043" y="2959221"/>
            <a:ext cx="6061016" cy="1909939"/>
          </a:xfrm>
        </p:spPr>
      </p:pic>
    </p:spTree>
    <p:extLst>
      <p:ext uri="{BB962C8B-B14F-4D97-AF65-F5344CB8AC3E}">
        <p14:creationId xmlns:p14="http://schemas.microsoft.com/office/powerpoint/2010/main" val="82058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6000" b="1" dirty="0" smtClean="0"/>
              <a:t>hypocalcemi</a:t>
            </a:r>
            <a:r>
              <a:rPr lang="en-US" sz="6000" b="1" dirty="0"/>
              <a:t>a</a:t>
            </a:r>
            <a:endParaRPr lang="en-US" b="1" dirty="0"/>
          </a:p>
        </p:txBody>
      </p:sp>
      <p:sp>
        <p:nvSpPr>
          <p:cNvPr id="4" name="عنصر نائب للمحتوى 3"/>
          <p:cNvSpPr>
            <a:spLocks noGrp="1"/>
          </p:cNvSpPr>
          <p:nvPr>
            <p:ph idx="1"/>
          </p:nvPr>
        </p:nvSpPr>
        <p:spPr>
          <a:xfrm>
            <a:off x="609600" y="1600201"/>
            <a:ext cx="10972800" cy="4688656"/>
          </a:xfrm>
          <a:prstGeom prst="rect">
            <a:avLst/>
          </a:prstGeom>
        </p:spPr>
        <p:txBody>
          <a:bodyPr wrap="square">
            <a:spAutoFit/>
          </a:bodyPr>
          <a:lstStyle/>
          <a:p>
            <a:pPr algn="l" rtl="0">
              <a:lnSpc>
                <a:spcPct val="150000"/>
              </a:lnSpc>
            </a:pPr>
            <a:r>
              <a:rPr lang="en-US" sz="2400" dirty="0" smtClean="0"/>
              <a:t>55% of </a:t>
            </a:r>
            <a:r>
              <a:rPr lang="en-US" sz="2400" dirty="0"/>
              <a:t>all trauma patients </a:t>
            </a:r>
            <a:r>
              <a:rPr lang="en-US" sz="2400" dirty="0" smtClean="0"/>
              <a:t>have </a:t>
            </a:r>
            <a:r>
              <a:rPr lang="en-US" sz="2400" dirty="0"/>
              <a:t>hypocalcemia prior to receiving any kind of blood </a:t>
            </a:r>
            <a:r>
              <a:rPr lang="en-US" sz="2400" dirty="0" smtClean="0"/>
              <a:t>transfusion</a:t>
            </a:r>
          </a:p>
          <a:p>
            <a:pPr algn="l" rtl="0">
              <a:lnSpc>
                <a:spcPct val="150000"/>
              </a:lnSpc>
            </a:pPr>
            <a:r>
              <a:rPr lang="en-US" sz="2400" dirty="0"/>
              <a:t>hypocalcemia is potentially aggravated by initial management via a DCR in </a:t>
            </a:r>
            <a:r>
              <a:rPr lang="en-US" sz="2400" dirty="0" smtClean="0"/>
              <a:t>which blood </a:t>
            </a:r>
            <a:r>
              <a:rPr lang="en-US" sz="2400" dirty="0"/>
              <a:t>products </a:t>
            </a:r>
            <a:r>
              <a:rPr lang="en-US" sz="2400" dirty="0" smtClean="0"/>
              <a:t>are </a:t>
            </a:r>
            <a:r>
              <a:rPr lang="en-US" sz="2400" dirty="0"/>
              <a:t>typically stored in local blood banks using citrate which in turn chelates ionized calcium in the bloodstream</a:t>
            </a:r>
            <a:r>
              <a:rPr lang="en-US" sz="2400" dirty="0" smtClean="0"/>
              <a:t>.</a:t>
            </a:r>
          </a:p>
          <a:p>
            <a:pPr algn="l" rtl="0">
              <a:lnSpc>
                <a:spcPct val="150000"/>
              </a:lnSpc>
            </a:pPr>
            <a:r>
              <a:rPr lang="en-US" sz="2400" dirty="0" smtClean="0"/>
              <a:t>as </a:t>
            </a:r>
            <a:r>
              <a:rPr lang="en-US" sz="2400" dirty="0"/>
              <a:t>serum calcium levels drop, coagulopathy occurs, which can lead to continued hemorrhage and possible death</a:t>
            </a:r>
            <a:r>
              <a:rPr lang="en-US" sz="2400" dirty="0" smtClean="0"/>
              <a:t>.</a:t>
            </a:r>
          </a:p>
          <a:p>
            <a:pPr algn="l" rtl="0">
              <a:lnSpc>
                <a:spcPct val="150000"/>
              </a:lnSpc>
            </a:pPr>
            <a:r>
              <a:rPr lang="en-US" sz="2400" dirty="0"/>
              <a:t>Severe, ionized hypocalcemia has been defined as &lt;0.9 </a:t>
            </a:r>
            <a:r>
              <a:rPr lang="en-US" sz="2400" dirty="0" err="1"/>
              <a:t>mmol</a:t>
            </a:r>
            <a:r>
              <a:rPr lang="en-US" sz="2400" dirty="0"/>
              <a:t>/L</a:t>
            </a:r>
            <a:endParaRPr lang="en-US" sz="2400" b="1" dirty="0"/>
          </a:p>
        </p:txBody>
      </p:sp>
    </p:spTree>
    <p:extLst>
      <p:ext uri="{BB962C8B-B14F-4D97-AF65-F5344CB8AC3E}">
        <p14:creationId xmlns:p14="http://schemas.microsoft.com/office/powerpoint/2010/main" val="67469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2947" y="908720"/>
            <a:ext cx="12192000" cy="2865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844" indent="-191691" algn="l" rtl="0">
              <a:spcBef>
                <a:spcPts val="225"/>
              </a:spcBef>
              <a:buClr>
                <a:srgbClr val="53548A"/>
              </a:buClr>
              <a:buFont typeface="Arial" charset="0"/>
              <a:buNone/>
            </a:pPr>
            <a:r>
              <a:rPr lang="en-US" sz="2400" b="1" dirty="0" smtClean="0"/>
              <a:t> </a:t>
            </a:r>
            <a:r>
              <a:rPr lang="en-US" sz="2400" dirty="0" smtClean="0"/>
              <a:t>Damage control surgery (DCS) represents a staged surgical approach to the treatment of critically injured trauma patients</a:t>
            </a:r>
            <a:endParaRPr lang="en-US" sz="2400" dirty="0" smtClean="0">
              <a:solidFill>
                <a:prstClr val="black"/>
              </a:solidFill>
              <a:latin typeface="Calibri" panose="020F0502020204030204" pitchFamily="34" charset="0"/>
            </a:endParaRPr>
          </a:p>
        </p:txBody>
      </p:sp>
      <p:sp>
        <p:nvSpPr>
          <p:cNvPr id="5" name="Title 1"/>
          <p:cNvSpPr txBox="1">
            <a:spLocks/>
          </p:cNvSpPr>
          <p:nvPr/>
        </p:nvSpPr>
        <p:spPr bwMode="auto">
          <a:xfrm>
            <a:off x="1847528" y="0"/>
            <a:ext cx="7148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a:spcBef>
                <a:spcPts val="0"/>
              </a:spcBef>
              <a:defRPr/>
            </a:pPr>
            <a:r>
              <a:rPr lang="en-US" sz="4400" b="1" dirty="0" smtClean="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Damage Control Surgery</a:t>
            </a:r>
            <a:endParaRPr lang="ar-JO" sz="4400" dirty="0">
              <a:solidFill>
                <a:srgbClr val="632E62"/>
              </a:solidFill>
            </a:endParaRPr>
          </a:p>
        </p:txBody>
      </p:sp>
      <p:pic>
        <p:nvPicPr>
          <p:cNvPr id="10" name="عنصر نائب للمحتوى 2"/>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4194960" y="1825625"/>
            <a:ext cx="3802080" cy="4351338"/>
          </a:xfrm>
        </p:spPr>
      </p:pic>
    </p:spTree>
    <p:extLst>
      <p:ext uri="{BB962C8B-B14F-4D97-AF65-F5344CB8AC3E}">
        <p14:creationId xmlns:p14="http://schemas.microsoft.com/office/powerpoint/2010/main" val="155802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36133" y="0"/>
            <a:ext cx="7687734" cy="6858000"/>
          </a:xfrm>
          <a:prstGeom prst="rect">
            <a:avLst/>
          </a:prstGeom>
        </p:spPr>
      </p:pic>
    </p:spTree>
    <p:extLst>
      <p:ext uri="{BB962C8B-B14F-4D97-AF65-F5344CB8AC3E}">
        <p14:creationId xmlns:p14="http://schemas.microsoft.com/office/powerpoint/2010/main" val="2536415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741" y="-350111"/>
            <a:ext cx="12207481" cy="7558222"/>
          </a:xfrm>
          <a:prstGeom prst="rect">
            <a:avLst/>
          </a:prstGeom>
        </p:spPr>
      </p:pic>
    </p:spTree>
    <p:extLst>
      <p:ext uri="{BB962C8B-B14F-4D97-AF65-F5344CB8AC3E}">
        <p14:creationId xmlns:p14="http://schemas.microsoft.com/office/powerpoint/2010/main" val="1478938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91734" y="0"/>
            <a:ext cx="9119680" cy="6858000"/>
          </a:xfrm>
          <a:prstGeom prst="rect">
            <a:avLst/>
          </a:prstGeom>
        </p:spPr>
      </p:pic>
    </p:spTree>
    <p:extLst>
      <p:ext uri="{BB962C8B-B14F-4D97-AF65-F5344CB8AC3E}">
        <p14:creationId xmlns:p14="http://schemas.microsoft.com/office/powerpoint/2010/main" val="278424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1991544" y="-891480"/>
            <a:ext cx="7772400" cy="1470026"/>
          </a:xfrm>
        </p:spPr>
        <p:txBody>
          <a:bodyPr/>
          <a:lstStyle/>
          <a:p>
            <a:pPr algn="ctr" eaLnBrk="1" hangingPunct="1"/>
            <a:r>
              <a:rPr lang="en-US" sz="3600" b="1" dirty="0">
                <a:solidFill>
                  <a:schemeClr val="bg1"/>
                </a:solidFill>
              </a:rPr>
              <a:t>Liver injury scale</a:t>
            </a:r>
          </a:p>
        </p:txBody>
      </p:sp>
      <p:pic>
        <p:nvPicPr>
          <p:cNvPr id="9" name="Picture 8">
            <a:extLst>
              <a:ext uri="{FF2B5EF4-FFF2-40B4-BE49-F238E27FC236}">
                <a16:creationId xmlns="" xmlns:a16="http://schemas.microsoft.com/office/drawing/2014/main" id="{F91F18BB-AAD7-AEFB-081D-B3CF260CC2A8}"/>
              </a:ext>
            </a:extLst>
          </p:cNvPr>
          <p:cNvPicPr>
            <a:picLocks noChangeAspect="1"/>
          </p:cNvPicPr>
          <p:nvPr/>
        </p:nvPicPr>
        <p:blipFill>
          <a:blip r:embed="rId2"/>
          <a:stretch>
            <a:fillRect/>
          </a:stretch>
        </p:blipFill>
        <p:spPr>
          <a:xfrm>
            <a:off x="9211877" y="0"/>
            <a:ext cx="2851175" cy="3232188"/>
          </a:xfrm>
          <a:prstGeom prst="rect">
            <a:avLst/>
          </a:prstGeom>
        </p:spPr>
      </p:pic>
      <p:sp>
        <p:nvSpPr>
          <p:cNvPr id="10" name="TextBox 4">
            <a:extLst>
              <a:ext uri="{FF2B5EF4-FFF2-40B4-BE49-F238E27FC236}">
                <a16:creationId xmlns="" xmlns:a16="http://schemas.microsoft.com/office/drawing/2014/main" id="{85C98B75-C87C-49F8-96BA-39B840872E75}"/>
              </a:ext>
            </a:extLst>
          </p:cNvPr>
          <p:cNvSpPr txBox="1">
            <a:spLocks noChangeArrowheads="1"/>
          </p:cNvSpPr>
          <p:nvPr/>
        </p:nvSpPr>
        <p:spPr bwMode="auto">
          <a:xfrm>
            <a:off x="9280151" y="3118415"/>
            <a:ext cx="2714625" cy="461963"/>
          </a:xfrm>
          <a:prstGeom prst="rect">
            <a:avLst/>
          </a:prstGeom>
          <a:noFill/>
          <a:ln w="9525">
            <a:noFill/>
            <a:miter lim="800000"/>
            <a:headEnd/>
            <a:tailEnd/>
          </a:ln>
        </p:spPr>
        <p:txBody>
          <a:bodyPr>
            <a:spAutoFit/>
          </a:bodyPr>
          <a:lstStyle/>
          <a:p>
            <a:pPr algn="ctr"/>
            <a:r>
              <a:rPr lang="en-US" sz="2400" b="1" dirty="0">
                <a:latin typeface="Calibri" pitchFamily="34" charset="0"/>
              </a:rPr>
              <a:t>Grade II</a:t>
            </a:r>
          </a:p>
        </p:txBody>
      </p:sp>
      <p:pic>
        <p:nvPicPr>
          <p:cNvPr id="11" name="Picture 3" descr="liver0001a_thumb[1]grade Iv inj..jpg">
            <a:extLst>
              <a:ext uri="{FF2B5EF4-FFF2-40B4-BE49-F238E27FC236}">
                <a16:creationId xmlns="" xmlns:a16="http://schemas.microsoft.com/office/drawing/2014/main" id="{B244A6CE-91B9-CCF9-E096-598FD1909181}"/>
              </a:ext>
            </a:extLst>
          </p:cNvPr>
          <p:cNvPicPr>
            <a:picLocks noChangeAspect="1"/>
          </p:cNvPicPr>
          <p:nvPr/>
        </p:nvPicPr>
        <p:blipFill>
          <a:blip r:embed="rId3"/>
          <a:srcRect/>
          <a:stretch>
            <a:fillRect/>
          </a:stretch>
        </p:blipFill>
        <p:spPr bwMode="auto">
          <a:xfrm>
            <a:off x="9083474" y="3560138"/>
            <a:ext cx="2954610" cy="2790465"/>
          </a:xfrm>
          <a:prstGeom prst="rect">
            <a:avLst/>
          </a:prstGeom>
          <a:noFill/>
          <a:ln w="9525">
            <a:noFill/>
            <a:miter lim="800000"/>
            <a:headEnd/>
            <a:tailEnd/>
          </a:ln>
        </p:spPr>
      </p:pic>
      <p:sp>
        <p:nvSpPr>
          <p:cNvPr id="12" name="TextBox 5">
            <a:extLst>
              <a:ext uri="{FF2B5EF4-FFF2-40B4-BE49-F238E27FC236}">
                <a16:creationId xmlns="" xmlns:a16="http://schemas.microsoft.com/office/drawing/2014/main" id="{A5D1A1D2-B8FA-C392-C4E6-E5E59E160E46}"/>
              </a:ext>
            </a:extLst>
          </p:cNvPr>
          <p:cNvSpPr txBox="1">
            <a:spLocks noChangeArrowheads="1"/>
          </p:cNvSpPr>
          <p:nvPr/>
        </p:nvSpPr>
        <p:spPr bwMode="auto">
          <a:xfrm>
            <a:off x="9423025" y="6309463"/>
            <a:ext cx="2428875" cy="461963"/>
          </a:xfrm>
          <a:prstGeom prst="rect">
            <a:avLst/>
          </a:prstGeom>
          <a:noFill/>
          <a:ln w="9525">
            <a:noFill/>
            <a:miter lim="800000"/>
            <a:headEnd/>
            <a:tailEnd/>
          </a:ln>
        </p:spPr>
        <p:txBody>
          <a:bodyPr>
            <a:spAutoFit/>
          </a:bodyPr>
          <a:lstStyle/>
          <a:p>
            <a:pPr algn="ctr"/>
            <a:r>
              <a:rPr lang="en-US" sz="2400" b="1" dirty="0">
                <a:latin typeface="Calibri" pitchFamily="34" charset="0"/>
              </a:rPr>
              <a:t>Grade IV</a:t>
            </a:r>
          </a:p>
        </p:txBody>
      </p:sp>
      <p:pic>
        <p:nvPicPr>
          <p:cNvPr id="17" name="Picture 16" descr="A table with text and images&#10;&#10;Description automatically generated with medium confidence">
            <a:extLst>
              <a:ext uri="{FF2B5EF4-FFF2-40B4-BE49-F238E27FC236}">
                <a16:creationId xmlns="" xmlns:a16="http://schemas.microsoft.com/office/drawing/2014/main" id="{8E899830-6AC0-0EA4-37AA-D1CE72553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07" y="-156467"/>
            <a:ext cx="9289081" cy="6507070"/>
          </a:xfrm>
          <a:prstGeom prst="rect">
            <a:avLst/>
          </a:prstGeom>
        </p:spPr>
      </p:pic>
    </p:spTree>
    <p:extLst>
      <p:ext uri="{BB962C8B-B14F-4D97-AF65-F5344CB8AC3E}">
        <p14:creationId xmlns:p14="http://schemas.microsoft.com/office/powerpoint/2010/main" val="2288191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122" y="2725281"/>
            <a:ext cx="10515600" cy="1325563"/>
          </a:xfrm>
        </p:spPr>
        <p:txBody>
          <a:bodyPr>
            <a:noAutofit/>
          </a:bodyPr>
          <a:lstStyle/>
          <a:p>
            <a:r>
              <a:rPr lang="en-US" sz="9600" dirty="0"/>
              <a:t>Thank you !</a:t>
            </a:r>
          </a:p>
        </p:txBody>
      </p:sp>
    </p:spTree>
    <p:extLst>
      <p:ext uri="{BB962C8B-B14F-4D97-AF65-F5344CB8AC3E}">
        <p14:creationId xmlns:p14="http://schemas.microsoft.com/office/powerpoint/2010/main" val="13713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9A16C-D454-03EE-73DC-9B0C4CC58B7D}"/>
              </a:ext>
            </a:extLst>
          </p:cNvPr>
          <p:cNvSpPr>
            <a:spLocks noGrp="1"/>
          </p:cNvSpPr>
          <p:nvPr>
            <p:ph type="title"/>
          </p:nvPr>
        </p:nvSpPr>
        <p:spPr/>
        <p:txBody>
          <a:bodyPr/>
          <a:lstStyle/>
          <a:p>
            <a:endParaRPr lang="en-US"/>
          </a:p>
        </p:txBody>
      </p:sp>
      <p:pic>
        <p:nvPicPr>
          <p:cNvPr id="4" name="Content Placeholder 3" descr="A close-up of a scan&#10;&#10;Description automatically generated">
            <a:extLst>
              <a:ext uri="{FF2B5EF4-FFF2-40B4-BE49-F238E27FC236}">
                <a16:creationId xmlns="" xmlns:a16="http://schemas.microsoft.com/office/drawing/2014/main" id="{36C1896F-DE53-0B88-60C2-2C8487271B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37866"/>
            <a:ext cx="10515600" cy="3907129"/>
          </a:xfrm>
          <a:prstGeom prst="rect">
            <a:avLst/>
          </a:prstGeom>
        </p:spPr>
      </p:pic>
    </p:spTree>
    <p:extLst>
      <p:ext uri="{BB962C8B-B14F-4D97-AF65-F5344CB8AC3E}">
        <p14:creationId xmlns:p14="http://schemas.microsoft.com/office/powerpoint/2010/main" val="214553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00" y="467341"/>
            <a:ext cx="10824176" cy="6302076"/>
          </a:xfrm>
        </p:spPr>
      </p:pic>
    </p:spTree>
    <p:extLst>
      <p:ext uri="{BB962C8B-B14F-4D97-AF65-F5344CB8AC3E}">
        <p14:creationId xmlns:p14="http://schemas.microsoft.com/office/powerpoint/2010/main" val="252548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1710916" y="-11327"/>
            <a:ext cx="8229600" cy="922338"/>
          </a:xfrm>
        </p:spPr>
        <p:txBody>
          <a:bodyPr>
            <a:normAutofit fontScale="90000"/>
          </a:bodyPr>
          <a:lstStyle/>
          <a:p>
            <a:pPr algn="ctr"/>
            <a:r>
              <a:rPr lang="en-US" b="1" dirty="0"/>
              <a:t>Management of liver injury </a:t>
            </a:r>
          </a:p>
        </p:txBody>
      </p:sp>
      <p:sp>
        <p:nvSpPr>
          <p:cNvPr id="53251" name="Rectangle 3"/>
          <p:cNvSpPr>
            <a:spLocks noGrp="1"/>
          </p:cNvSpPr>
          <p:nvPr>
            <p:ph idx="1"/>
          </p:nvPr>
        </p:nvSpPr>
        <p:spPr>
          <a:xfrm>
            <a:off x="0" y="764704"/>
            <a:ext cx="12192000" cy="6093296"/>
          </a:xfrm>
        </p:spPr>
        <p:txBody>
          <a:bodyPr>
            <a:normAutofit/>
          </a:bodyPr>
          <a:lstStyle/>
          <a:p>
            <a:pPr algn="l">
              <a:buFont typeface="Arial" charset="0"/>
              <a:buNone/>
            </a:pPr>
            <a:r>
              <a:rPr lang="en-US" sz="3200" b="1" u="sng" dirty="0">
                <a:latin typeface="Arial" panose="020B0604020202020204" pitchFamily="34" charset="0"/>
                <a:cs typeface="Arial" panose="020B0604020202020204" pitchFamily="34" charset="0"/>
              </a:rPr>
              <a:t>Nonoperative management:</a:t>
            </a:r>
          </a:p>
          <a:p>
            <a:pPr algn="l">
              <a:buFont typeface="Arial" charset="0"/>
              <a:buNone/>
            </a:pPr>
            <a:r>
              <a:rPr lang="en-US" sz="2400" dirty="0">
                <a:latin typeface="Arial" panose="020B0604020202020204" pitchFamily="34" charset="0"/>
                <a:cs typeface="Arial" panose="020B0604020202020204" pitchFamily="34" charset="0"/>
              </a:rPr>
              <a:t> is safe, effective, and the treatment modality of choice in </a:t>
            </a:r>
            <a:r>
              <a:rPr lang="en-US" sz="2400" b="1" dirty="0">
                <a:latin typeface="Arial" panose="020B0604020202020204" pitchFamily="34" charset="0"/>
                <a:cs typeface="Arial" panose="020B0604020202020204" pitchFamily="34" charset="0"/>
              </a:rPr>
              <a:t>hemodynamically</a:t>
            </a:r>
            <a:r>
              <a:rPr lang="en-US" sz="2400" dirty="0">
                <a:latin typeface="Arial" panose="020B0604020202020204" pitchFamily="34" charset="0"/>
                <a:cs typeface="Arial" panose="020B0604020202020204" pitchFamily="34" charset="0"/>
              </a:rPr>
              <a:t> stable patients</a:t>
            </a:r>
            <a:r>
              <a:rPr lang="en-US" dirty="0">
                <a:latin typeface="Arial" panose="020B0604020202020204" pitchFamily="34" charset="0"/>
                <a:cs typeface="Arial" panose="020B0604020202020204" pitchFamily="34" charset="0"/>
              </a:rPr>
              <a:t>. </a:t>
            </a:r>
          </a:p>
          <a:p>
            <a:pPr algn="l">
              <a:buFont typeface="Arial" charset="0"/>
              <a:buNone/>
            </a:pPr>
            <a:r>
              <a:rPr lang="en-US" sz="2400" dirty="0">
                <a:latin typeface="Arial" panose="020B0604020202020204" pitchFamily="34" charset="0"/>
                <a:cs typeface="Arial" panose="020B0604020202020204" pitchFamily="34" charset="0"/>
              </a:rPr>
              <a:t>The weakness  in this treatment is the possibility of missing  an associated intra abdominal injury</a:t>
            </a:r>
          </a:p>
          <a:p>
            <a:pPr algn="l">
              <a:buFont typeface="Arial" charset="0"/>
              <a:buNone/>
            </a:pPr>
            <a:r>
              <a:rPr lang="en-US" sz="3200" b="1" u="sng" dirty="0">
                <a:latin typeface="Arial" panose="020B0604020202020204" pitchFamily="34" charset="0"/>
                <a:cs typeface="Arial" panose="020B0604020202020204" pitchFamily="34" charset="0"/>
              </a:rPr>
              <a:t>Operative management</a:t>
            </a:r>
            <a:r>
              <a:rPr lang="en-US" sz="3200" b="1" dirty="0">
                <a:latin typeface="Arial" panose="020B0604020202020204" pitchFamily="34" charset="0"/>
                <a:cs typeface="Arial" panose="020B0604020202020204" pitchFamily="34" charset="0"/>
              </a:rPr>
              <a:t> :</a:t>
            </a:r>
          </a:p>
          <a:p>
            <a:pPr algn="l">
              <a:buFont typeface="Arial" charset="0"/>
              <a:buNone/>
            </a:pPr>
            <a:r>
              <a:rPr lang="en-US" sz="2400" dirty="0">
                <a:latin typeface="Arial" panose="020B0604020202020204" pitchFamily="34" charset="0"/>
                <a:cs typeface="Arial" panose="020B0604020202020204" pitchFamily="34" charset="0"/>
              </a:rPr>
              <a:t> - simple suture techniques </a:t>
            </a:r>
          </a:p>
          <a:p>
            <a:pPr algn="l">
              <a:buFont typeface="Arial" charset="0"/>
              <a:buNone/>
            </a:pP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resectional</a:t>
            </a:r>
            <a:r>
              <a:rPr lang="en-US" sz="2400" dirty="0">
                <a:latin typeface="Arial" panose="020B0604020202020204" pitchFamily="34" charset="0"/>
                <a:cs typeface="Arial" panose="020B0604020202020204" pitchFamily="34" charset="0"/>
              </a:rPr>
              <a:t> debridement to control hemorrhage.</a:t>
            </a:r>
            <a:endParaRPr lang="ar-JO" sz="2400" dirty="0">
              <a:latin typeface="Arial" panose="020B0604020202020204" pitchFamily="34" charset="0"/>
              <a:cs typeface="Arial" panose="020B0604020202020204" pitchFamily="34" charset="0"/>
            </a:endParaRPr>
          </a:p>
          <a:p>
            <a:pPr algn="l">
              <a:buFont typeface="Arial" charset="0"/>
              <a:buNone/>
            </a:pPr>
            <a:r>
              <a:rPr lang="en-US" sz="2400" dirty="0">
                <a:latin typeface="Arial" panose="020B0604020202020204" pitchFamily="34" charset="0"/>
                <a:cs typeface="Arial" panose="020B0604020202020204" pitchFamily="34" charset="0"/>
              </a:rPr>
              <a:t> - Anatomic resection</a:t>
            </a:r>
          </a:p>
          <a:p>
            <a:pPr algn="l">
              <a:buFont typeface="Arial" charset="0"/>
              <a:buNone/>
            </a:pPr>
            <a:r>
              <a:rPr lang="en-US" sz="2400" dirty="0">
                <a:latin typeface="Arial" panose="020B0604020202020204" pitchFamily="34" charset="0"/>
                <a:cs typeface="Arial" panose="020B0604020202020204" pitchFamily="34" charset="0"/>
              </a:rPr>
              <a:t> -hepatic artery ligation</a:t>
            </a:r>
          </a:p>
          <a:p>
            <a:pPr algn="l">
              <a:buFont typeface="Arial" charset="0"/>
              <a:buNone/>
            </a:pPr>
            <a:r>
              <a:rPr lang="en-US" sz="2400" dirty="0">
                <a:latin typeface="Arial" panose="020B0604020202020204" pitchFamily="34" charset="0"/>
                <a:cs typeface="Arial" panose="020B0604020202020204" pitchFamily="34" charset="0"/>
              </a:rPr>
              <a:t> - perihepatic packing</a:t>
            </a:r>
            <a:endParaRPr lang="ar-JO" sz="2400" dirty="0">
              <a:latin typeface="Arial" panose="020B0604020202020204" pitchFamily="34" charset="0"/>
              <a:cs typeface="Arial" panose="020B0604020202020204" pitchFamily="34" charset="0"/>
            </a:endParaRPr>
          </a:p>
          <a:p>
            <a:pPr marL="0" indent="0" algn="l">
              <a:buNone/>
            </a:pPr>
            <a:r>
              <a:rPr lang="en-US" sz="2400" dirty="0">
                <a:latin typeface="Arial" panose="020B0604020202020204" pitchFamily="34" charset="0"/>
                <a:cs typeface="Arial" panose="020B0604020202020204" pitchFamily="34" charset="0"/>
              </a:rPr>
              <a:t> -fibrin glue application</a:t>
            </a:r>
          </a:p>
          <a:p>
            <a:pPr marL="0" indent="0" algn="l">
              <a:buNone/>
            </a:pPr>
            <a:r>
              <a:rPr lang="en-US" sz="2400" dirty="0">
                <a:latin typeface="Arial" panose="020B0604020202020204" pitchFamily="34" charset="0"/>
                <a:cs typeface="Arial" panose="020B0604020202020204" pitchFamily="34" charset="0"/>
              </a:rPr>
              <a:t> -pringle maneuver</a:t>
            </a:r>
          </a:p>
        </p:txBody>
      </p:sp>
    </p:spTree>
    <p:extLst>
      <p:ext uri="{BB962C8B-B14F-4D97-AF65-F5344CB8AC3E}">
        <p14:creationId xmlns:p14="http://schemas.microsoft.com/office/powerpoint/2010/main" val="93443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0DCBCB-A89E-BFC3-DA18-E3E1E5FE85CA}"/>
              </a:ext>
            </a:extLst>
          </p:cNvPr>
          <p:cNvSpPr>
            <a:spLocks noGrp="1"/>
          </p:cNvSpPr>
          <p:nvPr>
            <p:ph type="title"/>
          </p:nvPr>
        </p:nvSpPr>
        <p:spPr>
          <a:xfrm>
            <a:off x="0" y="18255"/>
            <a:ext cx="11960942" cy="1325563"/>
          </a:xfrm>
        </p:spPr>
        <p:txBody>
          <a:bodyPr/>
          <a:lstStyle/>
          <a:p>
            <a:pPr algn="ctr"/>
            <a:r>
              <a:rPr lang="en-US" sz="4400" b="1" dirty="0"/>
              <a:t>Operative management </a:t>
            </a:r>
            <a:endParaRPr lang="en-US" dirty="0"/>
          </a:p>
        </p:txBody>
      </p:sp>
      <p:sp>
        <p:nvSpPr>
          <p:cNvPr id="3" name="Content Placeholder 2">
            <a:extLst>
              <a:ext uri="{FF2B5EF4-FFF2-40B4-BE49-F238E27FC236}">
                <a16:creationId xmlns="" xmlns:a16="http://schemas.microsoft.com/office/drawing/2014/main" id="{EC61613B-5455-FE58-D05C-DE395FE617F4}"/>
              </a:ext>
            </a:extLst>
          </p:cNvPr>
          <p:cNvSpPr>
            <a:spLocks noGrp="1"/>
          </p:cNvSpPr>
          <p:nvPr>
            <p:ph idx="1"/>
          </p:nvPr>
        </p:nvSpPr>
        <p:spPr>
          <a:xfrm>
            <a:off x="0" y="1194619"/>
            <a:ext cx="12192000" cy="5645126"/>
          </a:xfrm>
        </p:spPr>
        <p:txBody>
          <a:bodyPr>
            <a:normAutofit/>
          </a:bodyPr>
          <a:lstStyle/>
          <a:p>
            <a:pPr algn="l"/>
            <a:r>
              <a:rPr lang="en-US" sz="1800" b="0" i="0" u="none" strike="noStrike" baseline="0" dirty="0">
                <a:latin typeface="Arial" panose="020B0604020202020204" pitchFamily="34" charset="0"/>
                <a:cs typeface="Arial" panose="020B0604020202020204" pitchFamily="34" charset="0"/>
              </a:rPr>
              <a:t>‘rooftop’ incision with midline extension to the xiphisternum and retraction of the costal margins gives</a:t>
            </a:r>
          </a:p>
          <a:p>
            <a:pPr algn="l"/>
            <a:r>
              <a:rPr lang="en-US" sz="1800" b="0" i="0" u="none" strike="noStrike" baseline="0" dirty="0">
                <a:latin typeface="Arial" panose="020B0604020202020204" pitchFamily="34" charset="0"/>
                <a:cs typeface="Arial" panose="020B0604020202020204" pitchFamily="34" charset="0"/>
              </a:rPr>
              <a:t>excellent access to the liver and spleen.</a:t>
            </a:r>
          </a:p>
          <a:p>
            <a:pPr algn="l"/>
            <a:r>
              <a:rPr lang="en-US" sz="2800" b="1" dirty="0">
                <a:latin typeface="Arial" panose="020B0604020202020204" pitchFamily="34" charset="0"/>
                <a:cs typeface="Arial" panose="020B0604020202020204" pitchFamily="34" charset="0"/>
              </a:rPr>
              <a:t>perihepatic packing</a:t>
            </a:r>
          </a:p>
          <a:p>
            <a:pPr algn="l"/>
            <a:r>
              <a:rPr lang="en-US" sz="1800" b="0" i="0" u="none" strike="noStrike" baseline="0" dirty="0">
                <a:latin typeface="Arial" panose="020B0604020202020204" pitchFamily="34" charset="0"/>
                <a:cs typeface="Arial" panose="020B0604020202020204" pitchFamily="34" charset="0"/>
              </a:rPr>
              <a:t>perihepatic packing which involves placing packs above, behind and below the liver, is the most useful method of providing </a:t>
            </a:r>
            <a:r>
              <a:rPr lang="en-US" sz="1800" b="0" i="0" u="none" strike="noStrike" baseline="0" dirty="0" err="1">
                <a:latin typeface="Arial" panose="020B0604020202020204" pitchFamily="34" charset="0"/>
                <a:cs typeface="Arial" panose="020B0604020202020204" pitchFamily="34" charset="0"/>
              </a:rPr>
              <a:t>haemostasis</a:t>
            </a:r>
            <a:r>
              <a:rPr lang="en-US" sz="1800" b="0" i="0" u="none" strike="noStrike" baseline="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Compression of the liver with packs and correction of coagulopathy, if present, will control most of the active bleeding.</a:t>
            </a:r>
          </a:p>
          <a:p>
            <a:pPr algn="l"/>
            <a:r>
              <a:rPr lang="en-US" sz="1800" b="0" i="0" u="none" strike="noStrike" baseline="0" dirty="0">
                <a:latin typeface="Arial" panose="020B0604020202020204" pitchFamily="34" charset="0"/>
                <a:cs typeface="Arial" panose="020B0604020202020204" pitchFamily="34" charset="0"/>
              </a:rPr>
              <a:t>Diffuse parenchymal injuries should be treated by packing the liver  </a:t>
            </a:r>
          </a:p>
          <a:p>
            <a:pPr algn="l"/>
            <a:r>
              <a:rPr lang="en-US" sz="1800" b="0" i="0" u="none" strike="noStrike" baseline="0" dirty="0">
                <a:latin typeface="Arial" panose="020B0604020202020204" pitchFamily="34" charset="0"/>
                <a:cs typeface="Arial" panose="020B0604020202020204" pitchFamily="34" charset="0"/>
              </a:rPr>
              <a:t>This is effective for the majority of liver injuries if the liver is packed against the natural contour of the diaphragm by packing from below and the abdomen closed to facilitate compression of the parenchyma</a:t>
            </a:r>
          </a:p>
          <a:p>
            <a:pPr algn="l"/>
            <a:r>
              <a:rPr lang="en-US" sz="1800" b="0" i="0" u="none" strike="noStrike" baseline="0" dirty="0">
                <a:latin typeface="Arial" panose="020B0604020202020204" pitchFamily="34" charset="0"/>
                <a:cs typeface="Arial" panose="020B0604020202020204" pitchFamily="34" charset="0"/>
              </a:rPr>
              <a:t> Large abdominal packs should be used to ease their removal</a:t>
            </a:r>
          </a:p>
          <a:p>
            <a:pPr algn="l"/>
            <a:r>
              <a:rPr lang="en-US" sz="1800" b="0" i="0" u="none" strike="noStrike" baseline="0" dirty="0">
                <a:latin typeface="Arial" panose="020B0604020202020204" pitchFamily="34" charset="0"/>
                <a:cs typeface="Arial" panose="020B0604020202020204" pitchFamily="34" charset="0"/>
              </a:rPr>
              <a:t> Care should be taken to avoid over packing, as this may produce pressure necrosis of the liver parenchyma or abdominal compartment syndrome.</a:t>
            </a:r>
          </a:p>
          <a:p>
            <a:pPr algn="l"/>
            <a:r>
              <a:rPr lang="en-US" sz="1800" b="0" i="0" u="none" strike="noStrike" baseline="0" dirty="0">
                <a:latin typeface="Arial" panose="020B0604020202020204" pitchFamily="34" charset="0"/>
                <a:cs typeface="Arial" panose="020B0604020202020204" pitchFamily="34" charset="0"/>
              </a:rPr>
              <a:t>patient should have the packs removed after 48 hours, and usually no further surgical intervention is required.</a:t>
            </a:r>
          </a:p>
          <a:p>
            <a:pPr algn="l"/>
            <a:endParaRPr lang="en-US"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02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890219-2FE2-05A3-8FE5-E1CC3747D27E}"/>
              </a:ext>
            </a:extLst>
          </p:cNvPr>
          <p:cNvSpPr>
            <a:spLocks noGrp="1"/>
          </p:cNvSpPr>
          <p:nvPr>
            <p:ph type="title"/>
          </p:nvPr>
        </p:nvSpPr>
        <p:spPr/>
        <p:txBody>
          <a:bodyPr/>
          <a:lstStyle/>
          <a:p>
            <a:endParaRPr lang="en-US"/>
          </a:p>
        </p:txBody>
      </p:sp>
      <p:pic>
        <p:nvPicPr>
          <p:cNvPr id="5" name="Content Placeholder 4" descr="A diagram of a human body&#10;&#10;Description automatically generated">
            <a:extLst>
              <a:ext uri="{FF2B5EF4-FFF2-40B4-BE49-F238E27FC236}">
                <a16:creationId xmlns="" xmlns:a16="http://schemas.microsoft.com/office/drawing/2014/main" id="{00921971-EF52-C240-DDEA-AC9743A6E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794" y="0"/>
            <a:ext cx="11024632" cy="6858000"/>
          </a:xfrm>
        </p:spPr>
      </p:pic>
    </p:spTree>
    <p:extLst>
      <p:ext uri="{BB962C8B-B14F-4D97-AF65-F5344CB8AC3E}">
        <p14:creationId xmlns:p14="http://schemas.microsoft.com/office/powerpoint/2010/main" val="87796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3B9221-0493-3DF2-3D80-A91657CDFC2B}"/>
              </a:ext>
            </a:extLst>
          </p:cNvPr>
          <p:cNvSpPr>
            <a:spLocks noGrp="1"/>
          </p:cNvSpPr>
          <p:nvPr>
            <p:ph idx="1"/>
          </p:nvPr>
        </p:nvSpPr>
        <p:spPr>
          <a:xfrm>
            <a:off x="0" y="129561"/>
            <a:ext cx="12192000" cy="4351338"/>
          </a:xfrm>
        </p:spPr>
        <p:txBody>
          <a:bodyPr/>
          <a:lstStyle/>
          <a:p>
            <a:r>
              <a:rPr lang="en-US" b="1" dirty="0" smtClean="0">
                <a:latin typeface="Andalus" panose="02020603050405020304" pitchFamily="18" charset="-78"/>
                <a:cs typeface="Andalus" panose="02020603050405020304" pitchFamily="18" charset="-78"/>
              </a:rPr>
              <a:t>Pringle </a:t>
            </a:r>
            <a:r>
              <a:rPr lang="en-US" b="1" dirty="0">
                <a:latin typeface="Andalus" panose="02020603050405020304" pitchFamily="18" charset="-78"/>
                <a:cs typeface="Andalus" panose="02020603050405020304" pitchFamily="18" charset="-78"/>
              </a:rPr>
              <a:t>maneuver </a:t>
            </a:r>
          </a:p>
          <a:p>
            <a:pPr algn="l"/>
            <a:r>
              <a:rPr lang="en-US" sz="1800" b="0" i="0" u="none" strike="noStrike" baseline="0" dirty="0">
                <a:latin typeface="Andalus" panose="02020603050405020304" pitchFamily="18" charset="-78"/>
                <a:cs typeface="Andalus" panose="02020603050405020304" pitchFamily="18" charset="-78"/>
              </a:rPr>
              <a:t>If bleeding persists after packing further control can be achieved by vascular inflow occlusion by placing an atraumatic clamp across the foramen of Winslow </a:t>
            </a:r>
            <a:r>
              <a:rPr lang="en-US" sz="1800" b="1" i="0" u="none" strike="noStrike" baseline="0" dirty="0">
                <a:latin typeface="Andalus" panose="02020603050405020304" pitchFamily="18" charset="-78"/>
                <a:cs typeface="Andalus" panose="02020603050405020304" pitchFamily="18" charset="-78"/>
              </a:rPr>
              <a:t>(the Pringle </a:t>
            </a:r>
            <a:r>
              <a:rPr lang="en-US" sz="1800" b="1" i="0" u="none" strike="noStrike" baseline="0" dirty="0" err="1">
                <a:latin typeface="Andalus" panose="02020603050405020304" pitchFamily="18" charset="-78"/>
                <a:cs typeface="Andalus" panose="02020603050405020304" pitchFamily="18" charset="-78"/>
              </a:rPr>
              <a:t>manoeuvre</a:t>
            </a:r>
            <a:r>
              <a:rPr lang="en-US" sz="1800" b="0" i="0" u="none" strike="noStrike" baseline="0" dirty="0">
                <a:latin typeface="Andalus" panose="02020603050405020304" pitchFamily="18" charset="-78"/>
                <a:cs typeface="Andalus" panose="02020603050405020304" pitchFamily="18" charset="-78"/>
              </a:rPr>
              <a:t>) to temporally occlude hepatic artery and portal </a:t>
            </a:r>
            <a:r>
              <a:rPr lang="en-US" sz="1800" b="0" i="0" u="none" strike="noStrike" baseline="0" dirty="0" err="1">
                <a:latin typeface="Andalus" panose="02020603050405020304" pitchFamily="18" charset="-78"/>
                <a:cs typeface="Andalus" panose="02020603050405020304" pitchFamily="18" charset="-78"/>
              </a:rPr>
              <a:t>vien</a:t>
            </a:r>
            <a:r>
              <a:rPr lang="en-US" sz="1800" b="0" i="0" u="none" strike="noStrike" baseline="0" dirty="0">
                <a:latin typeface="Andalus" panose="02020603050405020304" pitchFamily="18" charset="-78"/>
                <a:cs typeface="Andalus" panose="02020603050405020304" pitchFamily="18" charset="-78"/>
              </a:rPr>
              <a:t> </a:t>
            </a:r>
          </a:p>
          <a:p>
            <a:pPr algn="l"/>
            <a:r>
              <a:rPr lang="en-US" sz="1800" b="0" i="0" u="none" strike="noStrike" baseline="0" dirty="0">
                <a:latin typeface="Andalus" panose="02020603050405020304" pitchFamily="18" charset="-78"/>
                <a:cs typeface="Andalus" panose="02020603050405020304" pitchFamily="18" charset="-78"/>
              </a:rPr>
              <a:t>Inflow occlusion facilitates suturing of lacerations and vessels</a:t>
            </a:r>
          </a:p>
          <a:p>
            <a:pPr algn="l"/>
            <a:r>
              <a:rPr lang="en-US" sz="1800" b="0" i="0" u="none" strike="noStrike" baseline="0" dirty="0">
                <a:latin typeface="Andalus" panose="02020603050405020304" pitchFamily="18" charset="-78"/>
                <a:cs typeface="Andalus" panose="02020603050405020304" pitchFamily="18" charset="-78"/>
              </a:rPr>
              <a:t>the liver is tolerated for up to 45 minutes, allowing sufficient time in a blood-free field for repair of injuries </a:t>
            </a:r>
          </a:p>
        </p:txBody>
      </p:sp>
      <p:pic>
        <p:nvPicPr>
          <p:cNvPr id="4" name="Content Placeholder 4" descr="A diagram of a human body&#10;&#10;Description automatically generated">
            <a:extLst>
              <a:ext uri="{FF2B5EF4-FFF2-40B4-BE49-F238E27FC236}">
                <a16:creationId xmlns="" xmlns:a16="http://schemas.microsoft.com/office/drawing/2014/main" id="{C64B833B-227B-1505-04F9-515CDC76F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111" y="2133139"/>
            <a:ext cx="5419725" cy="4295775"/>
          </a:xfrm>
          <a:prstGeom prst="rect">
            <a:avLst/>
          </a:prstGeom>
        </p:spPr>
      </p:pic>
    </p:spTree>
    <p:extLst>
      <p:ext uri="{BB962C8B-B14F-4D97-AF65-F5344CB8AC3E}">
        <p14:creationId xmlns:p14="http://schemas.microsoft.com/office/powerpoint/2010/main" val="1577160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bdominal trauma,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466</TotalTime>
  <Words>2130</Words>
  <Application>Microsoft Office PowerPoint</Application>
  <PresentationFormat>Widescreen</PresentationFormat>
  <Paragraphs>216</Paragraphs>
  <Slides>30</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Andalus</vt:lpstr>
      <vt:lpstr>Aptos</vt:lpstr>
      <vt:lpstr>Aptos Display</vt:lpstr>
      <vt:lpstr>Arial</vt:lpstr>
      <vt:lpstr>Calibri</vt:lpstr>
      <vt:lpstr>Calibri Light</vt:lpstr>
      <vt:lpstr>Khmer UI</vt:lpstr>
      <vt:lpstr>新細明體</vt:lpstr>
      <vt:lpstr>Times New Roman</vt:lpstr>
      <vt:lpstr>Wingdings</vt:lpstr>
      <vt:lpstr>Office Theme</vt:lpstr>
      <vt:lpstr>Abdominal trauma,2015</vt:lpstr>
      <vt:lpstr>Office Theme</vt:lpstr>
      <vt:lpstr>Liver &amp; pancreatic  injury</vt:lpstr>
      <vt:lpstr>PowerPoint Presentation</vt:lpstr>
      <vt:lpstr>Liver injury scale</vt:lpstr>
      <vt:lpstr>PowerPoint Presentation</vt:lpstr>
      <vt:lpstr>PowerPoint Presentation</vt:lpstr>
      <vt:lpstr>Management of liver injury </vt:lpstr>
      <vt:lpstr>Operative management </vt:lpstr>
      <vt:lpstr>PowerPoint Presentation</vt:lpstr>
      <vt:lpstr>PowerPoint Presentation</vt:lpstr>
      <vt:lpstr>PowerPoint Presentation</vt:lpstr>
      <vt:lpstr>PowerPoint Presentation</vt:lpstr>
      <vt:lpstr>Pancreatic Injury</vt:lpstr>
      <vt:lpstr>PowerPoint Presentation</vt:lpstr>
      <vt:lpstr>Operative Management </vt:lpstr>
      <vt:lpstr>PowerPoint Presentation</vt:lpstr>
      <vt:lpstr>Prognosis </vt:lpstr>
      <vt:lpstr>PowerPoint Presentation</vt:lpstr>
      <vt:lpstr>PowerPoint Presentation</vt:lpstr>
      <vt:lpstr>PowerPoint Presentation</vt:lpstr>
      <vt:lpstr>PowerPoint Presentation</vt:lpstr>
      <vt:lpstr>PowerPoint Presentation</vt:lpstr>
      <vt:lpstr>Damage control resuscitation and surgery </vt:lpstr>
      <vt:lpstr>Damage Control resuscitation</vt:lpstr>
      <vt:lpstr>PowerPoint Presentation</vt:lpstr>
      <vt:lpstr>hypocalcemia</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&amp; pancreatic  injury</dc:title>
  <dc:creator>SAMSUNG</dc:creator>
  <cp:lastModifiedBy>Rand Ibrahim Awwad</cp:lastModifiedBy>
  <cp:revision>14</cp:revision>
  <dcterms:created xsi:type="dcterms:W3CDTF">2024-11-02T13:16:01Z</dcterms:created>
  <dcterms:modified xsi:type="dcterms:W3CDTF">2024-11-03T01:40:55Z</dcterms:modified>
</cp:coreProperties>
</file>