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4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3"/>
  </p:notesMasterIdLst>
  <p:sldIdLst>
    <p:sldId id="362" r:id="rId2"/>
    <p:sldId id="256" r:id="rId3"/>
    <p:sldId id="259" r:id="rId4"/>
    <p:sldId id="282" r:id="rId5"/>
    <p:sldId id="275" r:id="rId6"/>
    <p:sldId id="363" r:id="rId7"/>
    <p:sldId id="364" r:id="rId8"/>
    <p:sldId id="365" r:id="rId9"/>
    <p:sldId id="276" r:id="rId10"/>
    <p:sldId id="277" r:id="rId11"/>
    <p:sldId id="264" r:id="rId12"/>
    <p:sldId id="265" r:id="rId13"/>
    <p:sldId id="278" r:id="rId14"/>
    <p:sldId id="266" r:id="rId15"/>
    <p:sldId id="283" r:id="rId16"/>
    <p:sldId id="284" r:id="rId17"/>
    <p:sldId id="287" r:id="rId18"/>
    <p:sldId id="367" r:id="rId19"/>
    <p:sldId id="366" r:id="rId20"/>
    <p:sldId id="289" r:id="rId21"/>
    <p:sldId id="368" r:id="rId22"/>
    <p:sldId id="290" r:id="rId23"/>
    <p:sldId id="291" r:id="rId24"/>
    <p:sldId id="294" r:id="rId25"/>
    <p:sldId id="369" r:id="rId26"/>
    <p:sldId id="296" r:id="rId27"/>
    <p:sldId id="298" r:id="rId28"/>
    <p:sldId id="314" r:id="rId29"/>
    <p:sldId id="319" r:id="rId30"/>
    <p:sldId id="378" r:id="rId31"/>
    <p:sldId id="324" r:id="rId32"/>
    <p:sldId id="379" r:id="rId33"/>
    <p:sldId id="326" r:id="rId34"/>
    <p:sldId id="320" r:id="rId35"/>
    <p:sldId id="329" r:id="rId36"/>
    <p:sldId id="330" r:id="rId37"/>
    <p:sldId id="370" r:id="rId38"/>
    <p:sldId id="335" r:id="rId39"/>
    <p:sldId id="337" r:id="rId40"/>
    <p:sldId id="371" r:id="rId41"/>
    <p:sldId id="372" r:id="rId42"/>
    <p:sldId id="339" r:id="rId43"/>
    <p:sldId id="341" r:id="rId44"/>
    <p:sldId id="343" r:id="rId45"/>
    <p:sldId id="345" r:id="rId46"/>
    <p:sldId id="348" r:id="rId47"/>
    <p:sldId id="350" r:id="rId48"/>
    <p:sldId id="375" r:id="rId49"/>
    <p:sldId id="373" r:id="rId50"/>
    <p:sldId id="355" r:id="rId51"/>
    <p:sldId id="377" r:id="rId52"/>
    <p:sldId id="374" r:id="rId53"/>
    <p:sldId id="381" r:id="rId54"/>
    <p:sldId id="382" r:id="rId55"/>
    <p:sldId id="383" r:id="rId56"/>
    <p:sldId id="384" r:id="rId57"/>
    <p:sldId id="385" r:id="rId58"/>
    <p:sldId id="387" r:id="rId59"/>
    <p:sldId id="388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36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7" d="100"/>
          <a:sy n="67" d="100"/>
        </p:scale>
        <p:origin x="-1392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18CDA-19C1-450F-9DCF-0EBCE79228A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6FE9F-F957-42D2-A1CE-9484E65C7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81;p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Google Shape;82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155;p1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Google Shape;156;p1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Google Shape;162;p1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Google Shape;163;p1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170;p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Google Shape;171;p1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Google Shape;177;p1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Google Shape;178;p1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185;p1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Google Shape;186;p1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Google Shape;191;p18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3" name="Google Shape;192;p1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198;p1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Google Shape;199;p1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Google Shape;206;p2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Google Shape;207;p2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Google Shape;212;p2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Google Shape;213;p2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Google Shape;92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Google Shape;93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99;p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Google Shape;100;p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105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Google Shape;106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111;p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Google Shape;112;p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124;p9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Google Shape;125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133;p1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Google Shape;134;p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140;p1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Google Shape;141;p1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Google Shape;148;p1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Google Shape;149;p1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5234F5-9A20-4A0A-A134-47E45BECDF95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-387424"/>
            <a:ext cx="7342584" cy="3173738"/>
          </a:xfrm>
        </p:spPr>
        <p:txBody>
          <a:bodyPr/>
          <a:lstStyle/>
          <a:p>
            <a:r>
              <a:rPr lang="en-US" b="0" dirty="0" smtClean="0"/>
              <a:t>Gastrointestinal tract </a:t>
            </a:r>
            <a:r>
              <a:rPr lang="en-US" b="0" dirty="0" smtClean="0"/>
              <a:t>lab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Second year.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5229200"/>
            <a:ext cx="6172200" cy="1371600"/>
          </a:xfrm>
        </p:spPr>
        <p:txBody>
          <a:bodyPr/>
          <a:lstStyle/>
          <a:p>
            <a:r>
              <a:rPr lang="en-US" dirty="0" err="1" smtClean="0"/>
              <a:t>DR.Bushra</a:t>
            </a:r>
            <a:r>
              <a:rPr lang="en-US" dirty="0" smtClean="0"/>
              <a:t> Al-</a:t>
            </a:r>
            <a:r>
              <a:rPr lang="en-US" dirty="0" err="1" smtClean="0"/>
              <a:t>Tarawneh,MD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364187"/>
            <a:ext cx="8247670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Clinical </a:t>
            </a:r>
            <a:r>
              <a:rPr lang="en-US" dirty="0" smtClean="0"/>
              <a:t>appearance demonstrating </a:t>
            </a:r>
            <a:r>
              <a:rPr lang="en-US" dirty="0"/>
              <a:t>ulceration and induration of the oral mucosa. </a:t>
            </a:r>
            <a:r>
              <a:rPr lang="en-US" dirty="0" smtClean="0"/>
              <a:t>Histologic appearance </a:t>
            </a:r>
            <a:r>
              <a:rPr lang="en-US" dirty="0"/>
              <a:t>demonstrating numerous nests and islands of malignant </a:t>
            </a:r>
            <a:r>
              <a:rPr lang="en-US" dirty="0" smtClean="0"/>
              <a:t>keratinocytes invading </a:t>
            </a:r>
            <a:r>
              <a:rPr lang="en-US" dirty="0"/>
              <a:t>the underlying connective tissue stroma.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2" y="2899988"/>
            <a:ext cx="3993777" cy="322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79" y="2924944"/>
            <a:ext cx="4225411" cy="34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5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363272" cy="589065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400" dirty="0" err="1" smtClean="0">
                <a:solidFill>
                  <a:srgbClr val="FF0000"/>
                </a:solidFill>
              </a:rPr>
              <a:t>Mucocele</a:t>
            </a:r>
            <a:endParaRPr lang="en-US" sz="44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562456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Histologic examination demonstrates a </a:t>
            </a:r>
            <a:r>
              <a:rPr lang="en-US" dirty="0" err="1" smtClean="0"/>
              <a:t>cystlike</a:t>
            </a:r>
            <a:r>
              <a:rPr lang="en-US" dirty="0" smtClean="0"/>
              <a:t> space lined by inflammatory granulation tissue or fibrous connective tissue that is filled with </a:t>
            </a:r>
            <a:r>
              <a:rPr lang="en-US" dirty="0" err="1" smtClean="0"/>
              <a:t>mucin</a:t>
            </a:r>
            <a:r>
              <a:rPr lang="en-US" dirty="0" smtClean="0"/>
              <a:t> and inflammatory cells, particularly macrophages.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93963"/>
            <a:ext cx="3312583" cy="26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8" y="974007"/>
            <a:ext cx="6395746" cy="45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06" y="260648"/>
            <a:ext cx="5660346" cy="576064"/>
          </a:xfrm>
        </p:spPr>
        <p:txBody>
          <a:bodyPr/>
          <a:lstStyle/>
          <a:p>
            <a:r>
              <a:rPr lang="en-US" dirty="0"/>
              <a:t>Salivary gland tumors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08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Pleomorphic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/>
          <a:lstStyle/>
          <a:p>
            <a:r>
              <a:rPr lang="en-US" dirty="0"/>
              <a:t>Low-power view showing </a:t>
            </a:r>
            <a:r>
              <a:rPr lang="en-US" dirty="0" err="1" smtClean="0"/>
              <a:t>awell</a:t>
            </a:r>
            <a:r>
              <a:rPr lang="en-US" dirty="0" smtClean="0"/>
              <a:t>-demarcated </a:t>
            </a:r>
            <a:r>
              <a:rPr lang="en-US" dirty="0"/>
              <a:t>tumor with adjacent normal salivary gland parenchyma</a:t>
            </a:r>
            <a:r>
              <a:rPr lang="en-US" dirty="0" smtClean="0"/>
              <a:t>. </a:t>
            </a:r>
            <a:r>
              <a:rPr lang="en-US" b="1" dirty="0" smtClean="0"/>
              <a:t>B</a:t>
            </a:r>
            <a:r>
              <a:rPr lang="en-US" b="1" dirty="0"/>
              <a:t>, </a:t>
            </a:r>
            <a:r>
              <a:rPr lang="en-US" dirty="0"/>
              <a:t>High-power view showing epithelial cells as well as </a:t>
            </a:r>
            <a:r>
              <a:rPr lang="en-US" dirty="0" err="1"/>
              <a:t>myoepithelial</a:t>
            </a:r>
            <a:r>
              <a:rPr lang="en-US" dirty="0"/>
              <a:t> </a:t>
            </a:r>
            <a:r>
              <a:rPr lang="en-US" dirty="0" smtClean="0"/>
              <a:t>cells within </a:t>
            </a:r>
            <a:r>
              <a:rPr lang="en-US" dirty="0" err="1"/>
              <a:t>chondroid</a:t>
            </a:r>
            <a:r>
              <a:rPr lang="en-US" dirty="0"/>
              <a:t> matrix material.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200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52" y="3419475"/>
            <a:ext cx="321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9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Mucoepidermoid</a:t>
            </a:r>
            <a:r>
              <a:rPr lang="en-US" dirty="0"/>
              <a:t> Carcinoma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150622" cy="46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3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Bushra</a:t>
            </a:r>
            <a:r>
              <a:rPr lang="en-US" dirty="0" smtClean="0"/>
              <a:t> Al-</a:t>
            </a:r>
            <a:r>
              <a:rPr lang="en-US" dirty="0" err="1" smtClean="0"/>
              <a:t>Tarawneh</a:t>
            </a:r>
            <a:r>
              <a:rPr lang="en-US" dirty="0" smtClean="0"/>
              <a:t>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3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histology of the oral mucosa.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AutoShape 2" descr="Image result for normal esophagus"/>
          <p:cNvSpPr>
            <a:spLocks noGrp="1" noChangeAspect="1" noChangeArrowheads="1"/>
          </p:cNvSpPr>
          <p:nvPr>
            <p:ph sz="quarter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243013"/>
            <a:ext cx="7810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5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1"/>
            <a:ext cx="8942744" cy="3600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Herpesviruses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typically </a:t>
            </a:r>
            <a:r>
              <a:rPr lang="en-US" dirty="0"/>
              <a:t>cause punched-out ulcers </a:t>
            </a:r>
            <a:r>
              <a:rPr lang="en-US" dirty="0" smtClean="0"/>
              <a:t>and </a:t>
            </a:r>
            <a:r>
              <a:rPr lang="en-US" dirty="0"/>
              <a:t>histopathologic analysis demonstrates nuclear </a:t>
            </a:r>
            <a:r>
              <a:rPr lang="en-US" dirty="0" smtClean="0"/>
              <a:t>viral inclusions </a:t>
            </a:r>
            <a:r>
              <a:rPr lang="en-US" dirty="0"/>
              <a:t>within a rim of degenerating epithelial cells </a:t>
            </a:r>
            <a:r>
              <a:rPr lang="en-US" dirty="0" smtClean="0"/>
              <a:t>at the </a:t>
            </a:r>
            <a:r>
              <a:rPr lang="en-US" dirty="0"/>
              <a:t>ulcer </a:t>
            </a:r>
            <a:r>
              <a:rPr lang="en-US" dirty="0" smtClean="0"/>
              <a:t>edge).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CMV</a:t>
            </a:r>
            <a:r>
              <a:rPr lang="en-US" dirty="0"/>
              <a:t> causes </a:t>
            </a:r>
            <a:r>
              <a:rPr lang="en-US" dirty="0" smtClean="0"/>
              <a:t>shallower ulcerations </a:t>
            </a:r>
            <a:r>
              <a:rPr lang="en-US" dirty="0"/>
              <a:t>and </a:t>
            </a:r>
            <a:r>
              <a:rPr lang="en-US" dirty="0" smtClean="0"/>
              <a:t> characteristic </a:t>
            </a:r>
            <a:r>
              <a:rPr lang="en-US" dirty="0"/>
              <a:t>nuclear and </a:t>
            </a:r>
            <a:r>
              <a:rPr lang="en-US" dirty="0" smtClean="0"/>
              <a:t>cytoplasmic inclusions </a:t>
            </a:r>
            <a:r>
              <a:rPr lang="en-US" dirty="0"/>
              <a:t>within capillary endothelium and </a:t>
            </a:r>
            <a:r>
              <a:rPr lang="en-US" dirty="0" smtClean="0"/>
              <a:t>stromal cells.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0712"/>
            <a:ext cx="58464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82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Herpesviruses</a:t>
            </a:r>
            <a:r>
              <a:rPr lang="en-US" dirty="0"/>
              <a:t> esophagitis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4887416" cy="4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1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Candidiasis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candidia  esophag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452688"/>
            <a:ext cx="4627958" cy="38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96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ORAL </a:t>
            </a:r>
            <a:r>
              <a:rPr lang="en-US" dirty="0" smtClean="0"/>
              <a:t>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6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8676456" cy="63573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Reflux esophagitis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Simple </a:t>
            </a:r>
            <a:r>
              <a:rPr lang="en-US" dirty="0"/>
              <a:t>hyperemia, evident to the </a:t>
            </a:r>
            <a:r>
              <a:rPr lang="en-US" dirty="0" err="1"/>
              <a:t>endoscopist</a:t>
            </a:r>
            <a:r>
              <a:rPr lang="en-US" dirty="0"/>
              <a:t> as redness. </a:t>
            </a:r>
            <a:r>
              <a:rPr lang="en-US" b="1" u="sng" dirty="0" smtClean="0"/>
              <a:t>Microscopically</a:t>
            </a:r>
            <a:r>
              <a:rPr lang="en-US" dirty="0" smtClean="0"/>
              <a:t>: </a:t>
            </a:r>
            <a:r>
              <a:rPr lang="en-US" dirty="0" err="1"/>
              <a:t>Eosinophils</a:t>
            </a:r>
            <a:r>
              <a:rPr lang="en-US" dirty="0"/>
              <a:t> are recruited into the squamous mucosa, followed by </a:t>
            </a:r>
            <a:r>
              <a:rPr lang="en-US" dirty="0" err="1"/>
              <a:t>neutrophils.Basal</a:t>
            </a:r>
            <a:r>
              <a:rPr lang="en-US" dirty="0"/>
              <a:t> zone hyperplasia elongation of lamina propria papillae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Treatment with proton pump inhibitors reduces </a:t>
            </a:r>
            <a:r>
              <a:rPr lang="en-US" dirty="0" smtClean="0"/>
              <a:t>gastric acidity </a:t>
            </a:r>
            <a:r>
              <a:rPr lang="en-US" dirty="0"/>
              <a:t>and typically provides symptomatic relief.</a:t>
            </a:r>
          </a:p>
          <a:p>
            <a:r>
              <a:rPr lang="en-US" dirty="0"/>
              <a:t>Complications include esophageal ulceration, </a:t>
            </a:r>
            <a:r>
              <a:rPr lang="en-US" dirty="0" smtClean="0"/>
              <a:t> hematemesis</a:t>
            </a:r>
            <a:r>
              <a:rPr lang="en-US" dirty="0"/>
              <a:t>, melena, stricture  development, and Barrett esophagus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5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1" y="1124744"/>
            <a:ext cx="8588018" cy="536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66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Eosinophilic</a:t>
            </a:r>
            <a:r>
              <a:rPr lang="en-US" dirty="0"/>
              <a:t> Esophagitis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56792"/>
            <a:ext cx="8340799" cy="52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20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76350"/>
            <a:ext cx="6524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395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5552"/>
            <a:ext cx="8259688" cy="935898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Barrett esophagus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93482"/>
            <a:ext cx="6624736" cy="60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Barrett </a:t>
            </a:r>
            <a:r>
              <a:rPr lang="en-US" dirty="0"/>
              <a:t>esophagus with low-grade dysplasia, intestinal type.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737485" cy="48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2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929681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060848"/>
            <a:ext cx="2952328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ESOPHAGEAL TUMORS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268760"/>
            <a:ext cx="8856984" cy="520519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1800" b="1" smtClean="0">
                <a:solidFill>
                  <a:srgbClr val="FF0000"/>
                </a:solidFill>
              </a:rPr>
              <a:t>1- Esophageal adenocarcinoma</a:t>
            </a:r>
            <a:r>
              <a:rPr lang="en-US" sz="180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396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Squamous cell carcinoma composed of nests of malignant cells that partially recapitulate the stratified organization of squamous epithelium.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9416"/>
            <a:ext cx="2766045" cy="54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7" y="1124744"/>
            <a:ext cx="3057525" cy="535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271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STOMACH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Bushra</a:t>
            </a:r>
            <a:r>
              <a:rPr lang="en-US" dirty="0" smtClean="0"/>
              <a:t> Al-</a:t>
            </a:r>
            <a:r>
              <a:rPr lang="en-US" dirty="0" err="1" smtClean="0"/>
              <a:t>Tarawneh</a:t>
            </a:r>
            <a:r>
              <a:rPr lang="en-US" dirty="0" smtClean="0"/>
              <a:t>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Gastritis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795320" cy="5493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Helicobacter </a:t>
            </a:r>
            <a:r>
              <a:rPr lang="en-US" sz="2000" dirty="0"/>
              <a:t>pylori </a:t>
            </a:r>
            <a:r>
              <a:rPr lang="en-US" sz="2000" i="1" dirty="0" smtClean="0"/>
              <a:t>Gastritis</a:t>
            </a:r>
            <a:endParaRPr lang="en-US" sz="20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778" y="1747599"/>
            <a:ext cx="5645271" cy="423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42" y="2204864"/>
            <a:ext cx="4770823" cy="356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ORAL INFLAMMATORY LESIONS.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640960" cy="549322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Aphthous</a:t>
            </a:r>
            <a:r>
              <a:rPr lang="en-US" dirty="0">
                <a:solidFill>
                  <a:srgbClr val="FF0000"/>
                </a:solidFill>
              </a:rPr>
              <a:t> Ulcers (Canker Sores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264819" cy="4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698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640960" cy="747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16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124744"/>
            <a:ext cx="8686800" cy="4873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Autoimmune </a:t>
            </a:r>
            <a:r>
              <a:rPr lang="en-US" dirty="0"/>
              <a:t>gastritis is characterized by diffuse </a:t>
            </a:r>
            <a:r>
              <a:rPr lang="en-US" b="1" dirty="0"/>
              <a:t>damage </a:t>
            </a:r>
            <a:r>
              <a:rPr lang="en-US" b="1" dirty="0" smtClean="0"/>
              <a:t>of the </a:t>
            </a:r>
            <a:r>
              <a:rPr lang="en-US" b="1" dirty="0"/>
              <a:t>oxyntic </a:t>
            </a:r>
            <a:r>
              <a:rPr lang="en-US" dirty="0"/>
              <a:t>(acid-producing) </a:t>
            </a:r>
            <a:r>
              <a:rPr lang="en-US" b="1" dirty="0"/>
              <a:t>mucosa </a:t>
            </a:r>
            <a:r>
              <a:rPr lang="en-US" dirty="0"/>
              <a:t>within the body </a:t>
            </a:r>
            <a:r>
              <a:rPr lang="en-US" dirty="0" smtClean="0"/>
              <a:t>and fundus.</a:t>
            </a:r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b="1" dirty="0"/>
              <a:t>diffuse atrophy, </a:t>
            </a:r>
            <a:r>
              <a:rPr lang="en-US" dirty="0"/>
              <a:t>the oxyntic mucosa of </a:t>
            </a:r>
            <a:r>
              <a:rPr lang="en-US" dirty="0" smtClean="0"/>
              <a:t>the body </a:t>
            </a:r>
            <a:r>
              <a:rPr lang="en-US" dirty="0"/>
              <a:t>and fundus appears markedly thinned, and </a:t>
            </a:r>
            <a:r>
              <a:rPr lang="en-US" dirty="0" err="1"/>
              <a:t>rugal</a:t>
            </a:r>
            <a:r>
              <a:rPr lang="en-US" dirty="0"/>
              <a:t> </a:t>
            </a:r>
            <a:r>
              <a:rPr lang="en-US" dirty="0" smtClean="0"/>
              <a:t>folds are </a:t>
            </a:r>
            <a:r>
              <a:rPr lang="en-US" dirty="0"/>
              <a:t>lost.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inflammatory infiltrate </a:t>
            </a:r>
            <a:r>
              <a:rPr lang="en-US" dirty="0"/>
              <a:t>more commonly is composed of lymphocytes, macrophages</a:t>
            </a:r>
            <a:r>
              <a:rPr lang="en-US" dirty="0" smtClean="0"/>
              <a:t>, and </a:t>
            </a:r>
            <a:r>
              <a:rPr lang="en-US" dirty="0"/>
              <a:t>plasma cells;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contrast with </a:t>
            </a:r>
            <a:r>
              <a:rPr lang="en-US" b="1" i="1" dirty="0"/>
              <a:t>H. pylori </a:t>
            </a:r>
            <a:r>
              <a:rPr lang="en-US" b="1" dirty="0"/>
              <a:t>gastritis</a:t>
            </a:r>
            <a:r>
              <a:rPr lang="en-US" b="1" dirty="0" smtClean="0"/>
              <a:t>,  </a:t>
            </a:r>
            <a:r>
              <a:rPr lang="en-US" dirty="0" smtClean="0"/>
              <a:t>the </a:t>
            </a:r>
            <a:r>
              <a:rPr lang="en-US" dirty="0"/>
              <a:t>inflammatory reaction most often is deep </a:t>
            </a:r>
            <a:r>
              <a:rPr lang="en-US" dirty="0" smtClean="0"/>
              <a:t>and centered </a:t>
            </a:r>
            <a:r>
              <a:rPr lang="en-US" dirty="0"/>
              <a:t>on the gastric glands.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4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2650" cy="7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8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" y="1484784"/>
            <a:ext cx="7467600" cy="1143000"/>
          </a:xfrm>
        </p:spPr>
        <p:txBody>
          <a:bodyPr/>
          <a:lstStyle/>
          <a:p>
            <a:r>
              <a:rPr lang="en-US" dirty="0"/>
              <a:t>Gastric adenomas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64904"/>
            <a:ext cx="8867328" cy="3909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0961"/>
            <a:ext cx="7632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Fundic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Gland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</a:p>
          <a:p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inflammatory 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Hyperplastic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97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363272" cy="5349208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3621"/>
            <a:ext cx="4824536" cy="32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14" y="927295"/>
            <a:ext cx="4435226" cy="29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8630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Intestinal-type </a:t>
            </a:r>
            <a:r>
              <a:rPr lang="en-US" sz="3200" dirty="0" smtClean="0"/>
              <a:t>adenocarcinoma consisting </a:t>
            </a:r>
            <a:r>
              <a:rPr lang="en-US" sz="3200" dirty="0"/>
              <a:t>of an elevated mass with heaped-up </a:t>
            </a:r>
            <a:r>
              <a:rPr lang="en-US" sz="3200" dirty="0" smtClean="0"/>
              <a:t> borders </a:t>
            </a:r>
            <a:r>
              <a:rPr lang="en-US" sz="3200" dirty="0"/>
              <a:t>and</a:t>
            </a:r>
            <a:br>
              <a:rPr lang="en-US" sz="3200" dirty="0"/>
            </a:br>
            <a:r>
              <a:rPr lang="en-US" sz="3200" dirty="0"/>
              <a:t>central ulceration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327275"/>
            <a:ext cx="65151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73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228998"/>
          </a:xfrm>
        </p:spPr>
        <p:txBody>
          <a:bodyPr>
            <a:noAutofit/>
          </a:bodyPr>
          <a:lstStyle/>
          <a:p>
            <a:r>
              <a:rPr lang="en-US" sz="1600" b="1" i="1" dirty="0"/>
              <a:t/>
            </a:r>
            <a:br>
              <a:rPr lang="en-US" sz="1600" b="1" i="1" dirty="0"/>
            </a:br>
            <a:r>
              <a:rPr lang="en-US" sz="1600" b="1" dirty="0" smtClean="0"/>
              <a:t>A, </a:t>
            </a:r>
            <a:r>
              <a:rPr lang="en-US" sz="1600" b="1" dirty="0" err="1"/>
              <a:t>Linitis</a:t>
            </a:r>
            <a:r>
              <a:rPr lang="en-US" sz="1600" b="1" dirty="0"/>
              <a:t> </a:t>
            </a:r>
            <a:r>
              <a:rPr lang="en-US" sz="1600" b="1" dirty="0" err="1"/>
              <a:t>plastica</a:t>
            </a:r>
            <a:r>
              <a:rPr lang="en-US" sz="1600" b="1" dirty="0"/>
              <a:t>. The gastric wall is markedly thickened, and </a:t>
            </a:r>
            <a:r>
              <a:rPr lang="en-US" sz="1600" b="1" dirty="0" err="1"/>
              <a:t>rugal</a:t>
            </a:r>
            <a:r>
              <a:rPr lang="en-US" sz="1600" b="1" dirty="0"/>
              <a:t> </a:t>
            </a:r>
            <a:r>
              <a:rPr lang="en-US" sz="1600" b="1" dirty="0" smtClean="0"/>
              <a:t>folds are </a:t>
            </a:r>
            <a:r>
              <a:rPr lang="en-US" sz="1600" b="1" dirty="0"/>
              <a:t>partially lost. </a:t>
            </a:r>
            <a:r>
              <a:rPr lang="en-US" sz="1600" b="1" dirty="0" smtClean="0"/>
              <a:t>B, </a:t>
            </a:r>
            <a:r>
              <a:rPr lang="en-US" sz="1600" b="1" dirty="0"/>
              <a:t>Signet ring cells with large cytoplasmic </a:t>
            </a:r>
            <a:r>
              <a:rPr lang="en-US" sz="1600" b="1" dirty="0" err="1"/>
              <a:t>mucin</a:t>
            </a:r>
            <a:r>
              <a:rPr lang="en-US" sz="1600" b="1" dirty="0"/>
              <a:t> </a:t>
            </a:r>
            <a:r>
              <a:rPr lang="en-US" sz="1600" b="1" dirty="0" smtClean="0"/>
              <a:t>vacuoles and </a:t>
            </a:r>
            <a:r>
              <a:rPr lang="en-US" sz="1600" b="1" dirty="0"/>
              <a:t>peripherally displaced, crescent-shaped nuclei.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378"/>
            <a:ext cx="3009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099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8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4550" cy="77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849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1844824"/>
          </a:xfrm>
        </p:spPr>
        <p:txBody>
          <a:bodyPr>
            <a:noAutofit/>
          </a:bodyPr>
          <a:lstStyle/>
          <a:p>
            <a:r>
              <a:rPr lang="en-US" sz="1400" dirty="0"/>
              <a:t>Gastrointestinal carcinoid tumor (neuroendocrine</a:t>
            </a:r>
            <a:br>
              <a:rPr lang="en-US" sz="1400" dirty="0"/>
            </a:br>
            <a:r>
              <a:rPr lang="en-US" sz="1400" dirty="0"/>
              <a:t>tumor). </a:t>
            </a:r>
            <a:r>
              <a:rPr lang="en-US" sz="1400" b="1" dirty="0"/>
              <a:t>A, </a:t>
            </a:r>
            <a:r>
              <a:rPr lang="en-US" sz="1400" dirty="0"/>
              <a:t>Carcinoid tumors often form a </a:t>
            </a:r>
            <a:r>
              <a:rPr lang="en-US" sz="1400" dirty="0" smtClean="0"/>
              <a:t>submucosal. B. Shows </a:t>
            </a:r>
            <a:r>
              <a:rPr lang="en-US" sz="1400" dirty="0"/>
              <a:t>the bland cytology that typifies carcinoid tumors. The </a:t>
            </a:r>
            <a:r>
              <a:rPr lang="en-US" sz="1400" dirty="0" smtClean="0"/>
              <a:t>chromatin texture</a:t>
            </a:r>
            <a:r>
              <a:rPr lang="en-US" sz="1400" dirty="0"/>
              <a:t>, with fine and coarse clumps, frequently assumes a </a:t>
            </a:r>
            <a:r>
              <a:rPr lang="en-US" sz="1400" b="1" dirty="0">
                <a:solidFill>
                  <a:srgbClr val="FF0000"/>
                </a:solidFill>
              </a:rPr>
              <a:t>“salt </a:t>
            </a:r>
            <a:r>
              <a:rPr lang="en-US" sz="1400" b="1" dirty="0" smtClean="0">
                <a:solidFill>
                  <a:srgbClr val="FF0000"/>
                </a:solidFill>
              </a:rPr>
              <a:t>and pepper</a:t>
            </a:r>
            <a:r>
              <a:rPr lang="en-US" sz="1400" b="1" dirty="0">
                <a:solidFill>
                  <a:srgbClr val="FF0000"/>
                </a:solidFill>
              </a:rPr>
              <a:t>” pattern</a:t>
            </a:r>
            <a:r>
              <a:rPr lang="en-US" sz="1400" dirty="0"/>
              <a:t>. </a:t>
            </a:r>
            <a:br>
              <a:rPr lang="en-US" sz="1400" dirty="0"/>
            </a:br>
            <a:r>
              <a:rPr lang="en-US" sz="1400" dirty="0"/>
              <a:t>aggressive.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41" y="2133600"/>
            <a:ext cx="3381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56" y="1988840"/>
            <a:ext cx="3038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Gastrointestinal Stromal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7992888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The most </a:t>
            </a:r>
            <a:r>
              <a:rPr lang="en-US" dirty="0"/>
              <a:t>common </a:t>
            </a:r>
            <a:r>
              <a:rPr lang="en-US" dirty="0" err="1"/>
              <a:t>mesenchymal</a:t>
            </a:r>
            <a:r>
              <a:rPr lang="en-US" dirty="0"/>
              <a:t> tumor of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 stomach.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Overall</a:t>
            </a:r>
            <a:r>
              <a:rPr lang="en-US" dirty="0"/>
              <a:t>, GISTs are slightly more common in males. </a:t>
            </a:r>
            <a:r>
              <a:rPr lang="en-US" dirty="0" smtClean="0"/>
              <a:t>The peak </a:t>
            </a:r>
            <a:r>
              <a:rPr lang="en-US" dirty="0"/>
              <a:t>incidence of gastric GIST is around 60 years of </a:t>
            </a:r>
            <a:r>
              <a:rPr lang="en-US" dirty="0" err="1" smtClean="0"/>
              <a:t>age,with</a:t>
            </a:r>
            <a:r>
              <a:rPr lang="en-US" dirty="0" smtClean="0"/>
              <a:t> </a:t>
            </a:r>
            <a:r>
              <a:rPr lang="en-US" dirty="0"/>
              <a:t>less than 10% occurring in persons younger than </a:t>
            </a:r>
            <a:r>
              <a:rPr lang="en-US" dirty="0" smtClean="0"/>
              <a:t>40 years </a:t>
            </a:r>
            <a:r>
              <a:rPr lang="en-US" dirty="0"/>
              <a:t>of 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Approximately </a:t>
            </a:r>
            <a:r>
              <a:rPr lang="en-US" b="1" dirty="0"/>
              <a:t>75% to 80% of all GISTs have oncogenic</a:t>
            </a:r>
            <a:r>
              <a:rPr lang="en-US" b="1" dirty="0" smtClean="0"/>
              <a:t>, gain-of-function </a:t>
            </a:r>
            <a:r>
              <a:rPr lang="en-US" b="1" dirty="0"/>
              <a:t>mutations of the gene </a:t>
            </a:r>
            <a:r>
              <a:rPr lang="en-US" b="1" dirty="0" smtClean="0"/>
              <a:t>encoding the </a:t>
            </a:r>
            <a:r>
              <a:rPr lang="en-US" b="1" dirty="0"/>
              <a:t>tyrosine kinase c-KIT,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9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Candidiasis (Thrush).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candid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8" y="112474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ndidiasis h&amp;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ndidiasis h&amp;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candidiasis h&amp;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8637"/>
            <a:ext cx="4702326" cy="31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6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61048"/>
            <a:ext cx="3682752" cy="2612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Diffuse CD117 (KIT) </a:t>
            </a:r>
            <a:r>
              <a:rPr lang="en-US" dirty="0" err="1"/>
              <a:t>immunoreactivity</a:t>
            </a:r>
            <a:r>
              <a:rPr lang="en-US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1"/>
            <a:ext cx="514470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8999"/>
            <a:ext cx="4886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3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69" y="-26892"/>
            <a:ext cx="6401128" cy="655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61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INFLAMMATORY INTESTINAL DISEASE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24008"/>
            <a:ext cx="8712968" cy="3404992"/>
          </a:xfrm>
        </p:spPr>
        <p:txBody>
          <a:bodyPr/>
          <a:lstStyle/>
          <a:p>
            <a:r>
              <a:rPr lang="en-US" dirty="0"/>
              <a:t>Sigmoid diverticular disease. </a:t>
            </a:r>
            <a:r>
              <a:rPr lang="en-US" b="1" dirty="0"/>
              <a:t>A, </a:t>
            </a:r>
            <a:r>
              <a:rPr lang="en-US" dirty="0"/>
              <a:t>Stool-filled diverticula </a:t>
            </a:r>
            <a:r>
              <a:rPr lang="en-US" dirty="0" smtClean="0"/>
              <a:t>are regularly </a:t>
            </a:r>
            <a:r>
              <a:rPr lang="en-US" dirty="0"/>
              <a:t>arranged. </a:t>
            </a:r>
            <a:r>
              <a:rPr lang="en-US" b="1" dirty="0"/>
              <a:t>B, </a:t>
            </a:r>
            <a:r>
              <a:rPr lang="en-US" dirty="0"/>
              <a:t>Cross-section showing the </a:t>
            </a:r>
            <a:r>
              <a:rPr lang="en-US" dirty="0" err="1"/>
              <a:t>outpouching</a:t>
            </a:r>
            <a:r>
              <a:rPr lang="en-US" dirty="0"/>
              <a:t> of </a:t>
            </a:r>
            <a:r>
              <a:rPr lang="en-US" dirty="0" smtClean="0"/>
              <a:t>mucosa beneath </a:t>
            </a:r>
            <a:r>
              <a:rPr lang="en-US" dirty="0"/>
              <a:t>the </a:t>
            </a:r>
            <a:r>
              <a:rPr lang="en-US" dirty="0" err="1"/>
              <a:t>muscularis</a:t>
            </a:r>
            <a:r>
              <a:rPr lang="en-US" dirty="0"/>
              <a:t> propria.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</a:t>
            </a:r>
            <a:r>
              <a:rPr lang="en-US" b="1" dirty="0"/>
              <a:t>, </a:t>
            </a:r>
            <a:r>
              <a:rPr lang="en-US" dirty="0"/>
              <a:t>Low-power photomicrograph of </a:t>
            </a:r>
            <a:r>
              <a:rPr lang="en-US" dirty="0" smtClean="0"/>
              <a:t>a sigmoid </a:t>
            </a:r>
            <a:r>
              <a:rPr lang="en-US" dirty="0"/>
              <a:t>diverticulum showing protrusion of the mucosa and </a:t>
            </a:r>
            <a:r>
              <a:rPr lang="en-US" dirty="0" err="1"/>
              <a:t>submucosa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through the </a:t>
            </a:r>
            <a:r>
              <a:rPr lang="en-US" dirty="0" err="1"/>
              <a:t>muscularis</a:t>
            </a:r>
            <a:r>
              <a:rPr lang="en-US" dirty="0"/>
              <a:t> propria.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492896"/>
            <a:ext cx="6934719" cy="40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6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Inflammatory Bowel Disease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96944" cy="4873752"/>
          </a:xfrm>
        </p:spPr>
        <p:txBody>
          <a:bodyPr>
            <a:normAutofit/>
          </a:bodyPr>
          <a:lstStyle/>
          <a:p>
            <a:r>
              <a:rPr lang="en-US" i="1" dirty="0" smtClean="0"/>
              <a:t>Inflammatory </a:t>
            </a:r>
            <a:r>
              <a:rPr lang="en-US" i="1" dirty="0"/>
              <a:t>bowel disease </a:t>
            </a:r>
            <a:r>
              <a:rPr lang="en-US" dirty="0"/>
              <a:t>(IBD) is a chronic condition</a:t>
            </a:r>
          </a:p>
          <a:p>
            <a:pPr marL="0" indent="0">
              <a:buNone/>
            </a:pPr>
            <a:r>
              <a:rPr lang="en-US" dirty="0"/>
              <a:t>resulting from inappropriate mucosal immune activation.</a:t>
            </a:r>
          </a:p>
          <a:p>
            <a:pPr marL="0" indent="0">
              <a:buNone/>
            </a:pPr>
            <a:r>
              <a:rPr lang="en-US" dirty="0"/>
              <a:t>IBD encompasses two major entities, </a:t>
            </a:r>
            <a:r>
              <a:rPr lang="en-US" i="1" dirty="0" err="1"/>
              <a:t>Crohn</a:t>
            </a:r>
            <a:r>
              <a:rPr lang="en-US" i="1" dirty="0"/>
              <a:t> disease </a:t>
            </a: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i="1" dirty="0"/>
              <a:t>ulcerative colitis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49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5782766" cy="671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404664"/>
            <a:ext cx="3600400" cy="6069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microscopic features of active </a:t>
            </a:r>
            <a:r>
              <a:rPr lang="en-US" dirty="0" err="1"/>
              <a:t>Crohn</a:t>
            </a:r>
            <a:r>
              <a:rPr lang="en-US" dirty="0"/>
              <a:t> disease </a:t>
            </a:r>
            <a:r>
              <a:rPr lang="en-US" dirty="0" smtClean="0"/>
              <a:t>include: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1- Abundant </a:t>
            </a:r>
            <a:r>
              <a:rPr lang="en-US" dirty="0"/>
              <a:t>neutrophils that infiltrate </a:t>
            </a:r>
            <a:r>
              <a:rPr lang="en-US" dirty="0" smtClean="0"/>
              <a:t>-and </a:t>
            </a:r>
            <a:r>
              <a:rPr lang="en-US" dirty="0"/>
              <a:t>damage crypt epithelium.</a:t>
            </a:r>
          </a:p>
          <a:p>
            <a:pPr marL="0" indent="0">
              <a:buNone/>
            </a:pPr>
            <a:r>
              <a:rPr lang="en-US" dirty="0" smtClean="0"/>
              <a:t>2- Clusters </a:t>
            </a:r>
            <a:r>
              <a:rPr lang="en-US" dirty="0"/>
              <a:t>of neutrophils within a crypt are referred to </a:t>
            </a:r>
            <a:r>
              <a:rPr lang="en-US" dirty="0" smtClean="0"/>
              <a:t>as a </a:t>
            </a:r>
            <a:r>
              <a:rPr lang="en-US" b="1" dirty="0"/>
              <a:t>crypt abscess </a:t>
            </a:r>
            <a:r>
              <a:rPr lang="en-US" dirty="0"/>
              <a:t>and often are associated with crypt destruction.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/>
              <a:t>Repeated cycles of crypt destruction and regeneration</a:t>
            </a:r>
          </a:p>
          <a:p>
            <a:pPr marL="0" indent="0">
              <a:buNone/>
            </a:pPr>
            <a:r>
              <a:rPr lang="en-US" dirty="0"/>
              <a:t>lead to </a:t>
            </a:r>
            <a:r>
              <a:rPr lang="en-US" b="1" dirty="0"/>
              <a:t>distortion of mucosal architecture; </a:t>
            </a:r>
            <a:r>
              <a:rPr lang="en-US" dirty="0" smtClean="0"/>
              <a:t>the normally </a:t>
            </a:r>
            <a:r>
              <a:rPr lang="en-US" dirty="0"/>
              <a:t>straight and parallel crypts take on bizarre </a:t>
            </a:r>
            <a:r>
              <a:rPr lang="en-US" dirty="0" smtClean="0"/>
              <a:t>branching shapes </a:t>
            </a:r>
            <a:r>
              <a:rPr lang="en-US" dirty="0"/>
              <a:t>and unusual orientations to one </a:t>
            </a:r>
            <a:r>
              <a:rPr lang="en-US" dirty="0" smtClean="0"/>
              <a:t>another.</a:t>
            </a:r>
          </a:p>
          <a:p>
            <a:pPr marL="0" indent="0">
              <a:buNone/>
            </a:pPr>
            <a:r>
              <a:rPr lang="en-US" dirty="0" smtClean="0"/>
              <a:t>4- </a:t>
            </a:r>
            <a:r>
              <a:rPr lang="en-US" b="1" dirty="0" err="1"/>
              <a:t>Noncaseating</a:t>
            </a:r>
            <a:r>
              <a:rPr lang="en-US" b="1" dirty="0"/>
              <a:t> granulomas </a:t>
            </a:r>
            <a:r>
              <a:rPr lang="en-US" dirty="0" smtClean="0"/>
              <a:t>, </a:t>
            </a:r>
            <a:r>
              <a:rPr lang="en-US" dirty="0"/>
              <a:t>a hallmark of </a:t>
            </a:r>
            <a:r>
              <a:rPr lang="en-US" dirty="0" err="1"/>
              <a:t>Crohn</a:t>
            </a:r>
            <a:r>
              <a:rPr lang="en-US" dirty="0"/>
              <a:t> </a:t>
            </a:r>
            <a:r>
              <a:rPr lang="en-US" dirty="0" smtClean="0"/>
              <a:t>disease.</a:t>
            </a:r>
          </a:p>
          <a:p>
            <a:pPr marL="0" indent="0">
              <a:buNone/>
            </a:pPr>
            <a:r>
              <a:rPr lang="en-US" dirty="0" smtClean="0"/>
              <a:t>5-</a:t>
            </a:r>
            <a:r>
              <a:rPr lang="en-US" b="1" dirty="0"/>
              <a:t> </a:t>
            </a:r>
            <a:r>
              <a:rPr lang="en-US" b="1" dirty="0" err="1"/>
              <a:t>Paneth</a:t>
            </a:r>
            <a:r>
              <a:rPr lang="en-US" b="1" dirty="0"/>
              <a:t> </a:t>
            </a:r>
            <a:r>
              <a:rPr lang="en-US" b="1" dirty="0" smtClean="0"/>
              <a:t>cell metaplasia 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129758" cy="652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6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6754762" cy="466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3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inflammation in mucosa involved by </a:t>
            </a:r>
            <a:r>
              <a:rPr lang="en-US" dirty="0" err="1"/>
              <a:t>Crohn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disease with crypt abscesses.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724128" cy="381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69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Normal histology of the oral mucosa.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88832" cy="660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03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2550"/>
            <a:ext cx="8892480" cy="51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Pseudopolyps</a:t>
            </a:r>
            <a:r>
              <a:rPr lang="en-US" dirty="0"/>
              <a:t> in </a:t>
            </a:r>
            <a:r>
              <a:rPr lang="en-US" dirty="0" smtClean="0"/>
              <a:t>ulcerative </a:t>
            </a:r>
            <a:r>
              <a:rPr lang="en-US" dirty="0"/>
              <a:t>colitis.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004048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54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6961"/>
            <a:ext cx="9036496" cy="1848059"/>
          </a:xfrm>
        </p:spPr>
        <p:txBody>
          <a:bodyPr/>
          <a:lstStyle/>
          <a:p>
            <a:r>
              <a:rPr lang="en-US" dirty="0"/>
              <a:t>Ischemic Colitis. </a:t>
            </a:r>
            <a:r>
              <a:rPr lang="en-US" b="1" dirty="0"/>
              <a:t>A, </a:t>
            </a:r>
            <a:r>
              <a:rPr lang="en-US" dirty="0"/>
              <a:t>Mucosal erosion associated </a:t>
            </a:r>
            <a:r>
              <a:rPr lang="en-US" dirty="0" smtClean="0"/>
              <a:t>with regenerative </a:t>
            </a:r>
            <a:r>
              <a:rPr lang="en-US" dirty="0"/>
              <a:t>epithelial changes and lamina propria </a:t>
            </a:r>
            <a:r>
              <a:rPr lang="en-US" dirty="0" smtClean="0"/>
              <a:t> hyalinization characteristic of </a:t>
            </a:r>
            <a:r>
              <a:rPr lang="en-US" dirty="0"/>
              <a:t>ischemic colitis.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5020"/>
            <a:ext cx="7380312" cy="462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62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84;p2"/>
          <p:cNvSpPr>
            <a:spLocks noChangeArrowheads="1"/>
          </p:cNvSpPr>
          <p:nvPr/>
        </p:nvSpPr>
        <p:spPr bwMode="auto">
          <a:xfrm>
            <a:off x="6572250" y="0"/>
            <a:ext cx="2571750" cy="3429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51" name="Google Shape;85;p2"/>
          <p:cNvSpPr>
            <a:spLocks noChangeArrowheads="1"/>
          </p:cNvSpPr>
          <p:nvPr/>
        </p:nvSpPr>
        <p:spPr bwMode="auto">
          <a:xfrm>
            <a:off x="6572250" y="3148014"/>
            <a:ext cx="2571750" cy="37099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52" name="Google Shape;86;p2"/>
          <p:cNvSpPr>
            <a:spLocks noChangeArrowheads="1"/>
          </p:cNvSpPr>
          <p:nvPr/>
        </p:nvSpPr>
        <p:spPr bwMode="auto">
          <a:xfrm>
            <a:off x="171451" y="4869160"/>
            <a:ext cx="5048621" cy="198884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285750" y="1340768"/>
            <a:ext cx="4572000" cy="32726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spAutoFit/>
          </a:bodyPr>
          <a:lstStyle/>
          <a:p>
            <a:pPr marL="355600" indent="-342900" fontAlgn="auto">
              <a:spcBef>
                <a:spcPts val="0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Rectum always involved.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515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Extent is variable.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530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Most cases in </a:t>
            </a:r>
            <a:r>
              <a:rPr lang="en-US" sz="1800" kern="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rectosigmoid</a:t>
            </a: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fontAlgn="auto">
              <a:spcBef>
                <a:spcPts val="5"/>
              </a:spcBef>
              <a:spcAft>
                <a:spcPts val="0"/>
              </a:spcAft>
              <a:buClr>
                <a:srgbClr val="90C225"/>
              </a:buClr>
              <a:buSzPts val="2800"/>
              <a:buFont typeface="Noto Sans Symbols"/>
              <a:buNone/>
              <a:defRPr/>
            </a:pPr>
            <a:endParaRPr sz="2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0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b="1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Macroscopic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530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kern="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Aganglionic</a:t>
            </a: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region normal or contracted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515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Proximal normal segment progressively dilated.</a:t>
            </a:r>
            <a:endParaRPr sz="2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5600" indent="-342900" fontAlgn="auto">
              <a:spcBef>
                <a:spcPts val="0"/>
              </a:spcBef>
              <a:spcAft>
                <a:spcPts val="0"/>
              </a:spcAft>
              <a:buClr>
                <a:srgbClr val="90C225"/>
              </a:buClr>
              <a:buSzPts val="1440"/>
              <a:buFont typeface="Noto Sans Symbols"/>
              <a:buChar char="►"/>
              <a:defRPr/>
            </a:pPr>
            <a:r>
              <a:rPr lang="en-US" sz="1800" b="1" kern="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Diagnosis: BIOPSY, microscopic.</a:t>
            </a:r>
            <a:endParaRPr sz="1800" kern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4" name="Google Shape;88;p2"/>
          <p:cNvSpPr txBox="1">
            <a:spLocks noGrp="1"/>
          </p:cNvSpPr>
          <p:nvPr>
            <p:ph type="title"/>
          </p:nvPr>
        </p:nvSpPr>
        <p:spPr>
          <a:xfrm>
            <a:off x="273224" y="219948"/>
            <a:ext cx="3224213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dirty="0" err="1" smtClean="0">
                <a:latin typeface="Calibri" pitchFamily="34" charset="0"/>
                <a:cs typeface="Calibri" pitchFamily="34" charset="0"/>
                <a:sym typeface="Calibri" pitchFamily="34" charset="0"/>
              </a:rPr>
              <a:t>Hirschsprung</a:t>
            </a:r>
            <a:r>
              <a:rPr lang="en-US" altLang="en-US" sz="36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2206170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oogle Shape;95;p4" descr="نتيجة بحث الصور عن hemorrhoid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41148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Google Shape;96;p4" descr="نتيجة بحث الصور عن hemorrhoids pathology outline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90688"/>
            <a:ext cx="4953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Google Shape;97;p4"/>
          <p:cNvSpPr txBox="1">
            <a:spLocks noGrp="1"/>
          </p:cNvSpPr>
          <p:nvPr>
            <p:ph type="title"/>
          </p:nvPr>
        </p:nvSpPr>
        <p:spPr>
          <a:xfrm>
            <a:off x="3349228" y="744539"/>
            <a:ext cx="5166122" cy="566737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Hemorrhoids</a:t>
            </a:r>
          </a:p>
        </p:txBody>
      </p:sp>
    </p:spTree>
    <p:extLst>
      <p:ext uri="{BB962C8B-B14F-4D97-AF65-F5344CB8AC3E}">
        <p14:creationId xmlns:p14="http://schemas.microsoft.com/office/powerpoint/2010/main" val="1960218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02;p5"/>
          <p:cNvSpPr txBox="1">
            <a:spLocks noGrp="1"/>
          </p:cNvSpPr>
          <p:nvPr>
            <p:ph type="title"/>
          </p:nvPr>
        </p:nvSpPr>
        <p:spPr>
          <a:xfrm>
            <a:off x="0" y="9525"/>
            <a:ext cx="9144000" cy="29654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  <a:buFont typeface="Nobile" charset="0"/>
              <a:buNone/>
            </a:pPr>
            <a:r>
              <a:rPr lang="en-US" altLang="en-US" sz="2000" dirty="0" smtClean="0">
                <a:latin typeface="Nobile" charset="0"/>
                <a:cs typeface="Arial" pitchFamily="34" charset="0"/>
                <a:sym typeface="Nobile" charset="0"/>
              </a:rPr>
              <a:t>Celiac Disease</a:t>
            </a:r>
            <a:br>
              <a:rPr lang="en-US" altLang="en-US" sz="2000" dirty="0" smtClean="0">
                <a:latin typeface="Nobile" charset="0"/>
                <a:cs typeface="Arial" pitchFamily="34" charset="0"/>
                <a:sym typeface="Nobile" charset="0"/>
              </a:rPr>
            </a:br>
            <a:endParaRPr lang="en-US" altLang="en-US" sz="4400" dirty="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099" name="Google Shape;103;p5"/>
          <p:cNvSpPr>
            <a:spLocks noChangeArrowheads="1"/>
          </p:cNvSpPr>
          <p:nvPr/>
        </p:nvSpPr>
        <p:spPr bwMode="auto">
          <a:xfrm>
            <a:off x="0" y="2974975"/>
            <a:ext cx="9144000" cy="3962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14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08;p6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Calibri" pitchFamily="34" charset="0"/>
              <a:buNone/>
            </a:pPr>
            <a:r>
              <a:rPr lang="en-US" altLang="en-US" sz="44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Dermatitis herpetiformis.</a:t>
            </a:r>
            <a:br>
              <a:rPr lang="en-US" altLang="en-US" sz="4400" smtClean="0">
                <a:latin typeface="Calibri" pitchFamily="34" charset="0"/>
                <a:cs typeface="Calibri" pitchFamily="34" charset="0"/>
                <a:sym typeface="Calibri" pitchFamily="34" charset="0"/>
              </a:rPr>
            </a:br>
            <a:endParaRPr lang="en-US" altLang="en-US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123" name="Google Shape;109;p6"/>
          <p:cNvSpPr>
            <a:spLocks noChangeArrowheads="1"/>
          </p:cNvSpPr>
          <p:nvPr/>
        </p:nvSpPr>
        <p:spPr bwMode="auto">
          <a:xfrm>
            <a:off x="754857" y="2597150"/>
            <a:ext cx="7412831" cy="43005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53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114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Calibri" pitchFamily="34" charset="0"/>
              <a:buNone/>
            </a:pPr>
            <a:endParaRPr lang="en-US" altLang="en-US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147" name="Google Shape;115;p7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5080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itchFamily="34" charset="0"/>
              <a:buNone/>
            </a:pPr>
            <a:endParaRPr lang="en-US" altLang="en-US" sz="2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148" name="Google Shape;116;p7"/>
          <p:cNvSpPr>
            <a:spLocks noChangeArrowheads="1"/>
          </p:cNvSpPr>
          <p:nvPr/>
        </p:nvSpPr>
        <p:spPr bwMode="auto">
          <a:xfrm>
            <a:off x="0" y="106364"/>
            <a:ext cx="9144000" cy="67516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39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127;p9"/>
          <p:cNvSpPr txBox="1">
            <a:spLocks noChangeArrowheads="1"/>
          </p:cNvSpPr>
          <p:nvPr/>
        </p:nvSpPr>
        <p:spPr bwMode="auto">
          <a:xfrm>
            <a:off x="566738" y="355579"/>
            <a:ext cx="2876550" cy="11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 anchor="ctr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600"/>
              <a:buFont typeface="Calibri" pitchFamily="34" charset="0"/>
              <a:buNone/>
            </a:pPr>
            <a:r>
              <a:rPr lang="en-US" altLang="en-US" sz="3600">
                <a:latin typeface="Calibri" pitchFamily="34" charset="0"/>
                <a:cs typeface="Calibri" pitchFamily="34" charset="0"/>
                <a:sym typeface="Calibri" pitchFamily="34" charset="0"/>
              </a:rPr>
              <a:t>Hyperplastic polyp</a:t>
            </a:r>
          </a:p>
        </p:txBody>
      </p:sp>
      <p:sp>
        <p:nvSpPr>
          <p:cNvPr id="128" name="Google Shape;128;p9"/>
          <p:cNvSpPr txBox="1"/>
          <p:nvPr/>
        </p:nvSpPr>
        <p:spPr>
          <a:xfrm>
            <a:off x="228600" y="2060576"/>
            <a:ext cx="4152900" cy="4626908"/>
          </a:xfrm>
          <a:prstGeom prst="rect">
            <a:avLst/>
          </a:prstGeom>
          <a:noFill/>
          <a:ln>
            <a:noFill/>
          </a:ln>
        </p:spPr>
        <p:txBody>
          <a:bodyPr lIns="0" tIns="139700" rIns="0" bIns="0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Left colon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Rectosigmoid.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Small &lt;	5 mm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Multiple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/>
            <a:endParaRPr lang="en-US" altLang="en-US" sz="280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eaLnBrk="1" hangingPunct="1">
              <a:spcBef>
                <a:spcPts val="1738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Crowding of goblet &amp; absorptive  cells.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13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Serrated surface: hallmark of these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/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lesions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</p:txBody>
      </p:sp>
      <p:sp>
        <p:nvSpPr>
          <p:cNvPr id="8196" name="Google Shape;129;p9"/>
          <p:cNvSpPr>
            <a:spLocks noChangeArrowheads="1"/>
          </p:cNvSpPr>
          <p:nvPr/>
        </p:nvSpPr>
        <p:spPr bwMode="auto">
          <a:xfrm>
            <a:off x="4817269" y="104775"/>
            <a:ext cx="3726656" cy="33797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8197" name="Google Shape;130;p9"/>
          <p:cNvSpPr>
            <a:spLocks noChangeArrowheads="1"/>
          </p:cNvSpPr>
          <p:nvPr/>
        </p:nvSpPr>
        <p:spPr bwMode="auto">
          <a:xfrm>
            <a:off x="4381500" y="3762376"/>
            <a:ext cx="2306241" cy="29829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8198" name="Google Shape;131;p9"/>
          <p:cNvSpPr>
            <a:spLocks noChangeArrowheads="1"/>
          </p:cNvSpPr>
          <p:nvPr/>
        </p:nvSpPr>
        <p:spPr bwMode="auto">
          <a:xfrm>
            <a:off x="6867526" y="3541714"/>
            <a:ext cx="2156222" cy="32035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24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136;p10"/>
          <p:cNvSpPr txBox="1">
            <a:spLocks noGrp="1"/>
          </p:cNvSpPr>
          <p:nvPr>
            <p:ph type="title"/>
          </p:nvPr>
        </p:nvSpPr>
        <p:spPr>
          <a:xfrm>
            <a:off x="566738" y="82506"/>
            <a:ext cx="2361010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Juvenile Polyps</a:t>
            </a:r>
          </a:p>
        </p:txBody>
      </p:sp>
      <p:sp>
        <p:nvSpPr>
          <p:cNvPr id="137" name="Google Shape;137;p10"/>
          <p:cNvSpPr txBox="1"/>
          <p:nvPr/>
        </p:nvSpPr>
        <p:spPr>
          <a:xfrm>
            <a:off x="335757" y="2060576"/>
            <a:ext cx="2951560" cy="4716676"/>
          </a:xfrm>
          <a:prstGeom prst="rect">
            <a:avLst/>
          </a:prstGeom>
          <a:noFill/>
          <a:ln>
            <a:noFill/>
          </a:ln>
        </p:spPr>
        <p:txBody>
          <a:bodyPr lIns="0" tIns="139700" rIns="0" bIns="0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Pedunculated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Reddish lesions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Cystic	spaces on cut sections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Dilated glands filled with mucin  and inflammatory debris.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en-US" altLang="en-US" sz="18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18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Granulation tissue on surface.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</p:txBody>
      </p:sp>
      <p:sp>
        <p:nvSpPr>
          <p:cNvPr id="9220" name="Google Shape;138;p10"/>
          <p:cNvSpPr>
            <a:spLocks noChangeArrowheads="1"/>
          </p:cNvSpPr>
          <p:nvPr/>
        </p:nvSpPr>
        <p:spPr bwMode="auto">
          <a:xfrm>
            <a:off x="3815954" y="406401"/>
            <a:ext cx="5179219" cy="62198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1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Mild dysplasia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7838653" cy="51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885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43;p11"/>
          <p:cNvSpPr txBox="1">
            <a:spLocks noGrp="1"/>
          </p:cNvSpPr>
          <p:nvPr>
            <p:ph type="title"/>
          </p:nvPr>
        </p:nvSpPr>
        <p:spPr>
          <a:xfrm>
            <a:off x="566738" y="82506"/>
            <a:ext cx="3102769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Peutz-Jeghers polyp</a:t>
            </a:r>
          </a:p>
        </p:txBody>
      </p:sp>
      <p:sp>
        <p:nvSpPr>
          <p:cNvPr id="144" name="Google Shape;144;p11"/>
          <p:cNvSpPr txBox="1"/>
          <p:nvPr/>
        </p:nvSpPr>
        <p:spPr>
          <a:xfrm>
            <a:off x="70248" y="1544639"/>
            <a:ext cx="2864644" cy="2741776"/>
          </a:xfrm>
          <a:prstGeom prst="rect">
            <a:avLst/>
          </a:prstGeom>
          <a:noFill/>
          <a:ln>
            <a:noFill/>
          </a:ln>
        </p:spPr>
        <p:txBody>
          <a:bodyPr lIns="0" tIns="139700" rIns="0" bIns="0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85725" indent="-85725" defTabSz="185738" eaLnBrk="1" hangingPunct="1"/>
            <a:r>
              <a:rPr lang="en-US" altLang="en-US" dirty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dirty="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1800" dirty="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Large.</a:t>
            </a:r>
            <a:endParaRPr lang="en-US" altLang="en-US" sz="1800" dirty="0">
              <a:latin typeface="Trebuchet MS" pitchFamily="34" charset="0"/>
              <a:sym typeface="Trebuchet MS" pitchFamily="34" charset="0"/>
            </a:endParaRPr>
          </a:p>
          <a:p>
            <a:pPr marL="85725" indent="-85725" defTabSz="185738" eaLnBrk="1" hangingPunct="1">
              <a:spcBef>
                <a:spcPts val="1000"/>
              </a:spcBef>
            </a:pPr>
            <a:r>
              <a:rPr lang="en-US" altLang="en-US" dirty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dirty="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1800" dirty="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Arborizing network of connective  tissue, smooth muscle, lamina  propria</a:t>
            </a:r>
            <a:endParaRPr lang="en-US" altLang="en-US" sz="1800" dirty="0">
              <a:latin typeface="Trebuchet MS" pitchFamily="34" charset="0"/>
              <a:sym typeface="Trebuchet MS" pitchFamily="34" charset="0"/>
            </a:endParaRPr>
          </a:p>
          <a:p>
            <a:pPr marL="85725" indent="-85725" defTabSz="185738" eaLnBrk="1" hangingPunct="1">
              <a:spcBef>
                <a:spcPts val="1000"/>
              </a:spcBef>
            </a:pPr>
            <a:r>
              <a:rPr lang="en-US" altLang="en-US" dirty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dirty="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1800" dirty="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Glands lined by normal-appearing</a:t>
            </a:r>
            <a:endParaRPr lang="en-US" altLang="en-US" sz="1800" dirty="0">
              <a:latin typeface="Trebuchet MS" pitchFamily="34" charset="0"/>
              <a:sym typeface="Trebuchet MS" pitchFamily="34" charset="0"/>
            </a:endParaRPr>
          </a:p>
          <a:p>
            <a:pPr marL="85725" indent="-85725" algn="ctr" defTabSz="185738" eaLnBrk="1" hangingPunct="1"/>
            <a:r>
              <a:rPr lang="en-US" altLang="en-US" sz="1800" dirty="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intestinal epithelium</a:t>
            </a:r>
            <a:endParaRPr lang="en-US" altLang="en-US" sz="1800" dirty="0">
              <a:latin typeface="Trebuchet MS" pitchFamily="34" charset="0"/>
              <a:sym typeface="Trebuchet MS" pitchFamily="34" charset="0"/>
            </a:endParaRPr>
          </a:p>
          <a:p>
            <a:pPr marL="85725" indent="-85725" algn="ctr" defTabSz="185738" eaLnBrk="1" hangingPunct="1">
              <a:spcBef>
                <a:spcPts val="1013"/>
              </a:spcBef>
            </a:pPr>
            <a:r>
              <a:rPr lang="en-US" altLang="en-US" dirty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dirty="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1800" dirty="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Christmas tree pattern.</a:t>
            </a:r>
            <a:endParaRPr lang="en-US" altLang="en-US" sz="1800" dirty="0">
              <a:latin typeface="Trebuchet MS" pitchFamily="34" charset="0"/>
              <a:sym typeface="Trebuchet MS" pitchFamily="34" charset="0"/>
            </a:endParaRPr>
          </a:p>
        </p:txBody>
      </p:sp>
      <p:sp>
        <p:nvSpPr>
          <p:cNvPr id="10244" name="Google Shape;145;p11"/>
          <p:cNvSpPr>
            <a:spLocks noChangeArrowheads="1"/>
          </p:cNvSpPr>
          <p:nvPr/>
        </p:nvSpPr>
        <p:spPr bwMode="auto">
          <a:xfrm>
            <a:off x="6286500" y="1030288"/>
            <a:ext cx="2857500" cy="49466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45" name="Google Shape;146;p11"/>
          <p:cNvSpPr>
            <a:spLocks noChangeArrowheads="1"/>
          </p:cNvSpPr>
          <p:nvPr/>
        </p:nvSpPr>
        <p:spPr bwMode="auto">
          <a:xfrm>
            <a:off x="2803922" y="501650"/>
            <a:ext cx="3723084" cy="57277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47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51;p12"/>
          <p:cNvSpPr>
            <a:spLocks noChangeArrowheads="1"/>
          </p:cNvSpPr>
          <p:nvPr/>
        </p:nvSpPr>
        <p:spPr bwMode="auto">
          <a:xfrm>
            <a:off x="685800" y="1622426"/>
            <a:ext cx="3492104" cy="48625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1267" name="Google Shape;152;p12"/>
          <p:cNvSpPr txBox="1">
            <a:spLocks noGrp="1"/>
          </p:cNvSpPr>
          <p:nvPr>
            <p:ph type="title"/>
          </p:nvPr>
        </p:nvSpPr>
        <p:spPr>
          <a:xfrm>
            <a:off x="2767013" y="-23857"/>
            <a:ext cx="3609975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Pedunculated or sessile</a:t>
            </a:r>
          </a:p>
        </p:txBody>
      </p:sp>
      <p:sp>
        <p:nvSpPr>
          <p:cNvPr id="11268" name="Google Shape;153;p12"/>
          <p:cNvSpPr>
            <a:spLocks noChangeArrowheads="1"/>
          </p:cNvSpPr>
          <p:nvPr/>
        </p:nvSpPr>
        <p:spPr bwMode="auto">
          <a:xfrm>
            <a:off x="4114800" y="1622426"/>
            <a:ext cx="4055269" cy="48625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11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58;p13"/>
          <p:cNvSpPr txBox="1">
            <a:spLocks noGrp="1"/>
          </p:cNvSpPr>
          <p:nvPr>
            <p:ph type="title"/>
          </p:nvPr>
        </p:nvSpPr>
        <p:spPr>
          <a:xfrm>
            <a:off x="2771800" y="820738"/>
            <a:ext cx="2381250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Colon adenoma</a:t>
            </a:r>
          </a:p>
        </p:txBody>
      </p:sp>
      <p:sp>
        <p:nvSpPr>
          <p:cNvPr id="12291" name="Google Shape;159;p13"/>
          <p:cNvSpPr>
            <a:spLocks noChangeArrowheads="1"/>
          </p:cNvSpPr>
          <p:nvPr/>
        </p:nvSpPr>
        <p:spPr bwMode="auto">
          <a:xfrm>
            <a:off x="108348" y="2398714"/>
            <a:ext cx="8927306" cy="44592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2292" name="Google Shape;160;p13"/>
          <p:cNvSpPr>
            <a:spLocks noChangeArrowheads="1"/>
          </p:cNvSpPr>
          <p:nvPr/>
        </p:nvSpPr>
        <p:spPr bwMode="auto">
          <a:xfrm>
            <a:off x="108348" y="788988"/>
            <a:ext cx="8927306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r>
              <a:rPr lang="en-US" altLang="en-US" sz="1800" dirty="0" smtClean="0"/>
              <a:t>.</a:t>
            </a:r>
            <a:endParaRPr lang="en-US" altLang="en-US" sz="1800" dirty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09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65;p14"/>
          <p:cNvSpPr txBox="1">
            <a:spLocks noGrp="1"/>
          </p:cNvSpPr>
          <p:nvPr>
            <p:ph type="title"/>
          </p:nvPr>
        </p:nvSpPr>
        <p:spPr>
          <a:xfrm>
            <a:off x="566738" y="82506"/>
            <a:ext cx="2649141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Tubular adenoma</a:t>
            </a:r>
          </a:p>
        </p:txBody>
      </p:sp>
      <p:sp>
        <p:nvSpPr>
          <p:cNvPr id="13315" name="Google Shape;166;p14"/>
          <p:cNvSpPr>
            <a:spLocks noChangeArrowheads="1"/>
          </p:cNvSpPr>
          <p:nvPr/>
        </p:nvSpPr>
        <p:spPr bwMode="auto">
          <a:xfrm>
            <a:off x="342900" y="1533526"/>
            <a:ext cx="3376613" cy="53244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3316" name="Google Shape;167;p14"/>
          <p:cNvSpPr>
            <a:spLocks noChangeArrowheads="1"/>
          </p:cNvSpPr>
          <p:nvPr/>
        </p:nvSpPr>
        <p:spPr bwMode="auto">
          <a:xfrm>
            <a:off x="4457701" y="381000"/>
            <a:ext cx="3402806" cy="3200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3317" name="Google Shape;168;p14"/>
          <p:cNvSpPr>
            <a:spLocks noChangeArrowheads="1"/>
          </p:cNvSpPr>
          <p:nvPr/>
        </p:nvSpPr>
        <p:spPr bwMode="auto">
          <a:xfrm>
            <a:off x="3886200" y="3581400"/>
            <a:ext cx="5143500" cy="3276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40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73;p15"/>
          <p:cNvSpPr txBox="1">
            <a:spLocks noGrp="1"/>
          </p:cNvSpPr>
          <p:nvPr>
            <p:ph type="title"/>
          </p:nvPr>
        </p:nvSpPr>
        <p:spPr>
          <a:xfrm>
            <a:off x="566738" y="82506"/>
            <a:ext cx="2649141" cy="112082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  <a:buFont typeface="Calibri" pitchFamily="34" charset="0"/>
              <a:buNone/>
            </a:pPr>
            <a:r>
              <a:rPr lang="en-US" altLang="en-US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Villous adenoma.</a:t>
            </a:r>
          </a:p>
        </p:txBody>
      </p:sp>
      <p:sp>
        <p:nvSpPr>
          <p:cNvPr id="14339" name="Google Shape;174;p15"/>
          <p:cNvSpPr>
            <a:spLocks noChangeArrowheads="1"/>
          </p:cNvSpPr>
          <p:nvPr/>
        </p:nvSpPr>
        <p:spPr bwMode="auto">
          <a:xfrm>
            <a:off x="671512" y="2068513"/>
            <a:ext cx="7349729" cy="44116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75" name="Google Shape;175;p15"/>
          <p:cNvSpPr txBox="1"/>
          <p:nvPr/>
        </p:nvSpPr>
        <p:spPr>
          <a:xfrm>
            <a:off x="4572001" y="215900"/>
            <a:ext cx="2374106" cy="137664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39050" rIns="0" bIns="0">
            <a:spAutoFit/>
          </a:bodyPr>
          <a:lstStyle/>
          <a:p>
            <a:pPr marL="127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450" kern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sz="1450" kern="0">
                <a:solidFill>
                  <a:srgbClr val="90C2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ker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Long slender villi.</a:t>
            </a:r>
            <a:endParaRPr sz="1800" ker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450" kern="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sz="1450" kern="0">
                <a:solidFill>
                  <a:srgbClr val="90C2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1800" ker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More frequent invasive foci</a:t>
            </a:r>
            <a:endParaRPr sz="1800" ker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7578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80;p16"/>
          <p:cNvSpPr>
            <a:spLocks/>
          </p:cNvSpPr>
          <p:nvPr/>
        </p:nvSpPr>
        <p:spPr bwMode="auto">
          <a:xfrm>
            <a:off x="1" y="4013200"/>
            <a:ext cx="335756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5307 h 2845434"/>
              <a:gd name="T4" fmla="*/ 448056 w 448309"/>
              <a:gd name="T5" fmla="*/ 2845307 h 2845434"/>
              <a:gd name="T6" fmla="*/ 0 w 448309"/>
              <a:gd name="T7" fmla="*/ 0 h 2845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309" h="2845434" extrusionOk="0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1" name="Google Shape;181;p16"/>
          <p:cNvSpPr txBox="1"/>
          <p:nvPr/>
        </p:nvSpPr>
        <p:spPr>
          <a:xfrm>
            <a:off x="320278" y="685800"/>
            <a:ext cx="8920163" cy="2480166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355600" indent="-3429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20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800" b="1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Gardner syndrome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: intestinal polyps + osteomas (mandible, skull, and long  bones); epidermal cysts; desmoid and thyroid tumors; and dental  abnormalities.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>
              <a:spcBef>
                <a:spcPts val="988"/>
              </a:spcBef>
            </a:pPr>
            <a:r>
              <a:rPr lang="en-US" altLang="en-US" sz="2000">
                <a:solidFill>
                  <a:srgbClr val="90C225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►</a:t>
            </a:r>
            <a:r>
              <a:rPr lang="en-US" altLang="en-US" sz="2000">
                <a:solidFill>
                  <a:srgbClr val="90C225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	</a:t>
            </a:r>
            <a:r>
              <a:rPr lang="en-US" altLang="en-US" sz="2800" b="1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Turcot syndrome</a:t>
            </a:r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: intestinal adenomas and CNS tumors (medulloblastomas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  <a:p>
            <a:pPr eaLnBrk="1" hangingPunct="1"/>
            <a:r>
              <a:rPr lang="en-US" altLang="en-US" sz="2400">
                <a:solidFill>
                  <a:srgbClr val="404040"/>
                </a:solidFill>
                <a:latin typeface="Trebuchet MS" pitchFamily="34" charset="0"/>
                <a:sym typeface="Trebuchet MS" pitchFamily="34" charset="0"/>
              </a:rPr>
              <a:t>&gt;&gt; glioblastomas	)</a:t>
            </a:r>
            <a:endParaRPr lang="en-US" altLang="en-US" sz="2400">
              <a:latin typeface="Trebuchet MS" pitchFamily="34" charset="0"/>
              <a:sym typeface="Trebuchet MS" pitchFamily="34" charset="0"/>
            </a:endParaRPr>
          </a:p>
        </p:txBody>
      </p:sp>
      <p:sp>
        <p:nvSpPr>
          <p:cNvPr id="15364" name="Google Shape;182;p16"/>
          <p:cNvSpPr>
            <a:spLocks noChangeArrowheads="1"/>
          </p:cNvSpPr>
          <p:nvPr/>
        </p:nvSpPr>
        <p:spPr bwMode="auto">
          <a:xfrm>
            <a:off x="4572000" y="2568576"/>
            <a:ext cx="4572000" cy="4289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5365" name="Google Shape;183;p16"/>
          <p:cNvSpPr>
            <a:spLocks noChangeArrowheads="1"/>
          </p:cNvSpPr>
          <p:nvPr/>
        </p:nvSpPr>
        <p:spPr bwMode="auto">
          <a:xfrm>
            <a:off x="-4763" y="2597151"/>
            <a:ext cx="4686300" cy="42894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709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88;p17"/>
          <p:cNvSpPr txBox="1">
            <a:spLocks noChangeArrowheads="1"/>
          </p:cNvSpPr>
          <p:nvPr/>
        </p:nvSpPr>
        <p:spPr bwMode="auto">
          <a:xfrm>
            <a:off x="2771775" y="11092"/>
            <a:ext cx="3600450" cy="11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 anchor="ctr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600"/>
              <a:buFont typeface="Calibri" pitchFamily="34" charset="0"/>
              <a:buNone/>
            </a:pPr>
            <a:r>
              <a:rPr lang="en-US" altLang="en-US" sz="3600">
                <a:latin typeface="Calibri" pitchFamily="34" charset="0"/>
                <a:cs typeface="Calibri" pitchFamily="34" charset="0"/>
                <a:sym typeface="Calibri" pitchFamily="34" charset="0"/>
              </a:rPr>
              <a:t>Cecal polyps in HNPCC.</a:t>
            </a:r>
          </a:p>
        </p:txBody>
      </p:sp>
      <p:sp>
        <p:nvSpPr>
          <p:cNvPr id="16387" name="Google Shape;189;p17"/>
          <p:cNvSpPr>
            <a:spLocks noChangeArrowheads="1"/>
          </p:cNvSpPr>
          <p:nvPr/>
        </p:nvSpPr>
        <p:spPr bwMode="auto">
          <a:xfrm>
            <a:off x="742950" y="1203326"/>
            <a:ext cx="7143750" cy="55022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87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94;p18"/>
          <p:cNvSpPr txBox="1">
            <a:spLocks noChangeArrowheads="1"/>
          </p:cNvSpPr>
          <p:nvPr/>
        </p:nvSpPr>
        <p:spPr bwMode="auto">
          <a:xfrm>
            <a:off x="566738" y="631009"/>
            <a:ext cx="7384256" cy="11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 anchor="ctr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600"/>
              <a:buFont typeface="Calibri" pitchFamily="34" charset="0"/>
              <a:buNone/>
            </a:pPr>
            <a:r>
              <a:rPr lang="en-US" altLang="en-US" sz="3600">
                <a:latin typeface="Calibri" pitchFamily="34" charset="0"/>
                <a:cs typeface="Calibri" pitchFamily="34" charset="0"/>
                <a:sym typeface="Calibri" pitchFamily="34" charset="0"/>
              </a:rPr>
              <a:t>Rectosigmoid adenocarcinoma, napkin  ring</a:t>
            </a:r>
            <a:endParaRPr lang="en-US" altLang="en-US"/>
          </a:p>
        </p:txBody>
      </p:sp>
      <p:sp>
        <p:nvSpPr>
          <p:cNvPr id="17411" name="Google Shape;195;p18"/>
          <p:cNvSpPr>
            <a:spLocks noChangeArrowheads="1"/>
          </p:cNvSpPr>
          <p:nvPr/>
        </p:nvSpPr>
        <p:spPr bwMode="auto">
          <a:xfrm>
            <a:off x="433388" y="1887538"/>
            <a:ext cx="5532835" cy="4845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17412" name="Google Shape;196;p18" descr="نتيجة بحث الصور عن meaning of napkin ri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23" y="2663825"/>
            <a:ext cx="294917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95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201;p19"/>
          <p:cNvSpPr txBox="1">
            <a:spLocks noChangeArrowheads="1"/>
          </p:cNvSpPr>
          <p:nvPr/>
        </p:nvSpPr>
        <p:spPr bwMode="auto">
          <a:xfrm>
            <a:off x="0" y="312717"/>
            <a:ext cx="4131469" cy="11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 anchor="ctr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600"/>
              <a:buFont typeface="Calibri" pitchFamily="34" charset="0"/>
              <a:buNone/>
            </a:pPr>
            <a:r>
              <a:rPr lang="en-US" altLang="en-US" sz="3600">
                <a:latin typeface="Calibri" pitchFamily="34" charset="0"/>
                <a:cs typeface="Calibri" pitchFamily="34" charset="0"/>
                <a:sym typeface="Calibri" pitchFamily="34" charset="0"/>
              </a:rPr>
              <a:t>Exophytic adenocarcinoma</a:t>
            </a:r>
          </a:p>
        </p:txBody>
      </p:sp>
      <p:sp>
        <p:nvSpPr>
          <p:cNvPr id="18435" name="Google Shape;202;p19"/>
          <p:cNvSpPr>
            <a:spLocks noChangeArrowheads="1"/>
          </p:cNvSpPr>
          <p:nvPr/>
        </p:nvSpPr>
        <p:spPr bwMode="auto">
          <a:xfrm>
            <a:off x="3837385" y="0"/>
            <a:ext cx="5301853" cy="3429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436" name="Google Shape;203;p19"/>
          <p:cNvSpPr>
            <a:spLocks noChangeArrowheads="1"/>
          </p:cNvSpPr>
          <p:nvPr/>
        </p:nvSpPr>
        <p:spPr bwMode="auto">
          <a:xfrm>
            <a:off x="3837385" y="3429000"/>
            <a:ext cx="5420915" cy="3276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437" name="Google Shape;204;p19"/>
          <p:cNvSpPr txBox="1">
            <a:spLocks noChangeArrowheads="1"/>
          </p:cNvSpPr>
          <p:nvPr/>
        </p:nvSpPr>
        <p:spPr bwMode="auto">
          <a:xfrm>
            <a:off x="0" y="4820859"/>
            <a:ext cx="4676775" cy="99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 anchor="ctr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200"/>
              <a:buFont typeface="Calibri" pitchFamily="34" charset="0"/>
              <a:buNone/>
            </a:pPr>
            <a:r>
              <a:rPr lang="en-US" altLang="en-US" sz="3200">
                <a:latin typeface="Calibri" pitchFamily="34" charset="0"/>
                <a:cs typeface="Calibri" pitchFamily="34" charset="0"/>
                <a:sym typeface="Calibri" pitchFamily="34" charset="0"/>
              </a:rPr>
              <a:t>Adenocarcinoma with necrosis</a:t>
            </a:r>
          </a:p>
        </p:txBody>
      </p:sp>
    </p:spTree>
    <p:extLst>
      <p:ext uri="{BB962C8B-B14F-4D97-AF65-F5344CB8AC3E}">
        <p14:creationId xmlns:p14="http://schemas.microsoft.com/office/powerpoint/2010/main" val="3893395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09;p20"/>
          <p:cNvSpPr>
            <a:spLocks noChangeArrowheads="1"/>
          </p:cNvSpPr>
          <p:nvPr/>
        </p:nvSpPr>
        <p:spPr bwMode="auto">
          <a:xfrm>
            <a:off x="148828" y="1392239"/>
            <a:ext cx="8728472" cy="55451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9459" name="Google Shape;210;p20"/>
          <p:cNvSpPr txBox="1">
            <a:spLocks noChangeArrowheads="1"/>
          </p:cNvSpPr>
          <p:nvPr/>
        </p:nvSpPr>
        <p:spPr bwMode="auto">
          <a:xfrm>
            <a:off x="3258741" y="457201"/>
            <a:ext cx="2626519" cy="112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SzPts val="3600"/>
              <a:buFont typeface="Calibri" pitchFamily="34" charset="0"/>
              <a:buNone/>
            </a:pPr>
            <a:r>
              <a:rPr lang="en-US" altLang="en-US" sz="3600">
                <a:latin typeface="Calibri" pitchFamily="34" charset="0"/>
                <a:cs typeface="Calibri" pitchFamily="34" charset="0"/>
                <a:sym typeface="Calibri" pitchFamily="34" charset="0"/>
              </a:rPr>
              <a:t>Liver metastasis.</a:t>
            </a:r>
          </a:p>
        </p:txBody>
      </p:sp>
    </p:spTree>
    <p:extLst>
      <p:ext uri="{BB962C8B-B14F-4D97-AF65-F5344CB8AC3E}">
        <p14:creationId xmlns:p14="http://schemas.microsoft.com/office/powerpoint/2010/main" val="209404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</a:t>
            </a:r>
            <a:r>
              <a:rPr lang="en-US" dirty="0" smtClean="0"/>
              <a:t>Dysplasia.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6864"/>
            <a:ext cx="8244408" cy="54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806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215;p21"/>
          <p:cNvSpPr txBox="1">
            <a:spLocks noGrp="1"/>
          </p:cNvSpPr>
          <p:nvPr>
            <p:ph type="body" idx="1"/>
          </p:nvPr>
        </p:nvSpPr>
        <p:spPr>
          <a:xfrm>
            <a:off x="0" y="106364"/>
            <a:ext cx="9144000" cy="6651625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0" tIns="0" rIns="0" bIns="0"/>
          <a:lstStyle/>
          <a:p>
            <a:pPr marL="228600" indent="-50800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Arial" pitchFamily="34" charset="0"/>
              <a:buNone/>
            </a:pPr>
            <a:endParaRPr lang="en-US" altLang="en-US" sz="28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94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GOOD LUCK IN YOUR EXAM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4551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dysplasia </a:t>
            </a:r>
            <a:r>
              <a:rPr lang="en-US" dirty="0" smtClean="0"/>
              <a:t>= </a:t>
            </a:r>
            <a:r>
              <a:rPr lang="en-US" dirty="0"/>
              <a:t>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5" y="1556792"/>
            <a:ext cx="782595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0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Leukoplakia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lesion is smooth with </a:t>
            </a:r>
            <a:r>
              <a:rPr lang="en-US" dirty="0" smtClean="0"/>
              <a:t>well-demarcated borders </a:t>
            </a:r>
            <a:r>
              <a:rPr lang="en-US" dirty="0"/>
              <a:t>and minimal elevation. B, Histologic appearance of </a:t>
            </a:r>
            <a:r>
              <a:rPr lang="en-US" dirty="0" smtClean="0"/>
              <a:t>leukoplakia showing </a:t>
            </a:r>
            <a:r>
              <a:rPr lang="en-US" dirty="0"/>
              <a:t>dysplasia, characterized by nuclear and cellular </a:t>
            </a:r>
            <a:r>
              <a:rPr lang="en-US" dirty="0" err="1" smtClean="0"/>
              <a:t>pleomorphism</a:t>
            </a:r>
            <a:r>
              <a:rPr lang="en-US" dirty="0" smtClean="0"/>
              <a:t> and </a:t>
            </a:r>
            <a:r>
              <a:rPr lang="en-US" dirty="0"/>
              <a:t>loss of normal maturation.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7" y="3645024"/>
            <a:ext cx="3634780" cy="273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0" y="3512247"/>
            <a:ext cx="378213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63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5" ma:contentTypeDescription="Create a new document." ma:contentTypeScope="" ma:versionID="bfb9ff1dc42cb6438ebae18e315d30fa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94bda5c4fc12ff3d900907d6cbd9878e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F3E2F9-592D-4120-9F5F-49A8CD007BA0}"/>
</file>

<file path=customXml/itemProps2.xml><?xml version="1.0" encoding="utf-8"?>
<ds:datastoreItem xmlns:ds="http://schemas.openxmlformats.org/officeDocument/2006/customXml" ds:itemID="{D160BDB6-5249-49B3-A007-C8228DC5112C}"/>
</file>

<file path=customXml/itemProps3.xml><?xml version="1.0" encoding="utf-8"?>
<ds:datastoreItem xmlns:ds="http://schemas.openxmlformats.org/officeDocument/2006/customXml" ds:itemID="{B2CB2B64-5F01-425A-8AB4-C16899FD526F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339</TotalTime>
  <Words>805</Words>
  <Application>Microsoft Office PowerPoint</Application>
  <PresentationFormat>On-screen Show (4:3)</PresentationFormat>
  <Paragraphs>135</Paragraphs>
  <Slides>71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Oriel</vt:lpstr>
      <vt:lpstr>Gastrointestinal tract lab Second year.</vt:lpstr>
      <vt:lpstr>ORAL CAVITY</vt:lpstr>
      <vt:lpstr>ORAL INFLAMMATORY LESIONS. </vt:lpstr>
      <vt:lpstr>Oral Candidiasis (Thrush). </vt:lpstr>
      <vt:lpstr>PowerPoint Presentation</vt:lpstr>
      <vt:lpstr>Mild dysplasia </vt:lpstr>
      <vt:lpstr>Moderate Dysplasia.</vt:lpstr>
      <vt:lpstr>severe dysplasia = CIS</vt:lpstr>
      <vt:lpstr>Leukoplakia</vt:lpstr>
      <vt:lpstr>PowerPoint Presentation</vt:lpstr>
      <vt:lpstr>PowerPoint Presentation</vt:lpstr>
      <vt:lpstr>Salivary gland tumors </vt:lpstr>
      <vt:lpstr>Pleomorphic Adenoma</vt:lpstr>
      <vt:lpstr>Mucoepidermoid Carcinoma</vt:lpstr>
      <vt:lpstr>Esophagus</vt:lpstr>
      <vt:lpstr>Normal histology of the oral mucosa. </vt:lpstr>
      <vt:lpstr>PowerPoint Presentation</vt:lpstr>
      <vt:lpstr>Herpesviruses esophagitis</vt:lpstr>
      <vt:lpstr>Candidiasis </vt:lpstr>
      <vt:lpstr>PowerPoint Presentation</vt:lpstr>
      <vt:lpstr>PowerPoint Presentation</vt:lpstr>
      <vt:lpstr>Eosinophilic Esophagitis </vt:lpstr>
      <vt:lpstr>PowerPoint Presentation</vt:lpstr>
      <vt:lpstr>Barrett esophagus</vt:lpstr>
      <vt:lpstr>. Barrett esophagus with low-grade dysplasia, intestinal type.</vt:lpstr>
      <vt:lpstr>PowerPoint Presentation</vt:lpstr>
      <vt:lpstr>Squamous cell carcinoma composed of nests of malignant cells that partially recapitulate the stratified organization of squamous epithelium. </vt:lpstr>
      <vt:lpstr>STOMACH</vt:lpstr>
      <vt:lpstr>Chronic Gastritis </vt:lpstr>
      <vt:lpstr>PowerPoint Presentation</vt:lpstr>
      <vt:lpstr>MORPHOLOGY </vt:lpstr>
      <vt:lpstr>PowerPoint Presentation</vt:lpstr>
      <vt:lpstr>Gastric adenomas</vt:lpstr>
      <vt:lpstr>MORPHOLOGY </vt:lpstr>
      <vt:lpstr>Intestinal-type adenocarcinoma consisting of an elevated mass with heaped-up  borders and central ulceration</vt:lpstr>
      <vt:lpstr> A, Linitis plastica. The gastric wall is markedly thickened, and rugal folds are partially lost. B, Signet ring cells with large cytoplasmic mucin vacuoles and peripherally displaced, crescent-shaped nuclei.</vt:lpstr>
      <vt:lpstr>PowerPoint Presentation</vt:lpstr>
      <vt:lpstr>Gastrointestinal carcinoid tumor (neuroendocrine tumor). A, Carcinoid tumors often form a submucosal. B. Shows the bland cytology that typifies carcinoid tumors. The chromatin texture, with fine and coarse clumps, frequently assumes a “salt and pepper” pattern.  aggressive.</vt:lpstr>
      <vt:lpstr>Gastrointestinal Stromal Tumor</vt:lpstr>
      <vt:lpstr>PowerPoint Presentation</vt:lpstr>
      <vt:lpstr>MALToma</vt:lpstr>
      <vt:lpstr>INFLAMMATORY INTESTINAL DISEASE</vt:lpstr>
      <vt:lpstr>PowerPoint Presentation</vt:lpstr>
      <vt:lpstr>Inflammatory Bowel Disease </vt:lpstr>
      <vt:lpstr>PowerPoint Presentation</vt:lpstr>
      <vt:lpstr>PowerPoint Presentation</vt:lpstr>
      <vt:lpstr>PowerPoint Presentation</vt:lpstr>
      <vt:lpstr>PowerPoint Presentation</vt:lpstr>
      <vt:lpstr>active inflammation in mucosa involved by Crohn disease with crypt abscesses.</vt:lpstr>
      <vt:lpstr>PowerPoint Presentation</vt:lpstr>
      <vt:lpstr>Pseudopolyps in ulcerative colitis.</vt:lpstr>
      <vt:lpstr>PowerPoint Presentation</vt:lpstr>
      <vt:lpstr>Hirschsprung Disease</vt:lpstr>
      <vt:lpstr>Hemorrhoids</vt:lpstr>
      <vt:lpstr>Celiac Disease </vt:lpstr>
      <vt:lpstr>Dermatitis herpetiformis. </vt:lpstr>
      <vt:lpstr>PowerPoint Presentation</vt:lpstr>
      <vt:lpstr>PowerPoint Presentation</vt:lpstr>
      <vt:lpstr>Juvenile Polyps</vt:lpstr>
      <vt:lpstr>Peutz-Jeghers polyp</vt:lpstr>
      <vt:lpstr>Pedunculated or sessile</vt:lpstr>
      <vt:lpstr>Colon adenoma</vt:lpstr>
      <vt:lpstr>Tubular adenoma</vt:lpstr>
      <vt:lpstr>Villous adenoma.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28</cp:revision>
  <dcterms:created xsi:type="dcterms:W3CDTF">2020-02-12T20:15:40Z</dcterms:created>
  <dcterms:modified xsi:type="dcterms:W3CDTF">2021-04-05T07:29:55Z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