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98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8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9" r:id="rId30"/>
    <p:sldId id="291" r:id="rId31"/>
    <p:sldId id="283" r:id="rId32"/>
    <p:sldId id="292" r:id="rId33"/>
  </p:sldIdLst>
  <p:sldSz cx="12192000" cy="6858000"/>
  <p:notesSz cx="6858000" cy="9144000"/>
  <p:defaultTextStyle>
    <a:defPPr lvl="0">
      <a:defRPr lang="ar-JO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5E1D9EB-1647-4641-8CAA-FC7762AB8764}" type="datetimeFigureOut">
              <a:rPr lang="ar-JO" smtClean="0"/>
              <a:t>07/04/1444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B3C3856-AB6B-44C9-B2D3-4BC79E1E14E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7696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D6DD0B4-6AF3-4D1D-BB54-BE8F677381CD}" type="slidenum">
              <a:rPr lang="ar-SA" smtClean="0"/>
              <a:pPr/>
              <a:t>2</a:t>
            </a:fld>
            <a:endParaRPr lang="en-US" smtClean="0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6112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5C10452-BF06-4A26-B508-3248D50E6C7A}" type="slidenum">
              <a:rPr lang="ar-SA" smtClean="0"/>
              <a:pPr/>
              <a:t>14</a:t>
            </a:fld>
            <a:endParaRPr 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5462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55414B4-FE53-4EBB-8F27-38F0F7672312}" type="slidenum">
              <a:rPr lang="ar-SA" smtClean="0"/>
              <a:pPr/>
              <a:t>15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3760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C772F75-33A6-4DF1-B9E9-3EF577277BBC}" type="slidenum">
              <a:rPr lang="ar-SA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9829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4DD29C4-A4B8-4EA6-9E7E-49824EA11975}" type="slidenum">
              <a:rPr lang="ar-SA" smtClean="0"/>
              <a:pPr/>
              <a:t>20</a:t>
            </a:fld>
            <a:endParaRPr lang="en-US" smtClean="0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1435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B298812-47E9-4A5C-A647-528EFE9CF760}" type="slidenum">
              <a:rPr lang="ar-SA" smtClean="0"/>
              <a:pPr/>
              <a:t>21</a:t>
            </a:fld>
            <a:endParaRPr lang="en-US" smtClean="0"/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2974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7AECC3E-01D6-4233-9ECC-BBE3017C0F13}" type="slidenum">
              <a:rPr lang="ar-SA" smtClean="0"/>
              <a:pPr/>
              <a:t>22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6079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08E9D65-49BD-4212-BBBE-EC9FBED6CF8A}" type="slidenum">
              <a:rPr lang="ar-SA" smtClean="0"/>
              <a:pPr/>
              <a:t>25</a:t>
            </a:fld>
            <a:endParaRPr lang="en-US" smtClean="0"/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9907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1661B54-9E4F-4076-849A-C821989D3636}" type="slidenum">
              <a:rPr lang="ar-SA" smtClean="0"/>
              <a:pPr/>
              <a:t>26</a:t>
            </a:fld>
            <a:endParaRPr lang="en-US" smtClean="0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9665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15360E2-418F-4CF7-AF2F-B99F2BF32A26}" type="slidenum">
              <a:rPr lang="ar-SA" smtClean="0"/>
              <a:pPr/>
              <a:t>27</a:t>
            </a:fld>
            <a:endParaRPr lang="en-US" smtClean="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4137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15360E2-418F-4CF7-AF2F-B99F2BF32A26}" type="slidenum">
              <a:rPr lang="ar-SA" smtClean="0"/>
              <a:pPr/>
              <a:t>30</a:t>
            </a:fld>
            <a:endParaRPr lang="en-US" smtClean="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3076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D6DD0B4-6AF3-4D1D-BB54-BE8F677381CD}" type="slidenum">
              <a:rPr lang="ar-SA" smtClean="0"/>
              <a:pPr/>
              <a:t>3</a:t>
            </a:fld>
            <a:endParaRPr lang="en-US" smtClean="0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649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2AF6265-D383-4F94-8824-BE5F6B711F29}" type="slidenum">
              <a:rPr lang="ar-SA" smtClean="0"/>
              <a:pPr/>
              <a:t>4</a:t>
            </a:fld>
            <a:endParaRPr lang="en-US" smtClean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3203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47E1B3-E214-472B-985F-4A9436254D6D}" type="slidenum">
              <a:rPr lang="ar-SA" smtClean="0"/>
              <a:pPr/>
              <a:t>5</a:t>
            </a:fld>
            <a:endParaRPr lang="en-US" smtClean="0"/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1753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D6DD0B4-6AF3-4D1D-BB54-BE8F677381CD}" type="slidenum">
              <a:rPr lang="ar-SA" smtClean="0"/>
              <a:pPr/>
              <a:t>6</a:t>
            </a:fld>
            <a:endParaRPr lang="en-US" smtClean="0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2818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1B278B-3C70-45FC-9A51-2052A6061E0F}" type="slidenum">
              <a:rPr lang="ar-SA" smtClean="0"/>
              <a:pPr/>
              <a:t>8</a:t>
            </a:fld>
            <a:endParaRPr lang="en-US" smtClean="0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4196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03EE596-8269-4917-9C86-23109D936359}" type="slidenum">
              <a:rPr lang="ar-SA" smtClean="0"/>
              <a:pPr/>
              <a:t>9</a:t>
            </a:fld>
            <a:endParaRPr lang="en-US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83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 smtClean="0"/>
              <a:t>ACTION OF HISTAMINE: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Contraction of smooth muscle in the bronchi and bronchioles (producing bronchoconstriction and respiratory distress)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Increased permeability of veins and capillaries, which allows fluid to flow into subcutaneous tissues and form edema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Dilation of capillaries in the skin, to cause flushing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33F01-5D1A-4641-B4A3-2D1DA95428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81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3284E5B-4484-4E5F-8002-39A3FE069696}" type="slidenum">
              <a:rPr lang="ar-SA" smtClean="0"/>
              <a:pPr/>
              <a:t>12</a:t>
            </a:fld>
            <a:endParaRPr lang="en-US" smtClean="0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Hydroxyeicosateraenoic acid</a:t>
            </a:r>
          </a:p>
        </p:txBody>
      </p:sp>
    </p:spTree>
    <p:extLst>
      <p:ext uri="{BB962C8B-B14F-4D97-AF65-F5344CB8AC3E}">
        <p14:creationId xmlns:p14="http://schemas.microsoft.com/office/powerpoint/2010/main" val="19825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7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7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473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56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42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07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41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49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8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7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18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89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04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58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677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92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3432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7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9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2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0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3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5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1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2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4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98528-962F-46B3-8279-C5030A91822C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07/04/1444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969617-60BE-431E-9D42-72F4766DC4C8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4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NFLAMMATION"/>
          <p:cNvSpPr txBox="1">
            <a:spLocks noGrp="1"/>
          </p:cNvSpPr>
          <p:nvPr>
            <p:ph type="ctrTitle"/>
          </p:nvPr>
        </p:nvSpPr>
        <p:spPr>
          <a:xfrm>
            <a:off x="1917192" y="263236"/>
            <a:ext cx="8458200" cy="2150781"/>
          </a:xfrm>
          <a:prstGeom prst="rect">
            <a:avLst/>
          </a:prstGeom>
        </p:spPr>
        <p:txBody>
          <a:bodyPr anchor="b">
            <a:normAutofit fontScale="90000"/>
          </a:bodyPr>
          <a:lstStyle>
            <a:lvl1pPr>
              <a:defRPr sz="6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rtl="0">
              <a:defRPr sz="4600">
                <a:latin typeface="Cambria"/>
                <a:ea typeface="Cambria"/>
                <a:cs typeface="Cambria"/>
                <a:sym typeface="Cambria"/>
              </a:defRPr>
            </a:pPr>
            <a:r>
              <a:rPr lang="en-US" sz="8000" dirty="0">
                <a:latin typeface="Cambria"/>
                <a:cs typeface="+mj-cs"/>
                <a:sym typeface="Cambria"/>
              </a:rPr>
              <a:t>INF</a:t>
            </a:r>
            <a:r>
              <a:rPr sz="8000" dirty="0" smtClean="0">
                <a:cs typeface="+mj-cs"/>
              </a:rPr>
              <a:t>LAMMATION</a:t>
            </a:r>
            <a:r>
              <a:rPr lang="en-US" sz="8000" dirty="0" smtClean="0">
                <a:cs typeface="+mj-cs"/>
              </a:rPr>
              <a:t/>
            </a:r>
            <a:br>
              <a:rPr lang="en-US" sz="8000" dirty="0" smtClean="0">
                <a:cs typeface="+mj-cs"/>
              </a:rPr>
            </a:br>
            <a:r>
              <a:rPr lang="en-US" sz="8000" dirty="0" smtClean="0">
                <a:cs typeface="+mj-cs"/>
              </a:rPr>
              <a:t>               III</a:t>
            </a:r>
            <a:endParaRPr sz="8000" dirty="0">
              <a:cs typeface="+mj-cs"/>
            </a:endParaRPr>
          </a:p>
        </p:txBody>
      </p:sp>
      <p:sp>
        <p:nvSpPr>
          <p:cNvPr id="23" name="Samir Al Bashir, MD,"/>
          <p:cNvSpPr txBox="1">
            <a:spLocks noGrp="1"/>
          </p:cNvSpPr>
          <p:nvPr>
            <p:ph type="subTitle" idx="1"/>
          </p:nvPr>
        </p:nvSpPr>
        <p:spPr>
          <a:xfrm>
            <a:off x="1524000" y="3509963"/>
            <a:ext cx="9079992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SzTx/>
              <a:buNone/>
              <a:defRPr sz="3600" b="1">
                <a:solidFill>
                  <a:srgbClr val="8E8D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>
              <a:defRPr sz="2200" b="0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000" dirty="0" err="1" smtClean="0"/>
              <a:t>Sura</a:t>
            </a:r>
            <a:r>
              <a:rPr lang="en-US" sz="4000" dirty="0" smtClean="0"/>
              <a:t> Al </a:t>
            </a:r>
            <a:r>
              <a:rPr lang="en-US" sz="4000" dirty="0" err="1" smtClean="0"/>
              <a:t>Rawabdeh</a:t>
            </a:r>
            <a:r>
              <a:rPr lang="en-US" sz="4000" dirty="0" smtClean="0"/>
              <a:t>, MD</a:t>
            </a:r>
          </a:p>
          <a:p>
            <a:pPr algn="l">
              <a:defRPr sz="2200" b="0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000" dirty="0" smtClean="0"/>
              <a:t>2-11-2022</a:t>
            </a:r>
          </a:p>
          <a:p>
            <a:pPr algn="l">
              <a:defRPr sz="2200" b="0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58488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339233"/>
            <a:ext cx="8993447" cy="5594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u="sng" dirty="0" smtClean="0"/>
              <a:t>ACTION OF HISTAMINE:</a:t>
            </a:r>
            <a:endParaRPr lang="ar-JO" sz="2800" u="sng" dirty="0" smtClean="0"/>
          </a:p>
          <a:p>
            <a:endParaRPr lang="ar-JO" dirty="0"/>
          </a:p>
          <a:p>
            <a:r>
              <a:rPr lang="en-US" dirty="0" smtClean="0">
                <a:latin typeface="Arial Rounded MT Bold" panose="020F0704030504030204" pitchFamily="34" charset="0"/>
              </a:rPr>
              <a:t>Histamine </a:t>
            </a:r>
            <a:r>
              <a:rPr lang="en-US" dirty="0">
                <a:latin typeface="Arial Rounded MT Bold" panose="020F0704030504030204" pitchFamily="34" charset="0"/>
              </a:rPr>
              <a:t>causes </a:t>
            </a:r>
            <a:r>
              <a:rPr lang="en-US" u="sng" dirty="0">
                <a:latin typeface="Arial Rounded MT Bold" panose="020F0704030504030204" pitchFamily="34" charset="0"/>
              </a:rPr>
              <a:t>dilation</a:t>
            </a:r>
            <a:r>
              <a:rPr lang="en-US" dirty="0">
                <a:latin typeface="Arial Rounded MT Bold" panose="020F0704030504030204" pitchFamily="34" charset="0"/>
              </a:rPr>
              <a:t> of arterioles and increases </a:t>
            </a:r>
            <a:r>
              <a:rPr lang="en-US" u="sng" dirty="0">
                <a:latin typeface="Arial Rounded MT Bold" panose="020F0704030504030204" pitchFamily="34" charset="0"/>
              </a:rPr>
              <a:t>the permeability </a:t>
            </a:r>
            <a:r>
              <a:rPr lang="en-US" dirty="0">
                <a:latin typeface="Arial Rounded MT Bold" panose="020F0704030504030204" pitchFamily="34" charset="0"/>
              </a:rPr>
              <a:t>of </a:t>
            </a:r>
            <a:r>
              <a:rPr lang="en-US" dirty="0" err="1">
                <a:latin typeface="Arial Rounded MT Bold" panose="020F0704030504030204" pitchFamily="34" charset="0"/>
              </a:rPr>
              <a:t>venules</a:t>
            </a:r>
            <a:r>
              <a:rPr lang="en-US" dirty="0">
                <a:latin typeface="Arial Rounded MT Bold" panose="020F0704030504030204" pitchFamily="34" charset="0"/>
              </a:rPr>
              <a:t>. Histamine is considered the principal mediator of the immediate transient phase of increased vascular permeability, producing </a:t>
            </a:r>
            <a:r>
              <a:rPr lang="en-US" dirty="0" err="1">
                <a:latin typeface="Arial Rounded MT Bold" panose="020F0704030504030204" pitchFamily="34" charset="0"/>
              </a:rPr>
              <a:t>interendothelial</a:t>
            </a:r>
            <a:r>
              <a:rPr lang="en-US" dirty="0">
                <a:latin typeface="Arial Rounded MT Bold" panose="020F0704030504030204" pitchFamily="34" charset="0"/>
              </a:rPr>
              <a:t> gaps in </a:t>
            </a:r>
            <a:r>
              <a:rPr lang="en-US" dirty="0" err="1">
                <a:latin typeface="Arial Rounded MT Bold" panose="020F0704030504030204" pitchFamily="34" charset="0"/>
              </a:rPr>
              <a:t>postcapillary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venules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Its </a:t>
            </a:r>
            <a:r>
              <a:rPr lang="en-US" dirty="0">
                <a:latin typeface="Arial Rounded MT Bold" panose="020F0704030504030204" pitchFamily="34" charset="0"/>
              </a:rPr>
              <a:t>vasoactive effects are mediated mainly via binding to receptors, called H1 receptors, on microvascular </a:t>
            </a:r>
            <a:r>
              <a:rPr lang="en-US" dirty="0" smtClean="0">
                <a:latin typeface="Arial Rounded MT Bold" panose="020F0704030504030204" pitchFamily="34" charset="0"/>
              </a:rPr>
              <a:t>endothelial </a:t>
            </a:r>
            <a:r>
              <a:rPr lang="en-US" dirty="0">
                <a:latin typeface="Arial Rounded MT Bold" panose="020F0704030504030204" pitchFamily="34" charset="0"/>
              </a:rPr>
              <a:t>cells.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Histamine also causes contraction of some smooth muscles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098" name="Picture 2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477" y="3196671"/>
            <a:ext cx="4248523" cy="366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7008"/>
          </a:xfrm>
        </p:spPr>
        <p:txBody>
          <a:bodyPr>
            <a:normAutofit/>
          </a:bodyPr>
          <a:lstStyle/>
          <a:p>
            <a:pPr algn="ctr" rtl="0"/>
            <a:r>
              <a:rPr lang="en-US" sz="4800" b="1" dirty="0">
                <a:solidFill>
                  <a:srgbClr val="FF0000"/>
                </a:solidFill>
              </a:rPr>
              <a:t>Arachidonic Acid Metabolites</a:t>
            </a:r>
            <a:endParaRPr lang="ar-JO" sz="48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1480" y="1325880"/>
            <a:ext cx="10782993" cy="5175504"/>
          </a:xfrm>
        </p:spPr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The lipid mediators prostaglandins and leukotrienes are </a:t>
            </a:r>
            <a:r>
              <a:rPr lang="en-US" dirty="0" smtClean="0">
                <a:latin typeface="Arial Rounded MT Bold" panose="020F0704030504030204" pitchFamily="34" charset="0"/>
              </a:rPr>
              <a:t>produced </a:t>
            </a:r>
            <a:r>
              <a:rPr lang="en-US" dirty="0">
                <a:latin typeface="Arial Rounded MT Bold" panose="020F0704030504030204" pitchFamily="34" charset="0"/>
              </a:rPr>
              <a:t>from arachidonic acid present in membrane </a:t>
            </a:r>
            <a:r>
              <a:rPr lang="en-US" dirty="0" smtClean="0">
                <a:latin typeface="Arial Rounded MT Bold" panose="020F0704030504030204" pitchFamily="34" charset="0"/>
              </a:rPr>
              <a:t> phospholipids</a:t>
            </a:r>
            <a:r>
              <a:rPr lang="en-US" dirty="0">
                <a:latin typeface="Arial Rounded MT Bold" panose="020F0704030504030204" pitchFamily="34" charset="0"/>
              </a:rPr>
              <a:t>, and they stimulate vascular and cellular </a:t>
            </a:r>
            <a:r>
              <a:rPr lang="en-US" dirty="0" smtClean="0">
                <a:latin typeface="Arial Rounded MT Bold" panose="020F0704030504030204" pitchFamily="34" charset="0"/>
              </a:rPr>
              <a:t> reactions </a:t>
            </a:r>
            <a:r>
              <a:rPr lang="en-US" dirty="0">
                <a:latin typeface="Arial Rounded MT Bold" panose="020F0704030504030204" pitchFamily="34" charset="0"/>
              </a:rPr>
              <a:t>in acute inflammation</a:t>
            </a:r>
            <a:r>
              <a:rPr lang="en-US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Arachidonic </a:t>
            </a:r>
            <a:r>
              <a:rPr lang="en-US" dirty="0">
                <a:latin typeface="Arial Rounded MT Bold" panose="020F0704030504030204" pitchFamily="34" charset="0"/>
              </a:rPr>
              <a:t>acid is a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20-carbon polyunsaturated </a:t>
            </a:r>
            <a:r>
              <a:rPr lang="en-US" dirty="0">
                <a:latin typeface="Arial Rounded MT Bold" panose="020F0704030504030204" pitchFamily="34" charset="0"/>
              </a:rPr>
              <a:t>fatty acid that is derived from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dietary sources </a:t>
            </a:r>
            <a:r>
              <a:rPr lang="en-US" dirty="0">
                <a:latin typeface="Arial Rounded MT Bold" panose="020F0704030504030204" pitchFamily="34" charset="0"/>
              </a:rPr>
              <a:t>or by conversion from the essential fatty acid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linoleic acid</a:t>
            </a:r>
            <a:r>
              <a:rPr lang="en-US" dirty="0">
                <a:latin typeface="Arial Rounded MT Bold" panose="020F0704030504030204" pitchFamily="34" charset="0"/>
              </a:rPr>
              <a:t>.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algn="l" rtl="0"/>
            <a:endParaRPr lang="en-US" dirty="0" smtClean="0">
              <a:latin typeface="Arial Rounded MT Bold" panose="020F0704030504030204" pitchFamily="34" charset="0"/>
            </a:endParaRPr>
          </a:p>
          <a:p>
            <a:pPr algn="l" rtl="0"/>
            <a:r>
              <a:rPr lang="en-US" dirty="0" smtClean="0">
                <a:latin typeface="Arial Rounded MT Bold" panose="020F0704030504030204" pitchFamily="34" charset="0"/>
              </a:rPr>
              <a:t>Most </a:t>
            </a:r>
            <a:r>
              <a:rPr lang="en-US" dirty="0">
                <a:latin typeface="Arial Rounded MT Bold" panose="020F0704030504030204" pitchFamily="34" charset="0"/>
              </a:rPr>
              <a:t>cellular arachidonic acid is esterified and incorporated into membrane </a:t>
            </a:r>
            <a:r>
              <a:rPr lang="en-US" dirty="0" smtClean="0">
                <a:latin typeface="Arial Rounded MT Bold" panose="020F0704030504030204" pitchFamily="34" charset="0"/>
              </a:rPr>
              <a:t>phospholipids.</a:t>
            </a:r>
          </a:p>
          <a:p>
            <a:pPr algn="l" rtl="0"/>
            <a:endParaRPr lang="en-US" dirty="0" smtClean="0">
              <a:latin typeface="Arial Rounded MT Bold" panose="020F0704030504030204" pitchFamily="34" charset="0"/>
            </a:endParaRPr>
          </a:p>
          <a:p>
            <a:pPr algn="l" rtl="0"/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Mechanical, chemical, and physical stimuli or other mediators </a:t>
            </a:r>
            <a:r>
              <a:rPr lang="en-US" dirty="0">
                <a:latin typeface="Arial Rounded MT Bold" panose="020F0704030504030204" pitchFamily="34" charset="0"/>
              </a:rPr>
              <a:t>(e.g., C5a) trigger the release of arachidonic acid from membranes by activating cellular phospholipases, mainly phospholipase </a:t>
            </a:r>
            <a:r>
              <a:rPr lang="en-US" dirty="0" smtClean="0">
                <a:latin typeface="Arial Rounded MT Bold" panose="020F0704030504030204" pitchFamily="34" charset="0"/>
              </a:rPr>
              <a:t>A2.</a:t>
            </a:r>
          </a:p>
          <a:p>
            <a:pPr algn="l" rtl="0"/>
            <a:endParaRPr lang="en-US" dirty="0" smtClean="0">
              <a:latin typeface="Arial Rounded MT Bold" panose="020F0704030504030204" pitchFamily="34" charset="0"/>
            </a:endParaRPr>
          </a:p>
          <a:p>
            <a:pPr algn="l" rtl="0"/>
            <a:r>
              <a:rPr lang="en-US" dirty="0">
                <a:latin typeface="Arial Rounded MT Bold" panose="020F0704030504030204" pitchFamily="34" charset="0"/>
              </a:rPr>
              <a:t>Once freed from the membrane, </a:t>
            </a:r>
            <a:r>
              <a:rPr lang="en-US" dirty="0" err="1">
                <a:latin typeface="Arial Rounded MT Bold" panose="020F0704030504030204" pitchFamily="34" charset="0"/>
              </a:rPr>
              <a:t>arachidonic</a:t>
            </a:r>
            <a:r>
              <a:rPr lang="en-US" dirty="0">
                <a:latin typeface="Arial Rounded MT Bold" panose="020F0704030504030204" pitchFamily="34" charset="0"/>
              </a:rPr>
              <a:t> acid is rapidly converted to bioactive mediators. These mediators, also called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eicosanoids</a:t>
            </a:r>
            <a:r>
              <a:rPr lang="en-US" dirty="0">
                <a:latin typeface="Arial Rounded MT Bold" panose="020F0704030504030204" pitchFamily="34" charset="0"/>
              </a:rPr>
              <a:t> (because they are derived from 20-carbon fatty acids; Greek </a:t>
            </a:r>
            <a:r>
              <a:rPr lang="en-US" dirty="0" err="1">
                <a:latin typeface="Arial Rounded MT Bold" panose="020F0704030504030204" pitchFamily="34" charset="0"/>
              </a:rPr>
              <a:t>eicosa</a:t>
            </a:r>
            <a:r>
              <a:rPr lang="en-US" dirty="0">
                <a:latin typeface="Arial Rounded MT Bold" panose="020F0704030504030204" pitchFamily="34" charset="0"/>
              </a:rPr>
              <a:t> = 20)</a:t>
            </a:r>
            <a:endParaRPr lang="ar-JO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78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9375"/>
            <a:ext cx="10515600" cy="995365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Arachidonic Acid Metabolism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B778C2-D315-4478-950B-1CFEDD2D3BA1}" type="slidenum">
              <a:rPr lang="ar-SA" smtClean="0"/>
              <a:pPr/>
              <a:t>12</a:t>
            </a:fld>
            <a:endParaRPr lang="en-US" smtClean="0"/>
          </a:p>
        </p:txBody>
      </p:sp>
      <p:sp>
        <p:nvSpPr>
          <p:cNvPr id="69636" name="Line 5"/>
          <p:cNvSpPr>
            <a:spLocks noChangeShapeType="1"/>
          </p:cNvSpPr>
          <p:nvPr/>
        </p:nvSpPr>
        <p:spPr bwMode="auto">
          <a:xfrm>
            <a:off x="3581400" y="2384425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7" name="Line 6"/>
          <p:cNvSpPr>
            <a:spLocks noChangeShapeType="1"/>
          </p:cNvSpPr>
          <p:nvPr/>
        </p:nvSpPr>
        <p:spPr bwMode="auto">
          <a:xfrm>
            <a:off x="3581400" y="2613025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8289925" y="2344738"/>
            <a:ext cx="173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Cell membrane</a:t>
            </a:r>
          </a:p>
        </p:txBody>
      </p:sp>
      <p:sp>
        <p:nvSpPr>
          <p:cNvPr id="69639" name="Line 8"/>
          <p:cNvSpPr>
            <a:spLocks noChangeShapeType="1"/>
          </p:cNvSpPr>
          <p:nvPr/>
        </p:nvSpPr>
        <p:spPr bwMode="auto">
          <a:xfrm>
            <a:off x="5943600" y="2994025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Text Box 9"/>
          <p:cNvSpPr txBox="1">
            <a:spLocks noChangeArrowheads="1"/>
          </p:cNvSpPr>
          <p:nvPr/>
        </p:nvSpPr>
        <p:spPr bwMode="auto">
          <a:xfrm>
            <a:off x="5562600" y="2613026"/>
            <a:ext cx="768350" cy="366713"/>
          </a:xfrm>
          <a:prstGeom prst="rect">
            <a:avLst/>
          </a:prstGeom>
          <a:solidFill>
            <a:srgbClr val="33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00"/>
                </a:solidFill>
              </a:rPr>
              <a:t>PLA2</a:t>
            </a:r>
          </a:p>
        </p:txBody>
      </p:sp>
      <p:sp>
        <p:nvSpPr>
          <p:cNvPr id="69641" name="Text Box 10"/>
          <p:cNvSpPr txBox="1">
            <a:spLocks noChangeArrowheads="1"/>
          </p:cNvSpPr>
          <p:nvPr/>
        </p:nvSpPr>
        <p:spPr bwMode="auto">
          <a:xfrm>
            <a:off x="5715000" y="3908426"/>
            <a:ext cx="488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AA</a:t>
            </a:r>
          </a:p>
        </p:txBody>
      </p:sp>
      <p:sp>
        <p:nvSpPr>
          <p:cNvPr id="69642" name="Line 11"/>
          <p:cNvSpPr>
            <a:spLocks noChangeShapeType="1"/>
          </p:cNvSpPr>
          <p:nvPr/>
        </p:nvSpPr>
        <p:spPr bwMode="auto">
          <a:xfrm flipH="1">
            <a:off x="4648200" y="4289425"/>
            <a:ext cx="1066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3" name="Line 13"/>
          <p:cNvSpPr>
            <a:spLocks noChangeShapeType="1"/>
          </p:cNvSpPr>
          <p:nvPr/>
        </p:nvSpPr>
        <p:spPr bwMode="auto">
          <a:xfrm>
            <a:off x="6096000" y="4289425"/>
            <a:ext cx="1219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Text Box 14"/>
          <p:cNvSpPr txBox="1">
            <a:spLocks noChangeArrowheads="1"/>
          </p:cNvSpPr>
          <p:nvPr/>
        </p:nvSpPr>
        <p:spPr bwMode="auto">
          <a:xfrm>
            <a:off x="3733800" y="4975226"/>
            <a:ext cx="198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Cyclooxygenase</a:t>
            </a:r>
          </a:p>
        </p:txBody>
      </p:sp>
      <p:sp>
        <p:nvSpPr>
          <p:cNvPr id="69645" name="Text Box 15"/>
          <p:cNvSpPr txBox="1">
            <a:spLocks noChangeArrowheads="1"/>
          </p:cNvSpPr>
          <p:nvPr/>
        </p:nvSpPr>
        <p:spPr bwMode="auto">
          <a:xfrm>
            <a:off x="7070725" y="4935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46" name="Text Box 16"/>
          <p:cNvSpPr txBox="1">
            <a:spLocks noChangeArrowheads="1"/>
          </p:cNvSpPr>
          <p:nvPr/>
        </p:nvSpPr>
        <p:spPr bwMode="auto">
          <a:xfrm>
            <a:off x="6705600" y="4976813"/>
            <a:ext cx="1847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Lipooxygenase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9647" name="Text Box 17"/>
          <p:cNvSpPr txBox="1">
            <a:spLocks noChangeArrowheads="1"/>
          </p:cNvSpPr>
          <p:nvPr/>
        </p:nvSpPr>
        <p:spPr bwMode="auto">
          <a:xfrm>
            <a:off x="3295292" y="5392738"/>
            <a:ext cx="26356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eta Serif Office Pro"/>
              </a:rPr>
              <a:t>Prostaglandins</a:t>
            </a:r>
          </a:p>
          <a:p>
            <a:pPr algn="l"/>
            <a:r>
              <a:rPr lang="en-US" dirty="0" smtClean="0"/>
              <a:t>PGE2</a:t>
            </a:r>
            <a:r>
              <a:rPr lang="en-US" dirty="0"/>
              <a:t> </a:t>
            </a:r>
            <a:r>
              <a:rPr lang="en-US" dirty="0" smtClean="0"/>
              <a:t>     PGF2</a:t>
            </a:r>
            <a:endParaRPr lang="en-US" dirty="0"/>
          </a:p>
          <a:p>
            <a:pPr algn="l" eaLnBrk="1" hangingPunct="1"/>
            <a:r>
              <a:rPr lang="en-US" dirty="0" smtClean="0"/>
              <a:t>PGD2      PGI2   </a:t>
            </a:r>
          </a:p>
          <a:p>
            <a:pPr algn="l" eaLnBrk="1" hangingPunct="1"/>
            <a:r>
              <a:rPr lang="en-US" dirty="0" smtClean="0"/>
              <a:t>TXA2</a:t>
            </a:r>
            <a:endParaRPr lang="en-US" dirty="0"/>
          </a:p>
        </p:txBody>
      </p:sp>
      <p:sp>
        <p:nvSpPr>
          <p:cNvPr id="69648" name="Freeform 18"/>
          <p:cNvSpPr>
            <a:spLocks/>
          </p:cNvSpPr>
          <p:nvPr/>
        </p:nvSpPr>
        <p:spPr bwMode="auto">
          <a:xfrm>
            <a:off x="5930900" y="2971800"/>
            <a:ext cx="698500" cy="609600"/>
          </a:xfrm>
          <a:custGeom>
            <a:avLst/>
            <a:gdLst>
              <a:gd name="T0" fmla="*/ 2147483647 w 440"/>
              <a:gd name="T1" fmla="*/ 0 h 304"/>
              <a:gd name="T2" fmla="*/ 2147483647 w 440"/>
              <a:gd name="T3" fmla="*/ 2147483647 h 304"/>
              <a:gd name="T4" fmla="*/ 2147483647 w 440"/>
              <a:gd name="T5" fmla="*/ 2147483647 h 304"/>
              <a:gd name="T6" fmla="*/ 2147483647 w 440"/>
              <a:gd name="T7" fmla="*/ 2147483647 h 304"/>
              <a:gd name="T8" fmla="*/ 0 60000 65536"/>
              <a:gd name="T9" fmla="*/ 0 60000 65536"/>
              <a:gd name="T10" fmla="*/ 0 60000 65536"/>
              <a:gd name="T11" fmla="*/ 0 60000 65536"/>
              <a:gd name="T12" fmla="*/ 0 w 440"/>
              <a:gd name="T13" fmla="*/ 0 h 304"/>
              <a:gd name="T14" fmla="*/ 440 w 440"/>
              <a:gd name="T15" fmla="*/ 304 h 3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0" h="304">
                <a:moveTo>
                  <a:pt x="8" y="0"/>
                </a:moveTo>
                <a:cubicBezTo>
                  <a:pt x="4" y="72"/>
                  <a:pt x="0" y="144"/>
                  <a:pt x="56" y="192"/>
                </a:cubicBezTo>
                <a:cubicBezTo>
                  <a:pt x="112" y="240"/>
                  <a:pt x="280" y="272"/>
                  <a:pt x="344" y="288"/>
                </a:cubicBezTo>
                <a:cubicBezTo>
                  <a:pt x="408" y="304"/>
                  <a:pt x="424" y="296"/>
                  <a:pt x="440" y="28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9" name="Text Box 19"/>
          <p:cNvSpPr txBox="1">
            <a:spLocks noChangeArrowheads="1"/>
          </p:cNvSpPr>
          <p:nvPr/>
        </p:nvSpPr>
        <p:spPr bwMode="auto">
          <a:xfrm>
            <a:off x="6613525" y="338931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PAF</a:t>
            </a:r>
          </a:p>
        </p:txBody>
      </p:sp>
      <p:sp>
        <p:nvSpPr>
          <p:cNvPr id="69650" name="Text Box 20"/>
          <p:cNvSpPr txBox="1">
            <a:spLocks noChangeArrowheads="1"/>
          </p:cNvSpPr>
          <p:nvPr/>
        </p:nvSpPr>
        <p:spPr bwMode="auto">
          <a:xfrm>
            <a:off x="6918325" y="5370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651" name="Text Box 21"/>
          <p:cNvSpPr txBox="1">
            <a:spLocks noChangeArrowheads="1"/>
          </p:cNvSpPr>
          <p:nvPr/>
        </p:nvSpPr>
        <p:spPr bwMode="auto">
          <a:xfrm>
            <a:off x="6705600" y="5382015"/>
            <a:ext cx="25571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eta Serif Office Pro"/>
              </a:rPr>
              <a:t>Leukotrienes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eta Serif Office Pro"/>
              </a:rPr>
              <a:t> &amp;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eta Serif Office Pro"/>
              </a:rPr>
              <a:t>lipoxins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Meta Serif Office Pro"/>
            </a:endParaRPr>
          </a:p>
          <a:p>
            <a:pPr algn="l"/>
            <a:r>
              <a:rPr lang="en-US" dirty="0" smtClean="0"/>
              <a:t>LTB4</a:t>
            </a:r>
            <a:endParaRPr lang="en-US" dirty="0"/>
          </a:p>
          <a:p>
            <a:pPr algn="l" eaLnBrk="1" hangingPunct="1"/>
            <a:r>
              <a:rPr lang="en-US" dirty="0"/>
              <a:t>LTC4, D4, E4</a:t>
            </a:r>
          </a:p>
          <a:p>
            <a:pPr algn="l" eaLnBrk="1" hangingPunct="1"/>
            <a:r>
              <a:rPr lang="en-US" dirty="0"/>
              <a:t>HETE</a:t>
            </a:r>
          </a:p>
        </p:txBody>
      </p:sp>
    </p:spTree>
    <p:extLst>
      <p:ext uri="{BB962C8B-B14F-4D97-AF65-F5344CB8AC3E}">
        <p14:creationId xmlns:p14="http://schemas.microsoft.com/office/powerpoint/2010/main" val="297991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1030\Desktop\Acute Inflammation 2 _ Robbins and Cotran Pathologic Basis of Disease_files\a5fe86873401420f96f2c305da7e1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8" y="608936"/>
            <a:ext cx="11956472" cy="590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822"/>
            <a:ext cx="10515600" cy="6409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charset="0"/>
              </a:rPr>
              <a:t>Generation of AA Metabolites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3400" y="6250541"/>
            <a:ext cx="7589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HETE, </a:t>
            </a:r>
            <a:r>
              <a:rPr lang="en-US" dirty="0" err="1">
                <a:solidFill>
                  <a:srgbClr val="FF0000"/>
                </a:solidFill>
              </a:rPr>
              <a:t>hydroxyeicosatetraenoic</a:t>
            </a:r>
            <a:r>
              <a:rPr lang="en-US" dirty="0">
                <a:solidFill>
                  <a:srgbClr val="FF0000"/>
                </a:solidFill>
              </a:rPr>
              <a:t> acid; HPETE, </a:t>
            </a:r>
            <a:r>
              <a:rPr lang="en-US" dirty="0" err="1">
                <a:solidFill>
                  <a:srgbClr val="FF0000"/>
                </a:solidFill>
              </a:rPr>
              <a:t>hydroperoxyeicosatetraenoic</a:t>
            </a:r>
            <a:r>
              <a:rPr lang="en-US" dirty="0">
                <a:solidFill>
                  <a:srgbClr val="FF0000"/>
                </a:solidFill>
              </a:rPr>
              <a:t> acid</a:t>
            </a:r>
            <a:r>
              <a:rPr lang="en-US" dirty="0"/>
              <a:t>.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12595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5127"/>
            <a:ext cx="12192000" cy="93332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Products of the </a:t>
            </a:r>
            <a:r>
              <a:rPr lang="en-US" sz="4000" dirty="0" err="1">
                <a:solidFill>
                  <a:schemeClr val="accent1"/>
                </a:solidFill>
                <a:latin typeface="Arial" charset="0"/>
              </a:rPr>
              <a:t>C</a:t>
            </a:r>
            <a:r>
              <a:rPr lang="en-US" sz="4000" dirty="0" err="1" smtClean="0">
                <a:solidFill>
                  <a:schemeClr val="accent1"/>
                </a:solidFill>
                <a:latin typeface="Arial" charset="0"/>
              </a:rPr>
              <a:t>ycloxygenase</a:t>
            </a:r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pathway of AA metabolism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530352" y="1298448"/>
            <a:ext cx="10823448" cy="4878515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TXA2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Vasoconstriction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Stimulates platelets </a:t>
            </a:r>
            <a:r>
              <a:rPr lang="en-US" dirty="0" smtClean="0">
                <a:latin typeface="Arial" charset="0"/>
              </a:rPr>
              <a:t>aggregation and thrombosis.</a:t>
            </a:r>
            <a:endParaRPr lang="en-US" dirty="0">
              <a:latin typeface="Arial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PGI2 (Prostacyclin)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lvl="1" algn="l" rtl="0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Vasodilatation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Inhibits platelets aggregation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PGD2, PGE2,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PGF2a (Prostaglandins)</a:t>
            </a:r>
          </a:p>
          <a:p>
            <a:pPr lvl="1" algn="l" rtl="0"/>
            <a:r>
              <a:rPr lang="en-US" dirty="0">
                <a:latin typeface="Arial" charset="0"/>
              </a:rPr>
              <a:t>Vasodilatation</a:t>
            </a:r>
          </a:p>
          <a:p>
            <a:pPr lvl="1" algn="l" rtl="0"/>
            <a:r>
              <a:rPr lang="en-US" dirty="0">
                <a:latin typeface="Arial" charset="0"/>
              </a:rPr>
              <a:t>Edema formation</a:t>
            </a:r>
          </a:p>
          <a:p>
            <a:pPr lvl="1" algn="l" rtl="0"/>
            <a:r>
              <a:rPr lang="en-US" dirty="0">
                <a:latin typeface="Arial" charset="0"/>
              </a:rPr>
              <a:t>Pain (PGE2</a:t>
            </a:r>
            <a:r>
              <a:rPr lang="en-US" dirty="0" smtClean="0">
                <a:latin typeface="Arial" charset="0"/>
              </a:rPr>
              <a:t>)</a:t>
            </a:r>
          </a:p>
          <a:p>
            <a:pPr lvl="1" algn="l" rtl="0"/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l" rtl="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Prostaglandins </a:t>
            </a:r>
            <a:r>
              <a:rPr lang="en-US" b="1" dirty="0">
                <a:latin typeface="Arial" charset="0"/>
              </a:rPr>
              <a:t>are also involved in the pathogenesis of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pain and fever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</a:t>
            </a:r>
            <a:r>
              <a:rPr lang="en-US" b="1" dirty="0">
                <a:latin typeface="Arial" charset="0"/>
              </a:rPr>
              <a:t>two common systemic manifestations of inflammation</a:t>
            </a:r>
            <a:r>
              <a:rPr lang="en-US" dirty="0" smtClean="0">
                <a:latin typeface="Arial" charset="0"/>
              </a:rPr>
              <a:t>.</a:t>
            </a:r>
          </a:p>
          <a:p>
            <a:pPr algn="l" rtl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PGE2 </a:t>
            </a:r>
            <a:r>
              <a:rPr lang="en-US" b="1" dirty="0">
                <a:latin typeface="Arial" charset="0"/>
              </a:rPr>
              <a:t>makes the skin hypersensitive to painful stimuli, and causes fever during infections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marL="457200" lvl="1" indent="0" algn="l" rtl="0" eaLnBrk="1" hangingPunct="1">
              <a:lnSpc>
                <a:spcPct val="90000"/>
              </a:lnSpc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C17260-447D-47DD-960E-25C19D0CA9D5}" type="slidenum">
              <a:rPr lang="ar-SA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0244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AutoShape 4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024127"/>
          </a:xfrm>
          <a:prstGeom prst="roundRect">
            <a:avLst>
              <a:gd name="adj" fmla="val 21667"/>
            </a:avLst>
          </a:prstGeom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Products of the </a:t>
            </a:r>
            <a:r>
              <a:rPr lang="en-US" sz="4000" dirty="0">
                <a:solidFill>
                  <a:schemeClr val="accent1"/>
                </a:solidFill>
                <a:latin typeface="Arial" charset="0"/>
              </a:rPr>
              <a:t>L</a:t>
            </a:r>
            <a:r>
              <a:rPr lang="en-US" sz="4000" dirty="0" smtClean="0">
                <a:solidFill>
                  <a:schemeClr val="accent1"/>
                </a:solidFill>
                <a:latin typeface="Arial" charset="0"/>
              </a:rPr>
              <a:t>ipoxygenase</a:t>
            </a:r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pathway of AA metabolism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88136"/>
            <a:ext cx="10515600" cy="5088827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5-HETE and LTB4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Chemotactic</a:t>
            </a:r>
          </a:p>
          <a:p>
            <a:pPr lvl="1" algn="l" rtl="0"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LTC4, LTD4 and LTE4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Vasoconstriction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Bronchospasm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Increased vascular </a:t>
            </a:r>
            <a:r>
              <a:rPr lang="en-US" dirty="0" smtClean="0">
                <a:latin typeface="Arial" charset="0"/>
              </a:rPr>
              <a:t>permeability</a:t>
            </a:r>
          </a:p>
          <a:p>
            <a:pPr marL="457200" lvl="1" indent="0" algn="l" rtl="0" eaLnBrk="1" hangingPunct="1">
              <a:lnSpc>
                <a:spcPct val="90000"/>
              </a:lnSpc>
              <a:buNone/>
            </a:pPr>
            <a:endParaRPr lang="en-US" dirty="0">
              <a:latin typeface="Arial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Lipoxins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(LXA4 &amp; LXB4)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Vasodilatation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Inhibit neutrophil chemotaxis and adhesion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Stimulate monocyte adhesion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FE235D-F0B7-4860-8700-E166E853A25D}" type="slidenum">
              <a:rPr lang="ar-SA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1103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09"/>
            <a:ext cx="12192000" cy="11521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Principal Actions of Arachidonic Acid Metabolites in Inflammation</a:t>
            </a:r>
            <a:endParaRPr lang="ar-JO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343925"/>
              </p:ext>
            </p:extLst>
          </p:nvPr>
        </p:nvGraphicFramePr>
        <p:xfrm>
          <a:off x="393192" y="1956818"/>
          <a:ext cx="11301984" cy="41148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650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752"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Action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Eicosanoid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752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Vasodilation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Prostaglandins PGI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 (prostacyclin), PGE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PGE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, PGD</a:t>
                      </a:r>
                      <a:r>
                        <a:rPr lang="en-US" sz="2000" b="1" baseline="-25000" dirty="0"/>
                        <a:t>2</a:t>
                      </a:r>
                      <a:endParaRPr lang="en-US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752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Vasoconstriction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Thromboxane A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, leukotrienes C</a:t>
                      </a:r>
                      <a:r>
                        <a:rPr lang="en-US" sz="2000" b="1" baseline="-25000" dirty="0"/>
                        <a:t>4</a:t>
                      </a:r>
                      <a:r>
                        <a:rPr lang="en-US" sz="2000" b="1" dirty="0"/>
                        <a:t>, D</a:t>
                      </a:r>
                      <a:r>
                        <a:rPr lang="en-US" sz="2000" b="1" baseline="-25000" dirty="0"/>
                        <a:t>4</a:t>
                      </a:r>
                      <a:r>
                        <a:rPr lang="en-US" sz="2000" b="1" dirty="0"/>
                        <a:t>, E</a:t>
                      </a:r>
                      <a:r>
                        <a:rPr lang="en-US" sz="2000" b="1" baseline="-25000" dirty="0"/>
                        <a:t>4</a:t>
                      </a:r>
                      <a:endParaRPr lang="en-US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752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Increased vascular permeability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Leukotrienes C</a:t>
                      </a:r>
                      <a:r>
                        <a:rPr lang="en-US" sz="2000" b="1" baseline="-25000" dirty="0"/>
                        <a:t>4</a:t>
                      </a:r>
                      <a:r>
                        <a:rPr lang="en-US" sz="2000" b="1" dirty="0"/>
                        <a:t>, D</a:t>
                      </a:r>
                      <a:r>
                        <a:rPr lang="en-US" sz="2000" b="1" baseline="-25000" dirty="0"/>
                        <a:t>4</a:t>
                      </a:r>
                      <a:r>
                        <a:rPr lang="en-US" sz="2000" b="1" dirty="0"/>
                        <a:t>, E</a:t>
                      </a:r>
                      <a:r>
                        <a:rPr lang="en-US" sz="2000" b="1" baseline="-25000" dirty="0"/>
                        <a:t>4</a:t>
                      </a:r>
                      <a:endParaRPr lang="en-US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752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Chemotaxis, leukocyte adhesion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Leukotriene B</a:t>
                      </a:r>
                      <a:r>
                        <a:rPr lang="en-US" sz="2000" b="1" baseline="-25000" dirty="0"/>
                        <a:t>4</a:t>
                      </a:r>
                      <a:endParaRPr lang="en-US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752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Smooth muscle contraction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Prostaglandins PGC4, PGD4, PGE4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" y="1"/>
            <a:ext cx="11951208" cy="1307592"/>
          </a:xfrm>
        </p:spPr>
        <p:txBody>
          <a:bodyPr>
            <a:normAutofit/>
          </a:bodyPr>
          <a:lstStyle/>
          <a:p>
            <a:pPr algn="ctr" rtl="0"/>
            <a:r>
              <a:rPr lang="en-US" sz="3600" b="1" dirty="0">
                <a:solidFill>
                  <a:srgbClr val="FF0000"/>
                </a:solidFill>
              </a:rPr>
              <a:t>Pharmacologic Inhibitors of Prostaglandins and Leukotrienes</a:t>
            </a:r>
            <a:endParaRPr lang="ar-JO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" y="1307593"/>
            <a:ext cx="11763063" cy="4869370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sz="19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1. Cyclooxygenase </a:t>
            </a:r>
            <a:r>
              <a:rPr lang="en-US" sz="19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inhibitors (</a:t>
            </a:r>
            <a:r>
              <a:rPr lang="en-US" sz="19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9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aspirin and other nonsteroidal </a:t>
            </a:r>
            <a:r>
              <a:rPr lang="en-US" sz="19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anti-inflammatory  </a:t>
            </a:r>
            <a:r>
              <a:rPr lang="en-US" sz="19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drugs (NSAIDs), such as </a:t>
            </a:r>
            <a:r>
              <a:rPr lang="en-US" sz="19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ibuprofen). </a:t>
            </a:r>
          </a:p>
          <a:p>
            <a:pPr marL="0" indent="0"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  - </a:t>
            </a:r>
            <a:r>
              <a:rPr lang="en-US" sz="2400" dirty="0" smtClean="0">
                <a:latin typeface="Arial Rounded MT Bold" panose="020F0704030504030204" pitchFamily="34" charset="0"/>
              </a:rPr>
              <a:t>They </a:t>
            </a:r>
            <a:r>
              <a:rPr lang="en-US" sz="2400" dirty="0">
                <a:latin typeface="Arial Rounded MT Bold" panose="020F0704030504030204" pitchFamily="34" charset="0"/>
              </a:rPr>
              <a:t>inhibit both COX-1 and COX-2 and thus block all prostaglandin </a:t>
            </a:r>
            <a:r>
              <a:rPr lang="en-US" sz="2400" dirty="0" smtClean="0">
                <a:latin typeface="Arial Rounded MT Bold" panose="020F0704030504030204" pitchFamily="34" charset="0"/>
              </a:rPr>
              <a:t>synthesis</a:t>
            </a:r>
          </a:p>
          <a:p>
            <a:pPr marL="0" indent="0" algn="l" rtl="0">
              <a:buNone/>
            </a:pPr>
            <a:endParaRPr lang="en-US" sz="2400" dirty="0" smtClean="0"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</a:rPr>
              <a:t>  - </a:t>
            </a:r>
            <a:r>
              <a:rPr lang="en-US" sz="2400" dirty="0">
                <a:latin typeface="Arial Rounded MT Bold" panose="020F0704030504030204" pitchFamily="34" charset="0"/>
              </a:rPr>
              <a:t>Efficient in treating pain and </a:t>
            </a:r>
            <a:r>
              <a:rPr lang="en-US" sz="2400" dirty="0" smtClean="0">
                <a:latin typeface="Arial Rounded MT Bold" panose="020F0704030504030204" pitchFamily="34" charset="0"/>
              </a:rPr>
              <a:t>fever</a:t>
            </a:r>
          </a:p>
          <a:p>
            <a:pPr marL="0" indent="0" algn="l" rtl="0">
              <a:buNone/>
            </a:pPr>
            <a:endParaRPr lang="en-US" sz="2400" dirty="0" smtClean="0"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  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- Selective COX-2 inhibitors are a newer class of these drugs that are 200- to </a:t>
            </a:r>
            <a:r>
              <a:rPr lang="en-US" sz="2400" dirty="0" smtClean="0">
                <a:latin typeface="Arial Rounded MT Bold" panose="020F0704030504030204" pitchFamily="34" charset="0"/>
              </a:rPr>
              <a:t>300-      fold </a:t>
            </a:r>
            <a:r>
              <a:rPr lang="en-US" sz="2400" dirty="0">
                <a:latin typeface="Arial Rounded MT Bold" panose="020F0704030504030204" pitchFamily="34" charset="0"/>
              </a:rPr>
              <a:t>more </a:t>
            </a:r>
            <a:r>
              <a:rPr lang="en-US" sz="2400" dirty="0" smtClean="0">
                <a:latin typeface="Arial Rounded MT Bold" panose="020F0704030504030204" pitchFamily="34" charset="0"/>
              </a:rPr>
              <a:t>potent </a:t>
            </a:r>
            <a:r>
              <a:rPr lang="en-US" sz="2400" dirty="0">
                <a:latin typeface="Arial Rounded MT Bold" panose="020F0704030504030204" pitchFamily="34" charset="0"/>
              </a:rPr>
              <a:t>in blocking COX-2 than COX-1</a:t>
            </a:r>
            <a:r>
              <a:rPr lang="en-US" sz="2400" dirty="0" smtClean="0">
                <a:latin typeface="Arial Rounded MT Bold" panose="020F0704030504030204" pitchFamily="34" charset="0"/>
              </a:rPr>
              <a:t>.</a:t>
            </a:r>
          </a:p>
          <a:p>
            <a:pPr marL="0" indent="0" algn="l" rtl="0">
              <a:buNone/>
            </a:pPr>
            <a:endParaRPr lang="en-US" sz="2400" dirty="0" smtClean="0"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</a:rPr>
              <a:t>  </a:t>
            </a:r>
            <a:r>
              <a:rPr lang="en-US" sz="2400" dirty="0">
                <a:latin typeface="Arial Rounded MT Bold" panose="020F0704030504030204" pitchFamily="34" charset="0"/>
              </a:rPr>
              <a:t>- COX-1 is responsible for the production of prostaglandins that are involved in </a:t>
            </a:r>
            <a:r>
              <a:rPr lang="en-US" sz="2400" dirty="0" smtClean="0">
                <a:latin typeface="Arial Rounded MT Bold" panose="020F0704030504030204" pitchFamily="34" charset="0"/>
              </a:rPr>
              <a:t>both</a:t>
            </a:r>
          </a:p>
          <a:p>
            <a:pPr marL="0" indent="0" algn="l" rtl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</a:rPr>
              <a:t>       </a:t>
            </a:r>
            <a:r>
              <a:rPr lang="en-US" sz="2400" dirty="0">
                <a:latin typeface="Arial Rounded MT Bold" panose="020F0704030504030204" pitchFamily="34" charset="0"/>
              </a:rPr>
              <a:t>inflammation and physiologic functions such as protecting gastric epithelial cells </a:t>
            </a:r>
            <a:r>
              <a:rPr lang="en-US" sz="2400" dirty="0" smtClean="0">
                <a:latin typeface="Arial Rounded MT Bold" panose="020F0704030504030204" pitchFamily="34" charset="0"/>
              </a:rPr>
              <a:t> from   acid- induced injury ( Gastric Protective).</a:t>
            </a:r>
          </a:p>
          <a:p>
            <a:pPr marL="0" indent="0" algn="l" rtl="0">
              <a:buNone/>
            </a:pPr>
            <a:endParaRPr lang="en-US" sz="2400" dirty="0" smtClean="0"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   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- COX-2 generates prostaglandins that are involved only in </a:t>
            </a:r>
            <a:r>
              <a:rPr lang="en-US" sz="2400" dirty="0" smtClean="0">
                <a:latin typeface="Arial Rounded MT Bold" panose="020F0704030504030204" pitchFamily="34" charset="0"/>
              </a:rPr>
              <a:t>inflammation ( risk of thrombosis).</a:t>
            </a:r>
            <a:endParaRPr lang="ar-JO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62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7"/>
            <a:ext cx="10515600" cy="46697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Generation of AA Metabolites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77FBF9-4880-4BDA-A4F9-7E46213C887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0660" name="Control 5"/>
          <p:cNvSpPr>
            <a:spLocks noChangeArrowheads="1" noChangeShapeType="1"/>
          </p:cNvSpPr>
          <p:nvPr/>
        </p:nvSpPr>
        <p:spPr bwMode="auto">
          <a:xfrm>
            <a:off x="1524000" y="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70661" name="Picture 7" descr="http://www.studentconsult.com/common/showimage.cfm?mediaISBN=9781437717815&amp;FigFile=S9781437717815-002-f016.jpg&amp;size=full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08" y="1252540"/>
            <a:ext cx="8394700" cy="554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944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" y="1"/>
            <a:ext cx="11951208" cy="1307592"/>
          </a:xfrm>
        </p:spPr>
        <p:txBody>
          <a:bodyPr>
            <a:normAutofit/>
          </a:bodyPr>
          <a:lstStyle/>
          <a:p>
            <a:pPr algn="ctr" rtl="0"/>
            <a:r>
              <a:rPr lang="en-US" sz="3600" b="1" dirty="0">
                <a:solidFill>
                  <a:srgbClr val="FF0000"/>
                </a:solidFill>
              </a:rPr>
              <a:t>Pharmacologic Inhibitors of Prostaglandins and Leukotrienes</a:t>
            </a:r>
            <a:endParaRPr lang="ar-JO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" y="1307593"/>
            <a:ext cx="12137136" cy="486937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2. Lipoxygenase inhibitors</a:t>
            </a:r>
          </a:p>
          <a:p>
            <a:pPr marL="0" indent="0" algn="l" rtl="0">
              <a:buNone/>
            </a:pPr>
            <a:r>
              <a:rPr lang="en-US" dirty="0" smtClean="0"/>
              <a:t>    - </a:t>
            </a:r>
            <a:r>
              <a:rPr lang="en-US" sz="2400" dirty="0"/>
              <a:t>5-lipoxygenase is not affected by </a:t>
            </a:r>
            <a:r>
              <a:rPr lang="en-US" sz="2400" dirty="0" smtClean="0"/>
              <a:t>NSAIDs</a:t>
            </a:r>
          </a:p>
          <a:p>
            <a:pPr marL="0" indent="0" algn="l" rtl="0">
              <a:buNone/>
            </a:pPr>
            <a:r>
              <a:rPr lang="en-US" sz="2400" dirty="0" smtClean="0"/>
              <a:t>     </a:t>
            </a:r>
            <a:r>
              <a:rPr lang="en-US" sz="2400" dirty="0"/>
              <a:t>- </a:t>
            </a:r>
            <a:r>
              <a:rPr lang="en-US" sz="2400" dirty="0" smtClean="0"/>
              <a:t>Many </a:t>
            </a:r>
            <a:r>
              <a:rPr lang="en-US" sz="2400" dirty="0"/>
              <a:t>new inhibitors of this enzyme pathway have been developed. </a:t>
            </a: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- Pharmacologic </a:t>
            </a:r>
            <a:r>
              <a:rPr lang="en-US" sz="2400" dirty="0"/>
              <a:t>agents that inhibit leukotriene production (e.g., </a:t>
            </a:r>
            <a:r>
              <a:rPr lang="en-US" sz="2400" dirty="0" err="1"/>
              <a:t>zileuton</a:t>
            </a:r>
            <a:r>
              <a:rPr lang="en-US" sz="2400" dirty="0"/>
              <a:t>) are useful in </a:t>
            </a:r>
            <a:r>
              <a:rPr lang="en-US" sz="2400" dirty="0" smtClean="0"/>
              <a:t>the</a:t>
            </a:r>
          </a:p>
          <a:p>
            <a:pPr marL="0" indent="0" algn="l" rtl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</a:t>
            </a:r>
            <a:r>
              <a:rPr lang="en-US" sz="2400" dirty="0"/>
              <a:t>treatment of asthma </a:t>
            </a:r>
            <a:endParaRPr lang="en-US" sz="2400" dirty="0" smtClean="0"/>
          </a:p>
          <a:p>
            <a:pPr marL="0" indent="0" algn="l" rtl="0">
              <a:buNone/>
            </a:pPr>
            <a:r>
              <a:rPr lang="en-US" sz="3000" b="1" dirty="0">
                <a:solidFill>
                  <a:srgbClr val="0070C0"/>
                </a:solidFill>
              </a:rPr>
              <a:t>3. Corticosteroids</a:t>
            </a:r>
          </a:p>
          <a:p>
            <a:pPr marL="0" indent="0" algn="l" rtl="0">
              <a:buNone/>
            </a:pPr>
            <a:r>
              <a:rPr lang="en-US" sz="2400" dirty="0" smtClean="0"/>
              <a:t>     </a:t>
            </a:r>
            <a:r>
              <a:rPr lang="en-US" sz="2400" dirty="0"/>
              <a:t>- </a:t>
            </a:r>
            <a:r>
              <a:rPr lang="en-US" sz="2400" dirty="0" smtClean="0"/>
              <a:t>Broad-spectrum </a:t>
            </a:r>
            <a:r>
              <a:rPr lang="en-US" sz="2400" dirty="0"/>
              <a:t>anti-inflammatory </a:t>
            </a:r>
            <a:r>
              <a:rPr lang="en-US" sz="2400" dirty="0" smtClean="0"/>
              <a:t>agents.</a:t>
            </a:r>
          </a:p>
          <a:p>
            <a:pPr marL="0" indent="0" algn="l" rtl="0">
              <a:buNone/>
            </a:pPr>
            <a:r>
              <a:rPr lang="en-US" sz="2400" dirty="0" smtClean="0"/>
              <a:t>     - Reduce </a:t>
            </a:r>
            <a:r>
              <a:rPr lang="en-US" sz="2400" dirty="0"/>
              <a:t>the transcription of genes encoding COX-2, phospholipase A2, </a:t>
            </a:r>
            <a:r>
              <a:rPr lang="en-US" sz="2400" dirty="0" err="1" smtClean="0"/>
              <a:t>proinflammatory</a:t>
            </a: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/>
              <a:t>cytokines (e.g., IL-1 and TNF), and </a:t>
            </a:r>
            <a:r>
              <a:rPr lang="en-US" sz="2400" dirty="0" err="1"/>
              <a:t>iNOS</a:t>
            </a:r>
            <a:r>
              <a:rPr lang="en-US" sz="2400" dirty="0"/>
              <a:t>. </a:t>
            </a:r>
          </a:p>
          <a:p>
            <a:pPr marL="0" indent="0" algn="l" rtl="0">
              <a:buNone/>
            </a:pPr>
            <a:r>
              <a:rPr lang="en-US" sz="3000" b="1" dirty="0">
                <a:solidFill>
                  <a:srgbClr val="0070C0"/>
                </a:solidFill>
              </a:rPr>
              <a:t>4. Leukotriene receptor </a:t>
            </a:r>
            <a:r>
              <a:rPr lang="en-US" sz="3000" b="1" dirty="0" smtClean="0">
                <a:solidFill>
                  <a:srgbClr val="0070C0"/>
                </a:solidFill>
              </a:rPr>
              <a:t>antagonists</a:t>
            </a:r>
          </a:p>
          <a:p>
            <a:pPr marL="0" indent="0" algn="l" rtl="0">
              <a:buNone/>
            </a:pPr>
            <a:r>
              <a:rPr lang="en-US" sz="2400" dirty="0" smtClean="0"/>
              <a:t>    - </a:t>
            </a:r>
            <a:r>
              <a:rPr lang="en-US" sz="2400" dirty="0"/>
              <a:t>block leukotriene receptors and prevent the actions of the leukotrienes. </a:t>
            </a: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 smtClean="0"/>
              <a:t>   - These </a:t>
            </a:r>
            <a:r>
              <a:rPr lang="en-US" sz="2400" dirty="0"/>
              <a:t>drugs (e.g., </a:t>
            </a:r>
            <a:r>
              <a:rPr lang="en-US" sz="2400" dirty="0" err="1"/>
              <a:t>Montelukast</a:t>
            </a:r>
            <a:r>
              <a:rPr lang="en-US" sz="2400" dirty="0"/>
              <a:t>) are useful in the treatment of asthma.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046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Chemical Mediators of Inflammation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00584" y="1261872"/>
            <a:ext cx="12015216" cy="5094480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latin typeface="Arial Rounded MT Bold" panose="020F0704030504030204" pitchFamily="34" charset="0"/>
              </a:rPr>
              <a:t>The mediators of inflammation are the substances that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initiate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and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regulate</a:t>
            </a:r>
            <a:r>
              <a:rPr lang="en-US" dirty="0">
                <a:latin typeface="Arial Rounded MT Bold" panose="020F0704030504030204" pitchFamily="34" charset="0"/>
              </a:rPr>
              <a:t> inflammatory </a:t>
            </a:r>
            <a:r>
              <a:rPr lang="en-US" dirty="0" smtClean="0">
                <a:latin typeface="Arial Rounded MT Bold" panose="020F0704030504030204" pitchFamily="34" charset="0"/>
              </a:rPr>
              <a:t>reactions.</a:t>
            </a:r>
          </a:p>
          <a:p>
            <a:pPr algn="l" rtl="0"/>
            <a:endParaRPr lang="en-US" dirty="0" smtClean="0">
              <a:latin typeface="Arial Rounded MT Bold" panose="020F0704030504030204" pitchFamily="34" charset="0"/>
            </a:endParaRPr>
          </a:p>
          <a:p>
            <a:pPr algn="l" rtl="0"/>
            <a:r>
              <a:rPr lang="en-US" dirty="0">
                <a:latin typeface="Arial Rounded MT Bold" panose="020F0704030504030204" pitchFamily="34" charset="0"/>
              </a:rPr>
              <a:t>H</a:t>
            </a:r>
            <a:r>
              <a:rPr lang="en-US" dirty="0" smtClean="0">
                <a:latin typeface="Arial Rounded MT Bold" panose="020F0704030504030204" pitchFamily="34" charset="0"/>
              </a:rPr>
              <a:t>arried </a:t>
            </a:r>
            <a:r>
              <a:rPr lang="en-US" dirty="0">
                <a:latin typeface="Arial Rounded MT Bold" panose="020F0704030504030204" pitchFamily="34" charset="0"/>
              </a:rPr>
              <a:t>student may find the list of mediators daunting (as do professors</a:t>
            </a:r>
            <a:r>
              <a:rPr lang="en-US" dirty="0" smtClean="0">
                <a:latin typeface="Arial Rounded MT Bold" panose="020F0704030504030204" pitchFamily="34" charset="0"/>
              </a:rPr>
              <a:t>!)</a:t>
            </a:r>
          </a:p>
          <a:p>
            <a:pPr algn="l" rtl="0"/>
            <a:endParaRPr lang="en-US" dirty="0" smtClean="0">
              <a:latin typeface="Arial Rounded MT Bold" panose="020F0704030504030204" pitchFamily="34" charset="0"/>
            </a:endParaRPr>
          </a:p>
          <a:p>
            <a:pPr algn="l" rtl="0"/>
            <a:r>
              <a:rPr lang="en-US" dirty="0">
                <a:latin typeface="Arial Rounded MT Bold" panose="020F0704030504030204" pitchFamily="34" charset="0"/>
              </a:rPr>
              <a:t>T</a:t>
            </a:r>
            <a:r>
              <a:rPr lang="en-US" dirty="0" smtClean="0">
                <a:latin typeface="Arial Rounded MT Bold" panose="020F0704030504030204" pitchFamily="34" charset="0"/>
              </a:rPr>
              <a:t>his </a:t>
            </a:r>
            <a:r>
              <a:rPr lang="en-US" dirty="0">
                <a:latin typeface="Arial Rounded MT Bold" panose="020F0704030504030204" pitchFamily="34" charset="0"/>
              </a:rPr>
              <a:t>knowledge has been used to design a large armamentarium of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anti-inflammatory</a:t>
            </a:r>
            <a:r>
              <a:rPr lang="en-US" dirty="0">
                <a:latin typeface="Arial Rounded MT Bold" panose="020F0704030504030204" pitchFamily="34" charset="0"/>
              </a:rPr>
              <a:t> agents that are used every day by many people and which include familiar drugs such as aspirin and </a:t>
            </a:r>
            <a:r>
              <a:rPr lang="en-US" dirty="0" smtClean="0">
                <a:latin typeface="Arial Rounded MT Bold" panose="020F0704030504030204" pitchFamily="34" charset="0"/>
              </a:rPr>
              <a:t>acetaminophen.</a:t>
            </a:r>
          </a:p>
          <a:p>
            <a:pPr algn="l" rtl="0"/>
            <a:endParaRPr lang="en-US" dirty="0" smtClean="0">
              <a:latin typeface="Arial Rounded MT Bold" panose="020F0704030504030204" pitchFamily="34" charset="0"/>
            </a:endParaRPr>
          </a:p>
          <a:p>
            <a:pPr algn="l" rtl="0"/>
            <a:r>
              <a:rPr lang="en-US" dirty="0">
                <a:latin typeface="Arial Rounded MT Bold" panose="020F0704030504030204" pitchFamily="34" charset="0"/>
              </a:rPr>
              <a:t>Mediators may be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produced locally </a:t>
            </a:r>
            <a:r>
              <a:rPr lang="en-US" dirty="0">
                <a:latin typeface="Arial Rounded MT Bold" panose="020F0704030504030204" pitchFamily="34" charset="0"/>
              </a:rPr>
              <a:t>by cells at the site of inflammation, or may be derived from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circulating inactive precursors</a:t>
            </a:r>
            <a:r>
              <a:rPr lang="en-US" dirty="0">
                <a:latin typeface="Arial Rounded MT Bold" panose="020F0704030504030204" pitchFamily="34" charset="0"/>
              </a:rPr>
              <a:t> that are activated at the site of </a:t>
            </a:r>
            <a:r>
              <a:rPr lang="en-US" dirty="0" smtClean="0">
                <a:latin typeface="Arial Rounded MT Bold" panose="020F0704030504030204" pitchFamily="34" charset="0"/>
              </a:rPr>
              <a:t>inflammation.</a:t>
            </a:r>
          </a:p>
          <a:p>
            <a:pPr algn="l" rtl="0"/>
            <a:endParaRPr lang="en-US" dirty="0" smtClean="0">
              <a:latin typeface="Arial Rounded MT Bold" panose="020F0704030504030204" pitchFamily="34" charset="0"/>
            </a:endParaRP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58EF8F-A768-4824-BB9F-4202C935C36B}" type="slidenum">
              <a:rPr lang="ar-SA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3713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18873"/>
            <a:ext cx="10515600" cy="1024128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Platelet-activating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Factor (PAF)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768096" y="1225296"/>
            <a:ext cx="10780776" cy="5404104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dirty="0">
                <a:latin typeface="Arial Rounded MT Bold" panose="020F0704030504030204" pitchFamily="34" charset="0"/>
              </a:rPr>
              <a:t>Generated from membranes phospholipids by </a:t>
            </a:r>
            <a:r>
              <a:rPr lang="en-US" dirty="0" err="1">
                <a:latin typeface="Arial Rounded MT Bold" panose="020F0704030504030204" pitchFamily="34" charset="0"/>
              </a:rPr>
              <a:t>Phospolipase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A2</a:t>
            </a:r>
          </a:p>
          <a:p>
            <a:pPr algn="l" rtl="0"/>
            <a:r>
              <a:rPr lang="en-US" dirty="0">
                <a:latin typeface="Arial Rounded MT Bold" panose="020F0704030504030204" pitchFamily="34" charset="0"/>
              </a:rPr>
              <a:t>D</a:t>
            </a:r>
            <a:r>
              <a:rPr lang="en-US" dirty="0" smtClean="0">
                <a:latin typeface="Arial Rounded MT Bold" panose="020F0704030504030204" pitchFamily="34" charset="0"/>
              </a:rPr>
              <a:t>iscovered </a:t>
            </a:r>
            <a:r>
              <a:rPr lang="en-US" dirty="0">
                <a:latin typeface="Arial Rounded MT Bold" panose="020F0704030504030204" pitchFamily="34" charset="0"/>
              </a:rPr>
              <a:t>as a factor that caused platelet aggregation, but it is now known to have multiple inflammatory effects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>
                <a:latin typeface="Arial Rounded MT Bold" panose="020F0704030504030204" pitchFamily="34" charset="0"/>
              </a:rPr>
              <a:t>Aggregates and </a:t>
            </a:r>
            <a:r>
              <a:rPr lang="en-US" dirty="0" err="1">
                <a:latin typeface="Arial Rounded MT Bold" panose="020F0704030504030204" pitchFamily="34" charset="0"/>
              </a:rPr>
              <a:t>degranulates</a:t>
            </a:r>
            <a:r>
              <a:rPr lang="en-US" dirty="0">
                <a:latin typeface="Arial Rounded MT Bold" panose="020F0704030504030204" pitchFamily="34" charset="0"/>
              </a:rPr>
              <a:t> platelets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Potent vasodilator and </a:t>
            </a:r>
            <a:r>
              <a:rPr lang="en-US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bronchoconstrictor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l" rtl="0"/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At 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low concentrations it induces vasodilation and increased vascular </a:t>
            </a:r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permeability</a:t>
            </a:r>
          </a:p>
          <a:p>
            <a:pPr algn="l" rtl="0"/>
            <a:endParaRPr lang="en-US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dirty="0">
                <a:latin typeface="Arial Rounded MT Bold" panose="020F0704030504030204" pitchFamily="34" charset="0"/>
              </a:rPr>
              <a:t>Effects on leukocytes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dirty="0">
                <a:latin typeface="Arial Rounded MT Bold" panose="020F0704030504030204" pitchFamily="34" charset="0"/>
              </a:rPr>
              <a:t>Increase adhesion to endothelial cells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dirty="0">
                <a:latin typeface="Arial Rounded MT Bold" panose="020F0704030504030204" pitchFamily="34" charset="0"/>
              </a:rPr>
              <a:t>Chemotactic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dirty="0">
                <a:latin typeface="Arial Rounded MT Bold" panose="020F0704030504030204" pitchFamily="34" charset="0"/>
              </a:rPr>
              <a:t>Degranulation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dirty="0">
                <a:latin typeface="Arial Rounded MT Bold" panose="020F0704030504030204" pitchFamily="34" charset="0"/>
              </a:rPr>
              <a:t>Oxygen burst</a:t>
            </a: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43D510-AACF-45F6-97F8-88B6A1F56AD8}" type="slidenum">
              <a:rPr lang="ar-SA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9829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"/>
            <a:ext cx="10515600" cy="954085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Cytokines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91440" y="1133475"/>
            <a:ext cx="11144596" cy="5588002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latin typeface="Arial Rounded MT Bold" panose="020F0704030504030204" pitchFamily="34" charset="0"/>
              </a:rPr>
              <a:t>Cytokines are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proteins</a:t>
            </a:r>
            <a:r>
              <a:rPr lang="en-US" dirty="0">
                <a:latin typeface="Arial Rounded MT Bold" panose="020F0704030504030204" pitchFamily="34" charset="0"/>
              </a:rPr>
              <a:t> secreted by many cell types (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principally activated lymphocytes, macrophages, and dendritic cells, but also endothelial, epithelial, and connective tissue cells)</a:t>
            </a:r>
            <a:r>
              <a:rPr lang="en-US" dirty="0">
                <a:latin typeface="Arial Rounded MT Bold" panose="020F0704030504030204" pitchFamily="34" charset="0"/>
              </a:rPr>
              <a:t> that mediate and regulate immune and inflammatory </a:t>
            </a:r>
            <a:r>
              <a:rPr lang="en-US" dirty="0" smtClean="0">
                <a:latin typeface="Arial Rounded MT Bold" panose="020F0704030504030204" pitchFamily="34" charset="0"/>
              </a:rPr>
              <a:t>reactions.</a:t>
            </a:r>
          </a:p>
          <a:p>
            <a:pPr algn="l" rtl="0"/>
            <a:endParaRPr lang="en-US" dirty="0" smtClean="0">
              <a:latin typeface="Arial Rounded MT Bold" panose="020F0704030504030204" pitchFamily="34" charset="0"/>
            </a:endParaRPr>
          </a:p>
          <a:p>
            <a:pPr algn="l" rtl="0"/>
            <a:r>
              <a:rPr lang="en-US" dirty="0">
                <a:latin typeface="Arial Rounded MT Bold" panose="020F0704030504030204" pitchFamily="34" charset="0"/>
              </a:rPr>
              <a:t>By convention, growth factors that act on epithelial and mesenchymal cells are not grouped under </a:t>
            </a:r>
            <a:r>
              <a:rPr lang="en-US" dirty="0" smtClean="0">
                <a:latin typeface="Arial Rounded MT Bold" panose="020F0704030504030204" pitchFamily="34" charset="0"/>
              </a:rPr>
              <a:t>cytokines.</a:t>
            </a:r>
          </a:p>
          <a:p>
            <a:pPr algn="l" rtl="0"/>
            <a:endParaRPr lang="en-US" dirty="0">
              <a:latin typeface="Arial Rounded MT Bold" panose="020F0704030504030204" pitchFamily="34" charset="0"/>
            </a:endParaRPr>
          </a:p>
          <a:p>
            <a:pPr algn="l" rtl="0" eaLnBrk="1" hangingPunct="1"/>
            <a:r>
              <a:rPr lang="en-US" dirty="0" smtClean="0">
                <a:latin typeface="Arial Rounded MT Bold" panose="020F0704030504030204" pitchFamily="34" charset="0"/>
              </a:rPr>
              <a:t>Hormone-like polypeptides produced by cells, involved in cell to cell communication</a:t>
            </a:r>
          </a:p>
          <a:p>
            <a:pPr algn="l" rtl="0"/>
            <a:r>
              <a:rPr lang="en-US" dirty="0">
                <a:latin typeface="Arial Rounded MT Bold" panose="020F0704030504030204" pitchFamily="34" charset="0"/>
              </a:rPr>
              <a:t>Cytokines have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diverse</a:t>
            </a:r>
            <a:r>
              <a:rPr lang="en-US" dirty="0">
                <a:latin typeface="Arial Rounded MT Bold" panose="020F070403050403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pleiotropic effects </a:t>
            </a:r>
            <a:r>
              <a:rPr lang="en-US" dirty="0">
                <a:latin typeface="Arial Rounded MT Bold" panose="020F0704030504030204" pitchFamily="34" charset="0"/>
              </a:rPr>
              <a:t>including immunologic, hematopoietic and pro-inflammatory activities</a:t>
            </a:r>
            <a:r>
              <a:rPr lang="en-US" dirty="0" smtClean="0">
                <a:latin typeface="Arial Rounded MT Bold" panose="020F0704030504030204" pitchFamily="34" charset="0"/>
              </a:rPr>
              <a:t>.</a:t>
            </a:r>
          </a:p>
          <a:p>
            <a:pPr marL="0" indent="0" algn="l" rtl="0"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algn="l" rtl="0"/>
            <a:r>
              <a:rPr lang="en-US" dirty="0" smtClean="0">
                <a:latin typeface="Arial Rounded MT Bold" panose="020F0704030504030204" pitchFamily="34" charset="0"/>
              </a:rPr>
              <a:t>Secretion is transient</a:t>
            </a:r>
          </a:p>
          <a:p>
            <a:pPr algn="l" rtl="0" eaLnBrk="1" hangingPunct="1"/>
            <a:r>
              <a:rPr lang="en-US" dirty="0" smtClean="0">
                <a:latin typeface="Arial Rounded MT Bold" panose="020F0704030504030204" pitchFamily="34" charset="0"/>
              </a:rPr>
              <a:t>Effects: autocrine, paracrine, endocrine </a:t>
            </a:r>
          </a:p>
          <a:p>
            <a:pPr algn="l" rtl="0" eaLnBrk="1" hangingPunct="1"/>
            <a:endParaRPr lang="en-US" dirty="0" smtClean="0">
              <a:latin typeface="Arial Rounded MT Bold" panose="020F0704030504030204" pitchFamily="34" charset="0"/>
            </a:endParaRPr>
          </a:p>
        </p:txBody>
      </p:sp>
      <p:sp>
        <p:nvSpPr>
          <p:cNvPr id="747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7F0EEE-AD12-4336-858E-B1B23222EE28}" type="slidenum">
              <a:rPr lang="ar-SA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3168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"/>
            <a:ext cx="10515600" cy="987551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Classes of cytokines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94944" y="987552"/>
            <a:ext cx="10305288" cy="5559552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Regulators of lymphocyte function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IL-2 stimulates proliferation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TGFb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inhibits lymphocytes 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growth</a:t>
            </a:r>
          </a:p>
          <a:p>
            <a:pPr lvl="1" algn="l" rtl="0" eaLnBrk="1" hangingPunct="1">
              <a:lnSpc>
                <a:spcPct val="80000"/>
              </a:lnSpc>
            </a:pPr>
            <a:endParaRPr lang="en-US" dirty="0">
              <a:latin typeface="Arial Rounded MT Bold" panose="020F0704030504030204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Primary responders to injury (innate immunity)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IL-1 &amp; 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TNF</a:t>
            </a:r>
          </a:p>
          <a:p>
            <a:pPr lvl="1" algn="l" rtl="0" eaLnBrk="1" hangingPunct="1">
              <a:lnSpc>
                <a:spcPct val="80000"/>
              </a:lnSpc>
            </a:pPr>
            <a:endParaRPr lang="en-US" dirty="0">
              <a:latin typeface="Arial Rounded MT Bold" panose="020F0704030504030204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Activators of cell mediated immunity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INF-g &amp; 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IL-12</a:t>
            </a:r>
          </a:p>
          <a:p>
            <a:pPr lvl="1" algn="l" rtl="0" eaLnBrk="1" hangingPunct="1">
              <a:lnSpc>
                <a:spcPct val="80000"/>
              </a:lnSpc>
            </a:pPr>
            <a:endParaRPr lang="en-US" dirty="0">
              <a:latin typeface="Arial Rounded MT Bold" panose="020F0704030504030204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Chemotactics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IL-8</a:t>
            </a:r>
          </a:p>
          <a:p>
            <a:pPr lvl="1" algn="l" rtl="0" eaLnBrk="1" hangingPunct="1">
              <a:lnSpc>
                <a:spcPct val="80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Hematopoietic growth factors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IL-3 &amp; GM-CSF</a:t>
            </a:r>
          </a:p>
        </p:txBody>
      </p:sp>
      <p:sp>
        <p:nvSpPr>
          <p:cNvPr id="757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B24489-8B2C-43F4-B20B-7680A32961EB}" type="slidenum">
              <a:rPr lang="ar-SA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6615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0408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Cytokines in Inflammation</a:t>
            </a:r>
            <a:endParaRPr lang="ar-JO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9008"/>
              </p:ext>
            </p:extLst>
          </p:nvPr>
        </p:nvGraphicFramePr>
        <p:xfrm>
          <a:off x="603505" y="804672"/>
          <a:ext cx="10917935" cy="6011962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497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7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334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Cytokine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Principal Sources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Principal Actions in Inflammation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808">
                <a:tc gridSpan="3"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In Acute Inflammation</a:t>
                      </a:r>
                      <a:endParaRPr lang="en-US" sz="2000" dirty="0"/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625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TNF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sz="1600" dirty="0"/>
                        <a:t>Macrophages, </a:t>
                      </a:r>
                      <a:r>
                        <a:rPr lang="fr-FR" sz="1600" dirty="0" err="1"/>
                        <a:t>mast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cells</a:t>
                      </a:r>
                      <a:r>
                        <a:rPr lang="fr-FR" sz="1600" dirty="0"/>
                        <a:t>, T lymphocytes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Stimulates expression of endothelial adhesion molecules and secretion of other cytokines; systemic effects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IL-1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Macrophages, endothelial cells, some epithelial cells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Similar to TNF; greater role in fever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IL-6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Macrophages, other cells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Systemic effects (acute phase response)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02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Chemokines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Macrophages, endothelial cells, T lymphocytes, mast cells, other cell types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Recruitment of leukocytes to sites of inflammation; migration of cells in normal tissues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IL-17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T lymphocytes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Recruitment of neutrophils and monocytes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808">
                <a:tc gridSpan="3"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In Chronic Inflammation</a:t>
                      </a:r>
                      <a:endParaRPr lang="en-US" sz="2000" dirty="0"/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808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IL-12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Dendritic cells, macrophages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Increased production of IFN-</a:t>
                      </a:r>
                      <a:r>
                        <a:rPr lang="el-GR" sz="1600" dirty="0"/>
                        <a:t>γ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202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IFN-</a:t>
                      </a:r>
                      <a:r>
                        <a:rPr lang="el-GR" sz="1600" dirty="0"/>
                        <a:t>γ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T lymphocytes, NK cells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Activation of macrophages (increased ability to kill microbes and tumor cells)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5413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IL-17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T lymphocytes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Recruitment of neutrophils and monocytes</a:t>
                      </a:r>
                    </a:p>
                  </a:txBody>
                  <a:tcPr marL="56511" marR="56511" marT="28255" marB="28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255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1030\Desktop\Acute Inflammation 2 _ Robbins and Cotran Pathologic Basis of Disease_files\105d1e8d77954482baf1aa8463c016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339" y="1390720"/>
            <a:ext cx="8251356" cy="482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"/>
            <a:ext cx="11804904" cy="886968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Major roles of cytokines in acute inflammation</a:t>
            </a:r>
            <a:endParaRPr lang="ar-J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7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"/>
            <a:ext cx="10515600" cy="1170431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TNF &amp; IL-1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97536" y="1430228"/>
            <a:ext cx="11996928" cy="4351338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latin typeface="Arial Rounded MT Bold" panose="020F0704030504030204" pitchFamily="34" charset="0"/>
              </a:rPr>
              <a:t>Produced mainly by macrophages</a:t>
            </a:r>
          </a:p>
          <a:p>
            <a:pPr algn="l" rtl="0" eaLnBrk="1" hangingPunct="1"/>
            <a:endParaRPr lang="en-US" dirty="0" smtClean="0">
              <a:latin typeface="Arial Rounded MT Bold" panose="020F0704030504030204" pitchFamily="34" charset="0"/>
            </a:endParaRPr>
          </a:p>
          <a:p>
            <a:pPr algn="l" rtl="0" eaLnBrk="1" hangingPunct="1"/>
            <a:r>
              <a:rPr lang="en-US" dirty="0" smtClean="0">
                <a:latin typeface="Arial Rounded MT Bold" panose="020F0704030504030204" pitchFamily="34" charset="0"/>
              </a:rPr>
              <a:t>Secretion stimulated by: bacterial products, immune complexes, endotoxins, physical injury, other cytokines.</a:t>
            </a:r>
          </a:p>
          <a:p>
            <a:pPr algn="l" rtl="0" eaLnBrk="1" hangingPunct="1"/>
            <a:endParaRPr lang="en-US" dirty="0" smtClean="0">
              <a:latin typeface="Arial Rounded MT Bold" panose="020F0704030504030204" pitchFamily="34" charset="0"/>
            </a:endParaRPr>
          </a:p>
          <a:p>
            <a:pPr algn="l" rtl="0" eaLnBrk="1" hangingPunct="1"/>
            <a:r>
              <a:rPr lang="en-US" dirty="0" smtClean="0">
                <a:latin typeface="Arial Rounded MT Bold" panose="020F0704030504030204" pitchFamily="34" charset="0"/>
              </a:rPr>
              <a:t>Effects on endothelial cell, leukocytes, fibroblasts, and acute phase reactions.</a:t>
            </a:r>
          </a:p>
          <a:p>
            <a:pPr algn="l" rtl="0" eaLnBrk="1" hangingPunct="1"/>
            <a:endParaRPr lang="en-US" dirty="0" smtClean="0">
              <a:latin typeface="Arial Rounded MT Bold" panose="020F0704030504030204" pitchFamily="34" charset="0"/>
            </a:endParaRPr>
          </a:p>
          <a:p>
            <a:pPr algn="l" rtl="0"/>
            <a:r>
              <a:rPr lang="en-US" dirty="0">
                <a:latin typeface="Arial Rounded MT Bold" panose="020F0704030504030204" pitchFamily="34" charset="0"/>
              </a:rPr>
              <a:t>TNF antagonists have been remarkably effective in the treatment of chronic inflammatory diseases, particularly rheumatoid arthritis, psoriasis, and some types of inflammatory bowel disease.</a:t>
            </a:r>
            <a:endParaRPr lang="en-US" dirty="0" smtClean="0">
              <a:latin typeface="Arial Rounded MT Bold" panose="020F0704030504030204" pitchFamily="34" charset="0"/>
            </a:endParaRPr>
          </a:p>
        </p:txBody>
      </p:sp>
      <p:sp>
        <p:nvSpPr>
          <p:cNvPr id="768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FBC05C-31A8-4832-B658-08B8AE15B203}" type="slidenum">
              <a:rPr lang="ar-SA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1605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1" name="AutoShape 5"/>
          <p:cNvSpPr>
            <a:spLocks noGrp="1" noChangeArrowheads="1"/>
          </p:cNvSpPr>
          <p:nvPr>
            <p:ph type="title"/>
          </p:nvPr>
        </p:nvSpPr>
        <p:spPr>
          <a:xfrm>
            <a:off x="838200" y="82297"/>
            <a:ext cx="10515600" cy="886968"/>
          </a:xfrm>
          <a:prstGeom prst="roundRect">
            <a:avLst>
              <a:gd name="adj" fmla="val 21667"/>
            </a:avLst>
          </a:prstGeom>
          <a:extLst/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Major Effects of IL-1 &amp; TNF</a:t>
            </a:r>
          </a:p>
        </p:txBody>
      </p:sp>
      <p:sp>
        <p:nvSpPr>
          <p:cNvPr id="7782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CE31AF-C27D-4AC5-8FDD-0A69FE60E845}" type="slidenum">
              <a:rPr lang="ar-SA" smtClean="0"/>
              <a:pPr/>
              <a:t>26</a:t>
            </a:fld>
            <a:endParaRPr lang="en-US" smtClean="0"/>
          </a:p>
        </p:txBody>
      </p:sp>
      <p:pic>
        <p:nvPicPr>
          <p:cNvPr id="77828" name="Picture 4" descr="S01871-002-f018"/>
          <p:cNvPicPr preferRelativeResize="0"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" y="840685"/>
            <a:ext cx="8574809" cy="550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108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"/>
            <a:ext cx="10515600" cy="85039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Chemokines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73737" y="850393"/>
            <a:ext cx="11868912" cy="6007607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A group of related chemotactic polypeptides, all of which have 4 cysteine residues.</a:t>
            </a:r>
          </a:p>
          <a:p>
            <a:pPr algn="l" rtl="0" eaLnBrk="1" hangingPunct="1">
              <a:lnSpc>
                <a:spcPct val="90000"/>
              </a:lnSpc>
            </a:pPr>
            <a:endParaRPr lang="en-US" sz="2400" dirty="0" smtClean="0">
              <a:latin typeface="Arial Rounded MT Bold" panose="020F0704030504030204" pitchFamily="34" charset="0"/>
            </a:endParaRPr>
          </a:p>
          <a:p>
            <a:pPr algn="l" rtl="0"/>
            <a:r>
              <a:rPr lang="en-US" sz="2400" dirty="0" smtClean="0">
                <a:latin typeface="Arial Rounded MT Bold" panose="020F0704030504030204" pitchFamily="34" charset="0"/>
              </a:rPr>
              <a:t>Chemokines are a family of small (8–10 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kD</a:t>
            </a:r>
            <a:r>
              <a:rPr lang="en-US" sz="2400" dirty="0" smtClean="0">
                <a:latin typeface="Arial Rounded MT Bold" panose="020F0704030504030204" pitchFamily="34" charset="0"/>
              </a:rPr>
              <a:t>) proteins that act primarily as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chemoattractants</a:t>
            </a:r>
            <a:r>
              <a:rPr lang="en-US" sz="2400" dirty="0" smtClean="0">
                <a:latin typeface="Arial Rounded MT Bold" panose="020F0704030504030204" pitchFamily="34" charset="0"/>
              </a:rPr>
              <a:t> for specific types of leukocytes. </a:t>
            </a:r>
          </a:p>
          <a:p>
            <a:pPr algn="l" rtl="0"/>
            <a:endParaRPr lang="en-US" sz="2400" dirty="0" smtClean="0">
              <a:latin typeface="Arial Rounded MT Bold" panose="020F0704030504030204" pitchFamily="34" charset="0"/>
            </a:endParaRPr>
          </a:p>
          <a:p>
            <a:pPr algn="l" rtl="0"/>
            <a:r>
              <a:rPr lang="en-US" sz="2400" dirty="0" smtClean="0">
                <a:latin typeface="Arial Rounded MT Bold" panose="020F0704030504030204" pitchFamily="34" charset="0"/>
              </a:rPr>
              <a:t>About 40 different chemokines and 20 different receptors for chemokines have been identified.</a:t>
            </a:r>
          </a:p>
          <a:p>
            <a:pPr algn="l" rtl="0"/>
            <a:endParaRPr lang="en-US" sz="2400" dirty="0" smtClean="0">
              <a:latin typeface="Arial Rounded MT Bold" panose="020F0704030504030204" pitchFamily="34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Regulate adhesion, chemotaxis and activation of leukocytes.</a:t>
            </a:r>
          </a:p>
          <a:p>
            <a:pPr algn="l" rtl="0" eaLnBrk="1" hangingPunct="1">
              <a:lnSpc>
                <a:spcPct val="90000"/>
              </a:lnSpc>
            </a:pPr>
            <a:endParaRPr lang="en-US" sz="2400" dirty="0" smtClean="0">
              <a:latin typeface="Arial Rounded MT Bold" panose="020F0704030504030204" pitchFamily="34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Important for proper targeting of leukocytes to infection sites.</a:t>
            </a:r>
          </a:p>
        </p:txBody>
      </p:sp>
      <p:sp>
        <p:nvSpPr>
          <p:cNvPr id="788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92623F-BE4D-4772-8432-A5EAB7F547F5}" type="slidenum">
              <a:rPr lang="ar-SA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5292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Chemokines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1468583"/>
            <a:ext cx="10834255" cy="4572780"/>
          </a:xfrm>
        </p:spPr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Chemokines mediate their activities by binding to seven-transmembrane G protein–coupled receptors</a:t>
            </a:r>
            <a:r>
              <a:rPr lang="en-US" dirty="0" smtClean="0">
                <a:latin typeface="Arial Rounded MT Bold" panose="020F0704030504030204" pitchFamily="34" charset="0"/>
              </a:rPr>
              <a:t>.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They have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two main </a:t>
            </a:r>
            <a:r>
              <a:rPr lang="en-US" dirty="0">
                <a:latin typeface="Arial Rounded MT Bold" panose="020F0704030504030204" pitchFamily="34" charset="0"/>
              </a:rPr>
              <a:t>functions</a:t>
            </a:r>
            <a:r>
              <a:rPr lang="en-US" dirty="0" smtClean="0">
                <a:latin typeface="Arial Rounded MT Bold" panose="020F07040305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1- </a:t>
            </a:r>
            <a:r>
              <a:rPr lang="en-US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Acute inflammation (inflammatory </a:t>
            </a:r>
            <a:r>
              <a:rPr lang="en-US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chemokines</a:t>
            </a:r>
            <a:r>
              <a:rPr lang="en-US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Most chemokines stimulate </a:t>
            </a:r>
            <a:r>
              <a:rPr lang="en-US" dirty="0" err="1">
                <a:latin typeface="Arial Rounded MT Bold" panose="020F0704030504030204" pitchFamily="34" charset="0"/>
              </a:rPr>
              <a:t>leukocyte</a:t>
            </a:r>
            <a:r>
              <a:rPr lang="en-US" dirty="0">
                <a:latin typeface="Arial Rounded MT Bold" panose="020F0704030504030204" pitchFamily="34" charset="0"/>
              </a:rPr>
              <a:t> attachment to endothelium by acting on </a:t>
            </a:r>
            <a:r>
              <a:rPr lang="en-US" dirty="0" smtClean="0">
                <a:latin typeface="Arial Rounded MT Bold" panose="020F0704030504030204" pitchFamily="34" charset="0"/>
              </a:rPr>
              <a:t>leukocytes to </a:t>
            </a:r>
            <a:r>
              <a:rPr lang="en-US" dirty="0">
                <a:latin typeface="Arial Rounded MT Bold" panose="020F0704030504030204" pitchFamily="34" charset="0"/>
              </a:rPr>
              <a:t>increase the affinity of </a:t>
            </a:r>
            <a:r>
              <a:rPr lang="en-US" dirty="0" err="1">
                <a:latin typeface="Arial Rounded MT Bold" panose="020F0704030504030204" pitchFamily="34" charset="0"/>
              </a:rPr>
              <a:t>integrins</a:t>
            </a:r>
            <a:r>
              <a:rPr lang="en-US" dirty="0">
                <a:latin typeface="Arial Rounded MT Bold" panose="020F0704030504030204" pitchFamily="34" charset="0"/>
              </a:rPr>
              <a:t>, and also serve as 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chemoattractants</a:t>
            </a:r>
            <a:r>
              <a:rPr lang="en-US" dirty="0">
                <a:latin typeface="Arial Rounded MT Bold" panose="020F0704030504030204" pitchFamily="34" charset="0"/>
              </a:rPr>
              <a:t>, thereby guiding leukocytes to sites of 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infection or tissue damage. Because they mediate </a:t>
            </a:r>
            <a:r>
              <a:rPr lang="en-US" dirty="0" smtClean="0">
                <a:latin typeface="Arial Rounded MT Bold" panose="020F0704030504030204" pitchFamily="34" charset="0"/>
              </a:rPr>
              <a:t>aspects of </a:t>
            </a:r>
            <a:r>
              <a:rPr lang="en-US" dirty="0">
                <a:latin typeface="Arial Rounded MT Bold" panose="020F0704030504030204" pitchFamily="34" charset="0"/>
              </a:rPr>
              <a:t>the inflammatory reaction, they are sometimes called </a:t>
            </a:r>
            <a:r>
              <a:rPr lang="en-US" dirty="0" smtClean="0">
                <a:latin typeface="Arial Rounded MT Bold" panose="020F0704030504030204" pitchFamily="34" charset="0"/>
              </a:rPr>
              <a:t> inflammatory </a:t>
            </a:r>
            <a:r>
              <a:rPr lang="en-US" dirty="0">
                <a:latin typeface="Arial Rounded MT Bold" panose="020F0704030504030204" pitchFamily="34" charset="0"/>
              </a:rPr>
              <a:t>chemokines. Their production is induced by </a:t>
            </a:r>
            <a:r>
              <a:rPr lang="en-US" dirty="0" smtClean="0">
                <a:latin typeface="Arial Rounded MT Bold" panose="020F0704030504030204" pitchFamily="34" charset="0"/>
              </a:rPr>
              <a:t>microbes </a:t>
            </a:r>
            <a:r>
              <a:rPr lang="en-US" dirty="0">
                <a:latin typeface="Arial Rounded MT Bold" panose="020F0704030504030204" pitchFamily="34" charset="0"/>
              </a:rPr>
              <a:t>and other </a:t>
            </a:r>
            <a:r>
              <a:rPr lang="en-US" dirty="0" smtClean="0">
                <a:latin typeface="Arial Rounded MT Bold" panose="020F0704030504030204" pitchFamily="34" charset="0"/>
              </a:rPr>
              <a:t>stimuli</a:t>
            </a:r>
          </a:p>
        </p:txBody>
      </p:sp>
    </p:spTree>
    <p:extLst>
      <p:ext uri="{BB962C8B-B14F-4D97-AF65-F5344CB8AC3E}">
        <p14:creationId xmlns:p14="http://schemas.microsoft.com/office/powerpoint/2010/main" val="1952323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Chemokines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616593" cy="388077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2 - Maintenance of tissue architecture (homeostatic chemokines)</a:t>
            </a:r>
          </a:p>
          <a:p>
            <a:pPr marL="0" indent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-  Some chemokines are </a:t>
            </a:r>
            <a:r>
              <a:rPr lang="en-US" dirty="0">
                <a:latin typeface="Arial Rounded MT Bold" panose="020F0704030504030204" pitchFamily="34" charset="0"/>
              </a:rPr>
              <a:t>produced constitutively by stromal cells in tissues </a:t>
            </a:r>
          </a:p>
          <a:p>
            <a:pPr marL="0" indent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and </a:t>
            </a:r>
            <a:r>
              <a:rPr lang="en-US" dirty="0">
                <a:latin typeface="Arial Rounded MT Bold" panose="020F0704030504030204" pitchFamily="34" charset="0"/>
              </a:rPr>
              <a:t>are sometimes called homeostatic chemokines.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- These  organize </a:t>
            </a:r>
            <a:r>
              <a:rPr lang="en-US" dirty="0">
                <a:latin typeface="Arial Rounded MT Bold" panose="020F0704030504030204" pitchFamily="34" charset="0"/>
              </a:rPr>
              <a:t>various cell types in different anatomic regions </a:t>
            </a:r>
            <a:r>
              <a:rPr lang="en-US" dirty="0" smtClean="0">
                <a:latin typeface="Arial Rounded MT Bold" panose="020F0704030504030204" pitchFamily="34" charset="0"/>
              </a:rPr>
              <a:t> of </a:t>
            </a:r>
            <a:r>
              <a:rPr lang="en-US" dirty="0">
                <a:latin typeface="Arial Rounded MT Bold" panose="020F0704030504030204" pitchFamily="34" charset="0"/>
              </a:rPr>
              <a:t>the tissues, such as T and B lymphocytes in discrete </a:t>
            </a:r>
            <a:r>
              <a:rPr lang="en-US" dirty="0" smtClean="0">
                <a:latin typeface="Arial Rounded MT Bold" panose="020F0704030504030204" pitchFamily="34" charset="0"/>
              </a:rPr>
              <a:t> areas </a:t>
            </a:r>
            <a:r>
              <a:rPr lang="en-US" dirty="0">
                <a:latin typeface="Arial Rounded MT Bold" panose="020F0704030504030204" pitchFamily="34" charset="0"/>
              </a:rPr>
              <a:t>of the spleen and lymph nodes </a:t>
            </a:r>
            <a:r>
              <a:rPr lang="en-US" dirty="0" smtClean="0">
                <a:latin typeface="Arial Rounded MT Bold" panose="020F0704030504030204" pitchFamily="34" charset="0"/>
              </a:rPr>
              <a:t>-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6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7"/>
            <a:ext cx="10515600" cy="768729"/>
          </a:xfr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Chemical Mediators of Inflammation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26464"/>
            <a:ext cx="10299192" cy="5010912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What are their sources?</a:t>
            </a:r>
          </a:p>
          <a:p>
            <a:pPr algn="l" rtl="0" eaLnBrk="1" hangingPunct="1">
              <a:lnSpc>
                <a:spcPct val="90000"/>
              </a:lnSpc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lvl="1" algn="l" rtl="0"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Circulating plasma proteins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sz="1800" dirty="0" smtClean="0">
                <a:latin typeface="Arial Rounded MT Bold" panose="020F0704030504030204" pitchFamily="34" charset="0"/>
              </a:rPr>
              <a:t>Coagulation / fibrinolytic factors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sz="1800" dirty="0" smtClean="0">
                <a:latin typeface="Arial Rounded MT Bold" panose="020F0704030504030204" pitchFamily="34" charset="0"/>
              </a:rPr>
              <a:t>Complement System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sz="1800" dirty="0" err="1" smtClean="0">
                <a:latin typeface="Arial Rounded MT Bold" panose="020F0704030504030204" pitchFamily="34" charset="0"/>
              </a:rPr>
              <a:t>Kinins</a:t>
            </a:r>
            <a:endParaRPr lang="en-US" sz="1800" dirty="0" smtClean="0">
              <a:latin typeface="Arial Rounded MT Bold" panose="020F0704030504030204" pitchFamily="34" charset="0"/>
            </a:endParaRPr>
          </a:p>
          <a:p>
            <a:pPr lvl="2" algn="l" rtl="0" eaLnBrk="1" hangingPunct="1">
              <a:lnSpc>
                <a:spcPct val="90000"/>
              </a:lnSpc>
            </a:pPr>
            <a:endParaRPr lang="en-US" sz="1800" dirty="0" smtClean="0">
              <a:latin typeface="Arial Rounded MT Bold" panose="020F0704030504030204" pitchFamily="34" charset="0"/>
            </a:endParaRPr>
          </a:p>
          <a:p>
            <a:pPr lvl="1" algn="l" rtl="0"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Cell derived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sz="1800" dirty="0" smtClean="0">
                <a:latin typeface="Arial Rounded MT Bold" panose="020F0704030504030204" pitchFamily="34" charset="0"/>
              </a:rPr>
              <a:t>Formed elements normally  sequestered in granules:</a:t>
            </a:r>
          </a:p>
          <a:p>
            <a:pPr lvl="3" algn="l" rtl="0" eaLnBrk="1" hangingPunct="1">
              <a:lnSpc>
                <a:spcPct val="90000"/>
              </a:lnSpc>
            </a:pPr>
            <a:r>
              <a:rPr lang="en-US" sz="1800" dirty="0" smtClean="0">
                <a:latin typeface="Arial Rounded MT Bold" panose="020F0704030504030204" pitchFamily="34" charset="0"/>
              </a:rPr>
              <a:t>Vasoactive amines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sz="1800" dirty="0" smtClean="0">
                <a:latin typeface="Arial Rounded MT Bold" panose="020F0704030504030204" pitchFamily="34" charset="0"/>
              </a:rPr>
              <a:t>Newly synthesized in response to stimulation</a:t>
            </a:r>
          </a:p>
          <a:p>
            <a:pPr lvl="3" algn="l" rtl="0" eaLnBrk="1" hangingPunct="1">
              <a:lnSpc>
                <a:spcPct val="90000"/>
              </a:lnSpc>
            </a:pPr>
            <a:r>
              <a:rPr lang="en-US" sz="1800" dirty="0" smtClean="0">
                <a:latin typeface="Arial Rounded MT Bold" panose="020F0704030504030204" pitchFamily="34" charset="0"/>
              </a:rPr>
              <a:t>PGs, LT, O</a:t>
            </a:r>
            <a:r>
              <a:rPr lang="en-US" sz="1800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sz="1800" dirty="0" smtClean="0">
                <a:latin typeface="Arial Rounded MT Bold" panose="020F0704030504030204" pitchFamily="34" charset="0"/>
              </a:rPr>
              <a:t> species, NO, Cytokines, PAF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58EF8F-A768-4824-BB9F-4202C935C36B}" type="slidenum">
              <a:rPr lang="ar-SA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8128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"/>
            <a:ext cx="10515600" cy="85039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Chemokines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521209" y="850394"/>
            <a:ext cx="11521440" cy="5871084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The </a:t>
            </a:r>
            <a:r>
              <a:rPr lang="en-US" sz="2400" dirty="0">
                <a:latin typeface="Arial" charset="0"/>
              </a:rPr>
              <a:t>largest family consists of CC chemokines, so named because the first 2 of the 4 cysteine residues are adjacent to each other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algn="l" rtl="0" eaLnBrk="1" hangingPunct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Examples of CC chemokines: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CCL2: Monocyte chemoattractant protein 1 (MCP-1)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CCL3 &amp; CCL4: Macrophage inflammatory protein 1 (MIP-1a &amp; 1b)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CCL5: RANTES </a:t>
            </a:r>
            <a:r>
              <a:rPr lang="en-US" b="1" dirty="0" smtClean="0"/>
              <a:t>(regulated and normal T-cell expressed and secreted)</a:t>
            </a:r>
            <a:endParaRPr lang="en-US" dirty="0" smtClean="0">
              <a:latin typeface="Arial" charset="0"/>
            </a:endParaRPr>
          </a:p>
          <a:p>
            <a:pPr lvl="1" algn="l" rtl="0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CCL11: </a:t>
            </a:r>
            <a:r>
              <a:rPr lang="en-US" dirty="0" err="1" smtClean="0">
                <a:latin typeface="Arial" charset="0"/>
              </a:rPr>
              <a:t>Eotaxin</a:t>
            </a:r>
            <a:endParaRPr lang="en-US" dirty="0" smtClean="0">
              <a:latin typeface="Arial" charset="0"/>
            </a:endParaRPr>
          </a:p>
          <a:p>
            <a:pPr lvl="1" algn="l" rtl="0" eaLnBrk="1" hangingPunct="1"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Examples of CXC chemokines: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CXCL8: IL-8, neutrophil chemotactic</a:t>
            </a:r>
          </a:p>
          <a:p>
            <a:pPr lvl="1" algn="l" rtl="0" eaLnBrk="1" hangingPunct="1"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 algn="l" rtl="0"/>
            <a:r>
              <a:rPr lang="en-US" sz="2400" dirty="0">
                <a:latin typeface="Arial" charset="0"/>
              </a:rPr>
              <a:t>D</a:t>
            </a:r>
            <a:r>
              <a:rPr lang="en-US" sz="2400" dirty="0" smtClean="0">
                <a:latin typeface="Arial" charset="0"/>
              </a:rPr>
              <a:t>ifficult </a:t>
            </a:r>
            <a:r>
              <a:rPr lang="en-US" sz="2400" dirty="0">
                <a:latin typeface="Arial" charset="0"/>
              </a:rPr>
              <a:t>to develop chemokine antagonists that suppress </a:t>
            </a:r>
            <a:r>
              <a:rPr lang="en-US" sz="2400" dirty="0" smtClean="0">
                <a:latin typeface="Arial" charset="0"/>
              </a:rPr>
              <a:t>inflammation (functional </a:t>
            </a:r>
            <a:r>
              <a:rPr lang="en-US" sz="2400" dirty="0">
                <a:latin typeface="Arial" charset="0"/>
              </a:rPr>
              <a:t>redundancy of these </a:t>
            </a:r>
            <a:r>
              <a:rPr lang="en-US" sz="2400" dirty="0" smtClean="0">
                <a:latin typeface="Arial" charset="0"/>
              </a:rPr>
              <a:t>proteins).</a:t>
            </a:r>
            <a:endParaRPr lang="en-US" sz="2400" dirty="0">
              <a:latin typeface="Arial" charset="0"/>
            </a:endParaRPr>
          </a:p>
        </p:txBody>
      </p:sp>
      <p:sp>
        <p:nvSpPr>
          <p:cNvPr id="788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92623F-BE4D-4772-8432-A5EAB7F547F5}" type="slidenum">
              <a:rPr lang="ar-SA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0037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b="1" dirty="0" smtClean="0"/>
              <a:t>     The End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78544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46304"/>
            <a:ext cx="10515600" cy="882398"/>
          </a:xfr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Systemic Mediators of Inflammation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B0E2E2-7FCF-4C8C-AF16-5006AF43818C}" type="slidenum">
              <a:rPr lang="ar-SA" smtClean="0"/>
              <a:pPr/>
              <a:t>4</a:t>
            </a:fld>
            <a:endParaRPr lang="en-US" smtClean="0"/>
          </a:p>
        </p:txBody>
      </p:sp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5448"/>
            <a:ext cx="10515600" cy="568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346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AutoShape 4"/>
          <p:cNvSpPr>
            <a:spLocks noGrp="1" noChangeArrowheads="1"/>
          </p:cNvSpPr>
          <p:nvPr>
            <p:ph type="title"/>
          </p:nvPr>
        </p:nvSpPr>
        <p:spPr>
          <a:xfrm>
            <a:off x="838200" y="1"/>
            <a:ext cx="10515600" cy="1088135"/>
          </a:xfrm>
          <a:prstGeom prst="roundRect">
            <a:avLst>
              <a:gd name="adj" fmla="val 21667"/>
            </a:avLst>
          </a:prstGeom>
          <a:extLst/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Chemical Mediators of Inflammation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1088135"/>
            <a:ext cx="11128248" cy="5633341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General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characteristics</a:t>
            </a:r>
          </a:p>
          <a:p>
            <a:pPr marL="0" indent="0" algn="l" rtl="0" eaLnBrk="1" hangingPunct="1"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lvl="1" algn="l" rtl="0" eaLnBrk="1" hangingPunct="1"/>
            <a:r>
              <a:rPr lang="en-US" dirty="0">
                <a:latin typeface="Arial Rounded MT Bold" panose="020F0704030504030204" pitchFamily="34" charset="0"/>
              </a:rPr>
              <a:t>Bind to specific cellular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receptors</a:t>
            </a:r>
            <a:r>
              <a:rPr lang="en-US" dirty="0">
                <a:latin typeface="Arial Rounded MT Bold" panose="020F0704030504030204" pitchFamily="34" charset="0"/>
              </a:rPr>
              <a:t>, or have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enzymatic activity</a:t>
            </a:r>
          </a:p>
          <a:p>
            <a:pPr lvl="1" algn="l" rtl="0" eaLnBrk="1" hangingPunct="1"/>
            <a:r>
              <a:rPr lang="en-US" dirty="0">
                <a:latin typeface="Arial Rounded MT Bold" panose="020F0704030504030204" pitchFamily="34" charset="0"/>
              </a:rPr>
              <a:t>May stimulate target cells to release secondary mediators with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similar or opposing 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functions</a:t>
            </a:r>
          </a:p>
          <a:p>
            <a:pPr marL="457200" lvl="1" indent="0" algn="l" rtl="0" eaLnBrk="1" hangingPunct="1">
              <a:buNone/>
            </a:pP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lvl="1" algn="l" rtl="0" eaLnBrk="1" hangingPunct="1"/>
            <a:r>
              <a:rPr lang="en-US" dirty="0">
                <a:latin typeface="Arial Rounded MT Bold" panose="020F0704030504030204" pitchFamily="34" charset="0"/>
              </a:rPr>
              <a:t>May have limited targets, or wide spread </a:t>
            </a:r>
            <a:r>
              <a:rPr lang="en-US" dirty="0" smtClean="0">
                <a:latin typeface="Arial Rounded MT Bold" panose="020F0704030504030204" pitchFamily="34" charset="0"/>
              </a:rPr>
              <a:t>activities</a:t>
            </a:r>
          </a:p>
          <a:p>
            <a:pPr lvl="1" algn="l" rtl="0" eaLnBrk="1" hangingPunct="1"/>
            <a:endParaRPr lang="en-US" dirty="0">
              <a:latin typeface="Arial Rounded MT Bold" panose="020F0704030504030204" pitchFamily="34" charset="0"/>
            </a:endParaRPr>
          </a:p>
          <a:p>
            <a:pPr lvl="1" algn="l" rtl="0" eaLnBrk="1" hangingPunct="1"/>
            <a:r>
              <a:rPr lang="en-US" dirty="0">
                <a:latin typeface="Arial Rounded MT Bold" panose="020F0704030504030204" pitchFamily="34" charset="0"/>
              </a:rPr>
              <a:t>Short lived function</a:t>
            </a:r>
          </a:p>
          <a:p>
            <a:pPr lvl="2" algn="l" rtl="0" eaLnBrk="1" hangingPunct="1"/>
            <a:r>
              <a:rPr lang="en-US" dirty="0">
                <a:latin typeface="Arial Rounded MT Bold" panose="020F0704030504030204" pitchFamily="34" charset="0"/>
              </a:rPr>
              <a:t>Short half-life (AA metabolites)</a:t>
            </a:r>
          </a:p>
          <a:p>
            <a:pPr lvl="2" algn="l" rtl="0" eaLnBrk="1" hangingPunct="1"/>
            <a:r>
              <a:rPr lang="en-US" dirty="0">
                <a:latin typeface="Arial Rounded MT Bold" panose="020F0704030504030204" pitchFamily="34" charset="0"/>
              </a:rPr>
              <a:t>Inactivated by enzymes (</a:t>
            </a:r>
            <a:r>
              <a:rPr lang="en-US" dirty="0" err="1">
                <a:latin typeface="Arial Rounded MT Bold" panose="020F0704030504030204" pitchFamily="34" charset="0"/>
              </a:rPr>
              <a:t>kininase</a:t>
            </a:r>
            <a:r>
              <a:rPr lang="en-US" dirty="0">
                <a:latin typeface="Arial Rounded MT Bold" panose="020F0704030504030204" pitchFamily="34" charset="0"/>
              </a:rPr>
              <a:t> on bradykinin)</a:t>
            </a:r>
          </a:p>
          <a:p>
            <a:pPr lvl="2" algn="l" rtl="0" eaLnBrk="1" hangingPunct="1"/>
            <a:r>
              <a:rPr lang="en-US" dirty="0">
                <a:latin typeface="Arial Rounded MT Bold" panose="020F0704030504030204" pitchFamily="34" charset="0"/>
              </a:rPr>
              <a:t>Eliminated (antioxidants on O2 species)</a:t>
            </a:r>
          </a:p>
          <a:p>
            <a:pPr lvl="2" algn="l" rtl="0" eaLnBrk="1" hangingPunct="1"/>
            <a:r>
              <a:rPr lang="en-US" dirty="0">
                <a:latin typeface="Arial Rounded MT Bold" panose="020F0704030504030204" pitchFamily="34" charset="0"/>
              </a:rPr>
              <a:t>Inhibited (complement inhibitory proteins</a:t>
            </a:r>
            <a:r>
              <a:rPr lang="en-US" dirty="0" smtClean="0">
                <a:latin typeface="Arial Rounded MT Bold" panose="020F0704030504030204" pitchFamily="34" charset="0"/>
              </a:rPr>
              <a:t>)</a:t>
            </a:r>
          </a:p>
          <a:p>
            <a:pPr marL="914400" lvl="2" indent="0" algn="l" rtl="0" eaLnBrk="1" hangingPunct="1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pPr lvl="1" algn="l" rtl="0" eaLnBrk="1" hangingPunct="1"/>
            <a:r>
              <a:rPr lang="en-US" dirty="0">
                <a:latin typeface="Arial Rounded MT Bold" panose="020F0704030504030204" pitchFamily="34" charset="0"/>
              </a:rPr>
              <a:t>If </a:t>
            </a:r>
            <a:r>
              <a:rPr lang="en-US" dirty="0" smtClean="0">
                <a:latin typeface="Arial Rounded MT Bold" panose="020F0704030504030204" pitchFamily="34" charset="0"/>
              </a:rPr>
              <a:t>unchecked and uncontrolled, </a:t>
            </a:r>
            <a:r>
              <a:rPr lang="en-US" dirty="0">
                <a:latin typeface="Arial Rounded MT Bold" panose="020F0704030504030204" pitchFamily="34" charset="0"/>
              </a:rPr>
              <a:t>cause harm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AEA582-1B70-4422-AA16-F99140596831}" type="slidenum">
              <a:rPr lang="ar-SA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5602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"/>
            <a:ext cx="10515600" cy="941831"/>
          </a:xfr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Chemical Mediators of Inflammation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00584" y="1426464"/>
            <a:ext cx="11606507" cy="4929888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latin typeface="Arial Rounded MT Bold" panose="020F0704030504030204" pitchFamily="34" charset="0"/>
              </a:rPr>
              <a:t>The major cell types that produce mediators of acute inflammation are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tissue macrophages, dendritic cells, and mast cells</a:t>
            </a:r>
            <a:r>
              <a:rPr lang="en-US" dirty="0">
                <a:latin typeface="Arial Rounded MT Bold" panose="020F0704030504030204" pitchFamily="34" charset="0"/>
              </a:rPr>
              <a:t>, but 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platelets, neutrophils, endothelial cells, and most epithelia </a:t>
            </a:r>
            <a:r>
              <a:rPr lang="en-US" dirty="0">
                <a:latin typeface="Arial Rounded MT Bold" panose="020F0704030504030204" pitchFamily="34" charset="0"/>
              </a:rPr>
              <a:t>also can be induced to elaborate some of the mediators</a:t>
            </a:r>
            <a:r>
              <a:rPr lang="en-US" dirty="0" smtClean="0">
                <a:latin typeface="Arial Rounded MT Bold" panose="020F0704030504030204" pitchFamily="34" charset="0"/>
              </a:rPr>
              <a:t>.</a:t>
            </a:r>
          </a:p>
          <a:p>
            <a:pPr algn="l" rtl="0"/>
            <a:endParaRPr lang="en-US" dirty="0" smtClean="0">
              <a:latin typeface="Arial Rounded MT Bold" panose="020F0704030504030204" pitchFamily="34" charset="0"/>
            </a:endParaRPr>
          </a:p>
          <a:p>
            <a:pPr algn="l" rtl="0"/>
            <a:r>
              <a:rPr lang="en-US" dirty="0" smtClean="0">
                <a:latin typeface="Arial Rounded MT Bold" panose="020F0704030504030204" pitchFamily="34" charset="0"/>
              </a:rPr>
              <a:t>Cell-derived </a:t>
            </a:r>
            <a:r>
              <a:rPr lang="en-US" dirty="0">
                <a:latin typeface="Arial Rounded MT Bold" panose="020F0704030504030204" pitchFamily="34" charset="0"/>
              </a:rPr>
              <a:t>mediators are most important for reactions against offending agents in tissues</a:t>
            </a:r>
            <a:r>
              <a:rPr lang="en-US" dirty="0" smtClean="0">
                <a:latin typeface="Arial Rounded MT Bold" panose="020F0704030504030204" pitchFamily="34" charset="0"/>
              </a:rPr>
              <a:t>.</a:t>
            </a:r>
          </a:p>
          <a:p>
            <a:pPr algn="l" rtl="0"/>
            <a:endParaRPr lang="en-US" dirty="0" smtClean="0">
              <a:latin typeface="Arial Rounded MT Bold" panose="020F0704030504030204" pitchFamily="34" charset="0"/>
            </a:endParaRPr>
          </a:p>
          <a:p>
            <a:pPr algn="l" rtl="0"/>
            <a:r>
              <a:rPr lang="en-US" dirty="0">
                <a:latin typeface="Arial Rounded MT Bold" panose="020F0704030504030204" pitchFamily="34" charset="0"/>
              </a:rPr>
              <a:t>Plasma-derived mediators (e.g., complement proteins</a:t>
            </a:r>
            <a:r>
              <a:rPr lang="en-US" dirty="0" smtClean="0">
                <a:latin typeface="Arial Rounded MT Bold" panose="020F0704030504030204" pitchFamily="34" charset="0"/>
              </a:rPr>
              <a:t>), produced mainly by the liver, </a:t>
            </a:r>
            <a:r>
              <a:rPr lang="en-US" dirty="0">
                <a:latin typeface="Arial Rounded MT Bold" panose="020F0704030504030204" pitchFamily="34" charset="0"/>
              </a:rPr>
              <a:t>are present in the circulation as inactive precursors that must be activated, usually by a series of proteolytic cleavages, to acquire their biologic </a:t>
            </a:r>
            <a:r>
              <a:rPr lang="en-US" dirty="0" smtClean="0">
                <a:latin typeface="Arial Rounded MT Bold" panose="020F0704030504030204" pitchFamily="34" charset="0"/>
              </a:rPr>
              <a:t>properties and are </a:t>
            </a:r>
            <a:r>
              <a:rPr lang="en-US" dirty="0">
                <a:latin typeface="Arial Rounded MT Bold" panose="020F0704030504030204" pitchFamily="34" charset="0"/>
              </a:rPr>
              <a:t>effective against circulating microbes, </a:t>
            </a:r>
            <a:r>
              <a:rPr lang="en-US" dirty="0" smtClean="0">
                <a:latin typeface="Arial Rounded MT Bold" panose="020F0704030504030204" pitchFamily="34" charset="0"/>
              </a:rPr>
              <a:t>but </a:t>
            </a:r>
            <a:r>
              <a:rPr lang="en-US" dirty="0">
                <a:latin typeface="Arial Rounded MT Bold" panose="020F0704030504030204" pitchFamily="34" charset="0"/>
              </a:rPr>
              <a:t>also can be recruited into tissues</a:t>
            </a:r>
            <a:r>
              <a:rPr lang="en-US" dirty="0" smtClean="0">
                <a:latin typeface="Arial Rounded MT Bold" panose="020F0704030504030204" pitchFamily="34" charset="0"/>
              </a:rPr>
              <a:t>. 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58EF8F-A768-4824-BB9F-4202C935C36B}" type="slidenum">
              <a:rPr lang="ar-SA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0639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5895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Principal Mediators of Inflammation</a:t>
            </a:r>
            <a:endParaRPr lang="ar-JO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324878"/>
              </p:ext>
            </p:extLst>
          </p:nvPr>
        </p:nvGraphicFramePr>
        <p:xfrm>
          <a:off x="1614885" y="513664"/>
          <a:ext cx="8554353" cy="6514186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851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1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1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066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Mediator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Source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Action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541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Histamine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Mast cells, basophils, platelets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Vasodilation, increased vascular permeability, endothelial activation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507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Prostaglandins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Mast cells, leukocytes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Vasodilation, pain, fever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541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Leukotrienes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Mast cells, leukocytes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Increased vascular permeability, chemotaxis, leukocyte adhesion, and activation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3576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Cytokines (TNF, IL-1, IL-6)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Macrophages, endothelial cells, mast cells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Local: endothelial activation (expression of adhesion molecules). Systemic: fever, metabolic abnormalities, hypotension (shock)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024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Chemokines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Leukocytes, activated macrophages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Chemotaxis, leukocyte activation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05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Platelet-activating factor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Leukocytes, mast cells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Vasodilation, increased vascular permeability, leukocyte adhesion, chemotaxis, degranulation, oxidative burst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3576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Complement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Plasma (produced in liver)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Leukocyte chemotaxis and activation, direct target killing (membrane attack complex), vasodilation (mast cell stimulation)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8541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 err="1"/>
                        <a:t>Kinins</a:t>
                      </a:r>
                      <a:endParaRPr lang="en-US" sz="1400" b="1" dirty="0"/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Plasma (produced in liver)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Increased vascular permeability, smooth muscle contraction, vasodilation, pain</a:t>
                      </a:r>
                    </a:p>
                  </a:txBody>
                  <a:tcPr marL="53720" marR="53720" marT="26860" marB="26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1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Vasoactive Amines</a:t>
            </a:r>
            <a:br>
              <a:rPr lang="en-US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Histamine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and Serotonin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84632" y="1508760"/>
            <a:ext cx="11585448" cy="5120640"/>
          </a:xfrm>
        </p:spPr>
        <p:txBody>
          <a:bodyPr/>
          <a:lstStyle/>
          <a:p>
            <a:pPr algn="l" rtl="0"/>
            <a:r>
              <a:rPr lang="en-US" dirty="0" smtClean="0">
                <a:latin typeface="Arial Rounded MT Bold" panose="020F0704030504030204" pitchFamily="34" charset="0"/>
              </a:rPr>
              <a:t>So </a:t>
            </a:r>
            <a:r>
              <a:rPr lang="en-US" dirty="0">
                <a:latin typeface="Arial Rounded MT Bold" panose="020F0704030504030204" pitchFamily="34" charset="0"/>
              </a:rPr>
              <a:t>named because they have important actions on blood </a:t>
            </a:r>
            <a:r>
              <a:rPr lang="en-US" dirty="0" smtClean="0">
                <a:latin typeface="Arial Rounded MT Bold" panose="020F0704030504030204" pitchFamily="34" charset="0"/>
              </a:rPr>
              <a:t>vessels.</a:t>
            </a:r>
            <a:endParaRPr lang="en-US" dirty="0">
              <a:latin typeface="Arial Rounded MT Bold" panose="020F0704030504030204" pitchFamily="34" charset="0"/>
            </a:endParaRPr>
          </a:p>
          <a:p>
            <a:pPr algn="l" rtl="0" eaLnBrk="1" hangingPunct="1"/>
            <a:r>
              <a:rPr lang="en-US" dirty="0" smtClean="0">
                <a:latin typeface="Arial Rounded MT Bold" panose="020F0704030504030204" pitchFamily="34" charset="0"/>
              </a:rPr>
              <a:t>Stored in granules in mast cells (histamine), and platelets (serotonin)</a:t>
            </a:r>
          </a:p>
          <a:p>
            <a:pPr algn="l" rtl="0" eaLnBrk="1" hangingPunct="1"/>
            <a:r>
              <a:rPr lang="en-US" dirty="0" smtClean="0">
                <a:latin typeface="Arial Rounded MT Bold" panose="020F0704030504030204" pitchFamily="34" charset="0"/>
              </a:rPr>
              <a:t>Cause arteriolar dilatation and increases permeability of </a:t>
            </a:r>
            <a:r>
              <a:rPr lang="en-US" dirty="0" err="1" smtClean="0">
                <a:latin typeface="Arial Rounded MT Bold" panose="020F0704030504030204" pitchFamily="34" charset="0"/>
              </a:rPr>
              <a:t>venules</a:t>
            </a:r>
            <a:r>
              <a:rPr lang="en-US" dirty="0" smtClean="0">
                <a:latin typeface="Arial Rounded MT Bold" panose="020F0704030504030204" pitchFamily="34" charset="0"/>
              </a:rPr>
              <a:t> (immediate phase reaction)</a:t>
            </a:r>
          </a:p>
          <a:p>
            <a:pPr algn="l" rtl="0" eaLnBrk="1" hangingPunct="1"/>
            <a:r>
              <a:rPr lang="en-US" dirty="0" smtClean="0">
                <a:latin typeface="Arial Rounded MT Bold" panose="020F0704030504030204" pitchFamily="34" charset="0"/>
              </a:rPr>
              <a:t>Induce endothelial cell contraction in </a:t>
            </a:r>
            <a:r>
              <a:rPr lang="en-US" dirty="0" err="1" smtClean="0">
                <a:latin typeface="Arial Rounded MT Bold" panose="020F0704030504030204" pitchFamily="34" charset="0"/>
              </a:rPr>
              <a:t>venules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algn="l" rtl="0"/>
            <a:r>
              <a:rPr lang="en-US" dirty="0" smtClean="0">
                <a:latin typeface="Arial Rounded MT Bold" panose="020F0704030504030204" pitchFamily="34" charset="0"/>
              </a:rPr>
              <a:t>Binds to H1 receptors on </a:t>
            </a:r>
            <a:r>
              <a:rPr lang="en-US" dirty="0">
                <a:latin typeface="Arial Rounded MT Bold" panose="020F0704030504030204" pitchFamily="34" charset="0"/>
              </a:rPr>
              <a:t>microvascular endothelial cells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algn="l" rtl="0" eaLnBrk="1" hangingPunct="1"/>
            <a:r>
              <a:rPr lang="en-US" dirty="0" smtClean="0">
                <a:latin typeface="Arial Rounded MT Bold" panose="020F0704030504030204" pitchFamily="34" charset="0"/>
              </a:rPr>
              <a:t>Inactivated by histaminase</a:t>
            </a:r>
          </a:p>
          <a:p>
            <a:pPr algn="l" rtl="0"/>
            <a:r>
              <a:rPr lang="en-US" dirty="0">
                <a:latin typeface="Arial Rounded MT Bold" panose="020F0704030504030204" pitchFamily="34" charset="0"/>
              </a:rPr>
              <a:t>The antihistamine drugs that are commonly used to treat some inflammatory reactions, such as allergies, are H1 receptor antagonists that bind to and block the </a:t>
            </a:r>
            <a:r>
              <a:rPr lang="en-US" dirty="0" smtClean="0">
                <a:latin typeface="Arial Rounded MT Bold" panose="020F0704030504030204" pitchFamily="34" charset="0"/>
              </a:rPr>
              <a:t>receptor.</a:t>
            </a:r>
          </a:p>
          <a:p>
            <a:pPr algn="l" rtl="0" eaLnBrk="1" hangingPunct="1"/>
            <a:endParaRPr lang="en-US" dirty="0" smtClean="0">
              <a:latin typeface="Arial Rounded MT Bold" panose="020F0704030504030204" pitchFamily="34" charset="0"/>
            </a:endParaRPr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E544C0-1D9D-4CD1-A154-5BE930143778}" type="slidenum">
              <a:rPr lang="ar-SA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2224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"/>
            <a:ext cx="10515600" cy="1389888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Vasoactive Amines</a:t>
            </a:r>
            <a:br>
              <a:rPr lang="en-US" b="1" dirty="0">
                <a:solidFill>
                  <a:srgbClr val="FF0000"/>
                </a:solidFill>
                <a:latin typeface="Arial" charset="0"/>
              </a:rPr>
            </a:br>
            <a:r>
              <a:rPr lang="en-US" b="1" dirty="0">
                <a:solidFill>
                  <a:srgbClr val="FF0000"/>
                </a:solidFill>
                <a:latin typeface="Arial" charset="0"/>
              </a:rPr>
              <a:t>Histamine and Serotonin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09728" y="2057400"/>
            <a:ext cx="6876288" cy="41148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Release of histamine</a:t>
            </a:r>
          </a:p>
          <a:p>
            <a:pPr algn="l" rtl="0"/>
            <a:r>
              <a:rPr lang="en-US" sz="2400" dirty="0">
                <a:latin typeface="Arial" charset="0"/>
              </a:rPr>
              <a:t>Physical injury (trauma, cold, </a:t>
            </a:r>
            <a:r>
              <a:rPr lang="en-US" sz="2400" dirty="0" smtClean="0">
                <a:latin typeface="Arial" charset="0"/>
              </a:rPr>
              <a:t>heat)</a:t>
            </a:r>
            <a:endParaRPr lang="en-US" sz="2400" dirty="0">
              <a:latin typeface="Arial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Binding of </a:t>
            </a:r>
            <a:r>
              <a:rPr lang="en-US" sz="2400" dirty="0" err="1">
                <a:latin typeface="Arial" charset="0"/>
              </a:rPr>
              <a:t>IgE</a:t>
            </a:r>
            <a:r>
              <a:rPr lang="en-US" sz="2400" dirty="0">
                <a:latin typeface="Arial" charset="0"/>
              </a:rPr>
              <a:t> to Fc receptors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err="1">
                <a:latin typeface="Arial" charset="0"/>
              </a:rPr>
              <a:t>Anaphylatoxins</a:t>
            </a:r>
            <a:r>
              <a:rPr lang="en-US" sz="2400" dirty="0">
                <a:latin typeface="Arial" charset="0"/>
              </a:rPr>
              <a:t> (C3a, C5a) binding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Histamine releasing </a:t>
            </a:r>
            <a:r>
              <a:rPr lang="en-US" sz="2400" dirty="0" smtClean="0">
                <a:latin typeface="Arial" charset="0"/>
              </a:rPr>
              <a:t>protein </a:t>
            </a:r>
            <a:r>
              <a:rPr lang="en-US" sz="2400" dirty="0">
                <a:latin typeface="Arial" charset="0"/>
              </a:rPr>
              <a:t>derived from PMNs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Neuropeptides (substance P)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Cytokines (IL-1, IL-8)</a:t>
            </a:r>
          </a:p>
        </p:txBody>
      </p:sp>
      <p:sp>
        <p:nvSpPr>
          <p:cNvPr id="6758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7189850" y="2057400"/>
            <a:ext cx="4871085" cy="4114800"/>
          </a:xfrm>
        </p:spPr>
        <p:txBody>
          <a:bodyPr>
            <a:normAutofit/>
          </a:bodyPr>
          <a:lstStyle/>
          <a:p>
            <a:pPr algn="l" rtl="0" eaLnBrk="1" hangingPunct="1">
              <a:buFontTx/>
              <a:buNone/>
            </a:pPr>
            <a:r>
              <a:rPr lang="en-US" sz="3600" dirty="0">
                <a:solidFill>
                  <a:srgbClr val="0070C0"/>
                </a:solidFill>
                <a:latin typeface="Arial" charset="0"/>
              </a:rPr>
              <a:t>Release of serotonin</a:t>
            </a:r>
          </a:p>
          <a:p>
            <a:pPr algn="l" rtl="0" eaLnBrk="1" hangingPunct="1"/>
            <a:r>
              <a:rPr lang="en-US" dirty="0" smtClean="0">
                <a:latin typeface="Arial" charset="0"/>
              </a:rPr>
              <a:t>Platelets aggregation</a:t>
            </a:r>
          </a:p>
          <a:p>
            <a:pPr algn="l" rtl="0" eaLnBrk="1" hangingPunct="1"/>
            <a:r>
              <a:rPr lang="en-US" dirty="0" smtClean="0">
                <a:latin typeface="Arial" charset="0"/>
              </a:rPr>
              <a:t>PAF</a:t>
            </a:r>
          </a:p>
        </p:txBody>
      </p:sp>
      <p:sp>
        <p:nvSpPr>
          <p:cNvPr id="6758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3F9407-E792-45ED-B056-A46758853BE6}" type="slidenum">
              <a:rPr lang="ar-SA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152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2038</Words>
  <Application>Microsoft Office PowerPoint</Application>
  <PresentationFormat>Widescreen</PresentationFormat>
  <Paragraphs>352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Arial Rounded MT Bold</vt:lpstr>
      <vt:lpstr>Calibri</vt:lpstr>
      <vt:lpstr>Calibri Light</vt:lpstr>
      <vt:lpstr>Cambria</vt:lpstr>
      <vt:lpstr>Meta Serif Office Pro</vt:lpstr>
      <vt:lpstr>Tahoma</vt:lpstr>
      <vt:lpstr>Times New Roman</vt:lpstr>
      <vt:lpstr>Trebuchet MS</vt:lpstr>
      <vt:lpstr>Wingdings</vt:lpstr>
      <vt:lpstr>Wingdings 3</vt:lpstr>
      <vt:lpstr>Office Theme</vt:lpstr>
      <vt:lpstr>Facet</vt:lpstr>
      <vt:lpstr>INFLAMMATION                III</vt:lpstr>
      <vt:lpstr>Chemical Mediators of Inflammation</vt:lpstr>
      <vt:lpstr>Chemical Mediators of Inflammation</vt:lpstr>
      <vt:lpstr>Systemic Mediators of Inflammation</vt:lpstr>
      <vt:lpstr>Chemical Mediators of Inflammation</vt:lpstr>
      <vt:lpstr>Chemical Mediators of Inflammation</vt:lpstr>
      <vt:lpstr>Principal Mediators of Inflammation</vt:lpstr>
      <vt:lpstr>Vasoactive Amines Histamine and Serotonin</vt:lpstr>
      <vt:lpstr>Vasoactive Amines Histamine and Serotonin</vt:lpstr>
      <vt:lpstr>PowerPoint Presentation</vt:lpstr>
      <vt:lpstr>Arachidonic Acid Metabolites</vt:lpstr>
      <vt:lpstr>Arachidonic Acid Metabolism</vt:lpstr>
      <vt:lpstr>Generation of AA Metabolites</vt:lpstr>
      <vt:lpstr>Products of the Cycloxygenase pathway of AA metabolism</vt:lpstr>
      <vt:lpstr>Products of the Lipoxygenase pathway of AA metabolism</vt:lpstr>
      <vt:lpstr>Principal Actions of Arachidonic Acid Metabolites in Inflammation</vt:lpstr>
      <vt:lpstr>Pharmacologic Inhibitors of Prostaglandins and Leukotrienes</vt:lpstr>
      <vt:lpstr>Generation of AA Metabolites</vt:lpstr>
      <vt:lpstr>Pharmacologic Inhibitors of Prostaglandins and Leukotrienes</vt:lpstr>
      <vt:lpstr>Platelet-activating Factor (PAF)</vt:lpstr>
      <vt:lpstr>Cytokines</vt:lpstr>
      <vt:lpstr>Classes of cytokines</vt:lpstr>
      <vt:lpstr>Cytokines in Inflammation</vt:lpstr>
      <vt:lpstr>Major roles of cytokines in acute inflammation</vt:lpstr>
      <vt:lpstr>TNF &amp; IL-1</vt:lpstr>
      <vt:lpstr>Major Effects of IL-1 &amp; TNF</vt:lpstr>
      <vt:lpstr>Chemokines</vt:lpstr>
      <vt:lpstr>Chemokines</vt:lpstr>
      <vt:lpstr>Chemokines</vt:lpstr>
      <vt:lpstr>Chemokines</vt:lpstr>
      <vt:lpstr>     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INFLAMMATION</dc:title>
  <dc:creator>pc</dc:creator>
  <cp:lastModifiedBy>pc</cp:lastModifiedBy>
  <cp:revision>13</cp:revision>
  <dcterms:modified xsi:type="dcterms:W3CDTF">2022-11-02T05:54:05Z</dcterms:modified>
</cp:coreProperties>
</file>