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83" r:id="rId6"/>
    <p:sldId id="259" r:id="rId7"/>
    <p:sldId id="284" r:id="rId8"/>
    <p:sldId id="286" r:id="rId9"/>
    <p:sldId id="262" r:id="rId10"/>
    <p:sldId id="285" r:id="rId11"/>
    <p:sldId id="288" r:id="rId12"/>
    <p:sldId id="289" r:id="rId13"/>
    <p:sldId id="287" r:id="rId14"/>
    <p:sldId id="290" r:id="rId15"/>
    <p:sldId id="291" r:id="rId16"/>
    <p:sldId id="311" r:id="rId17"/>
    <p:sldId id="292" r:id="rId18"/>
    <p:sldId id="295" r:id="rId19"/>
    <p:sldId id="296" r:id="rId20"/>
    <p:sldId id="298" r:id="rId21"/>
    <p:sldId id="300" r:id="rId22"/>
    <p:sldId id="301" r:id="rId23"/>
    <p:sldId id="305" r:id="rId24"/>
    <p:sldId id="306" r:id="rId25"/>
    <p:sldId id="302" r:id="rId26"/>
    <p:sldId id="307" r:id="rId27"/>
    <p:sldId id="297" r:id="rId28"/>
    <p:sldId id="308" r:id="rId29"/>
    <p:sldId id="309" r:id="rId30"/>
    <p:sldId id="310" r:id="rId31"/>
    <p:sldId id="26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055D"/>
    <a:srgbClr val="01C6FD"/>
    <a:srgbClr val="79AE02"/>
    <a:srgbClr val="067F9C"/>
    <a:srgbClr val="014E52"/>
    <a:srgbClr val="0C596D"/>
    <a:srgbClr val="03556D"/>
    <a:srgbClr val="145C72"/>
    <a:srgbClr val="0000A4"/>
    <a:srgbClr val="1AB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15/12/2020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=""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=""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=""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=""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=""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=""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=""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urtle in ocean">
            <a:extLst>
              <a:ext uri="{FF2B5EF4-FFF2-40B4-BE49-F238E27FC236}">
                <a16:creationId xmlns=""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01" t="28284" r="101" b="22912"/>
          <a:stretch/>
        </p:blipFill>
        <p:spPr>
          <a:xfrm>
            <a:off x="123992" y="124953"/>
            <a:ext cx="11944014" cy="4372387"/>
          </a:xfrm>
        </p:spPr>
      </p:pic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/>
          <a:lstStyle/>
          <a:p>
            <a:r>
              <a:rPr lang="en-US" dirty="0"/>
              <a:t>Hemodynamic  Disorders </a:t>
            </a:r>
            <a:r>
              <a:rPr lang="en-US" sz="4000" dirty="0" smtClean="0"/>
              <a:t>1</a:t>
            </a:r>
            <a:endParaRPr lang="en-GB" dirty="0"/>
          </a:p>
        </p:txBody>
      </p:sp>
      <p:sp>
        <p:nvSpPr>
          <p:cNvPr id="52" name="Subtitle 51">
            <a:extLst>
              <a:ext uri="{FF2B5EF4-FFF2-40B4-BE49-F238E27FC236}">
                <a16:creationId xmlns=""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71" y="5603181"/>
            <a:ext cx="9144000" cy="480131"/>
          </a:xfrm>
        </p:spPr>
        <p:txBody>
          <a:bodyPr/>
          <a:lstStyle/>
          <a:p>
            <a:r>
              <a:rPr lang="en-GB" sz="2800" b="1" dirty="0" err="1" smtClean="0"/>
              <a:t>Edema</a:t>
            </a:r>
            <a:r>
              <a:rPr lang="en-GB" sz="2800" b="1" dirty="0" smtClean="0"/>
              <a:t>, </a:t>
            </a:r>
            <a:r>
              <a:rPr lang="en-GB" sz="2800" b="1" dirty="0" err="1" smtClean="0"/>
              <a:t>hyperemia</a:t>
            </a:r>
            <a:r>
              <a:rPr lang="en-GB" sz="2800" b="1" dirty="0" smtClean="0"/>
              <a:t> and congestion</a:t>
            </a:r>
            <a:endParaRPr lang="en-GB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190892" y="6208765"/>
            <a:ext cx="276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Ghadeer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Hayel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MD</a:t>
            </a:r>
          </a:p>
          <a:p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HistoPathologist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Increased Hydrostatic Pressure.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5708300" cy="4770098"/>
          </a:xfrm>
        </p:spPr>
        <p:txBody>
          <a:bodyPr/>
          <a:lstStyle/>
          <a:p>
            <a:r>
              <a:rPr lang="en-US" sz="2200" b="1" dirty="0"/>
              <a:t>mainly caused </a:t>
            </a:r>
            <a:r>
              <a:rPr lang="en-US" sz="2200" b="1" dirty="0" smtClean="0"/>
              <a:t>by disorders </a:t>
            </a:r>
            <a:r>
              <a:rPr lang="en-US" sz="2200" b="1" dirty="0"/>
              <a:t>that impair venous </a:t>
            </a:r>
            <a:r>
              <a:rPr lang="en-US" sz="2200" b="1" dirty="0" smtClean="0"/>
              <a:t>return.</a:t>
            </a:r>
          </a:p>
          <a:p>
            <a:pPr marL="0" indent="0">
              <a:buNone/>
              <a:defRPr/>
            </a:pPr>
            <a:r>
              <a:rPr lang="en-US" sz="2200" dirty="0"/>
              <a:t> </a:t>
            </a:r>
            <a:r>
              <a:rPr lang="en-US" sz="2200" b="1" dirty="0" smtClean="0"/>
              <a:t>1. </a:t>
            </a:r>
            <a:r>
              <a:rPr lang="en-US" sz="2200" b="1" dirty="0"/>
              <a:t>Localized: </a:t>
            </a:r>
            <a:r>
              <a:rPr lang="en-US" sz="2200" b="1" dirty="0" smtClean="0"/>
              <a:t> </a:t>
            </a:r>
            <a:r>
              <a:rPr lang="en-US" sz="2200" dirty="0" smtClean="0"/>
              <a:t>Deep vein thrombosis (DVT)</a:t>
            </a:r>
            <a:r>
              <a:rPr lang="en-US" sz="2200" dirty="0"/>
              <a:t>,</a:t>
            </a:r>
            <a:r>
              <a:rPr lang="en-US" sz="2200" dirty="0" smtClean="0"/>
              <a:t> Localized </a:t>
            </a:r>
            <a:r>
              <a:rPr lang="en-US" sz="2200" dirty="0"/>
              <a:t>edema in affected </a:t>
            </a:r>
            <a:r>
              <a:rPr lang="en-US" sz="2200" dirty="0" smtClean="0"/>
              <a:t>leg.</a:t>
            </a:r>
            <a:br>
              <a:rPr lang="en-US" sz="2200" dirty="0" smtClean="0"/>
            </a:br>
            <a:r>
              <a:rPr lang="en-US" sz="2200" dirty="0" smtClean="0"/>
              <a:t>  </a:t>
            </a:r>
          </a:p>
          <a:p>
            <a:pPr marL="0" indent="0">
              <a:buNone/>
              <a:defRPr/>
            </a:pPr>
            <a:r>
              <a:rPr lang="en-US" sz="2200" dirty="0"/>
              <a:t> </a:t>
            </a:r>
            <a:r>
              <a:rPr lang="en-US" sz="2200" b="1" dirty="0" smtClean="0"/>
              <a:t>2</a:t>
            </a:r>
            <a:r>
              <a:rPr lang="en-US" sz="2200" b="1" dirty="0"/>
              <a:t>. Generalized</a:t>
            </a:r>
            <a:r>
              <a:rPr lang="en-US" sz="2200" dirty="0"/>
              <a:t>: Congestive heart failure </a:t>
            </a:r>
            <a:r>
              <a:rPr lang="en-US" sz="2200" dirty="0" smtClean="0"/>
              <a:t>(CHF)</a:t>
            </a:r>
            <a:r>
              <a:rPr lang="en-US" sz="2200" dirty="0"/>
              <a:t>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/>
              <a:t>Systemic </a:t>
            </a:r>
            <a:r>
              <a:rPr lang="en-US" sz="2200" dirty="0" smtClean="0"/>
              <a:t>Edema.</a:t>
            </a:r>
            <a:endParaRPr lang="en-US" sz="2200" dirty="0"/>
          </a:p>
          <a:p>
            <a:r>
              <a:rPr lang="en-US" sz="2200" dirty="0"/>
              <a:t>Unless cardiac </a:t>
            </a:r>
            <a:r>
              <a:rPr lang="en-US" sz="2200" dirty="0" smtClean="0"/>
              <a:t>output is </a:t>
            </a:r>
            <a:r>
              <a:rPr lang="en-US" sz="2200" dirty="0"/>
              <a:t>restored or renal water retention is reduced (e.g., </a:t>
            </a:r>
            <a:r>
              <a:rPr lang="en-US" sz="2200" dirty="0" smtClean="0"/>
              <a:t>by salt </a:t>
            </a:r>
            <a:r>
              <a:rPr lang="en-US" sz="2200" dirty="0"/>
              <a:t>restriction or treatment with diuretics or </a:t>
            </a:r>
            <a:r>
              <a:rPr lang="en-US" sz="2200" dirty="0" smtClean="0"/>
              <a:t>aldosterone antagonists) </a:t>
            </a:r>
            <a:r>
              <a:rPr lang="en-US" sz="2200" dirty="0"/>
              <a:t>this downward spiral </a:t>
            </a:r>
            <a:r>
              <a:rPr lang="en-US" sz="2200" dirty="0" smtClean="0"/>
              <a:t>continues.</a:t>
            </a:r>
            <a:endParaRPr lang="en-US" sz="2200" dirty="0"/>
          </a:p>
          <a:p>
            <a:pPr>
              <a:buNone/>
              <a:defRPr/>
            </a:pPr>
            <a:endParaRPr lang="en-GB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5" y="1138236"/>
            <a:ext cx="5700346" cy="50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Reduced Plasma Osmotic Pressure.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69" y="1214437"/>
            <a:ext cx="5942762" cy="4770098"/>
          </a:xfrm>
        </p:spPr>
        <p:txBody>
          <a:bodyPr/>
          <a:lstStyle/>
          <a:p>
            <a:r>
              <a:rPr lang="en-US" sz="2000" b="1" dirty="0"/>
              <a:t>Reduction </a:t>
            </a:r>
            <a:r>
              <a:rPr lang="en-US" sz="2000" b="1" dirty="0" smtClean="0"/>
              <a:t>in </a:t>
            </a:r>
            <a:r>
              <a:rPr lang="en-US" sz="2000" b="1" dirty="0"/>
              <a:t>plasma albumin concentrations 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>
                <a:sym typeface="Wingdings" pitchFamily="2" charset="2"/>
              </a:rPr>
              <a:t>↓↓</a:t>
            </a:r>
            <a:r>
              <a:rPr lang="en-US" sz="2000" b="1" dirty="0" smtClean="0"/>
              <a:t>colloid </a:t>
            </a:r>
            <a:r>
              <a:rPr lang="en-US" sz="2000" b="1" dirty="0"/>
              <a:t>osmotic pressure of the blood </a:t>
            </a:r>
            <a:r>
              <a:rPr lang="en-US" sz="2000" b="1" dirty="0" smtClean="0"/>
              <a:t>&amp; loss of </a:t>
            </a:r>
            <a:r>
              <a:rPr lang="en-US" sz="2000" b="1" dirty="0"/>
              <a:t>fluid from the </a:t>
            </a:r>
            <a:r>
              <a:rPr lang="en-US" sz="2000" b="1" dirty="0" smtClean="0"/>
              <a:t>circulation.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lbumin </a:t>
            </a:r>
            <a:r>
              <a:rPr lang="en-US" sz="2000" dirty="0"/>
              <a:t>accounts for almost half of the total </a:t>
            </a:r>
            <a:r>
              <a:rPr lang="en-US" sz="2000" dirty="0" smtClean="0"/>
              <a:t>plasma protein.</a:t>
            </a:r>
          </a:p>
          <a:p>
            <a:r>
              <a:rPr lang="en-US" sz="2000" dirty="0"/>
              <a:t>common </a:t>
            </a:r>
            <a:r>
              <a:rPr lang="en-US" sz="2000" dirty="0" smtClean="0"/>
              <a:t>causes:</a:t>
            </a:r>
            <a:br>
              <a:rPr lang="en-US" sz="2000" dirty="0" smtClean="0"/>
            </a:br>
            <a:r>
              <a:rPr lang="en-US" sz="2000" dirty="0" smtClean="0"/>
              <a:t>1) albumin </a:t>
            </a:r>
            <a:r>
              <a:rPr lang="en-US" sz="2000" dirty="0"/>
              <a:t>is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from the circulation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ephrotic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syndrome).</a:t>
            </a:r>
            <a:b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/>
              <a:t>2) </a:t>
            </a:r>
            <a:r>
              <a:rPr lang="en-US" sz="2000" dirty="0"/>
              <a:t>albumin synthesized 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</a:t>
            </a:r>
            <a:r>
              <a:rPr lang="en-US" sz="2000" dirty="0" smtClean="0"/>
              <a:t> amounts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liver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&amp; malnutrition)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/>
              <a:t>Unfortunately, increased </a:t>
            </a:r>
            <a:r>
              <a:rPr lang="en-US" sz="2000" dirty="0"/>
              <a:t>salt </a:t>
            </a:r>
            <a:r>
              <a:rPr lang="en-US" sz="2000" dirty="0" smtClean="0"/>
              <a:t>&amp; water </a:t>
            </a:r>
            <a:r>
              <a:rPr lang="en-US" sz="2000" dirty="0"/>
              <a:t>retention by the </a:t>
            </a:r>
            <a:r>
              <a:rPr lang="en-US" sz="2000" dirty="0" smtClean="0"/>
              <a:t>kidney fails </a:t>
            </a:r>
            <a:r>
              <a:rPr lang="en-US" sz="2000" dirty="0"/>
              <a:t>to correct the plasma volume deficit </a:t>
            </a:r>
            <a:r>
              <a:rPr lang="en-US" sz="2000" dirty="0" smtClean="0"/>
              <a:t> &amp; worsen edema</a:t>
            </a:r>
            <a:r>
              <a:rPr lang="en-US" sz="2000" dirty="0"/>
              <a:t>, because the primary </a:t>
            </a:r>
            <a:r>
              <a:rPr lang="en-US" sz="2000" dirty="0" smtClean="0"/>
              <a:t>defect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low serum protein, persists</a:t>
            </a:r>
            <a:r>
              <a:rPr lang="en-US" sz="2000" dirty="0"/>
              <a:t>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77" y="1337528"/>
            <a:ext cx="5562190" cy="5039826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8616462" y="1863969"/>
            <a:ext cx="484632" cy="97840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500307"/>
            <a:ext cx="11174186" cy="590931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Lymphatic Obstruction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337028"/>
            <a:ext cx="5565287" cy="4770098"/>
          </a:xfrm>
        </p:spPr>
        <p:txBody>
          <a:bodyPr/>
          <a:lstStyle/>
          <a:p>
            <a:r>
              <a:rPr lang="en-US" sz="2200" b="1" dirty="0"/>
              <a:t>L</a:t>
            </a:r>
            <a:r>
              <a:rPr lang="en-US" sz="2200" b="1" dirty="0" smtClean="0"/>
              <a:t>ymphatic </a:t>
            </a:r>
            <a:r>
              <a:rPr lang="en-US" sz="2200" b="1" dirty="0"/>
              <a:t>obstruction </a:t>
            </a:r>
            <a:r>
              <a:rPr lang="en-US" sz="2200" b="1" dirty="0" smtClean="0"/>
              <a:t>can compromise </a:t>
            </a:r>
            <a:r>
              <a:rPr lang="en-US" sz="2200" b="1" dirty="0" err="1" smtClean="0"/>
              <a:t>resorption</a:t>
            </a:r>
            <a:r>
              <a:rPr lang="en-US" sz="2200" b="1" dirty="0" smtClean="0"/>
              <a:t>/clearance of fluid </a:t>
            </a:r>
            <a:r>
              <a:rPr lang="en-US" sz="2200" b="1" dirty="0"/>
              <a:t>from interstitial spaces. </a:t>
            </a:r>
          </a:p>
          <a:p>
            <a:r>
              <a:rPr lang="en-US" sz="2200" b="1" dirty="0"/>
              <a:t>Trauma, fibrosis, invasive tumors, &amp; infectious agents can all disrupt lymphatic vessels 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200" dirty="0" smtClean="0"/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ilariasis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</a:t>
            </a:r>
            <a:r>
              <a:rPr lang="en-US" sz="2200" dirty="0" smtClean="0"/>
              <a:t>parasitic </a:t>
            </a:r>
            <a:r>
              <a:rPr lang="en-US" sz="2200" dirty="0"/>
              <a:t>infection </a:t>
            </a:r>
            <a:r>
              <a:rPr lang="en-US" sz="2200" dirty="0" smtClean="0"/>
              <a:t>that can </a:t>
            </a:r>
            <a:r>
              <a:rPr lang="en-US" sz="2200" dirty="0"/>
              <a:t>cause massive </a:t>
            </a:r>
            <a:r>
              <a:rPr lang="en-US" sz="2200" dirty="0" smtClean="0"/>
              <a:t>edema of </a:t>
            </a:r>
            <a:r>
              <a:rPr lang="en-US" sz="2200" dirty="0"/>
              <a:t>the lower extremity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elephantiasis</a:t>
            </a:r>
            <a:r>
              <a:rPr lang="en-US" sz="2200" dirty="0"/>
              <a:t>), </a:t>
            </a:r>
            <a:r>
              <a:rPr lang="en-US" sz="2200" dirty="0" smtClean="0"/>
              <a:t>&amp; external genitalia by </a:t>
            </a:r>
            <a:r>
              <a:rPr lang="en-US" sz="2200" dirty="0"/>
              <a:t>producing inguinal lymphatic </a:t>
            </a:r>
            <a:r>
              <a:rPr lang="en-US" sz="2200" dirty="0" smtClean="0"/>
              <a:t>&amp; lymph </a:t>
            </a:r>
            <a:r>
              <a:rPr lang="en-US" sz="2200" dirty="0"/>
              <a:t>node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fibrosis.</a:t>
            </a:r>
            <a:endParaRPr lang="en-US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5" y="777754"/>
            <a:ext cx="3966429" cy="503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Image result for peudo ora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peudo oran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5" y="312738"/>
            <a:ext cx="11174186" cy="590931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Lymphatic Obstruction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043950"/>
            <a:ext cx="4994031" cy="477009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dirty="0"/>
              <a:t> </a:t>
            </a:r>
            <a:r>
              <a:rPr lang="en-US" sz="2200" dirty="0"/>
              <a:t>Infiltration &amp; obstruction of superficial </a:t>
            </a:r>
            <a:r>
              <a:rPr lang="en-US" sz="2200" dirty="0" err="1"/>
              <a:t>lymphatics</a:t>
            </a:r>
            <a:r>
              <a:rPr lang="en-US" sz="2200" dirty="0"/>
              <a:t> by breast cancer may cause edema of the overlying skin; finely pitted appearance of skin of </a:t>
            </a:r>
            <a:r>
              <a:rPr lang="en-US" sz="2200" b="1" dirty="0" err="1">
                <a:solidFill>
                  <a:srgbClr val="7030A0"/>
                </a:solidFill>
              </a:rPr>
              <a:t>peau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d’orang</a:t>
            </a:r>
            <a:r>
              <a:rPr lang="en-US" sz="2200" b="1" dirty="0">
                <a:solidFill>
                  <a:srgbClr val="7030A0"/>
                </a:solidFill>
              </a:rPr>
              <a:t>.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+ Women with breast cancer who undergo axillary lymph node resection and/or irradiation-both of can disrupt &amp; obstruct lymphatic drainage, resulting in severe lymphedema of the arm.</a:t>
            </a:r>
          </a:p>
        </p:txBody>
      </p:sp>
      <p:sp>
        <p:nvSpPr>
          <p:cNvPr id="2" name="AutoShape 4" descr="Image result for peudo ora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peudo oran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51" y="312738"/>
            <a:ext cx="4079630" cy="3223845"/>
          </a:xfrm>
          <a:prstGeom prst="rect">
            <a:avLst/>
          </a:prstGeom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70" y="3489692"/>
            <a:ext cx="3853230" cy="277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Sodium and Water Retention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23" y="1427870"/>
            <a:ext cx="5426947" cy="4770098"/>
          </a:xfrm>
        </p:spPr>
        <p:txBody>
          <a:bodyPr/>
          <a:lstStyle/>
          <a:p>
            <a:r>
              <a:rPr lang="en-US" sz="2000" dirty="0"/>
              <a:t>Excessive retention of salt </a:t>
            </a:r>
            <a:r>
              <a:rPr lang="en-US" sz="2000" dirty="0" smtClean="0"/>
              <a:t>(&amp; its </a:t>
            </a:r>
            <a:r>
              <a:rPr lang="en-US" sz="2000" dirty="0"/>
              <a:t>obligate </a:t>
            </a:r>
            <a:r>
              <a:rPr lang="en-US" sz="2000" dirty="0" smtClean="0"/>
              <a:t>associated water</a:t>
            </a:r>
            <a:r>
              <a:rPr lang="en-US" sz="2000" dirty="0"/>
              <a:t>) can lead to edema by increasing hydrostatic </a:t>
            </a:r>
            <a:r>
              <a:rPr lang="en-US" sz="2000" dirty="0" smtClean="0"/>
              <a:t>pressure (because </a:t>
            </a:r>
            <a:r>
              <a:rPr lang="en-US" sz="2000" dirty="0"/>
              <a:t>of </a:t>
            </a:r>
            <a:r>
              <a:rPr lang="en-US" sz="2000" dirty="0" smtClean="0"/>
              <a:t>water cause expansion </a:t>
            </a:r>
            <a:r>
              <a:rPr lang="en-US" sz="2000" dirty="0"/>
              <a:t>of the intravascular </a:t>
            </a:r>
            <a:r>
              <a:rPr lang="en-US" sz="2000" dirty="0" smtClean="0"/>
              <a:t>volume)and </a:t>
            </a:r>
            <a:r>
              <a:rPr lang="en-US" sz="2000" dirty="0"/>
              <a:t>reducing plasma osmotic pressure.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Conditions that compromise </a:t>
            </a:r>
            <a:r>
              <a:rPr lang="en-US" sz="2000" dirty="0"/>
              <a:t>renal function, including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poststreptococcal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glomerulonephritis &amp; acute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failure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3" y="1465385"/>
            <a:ext cx="5433421" cy="37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511" y="723046"/>
            <a:ext cx="6724965" cy="439094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/>
              <a:t>Subcutaneous </a:t>
            </a:r>
            <a:r>
              <a:rPr lang="en-US" sz="2000" b="1" dirty="0"/>
              <a:t>edema </a:t>
            </a:r>
            <a:r>
              <a:rPr lang="en-US" sz="2000" dirty="0"/>
              <a:t>can be </a:t>
            </a:r>
            <a:r>
              <a:rPr lang="en-US" sz="2000" dirty="0" smtClean="0"/>
              <a:t>diffuse or localized.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More in parts </a:t>
            </a:r>
            <a:r>
              <a:rPr lang="en-US" sz="2000" dirty="0"/>
              <a:t>of the body positioned the </a:t>
            </a:r>
            <a:r>
              <a:rPr lang="en-US" sz="2000" dirty="0" smtClean="0"/>
              <a:t>greatest distance </a:t>
            </a:r>
            <a:r>
              <a:rPr lang="en-US" sz="2000" dirty="0"/>
              <a:t>below the heart, where hydrostatic pressures </a:t>
            </a:r>
            <a:r>
              <a:rPr lang="en-US" sz="2000" dirty="0" smtClean="0"/>
              <a:t>are highest</a:t>
            </a:r>
            <a:r>
              <a:rPr lang="en-US" sz="2000" dirty="0"/>
              <a:t>. </a:t>
            </a:r>
            <a:r>
              <a:rPr lang="en-US" sz="2000" b="1" dirty="0" smtClean="0"/>
              <a:t>Most </a:t>
            </a:r>
            <a:r>
              <a:rPr lang="en-US" sz="2000" b="1" dirty="0"/>
              <a:t>pronounced in the legs </a:t>
            </a:r>
            <a:r>
              <a:rPr lang="en-US" sz="2000" b="1" dirty="0" smtClean="0"/>
              <a:t>with standing </a:t>
            </a:r>
            <a:r>
              <a:rPr lang="en-US" sz="2000" b="1" dirty="0"/>
              <a:t>and the sacrum with </a:t>
            </a:r>
            <a:r>
              <a:rPr lang="en-US" sz="2000" b="1" dirty="0" err="1" smtClean="0"/>
              <a:t>recumbency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dependent edema) </a:t>
            </a:r>
            <a:endParaRPr lang="en-US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Finger </a:t>
            </a:r>
            <a:r>
              <a:rPr lang="en-US" sz="2000" dirty="0"/>
              <a:t>pressure over edematous </a:t>
            </a:r>
            <a:r>
              <a:rPr lang="en-US" sz="2000" dirty="0" smtClean="0"/>
              <a:t>subcutaneous tissue leaving </a:t>
            </a:r>
            <a:r>
              <a:rPr lang="en-US" sz="2000" dirty="0"/>
              <a:t>a </a:t>
            </a:r>
            <a:r>
              <a:rPr lang="en-US" sz="2000" dirty="0" smtClean="0"/>
              <a:t>finger-shaped depression</a:t>
            </a:r>
            <a:r>
              <a:rPr lang="en-US" sz="2000" dirty="0"/>
              <a:t>; </a:t>
            </a:r>
            <a:r>
              <a:rPr lang="en-US" sz="2000" b="1" dirty="0" smtClean="0"/>
              <a:t>pitting edema.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Edema from </a:t>
            </a:r>
            <a:r>
              <a:rPr lang="en-US" sz="2000" b="1" dirty="0"/>
              <a:t>renal dysfunction </a:t>
            </a:r>
            <a:r>
              <a:rPr lang="en-US" sz="2000" dirty="0"/>
              <a:t>or </a:t>
            </a:r>
            <a:r>
              <a:rPr lang="en-US" sz="2000" b="1" dirty="0" err="1"/>
              <a:t>nephrotic</a:t>
            </a:r>
            <a:r>
              <a:rPr lang="en-US" sz="2000" b="1" dirty="0"/>
              <a:t> syndrome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often manifests first in </a:t>
            </a:r>
            <a:r>
              <a:rPr lang="en-US" sz="2000" dirty="0" smtClean="0"/>
              <a:t>parts with loose </a:t>
            </a:r>
            <a:r>
              <a:rPr lang="en-US" sz="2000" dirty="0"/>
              <a:t>connective tissues (e.g., the </a:t>
            </a:r>
            <a:r>
              <a:rPr lang="en-US" sz="2000" dirty="0" smtClean="0"/>
              <a:t>eyelids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periorbital</a:t>
            </a:r>
            <a:r>
              <a:rPr lang="en-US" sz="2000" b="1" dirty="0" smtClean="0"/>
              <a:t> </a:t>
            </a:r>
            <a:r>
              <a:rPr lang="en-US" sz="2000" b="1" dirty="0"/>
              <a:t>edema</a:t>
            </a:r>
            <a:r>
              <a:rPr lang="en-US" sz="2000" b="1" dirty="0" smtClean="0"/>
              <a:t>).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/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=""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=""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15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Image result for pitting ede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118" y="160338"/>
            <a:ext cx="2990328" cy="2735262"/>
          </a:xfrm>
          <a:prstGeom prst="rect">
            <a:avLst/>
          </a:prstGeom>
        </p:spPr>
      </p:pic>
      <p:pic>
        <p:nvPicPr>
          <p:cNvPr id="8198" name="Picture 6" descr="Image result for (periorbital edema) nephro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10509"/>
            <a:ext cx="3880340" cy="30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792" y="1018867"/>
            <a:ext cx="4578700" cy="5350183"/>
          </a:xfrm>
        </p:spPr>
        <p:txBody>
          <a:bodyPr/>
          <a:lstStyle/>
          <a:p>
            <a:r>
              <a:rPr lang="en-US" sz="2000" b="1" dirty="0" smtClean="0"/>
              <a:t>+ pulmonary edema: </a:t>
            </a:r>
            <a:r>
              <a:rPr lang="en-US" sz="2000" dirty="0" smtClean="0"/>
              <a:t>the lungs often </a:t>
            </a:r>
            <a:r>
              <a:rPr lang="en-US" sz="2000" dirty="0"/>
              <a:t>are two to three times their normal weight, </a:t>
            </a:r>
            <a:r>
              <a:rPr lang="en-US" sz="2000" dirty="0" smtClean="0"/>
              <a:t>sectioning</a:t>
            </a:r>
            <a:r>
              <a:rPr lang="en-US" sz="2000" dirty="0"/>
              <a:t> </a:t>
            </a:r>
            <a:r>
              <a:rPr lang="en-US" sz="2000" dirty="0" smtClean="0"/>
              <a:t>shows </a:t>
            </a:r>
            <a:r>
              <a:rPr lang="en-US" sz="2000" dirty="0"/>
              <a:t>frothy, </a:t>
            </a:r>
            <a:r>
              <a:rPr lang="en-US" sz="2000" dirty="0" smtClean="0"/>
              <a:t>or blood-tinged fluid (mix of air</a:t>
            </a:r>
            <a:r>
              <a:rPr lang="en-US" sz="2000" dirty="0"/>
              <a:t>, edema fluid, </a:t>
            </a:r>
            <a:r>
              <a:rPr lang="en-US" sz="2000" dirty="0" err="1" smtClean="0"/>
              <a:t>extravasated</a:t>
            </a:r>
            <a:r>
              <a:rPr lang="en-US" sz="2000" dirty="0" smtClean="0"/>
              <a:t> </a:t>
            </a:r>
            <a:r>
              <a:rPr lang="en-US" sz="2000" dirty="0"/>
              <a:t>red </a:t>
            </a:r>
            <a:r>
              <a:rPr lang="en-US" sz="2000" dirty="0" smtClean="0"/>
              <a:t>cells).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+</a:t>
            </a:r>
            <a:r>
              <a:rPr lang="en-US" sz="2000" dirty="0" smtClean="0"/>
              <a:t> </a:t>
            </a:r>
            <a:r>
              <a:rPr lang="en-US" sz="2000" b="1" dirty="0" smtClean="0"/>
              <a:t>Brain edema</a:t>
            </a:r>
            <a:r>
              <a:rPr lang="en-US" sz="2000" dirty="0" smtClean="0"/>
              <a:t> </a:t>
            </a:r>
            <a:r>
              <a:rPr lang="en-US" sz="2000" dirty="0"/>
              <a:t>can be localized </a:t>
            </a:r>
            <a:r>
              <a:rPr lang="en-US" sz="2000" dirty="0" smtClean="0"/>
              <a:t>(abscess</a:t>
            </a:r>
            <a:r>
              <a:rPr lang="en-US" sz="2000" dirty="0"/>
              <a:t> </a:t>
            </a:r>
            <a:r>
              <a:rPr lang="en-US" sz="2000" dirty="0" smtClean="0"/>
              <a:t>or </a:t>
            </a:r>
            <a:r>
              <a:rPr lang="en-US" sz="2000" dirty="0"/>
              <a:t>tumor) or generalized, depending </a:t>
            </a:r>
            <a:r>
              <a:rPr lang="en-US" sz="2000" dirty="0" smtClean="0"/>
              <a:t>on the pathologic </a:t>
            </a:r>
            <a:r>
              <a:rPr lang="en-US" sz="2000" dirty="0"/>
              <a:t>process or injury. </a:t>
            </a:r>
          </a:p>
          <a:p>
            <a:r>
              <a:rPr lang="en-US" sz="2000" dirty="0" smtClean="0"/>
              <a:t>With generalized </a:t>
            </a:r>
            <a:r>
              <a:rPr lang="en-US" sz="2000" dirty="0"/>
              <a:t>edema, </a:t>
            </a:r>
            <a:r>
              <a:rPr lang="en-US" sz="2000" dirty="0" smtClean="0"/>
              <a:t>the </a:t>
            </a:r>
            <a:r>
              <a:rPr lang="en-US" sz="2000" b="1" dirty="0" smtClean="0"/>
              <a:t>sulci </a:t>
            </a:r>
            <a:r>
              <a:rPr lang="en-US" sz="2000" b="1" dirty="0"/>
              <a:t>are narrowed as the </a:t>
            </a:r>
            <a:r>
              <a:rPr lang="en-US" sz="2000" b="1" dirty="0" err="1"/>
              <a:t>gyri</a:t>
            </a:r>
            <a:r>
              <a:rPr lang="en-US" sz="2000" b="1" dirty="0"/>
              <a:t> swell and become flattened </a:t>
            </a:r>
            <a:r>
              <a:rPr lang="en-US" sz="2000" b="1" dirty="0" smtClean="0"/>
              <a:t>against the </a:t>
            </a:r>
            <a:r>
              <a:rPr lang="en-US" sz="2000" b="1" dirty="0"/>
              <a:t>skull.</a:t>
            </a:r>
          </a:p>
          <a:p>
            <a:endParaRPr 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/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=""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=""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16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00017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24" y="791064"/>
            <a:ext cx="6295292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Cover image, large fish">
            <a:extLst>
              <a:ext uri="{FF2B5EF4-FFF2-40B4-BE49-F238E27FC236}">
                <a16:creationId xmlns="" xmlns:a16="http://schemas.microsoft.com/office/drawing/2014/main" id="{8557C52B-FF7B-4358-81A2-8E139E5C53D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HYPEREMIA AND CONGESTION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70" y="961292"/>
            <a:ext cx="5626238" cy="4981711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</a:rPr>
              <a:t>Both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refer to an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increase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</a:rPr>
              <a:t>blood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volume within a tissue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but have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different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underlying mechanisms &amp; consequences.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+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Hyperemia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is an </a:t>
            </a:r>
            <a:r>
              <a:rPr 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process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arteriolar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dilation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&amp; increased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blood inflow,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</a:rPr>
              <a:t>(in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in exercising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muscle)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tissues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are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redder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than normal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coz of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oxygenated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blood.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Congestion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sz="2000" u="sng" dirty="0" smtClean="0">
                <a:solidFill>
                  <a:srgbClr val="7505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  <a:r>
              <a:rPr lang="en-US" sz="2000" dirty="0" smtClean="0">
                <a:solidFill>
                  <a:srgbClr val="75055D"/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process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impaired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outflow of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venous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blood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from a tissue. It can occur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systemically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(cardiac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or locally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isolated venous obstruction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), tissues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have an abnormal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blue-red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color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cyanosis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due to accumulation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deoxygenated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hemoglobin.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4" descr="Congestion"/>
          <p:cNvPicPr>
            <a:picLocks noChangeAspect="1" noChangeArrowheads="1"/>
          </p:cNvPicPr>
          <p:nvPr/>
        </p:nvPicPr>
        <p:blipFill rotWithShape="1">
          <a:blip r:embed="rId2" cstate="print">
            <a:lum bright="6000"/>
          </a:blip>
          <a:srcRect l="1" r="14411"/>
          <a:stretch/>
        </p:blipFill>
        <p:spPr bwMode="auto">
          <a:xfrm>
            <a:off x="6013938" y="152400"/>
            <a:ext cx="601394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5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8875" y="3505200"/>
            <a:ext cx="9777047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standing congestion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Stasis of poorly oxygenated blood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chronic hypoxia         death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cells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Fibrosis</a:t>
            </a:r>
          </a:p>
          <a:p>
            <a:pPr>
              <a:lnSpc>
                <a:spcPct val="90000"/>
              </a:lnSpc>
              <a:defRPr/>
            </a:pP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Increased capillary pressure         rupture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Foci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hemorrhages           hemosiderin laden macrophages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5433641" y="3739662"/>
            <a:ext cx="762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379785" y="4126523"/>
            <a:ext cx="762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597762" y="4126523"/>
            <a:ext cx="762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8440614" y="4126523"/>
            <a:ext cx="762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5797049" y="4935414"/>
            <a:ext cx="762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7795843" y="4958859"/>
            <a:ext cx="762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10" name="Rectangle 9"/>
          <p:cNvSpPr/>
          <p:nvPr/>
        </p:nvSpPr>
        <p:spPr>
          <a:xfrm>
            <a:off x="-61469" y="564104"/>
            <a:ext cx="121859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Complications of long standing chronic congestion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3610708" y="5392615"/>
            <a:ext cx="762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939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88042" y="2144957"/>
            <a:ext cx="6946758" cy="1790234"/>
          </a:xfrm>
        </p:spPr>
        <p:txBody>
          <a:bodyPr vert="horz" wrap="square" lIns="91440" tIns="0" rIns="91440" bIns="0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+ 60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of lean body weight is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water.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Two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thirds is intracellular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ECF: most of the extracellular fluid is in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 between cells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Only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 of the body’s water is in blood plasma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5" y="644770"/>
            <a:ext cx="4983490" cy="41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76" y="265753"/>
            <a:ext cx="11174186" cy="590931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Morphology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="" xmlns:a16="http://schemas.microsoft.com/office/drawing/2014/main" id="{AC4CB2C1-7DE3-44DC-A4F5-55C9466AE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332" y="3848957"/>
            <a:ext cx="2820761" cy="334508"/>
          </a:xfrm>
        </p:spPr>
        <p:txBody>
          <a:bodyPr/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cute pulmonary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congestion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 Placeholder 40">
            <a:extLst>
              <a:ext uri="{FF2B5EF4-FFF2-40B4-BE49-F238E27FC236}">
                <a16:creationId xmlns="" xmlns:a16="http://schemas.microsoft.com/office/drawing/2014/main" id="{DFFB9D38-CDF6-45F7-A615-007F303B1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7670" y="4468320"/>
            <a:ext cx="2820761" cy="1496898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arked blood-engorged alveolar capillaries.</a:t>
            </a:r>
            <a:endParaRPr lang="en-US" dirty="0"/>
          </a:p>
          <a:p>
            <a:r>
              <a:rPr lang="en-US" dirty="0" smtClean="0"/>
              <a:t>variable </a:t>
            </a:r>
            <a:r>
              <a:rPr lang="en-US" dirty="0"/>
              <a:t>degrees of alveolar </a:t>
            </a:r>
            <a:r>
              <a:rPr lang="en-US" dirty="0" err="1"/>
              <a:t>septal</a:t>
            </a:r>
            <a:r>
              <a:rPr lang="en-US" dirty="0"/>
              <a:t> </a:t>
            </a:r>
            <a:r>
              <a:rPr lang="en-US" dirty="0" smtClean="0"/>
              <a:t>edema.</a:t>
            </a:r>
          </a:p>
          <a:p>
            <a:r>
              <a:rPr lang="en-US" dirty="0" err="1" smtClean="0"/>
              <a:t>Intraalveolar</a:t>
            </a:r>
            <a:r>
              <a:rPr lang="en-US" dirty="0" smtClean="0"/>
              <a:t> </a:t>
            </a:r>
            <a:r>
              <a:rPr lang="en-US" dirty="0"/>
              <a:t>hemorrhage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="" xmlns:a16="http://schemas.microsoft.com/office/drawing/2014/main" id="{78932DB0-2733-4BAD-BB5D-9536D20E0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1396" y="3821723"/>
            <a:ext cx="2820761" cy="605813"/>
          </a:xfrm>
        </p:spPr>
        <p:txBody>
          <a:bodyPr/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pulmonary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congestion</a:t>
            </a:r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="" xmlns:a16="http://schemas.microsoft.com/office/drawing/2014/main" id="{6FB540F0-2ABD-4D9C-AA51-A68864DD7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0746" y="4470150"/>
            <a:ext cx="2820761" cy="1825142"/>
          </a:xfrm>
        </p:spPr>
        <p:txBody>
          <a:bodyPr/>
          <a:lstStyle/>
          <a:p>
            <a:r>
              <a:rPr lang="en-US" dirty="0"/>
              <a:t>septa become thickened </a:t>
            </a:r>
            <a:r>
              <a:rPr lang="en-US" dirty="0" smtClean="0"/>
              <a:t>&amp; fibrotic.</a:t>
            </a:r>
          </a:p>
          <a:p>
            <a:r>
              <a:rPr lang="en-US" dirty="0"/>
              <a:t>A</a:t>
            </a:r>
            <a:r>
              <a:rPr lang="en-US" dirty="0" smtClean="0"/>
              <a:t>lveolar spaces contain </a:t>
            </a:r>
            <a:r>
              <a:rPr lang="en-US" dirty="0"/>
              <a:t>numerous macrophages laden with hemosiderin </a:t>
            </a:r>
            <a:r>
              <a:rPr lang="en-US" b="1" dirty="0" smtClean="0"/>
              <a:t>“heart failure </a:t>
            </a:r>
            <a:r>
              <a:rPr lang="en-US" b="1" dirty="0"/>
              <a:t>cells</a:t>
            </a:r>
            <a:r>
              <a:rPr lang="en-US" b="1" dirty="0" smtClean="0"/>
              <a:t>”</a:t>
            </a:r>
            <a:r>
              <a:rPr lang="en-US" dirty="0" smtClean="0"/>
              <a:t> </a:t>
            </a:r>
            <a:r>
              <a:rPr lang="en-US" dirty="0"/>
              <a:t>derived from </a:t>
            </a:r>
            <a:r>
              <a:rPr lang="en-US" dirty="0" err="1"/>
              <a:t>phagocytosed</a:t>
            </a:r>
            <a:r>
              <a:rPr lang="en-US" dirty="0"/>
              <a:t> red cells.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38" y="769328"/>
            <a:ext cx="6787662" cy="292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9328"/>
            <a:ext cx="6307015" cy="292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Chronic Pulmonary conges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7014" y="3692769"/>
            <a:ext cx="5884986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19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76" y="265753"/>
            <a:ext cx="11174186" cy="590931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Morphology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="" xmlns:a16="http://schemas.microsoft.com/office/drawing/2014/main" id="{AC4CB2C1-7DE3-44DC-A4F5-55C9466AE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454" y="3895849"/>
            <a:ext cx="2820761" cy="334508"/>
          </a:xfrm>
        </p:spPr>
        <p:txBody>
          <a:bodyPr/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cute hepatic congestion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 Placeholder 40">
            <a:extLst>
              <a:ext uri="{FF2B5EF4-FFF2-40B4-BE49-F238E27FC236}">
                <a16:creationId xmlns="" xmlns:a16="http://schemas.microsoft.com/office/drawing/2014/main" id="{DFFB9D38-CDF6-45F7-A615-007F303B1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4932" y="4528765"/>
            <a:ext cx="2820761" cy="1496898"/>
          </a:xfrm>
        </p:spPr>
        <p:txBody>
          <a:bodyPr/>
          <a:lstStyle/>
          <a:p>
            <a:r>
              <a:rPr lang="en-US" dirty="0"/>
              <a:t>the central vein </a:t>
            </a:r>
            <a:r>
              <a:rPr lang="en-US" dirty="0" smtClean="0"/>
              <a:t>&amp; sinusoids </a:t>
            </a:r>
            <a:r>
              <a:rPr lang="en-US" dirty="0"/>
              <a:t>are </a:t>
            </a:r>
            <a:r>
              <a:rPr lang="en-US" dirty="0" smtClean="0"/>
              <a:t>distended with blood. </a:t>
            </a:r>
          </a:p>
          <a:p>
            <a:r>
              <a:rPr lang="en-US" dirty="0" smtClean="0"/>
              <a:t>The </a:t>
            </a:r>
            <a:r>
              <a:rPr lang="en-US" dirty="0" err="1">
                <a:solidFill>
                  <a:srgbClr val="7030A0"/>
                </a:solidFill>
              </a:rPr>
              <a:t>periportal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hepatocytes, better </a:t>
            </a:r>
            <a:r>
              <a:rPr lang="en-US" dirty="0" smtClean="0"/>
              <a:t>oxygenated (proximity </a:t>
            </a:r>
            <a:r>
              <a:rPr lang="en-US" dirty="0"/>
              <a:t>to hepatic </a:t>
            </a:r>
            <a:r>
              <a:rPr lang="en-US" dirty="0" smtClean="0"/>
              <a:t>arterioles), develop </a:t>
            </a:r>
            <a:r>
              <a:rPr lang="en-US" dirty="0"/>
              <a:t>only reversible fatty change.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="" xmlns:a16="http://schemas.microsoft.com/office/drawing/2014/main" id="{78932DB0-2733-4BAD-BB5D-9536D20E0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87670" y="3845169"/>
            <a:ext cx="2820761" cy="605813"/>
          </a:xfrm>
        </p:spPr>
        <p:txBody>
          <a:bodyPr/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passive  hepatic congestion</a:t>
            </a:r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="" xmlns:a16="http://schemas.microsoft.com/office/drawing/2014/main" id="{6FB540F0-2ABD-4D9C-AA51-A68864DD7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1764" y="4517042"/>
            <a:ext cx="2820761" cy="1825142"/>
          </a:xfrm>
        </p:spPr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</a:rPr>
              <a:t>Centrilobular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hepatocyte necrosis, </a:t>
            </a:r>
            <a:r>
              <a:rPr lang="en-US" dirty="0" smtClean="0"/>
              <a:t>hemorrhage, and </a:t>
            </a:r>
            <a:r>
              <a:rPr lang="en-US" dirty="0"/>
              <a:t>hemosiderin-laden macrophages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329"/>
            <a:ext cx="6224954" cy="3044334"/>
          </a:xfrm>
          <a:prstGeom prst="rect">
            <a:avLst/>
          </a:prstGeom>
        </p:spPr>
      </p:pic>
      <p:pic>
        <p:nvPicPr>
          <p:cNvPr id="17" name="Picture 2" descr="C:\Users\Mohammed\Desktop\ciculatory-problems-pathology-15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8430" y="3716215"/>
            <a:ext cx="6283569" cy="314178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15" y="769330"/>
            <a:ext cx="6189784" cy="29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>
          <a:xfrm>
            <a:off x="386861" y="802107"/>
            <a:ext cx="10972800" cy="590931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Chronic Liver congestion(Nutmeg liver)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1383323"/>
            <a:ext cx="6477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831" y="2485292"/>
            <a:ext cx="43492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central regions of hepatic lobules are red-brown and slightly depressed (because of a loss of cells) and are accentuated against surrounding zones of uncongested area, sometimes fatty liver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0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Hemorrhage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7" b="29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28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302" y="1409347"/>
            <a:ext cx="11249130" cy="343170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The Extravasation </a:t>
            </a:r>
            <a:r>
              <a:rPr lang="en-US" sz="2000" b="1" dirty="0"/>
              <a:t>of blood </a:t>
            </a:r>
            <a:r>
              <a:rPr lang="en-US" sz="2000" b="1" dirty="0" smtClean="0"/>
              <a:t>from vessels, often </a:t>
            </a:r>
            <a:r>
              <a:rPr lang="en-US" sz="2000" b="1" dirty="0"/>
              <a:t>the result of damage to </a:t>
            </a:r>
            <a:r>
              <a:rPr lang="en-US" sz="2000" b="1" dirty="0" smtClean="0"/>
              <a:t>blood vessels </a:t>
            </a:r>
            <a:r>
              <a:rPr lang="en-US" sz="2000" b="1" dirty="0"/>
              <a:t>or defective clot formation</a:t>
            </a:r>
            <a:r>
              <a:rPr lang="en-US" sz="1800" dirty="0">
                <a:solidFill>
                  <a:srgbClr val="7030A0"/>
                </a:solidFill>
              </a:rPr>
              <a:t>. </a:t>
            </a:r>
            <a:r>
              <a:rPr lang="en-US" sz="1800" dirty="0" smtClean="0">
                <a:solidFill>
                  <a:srgbClr val="7030A0"/>
                </a:solidFill>
              </a:rPr>
              <a:t>(</a:t>
            </a:r>
            <a:r>
              <a:rPr lang="en-US" sz="1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Extravasate</a:t>
            </a:r>
            <a:r>
              <a:rPr lang="en-US" sz="1800" i="1" dirty="0">
                <a:solidFill>
                  <a:srgbClr val="7030A0"/>
                </a:solidFill>
              </a:rPr>
              <a:t> </a:t>
            </a:r>
            <a:r>
              <a:rPr lang="en-US" sz="1800" dirty="0">
                <a:solidFill>
                  <a:srgbClr val="7030A0"/>
                </a:solidFill>
              </a:rPr>
              <a:t>: to move out of the vasculature </a:t>
            </a:r>
            <a:r>
              <a:rPr lang="en-US" sz="1800" dirty="0" smtClean="0">
                <a:solidFill>
                  <a:srgbClr val="7030A0"/>
                </a:solidFill>
              </a:rPr>
              <a:t>)</a:t>
            </a:r>
            <a:endParaRPr lang="en-US" sz="1800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Hemostasis </a:t>
            </a:r>
            <a:r>
              <a:rPr lang="en-US" sz="2000" dirty="0"/>
              <a:t>is the process of blood clotting that prevents excessive bleeding after </a:t>
            </a:r>
            <a:r>
              <a:rPr lang="en-US" sz="2000" dirty="0" smtClean="0"/>
              <a:t>blood-vessel damage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Inadequate </a:t>
            </a:r>
            <a:r>
              <a:rPr lang="en-US" sz="2000" b="1" dirty="0"/>
              <a:t>hemostasis may result in hemorrhage. </a:t>
            </a:r>
            <a:r>
              <a:rPr lang="en-US" sz="2000" dirty="0"/>
              <a:t>Conversely</a:t>
            </a:r>
            <a:r>
              <a:rPr lang="en-US" sz="2000" b="1" dirty="0"/>
              <a:t>, inappropriate clotting (thrombosis) or migration of clots (embolism) can obstruct blood vessels causing </a:t>
            </a:r>
            <a:r>
              <a:rPr lang="en-US" sz="2000" b="1" dirty="0" smtClean="0"/>
              <a:t>ischemia.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risk of hemorrhage </a:t>
            </a:r>
            <a:r>
              <a:rPr lang="en-US" sz="2000" dirty="0" smtClean="0"/>
              <a:t>(after insignificant injury</a:t>
            </a:r>
            <a:r>
              <a:rPr lang="en-US" sz="2000" dirty="0"/>
              <a:t>) is increased in </a:t>
            </a:r>
            <a:r>
              <a:rPr lang="en-US" sz="2000" dirty="0" smtClean="0"/>
              <a:t>some clinical disorders collectively </a:t>
            </a:r>
            <a:r>
              <a:rPr lang="en-US" sz="2000" dirty="0"/>
              <a:t>called </a:t>
            </a:r>
            <a:r>
              <a:rPr lang="en-US" sz="2000" b="1" dirty="0"/>
              <a:t>hemorrhagic diatheses</a:t>
            </a:r>
            <a:r>
              <a:rPr lang="en-US" sz="2000" dirty="0"/>
              <a:t>. These </a:t>
            </a:r>
            <a:r>
              <a:rPr lang="en-US" sz="2000" dirty="0" smtClean="0"/>
              <a:t>have diverse </a:t>
            </a:r>
            <a:r>
              <a:rPr lang="en-US" sz="2000" dirty="0"/>
              <a:t>causes, including inherited or acquired defects </a:t>
            </a:r>
            <a:r>
              <a:rPr lang="en-US" sz="2000" dirty="0" smtClean="0"/>
              <a:t>in </a:t>
            </a:r>
            <a:r>
              <a:rPr lang="en-US" sz="2000" b="1" dirty="0" smtClean="0"/>
              <a:t>vessel </a:t>
            </a:r>
            <a:r>
              <a:rPr lang="en-US" sz="2000" b="1" dirty="0"/>
              <a:t>walls, platelets, or coagulation factors</a:t>
            </a:r>
            <a:r>
              <a:rPr lang="en-US" sz="2000" dirty="0"/>
              <a:t>, all of </a:t>
            </a:r>
            <a:r>
              <a:rPr lang="en-US" sz="2000" dirty="0" smtClean="0"/>
              <a:t>which must </a:t>
            </a:r>
            <a:r>
              <a:rPr lang="en-US" sz="2000" dirty="0"/>
              <a:t>function properly to ensure </a:t>
            </a:r>
            <a:r>
              <a:rPr lang="en-US" sz="2000" dirty="0" smtClean="0"/>
              <a:t>hemostasis</a:t>
            </a:r>
            <a:r>
              <a:rPr lang="en-US" sz="2000" dirty="0"/>
              <a:t>.</a:t>
            </a:r>
            <a:endParaRPr lang="en-US" sz="2000" b="1" dirty="0"/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=""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=""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24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75138"/>
            <a:ext cx="2719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Hemorrhage 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1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2515"/>
            <a:ext cx="11174186" cy="646331"/>
          </a:xfrm>
        </p:spPr>
        <p:txBody>
          <a:bodyPr/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linical features of hemorrhages.. </a:t>
            </a:r>
            <a:endParaRPr lang="en-GB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="" xmlns:a16="http://schemas.microsoft.com/office/drawing/2014/main" id="{AC4CB2C1-7DE3-44DC-A4F5-55C9466AE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3488" y="4165481"/>
            <a:ext cx="2820761" cy="33450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Body cavities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 Placeholder 40">
            <a:extLst>
              <a:ext uri="{FF2B5EF4-FFF2-40B4-BE49-F238E27FC236}">
                <a16:creationId xmlns="" xmlns:a16="http://schemas.microsoft.com/office/drawing/2014/main" id="{DFFB9D38-CDF6-45F7-A615-007F303B1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092" y="4599102"/>
            <a:ext cx="3763108" cy="1696189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Large bleeds into </a:t>
            </a:r>
            <a:r>
              <a:rPr lang="en-US" sz="2000" dirty="0" smtClean="0">
                <a:solidFill>
                  <a:srgbClr val="0070C0"/>
                </a:solidFill>
              </a:rPr>
              <a:t>body cavities </a:t>
            </a:r>
            <a:r>
              <a:rPr lang="en-US" sz="2000" dirty="0">
                <a:solidFill>
                  <a:srgbClr val="0070C0"/>
                </a:solidFill>
              </a:rPr>
              <a:t>are described </a:t>
            </a:r>
            <a:r>
              <a:rPr lang="en-US" sz="2000" dirty="0" smtClean="0">
                <a:solidFill>
                  <a:srgbClr val="0070C0"/>
                </a:solidFill>
              </a:rPr>
              <a:t>according </a:t>
            </a:r>
            <a:r>
              <a:rPr lang="en-US" sz="2000" dirty="0">
                <a:solidFill>
                  <a:srgbClr val="0070C0"/>
                </a:solidFill>
              </a:rPr>
              <a:t>to </a:t>
            </a:r>
            <a:r>
              <a:rPr lang="en-US" sz="2000" dirty="0" smtClean="0">
                <a:solidFill>
                  <a:srgbClr val="0070C0"/>
                </a:solidFill>
              </a:rPr>
              <a:t>location: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u="sng" dirty="0" err="1">
                <a:solidFill>
                  <a:srgbClr val="0070C0"/>
                </a:solidFill>
              </a:rPr>
              <a:t>hemothorax</a:t>
            </a:r>
            <a:r>
              <a:rPr lang="en-US" sz="2000" u="sng" dirty="0">
                <a:solidFill>
                  <a:srgbClr val="0070C0"/>
                </a:solidFill>
              </a:rPr>
              <a:t>, </a:t>
            </a:r>
            <a:r>
              <a:rPr lang="en-US" sz="2000" u="sng" dirty="0" err="1">
                <a:solidFill>
                  <a:srgbClr val="0070C0"/>
                </a:solidFill>
              </a:rPr>
              <a:t>hemopericardium</a:t>
            </a:r>
            <a:r>
              <a:rPr lang="en-US" sz="2000" u="sng" dirty="0">
                <a:solidFill>
                  <a:srgbClr val="0070C0"/>
                </a:solidFill>
              </a:rPr>
              <a:t>, </a:t>
            </a:r>
            <a:r>
              <a:rPr lang="en-US" sz="2000" u="sng" dirty="0" err="1">
                <a:solidFill>
                  <a:srgbClr val="0070C0"/>
                </a:solidFill>
              </a:rPr>
              <a:t>hemoperitoneum</a:t>
            </a:r>
            <a:r>
              <a:rPr lang="en-US" sz="2000" u="sng" dirty="0">
                <a:solidFill>
                  <a:srgbClr val="0070C0"/>
                </a:solidFill>
              </a:rPr>
              <a:t>, or </a:t>
            </a:r>
            <a:r>
              <a:rPr lang="en-US" sz="2000" u="sng" dirty="0" err="1">
                <a:solidFill>
                  <a:srgbClr val="0070C0"/>
                </a:solidFill>
              </a:rPr>
              <a:t>hemarthrosis</a:t>
            </a:r>
            <a:r>
              <a:rPr lang="en-US" sz="2000" u="sng" dirty="0">
                <a:solidFill>
                  <a:srgbClr val="0070C0"/>
                </a:solidFill>
              </a:rPr>
              <a:t> (in joints). 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="" xmlns:a16="http://schemas.microsoft.com/office/drawing/2014/main" id="{78932DB0-2733-4BAD-BB5D-9536D20E0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8195" y="4142034"/>
            <a:ext cx="2820761" cy="334508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ematoma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="" xmlns:a16="http://schemas.microsoft.com/office/drawing/2014/main" id="{6FB540F0-2ABD-4D9C-AA51-A68864DD7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69918" y="4634272"/>
            <a:ext cx="2820761" cy="1496898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</a:rPr>
              <a:t>Accumulation of blood within a </a:t>
            </a:r>
            <a:r>
              <a:rPr lang="en-US" sz="2000" dirty="0" smtClean="0">
                <a:solidFill>
                  <a:schemeClr val="accent3"/>
                </a:solidFill>
              </a:rPr>
              <a:t>tissue.</a:t>
            </a:r>
          </a:p>
          <a:p>
            <a:r>
              <a:rPr lang="en-US" sz="2000" dirty="0" smtClean="0">
                <a:solidFill>
                  <a:schemeClr val="accent3"/>
                </a:solidFill>
              </a:rPr>
              <a:t>ranges </a:t>
            </a:r>
            <a:r>
              <a:rPr lang="en-US" sz="2000" dirty="0">
                <a:solidFill>
                  <a:schemeClr val="accent3"/>
                </a:solidFill>
              </a:rPr>
              <a:t>in significance </a:t>
            </a:r>
            <a:r>
              <a:rPr lang="en-US" sz="2000" dirty="0" smtClean="0">
                <a:solidFill>
                  <a:schemeClr val="accent3"/>
                </a:solidFill>
              </a:rPr>
              <a:t>from trivial </a:t>
            </a:r>
            <a:r>
              <a:rPr lang="en-US" sz="2000" dirty="0">
                <a:solidFill>
                  <a:schemeClr val="accent3"/>
                </a:solidFill>
              </a:rPr>
              <a:t>to </a:t>
            </a:r>
            <a:r>
              <a:rPr lang="en-US" sz="2000" dirty="0" smtClean="0">
                <a:solidFill>
                  <a:schemeClr val="accent3"/>
                </a:solidFill>
              </a:rPr>
              <a:t>fatal.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="" xmlns:a16="http://schemas.microsoft.com/office/drawing/2014/main" id="{E0FF0889-3DA9-4826-A04E-4A4BD4C04C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80672" y="4634272"/>
            <a:ext cx="2820761" cy="1496898"/>
          </a:xfrm>
        </p:spPr>
        <p:txBody>
          <a:bodyPr/>
          <a:lstStyle/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Extensive hemorrhages can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occasionally result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in jaundice from the massive breakdown of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red cells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and hemoglobin.</a:t>
            </a:r>
          </a:p>
        </p:txBody>
      </p:sp>
      <p:pic>
        <p:nvPicPr>
          <p:cNvPr id="11" name="Picture 2" descr="C:\Users\Mohammed\Desktop\c11_s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36431"/>
            <a:ext cx="4487741" cy="264941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41" y="1336432"/>
            <a:ext cx="4384430" cy="2649414"/>
          </a:xfrm>
          <a:prstGeom prst="rect">
            <a:avLst/>
          </a:prstGeom>
        </p:spPr>
      </p:pic>
      <p:pic>
        <p:nvPicPr>
          <p:cNvPr id="1026" name="Picture 2" descr="Hepatitis Types and Infor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170" y="1336430"/>
            <a:ext cx="3319829" cy="26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8">
            <a:extLst>
              <a:ext uri="{FF2B5EF4-FFF2-40B4-BE49-F238E27FC236}">
                <a16:creationId xmlns="" xmlns:a16="http://schemas.microsoft.com/office/drawing/2014/main" id="{78932DB0-2733-4BAD-BB5D-9536D20E0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21703" y="4153756"/>
            <a:ext cx="2820761" cy="334508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Jaundice</a:t>
            </a:r>
            <a:endParaRPr lang="en-GB" sz="1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1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38" name="Text Placeholder 37">
            <a:extLst>
              <a:ext uri="{FF2B5EF4-FFF2-40B4-BE49-F238E27FC236}">
                <a16:creationId xmlns="" xmlns:a16="http://schemas.microsoft.com/office/drawing/2014/main" id="{AC4CB2C1-7DE3-44DC-A4F5-55C9466AE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686" y="3438649"/>
            <a:ext cx="2820761" cy="334508"/>
          </a:xfrm>
        </p:spPr>
        <p:txBody>
          <a:bodyPr/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cchymosis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 Placeholder 40">
            <a:extLst>
              <a:ext uri="{FF2B5EF4-FFF2-40B4-BE49-F238E27FC236}">
                <a16:creationId xmlns="" xmlns:a16="http://schemas.microsoft.com/office/drawing/2014/main" id="{DFFB9D38-CDF6-45F7-A615-007F303B1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3415" y="3915510"/>
            <a:ext cx="3810000" cy="155917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6"/>
                </a:solidFill>
              </a:rPr>
              <a:t>+ Large </a:t>
            </a:r>
            <a:r>
              <a:rPr lang="en-US" sz="1800" b="1" dirty="0">
                <a:solidFill>
                  <a:schemeClr val="accent6"/>
                </a:solidFill>
              </a:rPr>
              <a:t>1-2 cm subcutaneous hematomas (</a:t>
            </a:r>
            <a:r>
              <a:rPr lang="en-US" sz="1800" b="1" dirty="0" smtClean="0">
                <a:solidFill>
                  <a:schemeClr val="accent6"/>
                </a:solidFill>
              </a:rPr>
              <a:t>bruises), red </a:t>
            </a:r>
            <a:r>
              <a:rPr lang="en-US" sz="1800" b="1" dirty="0">
                <a:solidFill>
                  <a:schemeClr val="accent6"/>
                </a:solidFill>
              </a:rPr>
              <a:t>cells </a:t>
            </a:r>
            <a:r>
              <a:rPr lang="en-US" sz="1800" b="1" dirty="0" err="1">
                <a:solidFill>
                  <a:schemeClr val="accent6"/>
                </a:solidFill>
              </a:rPr>
              <a:t>phagocytosed</a:t>
            </a:r>
            <a:r>
              <a:rPr lang="en-US" sz="1800" b="1" dirty="0">
                <a:solidFill>
                  <a:schemeClr val="accent6"/>
                </a:solidFill>
              </a:rPr>
              <a:t> </a:t>
            </a:r>
            <a:r>
              <a:rPr lang="en-US" sz="1800" b="1" dirty="0" smtClean="0">
                <a:solidFill>
                  <a:schemeClr val="accent6"/>
                </a:solidFill>
              </a:rPr>
              <a:t>&amp; degraded </a:t>
            </a:r>
            <a:r>
              <a:rPr lang="en-US" sz="1800" b="1" dirty="0">
                <a:solidFill>
                  <a:schemeClr val="accent6"/>
                </a:solidFill>
              </a:rPr>
              <a:t>by </a:t>
            </a:r>
            <a:r>
              <a:rPr lang="en-US" sz="1800" b="1" dirty="0" smtClean="0">
                <a:solidFill>
                  <a:schemeClr val="accent6"/>
                </a:solidFill>
              </a:rPr>
              <a:t>macrophages. </a:t>
            </a:r>
            <a:endParaRPr lang="en-US" sz="1800" b="1" dirty="0">
              <a:solidFill>
                <a:schemeClr val="accent6"/>
              </a:solidFill>
            </a:endParaRPr>
          </a:p>
          <a:p>
            <a:r>
              <a:rPr lang="en-US" sz="1800" b="1" dirty="0">
                <a:solidFill>
                  <a:schemeClr val="accent6"/>
                </a:solidFill>
              </a:rPr>
              <a:t> </a:t>
            </a:r>
            <a:r>
              <a:rPr lang="en-US" sz="1800" b="1" dirty="0" smtClean="0">
                <a:solidFill>
                  <a:schemeClr val="accent6"/>
                </a:solidFill>
              </a:rPr>
              <a:t>+ color </a:t>
            </a:r>
            <a:r>
              <a:rPr lang="en-US" sz="1800" b="1" dirty="0">
                <a:solidFill>
                  <a:schemeClr val="accent6"/>
                </a:solidFill>
              </a:rPr>
              <a:t>changes </a:t>
            </a:r>
            <a:r>
              <a:rPr lang="en-US" sz="1800" b="1" dirty="0" smtClean="0">
                <a:solidFill>
                  <a:schemeClr val="accent6"/>
                </a:solidFill>
              </a:rPr>
              <a:t>result </a:t>
            </a:r>
            <a:r>
              <a:rPr lang="en-US" sz="1800" b="1" dirty="0">
                <a:solidFill>
                  <a:schemeClr val="accent6"/>
                </a:solidFill>
              </a:rPr>
              <a:t>from enzymatic conversion of hemoglobin (red-blue color) to bilirubin (blue-green color) </a:t>
            </a:r>
            <a:r>
              <a:rPr lang="en-US" sz="1800" b="1" dirty="0" smtClean="0">
                <a:solidFill>
                  <a:schemeClr val="accent6"/>
                </a:solidFill>
              </a:rPr>
              <a:t>&amp; eventually </a:t>
            </a:r>
            <a:r>
              <a:rPr lang="en-US" sz="1800" b="1" dirty="0">
                <a:solidFill>
                  <a:schemeClr val="accent6"/>
                </a:solidFill>
              </a:rPr>
              <a:t>hemosiderin (golden-brown).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="" xmlns:a16="http://schemas.microsoft.com/office/drawing/2014/main" id="{78932DB0-2733-4BAD-BB5D-9536D20E0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8531" y="3563817"/>
            <a:ext cx="2820761" cy="334508"/>
          </a:xfrm>
        </p:spPr>
        <p:txBody>
          <a:bodyPr/>
          <a:lstStyle/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Purpura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="" xmlns:a16="http://schemas.microsoft.com/office/drawing/2014/main" id="{6FB540F0-2ABD-4D9C-AA51-A68864DD7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93016" y="4071564"/>
            <a:ext cx="3528646" cy="1496898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3"/>
                </a:solidFill>
              </a:rPr>
              <a:t>+ </a:t>
            </a:r>
            <a:r>
              <a:rPr lang="en-US" sz="1800" b="1" dirty="0" err="1" smtClean="0">
                <a:solidFill>
                  <a:schemeClr val="accent3"/>
                </a:solidFill>
              </a:rPr>
              <a:t>Purpura</a:t>
            </a:r>
            <a:r>
              <a:rPr lang="en-US" sz="1800" b="1" dirty="0" smtClean="0">
                <a:solidFill>
                  <a:schemeClr val="accent3"/>
                </a:solidFill>
              </a:rPr>
              <a:t> is 3-5 mm hemorrhages</a:t>
            </a:r>
            <a:r>
              <a:rPr lang="en-US" sz="1800" b="1" dirty="0">
                <a:solidFill>
                  <a:schemeClr val="accent3"/>
                </a:solidFill>
              </a:rPr>
              <a:t>.</a:t>
            </a:r>
          </a:p>
          <a:p>
            <a:r>
              <a:rPr lang="en-US" sz="1800" b="1" dirty="0" smtClean="0">
                <a:solidFill>
                  <a:schemeClr val="accent3"/>
                </a:solidFill>
              </a:rPr>
              <a:t>+ can </a:t>
            </a:r>
            <a:r>
              <a:rPr lang="en-US" sz="1800" b="1" dirty="0">
                <a:solidFill>
                  <a:schemeClr val="accent3"/>
                </a:solidFill>
              </a:rPr>
              <a:t>result from the same disorders that </a:t>
            </a:r>
            <a:r>
              <a:rPr lang="en-US" sz="1800" b="1" dirty="0" smtClean="0">
                <a:solidFill>
                  <a:schemeClr val="accent3"/>
                </a:solidFill>
              </a:rPr>
              <a:t>cause </a:t>
            </a:r>
            <a:r>
              <a:rPr lang="en-US" sz="1800" b="1" dirty="0" err="1" smtClean="0">
                <a:solidFill>
                  <a:schemeClr val="accent3"/>
                </a:solidFill>
              </a:rPr>
              <a:t>petechiae</a:t>
            </a:r>
            <a:r>
              <a:rPr lang="en-US" sz="1800" b="1" dirty="0">
                <a:solidFill>
                  <a:schemeClr val="accent3"/>
                </a:solidFill>
              </a:rPr>
              <a:t>, as well as trauma, vascular </a:t>
            </a:r>
            <a:r>
              <a:rPr lang="en-US" sz="1800" b="1" dirty="0" smtClean="0">
                <a:solidFill>
                  <a:schemeClr val="accent3"/>
                </a:solidFill>
              </a:rPr>
              <a:t>inflammation (</a:t>
            </a:r>
            <a:r>
              <a:rPr lang="en-US" sz="1800" b="1" dirty="0" err="1" smtClean="0">
                <a:solidFill>
                  <a:schemeClr val="accent3"/>
                </a:solidFill>
              </a:rPr>
              <a:t>vasculitis</a:t>
            </a:r>
            <a:r>
              <a:rPr lang="en-US" sz="1800" b="1" dirty="0">
                <a:solidFill>
                  <a:schemeClr val="accent3"/>
                </a:solidFill>
              </a:rPr>
              <a:t>), </a:t>
            </a:r>
            <a:r>
              <a:rPr lang="en-US" sz="1800" b="1" dirty="0" smtClean="0">
                <a:solidFill>
                  <a:schemeClr val="accent3"/>
                </a:solidFill>
              </a:rPr>
              <a:t>&amp; increased </a:t>
            </a:r>
            <a:r>
              <a:rPr lang="en-US" sz="1800" b="1" dirty="0">
                <a:solidFill>
                  <a:schemeClr val="accent3"/>
                </a:solidFill>
              </a:rPr>
              <a:t>vascular fragility.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8849DCBF-FE6C-4038-BE61-0BE3E249C3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77691" y="3505201"/>
            <a:ext cx="2820761" cy="334508"/>
          </a:xfrm>
        </p:spPr>
        <p:txBody>
          <a:bodyPr/>
          <a:lstStyle/>
          <a:p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Petechiae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="" xmlns:a16="http://schemas.microsoft.com/office/drawing/2014/main" id="{E0FF0889-3DA9-4826-A04E-4A4BD4C04C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27684" y="4021015"/>
            <a:ext cx="3593123" cy="2508737"/>
          </a:xfrm>
        </p:spPr>
        <p:txBody>
          <a:bodyPr/>
          <a:lstStyle/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+ minute1-2 mm hemorrhages into skin, mucous membranes, or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</a:rPr>
              <a:t>serosal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 surfaces.</a:t>
            </a:r>
          </a:p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+ Causes: low platelet counts (thrombocytopenia), defective platelet function, or loss of vascular wall support, as in vitamin C deficiency</a:t>
            </a:r>
          </a:p>
        </p:txBody>
      </p:sp>
      <p:pic>
        <p:nvPicPr>
          <p:cNvPr id="11" name="Picture 2" descr="C:\Users\Mohammed\Desktop\تنزيل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325815" cy="337624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78" y="349678"/>
            <a:ext cx="3669322" cy="29327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325815" y="29126"/>
            <a:ext cx="4196862" cy="334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9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The clinical significance of </a:t>
            </a:r>
            <a:r>
              <a:rPr lang="en-US" dirty="0" smtClean="0">
                <a:solidFill>
                  <a:srgbClr val="002060"/>
                </a:solidFill>
              </a:rPr>
              <a:t>hemorrhage..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9" name="Picture Placeholder 8" descr="Slide image placeholder">
            <a:extLst>
              <a:ext uri="{FF2B5EF4-FFF2-40B4-BE49-F238E27FC236}">
                <a16:creationId xmlns="" xmlns:a16="http://schemas.microsoft.com/office/drawing/2014/main" id="{835F76E2-8EF3-449E-99A0-D5A9EF26A7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6623" y="3696426"/>
            <a:ext cx="10847162" cy="173736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/>
              <a:t>It depends </a:t>
            </a:r>
            <a:r>
              <a:rPr lang="en-US" sz="1800" dirty="0"/>
              <a:t>on the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of blood </a:t>
            </a:r>
            <a:r>
              <a:rPr lang="en-US" sz="1800" dirty="0" smtClean="0"/>
              <a:t>lost &amp; the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/>
              <a:t>of bleeding; </a:t>
            </a:r>
            <a:br>
              <a:rPr lang="en-US" sz="1800" dirty="0" smtClean="0"/>
            </a:br>
            <a:r>
              <a:rPr lang="en-US" sz="1800" dirty="0" smtClean="0"/>
              <a:t>+ Rapid </a:t>
            </a:r>
            <a:r>
              <a:rPr lang="en-US" sz="1800" dirty="0"/>
              <a:t>loss </a:t>
            </a:r>
            <a:r>
              <a:rPr lang="en-US" sz="1800" dirty="0" smtClean="0"/>
              <a:t>up </a:t>
            </a:r>
            <a:r>
              <a:rPr lang="en-US" sz="1800" dirty="0"/>
              <a:t>to 20</a:t>
            </a:r>
            <a:r>
              <a:rPr lang="en-US" sz="1800" dirty="0" smtClean="0"/>
              <a:t>%  of volume</a:t>
            </a:r>
            <a:r>
              <a:rPr lang="en-US" sz="1800" dirty="0"/>
              <a:t>, </a:t>
            </a:r>
            <a:r>
              <a:rPr lang="en-US" sz="1800" dirty="0" smtClean="0"/>
              <a:t>or slow </a:t>
            </a:r>
            <a:r>
              <a:rPr lang="en-US" sz="1800" dirty="0"/>
              <a:t>losses of even larger amounts, may have little </a:t>
            </a:r>
            <a:r>
              <a:rPr lang="en-US" sz="1800" dirty="0" smtClean="0"/>
              <a:t>impact in </a:t>
            </a:r>
            <a:r>
              <a:rPr lang="en-US" sz="1800" dirty="0"/>
              <a:t>healthy </a:t>
            </a:r>
            <a:r>
              <a:rPr lang="en-US" sz="1800" dirty="0" smtClean="0"/>
              <a:t>adults.</a:t>
            </a:r>
            <a:br>
              <a:rPr lang="en-US" sz="1800" dirty="0" smtClean="0"/>
            </a:br>
            <a:r>
              <a:rPr lang="en-US" sz="1800" dirty="0" smtClean="0"/>
              <a:t>+ greater </a:t>
            </a:r>
            <a:r>
              <a:rPr lang="en-US" sz="1800" dirty="0"/>
              <a:t>losses,  </a:t>
            </a:r>
            <a:r>
              <a:rPr lang="en-US" sz="1800" dirty="0" smtClean="0"/>
              <a:t>can </a:t>
            </a:r>
            <a:r>
              <a:rPr lang="en-US" sz="1800" dirty="0"/>
              <a:t>cause </a:t>
            </a:r>
            <a:r>
              <a:rPr lang="en-US" sz="1800" dirty="0" smtClean="0"/>
              <a:t>hemorrhagic (hypovolemic</a:t>
            </a:r>
            <a:r>
              <a:rPr lang="en-US" sz="1800" dirty="0"/>
              <a:t>) </a:t>
            </a:r>
            <a:r>
              <a:rPr lang="en-US" sz="1800" dirty="0" smtClean="0"/>
              <a:t>shock.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/>
              <a:t>The </a:t>
            </a:r>
            <a:r>
              <a:rPr lang="en-US" sz="1800" dirty="0"/>
              <a:t>site </a:t>
            </a:r>
            <a:r>
              <a:rPr lang="en-US" sz="1800" dirty="0" smtClean="0"/>
              <a:t>of hemorrhage </a:t>
            </a:r>
            <a:r>
              <a:rPr lang="en-US" sz="1800" dirty="0"/>
              <a:t>also is important; bleeding that would be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trivial  in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subcutaneous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tissues, </a:t>
            </a:r>
            <a:r>
              <a:rPr lang="en-US" sz="1800" dirty="0" smtClean="0"/>
              <a:t>can </a:t>
            </a:r>
            <a:r>
              <a:rPr lang="en-US" sz="1800" dirty="0"/>
              <a:t>cause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if located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</a:t>
            </a:r>
            <a:endParaRPr lang="en-US" sz="18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/>
              <a:t>C</a:t>
            </a:r>
            <a:r>
              <a:rPr lang="en-US" sz="1800" dirty="0" smtClean="0"/>
              <a:t>hronic </a:t>
            </a:r>
            <a:r>
              <a:rPr lang="en-US" sz="1800" dirty="0"/>
              <a:t>or recurrent </a:t>
            </a:r>
            <a:r>
              <a:rPr lang="en-US" sz="1800" b="1" dirty="0" smtClean="0"/>
              <a:t>external</a:t>
            </a:r>
            <a:r>
              <a:rPr lang="en-US" sz="1800" dirty="0" smtClean="0"/>
              <a:t> blood </a:t>
            </a:r>
            <a:r>
              <a:rPr lang="en-US" sz="1800" dirty="0"/>
              <a:t>loss (e.g., due to peptic ulcer or menstrual bleeding</a:t>
            </a:r>
            <a:r>
              <a:rPr lang="en-US" sz="1800" dirty="0" smtClean="0"/>
              <a:t>), </a:t>
            </a:r>
            <a:r>
              <a:rPr lang="en-US" sz="1800" b="1" dirty="0" smtClean="0"/>
              <a:t>culminates </a:t>
            </a:r>
            <a:r>
              <a:rPr lang="en-US" sz="1800" b="1" dirty="0"/>
              <a:t>in iron deficiency anemia</a:t>
            </a:r>
            <a:r>
              <a:rPr lang="en-US" sz="1800" dirty="0"/>
              <a:t> </a:t>
            </a:r>
            <a:r>
              <a:rPr lang="en-US" sz="1800" dirty="0" smtClean="0"/>
              <a:t>due to loss </a:t>
            </a:r>
            <a:r>
              <a:rPr lang="en-US" sz="1800" dirty="0"/>
              <a:t>of iron in hemoglobin. By contrast, iron </a:t>
            </a:r>
            <a:r>
              <a:rPr lang="en-US" sz="1800" dirty="0" smtClean="0"/>
              <a:t>is efficiently </a:t>
            </a:r>
            <a:r>
              <a:rPr lang="en-US" sz="1800" dirty="0"/>
              <a:t>recycled from </a:t>
            </a:r>
            <a:r>
              <a:rPr lang="en-US" sz="1800" dirty="0" err="1"/>
              <a:t>phagocytosed</a:t>
            </a:r>
            <a:r>
              <a:rPr lang="en-US" sz="1800" dirty="0"/>
              <a:t> red cells, so </a:t>
            </a:r>
            <a:r>
              <a:rPr lang="en-US" sz="1800" b="1" dirty="0" smtClean="0"/>
              <a:t>internal </a:t>
            </a:r>
            <a:r>
              <a:rPr lang="en-US" sz="1800" dirty="0" smtClean="0"/>
              <a:t>bleeding </a:t>
            </a:r>
            <a:r>
              <a:rPr lang="en-US" sz="1800" dirty="0"/>
              <a:t>(e.g., a hematoma) </a:t>
            </a:r>
            <a:r>
              <a:rPr lang="en-US" sz="1800" b="1" dirty="0"/>
              <a:t>does not lead to iron deficiency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59693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turtle in ocean">
            <a:extLst>
              <a:ext uri="{FF2B5EF4-FFF2-40B4-BE49-F238E27FC236}">
                <a16:creationId xmlns=""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0921" b="4079"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Picture Placeholder 13">
            <a:extLst>
              <a:ext uri="{FF2B5EF4-FFF2-40B4-BE49-F238E27FC236}">
                <a16:creationId xmlns=""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 descr="Lower accent block for slide image">
            <a:extLst>
              <a:ext uri="{FF2B5EF4-FFF2-40B4-BE49-F238E27FC236}">
                <a16:creationId xmlns="" xmlns:a16="http://schemas.microsoft.com/office/drawing/2014/main" id="{D7F67FDF-D697-3249-AD21-75F6353FFBA5}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3" y="544583"/>
            <a:ext cx="9666514" cy="746846"/>
          </a:xfrm>
        </p:spPr>
        <p:txBody>
          <a:bodyPr/>
          <a:lstStyle/>
          <a:p>
            <a:r>
              <a:rPr lang="en-US" dirty="0" smtClean="0"/>
              <a:t>Edema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564" y="1570710"/>
            <a:ext cx="7884605" cy="4775666"/>
          </a:xfrm>
        </p:spPr>
        <p:txBody>
          <a:bodyPr/>
          <a:lstStyle/>
          <a:p>
            <a:r>
              <a:rPr lang="en-US" sz="2000" b="1" dirty="0" smtClean="0"/>
              <a:t>+ Localized </a:t>
            </a:r>
            <a:r>
              <a:rPr lang="en-US" sz="2000" b="1" dirty="0"/>
              <a:t>or generalized accumulation of fluid in </a:t>
            </a:r>
            <a:r>
              <a:rPr lang="en-US" sz="2000" b="1" u="sng" dirty="0"/>
              <a:t>interstitial</a:t>
            </a:r>
            <a:r>
              <a:rPr lang="en-US" sz="2000" b="1" dirty="0"/>
              <a:t> </a:t>
            </a:r>
            <a:r>
              <a:rPr lang="en-US" sz="2000" b="1" dirty="0" smtClean="0"/>
              <a:t>spaces.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+ Extravascular </a:t>
            </a:r>
            <a:r>
              <a:rPr lang="en-US" sz="2000" b="1" dirty="0"/>
              <a:t>fluid can also collect in </a:t>
            </a:r>
            <a:r>
              <a:rPr lang="en-US" sz="2000" b="1" u="sng" dirty="0"/>
              <a:t>body cavities</a:t>
            </a:r>
            <a:r>
              <a:rPr lang="en-US" sz="2000" b="1" dirty="0"/>
              <a:t> </a:t>
            </a:r>
            <a:r>
              <a:rPr lang="en-US" sz="2000" b="1" dirty="0" smtClean="0"/>
              <a:t>&amp; such </a:t>
            </a:r>
            <a:r>
              <a:rPr lang="en-US" sz="2000" b="1" dirty="0"/>
              <a:t>accumulations are often </a:t>
            </a:r>
            <a:r>
              <a:rPr lang="en-US" sz="2000" b="1" dirty="0" smtClean="0"/>
              <a:t>referred to as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effusions.</a:t>
            </a:r>
          </a:p>
          <a:p>
            <a:r>
              <a:rPr lang="en-US" sz="2000" b="1" dirty="0" smtClean="0"/>
              <a:t>Effusions </a:t>
            </a:r>
            <a:r>
              <a:rPr lang="en-US" sz="2000" b="1" dirty="0"/>
              <a:t>into body </a:t>
            </a:r>
            <a:r>
              <a:rPr lang="en-US" sz="2000" b="1" dirty="0" smtClean="0"/>
              <a:t>cavities:</a:t>
            </a:r>
          </a:p>
          <a:p>
            <a:r>
              <a:rPr lang="en-US" sz="2000" dirty="0" smtClean="0"/>
              <a:t> Hydrothorax</a:t>
            </a:r>
            <a:r>
              <a:rPr lang="en-US" sz="2000" dirty="0"/>
              <a:t>: within thorax, around lungs; also pleural </a:t>
            </a:r>
            <a:r>
              <a:rPr lang="en-US" sz="2000" dirty="0" smtClean="0"/>
              <a:t>effusion.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Hydropericardium</a:t>
            </a:r>
            <a:r>
              <a:rPr lang="en-US" sz="2000" dirty="0"/>
              <a:t>: Fluid in the pericardial </a:t>
            </a:r>
            <a:r>
              <a:rPr lang="en-US" sz="2000" dirty="0" smtClean="0"/>
              <a:t>sac.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Hydroperitoneum</a:t>
            </a:r>
            <a:r>
              <a:rPr lang="en-US" sz="2000" dirty="0" smtClean="0"/>
              <a:t> or </a:t>
            </a:r>
            <a:r>
              <a:rPr lang="en-US" sz="2000" dirty="0"/>
              <a:t>ascites: Fluid in the peritoneal </a:t>
            </a:r>
            <a:r>
              <a:rPr lang="en-US" sz="2000" dirty="0" smtClean="0"/>
              <a:t>cavity.</a:t>
            </a:r>
            <a:endParaRPr lang="en-US" sz="2000" dirty="0"/>
          </a:p>
          <a:p>
            <a:endParaRPr lang="en-US" sz="2000" dirty="0"/>
          </a:p>
          <a:p>
            <a:endParaRPr 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/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=""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=""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3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0"/>
            <a:ext cx="3962399" cy="4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68" y="127457"/>
            <a:ext cx="11174186" cy="208672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Anasarca </a:t>
            </a:r>
            <a:b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59" y="958947"/>
            <a:ext cx="6622699" cy="4770098"/>
          </a:xfrm>
        </p:spPr>
        <p:txBody>
          <a:bodyPr/>
          <a:lstStyle/>
          <a:p>
            <a:endParaRPr lang="en-US" b="1" dirty="0">
              <a:solidFill>
                <a:srgbClr val="002060"/>
              </a:solidFill>
            </a:endParaRP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severe, generalized </a:t>
            </a:r>
            <a:r>
              <a:rPr lang="en-US" sz="1800" b="1" dirty="0" smtClean="0">
                <a:solidFill>
                  <a:srgbClr val="002060"/>
                </a:solidFill>
              </a:rPr>
              <a:t>edema</a:t>
            </a:r>
          </a:p>
          <a:p>
            <a:pPr lvl="1"/>
            <a:r>
              <a:rPr lang="en-US" sz="1800" b="1" i="1" dirty="0" err="1" smtClean="0">
                <a:solidFill>
                  <a:srgbClr val="002060"/>
                </a:solidFill>
              </a:rPr>
              <a:t>ana</a:t>
            </a:r>
            <a:r>
              <a:rPr lang="en-US" sz="1800" b="1" dirty="0">
                <a:solidFill>
                  <a:srgbClr val="002060"/>
                </a:solidFill>
              </a:rPr>
              <a:t>= throughout, </a:t>
            </a:r>
            <a:r>
              <a:rPr lang="en-US" sz="1800" b="1" i="1" dirty="0" err="1">
                <a:solidFill>
                  <a:srgbClr val="002060"/>
                </a:solidFill>
              </a:rPr>
              <a:t>sark</a:t>
            </a:r>
            <a:r>
              <a:rPr lang="en-US" sz="1800" b="1" dirty="0">
                <a:solidFill>
                  <a:srgbClr val="002060"/>
                </a:solidFill>
              </a:rPr>
              <a:t>= flesh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Most commonly used to describe fetal or neonatal whole-body, subcutaneous </a:t>
            </a:r>
            <a:r>
              <a:rPr lang="en-US" sz="1800" b="1" dirty="0" smtClean="0">
                <a:solidFill>
                  <a:srgbClr val="002060"/>
                </a:solidFill>
              </a:rPr>
              <a:t>swelling.</a:t>
            </a:r>
            <a:endParaRPr lang="en-US" sz="1800" b="1" dirty="0">
              <a:solidFill>
                <a:srgbClr val="002060"/>
              </a:solidFill>
            </a:endParaRPr>
          </a:p>
          <a:p>
            <a:pPr lvl="1"/>
            <a:endParaRPr lang="en-US" sz="1800" b="1" dirty="0">
              <a:solidFill>
                <a:srgbClr val="002060"/>
              </a:solidFill>
            </a:endParaRPr>
          </a:p>
          <a:p>
            <a:pPr lvl="1"/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58" y="293075"/>
            <a:ext cx="4335019" cy="588498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85" y="3235567"/>
            <a:ext cx="5334000" cy="330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2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" y="328246"/>
            <a:ext cx="10569679" cy="58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Normally..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6" y="1463040"/>
            <a:ext cx="5743470" cy="477009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movement between the vascular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interstitial spaces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governed mainly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two opposing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forces: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+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ascular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pushing against the walls of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capillaries: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* Higher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arteriolar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* Lower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venular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side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* Lowest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interstitium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+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olloid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osmotic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proteins (mainly albumin)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small net outflow of fluid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interstitial space, which is drained by lymphatic vessels.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92" y="574431"/>
            <a:ext cx="5715000" cy="536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4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</a:t>
            </a:r>
            <a:r>
              <a:rPr lang="en-GB" dirty="0" err="1" smtClean="0"/>
              <a:t>edema</a:t>
            </a:r>
            <a:r>
              <a:rPr lang="en-GB" dirty="0" smtClean="0"/>
              <a:t>/effusion..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5426947" cy="477009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Either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hydrostatic pressure or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diminished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colloid osmotic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causes increased movement of water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interstitium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Extravascular fluid collections can be classified as follows: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Transudate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poor in </a:t>
            </a:r>
            <a:r>
              <a:rPr lang="en-US" dirty="0"/>
              <a:t>protein and/or </a:t>
            </a:r>
            <a:r>
              <a:rPr lang="en-US" dirty="0" smtClean="0"/>
              <a:t>cells, fluid grossly clear, low specific </a:t>
            </a:r>
            <a:r>
              <a:rPr lang="en-US" dirty="0"/>
              <a:t>gravity (&lt;</a:t>
            </a:r>
            <a:r>
              <a:rPr lang="en-US" dirty="0" smtClean="0"/>
              <a:t>1.012).</a:t>
            </a:r>
            <a:br>
              <a:rPr lang="en-US" dirty="0" smtClean="0"/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hydrostatic pressure or reduced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intravascular colloid pressure.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Exudate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/>
              <a:t>rich in </a:t>
            </a:r>
            <a:r>
              <a:rPr lang="en-US" dirty="0"/>
              <a:t>protein and/or cells, fluid grossly </a:t>
            </a:r>
            <a:r>
              <a:rPr lang="en-US" dirty="0" smtClean="0"/>
              <a:t>cloudy, high specific </a:t>
            </a:r>
            <a:r>
              <a:rPr lang="en-US" dirty="0"/>
              <a:t>gravity </a:t>
            </a:r>
            <a:r>
              <a:rPr lang="en-US" dirty="0" smtClean="0"/>
              <a:t>(&gt;1.012).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Inflammatory edema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vascular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permeability).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54" y="1214437"/>
            <a:ext cx="5715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9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Main Causes of edema..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5" y="2051538"/>
            <a:ext cx="5737899" cy="3397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84" y="1137138"/>
            <a:ext cx="5786729" cy="52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 will discuss the following causes of edema..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Placeholder 8" descr="Slide image placeholder">
            <a:extLst>
              <a:ext uri="{FF2B5EF4-FFF2-40B4-BE49-F238E27FC236}">
                <a16:creationId xmlns="" xmlns:a16="http://schemas.microsoft.com/office/drawing/2014/main" id="{835F76E2-8EF3-449E-99A0-D5A9EF26A7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5948" y="3966057"/>
            <a:ext cx="9784080" cy="1737360"/>
          </a:xfrm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rgbClr val="FFFF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1-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Increased Hydrostatic Pressure. </a:t>
            </a:r>
          </a:p>
          <a:p>
            <a:pPr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2- Reduced Plasma Osmotic Pressure.</a:t>
            </a:r>
          </a:p>
          <a:p>
            <a:pPr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3- Lymphatic Obstruction. </a:t>
            </a:r>
          </a:p>
          <a:p>
            <a:pPr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4- Sodium and Water Retention</a:t>
            </a:r>
            <a:endParaRPr lang="en-GB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31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56747C-A8BE-4E7C-9D94-E5893CBF33CD}"/>
</file>

<file path=customXml/itemProps2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0439D9-8631-4FC1-BCE0-1BDB23425EE1}">
  <ds:schemaRefs>
    <ds:schemaRef ds:uri="http://www.w3.org/XML/1998/namespace"/>
    <ds:schemaRef ds:uri="6dc4bcd6-49db-4c07-9060-8acfc67cef9f"/>
    <ds:schemaRef ds:uri="http://schemas.openxmlformats.org/package/2006/metadata/core-properties"/>
    <ds:schemaRef ds:uri="fb0879af-3eba-417a-a55a-ffe6dcd6ca77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1015</Words>
  <Application>Microsoft Office PowerPoint</Application>
  <PresentationFormat>Custom</PresentationFormat>
  <Paragraphs>128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Hemodynamic  Disorders 1</vt:lpstr>
      <vt:lpstr>PowerPoint Presentation</vt:lpstr>
      <vt:lpstr>Edema </vt:lpstr>
      <vt:lpstr> Anasarca   </vt:lpstr>
      <vt:lpstr>PowerPoint Presentation</vt:lpstr>
      <vt:lpstr>Normally..</vt:lpstr>
      <vt:lpstr>In edema/effusion..</vt:lpstr>
      <vt:lpstr>Main Causes of edema..</vt:lpstr>
      <vt:lpstr>We will discuss the following causes of edema..</vt:lpstr>
      <vt:lpstr>Increased Hydrostatic Pressure.</vt:lpstr>
      <vt:lpstr>Reduced Plasma Osmotic Pressure.</vt:lpstr>
      <vt:lpstr>Lymphatic Obstruction</vt:lpstr>
      <vt:lpstr>Lymphatic Obstruction</vt:lpstr>
      <vt:lpstr>Sodium and Water Retention</vt:lpstr>
      <vt:lpstr>PowerPoint Presentation</vt:lpstr>
      <vt:lpstr>PowerPoint Presentation</vt:lpstr>
      <vt:lpstr>HYPEREMIA AND CONGESTION</vt:lpstr>
      <vt:lpstr>PowerPoint Presentation</vt:lpstr>
      <vt:lpstr>PowerPoint Presentation</vt:lpstr>
      <vt:lpstr>Morphology </vt:lpstr>
      <vt:lpstr>Morphology </vt:lpstr>
      <vt:lpstr>Chronic Liver congestion(Nutmeg liver)</vt:lpstr>
      <vt:lpstr>Hemorrhage</vt:lpstr>
      <vt:lpstr>PowerPoint Presentation</vt:lpstr>
      <vt:lpstr>Clinical features of hemorrhages.. </vt:lpstr>
      <vt:lpstr>Title </vt:lpstr>
      <vt:lpstr>The clinical significance of hemorrhage..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2018-10-22T06:51:35Z</dcterms:created>
  <dcterms:modified xsi:type="dcterms:W3CDTF">2020-12-15T21:45:33Z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