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30"/>
  </p:notesMasterIdLst>
  <p:handoutMasterIdLst>
    <p:handoutMasterId r:id="rId31"/>
  </p:handoutMasterIdLst>
  <p:sldIdLst>
    <p:sldId id="267" r:id="rId2"/>
    <p:sldId id="270" r:id="rId3"/>
    <p:sldId id="375" r:id="rId4"/>
    <p:sldId id="337" r:id="rId5"/>
    <p:sldId id="285" r:id="rId6"/>
    <p:sldId id="378" r:id="rId7"/>
    <p:sldId id="379" r:id="rId8"/>
    <p:sldId id="380" r:id="rId9"/>
    <p:sldId id="381" r:id="rId10"/>
    <p:sldId id="355" r:id="rId11"/>
    <p:sldId id="356" r:id="rId12"/>
    <p:sldId id="357" r:id="rId13"/>
    <p:sldId id="358" r:id="rId14"/>
    <p:sldId id="359" r:id="rId15"/>
    <p:sldId id="361" r:id="rId16"/>
    <p:sldId id="373" r:id="rId17"/>
    <p:sldId id="360" r:id="rId18"/>
    <p:sldId id="362" r:id="rId19"/>
    <p:sldId id="265" r:id="rId20"/>
    <p:sldId id="368" r:id="rId21"/>
    <p:sldId id="273" r:id="rId22"/>
    <p:sldId id="369" r:id="rId23"/>
    <p:sldId id="363" r:id="rId24"/>
    <p:sldId id="365" r:id="rId25"/>
    <p:sldId id="366" r:id="rId26"/>
    <p:sldId id="367" r:id="rId27"/>
    <p:sldId id="371" r:id="rId28"/>
    <p:sldId id="37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149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4660"/>
  </p:normalViewPr>
  <p:slideViewPr>
    <p:cSldViewPr snapToGrid="0" showGuides="1">
      <p:cViewPr varScale="1">
        <p:scale>
          <a:sx n="86" d="100"/>
          <a:sy n="86" d="100"/>
        </p:scale>
        <p:origin x="240" y="84"/>
      </p:cViewPr>
      <p:guideLst/>
    </p:cSldViewPr>
  </p:slideViewPr>
  <p:notesTextViewPr>
    <p:cViewPr>
      <p:scale>
        <a:sx n="1" d="1"/>
        <a:sy n="1" d="1"/>
      </p:scale>
      <p:origin x="0" y="0"/>
    </p:cViewPr>
  </p:notesTextViewPr>
  <p:notesViewPr>
    <p:cSldViewPr snapToGrid="0" showGuides="1">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handoutMaster" Target="handoutMasters/handout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notesMaster" Target="notesMasters/notesMaster1.xml" /><Relationship Id="rId35" Type="http://schemas.openxmlformats.org/officeDocument/2006/relationships/tableStyles" Target="tableStyle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1F434D-3933-4908-A2DA-0BEF6432F240}" type="datetimeFigureOut">
              <a:rPr lang="en-US" smtClean="0"/>
              <a:t>9/23/2024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B3FB91-E21A-4AB1-8496-0D654D7511B9}" type="slidenum">
              <a:rPr lang="en-US" smtClean="0"/>
              <a:t>‹#›</a:t>
            </a:fld>
            <a:endParaRPr lang="en-US"/>
          </a:p>
        </p:txBody>
      </p:sp>
    </p:spTree>
    <p:extLst>
      <p:ext uri="{BB962C8B-B14F-4D97-AF65-F5344CB8AC3E}">
        <p14:creationId xmlns:p14="http://schemas.microsoft.com/office/powerpoint/2010/main" val="83129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1A7BE-B918-43B7-9A33-0310D1AD7404}" type="datetimeFigureOut">
              <a:rPr lang="en-US" smtClean="0"/>
              <a:t>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4A2FD-2F96-43F4-BDF6-599CB620E1D2}" type="slidenum">
              <a:rPr lang="en-US" smtClean="0"/>
              <a:t>‹#›</a:t>
            </a:fld>
            <a:endParaRPr lang="en-US"/>
          </a:p>
        </p:txBody>
      </p:sp>
    </p:spTree>
    <p:extLst>
      <p:ext uri="{BB962C8B-B14F-4D97-AF65-F5344CB8AC3E}">
        <p14:creationId xmlns:p14="http://schemas.microsoft.com/office/powerpoint/2010/main" val="889498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99389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22</a:t>
            </a:fld>
            <a:endParaRPr lang="en-US" dirty="0"/>
          </a:p>
        </p:txBody>
      </p:sp>
    </p:spTree>
    <p:extLst>
      <p:ext uri="{BB962C8B-B14F-4D97-AF65-F5344CB8AC3E}">
        <p14:creationId xmlns:p14="http://schemas.microsoft.com/office/powerpoint/2010/main" val="1565569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194364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71244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2409903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379093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2328221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20363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2017177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225833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66520362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94731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487879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 y="0"/>
            <a:ext cx="12192000" cy="6858000"/>
          </a:xfrm>
          <a:prstGeom prst="rect">
            <a:avLst/>
          </a:prstGeom>
        </p:spPr>
        <p:txBody>
          <a:bodyPr/>
          <a:lstStyle/>
          <a:p>
            <a:endParaRPr lang="en-US"/>
          </a:p>
        </p:txBody>
      </p:sp>
      <p:sp>
        <p:nvSpPr>
          <p:cNvPr id="10" name="Picture Placeholder 9"/>
          <p:cNvSpPr>
            <a:spLocks noGrp="1"/>
          </p:cNvSpPr>
          <p:nvPr>
            <p:ph type="pic" sz="quarter" idx="11"/>
          </p:nvPr>
        </p:nvSpPr>
        <p:spPr>
          <a:xfrm>
            <a:off x="3498902" y="831902"/>
            <a:ext cx="5194194" cy="5194194"/>
          </a:xfrm>
          <a:custGeom>
            <a:avLst/>
            <a:gdLst>
              <a:gd name="connsiteX0" fmla="*/ 2607297 w 5194194"/>
              <a:gd name="connsiteY0" fmla="*/ 13 h 5194194"/>
              <a:gd name="connsiteX1" fmla="*/ 3731706 w 5194194"/>
              <a:gd name="connsiteY1" fmla="*/ 470940 h 5194194"/>
              <a:gd name="connsiteX2" fmla="*/ 4732101 w 5194194"/>
              <a:gd name="connsiteY2" fmla="*/ 1479224 h 5194194"/>
              <a:gd name="connsiteX3" fmla="*/ 4723255 w 5194194"/>
              <a:gd name="connsiteY3" fmla="*/ 3731706 h 5194194"/>
              <a:gd name="connsiteX4" fmla="*/ 3714972 w 5194194"/>
              <a:gd name="connsiteY4" fmla="*/ 4732101 h 5194194"/>
              <a:gd name="connsiteX5" fmla="*/ 1462489 w 5194194"/>
              <a:gd name="connsiteY5" fmla="*/ 4723255 h 5194194"/>
              <a:gd name="connsiteX6" fmla="*/ 462094 w 5194194"/>
              <a:gd name="connsiteY6" fmla="*/ 3714972 h 5194194"/>
              <a:gd name="connsiteX7" fmla="*/ 470941 w 5194194"/>
              <a:gd name="connsiteY7" fmla="*/ 1462489 h 5194194"/>
              <a:gd name="connsiteX8" fmla="*/ 1479224 w 5194194"/>
              <a:gd name="connsiteY8" fmla="*/ 462094 h 5194194"/>
              <a:gd name="connsiteX9" fmla="*/ 2607297 w 5194194"/>
              <a:gd name="connsiteY9" fmla="*/ 13 h 519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4194" h="5194194">
                <a:moveTo>
                  <a:pt x="2607297" y="13"/>
                </a:moveTo>
                <a:cubicBezTo>
                  <a:pt x="3014916" y="1614"/>
                  <a:pt x="3421925" y="158716"/>
                  <a:pt x="3731706" y="470940"/>
                </a:cubicBezTo>
                <a:lnTo>
                  <a:pt x="4732101" y="1479224"/>
                </a:lnTo>
                <a:cubicBezTo>
                  <a:pt x="5351664" y="2103672"/>
                  <a:pt x="5347704" y="3112143"/>
                  <a:pt x="4723255" y="3731706"/>
                </a:cubicBezTo>
                <a:lnTo>
                  <a:pt x="3714972" y="4732101"/>
                </a:lnTo>
                <a:cubicBezTo>
                  <a:pt x="3090523" y="5351664"/>
                  <a:pt x="2082052" y="5347704"/>
                  <a:pt x="1462489" y="4723255"/>
                </a:cubicBezTo>
                <a:lnTo>
                  <a:pt x="462094" y="3714972"/>
                </a:lnTo>
                <a:cubicBezTo>
                  <a:pt x="-157469" y="3090523"/>
                  <a:pt x="-153508" y="2082052"/>
                  <a:pt x="470941" y="1462489"/>
                </a:cubicBezTo>
                <a:lnTo>
                  <a:pt x="1479224" y="462094"/>
                </a:lnTo>
                <a:cubicBezTo>
                  <a:pt x="1791448" y="152313"/>
                  <a:pt x="2199678" y="-1588"/>
                  <a:pt x="2607297" y="13"/>
                </a:cubicBezTo>
                <a:close/>
              </a:path>
            </a:pathLst>
          </a:custGeom>
        </p:spPr>
        <p:txBody>
          <a:bodyPr wrap="square">
            <a:noAutofit/>
          </a:bodyPr>
          <a:lstStyle/>
          <a:p>
            <a:endParaRPr lang="en-US"/>
          </a:p>
        </p:txBody>
      </p:sp>
    </p:spTree>
    <p:extLst>
      <p:ext uri="{BB962C8B-B14F-4D97-AF65-F5344CB8AC3E}">
        <p14:creationId xmlns:p14="http://schemas.microsoft.com/office/powerpoint/2010/main" val="1403036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83318" y="-1494744"/>
            <a:ext cx="2976563" cy="2974975"/>
          </a:xfrm>
          <a:prstGeom prst="rect">
            <a:avLst/>
          </a:prstGeom>
        </p:spPr>
        <p:txBody>
          <a:bodyPr/>
          <a:lstStyle/>
          <a:p>
            <a:endParaRPr lang="en-US"/>
          </a:p>
        </p:txBody>
      </p:sp>
      <p:sp>
        <p:nvSpPr>
          <p:cNvPr id="5" name="Picture Placeholder 3"/>
          <p:cNvSpPr>
            <a:spLocks noGrp="1"/>
          </p:cNvSpPr>
          <p:nvPr>
            <p:ph type="pic" sz="quarter" idx="11"/>
          </p:nvPr>
        </p:nvSpPr>
        <p:spPr>
          <a:xfrm>
            <a:off x="783317" y="1887084"/>
            <a:ext cx="2976563" cy="2974975"/>
          </a:xfrm>
          <a:prstGeom prst="rect">
            <a:avLst/>
          </a:prstGeom>
        </p:spPr>
        <p:txBody>
          <a:bodyPr/>
          <a:lstStyle/>
          <a:p>
            <a:endParaRPr lang="en-US"/>
          </a:p>
        </p:txBody>
      </p:sp>
      <p:sp>
        <p:nvSpPr>
          <p:cNvPr id="6" name="Picture Placeholder 3"/>
          <p:cNvSpPr>
            <a:spLocks noGrp="1"/>
          </p:cNvSpPr>
          <p:nvPr>
            <p:ph type="pic" sz="quarter" idx="12"/>
          </p:nvPr>
        </p:nvSpPr>
        <p:spPr>
          <a:xfrm>
            <a:off x="783316" y="5268912"/>
            <a:ext cx="2976563" cy="2974975"/>
          </a:xfrm>
          <a:prstGeom prst="rect">
            <a:avLst/>
          </a:prstGeom>
        </p:spPr>
        <p:txBody>
          <a:bodyPr/>
          <a:lstStyle/>
          <a:p>
            <a:endParaRPr lang="en-US"/>
          </a:p>
        </p:txBody>
      </p:sp>
    </p:spTree>
    <p:extLst>
      <p:ext uri="{BB962C8B-B14F-4D97-AF65-F5344CB8AC3E}">
        <p14:creationId xmlns:p14="http://schemas.microsoft.com/office/powerpoint/2010/main" val="2077379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endParaRPr lang="en-US"/>
          </a:p>
        </p:txBody>
      </p:sp>
      <p:sp>
        <p:nvSpPr>
          <p:cNvPr id="3" name="Picture Placeholder 2"/>
          <p:cNvSpPr>
            <a:spLocks noGrp="1"/>
          </p:cNvSpPr>
          <p:nvPr>
            <p:ph type="pic" sz="quarter" idx="13"/>
          </p:nvPr>
        </p:nvSpPr>
        <p:spPr>
          <a:xfrm>
            <a:off x="609600" y="692943"/>
            <a:ext cx="6392334" cy="5472113"/>
          </a:xfrm>
          <a:prstGeom prst="rect">
            <a:avLst/>
          </a:prstGeom>
        </p:spPr>
        <p:txBody>
          <a:bodyPr/>
          <a:lstStyle/>
          <a:p>
            <a:endParaRPr lang="en-US"/>
          </a:p>
        </p:txBody>
      </p:sp>
    </p:spTree>
    <p:extLst>
      <p:ext uri="{BB962C8B-B14F-4D97-AF65-F5344CB8AC3E}">
        <p14:creationId xmlns:p14="http://schemas.microsoft.com/office/powerpoint/2010/main" val="3301113401"/>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330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007106" y="509449"/>
            <a:ext cx="2238822" cy="2238822"/>
          </a:xfrm>
          <a:custGeom>
            <a:avLst/>
            <a:gdLst>
              <a:gd name="connsiteX0" fmla="*/ 1568754 w 3164411"/>
              <a:gd name="connsiteY0" fmla="*/ 35 h 3164411"/>
              <a:gd name="connsiteX1" fmla="*/ 2242719 w 3164411"/>
              <a:gd name="connsiteY1" fmla="*/ 272511 h 3164411"/>
              <a:gd name="connsiteX2" fmla="*/ 2880481 w 3164411"/>
              <a:gd name="connsiteY2" fmla="*/ 899519 h 3164411"/>
              <a:gd name="connsiteX3" fmla="*/ 2891901 w 3164411"/>
              <a:gd name="connsiteY3" fmla="*/ 2242719 h 3164411"/>
              <a:gd name="connsiteX4" fmla="*/ 2264893 w 3164411"/>
              <a:gd name="connsiteY4" fmla="*/ 2880481 h 3164411"/>
              <a:gd name="connsiteX5" fmla="*/ 921693 w 3164411"/>
              <a:gd name="connsiteY5" fmla="*/ 2891901 h 3164411"/>
              <a:gd name="connsiteX6" fmla="*/ 283931 w 3164411"/>
              <a:gd name="connsiteY6" fmla="*/ 2264893 h 3164411"/>
              <a:gd name="connsiteX7" fmla="*/ 272511 w 3164411"/>
              <a:gd name="connsiteY7" fmla="*/ 921693 h 3164411"/>
              <a:gd name="connsiteX8" fmla="*/ 899519 w 3164411"/>
              <a:gd name="connsiteY8" fmla="*/ 283931 h 3164411"/>
              <a:gd name="connsiteX9" fmla="*/ 1568754 w 3164411"/>
              <a:gd name="connsiteY9" fmla="*/ 35 h 316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4411" h="3164411">
                <a:moveTo>
                  <a:pt x="1568754" y="35"/>
                </a:moveTo>
                <a:cubicBezTo>
                  <a:pt x="1811825" y="-2031"/>
                  <a:pt x="2055685" y="88631"/>
                  <a:pt x="2242719" y="272511"/>
                </a:cubicBezTo>
                <a:lnTo>
                  <a:pt x="2880481" y="899519"/>
                </a:lnTo>
                <a:cubicBezTo>
                  <a:pt x="3254549" y="1267280"/>
                  <a:pt x="3259662" y="1868651"/>
                  <a:pt x="2891901" y="2242719"/>
                </a:cubicBezTo>
                <a:lnTo>
                  <a:pt x="2264893" y="2880481"/>
                </a:lnTo>
                <a:cubicBezTo>
                  <a:pt x="1897132" y="3254549"/>
                  <a:pt x="1295761" y="3259662"/>
                  <a:pt x="921693" y="2891901"/>
                </a:cubicBezTo>
                <a:lnTo>
                  <a:pt x="283931" y="2264893"/>
                </a:lnTo>
                <a:cubicBezTo>
                  <a:pt x="-90137" y="1897132"/>
                  <a:pt x="-95250" y="1295761"/>
                  <a:pt x="272511" y="921693"/>
                </a:cubicBezTo>
                <a:lnTo>
                  <a:pt x="899519" y="283931"/>
                </a:lnTo>
                <a:cubicBezTo>
                  <a:pt x="1083400" y="96897"/>
                  <a:pt x="1325683" y="2102"/>
                  <a:pt x="1568754" y="35"/>
                </a:cubicBezTo>
                <a:close/>
              </a:path>
            </a:pathLst>
          </a:custGeom>
        </p:spPr>
        <p:txBody>
          <a:bodyPr wrap="square">
            <a:noAutofit/>
          </a:bodyPr>
          <a:lstStyle/>
          <a:p>
            <a:endParaRPr lang="en-US"/>
          </a:p>
        </p:txBody>
      </p:sp>
      <p:sp>
        <p:nvSpPr>
          <p:cNvPr id="16" name="Picture Placeholder 15"/>
          <p:cNvSpPr>
            <a:spLocks noGrp="1"/>
          </p:cNvSpPr>
          <p:nvPr>
            <p:ph type="pic" sz="quarter" idx="11"/>
          </p:nvPr>
        </p:nvSpPr>
        <p:spPr>
          <a:xfrm>
            <a:off x="4481111" y="509450"/>
            <a:ext cx="2238822" cy="2238822"/>
          </a:xfrm>
          <a:custGeom>
            <a:avLst/>
            <a:gdLst>
              <a:gd name="connsiteX0" fmla="*/ 1568754 w 3164411"/>
              <a:gd name="connsiteY0" fmla="*/ 35 h 3164411"/>
              <a:gd name="connsiteX1" fmla="*/ 2242719 w 3164411"/>
              <a:gd name="connsiteY1" fmla="*/ 272511 h 3164411"/>
              <a:gd name="connsiteX2" fmla="*/ 2880481 w 3164411"/>
              <a:gd name="connsiteY2" fmla="*/ 899519 h 3164411"/>
              <a:gd name="connsiteX3" fmla="*/ 2891901 w 3164411"/>
              <a:gd name="connsiteY3" fmla="*/ 2242719 h 3164411"/>
              <a:gd name="connsiteX4" fmla="*/ 2264893 w 3164411"/>
              <a:gd name="connsiteY4" fmla="*/ 2880481 h 3164411"/>
              <a:gd name="connsiteX5" fmla="*/ 921693 w 3164411"/>
              <a:gd name="connsiteY5" fmla="*/ 2891901 h 3164411"/>
              <a:gd name="connsiteX6" fmla="*/ 283931 w 3164411"/>
              <a:gd name="connsiteY6" fmla="*/ 2264893 h 3164411"/>
              <a:gd name="connsiteX7" fmla="*/ 272511 w 3164411"/>
              <a:gd name="connsiteY7" fmla="*/ 921693 h 3164411"/>
              <a:gd name="connsiteX8" fmla="*/ 899519 w 3164411"/>
              <a:gd name="connsiteY8" fmla="*/ 283931 h 3164411"/>
              <a:gd name="connsiteX9" fmla="*/ 1568754 w 3164411"/>
              <a:gd name="connsiteY9" fmla="*/ 35 h 316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4411" h="3164411">
                <a:moveTo>
                  <a:pt x="1568754" y="35"/>
                </a:moveTo>
                <a:cubicBezTo>
                  <a:pt x="1811825" y="-2031"/>
                  <a:pt x="2055685" y="88631"/>
                  <a:pt x="2242719" y="272511"/>
                </a:cubicBezTo>
                <a:lnTo>
                  <a:pt x="2880481" y="899519"/>
                </a:lnTo>
                <a:cubicBezTo>
                  <a:pt x="3254549" y="1267280"/>
                  <a:pt x="3259662" y="1868651"/>
                  <a:pt x="2891901" y="2242719"/>
                </a:cubicBezTo>
                <a:lnTo>
                  <a:pt x="2264893" y="2880481"/>
                </a:lnTo>
                <a:cubicBezTo>
                  <a:pt x="1897132" y="3254549"/>
                  <a:pt x="1295761" y="3259662"/>
                  <a:pt x="921693" y="2891901"/>
                </a:cubicBezTo>
                <a:lnTo>
                  <a:pt x="283931" y="2264893"/>
                </a:lnTo>
                <a:cubicBezTo>
                  <a:pt x="-90137" y="1897132"/>
                  <a:pt x="-95250" y="1295761"/>
                  <a:pt x="272511" y="921693"/>
                </a:cubicBezTo>
                <a:lnTo>
                  <a:pt x="899519" y="283931"/>
                </a:lnTo>
                <a:cubicBezTo>
                  <a:pt x="1083400" y="96897"/>
                  <a:pt x="1325683" y="2102"/>
                  <a:pt x="1568754" y="35"/>
                </a:cubicBezTo>
                <a:close/>
              </a:path>
            </a:pathLst>
          </a:custGeom>
        </p:spPr>
        <p:txBody>
          <a:bodyPr wrap="square">
            <a:noAutofit/>
          </a:bodyPr>
          <a:lstStyle/>
          <a:p>
            <a:endParaRPr lang="en-US"/>
          </a:p>
        </p:txBody>
      </p:sp>
      <p:sp>
        <p:nvSpPr>
          <p:cNvPr id="18" name="Picture Placeholder 17"/>
          <p:cNvSpPr>
            <a:spLocks noGrp="1"/>
          </p:cNvSpPr>
          <p:nvPr>
            <p:ph type="pic" sz="quarter" idx="12"/>
          </p:nvPr>
        </p:nvSpPr>
        <p:spPr>
          <a:xfrm>
            <a:off x="1072241" y="3653255"/>
            <a:ext cx="2238822" cy="2238822"/>
          </a:xfrm>
          <a:custGeom>
            <a:avLst/>
            <a:gdLst>
              <a:gd name="connsiteX0" fmla="*/ 1568754 w 3164411"/>
              <a:gd name="connsiteY0" fmla="*/ 35 h 3164411"/>
              <a:gd name="connsiteX1" fmla="*/ 2242719 w 3164411"/>
              <a:gd name="connsiteY1" fmla="*/ 272511 h 3164411"/>
              <a:gd name="connsiteX2" fmla="*/ 2880481 w 3164411"/>
              <a:gd name="connsiteY2" fmla="*/ 899519 h 3164411"/>
              <a:gd name="connsiteX3" fmla="*/ 2891901 w 3164411"/>
              <a:gd name="connsiteY3" fmla="*/ 2242719 h 3164411"/>
              <a:gd name="connsiteX4" fmla="*/ 2264893 w 3164411"/>
              <a:gd name="connsiteY4" fmla="*/ 2880481 h 3164411"/>
              <a:gd name="connsiteX5" fmla="*/ 921693 w 3164411"/>
              <a:gd name="connsiteY5" fmla="*/ 2891901 h 3164411"/>
              <a:gd name="connsiteX6" fmla="*/ 283931 w 3164411"/>
              <a:gd name="connsiteY6" fmla="*/ 2264893 h 3164411"/>
              <a:gd name="connsiteX7" fmla="*/ 272511 w 3164411"/>
              <a:gd name="connsiteY7" fmla="*/ 921693 h 3164411"/>
              <a:gd name="connsiteX8" fmla="*/ 899519 w 3164411"/>
              <a:gd name="connsiteY8" fmla="*/ 283931 h 3164411"/>
              <a:gd name="connsiteX9" fmla="*/ 1568754 w 3164411"/>
              <a:gd name="connsiteY9" fmla="*/ 35 h 316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4411" h="3164411">
                <a:moveTo>
                  <a:pt x="1568754" y="35"/>
                </a:moveTo>
                <a:cubicBezTo>
                  <a:pt x="1811825" y="-2031"/>
                  <a:pt x="2055685" y="88631"/>
                  <a:pt x="2242719" y="272511"/>
                </a:cubicBezTo>
                <a:lnTo>
                  <a:pt x="2880481" y="899519"/>
                </a:lnTo>
                <a:cubicBezTo>
                  <a:pt x="3254549" y="1267280"/>
                  <a:pt x="3259662" y="1868651"/>
                  <a:pt x="2891901" y="2242719"/>
                </a:cubicBezTo>
                <a:lnTo>
                  <a:pt x="2264893" y="2880481"/>
                </a:lnTo>
                <a:cubicBezTo>
                  <a:pt x="1897132" y="3254549"/>
                  <a:pt x="1295761" y="3259662"/>
                  <a:pt x="921693" y="2891901"/>
                </a:cubicBezTo>
                <a:lnTo>
                  <a:pt x="283931" y="2264893"/>
                </a:lnTo>
                <a:cubicBezTo>
                  <a:pt x="-90137" y="1897132"/>
                  <a:pt x="-95250" y="1295761"/>
                  <a:pt x="272511" y="921693"/>
                </a:cubicBezTo>
                <a:lnTo>
                  <a:pt x="899519" y="283931"/>
                </a:lnTo>
                <a:cubicBezTo>
                  <a:pt x="1083400" y="96897"/>
                  <a:pt x="1325683" y="2102"/>
                  <a:pt x="1568754" y="35"/>
                </a:cubicBezTo>
                <a:close/>
              </a:path>
            </a:pathLst>
          </a:custGeom>
        </p:spPr>
        <p:txBody>
          <a:bodyPr wrap="square">
            <a:noAutofit/>
          </a:bodyPr>
          <a:lstStyle/>
          <a:p>
            <a:endParaRPr lang="en-US"/>
          </a:p>
        </p:txBody>
      </p:sp>
      <p:sp>
        <p:nvSpPr>
          <p:cNvPr id="20" name="Picture Placeholder 19"/>
          <p:cNvSpPr>
            <a:spLocks noGrp="1"/>
          </p:cNvSpPr>
          <p:nvPr>
            <p:ph type="pic" sz="quarter" idx="13"/>
          </p:nvPr>
        </p:nvSpPr>
        <p:spPr>
          <a:xfrm>
            <a:off x="4415978" y="3653255"/>
            <a:ext cx="2238822" cy="2238822"/>
          </a:xfrm>
          <a:custGeom>
            <a:avLst/>
            <a:gdLst>
              <a:gd name="connsiteX0" fmla="*/ 1568754 w 3164411"/>
              <a:gd name="connsiteY0" fmla="*/ 35 h 3164411"/>
              <a:gd name="connsiteX1" fmla="*/ 2242719 w 3164411"/>
              <a:gd name="connsiteY1" fmla="*/ 272511 h 3164411"/>
              <a:gd name="connsiteX2" fmla="*/ 2880481 w 3164411"/>
              <a:gd name="connsiteY2" fmla="*/ 899519 h 3164411"/>
              <a:gd name="connsiteX3" fmla="*/ 2891901 w 3164411"/>
              <a:gd name="connsiteY3" fmla="*/ 2242719 h 3164411"/>
              <a:gd name="connsiteX4" fmla="*/ 2264893 w 3164411"/>
              <a:gd name="connsiteY4" fmla="*/ 2880481 h 3164411"/>
              <a:gd name="connsiteX5" fmla="*/ 921693 w 3164411"/>
              <a:gd name="connsiteY5" fmla="*/ 2891901 h 3164411"/>
              <a:gd name="connsiteX6" fmla="*/ 283931 w 3164411"/>
              <a:gd name="connsiteY6" fmla="*/ 2264893 h 3164411"/>
              <a:gd name="connsiteX7" fmla="*/ 272511 w 3164411"/>
              <a:gd name="connsiteY7" fmla="*/ 921693 h 3164411"/>
              <a:gd name="connsiteX8" fmla="*/ 899519 w 3164411"/>
              <a:gd name="connsiteY8" fmla="*/ 283931 h 3164411"/>
              <a:gd name="connsiteX9" fmla="*/ 1568754 w 3164411"/>
              <a:gd name="connsiteY9" fmla="*/ 35 h 316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4411" h="3164411">
                <a:moveTo>
                  <a:pt x="1568754" y="35"/>
                </a:moveTo>
                <a:cubicBezTo>
                  <a:pt x="1811825" y="-2031"/>
                  <a:pt x="2055685" y="88631"/>
                  <a:pt x="2242719" y="272511"/>
                </a:cubicBezTo>
                <a:lnTo>
                  <a:pt x="2880481" y="899519"/>
                </a:lnTo>
                <a:cubicBezTo>
                  <a:pt x="3254549" y="1267280"/>
                  <a:pt x="3259662" y="1868651"/>
                  <a:pt x="2891901" y="2242719"/>
                </a:cubicBezTo>
                <a:lnTo>
                  <a:pt x="2264893" y="2880481"/>
                </a:lnTo>
                <a:cubicBezTo>
                  <a:pt x="1897132" y="3254549"/>
                  <a:pt x="1295761" y="3259662"/>
                  <a:pt x="921693" y="2891901"/>
                </a:cubicBezTo>
                <a:lnTo>
                  <a:pt x="283931" y="2264893"/>
                </a:lnTo>
                <a:cubicBezTo>
                  <a:pt x="-90137" y="1897132"/>
                  <a:pt x="-95250" y="1295761"/>
                  <a:pt x="272511" y="921693"/>
                </a:cubicBezTo>
                <a:lnTo>
                  <a:pt x="899519" y="283931"/>
                </a:lnTo>
                <a:cubicBezTo>
                  <a:pt x="1083400" y="96897"/>
                  <a:pt x="1325683" y="2102"/>
                  <a:pt x="1568754" y="35"/>
                </a:cubicBezTo>
                <a:close/>
              </a:path>
            </a:pathLst>
          </a:custGeom>
        </p:spPr>
        <p:txBody>
          <a:bodyPr wrap="square">
            <a:noAutofit/>
          </a:bodyPr>
          <a:lstStyle/>
          <a:p>
            <a:endParaRPr lang="en-US"/>
          </a:p>
        </p:txBody>
      </p:sp>
    </p:spTree>
    <p:extLst>
      <p:ext uri="{BB962C8B-B14F-4D97-AF65-F5344CB8AC3E}">
        <p14:creationId xmlns:p14="http://schemas.microsoft.com/office/powerpoint/2010/main" val="956639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473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90640" y="476965"/>
            <a:ext cx="11010720" cy="3695790"/>
          </a:xfrm>
          <a:prstGeom prst="rect">
            <a:avLst/>
          </a:prstGeom>
        </p:spPr>
        <p:txBody>
          <a:bodyPr/>
          <a:lstStyle/>
          <a:p>
            <a:endParaRPr lang="en-US"/>
          </a:p>
        </p:txBody>
      </p:sp>
    </p:spTree>
    <p:extLst>
      <p:ext uri="{BB962C8B-B14F-4D97-AF65-F5344CB8AC3E}">
        <p14:creationId xmlns:p14="http://schemas.microsoft.com/office/powerpoint/2010/main" val="2519836612"/>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429091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9/23/2024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27422650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9/23/2024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00475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39501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70659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8133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9/23/2024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383037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9/23/2024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81176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9/23/2024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86139160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2.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notesSlide" Target="../notesSlides/notesSlide3.xml" /><Relationship Id="rId1" Type="http://schemas.openxmlformats.org/officeDocument/2006/relationships/slideLayout" Target="../slideLayouts/slideLayout17.xml" /><Relationship Id="rId5" Type="http://schemas.openxmlformats.org/officeDocument/2006/relationships/image" Target="../media/image10.jpg" /><Relationship Id="rId4" Type="http://schemas.openxmlformats.org/officeDocument/2006/relationships/image" Target="../media/image9.jpg" /></Relationships>
</file>

<file path=ppt/slides/_rels/slide13.xml.rels><?xml version="1.0" encoding="UTF-8" standalone="yes"?>
<Relationships xmlns="http://schemas.openxmlformats.org/package/2006/relationships"><Relationship Id="rId3" Type="http://schemas.openxmlformats.org/officeDocument/2006/relationships/image" Target="../media/image11.jpg" /><Relationship Id="rId2" Type="http://schemas.openxmlformats.org/officeDocument/2006/relationships/notesSlide" Target="../notesSlides/notesSlide4.xml" /><Relationship Id="rId1" Type="http://schemas.openxmlformats.org/officeDocument/2006/relationships/slideLayout" Target="../slideLayouts/slideLayout17.xml" /></Relationships>
</file>

<file path=ppt/slides/_rels/slide14.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notesSlide" Target="../notesSlides/notesSlide5.xml" /><Relationship Id="rId1" Type="http://schemas.openxmlformats.org/officeDocument/2006/relationships/slideLayout" Target="../slideLayouts/slideLayout17.xml" /></Relationships>
</file>

<file path=ppt/slides/_rels/slide15.xml.rels><?xml version="1.0" encoding="UTF-8" standalone="yes"?>
<Relationships xmlns="http://schemas.openxmlformats.org/package/2006/relationships"><Relationship Id="rId3" Type="http://schemas.openxmlformats.org/officeDocument/2006/relationships/image" Target="../media/image13.jpg" /><Relationship Id="rId2" Type="http://schemas.openxmlformats.org/officeDocument/2006/relationships/notesSlide" Target="../notesSlides/notesSlide6.xml" /><Relationship Id="rId1" Type="http://schemas.openxmlformats.org/officeDocument/2006/relationships/slideLayout" Target="../slideLayouts/slideLayout1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7.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notesSlide" Target="../notesSlides/notesSlide7.xml" /><Relationship Id="rId1" Type="http://schemas.openxmlformats.org/officeDocument/2006/relationships/slideLayout" Target="../slideLayouts/slideLayout17.xml" /><Relationship Id="rId4" Type="http://schemas.openxmlformats.org/officeDocument/2006/relationships/image" Target="../media/image15.jpg" /></Relationships>
</file>

<file path=ppt/slides/_rels/slide18.xml.rels><?xml version="1.0" encoding="UTF-8" standalone="yes"?>
<Relationships xmlns="http://schemas.openxmlformats.org/package/2006/relationships"><Relationship Id="rId3" Type="http://schemas.openxmlformats.org/officeDocument/2006/relationships/image" Target="../media/image16.jpg" /><Relationship Id="rId2" Type="http://schemas.openxmlformats.org/officeDocument/2006/relationships/notesSlide" Target="../notesSlides/notesSlide8.xml" /><Relationship Id="rId1" Type="http://schemas.openxmlformats.org/officeDocument/2006/relationships/slideLayout" Target="../slideLayouts/slideLayout17.xml" /><Relationship Id="rId4" Type="http://schemas.openxmlformats.org/officeDocument/2006/relationships/image" Target="../media/image17.jpg" /></Relationships>
</file>

<file path=ppt/slides/_rels/slide19.xml.rels><?xml version="1.0" encoding="UTF-8" standalone="yes"?>
<Relationships xmlns="http://schemas.openxmlformats.org/package/2006/relationships"><Relationship Id="rId2" Type="http://schemas.openxmlformats.org/officeDocument/2006/relationships/image" Target="../media/image18.jpg" /><Relationship Id="rId1" Type="http://schemas.openxmlformats.org/officeDocument/2006/relationships/slideLayout" Target="../slideLayouts/slideLayout18.xml" /></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Pathology" TargetMode="External" /><Relationship Id="rId3" Type="http://schemas.openxmlformats.org/officeDocument/2006/relationships/hyperlink" Target="https://en.wikipedia.org/wiki/Laceration" TargetMode="External" /><Relationship Id="rId7" Type="http://schemas.openxmlformats.org/officeDocument/2006/relationships/hyperlink" Target="https://en.wikipedia.org/wiki/Physical_trauma" TargetMode="External" /><Relationship Id="rId12" Type="http://schemas.openxmlformats.org/officeDocument/2006/relationships/image" Target="../media/image2.jpg" /><Relationship Id="rId2" Type="http://schemas.openxmlformats.org/officeDocument/2006/relationships/hyperlink" Target="https://en.wikipedia.org/wiki/Injury" TargetMode="External" /><Relationship Id="rId1" Type="http://schemas.openxmlformats.org/officeDocument/2006/relationships/slideLayout" Target="../slideLayouts/slideLayout14.xml" /><Relationship Id="rId6" Type="http://schemas.openxmlformats.org/officeDocument/2006/relationships/hyperlink" Target="https://en.wikipedia.org/wiki/Bruise" TargetMode="External" /><Relationship Id="rId11" Type="http://schemas.openxmlformats.org/officeDocument/2006/relationships/hyperlink" Target="https://en.wikipedia.org/wiki/Wound_healing" TargetMode="External" /><Relationship Id="rId5" Type="http://schemas.openxmlformats.org/officeDocument/2006/relationships/hyperlink" Target="https://en.wikipedia.org/wiki/Skin" TargetMode="External" /><Relationship Id="rId10" Type="http://schemas.openxmlformats.org/officeDocument/2006/relationships/hyperlink" Target="https://en.wikipedia.org/wiki/Healing" TargetMode="External" /><Relationship Id="rId4" Type="http://schemas.openxmlformats.org/officeDocument/2006/relationships/hyperlink" Target="https://en.wikipedia.org/wiki/Puncture_wound" TargetMode="External" /><Relationship Id="rId9" Type="http://schemas.openxmlformats.org/officeDocument/2006/relationships/hyperlink" Target="https://en.wikipedia.org/wiki/Epidermis" TargetMode="Externa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7.xml" /></Relationships>
</file>

<file path=ppt/slides/_rels/slide21.xml.rels><?xml version="1.0" encoding="UTF-8" standalone="yes"?>
<Relationships xmlns="http://schemas.openxmlformats.org/package/2006/relationships"><Relationship Id="rId3" Type="http://schemas.openxmlformats.org/officeDocument/2006/relationships/image" Target="../media/image20.jpg" /><Relationship Id="rId2" Type="http://schemas.openxmlformats.org/officeDocument/2006/relationships/image" Target="../media/image19.jpg" /><Relationship Id="rId1" Type="http://schemas.openxmlformats.org/officeDocument/2006/relationships/slideLayout" Target="../slideLayouts/slideLayout15.xml" /></Relationships>
</file>

<file path=ppt/slides/_rels/slide22.xml.rels><?xml version="1.0" encoding="UTF-8" standalone="yes"?>
<Relationships xmlns="http://schemas.openxmlformats.org/package/2006/relationships"><Relationship Id="rId3" Type="http://schemas.openxmlformats.org/officeDocument/2006/relationships/image" Target="../media/image21.jpg" /><Relationship Id="rId2" Type="http://schemas.openxmlformats.org/officeDocument/2006/relationships/notesSlide" Target="../notesSlides/notesSlide10.xml" /><Relationship Id="rId1" Type="http://schemas.openxmlformats.org/officeDocument/2006/relationships/slideLayout" Target="../slideLayouts/slideLayout17.xml" /><Relationship Id="rId5" Type="http://schemas.openxmlformats.org/officeDocument/2006/relationships/image" Target="../media/image23.jpg" /><Relationship Id="rId4" Type="http://schemas.openxmlformats.org/officeDocument/2006/relationships/image" Target="../media/image22.jpg" /></Relationships>
</file>

<file path=ppt/slides/_rels/slide23.xml.rels><?xml version="1.0" encoding="UTF-8" standalone="yes"?>
<Relationships xmlns="http://schemas.openxmlformats.org/package/2006/relationships"><Relationship Id="rId3" Type="http://schemas.openxmlformats.org/officeDocument/2006/relationships/image" Target="../media/image25.jpg" /><Relationship Id="rId2" Type="http://schemas.openxmlformats.org/officeDocument/2006/relationships/image" Target="../media/image24.jpg" /><Relationship Id="rId1" Type="http://schemas.openxmlformats.org/officeDocument/2006/relationships/slideLayout" Target="../slideLayouts/slideLayout15.xml" /><Relationship Id="rId4" Type="http://schemas.openxmlformats.org/officeDocument/2006/relationships/image" Target="../media/image26.jpg"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25.xml.rels><?xml version="1.0" encoding="UTF-8" standalone="yes"?>
<Relationships xmlns="http://schemas.openxmlformats.org/package/2006/relationships"><Relationship Id="rId3" Type="http://schemas.openxmlformats.org/officeDocument/2006/relationships/image" Target="../media/image28.tmp" /><Relationship Id="rId2" Type="http://schemas.openxmlformats.org/officeDocument/2006/relationships/image" Target="../media/image27.tmp" /><Relationship Id="rId1" Type="http://schemas.openxmlformats.org/officeDocument/2006/relationships/slideLayout" Target="../slideLayouts/slideLayout15.xml" /></Relationships>
</file>

<file path=ppt/slides/_rels/slide26.xml.rels><?xml version="1.0" encoding="UTF-8" standalone="yes"?>
<Relationships xmlns="http://schemas.openxmlformats.org/package/2006/relationships"><Relationship Id="rId2" Type="http://schemas.openxmlformats.org/officeDocument/2006/relationships/image" Target="../media/image29.tmp" /><Relationship Id="rId1" Type="http://schemas.openxmlformats.org/officeDocument/2006/relationships/slideLayout" Target="../slideLayouts/slideLayout15.xml" /></Relationships>
</file>

<file path=ppt/slides/_rels/slide27.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15.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7.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6.xml" /></Relationships>
</file>

<file path=ppt/slides/_rels/slide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6.xml" /></Relationships>
</file>

<file path=ppt/slides/_rels/slide7.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16.xml" /></Relationships>
</file>

<file path=ppt/slides/_rels/slide8.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16.xml" /></Relationships>
</file>

<file path=ppt/slides/_rels/slide9.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16.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17423" y="1402080"/>
            <a:ext cx="3971932" cy="4012885"/>
          </a:xfrm>
          <a:prstGeom prst="ellipse">
            <a:avLst/>
          </a:prstGeom>
          <a:solidFill>
            <a:schemeClr val="accent2">
              <a:lumMod val="75000"/>
            </a:schemeClr>
          </a:solidFill>
          <a:ln>
            <a:noFill/>
          </a:ln>
        </p:spPr>
        <p:txBody>
          <a:bodyPr vert="horz" lIns="182880" tIns="182880" rIns="182880" bIns="182880" rtlCol="0" anchor="ctr">
            <a:normAutofit/>
          </a:bodyPr>
          <a:lstStyle/>
          <a:p>
            <a:pPr algn="ctr">
              <a:lnSpc>
                <a:spcPct val="90000"/>
              </a:lnSpc>
              <a:spcBef>
                <a:spcPct val="0"/>
              </a:spcBef>
              <a:spcAft>
                <a:spcPts val="600"/>
              </a:spcAft>
            </a:pPr>
            <a:r>
              <a:rPr lang="en-US" sz="3000" b="1" kern="1200" cap="all" spc="200" baseline="0">
                <a:solidFill>
                  <a:srgbClr val="FFFFFF"/>
                </a:solidFill>
                <a:effectLst>
                  <a:outerShdw blurRad="38100" dist="38100" dir="2700000" algn="tl">
                    <a:srgbClr val="000000">
                      <a:alpha val="43137"/>
                    </a:srgbClr>
                  </a:outerShdw>
                </a:effectLst>
                <a:latin typeface="+mj-lt"/>
                <a:ea typeface="+mj-ea"/>
                <a:cs typeface="+mj-cs"/>
              </a:rPr>
              <a:t>Negative pressure wound therapy</a:t>
            </a:r>
          </a:p>
        </p:txBody>
      </p:sp>
      <p:sp>
        <p:nvSpPr>
          <p:cNvPr id="7" name="TextBox 6"/>
          <p:cNvSpPr txBox="1"/>
          <p:nvPr/>
        </p:nvSpPr>
        <p:spPr>
          <a:xfrm>
            <a:off x="5789260" y="4386540"/>
            <a:ext cx="5548010" cy="1653016"/>
          </a:xfrm>
          <a:prstGeom prst="rect">
            <a:avLst/>
          </a:prstGeom>
        </p:spPr>
        <p:txBody>
          <a:bodyPr vert="horz" lIns="91440" tIns="45720" rIns="91440" bIns="45720" rtlCol="0" anchor="ctr">
            <a:normAutofit/>
          </a:bodyPr>
          <a:lstStyle/>
          <a:p>
            <a:pPr indent="-228600">
              <a:spcBef>
                <a:spcPts val="1000"/>
              </a:spcBef>
              <a:buClr>
                <a:schemeClr val="accent2"/>
              </a:buClr>
              <a:buFont typeface="Arial" panose="020B0604020202020204" pitchFamily="34" charset="0"/>
              <a:buChar char="•"/>
            </a:pPr>
            <a:r>
              <a:rPr lang="en-US" b="1" dirty="0">
                <a:solidFill>
                  <a:schemeClr val="accent2">
                    <a:lumMod val="50000"/>
                  </a:schemeClr>
                </a:solidFill>
              </a:rPr>
              <a:t>Supervised by: Dr</a:t>
            </a:r>
            <a:r>
              <a:rPr lang="en-US" b="1">
                <a:solidFill>
                  <a:schemeClr val="accent2">
                    <a:lumMod val="50000"/>
                  </a:schemeClr>
                </a:solidFill>
              </a:rPr>
              <a:t>. </a:t>
            </a:r>
            <a:r>
              <a:rPr lang="ar-JO" b="1">
                <a:solidFill>
                  <a:schemeClr val="accent2">
                    <a:lumMod val="50000"/>
                  </a:schemeClr>
                </a:solidFill>
              </a:rPr>
              <a:t>Mahmoud Awaisheh </a:t>
            </a:r>
            <a:endParaRPr lang="en-US" b="1" dirty="0">
              <a:solidFill>
                <a:schemeClr val="accent2">
                  <a:lumMod val="50000"/>
                </a:schemeClr>
              </a:solidFill>
            </a:endParaRPr>
          </a:p>
          <a:p>
            <a:pPr indent="-228600">
              <a:spcBef>
                <a:spcPts val="1000"/>
              </a:spcBef>
              <a:buClr>
                <a:schemeClr val="accent2"/>
              </a:buClr>
              <a:buFont typeface="Arial" panose="020B0604020202020204" pitchFamily="34" charset="0"/>
              <a:buChar char="•"/>
            </a:pPr>
            <a:r>
              <a:rPr lang="en-US" b="1" dirty="0">
                <a:solidFill>
                  <a:schemeClr val="accent2">
                    <a:lumMod val="50000"/>
                  </a:schemeClr>
                </a:solidFill>
              </a:rPr>
              <a:t>Done by </a:t>
            </a:r>
            <a:r>
              <a:rPr lang="en-US" b="1">
                <a:solidFill>
                  <a:schemeClr val="accent2">
                    <a:lumMod val="50000"/>
                  </a:schemeClr>
                </a:solidFill>
              </a:rPr>
              <a:t>: </a:t>
            </a:r>
            <a:endParaRPr lang="ar-JO" b="1">
              <a:solidFill>
                <a:schemeClr val="accent2">
                  <a:lumMod val="50000"/>
                </a:schemeClr>
              </a:solidFill>
            </a:endParaRPr>
          </a:p>
          <a:p>
            <a:pPr indent="-228600">
              <a:spcBef>
                <a:spcPts val="1000"/>
              </a:spcBef>
              <a:buClr>
                <a:schemeClr val="accent2"/>
              </a:buClr>
              <a:buFont typeface="Arial" panose="020B0604020202020204" pitchFamily="34" charset="0"/>
              <a:buChar char="•"/>
            </a:pPr>
            <a:r>
              <a:rPr lang="ar-JO" b="1">
                <a:solidFill>
                  <a:schemeClr val="accent2">
                    <a:lumMod val="50000"/>
                  </a:schemeClr>
                </a:solidFill>
              </a:rPr>
              <a:t>Ebtehal Qudah</a:t>
            </a:r>
          </a:p>
          <a:p>
            <a:pPr indent="-228600">
              <a:spcBef>
                <a:spcPts val="1000"/>
              </a:spcBef>
              <a:buClr>
                <a:schemeClr val="accent2"/>
              </a:buClr>
              <a:buFont typeface="Arial" panose="020B0604020202020204" pitchFamily="34" charset="0"/>
              <a:buChar char="•"/>
            </a:pPr>
            <a:r>
              <a:rPr lang="ar-JO" b="1">
                <a:solidFill>
                  <a:schemeClr val="accent2">
                    <a:lumMod val="50000"/>
                  </a:schemeClr>
                </a:solidFill>
              </a:rPr>
              <a:t>Anood maaitah</a:t>
            </a:r>
          </a:p>
          <a:p>
            <a:pPr indent="-228600">
              <a:spcBef>
                <a:spcPts val="1000"/>
              </a:spcBef>
              <a:buClr>
                <a:schemeClr val="accent2"/>
              </a:buClr>
              <a:buFont typeface="Arial" panose="020B0604020202020204" pitchFamily="34" charset="0"/>
              <a:buChar char="•"/>
            </a:pPr>
            <a:r>
              <a:rPr lang="ar-JO" b="1">
                <a:solidFill>
                  <a:schemeClr val="accent2">
                    <a:lumMod val="50000"/>
                  </a:schemeClr>
                </a:solidFill>
              </a:rPr>
              <a:t>Baraah Qudah</a:t>
            </a:r>
          </a:p>
          <a:p>
            <a:pPr indent="-228600">
              <a:spcBef>
                <a:spcPts val="1000"/>
              </a:spcBef>
              <a:buClr>
                <a:schemeClr val="accent2"/>
              </a:buClr>
              <a:buFont typeface="Arial" panose="020B0604020202020204" pitchFamily="34" charset="0"/>
              <a:buChar char="•"/>
            </a:pPr>
            <a:r>
              <a:rPr lang="ar-JO" b="1">
                <a:solidFill>
                  <a:schemeClr val="accent2">
                    <a:lumMod val="50000"/>
                  </a:schemeClr>
                </a:solidFill>
              </a:rPr>
              <a:t>Ekrema hayajneh</a:t>
            </a:r>
            <a:endParaRPr lang="en-US" b="1" dirty="0">
              <a:solidFill>
                <a:schemeClr val="accent2">
                  <a:lumMod val="50000"/>
                </a:schemeClr>
              </a:solidFill>
            </a:endParaRPr>
          </a:p>
        </p:txBody>
      </p:sp>
      <p:pic>
        <p:nvPicPr>
          <p:cNvPr id="2" name="Picture 1">
            <a:extLst>
              <a:ext uri="{FF2B5EF4-FFF2-40B4-BE49-F238E27FC236}">
                <a16:creationId xmlns:a16="http://schemas.microsoft.com/office/drawing/2014/main" id="{432120E7-7A98-7091-9C0C-5C7E3A3C2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3416" y="383819"/>
            <a:ext cx="6294522" cy="3288772"/>
          </a:xfrm>
          <a:prstGeom prst="rect">
            <a:avLst/>
          </a:prstGeom>
          <a:effectLst>
            <a:outerShdw blurRad="50800" dist="76200" dir="8100000" algn="tr" rotWithShape="0">
              <a:prstClr val="black">
                <a:alpha val="40000"/>
              </a:prstClr>
            </a:outerShdw>
          </a:effectLst>
        </p:spPr>
      </p:pic>
    </p:spTree>
    <p:extLst>
      <p:ext uri="{BB962C8B-B14F-4D97-AF65-F5344CB8AC3E}">
        <p14:creationId xmlns:p14="http://schemas.microsoft.com/office/powerpoint/2010/main" val="820965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008" y="266399"/>
            <a:ext cx="7578090" cy="523220"/>
          </a:xfrm>
          <a:prstGeom prst="rect">
            <a:avLst/>
          </a:prstGeom>
        </p:spPr>
        <p:txBody>
          <a:bodyPr wrap="square">
            <a:spAutoFit/>
          </a:bodyPr>
          <a:lstStyle/>
          <a:p>
            <a:pPr algn="ctr"/>
            <a:r>
              <a:rPr lang="en-GB" sz="2800" dirty="0">
                <a:solidFill>
                  <a:schemeClr val="accent2">
                    <a:lumMod val="75000"/>
                  </a:schemeClr>
                </a:solidFill>
                <a:latin typeface="Goudy Stout" panose="0202090407030B020401" pitchFamily="18" charset="0"/>
                <a:ea typeface="Lato Bold" panose="020F0502020204030203" pitchFamily="34" charset="0"/>
                <a:cs typeface="Lato Bold" panose="020F0502020204030203" pitchFamily="34" charset="0"/>
              </a:rPr>
              <a:t>How </a:t>
            </a:r>
            <a:r>
              <a:rPr lang="en-GB" sz="2800" dirty="0" err="1">
                <a:solidFill>
                  <a:schemeClr val="accent2">
                    <a:lumMod val="75000"/>
                  </a:schemeClr>
                </a:solidFill>
                <a:latin typeface="Goudy Stout" panose="0202090407030B020401" pitchFamily="18" charset="0"/>
                <a:ea typeface="Lato Bold" panose="020F0502020204030203" pitchFamily="34" charset="0"/>
                <a:cs typeface="Lato Bold" panose="020F0502020204030203" pitchFamily="34" charset="0"/>
              </a:rPr>
              <a:t>npwt</a:t>
            </a:r>
            <a:r>
              <a:rPr lang="en-GB" sz="2800" dirty="0">
                <a:solidFill>
                  <a:schemeClr val="accent2">
                    <a:lumMod val="75000"/>
                  </a:schemeClr>
                </a:solidFill>
                <a:latin typeface="Goudy Stout" panose="0202090407030B020401" pitchFamily="18" charset="0"/>
                <a:ea typeface="Lato Bold" panose="020F0502020204030203" pitchFamily="34" charset="0"/>
                <a:cs typeface="Lato Bold" panose="020F0502020204030203" pitchFamily="34" charset="0"/>
              </a:rPr>
              <a:t> works?</a:t>
            </a:r>
          </a:p>
        </p:txBody>
      </p:sp>
      <p:sp>
        <p:nvSpPr>
          <p:cNvPr id="39" name="Shape 2765"/>
          <p:cNvSpPr/>
          <p:nvPr/>
        </p:nvSpPr>
        <p:spPr>
          <a:xfrm>
            <a:off x="493292" y="1129411"/>
            <a:ext cx="365948" cy="329282"/>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0" name="Hexagon 39"/>
          <p:cNvSpPr/>
          <p:nvPr/>
        </p:nvSpPr>
        <p:spPr>
          <a:xfrm rot="16200000">
            <a:off x="333649" y="4575694"/>
            <a:ext cx="609600" cy="538559"/>
          </a:xfrm>
          <a:prstGeom prst="hexag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41" name="Hexagon 40"/>
          <p:cNvSpPr/>
          <p:nvPr/>
        </p:nvSpPr>
        <p:spPr>
          <a:xfrm rot="16200000">
            <a:off x="371467" y="3687965"/>
            <a:ext cx="609600" cy="538559"/>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42" name="Hexagon 41"/>
          <p:cNvSpPr/>
          <p:nvPr/>
        </p:nvSpPr>
        <p:spPr>
          <a:xfrm rot="16200000">
            <a:off x="371466" y="2800235"/>
            <a:ext cx="609600" cy="538559"/>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43" name="Hexagon 42"/>
          <p:cNvSpPr/>
          <p:nvPr/>
        </p:nvSpPr>
        <p:spPr>
          <a:xfrm rot="16200000">
            <a:off x="371467" y="1912504"/>
            <a:ext cx="609600" cy="538559"/>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44" name="Hexagon 43"/>
          <p:cNvSpPr/>
          <p:nvPr/>
        </p:nvSpPr>
        <p:spPr>
          <a:xfrm rot="16200000">
            <a:off x="371466" y="1024773"/>
            <a:ext cx="609600" cy="538559"/>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45" name="Shape 2765"/>
          <p:cNvSpPr/>
          <p:nvPr/>
        </p:nvSpPr>
        <p:spPr>
          <a:xfrm>
            <a:off x="493292" y="2017140"/>
            <a:ext cx="365948" cy="329282"/>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6" name="Shape 2765"/>
          <p:cNvSpPr/>
          <p:nvPr/>
        </p:nvSpPr>
        <p:spPr>
          <a:xfrm>
            <a:off x="493292" y="2904871"/>
            <a:ext cx="365948" cy="329282"/>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7" name="Shape 2765"/>
          <p:cNvSpPr/>
          <p:nvPr/>
        </p:nvSpPr>
        <p:spPr>
          <a:xfrm>
            <a:off x="481392" y="3792603"/>
            <a:ext cx="365948" cy="329282"/>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8" name="Shape 2765"/>
          <p:cNvSpPr/>
          <p:nvPr/>
        </p:nvSpPr>
        <p:spPr>
          <a:xfrm>
            <a:off x="455475" y="4681172"/>
            <a:ext cx="365948" cy="329282"/>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 name="TextBox 2"/>
          <p:cNvSpPr txBox="1"/>
          <p:nvPr/>
        </p:nvSpPr>
        <p:spPr>
          <a:xfrm>
            <a:off x="1031852" y="1067103"/>
            <a:ext cx="9829436" cy="984885"/>
          </a:xfrm>
          <a:prstGeom prst="rect">
            <a:avLst/>
          </a:prstGeom>
          <a:noFill/>
        </p:spPr>
        <p:txBody>
          <a:bodyPr wrap="square" lIns="0" tIns="0" rIns="0" bIns="0" rtlCol="0">
            <a:spAutoFit/>
          </a:bodyPr>
          <a:lstStyle/>
          <a:p>
            <a:r>
              <a:rPr lang="en-US" sz="3200" b="1" dirty="0"/>
              <a:t>Provides a closed and moist wound healing environment</a:t>
            </a:r>
          </a:p>
          <a:p>
            <a:endParaRPr lang="en-US" sz="3200" dirty="0">
              <a:latin typeface="Lato Bold" panose="020F0502020204030203" pitchFamily="34" charset="0"/>
              <a:ea typeface="Lato Bold" panose="020F0502020204030203" pitchFamily="34" charset="0"/>
              <a:cs typeface="Lato Bold" panose="020F0502020204030203" pitchFamily="34" charset="0"/>
            </a:endParaRPr>
          </a:p>
        </p:txBody>
      </p:sp>
      <p:sp>
        <p:nvSpPr>
          <p:cNvPr id="50" name="TextBox 49"/>
          <p:cNvSpPr txBox="1"/>
          <p:nvPr/>
        </p:nvSpPr>
        <p:spPr>
          <a:xfrm>
            <a:off x="1031852" y="1952424"/>
            <a:ext cx="6992008" cy="984885"/>
          </a:xfrm>
          <a:prstGeom prst="rect">
            <a:avLst/>
          </a:prstGeom>
          <a:noFill/>
        </p:spPr>
        <p:txBody>
          <a:bodyPr wrap="square" lIns="0" tIns="0" rIns="0" bIns="0" rtlCol="0">
            <a:spAutoFit/>
          </a:bodyPr>
          <a:lstStyle/>
          <a:p>
            <a:r>
              <a:rPr lang="en-US" sz="3200" b="1" dirty="0"/>
              <a:t>Decreases wound volume</a:t>
            </a:r>
          </a:p>
          <a:p>
            <a:endParaRPr lang="en-US" sz="3200" dirty="0">
              <a:latin typeface="Lato Bold" panose="020F0502020204030203" pitchFamily="34" charset="0"/>
              <a:ea typeface="Lato Bold" panose="020F0502020204030203" pitchFamily="34" charset="0"/>
              <a:cs typeface="Lato Bold" panose="020F0502020204030203" pitchFamily="34" charset="0"/>
            </a:endParaRPr>
          </a:p>
        </p:txBody>
      </p:sp>
      <p:sp>
        <p:nvSpPr>
          <p:cNvPr id="51" name="TextBox 50"/>
          <p:cNvSpPr txBox="1"/>
          <p:nvPr/>
        </p:nvSpPr>
        <p:spPr>
          <a:xfrm>
            <a:off x="1019952" y="2823649"/>
            <a:ext cx="11226951" cy="492443"/>
          </a:xfrm>
          <a:prstGeom prst="rect">
            <a:avLst/>
          </a:prstGeom>
          <a:noFill/>
        </p:spPr>
        <p:txBody>
          <a:bodyPr wrap="square" lIns="0" tIns="0" rIns="0" bIns="0" rtlCol="0">
            <a:spAutoFit/>
          </a:bodyPr>
          <a:lstStyle/>
          <a:p>
            <a:r>
              <a:rPr lang="en-US" sz="3200" b="1" dirty="0"/>
              <a:t>Removes excess fluids that can inhibit wound healing</a:t>
            </a:r>
            <a:endParaRPr lang="en-US" sz="3200" b="1" dirty="0">
              <a:latin typeface="Lato Bold" panose="020F0502020204030203" pitchFamily="34" charset="0"/>
              <a:ea typeface="Lato Bold" panose="020F0502020204030203" pitchFamily="34" charset="0"/>
              <a:cs typeface="Lato Bold" panose="020F0502020204030203" pitchFamily="34" charset="0"/>
            </a:endParaRPr>
          </a:p>
        </p:txBody>
      </p:sp>
      <p:sp>
        <p:nvSpPr>
          <p:cNvPr id="53" name="TextBox 52"/>
          <p:cNvSpPr txBox="1"/>
          <p:nvPr/>
        </p:nvSpPr>
        <p:spPr>
          <a:xfrm>
            <a:off x="1031852" y="4598751"/>
            <a:ext cx="6992008" cy="492443"/>
          </a:xfrm>
          <a:prstGeom prst="rect">
            <a:avLst/>
          </a:prstGeom>
          <a:noFill/>
        </p:spPr>
        <p:txBody>
          <a:bodyPr wrap="square" lIns="0" tIns="0" rIns="0" bIns="0" rtlCol="0">
            <a:spAutoFit/>
          </a:bodyPr>
          <a:lstStyle/>
          <a:p>
            <a:r>
              <a:rPr lang="en-US" sz="3200" b="1" dirty="0"/>
              <a:t>Promotes granulation</a:t>
            </a:r>
          </a:p>
        </p:txBody>
      </p:sp>
      <p:sp>
        <p:nvSpPr>
          <p:cNvPr id="54" name="TextBox 53"/>
          <p:cNvSpPr txBox="1"/>
          <p:nvPr/>
        </p:nvSpPr>
        <p:spPr>
          <a:xfrm>
            <a:off x="1019952" y="3691733"/>
            <a:ext cx="7461108" cy="492443"/>
          </a:xfrm>
          <a:prstGeom prst="rect">
            <a:avLst/>
          </a:prstGeom>
          <a:noFill/>
        </p:spPr>
        <p:txBody>
          <a:bodyPr wrap="square" lIns="0" tIns="0" rIns="0" bIns="0" rtlCol="0">
            <a:spAutoFit/>
          </a:bodyPr>
          <a:lstStyle/>
          <a:p>
            <a:r>
              <a:rPr lang="en-US" sz="3200" b="1" dirty="0"/>
              <a:t>Helps remove interstitial fluid</a:t>
            </a:r>
          </a:p>
        </p:txBody>
      </p:sp>
    </p:spTree>
    <p:extLst>
      <p:ext uri="{BB962C8B-B14F-4D97-AF65-F5344CB8AC3E}">
        <p14:creationId xmlns:p14="http://schemas.microsoft.com/office/powerpoint/2010/main" val="1924114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92098" y="2459504"/>
            <a:ext cx="9991492" cy="1938992"/>
          </a:xfrm>
          <a:prstGeom prst="rect">
            <a:avLst/>
          </a:prstGeom>
        </p:spPr>
        <p:txBody>
          <a:bodyPr wrap="square">
            <a:spAutoFit/>
          </a:bodyPr>
          <a:lstStyle/>
          <a:p>
            <a:pPr algn="ctr"/>
            <a:r>
              <a:rPr lang="en-GB" sz="6000" dirty="0">
                <a:solidFill>
                  <a:schemeClr val="tx2"/>
                </a:solidFill>
                <a:latin typeface="Goudy Stout" panose="0202090407030B020401" pitchFamily="18" charset="0"/>
                <a:ea typeface="Lato Bold" panose="020F0502020204030203" pitchFamily="34" charset="0"/>
                <a:cs typeface="Lato Bold" panose="020F0502020204030203" pitchFamily="34" charset="0"/>
              </a:rPr>
              <a:t>Who need to use </a:t>
            </a:r>
            <a:r>
              <a:rPr lang="en-GB" sz="6000" dirty="0" err="1">
                <a:solidFill>
                  <a:schemeClr val="tx2"/>
                </a:solidFill>
                <a:latin typeface="Goudy Stout" panose="0202090407030B020401" pitchFamily="18" charset="0"/>
                <a:ea typeface="Lato Bold" panose="020F0502020204030203" pitchFamily="34" charset="0"/>
                <a:cs typeface="Lato Bold" panose="020F0502020204030203" pitchFamily="34" charset="0"/>
              </a:rPr>
              <a:t>npwt</a:t>
            </a:r>
            <a:r>
              <a:rPr lang="en-GB" sz="6000" dirty="0">
                <a:solidFill>
                  <a:schemeClr val="tx2"/>
                </a:solidFill>
                <a:latin typeface="Goudy Stout" panose="0202090407030B020401" pitchFamily="18" charset="0"/>
                <a:ea typeface="Lato Bold" panose="020F0502020204030203" pitchFamily="34" charset="0"/>
                <a:cs typeface="Lato Bold" panose="020F0502020204030203" pitchFamily="34" charset="0"/>
              </a:rPr>
              <a:t>?</a:t>
            </a:r>
          </a:p>
        </p:txBody>
      </p:sp>
    </p:spTree>
    <p:extLst>
      <p:ext uri="{BB962C8B-B14F-4D97-AF65-F5344CB8AC3E}">
        <p14:creationId xmlns:p14="http://schemas.microsoft.com/office/powerpoint/2010/main" val="214011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Hexagon 43"/>
          <p:cNvSpPr/>
          <p:nvPr/>
        </p:nvSpPr>
        <p:spPr>
          <a:xfrm rot="16200000">
            <a:off x="385886" y="434460"/>
            <a:ext cx="1151784" cy="1109582"/>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4" name="TextBox 3"/>
          <p:cNvSpPr txBox="1"/>
          <p:nvPr/>
        </p:nvSpPr>
        <p:spPr>
          <a:xfrm>
            <a:off x="828729" y="573752"/>
            <a:ext cx="266098" cy="830997"/>
          </a:xfrm>
          <a:prstGeom prst="rect">
            <a:avLst/>
          </a:prstGeom>
          <a:noFill/>
        </p:spPr>
        <p:txBody>
          <a:bodyPr wrap="none" lIns="0" tIns="0" rIns="0" bIns="0" rtlCol="0">
            <a:spAutoFit/>
          </a:bodyPr>
          <a:lstStyle/>
          <a:p>
            <a:r>
              <a:rPr lang="en-GB" sz="5400" dirty="0">
                <a:latin typeface="Castellar" panose="020A0402060406010301" pitchFamily="18" charset="0"/>
                <a:ea typeface="Lato Bold" panose="020F0502020204030203" pitchFamily="34" charset="0"/>
                <a:cs typeface="Lato Bold" panose="020F0502020204030203" pitchFamily="34" charset="0"/>
              </a:rPr>
              <a:t>1</a:t>
            </a:r>
            <a:endParaRPr lang="en-US" sz="5400" dirty="0">
              <a:latin typeface="Castellar" panose="020A0402060406010301" pitchFamily="18" charset="0"/>
              <a:ea typeface="Lato Bold" panose="020F0502020204030203" pitchFamily="34" charset="0"/>
              <a:cs typeface="Lato Bold" panose="020F0502020204030203" pitchFamily="34" charset="0"/>
            </a:endParaRPr>
          </a:p>
        </p:txBody>
      </p:sp>
      <p:sp>
        <p:nvSpPr>
          <p:cNvPr id="5" name="Rectangle 4"/>
          <p:cNvSpPr/>
          <p:nvPr/>
        </p:nvSpPr>
        <p:spPr>
          <a:xfrm>
            <a:off x="1516570" y="573752"/>
            <a:ext cx="9419063" cy="2677656"/>
          </a:xfrm>
          <a:prstGeom prst="rect">
            <a:avLst/>
          </a:prstGeom>
        </p:spPr>
        <p:txBody>
          <a:bodyPr wrap="square">
            <a:spAutoFit/>
          </a:bodyPr>
          <a:lstStyle/>
          <a:p>
            <a:r>
              <a:rPr lang="en-US" sz="2800" b="1" dirty="0"/>
              <a:t>Cesarean delivery ( C-section) </a:t>
            </a:r>
          </a:p>
          <a:p>
            <a:r>
              <a:rPr lang="en-US" sz="2800" b="1" dirty="0"/>
              <a:t>Studies on the effectiveness of NPWT at Cesarean delivery are heterogeneous but suggest reduction in surgical site infection and overall wound complications. </a:t>
            </a:r>
          </a:p>
          <a:p>
            <a:r>
              <a:rPr lang="en-US" sz="2800" b="1" dirty="0"/>
              <a:t>Larger definitive trials are needed to clarify the clinical utility of NPWT after Cesarean delivery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08" y="3440507"/>
            <a:ext cx="5090565" cy="30360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073" y="3440507"/>
            <a:ext cx="2085430" cy="303605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6502" y="3440507"/>
            <a:ext cx="4775281" cy="3055434"/>
          </a:xfrm>
          <a:prstGeom prst="rect">
            <a:avLst/>
          </a:prstGeom>
        </p:spPr>
      </p:pic>
    </p:spTree>
    <p:extLst>
      <p:ext uri="{BB962C8B-B14F-4D97-AF65-F5344CB8AC3E}">
        <p14:creationId xmlns:p14="http://schemas.microsoft.com/office/powerpoint/2010/main" val="2985377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Hexagon 43"/>
          <p:cNvSpPr/>
          <p:nvPr/>
        </p:nvSpPr>
        <p:spPr>
          <a:xfrm rot="16200000">
            <a:off x="385886" y="594853"/>
            <a:ext cx="1151784" cy="1109582"/>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4" name="TextBox 3"/>
          <p:cNvSpPr txBox="1"/>
          <p:nvPr/>
        </p:nvSpPr>
        <p:spPr>
          <a:xfrm>
            <a:off x="778234" y="734144"/>
            <a:ext cx="367088" cy="830997"/>
          </a:xfrm>
          <a:prstGeom prst="rect">
            <a:avLst/>
          </a:prstGeom>
          <a:noFill/>
        </p:spPr>
        <p:txBody>
          <a:bodyPr wrap="none" lIns="0" tIns="0" rIns="0" bIns="0" rtlCol="0">
            <a:spAutoFit/>
          </a:bodyPr>
          <a:lstStyle/>
          <a:p>
            <a:r>
              <a:rPr lang="en-GB" sz="5400" dirty="0">
                <a:latin typeface="Castellar" panose="020A0402060406010301" pitchFamily="18" charset="0"/>
                <a:ea typeface="Lato Bold" panose="020F0502020204030203" pitchFamily="34" charset="0"/>
                <a:cs typeface="Lato Bold" panose="020F0502020204030203" pitchFamily="34" charset="0"/>
              </a:rPr>
              <a:t>2</a:t>
            </a:r>
            <a:endParaRPr lang="en-US" sz="5400" dirty="0">
              <a:latin typeface="Castellar" panose="020A0402060406010301" pitchFamily="18" charset="0"/>
              <a:ea typeface="Lato Bold" panose="020F0502020204030203" pitchFamily="34" charset="0"/>
              <a:cs typeface="Lato Bold" panose="020F0502020204030203" pitchFamily="34" charset="0"/>
            </a:endParaRPr>
          </a:p>
        </p:txBody>
      </p:sp>
      <p:sp>
        <p:nvSpPr>
          <p:cNvPr id="5" name="Rectangle 4"/>
          <p:cNvSpPr/>
          <p:nvPr/>
        </p:nvSpPr>
        <p:spPr>
          <a:xfrm>
            <a:off x="1558902" y="573751"/>
            <a:ext cx="9419063" cy="1200329"/>
          </a:xfrm>
          <a:prstGeom prst="rect">
            <a:avLst/>
          </a:prstGeom>
        </p:spPr>
        <p:txBody>
          <a:bodyPr wrap="square">
            <a:spAutoFit/>
          </a:bodyPr>
          <a:lstStyle/>
          <a:p>
            <a:r>
              <a:rPr lang="en-GB" sz="2400" b="1" dirty="0"/>
              <a:t>Burns : burn wounds may benefit from NPWT by reducing </a:t>
            </a:r>
            <a:r>
              <a:rPr lang="en-GB" sz="2400" b="1" dirty="0" err="1"/>
              <a:t>edema</a:t>
            </a:r>
            <a:r>
              <a:rPr lang="en-GB" sz="2400" b="1" dirty="0"/>
              <a:t> formation and increasing perfusion thus NPWT prevent the progression of partial thickness burn injuries</a:t>
            </a:r>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68" y="2119140"/>
            <a:ext cx="11630722" cy="4526987"/>
          </a:xfrm>
          <a:prstGeom prst="rect">
            <a:avLst/>
          </a:prstGeom>
        </p:spPr>
      </p:pic>
    </p:spTree>
    <p:extLst>
      <p:ext uri="{BB962C8B-B14F-4D97-AF65-F5344CB8AC3E}">
        <p14:creationId xmlns:p14="http://schemas.microsoft.com/office/powerpoint/2010/main" val="75522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Hexagon 43"/>
          <p:cNvSpPr/>
          <p:nvPr/>
        </p:nvSpPr>
        <p:spPr>
          <a:xfrm rot="16200000">
            <a:off x="385886" y="594853"/>
            <a:ext cx="1151784" cy="1109582"/>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4" name="TextBox 3"/>
          <p:cNvSpPr txBox="1"/>
          <p:nvPr/>
        </p:nvSpPr>
        <p:spPr>
          <a:xfrm>
            <a:off x="778234" y="734144"/>
            <a:ext cx="367088" cy="830997"/>
          </a:xfrm>
          <a:prstGeom prst="rect">
            <a:avLst/>
          </a:prstGeom>
          <a:noFill/>
        </p:spPr>
        <p:txBody>
          <a:bodyPr wrap="none" lIns="0" tIns="0" rIns="0" bIns="0" rtlCol="0">
            <a:spAutoFit/>
          </a:bodyPr>
          <a:lstStyle/>
          <a:p>
            <a:r>
              <a:rPr lang="en-GB" sz="5400" dirty="0">
                <a:latin typeface="Castellar" panose="020A0402060406010301" pitchFamily="18" charset="0"/>
                <a:ea typeface="Lato Bold" panose="020F0502020204030203" pitchFamily="34" charset="0"/>
                <a:cs typeface="Lato Bold" panose="020F0502020204030203" pitchFamily="34" charset="0"/>
              </a:rPr>
              <a:t>3</a:t>
            </a:r>
            <a:endParaRPr lang="en-US" sz="5400" dirty="0">
              <a:latin typeface="Castellar" panose="020A0402060406010301" pitchFamily="18" charset="0"/>
              <a:ea typeface="Lato Bold" panose="020F0502020204030203" pitchFamily="34" charset="0"/>
              <a:cs typeface="Lato Bold" panose="020F0502020204030203" pitchFamily="34" charset="0"/>
            </a:endParaRPr>
          </a:p>
        </p:txBody>
      </p:sp>
      <p:sp>
        <p:nvSpPr>
          <p:cNvPr id="5" name="Rectangle 4"/>
          <p:cNvSpPr/>
          <p:nvPr/>
        </p:nvSpPr>
        <p:spPr>
          <a:xfrm>
            <a:off x="1683838" y="441756"/>
            <a:ext cx="9419063" cy="2246769"/>
          </a:xfrm>
          <a:prstGeom prst="rect">
            <a:avLst/>
          </a:prstGeom>
        </p:spPr>
        <p:txBody>
          <a:bodyPr wrap="square">
            <a:spAutoFit/>
          </a:bodyPr>
          <a:lstStyle/>
          <a:p>
            <a:r>
              <a:rPr lang="en-GB" sz="2800" b="1" dirty="0"/>
              <a:t>Traumatic and surgical wounds : </a:t>
            </a:r>
          </a:p>
          <a:p>
            <a:r>
              <a:rPr lang="en-GB" sz="2800" b="1" dirty="0"/>
              <a:t>NPWT might be </a:t>
            </a:r>
            <a:r>
              <a:rPr lang="en-GB" sz="2800" b="1" dirty="0" err="1"/>
              <a:t>usful</a:t>
            </a:r>
            <a:r>
              <a:rPr lang="en-GB" sz="2800" b="1" dirty="0"/>
              <a:t> in the healing of traumatic and postoperative wounds </a:t>
            </a:r>
          </a:p>
          <a:p>
            <a:r>
              <a:rPr lang="en-GB" sz="2800" b="1" dirty="0"/>
              <a:t>One review concluded that NPWT has potential to reduce infections after </a:t>
            </a:r>
            <a:r>
              <a:rPr lang="en-GB" sz="2800" b="1" dirty="0" err="1"/>
              <a:t>Surgary</a:t>
            </a:r>
            <a:endParaRPr lang="en-US" sz="28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71" y="2688525"/>
            <a:ext cx="11842595" cy="3991055"/>
          </a:xfrm>
          <a:prstGeom prst="rect">
            <a:avLst/>
          </a:prstGeom>
        </p:spPr>
      </p:pic>
    </p:spTree>
    <p:extLst>
      <p:ext uri="{BB962C8B-B14F-4D97-AF65-F5344CB8AC3E}">
        <p14:creationId xmlns:p14="http://schemas.microsoft.com/office/powerpoint/2010/main" val="4288363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Hexagon 43"/>
          <p:cNvSpPr/>
          <p:nvPr/>
        </p:nvSpPr>
        <p:spPr>
          <a:xfrm rot="16200000">
            <a:off x="385886" y="594853"/>
            <a:ext cx="1151784" cy="1109582"/>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4" name="TextBox 3"/>
          <p:cNvSpPr txBox="1"/>
          <p:nvPr/>
        </p:nvSpPr>
        <p:spPr>
          <a:xfrm>
            <a:off x="778234" y="734144"/>
            <a:ext cx="397545" cy="830997"/>
          </a:xfrm>
          <a:prstGeom prst="rect">
            <a:avLst/>
          </a:prstGeom>
          <a:noFill/>
        </p:spPr>
        <p:txBody>
          <a:bodyPr wrap="none" lIns="0" tIns="0" rIns="0" bIns="0" rtlCol="0">
            <a:spAutoFit/>
          </a:bodyPr>
          <a:lstStyle/>
          <a:p>
            <a:r>
              <a:rPr lang="en-GB" sz="5400" dirty="0">
                <a:latin typeface="Castellar" panose="020A0402060406010301" pitchFamily="18" charset="0"/>
                <a:ea typeface="Lato Bold" panose="020F0502020204030203" pitchFamily="34" charset="0"/>
                <a:cs typeface="Lato Bold" panose="020F0502020204030203" pitchFamily="34" charset="0"/>
              </a:rPr>
              <a:t>4</a:t>
            </a:r>
            <a:endParaRPr lang="en-US" sz="5400" dirty="0">
              <a:latin typeface="Castellar" panose="020A0402060406010301" pitchFamily="18" charset="0"/>
              <a:ea typeface="Lato Bold" panose="020F0502020204030203" pitchFamily="34" charset="0"/>
              <a:cs typeface="Lato Bold" panose="020F0502020204030203" pitchFamily="34" charset="0"/>
            </a:endParaRPr>
          </a:p>
        </p:txBody>
      </p:sp>
      <p:sp>
        <p:nvSpPr>
          <p:cNvPr id="5" name="Rectangle 4"/>
          <p:cNvSpPr/>
          <p:nvPr/>
        </p:nvSpPr>
        <p:spPr>
          <a:xfrm>
            <a:off x="1645805" y="410979"/>
            <a:ext cx="9767961" cy="2308324"/>
          </a:xfrm>
          <a:prstGeom prst="rect">
            <a:avLst/>
          </a:prstGeom>
        </p:spPr>
        <p:txBody>
          <a:bodyPr wrap="square">
            <a:spAutoFit/>
          </a:bodyPr>
          <a:lstStyle/>
          <a:p>
            <a:r>
              <a:rPr lang="en-GB" sz="2400" b="1" dirty="0"/>
              <a:t>pressure ulcer :</a:t>
            </a:r>
          </a:p>
          <a:p>
            <a:r>
              <a:rPr lang="en-GB" sz="2400" b="1" dirty="0"/>
              <a:t>Pressure ulcer are sore skin spots caused by continuous pressure.</a:t>
            </a:r>
          </a:p>
          <a:p>
            <a:r>
              <a:rPr lang="en-GB" sz="2400" b="1" dirty="0"/>
              <a:t>NPWT may be suitable treatment option in. Some cases</a:t>
            </a:r>
          </a:p>
          <a:p>
            <a:r>
              <a:rPr lang="en-GB" sz="2400" b="1" dirty="0"/>
              <a:t>One study trusted source looked at the use of this therapy to heal patients ulcer. Using NPWT healed the ulcer in 6 weeks at half the cost of reconstructive </a:t>
            </a:r>
            <a:r>
              <a:rPr lang="en-GB" sz="2400" b="1" dirty="0" err="1"/>
              <a:t>surgary</a:t>
            </a:r>
            <a:endParaRPr lang="en-US" sz="2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15" y="2879696"/>
            <a:ext cx="11340791" cy="3642112"/>
          </a:xfrm>
          <a:prstGeom prst="rect">
            <a:avLst/>
          </a:prstGeom>
        </p:spPr>
      </p:pic>
    </p:spTree>
    <p:extLst>
      <p:ext uri="{BB962C8B-B14F-4D97-AF65-F5344CB8AC3E}">
        <p14:creationId xmlns:p14="http://schemas.microsoft.com/office/powerpoint/2010/main" val="1733928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81308" y="539529"/>
            <a:ext cx="9991492" cy="707886"/>
          </a:xfrm>
          <a:prstGeom prst="rect">
            <a:avLst/>
          </a:prstGeom>
        </p:spPr>
        <p:txBody>
          <a:bodyPr wrap="square">
            <a:spAutoFit/>
          </a:bodyPr>
          <a:lstStyle/>
          <a:p>
            <a:pPr algn="ctr"/>
            <a:r>
              <a:rPr lang="en-GB" sz="4000" b="1" dirty="0">
                <a:solidFill>
                  <a:schemeClr val="accent2">
                    <a:lumMod val="75000"/>
                  </a:schemeClr>
                </a:solidFill>
                <a:latin typeface="Abadi" panose="020B0604020104020204" pitchFamily="34" charset="0"/>
                <a:ea typeface="Lato Bold" panose="020F0502020204030203" pitchFamily="34" charset="0"/>
                <a:cs typeface="Lato Bold" panose="020F0502020204030203" pitchFamily="34" charset="0"/>
              </a:rPr>
              <a:t>Types of wound not suitable for </a:t>
            </a:r>
            <a:r>
              <a:rPr lang="en-GB" sz="4000" b="1" dirty="0" err="1">
                <a:solidFill>
                  <a:schemeClr val="accent2">
                    <a:lumMod val="75000"/>
                  </a:schemeClr>
                </a:solidFill>
                <a:latin typeface="Abadi" panose="020B0604020104020204" pitchFamily="34" charset="0"/>
                <a:ea typeface="Lato Bold" panose="020F0502020204030203" pitchFamily="34" charset="0"/>
                <a:cs typeface="Lato Bold" panose="020F0502020204030203" pitchFamily="34" charset="0"/>
              </a:rPr>
              <a:t>npwt</a:t>
            </a:r>
            <a:r>
              <a:rPr lang="en-GB" sz="4000" b="1" dirty="0">
                <a:solidFill>
                  <a:schemeClr val="accent2">
                    <a:lumMod val="75000"/>
                  </a:schemeClr>
                </a:solidFill>
                <a:latin typeface="Abadi" panose="020B0604020104020204" pitchFamily="34" charset="0"/>
                <a:ea typeface="Lato Bold" panose="020F0502020204030203" pitchFamily="34" charset="0"/>
                <a:cs typeface="Lato Bold" panose="020F0502020204030203" pitchFamily="34" charset="0"/>
              </a:rPr>
              <a:t> </a:t>
            </a:r>
          </a:p>
        </p:txBody>
      </p:sp>
      <p:sp>
        <p:nvSpPr>
          <p:cNvPr id="2" name="Rectangle 1"/>
          <p:cNvSpPr/>
          <p:nvPr/>
        </p:nvSpPr>
        <p:spPr>
          <a:xfrm>
            <a:off x="1544901" y="2951946"/>
            <a:ext cx="9427899" cy="954107"/>
          </a:xfrm>
          <a:prstGeom prst="rect">
            <a:avLst/>
          </a:prstGeom>
        </p:spPr>
        <p:txBody>
          <a:bodyPr wrap="square">
            <a:spAutoFit/>
          </a:bodyPr>
          <a:lstStyle/>
          <a:p>
            <a:r>
              <a:rPr lang="en-US" sz="2800" b="1" dirty="0"/>
              <a:t>NPWT is suitable for wide range of wound some types of wounds aren't suitable for NPWT these include :</a:t>
            </a:r>
          </a:p>
        </p:txBody>
      </p:sp>
    </p:spTree>
    <p:extLst>
      <p:ext uri="{BB962C8B-B14F-4D97-AF65-F5344CB8AC3E}">
        <p14:creationId xmlns:p14="http://schemas.microsoft.com/office/powerpoint/2010/main" val="334407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Hexagon 43"/>
          <p:cNvSpPr/>
          <p:nvPr/>
        </p:nvSpPr>
        <p:spPr>
          <a:xfrm rot="16200000">
            <a:off x="580133" y="501372"/>
            <a:ext cx="565809" cy="552018"/>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5" name="Rectangle 4"/>
          <p:cNvSpPr/>
          <p:nvPr/>
        </p:nvSpPr>
        <p:spPr>
          <a:xfrm>
            <a:off x="1146243" y="515771"/>
            <a:ext cx="9419063" cy="523220"/>
          </a:xfrm>
          <a:prstGeom prst="rect">
            <a:avLst/>
          </a:prstGeom>
        </p:spPr>
        <p:txBody>
          <a:bodyPr wrap="square">
            <a:spAutoFit/>
          </a:bodyPr>
          <a:lstStyle/>
          <a:p>
            <a:r>
              <a:rPr lang="en-GB" sz="2800" b="1" dirty="0"/>
              <a:t>Wound near joints that may be reopen with limb </a:t>
            </a:r>
            <a:r>
              <a:rPr lang="en-GB" sz="2800" b="1" dirty="0" err="1"/>
              <a:t>movment</a:t>
            </a:r>
            <a:endParaRPr lang="en-US" sz="2800" b="1" dirty="0"/>
          </a:p>
        </p:txBody>
      </p:sp>
      <p:sp>
        <p:nvSpPr>
          <p:cNvPr id="3" name="TextBox 2"/>
          <p:cNvSpPr txBox="1"/>
          <p:nvPr/>
        </p:nvSpPr>
        <p:spPr>
          <a:xfrm>
            <a:off x="774063" y="552455"/>
            <a:ext cx="245327" cy="492443"/>
          </a:xfrm>
          <a:prstGeom prst="rect">
            <a:avLst/>
          </a:prstGeom>
          <a:noFill/>
        </p:spPr>
        <p:txBody>
          <a:bodyPr wrap="square" lIns="0" tIns="0" rIns="0" bIns="0" rtlCol="0">
            <a:spAutoFit/>
          </a:bodyPr>
          <a:lstStyle/>
          <a:p>
            <a:r>
              <a:rPr lang="en-GB" sz="3200" dirty="0">
                <a:latin typeface="Castellar" panose="020A0402060406010301" pitchFamily="18" charset="0"/>
                <a:ea typeface="Lato Bold" panose="020F0502020204030203" pitchFamily="34" charset="0"/>
                <a:cs typeface="Lato Bold" panose="020F0502020204030203" pitchFamily="34" charset="0"/>
              </a:rPr>
              <a:t>1</a:t>
            </a:r>
            <a:endParaRPr lang="en-US" sz="3200" dirty="0">
              <a:latin typeface="Castellar" panose="020A0402060406010301" pitchFamily="18" charset="0"/>
              <a:ea typeface="Lato Bold" panose="020F0502020204030203" pitchFamily="34" charset="0"/>
              <a:cs typeface="Lato Bold" panose="020F0502020204030203"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072" y="1576891"/>
            <a:ext cx="3302000" cy="2463800"/>
          </a:xfrm>
          <a:prstGeom prst="rect">
            <a:avLst/>
          </a:prstGeom>
        </p:spPr>
      </p:pic>
      <p:sp>
        <p:nvSpPr>
          <p:cNvPr id="8" name="Hexagon 7"/>
          <p:cNvSpPr/>
          <p:nvPr/>
        </p:nvSpPr>
        <p:spPr>
          <a:xfrm rot="16200000">
            <a:off x="491158" y="4179375"/>
            <a:ext cx="565809" cy="552018"/>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9" name="TextBox 8"/>
          <p:cNvSpPr txBox="1"/>
          <p:nvPr/>
        </p:nvSpPr>
        <p:spPr>
          <a:xfrm>
            <a:off x="689246" y="4203164"/>
            <a:ext cx="245327" cy="492443"/>
          </a:xfrm>
          <a:prstGeom prst="rect">
            <a:avLst/>
          </a:prstGeom>
          <a:noFill/>
        </p:spPr>
        <p:txBody>
          <a:bodyPr wrap="square" lIns="0" tIns="0" rIns="0" bIns="0" rtlCol="0">
            <a:spAutoFit/>
          </a:bodyPr>
          <a:lstStyle/>
          <a:p>
            <a:r>
              <a:rPr lang="en-GB" sz="3200" dirty="0">
                <a:latin typeface="Castellar" panose="020A0402060406010301" pitchFamily="18" charset="0"/>
                <a:ea typeface="Lato Bold" panose="020F0502020204030203" pitchFamily="34" charset="0"/>
                <a:cs typeface="Lato Bold" panose="020F0502020204030203" pitchFamily="34" charset="0"/>
              </a:rPr>
              <a:t>2</a:t>
            </a:r>
            <a:endParaRPr lang="en-US" sz="3200" dirty="0">
              <a:latin typeface="Castellar" panose="020A0402060406010301" pitchFamily="18" charset="0"/>
              <a:ea typeface="Lato Bold" panose="020F0502020204030203" pitchFamily="34" charset="0"/>
              <a:cs typeface="Lato Bold" panose="020F0502020204030203" pitchFamily="34" charset="0"/>
            </a:endParaRPr>
          </a:p>
        </p:txBody>
      </p:sp>
      <p:sp>
        <p:nvSpPr>
          <p:cNvPr id="11" name="Rectangle 10"/>
          <p:cNvSpPr/>
          <p:nvPr/>
        </p:nvSpPr>
        <p:spPr>
          <a:xfrm>
            <a:off x="1019390" y="4215069"/>
            <a:ext cx="9419063" cy="523220"/>
          </a:xfrm>
          <a:prstGeom prst="rect">
            <a:avLst/>
          </a:prstGeom>
        </p:spPr>
        <p:txBody>
          <a:bodyPr wrap="square">
            <a:spAutoFit/>
          </a:bodyPr>
          <a:lstStyle/>
          <a:p>
            <a:r>
              <a:rPr lang="en-GB" sz="2800" b="1" dirty="0"/>
              <a:t>Cancer tissue present in the wound</a:t>
            </a:r>
            <a:endParaRPr lang="en-US" sz="2800" b="1"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1359" y="4040691"/>
            <a:ext cx="3445726" cy="2683495"/>
          </a:xfrm>
          <a:prstGeom prst="rect">
            <a:avLst/>
          </a:prstGeom>
        </p:spPr>
      </p:pic>
    </p:spTree>
    <p:extLst>
      <p:ext uri="{BB962C8B-B14F-4D97-AF65-F5344CB8AC3E}">
        <p14:creationId xmlns:p14="http://schemas.microsoft.com/office/powerpoint/2010/main" val="1057179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Hexagon 43"/>
          <p:cNvSpPr/>
          <p:nvPr/>
        </p:nvSpPr>
        <p:spPr>
          <a:xfrm rot="16200000">
            <a:off x="580133" y="501372"/>
            <a:ext cx="565809" cy="552018"/>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5" name="Rectangle 4"/>
          <p:cNvSpPr/>
          <p:nvPr/>
        </p:nvSpPr>
        <p:spPr>
          <a:xfrm>
            <a:off x="1139047" y="3829518"/>
            <a:ext cx="9419063" cy="954107"/>
          </a:xfrm>
          <a:prstGeom prst="rect">
            <a:avLst/>
          </a:prstGeom>
        </p:spPr>
        <p:txBody>
          <a:bodyPr wrap="square">
            <a:spAutoFit/>
          </a:bodyPr>
          <a:lstStyle/>
          <a:p>
            <a:r>
              <a:rPr lang="en-GB" sz="2800" b="1" dirty="0"/>
              <a:t>Necrotic tissue with eschar encompassing more than 20 percent of the wound bed</a:t>
            </a:r>
            <a:endParaRPr lang="en-US" sz="2800" b="1" dirty="0"/>
          </a:p>
        </p:txBody>
      </p:sp>
      <p:sp>
        <p:nvSpPr>
          <p:cNvPr id="3" name="TextBox 2"/>
          <p:cNvSpPr txBox="1"/>
          <p:nvPr/>
        </p:nvSpPr>
        <p:spPr>
          <a:xfrm>
            <a:off x="774063" y="552455"/>
            <a:ext cx="245327" cy="492443"/>
          </a:xfrm>
          <a:prstGeom prst="rect">
            <a:avLst/>
          </a:prstGeom>
          <a:noFill/>
        </p:spPr>
        <p:txBody>
          <a:bodyPr wrap="square" lIns="0" tIns="0" rIns="0" bIns="0" rtlCol="0">
            <a:spAutoFit/>
          </a:bodyPr>
          <a:lstStyle/>
          <a:p>
            <a:r>
              <a:rPr lang="en-GB" sz="3200" dirty="0">
                <a:latin typeface="Castellar" panose="020A0402060406010301" pitchFamily="18" charset="0"/>
                <a:ea typeface="Lato Bold" panose="020F0502020204030203" pitchFamily="34" charset="0"/>
                <a:cs typeface="Lato Bold" panose="020F0502020204030203" pitchFamily="34" charset="0"/>
              </a:rPr>
              <a:t>3</a:t>
            </a:r>
            <a:endParaRPr lang="en-US" sz="3200" dirty="0">
              <a:latin typeface="Castellar" panose="020A0402060406010301" pitchFamily="18" charset="0"/>
              <a:ea typeface="Lato Bold" panose="020F0502020204030203" pitchFamily="34" charset="0"/>
              <a:cs typeface="Lato Bold" panose="020F0502020204030203" pitchFamily="34" charset="0"/>
            </a:endParaRPr>
          </a:p>
        </p:txBody>
      </p:sp>
      <p:sp>
        <p:nvSpPr>
          <p:cNvPr id="8" name="Hexagon 7"/>
          <p:cNvSpPr/>
          <p:nvPr/>
        </p:nvSpPr>
        <p:spPr>
          <a:xfrm rot="16200000">
            <a:off x="529005" y="3890471"/>
            <a:ext cx="565809" cy="552018"/>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9" name="TextBox 8"/>
          <p:cNvSpPr txBox="1"/>
          <p:nvPr/>
        </p:nvSpPr>
        <p:spPr>
          <a:xfrm>
            <a:off x="689245" y="3920258"/>
            <a:ext cx="245327" cy="492443"/>
          </a:xfrm>
          <a:prstGeom prst="rect">
            <a:avLst/>
          </a:prstGeom>
          <a:noFill/>
        </p:spPr>
        <p:txBody>
          <a:bodyPr wrap="square" lIns="0" tIns="0" rIns="0" bIns="0" rtlCol="0">
            <a:spAutoFit/>
          </a:bodyPr>
          <a:lstStyle/>
          <a:p>
            <a:r>
              <a:rPr lang="en-GB" sz="3200" dirty="0">
                <a:latin typeface="Castellar" panose="020A0402060406010301" pitchFamily="18" charset="0"/>
                <a:ea typeface="Lato Bold" panose="020F0502020204030203" pitchFamily="34" charset="0"/>
                <a:cs typeface="Lato Bold" panose="020F0502020204030203" pitchFamily="34" charset="0"/>
              </a:rPr>
              <a:t>5</a:t>
            </a:r>
            <a:endParaRPr lang="en-US" sz="3200" dirty="0">
              <a:latin typeface="Castellar" panose="020A0402060406010301" pitchFamily="18" charset="0"/>
              <a:ea typeface="Lato Bold" panose="020F0502020204030203" pitchFamily="34" charset="0"/>
              <a:cs typeface="Lato Bold" panose="020F0502020204030203" pitchFamily="34" charset="0"/>
            </a:endParaRPr>
          </a:p>
        </p:txBody>
      </p:sp>
      <p:sp>
        <p:nvSpPr>
          <p:cNvPr id="11" name="Rectangle 10"/>
          <p:cNvSpPr/>
          <p:nvPr/>
        </p:nvSpPr>
        <p:spPr>
          <a:xfrm>
            <a:off x="1139047" y="513983"/>
            <a:ext cx="9419063" cy="523220"/>
          </a:xfrm>
          <a:prstGeom prst="rect">
            <a:avLst/>
          </a:prstGeom>
        </p:spPr>
        <p:txBody>
          <a:bodyPr wrap="square">
            <a:spAutoFit/>
          </a:bodyPr>
          <a:lstStyle/>
          <a:p>
            <a:r>
              <a:rPr lang="en-GB" sz="2800" b="1" dirty="0"/>
              <a:t>Infected wounds</a:t>
            </a:r>
            <a:endParaRPr lang="en-US" sz="28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03" y="1293924"/>
            <a:ext cx="3606800" cy="22479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3396" y="4306571"/>
            <a:ext cx="3708546" cy="2416283"/>
          </a:xfrm>
          <a:prstGeom prst="rect">
            <a:avLst/>
          </a:prstGeom>
        </p:spPr>
      </p:pic>
      <p:sp>
        <p:nvSpPr>
          <p:cNvPr id="12" name="Hexagon 11"/>
          <p:cNvSpPr/>
          <p:nvPr/>
        </p:nvSpPr>
        <p:spPr>
          <a:xfrm rot="16200000">
            <a:off x="5986162" y="501372"/>
            <a:ext cx="565809" cy="552018"/>
          </a:xfrm>
          <a:prstGeom prst="hexagon">
            <a:avLst>
              <a:gd name="adj" fmla="val 27555"/>
              <a:gd name="vf" fmla="val 11547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15" name="TextBox 14"/>
          <p:cNvSpPr txBox="1"/>
          <p:nvPr/>
        </p:nvSpPr>
        <p:spPr>
          <a:xfrm flipH="1">
            <a:off x="6096000" y="564268"/>
            <a:ext cx="397457" cy="492443"/>
          </a:xfrm>
          <a:prstGeom prst="rect">
            <a:avLst/>
          </a:prstGeom>
          <a:noFill/>
        </p:spPr>
        <p:txBody>
          <a:bodyPr wrap="square" lIns="0" tIns="0" rIns="0" bIns="0" rtlCol="0">
            <a:spAutoFit/>
          </a:bodyPr>
          <a:lstStyle/>
          <a:p>
            <a:r>
              <a:rPr lang="en-GB" sz="3200" dirty="0">
                <a:latin typeface="Castellar" panose="020A0402060406010301" pitchFamily="18" charset="0"/>
                <a:ea typeface="Lato Bold" panose="020F0502020204030203" pitchFamily="34" charset="0"/>
                <a:cs typeface="Lato Bold" panose="020F0502020204030203" pitchFamily="34" charset="0"/>
              </a:rPr>
              <a:t>4</a:t>
            </a:r>
            <a:endParaRPr lang="en-US" sz="3200" dirty="0">
              <a:latin typeface="Castellar" panose="020A0402060406010301" pitchFamily="18" charset="0"/>
              <a:ea typeface="Lato Bold" panose="020F0502020204030203" pitchFamily="34" charset="0"/>
              <a:cs typeface="Lato Bold" panose="020F0502020204030203" pitchFamily="34" charset="0"/>
            </a:endParaRPr>
          </a:p>
        </p:txBody>
      </p:sp>
      <p:sp>
        <p:nvSpPr>
          <p:cNvPr id="16" name="Rectangle 15"/>
          <p:cNvSpPr/>
          <p:nvPr/>
        </p:nvSpPr>
        <p:spPr>
          <a:xfrm rot="10800000" flipV="1">
            <a:off x="6648019" y="505092"/>
            <a:ext cx="7362828" cy="523220"/>
          </a:xfrm>
          <a:prstGeom prst="rect">
            <a:avLst/>
          </a:prstGeom>
        </p:spPr>
        <p:txBody>
          <a:bodyPr wrap="square">
            <a:spAutoFit/>
          </a:bodyPr>
          <a:lstStyle/>
          <a:p>
            <a:r>
              <a:rPr lang="en-GB" sz="2800" b="1" dirty="0"/>
              <a:t>Exposed organs or blood </a:t>
            </a:r>
            <a:r>
              <a:rPr lang="en-US" sz="2800" b="1" dirty="0"/>
              <a:t>vessels </a:t>
            </a:r>
          </a:p>
        </p:txBody>
      </p:sp>
    </p:spTree>
    <p:extLst>
      <p:ext uri="{BB962C8B-B14F-4D97-AF65-F5344CB8AC3E}">
        <p14:creationId xmlns:p14="http://schemas.microsoft.com/office/powerpoint/2010/main" val="714557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68351" y="539529"/>
            <a:ext cx="11128917" cy="707886"/>
          </a:xfrm>
          <a:prstGeom prst="rect">
            <a:avLst/>
          </a:prstGeom>
        </p:spPr>
        <p:txBody>
          <a:bodyPr wrap="square">
            <a:spAutoFit/>
          </a:bodyPr>
          <a:lstStyle/>
          <a:p>
            <a:pPr algn="ctr"/>
            <a:r>
              <a:rPr lang="en-GB" sz="4000" dirty="0">
                <a:solidFill>
                  <a:schemeClr val="accent2">
                    <a:lumMod val="75000"/>
                  </a:schemeClr>
                </a:solidFill>
                <a:latin typeface="Goudy Stout" panose="0202090407030B020401" pitchFamily="18" charset="0"/>
                <a:ea typeface="Lato Bold" panose="020F0502020204030203" pitchFamily="34" charset="0"/>
                <a:cs typeface="Lato Bold" panose="020F0502020204030203" pitchFamily="34" charset="0"/>
              </a:rPr>
              <a:t>How to apply </a:t>
            </a:r>
            <a:r>
              <a:rPr lang="en-GB" sz="4000" dirty="0" err="1">
                <a:solidFill>
                  <a:schemeClr val="accent2">
                    <a:lumMod val="75000"/>
                  </a:schemeClr>
                </a:solidFill>
                <a:latin typeface="Goudy Stout" panose="0202090407030B020401" pitchFamily="18" charset="0"/>
                <a:ea typeface="Lato Bold" panose="020F0502020204030203" pitchFamily="34" charset="0"/>
                <a:cs typeface="Lato Bold" panose="020F0502020204030203" pitchFamily="34" charset="0"/>
              </a:rPr>
              <a:t>npwt</a:t>
            </a:r>
            <a:r>
              <a:rPr lang="en-GB" sz="4000" dirty="0">
                <a:solidFill>
                  <a:schemeClr val="accent2">
                    <a:lumMod val="75000"/>
                  </a:schemeClr>
                </a:solidFill>
                <a:latin typeface="Goudy Stout" panose="0202090407030B020401" pitchFamily="18" charset="0"/>
                <a:ea typeface="Lato Bold" panose="020F0502020204030203" pitchFamily="34" charset="0"/>
                <a:cs typeface="Lato Bold" panose="020F0502020204030203" pitchFamily="34"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656" y="1617972"/>
            <a:ext cx="9001125" cy="4714875"/>
          </a:xfrm>
          <a:prstGeom prst="rect">
            <a:avLst/>
          </a:prstGeom>
        </p:spPr>
      </p:pic>
    </p:spTree>
    <p:extLst>
      <p:ext uri="{BB962C8B-B14F-4D97-AF65-F5344CB8AC3E}">
        <p14:creationId xmlns:p14="http://schemas.microsoft.com/office/powerpoint/2010/main" val="3670651573"/>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0977" y="1285950"/>
            <a:ext cx="5312229" cy="431074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420977" y="1363829"/>
            <a:ext cx="5312229" cy="3785652"/>
          </a:xfrm>
          <a:prstGeom prst="rect">
            <a:avLst/>
          </a:prstGeom>
        </p:spPr>
        <p:txBody>
          <a:bodyPr wrap="square">
            <a:spAutoFit/>
          </a:bodyPr>
          <a:lstStyle/>
          <a:p>
            <a:r>
              <a:rPr lang="en-GB" sz="2400"/>
              <a:t>A </a:t>
            </a:r>
            <a:r>
              <a:rPr lang="en-GB" sz="2400" b="1"/>
              <a:t>wound</a:t>
            </a:r>
            <a:r>
              <a:rPr lang="en-GB" sz="2400"/>
              <a:t> is a rapid onset of </a:t>
            </a:r>
            <a:r>
              <a:rPr lang="en-GB" sz="2400">
                <a:hlinkClick r:id="rId2" tooltip="Injury"/>
              </a:rPr>
              <a:t>injury</a:t>
            </a:r>
            <a:r>
              <a:rPr lang="en-GB" sz="2400"/>
              <a:t> that involves </a:t>
            </a:r>
            <a:r>
              <a:rPr lang="en-GB" sz="2400">
                <a:hlinkClick r:id="rId3" tooltip="Laceration"/>
              </a:rPr>
              <a:t>lacerated</a:t>
            </a:r>
            <a:r>
              <a:rPr lang="en-GB" sz="2400"/>
              <a:t> or </a:t>
            </a:r>
            <a:r>
              <a:rPr lang="en-GB" sz="2400">
                <a:hlinkClick r:id="rId4" tooltip="Puncture wound"/>
              </a:rPr>
              <a:t>punctured</a:t>
            </a:r>
            <a:r>
              <a:rPr lang="en-GB" sz="2400"/>
              <a:t> </a:t>
            </a:r>
            <a:r>
              <a:rPr lang="en-GB" sz="2400">
                <a:hlinkClick r:id="rId5" tooltip="Skin"/>
              </a:rPr>
              <a:t>skin</a:t>
            </a:r>
            <a:r>
              <a:rPr lang="en-GB" sz="2400"/>
              <a:t> (an </a:t>
            </a:r>
            <a:r>
              <a:rPr lang="en-GB" sz="2400" i="1"/>
              <a:t>open</a:t>
            </a:r>
            <a:r>
              <a:rPr lang="en-GB" sz="2400"/>
              <a:t> wound), or a </a:t>
            </a:r>
            <a:r>
              <a:rPr lang="en-GB" sz="2400">
                <a:hlinkClick r:id="rId6" tooltip="Bruise"/>
              </a:rPr>
              <a:t>contusion</a:t>
            </a:r>
            <a:r>
              <a:rPr lang="en-GB" sz="2400"/>
              <a:t> (a </a:t>
            </a:r>
            <a:r>
              <a:rPr lang="en-GB" sz="2400" i="1"/>
              <a:t>closed</a:t>
            </a:r>
            <a:r>
              <a:rPr lang="en-GB" sz="2400"/>
              <a:t> wound) from blunt force </a:t>
            </a:r>
            <a:r>
              <a:rPr lang="en-GB" sz="2400">
                <a:hlinkClick r:id="rId7" tooltip="Physical trauma"/>
              </a:rPr>
              <a:t>trauma</a:t>
            </a:r>
            <a:r>
              <a:rPr lang="en-GB" sz="2400"/>
              <a:t> or compression. In </a:t>
            </a:r>
            <a:r>
              <a:rPr lang="en-GB" sz="2400">
                <a:hlinkClick r:id="rId8" tooltip="Pathology"/>
              </a:rPr>
              <a:t>pathology</a:t>
            </a:r>
            <a:r>
              <a:rPr lang="en-GB" sz="2400"/>
              <a:t>, a </a:t>
            </a:r>
            <a:r>
              <a:rPr lang="en-GB" sz="2400" i="1"/>
              <a:t>wound</a:t>
            </a:r>
            <a:r>
              <a:rPr lang="en-GB" sz="2400"/>
              <a:t> is an acute injury that damages the </a:t>
            </a:r>
            <a:r>
              <a:rPr lang="en-GB" sz="2400">
                <a:hlinkClick r:id="rId9" tooltip="Epidermis"/>
              </a:rPr>
              <a:t>epidermis</a:t>
            </a:r>
            <a:r>
              <a:rPr lang="en-GB" sz="2400"/>
              <a:t> of the skin. To </a:t>
            </a:r>
            <a:r>
              <a:rPr lang="en-GB" sz="2400">
                <a:hlinkClick r:id="rId10" tooltip="Healing"/>
              </a:rPr>
              <a:t>heal</a:t>
            </a:r>
            <a:r>
              <a:rPr lang="en-GB" sz="2400"/>
              <a:t> a wound, the body undertakes a series of actions collectively known as the </a:t>
            </a:r>
            <a:r>
              <a:rPr lang="en-GB" sz="2400">
                <a:hlinkClick r:id="rId11" tooltip="Wound healing"/>
              </a:rPr>
              <a:t>wound healing</a:t>
            </a:r>
            <a:r>
              <a:rPr lang="en-GB" sz="2400"/>
              <a:t> process.</a:t>
            </a:r>
            <a:endParaRPr lang="en-US" sz="2400" dirty="0">
              <a:latin typeface="Lato Bold" panose="020F0502020204030203" pitchFamily="34" charset="0"/>
              <a:ea typeface="Lato Bold" panose="020F0502020204030203" pitchFamily="34" charset="0"/>
              <a:cs typeface="Lato Bold" panose="020F0502020204030203" pitchFamily="34" charset="0"/>
            </a:endParaRPr>
          </a:p>
        </p:txBody>
      </p:sp>
      <p:pic>
        <p:nvPicPr>
          <p:cNvPr id="2" name="Picture Placeholder 1"/>
          <p:cNvPicPr>
            <a:picLocks noGrp="1" noChangeAspect="1"/>
          </p:cNvPicPr>
          <p:nvPr>
            <p:ph type="pic" sz="quarter" idx="13"/>
          </p:nvPr>
        </p:nvPicPr>
        <p:blipFill>
          <a:blip r:embed="rId12">
            <a:extLst>
              <a:ext uri="{28A0092B-C50C-407E-A947-70E740481C1C}">
                <a14:useLocalDpi xmlns:a14="http://schemas.microsoft.com/office/drawing/2010/main" val="0"/>
              </a:ext>
            </a:extLst>
          </a:blip>
          <a:srcRect l="7064" r="7064"/>
          <a:stretch>
            <a:fillRect/>
          </a:stretch>
        </p:blipFill>
        <p:spPr>
          <a:xfrm>
            <a:off x="221399" y="457200"/>
            <a:ext cx="5853923" cy="3880626"/>
          </a:xfrm>
        </p:spPr>
      </p:pic>
      <p:sp>
        <p:nvSpPr>
          <p:cNvPr id="9" name="TextBox 8"/>
          <p:cNvSpPr txBox="1"/>
          <p:nvPr/>
        </p:nvSpPr>
        <p:spPr>
          <a:xfrm>
            <a:off x="221399" y="4533928"/>
            <a:ext cx="5956375" cy="1231106"/>
          </a:xfrm>
          <a:prstGeom prst="rect">
            <a:avLst/>
          </a:prstGeom>
          <a:noFill/>
        </p:spPr>
        <p:txBody>
          <a:bodyPr wrap="square" lIns="0" tIns="0" rIns="0" bIns="0" rtlCol="0">
            <a:spAutoFit/>
          </a:bodyPr>
          <a:lstStyle/>
          <a:p>
            <a:r>
              <a:rPr lang="en-GB" sz="4000">
                <a:solidFill>
                  <a:schemeClr val="accent2">
                    <a:lumMod val="75000"/>
                  </a:schemeClr>
                </a:solidFill>
                <a:latin typeface="Goudy Stout" panose="0202090407030B020401" pitchFamily="18" charset="0"/>
                <a:ea typeface="Lato Bold" panose="020F0502020204030203" pitchFamily="34" charset="0"/>
                <a:cs typeface="Lato Bold" panose="020F0502020204030203" pitchFamily="34" charset="0"/>
              </a:rPr>
              <a:t>What's the wound?</a:t>
            </a:r>
            <a:endParaRPr lang="en-US" sz="4000" dirty="0">
              <a:solidFill>
                <a:schemeClr val="accent2">
                  <a:lumMod val="75000"/>
                </a:schemeClr>
              </a:solidFill>
              <a:latin typeface="Goudy Stout" panose="0202090407030B020401" pitchFamily="18" charset="0"/>
              <a:ea typeface="Lato Bold" panose="020F0502020204030203" pitchFamily="34" charset="0"/>
              <a:cs typeface="Lato Bold" panose="020F0502020204030203" pitchFamily="34" charset="0"/>
            </a:endParaRPr>
          </a:p>
        </p:txBody>
      </p:sp>
    </p:spTree>
    <p:extLst>
      <p:ext uri="{BB962C8B-B14F-4D97-AF65-F5344CB8AC3E}">
        <p14:creationId xmlns:p14="http://schemas.microsoft.com/office/powerpoint/2010/main" val="3873293146"/>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Hexagon 43"/>
          <p:cNvSpPr/>
          <p:nvPr/>
        </p:nvSpPr>
        <p:spPr>
          <a:xfrm rot="16200000">
            <a:off x="385886" y="434460"/>
            <a:ext cx="1151784" cy="1109582"/>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4" name="TextBox 3"/>
          <p:cNvSpPr txBox="1"/>
          <p:nvPr/>
        </p:nvSpPr>
        <p:spPr>
          <a:xfrm>
            <a:off x="828729" y="573752"/>
            <a:ext cx="266098" cy="830997"/>
          </a:xfrm>
          <a:prstGeom prst="rect">
            <a:avLst/>
          </a:prstGeom>
          <a:noFill/>
        </p:spPr>
        <p:txBody>
          <a:bodyPr wrap="none" lIns="0" tIns="0" rIns="0" bIns="0" rtlCol="0">
            <a:spAutoFit/>
          </a:bodyPr>
          <a:lstStyle/>
          <a:p>
            <a:r>
              <a:rPr lang="en-GB" sz="5400" dirty="0">
                <a:latin typeface="Castellar" panose="020A0402060406010301" pitchFamily="18" charset="0"/>
                <a:ea typeface="Lato Bold" panose="020F0502020204030203" pitchFamily="34" charset="0"/>
                <a:cs typeface="Lato Bold" panose="020F0502020204030203" pitchFamily="34" charset="0"/>
              </a:rPr>
              <a:t>1</a:t>
            </a:r>
            <a:endParaRPr lang="en-US" sz="5400" dirty="0">
              <a:latin typeface="Castellar" panose="020A0402060406010301" pitchFamily="18" charset="0"/>
              <a:ea typeface="Lato Bold" panose="020F0502020204030203" pitchFamily="34" charset="0"/>
              <a:cs typeface="Lato Bold" panose="020F0502020204030203" pitchFamily="34" charset="0"/>
            </a:endParaRPr>
          </a:p>
        </p:txBody>
      </p:sp>
      <p:sp>
        <p:nvSpPr>
          <p:cNvPr id="5" name="Rectangle 4"/>
          <p:cNvSpPr/>
          <p:nvPr/>
        </p:nvSpPr>
        <p:spPr>
          <a:xfrm>
            <a:off x="1516570" y="741020"/>
            <a:ext cx="9419063" cy="4401205"/>
          </a:xfrm>
          <a:prstGeom prst="rect">
            <a:avLst/>
          </a:prstGeom>
        </p:spPr>
        <p:txBody>
          <a:bodyPr wrap="square">
            <a:spAutoFit/>
          </a:bodyPr>
          <a:lstStyle/>
          <a:p>
            <a:r>
              <a:rPr lang="en-GB" sz="2800" b="1" dirty="0"/>
              <a:t>Cut wound interface to fit shape wound. </a:t>
            </a:r>
          </a:p>
          <a:p>
            <a:endParaRPr lang="en-GB" sz="2800" b="1" dirty="0"/>
          </a:p>
          <a:p>
            <a:r>
              <a:rPr lang="en-GB" sz="2800" b="1" dirty="0"/>
              <a:t>- The foam have a different shape and type examples : </a:t>
            </a:r>
          </a:p>
          <a:p>
            <a:r>
              <a:rPr lang="en-GB" sz="2800" b="1" dirty="0"/>
              <a:t>a. </a:t>
            </a:r>
            <a:r>
              <a:rPr lang="en-GB" sz="2800" b="1" dirty="0" err="1"/>
              <a:t>Reteculated</a:t>
            </a:r>
            <a:r>
              <a:rPr lang="en-GB" sz="2800" b="1" dirty="0"/>
              <a:t> black foam </a:t>
            </a:r>
          </a:p>
          <a:p>
            <a:r>
              <a:rPr lang="en-GB" sz="2800" b="1" dirty="0" err="1"/>
              <a:t>b.silver</a:t>
            </a:r>
            <a:r>
              <a:rPr lang="en-GB" sz="2800" b="1" dirty="0"/>
              <a:t> </a:t>
            </a:r>
            <a:r>
              <a:rPr lang="en-GB" sz="2800" b="1" dirty="0" err="1"/>
              <a:t>reteculated</a:t>
            </a:r>
            <a:r>
              <a:rPr lang="en-GB" sz="2800" b="1" dirty="0"/>
              <a:t> foam </a:t>
            </a:r>
          </a:p>
          <a:p>
            <a:r>
              <a:rPr lang="en-GB" sz="2800" b="1" dirty="0" err="1"/>
              <a:t>c.green</a:t>
            </a:r>
            <a:r>
              <a:rPr lang="en-GB" sz="2800" b="1" dirty="0"/>
              <a:t> foam </a:t>
            </a:r>
          </a:p>
          <a:p>
            <a:r>
              <a:rPr lang="en-GB" sz="2800" b="1" dirty="0" err="1"/>
              <a:t>d.white</a:t>
            </a:r>
            <a:r>
              <a:rPr lang="en-GB" sz="2800" b="1" dirty="0"/>
              <a:t> foam  </a:t>
            </a:r>
          </a:p>
          <a:p>
            <a:r>
              <a:rPr lang="en-GB" sz="2800" b="1" dirty="0"/>
              <a:t>*** PPI (pores per linear inch ) </a:t>
            </a:r>
          </a:p>
          <a:p>
            <a:r>
              <a:rPr lang="en-GB" sz="2800" b="1" dirty="0"/>
              <a:t>The most common type of foam in the NPWT is a </a:t>
            </a:r>
            <a:r>
              <a:rPr lang="en-GB" sz="2800" b="1" dirty="0" err="1"/>
              <a:t>reteculated</a:t>
            </a:r>
            <a:r>
              <a:rPr lang="en-GB" sz="2800" b="1" dirty="0"/>
              <a:t> black foam</a:t>
            </a:r>
            <a:endParaRPr lang="en-US" sz="2800" b="1" dirty="0"/>
          </a:p>
        </p:txBody>
      </p:sp>
    </p:spTree>
    <p:extLst>
      <p:ext uri="{BB962C8B-B14F-4D97-AF65-F5344CB8AC3E}">
        <p14:creationId xmlns:p14="http://schemas.microsoft.com/office/powerpoint/2010/main" val="3418036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0" y="369152"/>
            <a:ext cx="10058400" cy="269732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 y="3468029"/>
            <a:ext cx="10058400" cy="3021981"/>
          </a:xfrm>
          <a:prstGeom prst="rect">
            <a:avLst/>
          </a:prstGeom>
        </p:spPr>
      </p:pic>
    </p:spTree>
    <p:extLst>
      <p:ext uri="{BB962C8B-B14F-4D97-AF65-F5344CB8AC3E}">
        <p14:creationId xmlns:p14="http://schemas.microsoft.com/office/powerpoint/2010/main" val="1675420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5311" y="611037"/>
            <a:ext cx="472096" cy="369332"/>
          </a:xfrm>
          <a:prstGeom prst="rect">
            <a:avLst/>
          </a:prstGeom>
          <a:noFill/>
        </p:spPr>
        <p:txBody>
          <a:bodyPr wrap="square" lIns="0" tIns="0" rIns="0" bIns="0" rtlCol="0">
            <a:spAutoFit/>
          </a:bodyPr>
          <a:lstStyle/>
          <a:p>
            <a:r>
              <a:rPr lang="en-GB" sz="2400" dirty="0">
                <a:latin typeface="Castellar" panose="020A0402060406010301" pitchFamily="18" charset="0"/>
                <a:ea typeface="Lato Bold" panose="020F0502020204030203" pitchFamily="34" charset="0"/>
                <a:cs typeface="Lato Bold" panose="020F0502020204030203" pitchFamily="34" charset="0"/>
              </a:rPr>
              <a:t>2</a:t>
            </a:r>
            <a:endParaRPr lang="en-US" sz="2400" dirty="0">
              <a:latin typeface="Castellar" panose="020A0402060406010301" pitchFamily="18" charset="0"/>
              <a:ea typeface="Lato Bold" panose="020F0502020204030203" pitchFamily="34" charset="0"/>
              <a:cs typeface="Lato Bold" panose="020F0502020204030203" pitchFamily="34" charset="0"/>
            </a:endParaRPr>
          </a:p>
        </p:txBody>
      </p:sp>
      <p:sp>
        <p:nvSpPr>
          <p:cNvPr id="5" name="Rectangle 4"/>
          <p:cNvSpPr/>
          <p:nvPr/>
        </p:nvSpPr>
        <p:spPr>
          <a:xfrm>
            <a:off x="1151359" y="611037"/>
            <a:ext cx="9419063" cy="369332"/>
          </a:xfrm>
          <a:prstGeom prst="rect">
            <a:avLst/>
          </a:prstGeom>
        </p:spPr>
        <p:txBody>
          <a:bodyPr wrap="square">
            <a:spAutoFit/>
          </a:bodyPr>
          <a:lstStyle/>
          <a:p>
            <a:r>
              <a:rPr lang="en-GB" b="1" dirty="0"/>
              <a:t>The foam dressing covered by occlusive adhesive transparent dressing</a:t>
            </a:r>
            <a:endParaRPr lang="en-US"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9285" y="111512"/>
            <a:ext cx="3100039" cy="2162709"/>
          </a:xfrm>
          <a:prstGeom prst="rect">
            <a:avLst/>
          </a:prstGeom>
        </p:spPr>
      </p:pic>
      <p:sp>
        <p:nvSpPr>
          <p:cNvPr id="7" name="TextBox 6"/>
          <p:cNvSpPr txBox="1"/>
          <p:nvPr/>
        </p:nvSpPr>
        <p:spPr>
          <a:xfrm>
            <a:off x="1015103" y="2720785"/>
            <a:ext cx="136256" cy="307777"/>
          </a:xfrm>
          <a:prstGeom prst="rect">
            <a:avLst/>
          </a:prstGeom>
          <a:noFill/>
        </p:spPr>
        <p:txBody>
          <a:bodyPr wrap="none" lIns="0" tIns="0" rIns="0" bIns="0" rtlCol="0">
            <a:spAutoFit/>
          </a:bodyPr>
          <a:lstStyle/>
          <a:p>
            <a:r>
              <a:rPr lang="en-GB" sz="2000" dirty="0">
                <a:latin typeface="Castellar" panose="020A0402060406010301" pitchFamily="18" charset="0"/>
                <a:ea typeface="Lato Bold" panose="020F0502020204030203" pitchFamily="34" charset="0"/>
                <a:cs typeface="Lato Bold" panose="020F0502020204030203" pitchFamily="34" charset="0"/>
              </a:rPr>
              <a:t>3</a:t>
            </a:r>
            <a:endParaRPr lang="en-US" sz="2000" dirty="0">
              <a:latin typeface="Castellar" panose="020A0402060406010301" pitchFamily="18" charset="0"/>
              <a:ea typeface="Lato Bold" panose="020F0502020204030203" pitchFamily="34" charset="0"/>
              <a:cs typeface="Lato Bold" panose="020F0502020204030203" pitchFamily="34" charset="0"/>
            </a:endParaRPr>
          </a:p>
        </p:txBody>
      </p:sp>
      <p:sp>
        <p:nvSpPr>
          <p:cNvPr id="8" name="Rectangle 7"/>
          <p:cNvSpPr/>
          <p:nvPr/>
        </p:nvSpPr>
        <p:spPr>
          <a:xfrm>
            <a:off x="1262570" y="2690007"/>
            <a:ext cx="9419063" cy="369332"/>
          </a:xfrm>
          <a:prstGeom prst="rect">
            <a:avLst/>
          </a:prstGeom>
        </p:spPr>
        <p:txBody>
          <a:bodyPr wrap="square">
            <a:spAutoFit/>
          </a:bodyPr>
          <a:lstStyle/>
          <a:p>
            <a:r>
              <a:rPr lang="en-GB" b="1" dirty="0"/>
              <a:t>Place vented end of flexible vacuum tubing flush  with wound interface</a:t>
            </a:r>
            <a:endParaRPr lang="en-US"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5014" y="2720785"/>
            <a:ext cx="3074309" cy="1862995"/>
          </a:xfrm>
          <a:prstGeom prst="rect">
            <a:avLst/>
          </a:prstGeom>
        </p:spPr>
      </p:pic>
      <p:sp>
        <p:nvSpPr>
          <p:cNvPr id="10" name="Rectangle 9">
            <a:extLst>
              <a:ext uri="{FF2B5EF4-FFF2-40B4-BE49-F238E27FC236}">
                <a16:creationId xmlns:a16="http://schemas.microsoft.com/office/drawing/2014/main" id="{055AE74E-D63A-B889-AAD2-05361EE4847D}"/>
              </a:ext>
            </a:extLst>
          </p:cNvPr>
          <p:cNvSpPr/>
          <p:nvPr/>
        </p:nvSpPr>
        <p:spPr>
          <a:xfrm>
            <a:off x="1386468" y="4845678"/>
            <a:ext cx="9419063" cy="369332"/>
          </a:xfrm>
          <a:prstGeom prst="rect">
            <a:avLst/>
          </a:prstGeom>
        </p:spPr>
        <p:txBody>
          <a:bodyPr wrap="square">
            <a:spAutoFit/>
          </a:bodyPr>
          <a:lstStyle/>
          <a:p>
            <a:r>
              <a:rPr lang="en-GB" b="1" dirty="0"/>
              <a:t>Connect the tube to canister of vacuum pump</a:t>
            </a:r>
            <a:endParaRPr lang="en-US" b="1" dirty="0"/>
          </a:p>
        </p:txBody>
      </p:sp>
      <p:sp>
        <p:nvSpPr>
          <p:cNvPr id="12" name="TextBox 11">
            <a:extLst>
              <a:ext uri="{FF2B5EF4-FFF2-40B4-BE49-F238E27FC236}">
                <a16:creationId xmlns:a16="http://schemas.microsoft.com/office/drawing/2014/main" id="{3FE46D8C-9C12-AED3-9D07-F036FE488069}"/>
              </a:ext>
            </a:extLst>
          </p:cNvPr>
          <p:cNvSpPr txBox="1"/>
          <p:nvPr/>
        </p:nvSpPr>
        <p:spPr>
          <a:xfrm>
            <a:off x="1143929" y="4891844"/>
            <a:ext cx="133050" cy="276999"/>
          </a:xfrm>
          <a:prstGeom prst="rect">
            <a:avLst/>
          </a:prstGeom>
          <a:noFill/>
        </p:spPr>
        <p:txBody>
          <a:bodyPr wrap="none" lIns="0" tIns="0" rIns="0" bIns="0" rtlCol="0">
            <a:spAutoFit/>
          </a:bodyPr>
          <a:lstStyle/>
          <a:p>
            <a:r>
              <a:rPr lang="en-GB" dirty="0">
                <a:latin typeface="Castellar" panose="020A0402060406010301" pitchFamily="18" charset="0"/>
                <a:ea typeface="Lato Bold" panose="020F0502020204030203" pitchFamily="34" charset="0"/>
                <a:cs typeface="Lato Bold" panose="020F0502020204030203" pitchFamily="34" charset="0"/>
              </a:rPr>
              <a:t>4</a:t>
            </a:r>
            <a:endParaRPr lang="en-US" dirty="0">
              <a:latin typeface="Castellar" panose="020A0402060406010301" pitchFamily="18" charset="0"/>
              <a:ea typeface="Lato Bold" panose="020F0502020204030203" pitchFamily="34" charset="0"/>
              <a:cs typeface="Lato Bold" panose="020F0502020204030203" pitchFamily="34" charset="0"/>
            </a:endParaRPr>
          </a:p>
        </p:txBody>
      </p:sp>
      <p:pic>
        <p:nvPicPr>
          <p:cNvPr id="14" name="Picture 13">
            <a:extLst>
              <a:ext uri="{FF2B5EF4-FFF2-40B4-BE49-F238E27FC236}">
                <a16:creationId xmlns:a16="http://schemas.microsoft.com/office/drawing/2014/main" id="{05E74D2B-A196-77C5-DDD8-8F938CFBD0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9515" y="4786616"/>
            <a:ext cx="3074309" cy="1959872"/>
          </a:xfrm>
          <a:prstGeom prst="rect">
            <a:avLst/>
          </a:prstGeom>
        </p:spPr>
      </p:pic>
    </p:spTree>
    <p:extLst>
      <p:ext uri="{BB962C8B-B14F-4D97-AF65-F5344CB8AC3E}">
        <p14:creationId xmlns:p14="http://schemas.microsoft.com/office/powerpoint/2010/main" val="1441291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0654" y="372261"/>
            <a:ext cx="11128917" cy="584775"/>
          </a:xfrm>
          <a:prstGeom prst="rect">
            <a:avLst/>
          </a:prstGeom>
        </p:spPr>
        <p:txBody>
          <a:bodyPr wrap="square">
            <a:spAutoFit/>
          </a:bodyPr>
          <a:lstStyle/>
          <a:p>
            <a:pPr algn="ctr"/>
            <a:r>
              <a:rPr lang="en-GB" sz="3200" dirty="0">
                <a:solidFill>
                  <a:schemeClr val="accent2">
                    <a:lumMod val="75000"/>
                  </a:schemeClr>
                </a:solidFill>
                <a:latin typeface="Goudy Stout" panose="0202090407030B020401" pitchFamily="18" charset="0"/>
                <a:ea typeface="Lato Bold" panose="020F0502020204030203" pitchFamily="34" charset="0"/>
                <a:cs typeface="Lato Bold" panose="020F0502020204030203" pitchFamily="34" charset="0"/>
              </a:rPr>
              <a:t>After suction applied:</a:t>
            </a:r>
          </a:p>
        </p:txBody>
      </p:sp>
      <p:sp>
        <p:nvSpPr>
          <p:cNvPr id="4" name="Rectangle 3"/>
          <p:cNvSpPr/>
          <p:nvPr/>
        </p:nvSpPr>
        <p:spPr>
          <a:xfrm>
            <a:off x="364272" y="1053254"/>
            <a:ext cx="9419063" cy="3108543"/>
          </a:xfrm>
          <a:prstGeom prst="rect">
            <a:avLst/>
          </a:prstGeom>
        </p:spPr>
        <p:txBody>
          <a:bodyPr wrap="square">
            <a:spAutoFit/>
          </a:bodyPr>
          <a:lstStyle/>
          <a:p>
            <a:r>
              <a:rPr lang="en-GB" sz="2800" b="1" dirty="0"/>
              <a:t>1. The size of foam reducing under pressure and the wound contraction (macro deformation) </a:t>
            </a:r>
          </a:p>
          <a:p>
            <a:r>
              <a:rPr lang="en-GB" sz="2800" b="1" dirty="0"/>
              <a:t>2. absorption of the fluid from the wound</a:t>
            </a:r>
          </a:p>
          <a:p>
            <a:endParaRPr lang="en-GB" sz="2800" b="1" dirty="0"/>
          </a:p>
          <a:p>
            <a:r>
              <a:rPr lang="en-GB" sz="2800" b="1" dirty="0"/>
              <a:t>3. under pressure increase blood flow to tissue </a:t>
            </a:r>
          </a:p>
          <a:p>
            <a:endParaRPr lang="en-GB" sz="2800" b="1" dirty="0"/>
          </a:p>
          <a:p>
            <a:r>
              <a:rPr lang="en-GB" sz="2800" b="1" dirty="0"/>
              <a:t>4. GRANULATION of tissue (</a:t>
            </a:r>
            <a:r>
              <a:rPr lang="en-GB" sz="2800" b="1" dirty="0" err="1"/>
              <a:t>microdeformation</a:t>
            </a:r>
            <a:r>
              <a:rPr lang="en-GB" sz="2800" b="1" dirty="0"/>
              <a:t> )</a:t>
            </a:r>
            <a:endParaRPr lang="en-US" sz="2800" b="1" dirty="0"/>
          </a:p>
        </p:txBody>
      </p:sp>
      <p:sp>
        <p:nvSpPr>
          <p:cNvPr id="5" name="Hexagon 4"/>
          <p:cNvSpPr/>
          <p:nvPr/>
        </p:nvSpPr>
        <p:spPr>
          <a:xfrm rot="16200000">
            <a:off x="295959" y="1103535"/>
            <a:ext cx="543677" cy="407052"/>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7" name="Hexagon 6"/>
          <p:cNvSpPr/>
          <p:nvPr/>
        </p:nvSpPr>
        <p:spPr>
          <a:xfrm rot="16200000">
            <a:off x="244832" y="3686433"/>
            <a:ext cx="543677" cy="407052"/>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8" name="Hexagon 7"/>
          <p:cNvSpPr/>
          <p:nvPr/>
        </p:nvSpPr>
        <p:spPr>
          <a:xfrm rot="16200000">
            <a:off x="244832" y="2842686"/>
            <a:ext cx="543677" cy="407052"/>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9" name="Hexagon 8"/>
          <p:cNvSpPr/>
          <p:nvPr/>
        </p:nvSpPr>
        <p:spPr>
          <a:xfrm rot="16200000">
            <a:off x="295960" y="1973111"/>
            <a:ext cx="543677" cy="407052"/>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44" y="4382430"/>
            <a:ext cx="3250384" cy="220561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0829" y="4382430"/>
            <a:ext cx="3823941" cy="22056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2071" y="4382429"/>
            <a:ext cx="3702338" cy="2213049"/>
          </a:xfrm>
          <a:prstGeom prst="rect">
            <a:avLst/>
          </a:prstGeom>
        </p:spPr>
      </p:pic>
    </p:spTree>
    <p:extLst>
      <p:ext uri="{BB962C8B-B14F-4D97-AF65-F5344CB8AC3E}">
        <p14:creationId xmlns:p14="http://schemas.microsoft.com/office/powerpoint/2010/main" val="4201669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8938" y="249597"/>
            <a:ext cx="9222058" cy="584775"/>
          </a:xfrm>
          <a:prstGeom prst="rect">
            <a:avLst/>
          </a:prstGeom>
        </p:spPr>
        <p:txBody>
          <a:bodyPr wrap="square">
            <a:spAutoFit/>
          </a:bodyPr>
          <a:lstStyle/>
          <a:p>
            <a:pPr algn="ctr"/>
            <a:r>
              <a:rPr lang="en-GB" sz="3200" dirty="0">
                <a:solidFill>
                  <a:schemeClr val="accent2">
                    <a:lumMod val="75000"/>
                  </a:schemeClr>
                </a:solidFill>
                <a:latin typeface="Goudy Stout" panose="0202090407030B020401" pitchFamily="18" charset="0"/>
                <a:ea typeface="Lato Bold" panose="020F0502020204030203" pitchFamily="34" charset="0"/>
                <a:cs typeface="Lato Bold" panose="020F0502020204030203" pitchFamily="34" charset="0"/>
              </a:rPr>
              <a:t>Complications </a:t>
            </a:r>
          </a:p>
        </p:txBody>
      </p:sp>
      <p:sp>
        <p:nvSpPr>
          <p:cNvPr id="4" name="Rectangle 3"/>
          <p:cNvSpPr/>
          <p:nvPr/>
        </p:nvSpPr>
        <p:spPr>
          <a:xfrm>
            <a:off x="161685" y="663222"/>
            <a:ext cx="11723651" cy="6617196"/>
          </a:xfrm>
          <a:prstGeom prst="rect">
            <a:avLst/>
          </a:prstGeom>
        </p:spPr>
        <p:txBody>
          <a:bodyPr wrap="square">
            <a:spAutoFit/>
          </a:bodyPr>
          <a:lstStyle/>
          <a:p>
            <a:r>
              <a:rPr lang="en-US" sz="2800" dirty="0"/>
              <a:t>- Despite it’s excellent properties in promoting wound healing , there are sporadic but increasing reports on the complications. These complications included : </a:t>
            </a:r>
          </a:p>
          <a:p>
            <a:r>
              <a:rPr lang="en-US" sz="2400" dirty="0"/>
              <a:t>1- </a:t>
            </a:r>
            <a:r>
              <a:rPr lang="en-US" sz="2400" b="1" dirty="0"/>
              <a:t>Wound infection </a:t>
            </a:r>
            <a:r>
              <a:rPr lang="en-US" sz="2400" dirty="0"/>
              <a:t>caused by anaerobes OR due to retained foam.</a:t>
            </a:r>
          </a:p>
          <a:p>
            <a:endParaRPr lang="en-US" sz="2400" dirty="0"/>
          </a:p>
          <a:p>
            <a:r>
              <a:rPr lang="en-US" sz="2400" dirty="0"/>
              <a:t>2- </a:t>
            </a:r>
            <a:r>
              <a:rPr lang="en-US" sz="2400" b="1" dirty="0"/>
              <a:t>Loss of blood &amp; fluids.</a:t>
            </a:r>
          </a:p>
          <a:p>
            <a:endParaRPr lang="en-US" sz="2400" dirty="0"/>
          </a:p>
          <a:p>
            <a:r>
              <a:rPr lang="en-US" sz="2400" dirty="0"/>
              <a:t>3- </a:t>
            </a:r>
            <a:r>
              <a:rPr lang="en-US" sz="2400" b="1" dirty="0"/>
              <a:t>Overgrowth of granulation tissue </a:t>
            </a:r>
            <a:r>
              <a:rPr lang="en-US" sz="2400" dirty="0"/>
              <a:t>into foam.</a:t>
            </a:r>
          </a:p>
          <a:p>
            <a:endParaRPr lang="en-US" sz="2400" dirty="0"/>
          </a:p>
          <a:p>
            <a:r>
              <a:rPr lang="en-US" sz="2400" dirty="0"/>
              <a:t>4- </a:t>
            </a:r>
            <a:r>
              <a:rPr lang="en-US" sz="2400" b="1" dirty="0"/>
              <a:t>Pain </a:t>
            </a:r>
            <a:r>
              <a:rPr lang="en-US" sz="2400" dirty="0"/>
              <a:t>(usually dissipates after 20 minutes).</a:t>
            </a:r>
          </a:p>
          <a:p>
            <a:endParaRPr lang="en-US" sz="2400" dirty="0"/>
          </a:p>
          <a:p>
            <a:r>
              <a:rPr lang="en-US" sz="2400" dirty="0"/>
              <a:t>5- </a:t>
            </a:r>
            <a:r>
              <a:rPr lang="en-US" sz="2400" b="1" dirty="0"/>
              <a:t>Enteric fistula </a:t>
            </a:r>
            <a:r>
              <a:rPr lang="en-US" sz="2400" dirty="0"/>
              <a:t>if foam placed over compromised intestine.</a:t>
            </a:r>
          </a:p>
          <a:p>
            <a:endParaRPr lang="en-US" sz="2400" dirty="0"/>
          </a:p>
          <a:p>
            <a:r>
              <a:rPr lang="en-US" sz="2400" dirty="0"/>
              <a:t>6- </a:t>
            </a:r>
            <a:r>
              <a:rPr lang="en-US" sz="2400" b="1" dirty="0"/>
              <a:t>Maceration</a:t>
            </a:r>
            <a:r>
              <a:rPr lang="en-US" sz="2400" dirty="0"/>
              <a:t> and pressure damage to adjacent skin areas.  </a:t>
            </a:r>
          </a:p>
          <a:p>
            <a:endParaRPr lang="en-US" sz="2400" dirty="0"/>
          </a:p>
          <a:p>
            <a:r>
              <a:rPr lang="en-US" sz="2400" dirty="0"/>
              <a:t>7- </a:t>
            </a:r>
            <a:r>
              <a:rPr lang="en-US" sz="2400" b="1" dirty="0"/>
              <a:t>Reduction in perfusion </a:t>
            </a:r>
            <a:r>
              <a:rPr lang="en-US" sz="2400" dirty="0"/>
              <a:t>caused by pressure on small vessels.</a:t>
            </a:r>
            <a:endParaRPr lang="ar-SA" sz="2400" dirty="0"/>
          </a:p>
          <a:p>
            <a:endParaRPr lang="en-US" sz="2800" b="1" dirty="0"/>
          </a:p>
        </p:txBody>
      </p:sp>
      <p:sp>
        <p:nvSpPr>
          <p:cNvPr id="5" name="Hexagon 4"/>
          <p:cNvSpPr/>
          <p:nvPr/>
        </p:nvSpPr>
        <p:spPr>
          <a:xfrm rot="16200000">
            <a:off x="134748" y="2032318"/>
            <a:ext cx="459043" cy="405165"/>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8" name="Hexagon 7"/>
          <p:cNvSpPr/>
          <p:nvPr/>
        </p:nvSpPr>
        <p:spPr>
          <a:xfrm rot="16200000">
            <a:off x="134748" y="2759023"/>
            <a:ext cx="459043" cy="405165"/>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9" name="Hexagon 8"/>
          <p:cNvSpPr/>
          <p:nvPr/>
        </p:nvSpPr>
        <p:spPr>
          <a:xfrm rot="16200000">
            <a:off x="134747" y="3480138"/>
            <a:ext cx="459043" cy="405165"/>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10" name="Hexagon 9"/>
          <p:cNvSpPr/>
          <p:nvPr/>
        </p:nvSpPr>
        <p:spPr>
          <a:xfrm rot="16200000">
            <a:off x="134747" y="4201254"/>
            <a:ext cx="459043" cy="405165"/>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11" name="Hexagon 10"/>
          <p:cNvSpPr/>
          <p:nvPr/>
        </p:nvSpPr>
        <p:spPr>
          <a:xfrm rot="16200000">
            <a:off x="134746" y="4922369"/>
            <a:ext cx="459043" cy="405165"/>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13" name="Hexagon 12"/>
          <p:cNvSpPr/>
          <p:nvPr/>
        </p:nvSpPr>
        <p:spPr>
          <a:xfrm rot="16200000">
            <a:off x="134746" y="6382590"/>
            <a:ext cx="459043" cy="405165"/>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14" name="Hexagon 13"/>
          <p:cNvSpPr/>
          <p:nvPr/>
        </p:nvSpPr>
        <p:spPr>
          <a:xfrm rot="16200000">
            <a:off x="134746" y="5680063"/>
            <a:ext cx="459043" cy="405165"/>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Tree>
    <p:extLst>
      <p:ext uri="{BB962C8B-B14F-4D97-AF65-F5344CB8AC3E}">
        <p14:creationId xmlns:p14="http://schemas.microsoft.com/office/powerpoint/2010/main" val="3372801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824901" y="644485"/>
            <a:ext cx="5928637" cy="1188720"/>
          </a:xfrm>
          <a:prstGeom prst="rect">
            <a:avLst/>
          </a:prstGeom>
        </p:spPr>
        <p:txBody>
          <a:bodyPr vert="horz" lIns="182880" tIns="182880" rIns="182880" bIns="182880" rtlCol="0" anchor="ctr">
            <a:normAutofit/>
          </a:bodyPr>
          <a:lstStyle/>
          <a:p>
            <a:pPr algn="ctr">
              <a:lnSpc>
                <a:spcPct val="90000"/>
              </a:lnSpc>
              <a:spcBef>
                <a:spcPct val="0"/>
              </a:spcBef>
              <a:spcAft>
                <a:spcPts val="600"/>
              </a:spcAft>
            </a:pPr>
            <a:r>
              <a:rPr lang="en-US" sz="2400" b="1" cap="all" spc="200">
                <a:solidFill>
                  <a:schemeClr val="accent2">
                    <a:lumMod val="50000"/>
                  </a:schemeClr>
                </a:solidFill>
                <a:latin typeface="+mj-lt"/>
                <a:ea typeface="+mj-ea"/>
                <a:cs typeface="+mj-cs"/>
              </a:rPr>
              <a:t>When to stop using npwt </a:t>
            </a:r>
          </a:p>
        </p:txBody>
      </p:sp>
      <p:sp>
        <p:nvSpPr>
          <p:cNvPr id="3" name="Content Placeholder 2">
            <a:extLst>
              <a:ext uri="{FF2B5EF4-FFF2-40B4-BE49-F238E27FC236}">
                <a16:creationId xmlns:a16="http://schemas.microsoft.com/office/drawing/2014/main" id="{40DE91BD-9973-AA39-666C-7591252211C3}"/>
              </a:ext>
            </a:extLst>
          </p:cNvPr>
          <p:cNvSpPr txBox="1">
            <a:spLocks/>
          </p:cNvSpPr>
          <p:nvPr/>
        </p:nvSpPr>
        <p:spPr>
          <a:xfrm>
            <a:off x="622417" y="1833205"/>
            <a:ext cx="6829440" cy="31664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US" b="1">
                <a:solidFill>
                  <a:schemeClr val="tx1">
                    <a:lumMod val="85000"/>
                    <a:lumOff val="15000"/>
                  </a:schemeClr>
                </a:solidFill>
              </a:rPr>
              <a:t>Oral temperature greater than 101 F (38.3 C).</a:t>
            </a:r>
          </a:p>
          <a:p>
            <a:pPr>
              <a:buClr>
                <a:schemeClr val="accent2"/>
              </a:buClr>
            </a:pPr>
            <a:r>
              <a:rPr lang="en-US" b="1" u="sng">
                <a:solidFill>
                  <a:schemeClr val="tx1">
                    <a:lumMod val="85000"/>
                    <a:lumOff val="15000"/>
                  </a:schemeClr>
                </a:solidFill>
              </a:rPr>
              <a:t>Bleeding</a:t>
            </a:r>
            <a:r>
              <a:rPr lang="en-US" b="1">
                <a:solidFill>
                  <a:schemeClr val="tx1">
                    <a:lumMod val="85000"/>
                    <a:lumOff val="15000"/>
                  </a:schemeClr>
                </a:solidFill>
              </a:rPr>
              <a:t> around the wound </a:t>
            </a:r>
          </a:p>
          <a:p>
            <a:pPr>
              <a:buClr>
                <a:schemeClr val="accent2"/>
              </a:buClr>
            </a:pPr>
            <a:r>
              <a:rPr lang="en-US" b="1" u="sng">
                <a:solidFill>
                  <a:schemeClr val="tx1">
                    <a:lumMod val="85000"/>
                    <a:lumOff val="15000"/>
                  </a:schemeClr>
                </a:solidFill>
              </a:rPr>
              <a:t>Rash </a:t>
            </a:r>
            <a:r>
              <a:rPr lang="en-US" b="1">
                <a:solidFill>
                  <a:schemeClr val="tx1">
                    <a:lumMod val="85000"/>
                    <a:lumOff val="15000"/>
                  </a:schemeClr>
                </a:solidFill>
              </a:rPr>
              <a:t>around your wound </a:t>
            </a:r>
          </a:p>
          <a:p>
            <a:pPr>
              <a:buClr>
                <a:schemeClr val="accent2"/>
              </a:buClr>
            </a:pPr>
            <a:r>
              <a:rPr lang="en-US" b="1" u="sng">
                <a:solidFill>
                  <a:schemeClr val="tx1">
                    <a:lumMod val="85000"/>
                    <a:lumOff val="15000"/>
                  </a:schemeClr>
                </a:solidFill>
              </a:rPr>
              <a:t>Dizziness </a:t>
            </a:r>
            <a:r>
              <a:rPr lang="en-US" b="1">
                <a:solidFill>
                  <a:schemeClr val="tx1">
                    <a:lumMod val="85000"/>
                    <a:lumOff val="15000"/>
                  </a:schemeClr>
                </a:solidFill>
              </a:rPr>
              <a:t>or </a:t>
            </a:r>
            <a:r>
              <a:rPr lang="en-US" b="1" u="sng">
                <a:solidFill>
                  <a:schemeClr val="tx1">
                    <a:lumMod val="85000"/>
                    <a:lumOff val="15000"/>
                  </a:schemeClr>
                </a:solidFill>
              </a:rPr>
              <a:t>nausea </a:t>
            </a:r>
            <a:r>
              <a:rPr lang="en-US" b="1">
                <a:solidFill>
                  <a:schemeClr val="tx1">
                    <a:lumMod val="85000"/>
                    <a:lumOff val="15000"/>
                  </a:schemeClr>
                </a:solidFill>
              </a:rPr>
              <a:t>or </a:t>
            </a:r>
            <a:r>
              <a:rPr lang="en-US" b="1" u="sng">
                <a:solidFill>
                  <a:schemeClr val="tx1">
                    <a:lumMod val="85000"/>
                    <a:lumOff val="15000"/>
                  </a:schemeClr>
                </a:solidFill>
              </a:rPr>
              <a:t>vomiting </a:t>
            </a:r>
          </a:p>
          <a:p>
            <a:pPr>
              <a:buClr>
                <a:schemeClr val="accent2"/>
              </a:buClr>
            </a:pPr>
            <a:r>
              <a:rPr lang="en-US" b="1">
                <a:solidFill>
                  <a:schemeClr val="tx1">
                    <a:lumMod val="85000"/>
                    <a:lumOff val="15000"/>
                  </a:schemeClr>
                </a:solidFill>
              </a:rPr>
              <a:t>Confusion or sore throat </a:t>
            </a:r>
          </a:p>
          <a:p>
            <a:pPr>
              <a:buClr>
                <a:schemeClr val="accent2"/>
              </a:buClr>
            </a:pPr>
            <a:r>
              <a:rPr lang="en-US" b="1" u="sng">
                <a:solidFill>
                  <a:schemeClr val="tx1">
                    <a:lumMod val="85000"/>
                    <a:lumOff val="15000"/>
                  </a:schemeClr>
                </a:solidFill>
              </a:rPr>
              <a:t>Headache</a:t>
            </a:r>
            <a:r>
              <a:rPr lang="en-US" b="1">
                <a:solidFill>
                  <a:schemeClr val="tx1">
                    <a:lumMod val="85000"/>
                    <a:lumOff val="15000"/>
                  </a:schemeClr>
                </a:solidFill>
              </a:rPr>
              <a:t> or diarrhea </a:t>
            </a:r>
          </a:p>
        </p:txBody>
      </p:sp>
      <p:sp>
        <p:nvSpPr>
          <p:cNvPr id="10" name="Rectangle 9">
            <a:extLst>
              <a:ext uri="{FF2B5EF4-FFF2-40B4-BE49-F238E27FC236}">
                <a16:creationId xmlns:a16="http://schemas.microsoft.com/office/drawing/2014/main" id="{E3BC0364-4B58-4841-A227-00A6A59E02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029A1F4-D02D-48E4-9331-6870B23B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0813" y="479893"/>
            <a:ext cx="3685031" cy="545896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6A8CF3-711E-4C63-9DD5-53A2696C0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6411" y="644485"/>
            <a:ext cx="3353835" cy="51297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scar&#10;&#10;Description automatically generated">
            <a:extLst>
              <a:ext uri="{FF2B5EF4-FFF2-40B4-BE49-F238E27FC236}">
                <a16:creationId xmlns:a16="http://schemas.microsoft.com/office/drawing/2014/main" id="{22CB8A3E-02B7-283E-8D34-840163ED1912}"/>
              </a:ext>
            </a:extLst>
          </p:cNvPr>
          <p:cNvPicPr>
            <a:picLocks noChangeAspect="1"/>
          </p:cNvPicPr>
          <p:nvPr/>
        </p:nvPicPr>
        <p:blipFill rotWithShape="1">
          <a:blip r:embed="rId2">
            <a:extLst>
              <a:ext uri="{28A0092B-C50C-407E-A947-70E740481C1C}">
                <a14:useLocalDpi xmlns:a14="http://schemas.microsoft.com/office/drawing/2010/main" val="0"/>
              </a:ext>
            </a:extLst>
          </a:blip>
          <a:srcRect r="4" b="8733"/>
          <a:stretch/>
        </p:blipFill>
        <p:spPr>
          <a:xfrm>
            <a:off x="8340435" y="822036"/>
            <a:ext cx="3026664" cy="2348100"/>
          </a:xfrm>
          <a:prstGeom prst="rect">
            <a:avLst/>
          </a:prstGeom>
        </p:spPr>
      </p:pic>
      <p:pic>
        <p:nvPicPr>
          <p:cNvPr id="5" name="Picture 4" descr="A person holding a thermometer&#10;&#10;Description automatically generated">
            <a:extLst>
              <a:ext uri="{FF2B5EF4-FFF2-40B4-BE49-F238E27FC236}">
                <a16:creationId xmlns:a16="http://schemas.microsoft.com/office/drawing/2014/main" id="{55258E2E-2EA6-C60B-7FFB-3F46CDF8DB38}"/>
              </a:ext>
            </a:extLst>
          </p:cNvPr>
          <p:cNvPicPr>
            <a:picLocks noChangeAspect="1"/>
          </p:cNvPicPr>
          <p:nvPr/>
        </p:nvPicPr>
        <p:blipFill rotWithShape="1">
          <a:blip r:embed="rId3">
            <a:extLst>
              <a:ext uri="{28A0092B-C50C-407E-A947-70E740481C1C}">
                <a14:useLocalDpi xmlns:a14="http://schemas.microsoft.com/office/drawing/2010/main" val="0"/>
              </a:ext>
            </a:extLst>
          </a:blip>
          <a:srcRect t="4636" r="4" b="3828"/>
          <a:stretch/>
        </p:blipFill>
        <p:spPr>
          <a:xfrm>
            <a:off x="8340435" y="3255097"/>
            <a:ext cx="3026664" cy="2348100"/>
          </a:xfrm>
          <a:prstGeom prst="rect">
            <a:avLst/>
          </a:prstGeom>
        </p:spPr>
      </p:pic>
    </p:spTree>
    <p:extLst>
      <p:ext uri="{BB962C8B-B14F-4D97-AF65-F5344CB8AC3E}">
        <p14:creationId xmlns:p14="http://schemas.microsoft.com/office/powerpoint/2010/main" val="3339291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Rectangle 1"/>
          <p:cNvSpPr/>
          <p:nvPr/>
        </p:nvSpPr>
        <p:spPr>
          <a:xfrm>
            <a:off x="643466" y="643467"/>
            <a:ext cx="6242719" cy="1728044"/>
          </a:xfrm>
          <a:prstGeom prst="rect">
            <a:avLst/>
          </a:prstGeom>
          <a:noFill/>
          <a:ln>
            <a:solidFill>
              <a:schemeClr val="bg1"/>
            </a:solidFill>
          </a:ln>
        </p:spPr>
        <p:txBody>
          <a:bodyPr vert="horz" wrap="square" lIns="182880" tIns="182880" rIns="182880" bIns="182880" rtlCol="0" anchor="ctr">
            <a:normAutofit/>
          </a:bodyPr>
          <a:lstStyle/>
          <a:p>
            <a:pPr algn="ctr">
              <a:lnSpc>
                <a:spcPct val="90000"/>
              </a:lnSpc>
              <a:spcBef>
                <a:spcPct val="0"/>
              </a:spcBef>
              <a:spcAft>
                <a:spcPts val="600"/>
              </a:spcAft>
            </a:pPr>
            <a:r>
              <a:rPr lang="en-US" sz="4400" b="1" cap="all" spc="200" dirty="0">
                <a:solidFill>
                  <a:schemeClr val="bg1"/>
                </a:solidFill>
                <a:latin typeface="+mj-lt"/>
                <a:ea typeface="+mj-ea"/>
                <a:cs typeface="+mj-cs"/>
              </a:rPr>
              <a:t>Notes</a:t>
            </a:r>
            <a:r>
              <a:rPr lang="en-US" sz="2800" cap="all" spc="200" dirty="0">
                <a:solidFill>
                  <a:schemeClr val="bg1"/>
                </a:solidFill>
                <a:latin typeface="+mj-lt"/>
                <a:ea typeface="+mj-ea"/>
                <a:cs typeface="+mj-cs"/>
              </a:rPr>
              <a:t>:  </a:t>
            </a:r>
          </a:p>
        </p:txBody>
      </p:sp>
      <p:sp>
        <p:nvSpPr>
          <p:cNvPr id="4" name="Content Placeholder 2">
            <a:extLst>
              <a:ext uri="{FF2B5EF4-FFF2-40B4-BE49-F238E27FC236}">
                <a16:creationId xmlns:a16="http://schemas.microsoft.com/office/drawing/2014/main" id="{643C2D12-065E-0F57-BC28-16F5B5428345}"/>
              </a:ext>
            </a:extLst>
          </p:cNvPr>
          <p:cNvSpPr txBox="1">
            <a:spLocks/>
          </p:cNvSpPr>
          <p:nvPr/>
        </p:nvSpPr>
        <p:spPr>
          <a:xfrm>
            <a:off x="643467" y="2638044"/>
            <a:ext cx="6242715" cy="34156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US" sz="2000" b="1">
                <a:solidFill>
                  <a:schemeClr val="bg1"/>
                </a:solidFill>
              </a:rPr>
              <a:t>The length of time the procedure takes vary widely depending on the size &amp; location of your wound.</a:t>
            </a:r>
          </a:p>
          <a:p>
            <a:pPr>
              <a:buClr>
                <a:schemeClr val="accent2"/>
              </a:buClr>
            </a:pPr>
            <a:r>
              <a:rPr lang="en-US" sz="2000" b="1">
                <a:solidFill>
                  <a:schemeClr val="bg1"/>
                </a:solidFill>
              </a:rPr>
              <a:t>The dressings should be changed two to three times a week. If your wound gets infected , the dressings may need changing more often.</a:t>
            </a:r>
          </a:p>
          <a:p>
            <a:pPr>
              <a:buClr>
                <a:schemeClr val="accent2"/>
              </a:buClr>
            </a:pPr>
            <a:r>
              <a:rPr lang="en-US" sz="2000" b="1">
                <a:solidFill>
                  <a:schemeClr val="bg1"/>
                </a:solidFill>
              </a:rPr>
              <a:t>Usually , a healthcare provider will change your bandages. In some cases, a family member or a caregiver can be trained to change your dressings.  </a:t>
            </a:r>
          </a:p>
        </p:txBody>
      </p:sp>
      <p:pic>
        <p:nvPicPr>
          <p:cNvPr id="5" name="Picture 4" descr="A person wearing gloves and a bandage&#10;&#10;Description automatically generated with medium confidence">
            <a:extLst>
              <a:ext uri="{FF2B5EF4-FFF2-40B4-BE49-F238E27FC236}">
                <a16:creationId xmlns:a16="http://schemas.microsoft.com/office/drawing/2014/main" id="{9400184A-626D-EE3B-27EA-CE80063FD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8659" y="1400946"/>
            <a:ext cx="3979333" cy="3815221"/>
          </a:xfrm>
          <a:prstGeom prst="rect">
            <a:avLst/>
          </a:prstGeom>
        </p:spPr>
      </p:pic>
    </p:spTree>
    <p:extLst>
      <p:ext uri="{BB962C8B-B14F-4D97-AF65-F5344CB8AC3E}">
        <p14:creationId xmlns:p14="http://schemas.microsoft.com/office/powerpoint/2010/main" val="557301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59825" y="1124712"/>
            <a:ext cx="2863171" cy="1109742"/>
          </a:xfrm>
          <a:prstGeom prst="rect">
            <a:avLst/>
          </a:prstGeom>
        </p:spPr>
        <p:txBody>
          <a:bodyPr vert="horz" lIns="182880" tIns="182880" rIns="182880" bIns="182880" rtlCol="0" anchor="ctr">
            <a:normAutofit/>
          </a:bodyPr>
          <a:lstStyle/>
          <a:p>
            <a:pPr algn="ctr" defTabSz="850392">
              <a:lnSpc>
                <a:spcPct val="90000"/>
              </a:lnSpc>
              <a:spcBef>
                <a:spcPct val="0"/>
              </a:spcBef>
              <a:spcAft>
                <a:spcPts val="558"/>
              </a:spcAft>
            </a:pPr>
            <a:r>
              <a:rPr lang="en-US" sz="2604" b="1" kern="1200" cap="all" spc="186">
                <a:solidFill>
                  <a:srgbClr val="262626"/>
                </a:solidFill>
                <a:latin typeface="+mj-lt"/>
                <a:ea typeface="+mj-ea"/>
                <a:cs typeface="+mj-cs"/>
              </a:rPr>
              <a:t>summary:  </a:t>
            </a:r>
            <a:endParaRPr lang="en-US" sz="2800" b="1" cap="all" spc="200">
              <a:solidFill>
                <a:srgbClr val="262626"/>
              </a:solidFill>
              <a:latin typeface="+mj-lt"/>
              <a:ea typeface="+mj-ea"/>
              <a:cs typeface="+mj-cs"/>
            </a:endParaRPr>
          </a:p>
        </p:txBody>
      </p:sp>
      <p:sp>
        <p:nvSpPr>
          <p:cNvPr id="6" name="Content Placeholder 2">
            <a:extLst>
              <a:ext uri="{FF2B5EF4-FFF2-40B4-BE49-F238E27FC236}">
                <a16:creationId xmlns:a16="http://schemas.microsoft.com/office/drawing/2014/main" id="{4C2A954D-A1AB-088F-6E0E-E87F62ACCB82}"/>
              </a:ext>
            </a:extLst>
          </p:cNvPr>
          <p:cNvSpPr txBox="1">
            <a:spLocks/>
          </p:cNvSpPr>
          <p:nvPr/>
        </p:nvSpPr>
        <p:spPr>
          <a:xfrm>
            <a:off x="1147835" y="2105059"/>
            <a:ext cx="3589928" cy="26478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2598" indent="-212598" defTabSz="850392">
              <a:spcBef>
                <a:spcPts val="930"/>
              </a:spcBef>
              <a:buClr>
                <a:schemeClr val="accent2"/>
              </a:buClr>
            </a:pPr>
            <a:r>
              <a:rPr lang="en-US" sz="1860" kern="1200">
                <a:solidFill>
                  <a:schemeClr val="tx1">
                    <a:lumMod val="85000"/>
                    <a:lumOff val="15000"/>
                  </a:schemeClr>
                </a:solidFill>
                <a:latin typeface="+mn-lt"/>
                <a:ea typeface="+mn-ea"/>
                <a:cs typeface="+mn-cs"/>
              </a:rPr>
              <a:t>NPWT is only an adjunct to management of chronic, acute and difficult wounds and it’s not the ultimate solution </a:t>
            </a:r>
          </a:p>
          <a:p>
            <a:pPr marL="212598" indent="-212598" defTabSz="850392">
              <a:spcBef>
                <a:spcPts val="930"/>
              </a:spcBef>
              <a:buClr>
                <a:schemeClr val="accent2"/>
              </a:buClr>
            </a:pPr>
            <a:r>
              <a:rPr lang="en-US" sz="1860" kern="1200">
                <a:solidFill>
                  <a:schemeClr val="tx1">
                    <a:lumMod val="85000"/>
                    <a:lumOff val="15000"/>
                  </a:schemeClr>
                </a:solidFill>
                <a:latin typeface="+mn-lt"/>
                <a:ea typeface="+mn-ea"/>
                <a:cs typeface="+mn-cs"/>
              </a:rPr>
              <a:t>NPWT prepares wound bed for greater chance of successful closure</a:t>
            </a:r>
          </a:p>
          <a:p>
            <a:pPr marL="212598" indent="-212598" defTabSz="850392">
              <a:spcBef>
                <a:spcPts val="930"/>
              </a:spcBef>
              <a:buClr>
                <a:schemeClr val="accent2"/>
              </a:buClr>
            </a:pPr>
            <a:r>
              <a:rPr lang="en-US" sz="1860" kern="1200">
                <a:solidFill>
                  <a:schemeClr val="tx1">
                    <a:lumMod val="85000"/>
                    <a:lumOff val="15000"/>
                  </a:schemeClr>
                </a:solidFill>
                <a:latin typeface="+mn-lt"/>
                <a:ea typeface="+mn-ea"/>
                <a:cs typeface="+mn-cs"/>
              </a:rPr>
              <a:t>NPWT does not replace surgical procedures </a:t>
            </a:r>
            <a:endParaRPr lang="en-US" sz="2000">
              <a:solidFill>
                <a:schemeClr val="tx1">
                  <a:lumMod val="85000"/>
                  <a:lumOff val="15000"/>
                </a:schemeClr>
              </a:solidFill>
            </a:endParaRPr>
          </a:p>
        </p:txBody>
      </p:sp>
      <p:sp>
        <p:nvSpPr>
          <p:cNvPr id="12" name="Rectangle 11">
            <a:extLst>
              <a:ext uri="{FF2B5EF4-FFF2-40B4-BE49-F238E27FC236}">
                <a16:creationId xmlns:a16="http://schemas.microsoft.com/office/drawing/2014/main" id="{6515FC82-3453-4CBE-8895-4CCFF3395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4206" y="1124712"/>
            <a:ext cx="6427968" cy="460857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5FD847B-65C0-4027-8DFC-70CB42451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6955" y="1277808"/>
            <a:ext cx="6122470" cy="43023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measuring blood pressure&#10;&#10;Description automatically generated">
            <a:extLst>
              <a:ext uri="{FF2B5EF4-FFF2-40B4-BE49-F238E27FC236}">
                <a16:creationId xmlns:a16="http://schemas.microsoft.com/office/drawing/2014/main" id="{6C69340F-E0C6-25D2-F547-5934E13CE5E5}"/>
              </a:ext>
            </a:extLst>
          </p:cNvPr>
          <p:cNvPicPr>
            <a:picLocks noChangeAspect="1"/>
          </p:cNvPicPr>
          <p:nvPr/>
        </p:nvPicPr>
        <p:blipFill>
          <a:blip r:embed="rId2"/>
          <a:stretch>
            <a:fillRect/>
          </a:stretch>
        </p:blipFill>
        <p:spPr>
          <a:xfrm>
            <a:off x="4911519" y="1975665"/>
            <a:ext cx="5813341" cy="2906671"/>
          </a:xfrm>
          <a:prstGeom prst="rect">
            <a:avLst/>
          </a:prstGeom>
        </p:spPr>
      </p:pic>
    </p:spTree>
    <p:extLst>
      <p:ext uri="{BB962C8B-B14F-4D97-AF65-F5344CB8AC3E}">
        <p14:creationId xmlns:p14="http://schemas.microsoft.com/office/powerpoint/2010/main" val="214566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2571B7-83E0-8D30-2216-1AC0F8EDDC81}"/>
              </a:ext>
            </a:extLst>
          </p:cNvPr>
          <p:cNvSpPr txBox="1"/>
          <p:nvPr/>
        </p:nvSpPr>
        <p:spPr>
          <a:xfrm>
            <a:off x="4936519" y="776593"/>
            <a:ext cx="6714416" cy="4909703"/>
          </a:xfrm>
          <a:prstGeom prst="rect">
            <a:avLst/>
          </a:prstGeom>
          <a:noFill/>
          <a:ln>
            <a:noFill/>
          </a:ln>
        </p:spPr>
        <p:txBody>
          <a:bodyPr vert="horz" wrap="square" lIns="274320" tIns="182880" rIns="274320" bIns="182880" rtlCol="0" anchor="ctr" anchorCtr="1">
            <a:normAutofit/>
          </a:bodyPr>
          <a:lstStyle/>
          <a:p>
            <a:pPr>
              <a:lnSpc>
                <a:spcPct val="90000"/>
              </a:lnSpc>
              <a:spcBef>
                <a:spcPct val="0"/>
              </a:spcBef>
              <a:spcAft>
                <a:spcPts val="600"/>
              </a:spcAft>
            </a:pPr>
            <a:r>
              <a:rPr lang="en-US" sz="7200" b="1" kern="1200" cap="all" spc="200" baseline="0">
                <a:latin typeface="+mj-lt"/>
                <a:ea typeface="+mj-ea"/>
                <a:cs typeface="+mj-cs"/>
              </a:rPr>
              <a:t>Thank you </a:t>
            </a:r>
          </a:p>
        </p:txBody>
      </p:sp>
      <p:sp>
        <p:nvSpPr>
          <p:cNvPr id="7" name="Rectangle 6">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Rectangle 8">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71980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16E12FC0-FE82-6DC2-789D-8745977AD5EA}"/>
              </a:ext>
            </a:extLst>
          </p:cNvPr>
          <p:cNvSpPr txBox="1"/>
          <p:nvPr/>
        </p:nvSpPr>
        <p:spPr>
          <a:xfrm>
            <a:off x="5181600" y="2512584"/>
            <a:ext cx="1828800" cy="1828800"/>
          </a:xfrm>
          <a:prstGeom prst="rect">
            <a:avLst/>
          </a:prstGeom>
          <a:noFill/>
        </p:spPr>
        <p:txBody>
          <a:bodyPr wrap="square" rtlCol="1">
            <a:spAutoFit/>
          </a:bodyPr>
          <a:lstStyle/>
          <a:p>
            <a:pPr algn="r"/>
            <a:endParaRPr lang="ar-JO"/>
          </a:p>
        </p:txBody>
      </p:sp>
      <p:sp>
        <p:nvSpPr>
          <p:cNvPr id="8" name="مربع نص 7">
            <a:extLst>
              <a:ext uri="{FF2B5EF4-FFF2-40B4-BE49-F238E27FC236}">
                <a16:creationId xmlns:a16="http://schemas.microsoft.com/office/drawing/2014/main" id="{1C6A7E54-0619-D95A-EF6E-7D077AA09563}"/>
              </a:ext>
            </a:extLst>
          </p:cNvPr>
          <p:cNvSpPr txBox="1"/>
          <p:nvPr/>
        </p:nvSpPr>
        <p:spPr>
          <a:xfrm>
            <a:off x="5181600" y="2516477"/>
            <a:ext cx="1828800" cy="1828800"/>
          </a:xfrm>
          <a:prstGeom prst="rect">
            <a:avLst/>
          </a:prstGeom>
          <a:noFill/>
        </p:spPr>
        <p:txBody>
          <a:bodyPr wrap="square" rtlCol="1">
            <a:spAutoFit/>
          </a:bodyPr>
          <a:lstStyle/>
          <a:p>
            <a:pPr algn="r"/>
            <a:endParaRPr lang="ar-JO"/>
          </a:p>
        </p:txBody>
      </p:sp>
      <p:sp>
        <p:nvSpPr>
          <p:cNvPr id="9" name="مربع نص 8">
            <a:extLst>
              <a:ext uri="{FF2B5EF4-FFF2-40B4-BE49-F238E27FC236}">
                <a16:creationId xmlns:a16="http://schemas.microsoft.com/office/drawing/2014/main" id="{817ACD87-FD99-BBED-589D-95538F77B524}"/>
              </a:ext>
            </a:extLst>
          </p:cNvPr>
          <p:cNvSpPr txBox="1"/>
          <p:nvPr/>
        </p:nvSpPr>
        <p:spPr>
          <a:xfrm>
            <a:off x="405400" y="1356077"/>
            <a:ext cx="11020848" cy="3693319"/>
          </a:xfrm>
          <a:prstGeom prst="rect">
            <a:avLst/>
          </a:prstGeom>
          <a:noFill/>
        </p:spPr>
        <p:txBody>
          <a:bodyPr wrap="square" rtlCol="1">
            <a:spAutoFit/>
          </a:bodyPr>
          <a:lstStyle/>
          <a:p>
            <a:r>
              <a:rPr lang="ar-JO"/>
              <a:t> Negative pressure therapy (NPT  also commonly referred to as VAC therapy will be used to indicate any type of negative pressure  therapy system where a dressing is applied to a wound and then is connected  to a device that generates a  continious or intermittent suction and has been approved by the FDA for prescription by physician or other medical staff for specific indication </a:t>
            </a:r>
          </a:p>
          <a:p>
            <a:endParaRPr lang="ar-JO"/>
          </a:p>
          <a:p>
            <a:endParaRPr lang="ar-JO"/>
          </a:p>
          <a:p>
            <a:r>
              <a:rPr lang="ar-JO"/>
              <a:t>NPT   is a treatment option for patients that have  wounds which are  healing by secondary or tertiary intent these are wound would normall heal slowly and fill with granulation tissue from the base and edges of the wound  before the wound reepithelize </a:t>
            </a:r>
          </a:p>
          <a:p>
            <a:endParaRPr lang="ar-JO"/>
          </a:p>
          <a:p>
            <a:endParaRPr lang="ar-JO"/>
          </a:p>
          <a:p>
            <a:r>
              <a:rPr lang="ar-JO"/>
              <a:t>NPT      increse the speed of healing and promote healing by removing edema ,exudate and other factors within the wound </a:t>
            </a:r>
          </a:p>
        </p:txBody>
      </p:sp>
      <p:sp>
        <p:nvSpPr>
          <p:cNvPr id="11" name="Rectangle 1">
            <a:extLst>
              <a:ext uri="{FF2B5EF4-FFF2-40B4-BE49-F238E27FC236}">
                <a16:creationId xmlns:a16="http://schemas.microsoft.com/office/drawing/2014/main" id="{6003A886-2F61-6A40-B9EA-4C2691CF0A01}"/>
              </a:ext>
            </a:extLst>
          </p:cNvPr>
          <p:cNvSpPr/>
          <p:nvPr/>
        </p:nvSpPr>
        <p:spPr>
          <a:xfrm>
            <a:off x="220120" y="176215"/>
            <a:ext cx="12191999" cy="1077218"/>
          </a:xfrm>
          <a:prstGeom prst="rect">
            <a:avLst/>
          </a:prstGeom>
        </p:spPr>
        <p:txBody>
          <a:bodyPr wrap="square">
            <a:spAutoFit/>
          </a:bodyPr>
          <a:lstStyle/>
          <a:p>
            <a:r>
              <a:rPr lang="en-GB" sz="3200" b="1" dirty="0">
                <a:solidFill>
                  <a:schemeClr val="accent2">
                    <a:lumMod val="75000"/>
                  </a:schemeClr>
                </a:solidFill>
                <a:latin typeface="Abadi" panose="020F0502020204030204" pitchFamily="34" charset="0"/>
                <a:ea typeface="Lato Bold" panose="020F0502020204030203" pitchFamily="34" charset="0"/>
                <a:cs typeface="Lato Bold" panose="020F0502020204030203" pitchFamily="34" charset="0"/>
              </a:rPr>
              <a:t>So…</a:t>
            </a:r>
          </a:p>
          <a:p>
            <a:r>
              <a:rPr lang="en-GB" sz="3200" b="1" dirty="0">
                <a:solidFill>
                  <a:schemeClr val="accent2">
                    <a:lumMod val="75000"/>
                  </a:schemeClr>
                </a:solidFill>
                <a:latin typeface="Abadi" panose="020F0502020204030204" pitchFamily="34" charset="0"/>
                <a:ea typeface="Lato Bold" panose="020F0502020204030203" pitchFamily="34" charset="0"/>
                <a:cs typeface="Lato Bold" panose="020F0502020204030203" pitchFamily="34" charset="0"/>
              </a:rPr>
              <a:t>What's the negative pressure wound therapy?</a:t>
            </a:r>
            <a:endParaRPr lang="en-US" sz="3200" b="1" dirty="0">
              <a:solidFill>
                <a:schemeClr val="accent2">
                  <a:lumMod val="75000"/>
                </a:schemeClr>
              </a:solidFill>
              <a:latin typeface="Abadi" panose="020F0502020204030204" pitchFamily="34" charset="0"/>
              <a:ea typeface="Lato Bold" panose="020F0502020204030203" pitchFamily="34" charset="0"/>
              <a:cs typeface="Lato Bold" panose="020F0502020204030203" pitchFamily="34" charset="0"/>
            </a:endParaRPr>
          </a:p>
        </p:txBody>
      </p:sp>
    </p:spTree>
    <p:extLst>
      <p:ext uri="{BB962C8B-B14F-4D97-AF65-F5344CB8AC3E}">
        <p14:creationId xmlns:p14="http://schemas.microsoft.com/office/powerpoint/2010/main" val="257685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008" y="266399"/>
            <a:ext cx="7578090" cy="830997"/>
          </a:xfrm>
          <a:prstGeom prst="rect">
            <a:avLst/>
          </a:prstGeom>
        </p:spPr>
        <p:txBody>
          <a:bodyPr wrap="square">
            <a:spAutoFit/>
          </a:bodyPr>
          <a:lstStyle/>
          <a:p>
            <a:pPr algn="ctr"/>
            <a:r>
              <a:rPr lang="en-GB" sz="4800" b="1" dirty="0">
                <a:solidFill>
                  <a:schemeClr val="accent2">
                    <a:lumMod val="75000"/>
                  </a:schemeClr>
                </a:solidFill>
                <a:latin typeface="+mj-lt"/>
                <a:ea typeface="Lato Bold" panose="020F0502020204030203" pitchFamily="34" charset="0"/>
                <a:cs typeface="Lato Bold" panose="020F0502020204030203" pitchFamily="34" charset="0"/>
              </a:rPr>
              <a:t>Npwt benefits:</a:t>
            </a:r>
          </a:p>
        </p:txBody>
      </p:sp>
      <p:sp>
        <p:nvSpPr>
          <p:cNvPr id="38" name="Hexagon 37"/>
          <p:cNvSpPr/>
          <p:nvPr/>
        </p:nvSpPr>
        <p:spPr>
          <a:xfrm rot="16200000">
            <a:off x="333650" y="5463422"/>
            <a:ext cx="609600" cy="538559"/>
          </a:xfrm>
          <a:prstGeom prst="hexag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39" name="Shape 2765"/>
          <p:cNvSpPr/>
          <p:nvPr/>
        </p:nvSpPr>
        <p:spPr>
          <a:xfrm>
            <a:off x="493292" y="1129411"/>
            <a:ext cx="365948" cy="329282"/>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0" name="Hexagon 39"/>
          <p:cNvSpPr/>
          <p:nvPr/>
        </p:nvSpPr>
        <p:spPr>
          <a:xfrm rot="16200000">
            <a:off x="333649" y="4575694"/>
            <a:ext cx="609600" cy="538559"/>
          </a:xfrm>
          <a:prstGeom prst="hexag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41" name="Hexagon 40"/>
          <p:cNvSpPr/>
          <p:nvPr/>
        </p:nvSpPr>
        <p:spPr>
          <a:xfrm rot="16200000">
            <a:off x="371467" y="3687965"/>
            <a:ext cx="609600" cy="538559"/>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42" name="Hexagon 41"/>
          <p:cNvSpPr/>
          <p:nvPr/>
        </p:nvSpPr>
        <p:spPr>
          <a:xfrm rot="16200000">
            <a:off x="371466" y="2800235"/>
            <a:ext cx="609600" cy="538559"/>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43" name="Hexagon 42"/>
          <p:cNvSpPr/>
          <p:nvPr/>
        </p:nvSpPr>
        <p:spPr>
          <a:xfrm rot="16200000">
            <a:off x="371467" y="1912504"/>
            <a:ext cx="609600" cy="538559"/>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44" name="Hexagon 43"/>
          <p:cNvSpPr/>
          <p:nvPr/>
        </p:nvSpPr>
        <p:spPr>
          <a:xfrm rot="16200000">
            <a:off x="371466" y="1024773"/>
            <a:ext cx="609600" cy="538559"/>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45" name="Shape 2765"/>
          <p:cNvSpPr/>
          <p:nvPr/>
        </p:nvSpPr>
        <p:spPr>
          <a:xfrm>
            <a:off x="493292" y="2017140"/>
            <a:ext cx="365948" cy="329282"/>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6" name="Shape 2765"/>
          <p:cNvSpPr/>
          <p:nvPr/>
        </p:nvSpPr>
        <p:spPr>
          <a:xfrm>
            <a:off x="493292" y="2904871"/>
            <a:ext cx="365948" cy="329282"/>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7" name="Shape 2765"/>
          <p:cNvSpPr/>
          <p:nvPr/>
        </p:nvSpPr>
        <p:spPr>
          <a:xfrm>
            <a:off x="481392" y="3792603"/>
            <a:ext cx="365948" cy="329282"/>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8" name="Shape 2765"/>
          <p:cNvSpPr/>
          <p:nvPr/>
        </p:nvSpPr>
        <p:spPr>
          <a:xfrm>
            <a:off x="455475" y="4681172"/>
            <a:ext cx="365948" cy="329282"/>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9" name="Shape 2765"/>
          <p:cNvSpPr/>
          <p:nvPr/>
        </p:nvSpPr>
        <p:spPr>
          <a:xfrm>
            <a:off x="455475" y="5568060"/>
            <a:ext cx="365948" cy="329282"/>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 name="TextBox 2"/>
          <p:cNvSpPr txBox="1"/>
          <p:nvPr/>
        </p:nvSpPr>
        <p:spPr>
          <a:xfrm>
            <a:off x="1031852" y="1067103"/>
            <a:ext cx="6992008" cy="492443"/>
          </a:xfrm>
          <a:prstGeom prst="rect">
            <a:avLst/>
          </a:prstGeom>
          <a:noFill/>
        </p:spPr>
        <p:txBody>
          <a:bodyPr wrap="square" lIns="0" tIns="0" rIns="0" bIns="0" rtlCol="0">
            <a:spAutoFit/>
          </a:bodyPr>
          <a:lstStyle/>
          <a:p>
            <a:r>
              <a:rPr lang="en-GB" sz="3200" b="1" dirty="0">
                <a:latin typeface="Lato Bold" panose="020F0502020204030203" pitchFamily="34" charset="0"/>
                <a:ea typeface="Lato Bold" panose="020F0502020204030203" pitchFamily="34" charset="0"/>
                <a:cs typeface="Lato Bold" panose="020F0502020204030203" pitchFamily="34" charset="0"/>
              </a:rPr>
              <a:t>Decreasing swelling and inflammation</a:t>
            </a:r>
            <a:endParaRPr lang="en-US" sz="3200" b="1" dirty="0">
              <a:latin typeface="Lato Bold" panose="020F0502020204030203" pitchFamily="34" charset="0"/>
              <a:ea typeface="Lato Bold" panose="020F0502020204030203" pitchFamily="34" charset="0"/>
              <a:cs typeface="Lato Bold" panose="020F0502020204030203" pitchFamily="34" charset="0"/>
            </a:endParaRPr>
          </a:p>
        </p:txBody>
      </p:sp>
      <p:sp>
        <p:nvSpPr>
          <p:cNvPr id="50" name="TextBox 49"/>
          <p:cNvSpPr txBox="1"/>
          <p:nvPr/>
        </p:nvSpPr>
        <p:spPr>
          <a:xfrm>
            <a:off x="1031852" y="1952424"/>
            <a:ext cx="6992008" cy="492443"/>
          </a:xfrm>
          <a:prstGeom prst="rect">
            <a:avLst/>
          </a:prstGeom>
          <a:noFill/>
        </p:spPr>
        <p:txBody>
          <a:bodyPr wrap="square" lIns="0" tIns="0" rIns="0" bIns="0" rtlCol="0">
            <a:spAutoFit/>
          </a:bodyPr>
          <a:lstStyle/>
          <a:p>
            <a:r>
              <a:rPr lang="en-GB" sz="3200" b="1" dirty="0">
                <a:latin typeface="Lato Bold" panose="020F0502020204030203" pitchFamily="34" charset="0"/>
                <a:ea typeface="Lato Bold" panose="020F0502020204030203" pitchFamily="34" charset="0"/>
                <a:cs typeface="Lato Bold" panose="020F0502020204030203" pitchFamily="34" charset="0"/>
              </a:rPr>
              <a:t>Decrease risk of bacterial infection</a:t>
            </a:r>
            <a:endParaRPr lang="en-US" sz="3200" b="1" dirty="0">
              <a:latin typeface="Lato Bold" panose="020F0502020204030203" pitchFamily="34" charset="0"/>
              <a:ea typeface="Lato Bold" panose="020F0502020204030203" pitchFamily="34" charset="0"/>
              <a:cs typeface="Lato Bold" panose="020F0502020204030203" pitchFamily="34" charset="0"/>
            </a:endParaRPr>
          </a:p>
        </p:txBody>
      </p:sp>
      <p:sp>
        <p:nvSpPr>
          <p:cNvPr id="51" name="TextBox 50"/>
          <p:cNvSpPr txBox="1"/>
          <p:nvPr/>
        </p:nvSpPr>
        <p:spPr>
          <a:xfrm>
            <a:off x="1031852" y="2822278"/>
            <a:ext cx="6992008" cy="492443"/>
          </a:xfrm>
          <a:prstGeom prst="rect">
            <a:avLst/>
          </a:prstGeom>
          <a:noFill/>
        </p:spPr>
        <p:txBody>
          <a:bodyPr wrap="square" lIns="0" tIns="0" rIns="0" bIns="0" rtlCol="0">
            <a:spAutoFit/>
          </a:bodyPr>
          <a:lstStyle/>
          <a:p>
            <a:r>
              <a:rPr lang="en-GB" sz="3200" b="1" dirty="0">
                <a:latin typeface="Lato Bold" panose="020F0502020204030203" pitchFamily="34" charset="0"/>
                <a:ea typeface="Lato Bold" panose="020F0502020204030203" pitchFamily="34" charset="0"/>
                <a:cs typeface="Lato Bold" panose="020F0502020204030203" pitchFamily="34" charset="0"/>
              </a:rPr>
              <a:t>Increase blood flow to the wound</a:t>
            </a:r>
            <a:endParaRPr lang="en-US" sz="3200" b="1" dirty="0">
              <a:latin typeface="Lato Bold" panose="020F0502020204030203" pitchFamily="34" charset="0"/>
              <a:ea typeface="Lato Bold" panose="020F0502020204030203" pitchFamily="34" charset="0"/>
              <a:cs typeface="Lato Bold" panose="020F0502020204030203" pitchFamily="34" charset="0"/>
            </a:endParaRPr>
          </a:p>
        </p:txBody>
      </p:sp>
      <p:sp>
        <p:nvSpPr>
          <p:cNvPr id="52" name="TextBox 51"/>
          <p:cNvSpPr txBox="1"/>
          <p:nvPr/>
        </p:nvSpPr>
        <p:spPr>
          <a:xfrm>
            <a:off x="1031852" y="5427901"/>
            <a:ext cx="10295278" cy="984885"/>
          </a:xfrm>
          <a:prstGeom prst="rect">
            <a:avLst/>
          </a:prstGeom>
          <a:noFill/>
        </p:spPr>
        <p:txBody>
          <a:bodyPr wrap="square" lIns="0" tIns="0" rIns="0" bIns="0" rtlCol="0">
            <a:spAutoFit/>
          </a:bodyPr>
          <a:lstStyle/>
          <a:p>
            <a:r>
              <a:rPr lang="en-GB" sz="3200" b="1" dirty="0">
                <a:latin typeface="Lato Bold" panose="020F0502020204030203" pitchFamily="34" charset="0"/>
                <a:ea typeface="Lato Bold" panose="020F0502020204030203" pitchFamily="34" charset="0"/>
                <a:cs typeface="Lato Bold" panose="020F0502020204030203" pitchFamily="34" charset="0"/>
              </a:rPr>
              <a:t>Less changing of wound dressing compared with other treatments </a:t>
            </a:r>
            <a:endParaRPr lang="en-US" sz="3200" b="1" dirty="0">
              <a:latin typeface="Lato Bold" panose="020F0502020204030203" pitchFamily="34" charset="0"/>
              <a:ea typeface="Lato Bold" panose="020F0502020204030203" pitchFamily="34" charset="0"/>
              <a:cs typeface="Lato Bold" panose="020F0502020204030203" pitchFamily="34" charset="0"/>
            </a:endParaRPr>
          </a:p>
        </p:txBody>
      </p:sp>
      <p:sp>
        <p:nvSpPr>
          <p:cNvPr id="53" name="TextBox 52"/>
          <p:cNvSpPr txBox="1"/>
          <p:nvPr/>
        </p:nvSpPr>
        <p:spPr>
          <a:xfrm>
            <a:off x="1031852" y="4598751"/>
            <a:ext cx="6992008" cy="492443"/>
          </a:xfrm>
          <a:prstGeom prst="rect">
            <a:avLst/>
          </a:prstGeom>
          <a:noFill/>
        </p:spPr>
        <p:txBody>
          <a:bodyPr wrap="square" lIns="0" tIns="0" rIns="0" bIns="0" rtlCol="0">
            <a:spAutoFit/>
          </a:bodyPr>
          <a:lstStyle/>
          <a:p>
            <a:r>
              <a:rPr lang="en-GB" sz="3200" b="1" dirty="0">
                <a:latin typeface="Lato Bold" panose="020F0502020204030203" pitchFamily="34" charset="0"/>
                <a:ea typeface="Lato Bold" panose="020F0502020204030203" pitchFamily="34" charset="0"/>
                <a:cs typeface="Lato Bold" panose="020F0502020204030203" pitchFamily="34" charset="0"/>
              </a:rPr>
              <a:t>Decrease overall discomfort</a:t>
            </a:r>
            <a:endParaRPr lang="en-US" sz="3200" b="1" dirty="0">
              <a:latin typeface="Lato Bold" panose="020F0502020204030203" pitchFamily="34" charset="0"/>
              <a:ea typeface="Lato Bold" panose="020F0502020204030203" pitchFamily="34" charset="0"/>
              <a:cs typeface="Lato Bold" panose="020F0502020204030203" pitchFamily="34" charset="0"/>
            </a:endParaRPr>
          </a:p>
        </p:txBody>
      </p:sp>
      <p:sp>
        <p:nvSpPr>
          <p:cNvPr id="54" name="TextBox 53"/>
          <p:cNvSpPr txBox="1"/>
          <p:nvPr/>
        </p:nvSpPr>
        <p:spPr>
          <a:xfrm>
            <a:off x="1019952" y="3691733"/>
            <a:ext cx="7845268" cy="492443"/>
          </a:xfrm>
          <a:prstGeom prst="rect">
            <a:avLst/>
          </a:prstGeom>
          <a:noFill/>
        </p:spPr>
        <p:txBody>
          <a:bodyPr wrap="square" lIns="0" tIns="0" rIns="0" bIns="0" rtlCol="0">
            <a:spAutoFit/>
          </a:bodyPr>
          <a:lstStyle/>
          <a:p>
            <a:r>
              <a:rPr lang="en-GB" sz="3200" b="1" dirty="0">
                <a:latin typeface="Lato Bold" panose="020F0502020204030203" pitchFamily="34" charset="0"/>
                <a:ea typeface="Lato Bold" panose="020F0502020204030203" pitchFamily="34" charset="0"/>
                <a:cs typeface="Lato Bold" panose="020F0502020204030203" pitchFamily="34" charset="0"/>
              </a:rPr>
              <a:t>Gentle pulling together of the wounds edges</a:t>
            </a:r>
            <a:endParaRPr lang="en-US" sz="3200" b="1" dirty="0">
              <a:latin typeface="Lato Bold" panose="020F0502020204030203" pitchFamily="34" charset="0"/>
              <a:ea typeface="Lato Bold" panose="020F0502020204030203" pitchFamily="34" charset="0"/>
              <a:cs typeface="Lato Bold" panose="020F0502020204030203" pitchFamily="34" charset="0"/>
            </a:endParaRPr>
          </a:p>
        </p:txBody>
      </p:sp>
    </p:spTree>
    <p:extLst>
      <p:ext uri="{BB962C8B-B14F-4D97-AF65-F5344CB8AC3E}">
        <p14:creationId xmlns:p14="http://schemas.microsoft.com/office/powerpoint/2010/main" val="3123797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695" y="0"/>
            <a:ext cx="4756393"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8C1E6107-F577-2156-7FE1-9D6E5067DA93}"/>
              </a:ext>
            </a:extLst>
          </p:cNvPr>
          <p:cNvPicPr>
            <a:picLocks noChangeAspect="1"/>
          </p:cNvPicPr>
          <p:nvPr/>
        </p:nvPicPr>
        <p:blipFill rotWithShape="1">
          <a:blip r:embed="rId2"/>
          <a:srcRect l="-325" t="-34" r="16318" b="2498"/>
          <a:stretch/>
        </p:blipFill>
        <p:spPr>
          <a:xfrm>
            <a:off x="6096000" y="1851964"/>
            <a:ext cx="4598333" cy="3148230"/>
          </a:xfrm>
          <a:prstGeom prst="rect">
            <a:avLst/>
          </a:prstGeom>
        </p:spPr>
      </p:pic>
      <p:sp>
        <p:nvSpPr>
          <p:cNvPr id="2" name="TextBox 1"/>
          <p:cNvSpPr txBox="1"/>
          <p:nvPr/>
        </p:nvSpPr>
        <p:spPr>
          <a:xfrm>
            <a:off x="414780" y="3426079"/>
            <a:ext cx="4096902" cy="1508105"/>
          </a:xfrm>
          <a:prstGeom prst="rect">
            <a:avLst/>
          </a:prstGeom>
          <a:noFill/>
        </p:spPr>
        <p:txBody>
          <a:bodyPr wrap="square" lIns="0" tIns="0" rIns="0" bIns="0" rtlCol="0">
            <a:spAutoFit/>
          </a:bodyPr>
          <a:lstStyle/>
          <a:p>
            <a:r>
              <a:rPr lang="en-GB" sz="4000" b="1" dirty="0">
                <a:solidFill>
                  <a:srgbClr val="FFFFFF"/>
                </a:solidFill>
                <a:latin typeface="Abadi" panose="020B0604020104020204" pitchFamily="34" charset="0"/>
              </a:rPr>
              <a:t>Content of NPWT dressing pack:</a:t>
            </a:r>
            <a:endParaRPr lang="en-US" sz="4000" b="1" dirty="0">
              <a:solidFill>
                <a:srgbClr val="FFFFFF"/>
              </a:solidFill>
              <a:latin typeface="Abadi" panose="020B0604020104020204" pitchFamily="34" charset="0"/>
            </a:endParaRPr>
          </a:p>
          <a:p>
            <a:endParaRPr lang="en-US" b="1" dirty="0">
              <a:latin typeface="Abadi" panose="020B0604020104020204" pitchFamily="34" charset="0"/>
              <a:ea typeface="Lato Bold" panose="020F0502020204030203" pitchFamily="34" charset="0"/>
              <a:cs typeface="Lato Bold" panose="020F0502020204030203" pitchFamily="34" charset="0"/>
            </a:endParaRPr>
          </a:p>
        </p:txBody>
      </p:sp>
    </p:spTree>
    <p:extLst>
      <p:ext uri="{BB962C8B-B14F-4D97-AF65-F5344CB8AC3E}">
        <p14:creationId xmlns:p14="http://schemas.microsoft.com/office/powerpoint/2010/main" val="16335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037D6A17-45CD-BBF7-01D7-E8A86FF0207E}"/>
              </a:ext>
            </a:extLst>
          </p:cNvPr>
          <p:cNvSpPr txBox="1"/>
          <p:nvPr/>
        </p:nvSpPr>
        <p:spPr>
          <a:xfrm>
            <a:off x="5181600" y="2516477"/>
            <a:ext cx="1828800" cy="1828800"/>
          </a:xfrm>
          <a:prstGeom prst="rect">
            <a:avLst/>
          </a:prstGeom>
          <a:noFill/>
        </p:spPr>
        <p:txBody>
          <a:bodyPr wrap="square" rtlCol="1">
            <a:spAutoFit/>
          </a:bodyPr>
          <a:lstStyle/>
          <a:p>
            <a:pPr algn="r"/>
            <a:endParaRPr lang="ar-JO"/>
          </a:p>
        </p:txBody>
      </p:sp>
      <p:sp>
        <p:nvSpPr>
          <p:cNvPr id="7" name="مربع نص 6">
            <a:extLst>
              <a:ext uri="{FF2B5EF4-FFF2-40B4-BE49-F238E27FC236}">
                <a16:creationId xmlns:a16="http://schemas.microsoft.com/office/drawing/2014/main" id="{6C084DA7-2A85-3FBB-2126-551D82771D9E}"/>
              </a:ext>
            </a:extLst>
          </p:cNvPr>
          <p:cNvSpPr txBox="1"/>
          <p:nvPr/>
        </p:nvSpPr>
        <p:spPr>
          <a:xfrm>
            <a:off x="-135132" y="420414"/>
            <a:ext cx="12222030" cy="5601533"/>
          </a:xfrm>
          <a:prstGeom prst="rect">
            <a:avLst/>
          </a:prstGeom>
          <a:noFill/>
        </p:spPr>
        <p:txBody>
          <a:bodyPr wrap="square" rtlCol="1">
            <a:spAutoFit/>
          </a:bodyPr>
          <a:lstStyle/>
          <a:p>
            <a:pPr algn="r"/>
            <a:endParaRPr lang="ar-JO"/>
          </a:p>
          <a:p>
            <a:pPr algn="r"/>
            <a:endParaRPr lang="ar-JO"/>
          </a:p>
          <a:p>
            <a:pPr algn="r"/>
            <a:endParaRPr lang="ar-JO"/>
          </a:p>
          <a:p>
            <a:pPr algn="r"/>
            <a:endParaRPr lang="ar-JO"/>
          </a:p>
          <a:p>
            <a:pPr algn="ctr"/>
            <a:endParaRPr lang="ar-JO" sz="3200" b="1">
              <a:solidFill>
                <a:srgbClr val="FF0000"/>
              </a:solidFill>
            </a:endParaRPr>
          </a:p>
          <a:p>
            <a:pPr algn="ctr"/>
            <a:r>
              <a:rPr lang="ar-JO" sz="3200" b="1">
                <a:solidFill>
                  <a:srgbClr val="FF0000"/>
                </a:solidFill>
              </a:rPr>
              <a:t>Foam based primary dressing ;</a:t>
            </a:r>
          </a:p>
          <a:p>
            <a:pPr algn="r"/>
            <a:endParaRPr lang="ar-JO"/>
          </a:p>
          <a:p>
            <a:pPr algn="r"/>
            <a:endParaRPr lang="ar-JO"/>
          </a:p>
          <a:p>
            <a:pPr algn="r"/>
            <a:endParaRPr lang="ar-JO"/>
          </a:p>
          <a:p>
            <a:pPr algn="r"/>
            <a:endParaRPr lang="ar-JO"/>
          </a:p>
          <a:p>
            <a:pPr algn="r"/>
            <a:endParaRPr lang="ar-JO"/>
          </a:p>
          <a:p>
            <a:pPr algn="r"/>
            <a:endParaRPr lang="ar-JO"/>
          </a:p>
          <a:p>
            <a:pPr algn="r"/>
            <a:endParaRPr lang="ar-JO"/>
          </a:p>
          <a:p>
            <a:endParaRPr lang="ar-JO" sz="2400"/>
          </a:p>
          <a:p>
            <a:endParaRPr lang="ar-JO" sz="2400"/>
          </a:p>
          <a:p>
            <a:r>
              <a:rPr lang="af-ZA" sz="2400"/>
              <a:t>T</a:t>
            </a:r>
            <a:r>
              <a:rPr lang="ar-JO" sz="2400"/>
              <a:t>his black foam comes in a variety  of sizes and shapes , in addition this can be cut OR molded to specific size and dimensions </a:t>
            </a:r>
          </a:p>
        </p:txBody>
      </p:sp>
      <p:pic>
        <p:nvPicPr>
          <p:cNvPr id="9" name="Picture 43">
            <a:extLst>
              <a:ext uri="{FF2B5EF4-FFF2-40B4-BE49-F238E27FC236}">
                <a16:creationId xmlns:a16="http://schemas.microsoft.com/office/drawing/2014/main" id="{41257B05-11AE-981A-D401-FCD3FB77C1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7349" y="2860919"/>
            <a:ext cx="2597067" cy="1828800"/>
          </a:xfrm>
          <a:prstGeom prst="rect">
            <a:avLst/>
          </a:prstGeom>
        </p:spPr>
      </p:pic>
    </p:spTree>
    <p:extLst>
      <p:ext uri="{BB962C8B-B14F-4D97-AF65-F5344CB8AC3E}">
        <p14:creationId xmlns:p14="http://schemas.microsoft.com/office/powerpoint/2010/main" val="902482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F8FC040D-0EC3-1E50-E05B-7AB51613F4BE}"/>
              </a:ext>
            </a:extLst>
          </p:cNvPr>
          <p:cNvSpPr txBox="1"/>
          <p:nvPr/>
        </p:nvSpPr>
        <p:spPr>
          <a:xfrm>
            <a:off x="367584" y="703470"/>
            <a:ext cx="12237045" cy="4001095"/>
          </a:xfrm>
          <a:prstGeom prst="rect">
            <a:avLst/>
          </a:prstGeom>
          <a:noFill/>
        </p:spPr>
        <p:txBody>
          <a:bodyPr wrap="square" rtlCol="1">
            <a:spAutoFit/>
          </a:bodyPr>
          <a:lstStyle/>
          <a:p>
            <a:pPr algn="ctr"/>
            <a:r>
              <a:rPr lang="ar-JO" sz="3200" b="1">
                <a:solidFill>
                  <a:srgbClr val="FF0000"/>
                </a:solidFill>
              </a:rPr>
              <a:t>Adhesive dressing  ; </a:t>
            </a:r>
          </a:p>
          <a:p>
            <a:pPr algn="r"/>
            <a:endParaRPr lang="ar-JO"/>
          </a:p>
          <a:p>
            <a:pPr algn="r"/>
            <a:endParaRPr lang="ar-JO"/>
          </a:p>
          <a:p>
            <a:pPr algn="r"/>
            <a:endParaRPr lang="ar-JO"/>
          </a:p>
          <a:p>
            <a:pPr algn="r"/>
            <a:endParaRPr lang="ar-JO"/>
          </a:p>
          <a:p>
            <a:pPr algn="r"/>
            <a:endParaRPr lang="ar-JO"/>
          </a:p>
          <a:p>
            <a:pPr algn="r"/>
            <a:endParaRPr lang="ar-JO"/>
          </a:p>
          <a:p>
            <a:pPr algn="r"/>
            <a:endParaRPr lang="ar-JO"/>
          </a:p>
          <a:p>
            <a:pPr algn="r"/>
            <a:endParaRPr lang="ar-JO"/>
          </a:p>
          <a:p>
            <a:pPr algn="r"/>
            <a:endParaRPr lang="ar-JO"/>
          </a:p>
          <a:p>
            <a:pPr algn="r"/>
            <a:endParaRPr lang="ar-JO"/>
          </a:p>
          <a:p>
            <a:pPr algn="r"/>
            <a:endParaRPr lang="ar-JO"/>
          </a:p>
          <a:p>
            <a:r>
              <a:rPr lang="ar-JO" sz="2400"/>
              <a:t>to create a barrier around he wound to exclude the healthy skin from the foam dressing </a:t>
            </a:r>
          </a:p>
        </p:txBody>
      </p:sp>
      <p:pic>
        <p:nvPicPr>
          <p:cNvPr id="8" name="Picture 44">
            <a:extLst>
              <a:ext uri="{FF2B5EF4-FFF2-40B4-BE49-F238E27FC236}">
                <a16:creationId xmlns:a16="http://schemas.microsoft.com/office/drawing/2014/main" id="{00D1A3AB-3444-ABC8-12E0-CF08648223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8985" y="1273195"/>
            <a:ext cx="5934730" cy="2774678"/>
          </a:xfrm>
          <a:prstGeom prst="rect">
            <a:avLst/>
          </a:prstGeom>
        </p:spPr>
      </p:pic>
    </p:spTree>
    <p:extLst>
      <p:ext uri="{BB962C8B-B14F-4D97-AF65-F5344CB8AC3E}">
        <p14:creationId xmlns:p14="http://schemas.microsoft.com/office/powerpoint/2010/main" val="1451086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D6CD34AA-8B34-F3B4-B06F-A33C707F8D83}"/>
              </a:ext>
            </a:extLst>
          </p:cNvPr>
          <p:cNvSpPr txBox="1"/>
          <p:nvPr/>
        </p:nvSpPr>
        <p:spPr>
          <a:xfrm>
            <a:off x="0" y="354794"/>
            <a:ext cx="11982349" cy="4678204"/>
          </a:xfrm>
          <a:prstGeom prst="rect">
            <a:avLst/>
          </a:prstGeom>
          <a:noFill/>
        </p:spPr>
        <p:txBody>
          <a:bodyPr wrap="square" rtlCol="1">
            <a:spAutoFit/>
          </a:bodyPr>
          <a:lstStyle/>
          <a:p>
            <a:pPr algn="ctr"/>
            <a:r>
              <a:rPr lang="ar-JO" sz="3200" b="1">
                <a:solidFill>
                  <a:srgbClr val="FF0000"/>
                </a:solidFill>
              </a:rPr>
              <a:t>Negative pressure tube :</a:t>
            </a:r>
          </a:p>
          <a:p>
            <a:pPr algn="ctr"/>
            <a:endParaRPr lang="ar-JO" sz="3200" b="1">
              <a:solidFill>
                <a:srgbClr val="FF0000"/>
              </a:solidFill>
            </a:endParaRPr>
          </a:p>
          <a:p>
            <a:pPr algn="ctr"/>
            <a:endParaRPr lang="ar-JO" sz="3200" b="1">
              <a:solidFill>
                <a:srgbClr val="FF0000"/>
              </a:solidFill>
            </a:endParaRPr>
          </a:p>
          <a:p>
            <a:pPr algn="ctr"/>
            <a:endParaRPr lang="ar-JO" sz="3200" b="1">
              <a:solidFill>
                <a:srgbClr val="FF0000"/>
              </a:solidFill>
            </a:endParaRPr>
          </a:p>
          <a:p>
            <a:pPr algn="ctr"/>
            <a:endParaRPr lang="ar-JO" sz="3200" b="1">
              <a:solidFill>
                <a:srgbClr val="FF0000"/>
              </a:solidFill>
            </a:endParaRPr>
          </a:p>
          <a:p>
            <a:pPr algn="r"/>
            <a:endParaRPr lang="ar-JO"/>
          </a:p>
          <a:p>
            <a:pPr algn="r"/>
            <a:endParaRPr lang="ar-JO"/>
          </a:p>
          <a:p>
            <a:pPr algn="r"/>
            <a:endParaRPr lang="ar-JO"/>
          </a:p>
          <a:p>
            <a:pPr algn="r"/>
            <a:endParaRPr lang="ar-JO"/>
          </a:p>
          <a:p>
            <a:pPr algn="r"/>
            <a:endParaRPr lang="ar-JO"/>
          </a:p>
          <a:p>
            <a:endParaRPr lang="ar-JO" sz="2400"/>
          </a:p>
          <a:p>
            <a:r>
              <a:rPr lang="ar-JO" sz="2400"/>
              <a:t> applied over the foam or sponge  and the adhesive film\dressing</a:t>
            </a:r>
            <a:r>
              <a:rPr lang="ar-JO"/>
              <a:t> </a:t>
            </a:r>
          </a:p>
        </p:txBody>
      </p:sp>
      <p:pic>
        <p:nvPicPr>
          <p:cNvPr id="8" name="Picture 40">
            <a:extLst>
              <a:ext uri="{FF2B5EF4-FFF2-40B4-BE49-F238E27FC236}">
                <a16:creationId xmlns:a16="http://schemas.microsoft.com/office/drawing/2014/main" id="{FA60B5ED-3D3E-E80D-FEA5-B043F8046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873" y="1112763"/>
            <a:ext cx="5370286" cy="3338286"/>
          </a:xfrm>
          <a:prstGeom prst="rect">
            <a:avLst/>
          </a:prstGeom>
        </p:spPr>
      </p:pic>
    </p:spTree>
    <p:extLst>
      <p:ext uri="{BB962C8B-B14F-4D97-AF65-F5344CB8AC3E}">
        <p14:creationId xmlns:p14="http://schemas.microsoft.com/office/powerpoint/2010/main" val="2742878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DAAF7D5A-2ABC-61F4-4675-DD627F7631CF}"/>
              </a:ext>
            </a:extLst>
          </p:cNvPr>
          <p:cNvSpPr txBox="1"/>
          <p:nvPr/>
        </p:nvSpPr>
        <p:spPr>
          <a:xfrm>
            <a:off x="670104" y="4541762"/>
            <a:ext cx="10851792" cy="2062103"/>
          </a:xfrm>
          <a:prstGeom prst="rect">
            <a:avLst/>
          </a:prstGeom>
          <a:noFill/>
        </p:spPr>
        <p:txBody>
          <a:bodyPr wrap="square" rtlCol="1">
            <a:spAutoFit/>
          </a:bodyPr>
          <a:lstStyle/>
          <a:p>
            <a:r>
              <a:rPr lang="af-ZA" sz="3200" b="1"/>
              <a:t>T</a:t>
            </a:r>
            <a:r>
              <a:rPr lang="ar-JO" sz="3200" b="1"/>
              <a:t>his device has 2 components</a:t>
            </a:r>
            <a:endParaRPr lang="ar-JO"/>
          </a:p>
          <a:p>
            <a:endParaRPr lang="ar-JO" sz="2400"/>
          </a:p>
          <a:p>
            <a:r>
              <a:rPr lang="ar-JO" sz="2400"/>
              <a:t>-1 permanent device that has a generator whch creates suction or negative pressure </a:t>
            </a:r>
          </a:p>
          <a:p>
            <a:r>
              <a:rPr lang="ar-JO" sz="2400"/>
              <a:t>2-   disosable component which is the canister that will collect the drainage fromthe wound .</a:t>
            </a:r>
          </a:p>
        </p:txBody>
      </p:sp>
      <p:pic>
        <p:nvPicPr>
          <p:cNvPr id="8" name="Picture 41">
            <a:extLst>
              <a:ext uri="{FF2B5EF4-FFF2-40B4-BE49-F238E27FC236}">
                <a16:creationId xmlns:a16="http://schemas.microsoft.com/office/drawing/2014/main" id="{6EB1A10B-70F3-BF75-25E9-8889CCF5A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030" y="1543922"/>
            <a:ext cx="5190399" cy="2997839"/>
          </a:xfrm>
          <a:prstGeom prst="rect">
            <a:avLst/>
          </a:prstGeom>
        </p:spPr>
      </p:pic>
      <p:sp>
        <p:nvSpPr>
          <p:cNvPr id="9" name="مربع نص 8">
            <a:extLst>
              <a:ext uri="{FF2B5EF4-FFF2-40B4-BE49-F238E27FC236}">
                <a16:creationId xmlns:a16="http://schemas.microsoft.com/office/drawing/2014/main" id="{2A28B8E3-0363-91F8-43C0-A10506A82E9E}"/>
              </a:ext>
            </a:extLst>
          </p:cNvPr>
          <p:cNvSpPr txBox="1"/>
          <p:nvPr/>
        </p:nvSpPr>
        <p:spPr>
          <a:xfrm>
            <a:off x="5181600" y="2512584"/>
            <a:ext cx="1828800" cy="1828800"/>
          </a:xfrm>
          <a:prstGeom prst="rect">
            <a:avLst/>
          </a:prstGeom>
          <a:noFill/>
        </p:spPr>
        <p:txBody>
          <a:bodyPr wrap="square" rtlCol="1">
            <a:spAutoFit/>
          </a:bodyPr>
          <a:lstStyle/>
          <a:p>
            <a:pPr algn="r"/>
            <a:endParaRPr lang="ar-JO"/>
          </a:p>
        </p:txBody>
      </p:sp>
      <p:sp>
        <p:nvSpPr>
          <p:cNvPr id="10" name="مربع نص 9">
            <a:extLst>
              <a:ext uri="{FF2B5EF4-FFF2-40B4-BE49-F238E27FC236}">
                <a16:creationId xmlns:a16="http://schemas.microsoft.com/office/drawing/2014/main" id="{3BCC5DC7-88C6-69FD-3954-27A8DD78C963}"/>
              </a:ext>
            </a:extLst>
          </p:cNvPr>
          <p:cNvSpPr txBox="1"/>
          <p:nvPr/>
        </p:nvSpPr>
        <p:spPr>
          <a:xfrm>
            <a:off x="2854477" y="254135"/>
            <a:ext cx="6241142" cy="584775"/>
          </a:xfrm>
          <a:prstGeom prst="rect">
            <a:avLst/>
          </a:prstGeom>
          <a:noFill/>
        </p:spPr>
        <p:txBody>
          <a:bodyPr wrap="square" rtlCol="1">
            <a:spAutoFit/>
          </a:bodyPr>
          <a:lstStyle/>
          <a:p>
            <a:pPr algn="ctr"/>
            <a:r>
              <a:rPr lang="ar-JO" sz="3200" b="1">
                <a:solidFill>
                  <a:srgbClr val="FF0000"/>
                </a:solidFill>
              </a:rPr>
              <a:t>Vacuum pump</a:t>
            </a:r>
          </a:p>
        </p:txBody>
      </p:sp>
    </p:spTree>
    <p:extLst>
      <p:ext uri="{BB962C8B-B14F-4D97-AF65-F5344CB8AC3E}">
        <p14:creationId xmlns:p14="http://schemas.microsoft.com/office/powerpoint/2010/main" val="64368871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1168</TotalTime>
  <Words>901</Words>
  <Application>Microsoft Office PowerPoint</Application>
  <PresentationFormat>شاشة عريضة</PresentationFormat>
  <Paragraphs>143</Paragraphs>
  <Slides>28</Slides>
  <Notes>10</Notes>
  <HiddenSlides>0</HiddenSlides>
  <MMClips>0</MMClips>
  <ScaleCrop>false</ScaleCrop>
  <HeadingPairs>
    <vt:vector size="4" baseType="variant">
      <vt:variant>
        <vt:lpstr>نسق</vt:lpstr>
      </vt:variant>
      <vt:variant>
        <vt:i4>1</vt:i4>
      </vt:variant>
      <vt:variant>
        <vt:lpstr>عناوين الشرائح</vt:lpstr>
      </vt:variant>
      <vt:variant>
        <vt:i4>28</vt:i4>
      </vt:variant>
    </vt:vector>
  </HeadingPairs>
  <TitlesOfParts>
    <vt:vector size="29" baseType="lpstr">
      <vt:lpstr>Parcel</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Heaven Postman</dc:creator>
  <cp:lastModifiedBy>مستخدم غير معروف</cp:lastModifiedBy>
  <cp:revision>203</cp:revision>
  <dcterms:created xsi:type="dcterms:W3CDTF">2017-08-14T15:30:46Z</dcterms:created>
  <dcterms:modified xsi:type="dcterms:W3CDTF">2024-09-23T04:45:06Z</dcterms:modified>
</cp:coreProperties>
</file>