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95" r:id="rId3"/>
  </p:sldMasterIdLst>
  <p:sldIdLst>
    <p:sldId id="277" r:id="rId4"/>
    <p:sldId id="278" r:id="rId5"/>
    <p:sldId id="257" r:id="rId6"/>
    <p:sldId id="258" r:id="rId7"/>
    <p:sldId id="280" r:id="rId8"/>
    <p:sldId id="262" r:id="rId9"/>
    <p:sldId id="279" r:id="rId10"/>
    <p:sldId id="281" r:id="rId11"/>
    <p:sldId id="260" r:id="rId12"/>
    <p:sldId id="282" r:id="rId13"/>
    <p:sldId id="283" r:id="rId14"/>
    <p:sldId id="284" r:id="rId15"/>
    <p:sldId id="297" r:id="rId16"/>
    <p:sldId id="285" r:id="rId17"/>
    <p:sldId id="268" r:id="rId18"/>
    <p:sldId id="287" r:id="rId19"/>
    <p:sldId id="288" r:id="rId20"/>
    <p:sldId id="267" r:id="rId21"/>
    <p:sldId id="286" r:id="rId22"/>
    <p:sldId id="289" r:id="rId23"/>
    <p:sldId id="290" r:id="rId24"/>
    <p:sldId id="265" r:id="rId25"/>
    <p:sldId id="298" r:id="rId26"/>
    <p:sldId id="291" r:id="rId27"/>
    <p:sldId id="269" r:id="rId28"/>
    <p:sldId id="299" r:id="rId29"/>
    <p:sldId id="292" r:id="rId30"/>
    <p:sldId id="293" r:id="rId31"/>
    <p:sldId id="270" r:id="rId32"/>
    <p:sldId id="296" r:id="rId33"/>
    <p:sldId id="294" r:id="rId34"/>
    <p:sldId id="272" r:id="rId35"/>
    <p:sldId id="303" r:id="rId36"/>
    <p:sldId id="302" r:id="rId37"/>
    <p:sldId id="301" r:id="rId38"/>
    <p:sldId id="304" r:id="rId39"/>
    <p:sldId id="300" r:id="rId40"/>
  </p:sldIdLst>
  <p:sldSz cx="9144000" cy="6858000" type="screen4x3"/>
  <p:notesSz cx="6858000" cy="9144000"/>
  <p:defaultTextStyle>
    <a:defPPr>
      <a:defRPr lang="ar-E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6FD2D-34EB-4F42-83E4-84AC7AC3238B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A7EB7-41DE-4FD4-937D-41025875375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606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FF1D5-29A4-4D1E-AAA5-8DAF36CE5406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DFC7-42E7-43B6-8FE7-F04AC2850A4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4807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2425C-196A-482A-8303-060C651EA1E5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3901-A07E-415D-939D-E7D6399F82B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007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AC292-1494-4A72-ABDE-E52C3CB093FD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267C-68CF-4A9F-925D-B0BB3D948F2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0711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B1C5-1331-4E3E-8CBF-821ACC2A9C7C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AD77-C058-4244-A625-236228E73AF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0674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CEF4-0954-41B8-9462-8D03490DE0A3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E695-998B-408E-AE3B-208EE1A89D0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32602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69507-3F1F-4C67-8443-BCC1AAE5BA5A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0E2D-DC61-4969-9166-5B4E455C58E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79595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95DC-E29F-4A97-A7CB-61916D702521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BE2F-6DF8-410E-BA2B-73154F4D12E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72193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66D96-A557-45EA-A8DC-FCB863BCC235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F5A5-4DEE-4FC5-B22D-471E8642331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0272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5564-B16C-4F3A-9E76-0BC7F5D34F2E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118A-51A3-42E9-A307-E9BCAA226A9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62446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A2D0D-03B5-4D99-9E5A-1B9BED3A9D15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8ED1-C8A4-4CF8-92AA-A42F976EB90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6252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DCB9-3697-4801-81CC-218272FFC923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313D-D8AD-4097-BE42-B1BCB4DF26B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01762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C3C-1D93-467B-A3AC-FED5E1ED7C8B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7CCC2-0B19-4DE8-A12F-C67DD9F4E56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2541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4241-4D4F-454F-A916-7471B5F94FDA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2DE3-DCA1-4D7F-A729-51DE6649DE1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34590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9FBE-9EBD-45D9-9949-46846866E26B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6530-2A5B-43B0-A2D7-81947DD99C5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69761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BC2B6B1-C618-4485-84BB-C50FB8443895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8126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701EFCD-B161-4417-9614-9164DA0BBC1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5204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F136DEF4-6DF4-46C8-9CB3-9FA271CAA44D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539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F460BDBC-1C6A-4F46-8F4D-48BFCCFD8E0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8620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97ABF5E6-228B-4A3B-804E-BD1663D4798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3172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281298DF-B29B-4906-9F0C-8304878FB165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1621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133DBB1-47AF-486D-A6BE-7E809D949B3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9838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9547-BE39-4E5E-8877-5747C7EAAB8A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A7D7-2B2C-4392-81A6-A6CC69A859F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5537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CE284271-F347-439D-A223-C11791BD3AA1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1471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E1DF8066-AB45-40F8-A0AC-0A7D6E26A4E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3288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A9C7029B-2BCE-496D-B101-8F60F0E58AF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2902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B71ACCFA-76EB-48C5-BC4D-AB7AEBA4D95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40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7093E-64F4-4229-9718-212109DA39D7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71575-679B-46AD-921A-C9465750E8A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98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05E6-71B1-4A2D-A308-CEC5A1E84C35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56E51-294C-4471-8ED2-978D7750784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8200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F839-A761-42EF-87D7-3827D0B30C24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52512-44D8-4103-874A-BB6FF6A6182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7419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4E99-8094-440F-8109-1353C2730A14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6476-22AE-4A63-9DCB-9B4774678DE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29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53EC-24EC-48FF-A1E4-E0D5C1B00D28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3019E-7D6D-420F-B5E8-E5FF3E2DCF1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6694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4153D-9D98-4904-B6E1-B394517C539A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F8BA-A168-43A0-9B06-CA60BDA166E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1152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30AC3F-3864-4760-8131-91BD202F7CBA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E79808-A315-4553-953C-69BD14E5254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342900"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685800"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028700"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371600"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r" rtl="1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rtl="1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rtl="1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rtl="1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rtl="1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55A23A-36F6-4CFC-9127-3045D014E847}" type="datetimeFigureOut">
              <a:rPr lang="ar-EG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6CA49F-F610-4169-BA6B-3BD07A3989D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r" rtl="1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342900" algn="r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685800" algn="r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028700" algn="r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r" rtl="1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rtl="1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rtl="1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rtl="1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rtl="1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30AC3F-3864-4760-8131-91BD202F7CBA}" type="datetimeFigureOut">
              <a:rPr lang="ar-EG" smtClean="0"/>
              <a:pPr>
                <a:defRPr/>
              </a:pPr>
              <a:t>29/05/1445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E79808-A315-4553-953C-69BD14E52549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600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 flipV="1">
            <a:off x="2444795" y="4285027"/>
            <a:ext cx="4137125" cy="4133"/>
          </a:xfrm>
          <a:prstGeom prst="line">
            <a:avLst/>
          </a:prstGeom>
          <a:ln w="28575">
            <a:solidFill>
              <a:srgbClr val="9985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itle 1"/>
          <p:cNvSpPr txBox="1">
            <a:spLocks/>
          </p:cNvSpPr>
          <p:nvPr/>
        </p:nvSpPr>
        <p:spPr bwMode="auto">
          <a:xfrm>
            <a:off x="2523085" y="1871520"/>
            <a:ext cx="3412034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6" tIns="19289" rIns="38576" bIns="19289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519">
              <a:solidFill>
                <a:srgbClr val="003469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88824" y="2162324"/>
            <a:ext cx="4366354" cy="346943"/>
          </a:xfrm>
        </p:spPr>
        <p:txBody>
          <a:bodyPr>
            <a:noAutofit/>
          </a:bodyPr>
          <a:lstStyle/>
          <a:p>
            <a:pPr algn="ctr"/>
            <a:r>
              <a:rPr lang="en-US" sz="4500" b="1" i="1" u="sng" dirty="0">
                <a:solidFill>
                  <a:srgbClr val="0070C0"/>
                </a:solidFill>
              </a:rPr>
              <a:t>CNS</a:t>
            </a:r>
            <a:br>
              <a:rPr lang="en-US" sz="4500" b="1" i="1" u="sng" dirty="0">
                <a:solidFill>
                  <a:srgbClr val="0070C0"/>
                </a:solidFill>
              </a:rPr>
            </a:br>
            <a:r>
              <a:rPr lang="en-US" sz="4500" b="1" i="1" u="sng" dirty="0">
                <a:solidFill>
                  <a:srgbClr val="0070C0"/>
                </a:solidFill>
              </a:rPr>
              <a:t>Brain stem</a:t>
            </a:r>
          </a:p>
        </p:txBody>
      </p:sp>
      <p:pic>
        <p:nvPicPr>
          <p:cNvPr id="308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961397"/>
            <a:ext cx="6858000" cy="39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88175" y="3859391"/>
            <a:ext cx="4967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+mn-cs"/>
              </a:rPr>
              <a:t>Ass. Prof Dr. </a:t>
            </a:r>
            <a:r>
              <a:rPr lang="en-US" altLang="en-US" b="1" dirty="0" err="1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+mn-cs"/>
              </a:rPr>
              <a:t>Heba</a:t>
            </a:r>
            <a:r>
              <a:rPr lang="en-US" altLang="en-US" b="1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GB" altLang="en-US" b="1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+mn-cs"/>
              </a:rPr>
              <a:t>Hassan </a:t>
            </a:r>
            <a:r>
              <a:rPr lang="en-US" altLang="en-US" b="1" dirty="0" err="1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+mn-cs"/>
              </a:rPr>
              <a:t>Abd</a:t>
            </a:r>
            <a:r>
              <a:rPr lang="en-US" altLang="en-US" b="1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+mn-cs"/>
              </a:rPr>
              <a:t> El-</a:t>
            </a:r>
            <a:r>
              <a:rPr lang="en-US" altLang="en-US" b="1" dirty="0" err="1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+mn-cs"/>
              </a:rPr>
              <a:t>Gawad</a:t>
            </a:r>
            <a:endParaRPr lang="en-US" altLang="en-US" b="1" dirty="0">
              <a:solidFill>
                <a:srgbClr val="FFC000">
                  <a:lumMod val="75000"/>
                </a:srgbClr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5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47" y="-192222"/>
            <a:ext cx="7886700" cy="1325563"/>
          </a:xfrm>
        </p:spPr>
        <p:txBody>
          <a:bodyPr/>
          <a:lstStyle/>
          <a:p>
            <a:pPr algn="ctr"/>
            <a:r>
              <a:rPr lang="en-US" altLang="en-US" b="1" u="sng" dirty="0">
                <a:cs typeface="Times New Roman" panose="02020603050405020304" pitchFamily="18" charset="0"/>
              </a:rPr>
              <a:t>Open medulla oblongata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685" y="928643"/>
            <a:ext cx="8680812" cy="5489574"/>
          </a:xfrm>
        </p:spPr>
        <p:txBody>
          <a:bodyPr/>
          <a:lstStyle/>
          <a:p>
            <a:pPr algn="just" rtl="0"/>
            <a:r>
              <a:rPr lang="en-US" dirty="0"/>
              <a:t> </a:t>
            </a:r>
            <a:r>
              <a:rPr lang="en-US" b="1" u="sng" dirty="0">
                <a:solidFill>
                  <a:srgbClr val="00B0F0"/>
                </a:solidFill>
              </a:rPr>
              <a:t>No central canal </a:t>
            </a:r>
            <a:r>
              <a:rPr lang="en-US" dirty="0"/>
              <a:t>(the central canal opens posteriorly into 4th ventricle).</a:t>
            </a:r>
          </a:p>
          <a:p>
            <a:pPr algn="just" rtl="0"/>
            <a:r>
              <a:rPr lang="en-US" b="1" u="sng" dirty="0" smtClean="0">
                <a:solidFill>
                  <a:srgbClr val="00B0F0"/>
                </a:solidFill>
              </a:rPr>
              <a:t>The </a:t>
            </a:r>
            <a:r>
              <a:rPr lang="en-US" b="1" u="sng" dirty="0">
                <a:solidFill>
                  <a:srgbClr val="00B0F0"/>
                </a:solidFill>
              </a:rPr>
              <a:t>pyramids </a:t>
            </a:r>
            <a:r>
              <a:rPr lang="en-US" dirty="0"/>
              <a:t>are present in the anterior part</a:t>
            </a:r>
            <a:r>
              <a:rPr lang="en-US" dirty="0" smtClean="0"/>
              <a:t>.</a:t>
            </a:r>
          </a:p>
          <a:p>
            <a:pPr algn="just" rtl="0"/>
            <a:r>
              <a:rPr lang="en-US" dirty="0"/>
              <a:t> In the</a:t>
            </a:r>
            <a:r>
              <a:rPr lang="en-US" b="1" u="sng" dirty="0">
                <a:solidFill>
                  <a:srgbClr val="00B0F0"/>
                </a:solidFill>
              </a:rPr>
              <a:t> midline </a:t>
            </a:r>
            <a:r>
              <a:rPr lang="en-US" dirty="0"/>
              <a:t>there are: </a:t>
            </a:r>
          </a:p>
          <a:p>
            <a:pPr marL="0" indent="0" algn="just" rtl="0">
              <a:buNone/>
            </a:pPr>
            <a:r>
              <a:rPr lang="en-US" dirty="0" smtClean="0"/>
              <a:t>- Medial </a:t>
            </a:r>
            <a:r>
              <a:rPr lang="en-US" dirty="0"/>
              <a:t>longitudinal bundle (posterior) </a:t>
            </a:r>
          </a:p>
          <a:p>
            <a:pPr marL="0" indent="0" algn="just" rtl="0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err="1"/>
              <a:t>Tecto</a:t>
            </a:r>
            <a:r>
              <a:rPr lang="en-US" dirty="0"/>
              <a:t> spinal tract (at the middle)</a:t>
            </a:r>
          </a:p>
          <a:p>
            <a:pPr algn="just" rtl="0">
              <a:buFontTx/>
              <a:buChar char="-"/>
            </a:pPr>
            <a:r>
              <a:rPr lang="en-US" dirty="0" smtClean="0"/>
              <a:t>Medial </a:t>
            </a:r>
            <a:r>
              <a:rPr lang="en-US" dirty="0"/>
              <a:t>lemniscus (anterior</a:t>
            </a:r>
            <a:r>
              <a:rPr lang="en-US" dirty="0" smtClean="0"/>
              <a:t>)</a:t>
            </a:r>
          </a:p>
          <a:p>
            <a:pPr algn="just" rtl="0">
              <a:buFontTx/>
              <a:buChar char="-"/>
            </a:pPr>
            <a:endParaRPr lang="en-US" dirty="0"/>
          </a:p>
          <a:p>
            <a:pPr marL="0" indent="0" algn="just" rtl="0">
              <a:buNone/>
            </a:pPr>
            <a:endParaRPr lang="en-US" dirty="0"/>
          </a:p>
          <a:p>
            <a:pPr algn="just" rtl="0"/>
            <a:r>
              <a:rPr lang="en-US" dirty="0" smtClean="0"/>
              <a:t>The </a:t>
            </a:r>
            <a:r>
              <a:rPr lang="en-US" dirty="0"/>
              <a:t>grey matter has increased due to the presence of </a:t>
            </a:r>
            <a:r>
              <a:rPr lang="en-US" b="1" u="sng" dirty="0" err="1" smtClean="0">
                <a:solidFill>
                  <a:srgbClr val="00B0F0"/>
                </a:solidFill>
              </a:rPr>
              <a:t>Olivary</a:t>
            </a:r>
            <a:r>
              <a:rPr lang="en-US" b="1" u="sng" dirty="0" smtClean="0">
                <a:solidFill>
                  <a:srgbClr val="00B0F0"/>
                </a:solidFill>
              </a:rPr>
              <a:t> </a:t>
            </a:r>
            <a:r>
              <a:rPr lang="en-US" b="1" u="sng" dirty="0">
                <a:solidFill>
                  <a:srgbClr val="00B0F0"/>
                </a:solidFill>
              </a:rPr>
              <a:t>complex </a:t>
            </a:r>
            <a:r>
              <a:rPr lang="en-US" dirty="0"/>
              <a:t>which include:</a:t>
            </a:r>
          </a:p>
          <a:p>
            <a:pPr marL="0" indent="0" algn="just" rtl="0">
              <a:buNone/>
            </a:pPr>
            <a:r>
              <a:rPr lang="en-US" dirty="0"/>
              <a:t>- </a:t>
            </a:r>
            <a:r>
              <a:rPr lang="en-US" b="1" dirty="0"/>
              <a:t>Inferior</a:t>
            </a:r>
            <a:r>
              <a:rPr lang="en-US" dirty="0"/>
              <a:t> </a:t>
            </a:r>
            <a:r>
              <a:rPr lang="en-US" dirty="0" err="1"/>
              <a:t>olivary</a:t>
            </a:r>
            <a:r>
              <a:rPr lang="en-US" dirty="0"/>
              <a:t> nucleus (the largest one). </a:t>
            </a:r>
          </a:p>
          <a:p>
            <a:pPr marL="0" indent="0" algn="just" rtl="0">
              <a:buNone/>
            </a:pPr>
            <a:r>
              <a:rPr lang="en-US" dirty="0"/>
              <a:t>- </a:t>
            </a:r>
            <a:r>
              <a:rPr lang="en-US" b="1" dirty="0"/>
              <a:t>Dorsal</a:t>
            </a:r>
            <a:r>
              <a:rPr lang="en-US" dirty="0"/>
              <a:t> and </a:t>
            </a:r>
            <a:r>
              <a:rPr lang="en-US" b="1" dirty="0"/>
              <a:t>medial</a:t>
            </a:r>
            <a:r>
              <a:rPr lang="en-US" dirty="0"/>
              <a:t> accessory </a:t>
            </a:r>
            <a:r>
              <a:rPr lang="en-US" dirty="0" err="1"/>
              <a:t>olivary</a:t>
            </a:r>
            <a:r>
              <a:rPr lang="en-US" dirty="0"/>
              <a:t> nuclei which are smaller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43" y="92619"/>
            <a:ext cx="8926126" cy="6194970"/>
          </a:xfrm>
        </p:spPr>
        <p:txBody>
          <a:bodyPr/>
          <a:lstStyle/>
          <a:p>
            <a:pPr algn="just" rtl="0">
              <a:lnSpc>
                <a:spcPct val="150000"/>
              </a:lnSpc>
            </a:pPr>
            <a:r>
              <a:rPr lang="en-US" b="1" u="sng" dirty="0">
                <a:solidFill>
                  <a:srgbClr val="00B0F0"/>
                </a:solidFill>
              </a:rPr>
              <a:t>The arcuate nuclei: </a:t>
            </a:r>
            <a:r>
              <a:rPr lang="en-US" dirty="0"/>
              <a:t>they lie anterior to the pyramids. They are descending </a:t>
            </a:r>
            <a:r>
              <a:rPr lang="en-US" dirty="0" smtClean="0"/>
              <a:t>pontine </a:t>
            </a:r>
            <a:r>
              <a:rPr lang="en-US" dirty="0"/>
              <a:t>nuclei that give the motor external arcuate fibers in the </a:t>
            </a:r>
            <a:r>
              <a:rPr lang="en-US" dirty="0" err="1" smtClean="0"/>
              <a:t>corticocerebellar</a:t>
            </a:r>
            <a:r>
              <a:rPr lang="en-US" dirty="0" smtClean="0"/>
              <a:t> </a:t>
            </a:r>
            <a:r>
              <a:rPr lang="en-US" dirty="0"/>
              <a:t>pathway.</a:t>
            </a:r>
          </a:p>
          <a:p>
            <a:pPr algn="just" rtl="0">
              <a:lnSpc>
                <a:spcPct val="150000"/>
              </a:lnSpc>
            </a:pPr>
            <a:r>
              <a:rPr lang="en-US" b="1" u="sng" dirty="0" smtClean="0">
                <a:solidFill>
                  <a:srgbClr val="00B0F0"/>
                </a:solidFill>
              </a:rPr>
              <a:t>Presence </a:t>
            </a:r>
            <a:r>
              <a:rPr lang="en-US" b="1" u="sng" dirty="0">
                <a:solidFill>
                  <a:srgbClr val="00B0F0"/>
                </a:solidFill>
              </a:rPr>
              <a:t>of cranial nerve nuclei </a:t>
            </a:r>
            <a:r>
              <a:rPr lang="en-US" dirty="0"/>
              <a:t>of the lower 4 cranial nerves (9, 10, 11 </a:t>
            </a:r>
            <a:r>
              <a:rPr lang="en-US" dirty="0" smtClean="0"/>
              <a:t>&amp;12</a:t>
            </a:r>
            <a:r>
              <a:rPr lang="en-US" dirty="0"/>
              <a:t>): 9th glossopharyngeal (IX), 10th </a:t>
            </a:r>
            <a:r>
              <a:rPr lang="en-US" dirty="0" err="1"/>
              <a:t>vagus</a:t>
            </a:r>
            <a:r>
              <a:rPr lang="en-US" dirty="0"/>
              <a:t> (X), 11th accessory (XI) and  </a:t>
            </a:r>
            <a:r>
              <a:rPr lang="en-US" dirty="0" smtClean="0"/>
              <a:t>12th </a:t>
            </a:r>
            <a:r>
              <a:rPr lang="en-US" dirty="0"/>
              <a:t>hypoglossal (XII). </a:t>
            </a:r>
            <a:endParaRPr lang="en-US" dirty="0" smtClean="0"/>
          </a:p>
          <a:p>
            <a:pPr algn="just" rtl="0"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sensory nuclei of cranial nerves (IX &amp; X) form </a:t>
            </a:r>
            <a:r>
              <a:rPr lang="en-US" b="1" dirty="0" smtClean="0">
                <a:solidFill>
                  <a:srgbClr val="00B050"/>
                </a:solidFill>
              </a:rPr>
              <a:t>solitary </a:t>
            </a:r>
            <a:r>
              <a:rPr lang="en-US" b="1" dirty="0">
                <a:solidFill>
                  <a:srgbClr val="00B050"/>
                </a:solidFill>
              </a:rPr>
              <a:t>nucleus </a:t>
            </a:r>
            <a:r>
              <a:rPr lang="en-US" b="1" dirty="0">
                <a:solidFill>
                  <a:srgbClr val="FF0000"/>
                </a:solidFill>
              </a:rPr>
              <a:t>while</a:t>
            </a:r>
            <a:r>
              <a:rPr lang="en-US" dirty="0"/>
              <a:t> </a:t>
            </a:r>
            <a:r>
              <a:rPr lang="en-US" b="1" dirty="0"/>
              <a:t>the motor nuclei of cranial nerves (IX, X and XI) </a:t>
            </a:r>
            <a:r>
              <a:rPr lang="en-US" b="1" dirty="0" smtClean="0"/>
              <a:t>form </a:t>
            </a:r>
            <a:r>
              <a:rPr lang="en-US" b="1" dirty="0"/>
              <a:t>nucleus </a:t>
            </a:r>
            <a:r>
              <a:rPr lang="en-US" b="1" dirty="0" err="1"/>
              <a:t>ambiguus</a:t>
            </a:r>
            <a:r>
              <a:rPr lang="en-US" b="1" dirty="0"/>
              <a:t> and dorsal nucleus of </a:t>
            </a:r>
            <a:r>
              <a:rPr lang="en-US" b="1" dirty="0" err="1"/>
              <a:t>vagus</a:t>
            </a:r>
            <a:r>
              <a:rPr lang="en-US" b="1" dirty="0"/>
              <a:t>. </a:t>
            </a:r>
          </a:p>
          <a:p>
            <a:pPr algn="just" rtl="0">
              <a:lnSpc>
                <a:spcPct val="150000"/>
              </a:lnSpc>
            </a:pPr>
            <a:r>
              <a:rPr lang="en-US" b="1" u="sng" dirty="0" smtClean="0">
                <a:solidFill>
                  <a:srgbClr val="00B0F0"/>
                </a:solidFill>
              </a:rPr>
              <a:t>5th</a:t>
            </a:r>
            <a:r>
              <a:rPr lang="en-US" dirty="0" smtClean="0"/>
              <a:t> </a:t>
            </a:r>
            <a:r>
              <a:rPr lang="en-US" dirty="0"/>
              <a:t>(trigeminal) spinal nucleus and tract</a:t>
            </a:r>
            <a:r>
              <a:rPr lang="en-US" dirty="0" smtClean="0"/>
              <a:t>.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                   </a:t>
            </a:r>
            <a:r>
              <a:rPr lang="en-US" b="1" u="sng" dirty="0" smtClean="0">
                <a:solidFill>
                  <a:srgbClr val="00B0F0"/>
                </a:solidFill>
              </a:rPr>
              <a:t> Reticular </a:t>
            </a:r>
            <a:r>
              <a:rPr lang="en-US" b="1" u="sng" dirty="0">
                <a:solidFill>
                  <a:srgbClr val="00B0F0"/>
                </a:solidFill>
              </a:rPr>
              <a:t>formation</a:t>
            </a:r>
          </a:p>
          <a:p>
            <a:pPr algn="just" rtl="0">
              <a:lnSpc>
                <a:spcPct val="150000"/>
              </a:lnSpc>
            </a:pPr>
            <a:r>
              <a:rPr lang="en-US" b="1" u="sng" dirty="0" smtClean="0">
                <a:solidFill>
                  <a:srgbClr val="00B0F0"/>
                </a:solidFill>
              </a:rPr>
              <a:t>8th</a:t>
            </a:r>
            <a:r>
              <a:rPr lang="en-US" dirty="0" smtClean="0"/>
              <a:t> </a:t>
            </a:r>
            <a:r>
              <a:rPr lang="en-US" dirty="0"/>
              <a:t>(vestibular; </a:t>
            </a:r>
            <a:r>
              <a:rPr lang="en-US" dirty="0" smtClean="0"/>
              <a:t>medial,</a:t>
            </a:r>
            <a:r>
              <a:rPr lang="en-US" sz="2400" dirty="0"/>
              <a:t> lateral </a:t>
            </a:r>
            <a:r>
              <a:rPr lang="en-US" dirty="0" smtClean="0"/>
              <a:t>&amp; </a:t>
            </a:r>
            <a:r>
              <a:rPr lang="en-US" dirty="0"/>
              <a:t>inferior) and cochlear nuclei start to appear.</a:t>
            </a:r>
          </a:p>
          <a:p>
            <a:pPr algn="just" rtl="0">
              <a:lnSpc>
                <a:spcPct val="150000"/>
              </a:lnSpc>
            </a:pPr>
            <a:r>
              <a:rPr lang="en-US" b="1" u="sng" dirty="0">
                <a:solidFill>
                  <a:srgbClr val="00B0F0"/>
                </a:solidFill>
              </a:rPr>
              <a:t>Inferior cerebellar peduncles </a:t>
            </a:r>
            <a:r>
              <a:rPr lang="en-US" dirty="0"/>
              <a:t>(I.C.P) are laterally located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07" y="-155712"/>
            <a:ext cx="7886700" cy="991735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Vestibular Nuclei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012" y="710244"/>
            <a:ext cx="849085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Four </a:t>
            </a:r>
            <a:r>
              <a:rPr lang="en-US" sz="2000" dirty="0"/>
              <a:t>cranial nuclei of the vestibular nerve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They </a:t>
            </a:r>
            <a:r>
              <a:rPr lang="en-US" sz="2000" dirty="0"/>
              <a:t>are located at the pons and medulla oblongata, at the floor of the </a:t>
            </a:r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ventricle</a:t>
            </a:r>
            <a:endParaRPr lang="en-US" sz="20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These </a:t>
            </a:r>
            <a:r>
              <a:rPr lang="en-US" sz="2000" dirty="0"/>
              <a:t>nuclei are: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a-The medial vestibular nucleus: it is the largest nucleus (dorsal or chief </a:t>
            </a:r>
            <a:r>
              <a:rPr lang="en-US" sz="2000" dirty="0" smtClean="0"/>
              <a:t>vestibular </a:t>
            </a:r>
            <a:r>
              <a:rPr lang="en-US" sz="2000" dirty="0"/>
              <a:t>nucleus)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b- The lateral vestibular nucleus: called nucleus of </a:t>
            </a:r>
            <a:r>
              <a:rPr lang="en-US" sz="2000" dirty="0" err="1"/>
              <a:t>Deiters</a:t>
            </a:r>
            <a:r>
              <a:rPr lang="en-US" sz="2000" dirty="0"/>
              <a:t>, as it contains an </a:t>
            </a:r>
            <a:r>
              <a:rPr lang="en-US" sz="2000" dirty="0" smtClean="0"/>
              <a:t>extremely </a:t>
            </a:r>
            <a:r>
              <a:rPr lang="en-US" sz="2000" dirty="0"/>
              <a:t>large nerve cells called the giant cells of </a:t>
            </a:r>
            <a:r>
              <a:rPr lang="en-US" sz="2000" dirty="0" err="1"/>
              <a:t>Deiters</a:t>
            </a:r>
            <a:r>
              <a:rPr lang="en-US" sz="2000" dirty="0"/>
              <a:t> in addition to </a:t>
            </a:r>
            <a:r>
              <a:rPr lang="en-US" sz="2000" dirty="0" smtClean="0"/>
              <a:t>smaller </a:t>
            </a:r>
            <a:r>
              <a:rPr lang="en-US" sz="2000" dirty="0"/>
              <a:t>neurons.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c- The inferior vestibular nuclei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These three vestibular nuclei are present in the medulla oblongata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d- The superior vestibular nucleus is present in the pons</a:t>
            </a:r>
          </a:p>
        </p:txBody>
      </p:sp>
    </p:spTree>
    <p:extLst>
      <p:ext uri="{BB962C8B-B14F-4D97-AF65-F5344CB8AC3E}">
        <p14:creationId xmlns:p14="http://schemas.microsoft.com/office/powerpoint/2010/main" val="12757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943" y="398786"/>
            <a:ext cx="7626867" cy="599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2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73" y="545465"/>
            <a:ext cx="7886700" cy="4351338"/>
          </a:xfrm>
        </p:spPr>
        <p:txBody>
          <a:bodyPr/>
          <a:lstStyle/>
          <a:p>
            <a:pPr algn="just" rtl="0"/>
            <a:r>
              <a:rPr lang="en-US" dirty="0" smtClean="0"/>
              <a:t>All </a:t>
            </a:r>
            <a:r>
              <a:rPr lang="en-US" dirty="0"/>
              <a:t>nuclei are connected with the vestibular apparatus, cerebellum, reticular </a:t>
            </a:r>
            <a:r>
              <a:rPr lang="en-US" dirty="0" smtClean="0"/>
              <a:t>formation</a:t>
            </a:r>
            <a:r>
              <a:rPr lang="en-US" dirty="0"/>
              <a:t>, spinal cord, thalamus, cranial nuclei of extra ocular-muscles </a:t>
            </a:r>
            <a:r>
              <a:rPr lang="en-US" dirty="0" smtClean="0"/>
              <a:t>responsible </a:t>
            </a:r>
            <a:r>
              <a:rPr lang="en-US" dirty="0"/>
              <a:t>for vestibule-ocular reflex (III, IV &amp; VI) and motor nuclei of </a:t>
            </a:r>
            <a:r>
              <a:rPr lang="en-US" dirty="0" smtClean="0"/>
              <a:t>(</a:t>
            </a:r>
            <a:r>
              <a:rPr lang="en-US" dirty="0"/>
              <a:t>VII, XI, XII) </a:t>
            </a:r>
          </a:p>
          <a:p>
            <a:pPr algn="just" rtl="0"/>
            <a:r>
              <a:rPr lang="en-US" dirty="0" smtClean="0"/>
              <a:t>They </a:t>
            </a:r>
            <a:r>
              <a:rPr lang="en-US" dirty="0"/>
              <a:t>are responsible for maintenance of equilibrium and posture, perception </a:t>
            </a:r>
            <a:r>
              <a:rPr lang="en-US" dirty="0" smtClean="0"/>
              <a:t>of </a:t>
            </a:r>
            <a:r>
              <a:rPr lang="en-US" dirty="0"/>
              <a:t>head position and acceleration, as well as general muscle tone. </a:t>
            </a:r>
          </a:p>
          <a:p>
            <a:pPr algn="just" rtl="0"/>
            <a:r>
              <a:rPr lang="en-US" dirty="0" smtClean="0"/>
              <a:t> </a:t>
            </a:r>
            <a:r>
              <a:rPr lang="en-US" dirty="0"/>
              <a:t>All nuclei is consist of grey matter (bodies of nerve cells, dendrites, </a:t>
            </a:r>
          </a:p>
          <a:p>
            <a:pPr marL="0" indent="0" algn="just" rtl="0">
              <a:buNone/>
            </a:pPr>
            <a:r>
              <a:rPr lang="en-US" dirty="0"/>
              <a:t>unmyelinated axons and neuroglia).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" y="3582628"/>
            <a:ext cx="5495109" cy="27676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957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u="sng" dirty="0" smtClean="0">
                <a:cs typeface="Times New Roman" panose="02020603050405020304" pitchFamily="18" charset="0"/>
              </a:rPr>
              <a:t>The pons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endParaRPr lang="ar-EG" alt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28650" y="1102814"/>
            <a:ext cx="7886700" cy="4351338"/>
          </a:xfrm>
        </p:spPr>
        <p:txBody>
          <a:bodyPr/>
          <a:lstStyle/>
          <a:p>
            <a:pPr algn="l" rtl="0"/>
            <a:r>
              <a:rPr lang="en-US" altLang="en-US" dirty="0" smtClean="0">
                <a:cs typeface="Arial" panose="020B0604020202020204" pitchFamily="34" charset="0"/>
              </a:rPr>
              <a:t>The </a:t>
            </a:r>
            <a:r>
              <a:rPr lang="en-US" altLang="en-US" dirty="0">
                <a:cs typeface="Arial" panose="020B0604020202020204" pitchFamily="34" charset="0"/>
              </a:rPr>
              <a:t>pons is divided into posterior part, tegmentum and an anterior part, basis </a:t>
            </a:r>
            <a:r>
              <a:rPr lang="en-US" altLang="en-US" dirty="0" err="1" smtClean="0">
                <a:cs typeface="Arial" panose="020B0604020202020204" pitchFamily="34" charset="0"/>
              </a:rPr>
              <a:t>pontis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by the transversely running fibers of the trapezoid body. 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algn="l"/>
            <a:endParaRPr lang="ar-EG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9" y="2159726"/>
            <a:ext cx="4481252" cy="4293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331" y="2159726"/>
            <a:ext cx="3990876" cy="4153988"/>
          </a:xfrm>
          <a:prstGeom prst="rect">
            <a:avLst/>
          </a:prstGeom>
        </p:spPr>
      </p:pic>
      <p:sp>
        <p:nvSpPr>
          <p:cNvPr id="6" name="Right Bracket 5"/>
          <p:cNvSpPr/>
          <p:nvPr/>
        </p:nvSpPr>
        <p:spPr>
          <a:xfrm>
            <a:off x="8368937" y="2342606"/>
            <a:ext cx="409303" cy="1637211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Right Bracket 8"/>
          <p:cNvSpPr/>
          <p:nvPr/>
        </p:nvSpPr>
        <p:spPr>
          <a:xfrm>
            <a:off x="8457384" y="4095610"/>
            <a:ext cx="378823" cy="62137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206" y="2412274"/>
            <a:ext cx="131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Tegmentum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12936" y="4962095"/>
            <a:ext cx="131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Basis </a:t>
            </a:r>
            <a:r>
              <a:rPr lang="en-US" b="1" dirty="0" err="1" smtClean="0"/>
              <a:t>pontis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182" y="249373"/>
            <a:ext cx="8735272" cy="5842334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b="1" dirty="0">
                <a:solidFill>
                  <a:srgbClr val="00B0F0"/>
                </a:solidFill>
              </a:rPr>
              <a:t>A- The Basis </a:t>
            </a:r>
            <a:r>
              <a:rPr lang="en-US" b="1" dirty="0" err="1">
                <a:solidFill>
                  <a:srgbClr val="00B0F0"/>
                </a:solidFill>
              </a:rPr>
              <a:t>Pontis</a:t>
            </a:r>
            <a:r>
              <a:rPr lang="en-US" b="1" dirty="0">
                <a:solidFill>
                  <a:srgbClr val="00B0F0"/>
                </a:solidFill>
              </a:rPr>
              <a:t>:</a:t>
            </a:r>
          </a:p>
          <a:p>
            <a:pPr marL="0" indent="0" algn="just" rtl="0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It is the same for all levels and contains: </a:t>
            </a:r>
          </a:p>
          <a:p>
            <a:pPr marL="0" indent="0" algn="just" rtl="0">
              <a:buNone/>
            </a:pPr>
            <a:r>
              <a:rPr lang="en-US" b="1" dirty="0"/>
              <a:t>1. Pontine nuclei: </a:t>
            </a:r>
            <a:r>
              <a:rPr lang="en-US" dirty="0"/>
              <a:t>receive the </a:t>
            </a:r>
            <a:r>
              <a:rPr lang="en-US" dirty="0" err="1"/>
              <a:t>corticopontine</a:t>
            </a:r>
            <a:r>
              <a:rPr lang="en-US" dirty="0"/>
              <a:t> fibers from the cerebral cortex. </a:t>
            </a:r>
          </a:p>
          <a:p>
            <a:pPr marL="0" indent="0" algn="just" rtl="0">
              <a:buNone/>
            </a:pPr>
            <a:r>
              <a:rPr lang="en-US" dirty="0"/>
              <a:t>They are motor nuclei and give pontocerebellar connections in the </a:t>
            </a:r>
          </a:p>
          <a:p>
            <a:pPr marL="0" indent="0" algn="just" rtl="0">
              <a:buNone/>
            </a:pPr>
            <a:r>
              <a:rPr lang="en-US" dirty="0" err="1"/>
              <a:t>corticocerebellar</a:t>
            </a:r>
            <a:r>
              <a:rPr lang="en-US" dirty="0"/>
              <a:t> pathway</a:t>
            </a:r>
            <a:r>
              <a:rPr lang="en-US" dirty="0" smtClean="0"/>
              <a:t>.</a:t>
            </a:r>
          </a:p>
          <a:p>
            <a:pPr marL="0" indent="0" algn="just" rtl="0">
              <a:buNone/>
            </a:pPr>
            <a:endParaRPr lang="en-US" dirty="0"/>
          </a:p>
          <a:p>
            <a:pPr marL="0" indent="0" algn="just" rtl="0">
              <a:buNone/>
            </a:pPr>
            <a:r>
              <a:rPr lang="en-US" b="1" dirty="0"/>
              <a:t>2. Transverse pontine fibers</a:t>
            </a:r>
            <a:r>
              <a:rPr lang="en-US" dirty="0"/>
              <a:t>: they are axons from the pontine nuclei to the </a:t>
            </a:r>
            <a:r>
              <a:rPr lang="en-US" dirty="0" smtClean="0"/>
              <a:t>cerebellum </a:t>
            </a:r>
            <a:r>
              <a:rPr lang="en-US" dirty="0"/>
              <a:t>through the middle cerebellar peduncle (M.C.P). </a:t>
            </a:r>
            <a:endParaRPr lang="en-US" dirty="0" smtClean="0"/>
          </a:p>
          <a:p>
            <a:pPr marL="0" indent="0" algn="just" rtl="0">
              <a:buNone/>
            </a:pPr>
            <a:endParaRPr lang="en-US" dirty="0"/>
          </a:p>
          <a:p>
            <a:pPr marL="0" indent="0" algn="just" rtl="0">
              <a:buNone/>
            </a:pPr>
            <a:r>
              <a:rPr lang="en-US" b="1" dirty="0"/>
              <a:t>3. Pyramidal tract bundles: </a:t>
            </a:r>
            <a:r>
              <a:rPr lang="en-US" dirty="0"/>
              <a:t>they are descending </a:t>
            </a:r>
            <a:r>
              <a:rPr lang="en-US" dirty="0" err="1"/>
              <a:t>corticopontine</a:t>
            </a:r>
            <a:r>
              <a:rPr lang="en-US" dirty="0"/>
              <a:t> fibers (which </a:t>
            </a:r>
          </a:p>
          <a:p>
            <a:pPr marL="0" indent="0" algn="just" rtl="0">
              <a:buNone/>
            </a:pPr>
            <a:r>
              <a:rPr lang="en-US" dirty="0"/>
              <a:t>end on the pontine nuclei), </a:t>
            </a:r>
            <a:r>
              <a:rPr lang="en-US" dirty="0" err="1"/>
              <a:t>cortico</a:t>
            </a:r>
            <a:r>
              <a:rPr lang="en-US" dirty="0"/>
              <a:t> spinal fibers &amp; </a:t>
            </a:r>
            <a:r>
              <a:rPr lang="en-US" dirty="0" err="1"/>
              <a:t>cortico</a:t>
            </a:r>
            <a:r>
              <a:rPr lang="en-US" dirty="0"/>
              <a:t> bulbar fibers </a:t>
            </a:r>
          </a:p>
          <a:p>
            <a:pPr marL="0" indent="0" algn="just" rtl="0">
              <a:buNone/>
            </a:pPr>
            <a:r>
              <a:rPr lang="en-US" dirty="0"/>
              <a:t>which are separated into bundles by transverse pontine fibers</a:t>
            </a:r>
            <a:r>
              <a:rPr lang="en-US" dirty="0" smtClean="0"/>
              <a:t>.</a:t>
            </a:r>
          </a:p>
          <a:p>
            <a:pPr marL="0" indent="0" algn="just" rtl="0">
              <a:buNone/>
            </a:pPr>
            <a:endParaRPr lang="en-US" dirty="0"/>
          </a:p>
          <a:p>
            <a:pPr marL="0" indent="0" algn="just" rtl="0">
              <a:buNone/>
            </a:pPr>
            <a:r>
              <a:rPr lang="en-US" b="1" dirty="0"/>
              <a:t>4. Middle cerebellar peduncles. </a:t>
            </a:r>
          </a:p>
        </p:txBody>
      </p:sp>
    </p:spTree>
    <p:extLst>
      <p:ext uri="{BB962C8B-B14F-4D97-AF65-F5344CB8AC3E}">
        <p14:creationId xmlns:p14="http://schemas.microsoft.com/office/powerpoint/2010/main" val="2421801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433" y="353876"/>
            <a:ext cx="7886700" cy="4351338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b="1" dirty="0">
                <a:solidFill>
                  <a:srgbClr val="00B0F0"/>
                </a:solidFill>
              </a:rPr>
              <a:t>B- The Tegmentum:</a:t>
            </a:r>
          </a:p>
          <a:p>
            <a:pPr marL="0" indent="0" algn="just" rtl="0">
              <a:buNone/>
            </a:pPr>
            <a:r>
              <a:rPr lang="en-US" dirty="0"/>
              <a:t>- In all levels of pons the tegmentum contains the following structures: </a:t>
            </a:r>
          </a:p>
          <a:p>
            <a:pPr marL="0" indent="0" algn="just" rtl="0">
              <a:buNone/>
            </a:pPr>
            <a:r>
              <a:rPr lang="en-US" dirty="0"/>
              <a:t>1– Medial longitudinal bundle.</a:t>
            </a:r>
          </a:p>
          <a:p>
            <a:pPr marL="0" indent="0" algn="just" rtl="0">
              <a:buNone/>
            </a:pPr>
            <a:r>
              <a:rPr lang="en-US" dirty="0"/>
              <a:t>2– </a:t>
            </a:r>
            <a:r>
              <a:rPr lang="en-US" dirty="0" err="1"/>
              <a:t>Tectospinal</a:t>
            </a:r>
            <a:r>
              <a:rPr lang="en-US" dirty="0"/>
              <a:t> tract.</a:t>
            </a:r>
          </a:p>
          <a:p>
            <a:pPr marL="0" indent="0" algn="just" rtl="0">
              <a:buNone/>
            </a:pPr>
            <a:r>
              <a:rPr lang="en-US" dirty="0"/>
              <a:t>3– Medial lemniscus which rotates so that its axis runs transversely.</a:t>
            </a:r>
          </a:p>
          <a:p>
            <a:pPr marL="0" indent="0" algn="just" rtl="0">
              <a:buNone/>
            </a:pPr>
            <a:r>
              <a:rPr lang="en-US" dirty="0"/>
              <a:t>4 – Spinal lemniscus. 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dirty="0"/>
              <a:t>Levels of pons:</a:t>
            </a:r>
          </a:p>
          <a:p>
            <a:pPr marL="0" indent="0" algn="just" rtl="0">
              <a:buNone/>
            </a:pPr>
            <a:r>
              <a:rPr lang="en-US" dirty="0"/>
              <a:t>- In addition to previous structures there are other structures which </a:t>
            </a:r>
          </a:p>
          <a:p>
            <a:pPr marL="0" indent="0" algn="just" rtl="0">
              <a:buNone/>
            </a:pPr>
            <a:r>
              <a:rPr lang="en-US" dirty="0"/>
              <a:t>characterize each level of </a:t>
            </a:r>
            <a:r>
              <a:rPr lang="en-US" dirty="0" smtClean="0"/>
              <a:t>pons.</a:t>
            </a:r>
          </a:p>
          <a:p>
            <a:pPr marL="0" indent="0" algn="just" rtl="0">
              <a:buNone/>
            </a:pPr>
            <a:r>
              <a:rPr lang="en-US" b="1" dirty="0"/>
              <a:t>Levels of the pons</a:t>
            </a:r>
            <a:r>
              <a:rPr lang="en-US" dirty="0"/>
              <a:t>:</a:t>
            </a:r>
          </a:p>
          <a:p>
            <a:pPr marL="0" indent="0" algn="just" rtl="0">
              <a:buNone/>
            </a:pPr>
            <a:r>
              <a:rPr lang="en-US" dirty="0"/>
              <a:t>1- Lower level at facial colliculus.</a:t>
            </a:r>
          </a:p>
          <a:p>
            <a:pPr marL="0" indent="0" algn="just" rtl="0">
              <a:buNone/>
            </a:pPr>
            <a:r>
              <a:rPr lang="en-US" dirty="0"/>
              <a:t>2- Middle level at trigeminal nuclei. </a:t>
            </a:r>
          </a:p>
          <a:p>
            <a:pPr marL="0" indent="0" algn="just" rtl="0">
              <a:buNone/>
            </a:pPr>
            <a:r>
              <a:rPr lang="en-US" dirty="0"/>
              <a:t>3- Upper level at the site of the four </a:t>
            </a:r>
            <a:r>
              <a:rPr lang="en-US" dirty="0" smtClean="0"/>
              <a:t>lemnisci</a:t>
            </a:r>
            <a:r>
              <a:rPr lang="en-US" dirty="0"/>
              <a:t>.</a:t>
            </a:r>
          </a:p>
          <a:p>
            <a:pPr marL="0" indent="0" algn="just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u="sng" dirty="0" smtClean="0">
                <a:cs typeface="Times New Roman" panose="02020603050405020304" pitchFamily="18" charset="0"/>
              </a:rPr>
              <a:t>1-Inferior level of pons (at facial colliculus):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endParaRPr lang="ar-EG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altLang="en-US" smtClean="0"/>
          </a:p>
        </p:txBody>
      </p:sp>
      <p:pic>
        <p:nvPicPr>
          <p:cNvPr id="13316" name="Picture 3" descr="C:\Users\Dell\Desktop\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10486" r="8411" b="7214"/>
          <a:stretch>
            <a:fillRect/>
          </a:stretch>
        </p:blipFill>
        <p:spPr bwMode="auto">
          <a:xfrm>
            <a:off x="866775" y="1764507"/>
            <a:ext cx="7464029" cy="405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8886"/>
            <a:ext cx="7886700" cy="4351338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dirty="0"/>
              <a:t>It is characterized by the presence of:</a:t>
            </a:r>
          </a:p>
          <a:p>
            <a:pPr marL="0" indent="0" algn="just" rtl="0">
              <a:buNone/>
            </a:pPr>
            <a:r>
              <a:rPr lang="en-US" dirty="0"/>
              <a:t>1- Cavity of the 4th ventricle. </a:t>
            </a:r>
          </a:p>
          <a:p>
            <a:pPr marL="0" indent="0" algn="just" rtl="0">
              <a:buNone/>
            </a:pPr>
            <a:r>
              <a:rPr lang="en-US" dirty="0"/>
              <a:t>2- Spinal nucleus of trigeminal nerve (V), </a:t>
            </a:r>
            <a:r>
              <a:rPr lang="en-US" dirty="0" err="1"/>
              <a:t>abducent</a:t>
            </a:r>
            <a:r>
              <a:rPr lang="en-US" dirty="0"/>
              <a:t> nucleus (VI), Facial </a:t>
            </a:r>
          </a:p>
          <a:p>
            <a:pPr marL="0" indent="0" algn="just" rtl="0">
              <a:buNone/>
            </a:pPr>
            <a:r>
              <a:rPr lang="en-US" dirty="0"/>
              <a:t>nerve nucleus (VII) and </a:t>
            </a:r>
            <a:r>
              <a:rPr lang="en-US" dirty="0" err="1"/>
              <a:t>vestibulo</a:t>
            </a:r>
            <a:r>
              <a:rPr lang="en-US" dirty="0"/>
              <a:t>-cochlear nerve nuclei (VIII). </a:t>
            </a:r>
          </a:p>
          <a:p>
            <a:pPr marL="0" indent="0" algn="just" rtl="0">
              <a:buNone/>
            </a:pPr>
            <a:endParaRPr lang="en-US" b="1" u="sng" dirty="0" smtClean="0">
              <a:solidFill>
                <a:srgbClr val="00B0F0"/>
              </a:solidFill>
            </a:endParaRPr>
          </a:p>
          <a:p>
            <a:pPr marL="0" indent="0" algn="just" rtl="0">
              <a:buNone/>
            </a:pPr>
            <a:r>
              <a:rPr lang="en-US" b="1" u="sng" dirty="0" smtClean="0">
                <a:solidFill>
                  <a:srgbClr val="00B0F0"/>
                </a:solidFill>
              </a:rPr>
              <a:t>NB</a:t>
            </a:r>
            <a:r>
              <a:rPr lang="en-US" b="1" u="sng" dirty="0">
                <a:solidFill>
                  <a:srgbClr val="00B0F0"/>
                </a:solidFill>
              </a:rPr>
              <a:t>. </a:t>
            </a:r>
            <a:r>
              <a:rPr lang="en-US" b="1" dirty="0">
                <a:solidFill>
                  <a:srgbClr val="00B0F0"/>
                </a:solidFill>
              </a:rPr>
              <a:t>Facial nerve fibers loop around </a:t>
            </a:r>
            <a:r>
              <a:rPr lang="en-US" b="1" dirty="0" err="1">
                <a:solidFill>
                  <a:srgbClr val="00B0F0"/>
                </a:solidFill>
              </a:rPr>
              <a:t>abducent</a:t>
            </a:r>
            <a:r>
              <a:rPr lang="en-US" b="1" dirty="0">
                <a:solidFill>
                  <a:srgbClr val="00B0F0"/>
                </a:solidFill>
              </a:rPr>
              <a:t> nucleus to form facial colliculus.</a:t>
            </a:r>
          </a:p>
          <a:p>
            <a:pPr marL="0" indent="0" algn="just" rtl="0">
              <a:buNone/>
            </a:pPr>
            <a:r>
              <a:rPr lang="en-US" dirty="0"/>
              <a:t>3- Lateral lemniscus starts to appear.</a:t>
            </a:r>
          </a:p>
          <a:p>
            <a:pPr marL="0" indent="0" algn="just" rtl="0">
              <a:buNone/>
            </a:pPr>
            <a:r>
              <a:rPr lang="en-US" dirty="0"/>
              <a:t>4-Trapezoid body between tegmentum &amp; basis </a:t>
            </a:r>
            <a:r>
              <a:rPr lang="en-US" dirty="0" err="1"/>
              <a:t>pontis</a:t>
            </a:r>
            <a:r>
              <a:rPr lang="en-US" dirty="0"/>
              <a:t>: it consists of </a:t>
            </a:r>
          </a:p>
          <a:p>
            <a:pPr marL="0" indent="0" algn="just" rtl="0">
              <a:buNone/>
            </a:pPr>
            <a:r>
              <a:rPr lang="en-US" dirty="0"/>
              <a:t>transverse crossing fibers in auditory pathway.</a:t>
            </a:r>
          </a:p>
          <a:p>
            <a:pPr marL="0" indent="0" algn="just" rtl="0">
              <a:buNone/>
            </a:pPr>
            <a:r>
              <a:rPr lang="en-US" dirty="0"/>
              <a:t>5- Presence of inferior cerebellar peduncle (I.C.P.).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u="sng" dirty="0" smtClean="0">
                <a:cs typeface="Times New Roman" panose="02020603050405020304" pitchFamily="18" charset="0"/>
              </a:rPr>
              <a:t>1-Inferior level of pons (at facial colliculus):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endParaRPr lang="ar-EG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470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741" y="156121"/>
            <a:ext cx="7095853" cy="540565"/>
          </a:xfrm>
        </p:spPr>
        <p:txBody>
          <a:bodyPr/>
          <a:lstStyle/>
          <a:p>
            <a:pPr algn="ctr"/>
            <a:r>
              <a:rPr lang="en-US" altLang="en-US" sz="4000" b="1" dirty="0" smtClean="0">
                <a:solidFill>
                  <a:srgbClr val="FF0000"/>
                </a:solidFill>
              </a:rPr>
              <a:t>BRAIN 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87" y="696686"/>
            <a:ext cx="7886700" cy="4351338"/>
          </a:xfrm>
        </p:spPr>
        <p:txBody>
          <a:bodyPr/>
          <a:lstStyle/>
          <a:p>
            <a:pPr algn="just" rtl="0"/>
            <a:r>
              <a:rPr lang="en-US" dirty="0" smtClean="0"/>
              <a:t>It is irregular in structure externally and internally. </a:t>
            </a:r>
            <a:endParaRPr lang="ar-JO" dirty="0" smtClean="0"/>
          </a:p>
          <a:p>
            <a:pPr algn="just" rtl="0"/>
            <a:r>
              <a:rPr lang="en-US" dirty="0" smtClean="0"/>
              <a:t>It is formed from below upward from: 1- Medulla oblongata (5 cm). 2- Pons (2.5 cm). 3- Midbrain (2 cm).</a:t>
            </a:r>
            <a:endParaRPr lang="ar-JO" dirty="0" smtClean="0"/>
          </a:p>
          <a:p>
            <a:pPr algn="just" rtl="0"/>
            <a:r>
              <a:rPr lang="en-US" dirty="0" smtClean="0"/>
              <a:t> In each part, it must know their levels, the main structures and the cranial nerves nuclei present in in each level.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838" y="2619697"/>
            <a:ext cx="5747657" cy="40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29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543" y="1350673"/>
            <a:ext cx="7886700" cy="4351338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dirty="0" smtClean="0"/>
              <a:t>It </a:t>
            </a:r>
            <a:r>
              <a:rPr lang="en-US" dirty="0"/>
              <a:t>is characterized by the presence of:</a:t>
            </a:r>
          </a:p>
          <a:p>
            <a:pPr marL="0" indent="0" algn="just" rtl="0">
              <a:buNone/>
            </a:pPr>
            <a:r>
              <a:rPr lang="en-US" dirty="0"/>
              <a:t>1. 4th ventricle is closed. 2. Lateral lemniscus well be seen. </a:t>
            </a:r>
          </a:p>
          <a:p>
            <a:pPr marL="0" indent="0" algn="just" rtl="0">
              <a:buNone/>
            </a:pPr>
            <a:r>
              <a:rPr lang="en-US" dirty="0"/>
              <a:t>3. Trigeminal nuclei (motor, main sensory &amp; </a:t>
            </a:r>
            <a:r>
              <a:rPr lang="en-US" dirty="0" err="1"/>
              <a:t>mesenchephalic</a:t>
            </a:r>
            <a:r>
              <a:rPr lang="en-US" dirty="0"/>
              <a:t> nuclei). </a:t>
            </a:r>
          </a:p>
          <a:p>
            <a:pPr marL="0" indent="0" algn="just" rtl="0">
              <a:buNone/>
            </a:pPr>
            <a:r>
              <a:rPr lang="en-US" dirty="0"/>
              <a:t>4. Trapezoid body. 5. Superior cerebellar peduncle (S. C. P.).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18310" y="391887"/>
            <a:ext cx="7350034" cy="1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342900"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685800"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028700"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371600"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u="sng" dirty="0" smtClean="0">
                <a:cs typeface="Times New Roman" panose="02020603050405020304" pitchFamily="18" charset="0"/>
              </a:rPr>
              <a:t> Middle level of pons (at the trigeminal nuclei):</a:t>
            </a:r>
            <a:endParaRPr lang="ar-EG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96" y="3326578"/>
            <a:ext cx="6030107" cy="31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4" y="902233"/>
            <a:ext cx="7886700" cy="4351338"/>
          </a:xfrm>
        </p:spPr>
        <p:txBody>
          <a:bodyPr/>
          <a:lstStyle/>
          <a:p>
            <a:pPr algn="just" rtl="0"/>
            <a:r>
              <a:rPr lang="en-US" dirty="0" smtClean="0"/>
              <a:t>This </a:t>
            </a:r>
            <a:r>
              <a:rPr lang="en-US" dirty="0"/>
              <a:t>level is characterized by:</a:t>
            </a:r>
          </a:p>
          <a:p>
            <a:pPr algn="just" rtl="0"/>
            <a:r>
              <a:rPr lang="en-US" dirty="0"/>
              <a:t>1. </a:t>
            </a:r>
            <a:r>
              <a:rPr lang="en-US" b="1" dirty="0">
                <a:solidFill>
                  <a:srgbClr val="00B0F0"/>
                </a:solidFill>
              </a:rPr>
              <a:t>Trapezoid body disappears. </a:t>
            </a:r>
            <a:r>
              <a:rPr lang="en-US" dirty="0"/>
              <a:t>2. Well-developed lateral lemniscus.</a:t>
            </a:r>
          </a:p>
          <a:p>
            <a:pPr algn="just" rtl="0"/>
            <a:r>
              <a:rPr lang="en-US" dirty="0"/>
              <a:t>3. Presence of S. C. P. </a:t>
            </a:r>
          </a:p>
          <a:p>
            <a:pPr algn="just" rtl="0"/>
            <a:r>
              <a:rPr lang="en-US" dirty="0"/>
              <a:t>4. Presence of </a:t>
            </a:r>
            <a:r>
              <a:rPr lang="en-US" b="1" dirty="0">
                <a:solidFill>
                  <a:srgbClr val="00B0F0"/>
                </a:solidFill>
              </a:rPr>
              <a:t>4 lemnisci </a:t>
            </a:r>
            <a:r>
              <a:rPr lang="en-US" dirty="0"/>
              <a:t>(Medial, trigeminal, spinal &amp; lateral </a:t>
            </a:r>
            <a:r>
              <a:rPr lang="en-US" dirty="0" err="1"/>
              <a:t>leminisci</a:t>
            </a:r>
            <a:r>
              <a:rPr lang="en-US" dirty="0"/>
              <a:t>).</a:t>
            </a:r>
          </a:p>
          <a:p>
            <a:pPr marL="0" indent="0" algn="just" rtl="0">
              <a:buNone/>
            </a:pPr>
            <a:endParaRPr lang="en-US" dirty="0"/>
          </a:p>
          <a:p>
            <a:pPr algn="just" rtl="0"/>
            <a:r>
              <a:rPr lang="en-US" dirty="0" smtClean="0"/>
              <a:t>5.</a:t>
            </a:r>
            <a:r>
              <a:rPr lang="en-US" dirty="0" smtClean="0"/>
              <a:t> </a:t>
            </a:r>
            <a:r>
              <a:rPr lang="en-US" dirty="0"/>
              <a:t>Presence of </a:t>
            </a:r>
            <a:r>
              <a:rPr lang="en-US" b="1" dirty="0">
                <a:solidFill>
                  <a:srgbClr val="00B0F0"/>
                </a:solidFill>
              </a:rPr>
              <a:t>Locus </a:t>
            </a:r>
            <a:r>
              <a:rPr lang="en-US" b="1" dirty="0" err="1">
                <a:solidFill>
                  <a:srgbClr val="00B0F0"/>
                </a:solidFill>
              </a:rPr>
              <a:t>Ceruleus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/>
              <a:t>nucleus (noradrenergic neurons)</a:t>
            </a:r>
          </a:p>
          <a:p>
            <a:pPr algn="just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12" y="3626339"/>
            <a:ext cx="6105462" cy="306484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66126" y="110534"/>
            <a:ext cx="7350034" cy="1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342900"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685800"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028700"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371600" algn="r" rt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u="sng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cs typeface="Times New Roman" panose="02020603050405020304" pitchFamily="18" charset="0"/>
              </a:rPr>
              <a:t>Superior level of pons (site of the four lemnisci): </a:t>
            </a:r>
            <a:endParaRPr lang="ar-EG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863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851" y="224811"/>
            <a:ext cx="8606901" cy="6459324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Locus </a:t>
            </a:r>
            <a:r>
              <a:rPr lang="en-US" sz="2800" b="1" dirty="0" err="1" smtClean="0">
                <a:solidFill>
                  <a:srgbClr val="FF0000"/>
                </a:solidFill>
              </a:rPr>
              <a:t>Ceruleus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ctr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just" rtl="0">
              <a:buNone/>
            </a:pPr>
            <a:r>
              <a:rPr lang="en-US" dirty="0" smtClean="0"/>
              <a:t>1</a:t>
            </a:r>
            <a:r>
              <a:rPr lang="en-US" dirty="0"/>
              <a:t>. It is a nucleus located in the posterior area of the rostral (superior) pons at the </a:t>
            </a:r>
            <a:r>
              <a:rPr lang="en-US" dirty="0" smtClean="0"/>
              <a:t>lateral </a:t>
            </a:r>
            <a:r>
              <a:rPr lang="en-US" dirty="0"/>
              <a:t>edge of the </a:t>
            </a:r>
            <a:r>
              <a:rPr lang="en-US" dirty="0" smtClean="0"/>
              <a:t>4th </a:t>
            </a:r>
            <a:r>
              <a:rPr lang="en-US" dirty="0"/>
              <a:t>ventricle. 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dirty="0"/>
              <a:t>2. It is composed of medium-size pigmented neurons containing melanin granules. </a:t>
            </a:r>
          </a:p>
          <a:p>
            <a:pPr marL="0" indent="0" algn="just" rtl="0">
              <a:buNone/>
            </a:pPr>
            <a:r>
              <a:rPr lang="en-US" dirty="0" smtClean="0"/>
              <a:t>3. </a:t>
            </a:r>
            <a:r>
              <a:rPr lang="en-US" dirty="0"/>
              <a:t>Locus </a:t>
            </a:r>
            <a:r>
              <a:rPr lang="en-US" dirty="0" err="1"/>
              <a:t>ceruleus</a:t>
            </a:r>
            <a:r>
              <a:rPr lang="en-US" dirty="0"/>
              <a:t> is the main source of noradrenaline supplying all the </a:t>
            </a:r>
            <a:r>
              <a:rPr lang="en-US" dirty="0" err="1"/>
              <a:t>neuraxis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utilize norepinephrine as their primary neurotransmitter:</a:t>
            </a:r>
          </a:p>
          <a:p>
            <a:pPr marL="0" indent="0" algn="just" rtl="0">
              <a:buNone/>
            </a:pPr>
            <a:r>
              <a:rPr lang="en-US" dirty="0"/>
              <a:t>a) Cerebral Cortex b) Cerebellar cortex c) Thalamus, subthalamus </a:t>
            </a:r>
          </a:p>
          <a:p>
            <a:pPr marL="0" indent="0" algn="just" rtl="0">
              <a:buNone/>
            </a:pPr>
            <a:r>
              <a:rPr lang="en-US" dirty="0"/>
              <a:t>and hypothalamus d) Brain stem e) Spinal cord (sympathetic nuclei)</a:t>
            </a:r>
          </a:p>
          <a:p>
            <a:pPr marL="0" indent="0" algn="just" rtl="0">
              <a:buNone/>
            </a:pPr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4. </a:t>
            </a:r>
            <a:r>
              <a:rPr lang="en-US" dirty="0"/>
              <a:t>It is subdivided into four nuclei: </a:t>
            </a:r>
            <a:r>
              <a:rPr lang="en-US" b="1" dirty="0"/>
              <a:t>1-</a:t>
            </a:r>
            <a:r>
              <a:rPr lang="en-US" dirty="0"/>
              <a:t> Central </a:t>
            </a:r>
            <a:r>
              <a:rPr lang="en-US" dirty="0" smtClean="0"/>
              <a:t>nucleus        </a:t>
            </a:r>
            <a:r>
              <a:rPr lang="en-US" b="1" dirty="0"/>
              <a:t>2, 3- </a:t>
            </a:r>
            <a:r>
              <a:rPr lang="en-US" dirty="0" err="1"/>
              <a:t>Subceruleus</a:t>
            </a:r>
            <a:r>
              <a:rPr lang="en-US" dirty="0"/>
              <a:t> </a:t>
            </a:r>
          </a:p>
          <a:p>
            <a:pPr marL="0" indent="0" algn="just" rtl="0">
              <a:buNone/>
            </a:pPr>
            <a:r>
              <a:rPr lang="en-US" dirty="0"/>
              <a:t>nuclei (ventral and caudal) </a:t>
            </a:r>
            <a:r>
              <a:rPr lang="en-US" dirty="0" smtClean="0"/>
              <a:t>                 </a:t>
            </a:r>
            <a:r>
              <a:rPr lang="en-US" b="1" dirty="0" smtClean="0"/>
              <a:t> 4- </a:t>
            </a:r>
            <a:r>
              <a:rPr lang="en-US" dirty="0"/>
              <a:t>Rostral nucleus. They contain 16.000-</a:t>
            </a:r>
          </a:p>
          <a:p>
            <a:pPr marL="0" indent="0" algn="just" rtl="0">
              <a:buNone/>
            </a:pPr>
            <a:r>
              <a:rPr lang="en-US" dirty="0"/>
              <a:t>18.000 cells on each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43" y="785181"/>
            <a:ext cx="3900188" cy="4782182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>
            <a:off x="1336431" y="-242277"/>
            <a:ext cx="45719" cy="242277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29169" y="890954"/>
            <a:ext cx="2086708" cy="234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85815" y="1516185"/>
            <a:ext cx="3411416" cy="273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flipH="1">
            <a:off x="5001845" y="706288"/>
            <a:ext cx="197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Ventricle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5197231" y="1331519"/>
            <a:ext cx="197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Locus </a:t>
            </a:r>
            <a:r>
              <a:rPr lang="en-US" sz="2400" b="1" dirty="0" err="1" smtClean="0"/>
              <a:t>cerulus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548" y="2202971"/>
            <a:ext cx="3749365" cy="33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31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55" y="422029"/>
            <a:ext cx="8830868" cy="5376985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dirty="0"/>
              <a:t>6. Microscopically, it consists of grey matter (bodies of nerve cells, dendrites, </a:t>
            </a:r>
            <a:r>
              <a:rPr lang="en-US" dirty="0" smtClean="0"/>
              <a:t>unmyelinated </a:t>
            </a:r>
            <a:r>
              <a:rPr lang="en-US" dirty="0"/>
              <a:t>axons and neuroglia).</a:t>
            </a:r>
          </a:p>
          <a:p>
            <a:pPr marL="0" indent="0" algn="just" rtl="0">
              <a:buNone/>
            </a:pPr>
            <a:r>
              <a:rPr lang="en-US" dirty="0"/>
              <a:t>7. It is a part of the reticular activating system and involved with physiological </a:t>
            </a:r>
            <a:r>
              <a:rPr lang="en-US" dirty="0" smtClean="0"/>
              <a:t>responses </a:t>
            </a:r>
            <a:r>
              <a:rPr lang="en-US" dirty="0"/>
              <a:t>to stress and panic. </a:t>
            </a:r>
          </a:p>
          <a:p>
            <a:pPr marL="0" indent="0" algn="just" rtl="0">
              <a:buNone/>
            </a:pPr>
            <a:endParaRPr lang="en-US" dirty="0" smtClean="0"/>
          </a:p>
          <a:p>
            <a:pPr marL="0" indent="0" algn="just" rtl="0">
              <a:buNone/>
            </a:pPr>
            <a:endParaRPr lang="en-US" dirty="0"/>
          </a:p>
          <a:p>
            <a:pPr marL="0" indent="0" algn="just" rtl="0">
              <a:buNone/>
            </a:pPr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8</a:t>
            </a:r>
            <a:r>
              <a:rPr lang="en-US" dirty="0"/>
              <a:t>. Lesion of ascending supply leads to: 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I- </a:t>
            </a:r>
            <a:r>
              <a:rPr lang="en-US" dirty="0"/>
              <a:t>Alzheimer (Rostral part</a:t>
            </a:r>
            <a:r>
              <a:rPr lang="en-US" dirty="0" smtClean="0"/>
              <a:t>)</a:t>
            </a:r>
          </a:p>
          <a:p>
            <a:pPr marL="0" indent="0" algn="just" rtl="0">
              <a:buNone/>
            </a:pPr>
            <a:r>
              <a:rPr lang="en-US" dirty="0" smtClean="0"/>
              <a:t>II-Parkinsonism </a:t>
            </a:r>
            <a:r>
              <a:rPr lang="en-US" dirty="0"/>
              <a:t>(generalized loss) 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III- </a:t>
            </a:r>
            <a:r>
              <a:rPr lang="en-US" dirty="0"/>
              <a:t>Downs syndrome (With one transverse </a:t>
            </a:r>
            <a:r>
              <a:rPr lang="en-US" dirty="0" smtClean="0"/>
              <a:t>crease </a:t>
            </a:r>
            <a:r>
              <a:rPr lang="en-US" dirty="0"/>
              <a:t>of hand)</a:t>
            </a:r>
          </a:p>
          <a:p>
            <a:pPr marL="0" indent="0" algn="just" rtl="0">
              <a:buNone/>
            </a:pPr>
            <a:r>
              <a:rPr lang="en-US" dirty="0"/>
              <a:t>9. Lesion of descending supply leads to Horner`s syndrome (</a:t>
            </a:r>
            <a:r>
              <a:rPr lang="en-US" dirty="0" err="1"/>
              <a:t>miosis</a:t>
            </a:r>
            <a:r>
              <a:rPr lang="en-US" dirty="0" smtClean="0"/>
              <a:t>, </a:t>
            </a:r>
            <a:r>
              <a:rPr lang="en-US" dirty="0" err="1" smtClean="0"/>
              <a:t>anhydrosis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enophthalmos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426" y="1649045"/>
            <a:ext cx="3648068" cy="211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43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30250" y="0"/>
            <a:ext cx="7886700" cy="1325563"/>
          </a:xfrm>
        </p:spPr>
        <p:txBody>
          <a:bodyPr/>
          <a:lstStyle/>
          <a:p>
            <a:pPr algn="ctr"/>
            <a:r>
              <a:rPr lang="en-US" altLang="en-US" b="1" u="sng" dirty="0" smtClean="0">
                <a:cs typeface="Times New Roman" panose="02020603050405020304" pitchFamily="18" charset="0"/>
              </a:rPr>
              <a:t>The midbrain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endParaRPr lang="ar-EG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158" y="825256"/>
            <a:ext cx="7886700" cy="4351338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dirty="0"/>
              <a:t>The narrow cavity of the midbrain is aqueduct of </a:t>
            </a:r>
            <a:r>
              <a:rPr lang="en-US" dirty="0" err="1"/>
              <a:t>sylvius</a:t>
            </a:r>
            <a:r>
              <a:rPr lang="en-US" dirty="0"/>
              <a:t> which connects the </a:t>
            </a:r>
            <a:r>
              <a:rPr lang="en-US" dirty="0" smtClean="0"/>
              <a:t>3rd </a:t>
            </a:r>
            <a:r>
              <a:rPr lang="en-US" dirty="0"/>
              <a:t>and 4th ventricles. 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-The </a:t>
            </a:r>
            <a:r>
              <a:rPr lang="en-US" dirty="0"/>
              <a:t>mid brain consists of: 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A</a:t>
            </a:r>
            <a:r>
              <a:rPr lang="en-US" b="1" dirty="0">
                <a:solidFill>
                  <a:srgbClr val="00B0F0"/>
                </a:solidFill>
              </a:rPr>
              <a:t>) Tectum: 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dirty="0"/>
              <a:t>It is posterior to aqueduct of </a:t>
            </a:r>
            <a:r>
              <a:rPr lang="en-US" dirty="0" err="1"/>
              <a:t>sylvius</a:t>
            </a:r>
            <a:r>
              <a:rPr lang="en-US" dirty="0"/>
              <a:t>. </a:t>
            </a:r>
            <a:r>
              <a:rPr lang="en-US" dirty="0" smtClean="0"/>
              <a:t>It </a:t>
            </a:r>
            <a:r>
              <a:rPr lang="en-US" dirty="0"/>
              <a:t>consists of superior and inferior colliculi. </a:t>
            </a:r>
            <a:r>
              <a:rPr lang="en-US" dirty="0" smtClean="0"/>
              <a:t>The </a:t>
            </a:r>
            <a:r>
              <a:rPr lang="en-US" dirty="0"/>
              <a:t>aqueduct is surrounded by a central grey matter. 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B</a:t>
            </a:r>
            <a:r>
              <a:rPr lang="en-US" b="1" dirty="0">
                <a:solidFill>
                  <a:srgbClr val="00B0F0"/>
                </a:solidFill>
              </a:rPr>
              <a:t>) Cerebral peduncles: </a:t>
            </a:r>
            <a:r>
              <a:rPr lang="en-US" dirty="0"/>
              <a:t>Each is divided into </a:t>
            </a:r>
          </a:p>
          <a:p>
            <a:pPr marL="0" indent="0" algn="just" rtl="0">
              <a:buNone/>
            </a:pPr>
            <a:r>
              <a:rPr lang="en-US" b="1" dirty="0" smtClean="0"/>
              <a:t>1-Basis </a:t>
            </a:r>
            <a:r>
              <a:rPr lang="en-US" b="1" dirty="0" err="1"/>
              <a:t>pedunculi</a:t>
            </a:r>
            <a:r>
              <a:rPr lang="en-US" b="1" dirty="0"/>
              <a:t> </a:t>
            </a:r>
            <a:r>
              <a:rPr lang="en-US" dirty="0"/>
              <a:t>(anterior part) crus </a:t>
            </a:r>
            <a:r>
              <a:rPr lang="en-US" dirty="0" err="1"/>
              <a:t>cerebri</a:t>
            </a:r>
            <a:r>
              <a:rPr lang="en-US" dirty="0"/>
              <a:t> which are separated by interpeduncular fossa. 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b="1" dirty="0" smtClean="0"/>
              <a:t>2- Tegmentum </a:t>
            </a:r>
            <a:r>
              <a:rPr lang="en-US" b="1" dirty="0"/>
              <a:t>(Posterior part) </a:t>
            </a:r>
            <a:r>
              <a:rPr lang="en-US" dirty="0"/>
              <a:t>which is continuous across the median plane. 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- </a:t>
            </a:r>
            <a:r>
              <a:rPr lang="en-US" dirty="0"/>
              <a:t>Basis </a:t>
            </a:r>
            <a:r>
              <a:rPr lang="en-US" dirty="0" err="1"/>
              <a:t>pedunculi</a:t>
            </a:r>
            <a:r>
              <a:rPr lang="en-US" dirty="0"/>
              <a:t> and tegmentum are separated from each other by a pigmented area of grey matter (extrapyramidal tract), the substantia </a:t>
            </a:r>
            <a:r>
              <a:rPr lang="en-US" dirty="0" err="1"/>
              <a:t>nigra</a:t>
            </a:r>
            <a:r>
              <a:rPr lang="en-US" dirty="0"/>
              <a:t> in which the nerve cell bodies contain melanin granules.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u="sng" smtClean="0">
                <a:cs typeface="Times New Roman" panose="02020603050405020304" pitchFamily="18" charset="0"/>
              </a:rPr>
              <a:t>Mid-brain at the level of inferior colliculus:</a:t>
            </a:r>
            <a:endParaRPr lang="ar-EG" altLang="en-US" smtClean="0"/>
          </a:p>
        </p:txBody>
      </p:sp>
      <p:pic>
        <p:nvPicPr>
          <p:cNvPr id="18435" name="Content Placeholder 3" descr="C:\Users\Dell\Desktop\m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5" b="6950"/>
          <a:stretch>
            <a:fillRect/>
          </a:stretch>
        </p:blipFill>
        <p:spPr>
          <a:xfrm>
            <a:off x="1166812" y="1906191"/>
            <a:ext cx="6881813" cy="3769519"/>
          </a:xfrm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0291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39" y="255626"/>
            <a:ext cx="7886700" cy="4351338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b="1" dirty="0"/>
              <a:t>I- Mid-brain at the level of inferior colliculus </a:t>
            </a:r>
            <a:endParaRPr lang="en-US" b="1" dirty="0" smtClean="0"/>
          </a:p>
          <a:p>
            <a:pPr marL="0" indent="0" algn="ctr" rtl="0">
              <a:buNone/>
            </a:pPr>
            <a:endParaRPr lang="en-US" b="1" dirty="0"/>
          </a:p>
          <a:p>
            <a:pPr algn="just" rtl="0"/>
            <a:r>
              <a:rPr lang="en-US" dirty="0" smtClean="0"/>
              <a:t> </a:t>
            </a:r>
            <a:r>
              <a:rPr lang="en-US" dirty="0"/>
              <a:t>It consists of the following structures</a:t>
            </a:r>
            <a:r>
              <a:rPr lang="en-US" dirty="0" smtClean="0"/>
              <a:t>:</a:t>
            </a:r>
          </a:p>
          <a:p>
            <a:pPr algn="just" rtl="0"/>
            <a:r>
              <a:rPr lang="en-US" dirty="0" smtClean="0"/>
              <a:t> </a:t>
            </a:r>
            <a:r>
              <a:rPr lang="en-US" dirty="0"/>
              <a:t>- The tectum contains the </a:t>
            </a:r>
            <a:r>
              <a:rPr lang="en-US" b="1" dirty="0">
                <a:solidFill>
                  <a:srgbClr val="00B0F0"/>
                </a:solidFill>
              </a:rPr>
              <a:t>inferior colliculi </a:t>
            </a:r>
            <a:r>
              <a:rPr lang="en-US" dirty="0"/>
              <a:t>which are the center for auditory reflexes (cochlear pathway). Histologically, the inferior colliculus consists of a central grey matter of nerve cell bodies (nuclei) surrounded by white matter of afferent nerves. </a:t>
            </a:r>
            <a:endParaRPr lang="en-US" dirty="0" smtClean="0"/>
          </a:p>
          <a:p>
            <a:pPr algn="just" rtl="0"/>
            <a:r>
              <a:rPr lang="en-US" dirty="0" smtClean="0"/>
              <a:t>- </a:t>
            </a:r>
            <a:r>
              <a:rPr lang="en-US" dirty="0"/>
              <a:t>The aqueduct is surrounded with </a:t>
            </a:r>
            <a:r>
              <a:rPr lang="en-US" b="1" dirty="0">
                <a:solidFill>
                  <a:srgbClr val="00B0F0"/>
                </a:solidFill>
              </a:rPr>
              <a:t>quadrangular area </a:t>
            </a:r>
            <a:r>
              <a:rPr lang="en-US" dirty="0"/>
              <a:t>of grey matter which contains: 1. Trochlear nucleus (IV) 2. Mesencephalic nucleus of V </a:t>
            </a:r>
            <a:r>
              <a:rPr lang="en-US" dirty="0" smtClean="0"/>
              <a:t>nerve.</a:t>
            </a:r>
          </a:p>
          <a:p>
            <a:pPr algn="just" rtl="0"/>
            <a:r>
              <a:rPr lang="en-US" dirty="0" smtClean="0"/>
              <a:t>Anterior </a:t>
            </a:r>
            <a:r>
              <a:rPr lang="en-US" dirty="0"/>
              <a:t>to grey matter and close to </a:t>
            </a:r>
            <a:r>
              <a:rPr lang="en-US" b="1" dirty="0">
                <a:solidFill>
                  <a:srgbClr val="00B0F0"/>
                </a:solidFill>
              </a:rPr>
              <a:t>midline</a:t>
            </a:r>
            <a:r>
              <a:rPr lang="en-US" dirty="0"/>
              <a:t> there are: 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o </a:t>
            </a:r>
            <a:r>
              <a:rPr lang="en-US" dirty="0"/>
              <a:t>Medial longitudinal bundle (M.L.B) (posterior) 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o </a:t>
            </a:r>
            <a:r>
              <a:rPr lang="en-US" dirty="0" err="1"/>
              <a:t>Tecto</a:t>
            </a:r>
            <a:r>
              <a:rPr lang="en-US" dirty="0"/>
              <a:t>-spinal tract (more anterior) 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o </a:t>
            </a:r>
            <a:r>
              <a:rPr lang="en-US" dirty="0"/>
              <a:t>Decussation of superior cerebellar peduncles (S.C.P) is present in midline of anterior part of tegmentum</a:t>
            </a:r>
            <a:r>
              <a:rPr lang="en-US" dirty="0" smtClean="0"/>
              <a:t>.</a:t>
            </a:r>
          </a:p>
          <a:p>
            <a:pPr algn="just" rtl="0"/>
            <a:r>
              <a:rPr lang="en-US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Reticular </a:t>
            </a:r>
            <a:r>
              <a:rPr lang="en-US" b="1" dirty="0">
                <a:solidFill>
                  <a:srgbClr val="00B0F0"/>
                </a:solidFill>
              </a:rPr>
              <a:t>formation </a:t>
            </a:r>
            <a:r>
              <a:rPr lang="en-US" dirty="0"/>
              <a:t>is present lateral to the decussation of S.C.P.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4097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24" y="423545"/>
            <a:ext cx="8628562" cy="5968546"/>
          </a:xfrm>
        </p:spPr>
        <p:txBody>
          <a:bodyPr/>
          <a:lstStyle/>
          <a:p>
            <a:pPr lvl="0" algn="just" rtl="0"/>
            <a:r>
              <a:rPr lang="en-US" b="1" dirty="0">
                <a:solidFill>
                  <a:srgbClr val="00B0F0"/>
                </a:solidFill>
              </a:rPr>
              <a:t>The four </a:t>
            </a:r>
            <a:r>
              <a:rPr lang="en-US" b="1" dirty="0" err="1">
                <a:solidFill>
                  <a:srgbClr val="00B0F0"/>
                </a:solidFill>
              </a:rPr>
              <a:t>leminisci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present in </a:t>
            </a:r>
            <a:r>
              <a:rPr lang="en-US" dirty="0" err="1">
                <a:solidFill>
                  <a:prstClr val="black"/>
                </a:solidFill>
              </a:rPr>
              <a:t>antero</a:t>
            </a:r>
            <a:r>
              <a:rPr lang="en-US" dirty="0">
                <a:solidFill>
                  <a:prstClr val="black"/>
                </a:solidFill>
              </a:rPr>
              <a:t>–lateral part of tegmentum namely:</a:t>
            </a:r>
            <a:r>
              <a:rPr lang="pt-BR" dirty="0">
                <a:solidFill>
                  <a:prstClr val="black"/>
                </a:solidFill>
              </a:rPr>
              <a:t>1. Medial lemniscus 2.Trigeminal lemniscus 3. Spinal lemniscus 4.Lateral lemniscus</a:t>
            </a:r>
            <a:endParaRPr lang="en-US" dirty="0">
              <a:solidFill>
                <a:prstClr val="black"/>
              </a:solidFill>
            </a:endParaRPr>
          </a:p>
          <a:p>
            <a:pPr marL="0" indent="0" algn="just" rtl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algn="just" rtl="0"/>
            <a:r>
              <a:rPr lang="en-US" b="1" dirty="0" smtClean="0">
                <a:solidFill>
                  <a:srgbClr val="00B0F0"/>
                </a:solidFill>
              </a:rPr>
              <a:t>Substantia </a:t>
            </a:r>
            <a:r>
              <a:rPr lang="en-US" b="1" dirty="0" err="1">
                <a:solidFill>
                  <a:srgbClr val="00B0F0"/>
                </a:solidFill>
              </a:rPr>
              <a:t>nigra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/>
              <a:t>separates the tegmentum &amp; the Basis </a:t>
            </a:r>
            <a:r>
              <a:rPr lang="en-US" dirty="0" err="1"/>
              <a:t>pedunculi</a:t>
            </a:r>
            <a:r>
              <a:rPr lang="en-US" dirty="0"/>
              <a:t> (crus </a:t>
            </a:r>
            <a:r>
              <a:rPr lang="en-US" dirty="0" err="1"/>
              <a:t>cerebri</a:t>
            </a:r>
            <a:r>
              <a:rPr lang="en-US" dirty="0"/>
              <a:t>). </a:t>
            </a:r>
          </a:p>
          <a:p>
            <a:pPr algn="just" rtl="0"/>
            <a:endParaRPr lang="en-US" b="1" dirty="0" smtClean="0">
              <a:solidFill>
                <a:srgbClr val="00B0F0"/>
              </a:solidFill>
            </a:endParaRPr>
          </a:p>
          <a:p>
            <a:pPr algn="just" rtl="0"/>
            <a:r>
              <a:rPr lang="en-US" b="1" dirty="0" smtClean="0">
                <a:solidFill>
                  <a:srgbClr val="00B0F0"/>
                </a:solidFill>
              </a:rPr>
              <a:t>Basis </a:t>
            </a:r>
            <a:r>
              <a:rPr lang="en-US" b="1" dirty="0" err="1">
                <a:solidFill>
                  <a:srgbClr val="00B0F0"/>
                </a:solidFill>
              </a:rPr>
              <a:t>pedunculi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/>
              <a:t>consists of descending fibers from the cerebral cortex to the cranial nerve nuclei (corticobulbar), to the spinal nerve nuclei (corticospinal) &amp; to the cerebellar cortex via pontine nuclei (</a:t>
            </a:r>
            <a:r>
              <a:rPr lang="en-US" dirty="0" err="1"/>
              <a:t>corticopontine</a:t>
            </a:r>
            <a:r>
              <a:rPr lang="en-US" dirty="0"/>
              <a:t>). </a:t>
            </a:r>
          </a:p>
          <a:p>
            <a:pPr algn="just" rtl="0"/>
            <a:r>
              <a:rPr lang="en-US" dirty="0" smtClean="0"/>
              <a:t>They </a:t>
            </a:r>
            <a:r>
              <a:rPr lang="en-US" dirty="0"/>
              <a:t>are arranged from medial to lateral as follow: 1. The </a:t>
            </a:r>
            <a:r>
              <a:rPr lang="en-US" dirty="0" err="1"/>
              <a:t>frontopontine</a:t>
            </a:r>
            <a:r>
              <a:rPr lang="en-US" dirty="0"/>
              <a:t> fibers. 2. The corticospinal and corticobulbar fibers (middle 3/5). 3. The </a:t>
            </a:r>
            <a:r>
              <a:rPr lang="en-US" dirty="0" err="1"/>
              <a:t>tempropontine</a:t>
            </a:r>
            <a:r>
              <a:rPr lang="en-US" dirty="0"/>
              <a:t> fibers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3434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u="sng" smtClean="0">
                <a:cs typeface="Times New Roman" panose="02020603050405020304" pitchFamily="18" charset="0"/>
              </a:rPr>
              <a:t>Mid-brain at the level of inferior colliculus:</a:t>
            </a:r>
            <a:endParaRPr lang="ar-EG" altLang="en-US" smtClean="0"/>
          </a:p>
        </p:txBody>
      </p:sp>
      <p:pic>
        <p:nvPicPr>
          <p:cNvPr id="18435" name="Content Placeholder 3" descr="C:\Users\Dell\Desktop\m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5" b="6950"/>
          <a:stretch>
            <a:fillRect/>
          </a:stretch>
        </p:blipFill>
        <p:spPr>
          <a:xfrm>
            <a:off x="1166812" y="1906191"/>
            <a:ext cx="6881813" cy="3769519"/>
          </a:xfrm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u="sng" smtClean="0">
                <a:cs typeface="Times New Roman" panose="02020603050405020304" pitchFamily="18" charset="0"/>
              </a:rPr>
              <a:t>Medulla oblongata</a:t>
            </a:r>
            <a:r>
              <a:rPr lang="en-US" altLang="en-US" smtClean="0">
                <a:cs typeface="Times New Roman" panose="02020603050405020304" pitchFamily="18" charset="0"/>
              </a:rPr>
              <a:t/>
            </a:r>
            <a:br>
              <a:rPr lang="en-US" altLang="en-US" smtClean="0">
                <a:cs typeface="Times New Roman" panose="02020603050405020304" pitchFamily="18" charset="0"/>
              </a:rPr>
            </a:br>
            <a:endParaRPr lang="ar-EG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7907"/>
            <a:ext cx="7886700" cy="4351338"/>
          </a:xfrm>
        </p:spPr>
        <p:txBody>
          <a:bodyPr rtlCol="1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dirty="0" smtClean="0"/>
              <a:t>It </a:t>
            </a:r>
            <a:r>
              <a:rPr lang="en-US" dirty="0"/>
              <a:t>is the lower part of brain stem. </a:t>
            </a:r>
            <a:endParaRPr lang="en-US" dirty="0" smtClean="0"/>
          </a:p>
          <a:p>
            <a:pPr algn="l" rtl="0" fontAlgn="auto">
              <a:spcAft>
                <a:spcPts val="0"/>
              </a:spcAft>
              <a:defRPr/>
            </a:pPr>
            <a:r>
              <a:rPr lang="en-US" dirty="0" smtClean="0"/>
              <a:t>It </a:t>
            </a:r>
            <a:r>
              <a:rPr lang="en-US" dirty="0"/>
              <a:t>connects the pons superiorly with the spinal cord inferiorly. </a:t>
            </a:r>
            <a:endParaRPr lang="en-US" dirty="0" smtClean="0"/>
          </a:p>
          <a:p>
            <a:pPr algn="l" rtl="0"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dirty="0"/>
              <a:t>The lower level contains central a canal and is known as closed medulla. </a:t>
            </a:r>
            <a:endParaRPr lang="en-US" dirty="0" smtClean="0"/>
          </a:p>
          <a:p>
            <a:pPr algn="l" rtl="0"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/>
              <a:t>upper level opens in the 4th ventricle and is known as open medulla</a:t>
            </a:r>
            <a:r>
              <a:rPr lang="en-US" dirty="0" smtClean="0"/>
              <a:t>.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dirty="0"/>
              <a:t>The medulla oblongata has three levels from lower to upper (two closed &amp; one open):</a:t>
            </a:r>
            <a:endParaRPr lang="ar-E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698" y="3666308"/>
            <a:ext cx="4265718" cy="2775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30" y="3814353"/>
            <a:ext cx="2979086" cy="2428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03" y="301625"/>
            <a:ext cx="8854985" cy="6055632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b="1" dirty="0"/>
              <a:t>II – Midbrain at the level of superior </a:t>
            </a:r>
            <a:r>
              <a:rPr lang="en-US" b="1" dirty="0" smtClean="0"/>
              <a:t>colliculus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 </a:t>
            </a:r>
            <a:r>
              <a:rPr lang="en-US" dirty="0"/>
              <a:t>It consists of the following structures: </a:t>
            </a:r>
            <a:endParaRPr lang="en-US" dirty="0" smtClean="0"/>
          </a:p>
          <a:p>
            <a:pPr algn="just" rtl="0"/>
            <a:r>
              <a:rPr lang="en-US" dirty="0" smtClean="0"/>
              <a:t>Tectum </a:t>
            </a:r>
            <a:r>
              <a:rPr lang="en-US" dirty="0"/>
              <a:t>contains the </a:t>
            </a:r>
            <a:r>
              <a:rPr lang="en-US" b="1" dirty="0">
                <a:solidFill>
                  <a:srgbClr val="00B0F0"/>
                </a:solidFill>
              </a:rPr>
              <a:t>superior colliculi </a:t>
            </a:r>
            <a:r>
              <a:rPr lang="en-US" dirty="0"/>
              <a:t>which are center for vision reflexes (correlation of impulses from the retina with the body movements</a:t>
            </a:r>
            <a:r>
              <a:rPr lang="en-US" dirty="0" smtClean="0"/>
              <a:t>).</a:t>
            </a:r>
          </a:p>
          <a:p>
            <a:pPr algn="just" rtl="0"/>
            <a:r>
              <a:rPr lang="en-US" dirty="0"/>
              <a:t>The superior colliculus is formed of nerve tissue arranged </a:t>
            </a:r>
            <a:r>
              <a:rPr lang="en-US" b="1" dirty="0">
                <a:solidFill>
                  <a:srgbClr val="00B0F0"/>
                </a:solidFill>
              </a:rPr>
              <a:t>in 7 layers </a:t>
            </a:r>
            <a:r>
              <a:rPr lang="en-US" dirty="0"/>
              <a:t>or strata (4 are mainly white [album] &amp; 3 are mainly grey [</a:t>
            </a:r>
            <a:r>
              <a:rPr lang="en-US" dirty="0" err="1"/>
              <a:t>grisium</a:t>
            </a:r>
            <a:r>
              <a:rPr lang="en-US" dirty="0"/>
              <a:t>]): 1. Stratum </a:t>
            </a:r>
            <a:r>
              <a:rPr lang="en-US" dirty="0" err="1"/>
              <a:t>zonale</a:t>
            </a:r>
            <a:r>
              <a:rPr lang="en-US" dirty="0"/>
              <a:t>. 2. Stratum </a:t>
            </a:r>
            <a:r>
              <a:rPr lang="en-US" dirty="0" err="1"/>
              <a:t>grisium</a:t>
            </a:r>
            <a:r>
              <a:rPr lang="en-US" dirty="0"/>
              <a:t> </a:t>
            </a:r>
            <a:r>
              <a:rPr lang="en-US" dirty="0" err="1"/>
              <a:t>superficiale</a:t>
            </a:r>
            <a:r>
              <a:rPr lang="en-US" dirty="0"/>
              <a:t>. 3. Stratum </a:t>
            </a:r>
            <a:r>
              <a:rPr lang="en-US" dirty="0" err="1"/>
              <a:t>opticum</a:t>
            </a:r>
            <a:r>
              <a:rPr lang="en-US" dirty="0"/>
              <a:t>. 4. Stratum </a:t>
            </a:r>
            <a:r>
              <a:rPr lang="en-US" dirty="0" err="1"/>
              <a:t>grisium</a:t>
            </a:r>
            <a:r>
              <a:rPr lang="en-US" dirty="0"/>
              <a:t> mediate. 5. Stratum album mediates (strata lemnisci). 6. Stratum </a:t>
            </a:r>
            <a:r>
              <a:rPr lang="en-US" dirty="0" err="1"/>
              <a:t>grisium</a:t>
            </a:r>
            <a:r>
              <a:rPr lang="en-US" dirty="0"/>
              <a:t> </a:t>
            </a:r>
            <a:r>
              <a:rPr lang="en-US" dirty="0" err="1"/>
              <a:t>profundum</a:t>
            </a:r>
            <a:r>
              <a:rPr lang="en-US" dirty="0"/>
              <a:t>. 7. Stratum album </a:t>
            </a:r>
            <a:r>
              <a:rPr lang="en-US" dirty="0" err="1"/>
              <a:t>profundum</a:t>
            </a:r>
            <a:r>
              <a:rPr lang="en-US" dirty="0"/>
              <a:t>. </a:t>
            </a:r>
            <a:endParaRPr lang="en-US" dirty="0" smtClean="0"/>
          </a:p>
          <a:p>
            <a:pPr algn="just" rtl="0"/>
            <a:r>
              <a:rPr lang="en-US" dirty="0" smtClean="0"/>
              <a:t>The </a:t>
            </a:r>
            <a:r>
              <a:rPr lang="en-US" dirty="0"/>
              <a:t>aqueduct is surrounded by </a:t>
            </a:r>
            <a:r>
              <a:rPr lang="en-US" b="1" dirty="0">
                <a:solidFill>
                  <a:srgbClr val="00B0F0"/>
                </a:solidFill>
              </a:rPr>
              <a:t>pear shaped area </a:t>
            </a:r>
            <a:r>
              <a:rPr lang="en-US" dirty="0"/>
              <a:t>of grey matter which contains</a:t>
            </a:r>
            <a:r>
              <a:rPr lang="en-US" dirty="0" smtClean="0"/>
              <a:t>:</a:t>
            </a:r>
          </a:p>
          <a:p>
            <a:pPr marL="0" indent="0" algn="just" rtl="0">
              <a:buNone/>
            </a:pPr>
            <a:r>
              <a:rPr lang="en-US" dirty="0" smtClean="0"/>
              <a:t>1</a:t>
            </a:r>
            <a:r>
              <a:rPr lang="en-US" dirty="0"/>
              <a:t>. Main motor </a:t>
            </a:r>
            <a:r>
              <a:rPr lang="en-US" dirty="0" err="1"/>
              <a:t>occulomotor</a:t>
            </a:r>
            <a:r>
              <a:rPr lang="en-US" dirty="0"/>
              <a:t> nucleus III. 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2</a:t>
            </a:r>
            <a:r>
              <a:rPr lang="en-US" dirty="0"/>
              <a:t>. Edinger-Westphal nucleus III. 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3</a:t>
            </a:r>
            <a:r>
              <a:rPr lang="en-US" dirty="0"/>
              <a:t>. Mesencephalic nucleus of trigeminal nerve V.</a:t>
            </a:r>
          </a:p>
        </p:txBody>
      </p:sp>
    </p:spTree>
    <p:extLst>
      <p:ext uri="{BB962C8B-B14F-4D97-AF65-F5344CB8AC3E}">
        <p14:creationId xmlns:p14="http://schemas.microsoft.com/office/powerpoint/2010/main" val="2563459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90" y="301625"/>
            <a:ext cx="7886700" cy="4351338"/>
          </a:xfrm>
        </p:spPr>
        <p:txBody>
          <a:bodyPr/>
          <a:lstStyle/>
          <a:p>
            <a:pPr algn="just" rtl="0"/>
            <a:r>
              <a:rPr lang="en-US" dirty="0"/>
              <a:t>M.L.B. anterior to the gray matter and close to the midline. </a:t>
            </a:r>
            <a:endParaRPr lang="en-US" dirty="0" smtClean="0"/>
          </a:p>
          <a:p>
            <a:pPr algn="just" rtl="0"/>
            <a:r>
              <a:rPr lang="en-US" b="1" dirty="0" smtClean="0">
                <a:solidFill>
                  <a:srgbClr val="00B0F0"/>
                </a:solidFill>
              </a:rPr>
              <a:t>Dorsal </a:t>
            </a:r>
            <a:r>
              <a:rPr lang="en-US" b="1" dirty="0">
                <a:solidFill>
                  <a:srgbClr val="00B0F0"/>
                </a:solidFill>
              </a:rPr>
              <a:t>tegmental decussation </a:t>
            </a:r>
            <a:r>
              <a:rPr lang="en-US" dirty="0"/>
              <a:t>of </a:t>
            </a:r>
            <a:r>
              <a:rPr lang="en-US" dirty="0" err="1"/>
              <a:t>tecto</a:t>
            </a:r>
            <a:r>
              <a:rPr lang="en-US" dirty="0"/>
              <a:t>-spinal tract. </a:t>
            </a:r>
            <a:r>
              <a:rPr lang="en-US" dirty="0" err="1"/>
              <a:t>Tectospinal</a:t>
            </a:r>
            <a:r>
              <a:rPr lang="en-US" dirty="0"/>
              <a:t> tracts arise from the tectum and cross immediately, and then descend to the spinal cord</a:t>
            </a:r>
            <a:r>
              <a:rPr lang="en-US" dirty="0" smtClean="0"/>
              <a:t>.</a:t>
            </a:r>
          </a:p>
          <a:p>
            <a:pPr algn="just" rtl="0"/>
            <a:r>
              <a:rPr lang="en-US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Ventral </a:t>
            </a:r>
            <a:r>
              <a:rPr lang="en-US" b="1" dirty="0">
                <a:solidFill>
                  <a:srgbClr val="00B0F0"/>
                </a:solidFill>
              </a:rPr>
              <a:t>tegmental decussation </a:t>
            </a:r>
            <a:r>
              <a:rPr lang="en-US" dirty="0"/>
              <a:t>of </a:t>
            </a:r>
            <a:r>
              <a:rPr lang="en-US" dirty="0" err="1"/>
              <a:t>rubrospinal</a:t>
            </a:r>
            <a:r>
              <a:rPr lang="en-US" dirty="0"/>
              <a:t> tracts. The </a:t>
            </a:r>
            <a:r>
              <a:rPr lang="en-US" dirty="0" err="1"/>
              <a:t>rubrospinal</a:t>
            </a:r>
            <a:r>
              <a:rPr lang="en-US" dirty="0"/>
              <a:t> tract arises from the red nucleus in the midbrain and crosses immediately in the ventral decussation then descend in the spinal cord</a:t>
            </a:r>
            <a:r>
              <a:rPr lang="en-US" dirty="0" smtClean="0"/>
              <a:t>.</a:t>
            </a:r>
          </a:p>
          <a:p>
            <a:pPr algn="just" rtl="0"/>
            <a:r>
              <a:rPr lang="en-US" dirty="0" smtClean="0"/>
              <a:t>  </a:t>
            </a:r>
            <a:r>
              <a:rPr lang="en-US" b="1" dirty="0">
                <a:solidFill>
                  <a:srgbClr val="00B0F0"/>
                </a:solidFill>
              </a:rPr>
              <a:t>Red nucleus</a:t>
            </a:r>
            <a:r>
              <a:rPr lang="en-US" dirty="0"/>
              <a:t>; two large masses of gray matter on either side of midline. </a:t>
            </a:r>
            <a:endParaRPr lang="en-US" dirty="0" smtClean="0"/>
          </a:p>
          <a:p>
            <a:pPr algn="just" rtl="0"/>
            <a:r>
              <a:rPr lang="en-US" dirty="0" smtClean="0"/>
              <a:t> </a:t>
            </a:r>
            <a:r>
              <a:rPr lang="en-US" dirty="0"/>
              <a:t>Reticular formation present lateral &amp; posterior to the red nucleus. </a:t>
            </a:r>
            <a:endParaRPr lang="en-US" dirty="0" smtClean="0"/>
          </a:p>
          <a:p>
            <a:pPr algn="just" rtl="0"/>
            <a:r>
              <a:rPr lang="en-US" dirty="0" smtClean="0"/>
              <a:t>Presence </a:t>
            </a:r>
            <a:r>
              <a:rPr lang="en-US" dirty="0"/>
              <a:t>of </a:t>
            </a:r>
            <a:r>
              <a:rPr lang="en-US" b="1" dirty="0">
                <a:solidFill>
                  <a:srgbClr val="00B0F0"/>
                </a:solidFill>
              </a:rPr>
              <a:t>only 3 lemnisci</a:t>
            </a:r>
            <a:r>
              <a:rPr lang="en-US" dirty="0"/>
              <a:t>; medial lemniscus, trigeminal lemniscus and spinal lemniscus. </a:t>
            </a:r>
            <a:endParaRPr lang="en-US" dirty="0" smtClean="0"/>
          </a:p>
          <a:p>
            <a:pPr algn="just" rtl="0"/>
            <a:r>
              <a:rPr lang="en-US" dirty="0" smtClean="0"/>
              <a:t> </a:t>
            </a:r>
            <a:r>
              <a:rPr lang="en-US" dirty="0"/>
              <a:t>Substantia </a:t>
            </a:r>
            <a:r>
              <a:rPr lang="en-US" dirty="0" err="1" smtClean="0"/>
              <a:t>nigra</a:t>
            </a:r>
            <a:r>
              <a:rPr lang="en-US" dirty="0" smtClean="0"/>
              <a:t>.</a:t>
            </a:r>
          </a:p>
          <a:p>
            <a:pPr algn="just" rtl="0"/>
            <a:r>
              <a:rPr lang="en-US" dirty="0" smtClean="0"/>
              <a:t> </a:t>
            </a:r>
            <a:r>
              <a:rPr lang="en-US" dirty="0"/>
              <a:t>The basis </a:t>
            </a:r>
            <a:r>
              <a:rPr lang="en-US" dirty="0" err="1"/>
              <a:t>pedunculi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0926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u="sng" smtClean="0">
                <a:cs typeface="Times New Roman" panose="02020603050405020304" pitchFamily="18" charset="0"/>
              </a:rPr>
              <a:t>Midbrain at the level of superior colliculus:</a:t>
            </a:r>
            <a:endParaRPr lang="ar-EG" altLang="en-US" smtClean="0"/>
          </a:p>
        </p:txBody>
      </p:sp>
      <p:pic>
        <p:nvPicPr>
          <p:cNvPr id="20483" name="Content Placeholder 3" descr="final mid brain"/>
          <p:cNvPicPr>
            <a:picLocks noGrp="1"/>
          </p:cNvPicPr>
          <p:nvPr>
            <p:ph idx="1"/>
          </p:nvPr>
        </p:nvPicPr>
        <p:blipFill>
          <a:blip r:embed="rId2">
            <a:lum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" r="4700" b="17715"/>
          <a:stretch>
            <a:fillRect/>
          </a:stretch>
        </p:blipFill>
        <p:spPr>
          <a:xfrm>
            <a:off x="1934766" y="2226469"/>
            <a:ext cx="5274469" cy="3263504"/>
          </a:xfrm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Substantia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Nigra</a:t>
            </a:r>
            <a:r>
              <a:rPr lang="en-US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6950"/>
            <a:ext cx="7886700" cy="4351338"/>
          </a:xfrm>
        </p:spPr>
        <p:txBody>
          <a:bodyPr/>
          <a:lstStyle/>
          <a:p>
            <a:pPr algn="just" rtl="0"/>
            <a:r>
              <a:rPr lang="en-US" sz="2400" dirty="0"/>
              <a:t>Dark pigmented motor nucleus between tegmentum and crus </a:t>
            </a:r>
            <a:r>
              <a:rPr lang="en-US" sz="2400" dirty="0" err="1"/>
              <a:t>cerebri</a:t>
            </a:r>
            <a:r>
              <a:rPr lang="en-US" sz="2400" dirty="0"/>
              <a:t> on each side, extends from lower midbrain to subthalamus and can be considered as part of basal ganglia. </a:t>
            </a:r>
            <a:endParaRPr lang="en-US" sz="2400" dirty="0" smtClean="0"/>
          </a:p>
          <a:p>
            <a:pPr algn="just" rtl="0"/>
            <a:r>
              <a:rPr lang="en-US" sz="2400" dirty="0"/>
              <a:t> The neurons of substantia </a:t>
            </a:r>
            <a:r>
              <a:rPr lang="en-US" sz="2400" dirty="0" err="1"/>
              <a:t>nigra</a:t>
            </a:r>
            <a:r>
              <a:rPr lang="en-US" sz="2400" dirty="0"/>
              <a:t> are multipolar and its cytoplasm contains </a:t>
            </a:r>
            <a:r>
              <a:rPr lang="en-US" sz="2400" dirty="0" smtClean="0"/>
              <a:t>numerous </a:t>
            </a:r>
            <a:r>
              <a:rPr lang="en-US" sz="2400" dirty="0"/>
              <a:t>membrane-bound granules of </a:t>
            </a:r>
            <a:r>
              <a:rPr lang="en-US" sz="2400" dirty="0" err="1"/>
              <a:t>neuromelanin</a:t>
            </a:r>
            <a:r>
              <a:rPr lang="en-US" sz="2400" dirty="0"/>
              <a:t> pigment. </a:t>
            </a:r>
            <a:endParaRPr lang="en-US" sz="2400" dirty="0" smtClean="0"/>
          </a:p>
          <a:p>
            <a:pPr algn="just" rtl="0"/>
            <a:r>
              <a:rPr lang="en-US" sz="2400" dirty="0" smtClean="0"/>
              <a:t>These pigments </a:t>
            </a:r>
            <a:r>
              <a:rPr lang="en-US" sz="2400" dirty="0"/>
              <a:t>are very little at birth, increasing during childhood and thereafter </a:t>
            </a:r>
            <a:r>
              <a:rPr lang="en-US" sz="2400" dirty="0" smtClean="0"/>
              <a:t>rising </a:t>
            </a:r>
            <a:r>
              <a:rPr lang="en-US" sz="2400" dirty="0"/>
              <a:t>with increasing age. Functionally, it may sequester metals such as iron, </a:t>
            </a:r>
            <a:r>
              <a:rPr lang="en-US" sz="2400" dirty="0" smtClean="0"/>
              <a:t>as </a:t>
            </a:r>
            <a:r>
              <a:rPr lang="en-US" sz="2400" dirty="0"/>
              <a:t>well as toxic organic compounds.</a:t>
            </a:r>
          </a:p>
        </p:txBody>
      </p:sp>
    </p:spTree>
    <p:extLst>
      <p:ext uri="{BB962C8B-B14F-4D97-AF65-F5344CB8AC3E}">
        <p14:creationId xmlns:p14="http://schemas.microsoft.com/office/powerpoint/2010/main" val="1209477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75" y="240665"/>
            <a:ext cx="8654687" cy="4351338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sz="2400" dirty="0"/>
              <a:t>2- It is divided into: </a:t>
            </a:r>
          </a:p>
          <a:p>
            <a:pPr marL="0" indent="0" algn="just" rtl="0">
              <a:buNone/>
            </a:pPr>
            <a:r>
              <a:rPr lang="en-US" sz="2400" dirty="0"/>
              <a:t>a) Dorsal compact part (Zona Compacta) rich in cells containing melanin pigment </a:t>
            </a:r>
            <a:r>
              <a:rPr lang="en-US" sz="2400" dirty="0" smtClean="0"/>
              <a:t>that </a:t>
            </a:r>
            <a:r>
              <a:rPr lang="en-US" sz="2400" dirty="0"/>
              <a:t>form dopamine (inhibitory effects on corpus striatum). </a:t>
            </a:r>
            <a:endParaRPr lang="en-US" sz="2400" dirty="0" smtClean="0"/>
          </a:p>
          <a:p>
            <a:pPr marL="0" indent="0" algn="just" rtl="0">
              <a:buNone/>
            </a:pPr>
            <a:r>
              <a:rPr lang="en-US" sz="2400" dirty="0"/>
              <a:t>b) Ventral reticular part (Zona </a:t>
            </a:r>
            <a:r>
              <a:rPr lang="en-US" sz="2400" dirty="0" err="1"/>
              <a:t>Reticularis</a:t>
            </a:r>
            <a:r>
              <a:rPr lang="en-US" sz="2400" dirty="0"/>
              <a:t>) poor in cells that contain iron compounds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 rtl="0">
              <a:buNone/>
            </a:pPr>
            <a:endParaRPr lang="en-US" dirty="0"/>
          </a:p>
          <a:p>
            <a:pPr marL="0" indent="0" algn="just" rtl="0">
              <a:buNone/>
            </a:pPr>
            <a:endParaRPr lang="en-US" dirty="0" smtClean="0"/>
          </a:p>
          <a:p>
            <a:pPr marL="0" indent="0" algn="just" rtl="0">
              <a:buNone/>
            </a:pPr>
            <a:endParaRPr lang="en-US" dirty="0"/>
          </a:p>
          <a:p>
            <a:pPr marL="0" indent="0" algn="just" rtl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just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N.B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- </a:t>
            </a:r>
            <a:r>
              <a:rPr lang="en-US" dirty="0"/>
              <a:t>Loss of Dopamine leads to Parkinsonism treated by L-DOPA. </a:t>
            </a:r>
            <a:endParaRPr lang="en-US" dirty="0" smtClean="0"/>
          </a:p>
          <a:p>
            <a:pPr algn="just" rtl="0">
              <a:buFontTx/>
              <a:buChar char="-"/>
            </a:pPr>
            <a:r>
              <a:rPr lang="en-US" dirty="0" smtClean="0"/>
              <a:t>Brain </a:t>
            </a:r>
            <a:r>
              <a:rPr lang="en-US" dirty="0"/>
              <a:t>of a patient with Parkinson's disease shows abnormal pallor of the substantia </a:t>
            </a:r>
            <a:r>
              <a:rPr lang="en-US" dirty="0" err="1"/>
              <a:t>nigra</a:t>
            </a:r>
            <a:r>
              <a:rPr lang="en-US" dirty="0"/>
              <a:t> correlating with loss of the pigment-containing neurons</a:t>
            </a:r>
            <a:r>
              <a:rPr lang="en-US" dirty="0" smtClean="0"/>
              <a:t>.</a:t>
            </a:r>
          </a:p>
          <a:p>
            <a:pPr marL="0" indent="0" algn="just" rtl="0">
              <a:buNone/>
            </a:pPr>
            <a:r>
              <a:rPr lang="en-US" dirty="0" smtClean="0"/>
              <a:t> -Lesion </a:t>
            </a:r>
            <a:r>
              <a:rPr lang="en-US" dirty="0"/>
              <a:t>in zona </a:t>
            </a:r>
            <a:r>
              <a:rPr lang="en-US" dirty="0" err="1"/>
              <a:t>reticularis</a:t>
            </a:r>
            <a:r>
              <a:rPr lang="en-US" dirty="0"/>
              <a:t> leads to Huntington's disease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153" y="2280746"/>
            <a:ext cx="4656082" cy="22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55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Red Nucleus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28" y="995307"/>
            <a:ext cx="8704537" cy="5731313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dirty="0"/>
              <a:t>1- May be considered as a part of reticular formation or basal ganglia.</a:t>
            </a:r>
          </a:p>
          <a:p>
            <a:pPr marL="0" indent="0" algn="just" rtl="0">
              <a:buNone/>
            </a:pPr>
            <a:r>
              <a:rPr lang="en-US" dirty="0"/>
              <a:t>2- Red nucleus is a motor nucleus, red yellowish in color due to high </a:t>
            </a:r>
          </a:p>
          <a:p>
            <a:pPr marL="0" indent="0" algn="just" rtl="0">
              <a:buNone/>
            </a:pPr>
            <a:r>
              <a:rPr lang="en-US" dirty="0"/>
              <a:t>vascularity and iron compounds. It extends from the upper part of midbrain </a:t>
            </a:r>
          </a:p>
          <a:p>
            <a:pPr marL="0" indent="0" algn="just" rtl="0">
              <a:buNone/>
            </a:pPr>
            <a:r>
              <a:rPr lang="en-US" dirty="0"/>
              <a:t>to subthalamus. It is oval or rounded in shape in transverse section and has </a:t>
            </a:r>
          </a:p>
          <a:p>
            <a:pPr marL="0" indent="0" algn="just" rtl="0">
              <a:buNone/>
            </a:pPr>
            <a:r>
              <a:rPr lang="en-US" dirty="0"/>
              <a:t>a capsule formed of the nerve fibers from superior cerebellar peduncle.</a:t>
            </a:r>
          </a:p>
          <a:p>
            <a:pPr marL="0" indent="0" algn="just" rtl="0">
              <a:buNone/>
            </a:pPr>
            <a:r>
              <a:rPr lang="en-US" dirty="0"/>
              <a:t>3- It is divided into: </a:t>
            </a:r>
          </a:p>
          <a:p>
            <a:pPr marL="0" indent="0" algn="just" rtl="0">
              <a:buNone/>
            </a:pPr>
            <a:r>
              <a:rPr lang="en-US" dirty="0"/>
              <a:t>a- Upper recent part formed of small cells (</a:t>
            </a:r>
            <a:r>
              <a:rPr lang="en-US" dirty="0" err="1"/>
              <a:t>parvicellular</a:t>
            </a:r>
            <a:r>
              <a:rPr lang="en-US" dirty="0"/>
              <a:t> nucleus)</a:t>
            </a:r>
          </a:p>
          <a:p>
            <a:pPr marL="0" indent="0" algn="just" rtl="0">
              <a:buNone/>
            </a:pPr>
            <a:r>
              <a:rPr lang="en-US" dirty="0"/>
              <a:t>b- Older caudal part formed of large cells (</a:t>
            </a:r>
            <a:r>
              <a:rPr lang="en-US" dirty="0" err="1"/>
              <a:t>magnicelluar</a:t>
            </a:r>
            <a:r>
              <a:rPr lang="en-US" dirty="0"/>
              <a:t> nucleus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315190"/>
            <a:ext cx="3856054" cy="21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93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9252" y="3499472"/>
            <a:ext cx="4581480" cy="2847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034" y="518044"/>
            <a:ext cx="8581698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4- The nucleus is traversed mainly by </a:t>
            </a:r>
            <a:r>
              <a:rPr lang="en-US" sz="21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:</a:t>
            </a:r>
          </a:p>
          <a:p>
            <a:pPr lvl="0" algn="just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sz="21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a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)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Occulomotor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nerve roots </a:t>
            </a:r>
          </a:p>
          <a:p>
            <a:pPr lvl="0" algn="just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b) Superior cerebellar peduncle after decussation</a:t>
            </a:r>
          </a:p>
        </p:txBody>
      </p:sp>
    </p:spTree>
    <p:extLst>
      <p:ext uri="{BB962C8B-B14F-4D97-AF65-F5344CB8AC3E}">
        <p14:creationId xmlns:p14="http://schemas.microsoft.com/office/powerpoint/2010/main" val="3349890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19543"/>
            <a:ext cx="9144000" cy="74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4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28649" y="661850"/>
            <a:ext cx="7897041" cy="968115"/>
          </a:xfrm>
        </p:spPr>
        <p:txBody>
          <a:bodyPr/>
          <a:lstStyle/>
          <a:p>
            <a:pPr algn="ctr"/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u="sng" dirty="0" smtClean="0">
                <a:cs typeface="Times New Roman" panose="02020603050405020304" pitchFamily="18" charset="0"/>
              </a:rPr>
              <a:t>1- Closed medulla (motor decussation): </a:t>
            </a:r>
            <a:endParaRPr lang="ar-EG" altLang="en-US" dirty="0" smtClean="0"/>
          </a:p>
        </p:txBody>
      </p:sp>
      <p:pic>
        <p:nvPicPr>
          <p:cNvPr id="6147" name="Content Placeholder 3" descr="closed medulla motor-fina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1" b="9445"/>
          <a:stretch>
            <a:fillRect/>
          </a:stretch>
        </p:blipFill>
        <p:spPr>
          <a:xfrm>
            <a:off x="847726" y="1472804"/>
            <a:ext cx="7271147" cy="4258865"/>
          </a:xfrm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/>
              <a:t> It contains </a:t>
            </a:r>
            <a:r>
              <a:rPr lang="en-US" u="sng" dirty="0">
                <a:solidFill>
                  <a:srgbClr val="0070C0"/>
                </a:solidFill>
              </a:rPr>
              <a:t>central canal </a:t>
            </a:r>
            <a:r>
              <a:rPr lang="en-US" dirty="0"/>
              <a:t>which is posterior.</a:t>
            </a:r>
          </a:p>
          <a:p>
            <a:pPr algn="just" rtl="0"/>
            <a:r>
              <a:rPr lang="en-US" u="sng" dirty="0">
                <a:solidFill>
                  <a:srgbClr val="0070C0"/>
                </a:solidFill>
              </a:rPr>
              <a:t>Gracile and cuneate nuclei </a:t>
            </a:r>
            <a:r>
              <a:rPr lang="en-US" dirty="0"/>
              <a:t>start to appear and they are small while their tracts </a:t>
            </a:r>
            <a:r>
              <a:rPr lang="en-US" dirty="0" smtClean="0"/>
              <a:t>are </a:t>
            </a:r>
            <a:r>
              <a:rPr lang="en-US" dirty="0"/>
              <a:t>large. </a:t>
            </a:r>
            <a:endParaRPr lang="en-US" dirty="0" smtClean="0"/>
          </a:p>
          <a:p>
            <a:pPr algn="just" rtl="0"/>
            <a:r>
              <a:rPr lang="en-US" u="sng" dirty="0" smtClean="0">
                <a:solidFill>
                  <a:srgbClr val="0070C0"/>
                </a:solidFill>
              </a:rPr>
              <a:t>Spinal </a:t>
            </a:r>
            <a:r>
              <a:rPr lang="en-US" u="sng" dirty="0">
                <a:solidFill>
                  <a:srgbClr val="0070C0"/>
                </a:solidFill>
              </a:rPr>
              <a:t>trigeminal </a:t>
            </a:r>
            <a:r>
              <a:rPr lang="en-US" dirty="0"/>
              <a:t>nucleus and tract replace the substantia </a:t>
            </a:r>
            <a:r>
              <a:rPr lang="en-US" dirty="0" err="1"/>
              <a:t>gelatinosa</a:t>
            </a:r>
            <a:r>
              <a:rPr lang="en-US" dirty="0"/>
              <a:t> of </a:t>
            </a:r>
            <a:r>
              <a:rPr lang="en-US" dirty="0" err="1"/>
              <a:t>Rolandi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Lissauer`s tract.</a:t>
            </a:r>
          </a:p>
          <a:p>
            <a:pPr algn="just" rtl="0"/>
            <a:r>
              <a:rPr lang="en-US" dirty="0" smtClean="0"/>
              <a:t>80-90 </a:t>
            </a:r>
            <a:r>
              <a:rPr lang="en-US" dirty="0"/>
              <a:t>% of </a:t>
            </a:r>
            <a:r>
              <a:rPr lang="en-US" u="sng" dirty="0">
                <a:solidFill>
                  <a:srgbClr val="0070C0"/>
                </a:solidFill>
              </a:rPr>
              <a:t>pyramidal fibers </a:t>
            </a:r>
            <a:r>
              <a:rPr lang="en-US" dirty="0"/>
              <a:t>cross to opposite side forming motor decussation </a:t>
            </a:r>
          </a:p>
          <a:p>
            <a:pPr algn="just" rtl="0"/>
            <a:r>
              <a:rPr lang="en-US" dirty="0"/>
              <a:t>and 10-20 % descend as direct pyramidal tract.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57052"/>
            <a:ext cx="7870916" cy="1333638"/>
          </a:xfrm>
        </p:spPr>
        <p:txBody>
          <a:bodyPr/>
          <a:lstStyle/>
          <a:p>
            <a:pPr algn="ctr"/>
            <a:r>
              <a:rPr lang="en-US" altLang="en-US" b="1" u="sng" dirty="0" smtClean="0">
                <a:cs typeface="Times New Roman" panose="02020603050405020304" pitchFamily="18" charset="0"/>
              </a:rPr>
              <a:t>Closed medulla oblongata </a:t>
            </a:r>
            <a:br>
              <a:rPr lang="en-US" altLang="en-US" b="1" u="sng" dirty="0" smtClean="0">
                <a:cs typeface="Times New Roman" panose="02020603050405020304" pitchFamily="18" charset="0"/>
              </a:rPr>
            </a:br>
            <a:r>
              <a:rPr lang="en-US" altLang="en-US" b="1" u="sng" dirty="0" smtClean="0">
                <a:cs typeface="Times New Roman" panose="02020603050405020304" pitchFamily="18" charset="0"/>
              </a:rPr>
              <a:t>(motor decussation)</a:t>
            </a:r>
            <a:endParaRPr lang="ar-EG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6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28650" y="866776"/>
            <a:ext cx="7886700" cy="994172"/>
          </a:xfrm>
        </p:spPr>
        <p:txBody>
          <a:bodyPr/>
          <a:lstStyle/>
          <a:p>
            <a:pPr algn="ctr"/>
            <a:r>
              <a:rPr lang="en-US" altLang="en-US" b="1" u="sng" dirty="0" smtClean="0">
                <a:cs typeface="Times New Roman" panose="02020603050405020304" pitchFamily="18" charset="0"/>
              </a:rPr>
              <a:t>Closed medulla oblongata (sensory decussation):</a:t>
            </a:r>
            <a:endParaRPr lang="ar-EG" alt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altLang="en-US" smtClean="0"/>
          </a:p>
        </p:txBody>
      </p:sp>
      <p:pic>
        <p:nvPicPr>
          <p:cNvPr id="8196" name="Picture 3" descr="C:\Users\Dell\Desktop\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t="12032" r="2142" b="17815"/>
          <a:stretch>
            <a:fillRect/>
          </a:stretch>
        </p:blipFill>
        <p:spPr bwMode="auto">
          <a:xfrm>
            <a:off x="734616" y="1782367"/>
            <a:ext cx="7918847" cy="3945731"/>
          </a:xfrm>
          <a:prstGeom prst="rect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56" y="1599201"/>
            <a:ext cx="8820150" cy="5428615"/>
          </a:xfrm>
        </p:spPr>
        <p:txBody>
          <a:bodyPr/>
          <a:lstStyle/>
          <a:p>
            <a:pPr algn="just" rtl="0">
              <a:lnSpc>
                <a:spcPct val="150000"/>
              </a:lnSpc>
            </a:pPr>
            <a:r>
              <a:rPr lang="en-US" sz="2000" dirty="0"/>
              <a:t>It contains </a:t>
            </a:r>
            <a:r>
              <a:rPr lang="en-US" sz="2000" u="sng" dirty="0">
                <a:solidFill>
                  <a:srgbClr val="0070C0"/>
                </a:solidFill>
              </a:rPr>
              <a:t>central canal </a:t>
            </a:r>
            <a:r>
              <a:rPr lang="en-US" sz="2000" dirty="0"/>
              <a:t>which becomes more posterior</a:t>
            </a:r>
            <a:r>
              <a:rPr lang="en-US" sz="2000" dirty="0" smtClean="0"/>
              <a:t>.</a:t>
            </a:r>
          </a:p>
          <a:p>
            <a:pPr algn="just" rtl="0"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000" u="sng" dirty="0" smtClean="0">
                <a:solidFill>
                  <a:srgbClr val="0070C0"/>
                </a:solidFill>
              </a:rPr>
              <a:t>Gracile </a:t>
            </a:r>
            <a:r>
              <a:rPr lang="en-US" sz="2000" u="sng" dirty="0">
                <a:solidFill>
                  <a:srgbClr val="0070C0"/>
                </a:solidFill>
              </a:rPr>
              <a:t>and cuneate </a:t>
            </a:r>
            <a:r>
              <a:rPr lang="en-US" sz="2000" dirty="0"/>
              <a:t>nuclei are large while their tracts become small. </a:t>
            </a:r>
            <a:endParaRPr lang="en-US" sz="2000" dirty="0" smtClean="0"/>
          </a:p>
          <a:p>
            <a:pPr algn="just" rtl="0">
              <a:lnSpc>
                <a:spcPct val="150000"/>
              </a:lnSpc>
            </a:pPr>
            <a:r>
              <a:rPr lang="en-US" sz="2000" dirty="0" smtClean="0"/>
              <a:t>Axons </a:t>
            </a:r>
            <a:r>
              <a:rPr lang="en-US" sz="2000" dirty="0"/>
              <a:t>from gracile and cuneate nuclei form the internal arcuate fibers which cross to opposite side forming </a:t>
            </a:r>
            <a:r>
              <a:rPr lang="en-US" sz="2000" u="sng" dirty="0">
                <a:solidFill>
                  <a:srgbClr val="0070C0"/>
                </a:solidFill>
              </a:rPr>
              <a:t>sensory decussation</a:t>
            </a:r>
            <a:r>
              <a:rPr lang="en-US" sz="2000" dirty="0"/>
              <a:t>. </a:t>
            </a:r>
            <a:r>
              <a:rPr lang="en-US" sz="2000" dirty="0" smtClean="0"/>
              <a:t>The </a:t>
            </a:r>
            <a:r>
              <a:rPr lang="en-US" sz="2000" dirty="0"/>
              <a:t>crossed sensory fibers ascend in the opposite side as </a:t>
            </a:r>
            <a:r>
              <a:rPr lang="en-US" sz="2000" u="sng" dirty="0">
                <a:solidFill>
                  <a:srgbClr val="0070C0"/>
                </a:solidFill>
              </a:rPr>
              <a:t>medial lemniscus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 rtl="0"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ventral (anterior) </a:t>
            </a:r>
            <a:r>
              <a:rPr lang="en-US" sz="2000" dirty="0" err="1" smtClean="0"/>
              <a:t>vestibulo</a:t>
            </a:r>
            <a:r>
              <a:rPr lang="en-US" sz="2000" dirty="0" smtClean="0"/>
              <a:t> </a:t>
            </a:r>
            <a:r>
              <a:rPr lang="en-US" sz="2000" dirty="0"/>
              <a:t>spinal tract and </a:t>
            </a:r>
            <a:r>
              <a:rPr lang="en-US" sz="2000" dirty="0" err="1"/>
              <a:t>sulcomarginal</a:t>
            </a:r>
            <a:r>
              <a:rPr lang="en-US" sz="2000" dirty="0"/>
              <a:t> tract join each other and form </a:t>
            </a:r>
            <a:r>
              <a:rPr lang="en-US" sz="2000" u="sng" dirty="0">
                <a:solidFill>
                  <a:srgbClr val="0070C0"/>
                </a:solidFill>
              </a:rPr>
              <a:t>medial longitudinal bundle </a:t>
            </a:r>
            <a:r>
              <a:rPr lang="en-US" sz="2000" dirty="0"/>
              <a:t>(fasciculus). </a:t>
            </a:r>
            <a:endParaRPr lang="en-US" sz="2000" dirty="0" smtClean="0"/>
          </a:p>
          <a:p>
            <a:pPr algn="just" rtl="0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03869"/>
            <a:ext cx="7886700" cy="1325563"/>
          </a:xfrm>
        </p:spPr>
        <p:txBody>
          <a:bodyPr/>
          <a:lstStyle/>
          <a:p>
            <a:pPr algn="ctr"/>
            <a:r>
              <a:rPr lang="en-US" altLang="en-US" b="1" u="sng" dirty="0" smtClean="0">
                <a:cs typeface="Times New Roman" panose="02020603050405020304" pitchFamily="18" charset="0"/>
              </a:rPr>
              <a:t>2-Closed medulla oblongata (sensory decussation)</a:t>
            </a:r>
            <a:endParaRPr lang="ar-EG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820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458380"/>
            <a:ext cx="7886700" cy="4351338"/>
          </a:xfrm>
        </p:spPr>
        <p:txBody>
          <a:bodyPr/>
          <a:lstStyle/>
          <a:p>
            <a:pPr algn="just" rtl="0"/>
            <a:r>
              <a:rPr lang="en-US" sz="2400" dirty="0" err="1"/>
              <a:t>Cortico</a:t>
            </a:r>
            <a:r>
              <a:rPr lang="en-US" sz="2400" dirty="0"/>
              <a:t>-spinal fibers (pyramidal tract) are present on both sides of anterior median </a:t>
            </a:r>
            <a:r>
              <a:rPr lang="en-US" sz="2400" dirty="0" smtClean="0"/>
              <a:t>fissure </a:t>
            </a:r>
            <a:r>
              <a:rPr lang="en-US" sz="2400" dirty="0"/>
              <a:t>and form two masses on the anterior surface of the medulla (</a:t>
            </a:r>
            <a:r>
              <a:rPr lang="en-US" sz="2400" u="sng" dirty="0">
                <a:solidFill>
                  <a:srgbClr val="0070C0"/>
                </a:solidFill>
              </a:rPr>
              <a:t>pyramids</a:t>
            </a:r>
            <a:r>
              <a:rPr lang="en-US" sz="2400" dirty="0" smtClean="0"/>
              <a:t>).</a:t>
            </a:r>
          </a:p>
          <a:p>
            <a:pPr marL="0" indent="0" algn="just" rtl="0">
              <a:buNone/>
            </a:pPr>
            <a:endParaRPr lang="en-US" sz="2400" dirty="0"/>
          </a:p>
          <a:p>
            <a:pPr algn="just" rtl="0"/>
            <a:r>
              <a:rPr lang="en-US" sz="2400" dirty="0"/>
              <a:t>Lower parts of some </a:t>
            </a:r>
            <a:r>
              <a:rPr lang="en-US" sz="2400" u="sng" dirty="0">
                <a:solidFill>
                  <a:srgbClr val="0070C0"/>
                </a:solidFill>
              </a:rPr>
              <a:t>cranial nerve nuclei </a:t>
            </a:r>
            <a:r>
              <a:rPr lang="en-US" sz="2400" dirty="0"/>
              <a:t>start to appear in the grey matter around the central canal which are:  </a:t>
            </a:r>
            <a:endParaRPr lang="en-US" sz="2400" dirty="0" smtClean="0"/>
          </a:p>
          <a:p>
            <a:pPr marL="0" indent="0" algn="just" rtl="0">
              <a:buNone/>
            </a:pPr>
            <a:r>
              <a:rPr lang="en-US" sz="2400" dirty="0" smtClean="0"/>
              <a:t>a) Hypoglossal </a:t>
            </a:r>
            <a:r>
              <a:rPr lang="en-US" sz="2400" dirty="0"/>
              <a:t>nucleus.</a:t>
            </a:r>
          </a:p>
          <a:p>
            <a:pPr marL="0" indent="0" algn="just" rtl="0">
              <a:buNone/>
            </a:pPr>
            <a:r>
              <a:rPr lang="en-US" sz="2400" dirty="0"/>
              <a:t>b) Dorsal vagal nucleus (motor).</a:t>
            </a:r>
          </a:p>
          <a:p>
            <a:pPr marL="0" indent="0" algn="just" rtl="0">
              <a:buNone/>
            </a:pPr>
            <a:r>
              <a:rPr lang="en-US" sz="2400" dirty="0"/>
              <a:t>c) </a:t>
            </a:r>
            <a:r>
              <a:rPr lang="en-US" sz="2400" dirty="0" smtClean="0"/>
              <a:t>lower </a:t>
            </a:r>
            <a:r>
              <a:rPr lang="en-US" sz="2400" dirty="0"/>
              <a:t>part </a:t>
            </a:r>
            <a:r>
              <a:rPr lang="en-US" sz="2400" dirty="0" smtClean="0"/>
              <a:t>solitary </a:t>
            </a:r>
            <a:r>
              <a:rPr lang="en-US" sz="2400" dirty="0" smtClean="0"/>
              <a:t>nucleus of vagal</a:t>
            </a:r>
            <a:endParaRPr lang="en-US" sz="2400" dirty="0"/>
          </a:p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5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</p:spPr>
        <p:txBody>
          <a:bodyPr/>
          <a:lstStyle/>
          <a:p>
            <a:pPr algn="ctr"/>
            <a:r>
              <a:rPr lang="en-US" altLang="en-US" b="1" u="sng" dirty="0" smtClean="0">
                <a:cs typeface="Times New Roman" panose="02020603050405020304" pitchFamily="18" charset="0"/>
              </a:rPr>
              <a:t>3-Open medulla oblongata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endParaRPr lang="ar-EG" altLang="en-US" dirty="0" smtClean="0"/>
          </a:p>
        </p:txBody>
      </p:sp>
      <p:pic>
        <p:nvPicPr>
          <p:cNvPr id="10243" name="Content Placeholder 3" descr="C:\Users\Dell\Desktop\o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18901" r="19594" b="19411"/>
          <a:stretch>
            <a:fillRect/>
          </a:stretch>
        </p:blipFill>
        <p:spPr>
          <a:xfrm>
            <a:off x="1281113" y="1412082"/>
            <a:ext cx="6928247" cy="4588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s 2" id="{78652772-BB40-48DF-9997-83D7D103B1F2}" vid="{6586B7CD-D848-4E3A-9FCB-7CC3184BA7B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s 2" id="{78652772-BB40-48DF-9997-83D7D103B1F2}" vid="{510D4336-267A-48E0-9B50-7F5F3B962B5F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cns 2</Template>
  <TotalTime>615</TotalTime>
  <Words>2483</Words>
  <Application>Microsoft Office PowerPoint</Application>
  <PresentationFormat>On-screen Show (4:3)</PresentationFormat>
  <Paragraphs>211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Algerian</vt:lpstr>
      <vt:lpstr>Arial</vt:lpstr>
      <vt:lpstr>Calibri</vt:lpstr>
      <vt:lpstr>Calibri Light</vt:lpstr>
      <vt:lpstr>Garamond</vt:lpstr>
      <vt:lpstr>Times New Roman</vt:lpstr>
      <vt:lpstr>Office Theme</vt:lpstr>
      <vt:lpstr>1_Office Theme</vt:lpstr>
      <vt:lpstr>2_Office Theme</vt:lpstr>
      <vt:lpstr>CNS Brain stem</vt:lpstr>
      <vt:lpstr>BRAIN STEM</vt:lpstr>
      <vt:lpstr>Medulla oblongata </vt:lpstr>
      <vt:lpstr> 1- Closed medulla (motor decussation): </vt:lpstr>
      <vt:lpstr>Closed medulla oblongata  (motor decussation)</vt:lpstr>
      <vt:lpstr>Closed medulla oblongata (sensory decussation):</vt:lpstr>
      <vt:lpstr>2-Closed medulla oblongata (sensory decussation)</vt:lpstr>
      <vt:lpstr>PowerPoint Presentation</vt:lpstr>
      <vt:lpstr>3-Open medulla oblongata </vt:lpstr>
      <vt:lpstr>Open medulla oblongata</vt:lpstr>
      <vt:lpstr>PowerPoint Presentation</vt:lpstr>
      <vt:lpstr> Vestibular Nuclei</vt:lpstr>
      <vt:lpstr>PowerPoint Presentation</vt:lpstr>
      <vt:lpstr>PowerPoint Presentation</vt:lpstr>
      <vt:lpstr>The pons </vt:lpstr>
      <vt:lpstr>PowerPoint Presentation</vt:lpstr>
      <vt:lpstr>PowerPoint Presentation</vt:lpstr>
      <vt:lpstr>1-Inferior level of pons (at facial colliculus): </vt:lpstr>
      <vt:lpstr>1-Inferior level of pons (at facial colliculus):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midbrain </vt:lpstr>
      <vt:lpstr>Mid-brain at the level of inferior colliculus:</vt:lpstr>
      <vt:lpstr>PowerPoint Presentation</vt:lpstr>
      <vt:lpstr>PowerPoint Presentation</vt:lpstr>
      <vt:lpstr>Mid-brain at the level of inferior colliculus:</vt:lpstr>
      <vt:lpstr>PowerPoint Presentation</vt:lpstr>
      <vt:lpstr>PowerPoint Presentation</vt:lpstr>
      <vt:lpstr>Midbrain at the level of superior colliculus:</vt:lpstr>
      <vt:lpstr>Substantia Nigra </vt:lpstr>
      <vt:lpstr>PowerPoint Presentation</vt:lpstr>
      <vt:lpstr>Red Nucleus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Brain stem</dc:title>
  <dc:creator>Gehan Ahmed. elgindy</dc:creator>
  <cp:lastModifiedBy>CompuStore</cp:lastModifiedBy>
  <cp:revision>98</cp:revision>
  <dcterms:created xsi:type="dcterms:W3CDTF">2023-11-20T07:21:53Z</dcterms:created>
  <dcterms:modified xsi:type="dcterms:W3CDTF">2023-12-11T18:03:13Z</dcterms:modified>
</cp:coreProperties>
</file>