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85" r:id="rId1"/>
  </p:sldMasterIdLst>
  <p:notesMasterIdLst>
    <p:notesMasterId r:id="rId96"/>
  </p:notesMasterIdLst>
  <p:sldIdLst>
    <p:sldId id="583" r:id="rId2"/>
    <p:sldId id="584" r:id="rId3"/>
    <p:sldId id="585" r:id="rId4"/>
    <p:sldId id="586" r:id="rId5"/>
    <p:sldId id="587" r:id="rId6"/>
    <p:sldId id="588" r:id="rId7"/>
    <p:sldId id="589" r:id="rId8"/>
    <p:sldId id="590" r:id="rId9"/>
    <p:sldId id="591" r:id="rId10"/>
    <p:sldId id="592" r:id="rId11"/>
    <p:sldId id="593" r:id="rId12"/>
    <p:sldId id="594" r:id="rId13"/>
    <p:sldId id="595" r:id="rId14"/>
    <p:sldId id="597" r:id="rId15"/>
    <p:sldId id="596" r:id="rId16"/>
    <p:sldId id="598" r:id="rId17"/>
    <p:sldId id="599" r:id="rId18"/>
    <p:sldId id="600" r:id="rId19"/>
    <p:sldId id="601" r:id="rId20"/>
    <p:sldId id="602" r:id="rId21"/>
    <p:sldId id="603" r:id="rId22"/>
    <p:sldId id="604" r:id="rId23"/>
    <p:sldId id="605" r:id="rId24"/>
    <p:sldId id="606" r:id="rId25"/>
    <p:sldId id="607" r:id="rId26"/>
    <p:sldId id="608" r:id="rId27"/>
    <p:sldId id="609" r:id="rId28"/>
    <p:sldId id="610" r:id="rId29"/>
    <p:sldId id="611" r:id="rId30"/>
    <p:sldId id="612" r:id="rId31"/>
    <p:sldId id="613" r:id="rId32"/>
    <p:sldId id="614" r:id="rId33"/>
    <p:sldId id="615" r:id="rId34"/>
    <p:sldId id="616" r:id="rId35"/>
    <p:sldId id="617" r:id="rId36"/>
    <p:sldId id="618" r:id="rId37"/>
    <p:sldId id="619" r:id="rId38"/>
    <p:sldId id="582" r:id="rId39"/>
    <p:sldId id="575" r:id="rId40"/>
    <p:sldId id="493" r:id="rId41"/>
    <p:sldId id="494" r:id="rId42"/>
    <p:sldId id="495" r:id="rId43"/>
    <p:sldId id="496" r:id="rId44"/>
    <p:sldId id="497" r:id="rId45"/>
    <p:sldId id="498" r:id="rId46"/>
    <p:sldId id="499" r:id="rId47"/>
    <p:sldId id="500" r:id="rId48"/>
    <p:sldId id="501" r:id="rId49"/>
    <p:sldId id="503" r:id="rId50"/>
    <p:sldId id="505" r:id="rId51"/>
    <p:sldId id="506" r:id="rId52"/>
    <p:sldId id="507" r:id="rId53"/>
    <p:sldId id="508" r:id="rId54"/>
    <p:sldId id="509" r:id="rId55"/>
    <p:sldId id="510" r:id="rId56"/>
    <p:sldId id="576" r:id="rId57"/>
    <p:sldId id="518" r:id="rId58"/>
    <p:sldId id="519" r:id="rId59"/>
    <p:sldId id="520" r:id="rId60"/>
    <p:sldId id="521" r:id="rId61"/>
    <p:sldId id="522" r:id="rId62"/>
    <p:sldId id="523" r:id="rId63"/>
    <p:sldId id="524" r:id="rId64"/>
    <p:sldId id="525" r:id="rId65"/>
    <p:sldId id="526" r:id="rId66"/>
    <p:sldId id="527" r:id="rId67"/>
    <p:sldId id="528" r:id="rId68"/>
    <p:sldId id="620" r:id="rId69"/>
    <p:sldId id="621" r:id="rId70"/>
    <p:sldId id="622" r:id="rId71"/>
    <p:sldId id="623" r:id="rId72"/>
    <p:sldId id="624" r:id="rId73"/>
    <p:sldId id="625" r:id="rId74"/>
    <p:sldId id="644" r:id="rId75"/>
    <p:sldId id="645" r:id="rId76"/>
    <p:sldId id="646" r:id="rId77"/>
    <p:sldId id="626" r:id="rId78"/>
    <p:sldId id="627" r:id="rId79"/>
    <p:sldId id="628" r:id="rId80"/>
    <p:sldId id="629" r:id="rId81"/>
    <p:sldId id="630" r:id="rId82"/>
    <p:sldId id="631" r:id="rId83"/>
    <p:sldId id="632" r:id="rId84"/>
    <p:sldId id="633" r:id="rId85"/>
    <p:sldId id="634" r:id="rId86"/>
    <p:sldId id="635" r:id="rId87"/>
    <p:sldId id="636" r:id="rId88"/>
    <p:sldId id="637" r:id="rId89"/>
    <p:sldId id="638" r:id="rId90"/>
    <p:sldId id="639" r:id="rId91"/>
    <p:sldId id="640" r:id="rId92"/>
    <p:sldId id="641" r:id="rId93"/>
    <p:sldId id="642" r:id="rId94"/>
    <p:sldId id="643"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2636" autoAdjust="0"/>
  </p:normalViewPr>
  <p:slideViewPr>
    <p:cSldViewPr>
      <p:cViewPr>
        <p:scale>
          <a:sx n="96" d="100"/>
          <a:sy n="96" d="100"/>
        </p:scale>
        <p:origin x="-1066" y="2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2E7FC-ECD2-492C-AF64-8F786038C1D3}" type="datetimeFigureOut">
              <a:rPr lang="en-US" smtClean="0"/>
              <a:pPr/>
              <a:t>9/14/23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D6CD5-FE8F-4AB4-8597-3B97BA70DC4A}" type="slidenum">
              <a:rPr lang="en-US" smtClean="0"/>
              <a:pPr/>
              <a:t>‹#›</a:t>
            </a:fld>
            <a:endParaRPr lang="en-US"/>
          </a:p>
        </p:txBody>
      </p:sp>
    </p:spTree>
    <p:extLst>
      <p:ext uri="{BB962C8B-B14F-4D97-AF65-F5344CB8AC3E}">
        <p14:creationId xmlns:p14="http://schemas.microsoft.com/office/powerpoint/2010/main" val="5984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This patient's chronic pelvic pain and heavy menstrual bleeding are most likely due to adenomyosis, a condition in which endometrial glands and stroma accumulate abnormally within the uterine myometrium.  Adenomyosis typically occurs in multiparous women age &gt;40 and is characterized by new-onset dysmenorrhea due to the cyclic shedding of the endometrium within the myometrium.  The continued accumulation of endometrial tissue within the myometrium causes an increase in the endometrial cavity surface area (resulting in heavy menstrual bleeding) and progression to chronic pelvic pain.  The entrapped endometrial tissue within the uterine myometrium results in a boggy, tender uterus on examination; it also induces myometrium hypertrophy, which causes a concentric or symmetrically enlarged uterus. The initial workup of suspected adenomyosis consists of pelvic ultrasonography and/or MRI.  A definitive diagnosis is made histologically after hysterectomy, which is also the treatment for patients who do not improve with conservative management (eg, oral contraceptives, progestin-releasing intrauterine device).</a:t>
            </a:r>
          </a:p>
        </p:txBody>
      </p:sp>
    </p:spTree>
    <p:extLst>
      <p:ext uri="{BB962C8B-B14F-4D97-AF65-F5344CB8AC3E}">
        <p14:creationId xmlns:p14="http://schemas.microsoft.com/office/powerpoint/2010/main" val="305644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Hysteroscopic myomectomy is the first-line treatment of submucosal fibroids. Large submucosal fibroids may prevent nidation or increase the risk of miscarriage, and fibroid removal can improve chances of a successful pregnancy. Hysteroscopic myomectomy can be performed as a minimally invasive outpatient procedure that poses a low risk to future fertility and provides rapid relief of symptoms. In patients who do not desire surgery or in whom surgery is contraindicated, medical management with combined oral contraceptives or progestin-releasing intrauterine devices is recommended. Other treatment options include gonadotropin-releasing hormone analogs (second-line treatment), or uterine artery embolization (third-line treatment).</a:t>
            </a:r>
          </a:p>
          <a:p>
            <a:endParaRPr lang="en-US"/>
          </a:p>
          <a:p>
            <a:r>
              <a:rPr lang="en-US"/>
              <a:t>UTERINE LEIOMYOMA</a:t>
            </a:r>
          </a:p>
        </p:txBody>
      </p:sp>
    </p:spTree>
    <p:extLst>
      <p:ext uri="{BB962C8B-B14F-4D97-AF65-F5344CB8AC3E}">
        <p14:creationId xmlns:p14="http://schemas.microsoft.com/office/powerpoint/2010/main" val="130558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 GnRH agonist (e.g., leuprolide) is prescribed for patients with large and/or multiple uterine leiomyomas 2–3 months prior to surgery. GnRH agonists can reduce the size of leiomyomas by inducing hypoestrogenism and hypoprogesteronism. A reduction in the size of leiomyomatous uterus decreases surgical time, speeds up postoperative recovery, and may even enable a vaginal hysterectomy (which causes less blood loss than an abdominal hysterectomy). GnRH agonists also treat menorrhagia by inducing amenorrhea, which improves hematocrit levels before surgery</a:t>
            </a:r>
          </a:p>
        </p:txBody>
      </p:sp>
    </p:spTree>
    <p:extLst>
      <p:ext uri="{BB962C8B-B14F-4D97-AF65-F5344CB8AC3E}">
        <p14:creationId xmlns:p14="http://schemas.microsoft.com/office/powerpoint/2010/main" val="2413745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Patients like this one with asymptomatic uterine leiomyomas do not require treatment, as leiomyomas often remain stable or regress on their own. These patients can be followed up approximately every 6–12 months with symptom monitoring and pelvic ultrasonography for evaluation of leiomyoma growth. Patients should be counseled to contact their physician earlier if new symptoms develop, such as menstrual abnormalities (e.g., menorrhagia), reproductive dysfunction (e.g., infertility, dyspareunia), and bulk symptoms (e.g., pelvic discomfort, urinary frequency, constipation). Treatment should be considered in patients with symptomatic leiomyomas.</a:t>
            </a:r>
          </a:p>
          <a:p>
            <a:endParaRPr lang="en-US"/>
          </a:p>
          <a:p>
            <a:r>
              <a:rPr lang="en-US"/>
              <a:t>****Hystroscopy with endometrial biopsy should be performed in patients with suspected uterine malignancy (e.g., leiomyosarcoma). In patients with a known history of uterine leiomyoma, malignancy should be suspected if they present with significant bulk symptoms (e.g., pelvic pain) and bleeding that is out of proportion to uterine size. Although this patient has a history of leiomyoma, she is asymptomatic; therefore, hysteroscopy with endometrial biopsy is not indicated.</a:t>
            </a:r>
          </a:p>
          <a:p>
            <a:endParaRPr lang="en-US"/>
          </a:p>
          <a:p>
            <a:r>
              <a:rPr lang="en-US"/>
              <a:t>While hysteroscopy alone can be performed in patients with submucosal leiomyomas to evaluate the extent of protrusion into the endometrial cavity, this patient has an intramural leiomyoma and is, therefore, unlikely to benefit from a hysteroscopic evaluation.</a:t>
            </a:r>
          </a:p>
        </p:txBody>
      </p:sp>
    </p:spTree>
    <p:extLst>
      <p:ext uri="{BB962C8B-B14F-4D97-AF65-F5344CB8AC3E}">
        <p14:creationId xmlns:p14="http://schemas.microsoft.com/office/powerpoint/2010/main" val="358126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2718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637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698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Freeform 5"/>
          <p:cNvSpPr/>
          <p:nvPr userDrawn="1"/>
        </p:nvSpPr>
        <p:spPr bwMode="auto">
          <a:xfrm>
            <a:off x="0" y="5269230"/>
            <a:ext cx="9144000" cy="1633221"/>
          </a:xfrm>
          <a:custGeom>
            <a:avLst/>
            <a:gdLst>
              <a:gd name="T0" fmla="*/ 2679 w 2679"/>
              <a:gd name="T1" fmla="*/ 276 h 778"/>
              <a:gd name="T2" fmla="*/ 1743 w 2679"/>
              <a:gd name="T3" fmla="*/ 310 h 778"/>
              <a:gd name="T4" fmla="*/ 832 w 2679"/>
              <a:gd name="T5" fmla="*/ 322 h 778"/>
              <a:gd name="T6" fmla="*/ 352 w 2679"/>
              <a:gd name="T7" fmla="*/ 274 h 778"/>
              <a:gd name="T8" fmla="*/ 160 w 2679"/>
              <a:gd name="T9" fmla="*/ 136 h 778"/>
              <a:gd name="T10" fmla="*/ 0 w 2679"/>
              <a:gd name="T11" fmla="*/ 0 h 778"/>
              <a:gd name="T12" fmla="*/ 0 w 2679"/>
              <a:gd name="T13" fmla="*/ 778 h 778"/>
              <a:gd name="T14" fmla="*/ 2679 w 2679"/>
              <a:gd name="T15" fmla="*/ 778 h 778"/>
              <a:gd name="T16" fmla="*/ 2679 w 2679"/>
              <a:gd name="T17" fmla="*/ 27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9" h="778">
                <a:moveTo>
                  <a:pt x="2679" y="276"/>
                </a:moveTo>
                <a:cubicBezTo>
                  <a:pt x="2452" y="367"/>
                  <a:pt x="2074" y="456"/>
                  <a:pt x="1743" y="310"/>
                </a:cubicBezTo>
                <a:cubicBezTo>
                  <a:pt x="1252" y="94"/>
                  <a:pt x="1066" y="580"/>
                  <a:pt x="832" y="322"/>
                </a:cubicBezTo>
                <a:cubicBezTo>
                  <a:pt x="598" y="64"/>
                  <a:pt x="352" y="274"/>
                  <a:pt x="352" y="274"/>
                </a:cubicBezTo>
                <a:cubicBezTo>
                  <a:pt x="328" y="76"/>
                  <a:pt x="160" y="136"/>
                  <a:pt x="160" y="136"/>
                </a:cubicBezTo>
                <a:cubicBezTo>
                  <a:pt x="134" y="63"/>
                  <a:pt x="70" y="22"/>
                  <a:pt x="0" y="0"/>
                </a:cubicBezTo>
                <a:cubicBezTo>
                  <a:pt x="0" y="778"/>
                  <a:pt x="0" y="778"/>
                  <a:pt x="0" y="778"/>
                </a:cubicBezTo>
                <a:cubicBezTo>
                  <a:pt x="2679" y="778"/>
                  <a:pt x="2679" y="778"/>
                  <a:pt x="2679" y="778"/>
                </a:cubicBezTo>
                <a:lnTo>
                  <a:pt x="2679" y="276"/>
                </a:lnTo>
                <a:close/>
              </a:path>
            </a:pathLst>
          </a:custGeom>
          <a:solidFill>
            <a:srgbClr val="00B050"/>
          </a:solidFill>
          <a:ln>
            <a:noFill/>
          </a:ln>
        </p:spPr>
        <p:txBody>
          <a:bodyPr vert="horz" wrap="square" lIns="68580" tIns="34290" rIns="68580" bIns="34290" numCol="1" anchor="t" anchorCtr="0" compatLnSpc="1"/>
          <a:lstStyle/>
          <a:p>
            <a:endParaRPr lang="zh-CN" altLang="en-US" sz="1350" dirty="0"/>
          </a:p>
        </p:txBody>
      </p:sp>
    </p:spTree>
    <p:extLst>
      <p:ext uri="{BB962C8B-B14F-4D97-AF65-F5344CB8AC3E}">
        <p14:creationId xmlns:p14="http://schemas.microsoft.com/office/powerpoint/2010/main" val="123957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487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90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202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94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638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76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652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020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9/14/23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2517327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healthline.com/health/sexually-transmitted-diseases" TargetMode="External"/><Relationship Id="rId2" Type="http://schemas.openxmlformats.org/officeDocument/2006/relationships/hyperlink" Target="https://www.healthline.com/health/biops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www.frontiersin.org/articles/10.3389/fsurg.2022.895025/ful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1B1A-34F8-4BB0-8E9F-C637DEB0F1AD}"/>
              </a:ext>
            </a:extLst>
          </p:cNvPr>
          <p:cNvSpPr>
            <a:spLocks noGrp="1"/>
          </p:cNvSpPr>
          <p:nvPr>
            <p:ph type="title"/>
          </p:nvPr>
        </p:nvSpPr>
        <p:spPr>
          <a:xfrm>
            <a:off x="1506532" y="452718"/>
            <a:ext cx="5495738" cy="2832266"/>
          </a:xfrm>
        </p:spPr>
        <p:txBody>
          <a:bodyPr/>
          <a:lstStyle/>
          <a:p>
            <a:pPr algn="ctr"/>
            <a:r>
              <a:rPr lang="en-US" sz="4400" dirty="0" err="1">
                <a:solidFill>
                  <a:schemeClr val="accent2"/>
                </a:solidFill>
                <a:latin typeface="Algerian" pitchFamily="82" charset="0"/>
              </a:rPr>
              <a:t>Vulval</a:t>
            </a:r>
            <a:r>
              <a:rPr lang="en-US" sz="4400" dirty="0">
                <a:solidFill>
                  <a:schemeClr val="accent2"/>
                </a:solidFill>
                <a:latin typeface="Algerian" pitchFamily="82" charset="0"/>
              </a:rPr>
              <a:t> and Vaginal </a:t>
            </a:r>
            <a:br>
              <a:rPr lang="en-US" sz="4400" dirty="0">
                <a:solidFill>
                  <a:schemeClr val="accent2"/>
                </a:solidFill>
                <a:latin typeface="Algerian" pitchFamily="82" charset="0"/>
              </a:rPr>
            </a:br>
            <a:r>
              <a:rPr lang="en-US" sz="4400" dirty="0">
                <a:solidFill>
                  <a:schemeClr val="accent2"/>
                </a:solidFill>
                <a:latin typeface="Algerian" pitchFamily="82" charset="0"/>
              </a:rPr>
              <a:t>Lesions</a:t>
            </a:r>
            <a:br>
              <a:rPr lang="en-US" sz="4400" dirty="0">
                <a:solidFill>
                  <a:schemeClr val="accent2"/>
                </a:solidFill>
                <a:latin typeface="Algerian" pitchFamily="82" charset="0"/>
              </a:rPr>
            </a:br>
            <a:endParaRPr lang="en-US" dirty="0"/>
          </a:p>
        </p:txBody>
      </p:sp>
      <p:sp>
        <p:nvSpPr>
          <p:cNvPr id="5" name="Content Placeholder 4">
            <a:extLst>
              <a:ext uri="{FF2B5EF4-FFF2-40B4-BE49-F238E27FC236}">
                <a16:creationId xmlns:a16="http://schemas.microsoft.com/office/drawing/2014/main" id="{0FD7C770-FF90-1955-C337-C46D0EB07DA1}"/>
              </a:ext>
            </a:extLst>
          </p:cNvPr>
          <p:cNvSpPr>
            <a:spLocks noGrp="1"/>
          </p:cNvSpPr>
          <p:nvPr>
            <p:ph idx="1"/>
          </p:nvPr>
        </p:nvSpPr>
        <p:spPr/>
        <p:txBody>
          <a:bodyPr/>
          <a:lstStyle/>
          <a:p>
            <a:endParaRPr lang="x-none"/>
          </a:p>
        </p:txBody>
      </p:sp>
    </p:spTree>
    <p:extLst>
      <p:ext uri="{BB962C8B-B14F-4D97-AF65-F5344CB8AC3E}">
        <p14:creationId xmlns:p14="http://schemas.microsoft.com/office/powerpoint/2010/main" val="180371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4CBA610-53D9-4DB3-8676-95D5E31419E5}"/>
              </a:ext>
            </a:extLst>
          </p:cNvPr>
          <p:cNvSpPr>
            <a:spLocks noGrp="1"/>
          </p:cNvSpPr>
          <p:nvPr>
            <p:ph type="title"/>
          </p:nvPr>
        </p:nvSpPr>
        <p:spPr>
          <a:xfrm>
            <a:off x="1383031" y="243840"/>
            <a:ext cx="7221417" cy="952912"/>
          </a:xfrm>
        </p:spPr>
        <p:txBody>
          <a:bodyPr>
            <a:normAutofit/>
          </a:bodyPr>
          <a:lstStyle/>
          <a:p>
            <a:pPr marL="457200" indent="-457200"/>
            <a:r>
              <a:rPr lang="en-US" altLang="en-US" b="1" dirty="0">
                <a:solidFill>
                  <a:srgbClr val="FF0000"/>
                </a:solidFill>
              </a:rPr>
              <a:t>Squamous cell Hyperplasia</a:t>
            </a:r>
            <a:endParaRPr lang="en-GB" altLang="en-US" b="1" dirty="0"/>
          </a:p>
        </p:txBody>
      </p:sp>
      <p:sp>
        <p:nvSpPr>
          <p:cNvPr id="7171" name="Content Placeholder 2">
            <a:extLst>
              <a:ext uri="{FF2B5EF4-FFF2-40B4-BE49-F238E27FC236}">
                <a16:creationId xmlns:a16="http://schemas.microsoft.com/office/drawing/2014/main" id="{3225CE6E-C6BA-403E-ABD8-BBCBCCA5C924}"/>
              </a:ext>
            </a:extLst>
          </p:cNvPr>
          <p:cNvSpPr>
            <a:spLocks noGrp="1"/>
          </p:cNvSpPr>
          <p:nvPr>
            <p:ph idx="1"/>
          </p:nvPr>
        </p:nvSpPr>
        <p:spPr>
          <a:xfrm>
            <a:off x="235205" y="1294587"/>
            <a:ext cx="7110789" cy="4032447"/>
          </a:xfrm>
        </p:spPr>
        <p:txBody>
          <a:bodyPr>
            <a:noAutofit/>
          </a:bodyPr>
          <a:lstStyle/>
          <a:p>
            <a:pPr algn="l" rtl="0" eaLnBrk="1" hangingPunct="1">
              <a:defRPr/>
            </a:pPr>
            <a:r>
              <a:rPr lang="en-US" sz="2000" b="0" i="0" dirty="0">
                <a:effectLst/>
                <a:latin typeface="Arial" panose="020B0604020202020204" pitchFamily="34" charset="0"/>
                <a:cs typeface="Arial" panose="020B0604020202020204" pitchFamily="34" charset="0"/>
              </a:rPr>
              <a:t>Squamous cell hyperplasia, previously known as hyperplastic dystrophy</a:t>
            </a:r>
            <a:endParaRPr lang="en-US" altLang="en-US" sz="2000" b="1" dirty="0">
              <a:latin typeface="Arial" panose="020B0604020202020204" pitchFamily="34" charset="0"/>
              <a:cs typeface="Arial" panose="020B0604020202020204" pitchFamily="34" charset="0"/>
            </a:endParaRPr>
          </a:p>
          <a:p>
            <a:pPr algn="l" rtl="0" eaLnBrk="1" hangingPunct="1">
              <a:defRPr/>
            </a:pPr>
            <a:endParaRPr lang="en-US" altLang="en-US" sz="2000" b="1" dirty="0">
              <a:latin typeface="Arial" panose="020B0604020202020204" pitchFamily="34" charset="0"/>
              <a:cs typeface="Arial" panose="020B0604020202020204" pitchFamily="34" charset="0"/>
            </a:endParaRPr>
          </a:p>
          <a:p>
            <a:pPr algn="l" rtl="0" eaLnBrk="1" hangingPunct="1">
              <a:defRPr/>
            </a:pPr>
            <a:r>
              <a:rPr lang="en-US" altLang="en-US" sz="2000" b="1" dirty="0">
                <a:latin typeface="Arial" panose="020B0604020202020204" pitchFamily="34" charset="0"/>
                <a:cs typeface="Arial" panose="020B0604020202020204" pitchFamily="34" charset="0"/>
              </a:rPr>
              <a:t>Thickened</a:t>
            </a:r>
            <a:r>
              <a:rPr lang="en-US" altLang="en-US" sz="2000" b="1" dirty="0">
                <a:solidFill>
                  <a:srgbClr val="00B050"/>
                </a:solidFill>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skin </a:t>
            </a:r>
            <a:r>
              <a:rPr lang="en-US" altLang="en-US" sz="2000" dirty="0">
                <a:latin typeface="Arial" panose="020B0604020202020204" pitchFamily="34" charset="0"/>
                <a:cs typeface="Arial" panose="020B0604020202020204" pitchFamily="34" charset="0"/>
              </a:rPr>
              <a:t>with </a:t>
            </a:r>
            <a:r>
              <a:rPr lang="en-US" altLang="en-US" sz="2000" b="1" dirty="0">
                <a:latin typeface="Arial" panose="020B0604020202020204" pitchFamily="34" charset="0"/>
                <a:cs typeface="Arial" panose="020B0604020202020204" pitchFamily="34" charset="0"/>
              </a:rPr>
              <a:t>white hyperkeratotic patches</a:t>
            </a:r>
            <a:r>
              <a:rPr lang="en-US" altLang="en-US" sz="2000"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excoriation</a:t>
            </a:r>
            <a:r>
              <a:rPr lang="en-US" altLang="en-US" sz="2000" dirty="0">
                <a:latin typeface="Arial" panose="020B0604020202020204" pitchFamily="34" charset="0"/>
                <a:cs typeface="Arial" panose="020B0604020202020204" pitchFamily="34" charset="0"/>
              </a:rPr>
              <a:t> and </a:t>
            </a:r>
            <a:r>
              <a:rPr lang="en-US" altLang="en-US" sz="2000" b="1" dirty="0">
                <a:latin typeface="Arial" panose="020B0604020202020204" pitchFamily="34" charset="0"/>
                <a:cs typeface="Arial" panose="020B0604020202020204" pitchFamily="34" charset="0"/>
              </a:rPr>
              <a:t>fissures</a:t>
            </a:r>
            <a:r>
              <a:rPr lang="en-US" altLang="en-US" sz="2000" dirty="0">
                <a:latin typeface="Arial" panose="020B0604020202020204" pitchFamily="34" charset="0"/>
                <a:cs typeface="Arial" panose="020B0604020202020204" pitchFamily="34" charset="0"/>
              </a:rPr>
              <a:t>.</a:t>
            </a:r>
          </a:p>
          <a:p>
            <a:pPr algn="l" rtl="0" eaLnBrk="1" hangingPunct="1">
              <a:defRPr/>
            </a:pPr>
            <a:endParaRPr lang="en-US" altLang="en-US" sz="2000" dirty="0">
              <a:latin typeface="Arial" panose="020B0604020202020204" pitchFamily="34" charset="0"/>
              <a:cs typeface="Arial" panose="020B0604020202020204" pitchFamily="34" charset="0"/>
            </a:endParaRPr>
          </a:p>
          <a:p>
            <a:pPr marL="0" indent="0">
              <a:buNone/>
              <a:defRPr/>
            </a:pPr>
            <a:r>
              <a:rPr lang="en-US" altLang="en-US" sz="2000" b="1" dirty="0">
                <a:solidFill>
                  <a:srgbClr val="FF0000"/>
                </a:solidFill>
                <a:latin typeface="Arial" panose="020B0604020202020204" pitchFamily="34" charset="0"/>
                <a:cs typeface="Arial" panose="020B0604020202020204" pitchFamily="34" charset="0"/>
              </a:rPr>
              <a:t>Etiology: </a:t>
            </a:r>
          </a:p>
          <a:p>
            <a:pPr algn="l" rtl="0" eaLnBrk="1" hangingPunct="1">
              <a:defRPr/>
            </a:pPr>
            <a:r>
              <a:rPr lang="en-US" altLang="en-US" sz="2000" dirty="0">
                <a:latin typeface="Arial" panose="020B0604020202020204" pitchFamily="34" charset="0"/>
                <a:cs typeface="Arial" panose="020B0604020202020204" pitchFamily="34" charset="0"/>
              </a:rPr>
              <a:t>Repetitive surface </a:t>
            </a:r>
            <a:r>
              <a:rPr lang="en-US" altLang="en-US" sz="2000" b="1" dirty="0">
                <a:latin typeface="Arial" panose="020B0604020202020204" pitchFamily="34" charset="0"/>
                <a:cs typeface="Arial" panose="020B0604020202020204" pitchFamily="34" charset="0"/>
              </a:rPr>
              <a:t>irritation</a:t>
            </a:r>
            <a:r>
              <a:rPr lang="en-US" altLang="en-US" sz="2000" dirty="0">
                <a:latin typeface="Arial" panose="020B0604020202020204" pitchFamily="34" charset="0"/>
                <a:cs typeface="Arial" panose="020B0604020202020204" pitchFamily="34" charset="0"/>
              </a:rPr>
              <a:t> and </a:t>
            </a:r>
            <a:r>
              <a:rPr lang="en-US" altLang="en-US" sz="2000" b="1" dirty="0">
                <a:latin typeface="Arial" panose="020B0604020202020204" pitchFamily="34" charset="0"/>
                <a:cs typeface="Arial" panose="020B0604020202020204" pitchFamily="34" charset="0"/>
              </a:rPr>
              <a:t>trauma</a:t>
            </a:r>
            <a:r>
              <a:rPr lang="en-US" altLang="en-US" sz="2000" dirty="0">
                <a:latin typeface="Arial" panose="020B0604020202020204" pitchFamily="34" charset="0"/>
                <a:cs typeface="Arial" panose="020B0604020202020204" pitchFamily="34" charset="0"/>
              </a:rPr>
              <a:t> from irritants that causing scratching and rubbing.</a:t>
            </a:r>
          </a:p>
          <a:p>
            <a:pPr algn="l" rtl="0" eaLnBrk="1" hangingPunct="1">
              <a:defRPr/>
            </a:pPr>
            <a:endParaRPr lang="en-US" altLang="en-US" sz="2000" dirty="0">
              <a:latin typeface="Arial" panose="020B0604020202020204" pitchFamily="34" charset="0"/>
              <a:cs typeface="Arial" panose="020B0604020202020204" pitchFamily="34" charset="0"/>
            </a:endParaRPr>
          </a:p>
          <a:p>
            <a:pPr marL="0" indent="0">
              <a:buNone/>
              <a:defRPr/>
            </a:pPr>
            <a:r>
              <a:rPr lang="en-US" altLang="en-US" sz="2000" b="1" dirty="0">
                <a:solidFill>
                  <a:srgbClr val="FF0000"/>
                </a:solidFill>
                <a:latin typeface="Arial" panose="020B0604020202020204" pitchFamily="34" charset="0"/>
                <a:cs typeface="Arial" panose="020B0604020202020204" pitchFamily="34" charset="0"/>
              </a:rPr>
              <a:t>Histology: </a:t>
            </a:r>
          </a:p>
          <a:p>
            <a:pPr algn="l" rtl="0" eaLnBrk="1" hangingPunct="1">
              <a:defRPr/>
            </a:pPr>
            <a:r>
              <a:rPr lang="en-US" altLang="en-US" sz="2000" b="1" dirty="0">
                <a:latin typeface="Arial" panose="020B0604020202020204" pitchFamily="34" charset="0"/>
                <a:cs typeface="Arial" panose="020B0604020202020204" pitchFamily="34" charset="0"/>
              </a:rPr>
              <a:t>Hyperkeratosis</a:t>
            </a:r>
            <a:r>
              <a:rPr lang="en-US" altLang="en-US" sz="2000"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Cellular epithelial proliferation </a:t>
            </a:r>
            <a:r>
              <a:rPr lang="en-US" altLang="en-US" sz="2000" dirty="0">
                <a:latin typeface="Arial" panose="020B0604020202020204" pitchFamily="34" charset="0"/>
                <a:cs typeface="Arial" panose="020B0604020202020204" pitchFamily="34" charset="0"/>
              </a:rPr>
              <a:t>with </a:t>
            </a:r>
            <a:r>
              <a:rPr lang="en-US" altLang="en-US" sz="2000" b="1" dirty="0">
                <a:latin typeface="Arial" panose="020B0604020202020204" pitchFamily="34" charset="0"/>
                <a:cs typeface="Arial" panose="020B0604020202020204" pitchFamily="34" charset="0"/>
              </a:rPr>
              <a:t>normal maturation </a:t>
            </a:r>
            <a:r>
              <a:rPr lang="en-US" altLang="en-US" sz="2000" dirty="0">
                <a:latin typeface="Arial" panose="020B0604020202020204" pitchFamily="34" charset="0"/>
                <a:cs typeface="Arial" panose="020B0604020202020204" pitchFamily="34" charset="0"/>
              </a:rPr>
              <a:t>and </a:t>
            </a:r>
            <a:r>
              <a:rPr lang="en-US" altLang="en-US" sz="2000" b="1" dirty="0">
                <a:latin typeface="Arial" panose="020B0604020202020204" pitchFamily="34" charset="0"/>
                <a:cs typeface="Arial" panose="020B0604020202020204" pitchFamily="34" charset="0"/>
              </a:rPr>
              <a:t>inflammatory response </a:t>
            </a:r>
            <a:r>
              <a:rPr lang="en-US" altLang="en-US" sz="2000" dirty="0">
                <a:latin typeface="Arial" panose="020B0604020202020204" pitchFamily="34" charset="0"/>
                <a:cs typeface="Arial" panose="020B0604020202020204" pitchFamily="34" charset="0"/>
              </a:rPr>
              <a:t>in the dermis (lymphatic and plasma cell infiltration).</a:t>
            </a:r>
          </a:p>
        </p:txBody>
      </p:sp>
    </p:spTree>
    <p:extLst>
      <p:ext uri="{BB962C8B-B14F-4D97-AF65-F5344CB8AC3E}">
        <p14:creationId xmlns:p14="http://schemas.microsoft.com/office/powerpoint/2010/main" val="200080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7C1EA1-4A03-4939-8A72-502FACAA5A44}"/>
              </a:ext>
            </a:extLst>
          </p:cNvPr>
          <p:cNvSpPr>
            <a:spLocks noGrp="1"/>
          </p:cNvSpPr>
          <p:nvPr>
            <p:ph idx="1"/>
          </p:nvPr>
        </p:nvSpPr>
        <p:spPr>
          <a:xfrm>
            <a:off x="251520" y="661863"/>
            <a:ext cx="6580202" cy="4895612"/>
          </a:xfrm>
        </p:spPr>
        <p:txBody>
          <a:bodyPr>
            <a:normAutofit lnSpcReduction="10000"/>
          </a:bodyPr>
          <a:lstStyle/>
          <a:p>
            <a:endParaRPr lang="en-US" b="1" dirty="0">
              <a:solidFill>
                <a:srgbClr val="FF0000"/>
              </a:solidFill>
            </a:endParaRPr>
          </a:p>
          <a:p>
            <a:r>
              <a:rPr lang="en-US" b="1" dirty="0">
                <a:solidFill>
                  <a:srgbClr val="FF0000"/>
                </a:solidFill>
              </a:rPr>
              <a:t>Symptoms</a:t>
            </a:r>
            <a:r>
              <a:rPr lang="en-US" b="1" dirty="0"/>
              <a:t> :</a:t>
            </a:r>
            <a:br>
              <a:rPr lang="en-US" b="1" dirty="0"/>
            </a:br>
            <a:r>
              <a:rPr lang="en-US" b="1" dirty="0"/>
              <a:t>Itching is a common symptom ( Itch – scratch – itch cycle )</a:t>
            </a:r>
          </a:p>
          <a:p>
            <a:endParaRPr lang="en-US" dirty="0"/>
          </a:p>
          <a:p>
            <a:pPr algn="l">
              <a:buFont typeface="Arial" panose="020B0604020202020204" pitchFamily="34" charset="0"/>
              <a:buChar char="•"/>
            </a:pPr>
            <a:r>
              <a:rPr lang="en-US" b="1" dirty="0">
                <a:solidFill>
                  <a:srgbClr val="FF0000"/>
                </a:solidFill>
              </a:rPr>
              <a:t>Management : </a:t>
            </a:r>
            <a:br>
              <a:rPr lang="en-US" b="1" dirty="0">
                <a:solidFill>
                  <a:srgbClr val="FF0000"/>
                </a:solidFill>
              </a:rPr>
            </a:br>
            <a:r>
              <a:rPr lang="en-US" b="1" i="0" dirty="0">
                <a:effectLst/>
                <a:latin typeface="Times New Roman" panose="02020603050405020304" pitchFamily="18" charset="0"/>
              </a:rPr>
              <a:t>The same as lichen </a:t>
            </a:r>
            <a:r>
              <a:rPr lang="en-US" b="1" i="0" dirty="0" err="1">
                <a:effectLst/>
                <a:latin typeface="Times New Roman" panose="02020603050405020304" pitchFamily="18" charset="0"/>
              </a:rPr>
              <a:t>sclerosus</a:t>
            </a:r>
            <a:endParaRPr lang="en-US" b="1" i="0" dirty="0">
              <a:effectLst/>
              <a:latin typeface="Times New Roman" panose="02020603050405020304" pitchFamily="18" charset="0"/>
            </a:endParaRPr>
          </a:p>
          <a:p>
            <a:pPr marL="0" indent="0">
              <a:buNone/>
            </a:pPr>
            <a:endParaRPr lang="en-US" b="1" dirty="0">
              <a:solidFill>
                <a:srgbClr val="FF0000"/>
              </a:solidFill>
            </a:endParaRPr>
          </a:p>
          <a:p>
            <a:pPr marL="0" indent="0">
              <a:buNone/>
            </a:pPr>
            <a:br>
              <a:rPr lang="en-US" b="1" dirty="0">
                <a:solidFill>
                  <a:srgbClr val="FF0000"/>
                </a:solidFill>
              </a:rPr>
            </a:br>
            <a:endParaRPr lang="en-US" b="1" dirty="0">
              <a:solidFill>
                <a:srgbClr val="FF0000"/>
              </a:solidFill>
            </a:endParaRPr>
          </a:p>
          <a:p>
            <a:pPr marL="0" indent="0">
              <a:buNone/>
            </a:pPr>
            <a:r>
              <a:rPr lang="en-US" dirty="0"/>
              <a:t> </a:t>
            </a:r>
          </a:p>
          <a:p>
            <a:endParaRPr lang="en-US" dirty="0"/>
          </a:p>
          <a:p>
            <a:endParaRPr lang="en-US" dirty="0"/>
          </a:p>
        </p:txBody>
      </p:sp>
      <p:pic>
        <p:nvPicPr>
          <p:cNvPr id="6" name="Picture Placeholder 35" descr="C:\Users\hashe\Desktop\Raghad.pngRaghad">
            <a:extLst>
              <a:ext uri="{FF2B5EF4-FFF2-40B4-BE49-F238E27FC236}">
                <a16:creationId xmlns:a16="http://schemas.microsoft.com/office/drawing/2014/main" id="{953127E4-4E99-416F-8D07-699511CE1BBA}"/>
              </a:ext>
            </a:extLst>
          </p:cNvPr>
          <p:cNvPicPr>
            <a:picLocks noChangeAspect="1"/>
          </p:cNvPicPr>
          <p:nvPr/>
        </p:nvPicPr>
        <p:blipFill>
          <a:blip r:embed="rId2" cstate="print"/>
          <a:srcRect/>
          <a:stretch>
            <a:fillRect/>
          </a:stretch>
        </p:blipFill>
        <p:spPr>
          <a:xfrm>
            <a:off x="6084168" y="2276872"/>
            <a:ext cx="2306143" cy="3312368"/>
          </a:xfrm>
          <a:prstGeom prst="rect">
            <a:avLst/>
          </a:prstGeom>
          <a:ln>
            <a:solidFill>
              <a:srgbClr val="F2AC30"/>
            </a:solidFill>
          </a:ln>
        </p:spPr>
      </p:pic>
    </p:spTree>
    <p:extLst>
      <p:ext uri="{BB962C8B-B14F-4D97-AF65-F5344CB8AC3E}">
        <p14:creationId xmlns:p14="http://schemas.microsoft.com/office/powerpoint/2010/main" val="351575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A0B8074-B92E-468E-AC02-35D8A8A86746}"/>
              </a:ext>
            </a:extLst>
          </p:cNvPr>
          <p:cNvSpPr>
            <a:spLocks noGrp="1"/>
          </p:cNvSpPr>
          <p:nvPr>
            <p:ph type="title"/>
          </p:nvPr>
        </p:nvSpPr>
        <p:spPr>
          <a:xfrm>
            <a:off x="2060974" y="944166"/>
            <a:ext cx="5022056" cy="857250"/>
          </a:xfrm>
        </p:spPr>
        <p:txBody>
          <a:bodyPr/>
          <a:lstStyle/>
          <a:p>
            <a:pPr marL="457200" indent="-457200"/>
            <a:r>
              <a:rPr lang="en-US" altLang="en-US" b="1">
                <a:solidFill>
                  <a:srgbClr val="FF0000"/>
                </a:solidFill>
              </a:rPr>
              <a:t>Benign Vulval lumps</a:t>
            </a:r>
            <a:endParaRPr lang="en-GB" altLang="en-US" b="1"/>
          </a:p>
        </p:txBody>
      </p:sp>
      <p:sp>
        <p:nvSpPr>
          <p:cNvPr id="10243" name="Content Placeholder 2">
            <a:extLst>
              <a:ext uri="{FF2B5EF4-FFF2-40B4-BE49-F238E27FC236}">
                <a16:creationId xmlns:a16="http://schemas.microsoft.com/office/drawing/2014/main" id="{FE7DCBAB-B0D1-4E6B-86FD-0B8249284B69}"/>
              </a:ext>
            </a:extLst>
          </p:cNvPr>
          <p:cNvSpPr>
            <a:spLocks noGrp="1"/>
          </p:cNvSpPr>
          <p:nvPr>
            <p:ph idx="1"/>
          </p:nvPr>
        </p:nvSpPr>
        <p:spPr>
          <a:xfrm>
            <a:off x="2060974" y="1801419"/>
            <a:ext cx="5022056" cy="4112419"/>
          </a:xfrm>
        </p:spPr>
        <p:txBody>
          <a:bodyPr>
            <a:normAutofit fontScale="77500" lnSpcReduction="20000"/>
          </a:bodyPr>
          <a:lstStyle/>
          <a:p>
            <a:pPr marL="385763" indent="-385763">
              <a:buFont typeface="Calibri" panose="020F0502020204030204" pitchFamily="34" charset="0"/>
              <a:buAutoNum type="arabicPeriod"/>
            </a:pPr>
            <a:r>
              <a:rPr lang="en-US" altLang="en-US" b="1"/>
              <a:t>Bartholin’s cyst</a:t>
            </a:r>
            <a:r>
              <a:rPr lang="en-US" altLang="en-US"/>
              <a:t>.</a:t>
            </a:r>
          </a:p>
          <a:p>
            <a:pPr marL="385763" indent="-385763">
              <a:buFont typeface="Calibri" panose="020F0502020204030204" pitchFamily="34" charset="0"/>
              <a:buAutoNum type="arabicPeriod"/>
            </a:pPr>
            <a:r>
              <a:rPr lang="en-US" altLang="en-US" b="1"/>
              <a:t>Skene’s duct cyst</a:t>
            </a:r>
            <a:r>
              <a:rPr lang="en-US" altLang="en-US"/>
              <a:t>.</a:t>
            </a:r>
          </a:p>
          <a:p>
            <a:pPr marL="385763" indent="-385763">
              <a:buFont typeface="Calibri" panose="020F0502020204030204" pitchFamily="34" charset="0"/>
              <a:buAutoNum type="arabicPeriod"/>
            </a:pPr>
            <a:r>
              <a:rPr lang="en-US" altLang="en-US" b="1"/>
              <a:t>Epidermal-inclusion cyst</a:t>
            </a:r>
            <a:r>
              <a:rPr lang="en-US" altLang="en-US"/>
              <a:t>.</a:t>
            </a:r>
          </a:p>
          <a:p>
            <a:pPr marL="385763" indent="-385763">
              <a:buFont typeface="Calibri" panose="020F0502020204030204" pitchFamily="34" charset="0"/>
              <a:buAutoNum type="arabicPeriod"/>
            </a:pPr>
            <a:r>
              <a:rPr lang="en-US" altLang="en-US" b="1"/>
              <a:t>Congenital mucous cysts </a:t>
            </a:r>
            <a:r>
              <a:rPr lang="en-US" altLang="en-US"/>
              <a:t>(arise from Mesonephric ducts remnants).</a:t>
            </a:r>
          </a:p>
          <a:p>
            <a:pPr marL="385763" indent="-385763">
              <a:buFont typeface="Calibri" panose="020F0502020204030204" pitchFamily="34" charset="0"/>
              <a:buAutoNum type="arabicPeriod"/>
            </a:pPr>
            <a:r>
              <a:rPr lang="en-US" altLang="en-US"/>
              <a:t>Cyst of the canal of Nuck (give rise to hydrocele in L. majora).</a:t>
            </a:r>
          </a:p>
          <a:p>
            <a:pPr marL="385763" indent="-385763">
              <a:buFont typeface="Calibri" panose="020F0502020204030204" pitchFamily="34" charset="0"/>
              <a:buAutoNum type="arabicPeriod"/>
            </a:pPr>
            <a:r>
              <a:rPr lang="en-US" altLang="en-US"/>
              <a:t>Sebaceous cyst.</a:t>
            </a:r>
          </a:p>
          <a:p>
            <a:pPr marL="385763" indent="-385763">
              <a:buFont typeface="Calibri" panose="020F0502020204030204" pitchFamily="34" charset="0"/>
              <a:buAutoNum type="arabicPeriod"/>
            </a:pPr>
            <a:r>
              <a:rPr lang="en-US" altLang="en-US"/>
              <a:t>Papillomatosis (solid).</a:t>
            </a:r>
          </a:p>
          <a:p>
            <a:pPr marL="385763" indent="-385763">
              <a:buFont typeface="Calibri" panose="020F0502020204030204" pitchFamily="34" charset="0"/>
              <a:buAutoNum type="arabicPeriod"/>
            </a:pPr>
            <a:r>
              <a:rPr lang="en-US" altLang="en-US"/>
              <a:t>Fibroma (solid).</a:t>
            </a:r>
          </a:p>
          <a:p>
            <a:pPr marL="385763" indent="-385763">
              <a:buFont typeface="Calibri" panose="020F0502020204030204" pitchFamily="34" charset="0"/>
              <a:buAutoNum type="arabicPeriod"/>
            </a:pPr>
            <a:r>
              <a:rPr lang="en-US" altLang="en-US"/>
              <a:t>Lipoma (solid).</a:t>
            </a:r>
          </a:p>
          <a:p>
            <a:pPr marL="385763" indent="-385763">
              <a:buFont typeface="Calibri" panose="020F0502020204030204" pitchFamily="34" charset="0"/>
              <a:buAutoNum type="arabicPeriod"/>
            </a:pPr>
            <a:r>
              <a:rPr lang="en-US" altLang="en-US"/>
              <a:t>Condylomata (solid).</a:t>
            </a:r>
          </a:p>
        </p:txBody>
      </p:sp>
    </p:spTree>
    <p:extLst>
      <p:ext uri="{BB962C8B-B14F-4D97-AF65-F5344CB8AC3E}">
        <p14:creationId xmlns:p14="http://schemas.microsoft.com/office/powerpoint/2010/main" val="2428941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EE15-C04A-4451-96AD-DA6767B9662A}"/>
              </a:ext>
            </a:extLst>
          </p:cNvPr>
          <p:cNvSpPr>
            <a:spLocks noGrp="1"/>
          </p:cNvSpPr>
          <p:nvPr>
            <p:ph type="title"/>
          </p:nvPr>
        </p:nvSpPr>
        <p:spPr/>
        <p:txBody>
          <a:bodyPr>
            <a:normAutofit/>
          </a:bodyPr>
          <a:lstStyle/>
          <a:p>
            <a:r>
              <a:rPr lang="en-US" sz="4000" b="1" dirty="0">
                <a:latin typeface="Calibri Light" panose="020F0302020204030204"/>
                <a:cs typeface="Arial" panose="020B0604020202020204" pitchFamily="34" charset="0"/>
              </a:rPr>
              <a:t>Bartholin glands</a:t>
            </a:r>
            <a:br>
              <a:rPr lang="en-US" sz="4000" b="1" dirty="0">
                <a:latin typeface="Calibri Light" panose="020F0302020204030204"/>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DC228086-DF1F-4B44-B9A1-5103F0CF89DC}"/>
              </a:ext>
            </a:extLst>
          </p:cNvPr>
          <p:cNvSpPr>
            <a:spLocks noGrp="1"/>
          </p:cNvSpPr>
          <p:nvPr>
            <p:ph idx="1"/>
          </p:nvPr>
        </p:nvSpPr>
        <p:spPr>
          <a:xfrm>
            <a:off x="538725" y="1198564"/>
            <a:ext cx="2916324" cy="5048483"/>
          </a:xfrm>
        </p:spPr>
        <p:txBody>
          <a:bodyPr>
            <a:normAutofit/>
          </a:bodyPr>
          <a:lstStyle/>
          <a:p>
            <a:pPr defTabSz="685800"/>
            <a:r>
              <a:rPr lang="en-US" sz="2400" dirty="0">
                <a:latin typeface="Arial" panose="020B0604020202020204" pitchFamily="34" charset="0"/>
                <a:cs typeface="Arial" panose="020B0604020202020204" pitchFamily="34" charset="0"/>
                <a:sym typeface="+mn-ea"/>
              </a:rPr>
              <a:t>The Bartholin's glands are located </a:t>
            </a:r>
            <a:r>
              <a:rPr lang="en-US" sz="2400" dirty="0" err="1">
                <a:latin typeface="Arial" panose="020B0604020202020204" pitchFamily="34" charset="0"/>
                <a:cs typeface="Arial" panose="020B0604020202020204" pitchFamily="34" charset="0"/>
                <a:sym typeface="+mn-ea"/>
              </a:rPr>
              <a:t>posteriolaterally</a:t>
            </a:r>
            <a:r>
              <a:rPr lang="en-US" sz="2400" dirty="0">
                <a:latin typeface="Arial" panose="020B0604020202020204" pitchFamily="34" charset="0"/>
                <a:cs typeface="Arial" panose="020B0604020202020204" pitchFamily="34" charset="0"/>
                <a:sym typeface="+mn-ea"/>
              </a:rPr>
              <a:t> one on each side of the vaginal opening </a:t>
            </a:r>
          </a:p>
          <a:p>
            <a:pPr defTabSz="685800"/>
            <a:r>
              <a:rPr lang="en-US" sz="2400" dirty="0">
                <a:latin typeface="Arial" panose="020B0604020202020204" pitchFamily="34" charset="0"/>
                <a:cs typeface="Arial" panose="020B0604020202020204" pitchFamily="34" charset="0"/>
                <a:sym typeface="+mn-ea"/>
              </a:rPr>
              <a:t> Normally these glands are invisible and they secrete mucus to lubricate the vagina.</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2673067-7806-4D37-9DEC-D776DE998179}"/>
              </a:ext>
            </a:extLst>
          </p:cNvPr>
          <p:cNvPicPr>
            <a:picLocks noChangeAspect="1"/>
          </p:cNvPicPr>
          <p:nvPr/>
        </p:nvPicPr>
        <p:blipFill>
          <a:blip r:embed="rId2"/>
          <a:stretch>
            <a:fillRect/>
          </a:stretch>
        </p:blipFill>
        <p:spPr>
          <a:xfrm>
            <a:off x="4301407" y="1417638"/>
            <a:ext cx="3539035" cy="3609145"/>
          </a:xfrm>
          <a:prstGeom prst="rect">
            <a:avLst/>
          </a:prstGeom>
        </p:spPr>
      </p:pic>
    </p:spTree>
    <p:extLst>
      <p:ext uri="{BB962C8B-B14F-4D97-AF65-F5344CB8AC3E}">
        <p14:creationId xmlns:p14="http://schemas.microsoft.com/office/powerpoint/2010/main" val="26876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08D7C62-A124-4240-963C-7A3E67336307}"/>
              </a:ext>
            </a:extLst>
          </p:cNvPr>
          <p:cNvSpPr>
            <a:spLocks noGrp="1"/>
          </p:cNvSpPr>
          <p:nvPr>
            <p:ph type="title"/>
          </p:nvPr>
        </p:nvSpPr>
        <p:spPr>
          <a:xfrm>
            <a:off x="2051720" y="548680"/>
            <a:ext cx="5022056" cy="857250"/>
          </a:xfrm>
        </p:spPr>
        <p:txBody>
          <a:bodyPr/>
          <a:lstStyle/>
          <a:p>
            <a:pPr marL="457200" indent="-457200"/>
            <a:r>
              <a:rPr lang="en-US" altLang="en-US" b="1" dirty="0">
                <a:solidFill>
                  <a:srgbClr val="FF0000"/>
                </a:solidFill>
              </a:rPr>
              <a:t>Bartholin-duct cyst</a:t>
            </a:r>
            <a:endParaRPr lang="en-GB" altLang="en-US" b="1" dirty="0"/>
          </a:p>
        </p:txBody>
      </p:sp>
      <p:sp>
        <p:nvSpPr>
          <p:cNvPr id="3" name="Content Placeholder 2">
            <a:extLst>
              <a:ext uri="{FF2B5EF4-FFF2-40B4-BE49-F238E27FC236}">
                <a16:creationId xmlns:a16="http://schemas.microsoft.com/office/drawing/2014/main" id="{5E78634A-06DF-4FB8-95D3-B821EF8F8CA1}"/>
              </a:ext>
            </a:extLst>
          </p:cNvPr>
          <p:cNvSpPr>
            <a:spLocks noGrp="1"/>
          </p:cNvSpPr>
          <p:nvPr>
            <p:ph idx="1"/>
          </p:nvPr>
        </p:nvSpPr>
        <p:spPr>
          <a:xfrm>
            <a:off x="1507034" y="1705729"/>
            <a:ext cx="6111427" cy="4892269"/>
          </a:xfrm>
        </p:spPr>
        <p:txBody>
          <a:bodyPr>
            <a:noAutofit/>
          </a:bodyPr>
          <a:lstStyle/>
          <a:p>
            <a:pPr algn="l" rtl="0" eaLnBrk="1" hangingPunct="1">
              <a:defRPr/>
            </a:pPr>
            <a:r>
              <a:rPr lang="en-US" sz="2000" b="1" dirty="0">
                <a:latin typeface="Arial" panose="020B0604020202020204" pitchFamily="34" charset="0"/>
                <a:cs typeface="Arial" panose="020B0604020202020204" pitchFamily="34" charset="0"/>
              </a:rPr>
              <a:t>Most common </a:t>
            </a:r>
            <a:r>
              <a:rPr lang="en-US" sz="2000" b="1" dirty="0" err="1">
                <a:latin typeface="Arial" panose="020B0604020202020204" pitchFamily="34" charset="0"/>
                <a:cs typeface="Arial" panose="020B0604020202020204" pitchFamily="34" charset="0"/>
              </a:rPr>
              <a:t>Vulval</a:t>
            </a:r>
            <a:r>
              <a:rPr lang="en-US" sz="2000" b="1" dirty="0">
                <a:latin typeface="Arial" panose="020B0604020202020204" pitchFamily="34" charset="0"/>
                <a:cs typeface="Arial" panose="020B0604020202020204" pitchFamily="34" charset="0"/>
              </a:rPr>
              <a:t> cyst</a:t>
            </a:r>
            <a:r>
              <a:rPr lang="en-US" sz="2000" dirty="0">
                <a:latin typeface="Arial" panose="020B0604020202020204" pitchFamily="34" charset="0"/>
                <a:cs typeface="Arial" panose="020B0604020202020204" pitchFamily="34" charset="0"/>
              </a:rPr>
              <a:t>.</a:t>
            </a:r>
          </a:p>
          <a:p>
            <a:pPr algn="l" rtl="0" eaLnBrk="1" hangingPunct="1">
              <a:defRPr/>
            </a:pPr>
            <a:r>
              <a:rPr lang="en-US" sz="2000" dirty="0">
                <a:latin typeface="Arial" panose="020B0604020202020204" pitchFamily="34" charset="0"/>
                <a:cs typeface="Arial" panose="020B0604020202020204" pitchFamily="34" charset="0"/>
              </a:rPr>
              <a:t>Usually </a:t>
            </a:r>
            <a:r>
              <a:rPr lang="en-US" sz="2000" b="1" dirty="0">
                <a:latin typeface="Arial" panose="020B0604020202020204" pitchFamily="34" charset="0"/>
                <a:cs typeface="Arial" panose="020B0604020202020204" pitchFamily="34" charset="0"/>
              </a:rPr>
              <a:t>unilateral</a:t>
            </a:r>
            <a:r>
              <a:rPr lang="en-US" sz="2000" dirty="0">
                <a:latin typeface="Arial" panose="020B0604020202020204" pitchFamily="34" charset="0"/>
                <a:cs typeface="Arial" panose="020B0604020202020204" pitchFamily="34" charset="0"/>
              </a:rPr>
              <a:t>, on the </a:t>
            </a:r>
            <a:r>
              <a:rPr lang="en-US" sz="2000" b="1" dirty="0" err="1">
                <a:latin typeface="Arial" panose="020B0604020202020204" pitchFamily="34" charset="0"/>
                <a:cs typeface="Arial" panose="020B0604020202020204" pitchFamily="34" charset="0"/>
              </a:rPr>
              <a:t>posterio</a:t>
            </a:r>
            <a:r>
              <a:rPr lang="en-US" sz="2000" b="1" dirty="0">
                <a:latin typeface="Arial" panose="020B0604020202020204" pitchFamily="34" charset="0"/>
                <a:cs typeface="Arial" panose="020B0604020202020204" pitchFamily="34" charset="0"/>
              </a:rPr>
              <a:t>-lateral side of the introitus</a:t>
            </a:r>
            <a:r>
              <a:rPr lang="en-US" sz="2000" dirty="0">
                <a:latin typeface="Arial" panose="020B0604020202020204" pitchFamily="34" charset="0"/>
                <a:cs typeface="Arial" panose="020B0604020202020204" pitchFamily="34" charset="0"/>
              </a:rPr>
              <a:t>.</a:t>
            </a:r>
          </a:p>
          <a:p>
            <a:pPr algn="l" rtl="0" eaLnBrk="1" hangingPunct="1">
              <a:defRPr/>
            </a:pPr>
            <a:r>
              <a:rPr lang="en-US" sz="2000" dirty="0">
                <a:latin typeface="Arial" panose="020B0604020202020204" pitchFamily="34" charset="0"/>
                <a:cs typeface="Arial" panose="020B0604020202020204" pitchFamily="34" charset="0"/>
              </a:rPr>
              <a:t>Usually about 2 cm.</a:t>
            </a:r>
          </a:p>
          <a:p>
            <a:pPr algn="l" rtl="0" eaLnBrk="1" hangingPunct="1">
              <a:defRPr/>
            </a:pPr>
            <a:endParaRPr lang="en-US" sz="2000" dirty="0">
              <a:latin typeface="Arial" panose="020B0604020202020204" pitchFamily="34" charset="0"/>
              <a:cs typeface="Arial" panose="020B0604020202020204" pitchFamily="34" charset="0"/>
            </a:endParaRPr>
          </a:p>
          <a:p>
            <a:pPr algn="l" rtl="0" eaLnBrk="1" hangingPunct="1">
              <a:defRPr/>
            </a:pPr>
            <a:r>
              <a:rPr lang="en-US" sz="2000" dirty="0">
                <a:latin typeface="Arial" panose="020B0604020202020204" pitchFamily="34" charset="0"/>
                <a:cs typeface="Arial" panose="020B0604020202020204" pitchFamily="34" charset="0"/>
              </a:rPr>
              <a:t>Usually </a:t>
            </a:r>
            <a:r>
              <a:rPr lang="en-US" sz="2000" b="1" dirty="0">
                <a:latin typeface="Arial" panose="020B0604020202020204" pitchFamily="34" charset="0"/>
                <a:cs typeface="Arial" panose="020B0604020202020204" pitchFamily="34" charset="0"/>
              </a:rPr>
              <a:t>asymptomatic</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contains sterile mucus</a:t>
            </a:r>
            <a:r>
              <a:rPr lang="en-US" sz="2000" dirty="0">
                <a:latin typeface="Arial" panose="020B0604020202020204" pitchFamily="34" charset="0"/>
                <a:cs typeface="Arial" panose="020B0604020202020204" pitchFamily="34" charset="0"/>
              </a:rPr>
              <a:t>.</a:t>
            </a:r>
          </a:p>
          <a:p>
            <a:pPr algn="l" rtl="0" eaLnBrk="1" hangingPunct="1">
              <a:defRPr/>
            </a:pPr>
            <a:r>
              <a:rPr lang="en-US" sz="2000" dirty="0">
                <a:latin typeface="Arial" panose="020B0604020202020204" pitchFamily="34" charset="0"/>
                <a:cs typeface="Arial" panose="020B0604020202020204" pitchFamily="34" charset="0"/>
              </a:rPr>
              <a:t>Secondary infections, forming a </a:t>
            </a:r>
            <a:r>
              <a:rPr lang="en-US" sz="2000" b="1" dirty="0">
                <a:solidFill>
                  <a:srgbClr val="FF0000"/>
                </a:solidFill>
                <a:latin typeface="Arial" panose="020B0604020202020204" pitchFamily="34" charset="0"/>
                <a:cs typeface="Arial" panose="020B0604020202020204" pitchFamily="34" charset="0"/>
              </a:rPr>
              <a:t>Bartholin's abscess</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1600" b="0" i="0" u="none" strike="noStrike" dirty="0" err="1">
                <a:solidFill>
                  <a:srgbClr val="1A1C1C"/>
                </a:solidFill>
                <a:effectLst/>
                <a:latin typeface="Lato-Regular"/>
              </a:rPr>
              <a:t>polymicrobial</a:t>
            </a:r>
            <a:r>
              <a:rPr lang="en-US" sz="1600" b="0" i="0" u="none" strike="noStrike" dirty="0">
                <a:solidFill>
                  <a:srgbClr val="1A1C1C"/>
                </a:solidFill>
                <a:effectLst/>
                <a:latin typeface="Lato-Regular"/>
              </a:rPr>
              <a:t> infection e.g., E. coli (most common), Staphylococcus species, Streptococcus species,N. </a:t>
            </a:r>
            <a:r>
              <a:rPr lang="en-US" sz="1600" b="0" i="0" u="none" strike="noStrike" dirty="0" err="1">
                <a:solidFill>
                  <a:srgbClr val="1A1C1C"/>
                </a:solidFill>
                <a:effectLst/>
                <a:latin typeface="Lato-Regular"/>
              </a:rPr>
              <a:t>gonorrhoeae</a:t>
            </a:r>
            <a:r>
              <a:rPr lang="en-US" sz="1600" b="0" i="0" u="none" strike="noStrike" dirty="0">
                <a:solidFill>
                  <a:srgbClr val="1A1C1C"/>
                </a:solidFill>
                <a:effectLst/>
                <a:latin typeface="Lato-Regular"/>
              </a:rPr>
              <a:t>, C. </a:t>
            </a:r>
            <a:r>
              <a:rPr lang="en-US" sz="1600" b="0" i="0" u="none" strike="noStrike" dirty="0" err="1">
                <a:solidFill>
                  <a:srgbClr val="1A1C1C"/>
                </a:solidFill>
                <a:effectLst/>
                <a:latin typeface="Lato-Regular"/>
              </a:rPr>
              <a:t>trachomatis</a:t>
            </a:r>
            <a:r>
              <a:rPr lang="en-US" sz="1600" b="0" i="0" u="none" strike="noStrike" dirty="0">
                <a:solidFill>
                  <a:srgbClr val="1A1C1C"/>
                </a:solidFill>
                <a:effectLst/>
                <a:latin typeface="Lato-Regular"/>
              </a:rPr>
              <a:t> → infection of Bartholin gland or cyst</a:t>
            </a:r>
            <a:endParaRPr lang="en-US" sz="1600" dirty="0">
              <a:latin typeface="Arial" panose="020B0604020202020204" pitchFamily="34" charset="0"/>
              <a:cs typeface="Arial" panose="020B0604020202020204" pitchFamily="34" charset="0"/>
            </a:endParaRPr>
          </a:p>
          <a:p>
            <a:pPr marL="0" indent="0">
              <a:buNone/>
              <a:defRP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67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F487-18CB-420C-ADB6-21EE2025C93B}"/>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7F47EF06-97DE-4BB5-AD72-AC4A3A4B2E86}"/>
              </a:ext>
            </a:extLst>
          </p:cNvPr>
          <p:cNvSpPr>
            <a:spLocks noGrp="1"/>
          </p:cNvSpPr>
          <p:nvPr>
            <p:ph idx="1"/>
          </p:nvPr>
        </p:nvSpPr>
        <p:spPr>
          <a:xfrm>
            <a:off x="457200" y="1614520"/>
            <a:ext cx="7416824" cy="4195481"/>
          </a:xfrm>
        </p:spPr>
        <p:txBody>
          <a:bodyPr>
            <a:noAutofit/>
          </a:bodyPr>
          <a:lstStyle/>
          <a:p>
            <a:pPr marL="0" indent="0">
              <a:buNone/>
            </a:pPr>
            <a:r>
              <a:rPr lang="en-US" sz="2000" b="1" dirty="0">
                <a:latin typeface="Arial" panose="020B0604020202020204" pitchFamily="34" charset="0"/>
                <a:cs typeface="Arial" panose="020B0604020202020204" pitchFamily="34" charset="0"/>
              </a:rPr>
              <a:t>The diagnosis </a:t>
            </a:r>
            <a:r>
              <a:rPr lang="en-US" sz="2000" dirty="0">
                <a:latin typeface="Arial" panose="020B0604020202020204" pitchFamily="34" charset="0"/>
                <a:cs typeface="Arial" panose="020B0604020202020204" pitchFamily="34" charset="0"/>
              </a:rPr>
              <a:t>is </a:t>
            </a:r>
            <a:r>
              <a:rPr lang="en-US" sz="2000" dirty="0">
                <a:solidFill>
                  <a:srgbClr val="FF0000"/>
                </a:solidFill>
                <a:latin typeface="Arial" panose="020B0604020202020204" pitchFamily="34" charset="0"/>
                <a:cs typeface="Arial" panose="020B0604020202020204" pitchFamily="34" charset="0"/>
              </a:rPr>
              <a:t>clinical</a:t>
            </a:r>
            <a:r>
              <a:rPr lang="en-US" sz="2000" dirty="0">
                <a:latin typeface="Arial" panose="020B0604020202020204" pitchFamily="34" charset="0"/>
                <a:cs typeface="Arial" panose="020B0604020202020204" pitchFamily="34" charset="0"/>
              </a:rPr>
              <a:t> and it is important to differentiate a Bartholin’s cyst from the differential diagnosis of a sebaceous cyst, vaginal wall cyst or perianal abscess.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399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00CF-02BB-4AEB-8C4D-02AB8A37CCA8}"/>
              </a:ext>
            </a:extLst>
          </p:cNvPr>
          <p:cNvSpPr>
            <a:spLocks noGrp="1"/>
          </p:cNvSpPr>
          <p:nvPr>
            <p:ph type="title"/>
          </p:nvPr>
        </p:nvSpPr>
        <p:spPr/>
        <p:txBody>
          <a:bodyPr/>
          <a:lstStyle/>
          <a:p>
            <a:r>
              <a:rPr lang="en-US" sz="3600" b="1" dirty="0">
                <a:solidFill>
                  <a:srgbClr val="FF0000"/>
                </a:solidFill>
                <a:latin typeface="Arial Rounded MT Bold" panose="020F0704030504030204" pitchFamily="34" charset="0"/>
              </a:rPr>
              <a:t>Management</a:t>
            </a:r>
            <a:endParaRPr lang="en-US" dirty="0"/>
          </a:p>
        </p:txBody>
      </p:sp>
      <p:sp>
        <p:nvSpPr>
          <p:cNvPr id="3" name="Content Placeholder 2">
            <a:extLst>
              <a:ext uri="{FF2B5EF4-FFF2-40B4-BE49-F238E27FC236}">
                <a16:creationId xmlns:a16="http://schemas.microsoft.com/office/drawing/2014/main" id="{F5DF3DEF-D64C-4C11-9E42-48A211B744B4}"/>
              </a:ext>
            </a:extLst>
          </p:cNvPr>
          <p:cNvSpPr>
            <a:spLocks noGrp="1"/>
          </p:cNvSpPr>
          <p:nvPr>
            <p:ph idx="1"/>
          </p:nvPr>
        </p:nvSpPr>
        <p:spPr/>
        <p:txBody>
          <a:bodyPr>
            <a:normAutofit fontScale="92500" lnSpcReduction="10000"/>
          </a:bodyPr>
          <a:lstStyle/>
          <a:p>
            <a:r>
              <a:rPr lang="en-US" sz="2200" b="1" i="0" u="none" strike="noStrike" dirty="0">
                <a:solidFill>
                  <a:srgbClr val="1A1C1C"/>
                </a:solidFill>
                <a:effectLst/>
                <a:latin typeface="Lato-Regular"/>
              </a:rPr>
              <a:t>Conservative approach</a:t>
            </a:r>
          </a:p>
          <a:p>
            <a:pPr lvl="1"/>
            <a:r>
              <a:rPr lang="en-US" sz="2200" b="1" i="0" u="none" strike="noStrike" dirty="0">
                <a:solidFill>
                  <a:srgbClr val="1A1C1C"/>
                </a:solidFill>
                <a:effectLst/>
                <a:latin typeface="Lato-Regular"/>
              </a:rPr>
              <a:t>Indicated for smaller, asymptomatic cysts ≤ 3 cm</a:t>
            </a:r>
          </a:p>
          <a:p>
            <a:pPr lvl="1"/>
            <a:r>
              <a:rPr lang="en-US" sz="2200" b="1" i="0" u="none" strike="noStrike" dirty="0">
                <a:solidFill>
                  <a:srgbClr val="1A1C1C"/>
                </a:solidFill>
                <a:effectLst/>
                <a:latin typeface="Lato-Regular"/>
              </a:rPr>
              <a:t>Involves </a:t>
            </a:r>
            <a:r>
              <a:rPr lang="en-US" sz="2200" b="1" i="0" u="none" strike="noStrike" dirty="0" err="1">
                <a:solidFill>
                  <a:srgbClr val="1A1C1C"/>
                </a:solidFill>
                <a:effectLst/>
                <a:latin typeface="Lato-Regular"/>
              </a:rPr>
              <a:t>sitz</a:t>
            </a:r>
            <a:r>
              <a:rPr lang="en-US" sz="2200" b="1" i="0" u="none" strike="noStrike" dirty="0">
                <a:solidFill>
                  <a:srgbClr val="1A1C1C"/>
                </a:solidFill>
                <a:effectLst/>
                <a:latin typeface="Lato-Regular"/>
              </a:rPr>
              <a:t> baths to facilitate rupture of the cyst  and/or warm compresses</a:t>
            </a:r>
            <a:endParaRPr lang="en-US" sz="2200" b="1" dirty="0">
              <a:latin typeface="Arial Rounded MT Bold" panose="020F0704030504030204" pitchFamily="34" charset="0"/>
            </a:endParaRPr>
          </a:p>
          <a:p>
            <a:r>
              <a:rPr lang="en-US" sz="2400" dirty="0">
                <a:latin typeface="Arial Rounded MT Bold" panose="020F0704030504030204" pitchFamily="34" charset="0"/>
              </a:rPr>
              <a:t>- Outpatient treatment is </a:t>
            </a:r>
            <a:r>
              <a:rPr lang="en-US" sz="2400" dirty="0">
                <a:solidFill>
                  <a:srgbClr val="FF0000"/>
                </a:solidFill>
                <a:latin typeface="Arial Rounded MT Bold" panose="020F0704030504030204" pitchFamily="34" charset="0"/>
              </a:rPr>
              <a:t>I&amp;D </a:t>
            </a:r>
            <a:r>
              <a:rPr lang="en-US" sz="2400" dirty="0">
                <a:latin typeface="Arial Rounded MT Bold" panose="020F0704030504030204" pitchFamily="34" charset="0"/>
              </a:rPr>
              <a:t>with placement of a </a:t>
            </a:r>
            <a:r>
              <a:rPr lang="en-US" sz="2400" dirty="0">
                <a:solidFill>
                  <a:srgbClr val="FF0000"/>
                </a:solidFill>
                <a:latin typeface="Arial Rounded MT Bold" panose="020F0704030504030204" pitchFamily="34" charset="0"/>
              </a:rPr>
              <a:t>Word catheter </a:t>
            </a:r>
            <a:r>
              <a:rPr lang="en-US" sz="2400" dirty="0">
                <a:latin typeface="Arial Rounded MT Bold" panose="020F0704030504030204" pitchFamily="34" charset="0"/>
              </a:rPr>
              <a:t>under local anesthesia. </a:t>
            </a:r>
          </a:p>
          <a:p>
            <a:r>
              <a:rPr lang="en-US" sz="2400" dirty="0">
                <a:latin typeface="Arial Rounded MT Bold" panose="020F0704030504030204" pitchFamily="34" charset="0"/>
              </a:rPr>
              <a:t>- The balloon is inflated and left in place for a month to allow a drainage tract to form. </a:t>
            </a:r>
          </a:p>
          <a:p>
            <a:r>
              <a:rPr lang="en-US" sz="2400" dirty="0">
                <a:solidFill>
                  <a:srgbClr val="FF0000"/>
                </a:solidFill>
                <a:latin typeface="Arial Rounded MT Bold" panose="020F0704030504030204" pitchFamily="34" charset="0"/>
              </a:rPr>
              <a:t>Antibiotic treatment is usually not needed.</a:t>
            </a:r>
          </a:p>
          <a:p>
            <a:r>
              <a:rPr lang="en-US" sz="2400" dirty="0">
                <a:latin typeface="Arial Rounded MT Bold" panose="020F0704030504030204" pitchFamily="34" charset="0"/>
              </a:rPr>
              <a:t>- Some women develop recurrent Bartholin cysts or abscesses and undergo a </a:t>
            </a:r>
            <a:r>
              <a:rPr lang="en-US" sz="2400" b="1" dirty="0">
                <a:solidFill>
                  <a:srgbClr val="FF0000"/>
                </a:solidFill>
                <a:latin typeface="Arial Rounded MT Bold" panose="020F0704030504030204" pitchFamily="34" charset="0"/>
              </a:rPr>
              <a:t>marsupialization </a:t>
            </a:r>
            <a:r>
              <a:rPr lang="en-US" sz="2400" dirty="0">
                <a:latin typeface="Arial Rounded MT Bold" panose="020F0704030504030204" pitchFamily="34" charset="0"/>
              </a:rPr>
              <a:t>procedure, which creates another point of drainage for the Bartholin gland.s</a:t>
            </a:r>
            <a:endParaRPr lang="en-US" dirty="0"/>
          </a:p>
        </p:txBody>
      </p:sp>
    </p:spTree>
    <p:extLst>
      <p:ext uri="{BB962C8B-B14F-4D97-AF65-F5344CB8AC3E}">
        <p14:creationId xmlns:p14="http://schemas.microsoft.com/office/powerpoint/2010/main" val="786811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C278-68A0-424D-85DC-D82D6048CE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68AC31-480C-4418-9024-8A8C9179F6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0"/>
            <a:ext cx="6858000" cy="3575790"/>
          </a:xfrm>
        </p:spPr>
      </p:pic>
      <p:pic>
        <p:nvPicPr>
          <p:cNvPr id="7" name="Picture 6">
            <a:extLst>
              <a:ext uri="{FF2B5EF4-FFF2-40B4-BE49-F238E27FC236}">
                <a16:creationId xmlns:a16="http://schemas.microsoft.com/office/drawing/2014/main" id="{09991B86-860F-4782-AF23-4F72CF846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429000"/>
            <a:ext cx="6858000" cy="3307080"/>
          </a:xfrm>
          <a:prstGeom prst="rect">
            <a:avLst/>
          </a:prstGeom>
        </p:spPr>
      </p:pic>
    </p:spTree>
    <p:extLst>
      <p:ext uri="{BB962C8B-B14F-4D97-AF65-F5344CB8AC3E}">
        <p14:creationId xmlns:p14="http://schemas.microsoft.com/office/powerpoint/2010/main" val="1809926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975" y="2257766"/>
            <a:ext cx="5915025" cy="994172"/>
          </a:xfrm>
        </p:spPr>
        <p:txBody>
          <a:bodyPr>
            <a:noAutofit/>
          </a:bodyPr>
          <a:lstStyle/>
          <a:p>
            <a:r>
              <a:rPr lang="en-US" sz="4500" b="1" u="sng" dirty="0">
                <a:solidFill>
                  <a:schemeClr val="accent2"/>
                </a:solidFill>
                <a:cs typeface="Arial" panose="020B0604020202020204" pitchFamily="34" charset="0"/>
              </a:rPr>
              <a:t>SKENE’S GLANDS And Skenitis </a:t>
            </a:r>
            <a:br>
              <a:rPr lang="en-US" sz="4500" b="1" u="sng" dirty="0">
                <a:solidFill>
                  <a:schemeClr val="accent2"/>
                </a:solidFill>
                <a:cs typeface="Arial" panose="020B0604020202020204" pitchFamily="34" charset="0"/>
              </a:rPr>
            </a:br>
            <a:endParaRPr lang="en-US" sz="4500" b="1" u="sng" dirty="0">
              <a:solidFill>
                <a:schemeClr val="accent2"/>
              </a:solidFill>
            </a:endParaRPr>
          </a:p>
        </p:txBody>
      </p:sp>
    </p:spTree>
    <p:extLst>
      <p:ext uri="{BB962C8B-B14F-4D97-AF65-F5344CB8AC3E}">
        <p14:creationId xmlns:p14="http://schemas.microsoft.com/office/powerpoint/2010/main" val="283150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Skene's gland:</a:t>
            </a:r>
            <a:br>
              <a:rPr lang="en-US" dirty="0">
                <a:solidFill>
                  <a:schemeClr val="accent2"/>
                </a:solidFill>
              </a:rPr>
            </a:br>
            <a:endParaRPr lang="en-US" dirty="0">
              <a:solidFill>
                <a:schemeClr val="accent2"/>
              </a:solidFill>
            </a:endParaRPr>
          </a:p>
        </p:txBody>
      </p:sp>
      <p:sp>
        <p:nvSpPr>
          <p:cNvPr id="3" name="Content Placeholder 2"/>
          <p:cNvSpPr>
            <a:spLocks noGrp="1"/>
          </p:cNvSpPr>
          <p:nvPr>
            <p:ph idx="1"/>
          </p:nvPr>
        </p:nvSpPr>
        <p:spPr>
          <a:xfrm>
            <a:off x="107504" y="1700808"/>
            <a:ext cx="5544616" cy="4340135"/>
          </a:xfrm>
        </p:spPr>
        <p:txBody>
          <a:bodyPr>
            <a:normAutofit/>
          </a:bodyPr>
          <a:lstStyle/>
          <a:p>
            <a:r>
              <a:rPr lang="en-US" sz="2000" b="1" i="0" dirty="0">
                <a:effectLst/>
                <a:latin typeface=".SFUI-Semibold"/>
              </a:rPr>
              <a:t>Function: unknown, they are thought to provide lubrication to the urethra.</a:t>
            </a:r>
            <a:endParaRPr lang="en-US" sz="2000" dirty="0">
              <a:effectLst/>
              <a:latin typeface=".SF UI"/>
            </a:endParaRPr>
          </a:p>
          <a:p>
            <a:r>
              <a:rPr lang="en-US" sz="2000" b="1" i="0" dirty="0">
                <a:effectLst/>
                <a:latin typeface=".SFUI-Semibold"/>
              </a:rPr>
              <a:t>Anatomy:</a:t>
            </a:r>
            <a:endParaRPr lang="en-US" sz="2000" dirty="0">
              <a:effectLst/>
              <a:latin typeface=".SF UI"/>
            </a:endParaRPr>
          </a:p>
          <a:p>
            <a:r>
              <a:rPr lang="en-US" sz="2000" b="1" i="0" dirty="0">
                <a:effectLst/>
                <a:latin typeface=".SFUI-Semibold"/>
              </a:rPr>
              <a:t>Its also known as </a:t>
            </a:r>
            <a:r>
              <a:rPr lang="en-US" sz="2000" b="1" i="0" dirty="0" err="1">
                <a:effectLst/>
                <a:latin typeface=".SFUI-Semibold"/>
              </a:rPr>
              <a:t>periurethral</a:t>
            </a:r>
            <a:r>
              <a:rPr lang="en-US" sz="2000" b="1" i="0" dirty="0">
                <a:effectLst/>
                <a:latin typeface=".SFUI-Semibold"/>
              </a:rPr>
              <a:t> glands, or </a:t>
            </a:r>
            <a:r>
              <a:rPr lang="en-US" sz="2000" b="1" i="0" dirty="0" err="1">
                <a:effectLst/>
                <a:latin typeface=".SFUI-Semibold"/>
              </a:rPr>
              <a:t>paraurethral</a:t>
            </a:r>
            <a:r>
              <a:rPr lang="en-US" sz="2000" b="1" i="0" dirty="0">
                <a:effectLst/>
                <a:latin typeface=".SFUI-Semibold"/>
              </a:rPr>
              <a:t> glands, they are structures located on the upper wall of the vagina, around the lower end of the urethra and are normally neither seen nor felt, except in the presence of disease or infection.</a:t>
            </a:r>
            <a:endParaRPr lang="en-US" sz="2000" dirty="0">
              <a:effectLst/>
              <a:latin typeface=".SF UI"/>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6700" t="15298" r="29615" b="34417"/>
          <a:stretch/>
        </p:blipFill>
        <p:spPr>
          <a:xfrm>
            <a:off x="5940152" y="1196752"/>
            <a:ext cx="2836273" cy="4967003"/>
          </a:xfrm>
          <a:prstGeom prst="rect">
            <a:avLst/>
          </a:prstGeom>
        </p:spPr>
      </p:pic>
    </p:spTree>
    <p:extLst>
      <p:ext uri="{BB962C8B-B14F-4D97-AF65-F5344CB8AC3E}">
        <p14:creationId xmlns:p14="http://schemas.microsoft.com/office/powerpoint/2010/main" val="220644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23963" y="115888"/>
            <a:ext cx="6696075" cy="1143000"/>
          </a:xfrm>
        </p:spPr>
        <p:txBody>
          <a:bodyPr>
            <a:normAutofit fontScale="90000"/>
          </a:bodyPr>
          <a:lstStyle/>
          <a:p>
            <a:r>
              <a:rPr lang="en-US" altLang="en-US" b="1">
                <a:solidFill>
                  <a:srgbClr val="FF0000"/>
                </a:solidFill>
              </a:rPr>
              <a:t>Non-neoplastic epithelial disorders </a:t>
            </a:r>
            <a:endParaRPr lang="en-US" altLang="en-US"/>
          </a:p>
        </p:txBody>
      </p:sp>
      <p:sp>
        <p:nvSpPr>
          <p:cNvPr id="5123" name="Content Placeholder 2"/>
          <p:cNvSpPr>
            <a:spLocks noGrp="1"/>
          </p:cNvSpPr>
          <p:nvPr>
            <p:ph idx="1"/>
          </p:nvPr>
        </p:nvSpPr>
        <p:spPr>
          <a:xfrm>
            <a:off x="1223963" y="1258890"/>
            <a:ext cx="6696075" cy="5483225"/>
          </a:xfrm>
        </p:spPr>
        <p:txBody>
          <a:bodyPr>
            <a:normAutofit/>
          </a:bodyPr>
          <a:lstStyle/>
          <a:p>
            <a:pPr marL="609600" indent="-609600" algn="l" rtl="0" eaLnBrk="1" hangingPunct="1">
              <a:buFont typeface="Wingdings" pitchFamily="2" charset="2"/>
              <a:buNone/>
            </a:pPr>
            <a:r>
              <a:rPr lang="en-US" altLang="en-US" sz="2800" b="1">
                <a:solidFill>
                  <a:srgbClr val="FF0000"/>
                </a:solidFill>
              </a:rPr>
              <a:t>Classification:</a:t>
            </a:r>
          </a:p>
          <a:p>
            <a:pPr marL="609600" indent="-609600" algn="l" rtl="0" eaLnBrk="1" hangingPunct="1">
              <a:buFontTx/>
              <a:buAutoNum type="arabicPeriod"/>
            </a:pPr>
            <a:r>
              <a:rPr lang="en-US" altLang="en-US" sz="2800" b="1"/>
              <a:t>Lichen sclerosis</a:t>
            </a:r>
            <a:r>
              <a:rPr lang="en-US" altLang="en-US" sz="2800"/>
              <a:t>.</a:t>
            </a:r>
          </a:p>
          <a:p>
            <a:pPr marL="609600" indent="-609600" algn="l" rtl="0" eaLnBrk="1" hangingPunct="1">
              <a:buFontTx/>
              <a:buAutoNum type="arabicPeriod"/>
            </a:pPr>
            <a:r>
              <a:rPr lang="en-US" altLang="en-US" sz="2800" b="1"/>
              <a:t>Squamous cell hyperplasia (Hyperplastic dystrophy)</a:t>
            </a:r>
            <a:r>
              <a:rPr lang="en-US" altLang="en-US" sz="2800"/>
              <a:t>.</a:t>
            </a:r>
          </a:p>
          <a:p>
            <a:pPr marL="609600" indent="-609600" algn="l" rtl="0" eaLnBrk="1" hangingPunct="1">
              <a:buFontTx/>
              <a:buAutoNum type="arabicPeriod"/>
            </a:pPr>
            <a:r>
              <a:rPr lang="en-US" altLang="en-US" sz="2800"/>
              <a:t>Other dermatoses.</a:t>
            </a:r>
          </a:p>
          <a:p>
            <a:pPr lvl="1" algn="l" rtl="0" eaLnBrk="1" hangingPunct="1"/>
            <a:r>
              <a:rPr lang="en-US" altLang="en-US" sz="2600"/>
              <a:t>Lichen planus.</a:t>
            </a:r>
          </a:p>
          <a:p>
            <a:pPr lvl="1" algn="l" rtl="0" eaLnBrk="1" hangingPunct="1"/>
            <a:r>
              <a:rPr lang="en-US" altLang="en-US" sz="2600"/>
              <a:t>Psoriasis.</a:t>
            </a:r>
          </a:p>
          <a:p>
            <a:pPr lvl="1" algn="l" rtl="0" eaLnBrk="1" hangingPunct="1"/>
            <a:r>
              <a:rPr lang="en-US" altLang="en-US" sz="2600"/>
              <a:t>Seborrheic dermatitis</a:t>
            </a:r>
          </a:p>
          <a:p>
            <a:pPr lvl="1" algn="l" rtl="0" eaLnBrk="1" hangingPunct="1"/>
            <a:r>
              <a:rPr lang="en-US" altLang="en-US" sz="2600"/>
              <a:t>Inflammatory dermatoses.</a:t>
            </a:r>
          </a:p>
          <a:p>
            <a:pPr lvl="1" algn="l" rtl="0" eaLnBrk="1" hangingPunct="1"/>
            <a:r>
              <a:rPr lang="en-US" altLang="en-US" sz="2600"/>
              <a:t>Ulcerative dermatoses.</a:t>
            </a:r>
          </a:p>
          <a:p>
            <a:pPr marL="609600" indent="-609600" algn="l" rtl="0" eaLnBrk="1" hangingPunct="1">
              <a:buFontTx/>
              <a:buNone/>
            </a:pPr>
            <a:r>
              <a:rPr lang="en-US" altLang="en-US" sz="2800"/>
              <a:t>     </a:t>
            </a:r>
            <a:endParaRPr lang="en-GB" altLang="en-US" sz="2800"/>
          </a:p>
        </p:txBody>
      </p:sp>
    </p:spTree>
    <p:extLst>
      <p:ext uri="{BB962C8B-B14F-4D97-AF65-F5344CB8AC3E}">
        <p14:creationId xmlns:p14="http://schemas.microsoft.com/office/powerpoint/2010/main" val="38017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accent2"/>
                </a:solidFill>
                <a:cs typeface="Arial" panose="020B0604020202020204" pitchFamily="34" charset="0"/>
              </a:rPr>
              <a:t>Skenitis/</a:t>
            </a:r>
            <a:r>
              <a:rPr lang="en-US" altLang="en-US" b="1" dirty="0">
                <a:solidFill>
                  <a:schemeClr val="accent2"/>
                </a:solidFill>
              </a:rPr>
              <a:t> Skene’s-duct cyst </a:t>
            </a:r>
            <a:r>
              <a:rPr lang="en-US" b="1" u="sng" dirty="0">
                <a:solidFill>
                  <a:schemeClr val="accent2"/>
                </a:solidFill>
                <a:cs typeface="Arial" panose="020B0604020202020204" pitchFamily="34" charset="0"/>
              </a:rPr>
              <a:t>:</a:t>
            </a:r>
            <a:endParaRPr lang="en-US" dirty="0">
              <a:solidFill>
                <a:schemeClr val="accent2"/>
              </a:solidFill>
            </a:endParaRPr>
          </a:p>
        </p:txBody>
      </p:sp>
      <p:sp>
        <p:nvSpPr>
          <p:cNvPr id="3" name="Content Placeholder 2"/>
          <p:cNvSpPr>
            <a:spLocks noGrp="1"/>
          </p:cNvSpPr>
          <p:nvPr>
            <p:ph idx="1"/>
          </p:nvPr>
        </p:nvSpPr>
        <p:spPr>
          <a:xfrm>
            <a:off x="1614489" y="2297432"/>
            <a:ext cx="6229759" cy="3291841"/>
          </a:xfrm>
        </p:spPr>
        <p:txBody>
          <a:bodyPr>
            <a:normAutofit fontScale="92500" lnSpcReduction="10000"/>
          </a:bodyPr>
          <a:lstStyle/>
          <a:p>
            <a:r>
              <a:rPr lang="en-US" sz="3000" dirty="0"/>
              <a:t>Gonorrhea is the most common </a:t>
            </a:r>
            <a:r>
              <a:rPr lang="en-US" sz="3000" b="1" dirty="0"/>
              <a:t>cause</a:t>
            </a:r>
            <a:r>
              <a:rPr lang="en-US" sz="3000" dirty="0"/>
              <a:t> of this type of infection, but it may also be </a:t>
            </a:r>
            <a:r>
              <a:rPr lang="en-US" sz="3000" b="1" dirty="0"/>
              <a:t>caused</a:t>
            </a:r>
            <a:r>
              <a:rPr lang="en-US" sz="3000" dirty="0"/>
              <a:t> by a UTI. Due to its close proximity to the urethra</a:t>
            </a:r>
          </a:p>
          <a:p>
            <a:r>
              <a:rPr lang="en-US" sz="3000" dirty="0"/>
              <a:t>Most are small and asymptomatic</a:t>
            </a:r>
          </a:p>
          <a:p>
            <a:r>
              <a:rPr lang="en-US" sz="3000" dirty="0"/>
              <a:t>May become </a:t>
            </a:r>
            <a:r>
              <a:rPr lang="en-US" sz="3000" b="1" dirty="0"/>
              <a:t>swollen </a:t>
            </a:r>
            <a:r>
              <a:rPr lang="en-US" sz="3000" dirty="0"/>
              <a:t>and</a:t>
            </a:r>
            <a:r>
              <a:rPr lang="en-US" sz="3000" b="1" dirty="0"/>
              <a:t> tender(</a:t>
            </a:r>
            <a:r>
              <a:rPr lang="en-US" sz="3000" dirty="0"/>
              <a:t>large </a:t>
            </a:r>
            <a:r>
              <a:rPr lang="en-US" sz="3000" b="1" dirty="0"/>
              <a:t>cysts</a:t>
            </a:r>
            <a:r>
              <a:rPr lang="en-US" sz="3000" dirty="0"/>
              <a:t> may cause dyspareunia</a:t>
            </a:r>
            <a:r>
              <a:rPr lang="en-US" sz="3000" b="1" dirty="0"/>
              <a:t>)</a:t>
            </a:r>
          </a:p>
          <a:p>
            <a:endParaRPr lang="en-US" sz="3000" dirty="0"/>
          </a:p>
        </p:txBody>
      </p:sp>
    </p:spTree>
    <p:extLst>
      <p:ext uri="{BB962C8B-B14F-4D97-AF65-F5344CB8AC3E}">
        <p14:creationId xmlns:p14="http://schemas.microsoft.com/office/powerpoint/2010/main" val="1697516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C2B26-1FB7-FD1D-66E9-A118E2647F44}"/>
              </a:ext>
            </a:extLst>
          </p:cNvPr>
          <p:cNvSpPr txBox="1"/>
          <p:nvPr/>
        </p:nvSpPr>
        <p:spPr>
          <a:xfrm>
            <a:off x="3083637" y="651203"/>
            <a:ext cx="2352676" cy="446276"/>
          </a:xfrm>
          <a:prstGeom prst="rect">
            <a:avLst/>
          </a:prstGeom>
          <a:noFill/>
        </p:spPr>
        <p:txBody>
          <a:bodyPr wrap="square" lIns="91440" tIns="45720" rIns="91440" bIns="45720" rtlCol="0">
            <a:spAutoFit/>
          </a:bodyPr>
          <a:lstStyle/>
          <a:p>
            <a:pPr algn="ctr"/>
            <a:r>
              <a:rPr lang="en-US" sz="2300" b="1" dirty="0">
                <a:solidFill>
                  <a:schemeClr val="accent1"/>
                </a:solidFill>
              </a:rPr>
              <a:t>Clinical features </a:t>
            </a:r>
            <a:endParaRPr lang="x-none" sz="2300" b="1" dirty="0">
              <a:solidFill>
                <a:schemeClr val="accent1"/>
              </a:solidFill>
            </a:endParaRPr>
          </a:p>
        </p:txBody>
      </p:sp>
      <p:sp>
        <p:nvSpPr>
          <p:cNvPr id="3" name="TextBox 2">
            <a:extLst>
              <a:ext uri="{FF2B5EF4-FFF2-40B4-BE49-F238E27FC236}">
                <a16:creationId xmlns:a16="http://schemas.microsoft.com/office/drawing/2014/main" id="{8F9DC3DB-D6FF-0155-94A9-1FF95EBDE771}"/>
              </a:ext>
            </a:extLst>
          </p:cNvPr>
          <p:cNvSpPr txBox="1"/>
          <p:nvPr/>
        </p:nvSpPr>
        <p:spPr>
          <a:xfrm>
            <a:off x="683568" y="1573818"/>
            <a:ext cx="8064896" cy="4093428"/>
          </a:xfrm>
          <a:prstGeom prst="rect">
            <a:avLst/>
          </a:prstGeom>
          <a:noFill/>
        </p:spPr>
        <p:txBody>
          <a:bodyPr wrap="square" lIns="91440" tIns="45720" rIns="91440" bIns="45720" rtlCol="0">
            <a:spAutoFit/>
          </a:bodyPr>
          <a:lstStyle/>
          <a:p>
            <a:r>
              <a:rPr lang="en-US" sz="2000" b="1" i="0" dirty="0">
                <a:effectLst/>
                <a:latin typeface=".SFUI-Semibold"/>
              </a:rPr>
              <a:t>urinary infection that fails to be cured, or recurs after appropriate</a:t>
            </a:r>
            <a:endParaRPr lang="en-US" sz="2000" dirty="0">
              <a:effectLst/>
              <a:latin typeface=".SF UI"/>
            </a:endParaRPr>
          </a:p>
          <a:p>
            <a:r>
              <a:rPr lang="en-US" sz="2000" b="1" i="0" dirty="0">
                <a:effectLst/>
                <a:latin typeface=".SFUI-Semibold"/>
              </a:rPr>
              <a:t>antibiotic therapy.</a:t>
            </a:r>
            <a:endParaRPr lang="en-US" sz="2000" dirty="0">
              <a:effectLst/>
              <a:latin typeface=".SF UI"/>
            </a:endParaRPr>
          </a:p>
          <a:p>
            <a:r>
              <a:rPr lang="en-US" sz="2000" b="1" i="0" dirty="0">
                <a:effectLst/>
                <a:latin typeface=".SFUI-Semibold"/>
              </a:rPr>
              <a:t>-Pain at the urethral opening or at the urethral-vaginal septum</a:t>
            </a:r>
            <a:endParaRPr lang="en-US" sz="2000" dirty="0">
              <a:effectLst/>
              <a:latin typeface=".SF UI"/>
            </a:endParaRPr>
          </a:p>
          <a:p>
            <a:r>
              <a:rPr lang="en-US" sz="2000" b="1" i="0" dirty="0">
                <a:effectLst/>
                <a:latin typeface=".SFUI-Semibold"/>
              </a:rPr>
              <a:t>Pronounced local tenderness with contact, e.g., with touch, tight pants, Pain during</a:t>
            </a:r>
            <a:r>
              <a:rPr lang="en-US" sz="2000" dirty="0">
                <a:latin typeface=".SF UI"/>
              </a:rPr>
              <a:t> </a:t>
            </a:r>
            <a:r>
              <a:rPr lang="en-US" sz="2000" b="1" i="0" dirty="0">
                <a:effectLst/>
                <a:latin typeface=".SFUI-Semibold"/>
              </a:rPr>
              <a:t>intercourse.</a:t>
            </a:r>
          </a:p>
          <a:p>
            <a:r>
              <a:rPr lang="en-US" sz="2000" b="1" dirty="0">
                <a:latin typeface=".SFUI-Semibold"/>
              </a:rPr>
              <a:t>Urinary  tract symptoms </a:t>
            </a:r>
            <a:endParaRPr lang="en-US" sz="2000" dirty="0">
              <a:effectLst/>
              <a:latin typeface=".SF UI"/>
            </a:endParaRPr>
          </a:p>
          <a:p>
            <a:r>
              <a:rPr lang="en-US" sz="2000" b="1" i="0" dirty="0">
                <a:effectLst/>
                <a:latin typeface=".SFUI-Semibold"/>
              </a:rPr>
              <a:t>physical findings</a:t>
            </a:r>
            <a:endParaRPr lang="en-US" sz="2000" dirty="0">
              <a:effectLst/>
              <a:latin typeface=".SF UI"/>
            </a:endParaRPr>
          </a:p>
          <a:p>
            <a:pPr marL="342900" indent="-342900">
              <a:buFont typeface="Arial" panose="020B0604020202020204" pitchFamily="34" charset="0"/>
              <a:buChar char="•"/>
            </a:pPr>
            <a:r>
              <a:rPr lang="en-US" sz="2000" b="1" i="0" dirty="0">
                <a:effectLst/>
                <a:latin typeface=".SFUI-Semibold"/>
              </a:rPr>
              <a:t>Tenderness at the urethral opening or at the urethral-vaginal septum.</a:t>
            </a:r>
            <a:endParaRPr lang="en-US" sz="2000" dirty="0">
              <a:effectLst/>
              <a:latin typeface=".SF UI"/>
            </a:endParaRPr>
          </a:p>
          <a:p>
            <a:pPr marL="342900" indent="-342900">
              <a:buFont typeface="Arial" panose="020B0604020202020204" pitchFamily="34" charset="0"/>
              <a:buChar char="•"/>
            </a:pPr>
            <a:r>
              <a:rPr lang="en-US" sz="2000" b="1" i="0" dirty="0">
                <a:effectLst/>
                <a:latin typeface=".SFUI-Semibold"/>
              </a:rPr>
              <a:t>﻿﻿A discharge of pus from the ducts of the </a:t>
            </a:r>
            <a:r>
              <a:rPr lang="en-US" sz="2000" b="1" i="0" dirty="0" err="1">
                <a:effectLst/>
                <a:latin typeface=".SFUI-Semibold"/>
              </a:rPr>
              <a:t>Skene's</a:t>
            </a:r>
            <a:r>
              <a:rPr lang="en-US" sz="2000" b="1" i="0" dirty="0">
                <a:effectLst/>
                <a:latin typeface=".SFUI-Semibold"/>
              </a:rPr>
              <a:t> glands which can be expressed by compressing the urethra.</a:t>
            </a:r>
            <a:endParaRPr lang="en-US" sz="2000" dirty="0">
              <a:effectLst/>
              <a:latin typeface=".SF UI"/>
            </a:endParaRPr>
          </a:p>
          <a:p>
            <a:pPr marL="342900" indent="-342900">
              <a:buFont typeface="Arial" panose="020B0604020202020204" pitchFamily="34" charset="0"/>
              <a:buChar char="•"/>
            </a:pPr>
            <a:r>
              <a:rPr lang="en-US" sz="2000" b="1" i="0" dirty="0">
                <a:effectLst/>
                <a:latin typeface=".SFUI-Semibold"/>
              </a:rPr>
              <a:t>﻿﻿A red and inflamed para-urethral mass.</a:t>
            </a:r>
            <a:endParaRPr lang="en-US" sz="2000" dirty="0">
              <a:effectLst/>
              <a:latin typeface=".SF UI"/>
            </a:endParaRPr>
          </a:p>
          <a:p>
            <a:pPr algn="l"/>
            <a:endParaRPr lang="x-none" sz="2000" dirty="0"/>
          </a:p>
        </p:txBody>
      </p:sp>
    </p:spTree>
    <p:extLst>
      <p:ext uri="{BB962C8B-B14F-4D97-AF65-F5344CB8AC3E}">
        <p14:creationId xmlns:p14="http://schemas.microsoft.com/office/powerpoint/2010/main" val="1868913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Diagnose</a:t>
            </a:r>
          </a:p>
        </p:txBody>
      </p:sp>
      <p:sp>
        <p:nvSpPr>
          <p:cNvPr id="3" name="Content Placeholder 2"/>
          <p:cNvSpPr>
            <a:spLocks noGrp="1"/>
          </p:cNvSpPr>
          <p:nvPr>
            <p:ph idx="1"/>
          </p:nvPr>
        </p:nvSpPr>
        <p:spPr>
          <a:xfrm>
            <a:off x="1218929" y="2125266"/>
            <a:ext cx="4158454" cy="3263504"/>
          </a:xfrm>
        </p:spPr>
        <p:txBody>
          <a:bodyPr>
            <a:normAutofit fontScale="85000" lnSpcReduction="20000"/>
          </a:bodyPr>
          <a:lstStyle/>
          <a:p>
            <a:r>
              <a:rPr lang="en-US" sz="3000" dirty="0"/>
              <a:t> by</a:t>
            </a:r>
            <a:r>
              <a:rPr lang="en-US" sz="3000" b="1" dirty="0"/>
              <a:t> physical examination </a:t>
            </a:r>
          </a:p>
          <a:p>
            <a:r>
              <a:rPr lang="en-US" sz="3000" dirty="0"/>
              <a:t>however</a:t>
            </a:r>
            <a:r>
              <a:rPr lang="en-US" sz="3000" b="1" dirty="0"/>
              <a:t> ultrasonography or cystoscopy </a:t>
            </a:r>
            <a:r>
              <a:rPr lang="en-US" sz="3000" dirty="0"/>
              <a:t>used to distinguish it from diverticulum of the distal urethra</a:t>
            </a:r>
          </a:p>
          <a:p>
            <a:endParaRPr lang="en-US" sz="3000" dirty="0"/>
          </a:p>
          <a:p>
            <a:r>
              <a:rPr lang="en-US" sz="3000" b="1" dirty="0"/>
              <a:t>Culture</a:t>
            </a:r>
            <a:r>
              <a:rPr lang="en-US" sz="3000" dirty="0"/>
              <a:t> for Gonococcal, Chlamydia</a:t>
            </a:r>
          </a:p>
          <a:p>
            <a:endParaRPr lang="en-US" dirty="0"/>
          </a:p>
        </p:txBody>
      </p:sp>
      <p:pic>
        <p:nvPicPr>
          <p:cNvPr id="4" name="Picture 1029" descr="D:\Ed 2\Images\Vulva\Skenes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0017" y="1185268"/>
            <a:ext cx="2623619"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88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7B9D09-B666-E990-4983-95C19B1A4A56}"/>
              </a:ext>
            </a:extLst>
          </p:cNvPr>
          <p:cNvSpPr>
            <a:spLocks noGrp="1"/>
          </p:cNvSpPr>
          <p:nvPr>
            <p:ph type="title"/>
          </p:nvPr>
        </p:nvSpPr>
        <p:spPr/>
        <p:txBody>
          <a:bodyPr/>
          <a:lstStyle/>
          <a:p>
            <a:pPr algn="ctr"/>
            <a:r>
              <a:rPr lang="en-US" dirty="0"/>
              <a:t>Treatment </a:t>
            </a:r>
            <a:endParaRPr lang="x-none" dirty="0"/>
          </a:p>
        </p:txBody>
      </p:sp>
      <p:sp>
        <p:nvSpPr>
          <p:cNvPr id="5" name="Subtitle 4">
            <a:extLst>
              <a:ext uri="{FF2B5EF4-FFF2-40B4-BE49-F238E27FC236}">
                <a16:creationId xmlns:a16="http://schemas.microsoft.com/office/drawing/2014/main" id="{AC5BD85D-A632-7645-E957-6B8D9E2127D7}"/>
              </a:ext>
            </a:extLst>
          </p:cNvPr>
          <p:cNvSpPr>
            <a:spLocks noGrp="1"/>
          </p:cNvSpPr>
          <p:nvPr>
            <p:ph idx="1"/>
          </p:nvPr>
        </p:nvSpPr>
        <p:spPr/>
        <p:txBody>
          <a:bodyPr>
            <a:normAutofit/>
          </a:bodyPr>
          <a:lstStyle/>
          <a:p>
            <a:endParaRPr lang="en-US" dirty="0">
              <a:effectLst/>
              <a:latin typeface=".SF UI"/>
            </a:endParaRPr>
          </a:p>
          <a:p>
            <a:r>
              <a:rPr lang="en-US" b="1" i="0" dirty="0">
                <a:effectLst/>
                <a:latin typeface=".SFUI-Semibold"/>
              </a:rPr>
              <a:t>Most important step in management is </a:t>
            </a:r>
            <a:r>
              <a:rPr lang="en-US" b="1" i="0" dirty="0" err="1">
                <a:effectLst/>
                <a:latin typeface=".SFUI-Semibold"/>
              </a:rPr>
              <a:t>folley's</a:t>
            </a:r>
            <a:r>
              <a:rPr lang="en-US" b="1" i="0" dirty="0">
                <a:effectLst/>
                <a:latin typeface=".SFUI-Semibold"/>
              </a:rPr>
              <a:t> catheter in case of urethral obstruction </a:t>
            </a:r>
            <a:endParaRPr lang="en-US" dirty="0">
              <a:effectLst/>
              <a:latin typeface=".SF UI"/>
            </a:endParaRPr>
          </a:p>
          <a:p>
            <a:r>
              <a:rPr lang="en-US" b="1" i="0" dirty="0">
                <a:effectLst/>
                <a:latin typeface=".SFUI-Semibold"/>
              </a:rPr>
              <a:t>Long course of a potent antibiotic.</a:t>
            </a:r>
            <a:endParaRPr lang="en-US" dirty="0">
              <a:effectLst/>
              <a:latin typeface=".SF UI"/>
            </a:endParaRPr>
          </a:p>
          <a:p>
            <a:r>
              <a:rPr lang="en-US" b="1" i="0" dirty="0">
                <a:effectLst/>
                <a:latin typeface=".SFUI-Semibold"/>
              </a:rPr>
              <a:t>4-6 week period of time is often required to achieve resolution.</a:t>
            </a:r>
            <a:endParaRPr lang="en-US" dirty="0">
              <a:effectLst/>
              <a:latin typeface=".SF UI"/>
            </a:endParaRPr>
          </a:p>
          <a:p>
            <a:r>
              <a:rPr lang="en-US" b="1" i="0" dirty="0">
                <a:effectLst/>
                <a:latin typeface=".SFUI-Semibold"/>
              </a:rPr>
              <a:t>•A surgical procedure will be required (drainage) if the </a:t>
            </a:r>
            <a:r>
              <a:rPr lang="en-US" b="1" i="0" dirty="0" err="1">
                <a:effectLst/>
                <a:latin typeface=".SFUI-Semibold"/>
              </a:rPr>
              <a:t>Skenitis</a:t>
            </a:r>
            <a:r>
              <a:rPr lang="en-US" b="1" i="0" dirty="0">
                <a:effectLst/>
                <a:latin typeface=".SFUI-Semibold"/>
              </a:rPr>
              <a:t> does not respond to antibiotics</a:t>
            </a:r>
            <a:endParaRPr lang="en-US" dirty="0">
              <a:effectLst/>
              <a:latin typeface=".SF UI"/>
            </a:endParaRPr>
          </a:p>
          <a:p>
            <a:endParaRPr lang="x-none" dirty="0"/>
          </a:p>
        </p:txBody>
      </p:sp>
    </p:spTree>
    <p:extLst>
      <p:ext uri="{BB962C8B-B14F-4D97-AF65-F5344CB8AC3E}">
        <p14:creationId xmlns:p14="http://schemas.microsoft.com/office/powerpoint/2010/main" val="2402760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BAEE-582D-4D5E-85BC-0239B1F8A513}"/>
              </a:ext>
            </a:extLst>
          </p:cNvPr>
          <p:cNvSpPr>
            <a:spLocks noGrp="1"/>
          </p:cNvSpPr>
          <p:nvPr>
            <p:ph type="title"/>
          </p:nvPr>
        </p:nvSpPr>
        <p:spPr>
          <a:xfrm>
            <a:off x="1817694" y="2100815"/>
            <a:ext cx="5915025" cy="1325563"/>
          </a:xfrm>
        </p:spPr>
        <p:txBody>
          <a:bodyPr>
            <a:noAutofit/>
          </a:bodyPr>
          <a:lstStyle/>
          <a:p>
            <a:r>
              <a:rPr lang="en-US" sz="4800" b="1" u="sng" dirty="0">
                <a:solidFill>
                  <a:schemeClr val="accent2"/>
                </a:solidFill>
              </a:rPr>
              <a:t>Inclusion cysts of the vulva</a:t>
            </a:r>
            <a:br>
              <a:rPr lang="en-US" sz="4800" b="1" u="sng" dirty="0">
                <a:solidFill>
                  <a:schemeClr val="accent2"/>
                </a:solidFill>
              </a:rPr>
            </a:br>
            <a:endParaRPr lang="en-US" sz="4800" dirty="0">
              <a:solidFill>
                <a:schemeClr val="accent2"/>
              </a:solidFill>
            </a:endParaRPr>
          </a:p>
        </p:txBody>
      </p:sp>
    </p:spTree>
    <p:extLst>
      <p:ext uri="{BB962C8B-B14F-4D97-AF65-F5344CB8AC3E}">
        <p14:creationId xmlns:p14="http://schemas.microsoft.com/office/powerpoint/2010/main" val="244850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0867" y="856040"/>
            <a:ext cx="2834934" cy="5145923"/>
          </a:xfrm>
          <a:prstGeom prst="rect">
            <a:avLst/>
          </a:prstGeom>
        </p:spPr>
      </p:pic>
      <p:sp>
        <p:nvSpPr>
          <p:cNvPr id="3" name="Subtitle 2"/>
          <p:cNvSpPr>
            <a:spLocks noGrp="1"/>
          </p:cNvSpPr>
          <p:nvPr>
            <p:ph type="subTitle" idx="1"/>
          </p:nvPr>
        </p:nvSpPr>
        <p:spPr>
          <a:xfrm>
            <a:off x="251521" y="1387052"/>
            <a:ext cx="4806534" cy="4614911"/>
          </a:xfrm>
        </p:spPr>
        <p:txBody>
          <a:bodyPr>
            <a:noAutofit/>
          </a:bodyPr>
          <a:lstStyle/>
          <a:p>
            <a:pPr algn="l"/>
            <a:r>
              <a:rPr lang="en-US" sz="2400" cap="none" dirty="0">
                <a:solidFill>
                  <a:schemeClr val="tx1"/>
                </a:solidFill>
                <a:latin typeface="Helvetica" pitchFamily="2" charset="0"/>
                <a:cs typeface="Arial" panose="020B0604020202020204" pitchFamily="34" charset="0"/>
              </a:rPr>
              <a:t>They are common , innocent , symptomless swellings at the </a:t>
            </a:r>
            <a:r>
              <a:rPr lang="en-US" sz="2400" cap="none" dirty="0" err="1">
                <a:solidFill>
                  <a:schemeClr val="tx1"/>
                </a:solidFill>
                <a:latin typeface="Helvetica" pitchFamily="2" charset="0"/>
                <a:cs typeface="Arial" panose="020B0604020202020204" pitchFamily="34" charset="0"/>
              </a:rPr>
              <a:t>introitus</a:t>
            </a:r>
            <a:r>
              <a:rPr lang="en-US" sz="2400" cap="none" dirty="0">
                <a:solidFill>
                  <a:schemeClr val="tx1"/>
                </a:solidFill>
                <a:latin typeface="Helvetica" pitchFamily="2" charset="0"/>
                <a:cs typeface="Arial" panose="020B0604020202020204" pitchFamily="34" charset="0"/>
              </a:rPr>
              <a:t> of </a:t>
            </a:r>
            <a:r>
              <a:rPr lang="en-US" sz="2400" cap="none" dirty="0" err="1">
                <a:solidFill>
                  <a:schemeClr val="tx1"/>
                </a:solidFill>
                <a:latin typeface="Helvetica" pitchFamily="2" charset="0"/>
                <a:cs typeface="Arial" panose="020B0604020202020204" pitchFamily="34" charset="0"/>
              </a:rPr>
              <a:t>valva</a:t>
            </a:r>
            <a:r>
              <a:rPr lang="en-US" sz="2400" cap="none" dirty="0">
                <a:solidFill>
                  <a:schemeClr val="tx1"/>
                </a:solidFill>
                <a:latin typeface="Helvetica" pitchFamily="2" charset="0"/>
                <a:cs typeface="Arial" panose="020B0604020202020204" pitchFamily="34" charset="0"/>
              </a:rPr>
              <a:t> , but may cause </a:t>
            </a:r>
            <a:r>
              <a:rPr lang="en-US" sz="2400" cap="none" dirty="0" err="1">
                <a:solidFill>
                  <a:schemeClr val="tx1"/>
                </a:solidFill>
                <a:latin typeface="Helvetica" pitchFamily="2" charset="0"/>
                <a:cs typeface="Arial" panose="020B0604020202020204" pitchFamily="34" charset="0"/>
              </a:rPr>
              <a:t>dysparonia</a:t>
            </a:r>
            <a:r>
              <a:rPr lang="en-US" sz="2400" cap="none" dirty="0">
                <a:solidFill>
                  <a:schemeClr val="tx1"/>
                </a:solidFill>
                <a:latin typeface="Helvetica" pitchFamily="2" charset="0"/>
                <a:cs typeface="Arial" panose="020B0604020202020204" pitchFamily="34" charset="0"/>
              </a:rPr>
              <a:t>.</a:t>
            </a:r>
          </a:p>
          <a:p>
            <a:pPr algn="l"/>
            <a:r>
              <a:rPr lang="en-US" sz="2400" cap="none" dirty="0">
                <a:solidFill>
                  <a:schemeClr val="tx1"/>
                </a:solidFill>
                <a:latin typeface="Helvetica" pitchFamily="2" charset="0"/>
                <a:cs typeface="Arial" panose="020B0604020202020204" pitchFamily="34" charset="0"/>
              </a:rPr>
              <a:t>It </a:t>
            </a:r>
            <a:r>
              <a:rPr lang="en-US" sz="2400" cap="none" dirty="0">
                <a:solidFill>
                  <a:schemeClr val="tx1"/>
                </a:solidFill>
                <a:latin typeface="Arial" panose="020B0604020202020204" pitchFamily="34" charset="0"/>
                <a:cs typeface="Arial" panose="020B0604020202020204" pitchFamily="34" charset="0"/>
              </a:rPr>
              <a:t>contains </a:t>
            </a:r>
            <a:r>
              <a:rPr lang="en-US" sz="2400" cap="none" dirty="0">
                <a:solidFill>
                  <a:schemeClr val="accent4"/>
                </a:solidFill>
                <a:latin typeface="Arial" panose="020B0604020202020204" pitchFamily="34" charset="0"/>
                <a:cs typeface="Arial" panose="020B0604020202020204" pitchFamily="34" charset="0"/>
              </a:rPr>
              <a:t>creamy yellow debris </a:t>
            </a:r>
            <a:r>
              <a:rPr lang="en-US" sz="2400" cap="none" dirty="0">
                <a:solidFill>
                  <a:schemeClr val="tx1"/>
                </a:solidFill>
                <a:latin typeface="Arial" panose="020B0604020202020204" pitchFamily="34" charset="0"/>
                <a:cs typeface="Arial" panose="020B0604020202020204" pitchFamily="34" charset="0"/>
              </a:rPr>
              <a:t>&amp; lined with stratified squamous epithelium.</a:t>
            </a:r>
          </a:p>
          <a:p>
            <a:pPr algn="l"/>
            <a:r>
              <a:rPr lang="en-US" sz="2400" cap="none" dirty="0">
                <a:solidFill>
                  <a:schemeClr val="tx1"/>
                </a:solidFill>
                <a:latin typeface="Arial" panose="020B0604020202020204" pitchFamily="34" charset="0"/>
                <a:cs typeface="Arial" panose="020B0604020202020204" pitchFamily="34" charset="0"/>
              </a:rPr>
              <a:t>It may become infected and cause pain .</a:t>
            </a:r>
          </a:p>
        </p:txBody>
      </p:sp>
      <p:graphicFrame>
        <p:nvGraphicFramePr>
          <p:cNvPr id="6" name="Table 5"/>
          <p:cNvGraphicFramePr>
            <a:graphicFrameLocks noGrp="1"/>
          </p:cNvGraphicFramePr>
          <p:nvPr/>
        </p:nvGraphicFramePr>
        <p:xfrm>
          <a:off x="1282609" y="187410"/>
          <a:ext cx="2980781" cy="836392"/>
        </p:xfrm>
        <a:graphic>
          <a:graphicData uri="http://schemas.openxmlformats.org/drawingml/2006/table">
            <a:tbl>
              <a:tblPr firstRow="1" bandRow="1">
                <a:tableStyleId>{5C22544A-7EE6-4342-B048-85BDC9FD1C3A}</a:tableStyleId>
              </a:tblPr>
              <a:tblGrid>
                <a:gridCol w="2980781">
                  <a:extLst>
                    <a:ext uri="{9D8B030D-6E8A-4147-A177-3AD203B41FA5}">
                      <a16:colId xmlns:a16="http://schemas.microsoft.com/office/drawing/2014/main" val="904292500"/>
                    </a:ext>
                  </a:extLst>
                </a:gridCol>
              </a:tblGrid>
              <a:tr h="836392">
                <a:tc>
                  <a:txBody>
                    <a:bodyPr/>
                    <a:lstStyle/>
                    <a:p>
                      <a:r>
                        <a:rPr lang="en-US" sz="2100" dirty="0">
                          <a:solidFill>
                            <a:schemeClr val="tx1"/>
                          </a:solidFill>
                        </a:rPr>
                        <a:t>Vaginal</a:t>
                      </a:r>
                      <a:r>
                        <a:rPr lang="en-US" sz="2100" baseline="0" dirty="0">
                          <a:solidFill>
                            <a:schemeClr val="tx1"/>
                          </a:solidFill>
                        </a:rPr>
                        <a:t> Inclusion Cyst</a:t>
                      </a:r>
                      <a:endParaRPr lang="en-US" sz="2100" dirty="0">
                        <a:solidFill>
                          <a:schemeClr val="tx1"/>
                        </a:solidFill>
                      </a:endParaRPr>
                    </a:p>
                  </a:txBody>
                  <a:tcPr marL="51435" marR="51435" marT="34290" marB="34290">
                    <a:solidFill>
                      <a:schemeClr val="accent2">
                        <a:lumMod val="60000"/>
                        <a:lumOff val="40000"/>
                      </a:schemeClr>
                    </a:solidFill>
                  </a:tcPr>
                </a:tc>
                <a:extLst>
                  <a:ext uri="{0D108BD9-81ED-4DB2-BD59-A6C34878D82A}">
                    <a16:rowId xmlns:a16="http://schemas.microsoft.com/office/drawing/2014/main" val="2127916240"/>
                  </a:ext>
                </a:extLst>
              </a:tr>
            </a:tbl>
          </a:graphicData>
        </a:graphic>
      </p:graphicFrame>
    </p:spTree>
    <p:extLst>
      <p:ext uri="{BB962C8B-B14F-4D97-AF65-F5344CB8AC3E}">
        <p14:creationId xmlns:p14="http://schemas.microsoft.com/office/powerpoint/2010/main" val="1245115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156" y="4991290"/>
            <a:ext cx="2233748" cy="994172"/>
          </a:xfrm>
        </p:spPr>
        <p:txBody>
          <a:bodyPr>
            <a:normAutofit fontScale="90000"/>
          </a:bodyPr>
          <a:lstStyle/>
          <a:p>
            <a:pPr algn="ctr"/>
            <a:r>
              <a:rPr lang="en-US" b="1" dirty="0"/>
              <a:t>Vulvar Inclusion Cyst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976" t="17785" r="27838" b="38686"/>
          <a:stretch/>
        </p:blipFill>
        <p:spPr>
          <a:xfrm>
            <a:off x="1156849" y="1052736"/>
            <a:ext cx="3740060" cy="4033614"/>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237" y="980728"/>
            <a:ext cx="3331586" cy="4120910"/>
          </a:xfrm>
          <a:prstGeom prst="rect">
            <a:avLst/>
          </a:prstGeom>
        </p:spPr>
      </p:pic>
      <p:sp>
        <p:nvSpPr>
          <p:cNvPr id="5" name="Rectangle 4"/>
          <p:cNvSpPr/>
          <p:nvPr/>
        </p:nvSpPr>
        <p:spPr>
          <a:xfrm>
            <a:off x="5415402" y="5477632"/>
            <a:ext cx="2053256" cy="1477328"/>
          </a:xfrm>
          <a:prstGeom prst="rect">
            <a:avLst/>
          </a:prstGeom>
        </p:spPr>
        <p:txBody>
          <a:bodyPr wrap="square">
            <a:spAutoFit/>
          </a:bodyPr>
          <a:lstStyle/>
          <a:p>
            <a:pPr algn="ctr" defTabSz="685800" rtl="0"/>
            <a:r>
              <a:rPr lang="en-US" sz="3000" dirty="0">
                <a:latin typeface="Calibri" panose="020F0502020204030204"/>
              </a:rPr>
              <a:t>Vulvar Inclusion </a:t>
            </a:r>
          </a:p>
          <a:p>
            <a:pPr algn="ctr" defTabSz="685800" rtl="0"/>
            <a:r>
              <a:rPr lang="en-US" sz="3000" dirty="0">
                <a:latin typeface="Calibri" panose="020F0502020204030204"/>
              </a:rPr>
              <a:t>Cyst</a:t>
            </a:r>
          </a:p>
        </p:txBody>
      </p:sp>
    </p:spTree>
    <p:extLst>
      <p:ext uri="{BB962C8B-B14F-4D97-AF65-F5344CB8AC3E}">
        <p14:creationId xmlns:p14="http://schemas.microsoft.com/office/powerpoint/2010/main" val="143974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5698" y="567472"/>
            <a:ext cx="6152606" cy="1303456"/>
          </a:xfrm>
        </p:spPr>
        <p:txBody>
          <a:bodyPr>
            <a:noAutofit/>
          </a:bodyPr>
          <a:lstStyle/>
          <a:p>
            <a:pPr algn="ctr"/>
            <a:r>
              <a:rPr lang="en-US" sz="3600" b="1" dirty="0">
                <a:solidFill>
                  <a:srgbClr val="FF0000"/>
                </a:solidFill>
              </a:rPr>
              <a:t>Etiology </a:t>
            </a:r>
            <a:br>
              <a:rPr lang="en-US" sz="3600" b="1" dirty="0">
                <a:solidFill>
                  <a:srgbClr val="FF0000"/>
                </a:solidFill>
              </a:rPr>
            </a:br>
            <a:br>
              <a:rPr lang="en-US" sz="2400" b="1" dirty="0"/>
            </a:br>
            <a:endParaRPr lang="en-US" sz="2400" b="1" dirty="0">
              <a:solidFill>
                <a:schemeClr val="tx1"/>
              </a:solidFill>
            </a:endParaRPr>
          </a:p>
        </p:txBody>
      </p:sp>
      <p:sp>
        <p:nvSpPr>
          <p:cNvPr id="8" name="Subtitle 7">
            <a:extLst>
              <a:ext uri="{FF2B5EF4-FFF2-40B4-BE49-F238E27FC236}">
                <a16:creationId xmlns:a16="http://schemas.microsoft.com/office/drawing/2014/main" id="{2CAA8680-694A-52EB-41FF-B0A9DF5ABD12}"/>
              </a:ext>
            </a:extLst>
          </p:cNvPr>
          <p:cNvSpPr>
            <a:spLocks noGrp="1"/>
          </p:cNvSpPr>
          <p:nvPr>
            <p:ph type="subTitle" idx="1"/>
          </p:nvPr>
        </p:nvSpPr>
        <p:spPr>
          <a:xfrm>
            <a:off x="539552" y="1460216"/>
            <a:ext cx="8208912" cy="4830313"/>
          </a:xfrm>
        </p:spPr>
        <p:txBody>
          <a:bodyPr>
            <a:normAutofit/>
          </a:bodyPr>
          <a:lstStyle/>
          <a:p>
            <a:r>
              <a:rPr lang="en-US" sz="2400" b="1" i="0" dirty="0">
                <a:solidFill>
                  <a:srgbClr val="FF0000"/>
                </a:solidFill>
                <a:effectLst>
                  <a:outerShdw blurRad="38100" dist="38100" dir="2700000" algn="tl">
                    <a:srgbClr val="000000">
                      <a:alpha val="43137"/>
                    </a:srgbClr>
                  </a:outerShdw>
                </a:effectLst>
                <a:latin typeface=".SFUI-Semibold"/>
              </a:rPr>
              <a:t>They are often a result of healing of an episiotomy or vulvar laceration following vaginal delivery but can occur spontaneously.</a:t>
            </a:r>
            <a:endParaRPr lang="en-US" sz="2400" dirty="0">
              <a:solidFill>
                <a:srgbClr val="FF0000"/>
              </a:solidFill>
              <a:effectLst>
                <a:outerShdw blurRad="38100" dist="38100" dir="2700000" algn="tl">
                  <a:srgbClr val="000000">
                    <a:alpha val="43137"/>
                  </a:srgbClr>
                </a:outerShdw>
              </a:effectLst>
              <a:latin typeface=".SF UI"/>
            </a:endParaRPr>
          </a:p>
          <a:p>
            <a:r>
              <a:rPr lang="en-US" sz="2400" b="1" i="0" dirty="0">
                <a:solidFill>
                  <a:srgbClr val="FF0000"/>
                </a:solidFill>
                <a:effectLst>
                  <a:outerShdw blurRad="38100" dist="38100" dir="2700000" algn="tl">
                    <a:srgbClr val="000000">
                      <a:alpha val="43137"/>
                    </a:srgbClr>
                  </a:outerShdw>
                </a:effectLst>
                <a:latin typeface=".SFUI-Semibold"/>
              </a:rPr>
              <a:t>An epithelial gland just beneath the skin, which normally would drain its' secretions to the surface of the skin, becomes trapped beneath the skin.</a:t>
            </a:r>
            <a:endParaRPr lang="en-US" sz="2400" dirty="0">
              <a:solidFill>
                <a:srgbClr val="FF0000"/>
              </a:solidFill>
              <a:effectLst>
                <a:outerShdw blurRad="38100" dist="38100" dir="2700000" algn="tl">
                  <a:srgbClr val="000000">
                    <a:alpha val="43137"/>
                  </a:srgbClr>
                </a:outerShdw>
              </a:effectLst>
              <a:latin typeface=".SF UI"/>
            </a:endParaRPr>
          </a:p>
          <a:p>
            <a:r>
              <a:rPr lang="en-US" sz="2400" b="1" i="0" dirty="0">
                <a:solidFill>
                  <a:srgbClr val="FF0000"/>
                </a:solidFill>
                <a:effectLst>
                  <a:outerShdw blurRad="38100" dist="38100" dir="2700000" algn="tl">
                    <a:srgbClr val="000000">
                      <a:alpha val="43137"/>
                    </a:srgbClr>
                  </a:outerShdw>
                </a:effectLst>
                <a:latin typeface=".SFUI-Semibold"/>
              </a:rPr>
              <a:t>Secretions accumulate, forming a small cyst.</a:t>
            </a:r>
            <a:endParaRPr lang="en-US" sz="2400" dirty="0">
              <a:solidFill>
                <a:srgbClr val="FF0000"/>
              </a:solidFill>
              <a:effectLst>
                <a:outerShdw blurRad="38100" dist="38100" dir="2700000" algn="tl">
                  <a:srgbClr val="000000">
                    <a:alpha val="43137"/>
                  </a:srgbClr>
                </a:outerShdw>
              </a:effectLst>
              <a:latin typeface=".SF UI"/>
            </a:endParaRPr>
          </a:p>
          <a:p>
            <a:endParaRPr lang="x-none"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5029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306236"/>
            <a:ext cx="7920880" cy="4967151"/>
          </a:xfrm>
        </p:spPr>
        <p:txBody>
          <a:bodyPr>
            <a:noAutofit/>
          </a:bodyPr>
          <a:lstStyle/>
          <a:p>
            <a:pPr algn="l"/>
            <a:r>
              <a:rPr lang="en-US" sz="3200" b="1" dirty="0">
                <a:solidFill>
                  <a:srgbClr val="FF0000"/>
                </a:solidFill>
              </a:rPr>
              <a:t>Diagnosis</a:t>
            </a:r>
            <a:r>
              <a:rPr lang="en-US" sz="2400" dirty="0"/>
              <a:t>:</a:t>
            </a:r>
            <a:br>
              <a:rPr lang="en-US" sz="2400" dirty="0"/>
            </a:br>
            <a:r>
              <a:rPr lang="en-US" sz="2400" dirty="0">
                <a:solidFill>
                  <a:schemeClr val="tx1"/>
                </a:solidFill>
              </a:rPr>
              <a:t>mainly clinically</a:t>
            </a:r>
            <a:br>
              <a:rPr lang="en-US" sz="2400" dirty="0">
                <a:solidFill>
                  <a:schemeClr val="tx1"/>
                </a:solidFill>
              </a:rPr>
            </a:br>
            <a:br>
              <a:rPr lang="en-US" sz="2400" dirty="0">
                <a:solidFill>
                  <a:schemeClr val="tx1"/>
                </a:solidFill>
              </a:rPr>
            </a:br>
            <a:r>
              <a:rPr lang="en-US" sz="2400" dirty="0">
                <a:solidFill>
                  <a:schemeClr val="tx1"/>
                </a:solidFill>
              </a:rPr>
              <a:t>but doctor might suggest additional tests to rule out other conditions(malignancies). </a:t>
            </a:r>
            <a:br>
              <a:rPr lang="en-US" sz="2400" dirty="0">
                <a:solidFill>
                  <a:schemeClr val="tx1"/>
                </a:solidFill>
              </a:rPr>
            </a:br>
            <a:br>
              <a:rPr lang="en-US" sz="2400" dirty="0">
                <a:solidFill>
                  <a:schemeClr val="tx1"/>
                </a:solidFill>
              </a:rPr>
            </a:br>
            <a:r>
              <a:rPr lang="en-US" sz="2400" dirty="0">
                <a:solidFill>
                  <a:schemeClr val="tx1"/>
                </a:solidFill>
              </a:rPr>
              <a:t>tests may include:</a:t>
            </a:r>
            <a:br>
              <a:rPr lang="en-US" sz="2400" dirty="0">
                <a:solidFill>
                  <a:schemeClr val="tx1"/>
                </a:solidFill>
              </a:rPr>
            </a:br>
            <a:r>
              <a:rPr lang="en-US" sz="2400" dirty="0">
                <a:solidFill>
                  <a:schemeClr val="tx1"/>
                </a:solidFill>
              </a:rPr>
              <a:t>a </a:t>
            </a:r>
            <a:r>
              <a:rPr lang="en-US" sz="2400" dirty="0">
                <a:hlinkClick r:id="rId2">
                  <a:extLst>
                    <a:ext uri="{A12FA001-AC4F-418D-AE19-62706E023703}">
                      <ahyp:hlinkClr xmlns:ahyp="http://schemas.microsoft.com/office/drawing/2018/hyperlinkcolor" val="tx"/>
                    </a:ext>
                  </a:extLst>
                </a:hlinkClick>
              </a:rPr>
              <a:t>biopsy</a:t>
            </a:r>
            <a:r>
              <a:rPr lang="en-US" sz="2400" dirty="0">
                <a:solidFill>
                  <a:schemeClr val="tx1"/>
                </a:solidFill>
              </a:rPr>
              <a:t> of a tissue sample from the cyst to rule out the possibility of vaginal cancer</a:t>
            </a:r>
            <a:br>
              <a:rPr lang="en-US" sz="2400" dirty="0">
                <a:solidFill>
                  <a:schemeClr val="tx1"/>
                </a:solidFill>
              </a:rPr>
            </a:br>
            <a:r>
              <a:rPr lang="en-US" sz="2400" dirty="0">
                <a:solidFill>
                  <a:schemeClr val="tx1"/>
                </a:solidFill>
              </a:rPr>
              <a:t>tests on the secretions from the vagina or cervix to determine if a</a:t>
            </a:r>
            <a:r>
              <a:rPr lang="en-US" sz="2400" dirty="0"/>
              <a:t> </a:t>
            </a:r>
            <a:r>
              <a:rPr lang="en-US" sz="2400" dirty="0">
                <a:hlinkClick r:id="rId3">
                  <a:extLst>
                    <a:ext uri="{A12FA001-AC4F-418D-AE19-62706E023703}">
                      <ahyp:hlinkClr xmlns:ahyp="http://schemas.microsoft.com/office/drawing/2018/hyperlinkcolor" val="tx"/>
                    </a:ext>
                  </a:extLst>
                </a:hlinkClick>
              </a:rPr>
              <a:t>sexually transmitted infection (</a:t>
            </a:r>
            <a:r>
              <a:rPr lang="en-US" sz="2400" dirty="0" err="1">
                <a:hlinkClick r:id="rId3">
                  <a:extLst>
                    <a:ext uri="{A12FA001-AC4F-418D-AE19-62706E023703}">
                      <ahyp:hlinkClr xmlns:ahyp="http://schemas.microsoft.com/office/drawing/2018/hyperlinkcolor" val="tx"/>
                    </a:ext>
                  </a:extLst>
                </a:hlinkClick>
              </a:rPr>
              <a:t>sti</a:t>
            </a:r>
            <a:r>
              <a:rPr lang="en-US" sz="2400" dirty="0">
                <a:hlinkClick r:id="rId3">
                  <a:extLst>
                    <a:ext uri="{A12FA001-AC4F-418D-AE19-62706E023703}">
                      <ahyp:hlinkClr xmlns:ahyp="http://schemas.microsoft.com/office/drawing/2018/hyperlinkcolor" val="tx"/>
                    </a:ext>
                  </a:extLst>
                </a:hlinkClick>
              </a:rPr>
              <a:t>)</a:t>
            </a:r>
            <a:r>
              <a:rPr lang="en-US" sz="2400" dirty="0"/>
              <a:t> </a:t>
            </a:r>
            <a:r>
              <a:rPr lang="en-US" sz="2400" dirty="0">
                <a:solidFill>
                  <a:schemeClr val="tx1"/>
                </a:solidFill>
              </a:rPr>
              <a:t>is present</a:t>
            </a:r>
            <a:br>
              <a:rPr lang="en-US" sz="2400" dirty="0">
                <a:solidFill>
                  <a:schemeClr val="tx1"/>
                </a:solidFill>
              </a:rPr>
            </a:br>
            <a:endParaRPr lang="en-US" sz="2400" dirty="0">
              <a:solidFill>
                <a:schemeClr val="tx1"/>
              </a:solidFill>
            </a:endParaRPr>
          </a:p>
        </p:txBody>
      </p:sp>
    </p:spTree>
    <p:extLst>
      <p:ext uri="{BB962C8B-B14F-4D97-AF65-F5344CB8AC3E}">
        <p14:creationId xmlns:p14="http://schemas.microsoft.com/office/powerpoint/2010/main" val="3048518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4077072"/>
            <a:ext cx="4250327" cy="2461037"/>
          </a:xfrm>
          <a:prstGeom prst="rect">
            <a:avLst/>
          </a:prstGeom>
        </p:spPr>
      </p:pic>
      <p:sp>
        <p:nvSpPr>
          <p:cNvPr id="3" name="Content Placeholder 2"/>
          <p:cNvSpPr>
            <a:spLocks noGrp="1"/>
          </p:cNvSpPr>
          <p:nvPr>
            <p:ph idx="1"/>
          </p:nvPr>
        </p:nvSpPr>
        <p:spPr>
          <a:xfrm>
            <a:off x="827584" y="476672"/>
            <a:ext cx="5915025" cy="4035097"/>
          </a:xfrm>
        </p:spPr>
        <p:txBody>
          <a:bodyPr>
            <a:normAutofit fontScale="92500" lnSpcReduction="20000"/>
          </a:bodyPr>
          <a:lstStyle/>
          <a:p>
            <a:r>
              <a:rPr lang="en-US" sz="3000" b="1" dirty="0">
                <a:solidFill>
                  <a:srgbClr val="FF0000"/>
                </a:solidFill>
              </a:rPr>
              <a:t>Treatment</a:t>
            </a:r>
            <a:r>
              <a:rPr lang="en-US" b="1" dirty="0"/>
              <a:t> </a:t>
            </a:r>
          </a:p>
          <a:p>
            <a:r>
              <a:rPr lang="en-US" b="1" dirty="0"/>
              <a:t>Usually </a:t>
            </a:r>
            <a:r>
              <a:rPr lang="en-US" b="1" dirty="0">
                <a:solidFill>
                  <a:schemeClr val="tx2"/>
                </a:solidFill>
              </a:rPr>
              <a:t>not treated </a:t>
            </a:r>
            <a:r>
              <a:rPr lang="en-US" b="1" dirty="0"/>
              <a:t>unless infected or </a:t>
            </a:r>
            <a:r>
              <a:rPr lang="en-US" b="1" dirty="0" err="1"/>
              <a:t>cosmotic</a:t>
            </a:r>
            <a:r>
              <a:rPr lang="en-US" b="1" dirty="0"/>
              <a:t> </a:t>
            </a:r>
          </a:p>
          <a:p>
            <a:pPr marL="0" indent="0">
              <a:buNone/>
            </a:pPr>
            <a:endParaRPr lang="en-US" sz="825" dirty="0"/>
          </a:p>
          <a:p>
            <a:r>
              <a:rPr lang="en-US" dirty="0">
                <a:solidFill>
                  <a:schemeClr val="tx2"/>
                </a:solidFill>
              </a:rPr>
              <a:t>Incision and drainage </a:t>
            </a:r>
            <a:r>
              <a:rPr lang="en-US" dirty="0"/>
              <a:t>(carries risk of re-infection)</a:t>
            </a:r>
          </a:p>
          <a:p>
            <a:pPr marL="0" indent="0">
              <a:buNone/>
            </a:pPr>
            <a:endParaRPr lang="en-US" sz="750" dirty="0"/>
          </a:p>
          <a:p>
            <a:r>
              <a:rPr lang="en-US" dirty="0"/>
              <a:t>You could also have a procedure called </a:t>
            </a:r>
            <a:r>
              <a:rPr lang="en-US" b="1" dirty="0">
                <a:solidFill>
                  <a:srgbClr val="FF0000"/>
                </a:solidFill>
              </a:rPr>
              <a:t>marsupializatio</a:t>
            </a:r>
            <a:r>
              <a:rPr lang="en-US" dirty="0">
                <a:solidFill>
                  <a:srgbClr val="FF0000"/>
                </a:solidFill>
              </a:rPr>
              <a:t>n</a:t>
            </a:r>
            <a:r>
              <a:rPr lang="en-US" dirty="0"/>
              <a:t> in which a small incision is made in the cyst to drain the fluid and then the edges of the incision are sutured to the sides of the incision.</a:t>
            </a:r>
          </a:p>
          <a:p>
            <a:endParaRPr lang="en-US" dirty="0"/>
          </a:p>
        </p:txBody>
      </p:sp>
    </p:spTree>
    <p:extLst>
      <p:ext uri="{BB962C8B-B14F-4D97-AF65-F5344CB8AC3E}">
        <p14:creationId xmlns:p14="http://schemas.microsoft.com/office/powerpoint/2010/main" val="292016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8142" y="980728"/>
            <a:ext cx="6696075" cy="1143000"/>
          </a:xfrm>
          <a:prstGeom prst="rect">
            <a:avLst/>
          </a:prstGeom>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609600" indent="-609600" rtl="0">
              <a:buFont typeface="Wingdings" pitchFamily="2" charset="2"/>
              <a:buNone/>
            </a:pPr>
            <a:r>
              <a:rPr lang="en-US" altLang="en-US" sz="7200" dirty="0">
                <a:solidFill>
                  <a:schemeClr val="accent2"/>
                </a:solidFill>
                <a:latin typeface="Algerian" pitchFamily="82" charset="0"/>
              </a:rPr>
              <a:t>Lichen </a:t>
            </a:r>
            <a:r>
              <a:rPr lang="en-US" altLang="en-US" sz="7200" dirty="0" err="1">
                <a:solidFill>
                  <a:schemeClr val="accent2"/>
                </a:solidFill>
                <a:latin typeface="Algerian" pitchFamily="82" charset="0"/>
              </a:rPr>
              <a:t>Sclerosus</a:t>
            </a:r>
            <a:endParaRPr lang="en-GB" altLang="en-US" sz="7200" dirty="0">
              <a:solidFill>
                <a:schemeClr val="accent2"/>
              </a:solidFill>
              <a:latin typeface="Algerian" pitchFamily="82" charset="0"/>
            </a:endParaRPr>
          </a:p>
        </p:txBody>
      </p:sp>
    </p:spTree>
    <p:extLst>
      <p:ext uri="{BB962C8B-B14F-4D97-AF65-F5344CB8AC3E}">
        <p14:creationId xmlns:p14="http://schemas.microsoft.com/office/powerpoint/2010/main" val="4095871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3689" y="980728"/>
            <a:ext cx="4824074" cy="2031325"/>
          </a:xfrm>
          <a:prstGeom prst="rect">
            <a:avLst/>
          </a:prstGeom>
        </p:spPr>
        <p:txBody>
          <a:bodyPr wrap="square">
            <a:spAutoFit/>
          </a:bodyPr>
          <a:lstStyle/>
          <a:p>
            <a:pPr algn="l" defTabSz="685800" rtl="0"/>
            <a:r>
              <a:rPr lang="en-US" sz="2100" dirty="0">
                <a:solidFill>
                  <a:schemeClr val="accent2"/>
                </a:solidFill>
                <a:latin typeface="arial" panose="020B0604020202020204" pitchFamily="34" charset="0"/>
              </a:rPr>
              <a:t>Can you pop an inclusion cyst?</a:t>
            </a:r>
          </a:p>
          <a:p>
            <a:pPr algn="l" defTabSz="685800" rtl="0"/>
            <a:r>
              <a:rPr lang="en-US" sz="2100" dirty="0">
                <a:latin typeface="arial" panose="020B0604020202020204" pitchFamily="34" charset="0"/>
              </a:rPr>
              <a:t>If irritated, these </a:t>
            </a:r>
            <a:r>
              <a:rPr lang="en-US" sz="2100" b="1" dirty="0">
                <a:latin typeface="arial" panose="020B0604020202020204" pitchFamily="34" charset="0"/>
              </a:rPr>
              <a:t>can</a:t>
            </a:r>
            <a:r>
              <a:rPr lang="en-US" sz="2100" dirty="0">
                <a:latin typeface="arial" panose="020B0604020202020204" pitchFamily="34" charset="0"/>
              </a:rPr>
              <a:t> become painful. They </a:t>
            </a:r>
            <a:r>
              <a:rPr lang="en-US" sz="2100" b="1" dirty="0">
                <a:latin typeface="arial" panose="020B0604020202020204" pitchFamily="34" charset="0"/>
              </a:rPr>
              <a:t>can</a:t>
            </a:r>
            <a:r>
              <a:rPr lang="en-US" sz="2100" dirty="0">
                <a:latin typeface="arial" panose="020B0604020202020204" pitchFamily="34" charset="0"/>
              </a:rPr>
              <a:t> also turn red from swelling. Like other types of acne, </a:t>
            </a:r>
            <a:r>
              <a:rPr lang="en-US" sz="2100" b="1" dirty="0">
                <a:latin typeface="arial" panose="020B0604020202020204" pitchFamily="34" charset="0"/>
              </a:rPr>
              <a:t>you</a:t>
            </a:r>
            <a:r>
              <a:rPr lang="en-US" sz="2100" dirty="0">
                <a:latin typeface="arial" panose="020B0604020202020204" pitchFamily="34" charset="0"/>
              </a:rPr>
              <a:t> shouldn't try to squeeze out a </a:t>
            </a:r>
            <a:r>
              <a:rPr lang="en-US" sz="2100" b="1" dirty="0">
                <a:latin typeface="arial" panose="020B0604020202020204" pitchFamily="34" charset="0"/>
              </a:rPr>
              <a:t>cyst</a:t>
            </a:r>
            <a:r>
              <a:rPr lang="en-US" sz="2100" dirty="0">
                <a:latin typeface="arial" panose="020B0604020202020204" pitchFamily="34" charset="0"/>
              </a:rPr>
              <a:t> in order to “</a:t>
            </a:r>
            <a:r>
              <a:rPr lang="en-US" sz="2100" b="1" dirty="0">
                <a:latin typeface="arial" panose="020B0604020202020204" pitchFamily="34" charset="0"/>
              </a:rPr>
              <a:t>pop</a:t>
            </a:r>
            <a:r>
              <a:rPr lang="en-US" sz="2100" dirty="0">
                <a:latin typeface="arial" panose="020B0604020202020204" pitchFamily="34" charset="0"/>
              </a:rPr>
              <a:t>” </a:t>
            </a:r>
            <a:r>
              <a:rPr lang="en-US" sz="2100" b="1" dirty="0">
                <a:latin typeface="arial" panose="020B0604020202020204" pitchFamily="34" charset="0"/>
              </a:rPr>
              <a:t>it</a:t>
            </a:r>
            <a:r>
              <a:rPr lang="en-US" sz="2100" dirty="0">
                <a:latin typeface="arial" panose="020B0604020202020204" pitchFamily="34" charset="0"/>
              </a:rPr>
              <a:t>.</a:t>
            </a:r>
          </a:p>
        </p:txBody>
      </p:sp>
      <p:sp>
        <p:nvSpPr>
          <p:cNvPr id="2" name="TextBox 1">
            <a:extLst>
              <a:ext uri="{FF2B5EF4-FFF2-40B4-BE49-F238E27FC236}">
                <a16:creationId xmlns:a16="http://schemas.microsoft.com/office/drawing/2014/main" id="{694807D6-DC2B-2EB9-46E8-3E02A82E1522}"/>
              </a:ext>
            </a:extLst>
          </p:cNvPr>
          <p:cNvSpPr txBox="1"/>
          <p:nvPr/>
        </p:nvSpPr>
        <p:spPr>
          <a:xfrm>
            <a:off x="7075054" y="1106054"/>
            <a:ext cx="1828800" cy="200055"/>
          </a:xfrm>
          <a:prstGeom prst="rect">
            <a:avLst/>
          </a:prstGeom>
          <a:noFill/>
        </p:spPr>
        <p:txBody>
          <a:bodyPr wrap="square" rtlCol="0">
            <a:spAutoFit/>
          </a:bodyPr>
          <a:lstStyle/>
          <a:p>
            <a:pPr algn="l"/>
            <a:r>
              <a:rPr lang="ar-SA" sz="700" dirty="0"/>
              <a:t>مليش </a:t>
            </a:r>
            <a:r>
              <a:rPr lang="ar-SA" sz="700"/>
              <a:t>دخل من الي قبلي</a:t>
            </a:r>
            <a:endParaRPr lang="en-JO" sz="700" dirty="0"/>
          </a:p>
        </p:txBody>
      </p:sp>
    </p:spTree>
    <p:extLst>
      <p:ext uri="{BB962C8B-B14F-4D97-AF65-F5344CB8AC3E}">
        <p14:creationId xmlns:p14="http://schemas.microsoft.com/office/powerpoint/2010/main" val="2887704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4DD4-3E94-DEF7-9E95-B3E9580015F8}"/>
              </a:ext>
            </a:extLst>
          </p:cNvPr>
          <p:cNvSpPr>
            <a:spLocks noGrp="1"/>
          </p:cNvSpPr>
          <p:nvPr>
            <p:ph type="title"/>
          </p:nvPr>
        </p:nvSpPr>
        <p:spPr/>
        <p:txBody>
          <a:bodyPr/>
          <a:lstStyle/>
          <a:p>
            <a:r>
              <a:rPr lang="en-US" dirty="0"/>
              <a:t>Case 1</a:t>
            </a:r>
            <a:endParaRPr lang="x-none" dirty="0"/>
          </a:p>
        </p:txBody>
      </p:sp>
      <p:sp>
        <p:nvSpPr>
          <p:cNvPr id="3" name="Content Placeholder 2">
            <a:extLst>
              <a:ext uri="{FF2B5EF4-FFF2-40B4-BE49-F238E27FC236}">
                <a16:creationId xmlns:a16="http://schemas.microsoft.com/office/drawing/2014/main" id="{61A09F62-CC39-ED96-96F8-B83C70FECB2E}"/>
              </a:ext>
            </a:extLst>
          </p:cNvPr>
          <p:cNvSpPr>
            <a:spLocks noGrp="1"/>
          </p:cNvSpPr>
          <p:nvPr>
            <p:ph idx="1"/>
          </p:nvPr>
        </p:nvSpPr>
        <p:spPr/>
        <p:txBody>
          <a:bodyPr>
            <a:normAutofit fontScale="77500" lnSpcReduction="20000"/>
          </a:bodyPr>
          <a:lstStyle/>
          <a:p>
            <a:r>
              <a:rPr lang="en-US" b="0" i="0" dirty="0">
                <a:effectLst/>
                <a:latin typeface="Helvetica" pitchFamily="2" charset="0"/>
              </a:rPr>
              <a:t>History</a:t>
            </a:r>
            <a:endParaRPr lang="en-US" dirty="0">
              <a:effectLst/>
              <a:latin typeface="Helvetica" pitchFamily="2" charset="0"/>
            </a:endParaRPr>
          </a:p>
          <a:p>
            <a:r>
              <a:rPr lang="en-US" b="0" i="0" dirty="0">
                <a:effectLst/>
                <a:latin typeface="Helvetica" pitchFamily="2" charset="0"/>
              </a:rPr>
              <a:t>A 17-year-old girl presents with a vulval swelling. She noticed a lump a few weeks earlier and in the last 2 days it has enlarged and become painful. She cannot walk normally and has not been able to wear her normal jeans because of the discomfort. She feels well in herself however.</a:t>
            </a:r>
            <a:endParaRPr lang="en-US" dirty="0">
              <a:effectLst/>
              <a:latin typeface="Helvetica" pitchFamily="2" charset="0"/>
            </a:endParaRPr>
          </a:p>
          <a:p>
            <a:r>
              <a:rPr lang="en-US" b="0" i="0" dirty="0">
                <a:effectLst/>
                <a:latin typeface="Helvetica" pitchFamily="2" charset="0"/>
              </a:rPr>
              <a:t>She has been sexually active since the age of 14 years and uses the depot progesterone injection for contraception and therefore does not have periods. She has been with her boyfriend for 8 months and on direct questioning reports unprotected intercourse with two other boys in that time. She had a sexual health screen in a genitourinary clinic 1 year ago and the result was normal. There is no other medical history of note and she takes no medication.</a:t>
            </a:r>
            <a:endParaRPr lang="en-US" dirty="0">
              <a:effectLst/>
              <a:latin typeface="Helvetica" pitchFamily="2" charset="0"/>
            </a:endParaRPr>
          </a:p>
          <a:p>
            <a:endParaRPr lang="x-none" dirty="0"/>
          </a:p>
        </p:txBody>
      </p:sp>
    </p:spTree>
    <p:extLst>
      <p:ext uri="{BB962C8B-B14F-4D97-AF65-F5344CB8AC3E}">
        <p14:creationId xmlns:p14="http://schemas.microsoft.com/office/powerpoint/2010/main" val="3653124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B4F1-D7FA-9129-26F1-E91F99FF4C99}"/>
              </a:ext>
            </a:extLst>
          </p:cNvPr>
          <p:cNvSpPr>
            <a:spLocks noGrp="1"/>
          </p:cNvSpPr>
          <p:nvPr>
            <p:ph type="title"/>
          </p:nvPr>
        </p:nvSpPr>
        <p:spPr/>
        <p:txBody>
          <a:bodyPr/>
          <a:lstStyle/>
          <a:p>
            <a:r>
              <a:rPr lang="en-US" dirty="0"/>
              <a:t>Case 1</a:t>
            </a:r>
            <a:endParaRPr lang="x-none" dirty="0"/>
          </a:p>
        </p:txBody>
      </p:sp>
      <p:sp>
        <p:nvSpPr>
          <p:cNvPr id="3" name="Content Placeholder 2">
            <a:extLst>
              <a:ext uri="{FF2B5EF4-FFF2-40B4-BE49-F238E27FC236}">
                <a16:creationId xmlns:a16="http://schemas.microsoft.com/office/drawing/2014/main" id="{8E468023-43A3-65FF-9AB1-868725182E9E}"/>
              </a:ext>
            </a:extLst>
          </p:cNvPr>
          <p:cNvSpPr>
            <a:spLocks noGrp="1"/>
          </p:cNvSpPr>
          <p:nvPr>
            <p:ph idx="1"/>
          </p:nvPr>
        </p:nvSpPr>
        <p:spPr/>
        <p:txBody>
          <a:bodyPr>
            <a:normAutofit/>
          </a:bodyPr>
          <a:lstStyle/>
          <a:p>
            <a:r>
              <a:rPr lang="en-US" b="0" i="0" dirty="0">
                <a:effectLst/>
                <a:latin typeface="Helvetica" pitchFamily="2" charset="0"/>
              </a:rPr>
              <a:t>Examination</a:t>
            </a:r>
            <a:endParaRPr lang="en-US" dirty="0">
              <a:effectLst/>
              <a:latin typeface="Helvetica" pitchFamily="2" charset="0"/>
            </a:endParaRPr>
          </a:p>
          <a:p>
            <a:r>
              <a:rPr lang="en-US" b="0" i="0" dirty="0">
                <a:effectLst/>
                <a:latin typeface="Helvetica" pitchFamily="2" charset="0"/>
              </a:rPr>
              <a:t>The temperature is 37.7°C, heart rate 68/min and blood pressure normal. Abdominal examination is normal. There is a left-sided posterior labial swelling extending anteriorly from the level of the </a:t>
            </a:r>
            <a:r>
              <a:rPr lang="en-US" b="0" i="0" dirty="0" err="1">
                <a:effectLst/>
                <a:latin typeface="Helvetica" pitchFamily="2" charset="0"/>
              </a:rPr>
              <a:t>introitus</a:t>
            </a:r>
            <a:r>
              <a:rPr lang="en-US" b="0" i="0" dirty="0">
                <a:effectLst/>
                <a:latin typeface="Helvetica" pitchFamily="2" charset="0"/>
              </a:rPr>
              <a:t>, measuring 6 × 4 × 4 cm. It appears red, fluctuant, tense and is exquisitely tender to touch. Bilateral tender inguinal lymph nodes are noted.</a:t>
            </a:r>
            <a:endParaRPr lang="en-US" dirty="0">
              <a:effectLst/>
              <a:latin typeface="Helvetica" pitchFamily="2" charset="0"/>
            </a:endParaRPr>
          </a:p>
          <a:p>
            <a:endParaRPr lang="x-none" dirty="0"/>
          </a:p>
        </p:txBody>
      </p:sp>
    </p:spTree>
    <p:extLst>
      <p:ext uri="{BB962C8B-B14F-4D97-AF65-F5344CB8AC3E}">
        <p14:creationId xmlns:p14="http://schemas.microsoft.com/office/powerpoint/2010/main" val="1438163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CD67-157A-5693-6554-ED2C981B6346}"/>
              </a:ext>
            </a:extLst>
          </p:cNvPr>
          <p:cNvSpPr>
            <a:spLocks noGrp="1"/>
          </p:cNvSpPr>
          <p:nvPr>
            <p:ph type="title"/>
          </p:nvPr>
        </p:nvSpPr>
        <p:spPr/>
        <p:txBody>
          <a:bodyPr/>
          <a:lstStyle/>
          <a:p>
            <a:r>
              <a:rPr lang="en-US" dirty="0"/>
              <a:t>Case 1</a:t>
            </a:r>
            <a:endParaRPr lang="x-none" dirty="0"/>
          </a:p>
        </p:txBody>
      </p:sp>
      <p:sp>
        <p:nvSpPr>
          <p:cNvPr id="3" name="Content Placeholder 2">
            <a:extLst>
              <a:ext uri="{FF2B5EF4-FFF2-40B4-BE49-F238E27FC236}">
                <a16:creationId xmlns:a16="http://schemas.microsoft.com/office/drawing/2014/main" id="{7532F996-2534-0034-FB6C-B74FF28BF47F}"/>
              </a:ext>
            </a:extLst>
          </p:cNvPr>
          <p:cNvSpPr>
            <a:spLocks noGrp="1"/>
          </p:cNvSpPr>
          <p:nvPr>
            <p:ph idx="1"/>
          </p:nvPr>
        </p:nvSpPr>
        <p:spPr/>
        <p:txBody>
          <a:bodyPr>
            <a:normAutofit/>
          </a:bodyPr>
          <a:lstStyle/>
          <a:p>
            <a:r>
              <a:rPr lang="en-US" b="0" i="0" dirty="0" err="1">
                <a:effectLst/>
                <a:latin typeface="Helvetica" pitchFamily="2" charset="0"/>
              </a:rPr>
              <a:t>Bartholin's</a:t>
            </a:r>
            <a:r>
              <a:rPr lang="en-US" b="0" i="0" dirty="0">
                <a:effectLst/>
                <a:latin typeface="Helvetica" pitchFamily="2" charset="0"/>
              </a:rPr>
              <a:t> abscesses are relatively common and cause acute painful unilateral vulval swelling.</a:t>
            </a:r>
            <a:endParaRPr lang="en-US" dirty="0">
              <a:effectLst/>
              <a:latin typeface="Helvetica" pitchFamily="2" charset="0"/>
            </a:endParaRPr>
          </a:p>
          <a:p>
            <a:r>
              <a:rPr lang="en-US" b="0" i="0" dirty="0">
                <a:effectLst/>
                <a:latin typeface="Helvetica" pitchFamily="2" charset="0"/>
              </a:rPr>
              <a:t>Drainage of the abscess and </a:t>
            </a:r>
            <a:r>
              <a:rPr lang="en-US" b="0" i="0" dirty="0" err="1">
                <a:effectLst/>
                <a:latin typeface="Helvetica" pitchFamily="2" charset="0"/>
              </a:rPr>
              <a:t>marsupialization</a:t>
            </a:r>
            <a:r>
              <a:rPr lang="en-US" b="0" i="0" dirty="0">
                <a:effectLst/>
                <a:latin typeface="Helvetica" pitchFamily="2" charset="0"/>
              </a:rPr>
              <a:t> of the skin edges are the mainstay of treatment but recurrence is still common.</a:t>
            </a:r>
            <a:endParaRPr lang="en-US" dirty="0">
              <a:effectLst/>
              <a:latin typeface="Helvetica" pitchFamily="2" charset="0"/>
            </a:endParaRPr>
          </a:p>
          <a:p>
            <a:r>
              <a:rPr lang="en-US" b="0" i="0" dirty="0">
                <a:effectLst/>
                <a:latin typeface="Helvetica" pitchFamily="2" charset="0"/>
              </a:rPr>
              <a:t>Pus should always be sent for culture as </a:t>
            </a:r>
            <a:r>
              <a:rPr lang="en-US" b="0" i="0" dirty="0" err="1">
                <a:effectLst/>
                <a:latin typeface="Helvetica" pitchFamily="2" charset="0"/>
              </a:rPr>
              <a:t>gonorrhoea</a:t>
            </a:r>
            <a:r>
              <a:rPr lang="en-US" b="0" i="0" dirty="0">
                <a:effectLst/>
                <a:latin typeface="Helvetica" pitchFamily="2" charset="0"/>
              </a:rPr>
              <a:t> is isolated from up to 20 per cent of</a:t>
            </a:r>
            <a:r>
              <a:rPr lang="en-US" dirty="0">
                <a:latin typeface="Helvetica" pitchFamily="2" charset="0"/>
              </a:rPr>
              <a:t> </a:t>
            </a:r>
            <a:r>
              <a:rPr lang="en-US" b="0" i="0" dirty="0" err="1">
                <a:effectLst/>
                <a:latin typeface="Helvetica" pitchFamily="2" charset="0"/>
              </a:rPr>
              <a:t>Bartholin's</a:t>
            </a:r>
            <a:r>
              <a:rPr lang="en-US" b="0" i="0" dirty="0">
                <a:effectLst/>
                <a:latin typeface="Helvetica" pitchFamily="2" charset="0"/>
              </a:rPr>
              <a:t> abscesses.</a:t>
            </a:r>
            <a:endParaRPr lang="en-US" dirty="0">
              <a:effectLst/>
              <a:latin typeface="Helvetica" pitchFamily="2" charset="0"/>
            </a:endParaRPr>
          </a:p>
          <a:p>
            <a:endParaRPr lang="x-none" dirty="0"/>
          </a:p>
        </p:txBody>
      </p:sp>
    </p:spTree>
    <p:extLst>
      <p:ext uri="{BB962C8B-B14F-4D97-AF65-F5344CB8AC3E}">
        <p14:creationId xmlns:p14="http://schemas.microsoft.com/office/powerpoint/2010/main" val="2514196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0DA3-7F80-DC4A-D33F-BC777D6A42CB}"/>
              </a:ext>
            </a:extLst>
          </p:cNvPr>
          <p:cNvSpPr>
            <a:spLocks noGrp="1"/>
          </p:cNvSpPr>
          <p:nvPr>
            <p:ph type="title"/>
          </p:nvPr>
        </p:nvSpPr>
        <p:spPr/>
        <p:txBody>
          <a:bodyPr/>
          <a:lstStyle/>
          <a:p>
            <a:r>
              <a:rPr lang="en-US" dirty="0"/>
              <a:t>Case 2</a:t>
            </a:r>
            <a:endParaRPr lang="x-none" dirty="0"/>
          </a:p>
        </p:txBody>
      </p:sp>
      <p:sp>
        <p:nvSpPr>
          <p:cNvPr id="3" name="Content Placeholder 2">
            <a:extLst>
              <a:ext uri="{FF2B5EF4-FFF2-40B4-BE49-F238E27FC236}">
                <a16:creationId xmlns:a16="http://schemas.microsoft.com/office/drawing/2014/main" id="{119C8D74-C020-4653-D180-CB8FBE71D060}"/>
              </a:ext>
            </a:extLst>
          </p:cNvPr>
          <p:cNvSpPr>
            <a:spLocks noGrp="1"/>
          </p:cNvSpPr>
          <p:nvPr>
            <p:ph idx="1"/>
          </p:nvPr>
        </p:nvSpPr>
        <p:spPr/>
        <p:txBody>
          <a:bodyPr>
            <a:normAutofit fontScale="92500" lnSpcReduction="20000"/>
          </a:bodyPr>
          <a:lstStyle/>
          <a:p>
            <a:r>
              <a:rPr lang="en-US" b="0" i="0" u="none" strike="noStrike" dirty="0">
                <a:solidFill>
                  <a:srgbClr val="000000"/>
                </a:solidFill>
                <a:effectLst/>
                <a:latin typeface="Lato-Regular"/>
              </a:rPr>
              <a:t>A 64-year-old woman comes to the physician because of a 4-month history of vulvar itching and dryness. During this period, she has also had pain during sexual intercourse but no postcoital bleeding. Her last menstrual period was at the age of 51 years. She has type 2 diabetes mellitus and her only medication is metformin. Pelvic examination shows atrophic labial folds. There are excoriation marks and a well-demarcated, white plaque on the vulva. The remainder of the examination shows no abnormalities. The results of a punch biopsy show no evidence of malignancy. Which of the following is the most appropriate next step in treatment for this patient's lesions?</a:t>
            </a:r>
            <a:endParaRPr lang="x-none" dirty="0"/>
          </a:p>
        </p:txBody>
      </p:sp>
    </p:spTree>
    <p:extLst>
      <p:ext uri="{BB962C8B-B14F-4D97-AF65-F5344CB8AC3E}">
        <p14:creationId xmlns:p14="http://schemas.microsoft.com/office/powerpoint/2010/main" val="1329242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52698-0840-157E-0928-1E482E8C2606}"/>
              </a:ext>
            </a:extLst>
          </p:cNvPr>
          <p:cNvSpPr>
            <a:spLocks noGrp="1"/>
          </p:cNvSpPr>
          <p:nvPr>
            <p:ph type="title"/>
          </p:nvPr>
        </p:nvSpPr>
        <p:spPr/>
        <p:txBody>
          <a:bodyPr/>
          <a:lstStyle/>
          <a:p>
            <a:r>
              <a:rPr lang="en-US" dirty="0"/>
              <a:t>Case 2</a:t>
            </a:r>
            <a:endParaRPr lang="x-none" dirty="0"/>
          </a:p>
        </p:txBody>
      </p:sp>
      <p:sp>
        <p:nvSpPr>
          <p:cNvPr id="3" name="Content Placeholder 2">
            <a:extLst>
              <a:ext uri="{FF2B5EF4-FFF2-40B4-BE49-F238E27FC236}">
                <a16:creationId xmlns:a16="http://schemas.microsoft.com/office/drawing/2014/main" id="{37A2C191-EBEB-ABA0-E1FA-D3B5CE0AA141}"/>
              </a:ext>
            </a:extLst>
          </p:cNvPr>
          <p:cNvSpPr>
            <a:spLocks noGrp="1"/>
          </p:cNvSpPr>
          <p:nvPr>
            <p:ph idx="1"/>
          </p:nvPr>
        </p:nvSpPr>
        <p:spPr/>
        <p:txBody>
          <a:bodyPr/>
          <a:lstStyle/>
          <a:p>
            <a:r>
              <a:rPr lang="en-US" dirty="0"/>
              <a:t>Lichen sclerosis </a:t>
            </a:r>
            <a:endParaRPr lang="x-none" dirty="0"/>
          </a:p>
        </p:txBody>
      </p:sp>
    </p:spTree>
    <p:extLst>
      <p:ext uri="{BB962C8B-B14F-4D97-AF65-F5344CB8AC3E}">
        <p14:creationId xmlns:p14="http://schemas.microsoft.com/office/powerpoint/2010/main" val="1408408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8F52-0513-7CA9-0564-E8B397E7453A}"/>
              </a:ext>
            </a:extLst>
          </p:cNvPr>
          <p:cNvSpPr>
            <a:spLocks noGrp="1"/>
          </p:cNvSpPr>
          <p:nvPr>
            <p:ph type="title"/>
          </p:nvPr>
        </p:nvSpPr>
        <p:spPr/>
        <p:txBody>
          <a:bodyPr/>
          <a:lstStyle/>
          <a:p>
            <a:r>
              <a:rPr lang="en-US" dirty="0"/>
              <a:t>Case 3</a:t>
            </a:r>
            <a:endParaRPr lang="x-none" dirty="0"/>
          </a:p>
        </p:txBody>
      </p:sp>
      <p:sp>
        <p:nvSpPr>
          <p:cNvPr id="3" name="Content Placeholder 2">
            <a:extLst>
              <a:ext uri="{FF2B5EF4-FFF2-40B4-BE49-F238E27FC236}">
                <a16:creationId xmlns:a16="http://schemas.microsoft.com/office/drawing/2014/main" id="{A8F25D2F-326F-00F9-733E-1D567254E243}"/>
              </a:ext>
            </a:extLst>
          </p:cNvPr>
          <p:cNvSpPr>
            <a:spLocks noGrp="1"/>
          </p:cNvSpPr>
          <p:nvPr>
            <p:ph idx="1"/>
          </p:nvPr>
        </p:nvSpPr>
        <p:spPr/>
        <p:txBody>
          <a:bodyPr>
            <a:normAutofit fontScale="92500" lnSpcReduction="20000"/>
          </a:bodyPr>
          <a:lstStyle/>
          <a:p>
            <a:r>
              <a:rPr lang="en-US" dirty="0"/>
              <a:t>A woman in her early 20s presented to the emergency department complaining of pelvic pressure, vaginal pain, and vaginal discharge. Her symptoms had been continuous for three days. She had no personal history of an abnormal pap smear. Previously, the patient had been seen at an outpatient doctor’s office, and the diagnosis was suspected to be urethritis, gonorrhea, and/or chlamydia. At that time, she was given the oral antibiotic levofloxacin  and an intramuscular injection of the anti- bacterial drugs azithromycin and </a:t>
            </a:r>
            <a:r>
              <a:rPr lang="en-US" dirty="0" err="1"/>
              <a:t>ceftriaxone</a:t>
            </a:r>
            <a:r>
              <a:rPr lang="en-US" dirty="0"/>
              <a:t>. On her current visit, she stated her symptoms were unresolved. Vaginal examination showed a 2-cm swollen area visualized on the left side lateral to the urethra. Yellow- colored discharge was seen, and the swollen area was tender upon palpation.</a:t>
            </a:r>
            <a:endParaRPr lang="x-none" dirty="0"/>
          </a:p>
        </p:txBody>
      </p:sp>
    </p:spTree>
    <p:extLst>
      <p:ext uri="{BB962C8B-B14F-4D97-AF65-F5344CB8AC3E}">
        <p14:creationId xmlns:p14="http://schemas.microsoft.com/office/powerpoint/2010/main" val="4120391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4446-8B5A-1F12-BE43-3722D96F94E7}"/>
              </a:ext>
            </a:extLst>
          </p:cNvPr>
          <p:cNvSpPr>
            <a:spLocks noGrp="1"/>
          </p:cNvSpPr>
          <p:nvPr>
            <p:ph type="title"/>
          </p:nvPr>
        </p:nvSpPr>
        <p:spPr/>
        <p:txBody>
          <a:bodyPr/>
          <a:lstStyle/>
          <a:p>
            <a:r>
              <a:rPr lang="en-US" dirty="0"/>
              <a:t>Case 3</a:t>
            </a:r>
            <a:endParaRPr lang="x-none" dirty="0"/>
          </a:p>
        </p:txBody>
      </p:sp>
      <p:sp>
        <p:nvSpPr>
          <p:cNvPr id="3" name="Content Placeholder 2">
            <a:extLst>
              <a:ext uri="{FF2B5EF4-FFF2-40B4-BE49-F238E27FC236}">
                <a16:creationId xmlns:a16="http://schemas.microsoft.com/office/drawing/2014/main" id="{E2E3C0AC-304E-C123-F11D-4AD50E2AF05C}"/>
              </a:ext>
            </a:extLst>
          </p:cNvPr>
          <p:cNvSpPr>
            <a:spLocks noGrp="1"/>
          </p:cNvSpPr>
          <p:nvPr>
            <p:ph idx="1"/>
          </p:nvPr>
        </p:nvSpPr>
        <p:spPr/>
        <p:txBody>
          <a:bodyPr/>
          <a:lstStyle/>
          <a:p>
            <a:r>
              <a:rPr lang="en-US"/>
              <a:t>Skene’s </a:t>
            </a:r>
            <a:r>
              <a:rPr lang="en-US" dirty="0"/>
              <a:t>gland </a:t>
            </a:r>
            <a:r>
              <a:rPr lang="en-US"/>
              <a:t>abscess </a:t>
            </a:r>
            <a:endParaRPr lang="x-none" dirty="0"/>
          </a:p>
        </p:txBody>
      </p:sp>
    </p:spTree>
    <p:extLst>
      <p:ext uri="{BB962C8B-B14F-4D97-AF65-F5344CB8AC3E}">
        <p14:creationId xmlns:p14="http://schemas.microsoft.com/office/powerpoint/2010/main" val="75299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Andalus" pitchFamily="18" charset="-78"/>
                <a:cs typeface="Andalus" pitchFamily="18" charset="-78"/>
              </a:rPr>
              <a:t>Benign Cervical lesions</a:t>
            </a:r>
            <a:br>
              <a:rPr lang="en-US" dirty="0">
                <a:latin typeface="Andalus" pitchFamily="18" charset="-78"/>
                <a:cs typeface="Andalus" pitchFamily="18" charset="-78"/>
              </a:rPr>
            </a:br>
            <a:endParaRPr lang="ar-JO" dirty="0">
              <a:latin typeface="Andalus" pitchFamily="18" charset="-78"/>
              <a:cs typeface="Andalus" pitchFamily="18" charset="-78"/>
            </a:endParaRPr>
          </a:p>
        </p:txBody>
      </p:sp>
      <p:sp>
        <p:nvSpPr>
          <p:cNvPr id="3" name="Subtitle 2"/>
          <p:cNvSpPr>
            <a:spLocks noGrp="1"/>
          </p:cNvSpPr>
          <p:nvPr>
            <p:ph type="subTitle" idx="1"/>
          </p:nvPr>
        </p:nvSpPr>
        <p:spPr/>
        <p:txBody>
          <a:bodyPr/>
          <a:lstStyle/>
          <a:p>
            <a:pPr algn="l"/>
            <a:endParaRPr lang="ar-JO" dirty="0">
              <a:solidFill>
                <a:srgbClr val="0070C0"/>
              </a:solidFill>
              <a:latin typeface="Andalus" pitchFamily="18" charset="-78"/>
              <a:cs typeface="Andalus" pitchFamily="18" charset="-78"/>
            </a:endParaRPr>
          </a:p>
        </p:txBody>
      </p:sp>
    </p:spTree>
    <p:extLst>
      <p:ext uri="{BB962C8B-B14F-4D97-AF65-F5344CB8AC3E}">
        <p14:creationId xmlns:p14="http://schemas.microsoft.com/office/powerpoint/2010/main" val="129656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77494" y="1825625"/>
            <a:ext cx="598901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71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416B-3BBF-4F18-9309-2E224322A41A}"/>
              </a:ext>
            </a:extLst>
          </p:cNvPr>
          <p:cNvSpPr>
            <a:spLocks noGrp="1"/>
          </p:cNvSpPr>
          <p:nvPr>
            <p:ph type="title"/>
          </p:nvPr>
        </p:nvSpPr>
        <p:spPr>
          <a:xfrm>
            <a:off x="300182" y="332656"/>
            <a:ext cx="7872218" cy="6120680"/>
          </a:xfrm>
        </p:spPr>
        <p:txBody>
          <a:bodyPr/>
          <a:lstStyle/>
          <a:p>
            <a:pPr algn="l"/>
            <a:r>
              <a:rPr lang="en-US" sz="2400" b="1" i="0" u="none" strike="noStrike" dirty="0">
                <a:solidFill>
                  <a:srgbClr val="C00000"/>
                </a:solidFill>
                <a:effectLst/>
                <a:latin typeface="Lato-Regular"/>
              </a:rPr>
              <a:t>Lichen </a:t>
            </a:r>
            <a:r>
              <a:rPr lang="en-US" sz="2400" b="1" i="0" u="none" strike="noStrike" dirty="0" err="1">
                <a:solidFill>
                  <a:srgbClr val="C00000"/>
                </a:solidFill>
                <a:effectLst/>
                <a:latin typeface="Lato-Regular"/>
              </a:rPr>
              <a:t>sclerosus</a:t>
            </a:r>
            <a:r>
              <a:rPr lang="en-US" sz="2400" b="0" i="0" u="none" strike="noStrike" dirty="0">
                <a:solidFill>
                  <a:schemeClr val="tx1"/>
                </a:solidFill>
                <a:effectLst/>
                <a:latin typeface="Lato-Regular"/>
              </a:rPr>
              <a:t> is a chronic inflammatory disease of unknown cause that is characterized by white, atrophic plaques with intense pruritus affecting the skin, nails, hair, and/or mucous membranes. It most commonly affects the anogenital.</a:t>
            </a:r>
            <a:br>
              <a:rPr lang="en-US" sz="2400" b="0" i="0" u="none" strike="noStrike" dirty="0">
                <a:solidFill>
                  <a:schemeClr val="tx1"/>
                </a:solidFill>
                <a:effectLst/>
                <a:latin typeface="Lato-Regular"/>
              </a:rPr>
            </a:br>
            <a:br>
              <a:rPr lang="en-US" sz="2400" b="0" i="0" u="none" strike="noStrike" dirty="0">
                <a:solidFill>
                  <a:schemeClr val="tx1"/>
                </a:solidFill>
                <a:effectLst/>
                <a:latin typeface="Lato-Regular"/>
              </a:rPr>
            </a:br>
            <a:r>
              <a:rPr lang="en-US" sz="2400" b="1" i="0" u="none" strike="noStrike" dirty="0">
                <a:solidFill>
                  <a:srgbClr val="C00000"/>
                </a:solidFill>
                <a:effectLst/>
                <a:latin typeface="Lato-Regular"/>
              </a:rPr>
              <a:t>Epidemiology</a:t>
            </a:r>
            <a:r>
              <a:rPr lang="en-US" sz="2400" b="0" i="0" u="none" strike="noStrike" dirty="0">
                <a:solidFill>
                  <a:schemeClr val="tx1"/>
                </a:solidFill>
                <a:effectLst/>
                <a:latin typeface="Lato-Regular"/>
              </a:rPr>
              <a:t> </a:t>
            </a:r>
            <a:r>
              <a:rPr lang="ar-SA" sz="2400" b="0" i="0" u="none" strike="noStrike" dirty="0">
                <a:solidFill>
                  <a:schemeClr val="tx1"/>
                </a:solidFill>
                <a:effectLst/>
                <a:latin typeface="Lato-Regular"/>
              </a:rPr>
              <a:t>: </a:t>
            </a:r>
            <a:r>
              <a:rPr lang="en-US" sz="2400" dirty="0">
                <a:solidFill>
                  <a:schemeClr val="tx1"/>
                </a:solidFill>
                <a:latin typeface="Lato-Regular"/>
              </a:rPr>
              <a:t> most commonly affect perimenopausal and postmenopausal women .</a:t>
            </a:r>
            <a:br>
              <a:rPr lang="en-US" sz="2400" dirty="0">
                <a:solidFill>
                  <a:schemeClr val="tx1"/>
                </a:solidFill>
                <a:latin typeface="Lato-Regular"/>
              </a:rPr>
            </a:br>
            <a:br>
              <a:rPr lang="en-US" sz="2400" dirty="0">
                <a:solidFill>
                  <a:schemeClr val="tx1"/>
                </a:solidFill>
                <a:latin typeface="Lato-Regular"/>
              </a:rPr>
            </a:br>
            <a:r>
              <a:rPr lang="en-US" sz="2400" b="1" dirty="0">
                <a:solidFill>
                  <a:srgbClr val="C00000"/>
                </a:solidFill>
                <a:latin typeface="Lato-Regular"/>
              </a:rPr>
              <a:t>Etiology</a:t>
            </a:r>
            <a:r>
              <a:rPr lang="en-US" sz="2400" dirty="0">
                <a:latin typeface="Lato-Regular"/>
              </a:rPr>
              <a:t>: </a:t>
            </a:r>
            <a:r>
              <a:rPr lang="en-US" sz="2400" dirty="0">
                <a:solidFill>
                  <a:schemeClr val="tx1"/>
                </a:solidFill>
                <a:latin typeface="Lato-Regular"/>
              </a:rPr>
              <a:t>unknown </a:t>
            </a:r>
            <a:br>
              <a:rPr lang="en-US" sz="2400" dirty="0">
                <a:solidFill>
                  <a:schemeClr val="tx1"/>
                </a:solidFill>
                <a:latin typeface="Lato-Regular"/>
              </a:rPr>
            </a:br>
            <a:br>
              <a:rPr lang="en-US" sz="2400" dirty="0">
                <a:solidFill>
                  <a:schemeClr val="tx1"/>
                </a:solidFill>
                <a:latin typeface="Lato-Regular"/>
              </a:rPr>
            </a:br>
            <a:r>
              <a:rPr lang="en-US" sz="2300" b="0" i="0" u="none" strike="noStrike" dirty="0">
                <a:solidFill>
                  <a:srgbClr val="1A1C1C"/>
                </a:solidFill>
                <a:effectLst/>
                <a:latin typeface="Lato-Regular"/>
              </a:rPr>
              <a:t>Although the condition is benign, it is associated with an increased risk of squamous cell carcinoma.</a:t>
            </a:r>
            <a:endParaRPr lang="en-US" sz="2300" dirty="0">
              <a:solidFill>
                <a:schemeClr val="tx1"/>
              </a:solidFill>
            </a:endParaRPr>
          </a:p>
        </p:txBody>
      </p:sp>
    </p:spTree>
    <p:extLst>
      <p:ext uri="{BB962C8B-B14F-4D97-AF65-F5344CB8AC3E}">
        <p14:creationId xmlns:p14="http://schemas.microsoft.com/office/powerpoint/2010/main" val="2264363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ndalus" pitchFamily="18" charset="-78"/>
                <a:cs typeface="Andalus" pitchFamily="18" charset="-78"/>
              </a:rPr>
              <a:t>Benign diseases of the cervix</a:t>
            </a:r>
            <a:br>
              <a:rPr lang="en-US" dirty="0">
                <a:latin typeface="Andalus" pitchFamily="18" charset="-78"/>
                <a:cs typeface="Andalus" pitchFamily="18" charset="-78"/>
              </a:rPr>
            </a:br>
            <a:endParaRPr lang="ar-JO" dirty="0">
              <a:latin typeface="Andalus" pitchFamily="18" charset="-78"/>
              <a:cs typeface="Andalus" pitchFamily="18" charset="-78"/>
            </a:endParaRPr>
          </a:p>
        </p:txBody>
      </p:sp>
      <p:sp>
        <p:nvSpPr>
          <p:cNvPr id="3" name="Content Placeholder 2"/>
          <p:cNvSpPr>
            <a:spLocks noGrp="1"/>
          </p:cNvSpPr>
          <p:nvPr>
            <p:ph idx="1"/>
          </p:nvPr>
        </p:nvSpPr>
        <p:spPr/>
        <p:txBody>
          <a:bodyPr/>
          <a:lstStyle/>
          <a:p>
            <a:pPr marL="514350" indent="-514350" rtl="1">
              <a:buNone/>
            </a:pPr>
            <a:r>
              <a:rPr lang="en-US" altLang="en-US" dirty="0">
                <a:latin typeface="Andalus" pitchFamily="18" charset="-78"/>
                <a:cs typeface="Andalus" pitchFamily="18" charset="-78"/>
              </a:rPr>
              <a:t>Cervical </a:t>
            </a:r>
            <a:r>
              <a:rPr lang="en-US" altLang="en-US" dirty="0" err="1">
                <a:latin typeface="Andalus" pitchFamily="18" charset="-78"/>
                <a:cs typeface="Andalus" pitchFamily="18" charset="-78"/>
              </a:rPr>
              <a:t>ectropion</a:t>
            </a:r>
            <a:r>
              <a:rPr lang="en-US" altLang="en-US" dirty="0">
                <a:latin typeface="Andalus" pitchFamily="18" charset="-78"/>
                <a:cs typeface="Andalus" pitchFamily="18" charset="-78"/>
              </a:rPr>
              <a:t>.</a:t>
            </a:r>
          </a:p>
          <a:p>
            <a:pPr marL="514350" indent="-514350" rtl="1">
              <a:buNone/>
            </a:pPr>
            <a:r>
              <a:rPr lang="en-US" altLang="en-US" dirty="0">
                <a:latin typeface="Andalus" pitchFamily="18" charset="-78"/>
                <a:cs typeface="Andalus" pitchFamily="18" charset="-78"/>
              </a:rPr>
              <a:t>Cervical polyp</a:t>
            </a:r>
          </a:p>
          <a:p>
            <a:pPr marL="514350" indent="-514350" rtl="1">
              <a:buNone/>
            </a:pPr>
            <a:r>
              <a:rPr lang="en-US" altLang="en-US" dirty="0" err="1">
                <a:latin typeface="Andalus" pitchFamily="18" charset="-78"/>
                <a:cs typeface="Andalus" pitchFamily="18" charset="-78"/>
              </a:rPr>
              <a:t>Nabothian</a:t>
            </a:r>
            <a:r>
              <a:rPr lang="en-US" altLang="en-US" dirty="0">
                <a:latin typeface="Andalus" pitchFamily="18" charset="-78"/>
                <a:cs typeface="Andalus" pitchFamily="18" charset="-78"/>
              </a:rPr>
              <a:t>  cyst.</a:t>
            </a:r>
          </a:p>
          <a:p>
            <a:pPr marL="514350" indent="-514350" rtl="1">
              <a:buNone/>
            </a:pPr>
            <a:r>
              <a:rPr lang="en-US" altLang="en-US" dirty="0">
                <a:latin typeface="Andalus" pitchFamily="18" charset="-78"/>
                <a:cs typeface="Andalus" pitchFamily="18" charset="-78"/>
              </a:rPr>
              <a:t>Cervical warts.</a:t>
            </a:r>
          </a:p>
          <a:p>
            <a:endParaRPr lang="ar-JO" dirty="0"/>
          </a:p>
        </p:txBody>
      </p:sp>
    </p:spTree>
    <p:extLst>
      <p:ext uri="{BB962C8B-B14F-4D97-AF65-F5344CB8AC3E}">
        <p14:creationId xmlns:p14="http://schemas.microsoft.com/office/powerpoint/2010/main" val="1340547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ndalus" pitchFamily="18" charset="-78"/>
                <a:cs typeface="Andalus" pitchFamily="18" charset="-78"/>
              </a:rPr>
              <a:t>Carvical</a:t>
            </a:r>
            <a:r>
              <a:rPr lang="en-US" dirty="0">
                <a:latin typeface="Andalus" pitchFamily="18" charset="-78"/>
                <a:cs typeface="Andalus" pitchFamily="18" charset="-78"/>
              </a:rPr>
              <a:t> </a:t>
            </a:r>
            <a:r>
              <a:rPr lang="en-US" dirty="0" err="1">
                <a:latin typeface="Andalus" pitchFamily="18" charset="-78"/>
                <a:cs typeface="Andalus" pitchFamily="18" charset="-78"/>
              </a:rPr>
              <a:t>ectropion</a:t>
            </a:r>
            <a:endParaRPr lang="ar-JO" dirty="0">
              <a:latin typeface="Andalus" pitchFamily="18" charset="-78"/>
              <a:cs typeface="Andalus" pitchFamily="18" charset="-78"/>
            </a:endParaRPr>
          </a:p>
        </p:txBody>
      </p:sp>
      <p:sp>
        <p:nvSpPr>
          <p:cNvPr id="3" name="Content Placeholder 2"/>
          <p:cNvSpPr>
            <a:spLocks noGrp="1"/>
          </p:cNvSpPr>
          <p:nvPr>
            <p:ph idx="1"/>
          </p:nvPr>
        </p:nvSpPr>
        <p:spPr/>
        <p:txBody>
          <a:bodyPr/>
          <a:lstStyle/>
          <a:p>
            <a:r>
              <a:rPr lang="en-US" dirty="0"/>
              <a:t>Cervical erosion ( glandular </a:t>
            </a:r>
            <a:r>
              <a:rPr lang="en-US" dirty="0" err="1"/>
              <a:t>epithilum</a:t>
            </a:r>
            <a:r>
              <a:rPr lang="en-US" dirty="0"/>
              <a:t> that line the </a:t>
            </a:r>
            <a:r>
              <a:rPr lang="en-US" dirty="0" err="1"/>
              <a:t>endocervix</a:t>
            </a:r>
            <a:r>
              <a:rPr lang="en-US" dirty="0"/>
              <a:t> are present on </a:t>
            </a:r>
            <a:r>
              <a:rPr lang="en-US" dirty="0" err="1"/>
              <a:t>thr</a:t>
            </a:r>
            <a:r>
              <a:rPr lang="en-US" dirty="0"/>
              <a:t> </a:t>
            </a:r>
            <a:r>
              <a:rPr lang="en-US" dirty="0" err="1"/>
              <a:t>ectocervix</a:t>
            </a:r>
            <a:r>
              <a:rPr lang="en-US" dirty="0"/>
              <a:t> )</a:t>
            </a:r>
          </a:p>
          <a:p>
            <a:r>
              <a:rPr lang="en-US" b="1" dirty="0">
                <a:solidFill>
                  <a:srgbClr val="FF0000"/>
                </a:solidFill>
              </a:rPr>
              <a:t>Any factor that affects the acidity of the vagina can lead to Ectropion</a:t>
            </a:r>
            <a:endParaRPr lang="en-US" dirty="0"/>
          </a:p>
          <a:p>
            <a:r>
              <a:rPr lang="en-US" dirty="0"/>
              <a:t>Usually common physiologic condition in </a:t>
            </a:r>
            <a:r>
              <a:rPr lang="en-US" dirty="0" err="1"/>
              <a:t>adolecents</a:t>
            </a:r>
            <a:r>
              <a:rPr lang="en-US" dirty="0"/>
              <a:t> , pregnancy , usage of </a:t>
            </a:r>
            <a:r>
              <a:rPr lang="en-US" dirty="0" err="1"/>
              <a:t>ocp</a:t>
            </a:r>
            <a:r>
              <a:rPr lang="en-US" dirty="0"/>
              <a:t> , or who had cervical laceration during </a:t>
            </a:r>
            <a:r>
              <a:rPr lang="en-US" dirty="0" err="1"/>
              <a:t>labour</a:t>
            </a:r>
            <a:r>
              <a:rPr lang="en-US" dirty="0"/>
              <a:t> , delivery</a:t>
            </a:r>
            <a:endParaRPr lang="ar-JO" dirty="0"/>
          </a:p>
        </p:txBody>
      </p:sp>
    </p:spTree>
    <p:extLst>
      <p:ext uri="{BB962C8B-B14F-4D97-AF65-F5344CB8AC3E}">
        <p14:creationId xmlns:p14="http://schemas.microsoft.com/office/powerpoint/2010/main" val="4045470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Hx</a:t>
            </a:r>
            <a:endParaRPr lang="ar-JO" dirty="0"/>
          </a:p>
        </p:txBody>
      </p:sp>
      <p:sp>
        <p:nvSpPr>
          <p:cNvPr id="3" name="Content Placeholder 2"/>
          <p:cNvSpPr>
            <a:spLocks noGrp="1"/>
          </p:cNvSpPr>
          <p:nvPr>
            <p:ph idx="1"/>
          </p:nvPr>
        </p:nvSpPr>
        <p:spPr/>
        <p:txBody>
          <a:bodyPr>
            <a:normAutofit/>
          </a:bodyPr>
          <a:lstStyle/>
          <a:p>
            <a:r>
              <a:rPr lang="en-US" dirty="0"/>
              <a:t>Pt usually asymptomatic and diagnosed during routine pelvic exam </a:t>
            </a:r>
          </a:p>
          <a:p>
            <a:r>
              <a:rPr lang="en-US" dirty="0"/>
              <a:t>But may come with :</a:t>
            </a:r>
          </a:p>
          <a:p>
            <a:r>
              <a:rPr lang="en-US" dirty="0"/>
              <a:t>excessive vaginal discharge : mc compliant , </a:t>
            </a:r>
            <a:r>
              <a:rPr lang="en-US" dirty="0">
                <a:solidFill>
                  <a:srgbClr val="FF0000"/>
                </a:solidFill>
              </a:rPr>
              <a:t>excessive mucous non-</a:t>
            </a:r>
            <a:r>
              <a:rPr lang="en-US" dirty="0" err="1">
                <a:solidFill>
                  <a:srgbClr val="FF0000"/>
                </a:solidFill>
              </a:rPr>
              <a:t>purulant</a:t>
            </a:r>
            <a:r>
              <a:rPr lang="en-US" dirty="0">
                <a:solidFill>
                  <a:srgbClr val="FF0000"/>
                </a:solidFill>
              </a:rPr>
              <a:t> discharge </a:t>
            </a:r>
            <a:r>
              <a:rPr lang="en-US" dirty="0"/>
              <a:t>.</a:t>
            </a:r>
          </a:p>
          <a:p>
            <a:r>
              <a:rPr lang="en-US" dirty="0"/>
              <a:t>Spotting ( </a:t>
            </a:r>
            <a:r>
              <a:rPr lang="en-US" dirty="0">
                <a:solidFill>
                  <a:srgbClr val="FF0000"/>
                </a:solidFill>
              </a:rPr>
              <a:t>post-coital bleeding</a:t>
            </a:r>
            <a:r>
              <a:rPr lang="en-US" dirty="0"/>
              <a:t> mostly , intermenstrual bleeding )</a:t>
            </a:r>
          </a:p>
          <a:p>
            <a:pPr marL="0" indent="0">
              <a:buNone/>
            </a:pPr>
            <a:r>
              <a:rPr lang="en-US" dirty="0"/>
              <a:t> </a:t>
            </a:r>
            <a:endParaRPr lang="ar-JO" dirty="0"/>
          </a:p>
        </p:txBody>
      </p:sp>
    </p:spTree>
    <p:extLst>
      <p:ext uri="{BB962C8B-B14F-4D97-AF65-F5344CB8AC3E}">
        <p14:creationId xmlns:p14="http://schemas.microsoft.com/office/powerpoint/2010/main" val="2718948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 </a:t>
            </a:r>
            <a:endParaRPr lang="ar-JO" dirty="0"/>
          </a:p>
        </p:txBody>
      </p:sp>
      <p:sp>
        <p:nvSpPr>
          <p:cNvPr id="3" name="Content Placeholder 2"/>
          <p:cNvSpPr>
            <a:spLocks noGrp="1"/>
          </p:cNvSpPr>
          <p:nvPr>
            <p:ph idx="1"/>
          </p:nvPr>
        </p:nvSpPr>
        <p:spPr>
          <a:xfrm>
            <a:off x="457200" y="1600201"/>
            <a:ext cx="8229600" cy="1219200"/>
          </a:xfrm>
        </p:spPr>
        <p:txBody>
          <a:bodyPr>
            <a:normAutofit lnSpcReduction="10000"/>
          </a:bodyPr>
          <a:lstStyle/>
          <a:p>
            <a:r>
              <a:rPr lang="en-US" dirty="0"/>
              <a:t>By speculum exam the </a:t>
            </a:r>
            <a:r>
              <a:rPr lang="en-US" dirty="0" err="1"/>
              <a:t>everted</a:t>
            </a:r>
            <a:r>
              <a:rPr lang="en-US" dirty="0"/>
              <a:t> epithelium has a reddish appearance similar to granulation tissue and may be covered by a yellow turbid discharge. </a:t>
            </a:r>
            <a:endParaRPr lang="ar-JO"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778452"/>
            <a:ext cx="4178108" cy="40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772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idx="1"/>
          </p:nvPr>
        </p:nvSpPr>
        <p:spPr/>
        <p:txBody>
          <a:bodyPr/>
          <a:lstStyle/>
          <a:p>
            <a:r>
              <a:rPr lang="en-US" dirty="0"/>
              <a:t>Further investigation to exclude other condition like </a:t>
            </a:r>
            <a:r>
              <a:rPr lang="en-US" dirty="0" err="1"/>
              <a:t>cervicitis</a:t>
            </a:r>
            <a:r>
              <a:rPr lang="en-US" dirty="0"/>
              <a:t> (NAAT , triple swab if </a:t>
            </a:r>
            <a:r>
              <a:rPr lang="en-US" dirty="0" err="1"/>
              <a:t>purulant</a:t>
            </a:r>
            <a:r>
              <a:rPr lang="en-US" dirty="0"/>
              <a:t> vaginal discharge )</a:t>
            </a:r>
          </a:p>
          <a:p>
            <a:r>
              <a:rPr lang="en-US" dirty="0"/>
              <a:t>differentiate BTW </a:t>
            </a:r>
            <a:r>
              <a:rPr lang="en-US" dirty="0" err="1"/>
              <a:t>ectropion</a:t>
            </a:r>
            <a:r>
              <a:rPr lang="en-US" dirty="0"/>
              <a:t> and CIN , and cervical cancer  by (pap smear, </a:t>
            </a:r>
            <a:r>
              <a:rPr lang="en-US" dirty="0" err="1"/>
              <a:t>colposcopy</a:t>
            </a:r>
            <a:r>
              <a:rPr lang="en-US" dirty="0"/>
              <a:t>,   </a:t>
            </a:r>
            <a:r>
              <a:rPr lang="en-US" dirty="0" err="1"/>
              <a:t>colposcope</a:t>
            </a:r>
            <a:r>
              <a:rPr lang="en-US" dirty="0"/>
              <a:t> with </a:t>
            </a:r>
            <a:r>
              <a:rPr lang="en-US" dirty="0" err="1"/>
              <a:t>biobsy</a:t>
            </a:r>
            <a:r>
              <a:rPr lang="en-US" dirty="0"/>
              <a:t> )</a:t>
            </a:r>
            <a:endParaRPr lang="ar-JO" dirty="0"/>
          </a:p>
        </p:txBody>
      </p:sp>
    </p:spTree>
    <p:extLst>
      <p:ext uri="{BB962C8B-B14F-4D97-AF65-F5344CB8AC3E}">
        <p14:creationId xmlns:p14="http://schemas.microsoft.com/office/powerpoint/2010/main" val="4100455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ndalus" pitchFamily="18" charset="-78"/>
                <a:cs typeface="Andalus" pitchFamily="18" charset="-78"/>
              </a:rPr>
              <a:t>Treatment </a:t>
            </a:r>
            <a:endParaRPr lang="ar-JO" dirty="0">
              <a:latin typeface="Andalus" pitchFamily="18" charset="-78"/>
              <a:cs typeface="Andalus" pitchFamily="18" charset="-78"/>
            </a:endParaRPr>
          </a:p>
        </p:txBody>
      </p:sp>
      <p:sp>
        <p:nvSpPr>
          <p:cNvPr id="3" name="Content Placeholder 2"/>
          <p:cNvSpPr>
            <a:spLocks noGrp="1"/>
          </p:cNvSpPr>
          <p:nvPr>
            <p:ph idx="1"/>
          </p:nvPr>
        </p:nvSpPr>
        <p:spPr/>
        <p:txBody>
          <a:bodyPr>
            <a:normAutofit/>
          </a:bodyPr>
          <a:lstStyle/>
          <a:p>
            <a:r>
              <a:rPr lang="en-US" sz="2800" dirty="0">
                <a:latin typeface="Andalus" pitchFamily="18" charset="-78"/>
                <a:cs typeface="Andalus" pitchFamily="18" charset="-78"/>
              </a:rPr>
              <a:t>Ectropion does not need to be treated except in the rare occurrence of excessive mucous discharge or spotting that is very bothersome to the patient. </a:t>
            </a:r>
          </a:p>
          <a:p>
            <a:pPr>
              <a:buNone/>
            </a:pPr>
            <a:endParaRPr lang="ar-JO" sz="2800" dirty="0">
              <a:latin typeface="Andalus" pitchFamily="18" charset="-78"/>
              <a:cs typeface="Andalus" pitchFamily="18" charset="-78"/>
            </a:endParaRPr>
          </a:p>
        </p:txBody>
      </p:sp>
    </p:spTree>
    <p:extLst>
      <p:ext uri="{BB962C8B-B14F-4D97-AF65-F5344CB8AC3E}">
        <p14:creationId xmlns:p14="http://schemas.microsoft.com/office/powerpoint/2010/main" val="4035582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endParaRPr lang="ar-JO" dirty="0"/>
          </a:p>
        </p:txBody>
      </p:sp>
      <p:sp>
        <p:nvSpPr>
          <p:cNvPr id="3" name="Content Placeholder 2"/>
          <p:cNvSpPr>
            <a:spLocks noGrp="1"/>
          </p:cNvSpPr>
          <p:nvPr>
            <p:ph idx="1"/>
          </p:nvPr>
        </p:nvSpPr>
        <p:spPr/>
        <p:txBody>
          <a:bodyPr/>
          <a:lstStyle/>
          <a:p>
            <a:endParaRPr lang="en-US" sz="2000" dirty="0"/>
          </a:p>
          <a:p>
            <a:r>
              <a:rPr lang="en-US" sz="2000" dirty="0">
                <a:latin typeface="Andalus" pitchFamily="18" charset="-78"/>
                <a:cs typeface="Andalus" pitchFamily="18" charset="-78"/>
              </a:rPr>
              <a:t>Two options : </a:t>
            </a:r>
          </a:p>
          <a:p>
            <a:r>
              <a:rPr lang="en-US" sz="2000" dirty="0">
                <a:latin typeface="Andalus" pitchFamily="18" charset="-78"/>
                <a:cs typeface="Andalus" pitchFamily="18" charset="-78"/>
              </a:rPr>
              <a:t>-</a:t>
            </a:r>
            <a:r>
              <a:rPr lang="en-US" sz="2000" dirty="0"/>
              <a:t>two-week trial of an acidifying agent, such as boric acid suppositories 600 mg vaginally at bedtime for two weeks</a:t>
            </a:r>
          </a:p>
          <a:p>
            <a:pPr>
              <a:buNone/>
            </a:pPr>
            <a:endParaRPr lang="en-US" sz="2000" dirty="0"/>
          </a:p>
          <a:p>
            <a:r>
              <a:rPr lang="en-US" sz="2000" dirty="0"/>
              <a:t>-ablative procedure using cryosurgery or </a:t>
            </a:r>
            <a:r>
              <a:rPr lang="en-US" sz="2000" dirty="0" err="1"/>
              <a:t>electrosurgery</a:t>
            </a:r>
            <a:r>
              <a:rPr lang="en-US" sz="2000" dirty="0"/>
              <a:t>, but this is invasive and will result in copious vaginal discharge until healing is completed, which may take weeks. Ablative treatment can also result in cervical </a:t>
            </a:r>
            <a:r>
              <a:rPr lang="en-US" sz="2000" dirty="0" err="1"/>
              <a:t>stenosis</a:t>
            </a:r>
            <a:r>
              <a:rPr lang="en-US" sz="2000" dirty="0"/>
              <a:t>, which can adversely affect future fertility and, if pregnancy is achieved, labor and delivery</a:t>
            </a:r>
            <a:r>
              <a:rPr lang="en-US" dirty="0"/>
              <a:t>.</a:t>
            </a:r>
            <a:endParaRPr lang="ar-JO" dirty="0"/>
          </a:p>
        </p:txBody>
      </p:sp>
    </p:spTree>
    <p:extLst>
      <p:ext uri="{BB962C8B-B14F-4D97-AF65-F5344CB8AC3E}">
        <p14:creationId xmlns:p14="http://schemas.microsoft.com/office/powerpoint/2010/main" val="4100270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Cystic lesion ( </a:t>
            </a:r>
            <a:r>
              <a:rPr lang="en-US" dirty="0" err="1"/>
              <a:t>Nabothian</a:t>
            </a:r>
            <a:r>
              <a:rPr lang="en-US" dirty="0"/>
              <a:t> cyst)</a:t>
            </a:r>
            <a:endParaRPr lang="ar-JO" dirty="0"/>
          </a:p>
        </p:txBody>
      </p:sp>
      <p:sp>
        <p:nvSpPr>
          <p:cNvPr id="3" name="Content Placeholder 2"/>
          <p:cNvSpPr>
            <a:spLocks noGrp="1"/>
          </p:cNvSpPr>
          <p:nvPr>
            <p:ph idx="1"/>
          </p:nvPr>
        </p:nvSpPr>
        <p:spPr/>
        <p:txBody>
          <a:bodyPr/>
          <a:lstStyle/>
          <a:p>
            <a:r>
              <a:rPr lang="en-US" sz="2000" dirty="0"/>
              <a:t>(also called </a:t>
            </a:r>
            <a:r>
              <a:rPr lang="en-US" sz="2000" dirty="0" err="1"/>
              <a:t>mucinous</a:t>
            </a:r>
            <a:r>
              <a:rPr lang="en-US" sz="2000" dirty="0"/>
              <a:t> retention cysts, epithelial inclusion cysts) </a:t>
            </a:r>
          </a:p>
          <a:p>
            <a:r>
              <a:rPr lang="en-US" sz="2000" dirty="0"/>
              <a:t>These lesions are discrete cystic structures that form when a </a:t>
            </a:r>
            <a:r>
              <a:rPr lang="en-US" sz="2000" dirty="0">
                <a:solidFill>
                  <a:srgbClr val="00B0F0"/>
                </a:solidFill>
              </a:rPr>
              <a:t>cleft of columnar epithelium </a:t>
            </a:r>
            <a:r>
              <a:rPr lang="en-US" sz="2000" dirty="0"/>
              <a:t>becomes covered with </a:t>
            </a:r>
            <a:r>
              <a:rPr lang="en-US" sz="2000" dirty="0" err="1">
                <a:solidFill>
                  <a:srgbClr val="00B0F0"/>
                </a:solidFill>
              </a:rPr>
              <a:t>squamous</a:t>
            </a:r>
            <a:r>
              <a:rPr lang="en-US" sz="2000" dirty="0">
                <a:solidFill>
                  <a:srgbClr val="00B0F0"/>
                </a:solidFill>
              </a:rPr>
              <a:t> cells</a:t>
            </a:r>
            <a:r>
              <a:rPr lang="en-US" sz="2000" dirty="0"/>
              <a:t> and the </a:t>
            </a:r>
            <a:r>
              <a:rPr lang="en-US" sz="2000" dirty="0">
                <a:solidFill>
                  <a:srgbClr val="00B0F0"/>
                </a:solidFill>
              </a:rPr>
              <a:t>columnar cells continue to secrete </a:t>
            </a:r>
            <a:r>
              <a:rPr lang="en-US" sz="2000" dirty="0" err="1">
                <a:solidFill>
                  <a:srgbClr val="00B0F0"/>
                </a:solidFill>
              </a:rPr>
              <a:t>mucoid</a:t>
            </a:r>
            <a:r>
              <a:rPr lang="en-US" sz="2000" dirty="0">
                <a:solidFill>
                  <a:srgbClr val="00B0F0"/>
                </a:solidFill>
              </a:rPr>
              <a:t> material.</a:t>
            </a:r>
          </a:p>
          <a:p>
            <a:r>
              <a:rPr lang="en-US" sz="2000" dirty="0"/>
              <a:t>The cysts vary from microscopic to several centimeters in size</a:t>
            </a:r>
          </a:p>
          <a:p>
            <a:r>
              <a:rPr lang="en-US" sz="2000" dirty="0" err="1"/>
              <a:t>Nabothian</a:t>
            </a:r>
            <a:r>
              <a:rPr lang="en-US" sz="2000" dirty="0"/>
              <a:t> cysts may occur following minor trauma or childbirth.</a:t>
            </a:r>
            <a:endParaRPr lang="ar-JO" sz="2000" dirty="0"/>
          </a:p>
        </p:txBody>
      </p:sp>
    </p:spTree>
    <p:extLst>
      <p:ext uri="{BB962C8B-B14F-4D97-AF65-F5344CB8AC3E}">
        <p14:creationId xmlns:p14="http://schemas.microsoft.com/office/powerpoint/2010/main" val="2869366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Hx</a:t>
            </a:r>
            <a:r>
              <a:rPr lang="en-US" dirty="0"/>
              <a:t> and Examination</a:t>
            </a:r>
            <a:endParaRPr lang="ar-JO" dirty="0"/>
          </a:p>
        </p:txBody>
      </p:sp>
      <p:sp>
        <p:nvSpPr>
          <p:cNvPr id="3" name="Content Placeholder 2"/>
          <p:cNvSpPr>
            <a:spLocks noGrp="1"/>
          </p:cNvSpPr>
          <p:nvPr>
            <p:ph idx="1"/>
          </p:nvPr>
        </p:nvSpPr>
        <p:spPr>
          <a:xfrm>
            <a:off x="457200" y="1600201"/>
            <a:ext cx="8229600" cy="1828800"/>
          </a:xfrm>
        </p:spPr>
        <p:txBody>
          <a:bodyPr>
            <a:normAutofit fontScale="92500" lnSpcReduction="10000"/>
          </a:bodyPr>
          <a:lstStyle/>
          <a:p>
            <a:r>
              <a:rPr lang="en-US" dirty="0"/>
              <a:t>Usually asymptomatic but the pt  may come with feeling of fullness in vagina also may cause </a:t>
            </a:r>
            <a:r>
              <a:rPr lang="en-US" dirty="0" err="1"/>
              <a:t>dyspareunia</a:t>
            </a:r>
            <a:r>
              <a:rPr lang="en-US" dirty="0"/>
              <a:t> or a pressure sensation. </a:t>
            </a:r>
          </a:p>
          <a:p>
            <a:r>
              <a:rPr lang="en-US" dirty="0"/>
              <a:t>On speculum exam may appear cystic lesion translucent or opaque </a:t>
            </a:r>
            <a:endParaRPr lang="ar-JO" dirty="0"/>
          </a:p>
        </p:txBody>
      </p:sp>
      <p:pic>
        <p:nvPicPr>
          <p:cNvPr id="4" name="Picture 3" descr="Nabothiancyst2.jpg"/>
          <p:cNvPicPr>
            <a:picLocks noChangeAspect="1"/>
          </p:cNvPicPr>
          <p:nvPr/>
        </p:nvPicPr>
        <p:blipFill>
          <a:blip r:embed="rId2" cstate="print"/>
          <a:stretch>
            <a:fillRect/>
          </a:stretch>
        </p:blipFill>
        <p:spPr>
          <a:xfrm>
            <a:off x="2209800" y="3352800"/>
            <a:ext cx="5143500" cy="3314700"/>
          </a:xfrm>
          <a:prstGeom prst="rect">
            <a:avLst/>
          </a:prstGeom>
        </p:spPr>
      </p:pic>
    </p:spTree>
    <p:extLst>
      <p:ext uri="{BB962C8B-B14F-4D97-AF65-F5344CB8AC3E}">
        <p14:creationId xmlns:p14="http://schemas.microsoft.com/office/powerpoint/2010/main" val="233415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endParaRPr lang="ar-JO" dirty="0"/>
          </a:p>
        </p:txBody>
      </p:sp>
      <p:sp>
        <p:nvSpPr>
          <p:cNvPr id="3" name="Content Placeholder 2"/>
          <p:cNvSpPr>
            <a:spLocks noGrp="1"/>
          </p:cNvSpPr>
          <p:nvPr>
            <p:ph idx="1"/>
          </p:nvPr>
        </p:nvSpPr>
        <p:spPr/>
        <p:txBody>
          <a:bodyPr>
            <a:normAutofit/>
          </a:bodyPr>
          <a:lstStyle/>
          <a:p>
            <a:r>
              <a:rPr lang="en-US" dirty="0" err="1"/>
              <a:t>Nabothian</a:t>
            </a:r>
            <a:r>
              <a:rPr lang="en-US" dirty="0"/>
              <a:t> cysts are typically asymptomatic. The only indication for treatment is </a:t>
            </a:r>
          </a:p>
          <a:p>
            <a:pPr>
              <a:buNone/>
            </a:pPr>
            <a:r>
              <a:rPr lang="en-US" dirty="0"/>
              <a:t>-relief from pain or a bothersome feeling of fullness in the vagina</a:t>
            </a:r>
          </a:p>
          <a:p>
            <a:pPr>
              <a:buNone/>
            </a:pPr>
            <a:r>
              <a:rPr lang="en-US" dirty="0"/>
              <a:t>Ablation of the cyst using </a:t>
            </a:r>
            <a:r>
              <a:rPr lang="en-US" dirty="0" err="1"/>
              <a:t>electrosurgery</a:t>
            </a:r>
            <a:r>
              <a:rPr lang="en-US" dirty="0"/>
              <a:t> is the usual approach</a:t>
            </a:r>
          </a:p>
          <a:p>
            <a:pPr>
              <a:buNone/>
            </a:pPr>
            <a:r>
              <a:rPr lang="en-US" dirty="0"/>
              <a:t>the main disadvantage to surgical treatment is the possibility of causing scar tissue, which itself can lead to </a:t>
            </a:r>
            <a:r>
              <a:rPr lang="en-US" dirty="0" err="1"/>
              <a:t>dyspareunia</a:t>
            </a:r>
            <a:r>
              <a:rPr lang="en-US" dirty="0"/>
              <a:t> or cervical </a:t>
            </a:r>
            <a:r>
              <a:rPr lang="en-US" dirty="0" err="1"/>
              <a:t>stenosis</a:t>
            </a:r>
            <a:r>
              <a:rPr lang="en-US" dirty="0"/>
              <a:t>.</a:t>
            </a:r>
            <a:endParaRPr lang="ar-JO" dirty="0"/>
          </a:p>
        </p:txBody>
      </p:sp>
    </p:spTree>
    <p:extLst>
      <p:ext uri="{BB962C8B-B14F-4D97-AF65-F5344CB8AC3E}">
        <p14:creationId xmlns:p14="http://schemas.microsoft.com/office/powerpoint/2010/main" val="2823399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68CF-039B-409A-9371-9A0EAC27F575}"/>
              </a:ext>
            </a:extLst>
          </p:cNvPr>
          <p:cNvSpPr>
            <a:spLocks noGrp="1"/>
          </p:cNvSpPr>
          <p:nvPr>
            <p:ph type="title"/>
          </p:nvPr>
        </p:nvSpPr>
        <p:spPr>
          <a:xfrm>
            <a:off x="1475656" y="980728"/>
            <a:ext cx="6032183" cy="648072"/>
          </a:xfrm>
        </p:spPr>
        <p:txBody>
          <a:bodyPr>
            <a:noAutofit/>
          </a:bodyPr>
          <a:lstStyle/>
          <a:p>
            <a:r>
              <a:rPr lang="en-US" sz="5400" b="1" dirty="0"/>
              <a:t>Clinical features </a:t>
            </a:r>
            <a:br>
              <a:rPr lang="en-US" sz="5400" b="1" dirty="0"/>
            </a:br>
            <a:br>
              <a:rPr lang="en-US" sz="5400" b="1" dirty="0"/>
            </a:br>
            <a:endParaRPr lang="en-US" sz="5400" b="1" dirty="0"/>
          </a:p>
        </p:txBody>
      </p:sp>
      <p:sp>
        <p:nvSpPr>
          <p:cNvPr id="7" name="Content Placeholder 6">
            <a:extLst>
              <a:ext uri="{FF2B5EF4-FFF2-40B4-BE49-F238E27FC236}">
                <a16:creationId xmlns:a16="http://schemas.microsoft.com/office/drawing/2014/main" id="{61D725AD-6E27-4ECB-BE2C-11958C2E57D2}"/>
              </a:ext>
            </a:extLst>
          </p:cNvPr>
          <p:cNvSpPr>
            <a:spLocks noGrp="1"/>
          </p:cNvSpPr>
          <p:nvPr>
            <p:ph idx="1"/>
          </p:nvPr>
        </p:nvSpPr>
        <p:spPr>
          <a:xfrm>
            <a:off x="369456" y="1700808"/>
            <a:ext cx="6499982" cy="5427853"/>
          </a:xfrm>
        </p:spPr>
        <p:txBody>
          <a:bodyPr>
            <a:noAutofit/>
          </a:bodyPr>
          <a:lstStyle/>
          <a:p>
            <a:r>
              <a:rPr lang="en-US" sz="1800" b="1" i="0" u="none" strike="noStrike" dirty="0">
                <a:solidFill>
                  <a:srgbClr val="1A1C1C"/>
                </a:solidFill>
                <a:effectLst/>
                <a:latin typeface="Lato-Bold"/>
              </a:rPr>
              <a:t>Early disease</a:t>
            </a:r>
            <a:r>
              <a:rPr lang="en-US" sz="1800" b="0" i="0" u="none" strike="noStrike" dirty="0">
                <a:solidFill>
                  <a:srgbClr val="1A1C1C"/>
                </a:solidFill>
                <a:effectLst/>
                <a:latin typeface="Lato-Regular"/>
              </a:rPr>
              <a:t> </a:t>
            </a:r>
            <a:r>
              <a:rPr lang="en-US" sz="1800" b="0" i="0" u="none" strike="noStrike" dirty="0" err="1">
                <a:solidFill>
                  <a:srgbClr val="1A1C1C"/>
                </a:solidFill>
                <a:effectLst/>
                <a:latin typeface="Lato-Regular"/>
              </a:rPr>
              <a:t>Papules</a:t>
            </a:r>
            <a:r>
              <a:rPr lang="en-US" sz="1800" b="0" i="0" u="none" strike="noStrike" dirty="0">
                <a:solidFill>
                  <a:srgbClr val="1A1C1C"/>
                </a:solidFill>
                <a:effectLst/>
                <a:latin typeface="Lato-Regular"/>
              </a:rPr>
              <a:t> and </a:t>
            </a:r>
            <a:r>
              <a:rPr lang="en-US" sz="1800" b="1" i="0" u="none" strike="noStrike" dirty="0">
                <a:solidFill>
                  <a:srgbClr val="1A1C1C"/>
                </a:solidFill>
                <a:effectLst/>
                <a:latin typeface="Lato-Bold"/>
              </a:rPr>
              <a:t>plaques that are white, polygonal</a:t>
            </a:r>
            <a:r>
              <a:rPr lang="en-US" sz="1800" b="0" i="0" u="none" strike="noStrike" dirty="0">
                <a:solidFill>
                  <a:srgbClr val="1A1C1C"/>
                </a:solidFill>
                <a:effectLst/>
                <a:latin typeface="Lato-Regular"/>
              </a:rPr>
              <a:t>, well-demarcated, and potentially surrounded by a red inflammatory halo</a:t>
            </a:r>
          </a:p>
          <a:p>
            <a:r>
              <a:rPr lang="en-US" sz="1800" b="0" i="0" u="none" strike="noStrike" dirty="0">
                <a:solidFill>
                  <a:srgbClr val="1A1C1C"/>
                </a:solidFill>
                <a:effectLst/>
                <a:latin typeface="Lato-Regular"/>
              </a:rPr>
              <a:t>Dominant symptom: </a:t>
            </a:r>
            <a:r>
              <a:rPr lang="en-US" sz="1800" b="1" i="0" u="none" strike="noStrike" dirty="0">
                <a:solidFill>
                  <a:srgbClr val="1A1C1C"/>
                </a:solidFill>
                <a:effectLst/>
                <a:latin typeface="Lato-Bold"/>
              </a:rPr>
              <a:t>severe pruritus</a:t>
            </a:r>
            <a:r>
              <a:rPr lang="en-US" sz="1800" b="0" i="0" u="none" strike="noStrike" dirty="0">
                <a:solidFill>
                  <a:srgbClr val="1A1C1C"/>
                </a:solidFill>
                <a:effectLst/>
                <a:latin typeface="Lato-Regular"/>
              </a:rPr>
              <a:t>, possibly pain/soreness</a:t>
            </a:r>
          </a:p>
          <a:p>
            <a:r>
              <a:rPr lang="en-US" sz="1800" dirty="0">
                <a:solidFill>
                  <a:srgbClr val="1A1C1C"/>
                </a:solidFill>
                <a:latin typeface="Lato-Regular"/>
              </a:rPr>
              <a:t>May be </a:t>
            </a:r>
            <a:r>
              <a:rPr lang="en-US" sz="1800" b="0" i="0" u="none" strike="noStrike" dirty="0">
                <a:solidFill>
                  <a:srgbClr val="1A1C1C"/>
                </a:solidFill>
                <a:effectLst/>
                <a:latin typeface="Lato-Regular"/>
              </a:rPr>
              <a:t>associated with </a:t>
            </a:r>
            <a:r>
              <a:rPr lang="en-US" sz="1800" b="1" i="0" u="none" strike="noStrike" dirty="0">
                <a:solidFill>
                  <a:srgbClr val="1A1C1C"/>
                </a:solidFill>
                <a:effectLst/>
                <a:latin typeface="Lato-Bold"/>
              </a:rPr>
              <a:t>dyspareunia</a:t>
            </a:r>
            <a:r>
              <a:rPr lang="en-US" sz="1800" b="0" i="0" u="none" strike="noStrike" dirty="0">
                <a:solidFill>
                  <a:srgbClr val="1A1C1C"/>
                </a:solidFill>
                <a:effectLst/>
                <a:latin typeface="Lato-Regular"/>
              </a:rPr>
              <a:t> and </a:t>
            </a:r>
            <a:r>
              <a:rPr lang="en-US" sz="1800" b="1" i="0" u="none" strike="noStrike" dirty="0">
                <a:solidFill>
                  <a:srgbClr val="1A1C1C"/>
                </a:solidFill>
                <a:effectLst/>
                <a:latin typeface="Lato-Bold"/>
              </a:rPr>
              <a:t>dysuria</a:t>
            </a:r>
          </a:p>
          <a:p>
            <a:r>
              <a:rPr lang="en-US" sz="1800" b="0" i="0" u="none" strike="noStrike" dirty="0" err="1">
                <a:solidFill>
                  <a:srgbClr val="1A1C1C"/>
                </a:solidFill>
                <a:effectLst/>
                <a:latin typeface="Lato-Regular"/>
              </a:rPr>
              <a:t>Extragenital</a:t>
            </a:r>
            <a:r>
              <a:rPr lang="en-US" sz="1800" b="0" i="0" u="none" strike="noStrike" dirty="0">
                <a:solidFill>
                  <a:srgbClr val="1A1C1C"/>
                </a:solidFill>
                <a:effectLst/>
                <a:latin typeface="Lato-Regular"/>
              </a:rPr>
              <a:t> lesions: oral and areas of skin(e.g., back, shoulders, neck, wrists, thighs, and under the breast)</a:t>
            </a:r>
          </a:p>
          <a:p>
            <a:r>
              <a:rPr lang="en-US" sz="1800" b="1" i="0" u="none" strike="noStrike" dirty="0">
                <a:solidFill>
                  <a:srgbClr val="1A1C1C"/>
                </a:solidFill>
                <a:effectLst/>
                <a:latin typeface="Lato-Bold"/>
              </a:rPr>
              <a:t>Advanced disease</a:t>
            </a:r>
            <a:r>
              <a:rPr lang="en-US" sz="1800" b="0" i="0" u="none" strike="noStrike" dirty="0">
                <a:solidFill>
                  <a:srgbClr val="1A1C1C"/>
                </a:solidFill>
                <a:effectLst/>
                <a:latin typeface="Lato-Regular"/>
              </a:rPr>
              <a:t>: ulceration, hemorrhage, </a:t>
            </a:r>
            <a:r>
              <a:rPr lang="en-US" sz="1800" b="0" i="0" u="none" strike="noStrike" dirty="0" err="1">
                <a:solidFill>
                  <a:srgbClr val="1A1C1C"/>
                </a:solidFill>
                <a:effectLst/>
                <a:latin typeface="Lato-Regular"/>
              </a:rPr>
              <a:t>lichenification</a:t>
            </a:r>
            <a:r>
              <a:rPr lang="en-US" sz="1800" b="0" i="0" u="none" strike="noStrike" dirty="0">
                <a:solidFill>
                  <a:srgbClr val="1A1C1C"/>
                </a:solidFill>
                <a:effectLst/>
                <a:latin typeface="Lato-Regular"/>
              </a:rPr>
              <a:t>, skin </a:t>
            </a:r>
            <a:r>
              <a:rPr lang="en-US" sz="1800" b="1" i="0" u="none" strike="noStrike" dirty="0">
                <a:solidFill>
                  <a:srgbClr val="1A1C1C"/>
                </a:solidFill>
                <a:effectLst/>
                <a:latin typeface="Lato-Bold"/>
              </a:rPr>
              <a:t>thinning</a:t>
            </a:r>
            <a:r>
              <a:rPr lang="en-US" sz="1800" b="0" i="0" u="none" strike="noStrike" dirty="0">
                <a:solidFill>
                  <a:srgbClr val="1A1C1C"/>
                </a:solidFill>
                <a:effectLst/>
                <a:latin typeface="Lato-Regular"/>
              </a:rPr>
              <a:t>/</a:t>
            </a:r>
            <a:r>
              <a:rPr lang="en-US" sz="1800" b="1" i="0" u="none" strike="noStrike" dirty="0">
                <a:solidFill>
                  <a:srgbClr val="1A1C1C"/>
                </a:solidFill>
                <a:effectLst/>
                <a:latin typeface="Lato-Bold"/>
              </a:rPr>
              <a:t>fragility</a:t>
            </a:r>
            <a:r>
              <a:rPr lang="en-US" sz="1800" b="0" i="0" u="none" strike="noStrike" dirty="0">
                <a:solidFill>
                  <a:srgbClr val="1A1C1C"/>
                </a:solidFill>
                <a:effectLst/>
                <a:latin typeface="Lato-Regular"/>
              </a:rPr>
              <a:t>, and erosive scarring</a:t>
            </a:r>
          </a:p>
          <a:p>
            <a:endParaRPr lang="en-US" sz="1800" b="0" i="0" u="none" strike="noStrike" dirty="0">
              <a:solidFill>
                <a:srgbClr val="1A1C1C"/>
              </a:solidFill>
              <a:effectLst/>
              <a:latin typeface="Lato-Regular"/>
            </a:endParaRPr>
          </a:p>
        </p:txBody>
      </p:sp>
    </p:spTree>
    <p:extLst>
      <p:ext uri="{BB962C8B-B14F-4D97-AF65-F5344CB8AC3E}">
        <p14:creationId xmlns:p14="http://schemas.microsoft.com/office/powerpoint/2010/main" val="393234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Non-cystic lesion</a:t>
            </a:r>
            <a:endParaRPr lang="ar-JO" dirty="0"/>
          </a:p>
        </p:txBody>
      </p:sp>
      <p:sp>
        <p:nvSpPr>
          <p:cNvPr id="3" name="Content Placeholder 2"/>
          <p:cNvSpPr>
            <a:spLocks noGrp="1"/>
          </p:cNvSpPr>
          <p:nvPr>
            <p:ph idx="1"/>
          </p:nvPr>
        </p:nvSpPr>
        <p:spPr/>
        <p:txBody>
          <a:bodyPr/>
          <a:lstStyle/>
          <a:p>
            <a:pPr>
              <a:buNone/>
            </a:pPr>
            <a:r>
              <a:rPr lang="en-US" dirty="0"/>
              <a:t>Cervical polyp:</a:t>
            </a:r>
            <a:br>
              <a:rPr lang="en-US" dirty="0"/>
            </a:br>
            <a:r>
              <a:rPr lang="en-US" dirty="0"/>
              <a:t>common in reproductive age </a:t>
            </a:r>
            <a:r>
              <a:rPr lang="en-US" dirty="0" err="1"/>
              <a:t>espicially</a:t>
            </a:r>
            <a:r>
              <a:rPr lang="en-US" dirty="0"/>
              <a:t> after age 40 years </a:t>
            </a:r>
          </a:p>
          <a:p>
            <a:pPr>
              <a:buNone/>
            </a:pPr>
            <a:r>
              <a:rPr lang="en-US" dirty="0"/>
              <a:t>   The etiology is unknown. Chronic inflammation of the cervical canal may play a role. </a:t>
            </a:r>
          </a:p>
          <a:p>
            <a:r>
              <a:rPr lang="en-US" dirty="0" err="1"/>
              <a:t>Ddx</a:t>
            </a:r>
            <a:r>
              <a:rPr lang="en-US" dirty="0"/>
              <a:t> : prolapsed fibroid or endometrial polyp</a:t>
            </a:r>
            <a:endParaRPr lang="ar-JO" dirty="0"/>
          </a:p>
        </p:txBody>
      </p:sp>
    </p:spTree>
    <p:extLst>
      <p:ext uri="{BB962C8B-B14F-4D97-AF65-F5344CB8AC3E}">
        <p14:creationId xmlns:p14="http://schemas.microsoft.com/office/powerpoint/2010/main" val="3565696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Hx</a:t>
            </a:r>
            <a:r>
              <a:rPr lang="en-US" dirty="0"/>
              <a:t> </a:t>
            </a:r>
            <a:endParaRPr lang="ar-JO" dirty="0"/>
          </a:p>
        </p:txBody>
      </p:sp>
      <p:sp>
        <p:nvSpPr>
          <p:cNvPr id="3" name="Content Placeholder 2"/>
          <p:cNvSpPr>
            <a:spLocks noGrp="1"/>
          </p:cNvSpPr>
          <p:nvPr>
            <p:ph idx="1"/>
          </p:nvPr>
        </p:nvSpPr>
        <p:spPr/>
        <p:txBody>
          <a:bodyPr/>
          <a:lstStyle/>
          <a:p>
            <a:r>
              <a:rPr lang="en-US" dirty="0"/>
              <a:t>The pt usually come with :</a:t>
            </a:r>
          </a:p>
          <a:p>
            <a:r>
              <a:rPr lang="en-US" dirty="0"/>
              <a:t>bleeding ( </a:t>
            </a:r>
            <a:r>
              <a:rPr lang="en-US" dirty="0" err="1"/>
              <a:t>postcoital</a:t>
            </a:r>
            <a:r>
              <a:rPr lang="en-US" dirty="0"/>
              <a:t> , </a:t>
            </a:r>
            <a:r>
              <a:rPr lang="en-US" dirty="0" err="1"/>
              <a:t>intermenstural</a:t>
            </a:r>
            <a:r>
              <a:rPr lang="en-US" dirty="0"/>
              <a:t>) </a:t>
            </a:r>
          </a:p>
          <a:p>
            <a:r>
              <a:rPr lang="en-US" dirty="0"/>
              <a:t>excessive discharge </a:t>
            </a:r>
          </a:p>
          <a:p>
            <a:r>
              <a:rPr lang="en-US" dirty="0"/>
              <a:t>or may be asymptomatic </a:t>
            </a:r>
            <a:endParaRPr lang="ar-JO" dirty="0"/>
          </a:p>
        </p:txBody>
      </p:sp>
    </p:spTree>
    <p:extLst>
      <p:ext uri="{BB962C8B-B14F-4D97-AF65-F5344CB8AC3E}">
        <p14:creationId xmlns:p14="http://schemas.microsoft.com/office/powerpoint/2010/main" val="1700492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examinatoin</a:t>
            </a:r>
            <a:r>
              <a:rPr lang="en-US" dirty="0"/>
              <a:t> </a:t>
            </a:r>
            <a:endParaRPr lang="ar-JO" dirty="0"/>
          </a:p>
        </p:txBody>
      </p:sp>
      <p:sp>
        <p:nvSpPr>
          <p:cNvPr id="3" name="Content Placeholder 2"/>
          <p:cNvSpPr>
            <a:spLocks noGrp="1"/>
          </p:cNvSpPr>
          <p:nvPr>
            <p:ph idx="1"/>
          </p:nvPr>
        </p:nvSpPr>
        <p:spPr>
          <a:xfrm>
            <a:off x="457200" y="1600200"/>
            <a:ext cx="5181600" cy="4525963"/>
          </a:xfrm>
        </p:spPr>
        <p:txBody>
          <a:bodyPr>
            <a:normAutofit/>
          </a:bodyPr>
          <a:lstStyle/>
          <a:p>
            <a:r>
              <a:rPr lang="en-US" sz="2400" dirty="0"/>
              <a:t>By speculum exam : Single or multiple cervical polyps usually arise from the </a:t>
            </a:r>
            <a:r>
              <a:rPr lang="en-US" sz="2400" dirty="0" err="1"/>
              <a:t>endocervical</a:t>
            </a:r>
            <a:r>
              <a:rPr lang="en-US" sz="2400" dirty="0"/>
              <a:t> canal but can also originate from the </a:t>
            </a:r>
            <a:r>
              <a:rPr lang="en-US" sz="2400" dirty="0" err="1"/>
              <a:t>portio</a:t>
            </a:r>
            <a:endParaRPr lang="en-US" sz="2400" dirty="0"/>
          </a:p>
          <a:p>
            <a:r>
              <a:rPr lang="en-US" sz="2400" dirty="0"/>
              <a:t> tear-shaped or lobular structures appear red, purple, or flesh-colored, depending upon the vascularity and congestion present, and usually look moist and shining. </a:t>
            </a:r>
          </a:p>
          <a:p>
            <a:endParaRPr lang="ar-JO" sz="2400" dirty="0"/>
          </a:p>
        </p:txBody>
      </p:sp>
      <p:pic>
        <p:nvPicPr>
          <p:cNvPr id="4" name="Picture 3" descr="Endocervicalpolyp.jpg"/>
          <p:cNvPicPr>
            <a:picLocks noChangeAspect="1"/>
          </p:cNvPicPr>
          <p:nvPr/>
        </p:nvPicPr>
        <p:blipFill>
          <a:blip r:embed="rId2" cstate="print"/>
          <a:stretch>
            <a:fillRect/>
          </a:stretch>
        </p:blipFill>
        <p:spPr>
          <a:xfrm>
            <a:off x="5638800" y="1752600"/>
            <a:ext cx="3276600" cy="4114800"/>
          </a:xfrm>
          <a:prstGeom prst="rect">
            <a:avLst/>
          </a:prstGeom>
        </p:spPr>
      </p:pic>
    </p:spTree>
    <p:extLst>
      <p:ext uri="{BB962C8B-B14F-4D97-AF65-F5344CB8AC3E}">
        <p14:creationId xmlns:p14="http://schemas.microsoft.com/office/powerpoint/2010/main" val="1136756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size is typically less than 3 cm in diameter</a:t>
            </a:r>
          </a:p>
          <a:p>
            <a:r>
              <a:rPr lang="en-US" dirty="0"/>
              <a:t>The pedicle is usually long and thin but may be short and broad-based. </a:t>
            </a:r>
            <a:endParaRPr lang="ar-JO" dirty="0"/>
          </a:p>
        </p:txBody>
      </p:sp>
    </p:spTree>
    <p:extLst>
      <p:ext uri="{BB962C8B-B14F-4D97-AF65-F5344CB8AC3E}">
        <p14:creationId xmlns:p14="http://schemas.microsoft.com/office/powerpoint/2010/main" val="3383480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endParaRPr lang="ar-JO" dirty="0"/>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dirty="0">
                <a:latin typeface="Andalus" pitchFamily="18" charset="-78"/>
                <a:cs typeface="Andalus" pitchFamily="18" charset="-78"/>
              </a:rPr>
              <a:t>Polyps should be removed if they are symptomatic ( bleeding, excessive discharge), large (≥3 cm), or appear atypical. </a:t>
            </a:r>
          </a:p>
          <a:p>
            <a:r>
              <a:rPr lang="en-US" dirty="0" err="1">
                <a:solidFill>
                  <a:srgbClr val="00B0F0"/>
                </a:solidFill>
                <a:latin typeface="Andalus" pitchFamily="18" charset="-78"/>
                <a:cs typeface="Andalus" pitchFamily="18" charset="-78"/>
              </a:rPr>
              <a:t>Polypectomy</a:t>
            </a:r>
            <a:r>
              <a:rPr lang="en-US" dirty="0">
                <a:latin typeface="Andalus" pitchFamily="18" charset="-78"/>
                <a:cs typeface="Andalus" pitchFamily="18" charset="-78"/>
              </a:rPr>
              <a:t> can usually be accomplished by grasping the base of the polyp with forceps and twisting it off. If visible, the base can be cauterized to prevent bleeding and reduce the chance of recurrence. If the base is wide, such as is the case with a sessile polyp, the main portion of the polyp should be removed with a biopsy forceps and the base destroyed with </a:t>
            </a:r>
            <a:r>
              <a:rPr lang="en-US" dirty="0" err="1">
                <a:latin typeface="Andalus" pitchFamily="18" charset="-78"/>
                <a:cs typeface="Andalus" pitchFamily="18" charset="-78"/>
              </a:rPr>
              <a:t>electrosurgery</a:t>
            </a:r>
            <a:r>
              <a:rPr lang="en-US" dirty="0">
                <a:latin typeface="Andalus" pitchFamily="18" charset="-78"/>
                <a:cs typeface="Andalus" pitchFamily="18" charset="-78"/>
              </a:rPr>
              <a:t> or laser to reduce the likelihood of recurrence.</a:t>
            </a:r>
          </a:p>
          <a:p>
            <a:r>
              <a:rPr lang="en-US" dirty="0">
                <a:latin typeface="Andalus" pitchFamily="18" charset="-78"/>
                <a:cs typeface="Andalus" pitchFamily="18" charset="-78"/>
              </a:rPr>
              <a:t>Malignancy is rarely found in a cervical polyp however, polyps that are removed should be submitted to the laboratory for histological study.</a:t>
            </a:r>
            <a:endParaRPr lang="ar-JO" dirty="0">
              <a:latin typeface="Andalus" pitchFamily="18" charset="-78"/>
              <a:cs typeface="Andalus" pitchFamily="18" charset="-78"/>
            </a:endParaRPr>
          </a:p>
        </p:txBody>
      </p:sp>
    </p:spTree>
    <p:extLst>
      <p:ext uri="{BB962C8B-B14F-4D97-AF65-F5344CB8AC3E}">
        <p14:creationId xmlns:p14="http://schemas.microsoft.com/office/powerpoint/2010/main" val="2149971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ndalus" pitchFamily="18" charset="-78"/>
                <a:cs typeface="Andalus" pitchFamily="18" charset="-78"/>
              </a:rPr>
              <a:t>Cervical warts </a:t>
            </a:r>
            <a:endParaRPr lang="ar-JO" dirty="0">
              <a:latin typeface="Andalus" pitchFamily="18" charset="-78"/>
              <a:cs typeface="Andalus" pitchFamily="18" charset="-78"/>
            </a:endParaRPr>
          </a:p>
        </p:txBody>
      </p:sp>
      <p:sp>
        <p:nvSpPr>
          <p:cNvPr id="3" name="Content Placeholder 2"/>
          <p:cNvSpPr>
            <a:spLocks noGrp="1"/>
          </p:cNvSpPr>
          <p:nvPr>
            <p:ph idx="1"/>
          </p:nvPr>
        </p:nvSpPr>
        <p:spPr>
          <a:xfrm>
            <a:off x="0" y="1600200"/>
            <a:ext cx="6172200" cy="4525963"/>
          </a:xfrm>
        </p:spPr>
        <p:txBody>
          <a:bodyPr>
            <a:normAutofit lnSpcReduction="10000"/>
          </a:bodyPr>
          <a:lstStyle/>
          <a:p>
            <a:r>
              <a:rPr lang="en-US" dirty="0">
                <a:latin typeface="Andalus" pitchFamily="18" charset="-78"/>
                <a:cs typeface="Andalus" pitchFamily="18" charset="-78"/>
              </a:rPr>
              <a:t>Due to HPV </a:t>
            </a:r>
          </a:p>
          <a:p>
            <a:r>
              <a:rPr lang="en-US" dirty="0">
                <a:latin typeface="Andalus" pitchFamily="18" charset="-78"/>
                <a:cs typeface="Andalus" pitchFamily="18" charset="-78"/>
              </a:rPr>
              <a:t>In HX :Its mostly  asymptomatic.</a:t>
            </a:r>
          </a:p>
          <a:p>
            <a:r>
              <a:rPr lang="en-US" dirty="0">
                <a:latin typeface="Andalus" pitchFamily="18" charset="-78"/>
                <a:cs typeface="Andalus" pitchFamily="18" charset="-78"/>
              </a:rPr>
              <a:t>May be visible grossly as Single or multiple </a:t>
            </a:r>
            <a:r>
              <a:rPr lang="en-US" dirty="0" err="1">
                <a:latin typeface="Andalus" pitchFamily="18" charset="-78"/>
                <a:cs typeface="Andalus" pitchFamily="18" charset="-78"/>
              </a:rPr>
              <a:t>condylomata</a:t>
            </a:r>
            <a:r>
              <a:rPr lang="en-US" dirty="0">
                <a:latin typeface="Andalus" pitchFamily="18" charset="-78"/>
                <a:cs typeface="Andalus" pitchFamily="18" charset="-78"/>
              </a:rPr>
              <a:t> </a:t>
            </a:r>
            <a:r>
              <a:rPr lang="en-US" dirty="0" err="1">
                <a:latin typeface="Andalus" pitchFamily="18" charset="-78"/>
                <a:cs typeface="Andalus" pitchFamily="18" charset="-78"/>
              </a:rPr>
              <a:t>acuminata</a:t>
            </a:r>
            <a:r>
              <a:rPr lang="en-US" dirty="0">
                <a:latin typeface="Andalus" pitchFamily="18" charset="-78"/>
                <a:cs typeface="Andalus" pitchFamily="18" charset="-78"/>
              </a:rPr>
              <a:t> , These warts are often flat,</a:t>
            </a:r>
          </a:p>
          <a:p>
            <a:r>
              <a:rPr lang="en-US" dirty="0">
                <a:latin typeface="Andalus" pitchFamily="18" charset="-78"/>
                <a:cs typeface="Andalus" pitchFamily="18" charset="-78"/>
              </a:rPr>
              <a:t>In examination :When swabbed with a solution of 3 to 5 percent acetic acid, they become white and thus more visible to the naked eye.</a:t>
            </a:r>
          </a:p>
          <a:p>
            <a:r>
              <a:rPr lang="en-US" dirty="0">
                <a:latin typeface="Andalus" pitchFamily="18" charset="-78"/>
                <a:cs typeface="Andalus" pitchFamily="18" charset="-78"/>
              </a:rPr>
              <a:t>Cytology/</a:t>
            </a:r>
            <a:r>
              <a:rPr lang="en-US" dirty="0" err="1">
                <a:latin typeface="Andalus" pitchFamily="18" charset="-78"/>
                <a:cs typeface="Andalus" pitchFamily="18" charset="-78"/>
              </a:rPr>
              <a:t>colposcopy</a:t>
            </a:r>
            <a:r>
              <a:rPr lang="en-US" dirty="0">
                <a:latin typeface="Andalus" pitchFamily="18" charset="-78"/>
                <a:cs typeface="Andalus" pitchFamily="18" charset="-78"/>
              </a:rPr>
              <a:t> may reveal </a:t>
            </a:r>
            <a:r>
              <a:rPr lang="en-US" dirty="0" err="1">
                <a:latin typeface="Andalus" pitchFamily="18" charset="-78"/>
                <a:cs typeface="Andalus" pitchFamily="18" charset="-78"/>
              </a:rPr>
              <a:t>squamous</a:t>
            </a:r>
            <a:r>
              <a:rPr lang="en-US" dirty="0">
                <a:latin typeface="Andalus" pitchFamily="18" charset="-78"/>
                <a:cs typeface="Andalus" pitchFamily="18" charset="-78"/>
              </a:rPr>
              <a:t> intraepithelial </a:t>
            </a:r>
            <a:r>
              <a:rPr lang="en-US" dirty="0" err="1">
                <a:latin typeface="Andalus" pitchFamily="18" charset="-78"/>
                <a:cs typeface="Andalus" pitchFamily="18" charset="-78"/>
              </a:rPr>
              <a:t>neoplasia</a:t>
            </a:r>
            <a:r>
              <a:rPr lang="en-US" dirty="0">
                <a:latin typeface="Andalus" pitchFamily="18" charset="-78"/>
                <a:cs typeface="Andalus" pitchFamily="18" charset="-78"/>
              </a:rPr>
              <a:t>.</a:t>
            </a:r>
            <a:endParaRPr lang="ar-JO" dirty="0">
              <a:latin typeface="Andalus" pitchFamily="18" charset="-78"/>
              <a:cs typeface="Andalus"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52600"/>
            <a:ext cx="299124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231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altLang="zh-CN" b="1" dirty="0">
                <a:latin typeface="Microsoft YaHei" panose="020B0503020204020204" pitchFamily="34" charset="-122"/>
                <a:ea typeface="Microsoft YaHei" panose="020B0503020204020204" pitchFamily="34" charset="-122"/>
                <a:sym typeface="+mn-ea"/>
              </a:rPr>
              <a:t>Benign Disease of the Uterus </a:t>
            </a:r>
            <a:br>
              <a:rPr lang="en-US" altLang="zh-CN" b="1" dirty="0">
                <a:latin typeface="Microsoft YaHei" panose="020B0503020204020204" pitchFamily="34" charset="-122"/>
                <a:ea typeface="Microsoft YaHei" panose="020B0503020204020204" pitchFamily="34" charset="-122"/>
                <a:sym typeface="+mn-ea"/>
              </a:rPr>
            </a:br>
            <a:endParaRPr lang="en-US" dirty="0"/>
          </a:p>
        </p:txBody>
      </p:sp>
      <p:sp>
        <p:nvSpPr>
          <p:cNvPr id="3" name="عنصر نائب للمحتوى 2"/>
          <p:cNvSpPr>
            <a:spLocks noGrp="1"/>
          </p:cNvSpPr>
          <p:nvPr>
            <p:ph idx="1"/>
          </p:nvPr>
        </p:nvSpPr>
        <p:spPr/>
        <p:txBody>
          <a:bodyPr/>
          <a:lstStyle/>
          <a:p>
            <a:r>
              <a:rPr lang="en-US" dirty="0"/>
              <a:t>Endometrial Fibroids </a:t>
            </a:r>
          </a:p>
          <a:p>
            <a:r>
              <a:rPr lang="en-US" dirty="0" err="1"/>
              <a:t>Adenomyosis</a:t>
            </a:r>
            <a:r>
              <a:rPr lang="en-US" dirty="0"/>
              <a:t> </a:t>
            </a:r>
          </a:p>
        </p:txBody>
      </p:sp>
    </p:spTree>
    <p:extLst>
      <p:ext uri="{BB962C8B-B14F-4D97-AF65-F5344CB8AC3E}">
        <p14:creationId xmlns:p14="http://schemas.microsoft.com/office/powerpoint/2010/main" val="409016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476726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75811" y="1053466"/>
            <a:ext cx="4565333" cy="507831"/>
          </a:xfrm>
          <a:prstGeom prst="rect">
            <a:avLst/>
          </a:prstGeom>
          <a:noFill/>
          <a:effectLst>
            <a:outerShdw dist="63500" dir="3000000" algn="ctr" rotWithShape="0">
              <a:schemeClr val="bg1"/>
            </a:outerShdw>
          </a:effectLst>
        </p:spPr>
        <p:txBody>
          <a:bodyPr wrap="square" rtlCol="0">
            <a:spAutoFit/>
          </a:bodyPr>
          <a:lstStyle/>
          <a:p>
            <a:pPr algn="ctr"/>
            <a:r>
              <a:rPr lang="en-US"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366237" y="2094548"/>
            <a:ext cx="7250906" cy="1777410"/>
          </a:xfrm>
          <a:prstGeom prst="rect">
            <a:avLst/>
          </a:prstGeom>
          <a:noFill/>
        </p:spPr>
        <p:txBody>
          <a:bodyPr wrap="square" rtlCol="0">
            <a:spAutoFit/>
          </a:bodyPr>
          <a:lstStyle/>
          <a:p>
            <a:r>
              <a:rPr lang="en-US" sz="1350"/>
              <a:t>Uterine leiomyomas (fibroids) are benign, hormone-sensitive uterine neoplasms. </a:t>
            </a:r>
          </a:p>
          <a:p>
            <a:r>
              <a:rPr lang="en-US" sz="1350">
                <a:sym typeface="+mn-ea"/>
              </a:rPr>
              <a:t>It is the most common pelvic neoplasm in females.</a:t>
            </a:r>
          </a:p>
          <a:p>
            <a:r>
              <a:rPr lang="en-US" sz="1350">
                <a:sym typeface="+mn-ea"/>
              </a:rPr>
              <a:t>They arise in reproductive-age females and, when symptomatic, typically present with symptoms of abnormal uterine bleeding and/or pelvic pain/pressure. Uterine fibroids may also have reproductive effects (eg, infertility, adverse pregnancy outcomes).</a:t>
            </a:r>
            <a:endParaRPr lang="en-US" sz="1350"/>
          </a:p>
          <a:p>
            <a:r>
              <a:rPr lang="en-US" sz="1500" b="1" i="1">
                <a:sym typeface="+mn-ea"/>
              </a:rPr>
              <a:t>Etiology</a:t>
            </a:r>
            <a:r>
              <a:rPr lang="en-US" sz="1350">
                <a:sym typeface="+mn-ea"/>
              </a:rPr>
              <a:t>: Excessive estrogen causes more proliferation of mymetruim , so hypersetorgenic state : early meanrch , late menapause , nulliparity , anovulation like PCOS, obese , ethnicity black race</a:t>
            </a:r>
            <a:endParaRPr lang="en-US" sz="1350"/>
          </a:p>
          <a:p>
            <a:endParaRPr lang="en-US" sz="1350"/>
          </a:p>
        </p:txBody>
      </p:sp>
    </p:spTree>
    <p:extLst>
      <p:ext uri="{BB962C8B-B14F-4D97-AF65-F5344CB8AC3E}">
        <p14:creationId xmlns:p14="http://schemas.microsoft.com/office/powerpoint/2010/main" val="2143042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
          <p:cNvSpPr/>
          <p:nvPr/>
        </p:nvSpPr>
        <p:spPr>
          <a:xfrm>
            <a:off x="775811" y="1082517"/>
            <a:ext cx="476726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Presentation</a:t>
            </a:r>
            <a:endParaRPr lang="ar-JO" altLang="en-US"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Text Box 2"/>
          <p:cNvSpPr txBox="1"/>
          <p:nvPr/>
        </p:nvSpPr>
        <p:spPr>
          <a:xfrm>
            <a:off x="124778" y="1808321"/>
            <a:ext cx="4293394" cy="3370153"/>
          </a:xfrm>
          <a:prstGeom prst="rect">
            <a:avLst/>
          </a:prstGeom>
          <a:noFill/>
        </p:spPr>
        <p:txBody>
          <a:bodyPr wrap="square" rtlCol="0">
            <a:spAutoFit/>
          </a:bodyPr>
          <a:lstStyle/>
          <a:p>
            <a:r>
              <a:rPr lang="en-US" sz="1350">
                <a:sym typeface="+mn-ea"/>
              </a:rPr>
              <a:t>The </a:t>
            </a:r>
            <a:r>
              <a:rPr lang="en-US" sz="1350" b="1" i="1" u="sng">
                <a:sym typeface="+mn-ea"/>
              </a:rPr>
              <a:t>majority</a:t>
            </a:r>
            <a:r>
              <a:rPr lang="en-US" sz="1350">
                <a:sym typeface="+mn-ea"/>
              </a:rPr>
              <a:t> of myomas are </a:t>
            </a:r>
            <a:r>
              <a:rPr lang="en-US" sz="1350" b="1" i="1" u="sng">
                <a:sym typeface="+mn-ea"/>
              </a:rPr>
              <a:t>small and asymptomatic</a:t>
            </a:r>
            <a:r>
              <a:rPr lang="en-US" sz="1350">
                <a:sym typeface="+mn-ea"/>
              </a:rPr>
              <a:t>, but many patients with fibroids have significant problems that interfere with some aspect of their lives and warrant therapy. These symptoms are related to the number, size, and location of the tumors.</a:t>
            </a:r>
            <a:endParaRPr lang="en-US" sz="1350"/>
          </a:p>
          <a:p>
            <a:r>
              <a:rPr lang="en-US" sz="1350">
                <a:sym typeface="+mn-ea"/>
              </a:rPr>
              <a:t>Symptoms are classified into three categories:</a:t>
            </a:r>
            <a:endParaRPr lang="en-US" sz="1350"/>
          </a:p>
          <a:p>
            <a:r>
              <a:rPr lang="en-US" b="1">
                <a:sym typeface="+mn-ea"/>
              </a:rPr>
              <a:t>1)</a:t>
            </a:r>
            <a:r>
              <a:rPr lang="en-US" sz="1350">
                <a:sym typeface="+mn-ea"/>
              </a:rPr>
              <a:t>Heavy or prolonged menstrual bleeding</a:t>
            </a:r>
            <a:endParaRPr lang="en-US" sz="1350"/>
          </a:p>
          <a:p>
            <a:r>
              <a:rPr lang="en-US" sz="1500" b="1">
                <a:sym typeface="+mn-ea"/>
              </a:rPr>
              <a:t>2)</a:t>
            </a:r>
            <a:r>
              <a:rPr lang="en-US" sz="1350">
                <a:sym typeface="+mn-ea"/>
              </a:rPr>
              <a:t>Bulk-related symptoms, such as pelvic pressure and pain</a:t>
            </a:r>
            <a:endParaRPr lang="en-US" sz="1350"/>
          </a:p>
          <a:p>
            <a:r>
              <a:rPr lang="en-US" b="1">
                <a:sym typeface="+mn-ea"/>
              </a:rPr>
              <a:t>3)</a:t>
            </a:r>
            <a:r>
              <a:rPr lang="en-US" sz="1350">
                <a:sym typeface="+mn-ea"/>
              </a:rPr>
              <a:t>Reproductive dysfunction (ie, infertility, miscarriage, obstetric complications)</a:t>
            </a:r>
            <a:endParaRPr lang="en-US" sz="1350"/>
          </a:p>
          <a:p>
            <a:r>
              <a:rPr lang="en-US" sz="1350">
                <a:sym typeface="+mn-ea"/>
              </a:rPr>
              <a:t>Among symptomatic patients with uterine fibroids, abnormal uterine bleeding (AUB) is most commen presenting symptom.</a:t>
            </a:r>
            <a:endParaRPr lang="en-US" sz="1350"/>
          </a:p>
          <a:p>
            <a:endParaRPr lang="en-US" sz="1350"/>
          </a:p>
          <a:p>
            <a:endParaRPr lang="en-US" sz="1350"/>
          </a:p>
        </p:txBody>
      </p:sp>
      <p:pic>
        <p:nvPicPr>
          <p:cNvPr id="6" name="Content Placeholder 5" descr="Fibroid 6"/>
          <p:cNvPicPr>
            <a:picLocks noGrp="1" noChangeAspect="1"/>
          </p:cNvPicPr>
          <p:nvPr>
            <p:ph idx="1"/>
          </p:nvPr>
        </p:nvPicPr>
        <p:blipFill>
          <a:blip r:embed="rId2"/>
          <a:stretch>
            <a:fillRect/>
          </a:stretch>
        </p:blipFill>
        <p:spPr>
          <a:xfrm>
            <a:off x="4510564" y="1796892"/>
            <a:ext cx="4462463" cy="3911441"/>
          </a:xfrm>
          <a:prstGeom prst="rect">
            <a:avLst/>
          </a:prstGeom>
        </p:spPr>
      </p:pic>
    </p:spTree>
    <p:extLst>
      <p:ext uri="{BB962C8B-B14F-4D97-AF65-F5344CB8AC3E}">
        <p14:creationId xmlns:p14="http://schemas.microsoft.com/office/powerpoint/2010/main" val="11465479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bwMode="auto">
          <a:xfrm>
            <a:off x="0" y="4961020"/>
            <a:ext cx="9144000" cy="1073068"/>
          </a:xfrm>
          <a:custGeom>
            <a:avLst/>
            <a:gdLst>
              <a:gd name="T0" fmla="*/ 2679 w 2679"/>
              <a:gd name="T1" fmla="*/ 276 h 778"/>
              <a:gd name="T2" fmla="*/ 1743 w 2679"/>
              <a:gd name="T3" fmla="*/ 310 h 778"/>
              <a:gd name="T4" fmla="*/ 832 w 2679"/>
              <a:gd name="T5" fmla="*/ 322 h 778"/>
              <a:gd name="T6" fmla="*/ 352 w 2679"/>
              <a:gd name="T7" fmla="*/ 274 h 778"/>
              <a:gd name="T8" fmla="*/ 160 w 2679"/>
              <a:gd name="T9" fmla="*/ 136 h 778"/>
              <a:gd name="T10" fmla="*/ 0 w 2679"/>
              <a:gd name="T11" fmla="*/ 0 h 778"/>
              <a:gd name="T12" fmla="*/ 0 w 2679"/>
              <a:gd name="T13" fmla="*/ 778 h 778"/>
              <a:gd name="T14" fmla="*/ 2679 w 2679"/>
              <a:gd name="T15" fmla="*/ 778 h 778"/>
              <a:gd name="T16" fmla="*/ 2679 w 2679"/>
              <a:gd name="T17" fmla="*/ 27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9" h="778">
                <a:moveTo>
                  <a:pt x="2679" y="276"/>
                </a:moveTo>
                <a:cubicBezTo>
                  <a:pt x="2452" y="367"/>
                  <a:pt x="2074" y="456"/>
                  <a:pt x="1743" y="310"/>
                </a:cubicBezTo>
                <a:cubicBezTo>
                  <a:pt x="1252" y="94"/>
                  <a:pt x="1066" y="580"/>
                  <a:pt x="832" y="322"/>
                </a:cubicBezTo>
                <a:cubicBezTo>
                  <a:pt x="598" y="64"/>
                  <a:pt x="352" y="274"/>
                  <a:pt x="352" y="274"/>
                </a:cubicBezTo>
                <a:cubicBezTo>
                  <a:pt x="328" y="76"/>
                  <a:pt x="160" y="136"/>
                  <a:pt x="160" y="136"/>
                </a:cubicBezTo>
                <a:cubicBezTo>
                  <a:pt x="134" y="63"/>
                  <a:pt x="70" y="22"/>
                  <a:pt x="0" y="0"/>
                </a:cubicBezTo>
                <a:cubicBezTo>
                  <a:pt x="0" y="778"/>
                  <a:pt x="0" y="778"/>
                  <a:pt x="0" y="778"/>
                </a:cubicBezTo>
                <a:cubicBezTo>
                  <a:pt x="2679" y="778"/>
                  <a:pt x="2679" y="778"/>
                  <a:pt x="2679" y="778"/>
                </a:cubicBezTo>
                <a:lnTo>
                  <a:pt x="2679" y="276"/>
                </a:lnTo>
                <a:close/>
              </a:path>
            </a:pathLst>
          </a:custGeom>
          <a:solidFill>
            <a:srgbClr val="00B050"/>
          </a:solidFill>
          <a:ln>
            <a:noFill/>
          </a:ln>
        </p:spPr>
        <p:txBody>
          <a:bodyPr vert="horz" wrap="square" lIns="68580" tIns="34290" rIns="68580" bIns="34290" numCol="1" anchor="t" anchorCtr="0" compatLnSpc="1"/>
          <a:lstStyle/>
          <a:p>
            <a:endParaRPr lang="zh-CN" altLang="en-US" sz="1350" dirty="0"/>
          </a:p>
        </p:txBody>
      </p:sp>
      <p:sp>
        <p:nvSpPr>
          <p:cNvPr id="2" name="矩形 2"/>
          <p:cNvSpPr/>
          <p:nvPr/>
        </p:nvSpPr>
        <p:spPr>
          <a:xfrm>
            <a:off x="775811" y="1082517"/>
            <a:ext cx="476726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4"/>
          <p:cNvSpPr txBox="1"/>
          <p:nvPr/>
        </p:nvSpPr>
        <p:spPr>
          <a:xfrm>
            <a:off x="775811" y="1053466"/>
            <a:ext cx="4565333" cy="507831"/>
          </a:xfrm>
          <a:prstGeom prst="rect">
            <a:avLst/>
          </a:prstGeom>
          <a:noFill/>
          <a:effectLst>
            <a:outerShdw dist="63500" dir="3000000" algn="ctr" rotWithShape="0">
              <a:schemeClr val="bg1"/>
            </a:outerShdw>
          </a:effectLst>
        </p:spPr>
        <p:txBody>
          <a:bodyPr wrap="square" rtlCol="0">
            <a:spAutoFit/>
          </a:bodyPr>
          <a:lstStyle/>
          <a:p>
            <a:pPr algn="ctr"/>
            <a:r>
              <a:rPr lang="en-US" altLang="zh-CN"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Investigation</a:t>
            </a:r>
          </a:p>
        </p:txBody>
      </p:sp>
      <p:sp>
        <p:nvSpPr>
          <p:cNvPr id="7"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Text Box 2"/>
          <p:cNvSpPr txBox="1"/>
          <p:nvPr/>
        </p:nvSpPr>
        <p:spPr>
          <a:xfrm>
            <a:off x="379571" y="1866900"/>
            <a:ext cx="5095875" cy="2239074"/>
          </a:xfrm>
          <a:prstGeom prst="rect">
            <a:avLst/>
          </a:prstGeom>
          <a:noFill/>
        </p:spPr>
        <p:txBody>
          <a:bodyPr wrap="square" rtlCol="0">
            <a:spAutoFit/>
          </a:bodyPr>
          <a:lstStyle/>
          <a:p>
            <a:r>
              <a:rPr lang="en-US" b="1"/>
              <a:t>1)</a:t>
            </a:r>
            <a:r>
              <a:rPr lang="en-US" sz="1350" b="1"/>
              <a:t>Ultrasound (best initial test)</a:t>
            </a:r>
            <a:r>
              <a:rPr lang="en-US" sz="1350"/>
              <a:t>  </a:t>
            </a:r>
          </a:p>
          <a:p>
            <a:r>
              <a:rPr lang="en-US" sz="1350"/>
              <a:t>Concentric, hypoechoic, heterogeneous tumors</a:t>
            </a:r>
          </a:p>
          <a:p>
            <a:r>
              <a:rPr lang="en-US" sz="1350"/>
              <a:t>Calcifications or cystic areas suggest necrosis</a:t>
            </a:r>
          </a:p>
          <a:p>
            <a:r>
              <a:rPr lang="en-US" b="1"/>
              <a:t>2)</a:t>
            </a:r>
            <a:r>
              <a:rPr lang="en-US" sz="1350"/>
              <a:t>Saline-infused sonography: can be used to better visualize submucosal and intramural fibroids</a:t>
            </a:r>
          </a:p>
          <a:p>
            <a:r>
              <a:rPr lang="en-US" b="1"/>
              <a:t>3)</a:t>
            </a:r>
            <a:r>
              <a:rPr lang="en-US" sz="1350"/>
              <a:t>Hysteroscopy: to assess submucosal fibroids</a:t>
            </a:r>
          </a:p>
          <a:p>
            <a:r>
              <a:rPr lang="en-US" b="1"/>
              <a:t>4)</a:t>
            </a:r>
            <a:r>
              <a:rPr lang="en-US" sz="1350"/>
              <a:t>MRI: to evaluate the uterus and ovaries for potentially complicated surgical cases and visually differentiate between leiomyomas, adenomyomas, and adenomyosis</a:t>
            </a:r>
          </a:p>
        </p:txBody>
      </p:sp>
      <p:pic>
        <p:nvPicPr>
          <p:cNvPr id="6" name="Picture 5" descr="download"/>
          <p:cNvPicPr>
            <a:picLocks noChangeAspect="1"/>
          </p:cNvPicPr>
          <p:nvPr/>
        </p:nvPicPr>
        <p:blipFill>
          <a:blip r:embed="rId2"/>
          <a:stretch>
            <a:fillRect/>
          </a:stretch>
        </p:blipFill>
        <p:spPr>
          <a:xfrm>
            <a:off x="5543074" y="1866900"/>
            <a:ext cx="3358039" cy="3124200"/>
          </a:xfrm>
          <a:prstGeom prst="rect">
            <a:avLst/>
          </a:prstGeom>
        </p:spPr>
      </p:pic>
    </p:spTree>
    <p:extLst>
      <p:ext uri="{BB962C8B-B14F-4D97-AF65-F5344CB8AC3E}">
        <p14:creationId xmlns:p14="http://schemas.microsoft.com/office/powerpoint/2010/main" val="180915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5C2F7D7-A6C1-74FF-8038-16AB52A021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7203" y="418227"/>
            <a:ext cx="3982436" cy="3226798"/>
          </a:xfrm>
        </p:spPr>
      </p:pic>
      <p:sp>
        <p:nvSpPr>
          <p:cNvPr id="5" name="TextBox 4">
            <a:extLst>
              <a:ext uri="{FF2B5EF4-FFF2-40B4-BE49-F238E27FC236}">
                <a16:creationId xmlns:a16="http://schemas.microsoft.com/office/drawing/2014/main" id="{8B30A495-7CB8-1E92-080D-291CAD5801B2}"/>
              </a:ext>
            </a:extLst>
          </p:cNvPr>
          <p:cNvSpPr txBox="1"/>
          <p:nvPr/>
        </p:nvSpPr>
        <p:spPr>
          <a:xfrm>
            <a:off x="3569247" y="2402927"/>
            <a:ext cx="1371600" cy="369332"/>
          </a:xfrm>
          <a:prstGeom prst="rect">
            <a:avLst/>
          </a:prstGeom>
          <a:noFill/>
        </p:spPr>
        <p:txBody>
          <a:bodyPr wrap="square" lIns="91440" tIns="45720" rIns="91440" bIns="45720" rtlCol="0">
            <a:spAutoFit/>
          </a:bodyPr>
          <a:lstStyle/>
          <a:p>
            <a:pPr algn="l"/>
            <a:endParaRPr lang="x-none" sz="1800" dirty="0"/>
          </a:p>
        </p:txBody>
      </p:sp>
      <p:sp>
        <p:nvSpPr>
          <p:cNvPr id="6" name="TextBox 5">
            <a:extLst>
              <a:ext uri="{FF2B5EF4-FFF2-40B4-BE49-F238E27FC236}">
                <a16:creationId xmlns:a16="http://schemas.microsoft.com/office/drawing/2014/main" id="{A440D343-9081-A4BB-DBDA-14FE0C61F7A6}"/>
              </a:ext>
            </a:extLst>
          </p:cNvPr>
          <p:cNvSpPr txBox="1"/>
          <p:nvPr/>
        </p:nvSpPr>
        <p:spPr>
          <a:xfrm>
            <a:off x="2121260" y="4077072"/>
            <a:ext cx="5639173" cy="2031325"/>
          </a:xfrm>
          <a:prstGeom prst="rect">
            <a:avLst/>
          </a:prstGeom>
          <a:noFill/>
        </p:spPr>
        <p:txBody>
          <a:bodyPr wrap="square" lIns="91440" tIns="45720" rIns="91440" bIns="45720" rtlCol="0">
            <a:spAutoFit/>
          </a:bodyPr>
          <a:lstStyle/>
          <a:p>
            <a:r>
              <a:rPr lang="en-US" sz="1800" dirty="0"/>
              <a:t>An irregular </a:t>
            </a:r>
            <a:r>
              <a:rPr lang="en-US" sz="1800" b="0" i="0" dirty="0">
                <a:effectLst/>
                <a:latin typeface="Helvetica" pitchFamily="2" charset="0"/>
              </a:rPr>
              <a:t>sclerotic white plaque with a reddened, inflammatory edge localized to the vulva and perianal region is visible. The labia </a:t>
            </a:r>
            <a:r>
              <a:rPr lang="en-US" sz="1800" b="0" i="0" dirty="0" err="1">
                <a:effectLst/>
                <a:latin typeface="Helvetica" pitchFamily="2" charset="0"/>
              </a:rPr>
              <a:t>minora</a:t>
            </a:r>
            <a:r>
              <a:rPr lang="en-US" sz="1800" b="0" i="0" dirty="0">
                <a:effectLst/>
                <a:latin typeface="Helvetica" pitchFamily="2" charset="0"/>
              </a:rPr>
              <a:t> and </a:t>
            </a:r>
            <a:r>
              <a:rPr lang="en-US" sz="1800" b="0" i="0" dirty="0" err="1">
                <a:effectLst/>
                <a:latin typeface="Helvetica" pitchFamily="2" charset="0"/>
              </a:rPr>
              <a:t>majora</a:t>
            </a:r>
            <a:r>
              <a:rPr lang="en-US" sz="1800" b="0" i="0" dirty="0">
                <a:effectLst/>
                <a:latin typeface="Helvetica" pitchFamily="2" charset="0"/>
              </a:rPr>
              <a:t> are hard to distinguish from one another because of atrophy and sclerosis; the vaginal opening is markedly narrowed.</a:t>
            </a:r>
            <a:endParaRPr lang="en-US" sz="1800" dirty="0">
              <a:effectLst/>
              <a:latin typeface="Helvetica" pitchFamily="2" charset="0"/>
            </a:endParaRPr>
          </a:p>
          <a:p>
            <a:pPr algn="l"/>
            <a:endParaRPr lang="x-none" sz="1800" dirty="0"/>
          </a:p>
        </p:txBody>
      </p:sp>
    </p:spTree>
    <p:extLst>
      <p:ext uri="{BB962C8B-B14F-4D97-AF65-F5344CB8AC3E}">
        <p14:creationId xmlns:p14="http://schemas.microsoft.com/office/powerpoint/2010/main" val="3722848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63906" y="1082517"/>
            <a:ext cx="7443311"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Treatment</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249556" y="1848327"/>
            <a:ext cx="8092916" cy="2723823"/>
          </a:xfrm>
          <a:prstGeom prst="rect">
            <a:avLst/>
          </a:prstGeom>
          <a:noFill/>
        </p:spPr>
        <p:txBody>
          <a:bodyPr wrap="square" rtlCol="0">
            <a:spAutoFit/>
          </a:bodyPr>
          <a:lstStyle/>
          <a:p>
            <a:r>
              <a:rPr lang="en-US" sz="1350"/>
              <a:t>Treatment should </a:t>
            </a:r>
            <a:r>
              <a:rPr lang="en-US" sz="1350" b="1"/>
              <a:t>only</a:t>
            </a:r>
            <a:r>
              <a:rPr lang="en-US" sz="1350"/>
              <a:t> be considered in </a:t>
            </a:r>
            <a:r>
              <a:rPr lang="en-US" sz="1350" b="1"/>
              <a:t>symptomatic</a:t>
            </a:r>
            <a:r>
              <a:rPr lang="en-US" sz="1350"/>
              <a:t> patients because of the side effects of medical therapy and surgery. The goal is to </a:t>
            </a:r>
            <a:r>
              <a:rPr lang="en-US" sz="1350" b="1"/>
              <a:t>relieve symptoms</a:t>
            </a:r>
            <a:r>
              <a:rPr lang="en-US" sz="1350"/>
              <a:t>. Perimenopausal women warrant expectant management in most cases. </a:t>
            </a:r>
          </a:p>
          <a:p>
            <a:r>
              <a:rPr lang="en-US" b="1"/>
              <a:t>Asymptomatic fibroids</a:t>
            </a:r>
          </a:p>
          <a:p>
            <a:r>
              <a:rPr lang="en-US" sz="1350"/>
              <a:t>Do not require treatment </a:t>
            </a:r>
          </a:p>
          <a:p>
            <a:r>
              <a:rPr lang="en-US" sz="1350"/>
              <a:t>Frequent follow-ups (approx. every 6–12 months) with pelvic ultrasonography  and symptom monitoring</a:t>
            </a:r>
          </a:p>
          <a:p>
            <a:r>
              <a:rPr lang="en-US" sz="1350"/>
              <a:t>Patients should be counseled to contact their physician if new symptoms develop.</a:t>
            </a:r>
          </a:p>
          <a:p>
            <a:r>
              <a:rPr lang="en-US" b="1"/>
              <a:t>Symptomatic fibroids</a:t>
            </a:r>
          </a:p>
          <a:p>
            <a:r>
              <a:rPr lang="en-US" sz="1350"/>
              <a:t>The choice of treatment modality depends on the patient's desire to preserve fertility, other personal preference, comorbidities (e.g., contraindications to surgery), and severity of symptoms.</a:t>
            </a:r>
          </a:p>
          <a:p>
            <a:r>
              <a:rPr lang="en-US" sz="1350"/>
              <a:t>Postmenopausal patients and those who do not wish to conceive in the future are eligible for all forms of treatment, i.e., medical therapy, interventional therapy, and surgery. The options available to patients who wish to conceive in the future are medical therapy and myomectomy.</a:t>
            </a:r>
          </a:p>
        </p:txBody>
      </p:sp>
    </p:spTree>
    <p:extLst>
      <p:ext uri="{BB962C8B-B14F-4D97-AF65-F5344CB8AC3E}">
        <p14:creationId xmlns:p14="http://schemas.microsoft.com/office/powerpoint/2010/main" val="4223911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2" y="1082517"/>
            <a:ext cx="7443311"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75811" y="1157288"/>
            <a:ext cx="7443788" cy="507831"/>
          </a:xfrm>
          <a:prstGeom prst="rect">
            <a:avLst/>
          </a:prstGeom>
          <a:noFill/>
          <a:effectLst>
            <a:outerShdw dist="63500" dir="3000000" algn="ctr" rotWithShape="0">
              <a:schemeClr val="bg1"/>
            </a:outerShdw>
          </a:effectLst>
        </p:spPr>
        <p:txBody>
          <a:bodyPr wrap="square" rtlCol="0">
            <a:spAutoFit/>
          </a:bodyPr>
          <a:lstStyle/>
          <a:p>
            <a:pPr algn="l"/>
            <a:r>
              <a:rPr lang="en-US" altLang="zh-CN"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Medical Therapy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38"/>
          <p:cNvSpPr/>
          <p:nvPr/>
        </p:nvSpPr>
        <p:spPr>
          <a:xfrm>
            <a:off x="1127519" y="2473565"/>
            <a:ext cx="1710725" cy="369332"/>
          </a:xfrm>
          <a:prstGeom prst="rect">
            <a:avLst/>
          </a:prstGeom>
        </p:spPr>
        <p:txBody>
          <a:bodyPr wrap="none">
            <a:spAutoFit/>
          </a:bodyPr>
          <a:lstStyle/>
          <a:p>
            <a:pPr algn="l"/>
            <a:r>
              <a:rPr lang="zh-CN" altLang="en-US" dirty="0">
                <a:solidFill>
                  <a:schemeClr val="bg1"/>
                </a:solidFill>
                <a:latin typeface="Microsoft YaHei" panose="020B0503020204020204" pitchFamily="34" charset="-122"/>
                <a:ea typeface="Microsoft YaHei" panose="020B0503020204020204" pitchFamily="34" charset="-122"/>
                <a:cs typeface="Open Sans Semibold" panose="020B0706030804020204" pitchFamily="34" charset="0"/>
              </a:rPr>
              <a:t>common cold</a:t>
            </a:r>
          </a:p>
        </p:txBody>
      </p:sp>
      <p:sp>
        <p:nvSpPr>
          <p:cNvPr id="8" name="矩形 39"/>
          <p:cNvSpPr/>
          <p:nvPr/>
        </p:nvSpPr>
        <p:spPr>
          <a:xfrm>
            <a:off x="665798" y="2953227"/>
            <a:ext cx="2569845" cy="1712777"/>
          </a:xfrm>
          <a:prstGeom prst="rect">
            <a:avLst/>
          </a:prstGeom>
        </p:spPr>
        <p:txBody>
          <a:bodyPr wrap="square">
            <a:spAutoFit/>
          </a:bodyPr>
          <a:lstStyle/>
          <a:p>
            <a:pPr algn="ctr">
              <a:lnSpc>
                <a:spcPct val="130000"/>
              </a:lnSpc>
              <a:defRPr/>
            </a:pPr>
            <a:r>
              <a:rPr lang="zh-CN" altLang="en-US" sz="1350" dirty="0">
                <a:solidFill>
                  <a:schemeClr val="bg1"/>
                </a:solidFill>
                <a:latin typeface="Microsoft YaHei" panose="020B0503020204020204" pitchFamily="34" charset="-122"/>
                <a:ea typeface="Microsoft YaHei" panose="020B0503020204020204" pitchFamily="34" charset="-122"/>
                <a:sym typeface="+mn-lt"/>
              </a:rPr>
              <a:t>Most patients have mild symptoms and generally do not cause pneumonia; influenza can cause high fever, cough, sore throat, muscle pain, etc. </a:t>
            </a:r>
          </a:p>
        </p:txBody>
      </p:sp>
      <p:sp>
        <p:nvSpPr>
          <p:cNvPr id="10" name="矩形 41"/>
          <p:cNvSpPr/>
          <p:nvPr/>
        </p:nvSpPr>
        <p:spPr>
          <a:xfrm>
            <a:off x="5962174" y="3051334"/>
            <a:ext cx="2571274" cy="1712777"/>
          </a:xfrm>
          <a:prstGeom prst="rect">
            <a:avLst/>
          </a:prstGeom>
        </p:spPr>
        <p:txBody>
          <a:bodyPr wrap="square">
            <a:spAutoFit/>
          </a:bodyPr>
          <a:lstStyle/>
          <a:p>
            <a:pPr algn="ctr">
              <a:lnSpc>
                <a:spcPct val="130000"/>
              </a:lnSpc>
              <a:defRPr/>
            </a:pPr>
            <a:r>
              <a:rPr sz="1350" dirty="0">
                <a:solidFill>
                  <a:schemeClr val="bg1"/>
                </a:solidFill>
                <a:latin typeface="Microsoft YaHei" panose="020B0503020204020204" pitchFamily="34" charset="-122"/>
                <a:ea typeface="Microsoft YaHei" panose="020B0503020204020204" pitchFamily="34" charset="-122"/>
                <a:sym typeface="+mn-lt"/>
              </a:rPr>
              <a:t>Symptoms of the patients are mainly fever, fatigue, and dry cough. Some patients have no fever symptoms and may experience chest tightness and dyspnea. </a:t>
            </a:r>
          </a:p>
        </p:txBody>
      </p:sp>
      <p:sp>
        <p:nvSpPr>
          <p:cNvPr id="9" name="Text Box 8"/>
          <p:cNvSpPr txBox="1"/>
          <p:nvPr/>
        </p:nvSpPr>
        <p:spPr>
          <a:xfrm>
            <a:off x="131446" y="1716405"/>
            <a:ext cx="8574881" cy="4085734"/>
          </a:xfrm>
          <a:prstGeom prst="rect">
            <a:avLst/>
          </a:prstGeom>
          <a:noFill/>
        </p:spPr>
        <p:txBody>
          <a:bodyPr wrap="square" rtlCol="0">
            <a:spAutoFit/>
          </a:bodyPr>
          <a:lstStyle/>
          <a:p>
            <a:r>
              <a:rPr lang="en-US" sz="1500" b="1" i="1" u="sng">
                <a:sym typeface="+mn-ea"/>
              </a:rPr>
              <a:t>First-line</a:t>
            </a:r>
            <a:r>
              <a:rPr lang="en-US" sz="1500">
                <a:sym typeface="+mn-ea"/>
              </a:rPr>
              <a:t>:</a:t>
            </a:r>
            <a:endParaRPr lang="en-US" sz="1500"/>
          </a:p>
          <a:p>
            <a:r>
              <a:rPr lang="en-US" sz="1350"/>
              <a:t>1)Combined oral contraceptive pill and progestin-only contraceptive pill: </a:t>
            </a:r>
          </a:p>
          <a:p>
            <a:r>
              <a:rPr lang="en-US" sz="1350"/>
              <a:t>Control bleeding and pain but may promote the growth of leiomyomas also used as adjuvants to GnRH agonist therapy</a:t>
            </a:r>
          </a:p>
          <a:p>
            <a:r>
              <a:rPr lang="en-US" sz="1350"/>
              <a:t>2)Progestin-releasing intrauterine device (IUD): controls heavy and painful bleeding but does not treat fibroids themselves (only for fibroids that do not distort the inside of the uterus)</a:t>
            </a:r>
          </a:p>
          <a:p>
            <a:r>
              <a:rPr lang="en-US" sz="1350"/>
              <a:t>3)Antifibrinolytics (e.g., tranexamic acid): Reduce heavy bleeding, used in patients who do not wish to use hormonal contraceptives</a:t>
            </a:r>
          </a:p>
          <a:p>
            <a:r>
              <a:rPr lang="en-US" sz="1350"/>
              <a:t>4)NSAIDs: for dysmenorrhea</a:t>
            </a:r>
          </a:p>
          <a:p>
            <a:r>
              <a:rPr lang="en-US" sz="1500" b="1" i="1" u="sng"/>
              <a:t>Second-line</a:t>
            </a:r>
            <a:r>
              <a:rPr lang="en-US" sz="1500"/>
              <a:t>:</a:t>
            </a:r>
            <a:r>
              <a:rPr lang="en-US" sz="1350"/>
              <a:t> drugs that may help reduce tumor size and decrease tumor vascularization</a:t>
            </a:r>
          </a:p>
          <a:p>
            <a:r>
              <a:rPr lang="en-US" sz="1350"/>
              <a:t>1)Gonadotropin-releasing hormone (GnRH) agonists: e.g., leuprolide, goserelin, nafarelin </a:t>
            </a:r>
          </a:p>
          <a:p>
            <a:r>
              <a:rPr lang="en-US" sz="1350"/>
              <a:t>Optimal treatment prior to surgery but not suited for long-term monotherapy (&gt; 6 months) due to risk of osteoporosis, hot flushes, depression, Decrease size of leiomyomas,Suppress growth of new leiomyomas,Decrease tumor vascularization nduce amenorrhea and, thereby, improve anemia</a:t>
            </a:r>
          </a:p>
          <a:p>
            <a:r>
              <a:rPr lang="en-US" sz="1350"/>
              <a:t>Leiomyomas recur once therapy is discontinued (rebound growth).</a:t>
            </a:r>
          </a:p>
          <a:p>
            <a:r>
              <a:rPr lang="en-US" sz="1350"/>
              <a:t>2)GnRH antagonists e.g., oral elagolix, relugolix</a:t>
            </a:r>
          </a:p>
          <a:p>
            <a:r>
              <a:rPr lang="en-US" sz="1350"/>
              <a:t>3)Androgenic agonists (e.g., danazol): suppress growth of fibroids but have many potential side effects (e.g., acne, edema, hair loss, etc.)</a:t>
            </a:r>
          </a:p>
          <a:p>
            <a:r>
              <a:rPr lang="en-US" sz="1350"/>
              <a:t>4)Selective progesterone receptor modulators (SPRMs): e.g., ulipristal acetate, mifepristone (currently only approved in Canada and Europe)</a:t>
            </a:r>
          </a:p>
        </p:txBody>
      </p:sp>
    </p:spTree>
    <p:extLst>
      <p:ext uri="{BB962C8B-B14F-4D97-AF65-F5344CB8AC3E}">
        <p14:creationId xmlns:p14="http://schemas.microsoft.com/office/powerpoint/2010/main" val="3215114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477488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966788" y="1082517"/>
            <a:ext cx="6253639" cy="646331"/>
          </a:xfrm>
          <a:prstGeom prst="rect">
            <a:avLst/>
          </a:prstGeom>
          <a:noFill/>
          <a:effectLst>
            <a:outerShdw dist="63500" dir="3000000" algn="ctr" rotWithShape="0">
              <a:schemeClr val="bg1"/>
            </a:outerShdw>
          </a:effectLst>
        </p:spPr>
        <p:txBody>
          <a:bodyPr wrap="square" rtlCol="0">
            <a:spAutoFit/>
          </a:bodyPr>
          <a:lstStyle/>
          <a:p>
            <a:r>
              <a:rPr lang="en-US" altLang="zh-CN" sz="2700" dirty="0">
                <a:solidFill>
                  <a:schemeClr val="accent2"/>
                </a:solidFill>
                <a:latin typeface="优设标题黑" panose="00000500000000000000" pitchFamily="2" charset="-122"/>
                <a:ea typeface="优设标题黑" panose="00000500000000000000" pitchFamily="2" charset="-122"/>
              </a:rPr>
              <a:t>Fiboid:Surgical Treatment</a:t>
            </a:r>
            <a:r>
              <a:rPr lang="en-US" altLang="zh-CN" sz="3600" dirty="0">
                <a:solidFill>
                  <a:schemeClr val="accent2"/>
                </a:solidFill>
                <a:latin typeface="优设标题黑" panose="00000500000000000000" pitchFamily="2" charset="-122"/>
                <a:ea typeface="优设标题黑" panose="00000500000000000000" pitchFamily="2" charset="-122"/>
              </a:rPr>
              <a:t>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Text Box 3"/>
          <p:cNvSpPr txBox="1"/>
          <p:nvPr/>
        </p:nvSpPr>
        <p:spPr>
          <a:xfrm>
            <a:off x="289084" y="1862137"/>
            <a:ext cx="8188166" cy="1615827"/>
          </a:xfrm>
          <a:prstGeom prst="rect">
            <a:avLst/>
          </a:prstGeom>
          <a:noFill/>
        </p:spPr>
        <p:txBody>
          <a:bodyPr wrap="square" rtlCol="0">
            <a:spAutoFit/>
          </a:bodyPr>
          <a:lstStyle/>
          <a:p>
            <a:r>
              <a:rPr lang="en-US" b="1"/>
              <a:t>Myomectomy</a:t>
            </a:r>
            <a:r>
              <a:rPr lang="en-US" sz="1350"/>
              <a:t>: surgical removal of fibroids</a:t>
            </a:r>
          </a:p>
          <a:p>
            <a:r>
              <a:rPr lang="en-US" sz="1350"/>
              <a:t>Surgery is often preferred in rapidly growing fibroids, recurrent refractory bleeding secondary to medical therapy, and in severe symptoms.</a:t>
            </a:r>
          </a:p>
          <a:p>
            <a:r>
              <a:rPr lang="en-US" sz="1350"/>
              <a:t>Approach</a:t>
            </a:r>
          </a:p>
          <a:p>
            <a:r>
              <a:rPr lang="en-US" sz="1350"/>
              <a:t>Hysteroscopic myomectomy: submucosal fibroids and some intramural fibroids that are primarily intracavitary</a:t>
            </a:r>
          </a:p>
          <a:p>
            <a:r>
              <a:rPr lang="en-US" sz="1350"/>
              <a:t>Abdominal myomectomy (laparoscopic or open incision): subserosal and intramural fibroids </a:t>
            </a:r>
          </a:p>
          <a:p>
            <a:endParaRPr lang="en-US" sz="1350"/>
          </a:p>
        </p:txBody>
      </p:sp>
    </p:spTree>
    <p:extLst>
      <p:ext uri="{BB962C8B-B14F-4D97-AF65-F5344CB8AC3E}">
        <p14:creationId xmlns:p14="http://schemas.microsoft.com/office/powerpoint/2010/main" val="866605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6913721" cy="553998"/>
          </a:xfrm>
          <a:prstGeom prst="rect">
            <a:avLst/>
          </a:prstGeom>
          <a:noFill/>
          <a:effectLst>
            <a:outerShdw dist="63500" dir="3000000" algn="ctr" rotWithShape="0">
              <a:schemeClr val="bg1"/>
            </a:outerShdw>
          </a:effectLst>
        </p:spPr>
        <p:txBody>
          <a:bodyPr wrap="square" rtlCol="0">
            <a:spAutoFit/>
          </a:bodyPr>
          <a:lstStyle/>
          <a:p>
            <a:r>
              <a:rPr lang="en-US" altLang="zh-CN" sz="3000" dirty="0">
                <a:solidFill>
                  <a:schemeClr val="accent2"/>
                </a:solidFill>
                <a:latin typeface="优设标题黑" panose="00000500000000000000" pitchFamily="2" charset="-122"/>
                <a:ea typeface="优设标题黑" panose="00000500000000000000" pitchFamily="2" charset="-122"/>
                <a:sym typeface="+mn-ea"/>
              </a:rPr>
              <a:t>Fiboid:Surgical Treatment</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134779" y="1834992"/>
            <a:ext cx="8043386" cy="3070071"/>
          </a:xfrm>
          <a:prstGeom prst="rect">
            <a:avLst/>
          </a:prstGeom>
          <a:noFill/>
        </p:spPr>
        <p:txBody>
          <a:bodyPr wrap="square" rtlCol="0">
            <a:spAutoFit/>
          </a:bodyPr>
          <a:lstStyle/>
          <a:p>
            <a:r>
              <a:rPr lang="en-US" b="1"/>
              <a:t>Treatment options that will affect fertility</a:t>
            </a:r>
          </a:p>
          <a:p>
            <a:r>
              <a:rPr lang="en-US" sz="1350"/>
              <a:t>Interventional therapy </a:t>
            </a:r>
          </a:p>
          <a:p>
            <a:r>
              <a:rPr lang="en-US" sz="1350" b="1"/>
              <a:t>1)</a:t>
            </a:r>
            <a:r>
              <a:rPr lang="en-US" sz="1350"/>
              <a:t>Uterine artery embolization: a percutaneous, radiologic procedure in which an embolic agent is injected into the uterine artery in order to block the blood supply to the fibroid(s)</a:t>
            </a:r>
          </a:p>
          <a:p>
            <a:r>
              <a:rPr lang="en-US" sz="1350"/>
              <a:t>25% of patients require further invasive treatment (e.g., hysterectomy) due to failed embolization or recurrent symptoms</a:t>
            </a:r>
          </a:p>
          <a:p>
            <a:r>
              <a:rPr lang="en-US" sz="1350"/>
              <a:t>Indications</a:t>
            </a:r>
          </a:p>
          <a:p>
            <a:r>
              <a:rPr lang="en-US" sz="1350"/>
              <a:t>Recurrent refractory heavy bleeding and/or severe pain unresponsive to medical treatment</a:t>
            </a:r>
          </a:p>
          <a:p>
            <a:r>
              <a:rPr lang="en-US" sz="1350"/>
              <a:t>Contraindications to surgery or personal preference to avoid surgery</a:t>
            </a:r>
          </a:p>
          <a:p>
            <a:r>
              <a:rPr lang="en-US" sz="1350"/>
              <a:t>No desire to preserve fertility, but wish to preserve the uterus</a:t>
            </a:r>
          </a:p>
          <a:p>
            <a:r>
              <a:rPr lang="en-US" sz="1350" b="1"/>
              <a:t>2)</a:t>
            </a:r>
            <a:r>
              <a:rPr lang="en-US" sz="1350"/>
              <a:t>Magnetic resonance-guided focused ultrasound surgery (MRgFUS): a procedure that utilizes MRI and ultrasound waves to destroy fibroids</a:t>
            </a:r>
          </a:p>
          <a:p>
            <a:r>
              <a:rPr lang="en-US" sz="1350" b="1"/>
              <a:t>3)</a:t>
            </a:r>
            <a:r>
              <a:rPr lang="en-US" sz="1350"/>
              <a:t>Surgery: hysterectomy with/without bilateral salpingo-oophorectomy (definitive treatment) )</a:t>
            </a:r>
          </a:p>
          <a:p>
            <a:endParaRPr lang="en-US" sz="1350"/>
          </a:p>
        </p:txBody>
      </p:sp>
    </p:spTree>
    <p:extLst>
      <p:ext uri="{BB962C8B-B14F-4D97-AF65-F5344CB8AC3E}">
        <p14:creationId xmlns:p14="http://schemas.microsoft.com/office/powerpoint/2010/main" val="2121983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Adenomyosis</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269557" y="1988344"/>
            <a:ext cx="8527733" cy="2862322"/>
          </a:xfrm>
          <a:prstGeom prst="rect">
            <a:avLst/>
          </a:prstGeom>
          <a:noFill/>
        </p:spPr>
        <p:txBody>
          <a:bodyPr wrap="square" rtlCol="0">
            <a:spAutoFit/>
          </a:bodyPr>
          <a:lstStyle/>
          <a:p>
            <a:r>
              <a:rPr lang="en-US" sz="1350"/>
              <a:t> Adenomyosis: benign disease characterized by the occurrence of endometrial tissue within the myometrium.</a:t>
            </a:r>
          </a:p>
          <a:p>
            <a:r>
              <a:rPr lang="en-US" sz="1500" b="1"/>
              <a:t>Epidemiology:</a:t>
            </a:r>
            <a:r>
              <a:rPr lang="en-US" sz="1350"/>
              <a:t> peak incidence at 35–50 years </a:t>
            </a:r>
          </a:p>
          <a:p>
            <a:r>
              <a:rPr lang="en-US" sz="1500" b="1"/>
              <a:t>Etiology:</a:t>
            </a:r>
            <a:r>
              <a:rPr lang="en-US" sz="1350"/>
              <a:t> The exact etiology is unknown, though some risk factors have been identified:</a:t>
            </a:r>
          </a:p>
          <a:p>
            <a:r>
              <a:rPr lang="en-US" sz="1350"/>
              <a:t>Endometriosis</a:t>
            </a:r>
          </a:p>
          <a:p>
            <a:r>
              <a:rPr lang="en-US" sz="1350"/>
              <a:t>Uterine fibroids</a:t>
            </a:r>
          </a:p>
          <a:p>
            <a:r>
              <a:rPr lang="en-US" sz="1350"/>
              <a:t>Parity </a:t>
            </a:r>
          </a:p>
          <a:p>
            <a:r>
              <a:rPr lang="en-US" sz="1500" b="1"/>
              <a:t>Clinical features</a:t>
            </a:r>
          </a:p>
          <a:p>
            <a:r>
              <a:rPr lang="en-US" sz="1350"/>
              <a:t>May be asymptomatic </a:t>
            </a:r>
          </a:p>
          <a:p>
            <a:r>
              <a:rPr lang="en-US" sz="1350"/>
              <a:t>Dysmenorrhea</a:t>
            </a:r>
          </a:p>
          <a:p>
            <a:r>
              <a:rPr lang="en-US" sz="1350"/>
              <a:t>Abnormal uterine bleeding</a:t>
            </a:r>
          </a:p>
          <a:p>
            <a:r>
              <a:rPr lang="en-US" sz="1350"/>
              <a:t>Chronic pelvic pain, aggravated during menses</a:t>
            </a:r>
          </a:p>
          <a:p>
            <a:r>
              <a:rPr lang="en-US" sz="1350"/>
              <a:t>Globular, uniformly enlarged uterus that is soft but tender on palpation</a:t>
            </a:r>
          </a:p>
          <a:p>
            <a:endParaRPr lang="en-US" sz="1350"/>
          </a:p>
        </p:txBody>
      </p:sp>
    </p:spTree>
    <p:extLst>
      <p:ext uri="{BB962C8B-B14F-4D97-AF65-F5344CB8AC3E}">
        <p14:creationId xmlns:p14="http://schemas.microsoft.com/office/powerpoint/2010/main" val="3891108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hlinkClick r:id="" action="ppaction://ole?verb=0"/>
          </p:cNvPr>
          <p:cNvGraphicFramePr>
            <a:graphicFrameLocks noGrp="1" noChangeAspect="1"/>
          </p:cNvGraphicFramePr>
          <p:nvPr>
            <p:ph idx="1"/>
            <p:extLst>
              <p:ext uri="{D42A27DB-BD31-4B8C-83A1-F6EECF244321}">
                <p14:modId xmlns:p14="http://schemas.microsoft.com/office/powerpoint/2010/main" val="888497484"/>
              </p:ext>
            </p:extLst>
          </p:nvPr>
        </p:nvGraphicFramePr>
        <p:xfrm>
          <a:off x="657701" y="1857375"/>
          <a:ext cx="5827395" cy="3143250"/>
        </p:xfrm>
        <a:graphic>
          <a:graphicData uri="http://schemas.openxmlformats.org/presentationml/2006/ole">
            <mc:AlternateContent xmlns:mc="http://schemas.openxmlformats.org/markup-compatibility/2006">
              <mc:Choice xmlns:v="urn:schemas-microsoft-com:vml" Requires="v">
                <p:oleObj r:id="rId2" imgW="6019800" imgH="4191000" progId="PBrush">
                  <p:embed/>
                </p:oleObj>
              </mc:Choice>
              <mc:Fallback>
                <p:oleObj r:id="rId2" imgW="6019800" imgH="4191000" progId="PBrush">
                  <p:embed/>
                  <p:pic>
                    <p:nvPicPr>
                      <p:cNvPr id="2" name="Content Placeholder 1">
                        <a:hlinkClick r:id="" action="ppaction://ole?verb=0"/>
                      </p:cNvPr>
                      <p:cNvPicPr/>
                      <p:nvPr/>
                    </p:nvPicPr>
                    <p:blipFill>
                      <a:blip r:embed="rId3"/>
                      <a:stretch>
                        <a:fillRect/>
                      </a:stretch>
                    </p:blipFill>
                    <p:spPr>
                      <a:xfrm>
                        <a:off x="657701" y="1857375"/>
                        <a:ext cx="5827395" cy="3143250"/>
                      </a:xfrm>
                      <a:prstGeom prst="rect">
                        <a:avLst/>
                      </a:prstGeom>
                    </p:spPr>
                  </p:pic>
                </p:oleObj>
              </mc:Fallback>
            </mc:AlternateContent>
          </a:graphicData>
        </a:graphic>
      </p:graphicFrame>
    </p:spTree>
    <p:extLst>
      <p:ext uri="{BB962C8B-B14F-4D97-AF65-F5344CB8AC3E}">
        <p14:creationId xmlns:p14="http://schemas.microsoft.com/office/powerpoint/2010/main" val="3491276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Adenomyosis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190024" y="2224564"/>
            <a:ext cx="6690360" cy="3254737"/>
          </a:xfrm>
          <a:prstGeom prst="rect">
            <a:avLst/>
          </a:prstGeom>
          <a:noFill/>
        </p:spPr>
        <p:txBody>
          <a:bodyPr wrap="square" rtlCol="0">
            <a:spAutoFit/>
          </a:bodyPr>
          <a:lstStyle/>
          <a:p>
            <a:r>
              <a:rPr lang="en-US" sz="1500" b="1">
                <a:sym typeface="+mn-ea"/>
              </a:rPr>
              <a:t>Diagnostics</a:t>
            </a:r>
            <a:endParaRPr lang="en-US" sz="1350"/>
          </a:p>
          <a:p>
            <a:r>
              <a:rPr lang="en-US" sz="1350">
                <a:sym typeface="+mn-ea"/>
              </a:rPr>
              <a:t>Diagnosis is clinical and may be supported by transvaginal ultrasound and MRI findings</a:t>
            </a:r>
            <a:endParaRPr lang="en-US" sz="1350"/>
          </a:p>
          <a:p>
            <a:r>
              <a:rPr lang="en-US" sz="1350">
                <a:sym typeface="+mn-ea"/>
              </a:rPr>
              <a:t>Asymmetric myometrial wall thickening </a:t>
            </a:r>
            <a:endParaRPr lang="en-US" sz="1350"/>
          </a:p>
          <a:p>
            <a:r>
              <a:rPr lang="en-US" sz="1350">
                <a:sym typeface="+mn-ea"/>
              </a:rPr>
              <a:t>Myometrial cysts</a:t>
            </a:r>
            <a:endParaRPr lang="en-US" sz="1350"/>
          </a:p>
          <a:p>
            <a:r>
              <a:rPr lang="en-US" sz="1350">
                <a:sym typeface="+mn-ea"/>
              </a:rPr>
              <a:t>Histology serves to confirm the diagnosis.</a:t>
            </a:r>
            <a:endParaRPr lang="en-US" sz="1350"/>
          </a:p>
          <a:p>
            <a:r>
              <a:rPr lang="en-US" sz="1500" b="1">
                <a:sym typeface="+mn-ea"/>
              </a:rPr>
              <a:t>Treatment</a:t>
            </a:r>
            <a:endParaRPr lang="en-US" sz="1500" b="1"/>
          </a:p>
          <a:p>
            <a:r>
              <a:rPr lang="en-US" sz="1350">
                <a:sym typeface="+mn-ea"/>
              </a:rPr>
              <a:t>Conservative</a:t>
            </a:r>
            <a:endParaRPr lang="en-US" sz="1350"/>
          </a:p>
          <a:p>
            <a:r>
              <a:rPr lang="en-US" sz="1350">
                <a:sym typeface="+mn-ea"/>
              </a:rPr>
              <a:t>Combined oral contraceptives ,</a:t>
            </a:r>
            <a:endParaRPr lang="en-US" sz="1350"/>
          </a:p>
          <a:p>
            <a:r>
              <a:rPr lang="en-US" sz="1350">
                <a:sym typeface="+mn-ea"/>
              </a:rPr>
              <a:t>Progestin-only contraception (e.g., IUD, continuous-use contraceptive pill) </a:t>
            </a:r>
            <a:endParaRPr lang="en-US" sz="1350"/>
          </a:p>
          <a:p>
            <a:r>
              <a:rPr lang="en-US" sz="1350">
                <a:sym typeface="+mn-ea"/>
              </a:rPr>
              <a:t>NSAIDs for pain relief</a:t>
            </a:r>
            <a:endParaRPr lang="en-US" sz="1350"/>
          </a:p>
          <a:p>
            <a:r>
              <a:rPr lang="en-US" sz="1350">
                <a:sym typeface="+mn-ea"/>
              </a:rPr>
              <a:t>GnRH agonists</a:t>
            </a:r>
            <a:endParaRPr lang="en-US" sz="1350"/>
          </a:p>
          <a:p>
            <a:r>
              <a:rPr lang="en-US" sz="1350">
                <a:sym typeface="+mn-ea"/>
              </a:rPr>
              <a:t>Surgical</a:t>
            </a:r>
            <a:endParaRPr lang="en-US" sz="1350"/>
          </a:p>
          <a:p>
            <a:r>
              <a:rPr lang="en-US" sz="1350">
                <a:sym typeface="+mn-ea"/>
              </a:rPr>
              <a:t>Hysterectomy is the definitive treatment. </a:t>
            </a:r>
            <a:endParaRPr lang="en-US" sz="1350"/>
          </a:p>
          <a:p>
            <a:r>
              <a:rPr lang="en-US" sz="1350">
                <a:sym typeface="+mn-ea"/>
              </a:rPr>
              <a:t>Excision of single, organized adenomyomas.</a:t>
            </a:r>
            <a:endParaRPr lang="en-US" sz="1350"/>
          </a:p>
          <a:p>
            <a:endParaRPr lang="en-US" sz="1350"/>
          </a:p>
        </p:txBody>
      </p:sp>
    </p:spTree>
    <p:extLst>
      <p:ext uri="{BB962C8B-B14F-4D97-AF65-F5344CB8AC3E}">
        <p14:creationId xmlns:p14="http://schemas.microsoft.com/office/powerpoint/2010/main" val="19221992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75812" y="102489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DDX for fibroid</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Content Placeholder 6" descr="Differential-Diagnosis-of-an-Irregular-Enlarged-Uterus"/>
          <p:cNvPicPr>
            <a:picLocks noGrp="1" noChangeAspect="1"/>
          </p:cNvPicPr>
          <p:nvPr>
            <p:ph idx="1"/>
          </p:nvPr>
        </p:nvPicPr>
        <p:blipFill>
          <a:blip r:embed="rId2"/>
          <a:stretch>
            <a:fillRect/>
          </a:stretch>
        </p:blipFill>
        <p:spPr>
          <a:xfrm>
            <a:off x="305752" y="2010251"/>
            <a:ext cx="7880033" cy="3531870"/>
          </a:xfrm>
          <a:prstGeom prst="rect">
            <a:avLst/>
          </a:prstGeom>
        </p:spPr>
      </p:pic>
    </p:spTree>
    <p:extLst>
      <p:ext uri="{BB962C8B-B14F-4D97-AF65-F5344CB8AC3E}">
        <p14:creationId xmlns:p14="http://schemas.microsoft.com/office/powerpoint/2010/main" val="108318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4380" y="1082517"/>
            <a:ext cx="6905149"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2"/>
                </a:solidFill>
                <a:latin typeface="优设标题黑" panose="00000500000000000000" pitchFamily="2" charset="-122"/>
                <a:ea typeface="优设标题黑" panose="00000500000000000000" pitchFamily="2" charset="-122"/>
                <a:sym typeface="+mn-ea"/>
              </a:rPr>
              <a:t>DDX for Heavy menstrual bleedind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Content Placeholder 6" descr="263176726_620467452333101_372546095513716532_n"/>
          <p:cNvPicPr>
            <a:picLocks noGrp="1" noChangeAspect="1"/>
          </p:cNvPicPr>
          <p:nvPr>
            <p:ph idx="1"/>
          </p:nvPr>
        </p:nvPicPr>
        <p:blipFill>
          <a:blip r:embed="rId2"/>
          <a:stretch>
            <a:fillRect/>
          </a:stretch>
        </p:blipFill>
        <p:spPr>
          <a:xfrm>
            <a:off x="244793" y="1859280"/>
            <a:ext cx="8261509" cy="3833813"/>
          </a:xfrm>
          <a:prstGeom prst="rect">
            <a:avLst/>
          </a:prstGeom>
        </p:spPr>
      </p:pic>
    </p:spTree>
    <p:extLst>
      <p:ext uri="{BB962C8B-B14F-4D97-AF65-F5344CB8AC3E}">
        <p14:creationId xmlns:p14="http://schemas.microsoft.com/office/powerpoint/2010/main" val="270470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6213" y="1060609"/>
            <a:ext cx="8084344" cy="2169825"/>
          </a:xfrm>
          <a:prstGeom prst="rect">
            <a:avLst/>
          </a:prstGeom>
          <a:noFill/>
        </p:spPr>
        <p:txBody>
          <a:bodyPr wrap="square" rtlCol="0">
            <a:spAutoFit/>
          </a:bodyPr>
          <a:lstStyle/>
          <a:p>
            <a:r>
              <a:rPr lang="en-US" sz="1500"/>
              <a:t>A 42-year-old woman, gravida 2 para 2, comes to the office for evaluation of </a:t>
            </a:r>
            <a:r>
              <a:rPr lang="en-US" sz="1500" b="1"/>
              <a:t>pelvic pain</a:t>
            </a:r>
            <a:r>
              <a:rPr lang="en-US" sz="1500"/>
              <a:t>.  The patient's </a:t>
            </a:r>
            <a:r>
              <a:rPr lang="en-US" sz="1500" b="1"/>
              <a:t>menses are painful</a:t>
            </a:r>
            <a:r>
              <a:rPr lang="en-US" sz="1500"/>
              <a:t>, with</a:t>
            </a:r>
            <a:r>
              <a:rPr lang="en-US" sz="1500" b="1"/>
              <a:t> heavy bleeding</a:t>
            </a:r>
            <a:r>
              <a:rPr lang="en-US" sz="1500"/>
              <a:t> that requires her to change her tampon every hour during the first 2 days.  She did not have painful menstrual periods until a </a:t>
            </a:r>
            <a:r>
              <a:rPr lang="en-US" sz="1500" b="1"/>
              <a:t>few years ago</a:t>
            </a:r>
            <a:r>
              <a:rPr lang="en-US" sz="1500"/>
              <a:t>.  The pelvic pain used to subside after menses but has become constant over the past few months and is unrelieved by ibuprofen.  Her menstrual cycles are regular, occur every 28-30 days, and last 4 days.  She has had no dysuria, urinary frequency, or constipation.  The patient had a tubal ligation after her last delivery.  She has not had cervical cancer screening within the past 5 years and is not sexually active.  Temperature is 36.7 C (98 F), blood pressure is 120/70 mm Hg, and pulse is 78/min.  Examination shows a </a:t>
            </a:r>
            <a:r>
              <a:rPr lang="en-US" sz="1500" b="1"/>
              <a:t>boggy uterus</a:t>
            </a:r>
            <a:r>
              <a:rPr lang="en-US" sz="1500"/>
              <a:t> that is tender to palpation.</a:t>
            </a:r>
          </a:p>
        </p:txBody>
      </p:sp>
    </p:spTree>
    <p:extLst>
      <p:ext uri="{BB962C8B-B14F-4D97-AF65-F5344CB8AC3E}">
        <p14:creationId xmlns:p14="http://schemas.microsoft.com/office/powerpoint/2010/main" val="1569266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4328-72A3-4F37-B4F6-6ADDD2F799C7}"/>
              </a:ext>
            </a:extLst>
          </p:cNvPr>
          <p:cNvSpPr>
            <a:spLocks noGrp="1"/>
          </p:cNvSpPr>
          <p:nvPr>
            <p:ph type="title"/>
          </p:nvPr>
        </p:nvSpPr>
        <p:spPr/>
        <p:txBody>
          <a:bodyPr>
            <a:normAutofit/>
          </a:bodyPr>
          <a:lstStyle/>
          <a:p>
            <a:r>
              <a:rPr lang="en-US" sz="4400" b="1" dirty="0"/>
              <a:t>Diagnosis</a:t>
            </a:r>
          </a:p>
        </p:txBody>
      </p:sp>
      <p:sp>
        <p:nvSpPr>
          <p:cNvPr id="3" name="Content Placeholder 2">
            <a:extLst>
              <a:ext uri="{FF2B5EF4-FFF2-40B4-BE49-F238E27FC236}">
                <a16:creationId xmlns:a16="http://schemas.microsoft.com/office/drawing/2014/main" id="{BFD85DF4-E4CF-43EB-83BD-50E4ED31F946}"/>
              </a:ext>
            </a:extLst>
          </p:cNvPr>
          <p:cNvSpPr>
            <a:spLocks noGrp="1"/>
          </p:cNvSpPr>
          <p:nvPr>
            <p:ph idx="1"/>
          </p:nvPr>
        </p:nvSpPr>
        <p:spPr/>
        <p:txBody>
          <a:bodyPr/>
          <a:lstStyle/>
          <a:p>
            <a:r>
              <a:rPr lang="en-US" sz="2400" b="1" dirty="0">
                <a:latin typeface="Arial" panose="020B0604020202020204" pitchFamily="34" charset="0"/>
                <a:cs typeface="Arial" panose="020B0604020202020204" pitchFamily="34" charset="0"/>
                <a:sym typeface="+mn-ea"/>
              </a:rPr>
              <a:t>Suspected based on </a:t>
            </a:r>
            <a:r>
              <a:rPr lang="en-US" sz="2400" b="1" dirty="0">
                <a:solidFill>
                  <a:srgbClr val="FF0000"/>
                </a:solidFill>
                <a:latin typeface="Arial" panose="020B0604020202020204" pitchFamily="34" charset="0"/>
                <a:cs typeface="Arial" panose="020B0604020202020204" pitchFamily="34" charset="0"/>
                <a:sym typeface="+mn-ea"/>
              </a:rPr>
              <a:t>clinical presentation</a:t>
            </a:r>
          </a:p>
          <a:p>
            <a:r>
              <a:rPr lang="en-US" sz="2400" b="1" dirty="0">
                <a:solidFill>
                  <a:srgbClr val="FF0000"/>
                </a:solidFill>
                <a:latin typeface="Arial" panose="020B0604020202020204" pitchFamily="34" charset="0"/>
                <a:cs typeface="Arial" panose="020B0604020202020204" pitchFamily="34" charset="0"/>
                <a:sym typeface="+mn-ea"/>
              </a:rPr>
              <a:t>biopsy</a:t>
            </a:r>
            <a:r>
              <a:rPr lang="en-US" sz="2400" b="1" dirty="0">
                <a:latin typeface="Arial" panose="020B0604020202020204" pitchFamily="34" charset="0"/>
                <a:cs typeface="Arial" panose="020B0604020202020204" pitchFamily="34" charset="0"/>
                <a:sym typeface="+mn-ea"/>
              </a:rPr>
              <a:t>: confirms diagnosis and rules out squamous cell carcinoma</a:t>
            </a:r>
            <a:endParaRPr lang="en-US" sz="24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children have no associated malignancy risk and can be diagnosed clinically.</a:t>
            </a:r>
            <a:br>
              <a:rPr lang="en-US" sz="2000"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10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48114" y="1314926"/>
            <a:ext cx="8321516" cy="3323987"/>
          </a:xfrm>
          <a:prstGeom prst="rect">
            <a:avLst/>
          </a:prstGeom>
          <a:noFill/>
        </p:spPr>
        <p:txBody>
          <a:bodyPr wrap="square" rtlCol="0">
            <a:spAutoFit/>
          </a:bodyPr>
          <a:lstStyle/>
          <a:p>
            <a:r>
              <a:rPr lang="en-US" sz="1500"/>
              <a:t>A 30-year-old nulliparous woman comes to the office because of</a:t>
            </a:r>
            <a:r>
              <a:rPr lang="en-US" sz="1500" b="1"/>
              <a:t> painful and heavy menstrual bleeding</a:t>
            </a:r>
            <a:r>
              <a:rPr lang="en-US" sz="1500"/>
              <a:t> for the past 11 months. Menses occur at regular 30-day intervals and last 10 days with heavy flow and passage of </a:t>
            </a:r>
            <a:r>
              <a:rPr lang="en-US" sz="1500" b="1"/>
              <a:t>clots</a:t>
            </a:r>
            <a:r>
              <a:rPr lang="en-US" sz="1500"/>
              <a:t>. Her last menstrual period was 2 weeks ago. Menarche occurred at 10 years of age. She and her husband have tried to conceive for the past year and she had a </a:t>
            </a:r>
            <a:r>
              <a:rPr lang="en-US" sz="1500" b="1"/>
              <a:t>miscarriage </a:t>
            </a:r>
            <a:r>
              <a:rPr lang="en-US" sz="1500"/>
              <a:t>6 months ago. Family history is unremarkable. She does not smoke cigarettes, drink alcohol, or use illicit drugs. She takes no medications. Vital signs are within normal limits. Pelvic examination shows no abnormalities. Laboratory studies, including a complete blood count and coagulation studies, are within the reference ranges. A serum pregnancy test is negative. Pelvic ultrasonography shows a hypoechoic, 2 cm in diameter, round mass in the uterine cavity that is attached to the uterine wall by a narrow stalk. Which of the following is the most appropriate next step in management?</a:t>
            </a:r>
          </a:p>
          <a:p>
            <a:r>
              <a:rPr lang="en-US" sz="1500"/>
              <a:t>A)GnRH agonist</a:t>
            </a:r>
          </a:p>
          <a:p>
            <a:r>
              <a:rPr lang="en-US" sz="1500"/>
              <a:t>B)Hystroscopic myomectomy</a:t>
            </a:r>
          </a:p>
          <a:p>
            <a:r>
              <a:rPr lang="en-US" sz="1500"/>
              <a:t>C)Endometrial ablation</a:t>
            </a:r>
          </a:p>
          <a:p>
            <a:r>
              <a:rPr lang="en-US" sz="1500"/>
              <a:t>D)uterine artery embolization.</a:t>
            </a:r>
          </a:p>
        </p:txBody>
      </p:sp>
    </p:spTree>
    <p:extLst>
      <p:ext uri="{BB962C8B-B14F-4D97-AF65-F5344CB8AC3E}">
        <p14:creationId xmlns:p14="http://schemas.microsoft.com/office/powerpoint/2010/main" val="2296969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17158" y="1063943"/>
            <a:ext cx="7830979" cy="4016484"/>
          </a:xfrm>
          <a:prstGeom prst="rect">
            <a:avLst/>
          </a:prstGeom>
          <a:noFill/>
        </p:spPr>
        <p:txBody>
          <a:bodyPr wrap="square" rtlCol="0">
            <a:spAutoFit/>
          </a:bodyPr>
          <a:lstStyle/>
          <a:p>
            <a:r>
              <a:rPr lang="en-US" sz="1500"/>
              <a:t>A 42-year-old woman, gravida 3, para 3 comes to the physician because of a 14-month history of </a:t>
            </a:r>
            <a:r>
              <a:rPr lang="en-US" sz="1500" b="1"/>
              <a:t>prolonged and heavy menstrual bleeding</a:t>
            </a:r>
            <a:r>
              <a:rPr lang="en-US" sz="1500"/>
              <a:t>. Menses occur at regular 28-day intervals and last 7 days with heavy flow. She also feels fatigued. She is sexually active with her husband and does not use contraception. Vital signs are within normal limits. Pelvic examination shows a </a:t>
            </a:r>
            <a:r>
              <a:rPr lang="en-US" sz="1500" b="1"/>
              <a:t>firm, irregularly-shaped uterus </a:t>
            </a:r>
            <a:r>
              <a:rPr lang="en-US" sz="1500"/>
              <a:t>consistent in size with a 16-week gestation. Her hemoglobin concentration is 9 g/dL, hematocrit is 30%, and mean corpuscular volume is 92 μm3. Pelvic ultrasound shows multiple </a:t>
            </a:r>
            <a:r>
              <a:rPr lang="en-US" sz="1500" b="1"/>
              <a:t>intramural masses</a:t>
            </a:r>
            <a:r>
              <a:rPr lang="en-US" sz="1500"/>
              <a:t> in an irregularly enlarged uterus. The ovaries appear normal bilaterally. The patient has completed childbearing and would like </a:t>
            </a:r>
            <a:r>
              <a:rPr lang="en-US" sz="1500" b="1"/>
              <a:t>definitive</a:t>
            </a:r>
            <a:r>
              <a:rPr lang="en-US" sz="1500"/>
              <a:t> treatment for her symptoms. Operative treatment is scheduled. Which of the following is the most appropriate next step in management?</a:t>
            </a:r>
          </a:p>
          <a:p>
            <a:endParaRPr lang="en-US" sz="1500"/>
          </a:p>
          <a:p>
            <a:r>
              <a:rPr lang="en-US" sz="1500"/>
              <a:t>A)Progesterone only contarceptive pill </a:t>
            </a:r>
          </a:p>
          <a:p>
            <a:r>
              <a:rPr lang="en-US" sz="1500"/>
              <a:t>B)Red cell concentrates</a:t>
            </a:r>
          </a:p>
          <a:p>
            <a:r>
              <a:rPr lang="en-US" sz="1500"/>
              <a:t>C)Levonogestril IUD</a:t>
            </a:r>
          </a:p>
          <a:p>
            <a:r>
              <a:rPr lang="en-US" sz="1500"/>
              <a:t>D)Leuprolide</a:t>
            </a:r>
          </a:p>
          <a:p>
            <a:r>
              <a:rPr lang="en-US" sz="1500"/>
              <a:t>E)Estrogen-Progesterone contarceptive pills </a:t>
            </a:r>
          </a:p>
          <a:p>
            <a:endParaRPr lang="en-US" sz="1500"/>
          </a:p>
        </p:txBody>
      </p:sp>
    </p:spTree>
    <p:extLst>
      <p:ext uri="{BB962C8B-B14F-4D97-AF65-F5344CB8AC3E}">
        <p14:creationId xmlns:p14="http://schemas.microsoft.com/office/powerpoint/2010/main" val="1903121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518160" y="1291114"/>
            <a:ext cx="7704773" cy="3000821"/>
          </a:xfrm>
          <a:prstGeom prst="rect">
            <a:avLst/>
          </a:prstGeom>
          <a:noFill/>
        </p:spPr>
        <p:txBody>
          <a:bodyPr wrap="square" rtlCol="0">
            <a:spAutoFit/>
          </a:bodyPr>
          <a:lstStyle/>
          <a:p>
            <a:r>
              <a:rPr lang="en-US" sz="1350"/>
              <a:t>A 37-year-old woman, gravida 3, para 3, comes to the physician for very painful menses that have caused her to miss at least 3 days of work during each menstrual cycle for the past 6 months. Menses occur with heavy bleeding at regular 28-day intervals. She also has constant dull pain in the pelvic region between cycles. She is otherwise healthy. She weighs 53 kg (117 lb) and is 160 cm tall; BMI is 21 kg/m2. Pelvic examination shows no abnormalities. Pelvic ultrasonography shows a uniformly enlarged uterus and asymmetric thickening of the myometrial wall with a poorly defined endomyometrial border. Which of the following is the most likely cause of these findings?</a:t>
            </a:r>
          </a:p>
          <a:p>
            <a:r>
              <a:rPr lang="en-US" sz="1350"/>
              <a:t>A)Endometrial tissue within the uterine wall </a:t>
            </a:r>
          </a:p>
          <a:p>
            <a:r>
              <a:rPr lang="en-US" sz="1350"/>
              <a:t>B)Endometrial tissue within the fallopian tubes.</a:t>
            </a:r>
          </a:p>
          <a:p>
            <a:r>
              <a:rPr lang="en-US" sz="1350"/>
              <a:t>C)Neoplastic changes of the endometruim.</a:t>
            </a:r>
          </a:p>
          <a:p>
            <a:r>
              <a:rPr lang="en-US" sz="1350"/>
              <a:t>D)Benign smooth muscles of the uterus.</a:t>
            </a:r>
          </a:p>
          <a:p>
            <a:endParaRPr lang="en-US" sz="1350"/>
          </a:p>
          <a:p>
            <a:endParaRPr lang="en-US" sz="1350"/>
          </a:p>
          <a:p>
            <a:endParaRPr lang="en-US" sz="1350"/>
          </a:p>
        </p:txBody>
      </p:sp>
    </p:spTree>
    <p:extLst>
      <p:ext uri="{BB962C8B-B14F-4D97-AF65-F5344CB8AC3E}">
        <p14:creationId xmlns:p14="http://schemas.microsoft.com/office/powerpoint/2010/main" val="2344496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9076" y="1123950"/>
            <a:ext cx="8204835" cy="3323987"/>
          </a:xfrm>
          <a:prstGeom prst="rect">
            <a:avLst/>
          </a:prstGeom>
          <a:noFill/>
        </p:spPr>
        <p:txBody>
          <a:bodyPr wrap="square" rtlCol="0">
            <a:spAutoFit/>
          </a:bodyPr>
          <a:lstStyle/>
          <a:p>
            <a:r>
              <a:rPr lang="en-US" sz="1500"/>
              <a:t>A 29-year-old nulliparous woman comes to the physician for an </a:t>
            </a:r>
            <a:r>
              <a:rPr lang="en-US" sz="1500" b="1"/>
              <a:t>annual health maintenance </a:t>
            </a:r>
            <a:r>
              <a:rPr lang="en-US" sz="1500"/>
              <a:t>examination. She feels well, has no history of serious illness, and takes no medications. Menarche was at the age of 10 years and menses occur at regular 28-day intervals with moderate flow lasting for 5 days. She is sexually active in a monogamous relationship with her husband and uses a c</a:t>
            </a:r>
            <a:r>
              <a:rPr lang="en-US" sz="1500" b="1"/>
              <a:t>opper intrauterine device (IUD)</a:t>
            </a:r>
            <a:r>
              <a:rPr lang="en-US" sz="1500"/>
              <a:t> for contraception. She is 167 cm (5 ft 6 in) tall and weighs 92 kg (203 lb); BMI is 33 kg/m2. Vital signs are within normal limits. Physical examination, including pelvic examination, shows no abnormalities. Transvaginal ultrasonography shows a well-positioned IUD and a 3.5-cm, </a:t>
            </a:r>
            <a:r>
              <a:rPr lang="en-US" sz="1500" b="1"/>
              <a:t>concentric, hypoechoic, heterogeneous mass in the posterior myometrial wall.</a:t>
            </a:r>
            <a:r>
              <a:rPr lang="en-US" sz="1500"/>
              <a:t> Ultrasonography performed 4 years ago, when the copper IUD was placed, showed no abnormalities. Which of the following is the most appropriate next step in management?</a:t>
            </a:r>
          </a:p>
          <a:p>
            <a:r>
              <a:rPr lang="en-US" sz="1500"/>
              <a:t>A)Replace copper IUD with progesterone IUD </a:t>
            </a:r>
          </a:p>
          <a:p>
            <a:r>
              <a:rPr lang="en-US" sz="1500"/>
              <a:t>B)Replace ultrasound in 6-12 months</a:t>
            </a:r>
          </a:p>
          <a:p>
            <a:r>
              <a:rPr lang="en-US" sz="1500"/>
              <a:t>C)Remove copper IUD and perscripe oral contraxeptive pills.</a:t>
            </a:r>
          </a:p>
          <a:p>
            <a:r>
              <a:rPr lang="en-US" sz="1500"/>
              <a:t>D)Preform hystroscopy with endometrial biobsy.</a:t>
            </a:r>
          </a:p>
        </p:txBody>
      </p:sp>
    </p:spTree>
    <p:extLst>
      <p:ext uri="{BB962C8B-B14F-4D97-AF65-F5344CB8AC3E}">
        <p14:creationId xmlns:p14="http://schemas.microsoft.com/office/powerpoint/2010/main" val="38623349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FA371-6667-68B2-4224-F9852C9BB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686954"/>
            <a:ext cx="9997228" cy="5484091"/>
          </a:xfrm>
          <a:prstGeom prst="rect">
            <a:avLst/>
          </a:prstGeom>
        </p:spPr>
      </p:pic>
    </p:spTree>
    <p:extLst>
      <p:ext uri="{BB962C8B-B14F-4D97-AF65-F5344CB8AC3E}">
        <p14:creationId xmlns:p14="http://schemas.microsoft.com/office/powerpoint/2010/main" val="1045004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E6A60-F1C6-E2CD-CBA1-F222E0351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9" y="1012247"/>
            <a:ext cx="8811242" cy="4833505"/>
          </a:xfrm>
          <a:prstGeom prst="rect">
            <a:avLst/>
          </a:prstGeom>
        </p:spPr>
      </p:pic>
    </p:spTree>
    <p:extLst>
      <p:ext uri="{BB962C8B-B14F-4D97-AF65-F5344CB8AC3E}">
        <p14:creationId xmlns:p14="http://schemas.microsoft.com/office/powerpoint/2010/main" val="3449373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5AF4CD-4BAA-36D2-CF7F-B7FFD5322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47" y="1132790"/>
            <a:ext cx="8361906" cy="4592419"/>
          </a:xfrm>
          <a:prstGeom prst="rect">
            <a:avLst/>
          </a:prstGeom>
        </p:spPr>
      </p:pic>
    </p:spTree>
    <p:extLst>
      <p:ext uri="{BB962C8B-B14F-4D97-AF65-F5344CB8AC3E}">
        <p14:creationId xmlns:p14="http://schemas.microsoft.com/office/powerpoint/2010/main" val="1399328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sp>
          <p:nvSpPr>
            <p:cNvPr id="4" name="object 4"/>
            <p:cNvSpPr/>
            <p:nvPr/>
          </p:nvSpPr>
          <p:spPr>
            <a:xfrm>
              <a:off x="2324099" y="1543050"/>
              <a:ext cx="7543800" cy="3829050"/>
            </a:xfrm>
            <a:custGeom>
              <a:avLst/>
              <a:gdLst/>
              <a:ahLst/>
              <a:cxnLst/>
              <a:rect l="l" t="t" r="r" b="b"/>
              <a:pathLst>
                <a:path w="7543800" h="3829050">
                  <a:moveTo>
                    <a:pt x="0" y="3829050"/>
                  </a:moveTo>
                  <a:lnTo>
                    <a:pt x="7543800" y="3829050"/>
                  </a:lnTo>
                  <a:lnTo>
                    <a:pt x="7543800" y="0"/>
                  </a:lnTo>
                  <a:lnTo>
                    <a:pt x="0" y="0"/>
                  </a:lnTo>
                  <a:lnTo>
                    <a:pt x="0" y="3829050"/>
                  </a:lnTo>
                  <a:close/>
                </a:path>
              </a:pathLst>
            </a:custGeom>
            <a:ln w="15875">
              <a:solidFill>
                <a:srgbClr val="83992A"/>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3143250"/>
              <a:ext cx="2457449" cy="619125"/>
            </a:xfrm>
            <a:prstGeom prst="rect">
              <a:avLst/>
            </a:prstGeom>
          </p:spPr>
        </p:pic>
        <p:pic>
          <p:nvPicPr>
            <p:cNvPr id="6" name="object 6"/>
            <p:cNvPicPr/>
            <p:nvPr/>
          </p:nvPicPr>
          <p:blipFill>
            <a:blip r:embed="rId4" cstate="print"/>
            <a:stretch>
              <a:fillRect/>
            </a:stretch>
          </p:blipFill>
          <p:spPr>
            <a:xfrm>
              <a:off x="9734550" y="3143250"/>
              <a:ext cx="2457450" cy="619125"/>
            </a:xfrm>
            <a:prstGeom prst="rect">
              <a:avLst/>
            </a:prstGeom>
          </p:spPr>
        </p:pic>
        <p:sp>
          <p:nvSpPr>
            <p:cNvPr id="7" name="object 7"/>
            <p:cNvSpPr/>
            <p:nvPr/>
          </p:nvSpPr>
          <p:spPr>
            <a:xfrm>
              <a:off x="2695574" y="3524250"/>
              <a:ext cx="6816090" cy="0"/>
            </a:xfrm>
            <a:custGeom>
              <a:avLst/>
              <a:gdLst/>
              <a:ahLst/>
              <a:cxnLst/>
              <a:rect l="l" t="t" r="r" b="b"/>
              <a:pathLst>
                <a:path w="6816090">
                  <a:moveTo>
                    <a:pt x="0" y="0"/>
                  </a:moveTo>
                  <a:lnTo>
                    <a:pt x="6815708" y="0"/>
                  </a:lnTo>
                </a:path>
              </a:pathLst>
            </a:custGeom>
            <a:ln w="15875">
              <a:solidFill>
                <a:srgbClr val="83992A"/>
              </a:solidFill>
            </a:ln>
          </p:spPr>
          <p:txBody>
            <a:bodyPr wrap="square" lIns="0" tIns="0" rIns="0" bIns="0" rtlCol="0"/>
            <a:lstStyle/>
            <a:p>
              <a:endParaRPr/>
            </a:p>
          </p:txBody>
        </p:sp>
      </p:grpSp>
      <p:sp>
        <p:nvSpPr>
          <p:cNvPr id="8" name="object 8"/>
          <p:cNvSpPr txBox="1">
            <a:spLocks noGrp="1"/>
          </p:cNvSpPr>
          <p:nvPr>
            <p:ph type="title"/>
          </p:nvPr>
        </p:nvSpPr>
        <p:spPr>
          <a:xfrm>
            <a:off x="2516220" y="2038503"/>
            <a:ext cx="4114324" cy="1675459"/>
          </a:xfrm>
          <a:prstGeom prst="rect">
            <a:avLst/>
          </a:prstGeom>
        </p:spPr>
        <p:txBody>
          <a:bodyPr vert="horz" wrap="square" lIns="0" tIns="13335" rIns="0" bIns="0" rtlCol="0">
            <a:spAutoFit/>
          </a:bodyPr>
          <a:lstStyle/>
          <a:p>
            <a:pPr marL="12700">
              <a:lnSpc>
                <a:spcPct val="100000"/>
              </a:lnSpc>
              <a:spcBef>
                <a:spcPts val="105"/>
              </a:spcBef>
            </a:pPr>
            <a:r>
              <a:rPr sz="5400" spc="-155" dirty="0"/>
              <a:t>Benign</a:t>
            </a:r>
            <a:r>
              <a:rPr sz="5400" spc="-25" dirty="0"/>
              <a:t> </a:t>
            </a:r>
            <a:r>
              <a:rPr sz="5400" spc="-135" dirty="0"/>
              <a:t>ovarian</a:t>
            </a:r>
            <a:r>
              <a:rPr sz="5400" spc="-25" dirty="0"/>
              <a:t> </a:t>
            </a:r>
            <a:r>
              <a:rPr sz="5400" spc="-130" dirty="0"/>
              <a:t>mass</a:t>
            </a:r>
            <a:endParaRPr sz="5400"/>
          </a:p>
        </p:txBody>
      </p:sp>
    </p:spTree>
    <p:extLst>
      <p:ext uri="{BB962C8B-B14F-4D97-AF65-F5344CB8AC3E}">
        <p14:creationId xmlns:p14="http://schemas.microsoft.com/office/powerpoint/2010/main" val="1871373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9553" y="836712"/>
            <a:ext cx="8208912" cy="3297056"/>
          </a:xfrm>
          <a:prstGeom prst="rect">
            <a:avLst/>
          </a:prstGeom>
        </p:spPr>
        <p:txBody>
          <a:bodyPr vert="horz" wrap="square" lIns="0" tIns="95250" rIns="0" bIns="0" rtlCol="0">
            <a:spAutoFit/>
          </a:bodyPr>
          <a:lstStyle/>
          <a:p>
            <a:pPr marL="298450" marR="5080" indent="-286385">
              <a:lnSpc>
                <a:spcPct val="80000"/>
              </a:lnSpc>
              <a:spcBef>
                <a:spcPts val="750"/>
              </a:spcBef>
              <a:buClr>
                <a:srgbClr val="83992A"/>
              </a:buClr>
              <a:buSzPct val="115384"/>
              <a:buFont typeface="Arial MT"/>
              <a:buChar char="•"/>
              <a:tabLst>
                <a:tab pos="299085" algn="l"/>
                <a:tab pos="2176780" algn="l"/>
              </a:tabLst>
            </a:pPr>
            <a:r>
              <a:rPr sz="2600" spc="15" dirty="0">
                <a:solidFill>
                  <a:srgbClr val="282828"/>
                </a:solidFill>
                <a:latin typeface="Calibri"/>
                <a:cs typeface="Calibri"/>
              </a:rPr>
              <a:t>A </a:t>
            </a:r>
            <a:r>
              <a:rPr sz="2600" spc="5" dirty="0">
                <a:solidFill>
                  <a:srgbClr val="282828"/>
                </a:solidFill>
                <a:latin typeface="Calibri"/>
                <a:cs typeface="Calibri"/>
              </a:rPr>
              <a:t>42-years-old woman, </a:t>
            </a:r>
            <a:r>
              <a:rPr sz="2600" spc="10" dirty="0">
                <a:solidFill>
                  <a:srgbClr val="282828"/>
                </a:solidFill>
                <a:latin typeface="Calibri"/>
                <a:cs typeface="Calibri"/>
              </a:rPr>
              <a:t>G3p2+1came </a:t>
            </a:r>
            <a:r>
              <a:rPr sz="2600" spc="15" dirty="0">
                <a:solidFill>
                  <a:srgbClr val="282828"/>
                </a:solidFill>
                <a:latin typeface="Calibri"/>
                <a:cs typeface="Calibri"/>
              </a:rPr>
              <a:t>to </a:t>
            </a:r>
            <a:r>
              <a:rPr sz="2600" spc="-5" dirty="0">
                <a:solidFill>
                  <a:srgbClr val="282828"/>
                </a:solidFill>
                <a:latin typeface="Calibri"/>
                <a:cs typeface="Calibri"/>
              </a:rPr>
              <a:t>Hospital’s </a:t>
            </a:r>
            <a:r>
              <a:rPr sz="2600" spc="10" dirty="0">
                <a:solidFill>
                  <a:srgbClr val="282828"/>
                </a:solidFill>
                <a:latin typeface="Calibri"/>
                <a:cs typeface="Calibri"/>
              </a:rPr>
              <a:t>with </a:t>
            </a:r>
            <a:r>
              <a:rPr sz="2600" spc="5" dirty="0">
                <a:solidFill>
                  <a:srgbClr val="282828"/>
                </a:solidFill>
                <a:latin typeface="Calibri"/>
                <a:cs typeface="Calibri"/>
              </a:rPr>
              <a:t>complaints </a:t>
            </a:r>
            <a:r>
              <a:rPr sz="2600" spc="10" dirty="0">
                <a:solidFill>
                  <a:srgbClr val="282828"/>
                </a:solidFill>
                <a:latin typeface="Calibri"/>
                <a:cs typeface="Calibri"/>
              </a:rPr>
              <a:t> </a:t>
            </a:r>
            <a:r>
              <a:rPr sz="2600" spc="-10" dirty="0">
                <a:solidFill>
                  <a:srgbClr val="282828"/>
                </a:solidFill>
                <a:latin typeface="Calibri"/>
                <a:cs typeface="Calibri"/>
              </a:rPr>
              <a:t>of </a:t>
            </a:r>
            <a:r>
              <a:rPr sz="2600" dirty="0">
                <a:solidFill>
                  <a:srgbClr val="282828"/>
                </a:solidFill>
                <a:latin typeface="Calibri"/>
                <a:cs typeface="Calibri"/>
              </a:rPr>
              <a:t>tightness </a:t>
            </a:r>
            <a:r>
              <a:rPr sz="2600" spc="5" dirty="0">
                <a:solidFill>
                  <a:srgbClr val="282828"/>
                </a:solidFill>
                <a:latin typeface="Calibri"/>
                <a:cs typeface="Calibri"/>
              </a:rPr>
              <a:t>and </a:t>
            </a:r>
            <a:r>
              <a:rPr sz="2600" spc="10" dirty="0">
                <a:solidFill>
                  <a:srgbClr val="282828"/>
                </a:solidFill>
                <a:latin typeface="Calibri"/>
                <a:cs typeface="Calibri"/>
              </a:rPr>
              <a:t>difficulty in </a:t>
            </a:r>
            <a:r>
              <a:rPr sz="2600" spc="-5" dirty="0">
                <a:solidFill>
                  <a:srgbClr val="282828"/>
                </a:solidFill>
                <a:latin typeface="Calibri"/>
                <a:cs typeface="Calibri"/>
              </a:rPr>
              <a:t>breathing </a:t>
            </a:r>
            <a:r>
              <a:rPr sz="2600" spc="5" dirty="0">
                <a:solidFill>
                  <a:srgbClr val="282828"/>
                </a:solidFill>
                <a:latin typeface="Calibri"/>
                <a:cs typeface="Calibri"/>
              </a:rPr>
              <a:t>because </a:t>
            </a:r>
            <a:r>
              <a:rPr sz="2600" spc="-10" dirty="0">
                <a:solidFill>
                  <a:srgbClr val="282828"/>
                </a:solidFill>
                <a:latin typeface="Calibri"/>
                <a:cs typeface="Calibri"/>
              </a:rPr>
              <a:t>her </a:t>
            </a:r>
            <a:r>
              <a:rPr sz="2600" spc="-5" dirty="0">
                <a:solidFill>
                  <a:srgbClr val="282828"/>
                </a:solidFill>
                <a:latin typeface="Calibri"/>
                <a:cs typeface="Calibri"/>
              </a:rPr>
              <a:t>abdomen </a:t>
            </a:r>
            <a:r>
              <a:rPr sz="2600" spc="5" dirty="0">
                <a:solidFill>
                  <a:srgbClr val="282828"/>
                </a:solidFill>
                <a:latin typeface="Calibri"/>
                <a:cs typeface="Calibri"/>
              </a:rPr>
              <a:t>is </a:t>
            </a:r>
            <a:r>
              <a:rPr sz="2600" spc="10" dirty="0">
                <a:solidFill>
                  <a:srgbClr val="282828"/>
                </a:solidFill>
                <a:latin typeface="Calibri"/>
                <a:cs typeface="Calibri"/>
              </a:rPr>
              <a:t> </a:t>
            </a:r>
            <a:r>
              <a:rPr sz="2600" dirty="0">
                <a:solidFill>
                  <a:srgbClr val="282828"/>
                </a:solidFill>
                <a:latin typeface="Calibri"/>
                <a:cs typeface="Calibri"/>
              </a:rPr>
              <a:t>increasingly </a:t>
            </a:r>
            <a:r>
              <a:rPr sz="2600" spc="-10" dirty="0">
                <a:solidFill>
                  <a:srgbClr val="282828"/>
                </a:solidFill>
                <a:latin typeface="Calibri"/>
                <a:cs typeface="Calibri"/>
              </a:rPr>
              <a:t>enlarged </a:t>
            </a:r>
            <a:r>
              <a:rPr sz="2600" spc="10" dirty="0">
                <a:solidFill>
                  <a:srgbClr val="282828"/>
                </a:solidFill>
                <a:latin typeface="Calibri"/>
                <a:cs typeface="Calibri"/>
              </a:rPr>
              <a:t>and </a:t>
            </a:r>
            <a:r>
              <a:rPr sz="2600" spc="-10" dirty="0">
                <a:solidFill>
                  <a:srgbClr val="282828"/>
                </a:solidFill>
                <a:latin typeface="Calibri"/>
                <a:cs typeface="Calibri"/>
              </a:rPr>
              <a:t>hardened. </a:t>
            </a:r>
            <a:r>
              <a:rPr sz="2600" spc="5" dirty="0">
                <a:solidFill>
                  <a:srgbClr val="282828"/>
                </a:solidFill>
                <a:latin typeface="Calibri"/>
                <a:cs typeface="Calibri"/>
              </a:rPr>
              <a:t>Complaints </a:t>
            </a:r>
            <a:r>
              <a:rPr sz="2600" dirty="0">
                <a:solidFill>
                  <a:srgbClr val="282828"/>
                </a:solidFill>
                <a:latin typeface="Calibri"/>
                <a:cs typeface="Calibri"/>
              </a:rPr>
              <a:t>were already </a:t>
            </a:r>
            <a:r>
              <a:rPr sz="2600" spc="5" dirty="0">
                <a:solidFill>
                  <a:srgbClr val="282828"/>
                </a:solidFill>
                <a:latin typeface="Calibri"/>
                <a:cs typeface="Calibri"/>
              </a:rPr>
              <a:t> </a:t>
            </a:r>
            <a:r>
              <a:rPr sz="2600" spc="-10" dirty="0">
                <a:solidFill>
                  <a:srgbClr val="282828"/>
                </a:solidFill>
                <a:latin typeface="Calibri"/>
                <a:cs typeface="Calibri"/>
              </a:rPr>
              <a:t>present </a:t>
            </a:r>
            <a:r>
              <a:rPr sz="2600" spc="-20" dirty="0">
                <a:solidFill>
                  <a:srgbClr val="282828"/>
                </a:solidFill>
                <a:latin typeface="Calibri"/>
                <a:cs typeface="Calibri"/>
              </a:rPr>
              <a:t>for </a:t>
            </a:r>
            <a:r>
              <a:rPr sz="2600" dirty="0">
                <a:solidFill>
                  <a:srgbClr val="282828"/>
                </a:solidFill>
                <a:latin typeface="Calibri"/>
                <a:cs typeface="Calibri"/>
              </a:rPr>
              <a:t>three </a:t>
            </a:r>
            <a:r>
              <a:rPr sz="2600" spc="-15" dirty="0">
                <a:solidFill>
                  <a:srgbClr val="282828"/>
                </a:solidFill>
                <a:latin typeface="Calibri"/>
                <a:cs typeface="Calibri"/>
              </a:rPr>
              <a:t>years </a:t>
            </a:r>
            <a:r>
              <a:rPr sz="2600" spc="-25" dirty="0">
                <a:solidFill>
                  <a:srgbClr val="282828"/>
                </a:solidFill>
                <a:latin typeface="Calibri"/>
                <a:cs typeface="Calibri"/>
              </a:rPr>
              <a:t>ago, </a:t>
            </a:r>
            <a:r>
              <a:rPr sz="2600" spc="-10" dirty="0">
                <a:solidFill>
                  <a:srgbClr val="282828"/>
                </a:solidFill>
                <a:latin typeface="Calibri"/>
                <a:cs typeface="Calibri"/>
              </a:rPr>
              <a:t>but </a:t>
            </a:r>
            <a:r>
              <a:rPr sz="2600" spc="10" dirty="0">
                <a:solidFill>
                  <a:srgbClr val="282828"/>
                </a:solidFill>
                <a:latin typeface="Calibri"/>
                <a:cs typeface="Calibri"/>
              </a:rPr>
              <a:t>she </a:t>
            </a:r>
            <a:r>
              <a:rPr sz="2600" spc="-10" dirty="0">
                <a:solidFill>
                  <a:srgbClr val="282828"/>
                </a:solidFill>
                <a:latin typeface="Calibri"/>
                <a:cs typeface="Calibri"/>
              </a:rPr>
              <a:t>never sought </a:t>
            </a:r>
            <a:r>
              <a:rPr sz="2600" spc="5" dirty="0">
                <a:solidFill>
                  <a:srgbClr val="282828"/>
                </a:solidFill>
                <a:latin typeface="Calibri"/>
                <a:cs typeface="Calibri"/>
              </a:rPr>
              <a:t>medical attention </a:t>
            </a:r>
            <a:r>
              <a:rPr sz="2600" spc="-575" dirty="0">
                <a:solidFill>
                  <a:srgbClr val="282828"/>
                </a:solidFill>
                <a:latin typeface="Calibri"/>
                <a:cs typeface="Calibri"/>
              </a:rPr>
              <a:t> </a:t>
            </a:r>
            <a:r>
              <a:rPr sz="2600" dirty="0">
                <a:solidFill>
                  <a:srgbClr val="282828"/>
                </a:solidFill>
                <a:latin typeface="Calibri"/>
                <a:cs typeface="Calibri"/>
              </a:rPr>
              <a:t>until </a:t>
            </a:r>
            <a:r>
              <a:rPr sz="2600" spc="-5" dirty="0">
                <a:solidFill>
                  <a:srgbClr val="282828"/>
                </a:solidFill>
                <a:latin typeface="Calibri"/>
                <a:cs typeface="Calibri"/>
              </a:rPr>
              <a:t>now </a:t>
            </a:r>
            <a:r>
              <a:rPr sz="2600" spc="5" dirty="0">
                <a:solidFill>
                  <a:srgbClr val="282828"/>
                </a:solidFill>
                <a:latin typeface="Calibri"/>
                <a:cs typeface="Calibri"/>
              </a:rPr>
              <a:t>because she </a:t>
            </a:r>
            <a:r>
              <a:rPr sz="2600" spc="10" dirty="0">
                <a:solidFill>
                  <a:srgbClr val="282828"/>
                </a:solidFill>
                <a:latin typeface="Calibri"/>
                <a:cs typeface="Calibri"/>
              </a:rPr>
              <a:t>started </a:t>
            </a:r>
            <a:r>
              <a:rPr sz="2600" spc="-15" dirty="0">
                <a:solidFill>
                  <a:srgbClr val="282828"/>
                </a:solidFill>
                <a:latin typeface="Calibri"/>
                <a:cs typeface="Calibri"/>
              </a:rPr>
              <a:t>feeling </a:t>
            </a:r>
            <a:r>
              <a:rPr sz="2600" spc="-5" dirty="0">
                <a:solidFill>
                  <a:srgbClr val="282828"/>
                </a:solidFill>
                <a:latin typeface="Calibri"/>
                <a:cs typeface="Calibri"/>
              </a:rPr>
              <a:t>short of </a:t>
            </a:r>
            <a:r>
              <a:rPr sz="2600" dirty="0">
                <a:solidFill>
                  <a:srgbClr val="282828"/>
                </a:solidFill>
                <a:latin typeface="Calibri"/>
                <a:cs typeface="Calibri"/>
              </a:rPr>
              <a:t>breath. The patient </a:t>
            </a:r>
            <a:r>
              <a:rPr sz="2600" spc="5" dirty="0">
                <a:solidFill>
                  <a:srgbClr val="282828"/>
                </a:solidFill>
                <a:latin typeface="Calibri"/>
                <a:cs typeface="Calibri"/>
              </a:rPr>
              <a:t> </a:t>
            </a:r>
            <a:r>
              <a:rPr sz="2600" spc="15" dirty="0">
                <a:solidFill>
                  <a:srgbClr val="282828"/>
                </a:solidFill>
                <a:latin typeface="Calibri"/>
                <a:cs typeface="Calibri"/>
              </a:rPr>
              <a:t>also </a:t>
            </a:r>
            <a:r>
              <a:rPr sz="2600" dirty="0">
                <a:solidFill>
                  <a:srgbClr val="282828"/>
                </a:solidFill>
                <a:latin typeface="Calibri"/>
                <a:cs typeface="Calibri"/>
              </a:rPr>
              <a:t>complained </a:t>
            </a:r>
            <a:r>
              <a:rPr sz="2600" spc="-5" dirty="0">
                <a:solidFill>
                  <a:srgbClr val="282828"/>
                </a:solidFill>
                <a:latin typeface="Calibri"/>
                <a:cs typeface="Calibri"/>
              </a:rPr>
              <a:t>of </a:t>
            </a:r>
            <a:r>
              <a:rPr sz="2600" spc="-20" dirty="0">
                <a:solidFill>
                  <a:srgbClr val="282828"/>
                </a:solidFill>
                <a:latin typeface="Calibri"/>
                <a:cs typeface="Calibri"/>
              </a:rPr>
              <a:t>generalized </a:t>
            </a:r>
            <a:r>
              <a:rPr sz="2600" dirty="0">
                <a:solidFill>
                  <a:srgbClr val="282828"/>
                </a:solidFill>
                <a:latin typeface="Calibri"/>
                <a:cs typeface="Calibri"/>
              </a:rPr>
              <a:t>abdominal </a:t>
            </a:r>
            <a:r>
              <a:rPr sz="2600" spc="5" dirty="0">
                <a:solidFill>
                  <a:srgbClr val="282828"/>
                </a:solidFill>
                <a:latin typeface="Calibri"/>
                <a:cs typeface="Calibri"/>
              </a:rPr>
              <a:t>pain </a:t>
            </a:r>
            <a:r>
              <a:rPr sz="2600" spc="10" dirty="0">
                <a:solidFill>
                  <a:srgbClr val="282828"/>
                </a:solidFill>
                <a:latin typeface="Calibri"/>
                <a:cs typeface="Calibri"/>
              </a:rPr>
              <a:t>that </a:t>
            </a:r>
            <a:r>
              <a:rPr sz="2600" spc="5" dirty="0">
                <a:solidFill>
                  <a:srgbClr val="282828"/>
                </a:solidFill>
                <a:latin typeface="Calibri"/>
                <a:cs typeface="Calibri"/>
              </a:rPr>
              <a:t>is colicky </a:t>
            </a:r>
            <a:r>
              <a:rPr sz="2600" spc="10" dirty="0">
                <a:solidFill>
                  <a:srgbClr val="282828"/>
                </a:solidFill>
                <a:latin typeface="Calibri"/>
                <a:cs typeface="Calibri"/>
              </a:rPr>
              <a:t>in </a:t>
            </a:r>
            <a:r>
              <a:rPr sz="2600" spc="15" dirty="0">
                <a:solidFill>
                  <a:srgbClr val="282828"/>
                </a:solidFill>
                <a:latin typeface="Calibri"/>
                <a:cs typeface="Calibri"/>
              </a:rPr>
              <a:t> </a:t>
            </a:r>
            <a:r>
              <a:rPr sz="2600" dirty="0">
                <a:solidFill>
                  <a:srgbClr val="282828"/>
                </a:solidFill>
                <a:latin typeface="Calibri"/>
                <a:cs typeface="Calibri"/>
              </a:rPr>
              <a:t>nature intermittent </a:t>
            </a:r>
            <a:r>
              <a:rPr sz="2600" spc="25" dirty="0">
                <a:solidFill>
                  <a:srgbClr val="282828"/>
                </a:solidFill>
                <a:latin typeface="Calibri"/>
                <a:cs typeface="Calibri"/>
              </a:rPr>
              <a:t>7/10 </a:t>
            </a:r>
            <a:r>
              <a:rPr sz="2600" spc="5" dirty="0">
                <a:solidFill>
                  <a:srgbClr val="282828"/>
                </a:solidFill>
                <a:latin typeface="Calibri"/>
                <a:cs typeface="Calibri"/>
              </a:rPr>
              <a:t>severity </a:t>
            </a:r>
            <a:r>
              <a:rPr sz="2600" spc="10" dirty="0">
                <a:solidFill>
                  <a:srgbClr val="282828"/>
                </a:solidFill>
                <a:latin typeface="Calibri"/>
                <a:cs typeface="Calibri"/>
              </a:rPr>
              <a:t>associated with </a:t>
            </a:r>
            <a:r>
              <a:rPr sz="2600" dirty="0">
                <a:solidFill>
                  <a:srgbClr val="282828"/>
                </a:solidFill>
                <a:latin typeface="Calibri"/>
                <a:cs typeface="Calibri"/>
              </a:rPr>
              <a:t>nausea </a:t>
            </a:r>
            <a:r>
              <a:rPr sz="2600" spc="5" dirty="0">
                <a:solidFill>
                  <a:srgbClr val="282828"/>
                </a:solidFill>
                <a:latin typeface="Calibri"/>
                <a:cs typeface="Calibri"/>
              </a:rPr>
              <a:t>and </a:t>
            </a:r>
            <a:r>
              <a:rPr sz="2600" spc="10" dirty="0">
                <a:solidFill>
                  <a:srgbClr val="282828"/>
                </a:solidFill>
                <a:latin typeface="Calibri"/>
                <a:cs typeface="Calibri"/>
              </a:rPr>
              <a:t> </a:t>
            </a:r>
            <a:r>
              <a:rPr sz="2600" spc="5" dirty="0">
                <a:solidFill>
                  <a:srgbClr val="282828"/>
                </a:solidFill>
                <a:latin typeface="Calibri"/>
                <a:cs typeface="Calibri"/>
              </a:rPr>
              <a:t>constipation	</a:t>
            </a:r>
            <a:r>
              <a:rPr sz="2600" spc="-15" dirty="0">
                <a:solidFill>
                  <a:srgbClr val="282828"/>
                </a:solidFill>
                <a:latin typeface="Calibri"/>
                <a:cs typeface="Calibri"/>
              </a:rPr>
              <a:t>not </a:t>
            </a:r>
            <a:r>
              <a:rPr sz="2600" spc="10" dirty="0">
                <a:solidFill>
                  <a:srgbClr val="282828"/>
                </a:solidFill>
                <a:latin typeface="Calibri"/>
                <a:cs typeface="Calibri"/>
              </a:rPr>
              <a:t>associated with </a:t>
            </a:r>
            <a:r>
              <a:rPr sz="2600" spc="-15" dirty="0">
                <a:solidFill>
                  <a:srgbClr val="282828"/>
                </a:solidFill>
                <a:latin typeface="Calibri"/>
                <a:cs typeface="Calibri"/>
              </a:rPr>
              <a:t>fever </a:t>
            </a:r>
            <a:r>
              <a:rPr sz="2600" spc="-10" dirty="0">
                <a:solidFill>
                  <a:srgbClr val="282828"/>
                </a:solidFill>
                <a:latin typeface="Calibri"/>
                <a:cs typeface="Calibri"/>
              </a:rPr>
              <a:t>or </a:t>
            </a:r>
            <a:r>
              <a:rPr sz="2600" spc="-20" dirty="0">
                <a:solidFill>
                  <a:srgbClr val="282828"/>
                </a:solidFill>
                <a:latin typeface="Calibri"/>
                <a:cs typeface="Calibri"/>
              </a:rPr>
              <a:t>any </a:t>
            </a:r>
            <a:r>
              <a:rPr sz="2600" dirty="0">
                <a:solidFill>
                  <a:srgbClr val="282828"/>
                </a:solidFill>
                <a:latin typeface="Calibri"/>
                <a:cs typeface="Calibri"/>
              </a:rPr>
              <a:t>abnormal </a:t>
            </a:r>
            <a:r>
              <a:rPr sz="2600" spc="-10" dirty="0">
                <a:solidFill>
                  <a:srgbClr val="282828"/>
                </a:solidFill>
                <a:latin typeface="Calibri"/>
                <a:cs typeface="Calibri"/>
              </a:rPr>
              <a:t>vaginal </a:t>
            </a:r>
            <a:r>
              <a:rPr sz="2600" spc="-5" dirty="0">
                <a:solidFill>
                  <a:srgbClr val="282828"/>
                </a:solidFill>
                <a:latin typeface="Calibri"/>
                <a:cs typeface="Calibri"/>
              </a:rPr>
              <a:t> </a:t>
            </a:r>
            <a:r>
              <a:rPr sz="2600" dirty="0">
                <a:solidFill>
                  <a:srgbClr val="282828"/>
                </a:solidFill>
                <a:latin typeface="Calibri"/>
                <a:cs typeface="Calibri"/>
              </a:rPr>
              <a:t>discharge</a:t>
            </a:r>
            <a:endParaRPr sz="2600" dirty="0">
              <a:latin typeface="Calibri"/>
              <a:cs typeface="Calibri"/>
            </a:endParaRPr>
          </a:p>
        </p:txBody>
      </p:sp>
    </p:spTree>
    <p:extLst>
      <p:ext uri="{BB962C8B-B14F-4D97-AF65-F5344CB8AC3E}">
        <p14:creationId xmlns:p14="http://schemas.microsoft.com/office/powerpoint/2010/main" val="1367463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2368867" y="905612"/>
            <a:ext cx="4395788" cy="1370888"/>
          </a:xfrm>
          <a:prstGeom prst="rect">
            <a:avLst/>
          </a:prstGeom>
        </p:spPr>
        <p:txBody>
          <a:bodyPr vert="horz" wrap="square" lIns="0" tIns="16510" rIns="0" bIns="0" rtlCol="0">
            <a:spAutoFit/>
          </a:bodyPr>
          <a:lstStyle/>
          <a:p>
            <a:pPr marL="12700">
              <a:lnSpc>
                <a:spcPct val="100000"/>
              </a:lnSpc>
              <a:spcBef>
                <a:spcPts val="130"/>
              </a:spcBef>
            </a:pPr>
            <a:r>
              <a:rPr sz="4400" spc="-130" dirty="0"/>
              <a:t>P</a:t>
            </a:r>
            <a:r>
              <a:rPr sz="4400" spc="-140" dirty="0"/>
              <a:t>a</a:t>
            </a:r>
            <a:r>
              <a:rPr sz="4400" spc="-95" dirty="0"/>
              <a:t>s</a:t>
            </a:r>
            <a:r>
              <a:rPr sz="4400" spc="65" dirty="0"/>
              <a:t>t</a:t>
            </a:r>
            <a:r>
              <a:rPr sz="4400" spc="-70" dirty="0"/>
              <a:t> </a:t>
            </a:r>
            <a:r>
              <a:rPr sz="4400" spc="-110" dirty="0"/>
              <a:t>g</a:t>
            </a:r>
            <a:r>
              <a:rPr sz="4400" spc="-335" dirty="0"/>
              <a:t>y</a:t>
            </a:r>
            <a:r>
              <a:rPr sz="4400" spc="-75" dirty="0"/>
              <a:t>na</a:t>
            </a:r>
            <a:r>
              <a:rPr sz="4400" spc="-55" dirty="0"/>
              <a:t>e</a:t>
            </a:r>
            <a:r>
              <a:rPr sz="4400" spc="-90" dirty="0"/>
              <a:t>c</a:t>
            </a:r>
            <a:r>
              <a:rPr sz="4400" spc="-100" dirty="0"/>
              <a:t>o</a:t>
            </a:r>
            <a:r>
              <a:rPr sz="4400" spc="-35" dirty="0"/>
              <a:t>l</a:t>
            </a:r>
            <a:r>
              <a:rPr sz="4400" spc="-85" dirty="0"/>
              <a:t>o</a:t>
            </a:r>
            <a:r>
              <a:rPr sz="4400" spc="-130" dirty="0"/>
              <a:t>g</a:t>
            </a:r>
            <a:r>
              <a:rPr sz="4400" spc="-180" dirty="0"/>
              <a:t>i</a:t>
            </a:r>
            <a:r>
              <a:rPr sz="4400" spc="-90" dirty="0"/>
              <a:t>c</a:t>
            </a:r>
            <a:r>
              <a:rPr sz="4400" spc="-229" dirty="0"/>
              <a:t>a</a:t>
            </a:r>
            <a:r>
              <a:rPr sz="4400" spc="-140" dirty="0"/>
              <a:t>l</a:t>
            </a:r>
            <a:r>
              <a:rPr sz="4400" spc="-175" dirty="0"/>
              <a:t> </a:t>
            </a:r>
            <a:r>
              <a:rPr sz="4400" spc="-100" dirty="0"/>
              <a:t>h</a:t>
            </a:r>
            <a:r>
              <a:rPr sz="4400" spc="-35" dirty="0"/>
              <a:t>i</a:t>
            </a:r>
            <a:r>
              <a:rPr sz="4400" spc="-75" dirty="0"/>
              <a:t>s</a:t>
            </a:r>
            <a:r>
              <a:rPr sz="4400" spc="45" dirty="0"/>
              <a:t>t</a:t>
            </a:r>
            <a:r>
              <a:rPr sz="4400" spc="35" dirty="0"/>
              <a:t>o</a:t>
            </a:r>
            <a:r>
              <a:rPr sz="4400" spc="180" dirty="0"/>
              <a:t>r</a:t>
            </a:r>
            <a:r>
              <a:rPr sz="4400" spc="-355" dirty="0"/>
              <a:t>y</a:t>
            </a:r>
            <a:endParaRPr sz="4400"/>
          </a:p>
        </p:txBody>
      </p:sp>
      <p:sp>
        <p:nvSpPr>
          <p:cNvPr id="4" name="object 4"/>
          <p:cNvSpPr txBox="1"/>
          <p:nvPr/>
        </p:nvSpPr>
        <p:spPr>
          <a:xfrm>
            <a:off x="1031272" y="2555239"/>
            <a:ext cx="6700361" cy="2462854"/>
          </a:xfrm>
          <a:prstGeom prst="rect">
            <a:avLst/>
          </a:prstGeom>
        </p:spPr>
        <p:txBody>
          <a:bodyPr vert="horz" wrap="square" lIns="0" tIns="33655" rIns="0" bIns="0" rtlCol="0">
            <a:spAutoFit/>
          </a:bodyPr>
          <a:lstStyle/>
          <a:p>
            <a:pPr marL="298450" marR="1821814" indent="-286385">
              <a:lnSpc>
                <a:spcPts val="3829"/>
              </a:lnSpc>
              <a:spcBef>
                <a:spcPts val="265"/>
              </a:spcBef>
              <a:buClr>
                <a:srgbClr val="83992A"/>
              </a:buClr>
              <a:buSzPct val="114062"/>
              <a:buFont typeface="Arial MT"/>
              <a:buChar char="•"/>
              <a:tabLst>
                <a:tab pos="299085" algn="l"/>
              </a:tabLst>
            </a:pPr>
            <a:r>
              <a:rPr sz="2400" spc="-65" dirty="0">
                <a:solidFill>
                  <a:srgbClr val="252525"/>
                </a:solidFill>
                <a:latin typeface="Times New Roman"/>
                <a:cs typeface="Times New Roman"/>
              </a:rPr>
              <a:t>Menarche </a:t>
            </a:r>
            <a:r>
              <a:rPr sz="2400" spc="-50" dirty="0">
                <a:solidFill>
                  <a:srgbClr val="252525"/>
                </a:solidFill>
                <a:latin typeface="Times New Roman"/>
                <a:cs typeface="Times New Roman"/>
              </a:rPr>
              <a:t>at </a:t>
            </a:r>
            <a:r>
              <a:rPr sz="2400" spc="-95" dirty="0">
                <a:solidFill>
                  <a:srgbClr val="252525"/>
                </a:solidFill>
                <a:latin typeface="Times New Roman"/>
                <a:cs typeface="Times New Roman"/>
              </a:rPr>
              <a:t>13 </a:t>
            </a:r>
            <a:r>
              <a:rPr sz="2400" spc="185" dirty="0">
                <a:solidFill>
                  <a:srgbClr val="252525"/>
                </a:solidFill>
                <a:latin typeface="Times New Roman"/>
                <a:cs typeface="Times New Roman"/>
              </a:rPr>
              <a:t>y/o </a:t>
            </a:r>
            <a:r>
              <a:rPr sz="2400" spc="-85" dirty="0">
                <a:solidFill>
                  <a:srgbClr val="252525"/>
                </a:solidFill>
                <a:latin typeface="Times New Roman"/>
                <a:cs typeface="Times New Roman"/>
              </a:rPr>
              <a:t>regular </a:t>
            </a:r>
            <a:r>
              <a:rPr sz="2400" spc="45" dirty="0">
                <a:solidFill>
                  <a:srgbClr val="252525"/>
                </a:solidFill>
                <a:latin typeface="Times New Roman"/>
                <a:cs typeface="Times New Roman"/>
              </a:rPr>
              <a:t>4-5/29 </a:t>
            </a:r>
            <a:r>
              <a:rPr sz="2400" spc="-75" dirty="0">
                <a:solidFill>
                  <a:srgbClr val="252525"/>
                </a:solidFill>
                <a:latin typeface="Times New Roman"/>
                <a:cs typeface="Times New Roman"/>
              </a:rPr>
              <a:t>light </a:t>
            </a:r>
            <a:r>
              <a:rPr sz="2400" spc="40" dirty="0">
                <a:solidFill>
                  <a:srgbClr val="252525"/>
                </a:solidFill>
                <a:latin typeface="Times New Roman"/>
                <a:cs typeface="Times New Roman"/>
              </a:rPr>
              <a:t>no </a:t>
            </a:r>
            <a:r>
              <a:rPr sz="2400" spc="-785" dirty="0">
                <a:solidFill>
                  <a:srgbClr val="252525"/>
                </a:solidFill>
                <a:latin typeface="Times New Roman"/>
                <a:cs typeface="Times New Roman"/>
              </a:rPr>
              <a:t> </a:t>
            </a:r>
            <a:r>
              <a:rPr sz="2400" spc="-30" dirty="0">
                <a:solidFill>
                  <a:srgbClr val="252525"/>
                </a:solidFill>
                <a:latin typeface="Times New Roman"/>
                <a:cs typeface="Times New Roman"/>
              </a:rPr>
              <a:t>dysmenorrhea</a:t>
            </a:r>
            <a:endParaRPr sz="2400" dirty="0">
              <a:latin typeface="Times New Roman"/>
              <a:cs typeface="Times New Roman"/>
            </a:endParaRPr>
          </a:p>
          <a:p>
            <a:pPr marL="298450" marR="5080" indent="-286385">
              <a:lnSpc>
                <a:spcPct val="100000"/>
              </a:lnSpc>
              <a:spcBef>
                <a:spcPts val="1290"/>
              </a:spcBef>
              <a:buClr>
                <a:srgbClr val="83992A"/>
              </a:buClr>
              <a:buSzPct val="114062"/>
              <a:buFont typeface="Arial MT"/>
              <a:buChar char="•"/>
              <a:tabLst>
                <a:tab pos="299085" algn="l"/>
              </a:tabLst>
            </a:pPr>
            <a:r>
              <a:rPr sz="2400" spc="30" dirty="0">
                <a:solidFill>
                  <a:srgbClr val="252525"/>
                </a:solidFill>
                <a:latin typeface="Times New Roman"/>
                <a:cs typeface="Times New Roman"/>
              </a:rPr>
              <a:t>Her</a:t>
            </a:r>
            <a:r>
              <a:rPr sz="2400" spc="-75" dirty="0">
                <a:solidFill>
                  <a:srgbClr val="252525"/>
                </a:solidFill>
                <a:latin typeface="Times New Roman"/>
                <a:cs typeface="Times New Roman"/>
              </a:rPr>
              <a:t> </a:t>
            </a:r>
            <a:r>
              <a:rPr sz="2400" spc="-125" dirty="0">
                <a:solidFill>
                  <a:srgbClr val="252525"/>
                </a:solidFill>
                <a:latin typeface="Times New Roman"/>
                <a:cs typeface="Times New Roman"/>
              </a:rPr>
              <a:t>cycle</a:t>
            </a:r>
            <a:r>
              <a:rPr sz="2400" spc="-45" dirty="0">
                <a:solidFill>
                  <a:srgbClr val="252525"/>
                </a:solidFill>
                <a:latin typeface="Times New Roman"/>
                <a:cs typeface="Times New Roman"/>
              </a:rPr>
              <a:t> </a:t>
            </a:r>
            <a:r>
              <a:rPr sz="2400" spc="-145" dirty="0">
                <a:solidFill>
                  <a:srgbClr val="252525"/>
                </a:solidFill>
                <a:latin typeface="Times New Roman"/>
                <a:cs typeface="Times New Roman"/>
              </a:rPr>
              <a:t>was</a:t>
            </a:r>
            <a:r>
              <a:rPr sz="2400" spc="-35" dirty="0">
                <a:solidFill>
                  <a:srgbClr val="252525"/>
                </a:solidFill>
                <a:latin typeface="Times New Roman"/>
                <a:cs typeface="Times New Roman"/>
              </a:rPr>
              <a:t> </a:t>
            </a:r>
            <a:r>
              <a:rPr sz="2400" spc="-75" dirty="0">
                <a:solidFill>
                  <a:srgbClr val="252525"/>
                </a:solidFill>
                <a:latin typeface="Times New Roman"/>
                <a:cs typeface="Times New Roman"/>
              </a:rPr>
              <a:t>irregular</a:t>
            </a:r>
            <a:r>
              <a:rPr sz="2400" spc="-10" dirty="0">
                <a:solidFill>
                  <a:srgbClr val="252525"/>
                </a:solidFill>
                <a:latin typeface="Times New Roman"/>
                <a:cs typeface="Times New Roman"/>
              </a:rPr>
              <a:t> </a:t>
            </a:r>
            <a:r>
              <a:rPr sz="2400" spc="-30" dirty="0">
                <a:solidFill>
                  <a:srgbClr val="252525"/>
                </a:solidFill>
                <a:latin typeface="Times New Roman"/>
                <a:cs typeface="Times New Roman"/>
              </a:rPr>
              <a:t>and</a:t>
            </a:r>
            <a:r>
              <a:rPr sz="2400" spc="55" dirty="0">
                <a:solidFill>
                  <a:srgbClr val="252525"/>
                </a:solidFill>
                <a:latin typeface="Times New Roman"/>
                <a:cs typeface="Times New Roman"/>
              </a:rPr>
              <a:t> </a:t>
            </a:r>
            <a:r>
              <a:rPr sz="2400" spc="-20" dirty="0">
                <a:solidFill>
                  <a:srgbClr val="252525"/>
                </a:solidFill>
                <a:latin typeface="Times New Roman"/>
                <a:cs typeface="Times New Roman"/>
              </a:rPr>
              <a:t>patient</a:t>
            </a:r>
            <a:r>
              <a:rPr sz="2400" spc="-95" dirty="0">
                <a:solidFill>
                  <a:srgbClr val="252525"/>
                </a:solidFill>
                <a:latin typeface="Times New Roman"/>
                <a:cs typeface="Times New Roman"/>
              </a:rPr>
              <a:t> </a:t>
            </a:r>
            <a:r>
              <a:rPr sz="2400" spc="-50" dirty="0">
                <a:solidFill>
                  <a:srgbClr val="252525"/>
                </a:solidFill>
                <a:latin typeface="Times New Roman"/>
                <a:cs typeface="Times New Roman"/>
              </a:rPr>
              <a:t>complain</a:t>
            </a:r>
            <a:r>
              <a:rPr sz="2400" spc="-55" dirty="0">
                <a:solidFill>
                  <a:srgbClr val="252525"/>
                </a:solidFill>
                <a:latin typeface="Times New Roman"/>
                <a:cs typeface="Times New Roman"/>
              </a:rPr>
              <a:t> </a:t>
            </a:r>
            <a:r>
              <a:rPr sz="2400" spc="-75" dirty="0">
                <a:solidFill>
                  <a:srgbClr val="252525"/>
                </a:solidFill>
                <a:latin typeface="Times New Roman"/>
                <a:cs typeface="Times New Roman"/>
              </a:rPr>
              <a:t>also</a:t>
            </a:r>
            <a:r>
              <a:rPr sz="2400" spc="-50" dirty="0">
                <a:solidFill>
                  <a:srgbClr val="252525"/>
                </a:solidFill>
                <a:latin typeface="Times New Roman"/>
                <a:cs typeface="Times New Roman"/>
              </a:rPr>
              <a:t> </a:t>
            </a:r>
            <a:r>
              <a:rPr sz="2400" dirty="0">
                <a:solidFill>
                  <a:srgbClr val="252525"/>
                </a:solidFill>
                <a:latin typeface="Times New Roman"/>
                <a:cs typeface="Times New Roman"/>
              </a:rPr>
              <a:t>from </a:t>
            </a:r>
            <a:r>
              <a:rPr sz="2400" spc="-785" dirty="0">
                <a:solidFill>
                  <a:srgbClr val="252525"/>
                </a:solidFill>
                <a:latin typeface="Times New Roman"/>
                <a:cs typeface="Times New Roman"/>
              </a:rPr>
              <a:t> </a:t>
            </a:r>
            <a:r>
              <a:rPr sz="2400" spc="50" dirty="0">
                <a:solidFill>
                  <a:srgbClr val="252525"/>
                </a:solidFill>
                <a:latin typeface="Times New Roman"/>
                <a:cs typeface="Times New Roman"/>
              </a:rPr>
              <a:t>d</a:t>
            </a:r>
            <a:r>
              <a:rPr sz="2400" spc="-75" dirty="0">
                <a:solidFill>
                  <a:srgbClr val="252525"/>
                </a:solidFill>
                <a:latin typeface="Times New Roman"/>
                <a:cs typeface="Times New Roman"/>
              </a:rPr>
              <a:t>e</a:t>
            </a:r>
            <a:r>
              <a:rPr sz="2400" spc="10" dirty="0">
                <a:solidFill>
                  <a:srgbClr val="252525"/>
                </a:solidFill>
                <a:latin typeface="Times New Roman"/>
                <a:cs typeface="Times New Roman"/>
              </a:rPr>
              <a:t>e</a:t>
            </a:r>
            <a:r>
              <a:rPr sz="2400" spc="45" dirty="0">
                <a:solidFill>
                  <a:srgbClr val="252525"/>
                </a:solidFill>
                <a:latin typeface="Times New Roman"/>
                <a:cs typeface="Times New Roman"/>
              </a:rPr>
              <a:t>p</a:t>
            </a:r>
            <a:r>
              <a:rPr sz="2400" spc="-125" dirty="0">
                <a:solidFill>
                  <a:srgbClr val="252525"/>
                </a:solidFill>
                <a:latin typeface="Times New Roman"/>
                <a:cs typeface="Times New Roman"/>
              </a:rPr>
              <a:t> </a:t>
            </a:r>
            <a:r>
              <a:rPr sz="2400" spc="50" dirty="0">
                <a:solidFill>
                  <a:srgbClr val="252525"/>
                </a:solidFill>
                <a:latin typeface="Times New Roman"/>
                <a:cs typeface="Times New Roman"/>
              </a:rPr>
              <a:t>d</a:t>
            </a:r>
            <a:r>
              <a:rPr sz="2400" spc="-185" dirty="0">
                <a:solidFill>
                  <a:srgbClr val="252525"/>
                </a:solidFill>
                <a:latin typeface="Times New Roman"/>
                <a:cs typeface="Times New Roman"/>
              </a:rPr>
              <a:t>y</a:t>
            </a:r>
            <a:r>
              <a:rPr sz="2400" spc="-125" dirty="0">
                <a:solidFill>
                  <a:srgbClr val="252525"/>
                </a:solidFill>
                <a:latin typeface="Times New Roman"/>
                <a:cs typeface="Times New Roman"/>
              </a:rPr>
              <a:t>s</a:t>
            </a:r>
            <a:r>
              <a:rPr sz="2400" spc="-40" dirty="0">
                <a:solidFill>
                  <a:srgbClr val="252525"/>
                </a:solidFill>
                <a:latin typeface="Times New Roman"/>
                <a:cs typeface="Times New Roman"/>
              </a:rPr>
              <a:t>p</a:t>
            </a:r>
            <a:r>
              <a:rPr sz="2400" spc="-65" dirty="0">
                <a:solidFill>
                  <a:srgbClr val="252525"/>
                </a:solidFill>
                <a:latin typeface="Times New Roman"/>
                <a:cs typeface="Times New Roman"/>
              </a:rPr>
              <a:t>a</a:t>
            </a:r>
            <a:r>
              <a:rPr sz="2400" spc="-20" dirty="0">
                <a:solidFill>
                  <a:srgbClr val="252525"/>
                </a:solidFill>
                <a:latin typeface="Times New Roman"/>
                <a:cs typeface="Times New Roman"/>
              </a:rPr>
              <a:t>r</a:t>
            </a:r>
            <a:r>
              <a:rPr sz="2400" spc="-55" dirty="0">
                <a:solidFill>
                  <a:srgbClr val="252525"/>
                </a:solidFill>
                <a:latin typeface="Times New Roman"/>
                <a:cs typeface="Times New Roman"/>
              </a:rPr>
              <a:t>eun</a:t>
            </a:r>
            <a:r>
              <a:rPr sz="2400" spc="-25" dirty="0">
                <a:solidFill>
                  <a:srgbClr val="252525"/>
                </a:solidFill>
                <a:latin typeface="Times New Roman"/>
                <a:cs typeface="Times New Roman"/>
              </a:rPr>
              <a:t>i</a:t>
            </a:r>
            <a:r>
              <a:rPr sz="2400" spc="-110" dirty="0">
                <a:solidFill>
                  <a:srgbClr val="252525"/>
                </a:solidFill>
                <a:latin typeface="Times New Roman"/>
                <a:cs typeface="Times New Roman"/>
              </a:rPr>
              <a:t>a</a:t>
            </a:r>
            <a:r>
              <a:rPr sz="2400" spc="-165" dirty="0">
                <a:solidFill>
                  <a:srgbClr val="252525"/>
                </a:solidFill>
                <a:latin typeface="Times New Roman"/>
                <a:cs typeface="Times New Roman"/>
              </a:rPr>
              <a:t> </a:t>
            </a:r>
            <a:r>
              <a:rPr sz="2400" spc="10" dirty="0">
                <a:solidFill>
                  <a:srgbClr val="252525"/>
                </a:solidFill>
                <a:latin typeface="Times New Roman"/>
                <a:cs typeface="Times New Roman"/>
              </a:rPr>
              <a:t>f</a:t>
            </a:r>
            <a:r>
              <a:rPr sz="2400" spc="25" dirty="0">
                <a:solidFill>
                  <a:srgbClr val="252525"/>
                </a:solidFill>
                <a:latin typeface="Times New Roman"/>
                <a:cs typeface="Times New Roman"/>
              </a:rPr>
              <a:t>o</a:t>
            </a:r>
            <a:r>
              <a:rPr sz="2400" spc="10" dirty="0">
                <a:solidFill>
                  <a:srgbClr val="252525"/>
                </a:solidFill>
                <a:latin typeface="Times New Roman"/>
                <a:cs typeface="Times New Roman"/>
              </a:rPr>
              <a:t>r</a:t>
            </a:r>
            <a:r>
              <a:rPr sz="2400" spc="-10" dirty="0">
                <a:solidFill>
                  <a:srgbClr val="252525"/>
                </a:solidFill>
                <a:latin typeface="Times New Roman"/>
                <a:cs typeface="Times New Roman"/>
              </a:rPr>
              <a:t> </a:t>
            </a:r>
            <a:r>
              <a:rPr sz="2400" spc="-90" dirty="0">
                <a:solidFill>
                  <a:srgbClr val="252525"/>
                </a:solidFill>
                <a:latin typeface="Times New Roman"/>
                <a:cs typeface="Times New Roman"/>
              </a:rPr>
              <a:t>5</a:t>
            </a:r>
            <a:r>
              <a:rPr sz="2400" spc="5" dirty="0">
                <a:solidFill>
                  <a:srgbClr val="252525"/>
                </a:solidFill>
                <a:latin typeface="Times New Roman"/>
                <a:cs typeface="Times New Roman"/>
              </a:rPr>
              <a:t> </a:t>
            </a:r>
            <a:r>
              <a:rPr sz="2400" spc="-175" dirty="0">
                <a:solidFill>
                  <a:srgbClr val="252525"/>
                </a:solidFill>
                <a:latin typeface="Times New Roman"/>
                <a:cs typeface="Times New Roman"/>
              </a:rPr>
              <a:t>y</a:t>
            </a:r>
            <a:r>
              <a:rPr sz="2400" spc="-150" dirty="0">
                <a:solidFill>
                  <a:srgbClr val="252525"/>
                </a:solidFill>
                <a:latin typeface="Times New Roman"/>
                <a:cs typeface="Times New Roman"/>
              </a:rPr>
              <a:t>ea</a:t>
            </a:r>
            <a:r>
              <a:rPr sz="2400" spc="-20" dirty="0">
                <a:solidFill>
                  <a:srgbClr val="252525"/>
                </a:solidFill>
                <a:latin typeface="Times New Roman"/>
                <a:cs typeface="Times New Roman"/>
              </a:rPr>
              <a:t>r</a:t>
            </a:r>
            <a:r>
              <a:rPr sz="2400" spc="-70" dirty="0">
                <a:solidFill>
                  <a:srgbClr val="252525"/>
                </a:solidFill>
                <a:latin typeface="Times New Roman"/>
                <a:cs typeface="Times New Roman"/>
              </a:rPr>
              <a:t>s</a:t>
            </a:r>
            <a:endParaRPr sz="2400" dirty="0">
              <a:latin typeface="Times New Roman"/>
              <a:cs typeface="Times New Roman"/>
            </a:endParaRPr>
          </a:p>
          <a:p>
            <a:pPr marL="298450" indent="-286385">
              <a:lnSpc>
                <a:spcPct val="100000"/>
              </a:lnSpc>
              <a:spcBef>
                <a:spcPts val="1410"/>
              </a:spcBef>
              <a:buClr>
                <a:srgbClr val="83992A"/>
              </a:buClr>
              <a:buSzPct val="114062"/>
              <a:buFont typeface="Arial MT"/>
              <a:buChar char="•"/>
              <a:tabLst>
                <a:tab pos="299085" algn="l"/>
              </a:tabLst>
            </a:pPr>
            <a:r>
              <a:rPr sz="2400" spc="105" dirty="0">
                <a:solidFill>
                  <a:srgbClr val="252525"/>
                </a:solidFill>
                <a:latin typeface="Times New Roman"/>
                <a:cs typeface="Times New Roman"/>
              </a:rPr>
              <a:t>No</a:t>
            </a:r>
            <a:r>
              <a:rPr sz="2400" spc="-45" dirty="0">
                <a:solidFill>
                  <a:srgbClr val="252525"/>
                </a:solidFill>
                <a:latin typeface="Times New Roman"/>
                <a:cs typeface="Times New Roman"/>
              </a:rPr>
              <a:t> </a:t>
            </a:r>
            <a:r>
              <a:rPr sz="2400" spc="-125" dirty="0">
                <a:solidFill>
                  <a:srgbClr val="252525"/>
                </a:solidFill>
                <a:latin typeface="Times New Roman"/>
                <a:cs typeface="Times New Roman"/>
              </a:rPr>
              <a:t>heavy</a:t>
            </a:r>
            <a:r>
              <a:rPr sz="2400" spc="35" dirty="0">
                <a:solidFill>
                  <a:srgbClr val="252525"/>
                </a:solidFill>
                <a:latin typeface="Times New Roman"/>
                <a:cs typeface="Times New Roman"/>
              </a:rPr>
              <a:t> </a:t>
            </a:r>
            <a:r>
              <a:rPr sz="2400" spc="-60" dirty="0">
                <a:solidFill>
                  <a:srgbClr val="252525"/>
                </a:solidFill>
                <a:latin typeface="Times New Roman"/>
                <a:cs typeface="Times New Roman"/>
              </a:rPr>
              <a:t>bleeding</a:t>
            </a:r>
            <a:r>
              <a:rPr sz="2400" spc="-135" dirty="0">
                <a:solidFill>
                  <a:srgbClr val="252525"/>
                </a:solidFill>
                <a:latin typeface="Times New Roman"/>
                <a:cs typeface="Times New Roman"/>
              </a:rPr>
              <a:t> </a:t>
            </a:r>
            <a:r>
              <a:rPr sz="2400" spc="25" dirty="0">
                <a:solidFill>
                  <a:srgbClr val="252525"/>
                </a:solidFill>
                <a:latin typeface="Times New Roman"/>
                <a:cs typeface="Times New Roman"/>
              </a:rPr>
              <a:t>or</a:t>
            </a:r>
            <a:r>
              <a:rPr sz="2400" spc="15" dirty="0">
                <a:solidFill>
                  <a:srgbClr val="252525"/>
                </a:solidFill>
                <a:latin typeface="Times New Roman"/>
                <a:cs typeface="Times New Roman"/>
              </a:rPr>
              <a:t> </a:t>
            </a:r>
            <a:r>
              <a:rPr sz="2400" spc="-25" dirty="0">
                <a:solidFill>
                  <a:srgbClr val="252525"/>
                </a:solidFill>
                <a:latin typeface="Times New Roman"/>
                <a:cs typeface="Times New Roman"/>
              </a:rPr>
              <a:t>intermenstural</a:t>
            </a:r>
            <a:r>
              <a:rPr sz="2400" spc="-165" dirty="0">
                <a:solidFill>
                  <a:srgbClr val="252525"/>
                </a:solidFill>
                <a:latin typeface="Times New Roman"/>
                <a:cs typeface="Times New Roman"/>
              </a:rPr>
              <a:t> </a:t>
            </a:r>
            <a:r>
              <a:rPr sz="2400" spc="-60" dirty="0">
                <a:solidFill>
                  <a:srgbClr val="252525"/>
                </a:solidFill>
                <a:latin typeface="Times New Roman"/>
                <a:cs typeface="Times New Roman"/>
              </a:rPr>
              <a:t>bleeding</a:t>
            </a:r>
            <a:endParaRPr sz="2400" dirty="0">
              <a:latin typeface="Times New Roman"/>
              <a:cs typeface="Times New Roman"/>
            </a:endParaRPr>
          </a:p>
        </p:txBody>
      </p:sp>
    </p:spTree>
    <p:extLst>
      <p:ext uri="{BB962C8B-B14F-4D97-AF65-F5344CB8AC3E}">
        <p14:creationId xmlns:p14="http://schemas.microsoft.com/office/powerpoint/2010/main" val="103608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3BA4-9057-42EC-9EFC-EE9F389E3DCC}"/>
              </a:ext>
            </a:extLst>
          </p:cNvPr>
          <p:cNvSpPr>
            <a:spLocks noGrp="1"/>
          </p:cNvSpPr>
          <p:nvPr>
            <p:ph type="title"/>
          </p:nvPr>
        </p:nvSpPr>
        <p:spPr/>
        <p:txBody>
          <a:bodyPr>
            <a:normAutofit/>
          </a:bodyPr>
          <a:lstStyle/>
          <a:p>
            <a:r>
              <a:rPr lang="en-US" sz="4800" b="1" dirty="0"/>
              <a:t>Treatment</a:t>
            </a:r>
          </a:p>
        </p:txBody>
      </p:sp>
      <p:sp>
        <p:nvSpPr>
          <p:cNvPr id="3" name="Content Placeholder 2">
            <a:extLst>
              <a:ext uri="{FF2B5EF4-FFF2-40B4-BE49-F238E27FC236}">
                <a16:creationId xmlns:a16="http://schemas.microsoft.com/office/drawing/2014/main" id="{8DF68EA1-5259-4D1D-8F23-E589516EE59D}"/>
              </a:ext>
            </a:extLst>
          </p:cNvPr>
          <p:cNvSpPr>
            <a:spLocks noGrp="1"/>
          </p:cNvSpPr>
          <p:nvPr>
            <p:ph idx="1"/>
          </p:nvPr>
        </p:nvSpPr>
        <p:spPr>
          <a:xfrm>
            <a:off x="107504" y="1600200"/>
            <a:ext cx="9036496" cy="4525963"/>
          </a:xfrm>
        </p:spPr>
        <p:txBody>
          <a:bodyPr>
            <a:normAutofit/>
          </a:bodyPr>
          <a:lstStyle/>
          <a:p>
            <a:r>
              <a:rPr lang="en-US" sz="2800" b="0" i="0" u="none" strike="noStrike" dirty="0">
                <a:solidFill>
                  <a:srgbClr val="1A1C1C"/>
                </a:solidFill>
                <a:effectLst/>
                <a:latin typeface="Lato-Regular"/>
              </a:rPr>
              <a:t>First-line: </a:t>
            </a:r>
            <a:r>
              <a:rPr lang="en-US" sz="2800" b="0" i="0" u="none" strike="noStrike" dirty="0" err="1">
                <a:solidFill>
                  <a:srgbClr val="1A1C1C"/>
                </a:solidFill>
                <a:effectLst/>
                <a:latin typeface="Lato-Regular"/>
              </a:rPr>
              <a:t>superpotent</a:t>
            </a:r>
            <a:r>
              <a:rPr lang="en-US" sz="2800" b="0" i="0" u="none" strike="noStrike" dirty="0">
                <a:solidFill>
                  <a:srgbClr val="1A1C1C"/>
                </a:solidFill>
                <a:effectLst/>
                <a:latin typeface="Lato-Regular"/>
              </a:rPr>
              <a:t> topical steroids(</a:t>
            </a:r>
            <a:r>
              <a:rPr lang="en-US" sz="2800" b="1" i="0" u="none" strike="noStrike" dirty="0" err="1">
                <a:solidFill>
                  <a:srgbClr val="1A1C1C"/>
                </a:solidFill>
                <a:effectLst/>
                <a:latin typeface="Lato-Bold"/>
              </a:rPr>
              <a:t>clobetasol</a:t>
            </a:r>
            <a:r>
              <a:rPr lang="en-US" sz="2800" b="0" i="0" u="none" strike="noStrike" dirty="0">
                <a:solidFill>
                  <a:srgbClr val="1A1C1C"/>
                </a:solidFill>
                <a:effectLst/>
                <a:latin typeface="Lato-Regular"/>
              </a:rPr>
              <a:t>, sometimes </a:t>
            </a:r>
            <a:r>
              <a:rPr lang="en-US" sz="2800" b="0" i="0" u="none" strike="noStrike" dirty="0" err="1">
                <a:solidFill>
                  <a:srgbClr val="1A1C1C"/>
                </a:solidFill>
                <a:effectLst/>
                <a:latin typeface="Lato-Regular"/>
              </a:rPr>
              <a:t>betamethasone</a:t>
            </a:r>
            <a:r>
              <a:rPr lang="en-US" sz="2800" b="0" i="0" u="none" strike="noStrike" dirty="0">
                <a:solidFill>
                  <a:srgbClr val="1A1C1C"/>
                </a:solidFill>
                <a:effectLst/>
                <a:latin typeface="Lato-Regular"/>
              </a:rPr>
              <a:t>)</a:t>
            </a:r>
          </a:p>
          <a:p>
            <a:r>
              <a:rPr lang="en-US" sz="2800" b="0" i="0" u="none" strike="noStrike" dirty="0">
                <a:solidFill>
                  <a:srgbClr val="1A1C1C"/>
                </a:solidFill>
                <a:effectLst/>
                <a:latin typeface="Lato-Regular"/>
              </a:rPr>
              <a:t>Second-line: topical </a:t>
            </a:r>
            <a:r>
              <a:rPr lang="en-US" sz="2800" b="0" i="0" u="none" strike="noStrike" dirty="0" err="1">
                <a:solidFill>
                  <a:srgbClr val="1A1C1C"/>
                </a:solidFill>
                <a:effectLst/>
                <a:latin typeface="Lato-Regular"/>
              </a:rPr>
              <a:t>calcineurin</a:t>
            </a:r>
            <a:r>
              <a:rPr lang="en-US" sz="2800" b="0" i="0" u="none" strike="noStrike" dirty="0">
                <a:solidFill>
                  <a:srgbClr val="1A1C1C"/>
                </a:solidFill>
                <a:effectLst/>
                <a:latin typeface="Lato-Regular"/>
              </a:rPr>
              <a:t> inhibitors (e.g., </a:t>
            </a:r>
            <a:r>
              <a:rPr lang="en-US" sz="2800" b="0" i="0" u="none" strike="noStrike" dirty="0" err="1">
                <a:solidFill>
                  <a:srgbClr val="1A1C1C"/>
                </a:solidFill>
                <a:effectLst/>
                <a:latin typeface="Lato-Regular"/>
              </a:rPr>
              <a:t>tacrolimus</a:t>
            </a:r>
            <a:r>
              <a:rPr lang="en-US" sz="2800" b="0" i="0" u="none" strike="noStrike" dirty="0">
                <a:solidFill>
                  <a:srgbClr val="1A1C1C"/>
                </a:solidFill>
                <a:effectLst/>
                <a:latin typeface="Lato-Regular"/>
              </a:rPr>
              <a:t>) </a:t>
            </a:r>
          </a:p>
          <a:p>
            <a:r>
              <a:rPr lang="en-US" sz="2800" b="0" i="0" u="none" strike="noStrike" dirty="0">
                <a:solidFill>
                  <a:srgbClr val="1A1C1C"/>
                </a:solidFill>
                <a:effectLst/>
                <a:latin typeface="Lato-Regular"/>
              </a:rPr>
              <a:t>If necessary, surgical excision</a:t>
            </a:r>
          </a:p>
          <a:p>
            <a:endParaRPr lang="en-US" sz="3200" dirty="0">
              <a:latin typeface="Arial Rounded MT Bold" panose="020F0704030504030204" pitchFamily="34" charset="0"/>
            </a:endParaRPr>
          </a:p>
        </p:txBody>
      </p:sp>
    </p:spTree>
    <p:extLst>
      <p:ext uri="{BB962C8B-B14F-4D97-AF65-F5344CB8AC3E}">
        <p14:creationId xmlns:p14="http://schemas.microsoft.com/office/powerpoint/2010/main" val="2387906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3398234" y="905612"/>
            <a:ext cx="2351246" cy="1370888"/>
          </a:xfrm>
          <a:prstGeom prst="rect">
            <a:avLst/>
          </a:prstGeom>
        </p:spPr>
        <p:txBody>
          <a:bodyPr vert="horz" wrap="square" lIns="0" tIns="16510" rIns="0" bIns="0" rtlCol="0">
            <a:spAutoFit/>
          </a:bodyPr>
          <a:lstStyle/>
          <a:p>
            <a:pPr marL="12700">
              <a:lnSpc>
                <a:spcPct val="100000"/>
              </a:lnSpc>
              <a:spcBef>
                <a:spcPts val="130"/>
              </a:spcBef>
            </a:pPr>
            <a:r>
              <a:rPr sz="4400" spc="-55" dirty="0"/>
              <a:t>F</a:t>
            </a:r>
            <a:r>
              <a:rPr sz="4400" spc="-65" dirty="0"/>
              <a:t>a</a:t>
            </a:r>
            <a:r>
              <a:rPr sz="4400" spc="-145" dirty="0"/>
              <a:t>m</a:t>
            </a:r>
            <a:r>
              <a:rPr sz="4400" spc="-180" dirty="0"/>
              <a:t>il</a:t>
            </a:r>
            <a:r>
              <a:rPr sz="4400" spc="-355" dirty="0"/>
              <a:t>y</a:t>
            </a:r>
            <a:r>
              <a:rPr sz="4400" spc="-100" dirty="0"/>
              <a:t> h</a:t>
            </a:r>
            <a:r>
              <a:rPr sz="4400" spc="-35" dirty="0"/>
              <a:t>i</a:t>
            </a:r>
            <a:r>
              <a:rPr sz="4400" spc="-70" dirty="0"/>
              <a:t>s</a:t>
            </a:r>
            <a:r>
              <a:rPr sz="4400" spc="45" dirty="0"/>
              <a:t>t</a:t>
            </a:r>
            <a:r>
              <a:rPr sz="4400" spc="35" dirty="0"/>
              <a:t>o</a:t>
            </a:r>
            <a:r>
              <a:rPr sz="4400" spc="185" dirty="0"/>
              <a:t>r</a:t>
            </a:r>
            <a:r>
              <a:rPr sz="4400" spc="-355" dirty="0"/>
              <a:t>y</a:t>
            </a:r>
            <a:endParaRPr sz="4400"/>
          </a:p>
        </p:txBody>
      </p:sp>
      <p:sp>
        <p:nvSpPr>
          <p:cNvPr id="4" name="object 4"/>
          <p:cNvSpPr txBox="1"/>
          <p:nvPr/>
        </p:nvSpPr>
        <p:spPr>
          <a:xfrm>
            <a:off x="1031272" y="2555240"/>
            <a:ext cx="6551771" cy="1001556"/>
          </a:xfrm>
          <a:prstGeom prst="rect">
            <a:avLst/>
          </a:prstGeom>
        </p:spPr>
        <p:txBody>
          <a:bodyPr vert="horz" wrap="square" lIns="0" tIns="16510" rIns="0" bIns="0" rtlCol="0">
            <a:spAutoFit/>
          </a:bodyPr>
          <a:lstStyle/>
          <a:p>
            <a:pPr marL="298450" indent="-286385">
              <a:lnSpc>
                <a:spcPct val="100000"/>
              </a:lnSpc>
              <a:spcBef>
                <a:spcPts val="130"/>
              </a:spcBef>
              <a:buClr>
                <a:srgbClr val="83992A"/>
              </a:buClr>
              <a:buSzPct val="114062"/>
              <a:buFont typeface="Arial MT"/>
              <a:buChar char="•"/>
              <a:tabLst>
                <a:tab pos="299085" algn="l"/>
                <a:tab pos="4955540" algn="l"/>
              </a:tabLst>
            </a:pPr>
            <a:r>
              <a:rPr sz="3200" spc="-15" dirty="0">
                <a:solidFill>
                  <a:srgbClr val="252525"/>
                </a:solidFill>
                <a:latin typeface="Times New Roman"/>
                <a:cs typeface="Times New Roman"/>
              </a:rPr>
              <a:t>There</a:t>
            </a:r>
            <a:r>
              <a:rPr sz="3200" spc="-40" dirty="0">
                <a:solidFill>
                  <a:srgbClr val="252525"/>
                </a:solidFill>
                <a:latin typeface="Times New Roman"/>
                <a:cs typeface="Times New Roman"/>
              </a:rPr>
              <a:t> </a:t>
            </a:r>
            <a:r>
              <a:rPr sz="3200" spc="-110" dirty="0">
                <a:solidFill>
                  <a:srgbClr val="252525"/>
                </a:solidFill>
                <a:latin typeface="Times New Roman"/>
                <a:cs typeface="Times New Roman"/>
              </a:rPr>
              <a:t>is</a:t>
            </a:r>
            <a:r>
              <a:rPr sz="3200" spc="-25" dirty="0">
                <a:solidFill>
                  <a:srgbClr val="252525"/>
                </a:solidFill>
                <a:latin typeface="Times New Roman"/>
                <a:cs typeface="Times New Roman"/>
              </a:rPr>
              <a:t> </a:t>
            </a:r>
            <a:r>
              <a:rPr sz="3200" spc="45" dirty="0">
                <a:solidFill>
                  <a:srgbClr val="252525"/>
                </a:solidFill>
                <a:latin typeface="Times New Roman"/>
                <a:cs typeface="Times New Roman"/>
              </a:rPr>
              <a:t>no</a:t>
            </a:r>
            <a:r>
              <a:rPr sz="3200" spc="-35" dirty="0">
                <a:solidFill>
                  <a:srgbClr val="252525"/>
                </a:solidFill>
                <a:latin typeface="Times New Roman"/>
                <a:cs typeface="Times New Roman"/>
              </a:rPr>
              <a:t> </a:t>
            </a:r>
            <a:r>
              <a:rPr sz="3200" spc="-120" dirty="0">
                <a:solidFill>
                  <a:srgbClr val="252525"/>
                </a:solidFill>
                <a:latin typeface="Times New Roman"/>
                <a:cs typeface="Times New Roman"/>
              </a:rPr>
              <a:t>family</a:t>
            </a:r>
            <a:r>
              <a:rPr sz="3200" spc="45" dirty="0">
                <a:solidFill>
                  <a:srgbClr val="252525"/>
                </a:solidFill>
                <a:latin typeface="Times New Roman"/>
                <a:cs typeface="Times New Roman"/>
              </a:rPr>
              <a:t> </a:t>
            </a:r>
            <a:r>
              <a:rPr sz="3200" spc="-35" dirty="0">
                <a:solidFill>
                  <a:srgbClr val="252525"/>
                </a:solidFill>
                <a:latin typeface="Times New Roman"/>
                <a:cs typeface="Times New Roman"/>
              </a:rPr>
              <a:t>history</a:t>
            </a:r>
            <a:r>
              <a:rPr sz="3200" spc="-114" dirty="0">
                <a:solidFill>
                  <a:srgbClr val="252525"/>
                </a:solidFill>
                <a:latin typeface="Times New Roman"/>
                <a:cs typeface="Times New Roman"/>
              </a:rPr>
              <a:t> </a:t>
            </a:r>
            <a:r>
              <a:rPr sz="3200" spc="10" dirty="0">
                <a:solidFill>
                  <a:srgbClr val="252525"/>
                </a:solidFill>
                <a:latin typeface="Times New Roman"/>
                <a:cs typeface="Times New Roman"/>
              </a:rPr>
              <a:t>of	</a:t>
            </a:r>
            <a:r>
              <a:rPr sz="3200" spc="-90" dirty="0">
                <a:solidFill>
                  <a:srgbClr val="252525"/>
                </a:solidFill>
                <a:latin typeface="Times New Roman"/>
                <a:cs typeface="Times New Roman"/>
              </a:rPr>
              <a:t>ovarian</a:t>
            </a:r>
            <a:r>
              <a:rPr sz="3200" spc="85" dirty="0">
                <a:solidFill>
                  <a:srgbClr val="252525"/>
                </a:solidFill>
                <a:latin typeface="Times New Roman"/>
                <a:cs typeface="Times New Roman"/>
              </a:rPr>
              <a:t> </a:t>
            </a:r>
            <a:r>
              <a:rPr sz="3200" spc="25" dirty="0">
                <a:solidFill>
                  <a:srgbClr val="252525"/>
                </a:solidFill>
                <a:latin typeface="Times New Roman"/>
                <a:cs typeface="Times New Roman"/>
              </a:rPr>
              <a:t>or</a:t>
            </a:r>
            <a:r>
              <a:rPr sz="3200" spc="-80" dirty="0">
                <a:solidFill>
                  <a:srgbClr val="252525"/>
                </a:solidFill>
                <a:latin typeface="Times New Roman"/>
                <a:cs typeface="Times New Roman"/>
              </a:rPr>
              <a:t> </a:t>
            </a:r>
            <a:r>
              <a:rPr sz="3200" spc="-35" dirty="0">
                <a:solidFill>
                  <a:srgbClr val="252525"/>
                </a:solidFill>
                <a:latin typeface="Times New Roman"/>
                <a:cs typeface="Times New Roman"/>
              </a:rPr>
              <a:t>breast</a:t>
            </a:r>
            <a:r>
              <a:rPr sz="3200" spc="-30" dirty="0">
                <a:solidFill>
                  <a:srgbClr val="252525"/>
                </a:solidFill>
                <a:latin typeface="Times New Roman"/>
                <a:cs typeface="Times New Roman"/>
              </a:rPr>
              <a:t> </a:t>
            </a:r>
            <a:r>
              <a:rPr sz="3200" spc="-55" dirty="0">
                <a:solidFill>
                  <a:srgbClr val="252525"/>
                </a:solidFill>
                <a:latin typeface="Times New Roman"/>
                <a:cs typeface="Times New Roman"/>
              </a:rPr>
              <a:t>cancer</a:t>
            </a:r>
            <a:endParaRPr sz="3200">
              <a:latin typeface="Times New Roman"/>
              <a:cs typeface="Times New Roman"/>
            </a:endParaRPr>
          </a:p>
        </p:txBody>
      </p:sp>
    </p:spTree>
    <p:extLst>
      <p:ext uri="{BB962C8B-B14F-4D97-AF65-F5344CB8AC3E}">
        <p14:creationId xmlns:p14="http://schemas.microsoft.com/office/powerpoint/2010/main" val="36508383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2854833" y="905612"/>
            <a:ext cx="3436620" cy="1370888"/>
          </a:xfrm>
          <a:prstGeom prst="rect">
            <a:avLst/>
          </a:prstGeom>
        </p:spPr>
        <p:txBody>
          <a:bodyPr vert="horz" wrap="square" lIns="0" tIns="16510" rIns="0" bIns="0" rtlCol="0">
            <a:spAutoFit/>
          </a:bodyPr>
          <a:lstStyle/>
          <a:p>
            <a:pPr marL="12700">
              <a:lnSpc>
                <a:spcPct val="100000"/>
              </a:lnSpc>
              <a:spcBef>
                <a:spcPts val="130"/>
              </a:spcBef>
            </a:pPr>
            <a:r>
              <a:rPr sz="4400" spc="20" dirty="0"/>
              <a:t>P</a:t>
            </a:r>
            <a:r>
              <a:rPr sz="4400" spc="-25" dirty="0"/>
              <a:t>h</a:t>
            </a:r>
            <a:r>
              <a:rPr sz="4400" spc="-330" dirty="0"/>
              <a:t>y</a:t>
            </a:r>
            <a:r>
              <a:rPr sz="4400" spc="-70" dirty="0"/>
              <a:t>s</a:t>
            </a:r>
            <a:r>
              <a:rPr sz="4400" spc="-175" dirty="0"/>
              <a:t>i</a:t>
            </a:r>
            <a:r>
              <a:rPr sz="4400" spc="-85" dirty="0"/>
              <a:t>c</a:t>
            </a:r>
            <a:r>
              <a:rPr sz="4400" spc="-229" dirty="0"/>
              <a:t>a</a:t>
            </a:r>
            <a:r>
              <a:rPr sz="4400" spc="-140" dirty="0"/>
              <a:t>l</a:t>
            </a:r>
            <a:r>
              <a:rPr sz="4400" spc="-165" dirty="0"/>
              <a:t> </a:t>
            </a:r>
            <a:r>
              <a:rPr sz="4400" spc="-85" dirty="0"/>
              <a:t>e</a:t>
            </a:r>
            <a:r>
              <a:rPr sz="4400" spc="-100" dirty="0"/>
              <a:t>xa</a:t>
            </a:r>
            <a:r>
              <a:rPr sz="4400" spc="-190" dirty="0"/>
              <a:t>m</a:t>
            </a:r>
            <a:r>
              <a:rPr sz="4400" spc="-175" dirty="0"/>
              <a:t>i</a:t>
            </a:r>
            <a:r>
              <a:rPr sz="4400" spc="-15" dirty="0"/>
              <a:t>na</a:t>
            </a:r>
            <a:r>
              <a:rPr sz="4400" spc="-30" dirty="0"/>
              <a:t>t</a:t>
            </a:r>
            <a:r>
              <a:rPr sz="4400" spc="-175" dirty="0"/>
              <a:t>i</a:t>
            </a:r>
            <a:r>
              <a:rPr sz="4400" spc="55" dirty="0"/>
              <a:t>on</a:t>
            </a:r>
            <a:endParaRPr sz="4400"/>
          </a:p>
        </p:txBody>
      </p:sp>
      <p:sp>
        <p:nvSpPr>
          <p:cNvPr id="4" name="object 4"/>
          <p:cNvSpPr txBox="1"/>
          <p:nvPr/>
        </p:nvSpPr>
        <p:spPr>
          <a:xfrm>
            <a:off x="323528" y="2574607"/>
            <a:ext cx="8640960" cy="2368597"/>
          </a:xfrm>
          <a:prstGeom prst="rect">
            <a:avLst/>
          </a:prstGeom>
        </p:spPr>
        <p:txBody>
          <a:bodyPr vert="horz" wrap="square" lIns="0" tIns="11430" rIns="0" bIns="0" rtlCol="0">
            <a:spAutoFit/>
          </a:bodyPr>
          <a:lstStyle/>
          <a:p>
            <a:pPr marL="336550" marR="43180" indent="-286385">
              <a:lnSpc>
                <a:spcPct val="100400"/>
              </a:lnSpc>
              <a:spcBef>
                <a:spcPts val="90"/>
              </a:spcBef>
              <a:buClr>
                <a:srgbClr val="83992A"/>
              </a:buClr>
              <a:buSzPct val="114583"/>
              <a:buFont typeface="Arial MT"/>
              <a:buChar char="•"/>
              <a:tabLst>
                <a:tab pos="336550" algn="l"/>
                <a:tab pos="337185" algn="l"/>
              </a:tabLst>
            </a:pPr>
            <a:r>
              <a:rPr sz="2400" dirty="0">
                <a:solidFill>
                  <a:srgbClr val="282828"/>
                </a:solidFill>
                <a:latin typeface="Calibri"/>
                <a:cs typeface="Calibri"/>
              </a:rPr>
              <a:t>Measurement of </a:t>
            </a:r>
            <a:r>
              <a:rPr sz="2400" spc="-20" dirty="0">
                <a:solidFill>
                  <a:srgbClr val="282828"/>
                </a:solidFill>
                <a:latin typeface="Calibri"/>
                <a:cs typeface="Calibri"/>
              </a:rPr>
              <a:t>vital </a:t>
            </a:r>
            <a:r>
              <a:rPr sz="2400" dirty="0">
                <a:solidFill>
                  <a:srgbClr val="282828"/>
                </a:solidFill>
                <a:latin typeface="Calibri"/>
                <a:cs typeface="Calibri"/>
              </a:rPr>
              <a:t>signs </a:t>
            </a:r>
            <a:r>
              <a:rPr sz="2400" spc="-15" dirty="0">
                <a:solidFill>
                  <a:srgbClr val="282828"/>
                </a:solidFill>
                <a:latin typeface="Calibri"/>
                <a:cs typeface="Calibri"/>
              </a:rPr>
              <a:t>are as follow: </a:t>
            </a:r>
            <a:r>
              <a:rPr sz="2400" spc="-5" dirty="0">
                <a:solidFill>
                  <a:srgbClr val="282828"/>
                </a:solidFill>
                <a:latin typeface="Calibri"/>
                <a:cs typeface="Calibri"/>
              </a:rPr>
              <a:t>blood </a:t>
            </a:r>
            <a:r>
              <a:rPr sz="2400" spc="5" dirty="0">
                <a:solidFill>
                  <a:srgbClr val="282828"/>
                </a:solidFill>
                <a:latin typeface="Calibri"/>
                <a:cs typeface="Calibri"/>
              </a:rPr>
              <a:t>pressure </a:t>
            </a:r>
            <a:r>
              <a:rPr sz="2400" spc="-10" dirty="0">
                <a:solidFill>
                  <a:srgbClr val="282828"/>
                </a:solidFill>
                <a:latin typeface="Calibri"/>
                <a:cs typeface="Calibri"/>
              </a:rPr>
              <a:t>130/80 mmHg; </a:t>
            </a:r>
            <a:r>
              <a:rPr sz="2400" spc="-5" dirty="0">
                <a:solidFill>
                  <a:srgbClr val="282828"/>
                </a:solidFill>
                <a:latin typeface="Calibri"/>
                <a:cs typeface="Calibri"/>
              </a:rPr>
              <a:t> heart </a:t>
            </a:r>
            <a:r>
              <a:rPr sz="2400" spc="-30" dirty="0">
                <a:solidFill>
                  <a:srgbClr val="282828"/>
                </a:solidFill>
                <a:latin typeface="Calibri"/>
                <a:cs typeface="Calibri"/>
              </a:rPr>
              <a:t>rate </a:t>
            </a:r>
            <a:r>
              <a:rPr sz="2400" spc="-15" dirty="0">
                <a:solidFill>
                  <a:srgbClr val="282828"/>
                </a:solidFill>
                <a:latin typeface="Calibri"/>
                <a:cs typeface="Calibri"/>
              </a:rPr>
              <a:t>89, </a:t>
            </a:r>
            <a:r>
              <a:rPr sz="2400" spc="-10" dirty="0">
                <a:solidFill>
                  <a:srgbClr val="282828"/>
                </a:solidFill>
                <a:latin typeface="Calibri"/>
                <a:cs typeface="Calibri"/>
              </a:rPr>
              <a:t>regular; respiratory </a:t>
            </a:r>
            <a:r>
              <a:rPr sz="2400" spc="-30" dirty="0">
                <a:solidFill>
                  <a:srgbClr val="282828"/>
                </a:solidFill>
                <a:latin typeface="Calibri"/>
                <a:cs typeface="Calibri"/>
              </a:rPr>
              <a:t>rate </a:t>
            </a:r>
            <a:r>
              <a:rPr sz="2400" spc="-10" dirty="0">
                <a:solidFill>
                  <a:srgbClr val="282828"/>
                </a:solidFill>
                <a:latin typeface="Calibri"/>
                <a:cs typeface="Calibri"/>
              </a:rPr>
              <a:t>22 </a:t>
            </a:r>
            <a:r>
              <a:rPr sz="2400" dirty="0">
                <a:solidFill>
                  <a:srgbClr val="282828"/>
                </a:solidFill>
                <a:latin typeface="Calibri"/>
                <a:cs typeface="Calibri"/>
              </a:rPr>
              <a:t>breaths per </a:t>
            </a:r>
            <a:r>
              <a:rPr sz="2400" spc="5" dirty="0">
                <a:solidFill>
                  <a:srgbClr val="282828"/>
                </a:solidFill>
                <a:latin typeface="Calibri"/>
                <a:cs typeface="Calibri"/>
              </a:rPr>
              <a:t>minute, </a:t>
            </a:r>
            <a:r>
              <a:rPr sz="2400" spc="-10" dirty="0">
                <a:solidFill>
                  <a:srgbClr val="282828"/>
                </a:solidFill>
                <a:latin typeface="Calibri"/>
                <a:cs typeface="Calibri"/>
              </a:rPr>
              <a:t>regular; </a:t>
            </a:r>
            <a:r>
              <a:rPr sz="2400" spc="-5" dirty="0">
                <a:solidFill>
                  <a:srgbClr val="282828"/>
                </a:solidFill>
                <a:latin typeface="Calibri"/>
                <a:cs typeface="Calibri"/>
              </a:rPr>
              <a:t> </a:t>
            </a:r>
            <a:r>
              <a:rPr sz="2400" spc="-20" dirty="0">
                <a:solidFill>
                  <a:srgbClr val="282828"/>
                </a:solidFill>
                <a:latin typeface="Calibri"/>
                <a:cs typeface="Calibri"/>
              </a:rPr>
              <a:t>axillary </a:t>
            </a:r>
            <a:r>
              <a:rPr sz="2400" spc="-5" dirty="0">
                <a:solidFill>
                  <a:srgbClr val="282828"/>
                </a:solidFill>
                <a:latin typeface="Calibri"/>
                <a:cs typeface="Calibri"/>
              </a:rPr>
              <a:t>temperature </a:t>
            </a:r>
            <a:r>
              <a:rPr sz="2400" spc="-15" dirty="0">
                <a:solidFill>
                  <a:srgbClr val="282828"/>
                </a:solidFill>
                <a:latin typeface="Calibri"/>
                <a:cs typeface="Calibri"/>
              </a:rPr>
              <a:t>36C; </a:t>
            </a:r>
            <a:r>
              <a:rPr sz="2400" spc="-10" dirty="0">
                <a:solidFill>
                  <a:srgbClr val="282828"/>
                </a:solidFill>
                <a:latin typeface="Calibri"/>
                <a:cs typeface="Calibri"/>
              </a:rPr>
              <a:t>and </a:t>
            </a:r>
            <a:r>
              <a:rPr sz="2400" spc="-20" dirty="0">
                <a:solidFill>
                  <a:srgbClr val="282828"/>
                </a:solidFill>
                <a:latin typeface="Calibri"/>
                <a:cs typeface="Calibri"/>
              </a:rPr>
              <a:t>oxygen </a:t>
            </a:r>
            <a:r>
              <a:rPr sz="2400" spc="-10" dirty="0">
                <a:solidFill>
                  <a:srgbClr val="282828"/>
                </a:solidFill>
                <a:latin typeface="Calibri"/>
                <a:cs typeface="Calibri"/>
              </a:rPr>
              <a:t>saturation 99%. </a:t>
            </a:r>
            <a:r>
              <a:rPr sz="2400" spc="10" dirty="0">
                <a:solidFill>
                  <a:srgbClr val="282828"/>
                </a:solidFill>
                <a:latin typeface="Calibri"/>
                <a:cs typeface="Calibri"/>
              </a:rPr>
              <a:t>The </a:t>
            </a:r>
            <a:r>
              <a:rPr sz="2400" spc="-5" dirty="0">
                <a:solidFill>
                  <a:srgbClr val="282828"/>
                </a:solidFill>
                <a:latin typeface="Calibri"/>
                <a:cs typeface="Calibri"/>
              </a:rPr>
              <a:t>patient weighs </a:t>
            </a:r>
            <a:r>
              <a:rPr sz="2400" spc="-530" dirty="0">
                <a:solidFill>
                  <a:srgbClr val="282828"/>
                </a:solidFill>
                <a:latin typeface="Calibri"/>
                <a:cs typeface="Calibri"/>
              </a:rPr>
              <a:t> </a:t>
            </a:r>
            <a:r>
              <a:rPr sz="2400" spc="-5" dirty="0">
                <a:solidFill>
                  <a:srgbClr val="282828"/>
                </a:solidFill>
                <a:latin typeface="Calibri"/>
                <a:cs typeface="Calibri"/>
              </a:rPr>
              <a:t>67 kg with 153 cm height (nutritional </a:t>
            </a:r>
            <a:r>
              <a:rPr sz="2400" spc="5" dirty="0">
                <a:solidFill>
                  <a:srgbClr val="282828"/>
                </a:solidFill>
                <a:latin typeface="Calibri"/>
                <a:cs typeface="Calibri"/>
              </a:rPr>
              <a:t>status </a:t>
            </a:r>
            <a:r>
              <a:rPr sz="2400" spc="-15" dirty="0">
                <a:solidFill>
                  <a:srgbClr val="282828"/>
                </a:solidFill>
                <a:latin typeface="Calibri"/>
                <a:cs typeface="Calibri"/>
              </a:rPr>
              <a:t>is </a:t>
            </a:r>
            <a:r>
              <a:rPr sz="2400" spc="-5" dirty="0">
                <a:solidFill>
                  <a:srgbClr val="282828"/>
                </a:solidFill>
                <a:latin typeface="Calibri"/>
                <a:cs typeface="Calibri"/>
              </a:rPr>
              <a:t>classified </a:t>
            </a:r>
            <a:r>
              <a:rPr sz="2400" spc="-15" dirty="0">
                <a:solidFill>
                  <a:srgbClr val="282828"/>
                </a:solidFill>
                <a:latin typeface="Calibri"/>
                <a:cs typeface="Calibri"/>
              </a:rPr>
              <a:t>as </a:t>
            </a:r>
            <a:r>
              <a:rPr sz="2400" spc="5" dirty="0">
                <a:solidFill>
                  <a:srgbClr val="282828"/>
                </a:solidFill>
                <a:latin typeface="Calibri"/>
                <a:cs typeface="Calibri"/>
              </a:rPr>
              <a:t>obese, </a:t>
            </a:r>
            <a:r>
              <a:rPr sz="2400" spc="-25" dirty="0">
                <a:solidFill>
                  <a:srgbClr val="282828"/>
                </a:solidFill>
                <a:latin typeface="Calibri"/>
                <a:cs typeface="Calibri"/>
              </a:rPr>
              <a:t>BMI </a:t>
            </a:r>
            <a:r>
              <a:rPr sz="2400" spc="-20" dirty="0">
                <a:solidFill>
                  <a:srgbClr val="282828"/>
                </a:solidFill>
                <a:latin typeface="Calibri"/>
                <a:cs typeface="Calibri"/>
              </a:rPr>
              <a:t> </a:t>
            </a:r>
            <a:r>
              <a:rPr sz="2400" spc="5" dirty="0">
                <a:solidFill>
                  <a:srgbClr val="282828"/>
                </a:solidFill>
                <a:latin typeface="Calibri"/>
                <a:cs typeface="Calibri"/>
              </a:rPr>
              <a:t>27.5 kg/m</a:t>
            </a:r>
            <a:r>
              <a:rPr sz="2325" spc="7" baseline="26881" dirty="0">
                <a:solidFill>
                  <a:srgbClr val="3D3C40"/>
                </a:solidFill>
                <a:latin typeface="Calibri"/>
                <a:cs typeface="Calibri"/>
              </a:rPr>
              <a:t>2</a:t>
            </a:r>
            <a:r>
              <a:rPr sz="2400" spc="5" dirty="0">
                <a:solidFill>
                  <a:srgbClr val="282828"/>
                </a:solidFill>
                <a:latin typeface="Calibri"/>
                <a:cs typeface="Calibri"/>
              </a:rPr>
              <a:t>.</a:t>
            </a:r>
            <a:endParaRPr sz="2400" dirty="0">
              <a:latin typeface="Calibri"/>
              <a:cs typeface="Calibri"/>
            </a:endParaRPr>
          </a:p>
          <a:p>
            <a:pPr marL="336550" indent="-286385">
              <a:lnSpc>
                <a:spcPct val="100000"/>
              </a:lnSpc>
              <a:spcBef>
                <a:spcPts val="1100"/>
              </a:spcBef>
              <a:buClr>
                <a:srgbClr val="83992A"/>
              </a:buClr>
              <a:buSzPct val="114583"/>
              <a:buFont typeface="Arial MT"/>
              <a:buChar char="•"/>
              <a:tabLst>
                <a:tab pos="336550" algn="l"/>
                <a:tab pos="337185" algn="l"/>
                <a:tab pos="4068445" algn="l"/>
              </a:tabLst>
            </a:pPr>
            <a:r>
              <a:rPr sz="2400" spc="5" dirty="0">
                <a:solidFill>
                  <a:srgbClr val="282828"/>
                </a:solidFill>
                <a:latin typeface="Calibri"/>
                <a:cs typeface="Calibri"/>
              </a:rPr>
              <a:t>There</a:t>
            </a:r>
            <a:r>
              <a:rPr sz="2400" spc="-85" dirty="0">
                <a:solidFill>
                  <a:srgbClr val="282828"/>
                </a:solidFill>
                <a:latin typeface="Calibri"/>
                <a:cs typeface="Calibri"/>
              </a:rPr>
              <a:t> </a:t>
            </a:r>
            <a:r>
              <a:rPr sz="2400" spc="-15" dirty="0">
                <a:solidFill>
                  <a:srgbClr val="282828"/>
                </a:solidFill>
                <a:latin typeface="Calibri"/>
                <a:cs typeface="Calibri"/>
              </a:rPr>
              <a:t>is</a:t>
            </a:r>
            <a:r>
              <a:rPr sz="2400" spc="30" dirty="0">
                <a:solidFill>
                  <a:srgbClr val="282828"/>
                </a:solidFill>
                <a:latin typeface="Calibri"/>
                <a:cs typeface="Calibri"/>
              </a:rPr>
              <a:t> </a:t>
            </a:r>
            <a:r>
              <a:rPr sz="2400" spc="5" dirty="0">
                <a:solidFill>
                  <a:srgbClr val="282828"/>
                </a:solidFill>
                <a:latin typeface="Calibri"/>
                <a:cs typeface="Calibri"/>
              </a:rPr>
              <a:t>no</a:t>
            </a:r>
            <a:r>
              <a:rPr sz="2400" dirty="0">
                <a:solidFill>
                  <a:srgbClr val="282828"/>
                </a:solidFill>
                <a:latin typeface="Calibri"/>
                <a:cs typeface="Calibri"/>
              </a:rPr>
              <a:t> sign</a:t>
            </a:r>
            <a:r>
              <a:rPr sz="2400" spc="-5" dirty="0">
                <a:solidFill>
                  <a:srgbClr val="282828"/>
                </a:solidFill>
                <a:latin typeface="Calibri"/>
                <a:cs typeface="Calibri"/>
              </a:rPr>
              <a:t> </a:t>
            </a:r>
            <a:r>
              <a:rPr sz="2400" dirty="0">
                <a:solidFill>
                  <a:srgbClr val="282828"/>
                </a:solidFill>
                <a:latin typeface="Calibri"/>
                <a:cs typeface="Calibri"/>
              </a:rPr>
              <a:t>of</a:t>
            </a:r>
            <a:r>
              <a:rPr sz="2400" spc="5" dirty="0">
                <a:solidFill>
                  <a:srgbClr val="282828"/>
                </a:solidFill>
                <a:latin typeface="Calibri"/>
                <a:cs typeface="Calibri"/>
              </a:rPr>
              <a:t> </a:t>
            </a:r>
            <a:r>
              <a:rPr sz="2400" spc="-10" dirty="0">
                <a:solidFill>
                  <a:srgbClr val="282828"/>
                </a:solidFill>
                <a:latin typeface="Calibri"/>
                <a:cs typeface="Calibri"/>
              </a:rPr>
              <a:t>hirsutism	</a:t>
            </a:r>
            <a:r>
              <a:rPr sz="2400" spc="10" dirty="0">
                <a:solidFill>
                  <a:srgbClr val="282828"/>
                </a:solidFill>
                <a:latin typeface="Calibri"/>
                <a:cs typeface="Calibri"/>
              </a:rPr>
              <a:t>And</a:t>
            </a:r>
            <a:r>
              <a:rPr sz="2400" spc="-110" dirty="0">
                <a:solidFill>
                  <a:srgbClr val="282828"/>
                </a:solidFill>
                <a:latin typeface="Calibri"/>
                <a:cs typeface="Calibri"/>
              </a:rPr>
              <a:t> </a:t>
            </a:r>
            <a:r>
              <a:rPr sz="2400" dirty="0">
                <a:solidFill>
                  <a:srgbClr val="282828"/>
                </a:solidFill>
                <a:latin typeface="Calibri"/>
                <a:cs typeface="Calibri"/>
              </a:rPr>
              <a:t>acne</a:t>
            </a:r>
            <a:endParaRPr sz="2400" dirty="0">
              <a:latin typeface="Calibri"/>
              <a:cs typeface="Calibri"/>
            </a:endParaRPr>
          </a:p>
        </p:txBody>
      </p:sp>
    </p:spTree>
    <p:extLst>
      <p:ext uri="{BB962C8B-B14F-4D97-AF65-F5344CB8AC3E}">
        <p14:creationId xmlns:p14="http://schemas.microsoft.com/office/powerpoint/2010/main" val="21715277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p:nvPr/>
        </p:nvSpPr>
        <p:spPr>
          <a:xfrm>
            <a:off x="251520" y="2567242"/>
            <a:ext cx="5472608" cy="3639458"/>
          </a:xfrm>
          <a:prstGeom prst="rect">
            <a:avLst/>
          </a:prstGeom>
        </p:spPr>
        <p:txBody>
          <a:bodyPr vert="horz" wrap="square" lIns="0" tIns="12700" rIns="0" bIns="0" rtlCol="0">
            <a:spAutoFit/>
          </a:bodyPr>
          <a:lstStyle/>
          <a:p>
            <a:pPr marL="298450" indent="-286385">
              <a:lnSpc>
                <a:spcPts val="2870"/>
              </a:lnSpc>
              <a:spcBef>
                <a:spcPts val="100"/>
              </a:spcBef>
              <a:buClr>
                <a:srgbClr val="83992A"/>
              </a:buClr>
              <a:buSzPct val="114583"/>
              <a:buFont typeface="Arial MT"/>
              <a:buChar char="•"/>
              <a:tabLst>
                <a:tab pos="298450" algn="l"/>
                <a:tab pos="299085" algn="l"/>
              </a:tabLst>
            </a:pPr>
            <a:r>
              <a:rPr sz="2400" dirty="0">
                <a:solidFill>
                  <a:srgbClr val="282828"/>
                </a:solidFill>
                <a:latin typeface="Calibri"/>
                <a:cs typeface="Calibri"/>
              </a:rPr>
              <a:t>In</a:t>
            </a:r>
            <a:r>
              <a:rPr sz="2400" spc="30" dirty="0">
                <a:solidFill>
                  <a:srgbClr val="282828"/>
                </a:solidFill>
                <a:latin typeface="Calibri"/>
                <a:cs typeface="Calibri"/>
              </a:rPr>
              <a:t>s</a:t>
            </a:r>
            <a:r>
              <a:rPr sz="2400" spc="10" dirty="0">
                <a:solidFill>
                  <a:srgbClr val="282828"/>
                </a:solidFill>
                <a:latin typeface="Calibri"/>
                <a:cs typeface="Calibri"/>
              </a:rPr>
              <a:t>p</a:t>
            </a:r>
            <a:r>
              <a:rPr sz="2400" dirty="0">
                <a:solidFill>
                  <a:srgbClr val="282828"/>
                </a:solidFill>
                <a:latin typeface="Calibri"/>
                <a:cs typeface="Calibri"/>
              </a:rPr>
              <a:t>e</a:t>
            </a:r>
            <a:r>
              <a:rPr sz="2400" spc="35" dirty="0">
                <a:solidFill>
                  <a:srgbClr val="282828"/>
                </a:solidFill>
                <a:latin typeface="Calibri"/>
                <a:cs typeface="Calibri"/>
              </a:rPr>
              <a:t>c</a:t>
            </a:r>
            <a:r>
              <a:rPr sz="2400" spc="15" dirty="0">
                <a:solidFill>
                  <a:srgbClr val="282828"/>
                </a:solidFill>
                <a:latin typeface="Calibri"/>
                <a:cs typeface="Calibri"/>
              </a:rPr>
              <a:t>t</a:t>
            </a:r>
            <a:r>
              <a:rPr sz="2400" spc="-30" dirty="0">
                <a:solidFill>
                  <a:srgbClr val="282828"/>
                </a:solidFill>
                <a:latin typeface="Calibri"/>
                <a:cs typeface="Calibri"/>
              </a:rPr>
              <a:t>i</a:t>
            </a:r>
            <a:r>
              <a:rPr sz="2400" spc="5" dirty="0">
                <a:solidFill>
                  <a:srgbClr val="282828"/>
                </a:solidFill>
                <a:latin typeface="Calibri"/>
                <a:cs typeface="Calibri"/>
              </a:rPr>
              <a:t>o</a:t>
            </a:r>
            <a:r>
              <a:rPr sz="2400" dirty="0">
                <a:solidFill>
                  <a:srgbClr val="282828"/>
                </a:solidFill>
                <a:latin typeface="Calibri"/>
                <a:cs typeface="Calibri"/>
              </a:rPr>
              <a:t>n</a:t>
            </a:r>
            <a:r>
              <a:rPr sz="2400" spc="-160" dirty="0">
                <a:solidFill>
                  <a:srgbClr val="282828"/>
                </a:solidFill>
                <a:latin typeface="Calibri"/>
                <a:cs typeface="Calibri"/>
              </a:rPr>
              <a:t> </a:t>
            </a:r>
            <a:r>
              <a:rPr sz="2400" spc="5" dirty="0">
                <a:solidFill>
                  <a:srgbClr val="282828"/>
                </a:solidFill>
                <a:latin typeface="Calibri"/>
                <a:cs typeface="Calibri"/>
              </a:rPr>
              <a:t>o</a:t>
            </a:r>
            <a:r>
              <a:rPr sz="2400" dirty="0">
                <a:solidFill>
                  <a:srgbClr val="282828"/>
                </a:solidFill>
                <a:latin typeface="Calibri"/>
                <a:cs typeface="Calibri"/>
              </a:rPr>
              <a:t>f</a:t>
            </a:r>
            <a:r>
              <a:rPr sz="2400" spc="-5" dirty="0">
                <a:solidFill>
                  <a:srgbClr val="282828"/>
                </a:solidFill>
                <a:latin typeface="Calibri"/>
                <a:cs typeface="Calibri"/>
              </a:rPr>
              <a:t> </a:t>
            </a:r>
            <a:r>
              <a:rPr sz="2400" spc="15" dirty="0">
                <a:solidFill>
                  <a:srgbClr val="282828"/>
                </a:solidFill>
                <a:latin typeface="Calibri"/>
                <a:cs typeface="Calibri"/>
              </a:rPr>
              <a:t>t</a:t>
            </a:r>
            <a:r>
              <a:rPr sz="2400" spc="10" dirty="0">
                <a:solidFill>
                  <a:srgbClr val="282828"/>
                </a:solidFill>
                <a:latin typeface="Calibri"/>
                <a:cs typeface="Calibri"/>
              </a:rPr>
              <a:t>h</a:t>
            </a:r>
            <a:r>
              <a:rPr sz="2400" dirty="0">
                <a:solidFill>
                  <a:srgbClr val="282828"/>
                </a:solidFill>
                <a:latin typeface="Calibri"/>
                <a:cs typeface="Calibri"/>
              </a:rPr>
              <a:t>e</a:t>
            </a:r>
            <a:r>
              <a:rPr sz="2400" spc="-15" dirty="0">
                <a:solidFill>
                  <a:srgbClr val="282828"/>
                </a:solidFill>
                <a:latin typeface="Calibri"/>
                <a:cs typeface="Calibri"/>
              </a:rPr>
              <a:t> </a:t>
            </a:r>
            <a:r>
              <a:rPr sz="2400" spc="-30" dirty="0">
                <a:solidFill>
                  <a:srgbClr val="282828"/>
                </a:solidFill>
                <a:latin typeface="Calibri"/>
                <a:cs typeface="Calibri"/>
              </a:rPr>
              <a:t>a</a:t>
            </a:r>
            <a:r>
              <a:rPr sz="2400" spc="10" dirty="0">
                <a:solidFill>
                  <a:srgbClr val="282828"/>
                </a:solidFill>
                <a:latin typeface="Calibri"/>
                <a:cs typeface="Calibri"/>
              </a:rPr>
              <a:t>bd</a:t>
            </a:r>
            <a:r>
              <a:rPr sz="2400" spc="5" dirty="0">
                <a:solidFill>
                  <a:srgbClr val="282828"/>
                </a:solidFill>
                <a:latin typeface="Calibri"/>
                <a:cs typeface="Calibri"/>
              </a:rPr>
              <a:t>o</a:t>
            </a:r>
            <a:r>
              <a:rPr sz="2400" spc="25" dirty="0">
                <a:solidFill>
                  <a:srgbClr val="282828"/>
                </a:solidFill>
                <a:latin typeface="Calibri"/>
                <a:cs typeface="Calibri"/>
              </a:rPr>
              <a:t>m</a:t>
            </a:r>
            <a:r>
              <a:rPr sz="2400" dirty="0">
                <a:solidFill>
                  <a:srgbClr val="282828"/>
                </a:solidFill>
                <a:latin typeface="Calibri"/>
                <a:cs typeface="Calibri"/>
              </a:rPr>
              <a:t>en</a:t>
            </a:r>
            <a:r>
              <a:rPr sz="2400" spc="-80" dirty="0">
                <a:solidFill>
                  <a:srgbClr val="282828"/>
                </a:solidFill>
                <a:latin typeface="Calibri"/>
                <a:cs typeface="Calibri"/>
              </a:rPr>
              <a:t> </a:t>
            </a:r>
            <a:r>
              <a:rPr sz="2400" spc="-15" dirty="0">
                <a:solidFill>
                  <a:srgbClr val="282828"/>
                </a:solidFill>
                <a:latin typeface="Calibri"/>
                <a:cs typeface="Calibri"/>
              </a:rPr>
              <a:t>r</a:t>
            </a:r>
            <a:r>
              <a:rPr sz="2400" dirty="0">
                <a:solidFill>
                  <a:srgbClr val="282828"/>
                </a:solidFill>
                <a:latin typeface="Calibri"/>
                <a:cs typeface="Calibri"/>
              </a:rPr>
              <a:t>e</a:t>
            </a:r>
            <a:r>
              <a:rPr sz="2400" spc="-35" dirty="0">
                <a:solidFill>
                  <a:srgbClr val="282828"/>
                </a:solidFill>
                <a:latin typeface="Calibri"/>
                <a:cs typeface="Calibri"/>
              </a:rPr>
              <a:t>v</a:t>
            </a:r>
            <a:r>
              <a:rPr sz="2400" dirty="0">
                <a:solidFill>
                  <a:srgbClr val="282828"/>
                </a:solidFill>
                <a:latin typeface="Calibri"/>
                <a:cs typeface="Calibri"/>
              </a:rPr>
              <a:t>e</a:t>
            </a:r>
            <a:r>
              <a:rPr sz="2400" spc="-25" dirty="0">
                <a:solidFill>
                  <a:srgbClr val="282828"/>
                </a:solidFill>
                <a:latin typeface="Calibri"/>
                <a:cs typeface="Calibri"/>
              </a:rPr>
              <a:t>a</a:t>
            </a:r>
            <a:r>
              <a:rPr sz="2400" spc="-30" dirty="0">
                <a:solidFill>
                  <a:srgbClr val="282828"/>
                </a:solidFill>
                <a:latin typeface="Calibri"/>
                <a:cs typeface="Calibri"/>
              </a:rPr>
              <a:t>l</a:t>
            </a:r>
            <a:r>
              <a:rPr sz="2400" dirty="0">
                <a:solidFill>
                  <a:srgbClr val="282828"/>
                </a:solidFill>
                <a:latin typeface="Calibri"/>
                <a:cs typeface="Calibri"/>
              </a:rPr>
              <a:t>ed</a:t>
            </a:r>
            <a:endParaRPr sz="2400" dirty="0">
              <a:latin typeface="Calibri"/>
              <a:cs typeface="Calibri"/>
            </a:endParaRPr>
          </a:p>
          <a:p>
            <a:pPr marL="298450">
              <a:lnSpc>
                <a:spcPts val="2870"/>
              </a:lnSpc>
            </a:pPr>
            <a:r>
              <a:rPr sz="2400" spc="-5" dirty="0">
                <a:solidFill>
                  <a:srgbClr val="282828"/>
                </a:solidFill>
                <a:latin typeface="Calibri"/>
                <a:cs typeface="Calibri"/>
              </a:rPr>
              <a:t>significant</a:t>
            </a:r>
            <a:r>
              <a:rPr sz="2400" spc="-75" dirty="0">
                <a:solidFill>
                  <a:srgbClr val="282828"/>
                </a:solidFill>
                <a:latin typeface="Calibri"/>
                <a:cs typeface="Calibri"/>
              </a:rPr>
              <a:t> </a:t>
            </a:r>
            <a:r>
              <a:rPr sz="2400" dirty="0">
                <a:solidFill>
                  <a:srgbClr val="282828"/>
                </a:solidFill>
                <a:latin typeface="Calibri"/>
                <a:cs typeface="Calibri"/>
              </a:rPr>
              <a:t>distention</a:t>
            </a:r>
            <a:r>
              <a:rPr sz="2400" spc="-155" dirty="0">
                <a:solidFill>
                  <a:srgbClr val="282828"/>
                </a:solidFill>
                <a:latin typeface="Calibri"/>
                <a:cs typeface="Calibri"/>
              </a:rPr>
              <a:t> </a:t>
            </a:r>
            <a:r>
              <a:rPr sz="2400" dirty="0">
                <a:solidFill>
                  <a:srgbClr val="282828"/>
                </a:solidFill>
                <a:latin typeface="Calibri"/>
                <a:cs typeface="Calibri"/>
              </a:rPr>
              <a:t>(32 cm × 54 cm)</a:t>
            </a:r>
            <a:r>
              <a:rPr sz="2400" spc="-70" dirty="0">
                <a:solidFill>
                  <a:srgbClr val="282828"/>
                </a:solidFill>
                <a:latin typeface="Calibri"/>
                <a:cs typeface="Calibri"/>
              </a:rPr>
              <a:t> </a:t>
            </a:r>
            <a:r>
              <a:rPr sz="2400" dirty="0">
                <a:solidFill>
                  <a:srgbClr val="282828"/>
                </a:solidFill>
                <a:latin typeface="Calibri"/>
                <a:cs typeface="Calibri"/>
              </a:rPr>
              <a:t>.</a:t>
            </a:r>
            <a:r>
              <a:rPr sz="2400" spc="-20" dirty="0">
                <a:solidFill>
                  <a:srgbClr val="282828"/>
                </a:solidFill>
                <a:latin typeface="Calibri"/>
                <a:cs typeface="Calibri"/>
              </a:rPr>
              <a:t> </a:t>
            </a:r>
            <a:r>
              <a:rPr sz="2400" spc="-5" dirty="0">
                <a:solidFill>
                  <a:srgbClr val="282828"/>
                </a:solidFill>
                <a:latin typeface="Calibri"/>
                <a:cs typeface="Calibri"/>
              </a:rPr>
              <a:t>Bowel</a:t>
            </a:r>
            <a:endParaRPr sz="2400" dirty="0">
              <a:latin typeface="Calibri"/>
              <a:cs typeface="Calibri"/>
            </a:endParaRPr>
          </a:p>
          <a:p>
            <a:pPr marL="298450" marR="37465">
              <a:lnSpc>
                <a:spcPct val="100400"/>
              </a:lnSpc>
              <a:spcBef>
                <a:spcPts val="35"/>
              </a:spcBef>
            </a:pPr>
            <a:r>
              <a:rPr sz="2400" spc="10" dirty="0">
                <a:solidFill>
                  <a:srgbClr val="282828"/>
                </a:solidFill>
                <a:latin typeface="Calibri"/>
                <a:cs typeface="Calibri"/>
              </a:rPr>
              <a:t>sound</a:t>
            </a:r>
            <a:r>
              <a:rPr sz="2400" spc="-90" dirty="0">
                <a:solidFill>
                  <a:srgbClr val="282828"/>
                </a:solidFill>
                <a:latin typeface="Calibri"/>
                <a:cs typeface="Calibri"/>
              </a:rPr>
              <a:t> </a:t>
            </a:r>
            <a:r>
              <a:rPr sz="2400" spc="-10" dirty="0">
                <a:solidFill>
                  <a:srgbClr val="282828"/>
                </a:solidFill>
                <a:latin typeface="Calibri"/>
                <a:cs typeface="Calibri"/>
              </a:rPr>
              <a:t>was</a:t>
            </a:r>
            <a:r>
              <a:rPr sz="2400" spc="-70" dirty="0">
                <a:solidFill>
                  <a:srgbClr val="282828"/>
                </a:solidFill>
                <a:latin typeface="Calibri"/>
                <a:cs typeface="Calibri"/>
              </a:rPr>
              <a:t> </a:t>
            </a:r>
            <a:r>
              <a:rPr sz="2400" dirty="0">
                <a:solidFill>
                  <a:srgbClr val="282828"/>
                </a:solidFill>
                <a:latin typeface="Calibri"/>
                <a:cs typeface="Calibri"/>
              </a:rPr>
              <a:t>absent</a:t>
            </a:r>
            <a:r>
              <a:rPr sz="2400" spc="-85" dirty="0">
                <a:solidFill>
                  <a:srgbClr val="282828"/>
                </a:solidFill>
                <a:latin typeface="Calibri"/>
                <a:cs typeface="Calibri"/>
              </a:rPr>
              <a:t> </a:t>
            </a:r>
            <a:r>
              <a:rPr sz="2400" dirty="0">
                <a:solidFill>
                  <a:srgbClr val="282828"/>
                </a:solidFill>
                <a:latin typeface="Calibri"/>
                <a:cs typeface="Calibri"/>
              </a:rPr>
              <a:t>on</a:t>
            </a:r>
            <a:r>
              <a:rPr sz="2400" spc="-15" dirty="0">
                <a:solidFill>
                  <a:srgbClr val="282828"/>
                </a:solidFill>
                <a:latin typeface="Calibri"/>
                <a:cs typeface="Calibri"/>
              </a:rPr>
              <a:t> </a:t>
            </a:r>
            <a:r>
              <a:rPr sz="2400" dirty="0">
                <a:solidFill>
                  <a:srgbClr val="282828"/>
                </a:solidFill>
                <a:latin typeface="Calibri"/>
                <a:cs typeface="Calibri"/>
              </a:rPr>
              <a:t>auscultation.</a:t>
            </a:r>
            <a:r>
              <a:rPr sz="2400" spc="-105" dirty="0">
                <a:solidFill>
                  <a:srgbClr val="282828"/>
                </a:solidFill>
                <a:latin typeface="Calibri"/>
                <a:cs typeface="Calibri"/>
              </a:rPr>
              <a:t> </a:t>
            </a:r>
            <a:r>
              <a:rPr sz="2400" spc="10" dirty="0">
                <a:solidFill>
                  <a:srgbClr val="282828"/>
                </a:solidFill>
                <a:latin typeface="Calibri"/>
                <a:cs typeface="Calibri"/>
              </a:rPr>
              <a:t>Abdomen </a:t>
            </a:r>
            <a:r>
              <a:rPr sz="2400" spc="-530" dirty="0">
                <a:solidFill>
                  <a:srgbClr val="282828"/>
                </a:solidFill>
                <a:latin typeface="Calibri"/>
                <a:cs typeface="Calibri"/>
              </a:rPr>
              <a:t> </a:t>
            </a:r>
            <a:r>
              <a:rPr sz="2400" spc="-10" dirty="0">
                <a:solidFill>
                  <a:srgbClr val="282828"/>
                </a:solidFill>
                <a:latin typeface="Calibri"/>
                <a:cs typeface="Calibri"/>
              </a:rPr>
              <a:t>was </a:t>
            </a:r>
            <a:r>
              <a:rPr sz="2400" spc="-5" dirty="0">
                <a:solidFill>
                  <a:srgbClr val="282828"/>
                </a:solidFill>
                <a:latin typeface="Calibri"/>
                <a:cs typeface="Calibri"/>
              </a:rPr>
              <a:t>dull </a:t>
            </a:r>
            <a:r>
              <a:rPr sz="2400" dirty="0">
                <a:solidFill>
                  <a:srgbClr val="282828"/>
                </a:solidFill>
                <a:latin typeface="Calibri"/>
                <a:cs typeface="Calibri"/>
              </a:rPr>
              <a:t>on </a:t>
            </a:r>
            <a:r>
              <a:rPr sz="2400" spc="5" dirty="0">
                <a:solidFill>
                  <a:srgbClr val="282828"/>
                </a:solidFill>
                <a:latin typeface="Calibri"/>
                <a:cs typeface="Calibri"/>
              </a:rPr>
              <a:t>percussion, tenderness </a:t>
            </a:r>
            <a:r>
              <a:rPr sz="2400" dirty="0">
                <a:solidFill>
                  <a:srgbClr val="282828"/>
                </a:solidFill>
                <a:latin typeface="Calibri"/>
                <a:cs typeface="Calibri"/>
              </a:rPr>
              <a:t>on </a:t>
            </a:r>
            <a:r>
              <a:rPr sz="2400" spc="5" dirty="0">
                <a:solidFill>
                  <a:srgbClr val="282828"/>
                </a:solidFill>
                <a:latin typeface="Calibri"/>
                <a:cs typeface="Calibri"/>
              </a:rPr>
              <a:t> </a:t>
            </a:r>
            <a:r>
              <a:rPr sz="2400" spc="-10" dirty="0">
                <a:solidFill>
                  <a:srgbClr val="282828"/>
                </a:solidFill>
                <a:latin typeface="Calibri"/>
                <a:cs typeface="Calibri"/>
              </a:rPr>
              <a:t>palpation.</a:t>
            </a:r>
            <a:r>
              <a:rPr sz="2400" spc="-35" dirty="0">
                <a:solidFill>
                  <a:srgbClr val="282828"/>
                </a:solidFill>
                <a:latin typeface="Calibri"/>
                <a:cs typeface="Calibri"/>
              </a:rPr>
              <a:t> </a:t>
            </a:r>
            <a:r>
              <a:rPr sz="2400" spc="-25" dirty="0">
                <a:solidFill>
                  <a:srgbClr val="282828"/>
                </a:solidFill>
                <a:latin typeface="Calibri"/>
                <a:cs typeface="Calibri"/>
              </a:rPr>
              <a:t>Liver</a:t>
            </a:r>
            <a:r>
              <a:rPr sz="2400" spc="114" dirty="0">
                <a:solidFill>
                  <a:srgbClr val="282828"/>
                </a:solidFill>
                <a:latin typeface="Calibri"/>
                <a:cs typeface="Calibri"/>
              </a:rPr>
              <a:t> </a:t>
            </a:r>
            <a:r>
              <a:rPr sz="2400" spc="-10" dirty="0">
                <a:solidFill>
                  <a:srgbClr val="282828"/>
                </a:solidFill>
                <a:latin typeface="Calibri"/>
                <a:cs typeface="Calibri"/>
              </a:rPr>
              <a:t>and </a:t>
            </a:r>
            <a:r>
              <a:rPr sz="2400" dirty="0">
                <a:solidFill>
                  <a:srgbClr val="282828"/>
                </a:solidFill>
                <a:latin typeface="Calibri"/>
                <a:cs typeface="Calibri"/>
              </a:rPr>
              <a:t>spleen</a:t>
            </a:r>
            <a:r>
              <a:rPr sz="2400" spc="-80" dirty="0">
                <a:solidFill>
                  <a:srgbClr val="282828"/>
                </a:solidFill>
                <a:latin typeface="Calibri"/>
                <a:cs typeface="Calibri"/>
              </a:rPr>
              <a:t> </a:t>
            </a:r>
            <a:r>
              <a:rPr sz="2400" dirty="0">
                <a:solidFill>
                  <a:srgbClr val="282828"/>
                </a:solidFill>
                <a:latin typeface="Calibri"/>
                <a:cs typeface="Calibri"/>
              </a:rPr>
              <a:t>were</a:t>
            </a:r>
            <a:r>
              <a:rPr sz="2400" spc="40" dirty="0">
                <a:solidFill>
                  <a:srgbClr val="282828"/>
                </a:solidFill>
                <a:latin typeface="Calibri"/>
                <a:cs typeface="Calibri"/>
              </a:rPr>
              <a:t> </a:t>
            </a:r>
            <a:r>
              <a:rPr sz="2400" spc="-5" dirty="0">
                <a:solidFill>
                  <a:srgbClr val="282828"/>
                </a:solidFill>
                <a:latin typeface="Calibri"/>
                <a:cs typeface="Calibri"/>
              </a:rPr>
              <a:t>unpalpable</a:t>
            </a:r>
            <a:endParaRPr sz="2400" dirty="0">
              <a:latin typeface="Calibri"/>
              <a:cs typeface="Calibri"/>
            </a:endParaRPr>
          </a:p>
          <a:p>
            <a:pPr marL="298450" indent="-286385">
              <a:lnSpc>
                <a:spcPct val="100000"/>
              </a:lnSpc>
              <a:spcBef>
                <a:spcPts val="1180"/>
              </a:spcBef>
              <a:buClr>
                <a:srgbClr val="83992A"/>
              </a:buClr>
              <a:buSzPct val="114583"/>
              <a:buFont typeface="Arial MT"/>
              <a:buChar char="•"/>
              <a:tabLst>
                <a:tab pos="298450" algn="l"/>
                <a:tab pos="299085" algn="l"/>
              </a:tabLst>
            </a:pPr>
            <a:r>
              <a:rPr sz="2400" spc="10" dirty="0">
                <a:solidFill>
                  <a:srgbClr val="282828"/>
                </a:solidFill>
                <a:latin typeface="Calibri"/>
                <a:cs typeface="Calibri"/>
              </a:rPr>
              <a:t>The</a:t>
            </a:r>
            <a:r>
              <a:rPr sz="2400" spc="-30" dirty="0">
                <a:solidFill>
                  <a:srgbClr val="282828"/>
                </a:solidFill>
                <a:latin typeface="Calibri"/>
                <a:cs typeface="Calibri"/>
              </a:rPr>
              <a:t> </a:t>
            </a:r>
            <a:r>
              <a:rPr sz="2400" spc="5" dirty="0">
                <a:solidFill>
                  <a:srgbClr val="282828"/>
                </a:solidFill>
                <a:latin typeface="Calibri"/>
                <a:cs typeface="Calibri"/>
              </a:rPr>
              <a:t>mass</a:t>
            </a:r>
            <a:r>
              <a:rPr sz="2400" spc="-70" dirty="0">
                <a:solidFill>
                  <a:srgbClr val="282828"/>
                </a:solidFill>
                <a:latin typeface="Calibri"/>
                <a:cs typeface="Calibri"/>
              </a:rPr>
              <a:t> </a:t>
            </a:r>
            <a:r>
              <a:rPr sz="2400" spc="-15" dirty="0">
                <a:solidFill>
                  <a:srgbClr val="282828"/>
                </a:solidFill>
                <a:latin typeface="Calibri"/>
                <a:cs typeface="Calibri"/>
              </a:rPr>
              <a:t>is</a:t>
            </a:r>
            <a:r>
              <a:rPr sz="2400" spc="5" dirty="0">
                <a:solidFill>
                  <a:srgbClr val="282828"/>
                </a:solidFill>
                <a:latin typeface="Calibri"/>
                <a:cs typeface="Calibri"/>
              </a:rPr>
              <a:t> </a:t>
            </a:r>
            <a:r>
              <a:rPr sz="2400" spc="-5" dirty="0">
                <a:solidFill>
                  <a:srgbClr val="282828"/>
                </a:solidFill>
                <a:latin typeface="Calibri"/>
                <a:cs typeface="Calibri"/>
              </a:rPr>
              <a:t>mobile</a:t>
            </a:r>
            <a:r>
              <a:rPr sz="2400" dirty="0">
                <a:solidFill>
                  <a:srgbClr val="282828"/>
                </a:solidFill>
                <a:latin typeface="Calibri"/>
                <a:cs typeface="Calibri"/>
              </a:rPr>
              <a:t> .</a:t>
            </a:r>
            <a:endParaRPr sz="2400" dirty="0">
              <a:latin typeface="Calibri"/>
              <a:cs typeface="Calibri"/>
            </a:endParaRPr>
          </a:p>
          <a:p>
            <a:pPr marL="365125" indent="-353060">
              <a:lnSpc>
                <a:spcPct val="100000"/>
              </a:lnSpc>
              <a:spcBef>
                <a:spcPts val="1100"/>
              </a:spcBef>
              <a:buClr>
                <a:srgbClr val="83992A"/>
              </a:buClr>
              <a:buSzPct val="114583"/>
              <a:buFont typeface="Arial MT"/>
              <a:buChar char="•"/>
              <a:tabLst>
                <a:tab pos="365125" algn="l"/>
                <a:tab pos="365760" algn="l"/>
              </a:tabLst>
            </a:pPr>
            <a:r>
              <a:rPr sz="2400" dirty="0">
                <a:solidFill>
                  <a:srgbClr val="282828"/>
                </a:solidFill>
                <a:latin typeface="Calibri"/>
                <a:cs typeface="Calibri"/>
              </a:rPr>
              <a:t>Normal</a:t>
            </a:r>
            <a:r>
              <a:rPr sz="2400" spc="-65" dirty="0">
                <a:solidFill>
                  <a:srgbClr val="282828"/>
                </a:solidFill>
                <a:latin typeface="Calibri"/>
                <a:cs typeface="Calibri"/>
              </a:rPr>
              <a:t> </a:t>
            </a:r>
            <a:r>
              <a:rPr sz="2400" spc="-15" dirty="0">
                <a:solidFill>
                  <a:srgbClr val="282828"/>
                </a:solidFill>
                <a:latin typeface="Calibri"/>
                <a:cs typeface="Calibri"/>
              </a:rPr>
              <a:t>hair</a:t>
            </a:r>
            <a:r>
              <a:rPr sz="2400" spc="15" dirty="0">
                <a:solidFill>
                  <a:srgbClr val="282828"/>
                </a:solidFill>
                <a:latin typeface="Calibri"/>
                <a:cs typeface="Calibri"/>
              </a:rPr>
              <a:t> </a:t>
            </a:r>
            <a:r>
              <a:rPr sz="2400" dirty="0">
                <a:solidFill>
                  <a:srgbClr val="282828"/>
                </a:solidFill>
                <a:latin typeface="Calibri"/>
                <a:cs typeface="Calibri"/>
              </a:rPr>
              <a:t>distribution</a:t>
            </a:r>
            <a:endParaRPr sz="2400" dirty="0">
              <a:latin typeface="Calibri"/>
              <a:cs typeface="Calibri"/>
            </a:endParaRPr>
          </a:p>
        </p:txBody>
      </p:sp>
      <p:pic>
        <p:nvPicPr>
          <p:cNvPr id="4" name="object 4"/>
          <p:cNvPicPr/>
          <p:nvPr/>
        </p:nvPicPr>
        <p:blipFill>
          <a:blip r:embed="rId2" cstate="print"/>
          <a:stretch>
            <a:fillRect/>
          </a:stretch>
        </p:blipFill>
        <p:spPr>
          <a:xfrm>
            <a:off x="6012160" y="2400608"/>
            <a:ext cx="2993231" cy="3886200"/>
          </a:xfrm>
          <a:prstGeom prst="rect">
            <a:avLst/>
          </a:prstGeom>
        </p:spPr>
      </p:pic>
    </p:spTree>
    <p:extLst>
      <p:ext uri="{BB962C8B-B14F-4D97-AF65-F5344CB8AC3E}">
        <p14:creationId xmlns:p14="http://schemas.microsoft.com/office/powerpoint/2010/main" val="2972545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3033713" y="905612"/>
            <a:ext cx="3082290" cy="1370888"/>
          </a:xfrm>
          <a:prstGeom prst="rect">
            <a:avLst/>
          </a:prstGeom>
        </p:spPr>
        <p:txBody>
          <a:bodyPr vert="horz" wrap="square" lIns="0" tIns="16510" rIns="0" bIns="0" rtlCol="0">
            <a:spAutoFit/>
          </a:bodyPr>
          <a:lstStyle/>
          <a:p>
            <a:pPr marL="12700">
              <a:lnSpc>
                <a:spcPct val="100000"/>
              </a:lnSpc>
              <a:spcBef>
                <a:spcPts val="130"/>
              </a:spcBef>
            </a:pPr>
            <a:r>
              <a:rPr sz="4400" spc="-130" dirty="0"/>
              <a:t>P</a:t>
            </a:r>
            <a:r>
              <a:rPr sz="4400" spc="-90" dirty="0"/>
              <a:t>e</a:t>
            </a:r>
            <a:r>
              <a:rPr sz="4400" spc="-180" dirty="0"/>
              <a:t>l</a:t>
            </a:r>
            <a:r>
              <a:rPr sz="4400" spc="-110" dirty="0"/>
              <a:t>v</a:t>
            </a:r>
            <a:r>
              <a:rPr sz="4400" spc="-180" dirty="0"/>
              <a:t>i</a:t>
            </a:r>
            <a:r>
              <a:rPr sz="4400" spc="-110" dirty="0"/>
              <a:t>c</a:t>
            </a:r>
            <a:r>
              <a:rPr sz="4400" spc="-180" dirty="0"/>
              <a:t> </a:t>
            </a:r>
            <a:r>
              <a:rPr sz="4400" spc="-90" dirty="0"/>
              <a:t>e</a:t>
            </a:r>
            <a:r>
              <a:rPr sz="4400" spc="-100" dirty="0"/>
              <a:t>xa</a:t>
            </a:r>
            <a:r>
              <a:rPr sz="4400" spc="-195" dirty="0"/>
              <a:t>m</a:t>
            </a:r>
            <a:r>
              <a:rPr sz="4400" spc="-180" dirty="0"/>
              <a:t>i</a:t>
            </a:r>
            <a:r>
              <a:rPr sz="4400" spc="-15" dirty="0"/>
              <a:t>na</a:t>
            </a:r>
            <a:r>
              <a:rPr sz="4400" spc="-35" dirty="0"/>
              <a:t>t</a:t>
            </a:r>
            <a:r>
              <a:rPr sz="4400" spc="-180" dirty="0"/>
              <a:t>i</a:t>
            </a:r>
            <a:r>
              <a:rPr sz="4400" spc="55" dirty="0"/>
              <a:t>on</a:t>
            </a:r>
            <a:endParaRPr sz="4400"/>
          </a:p>
        </p:txBody>
      </p:sp>
      <p:sp>
        <p:nvSpPr>
          <p:cNvPr id="4" name="object 4"/>
          <p:cNvSpPr txBox="1"/>
          <p:nvPr/>
        </p:nvSpPr>
        <p:spPr>
          <a:xfrm>
            <a:off x="1031271" y="2564765"/>
            <a:ext cx="6665119" cy="2531719"/>
          </a:xfrm>
          <a:prstGeom prst="rect">
            <a:avLst/>
          </a:prstGeom>
        </p:spPr>
        <p:txBody>
          <a:bodyPr vert="horz" wrap="square" lIns="0" tIns="6350" rIns="0" bIns="0" rtlCol="0">
            <a:spAutoFit/>
          </a:bodyPr>
          <a:lstStyle/>
          <a:p>
            <a:pPr marL="298450" marR="212090" indent="-286385">
              <a:lnSpc>
                <a:spcPct val="102400"/>
              </a:lnSpc>
              <a:spcBef>
                <a:spcPts val="50"/>
              </a:spcBef>
              <a:buClr>
                <a:srgbClr val="83992A"/>
              </a:buClr>
              <a:buSzPct val="116363"/>
              <a:buFont typeface="Arial MT"/>
              <a:buChar char="•"/>
              <a:tabLst>
                <a:tab pos="299085" algn="l"/>
                <a:tab pos="1440815" algn="l"/>
              </a:tabLst>
            </a:pPr>
            <a:r>
              <a:rPr sz="2000" spc="-170" dirty="0">
                <a:solidFill>
                  <a:srgbClr val="252525"/>
                </a:solidFill>
                <a:latin typeface="Times New Roman"/>
                <a:cs typeface="Times New Roman"/>
              </a:rPr>
              <a:t>By</a:t>
            </a:r>
            <a:r>
              <a:rPr sz="2000" spc="25" dirty="0">
                <a:solidFill>
                  <a:srgbClr val="252525"/>
                </a:solidFill>
                <a:latin typeface="Times New Roman"/>
                <a:cs typeface="Times New Roman"/>
              </a:rPr>
              <a:t> </a:t>
            </a:r>
            <a:r>
              <a:rPr sz="2000" spc="-50" dirty="0">
                <a:solidFill>
                  <a:srgbClr val="252525"/>
                </a:solidFill>
                <a:latin typeface="Times New Roman"/>
                <a:cs typeface="Times New Roman"/>
              </a:rPr>
              <a:t>speculum</a:t>
            </a:r>
            <a:r>
              <a:rPr sz="2000" spc="165" dirty="0">
                <a:solidFill>
                  <a:srgbClr val="252525"/>
                </a:solidFill>
                <a:latin typeface="Times New Roman"/>
                <a:cs typeface="Times New Roman"/>
              </a:rPr>
              <a:t> </a:t>
            </a:r>
            <a:r>
              <a:rPr sz="2000" spc="-50" dirty="0">
                <a:solidFill>
                  <a:srgbClr val="252525"/>
                </a:solidFill>
                <a:latin typeface="Times New Roman"/>
                <a:cs typeface="Times New Roman"/>
              </a:rPr>
              <a:t>examination</a:t>
            </a:r>
            <a:r>
              <a:rPr sz="2000" spc="140" dirty="0">
                <a:solidFill>
                  <a:srgbClr val="252525"/>
                </a:solidFill>
                <a:latin typeface="Times New Roman"/>
                <a:cs typeface="Times New Roman"/>
              </a:rPr>
              <a:t> </a:t>
            </a:r>
            <a:r>
              <a:rPr sz="2000" spc="10" dirty="0">
                <a:solidFill>
                  <a:srgbClr val="252525"/>
                </a:solidFill>
                <a:latin typeface="Times New Roman"/>
                <a:cs typeface="Times New Roman"/>
              </a:rPr>
              <a:t>the</a:t>
            </a:r>
            <a:r>
              <a:rPr sz="2000" spc="-40" dirty="0">
                <a:solidFill>
                  <a:srgbClr val="252525"/>
                </a:solidFill>
                <a:latin typeface="Times New Roman"/>
                <a:cs typeface="Times New Roman"/>
              </a:rPr>
              <a:t> </a:t>
            </a:r>
            <a:r>
              <a:rPr sz="2000" spc="-85" dirty="0">
                <a:solidFill>
                  <a:srgbClr val="252525"/>
                </a:solidFill>
                <a:latin typeface="Times New Roman"/>
                <a:cs typeface="Times New Roman"/>
              </a:rPr>
              <a:t>cervix</a:t>
            </a:r>
            <a:r>
              <a:rPr sz="2000" spc="280" dirty="0">
                <a:solidFill>
                  <a:srgbClr val="252525"/>
                </a:solidFill>
                <a:latin typeface="Times New Roman"/>
                <a:cs typeface="Times New Roman"/>
              </a:rPr>
              <a:t> </a:t>
            </a:r>
            <a:r>
              <a:rPr sz="2000" spc="-114" dirty="0">
                <a:solidFill>
                  <a:srgbClr val="252525"/>
                </a:solidFill>
                <a:latin typeface="Times New Roman"/>
                <a:cs typeface="Times New Roman"/>
              </a:rPr>
              <a:t>is</a:t>
            </a:r>
            <a:r>
              <a:rPr sz="2000" spc="20" dirty="0">
                <a:solidFill>
                  <a:srgbClr val="252525"/>
                </a:solidFill>
                <a:latin typeface="Times New Roman"/>
                <a:cs typeface="Times New Roman"/>
              </a:rPr>
              <a:t> </a:t>
            </a:r>
            <a:r>
              <a:rPr sz="2000" spc="-60" dirty="0">
                <a:solidFill>
                  <a:srgbClr val="252525"/>
                </a:solidFill>
                <a:latin typeface="Times New Roman"/>
                <a:cs typeface="Times New Roman"/>
              </a:rPr>
              <a:t>closed</a:t>
            </a:r>
            <a:r>
              <a:rPr sz="2000" spc="170" dirty="0">
                <a:solidFill>
                  <a:srgbClr val="252525"/>
                </a:solidFill>
                <a:latin typeface="Times New Roman"/>
                <a:cs typeface="Times New Roman"/>
              </a:rPr>
              <a:t> </a:t>
            </a:r>
            <a:r>
              <a:rPr sz="2000" spc="-15" dirty="0">
                <a:solidFill>
                  <a:srgbClr val="252525"/>
                </a:solidFill>
                <a:latin typeface="Times New Roman"/>
                <a:cs typeface="Times New Roman"/>
              </a:rPr>
              <a:t>and</a:t>
            </a:r>
            <a:r>
              <a:rPr sz="2000" spc="25" dirty="0">
                <a:solidFill>
                  <a:srgbClr val="252525"/>
                </a:solidFill>
                <a:latin typeface="Times New Roman"/>
                <a:cs typeface="Times New Roman"/>
              </a:rPr>
              <a:t> </a:t>
            </a:r>
            <a:r>
              <a:rPr sz="2000" spc="-10" dirty="0">
                <a:solidFill>
                  <a:srgbClr val="252525"/>
                </a:solidFill>
                <a:latin typeface="Times New Roman"/>
                <a:cs typeface="Times New Roman"/>
              </a:rPr>
              <a:t>normal</a:t>
            </a:r>
            <a:r>
              <a:rPr sz="2000" spc="95" dirty="0">
                <a:solidFill>
                  <a:srgbClr val="252525"/>
                </a:solidFill>
                <a:latin typeface="Times New Roman"/>
                <a:cs typeface="Times New Roman"/>
              </a:rPr>
              <a:t> </a:t>
            </a:r>
            <a:r>
              <a:rPr sz="2000" spc="40" dirty="0">
                <a:solidFill>
                  <a:srgbClr val="252525"/>
                </a:solidFill>
                <a:latin typeface="Times New Roman"/>
                <a:cs typeface="Times New Roman"/>
              </a:rPr>
              <a:t>on </a:t>
            </a:r>
            <a:r>
              <a:rPr sz="2000" spc="-670" dirty="0">
                <a:solidFill>
                  <a:srgbClr val="252525"/>
                </a:solidFill>
                <a:latin typeface="Times New Roman"/>
                <a:cs typeface="Times New Roman"/>
              </a:rPr>
              <a:t> </a:t>
            </a:r>
            <a:r>
              <a:rPr sz="2000" spc="-25" dirty="0">
                <a:solidFill>
                  <a:srgbClr val="252525"/>
                </a:solidFill>
                <a:latin typeface="Times New Roman"/>
                <a:cs typeface="Times New Roman"/>
              </a:rPr>
              <a:t>Colour	</a:t>
            </a:r>
            <a:r>
              <a:rPr sz="2000" spc="-15" dirty="0">
                <a:solidFill>
                  <a:srgbClr val="252525"/>
                </a:solidFill>
                <a:latin typeface="Times New Roman"/>
                <a:cs typeface="Times New Roman"/>
              </a:rPr>
              <a:t>and</a:t>
            </a:r>
            <a:r>
              <a:rPr sz="2000" spc="25" dirty="0">
                <a:solidFill>
                  <a:srgbClr val="252525"/>
                </a:solidFill>
                <a:latin typeface="Times New Roman"/>
                <a:cs typeface="Times New Roman"/>
              </a:rPr>
              <a:t> </a:t>
            </a:r>
            <a:r>
              <a:rPr sz="2000" spc="40" dirty="0">
                <a:solidFill>
                  <a:srgbClr val="252525"/>
                </a:solidFill>
                <a:latin typeface="Times New Roman"/>
                <a:cs typeface="Times New Roman"/>
              </a:rPr>
              <a:t>no</a:t>
            </a:r>
            <a:r>
              <a:rPr sz="2000" spc="-10" dirty="0">
                <a:solidFill>
                  <a:srgbClr val="252525"/>
                </a:solidFill>
                <a:latin typeface="Times New Roman"/>
                <a:cs typeface="Times New Roman"/>
              </a:rPr>
              <a:t> </a:t>
            </a:r>
            <a:r>
              <a:rPr sz="2000" spc="-15" dirty="0">
                <a:solidFill>
                  <a:srgbClr val="252525"/>
                </a:solidFill>
                <a:latin typeface="Times New Roman"/>
                <a:cs typeface="Times New Roman"/>
              </a:rPr>
              <a:t>abnormal</a:t>
            </a:r>
            <a:r>
              <a:rPr sz="2000" spc="100" dirty="0">
                <a:solidFill>
                  <a:srgbClr val="252525"/>
                </a:solidFill>
                <a:latin typeface="Times New Roman"/>
                <a:cs typeface="Times New Roman"/>
              </a:rPr>
              <a:t> </a:t>
            </a:r>
            <a:r>
              <a:rPr sz="2000" spc="-20" dirty="0">
                <a:solidFill>
                  <a:srgbClr val="252525"/>
                </a:solidFill>
                <a:latin typeface="Times New Roman"/>
                <a:cs typeface="Times New Roman"/>
              </a:rPr>
              <a:t>purulent</a:t>
            </a:r>
            <a:r>
              <a:rPr sz="2000" spc="225" dirty="0">
                <a:solidFill>
                  <a:srgbClr val="252525"/>
                </a:solidFill>
                <a:latin typeface="Times New Roman"/>
                <a:cs typeface="Times New Roman"/>
              </a:rPr>
              <a:t> </a:t>
            </a:r>
            <a:r>
              <a:rPr sz="2000" spc="-95" dirty="0">
                <a:solidFill>
                  <a:srgbClr val="252525"/>
                </a:solidFill>
                <a:latin typeface="Times New Roman"/>
                <a:cs typeface="Times New Roman"/>
              </a:rPr>
              <a:t>cervical</a:t>
            </a:r>
            <a:r>
              <a:rPr sz="2000" spc="245" dirty="0">
                <a:solidFill>
                  <a:srgbClr val="252525"/>
                </a:solidFill>
                <a:latin typeface="Times New Roman"/>
                <a:cs typeface="Times New Roman"/>
              </a:rPr>
              <a:t> </a:t>
            </a:r>
            <a:r>
              <a:rPr sz="2000" spc="-50" dirty="0">
                <a:solidFill>
                  <a:srgbClr val="252525"/>
                </a:solidFill>
                <a:latin typeface="Times New Roman"/>
                <a:cs typeface="Times New Roman"/>
              </a:rPr>
              <a:t>discharge</a:t>
            </a:r>
            <a:endParaRPr sz="2000" dirty="0">
              <a:latin typeface="Times New Roman"/>
              <a:cs typeface="Times New Roman"/>
            </a:endParaRPr>
          </a:p>
          <a:p>
            <a:pPr marL="298450" indent="-286385">
              <a:lnSpc>
                <a:spcPct val="100000"/>
              </a:lnSpc>
              <a:spcBef>
                <a:spcPts val="1355"/>
              </a:spcBef>
              <a:buClr>
                <a:srgbClr val="83992A"/>
              </a:buClr>
              <a:buSzPct val="116363"/>
              <a:buFont typeface="Arial MT"/>
              <a:buChar char="•"/>
              <a:tabLst>
                <a:tab pos="299085" algn="l"/>
              </a:tabLst>
            </a:pPr>
            <a:r>
              <a:rPr sz="2000" spc="-20" dirty="0">
                <a:solidFill>
                  <a:srgbClr val="252525"/>
                </a:solidFill>
                <a:latin typeface="Times New Roman"/>
                <a:cs typeface="Times New Roman"/>
              </a:rPr>
              <a:t>Pv</a:t>
            </a:r>
            <a:r>
              <a:rPr sz="2000" spc="35" dirty="0">
                <a:solidFill>
                  <a:srgbClr val="252525"/>
                </a:solidFill>
                <a:latin typeface="Times New Roman"/>
                <a:cs typeface="Times New Roman"/>
              </a:rPr>
              <a:t> </a:t>
            </a:r>
            <a:r>
              <a:rPr sz="2000" spc="-50" dirty="0">
                <a:solidFill>
                  <a:srgbClr val="252525"/>
                </a:solidFill>
                <a:latin typeface="Times New Roman"/>
                <a:cs typeface="Times New Roman"/>
              </a:rPr>
              <a:t>examination</a:t>
            </a:r>
            <a:r>
              <a:rPr sz="2000" spc="145" dirty="0">
                <a:solidFill>
                  <a:srgbClr val="252525"/>
                </a:solidFill>
                <a:latin typeface="Times New Roman"/>
                <a:cs typeface="Times New Roman"/>
              </a:rPr>
              <a:t> </a:t>
            </a:r>
            <a:r>
              <a:rPr sz="2000" spc="-20" dirty="0">
                <a:solidFill>
                  <a:srgbClr val="252525"/>
                </a:solidFill>
                <a:latin typeface="Times New Roman"/>
                <a:cs typeface="Times New Roman"/>
              </a:rPr>
              <a:t>there</a:t>
            </a:r>
            <a:r>
              <a:rPr sz="2000" spc="30" dirty="0">
                <a:solidFill>
                  <a:srgbClr val="252525"/>
                </a:solidFill>
                <a:latin typeface="Times New Roman"/>
                <a:cs typeface="Times New Roman"/>
              </a:rPr>
              <a:t> </a:t>
            </a:r>
            <a:r>
              <a:rPr sz="2000" spc="-114" dirty="0">
                <a:solidFill>
                  <a:srgbClr val="252525"/>
                </a:solidFill>
                <a:latin typeface="Times New Roman"/>
                <a:cs typeface="Times New Roman"/>
              </a:rPr>
              <a:t>is</a:t>
            </a:r>
            <a:r>
              <a:rPr sz="2000" spc="100" dirty="0">
                <a:solidFill>
                  <a:srgbClr val="252525"/>
                </a:solidFill>
                <a:latin typeface="Times New Roman"/>
                <a:cs typeface="Times New Roman"/>
              </a:rPr>
              <a:t> </a:t>
            </a:r>
            <a:r>
              <a:rPr sz="2000" spc="40" dirty="0">
                <a:solidFill>
                  <a:srgbClr val="252525"/>
                </a:solidFill>
                <a:latin typeface="Times New Roman"/>
                <a:cs typeface="Times New Roman"/>
              </a:rPr>
              <a:t>no</a:t>
            </a:r>
            <a:r>
              <a:rPr sz="2000" dirty="0">
                <a:solidFill>
                  <a:srgbClr val="252525"/>
                </a:solidFill>
                <a:latin typeface="Times New Roman"/>
                <a:cs typeface="Times New Roman"/>
              </a:rPr>
              <a:t> </a:t>
            </a:r>
            <a:r>
              <a:rPr sz="2000" spc="-95" dirty="0">
                <a:solidFill>
                  <a:srgbClr val="252525"/>
                </a:solidFill>
                <a:latin typeface="Times New Roman"/>
                <a:cs typeface="Times New Roman"/>
              </a:rPr>
              <a:t>cervical</a:t>
            </a:r>
            <a:r>
              <a:rPr sz="2000" spc="325" dirty="0">
                <a:solidFill>
                  <a:srgbClr val="252525"/>
                </a:solidFill>
                <a:latin typeface="Times New Roman"/>
                <a:cs typeface="Times New Roman"/>
              </a:rPr>
              <a:t> </a:t>
            </a:r>
            <a:r>
              <a:rPr sz="2000" spc="5" dirty="0">
                <a:solidFill>
                  <a:srgbClr val="252525"/>
                </a:solidFill>
                <a:latin typeface="Times New Roman"/>
                <a:cs typeface="Times New Roman"/>
              </a:rPr>
              <a:t>motion </a:t>
            </a:r>
            <a:r>
              <a:rPr sz="2000" spc="-15" dirty="0">
                <a:solidFill>
                  <a:srgbClr val="252525"/>
                </a:solidFill>
                <a:latin typeface="Times New Roman"/>
                <a:cs typeface="Times New Roman"/>
              </a:rPr>
              <a:t>tenderness</a:t>
            </a:r>
            <a:endParaRPr sz="2000" dirty="0">
              <a:latin typeface="Times New Roman"/>
              <a:cs typeface="Times New Roman"/>
            </a:endParaRPr>
          </a:p>
          <a:p>
            <a:pPr marL="298450" marR="5080" indent="-286385">
              <a:lnSpc>
                <a:spcPct val="101299"/>
              </a:lnSpc>
              <a:spcBef>
                <a:spcPts val="1315"/>
              </a:spcBef>
              <a:buClr>
                <a:srgbClr val="83992A"/>
              </a:buClr>
              <a:buSzPct val="116363"/>
              <a:buFont typeface="Arial MT"/>
              <a:buChar char="•"/>
              <a:tabLst>
                <a:tab pos="299085" algn="l"/>
                <a:tab pos="7819390" algn="l"/>
              </a:tabLst>
            </a:pPr>
            <a:r>
              <a:rPr sz="2000" spc="-70" dirty="0">
                <a:solidFill>
                  <a:srgbClr val="252525"/>
                </a:solidFill>
                <a:latin typeface="Times New Roman"/>
                <a:cs typeface="Times New Roman"/>
              </a:rPr>
              <a:t>Bimanual</a:t>
            </a:r>
            <a:r>
              <a:rPr sz="2000" spc="10" dirty="0">
                <a:solidFill>
                  <a:srgbClr val="252525"/>
                </a:solidFill>
                <a:latin typeface="Times New Roman"/>
                <a:cs typeface="Times New Roman"/>
              </a:rPr>
              <a:t> </a:t>
            </a:r>
            <a:r>
              <a:rPr sz="2000" spc="-75" dirty="0">
                <a:solidFill>
                  <a:srgbClr val="252525"/>
                </a:solidFill>
                <a:latin typeface="Times New Roman"/>
                <a:cs typeface="Times New Roman"/>
              </a:rPr>
              <a:t>exam</a:t>
            </a:r>
            <a:r>
              <a:rPr sz="2000" spc="85" dirty="0">
                <a:solidFill>
                  <a:srgbClr val="252525"/>
                </a:solidFill>
                <a:latin typeface="Times New Roman"/>
                <a:cs typeface="Times New Roman"/>
              </a:rPr>
              <a:t> </a:t>
            </a:r>
            <a:r>
              <a:rPr sz="2000" spc="10" dirty="0">
                <a:solidFill>
                  <a:srgbClr val="252525"/>
                </a:solidFill>
                <a:latin typeface="Times New Roman"/>
                <a:cs typeface="Times New Roman"/>
              </a:rPr>
              <a:t>the</a:t>
            </a:r>
            <a:r>
              <a:rPr sz="2000" spc="20" dirty="0">
                <a:solidFill>
                  <a:srgbClr val="252525"/>
                </a:solidFill>
                <a:latin typeface="Times New Roman"/>
                <a:cs typeface="Times New Roman"/>
              </a:rPr>
              <a:t> </a:t>
            </a:r>
            <a:r>
              <a:rPr sz="2000" spc="-15" dirty="0">
                <a:solidFill>
                  <a:srgbClr val="252525"/>
                </a:solidFill>
                <a:latin typeface="Times New Roman"/>
                <a:cs typeface="Times New Roman"/>
              </a:rPr>
              <a:t>uterus</a:t>
            </a:r>
            <a:r>
              <a:rPr sz="2000" spc="165" dirty="0">
                <a:solidFill>
                  <a:srgbClr val="252525"/>
                </a:solidFill>
                <a:latin typeface="Times New Roman"/>
                <a:cs typeface="Times New Roman"/>
              </a:rPr>
              <a:t> </a:t>
            </a:r>
            <a:r>
              <a:rPr sz="2000" spc="-114" dirty="0">
                <a:solidFill>
                  <a:srgbClr val="252525"/>
                </a:solidFill>
                <a:latin typeface="Times New Roman"/>
                <a:cs typeface="Times New Roman"/>
              </a:rPr>
              <a:t>is</a:t>
            </a:r>
            <a:r>
              <a:rPr sz="2000" spc="20" dirty="0">
                <a:solidFill>
                  <a:srgbClr val="252525"/>
                </a:solidFill>
                <a:latin typeface="Times New Roman"/>
                <a:cs typeface="Times New Roman"/>
              </a:rPr>
              <a:t> </a:t>
            </a:r>
            <a:r>
              <a:rPr sz="2000" spc="-80" dirty="0">
                <a:solidFill>
                  <a:srgbClr val="252525"/>
                </a:solidFill>
                <a:latin typeface="Times New Roman"/>
                <a:cs typeface="Times New Roman"/>
              </a:rPr>
              <a:t>small</a:t>
            </a:r>
            <a:r>
              <a:rPr sz="2000" spc="15" dirty="0">
                <a:solidFill>
                  <a:srgbClr val="252525"/>
                </a:solidFill>
                <a:latin typeface="Times New Roman"/>
                <a:cs typeface="Times New Roman"/>
              </a:rPr>
              <a:t> </a:t>
            </a:r>
            <a:r>
              <a:rPr sz="2000" spc="-65" dirty="0">
                <a:solidFill>
                  <a:srgbClr val="252525"/>
                </a:solidFill>
                <a:latin typeface="Times New Roman"/>
                <a:cs typeface="Times New Roman"/>
              </a:rPr>
              <a:t>in</a:t>
            </a:r>
            <a:r>
              <a:rPr sz="2000" spc="65" dirty="0">
                <a:solidFill>
                  <a:srgbClr val="252525"/>
                </a:solidFill>
                <a:latin typeface="Times New Roman"/>
                <a:cs typeface="Times New Roman"/>
              </a:rPr>
              <a:t> </a:t>
            </a:r>
            <a:r>
              <a:rPr sz="2000" spc="-70" dirty="0">
                <a:solidFill>
                  <a:srgbClr val="252525"/>
                </a:solidFill>
                <a:latin typeface="Times New Roman"/>
                <a:cs typeface="Times New Roman"/>
              </a:rPr>
              <a:t>size</a:t>
            </a:r>
            <a:r>
              <a:rPr sz="2000" spc="25" dirty="0">
                <a:solidFill>
                  <a:srgbClr val="252525"/>
                </a:solidFill>
                <a:latin typeface="Times New Roman"/>
                <a:cs typeface="Times New Roman"/>
              </a:rPr>
              <a:t> </a:t>
            </a:r>
            <a:r>
              <a:rPr sz="2000" spc="-10" dirty="0">
                <a:solidFill>
                  <a:srgbClr val="252525"/>
                </a:solidFill>
                <a:latin typeface="Times New Roman"/>
                <a:cs typeface="Times New Roman"/>
              </a:rPr>
              <a:t>normal</a:t>
            </a:r>
            <a:r>
              <a:rPr sz="2000" spc="90" dirty="0">
                <a:solidFill>
                  <a:srgbClr val="252525"/>
                </a:solidFill>
                <a:latin typeface="Times New Roman"/>
                <a:cs typeface="Times New Roman"/>
              </a:rPr>
              <a:t> </a:t>
            </a:r>
            <a:r>
              <a:rPr sz="2000" spc="10" dirty="0">
                <a:solidFill>
                  <a:srgbClr val="252525"/>
                </a:solidFill>
                <a:latin typeface="Times New Roman"/>
                <a:cs typeface="Times New Roman"/>
              </a:rPr>
              <a:t>contour</a:t>
            </a:r>
            <a:r>
              <a:rPr sz="2000" spc="114" dirty="0">
                <a:solidFill>
                  <a:srgbClr val="252525"/>
                </a:solidFill>
                <a:latin typeface="Times New Roman"/>
                <a:cs typeface="Times New Roman"/>
              </a:rPr>
              <a:t> </a:t>
            </a:r>
            <a:r>
              <a:rPr sz="2000" spc="-30" dirty="0">
                <a:solidFill>
                  <a:srgbClr val="252525"/>
                </a:solidFill>
                <a:latin typeface="Times New Roman"/>
                <a:cs typeface="Times New Roman"/>
              </a:rPr>
              <a:t>firm </a:t>
            </a:r>
            <a:r>
              <a:rPr sz="2000" spc="-670" dirty="0">
                <a:solidFill>
                  <a:srgbClr val="252525"/>
                </a:solidFill>
                <a:latin typeface="Times New Roman"/>
                <a:cs typeface="Times New Roman"/>
              </a:rPr>
              <a:t> </a:t>
            </a:r>
            <a:r>
              <a:rPr sz="2000" spc="30" dirty="0">
                <a:solidFill>
                  <a:srgbClr val="252525"/>
                </a:solidFill>
                <a:latin typeface="Times New Roman"/>
                <a:cs typeface="Times New Roman"/>
              </a:rPr>
              <a:t>smooth</a:t>
            </a:r>
            <a:r>
              <a:rPr sz="2000" dirty="0">
                <a:solidFill>
                  <a:srgbClr val="252525"/>
                </a:solidFill>
                <a:latin typeface="Times New Roman"/>
                <a:cs typeface="Times New Roman"/>
              </a:rPr>
              <a:t> </a:t>
            </a:r>
            <a:r>
              <a:rPr sz="2000" spc="-50" dirty="0">
                <a:solidFill>
                  <a:srgbClr val="252525"/>
                </a:solidFill>
                <a:latin typeface="Times New Roman"/>
                <a:cs typeface="Times New Roman"/>
              </a:rPr>
              <a:t>surface</a:t>
            </a:r>
            <a:r>
              <a:rPr sz="2000" spc="110" dirty="0">
                <a:solidFill>
                  <a:srgbClr val="252525"/>
                </a:solidFill>
                <a:latin typeface="Times New Roman"/>
                <a:cs typeface="Times New Roman"/>
              </a:rPr>
              <a:t> </a:t>
            </a:r>
            <a:r>
              <a:rPr sz="2000" spc="-35" dirty="0">
                <a:solidFill>
                  <a:srgbClr val="252525"/>
                </a:solidFill>
                <a:latin typeface="Times New Roman"/>
                <a:cs typeface="Times New Roman"/>
              </a:rPr>
              <a:t>anteverted</a:t>
            </a:r>
            <a:r>
              <a:rPr sz="2000" spc="180" dirty="0">
                <a:solidFill>
                  <a:srgbClr val="252525"/>
                </a:solidFill>
                <a:latin typeface="Times New Roman"/>
                <a:cs typeface="Times New Roman"/>
              </a:rPr>
              <a:t> </a:t>
            </a:r>
            <a:r>
              <a:rPr sz="2000" spc="-105" dirty="0">
                <a:solidFill>
                  <a:srgbClr val="252525"/>
                </a:solidFill>
                <a:latin typeface="Times New Roman"/>
                <a:cs typeface="Times New Roman"/>
              </a:rPr>
              <a:t>freely</a:t>
            </a:r>
            <a:r>
              <a:rPr sz="2000" spc="185" dirty="0">
                <a:solidFill>
                  <a:srgbClr val="252525"/>
                </a:solidFill>
                <a:latin typeface="Times New Roman"/>
                <a:cs typeface="Times New Roman"/>
              </a:rPr>
              <a:t> </a:t>
            </a:r>
            <a:r>
              <a:rPr sz="2000" spc="-55" dirty="0">
                <a:solidFill>
                  <a:srgbClr val="252525"/>
                </a:solidFill>
                <a:latin typeface="Times New Roman"/>
                <a:cs typeface="Times New Roman"/>
              </a:rPr>
              <a:t>movable</a:t>
            </a:r>
            <a:r>
              <a:rPr sz="2000" spc="35" dirty="0">
                <a:solidFill>
                  <a:srgbClr val="252525"/>
                </a:solidFill>
                <a:latin typeface="Times New Roman"/>
                <a:cs typeface="Times New Roman"/>
              </a:rPr>
              <a:t> </a:t>
            </a:r>
            <a:r>
              <a:rPr sz="2000" spc="45" dirty="0">
                <a:solidFill>
                  <a:srgbClr val="252525"/>
                </a:solidFill>
                <a:latin typeface="Times New Roman"/>
                <a:cs typeface="Times New Roman"/>
              </a:rPr>
              <a:t>non</a:t>
            </a:r>
            <a:r>
              <a:rPr sz="2000" spc="70" dirty="0">
                <a:solidFill>
                  <a:srgbClr val="252525"/>
                </a:solidFill>
                <a:latin typeface="Times New Roman"/>
                <a:cs typeface="Times New Roman"/>
              </a:rPr>
              <a:t> </a:t>
            </a:r>
            <a:r>
              <a:rPr sz="2000" spc="-10" dirty="0">
                <a:solidFill>
                  <a:srgbClr val="252525"/>
                </a:solidFill>
                <a:latin typeface="Times New Roman"/>
                <a:cs typeface="Times New Roman"/>
              </a:rPr>
              <a:t>tender	</a:t>
            </a:r>
            <a:r>
              <a:rPr sz="2000" spc="-15" dirty="0">
                <a:solidFill>
                  <a:srgbClr val="252525"/>
                </a:solidFill>
                <a:latin typeface="Times New Roman"/>
                <a:cs typeface="Times New Roman"/>
              </a:rPr>
              <a:t>and</a:t>
            </a:r>
            <a:r>
              <a:rPr sz="2000" spc="75" dirty="0">
                <a:solidFill>
                  <a:srgbClr val="252525"/>
                </a:solidFill>
                <a:latin typeface="Times New Roman"/>
                <a:cs typeface="Times New Roman"/>
              </a:rPr>
              <a:t> </a:t>
            </a:r>
            <a:r>
              <a:rPr sz="2000" spc="-65" dirty="0">
                <a:solidFill>
                  <a:srgbClr val="252525"/>
                </a:solidFill>
                <a:latin typeface="Times New Roman"/>
                <a:cs typeface="Times New Roman"/>
              </a:rPr>
              <a:t>it </a:t>
            </a:r>
            <a:r>
              <a:rPr sz="2000" spc="-60" dirty="0">
                <a:solidFill>
                  <a:srgbClr val="252525"/>
                </a:solidFill>
                <a:latin typeface="Times New Roman"/>
                <a:cs typeface="Times New Roman"/>
              </a:rPr>
              <a:t> </a:t>
            </a:r>
            <a:r>
              <a:rPr sz="2000" spc="-40" dirty="0">
                <a:solidFill>
                  <a:srgbClr val="252525"/>
                </a:solidFill>
                <a:latin typeface="Times New Roman"/>
                <a:cs typeface="Times New Roman"/>
              </a:rPr>
              <a:t>separated</a:t>
            </a:r>
            <a:r>
              <a:rPr sz="2000" spc="170" dirty="0">
                <a:solidFill>
                  <a:srgbClr val="252525"/>
                </a:solidFill>
                <a:latin typeface="Times New Roman"/>
                <a:cs typeface="Times New Roman"/>
              </a:rPr>
              <a:t> </a:t>
            </a:r>
            <a:r>
              <a:rPr sz="2000" dirty="0">
                <a:solidFill>
                  <a:srgbClr val="252525"/>
                </a:solidFill>
                <a:latin typeface="Times New Roman"/>
                <a:cs typeface="Times New Roman"/>
              </a:rPr>
              <a:t>from</a:t>
            </a:r>
            <a:r>
              <a:rPr sz="2000" spc="20" dirty="0">
                <a:solidFill>
                  <a:srgbClr val="252525"/>
                </a:solidFill>
                <a:latin typeface="Times New Roman"/>
                <a:cs typeface="Times New Roman"/>
              </a:rPr>
              <a:t> </a:t>
            </a:r>
            <a:r>
              <a:rPr sz="2000" spc="10" dirty="0">
                <a:solidFill>
                  <a:srgbClr val="252525"/>
                </a:solidFill>
                <a:latin typeface="Times New Roman"/>
                <a:cs typeface="Times New Roman"/>
              </a:rPr>
              <a:t>the</a:t>
            </a:r>
            <a:r>
              <a:rPr sz="2000" spc="30" dirty="0">
                <a:solidFill>
                  <a:srgbClr val="252525"/>
                </a:solidFill>
                <a:latin typeface="Times New Roman"/>
                <a:cs typeface="Times New Roman"/>
              </a:rPr>
              <a:t> </a:t>
            </a:r>
            <a:r>
              <a:rPr sz="2000" spc="-40" dirty="0">
                <a:solidFill>
                  <a:srgbClr val="252525"/>
                </a:solidFill>
                <a:latin typeface="Times New Roman"/>
                <a:cs typeface="Times New Roman"/>
              </a:rPr>
              <a:t>mass</a:t>
            </a:r>
            <a:r>
              <a:rPr sz="2000" spc="20" dirty="0">
                <a:solidFill>
                  <a:srgbClr val="252525"/>
                </a:solidFill>
                <a:latin typeface="Times New Roman"/>
                <a:cs typeface="Times New Roman"/>
              </a:rPr>
              <a:t> </a:t>
            </a:r>
            <a:r>
              <a:rPr sz="2000" spc="-20" dirty="0">
                <a:solidFill>
                  <a:srgbClr val="252525"/>
                </a:solidFill>
                <a:latin typeface="Times New Roman"/>
                <a:cs typeface="Times New Roman"/>
              </a:rPr>
              <a:t>and</a:t>
            </a:r>
            <a:r>
              <a:rPr sz="2000" spc="35" dirty="0">
                <a:solidFill>
                  <a:srgbClr val="252525"/>
                </a:solidFill>
                <a:latin typeface="Times New Roman"/>
                <a:cs typeface="Times New Roman"/>
              </a:rPr>
              <a:t> </a:t>
            </a:r>
            <a:r>
              <a:rPr sz="2000" spc="-65" dirty="0">
                <a:solidFill>
                  <a:srgbClr val="252525"/>
                </a:solidFill>
                <a:latin typeface="Times New Roman"/>
                <a:cs typeface="Times New Roman"/>
              </a:rPr>
              <a:t>Adnexal</a:t>
            </a:r>
            <a:r>
              <a:rPr sz="2000" spc="95" dirty="0">
                <a:solidFill>
                  <a:srgbClr val="252525"/>
                </a:solidFill>
                <a:latin typeface="Times New Roman"/>
                <a:cs typeface="Times New Roman"/>
              </a:rPr>
              <a:t> </a:t>
            </a:r>
            <a:r>
              <a:rPr sz="2000" spc="5" dirty="0">
                <a:solidFill>
                  <a:srgbClr val="252525"/>
                </a:solidFill>
                <a:latin typeface="Times New Roman"/>
                <a:cs typeface="Times New Roman"/>
              </a:rPr>
              <a:t>motion</a:t>
            </a:r>
            <a:r>
              <a:rPr sz="2000" dirty="0">
                <a:solidFill>
                  <a:srgbClr val="252525"/>
                </a:solidFill>
                <a:latin typeface="Times New Roman"/>
                <a:cs typeface="Times New Roman"/>
              </a:rPr>
              <a:t> </a:t>
            </a:r>
            <a:r>
              <a:rPr sz="2000" spc="-15" dirty="0">
                <a:solidFill>
                  <a:srgbClr val="252525"/>
                </a:solidFill>
                <a:latin typeface="Times New Roman"/>
                <a:cs typeface="Times New Roman"/>
              </a:rPr>
              <a:t>tenderness</a:t>
            </a:r>
            <a:endParaRPr sz="2000" dirty="0">
              <a:latin typeface="Times New Roman"/>
              <a:cs typeface="Times New Roman"/>
            </a:endParaRPr>
          </a:p>
        </p:txBody>
      </p:sp>
    </p:spTree>
    <p:extLst>
      <p:ext uri="{BB962C8B-B14F-4D97-AF65-F5344CB8AC3E}">
        <p14:creationId xmlns:p14="http://schemas.microsoft.com/office/powerpoint/2010/main" val="3965789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8649" y="1514358"/>
            <a:ext cx="7409735" cy="3494546"/>
          </a:xfrm>
          <a:prstGeom prst="rect">
            <a:avLst/>
          </a:prstGeom>
        </p:spPr>
        <p:txBody>
          <a:bodyPr vert="horz" wrap="square" lIns="0" tIns="107950" rIns="0" bIns="0" rtlCol="0">
            <a:spAutoFit/>
          </a:bodyPr>
          <a:lstStyle/>
          <a:p>
            <a:pPr marL="298450" indent="-286385">
              <a:lnSpc>
                <a:spcPct val="100000"/>
              </a:lnSpc>
              <a:spcBef>
                <a:spcPts val="850"/>
              </a:spcBef>
              <a:buClr>
                <a:srgbClr val="83992A"/>
              </a:buClr>
              <a:buSzPct val="114583"/>
              <a:buFont typeface="Arial MT"/>
              <a:buChar char="•"/>
              <a:tabLst>
                <a:tab pos="298450" algn="l"/>
                <a:tab pos="299085" algn="l"/>
              </a:tabLst>
            </a:pPr>
            <a:r>
              <a:rPr sz="2000" spc="-70" dirty="0">
                <a:solidFill>
                  <a:srgbClr val="252525"/>
                </a:solidFill>
                <a:latin typeface="Times New Roman"/>
                <a:cs typeface="Times New Roman"/>
              </a:rPr>
              <a:t>Pregnancy</a:t>
            </a:r>
            <a:r>
              <a:rPr sz="2000" spc="95" dirty="0">
                <a:solidFill>
                  <a:srgbClr val="252525"/>
                </a:solidFill>
                <a:latin typeface="Times New Roman"/>
                <a:cs typeface="Times New Roman"/>
              </a:rPr>
              <a:t> </a:t>
            </a:r>
            <a:r>
              <a:rPr sz="2000" spc="-25" dirty="0">
                <a:solidFill>
                  <a:srgbClr val="252525"/>
                </a:solidFill>
                <a:latin typeface="Times New Roman"/>
                <a:cs typeface="Times New Roman"/>
              </a:rPr>
              <a:t>test</a:t>
            </a:r>
            <a:r>
              <a:rPr sz="2000" spc="-45" dirty="0">
                <a:solidFill>
                  <a:srgbClr val="252525"/>
                </a:solidFill>
                <a:latin typeface="Times New Roman"/>
                <a:cs typeface="Times New Roman"/>
              </a:rPr>
              <a:t> </a:t>
            </a:r>
            <a:r>
              <a:rPr sz="2000" spc="-105" dirty="0">
                <a:solidFill>
                  <a:srgbClr val="252525"/>
                </a:solidFill>
                <a:latin typeface="Times New Roman"/>
                <a:cs typeface="Times New Roman"/>
              </a:rPr>
              <a:t>was</a:t>
            </a:r>
            <a:r>
              <a:rPr sz="2000" dirty="0">
                <a:solidFill>
                  <a:srgbClr val="252525"/>
                </a:solidFill>
                <a:latin typeface="Times New Roman"/>
                <a:cs typeface="Times New Roman"/>
              </a:rPr>
              <a:t> </a:t>
            </a:r>
            <a:r>
              <a:rPr sz="2000" spc="-80" dirty="0">
                <a:solidFill>
                  <a:srgbClr val="252525"/>
                </a:solidFill>
                <a:latin typeface="Times New Roman"/>
                <a:cs typeface="Times New Roman"/>
              </a:rPr>
              <a:t>negative</a:t>
            </a:r>
            <a:endParaRPr sz="2000" dirty="0">
              <a:latin typeface="Times New Roman"/>
              <a:cs typeface="Times New Roman"/>
            </a:endParaRPr>
          </a:p>
          <a:p>
            <a:pPr marL="298450" marR="5080" indent="-286385">
              <a:lnSpc>
                <a:spcPct val="100400"/>
              </a:lnSpc>
              <a:spcBef>
                <a:spcPts val="1240"/>
              </a:spcBef>
              <a:buClr>
                <a:srgbClr val="83992A"/>
              </a:buClr>
              <a:buSzPct val="114583"/>
              <a:buFont typeface="Arial MT"/>
              <a:buChar char="•"/>
              <a:tabLst>
                <a:tab pos="298450" algn="l"/>
                <a:tab pos="299085" algn="l"/>
                <a:tab pos="3098800" algn="l"/>
              </a:tabLst>
            </a:pPr>
            <a:r>
              <a:rPr sz="2000" dirty="0">
                <a:solidFill>
                  <a:srgbClr val="282828"/>
                </a:solidFill>
                <a:latin typeface="Calibri"/>
                <a:cs typeface="Calibri"/>
              </a:rPr>
              <a:t>Complete </a:t>
            </a:r>
            <a:r>
              <a:rPr sz="2000" spc="-5" dirty="0">
                <a:solidFill>
                  <a:srgbClr val="282828"/>
                </a:solidFill>
                <a:latin typeface="Calibri"/>
                <a:cs typeface="Calibri"/>
              </a:rPr>
              <a:t>blood </a:t>
            </a:r>
            <a:r>
              <a:rPr sz="2000" spc="10" dirty="0">
                <a:solidFill>
                  <a:srgbClr val="282828"/>
                </a:solidFill>
                <a:latin typeface="Calibri"/>
                <a:cs typeface="Calibri"/>
              </a:rPr>
              <a:t>count </a:t>
            </a:r>
            <a:r>
              <a:rPr sz="2000" spc="-15" dirty="0">
                <a:solidFill>
                  <a:srgbClr val="282828"/>
                </a:solidFill>
                <a:latin typeface="Calibri"/>
                <a:cs typeface="Calibri"/>
              </a:rPr>
              <a:t>examination revealed an </a:t>
            </a:r>
            <a:r>
              <a:rPr sz="2000" dirty="0">
                <a:solidFill>
                  <a:srgbClr val="282828"/>
                </a:solidFill>
                <a:latin typeface="Calibri"/>
                <a:cs typeface="Calibri"/>
              </a:rPr>
              <a:t>increase </a:t>
            </a:r>
            <a:r>
              <a:rPr sz="2000" spc="-15" dirty="0">
                <a:solidFill>
                  <a:srgbClr val="282828"/>
                </a:solidFill>
                <a:latin typeface="Calibri"/>
                <a:cs typeface="Calibri"/>
              </a:rPr>
              <a:t>in </a:t>
            </a:r>
            <a:r>
              <a:rPr sz="2000" spc="-10" dirty="0">
                <a:solidFill>
                  <a:srgbClr val="282828"/>
                </a:solidFill>
                <a:latin typeface="Calibri"/>
                <a:cs typeface="Calibri"/>
              </a:rPr>
              <a:t> </a:t>
            </a:r>
            <a:r>
              <a:rPr sz="2000" spc="-5" dirty="0">
                <a:solidFill>
                  <a:srgbClr val="282828"/>
                </a:solidFill>
                <a:latin typeface="Calibri"/>
                <a:cs typeface="Calibri"/>
              </a:rPr>
              <a:t>creatinine</a:t>
            </a:r>
            <a:r>
              <a:rPr sz="2000" spc="-65" dirty="0">
                <a:solidFill>
                  <a:srgbClr val="282828"/>
                </a:solidFill>
                <a:latin typeface="Calibri"/>
                <a:cs typeface="Calibri"/>
              </a:rPr>
              <a:t> </a:t>
            </a:r>
            <a:r>
              <a:rPr sz="2000" spc="5" dirty="0">
                <a:solidFill>
                  <a:srgbClr val="282828"/>
                </a:solidFill>
                <a:latin typeface="Calibri"/>
                <a:cs typeface="Calibri"/>
              </a:rPr>
              <a:t>(1.6 mg/dL	</a:t>
            </a:r>
            <a:r>
              <a:rPr sz="2000" spc="-10" dirty="0">
                <a:solidFill>
                  <a:srgbClr val="282828"/>
                </a:solidFill>
                <a:latin typeface="Calibri"/>
                <a:cs typeface="Calibri"/>
              </a:rPr>
              <a:t>and</a:t>
            </a:r>
            <a:r>
              <a:rPr sz="2000" spc="-15" dirty="0">
                <a:solidFill>
                  <a:srgbClr val="282828"/>
                </a:solidFill>
                <a:latin typeface="Calibri"/>
                <a:cs typeface="Calibri"/>
              </a:rPr>
              <a:t> </a:t>
            </a:r>
            <a:r>
              <a:rPr sz="2000" spc="-5" dirty="0">
                <a:solidFill>
                  <a:srgbClr val="282828"/>
                </a:solidFill>
                <a:latin typeface="Calibri"/>
                <a:cs typeface="Calibri"/>
              </a:rPr>
              <a:t>calcium</a:t>
            </a:r>
            <a:r>
              <a:rPr sz="2000" spc="-70" dirty="0">
                <a:solidFill>
                  <a:srgbClr val="282828"/>
                </a:solidFill>
                <a:latin typeface="Calibri"/>
                <a:cs typeface="Calibri"/>
              </a:rPr>
              <a:t> </a:t>
            </a:r>
            <a:r>
              <a:rPr sz="2000" spc="-5" dirty="0">
                <a:solidFill>
                  <a:srgbClr val="282828"/>
                </a:solidFill>
                <a:latin typeface="Calibri"/>
                <a:cs typeface="Calibri"/>
              </a:rPr>
              <a:t>(1.28 mmol/L</a:t>
            </a:r>
            <a:r>
              <a:rPr sz="2000" spc="15" dirty="0">
                <a:solidFill>
                  <a:srgbClr val="282828"/>
                </a:solidFill>
                <a:latin typeface="Calibri"/>
                <a:cs typeface="Calibri"/>
              </a:rPr>
              <a:t> </a:t>
            </a:r>
            <a:r>
              <a:rPr sz="2000" dirty="0">
                <a:solidFill>
                  <a:srgbClr val="282828"/>
                </a:solidFill>
                <a:latin typeface="Calibri"/>
                <a:cs typeface="Calibri"/>
              </a:rPr>
              <a:t>[normal</a:t>
            </a:r>
            <a:r>
              <a:rPr sz="2000" spc="-50" dirty="0">
                <a:solidFill>
                  <a:srgbClr val="282828"/>
                </a:solidFill>
                <a:latin typeface="Calibri"/>
                <a:cs typeface="Calibri"/>
              </a:rPr>
              <a:t> </a:t>
            </a:r>
            <a:r>
              <a:rPr sz="2000" spc="-25" dirty="0">
                <a:solidFill>
                  <a:srgbClr val="282828"/>
                </a:solidFill>
                <a:latin typeface="Calibri"/>
                <a:cs typeface="Calibri"/>
              </a:rPr>
              <a:t>range </a:t>
            </a:r>
            <a:r>
              <a:rPr sz="2000" spc="-530" dirty="0">
                <a:solidFill>
                  <a:srgbClr val="282828"/>
                </a:solidFill>
                <a:latin typeface="Calibri"/>
                <a:cs typeface="Calibri"/>
              </a:rPr>
              <a:t> </a:t>
            </a:r>
            <a:r>
              <a:rPr sz="2000" spc="-10" dirty="0">
                <a:solidFill>
                  <a:srgbClr val="282828"/>
                </a:solidFill>
                <a:latin typeface="Calibri"/>
                <a:cs typeface="Calibri"/>
              </a:rPr>
              <a:t>1.00–1.15 mmol/L]),</a:t>
            </a:r>
            <a:r>
              <a:rPr sz="2000" spc="55" dirty="0">
                <a:solidFill>
                  <a:srgbClr val="282828"/>
                </a:solidFill>
                <a:latin typeface="Calibri"/>
                <a:cs typeface="Calibri"/>
              </a:rPr>
              <a:t> </a:t>
            </a:r>
            <a:r>
              <a:rPr sz="2000" spc="5" dirty="0">
                <a:solidFill>
                  <a:srgbClr val="282828"/>
                </a:solidFill>
                <a:latin typeface="Calibri"/>
                <a:cs typeface="Calibri"/>
              </a:rPr>
              <a:t>other</a:t>
            </a:r>
            <a:r>
              <a:rPr sz="2000" spc="-105" dirty="0">
                <a:solidFill>
                  <a:srgbClr val="282828"/>
                </a:solidFill>
                <a:latin typeface="Calibri"/>
                <a:cs typeface="Calibri"/>
              </a:rPr>
              <a:t> </a:t>
            </a:r>
            <a:r>
              <a:rPr sz="2000" spc="-15" dirty="0">
                <a:solidFill>
                  <a:srgbClr val="282828"/>
                </a:solidFill>
                <a:latin typeface="Calibri"/>
                <a:cs typeface="Calibri"/>
              </a:rPr>
              <a:t>parameters</a:t>
            </a:r>
            <a:r>
              <a:rPr sz="2000" spc="15" dirty="0">
                <a:solidFill>
                  <a:srgbClr val="282828"/>
                </a:solidFill>
                <a:latin typeface="Calibri"/>
                <a:cs typeface="Calibri"/>
              </a:rPr>
              <a:t> </a:t>
            </a:r>
            <a:r>
              <a:rPr sz="2000" dirty="0">
                <a:solidFill>
                  <a:srgbClr val="282828"/>
                </a:solidFill>
                <a:latin typeface="Calibri"/>
                <a:cs typeface="Calibri"/>
              </a:rPr>
              <a:t>were</a:t>
            </a:r>
            <a:r>
              <a:rPr sz="2000" spc="-15" dirty="0">
                <a:solidFill>
                  <a:srgbClr val="282828"/>
                </a:solidFill>
                <a:latin typeface="Calibri"/>
                <a:cs typeface="Calibri"/>
              </a:rPr>
              <a:t> </a:t>
            </a:r>
            <a:r>
              <a:rPr sz="2000" spc="-5" dirty="0">
                <a:solidFill>
                  <a:srgbClr val="282828"/>
                </a:solidFill>
                <a:latin typeface="Calibri"/>
                <a:cs typeface="Calibri"/>
              </a:rPr>
              <a:t>normal.</a:t>
            </a:r>
            <a:endParaRPr sz="2000" dirty="0">
              <a:latin typeface="Calibri"/>
              <a:cs typeface="Calibri"/>
            </a:endParaRPr>
          </a:p>
          <a:p>
            <a:pPr marL="298450" indent="-286385">
              <a:lnSpc>
                <a:spcPct val="100000"/>
              </a:lnSpc>
              <a:spcBef>
                <a:spcPts val="1180"/>
              </a:spcBef>
              <a:buClr>
                <a:srgbClr val="83992A"/>
              </a:buClr>
              <a:buSzPct val="114583"/>
              <a:buFont typeface="Arial MT"/>
              <a:buChar char="•"/>
              <a:tabLst>
                <a:tab pos="298450" algn="l"/>
                <a:tab pos="299085" algn="l"/>
              </a:tabLst>
            </a:pPr>
            <a:r>
              <a:rPr sz="2000" spc="-15" dirty="0">
                <a:solidFill>
                  <a:srgbClr val="282828"/>
                </a:solidFill>
                <a:latin typeface="Calibri"/>
                <a:cs typeface="Calibri"/>
              </a:rPr>
              <a:t>CRP</a:t>
            </a:r>
            <a:r>
              <a:rPr sz="2000" spc="-20" dirty="0">
                <a:solidFill>
                  <a:srgbClr val="282828"/>
                </a:solidFill>
                <a:latin typeface="Calibri"/>
                <a:cs typeface="Calibri"/>
              </a:rPr>
              <a:t> negative</a:t>
            </a:r>
            <a:endParaRPr sz="2000" dirty="0">
              <a:latin typeface="Calibri"/>
              <a:cs typeface="Calibri"/>
            </a:endParaRPr>
          </a:p>
          <a:p>
            <a:pPr marL="298450" indent="-286385">
              <a:lnSpc>
                <a:spcPct val="100000"/>
              </a:lnSpc>
              <a:spcBef>
                <a:spcPts val="1175"/>
              </a:spcBef>
              <a:buClr>
                <a:srgbClr val="83992A"/>
              </a:buClr>
              <a:buSzPct val="114583"/>
              <a:buFont typeface="Arial MT"/>
              <a:buChar char="•"/>
              <a:tabLst>
                <a:tab pos="298450" algn="l"/>
                <a:tab pos="299085" algn="l"/>
                <a:tab pos="755650" algn="l"/>
              </a:tabLst>
            </a:pPr>
            <a:r>
              <a:rPr sz="2000" spc="-20" dirty="0">
                <a:solidFill>
                  <a:srgbClr val="282828"/>
                </a:solidFill>
                <a:latin typeface="Calibri"/>
                <a:cs typeface="Calibri"/>
              </a:rPr>
              <a:t>LH	</a:t>
            </a:r>
            <a:r>
              <a:rPr sz="2000" dirty="0">
                <a:solidFill>
                  <a:srgbClr val="282828"/>
                </a:solidFill>
                <a:latin typeface="Calibri"/>
                <a:cs typeface="Calibri"/>
              </a:rPr>
              <a:t>7</a:t>
            </a:r>
            <a:r>
              <a:rPr sz="2000" spc="-55" dirty="0">
                <a:solidFill>
                  <a:srgbClr val="282828"/>
                </a:solidFill>
                <a:latin typeface="Calibri"/>
                <a:cs typeface="Calibri"/>
              </a:rPr>
              <a:t> </a:t>
            </a:r>
            <a:r>
              <a:rPr sz="2000" spc="-5" dirty="0">
                <a:solidFill>
                  <a:srgbClr val="282828"/>
                </a:solidFill>
                <a:latin typeface="Calibri"/>
                <a:cs typeface="Calibri"/>
              </a:rPr>
              <a:t>IU/L</a:t>
            </a:r>
            <a:r>
              <a:rPr sz="2000" spc="10" dirty="0">
                <a:solidFill>
                  <a:srgbClr val="282828"/>
                </a:solidFill>
                <a:latin typeface="Calibri"/>
                <a:cs typeface="Calibri"/>
              </a:rPr>
              <a:t> </a:t>
            </a:r>
            <a:r>
              <a:rPr sz="2000" dirty="0">
                <a:solidFill>
                  <a:srgbClr val="282828"/>
                </a:solidFill>
                <a:latin typeface="Calibri"/>
                <a:cs typeface="Calibri"/>
              </a:rPr>
              <a:t>(normal</a:t>
            </a:r>
            <a:r>
              <a:rPr sz="2000" spc="-130" dirty="0">
                <a:solidFill>
                  <a:srgbClr val="282828"/>
                </a:solidFill>
                <a:latin typeface="Calibri"/>
                <a:cs typeface="Calibri"/>
              </a:rPr>
              <a:t> </a:t>
            </a:r>
            <a:r>
              <a:rPr sz="2000" spc="-20" dirty="0">
                <a:solidFill>
                  <a:srgbClr val="282828"/>
                </a:solidFill>
                <a:latin typeface="Calibri"/>
                <a:cs typeface="Calibri"/>
              </a:rPr>
              <a:t>range)</a:t>
            </a:r>
            <a:endParaRPr sz="2000" dirty="0">
              <a:latin typeface="Calibri"/>
              <a:cs typeface="Calibri"/>
            </a:endParaRPr>
          </a:p>
          <a:p>
            <a:pPr marL="298450" indent="-286385">
              <a:lnSpc>
                <a:spcPct val="100000"/>
              </a:lnSpc>
              <a:spcBef>
                <a:spcPts val="1175"/>
              </a:spcBef>
              <a:buClr>
                <a:srgbClr val="83992A"/>
              </a:buClr>
              <a:buSzPct val="114583"/>
              <a:buFont typeface="Arial MT"/>
              <a:buChar char="•"/>
              <a:tabLst>
                <a:tab pos="298450" algn="l"/>
                <a:tab pos="299085" algn="l"/>
              </a:tabLst>
            </a:pPr>
            <a:r>
              <a:rPr sz="2000" dirty="0">
                <a:solidFill>
                  <a:srgbClr val="282828"/>
                </a:solidFill>
                <a:latin typeface="Calibri"/>
                <a:cs typeface="Calibri"/>
              </a:rPr>
              <a:t>All</a:t>
            </a:r>
            <a:r>
              <a:rPr sz="2000" spc="-50" dirty="0">
                <a:solidFill>
                  <a:srgbClr val="282828"/>
                </a:solidFill>
                <a:latin typeface="Calibri"/>
                <a:cs typeface="Calibri"/>
              </a:rPr>
              <a:t> </a:t>
            </a:r>
            <a:r>
              <a:rPr sz="2000" spc="10" dirty="0">
                <a:solidFill>
                  <a:srgbClr val="282828"/>
                </a:solidFill>
                <a:latin typeface="Calibri"/>
                <a:cs typeface="Calibri"/>
              </a:rPr>
              <a:t>tumor</a:t>
            </a:r>
            <a:r>
              <a:rPr sz="2000" spc="-114" dirty="0">
                <a:solidFill>
                  <a:srgbClr val="282828"/>
                </a:solidFill>
                <a:latin typeface="Calibri"/>
                <a:cs typeface="Calibri"/>
              </a:rPr>
              <a:t> </a:t>
            </a:r>
            <a:r>
              <a:rPr sz="2000" spc="-25" dirty="0">
                <a:solidFill>
                  <a:srgbClr val="282828"/>
                </a:solidFill>
                <a:latin typeface="Calibri"/>
                <a:cs typeface="Calibri"/>
              </a:rPr>
              <a:t>markers</a:t>
            </a:r>
            <a:r>
              <a:rPr sz="2000" spc="10" dirty="0">
                <a:solidFill>
                  <a:srgbClr val="282828"/>
                </a:solidFill>
                <a:latin typeface="Calibri"/>
                <a:cs typeface="Calibri"/>
              </a:rPr>
              <a:t> </a:t>
            </a:r>
            <a:r>
              <a:rPr sz="2000" dirty="0">
                <a:solidFill>
                  <a:srgbClr val="282828"/>
                </a:solidFill>
                <a:latin typeface="Calibri"/>
                <a:cs typeface="Calibri"/>
              </a:rPr>
              <a:t>were</a:t>
            </a:r>
            <a:r>
              <a:rPr sz="2000" spc="-20" dirty="0">
                <a:solidFill>
                  <a:srgbClr val="282828"/>
                </a:solidFill>
                <a:latin typeface="Calibri"/>
                <a:cs typeface="Calibri"/>
              </a:rPr>
              <a:t> </a:t>
            </a:r>
            <a:r>
              <a:rPr sz="2000" spc="-5" dirty="0">
                <a:solidFill>
                  <a:srgbClr val="282828"/>
                </a:solidFill>
                <a:latin typeface="Calibri"/>
                <a:cs typeface="Calibri"/>
              </a:rPr>
              <a:t>within</a:t>
            </a:r>
            <a:r>
              <a:rPr sz="2000" spc="-10" dirty="0">
                <a:solidFill>
                  <a:srgbClr val="282828"/>
                </a:solidFill>
                <a:latin typeface="Calibri"/>
                <a:cs typeface="Calibri"/>
              </a:rPr>
              <a:t> </a:t>
            </a:r>
            <a:r>
              <a:rPr sz="2000" dirty="0">
                <a:solidFill>
                  <a:srgbClr val="282828"/>
                </a:solidFill>
                <a:latin typeface="Calibri"/>
                <a:cs typeface="Calibri"/>
              </a:rPr>
              <a:t>normal</a:t>
            </a:r>
            <a:r>
              <a:rPr sz="2000" spc="-50" dirty="0">
                <a:solidFill>
                  <a:srgbClr val="282828"/>
                </a:solidFill>
                <a:latin typeface="Calibri"/>
                <a:cs typeface="Calibri"/>
              </a:rPr>
              <a:t> </a:t>
            </a:r>
            <a:r>
              <a:rPr sz="2000" spc="-15" dirty="0">
                <a:solidFill>
                  <a:srgbClr val="282828"/>
                </a:solidFill>
                <a:latin typeface="Calibri"/>
                <a:cs typeface="Calibri"/>
              </a:rPr>
              <a:t>limit</a:t>
            </a:r>
            <a:endParaRPr sz="2000" dirty="0">
              <a:latin typeface="Calibri"/>
              <a:cs typeface="Calibri"/>
            </a:endParaRPr>
          </a:p>
          <a:p>
            <a:pPr>
              <a:lnSpc>
                <a:spcPct val="100000"/>
              </a:lnSpc>
              <a:spcBef>
                <a:spcPts val="40"/>
              </a:spcBef>
              <a:buClr>
                <a:srgbClr val="83992A"/>
              </a:buClr>
              <a:buFont typeface="Arial MT"/>
              <a:buChar char="•"/>
            </a:pPr>
            <a:endParaRPr sz="2000" dirty="0">
              <a:latin typeface="Calibri"/>
              <a:cs typeface="Calibri"/>
            </a:endParaRPr>
          </a:p>
          <a:p>
            <a:pPr marL="298450" indent="-286385">
              <a:lnSpc>
                <a:spcPct val="100000"/>
              </a:lnSpc>
              <a:spcBef>
                <a:spcPts val="5"/>
              </a:spcBef>
              <a:buClr>
                <a:srgbClr val="83992A"/>
              </a:buClr>
              <a:buSzPct val="114583"/>
              <a:buFont typeface="Arial MT"/>
              <a:buChar char="•"/>
              <a:tabLst>
                <a:tab pos="298450" algn="l"/>
                <a:tab pos="299085" algn="l"/>
                <a:tab pos="1280160" algn="l"/>
              </a:tabLst>
            </a:pPr>
            <a:r>
              <a:rPr sz="2000" spc="-85" dirty="0">
                <a:solidFill>
                  <a:srgbClr val="252525"/>
                </a:solidFill>
                <a:latin typeface="Times New Roman"/>
                <a:cs typeface="Times New Roman"/>
              </a:rPr>
              <a:t>CA125	elevated</a:t>
            </a:r>
            <a:r>
              <a:rPr sz="2000" spc="105" dirty="0">
                <a:solidFill>
                  <a:srgbClr val="252525"/>
                </a:solidFill>
                <a:latin typeface="Times New Roman"/>
                <a:cs typeface="Times New Roman"/>
              </a:rPr>
              <a:t> </a:t>
            </a:r>
            <a:r>
              <a:rPr sz="2000" spc="-90" dirty="0">
                <a:solidFill>
                  <a:srgbClr val="252525"/>
                </a:solidFill>
                <a:latin typeface="Times New Roman"/>
                <a:cs typeface="Times New Roman"/>
              </a:rPr>
              <a:t>(86.5)</a:t>
            </a:r>
            <a:endParaRPr sz="2000" dirty="0">
              <a:latin typeface="Times New Roman"/>
              <a:cs typeface="Times New Roman"/>
            </a:endParaRPr>
          </a:p>
        </p:txBody>
      </p:sp>
      <p:sp>
        <p:nvSpPr>
          <p:cNvPr id="3" name="object 3"/>
          <p:cNvSpPr txBox="1">
            <a:spLocks noGrp="1"/>
          </p:cNvSpPr>
          <p:nvPr>
            <p:ph type="title"/>
          </p:nvPr>
        </p:nvSpPr>
        <p:spPr>
          <a:xfrm>
            <a:off x="3537776" y="758327"/>
            <a:ext cx="2402376" cy="693780"/>
          </a:xfrm>
          <a:prstGeom prst="rect">
            <a:avLst/>
          </a:prstGeom>
        </p:spPr>
        <p:txBody>
          <a:bodyPr vert="horz" wrap="square" lIns="0" tIns="16510" rIns="0" bIns="0" rtlCol="0">
            <a:spAutoFit/>
          </a:bodyPr>
          <a:lstStyle/>
          <a:p>
            <a:pPr marL="12700">
              <a:lnSpc>
                <a:spcPct val="100000"/>
              </a:lnSpc>
              <a:spcBef>
                <a:spcPts val="130"/>
              </a:spcBef>
            </a:pPr>
            <a:r>
              <a:rPr sz="4400" spc="-80" dirty="0"/>
              <a:t>Lab</a:t>
            </a:r>
            <a:r>
              <a:rPr sz="4400" spc="-130" dirty="0"/>
              <a:t> </a:t>
            </a:r>
            <a:r>
              <a:rPr sz="4400" spc="-10" dirty="0"/>
              <a:t>test</a:t>
            </a:r>
            <a:endParaRPr sz="4400" dirty="0"/>
          </a:p>
        </p:txBody>
      </p:sp>
    </p:spTree>
    <p:extLst>
      <p:ext uri="{BB962C8B-B14F-4D97-AF65-F5344CB8AC3E}">
        <p14:creationId xmlns:p14="http://schemas.microsoft.com/office/powerpoint/2010/main" val="341149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7664" y="671210"/>
            <a:ext cx="5760640" cy="693780"/>
          </a:xfrm>
          <a:prstGeom prst="rect">
            <a:avLst/>
          </a:prstGeom>
        </p:spPr>
        <p:txBody>
          <a:bodyPr vert="horz" wrap="square" lIns="0" tIns="16510" rIns="0" bIns="0" rtlCol="0">
            <a:spAutoFit/>
          </a:bodyPr>
          <a:lstStyle/>
          <a:p>
            <a:pPr marL="12700">
              <a:lnSpc>
                <a:spcPct val="100000"/>
              </a:lnSpc>
              <a:spcBef>
                <a:spcPts val="130"/>
              </a:spcBef>
            </a:pPr>
            <a:r>
              <a:rPr sz="4400" spc="-45" dirty="0"/>
              <a:t>Ab</a:t>
            </a:r>
            <a:r>
              <a:rPr sz="4400" spc="-5" dirty="0"/>
              <a:t>d</a:t>
            </a:r>
            <a:r>
              <a:rPr sz="4400" spc="15" dirty="0"/>
              <a:t>o</a:t>
            </a:r>
            <a:r>
              <a:rPr sz="4400" spc="-20" dirty="0"/>
              <a:t>m</a:t>
            </a:r>
            <a:r>
              <a:rPr sz="4400" spc="-180" dirty="0"/>
              <a:t>i</a:t>
            </a:r>
            <a:r>
              <a:rPr sz="4400" spc="-125" dirty="0"/>
              <a:t>na</a:t>
            </a:r>
            <a:r>
              <a:rPr sz="4400" spc="-70" dirty="0"/>
              <a:t>l</a:t>
            </a:r>
            <a:r>
              <a:rPr sz="4400" spc="-160" dirty="0"/>
              <a:t> </a:t>
            </a:r>
            <a:r>
              <a:rPr sz="4400" spc="-30" dirty="0"/>
              <a:t>U</a:t>
            </a:r>
            <a:r>
              <a:rPr sz="4400" spc="-175" dirty="0"/>
              <a:t>l</a:t>
            </a:r>
            <a:r>
              <a:rPr sz="4400" spc="45" dirty="0"/>
              <a:t>t</a:t>
            </a:r>
            <a:r>
              <a:rPr sz="4400" spc="30" dirty="0"/>
              <a:t>r</a:t>
            </a:r>
            <a:r>
              <a:rPr sz="4400" spc="-140" dirty="0"/>
              <a:t>a</a:t>
            </a:r>
            <a:r>
              <a:rPr sz="4400" spc="-90" dirty="0"/>
              <a:t>s</a:t>
            </a:r>
            <a:r>
              <a:rPr sz="4400" spc="20" dirty="0"/>
              <a:t>ound</a:t>
            </a:r>
            <a:endParaRPr sz="4400" dirty="0"/>
          </a:p>
        </p:txBody>
      </p:sp>
      <p:pic>
        <p:nvPicPr>
          <p:cNvPr id="3" name="object 3"/>
          <p:cNvPicPr/>
          <p:nvPr/>
        </p:nvPicPr>
        <p:blipFill>
          <a:blip r:embed="rId2" cstate="print"/>
          <a:stretch>
            <a:fillRect/>
          </a:stretch>
        </p:blipFill>
        <p:spPr>
          <a:xfrm>
            <a:off x="421482" y="1844824"/>
            <a:ext cx="8379619" cy="5013174"/>
          </a:xfrm>
          <a:prstGeom prst="rect">
            <a:avLst/>
          </a:prstGeom>
        </p:spPr>
      </p:pic>
    </p:spTree>
    <p:extLst>
      <p:ext uri="{BB962C8B-B14F-4D97-AF65-F5344CB8AC3E}">
        <p14:creationId xmlns:p14="http://schemas.microsoft.com/office/powerpoint/2010/main" val="21233966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3598544" y="905612"/>
            <a:ext cx="1949768" cy="1370888"/>
          </a:xfrm>
          <a:prstGeom prst="rect">
            <a:avLst/>
          </a:prstGeom>
        </p:spPr>
        <p:txBody>
          <a:bodyPr vert="horz" wrap="square" lIns="0" tIns="16510" rIns="0" bIns="0" rtlCol="0">
            <a:spAutoFit/>
          </a:bodyPr>
          <a:lstStyle/>
          <a:p>
            <a:pPr marL="12700">
              <a:lnSpc>
                <a:spcPct val="100000"/>
              </a:lnSpc>
              <a:spcBef>
                <a:spcPts val="130"/>
              </a:spcBef>
            </a:pPr>
            <a:r>
              <a:rPr sz="4400" spc="295" dirty="0"/>
              <a:t>U/s</a:t>
            </a:r>
            <a:r>
              <a:rPr sz="4400" spc="-170" dirty="0"/>
              <a:t> </a:t>
            </a:r>
            <a:r>
              <a:rPr sz="4400" spc="-70" dirty="0"/>
              <a:t>finding</a:t>
            </a:r>
            <a:endParaRPr sz="4400"/>
          </a:p>
        </p:txBody>
      </p:sp>
      <p:sp>
        <p:nvSpPr>
          <p:cNvPr id="4" name="object 4"/>
          <p:cNvSpPr txBox="1"/>
          <p:nvPr/>
        </p:nvSpPr>
        <p:spPr>
          <a:xfrm>
            <a:off x="1031272" y="2574289"/>
            <a:ext cx="6850856" cy="3021340"/>
          </a:xfrm>
          <a:prstGeom prst="rect">
            <a:avLst/>
          </a:prstGeom>
        </p:spPr>
        <p:txBody>
          <a:bodyPr vert="horz" wrap="square" lIns="0" tIns="7620" rIns="0" bIns="0" rtlCol="0">
            <a:spAutoFit/>
          </a:bodyPr>
          <a:lstStyle/>
          <a:p>
            <a:pPr marL="298450" marR="5080" indent="-286385">
              <a:lnSpc>
                <a:spcPct val="102000"/>
              </a:lnSpc>
              <a:spcBef>
                <a:spcPts val="60"/>
              </a:spcBef>
              <a:buClr>
                <a:srgbClr val="83992A"/>
              </a:buClr>
              <a:buSzPct val="116363"/>
              <a:buFont typeface="Arial MT"/>
              <a:buChar char="•"/>
              <a:tabLst>
                <a:tab pos="299085" algn="l"/>
                <a:tab pos="2919730" algn="l"/>
              </a:tabLst>
            </a:pPr>
            <a:r>
              <a:rPr sz="2400" spc="110" dirty="0">
                <a:solidFill>
                  <a:srgbClr val="3C3C3C"/>
                </a:solidFill>
                <a:latin typeface="Tahoma"/>
                <a:cs typeface="Tahoma"/>
              </a:rPr>
              <a:t>A</a:t>
            </a:r>
            <a:r>
              <a:rPr sz="2400" spc="-140" dirty="0">
                <a:solidFill>
                  <a:srgbClr val="3C3C3C"/>
                </a:solidFill>
                <a:latin typeface="Tahoma"/>
                <a:cs typeface="Tahoma"/>
              </a:rPr>
              <a:t> </a:t>
            </a:r>
            <a:r>
              <a:rPr sz="2400" spc="75" dirty="0">
                <a:solidFill>
                  <a:srgbClr val="3C3C3C"/>
                </a:solidFill>
                <a:latin typeface="Tahoma"/>
                <a:cs typeface="Tahoma"/>
              </a:rPr>
              <a:t>large</a:t>
            </a:r>
            <a:r>
              <a:rPr sz="2400" spc="-20" dirty="0">
                <a:solidFill>
                  <a:srgbClr val="3C3C3C"/>
                </a:solidFill>
                <a:latin typeface="Tahoma"/>
                <a:cs typeface="Tahoma"/>
              </a:rPr>
              <a:t> </a:t>
            </a:r>
            <a:r>
              <a:rPr sz="2400" spc="120" dirty="0">
                <a:solidFill>
                  <a:srgbClr val="3C3C3C"/>
                </a:solidFill>
                <a:latin typeface="Tahoma"/>
                <a:cs typeface="Tahoma"/>
              </a:rPr>
              <a:t>unilocular</a:t>
            </a:r>
            <a:r>
              <a:rPr sz="2400" spc="-45" dirty="0">
                <a:solidFill>
                  <a:srgbClr val="3C3C3C"/>
                </a:solidFill>
                <a:latin typeface="Tahoma"/>
                <a:cs typeface="Tahoma"/>
              </a:rPr>
              <a:t> </a:t>
            </a:r>
            <a:r>
              <a:rPr sz="2400" spc="65" dirty="0">
                <a:solidFill>
                  <a:srgbClr val="3C3C3C"/>
                </a:solidFill>
                <a:latin typeface="Tahoma"/>
                <a:cs typeface="Tahoma"/>
              </a:rPr>
              <a:t>cystic</a:t>
            </a:r>
            <a:r>
              <a:rPr sz="2400" spc="-155" dirty="0">
                <a:solidFill>
                  <a:srgbClr val="3C3C3C"/>
                </a:solidFill>
                <a:latin typeface="Tahoma"/>
                <a:cs typeface="Tahoma"/>
              </a:rPr>
              <a:t> </a:t>
            </a:r>
            <a:r>
              <a:rPr sz="2400" spc="70" dirty="0">
                <a:solidFill>
                  <a:srgbClr val="3C3C3C"/>
                </a:solidFill>
                <a:latin typeface="Tahoma"/>
                <a:cs typeface="Tahoma"/>
              </a:rPr>
              <a:t>lesion,</a:t>
            </a:r>
            <a:r>
              <a:rPr sz="2400" spc="-35" dirty="0">
                <a:solidFill>
                  <a:srgbClr val="3C3C3C"/>
                </a:solidFill>
                <a:latin typeface="Tahoma"/>
                <a:cs typeface="Tahoma"/>
              </a:rPr>
              <a:t> </a:t>
            </a:r>
            <a:r>
              <a:rPr sz="2400" spc="105" dirty="0">
                <a:solidFill>
                  <a:srgbClr val="3C3C3C"/>
                </a:solidFill>
                <a:latin typeface="Tahoma"/>
                <a:cs typeface="Tahoma"/>
              </a:rPr>
              <a:t>located</a:t>
            </a:r>
            <a:r>
              <a:rPr sz="2400" spc="-15" dirty="0">
                <a:solidFill>
                  <a:srgbClr val="3C3C3C"/>
                </a:solidFill>
                <a:latin typeface="Tahoma"/>
                <a:cs typeface="Tahoma"/>
              </a:rPr>
              <a:t> </a:t>
            </a:r>
            <a:r>
              <a:rPr sz="2400" spc="105" dirty="0">
                <a:solidFill>
                  <a:srgbClr val="3C3C3C"/>
                </a:solidFill>
                <a:latin typeface="Tahoma"/>
                <a:cs typeface="Tahoma"/>
              </a:rPr>
              <a:t>in</a:t>
            </a:r>
            <a:r>
              <a:rPr sz="2400" spc="-90" dirty="0">
                <a:solidFill>
                  <a:srgbClr val="3C3C3C"/>
                </a:solidFill>
                <a:latin typeface="Tahoma"/>
                <a:cs typeface="Tahoma"/>
              </a:rPr>
              <a:t> </a:t>
            </a:r>
            <a:r>
              <a:rPr sz="2400" spc="114" dirty="0">
                <a:solidFill>
                  <a:srgbClr val="3C3C3C"/>
                </a:solidFill>
                <a:latin typeface="Tahoma"/>
                <a:cs typeface="Tahoma"/>
              </a:rPr>
              <a:t>the</a:t>
            </a:r>
            <a:r>
              <a:rPr sz="2400" spc="-165" dirty="0">
                <a:solidFill>
                  <a:srgbClr val="3C3C3C"/>
                </a:solidFill>
                <a:latin typeface="Tahoma"/>
                <a:cs typeface="Tahoma"/>
              </a:rPr>
              <a:t> </a:t>
            </a:r>
            <a:r>
              <a:rPr sz="2400" spc="95" dirty="0">
                <a:solidFill>
                  <a:srgbClr val="3C3C3C"/>
                </a:solidFill>
                <a:latin typeface="Tahoma"/>
                <a:cs typeface="Tahoma"/>
              </a:rPr>
              <a:t>midline. </a:t>
            </a:r>
            <a:r>
              <a:rPr sz="2400" spc="-844" dirty="0">
                <a:solidFill>
                  <a:srgbClr val="3C3C3C"/>
                </a:solidFill>
                <a:latin typeface="Tahoma"/>
                <a:cs typeface="Tahoma"/>
              </a:rPr>
              <a:t> </a:t>
            </a:r>
            <a:r>
              <a:rPr sz="2400" spc="70" dirty="0">
                <a:solidFill>
                  <a:srgbClr val="3C3C3C"/>
                </a:solidFill>
                <a:latin typeface="Tahoma"/>
                <a:cs typeface="Tahoma"/>
              </a:rPr>
              <a:t>There </a:t>
            </a:r>
            <a:r>
              <a:rPr sz="2400" spc="95" dirty="0">
                <a:solidFill>
                  <a:srgbClr val="3C3C3C"/>
                </a:solidFill>
                <a:latin typeface="Tahoma"/>
                <a:cs typeface="Tahoma"/>
              </a:rPr>
              <a:t>are </a:t>
            </a:r>
            <a:r>
              <a:rPr sz="2400" spc="185" dirty="0">
                <a:solidFill>
                  <a:srgbClr val="3C3C3C"/>
                </a:solidFill>
                <a:latin typeface="Tahoma"/>
                <a:cs typeface="Tahoma"/>
              </a:rPr>
              <a:t>no </a:t>
            </a:r>
            <a:r>
              <a:rPr sz="2400" spc="100" dirty="0">
                <a:solidFill>
                  <a:srgbClr val="3C3C3C"/>
                </a:solidFill>
                <a:latin typeface="Tahoma"/>
                <a:cs typeface="Tahoma"/>
              </a:rPr>
              <a:t>evident </a:t>
            </a:r>
            <a:r>
              <a:rPr sz="2400" spc="105" dirty="0">
                <a:solidFill>
                  <a:srgbClr val="3C3C3C"/>
                </a:solidFill>
                <a:latin typeface="Tahoma"/>
                <a:cs typeface="Tahoma"/>
              </a:rPr>
              <a:t>solid </a:t>
            </a:r>
            <a:r>
              <a:rPr sz="2400" spc="120" dirty="0">
                <a:solidFill>
                  <a:srgbClr val="3C3C3C"/>
                </a:solidFill>
                <a:latin typeface="Tahoma"/>
                <a:cs typeface="Tahoma"/>
              </a:rPr>
              <a:t>components, </a:t>
            </a:r>
            <a:r>
              <a:rPr sz="2400" spc="105" dirty="0">
                <a:solidFill>
                  <a:srgbClr val="3C3C3C"/>
                </a:solidFill>
                <a:latin typeface="Tahoma"/>
                <a:cs typeface="Tahoma"/>
              </a:rPr>
              <a:t>papillary </a:t>
            </a:r>
            <a:r>
              <a:rPr sz="2400" spc="110" dirty="0">
                <a:solidFill>
                  <a:srgbClr val="3C3C3C"/>
                </a:solidFill>
                <a:latin typeface="Tahoma"/>
                <a:cs typeface="Tahoma"/>
              </a:rPr>
              <a:t> </a:t>
            </a:r>
            <a:r>
              <a:rPr sz="2400" spc="95" dirty="0">
                <a:solidFill>
                  <a:srgbClr val="3C3C3C"/>
                </a:solidFill>
                <a:latin typeface="Tahoma"/>
                <a:cs typeface="Tahoma"/>
              </a:rPr>
              <a:t>projections</a:t>
            </a:r>
            <a:r>
              <a:rPr sz="2400" spc="50" dirty="0">
                <a:solidFill>
                  <a:srgbClr val="3C3C3C"/>
                </a:solidFill>
                <a:latin typeface="Tahoma"/>
                <a:cs typeface="Tahoma"/>
              </a:rPr>
              <a:t> </a:t>
            </a:r>
            <a:r>
              <a:rPr sz="2400" spc="150" dirty="0">
                <a:solidFill>
                  <a:srgbClr val="3C3C3C"/>
                </a:solidFill>
                <a:latin typeface="Tahoma"/>
                <a:cs typeface="Tahoma"/>
              </a:rPr>
              <a:t>or</a:t>
            </a:r>
            <a:r>
              <a:rPr sz="2400" spc="-130" dirty="0">
                <a:solidFill>
                  <a:srgbClr val="3C3C3C"/>
                </a:solidFill>
                <a:latin typeface="Tahoma"/>
                <a:cs typeface="Tahoma"/>
              </a:rPr>
              <a:t> </a:t>
            </a:r>
            <a:r>
              <a:rPr sz="2400" spc="114" dirty="0">
                <a:solidFill>
                  <a:srgbClr val="3C3C3C"/>
                </a:solidFill>
                <a:latin typeface="Tahoma"/>
                <a:cs typeface="Tahoma"/>
              </a:rPr>
              <a:t>internal</a:t>
            </a:r>
            <a:r>
              <a:rPr sz="2400" spc="-120" dirty="0">
                <a:solidFill>
                  <a:srgbClr val="3C3C3C"/>
                </a:solidFill>
                <a:latin typeface="Tahoma"/>
                <a:cs typeface="Tahoma"/>
              </a:rPr>
              <a:t> </a:t>
            </a:r>
            <a:r>
              <a:rPr sz="2400" spc="100" dirty="0">
                <a:solidFill>
                  <a:srgbClr val="3C3C3C"/>
                </a:solidFill>
                <a:latin typeface="Tahoma"/>
                <a:cs typeface="Tahoma"/>
              </a:rPr>
              <a:t>septations.</a:t>
            </a:r>
            <a:r>
              <a:rPr sz="2400" spc="-30" dirty="0">
                <a:solidFill>
                  <a:srgbClr val="3C3C3C"/>
                </a:solidFill>
                <a:latin typeface="Tahoma"/>
                <a:cs typeface="Tahoma"/>
              </a:rPr>
              <a:t> </a:t>
            </a:r>
            <a:r>
              <a:rPr sz="2400" spc="195" dirty="0">
                <a:solidFill>
                  <a:srgbClr val="3C3C3C"/>
                </a:solidFill>
                <a:latin typeface="Tahoma"/>
                <a:cs typeface="Tahoma"/>
              </a:rPr>
              <a:t>On</a:t>
            </a:r>
            <a:r>
              <a:rPr sz="2400" spc="-175" dirty="0">
                <a:solidFill>
                  <a:srgbClr val="3C3C3C"/>
                </a:solidFill>
                <a:latin typeface="Tahoma"/>
                <a:cs typeface="Tahoma"/>
              </a:rPr>
              <a:t> </a:t>
            </a:r>
            <a:r>
              <a:rPr sz="2400" spc="105" dirty="0">
                <a:solidFill>
                  <a:srgbClr val="3C3C3C"/>
                </a:solidFill>
                <a:latin typeface="Tahoma"/>
                <a:cs typeface="Tahoma"/>
              </a:rPr>
              <a:t>ultrasound,</a:t>
            </a:r>
            <a:r>
              <a:rPr sz="2400" spc="-10" dirty="0">
                <a:solidFill>
                  <a:srgbClr val="3C3C3C"/>
                </a:solidFill>
                <a:latin typeface="Tahoma"/>
                <a:cs typeface="Tahoma"/>
              </a:rPr>
              <a:t> </a:t>
            </a:r>
            <a:r>
              <a:rPr sz="2400" spc="50" dirty="0">
                <a:solidFill>
                  <a:srgbClr val="3C3C3C"/>
                </a:solidFill>
                <a:latin typeface="Tahoma"/>
                <a:cs typeface="Tahoma"/>
              </a:rPr>
              <a:t>it</a:t>
            </a:r>
            <a:r>
              <a:rPr sz="2400" spc="-125" dirty="0">
                <a:solidFill>
                  <a:srgbClr val="3C3C3C"/>
                </a:solidFill>
                <a:latin typeface="Tahoma"/>
                <a:cs typeface="Tahoma"/>
              </a:rPr>
              <a:t> </a:t>
            </a:r>
            <a:r>
              <a:rPr sz="2400" spc="70" dirty="0">
                <a:solidFill>
                  <a:srgbClr val="3C3C3C"/>
                </a:solidFill>
                <a:latin typeface="Tahoma"/>
                <a:cs typeface="Tahoma"/>
              </a:rPr>
              <a:t>is </a:t>
            </a:r>
            <a:r>
              <a:rPr sz="2400" spc="-844" dirty="0">
                <a:solidFill>
                  <a:srgbClr val="3C3C3C"/>
                </a:solidFill>
                <a:latin typeface="Tahoma"/>
                <a:cs typeface="Tahoma"/>
              </a:rPr>
              <a:t> </a:t>
            </a:r>
            <a:r>
              <a:rPr sz="2400" spc="95" dirty="0">
                <a:solidFill>
                  <a:srgbClr val="3C3C3C"/>
                </a:solidFill>
                <a:latin typeface="Tahoma"/>
                <a:cs typeface="Tahoma"/>
              </a:rPr>
              <a:t>difficult</a:t>
            </a:r>
            <a:r>
              <a:rPr sz="2400" spc="-125" dirty="0">
                <a:solidFill>
                  <a:srgbClr val="3C3C3C"/>
                </a:solidFill>
                <a:latin typeface="Tahoma"/>
                <a:cs typeface="Tahoma"/>
              </a:rPr>
              <a:t> </a:t>
            </a:r>
            <a:r>
              <a:rPr sz="2400" spc="120" dirty="0">
                <a:solidFill>
                  <a:srgbClr val="3C3C3C"/>
                </a:solidFill>
                <a:latin typeface="Tahoma"/>
                <a:cs typeface="Tahoma"/>
              </a:rPr>
              <a:t>to</a:t>
            </a:r>
            <a:r>
              <a:rPr sz="2400" spc="-150" dirty="0">
                <a:solidFill>
                  <a:srgbClr val="3C3C3C"/>
                </a:solidFill>
                <a:latin typeface="Tahoma"/>
                <a:cs typeface="Tahoma"/>
              </a:rPr>
              <a:t> </a:t>
            </a:r>
            <a:r>
              <a:rPr sz="2400" spc="114" dirty="0">
                <a:solidFill>
                  <a:srgbClr val="3C3C3C"/>
                </a:solidFill>
                <a:latin typeface="Tahoma"/>
                <a:cs typeface="Tahoma"/>
              </a:rPr>
              <a:t>assess</a:t>
            </a:r>
            <a:r>
              <a:rPr sz="2400" spc="-165" dirty="0">
                <a:solidFill>
                  <a:srgbClr val="3C3C3C"/>
                </a:solidFill>
                <a:latin typeface="Tahoma"/>
                <a:cs typeface="Tahoma"/>
              </a:rPr>
              <a:t> </a:t>
            </a:r>
            <a:r>
              <a:rPr sz="2400" spc="114" dirty="0">
                <a:solidFill>
                  <a:srgbClr val="3C3C3C"/>
                </a:solidFill>
                <a:latin typeface="Tahoma"/>
                <a:cs typeface="Tahoma"/>
              </a:rPr>
              <a:t>the</a:t>
            </a:r>
            <a:r>
              <a:rPr sz="2400" spc="-105" dirty="0">
                <a:solidFill>
                  <a:srgbClr val="3C3C3C"/>
                </a:solidFill>
                <a:latin typeface="Tahoma"/>
                <a:cs typeface="Tahoma"/>
              </a:rPr>
              <a:t> </a:t>
            </a:r>
            <a:r>
              <a:rPr sz="2400" spc="110" dirty="0">
                <a:solidFill>
                  <a:srgbClr val="3C3C3C"/>
                </a:solidFill>
                <a:latin typeface="Tahoma"/>
                <a:cs typeface="Tahoma"/>
              </a:rPr>
              <a:t>lesion</a:t>
            </a:r>
            <a:r>
              <a:rPr sz="2400" spc="-25" dirty="0">
                <a:solidFill>
                  <a:srgbClr val="3C3C3C"/>
                </a:solidFill>
                <a:latin typeface="Tahoma"/>
                <a:cs typeface="Tahoma"/>
              </a:rPr>
              <a:t> </a:t>
            </a:r>
            <a:r>
              <a:rPr sz="2400" spc="105" dirty="0">
                <a:solidFill>
                  <a:srgbClr val="3C3C3C"/>
                </a:solidFill>
                <a:latin typeface="Tahoma"/>
                <a:cs typeface="Tahoma"/>
              </a:rPr>
              <a:t>in</a:t>
            </a:r>
            <a:r>
              <a:rPr sz="2400" spc="-100" dirty="0">
                <a:solidFill>
                  <a:srgbClr val="3C3C3C"/>
                </a:solidFill>
                <a:latin typeface="Tahoma"/>
                <a:cs typeface="Tahoma"/>
              </a:rPr>
              <a:t> </a:t>
            </a:r>
            <a:r>
              <a:rPr sz="2400" spc="65" dirty="0">
                <a:solidFill>
                  <a:srgbClr val="3C3C3C"/>
                </a:solidFill>
                <a:latin typeface="Tahoma"/>
                <a:cs typeface="Tahoma"/>
              </a:rPr>
              <a:t>its</a:t>
            </a:r>
            <a:r>
              <a:rPr sz="2400" spc="-100" dirty="0">
                <a:solidFill>
                  <a:srgbClr val="3C3C3C"/>
                </a:solidFill>
                <a:latin typeface="Tahoma"/>
                <a:cs typeface="Tahoma"/>
              </a:rPr>
              <a:t> </a:t>
            </a:r>
            <a:r>
              <a:rPr sz="2400" spc="85" dirty="0">
                <a:solidFill>
                  <a:srgbClr val="3C3C3C"/>
                </a:solidFill>
                <a:latin typeface="Tahoma"/>
                <a:cs typeface="Tahoma"/>
              </a:rPr>
              <a:t>entirety</a:t>
            </a:r>
            <a:r>
              <a:rPr sz="2400" spc="-20" dirty="0">
                <a:solidFill>
                  <a:srgbClr val="3C3C3C"/>
                </a:solidFill>
                <a:latin typeface="Tahoma"/>
                <a:cs typeface="Tahoma"/>
              </a:rPr>
              <a:t> </a:t>
            </a:r>
            <a:r>
              <a:rPr sz="2400" spc="165" dirty="0">
                <a:solidFill>
                  <a:srgbClr val="3C3C3C"/>
                </a:solidFill>
                <a:latin typeface="Tahoma"/>
                <a:cs typeface="Tahoma"/>
              </a:rPr>
              <a:t>due</a:t>
            </a:r>
            <a:r>
              <a:rPr sz="2400" spc="-175" dirty="0">
                <a:solidFill>
                  <a:srgbClr val="3C3C3C"/>
                </a:solidFill>
                <a:latin typeface="Tahoma"/>
                <a:cs typeface="Tahoma"/>
              </a:rPr>
              <a:t> </a:t>
            </a:r>
            <a:r>
              <a:rPr sz="2400" spc="120" dirty="0">
                <a:solidFill>
                  <a:srgbClr val="3C3C3C"/>
                </a:solidFill>
                <a:latin typeface="Tahoma"/>
                <a:cs typeface="Tahoma"/>
              </a:rPr>
              <a:t>to</a:t>
            </a:r>
            <a:r>
              <a:rPr sz="2400" spc="-150" dirty="0">
                <a:solidFill>
                  <a:srgbClr val="3C3C3C"/>
                </a:solidFill>
                <a:latin typeface="Tahoma"/>
                <a:cs typeface="Tahoma"/>
              </a:rPr>
              <a:t> </a:t>
            </a:r>
            <a:r>
              <a:rPr sz="2400" spc="114" dirty="0">
                <a:solidFill>
                  <a:srgbClr val="3C3C3C"/>
                </a:solidFill>
                <a:latin typeface="Tahoma"/>
                <a:cs typeface="Tahoma"/>
              </a:rPr>
              <a:t>the </a:t>
            </a:r>
            <a:r>
              <a:rPr sz="2400" spc="120" dirty="0">
                <a:solidFill>
                  <a:srgbClr val="3C3C3C"/>
                </a:solidFill>
                <a:latin typeface="Tahoma"/>
                <a:cs typeface="Tahoma"/>
              </a:rPr>
              <a:t> </a:t>
            </a:r>
            <a:r>
              <a:rPr sz="2400" spc="85" dirty="0">
                <a:solidFill>
                  <a:srgbClr val="3C3C3C"/>
                </a:solidFill>
                <a:latin typeface="Tahoma"/>
                <a:cs typeface="Tahoma"/>
              </a:rPr>
              <a:t>very</a:t>
            </a:r>
            <a:r>
              <a:rPr sz="2400" spc="-155" dirty="0">
                <a:solidFill>
                  <a:srgbClr val="3C3C3C"/>
                </a:solidFill>
                <a:latin typeface="Tahoma"/>
                <a:cs typeface="Tahoma"/>
              </a:rPr>
              <a:t> </a:t>
            </a:r>
            <a:r>
              <a:rPr sz="2400" spc="75" dirty="0">
                <a:solidFill>
                  <a:srgbClr val="3C3C3C"/>
                </a:solidFill>
                <a:latin typeface="Tahoma"/>
                <a:cs typeface="Tahoma"/>
              </a:rPr>
              <a:t>large</a:t>
            </a:r>
            <a:r>
              <a:rPr sz="2400" dirty="0">
                <a:solidFill>
                  <a:srgbClr val="3C3C3C"/>
                </a:solidFill>
                <a:latin typeface="Tahoma"/>
                <a:cs typeface="Tahoma"/>
              </a:rPr>
              <a:t> </a:t>
            </a:r>
            <a:r>
              <a:rPr sz="2400" spc="45" dirty="0">
                <a:solidFill>
                  <a:srgbClr val="3C3C3C"/>
                </a:solidFill>
                <a:latin typeface="Tahoma"/>
                <a:cs typeface="Tahoma"/>
              </a:rPr>
              <a:t>size.	</a:t>
            </a:r>
            <a:r>
              <a:rPr sz="2400" spc="65" dirty="0">
                <a:solidFill>
                  <a:srgbClr val="3C3C3C"/>
                </a:solidFill>
                <a:latin typeface="Tahoma"/>
                <a:cs typeface="Tahoma"/>
              </a:rPr>
              <a:t>The</a:t>
            </a:r>
            <a:r>
              <a:rPr sz="2400" spc="-100" dirty="0">
                <a:solidFill>
                  <a:srgbClr val="3C3C3C"/>
                </a:solidFill>
                <a:latin typeface="Tahoma"/>
                <a:cs typeface="Tahoma"/>
              </a:rPr>
              <a:t> </a:t>
            </a:r>
            <a:r>
              <a:rPr sz="2400" spc="80" dirty="0">
                <a:solidFill>
                  <a:srgbClr val="3C3C3C"/>
                </a:solidFill>
                <a:latin typeface="Tahoma"/>
                <a:cs typeface="Tahoma"/>
              </a:rPr>
              <a:t>right</a:t>
            </a:r>
            <a:r>
              <a:rPr sz="2400" spc="-40" dirty="0">
                <a:solidFill>
                  <a:srgbClr val="3C3C3C"/>
                </a:solidFill>
                <a:latin typeface="Tahoma"/>
                <a:cs typeface="Tahoma"/>
              </a:rPr>
              <a:t> </a:t>
            </a:r>
            <a:r>
              <a:rPr sz="2400" spc="85" dirty="0">
                <a:solidFill>
                  <a:srgbClr val="3C3C3C"/>
                </a:solidFill>
                <a:latin typeface="Tahoma"/>
                <a:cs typeface="Tahoma"/>
              </a:rPr>
              <a:t>ovary</a:t>
            </a:r>
            <a:r>
              <a:rPr sz="2400" spc="-95" dirty="0">
                <a:solidFill>
                  <a:srgbClr val="3C3C3C"/>
                </a:solidFill>
                <a:latin typeface="Tahoma"/>
                <a:cs typeface="Tahoma"/>
              </a:rPr>
              <a:t> </a:t>
            </a:r>
            <a:r>
              <a:rPr sz="2400" spc="70" dirty="0">
                <a:solidFill>
                  <a:srgbClr val="3C3C3C"/>
                </a:solidFill>
                <a:latin typeface="Tahoma"/>
                <a:cs typeface="Tahoma"/>
              </a:rPr>
              <a:t>is</a:t>
            </a:r>
            <a:r>
              <a:rPr sz="2400" spc="-90" dirty="0">
                <a:solidFill>
                  <a:srgbClr val="3C3C3C"/>
                </a:solidFill>
                <a:latin typeface="Tahoma"/>
                <a:cs typeface="Tahoma"/>
              </a:rPr>
              <a:t> </a:t>
            </a:r>
            <a:r>
              <a:rPr sz="2400" spc="85" dirty="0">
                <a:solidFill>
                  <a:srgbClr val="3C3C3C"/>
                </a:solidFill>
                <a:latin typeface="Tahoma"/>
                <a:cs typeface="Tahoma"/>
              </a:rPr>
              <a:t>identified,</a:t>
            </a:r>
            <a:r>
              <a:rPr sz="2400" spc="-114" dirty="0">
                <a:solidFill>
                  <a:srgbClr val="3C3C3C"/>
                </a:solidFill>
                <a:latin typeface="Tahoma"/>
                <a:cs typeface="Tahoma"/>
              </a:rPr>
              <a:t> </a:t>
            </a:r>
            <a:r>
              <a:rPr sz="2400" spc="114" dirty="0">
                <a:solidFill>
                  <a:srgbClr val="3C3C3C"/>
                </a:solidFill>
                <a:latin typeface="Tahoma"/>
                <a:cs typeface="Tahoma"/>
              </a:rPr>
              <a:t>separate </a:t>
            </a:r>
            <a:r>
              <a:rPr sz="2400" spc="-844" dirty="0">
                <a:solidFill>
                  <a:srgbClr val="3C3C3C"/>
                </a:solidFill>
                <a:latin typeface="Tahoma"/>
                <a:cs typeface="Tahoma"/>
              </a:rPr>
              <a:t> </a:t>
            </a:r>
            <a:r>
              <a:rPr sz="2400" spc="120" dirty="0">
                <a:solidFill>
                  <a:srgbClr val="3C3C3C"/>
                </a:solidFill>
                <a:latin typeface="Tahoma"/>
                <a:cs typeface="Tahoma"/>
              </a:rPr>
              <a:t>to</a:t>
            </a:r>
            <a:r>
              <a:rPr sz="2400" spc="-150" dirty="0">
                <a:solidFill>
                  <a:srgbClr val="3C3C3C"/>
                </a:solidFill>
                <a:latin typeface="Tahoma"/>
                <a:cs typeface="Tahoma"/>
              </a:rPr>
              <a:t> </a:t>
            </a:r>
            <a:r>
              <a:rPr sz="2400" spc="114" dirty="0">
                <a:solidFill>
                  <a:srgbClr val="3C3C3C"/>
                </a:solidFill>
                <a:latin typeface="Tahoma"/>
                <a:cs typeface="Tahoma"/>
              </a:rPr>
              <a:t>the</a:t>
            </a:r>
            <a:r>
              <a:rPr sz="2400" spc="-100" dirty="0">
                <a:solidFill>
                  <a:srgbClr val="3C3C3C"/>
                </a:solidFill>
                <a:latin typeface="Tahoma"/>
                <a:cs typeface="Tahoma"/>
              </a:rPr>
              <a:t> </a:t>
            </a:r>
            <a:r>
              <a:rPr sz="2400" spc="100" dirty="0">
                <a:solidFill>
                  <a:srgbClr val="3C3C3C"/>
                </a:solidFill>
                <a:latin typeface="Tahoma"/>
                <a:cs typeface="Tahoma"/>
              </a:rPr>
              <a:t>mass.</a:t>
            </a:r>
            <a:r>
              <a:rPr sz="2400" spc="-105" dirty="0">
                <a:solidFill>
                  <a:srgbClr val="3C3C3C"/>
                </a:solidFill>
                <a:latin typeface="Tahoma"/>
                <a:cs typeface="Tahoma"/>
              </a:rPr>
              <a:t> </a:t>
            </a:r>
            <a:r>
              <a:rPr sz="2400" spc="80" dirty="0">
                <a:solidFill>
                  <a:srgbClr val="3C3C3C"/>
                </a:solidFill>
                <a:latin typeface="Tahoma"/>
                <a:cs typeface="Tahoma"/>
              </a:rPr>
              <a:t>Left</a:t>
            </a:r>
            <a:r>
              <a:rPr sz="2400" spc="-120" dirty="0">
                <a:solidFill>
                  <a:srgbClr val="3C3C3C"/>
                </a:solidFill>
                <a:latin typeface="Tahoma"/>
                <a:cs typeface="Tahoma"/>
              </a:rPr>
              <a:t> </a:t>
            </a:r>
            <a:r>
              <a:rPr sz="2400" spc="85" dirty="0">
                <a:solidFill>
                  <a:srgbClr val="3C3C3C"/>
                </a:solidFill>
                <a:latin typeface="Tahoma"/>
                <a:cs typeface="Tahoma"/>
              </a:rPr>
              <a:t>ovary</a:t>
            </a:r>
            <a:r>
              <a:rPr sz="2400" spc="-90" dirty="0">
                <a:solidFill>
                  <a:srgbClr val="3C3C3C"/>
                </a:solidFill>
                <a:latin typeface="Tahoma"/>
                <a:cs typeface="Tahoma"/>
              </a:rPr>
              <a:t> </a:t>
            </a:r>
            <a:r>
              <a:rPr sz="2400" spc="135" dirty="0">
                <a:solidFill>
                  <a:srgbClr val="3C3C3C"/>
                </a:solidFill>
                <a:latin typeface="Tahoma"/>
                <a:cs typeface="Tahoma"/>
              </a:rPr>
              <a:t>not</a:t>
            </a:r>
            <a:r>
              <a:rPr sz="2400" spc="-75" dirty="0">
                <a:solidFill>
                  <a:srgbClr val="3C3C3C"/>
                </a:solidFill>
                <a:latin typeface="Tahoma"/>
                <a:cs typeface="Tahoma"/>
              </a:rPr>
              <a:t> </a:t>
            </a:r>
            <a:r>
              <a:rPr sz="2400" spc="100" dirty="0">
                <a:solidFill>
                  <a:srgbClr val="3C3C3C"/>
                </a:solidFill>
                <a:latin typeface="Tahoma"/>
                <a:cs typeface="Tahoma"/>
              </a:rPr>
              <a:t>visualised</a:t>
            </a:r>
            <a:endParaRPr sz="2400" dirty="0">
              <a:latin typeface="Tahoma"/>
              <a:cs typeface="Tahoma"/>
            </a:endParaRPr>
          </a:p>
        </p:txBody>
      </p:sp>
    </p:spTree>
    <p:extLst>
      <p:ext uri="{BB962C8B-B14F-4D97-AF65-F5344CB8AC3E}">
        <p14:creationId xmlns:p14="http://schemas.microsoft.com/office/powerpoint/2010/main" val="2096694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3956017" y="905612"/>
            <a:ext cx="1233488" cy="1370888"/>
          </a:xfrm>
          <a:prstGeom prst="rect">
            <a:avLst/>
          </a:prstGeom>
        </p:spPr>
        <p:txBody>
          <a:bodyPr vert="horz" wrap="square" lIns="0" tIns="16510" rIns="0" bIns="0" rtlCol="0">
            <a:spAutoFit/>
          </a:bodyPr>
          <a:lstStyle/>
          <a:p>
            <a:pPr marL="12700">
              <a:lnSpc>
                <a:spcPct val="100000"/>
              </a:lnSpc>
              <a:spcBef>
                <a:spcPts val="130"/>
              </a:spcBef>
            </a:pPr>
            <a:r>
              <a:rPr sz="4400" spc="-50" dirty="0"/>
              <a:t>Ct</a:t>
            </a:r>
            <a:r>
              <a:rPr sz="4400" spc="-70" dirty="0"/>
              <a:t> scan</a:t>
            </a:r>
            <a:endParaRPr sz="4400"/>
          </a:p>
        </p:txBody>
      </p:sp>
      <p:sp>
        <p:nvSpPr>
          <p:cNvPr id="4" name="object 4"/>
          <p:cNvSpPr txBox="1"/>
          <p:nvPr/>
        </p:nvSpPr>
        <p:spPr>
          <a:xfrm>
            <a:off x="251520" y="2438718"/>
            <a:ext cx="3600400" cy="3522117"/>
          </a:xfrm>
          <a:prstGeom prst="rect">
            <a:avLst/>
          </a:prstGeom>
        </p:spPr>
        <p:txBody>
          <a:bodyPr vert="horz" wrap="square" lIns="0" tIns="48894" rIns="0" bIns="0" rtlCol="0">
            <a:spAutoFit/>
          </a:bodyPr>
          <a:lstStyle/>
          <a:p>
            <a:pPr marL="298450" marR="232410" indent="-286385">
              <a:lnSpc>
                <a:spcPct val="90200"/>
              </a:lnSpc>
              <a:spcBef>
                <a:spcPts val="384"/>
              </a:spcBef>
              <a:buClr>
                <a:srgbClr val="83992A"/>
              </a:buClr>
              <a:buSzPct val="114583"/>
              <a:buFont typeface="Arial MT"/>
              <a:buChar char="•"/>
              <a:tabLst>
                <a:tab pos="298450" algn="l"/>
                <a:tab pos="299085" algn="l"/>
              </a:tabLst>
            </a:pPr>
            <a:r>
              <a:rPr sz="2000" spc="-10" dirty="0">
                <a:solidFill>
                  <a:srgbClr val="3C3C3C"/>
                </a:solidFill>
                <a:latin typeface="Tahoma"/>
                <a:cs typeface="Tahoma"/>
              </a:rPr>
              <a:t>CT </a:t>
            </a:r>
            <a:r>
              <a:rPr sz="2000" spc="100" dirty="0">
                <a:solidFill>
                  <a:srgbClr val="3C3C3C"/>
                </a:solidFill>
                <a:latin typeface="Tahoma"/>
                <a:cs typeface="Tahoma"/>
              </a:rPr>
              <a:t>confirms </a:t>
            </a:r>
            <a:r>
              <a:rPr sz="2000" spc="85" dirty="0">
                <a:solidFill>
                  <a:srgbClr val="3C3C3C"/>
                </a:solidFill>
                <a:latin typeface="Tahoma"/>
                <a:cs typeface="Tahoma"/>
              </a:rPr>
              <a:t>the </a:t>
            </a:r>
            <a:r>
              <a:rPr sz="2000" spc="90" dirty="0">
                <a:solidFill>
                  <a:srgbClr val="3C3C3C"/>
                </a:solidFill>
                <a:latin typeface="Tahoma"/>
                <a:cs typeface="Tahoma"/>
              </a:rPr>
              <a:t> </a:t>
            </a:r>
            <a:r>
              <a:rPr sz="2000" spc="80" dirty="0">
                <a:solidFill>
                  <a:srgbClr val="3C3C3C"/>
                </a:solidFill>
                <a:latin typeface="Tahoma"/>
                <a:cs typeface="Tahoma"/>
              </a:rPr>
              <a:t>presence of </a:t>
            </a:r>
            <a:r>
              <a:rPr sz="2000" spc="75" dirty="0">
                <a:solidFill>
                  <a:srgbClr val="3C3C3C"/>
                </a:solidFill>
                <a:latin typeface="Tahoma"/>
                <a:cs typeface="Tahoma"/>
              </a:rPr>
              <a:t>a </a:t>
            </a:r>
            <a:r>
              <a:rPr sz="2000" spc="30" dirty="0">
                <a:solidFill>
                  <a:srgbClr val="3C3C3C"/>
                </a:solidFill>
                <a:latin typeface="Tahoma"/>
                <a:cs typeface="Tahoma"/>
              </a:rPr>
              <a:t>large, </a:t>
            </a:r>
            <a:r>
              <a:rPr sz="2000" spc="35" dirty="0">
                <a:solidFill>
                  <a:srgbClr val="3C3C3C"/>
                </a:solidFill>
                <a:latin typeface="Tahoma"/>
                <a:cs typeface="Tahoma"/>
              </a:rPr>
              <a:t> </a:t>
            </a:r>
            <a:r>
              <a:rPr sz="2000" spc="60" dirty="0">
                <a:solidFill>
                  <a:srgbClr val="3C3C3C"/>
                </a:solidFill>
                <a:latin typeface="Tahoma"/>
                <a:cs typeface="Tahoma"/>
              </a:rPr>
              <a:t>solitary </a:t>
            </a:r>
            <a:r>
              <a:rPr sz="2000" spc="70" dirty="0">
                <a:solidFill>
                  <a:srgbClr val="3C3C3C"/>
                </a:solidFill>
                <a:latin typeface="Tahoma"/>
                <a:cs typeface="Tahoma"/>
              </a:rPr>
              <a:t>well-defined </a:t>
            </a:r>
            <a:r>
              <a:rPr sz="2000" spc="75" dirty="0">
                <a:solidFill>
                  <a:srgbClr val="3C3C3C"/>
                </a:solidFill>
                <a:latin typeface="Tahoma"/>
                <a:cs typeface="Tahoma"/>
              </a:rPr>
              <a:t> </a:t>
            </a:r>
            <a:r>
              <a:rPr sz="2000" spc="85" dirty="0">
                <a:solidFill>
                  <a:srgbClr val="3C3C3C"/>
                </a:solidFill>
                <a:latin typeface="Tahoma"/>
                <a:cs typeface="Tahoma"/>
              </a:rPr>
              <a:t>a</a:t>
            </a:r>
            <a:r>
              <a:rPr sz="2000" spc="165" dirty="0">
                <a:solidFill>
                  <a:srgbClr val="3C3C3C"/>
                </a:solidFill>
                <a:latin typeface="Tahoma"/>
                <a:cs typeface="Tahoma"/>
              </a:rPr>
              <a:t>bd</a:t>
            </a:r>
            <a:r>
              <a:rPr sz="2000" spc="114" dirty="0">
                <a:solidFill>
                  <a:srgbClr val="3C3C3C"/>
                </a:solidFill>
                <a:latin typeface="Tahoma"/>
                <a:cs typeface="Tahoma"/>
              </a:rPr>
              <a:t>o</a:t>
            </a:r>
            <a:r>
              <a:rPr sz="2000" spc="225" dirty="0">
                <a:solidFill>
                  <a:srgbClr val="3C3C3C"/>
                </a:solidFill>
                <a:latin typeface="Tahoma"/>
                <a:cs typeface="Tahoma"/>
              </a:rPr>
              <a:t>m</a:t>
            </a:r>
            <a:r>
              <a:rPr sz="2000" spc="45" dirty="0">
                <a:solidFill>
                  <a:srgbClr val="3C3C3C"/>
                </a:solidFill>
                <a:latin typeface="Tahoma"/>
                <a:cs typeface="Tahoma"/>
              </a:rPr>
              <a:t>i</a:t>
            </a:r>
            <a:r>
              <a:rPr sz="2000" spc="155" dirty="0">
                <a:solidFill>
                  <a:srgbClr val="3C3C3C"/>
                </a:solidFill>
                <a:latin typeface="Tahoma"/>
                <a:cs typeface="Tahoma"/>
              </a:rPr>
              <a:t>n</a:t>
            </a:r>
            <a:r>
              <a:rPr sz="2000" spc="114" dirty="0">
                <a:solidFill>
                  <a:srgbClr val="3C3C3C"/>
                </a:solidFill>
                <a:latin typeface="Tahoma"/>
                <a:cs typeface="Tahoma"/>
              </a:rPr>
              <a:t>o</a:t>
            </a:r>
            <a:r>
              <a:rPr sz="2000" spc="165" dirty="0">
                <a:solidFill>
                  <a:srgbClr val="3C3C3C"/>
                </a:solidFill>
                <a:latin typeface="Tahoma"/>
                <a:cs typeface="Tahoma"/>
              </a:rPr>
              <a:t>p</a:t>
            </a:r>
            <a:r>
              <a:rPr sz="2000" spc="40" dirty="0">
                <a:solidFill>
                  <a:srgbClr val="3C3C3C"/>
                </a:solidFill>
                <a:latin typeface="Tahoma"/>
                <a:cs typeface="Tahoma"/>
              </a:rPr>
              <a:t>el</a:t>
            </a:r>
            <a:r>
              <a:rPr sz="2000" spc="50" dirty="0">
                <a:solidFill>
                  <a:srgbClr val="3C3C3C"/>
                </a:solidFill>
                <a:latin typeface="Tahoma"/>
                <a:cs typeface="Tahoma"/>
              </a:rPr>
              <a:t>v</a:t>
            </a:r>
            <a:r>
              <a:rPr sz="2000" spc="45" dirty="0">
                <a:solidFill>
                  <a:srgbClr val="3C3C3C"/>
                </a:solidFill>
                <a:latin typeface="Tahoma"/>
                <a:cs typeface="Tahoma"/>
              </a:rPr>
              <a:t>i</a:t>
            </a:r>
            <a:r>
              <a:rPr sz="2000" spc="35" dirty="0">
                <a:solidFill>
                  <a:srgbClr val="3C3C3C"/>
                </a:solidFill>
                <a:latin typeface="Tahoma"/>
                <a:cs typeface="Tahoma"/>
              </a:rPr>
              <a:t>c</a:t>
            </a:r>
            <a:r>
              <a:rPr sz="2000" spc="-140" dirty="0">
                <a:solidFill>
                  <a:srgbClr val="3C3C3C"/>
                </a:solidFill>
                <a:latin typeface="Tahoma"/>
                <a:cs typeface="Tahoma"/>
              </a:rPr>
              <a:t> </a:t>
            </a:r>
            <a:r>
              <a:rPr sz="2000" spc="15" dirty="0">
                <a:solidFill>
                  <a:srgbClr val="3C3C3C"/>
                </a:solidFill>
                <a:latin typeface="Tahoma"/>
                <a:cs typeface="Tahoma"/>
              </a:rPr>
              <a:t>c</a:t>
            </a:r>
            <a:r>
              <a:rPr sz="2000" spc="5" dirty="0">
                <a:solidFill>
                  <a:srgbClr val="3C3C3C"/>
                </a:solidFill>
                <a:latin typeface="Tahoma"/>
                <a:cs typeface="Tahoma"/>
              </a:rPr>
              <a:t>y</a:t>
            </a:r>
            <a:r>
              <a:rPr sz="2000" spc="55" dirty="0">
                <a:solidFill>
                  <a:srgbClr val="3C3C3C"/>
                </a:solidFill>
                <a:latin typeface="Tahoma"/>
                <a:cs typeface="Tahoma"/>
              </a:rPr>
              <a:t>s</a:t>
            </a:r>
            <a:r>
              <a:rPr sz="2000" spc="20" dirty="0">
                <a:solidFill>
                  <a:srgbClr val="3C3C3C"/>
                </a:solidFill>
                <a:latin typeface="Tahoma"/>
                <a:cs typeface="Tahoma"/>
              </a:rPr>
              <a:t>t</a:t>
            </a:r>
            <a:r>
              <a:rPr sz="2000" spc="45" dirty="0">
                <a:solidFill>
                  <a:srgbClr val="3C3C3C"/>
                </a:solidFill>
                <a:latin typeface="Tahoma"/>
                <a:cs typeface="Tahoma"/>
              </a:rPr>
              <a:t>i</a:t>
            </a:r>
            <a:r>
              <a:rPr sz="2000" spc="25" dirty="0">
                <a:solidFill>
                  <a:srgbClr val="3C3C3C"/>
                </a:solidFill>
                <a:latin typeface="Tahoma"/>
                <a:cs typeface="Tahoma"/>
              </a:rPr>
              <a:t>c  </a:t>
            </a:r>
            <a:r>
              <a:rPr sz="2000" spc="110" dirty="0">
                <a:solidFill>
                  <a:srgbClr val="3C3C3C"/>
                </a:solidFill>
                <a:latin typeface="Tahoma"/>
                <a:cs typeface="Tahoma"/>
              </a:rPr>
              <a:t>mass</a:t>
            </a:r>
            <a:r>
              <a:rPr sz="2000" spc="-130" dirty="0">
                <a:solidFill>
                  <a:srgbClr val="3C3C3C"/>
                </a:solidFill>
                <a:latin typeface="Tahoma"/>
                <a:cs typeface="Tahoma"/>
              </a:rPr>
              <a:t> </a:t>
            </a:r>
            <a:r>
              <a:rPr sz="2000" spc="60" dirty="0">
                <a:solidFill>
                  <a:srgbClr val="3C3C3C"/>
                </a:solidFill>
                <a:latin typeface="Tahoma"/>
                <a:cs typeface="Tahoma"/>
              </a:rPr>
              <a:t>lesion.</a:t>
            </a:r>
            <a:r>
              <a:rPr sz="2000" spc="-145" dirty="0">
                <a:solidFill>
                  <a:srgbClr val="3C3C3C"/>
                </a:solidFill>
                <a:latin typeface="Tahoma"/>
                <a:cs typeface="Tahoma"/>
              </a:rPr>
              <a:t> </a:t>
            </a:r>
            <a:r>
              <a:rPr sz="2000" spc="60" dirty="0">
                <a:solidFill>
                  <a:srgbClr val="3C3C3C"/>
                </a:solidFill>
                <a:latin typeface="Tahoma"/>
                <a:cs typeface="Tahoma"/>
              </a:rPr>
              <a:t>There</a:t>
            </a:r>
            <a:r>
              <a:rPr sz="2000" spc="-180" dirty="0">
                <a:solidFill>
                  <a:srgbClr val="3C3C3C"/>
                </a:solidFill>
                <a:latin typeface="Tahoma"/>
                <a:cs typeface="Tahoma"/>
              </a:rPr>
              <a:t> </a:t>
            </a:r>
            <a:r>
              <a:rPr sz="2000" spc="65" dirty="0">
                <a:solidFill>
                  <a:srgbClr val="3C3C3C"/>
                </a:solidFill>
                <a:latin typeface="Tahoma"/>
                <a:cs typeface="Tahoma"/>
              </a:rPr>
              <a:t>are </a:t>
            </a:r>
            <a:r>
              <a:rPr sz="2000" spc="-735" dirty="0">
                <a:solidFill>
                  <a:srgbClr val="3C3C3C"/>
                </a:solidFill>
                <a:latin typeface="Tahoma"/>
                <a:cs typeface="Tahoma"/>
              </a:rPr>
              <a:t> </a:t>
            </a:r>
            <a:r>
              <a:rPr sz="2000" spc="155" dirty="0">
                <a:solidFill>
                  <a:srgbClr val="3C3C3C"/>
                </a:solidFill>
                <a:latin typeface="Tahoma"/>
                <a:cs typeface="Tahoma"/>
              </a:rPr>
              <a:t>n</a:t>
            </a:r>
            <a:r>
              <a:rPr sz="2000" spc="145" dirty="0">
                <a:solidFill>
                  <a:srgbClr val="3C3C3C"/>
                </a:solidFill>
                <a:latin typeface="Tahoma"/>
                <a:cs typeface="Tahoma"/>
              </a:rPr>
              <a:t>o</a:t>
            </a:r>
            <a:r>
              <a:rPr sz="2000" spc="-180" dirty="0">
                <a:solidFill>
                  <a:srgbClr val="3C3C3C"/>
                </a:solidFill>
                <a:latin typeface="Tahoma"/>
                <a:cs typeface="Tahoma"/>
              </a:rPr>
              <a:t> </a:t>
            </a:r>
            <a:r>
              <a:rPr sz="2000" spc="45" dirty="0">
                <a:solidFill>
                  <a:srgbClr val="3C3C3C"/>
                </a:solidFill>
                <a:latin typeface="Tahoma"/>
                <a:cs typeface="Tahoma"/>
              </a:rPr>
              <a:t>i</a:t>
            </a:r>
            <a:r>
              <a:rPr sz="2000" spc="155" dirty="0">
                <a:solidFill>
                  <a:srgbClr val="3C3C3C"/>
                </a:solidFill>
                <a:latin typeface="Tahoma"/>
                <a:cs typeface="Tahoma"/>
              </a:rPr>
              <a:t>n</a:t>
            </a:r>
            <a:r>
              <a:rPr sz="2000" spc="20" dirty="0">
                <a:solidFill>
                  <a:srgbClr val="3C3C3C"/>
                </a:solidFill>
                <a:latin typeface="Tahoma"/>
                <a:cs typeface="Tahoma"/>
              </a:rPr>
              <a:t>t</a:t>
            </a:r>
            <a:r>
              <a:rPr sz="2000" spc="95" dirty="0">
                <a:solidFill>
                  <a:srgbClr val="3C3C3C"/>
                </a:solidFill>
                <a:latin typeface="Tahoma"/>
                <a:cs typeface="Tahoma"/>
              </a:rPr>
              <a:t>er</a:t>
            </a:r>
            <a:r>
              <a:rPr sz="2000" spc="145" dirty="0">
                <a:solidFill>
                  <a:srgbClr val="3C3C3C"/>
                </a:solidFill>
                <a:latin typeface="Tahoma"/>
                <a:cs typeface="Tahoma"/>
              </a:rPr>
              <a:t>n</a:t>
            </a:r>
            <a:r>
              <a:rPr sz="2000" spc="85" dirty="0">
                <a:solidFill>
                  <a:srgbClr val="3C3C3C"/>
                </a:solidFill>
                <a:latin typeface="Tahoma"/>
                <a:cs typeface="Tahoma"/>
              </a:rPr>
              <a:t>a</a:t>
            </a:r>
            <a:r>
              <a:rPr sz="2000" spc="55" dirty="0">
                <a:solidFill>
                  <a:srgbClr val="3C3C3C"/>
                </a:solidFill>
                <a:latin typeface="Tahoma"/>
                <a:cs typeface="Tahoma"/>
              </a:rPr>
              <a:t>l</a:t>
            </a:r>
            <a:r>
              <a:rPr sz="2000" spc="-140" dirty="0">
                <a:solidFill>
                  <a:srgbClr val="3C3C3C"/>
                </a:solidFill>
                <a:latin typeface="Tahoma"/>
                <a:cs typeface="Tahoma"/>
              </a:rPr>
              <a:t> </a:t>
            </a:r>
            <a:r>
              <a:rPr sz="2000" spc="50" dirty="0">
                <a:solidFill>
                  <a:srgbClr val="3C3C3C"/>
                </a:solidFill>
                <a:latin typeface="Tahoma"/>
                <a:cs typeface="Tahoma"/>
              </a:rPr>
              <a:t>s</a:t>
            </a:r>
            <a:r>
              <a:rPr sz="2000" spc="105" dirty="0">
                <a:solidFill>
                  <a:srgbClr val="3C3C3C"/>
                </a:solidFill>
                <a:latin typeface="Tahoma"/>
                <a:cs typeface="Tahoma"/>
              </a:rPr>
              <a:t>e</a:t>
            </a:r>
            <a:r>
              <a:rPr sz="2000" spc="140" dirty="0">
                <a:solidFill>
                  <a:srgbClr val="3C3C3C"/>
                </a:solidFill>
                <a:latin typeface="Tahoma"/>
                <a:cs typeface="Tahoma"/>
              </a:rPr>
              <a:t>p</a:t>
            </a:r>
            <a:r>
              <a:rPr sz="2000" spc="20" dirty="0">
                <a:solidFill>
                  <a:srgbClr val="3C3C3C"/>
                </a:solidFill>
                <a:latin typeface="Tahoma"/>
                <a:cs typeface="Tahoma"/>
              </a:rPr>
              <a:t>t</a:t>
            </a:r>
            <a:r>
              <a:rPr sz="2000" spc="85" dirty="0">
                <a:solidFill>
                  <a:srgbClr val="3C3C3C"/>
                </a:solidFill>
                <a:latin typeface="Tahoma"/>
                <a:cs typeface="Tahoma"/>
              </a:rPr>
              <a:t>a</a:t>
            </a:r>
            <a:r>
              <a:rPr sz="2000" spc="20" dirty="0">
                <a:solidFill>
                  <a:srgbClr val="3C3C3C"/>
                </a:solidFill>
                <a:latin typeface="Tahoma"/>
                <a:cs typeface="Tahoma"/>
              </a:rPr>
              <a:t>t</a:t>
            </a:r>
            <a:r>
              <a:rPr sz="2000" spc="45" dirty="0">
                <a:solidFill>
                  <a:srgbClr val="3C3C3C"/>
                </a:solidFill>
                <a:latin typeface="Tahoma"/>
                <a:cs typeface="Tahoma"/>
              </a:rPr>
              <a:t>i</a:t>
            </a:r>
            <a:r>
              <a:rPr sz="2000" spc="114" dirty="0">
                <a:solidFill>
                  <a:srgbClr val="3C3C3C"/>
                </a:solidFill>
                <a:latin typeface="Tahoma"/>
                <a:cs typeface="Tahoma"/>
              </a:rPr>
              <a:t>o</a:t>
            </a:r>
            <a:r>
              <a:rPr sz="2000" spc="155" dirty="0">
                <a:solidFill>
                  <a:srgbClr val="3C3C3C"/>
                </a:solidFill>
                <a:latin typeface="Tahoma"/>
                <a:cs typeface="Tahoma"/>
              </a:rPr>
              <a:t>n</a:t>
            </a:r>
            <a:r>
              <a:rPr sz="2000" spc="70" dirty="0">
                <a:solidFill>
                  <a:srgbClr val="3C3C3C"/>
                </a:solidFill>
                <a:latin typeface="Tahoma"/>
                <a:cs typeface="Tahoma"/>
              </a:rPr>
              <a:t>s</a:t>
            </a:r>
            <a:r>
              <a:rPr sz="2000" spc="-145" dirty="0">
                <a:solidFill>
                  <a:srgbClr val="3C3C3C"/>
                </a:solidFill>
                <a:latin typeface="Tahoma"/>
                <a:cs typeface="Tahoma"/>
              </a:rPr>
              <a:t>,  </a:t>
            </a:r>
            <a:r>
              <a:rPr sz="2000" spc="80" dirty="0">
                <a:solidFill>
                  <a:srgbClr val="3C3C3C"/>
                </a:solidFill>
                <a:latin typeface="Tahoma"/>
                <a:cs typeface="Tahoma"/>
              </a:rPr>
              <a:t>solid </a:t>
            </a:r>
            <a:r>
              <a:rPr sz="2000" spc="110" dirty="0">
                <a:solidFill>
                  <a:srgbClr val="3C3C3C"/>
                </a:solidFill>
                <a:latin typeface="Tahoma"/>
                <a:cs typeface="Tahoma"/>
              </a:rPr>
              <a:t>components </a:t>
            </a:r>
            <a:r>
              <a:rPr sz="2000" spc="114" dirty="0">
                <a:solidFill>
                  <a:srgbClr val="3C3C3C"/>
                </a:solidFill>
                <a:latin typeface="Tahoma"/>
                <a:cs typeface="Tahoma"/>
              </a:rPr>
              <a:t>or </a:t>
            </a:r>
            <a:r>
              <a:rPr sz="2000" spc="120" dirty="0">
                <a:solidFill>
                  <a:srgbClr val="3C3C3C"/>
                </a:solidFill>
                <a:latin typeface="Tahoma"/>
                <a:cs typeface="Tahoma"/>
              </a:rPr>
              <a:t> </a:t>
            </a:r>
            <a:r>
              <a:rPr sz="2000" spc="85" dirty="0">
                <a:solidFill>
                  <a:srgbClr val="3C3C3C"/>
                </a:solidFill>
                <a:latin typeface="Tahoma"/>
                <a:cs typeface="Tahoma"/>
              </a:rPr>
              <a:t>papillary</a:t>
            </a:r>
            <a:r>
              <a:rPr sz="2000" spc="-185" dirty="0">
                <a:solidFill>
                  <a:srgbClr val="3C3C3C"/>
                </a:solidFill>
                <a:latin typeface="Tahoma"/>
                <a:cs typeface="Tahoma"/>
              </a:rPr>
              <a:t> </a:t>
            </a:r>
            <a:r>
              <a:rPr sz="2000" spc="50" dirty="0">
                <a:solidFill>
                  <a:srgbClr val="3C3C3C"/>
                </a:solidFill>
                <a:latin typeface="Tahoma"/>
                <a:cs typeface="Tahoma"/>
              </a:rPr>
              <a:t>projections.</a:t>
            </a:r>
            <a:endParaRPr sz="2000" dirty="0">
              <a:latin typeface="Tahoma"/>
              <a:cs typeface="Tahoma"/>
            </a:endParaRPr>
          </a:p>
          <a:p>
            <a:pPr marL="298450" indent="-286385">
              <a:lnSpc>
                <a:spcPts val="2755"/>
              </a:lnSpc>
              <a:spcBef>
                <a:spcPts val="875"/>
              </a:spcBef>
              <a:buClr>
                <a:srgbClr val="83992A"/>
              </a:buClr>
              <a:buSzPct val="114583"/>
              <a:buFont typeface="Arial MT"/>
              <a:buChar char="•"/>
              <a:tabLst>
                <a:tab pos="298450" algn="l"/>
                <a:tab pos="299085" algn="l"/>
              </a:tabLst>
            </a:pPr>
            <a:r>
              <a:rPr sz="2000" spc="55" dirty="0">
                <a:solidFill>
                  <a:srgbClr val="3C3C3C"/>
                </a:solidFill>
                <a:latin typeface="Tahoma"/>
                <a:cs typeface="Tahoma"/>
              </a:rPr>
              <a:t>There</a:t>
            </a:r>
            <a:r>
              <a:rPr sz="2000" spc="-160" dirty="0">
                <a:solidFill>
                  <a:srgbClr val="3C3C3C"/>
                </a:solidFill>
                <a:latin typeface="Tahoma"/>
                <a:cs typeface="Tahoma"/>
              </a:rPr>
              <a:t> </a:t>
            </a:r>
            <a:r>
              <a:rPr sz="2000" spc="60" dirty="0">
                <a:solidFill>
                  <a:srgbClr val="3C3C3C"/>
                </a:solidFill>
                <a:latin typeface="Tahoma"/>
                <a:cs typeface="Tahoma"/>
              </a:rPr>
              <a:t>is</a:t>
            </a:r>
            <a:r>
              <a:rPr sz="2000" spc="-110" dirty="0">
                <a:solidFill>
                  <a:srgbClr val="3C3C3C"/>
                </a:solidFill>
                <a:latin typeface="Tahoma"/>
                <a:cs typeface="Tahoma"/>
              </a:rPr>
              <a:t> </a:t>
            </a:r>
            <a:r>
              <a:rPr sz="2000" spc="75" dirty="0">
                <a:solidFill>
                  <a:srgbClr val="3C3C3C"/>
                </a:solidFill>
                <a:latin typeface="Tahoma"/>
                <a:cs typeface="Tahoma"/>
              </a:rPr>
              <a:t>a</a:t>
            </a:r>
            <a:r>
              <a:rPr sz="2000" spc="-145" dirty="0">
                <a:solidFill>
                  <a:srgbClr val="3C3C3C"/>
                </a:solidFill>
                <a:latin typeface="Tahoma"/>
                <a:cs typeface="Tahoma"/>
              </a:rPr>
              <a:t> </a:t>
            </a:r>
            <a:r>
              <a:rPr sz="2000" spc="90" dirty="0">
                <a:solidFill>
                  <a:srgbClr val="3C3C3C"/>
                </a:solidFill>
                <a:latin typeface="Tahoma"/>
                <a:cs typeface="Tahoma"/>
              </a:rPr>
              <a:t>small</a:t>
            </a:r>
            <a:r>
              <a:rPr sz="2000" spc="-95" dirty="0">
                <a:solidFill>
                  <a:srgbClr val="3C3C3C"/>
                </a:solidFill>
                <a:latin typeface="Tahoma"/>
                <a:cs typeface="Tahoma"/>
              </a:rPr>
              <a:t> </a:t>
            </a:r>
            <a:r>
              <a:rPr sz="2000" spc="130" dirty="0">
                <a:solidFill>
                  <a:srgbClr val="3C3C3C"/>
                </a:solidFill>
                <a:latin typeface="Tahoma"/>
                <a:cs typeface="Tahoma"/>
              </a:rPr>
              <a:t>amount</a:t>
            </a:r>
            <a:endParaRPr sz="2000" dirty="0">
              <a:latin typeface="Tahoma"/>
              <a:cs typeface="Tahoma"/>
            </a:endParaRPr>
          </a:p>
          <a:p>
            <a:pPr marL="298450">
              <a:lnSpc>
                <a:spcPts val="2755"/>
              </a:lnSpc>
            </a:pPr>
            <a:r>
              <a:rPr sz="2000" spc="85" dirty="0">
                <a:solidFill>
                  <a:srgbClr val="3C3C3C"/>
                </a:solidFill>
                <a:latin typeface="Tahoma"/>
                <a:cs typeface="Tahoma"/>
              </a:rPr>
              <a:t>of</a:t>
            </a:r>
            <a:r>
              <a:rPr sz="2000" spc="-165" dirty="0">
                <a:solidFill>
                  <a:srgbClr val="3C3C3C"/>
                </a:solidFill>
                <a:latin typeface="Tahoma"/>
                <a:cs typeface="Tahoma"/>
              </a:rPr>
              <a:t> </a:t>
            </a:r>
            <a:r>
              <a:rPr sz="2000" spc="65" dirty="0">
                <a:solidFill>
                  <a:srgbClr val="3C3C3C"/>
                </a:solidFill>
                <a:latin typeface="Tahoma"/>
                <a:cs typeface="Tahoma"/>
              </a:rPr>
              <a:t>pelvic</a:t>
            </a:r>
            <a:r>
              <a:rPr sz="2000" spc="-120" dirty="0">
                <a:solidFill>
                  <a:srgbClr val="3C3C3C"/>
                </a:solidFill>
                <a:latin typeface="Tahoma"/>
                <a:cs typeface="Tahoma"/>
              </a:rPr>
              <a:t> </a:t>
            </a:r>
            <a:r>
              <a:rPr sz="2000" spc="60" dirty="0">
                <a:solidFill>
                  <a:srgbClr val="3C3C3C"/>
                </a:solidFill>
                <a:latin typeface="Tahoma"/>
                <a:cs typeface="Tahoma"/>
              </a:rPr>
              <a:t>free</a:t>
            </a:r>
            <a:r>
              <a:rPr sz="2000" spc="-100" dirty="0">
                <a:solidFill>
                  <a:srgbClr val="3C3C3C"/>
                </a:solidFill>
                <a:latin typeface="Tahoma"/>
                <a:cs typeface="Tahoma"/>
              </a:rPr>
              <a:t> </a:t>
            </a:r>
            <a:r>
              <a:rPr sz="2000" spc="65" dirty="0">
                <a:solidFill>
                  <a:srgbClr val="3C3C3C"/>
                </a:solidFill>
                <a:latin typeface="Tahoma"/>
                <a:cs typeface="Tahoma"/>
              </a:rPr>
              <a:t>fluid.</a:t>
            </a:r>
            <a:endParaRPr sz="2000" dirty="0">
              <a:latin typeface="Tahoma"/>
              <a:cs typeface="Tahoma"/>
            </a:endParaRPr>
          </a:p>
          <a:p>
            <a:pPr marL="298450" indent="-286385">
              <a:lnSpc>
                <a:spcPct val="100000"/>
              </a:lnSpc>
              <a:spcBef>
                <a:spcPts val="875"/>
              </a:spcBef>
              <a:buClr>
                <a:srgbClr val="83992A"/>
              </a:buClr>
              <a:buSzPct val="114583"/>
              <a:buFont typeface="Arial MT"/>
              <a:buChar char="•"/>
              <a:tabLst>
                <a:tab pos="298450" algn="l"/>
                <a:tab pos="299085" algn="l"/>
              </a:tabLst>
            </a:pPr>
            <a:r>
              <a:rPr sz="2000" spc="50" dirty="0">
                <a:solidFill>
                  <a:srgbClr val="3C3C3C"/>
                </a:solidFill>
                <a:latin typeface="Tahoma"/>
                <a:cs typeface="Tahoma"/>
              </a:rPr>
              <a:t>Size</a:t>
            </a:r>
            <a:r>
              <a:rPr sz="2000" spc="-170" dirty="0">
                <a:solidFill>
                  <a:srgbClr val="3C3C3C"/>
                </a:solidFill>
                <a:latin typeface="Tahoma"/>
                <a:cs typeface="Tahoma"/>
              </a:rPr>
              <a:t> </a:t>
            </a:r>
            <a:r>
              <a:rPr sz="2000" spc="50" dirty="0">
                <a:solidFill>
                  <a:srgbClr val="3C3C3C"/>
                </a:solidFill>
                <a:latin typeface="Tahoma"/>
                <a:cs typeface="Tahoma"/>
              </a:rPr>
              <a:t>25</a:t>
            </a:r>
            <a:r>
              <a:rPr sz="2000" spc="-125" dirty="0">
                <a:solidFill>
                  <a:srgbClr val="3C3C3C"/>
                </a:solidFill>
                <a:latin typeface="Tahoma"/>
                <a:cs typeface="Tahoma"/>
              </a:rPr>
              <a:t> </a:t>
            </a:r>
            <a:r>
              <a:rPr sz="2000" spc="40" dirty="0">
                <a:solidFill>
                  <a:srgbClr val="3C3C3C"/>
                </a:solidFill>
                <a:latin typeface="Tahoma"/>
                <a:cs typeface="Tahoma"/>
              </a:rPr>
              <a:t>*27</a:t>
            </a:r>
            <a:r>
              <a:rPr sz="2000" spc="-120" dirty="0">
                <a:solidFill>
                  <a:srgbClr val="3C3C3C"/>
                </a:solidFill>
                <a:latin typeface="Tahoma"/>
                <a:cs typeface="Tahoma"/>
              </a:rPr>
              <a:t> </a:t>
            </a:r>
            <a:r>
              <a:rPr sz="2000" spc="114" dirty="0">
                <a:solidFill>
                  <a:srgbClr val="3C3C3C"/>
                </a:solidFill>
                <a:latin typeface="Tahoma"/>
                <a:cs typeface="Tahoma"/>
              </a:rPr>
              <a:t>cm</a:t>
            </a:r>
            <a:endParaRPr sz="2000" dirty="0">
              <a:latin typeface="Tahoma"/>
              <a:cs typeface="Tahoma"/>
            </a:endParaRPr>
          </a:p>
        </p:txBody>
      </p:sp>
      <p:pic>
        <p:nvPicPr>
          <p:cNvPr id="5" name="object 5"/>
          <p:cNvPicPr/>
          <p:nvPr/>
        </p:nvPicPr>
        <p:blipFill>
          <a:blip r:embed="rId2" cstate="print"/>
          <a:stretch>
            <a:fillRect/>
          </a:stretch>
        </p:blipFill>
        <p:spPr>
          <a:xfrm>
            <a:off x="3995935" y="2852936"/>
            <a:ext cx="2276277" cy="3490714"/>
          </a:xfrm>
          <a:prstGeom prst="rect">
            <a:avLst/>
          </a:prstGeom>
        </p:spPr>
      </p:pic>
      <p:pic>
        <p:nvPicPr>
          <p:cNvPr id="6" name="object 6"/>
          <p:cNvPicPr/>
          <p:nvPr/>
        </p:nvPicPr>
        <p:blipFill>
          <a:blip r:embed="rId3" cstate="print"/>
          <a:stretch>
            <a:fillRect/>
          </a:stretch>
        </p:blipFill>
        <p:spPr>
          <a:xfrm>
            <a:off x="6265069" y="2852936"/>
            <a:ext cx="2836069" cy="3433564"/>
          </a:xfrm>
          <a:prstGeom prst="rect">
            <a:avLst/>
          </a:prstGeom>
        </p:spPr>
      </p:pic>
    </p:spTree>
    <p:extLst>
      <p:ext uri="{BB962C8B-B14F-4D97-AF65-F5344CB8AC3E}">
        <p14:creationId xmlns:p14="http://schemas.microsoft.com/office/powerpoint/2010/main" val="421290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2490311" y="905612"/>
            <a:ext cx="4169093" cy="1370888"/>
          </a:xfrm>
          <a:prstGeom prst="rect">
            <a:avLst/>
          </a:prstGeom>
        </p:spPr>
        <p:txBody>
          <a:bodyPr vert="horz" wrap="square" lIns="0" tIns="16510" rIns="0" bIns="0" rtlCol="0">
            <a:spAutoFit/>
          </a:bodyPr>
          <a:lstStyle/>
          <a:p>
            <a:pPr marL="12700">
              <a:lnSpc>
                <a:spcPct val="100000"/>
              </a:lnSpc>
              <a:spcBef>
                <a:spcPts val="130"/>
              </a:spcBef>
            </a:pPr>
            <a:r>
              <a:rPr sz="4400" spc="-135" dirty="0"/>
              <a:t>Risk</a:t>
            </a:r>
            <a:r>
              <a:rPr sz="4400" spc="-114" dirty="0"/>
              <a:t> </a:t>
            </a:r>
            <a:r>
              <a:rPr sz="4400" spc="10" dirty="0"/>
              <a:t>of</a:t>
            </a:r>
            <a:r>
              <a:rPr sz="4400" spc="520" dirty="0"/>
              <a:t> </a:t>
            </a:r>
            <a:r>
              <a:rPr sz="4400" spc="-135" dirty="0"/>
              <a:t>malignancy</a:t>
            </a:r>
            <a:r>
              <a:rPr sz="4400" spc="-110" dirty="0"/>
              <a:t> </a:t>
            </a:r>
            <a:r>
              <a:rPr sz="4400" spc="-70" dirty="0"/>
              <a:t>index</a:t>
            </a:r>
            <a:endParaRPr sz="4400"/>
          </a:p>
        </p:txBody>
      </p:sp>
      <p:sp>
        <p:nvSpPr>
          <p:cNvPr id="4" name="object 4"/>
          <p:cNvSpPr txBox="1"/>
          <p:nvPr/>
        </p:nvSpPr>
        <p:spPr>
          <a:xfrm>
            <a:off x="1031271" y="2565083"/>
            <a:ext cx="6947535" cy="1288415"/>
          </a:xfrm>
          <a:prstGeom prst="rect">
            <a:avLst/>
          </a:prstGeom>
        </p:spPr>
        <p:txBody>
          <a:bodyPr vert="horz" wrap="square" lIns="0" tIns="6350" rIns="0" bIns="0" rtlCol="0">
            <a:spAutoFit/>
          </a:bodyPr>
          <a:lstStyle/>
          <a:p>
            <a:pPr marL="298450" marR="5080" indent="-286385">
              <a:lnSpc>
                <a:spcPct val="101699"/>
              </a:lnSpc>
              <a:spcBef>
                <a:spcPts val="50"/>
              </a:spcBef>
              <a:buClr>
                <a:srgbClr val="83992A"/>
              </a:buClr>
              <a:buSzPct val="114583"/>
              <a:buFont typeface="Arial MT"/>
              <a:buChar char="•"/>
              <a:tabLst>
                <a:tab pos="298450" algn="l"/>
                <a:tab pos="299085" algn="l"/>
              </a:tabLst>
            </a:pPr>
            <a:r>
              <a:rPr sz="2400" spc="-20" dirty="0">
                <a:solidFill>
                  <a:srgbClr val="252525"/>
                </a:solidFill>
                <a:latin typeface="Times New Roman"/>
                <a:cs typeface="Times New Roman"/>
              </a:rPr>
              <a:t>RMI=ultrasound </a:t>
            </a:r>
            <a:r>
              <a:rPr sz="2400" spc="-70" dirty="0">
                <a:solidFill>
                  <a:srgbClr val="252525"/>
                </a:solidFill>
                <a:latin typeface="Times New Roman"/>
                <a:cs typeface="Times New Roman"/>
              </a:rPr>
              <a:t>finding</a:t>
            </a:r>
            <a:r>
              <a:rPr sz="2400" spc="-65" dirty="0">
                <a:solidFill>
                  <a:srgbClr val="252525"/>
                </a:solidFill>
                <a:latin typeface="Times New Roman"/>
                <a:cs typeface="Times New Roman"/>
              </a:rPr>
              <a:t> </a:t>
            </a:r>
            <a:r>
              <a:rPr sz="2400" spc="-100" dirty="0">
                <a:solidFill>
                  <a:srgbClr val="252525"/>
                </a:solidFill>
                <a:latin typeface="Times New Roman"/>
                <a:cs typeface="Times New Roman"/>
              </a:rPr>
              <a:t>x </a:t>
            </a:r>
            <a:r>
              <a:rPr sz="2400" spc="-60" dirty="0">
                <a:solidFill>
                  <a:srgbClr val="252525"/>
                </a:solidFill>
                <a:latin typeface="Times New Roman"/>
                <a:cs typeface="Times New Roman"/>
              </a:rPr>
              <a:t>Menopausal </a:t>
            </a:r>
            <a:r>
              <a:rPr sz="2400" spc="-45" dirty="0">
                <a:solidFill>
                  <a:srgbClr val="252525"/>
                </a:solidFill>
                <a:latin typeface="Times New Roman"/>
                <a:cs typeface="Times New Roman"/>
              </a:rPr>
              <a:t>symptom </a:t>
            </a:r>
            <a:r>
              <a:rPr sz="2400" spc="-85" dirty="0">
                <a:solidFill>
                  <a:srgbClr val="252525"/>
                </a:solidFill>
                <a:latin typeface="Times New Roman"/>
                <a:cs typeface="Times New Roman"/>
              </a:rPr>
              <a:t>xCA125 </a:t>
            </a:r>
            <a:r>
              <a:rPr sz="2400" spc="245" dirty="0">
                <a:solidFill>
                  <a:srgbClr val="252525"/>
                </a:solidFill>
                <a:latin typeface="Times New Roman"/>
                <a:cs typeface="Times New Roman"/>
              </a:rPr>
              <a:t>= </a:t>
            </a:r>
            <a:r>
              <a:rPr sz="2400" spc="-20" dirty="0">
                <a:solidFill>
                  <a:srgbClr val="252525"/>
                </a:solidFill>
                <a:latin typeface="Times New Roman"/>
                <a:cs typeface="Times New Roman"/>
              </a:rPr>
              <a:t>zero </a:t>
            </a:r>
            <a:r>
              <a:rPr sz="2400" spc="-25" dirty="0">
                <a:solidFill>
                  <a:srgbClr val="252525"/>
                </a:solidFill>
                <a:latin typeface="Times New Roman"/>
                <a:cs typeface="Times New Roman"/>
              </a:rPr>
              <a:t>due </a:t>
            </a:r>
            <a:r>
              <a:rPr sz="2400" spc="10" dirty="0">
                <a:solidFill>
                  <a:srgbClr val="252525"/>
                </a:solidFill>
                <a:latin typeface="Times New Roman"/>
                <a:cs typeface="Times New Roman"/>
              </a:rPr>
              <a:t>to no </a:t>
            </a:r>
            <a:r>
              <a:rPr sz="2400" spc="-585" dirty="0">
                <a:solidFill>
                  <a:srgbClr val="252525"/>
                </a:solidFill>
                <a:latin typeface="Times New Roman"/>
                <a:cs typeface="Times New Roman"/>
              </a:rPr>
              <a:t> </a:t>
            </a:r>
            <a:r>
              <a:rPr sz="2400" spc="-30" dirty="0">
                <a:solidFill>
                  <a:srgbClr val="252525"/>
                </a:solidFill>
                <a:latin typeface="Times New Roman"/>
                <a:cs typeface="Times New Roman"/>
              </a:rPr>
              <a:t>abnormal</a:t>
            </a:r>
            <a:r>
              <a:rPr sz="2400" spc="40" dirty="0">
                <a:solidFill>
                  <a:srgbClr val="252525"/>
                </a:solidFill>
                <a:latin typeface="Times New Roman"/>
                <a:cs typeface="Times New Roman"/>
              </a:rPr>
              <a:t> </a:t>
            </a:r>
            <a:r>
              <a:rPr sz="2400" spc="110" dirty="0">
                <a:solidFill>
                  <a:srgbClr val="252525"/>
                </a:solidFill>
                <a:latin typeface="Times New Roman"/>
                <a:cs typeface="Times New Roman"/>
              </a:rPr>
              <a:t>U/S</a:t>
            </a:r>
            <a:r>
              <a:rPr sz="2400" spc="-30" dirty="0">
                <a:solidFill>
                  <a:srgbClr val="252525"/>
                </a:solidFill>
                <a:latin typeface="Times New Roman"/>
                <a:cs typeface="Times New Roman"/>
              </a:rPr>
              <a:t> </a:t>
            </a:r>
            <a:r>
              <a:rPr sz="2400" spc="-70" dirty="0">
                <a:solidFill>
                  <a:srgbClr val="252525"/>
                </a:solidFill>
                <a:latin typeface="Times New Roman"/>
                <a:cs typeface="Times New Roman"/>
              </a:rPr>
              <a:t>finding</a:t>
            </a:r>
            <a:endParaRPr sz="2400">
              <a:latin typeface="Times New Roman"/>
              <a:cs typeface="Times New Roman"/>
            </a:endParaRPr>
          </a:p>
          <a:p>
            <a:pPr marL="298450" indent="-286385">
              <a:lnSpc>
                <a:spcPct val="100000"/>
              </a:lnSpc>
              <a:spcBef>
                <a:spcPts val="1175"/>
              </a:spcBef>
              <a:buClr>
                <a:srgbClr val="83992A"/>
              </a:buClr>
              <a:buSzPct val="114583"/>
              <a:buFont typeface="Arial MT"/>
              <a:buChar char="•"/>
              <a:tabLst>
                <a:tab pos="298450" algn="l"/>
                <a:tab pos="299085" algn="l"/>
              </a:tabLst>
            </a:pPr>
            <a:r>
              <a:rPr sz="2400" spc="-90" dirty="0">
                <a:solidFill>
                  <a:srgbClr val="252525"/>
                </a:solidFill>
                <a:latin typeface="Times New Roman"/>
                <a:cs typeface="Times New Roman"/>
              </a:rPr>
              <a:t>Risk</a:t>
            </a:r>
            <a:r>
              <a:rPr sz="2400" spc="-15" dirty="0">
                <a:solidFill>
                  <a:srgbClr val="252525"/>
                </a:solidFill>
                <a:latin typeface="Times New Roman"/>
                <a:cs typeface="Times New Roman"/>
              </a:rPr>
              <a:t> of</a:t>
            </a:r>
            <a:r>
              <a:rPr sz="2400" spc="320" dirty="0">
                <a:solidFill>
                  <a:srgbClr val="252525"/>
                </a:solidFill>
                <a:latin typeface="Times New Roman"/>
                <a:cs typeface="Times New Roman"/>
              </a:rPr>
              <a:t> </a:t>
            </a:r>
            <a:r>
              <a:rPr sz="2400" spc="-95" dirty="0">
                <a:solidFill>
                  <a:srgbClr val="252525"/>
                </a:solidFill>
                <a:latin typeface="Times New Roman"/>
                <a:cs typeface="Times New Roman"/>
              </a:rPr>
              <a:t>malignancy</a:t>
            </a:r>
            <a:r>
              <a:rPr sz="2400" spc="105" dirty="0">
                <a:solidFill>
                  <a:srgbClr val="252525"/>
                </a:solidFill>
                <a:latin typeface="Times New Roman"/>
                <a:cs typeface="Times New Roman"/>
              </a:rPr>
              <a:t> </a:t>
            </a:r>
            <a:r>
              <a:rPr sz="2400" spc="40" dirty="0">
                <a:solidFill>
                  <a:srgbClr val="252525"/>
                </a:solidFill>
                <a:latin typeface="Times New Roman"/>
                <a:cs typeface="Times New Roman"/>
              </a:rPr>
              <a:t>&lt;3%</a:t>
            </a:r>
            <a:endParaRPr sz="2400">
              <a:latin typeface="Times New Roman"/>
              <a:cs typeface="Times New Roman"/>
            </a:endParaRPr>
          </a:p>
        </p:txBody>
      </p:sp>
    </p:spTree>
    <p:extLst>
      <p:ext uri="{BB962C8B-B14F-4D97-AF65-F5344CB8AC3E}">
        <p14:creationId xmlns:p14="http://schemas.microsoft.com/office/powerpoint/2010/main" val="3381923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p:nvPr/>
        </p:nvSpPr>
        <p:spPr>
          <a:xfrm>
            <a:off x="647938" y="2502599"/>
            <a:ext cx="7917180" cy="3398366"/>
          </a:xfrm>
          <a:prstGeom prst="rect">
            <a:avLst/>
          </a:prstGeom>
        </p:spPr>
        <p:txBody>
          <a:bodyPr vert="horz" wrap="square" lIns="0" tIns="12700" rIns="0" bIns="0" rtlCol="0">
            <a:spAutoFit/>
          </a:bodyPr>
          <a:lstStyle/>
          <a:p>
            <a:pPr marL="298450" marR="5080" indent="-285750">
              <a:lnSpc>
                <a:spcPct val="100000"/>
              </a:lnSpc>
              <a:spcBef>
                <a:spcPts val="100"/>
              </a:spcBef>
              <a:buClr>
                <a:srgbClr val="83992A"/>
              </a:buClr>
              <a:buSzPct val="114583"/>
              <a:buFont typeface="Arial MT"/>
              <a:buChar char="•"/>
              <a:tabLst>
                <a:tab pos="297815" algn="l"/>
                <a:tab pos="298450" algn="l"/>
              </a:tabLst>
            </a:pPr>
            <a:r>
              <a:rPr sz="2000" spc="10" dirty="0">
                <a:solidFill>
                  <a:srgbClr val="282828"/>
                </a:solidFill>
                <a:latin typeface="Calibri"/>
                <a:cs typeface="Calibri"/>
              </a:rPr>
              <a:t>The </a:t>
            </a:r>
            <a:r>
              <a:rPr sz="2000" dirty="0">
                <a:solidFill>
                  <a:srgbClr val="282828"/>
                </a:solidFill>
                <a:latin typeface="Calibri"/>
                <a:cs typeface="Calibri"/>
              </a:rPr>
              <a:t>surgical </a:t>
            </a:r>
            <a:r>
              <a:rPr sz="2000" spc="5" dirty="0">
                <a:solidFill>
                  <a:srgbClr val="282828"/>
                </a:solidFill>
                <a:latin typeface="Calibri"/>
                <a:cs typeface="Calibri"/>
              </a:rPr>
              <a:t>management </a:t>
            </a:r>
            <a:r>
              <a:rPr sz="2000" dirty="0">
                <a:solidFill>
                  <a:srgbClr val="282828"/>
                </a:solidFill>
                <a:latin typeface="Calibri"/>
                <a:cs typeface="Calibri"/>
              </a:rPr>
              <a:t>of </a:t>
            </a:r>
            <a:r>
              <a:rPr sz="2000" spc="-10" dirty="0">
                <a:solidFill>
                  <a:srgbClr val="282828"/>
                </a:solidFill>
                <a:latin typeface="Calibri"/>
                <a:cs typeface="Calibri"/>
              </a:rPr>
              <a:t>giant </a:t>
            </a:r>
            <a:r>
              <a:rPr sz="2000" spc="-20" dirty="0">
                <a:solidFill>
                  <a:srgbClr val="282828"/>
                </a:solidFill>
                <a:latin typeface="Calibri"/>
                <a:cs typeface="Calibri"/>
              </a:rPr>
              <a:t>ovarian </a:t>
            </a:r>
            <a:r>
              <a:rPr sz="2000" spc="5" dirty="0">
                <a:solidFill>
                  <a:srgbClr val="282828"/>
                </a:solidFill>
                <a:latin typeface="Calibri"/>
                <a:cs typeface="Calibri"/>
              </a:rPr>
              <a:t>cystadenoma </a:t>
            </a:r>
            <a:r>
              <a:rPr sz="2000" spc="15" dirty="0">
                <a:solidFill>
                  <a:srgbClr val="282828"/>
                </a:solidFill>
                <a:latin typeface="Calibri"/>
                <a:cs typeface="Calibri"/>
              </a:rPr>
              <a:t>must </a:t>
            </a:r>
            <a:r>
              <a:rPr sz="2000" spc="-35" dirty="0">
                <a:solidFill>
                  <a:srgbClr val="282828"/>
                </a:solidFill>
                <a:latin typeface="Calibri"/>
                <a:cs typeface="Calibri"/>
              </a:rPr>
              <a:t>pay </a:t>
            </a:r>
            <a:r>
              <a:rPr sz="2000" dirty="0">
                <a:solidFill>
                  <a:srgbClr val="282828"/>
                </a:solidFill>
                <a:latin typeface="Calibri"/>
                <a:cs typeface="Calibri"/>
              </a:rPr>
              <a:t>attention </a:t>
            </a:r>
            <a:r>
              <a:rPr sz="2000" spc="5" dirty="0">
                <a:solidFill>
                  <a:srgbClr val="282828"/>
                </a:solidFill>
                <a:latin typeface="Calibri"/>
                <a:cs typeface="Calibri"/>
              </a:rPr>
              <a:t>to </a:t>
            </a:r>
            <a:r>
              <a:rPr sz="2000" spc="10" dirty="0">
                <a:solidFill>
                  <a:srgbClr val="282828"/>
                </a:solidFill>
                <a:latin typeface="Calibri"/>
                <a:cs typeface="Calibri"/>
              </a:rPr>
              <a:t> </a:t>
            </a:r>
            <a:r>
              <a:rPr sz="2000" spc="-15" dirty="0">
                <a:solidFill>
                  <a:srgbClr val="282828"/>
                </a:solidFill>
                <a:latin typeface="Calibri"/>
                <a:cs typeface="Calibri"/>
              </a:rPr>
              <a:t>various </a:t>
            </a:r>
            <a:r>
              <a:rPr sz="2000" spc="-10" dirty="0">
                <a:solidFill>
                  <a:srgbClr val="282828"/>
                </a:solidFill>
                <a:latin typeface="Calibri"/>
                <a:cs typeface="Calibri"/>
              </a:rPr>
              <a:t>factors, </a:t>
            </a:r>
            <a:r>
              <a:rPr sz="2000" spc="-5" dirty="0">
                <a:solidFill>
                  <a:srgbClr val="282828"/>
                </a:solidFill>
                <a:latin typeface="Calibri"/>
                <a:cs typeface="Calibri"/>
              </a:rPr>
              <a:t>especially </a:t>
            </a:r>
            <a:r>
              <a:rPr sz="2000" spc="-15" dirty="0">
                <a:solidFill>
                  <a:srgbClr val="282828"/>
                </a:solidFill>
                <a:latin typeface="Calibri"/>
                <a:cs typeface="Calibri"/>
              </a:rPr>
              <a:t>in </a:t>
            </a:r>
            <a:r>
              <a:rPr sz="2000" spc="10" dirty="0">
                <a:solidFill>
                  <a:srgbClr val="282828"/>
                </a:solidFill>
                <a:latin typeface="Calibri"/>
                <a:cs typeface="Calibri"/>
              </a:rPr>
              <a:t>the case </a:t>
            </a:r>
            <a:r>
              <a:rPr sz="2000" dirty="0">
                <a:solidFill>
                  <a:srgbClr val="282828"/>
                </a:solidFill>
                <a:latin typeface="Calibri"/>
                <a:cs typeface="Calibri"/>
              </a:rPr>
              <a:t>of </a:t>
            </a:r>
            <a:r>
              <a:rPr sz="2000" spc="5" dirty="0">
                <a:solidFill>
                  <a:srgbClr val="282828"/>
                </a:solidFill>
                <a:latin typeface="Calibri"/>
                <a:cs typeface="Calibri"/>
              </a:rPr>
              <a:t>adolescents, </a:t>
            </a:r>
            <a:r>
              <a:rPr sz="2000" dirty="0">
                <a:solidFill>
                  <a:srgbClr val="282828"/>
                </a:solidFill>
                <a:latin typeface="Calibri"/>
                <a:cs typeface="Calibri"/>
              </a:rPr>
              <a:t>where </a:t>
            </a:r>
            <a:r>
              <a:rPr sz="2000" spc="10" dirty="0">
                <a:solidFill>
                  <a:srgbClr val="282828"/>
                </a:solidFill>
                <a:latin typeface="Calibri"/>
                <a:cs typeface="Calibri"/>
              </a:rPr>
              <a:t>the </a:t>
            </a:r>
            <a:r>
              <a:rPr sz="2000" spc="-15" dirty="0">
                <a:solidFill>
                  <a:srgbClr val="282828"/>
                </a:solidFill>
                <a:latin typeface="Calibri"/>
                <a:cs typeface="Calibri"/>
              </a:rPr>
              <a:t>operative </a:t>
            </a:r>
            <a:r>
              <a:rPr sz="2000" spc="-5" dirty="0">
                <a:solidFill>
                  <a:srgbClr val="282828"/>
                </a:solidFill>
                <a:latin typeface="Calibri"/>
                <a:cs typeface="Calibri"/>
              </a:rPr>
              <a:t>strategy </a:t>
            </a:r>
            <a:r>
              <a:rPr sz="2000" dirty="0">
                <a:solidFill>
                  <a:srgbClr val="282828"/>
                </a:solidFill>
                <a:latin typeface="Calibri"/>
                <a:cs typeface="Calibri"/>
              </a:rPr>
              <a:t> </a:t>
            </a:r>
            <a:r>
              <a:rPr sz="2000" spc="-15" dirty="0">
                <a:solidFill>
                  <a:srgbClr val="282828"/>
                </a:solidFill>
                <a:latin typeface="Calibri"/>
                <a:cs typeface="Calibri"/>
              </a:rPr>
              <a:t>is </a:t>
            </a:r>
            <a:r>
              <a:rPr sz="2000" spc="5" dirty="0">
                <a:solidFill>
                  <a:srgbClr val="282828"/>
                </a:solidFill>
                <a:latin typeface="Calibri"/>
                <a:cs typeface="Calibri"/>
              </a:rPr>
              <a:t>to cure, </a:t>
            </a:r>
            <a:r>
              <a:rPr sz="2000" spc="-5" dirty="0">
                <a:solidFill>
                  <a:srgbClr val="282828"/>
                </a:solidFill>
                <a:latin typeface="Calibri"/>
                <a:cs typeface="Calibri"/>
              </a:rPr>
              <a:t>and also </a:t>
            </a:r>
            <a:r>
              <a:rPr sz="2000" spc="-10" dirty="0">
                <a:solidFill>
                  <a:srgbClr val="282828"/>
                </a:solidFill>
                <a:latin typeface="Calibri"/>
                <a:cs typeface="Calibri"/>
              </a:rPr>
              <a:t>maintain </a:t>
            </a:r>
            <a:r>
              <a:rPr sz="2000" spc="-15" dirty="0">
                <a:solidFill>
                  <a:srgbClr val="282828"/>
                </a:solidFill>
                <a:latin typeface="Calibri"/>
                <a:cs typeface="Calibri"/>
              </a:rPr>
              <a:t>fertility in </a:t>
            </a:r>
            <a:r>
              <a:rPr sz="2000" spc="5" dirty="0">
                <a:solidFill>
                  <a:srgbClr val="282828"/>
                </a:solidFill>
                <a:latin typeface="Calibri"/>
                <a:cs typeface="Calibri"/>
              </a:rPr>
              <a:t>the </a:t>
            </a:r>
            <a:r>
              <a:rPr sz="2000" dirty="0">
                <a:solidFill>
                  <a:srgbClr val="282828"/>
                </a:solidFill>
                <a:latin typeface="Calibri"/>
                <a:cs typeface="Calibri"/>
              </a:rPr>
              <a:t>patient. </a:t>
            </a:r>
            <a:r>
              <a:rPr sz="2000" spc="10" dirty="0">
                <a:solidFill>
                  <a:srgbClr val="282828"/>
                </a:solidFill>
                <a:latin typeface="Calibri"/>
                <a:cs typeface="Calibri"/>
              </a:rPr>
              <a:t>And </a:t>
            </a:r>
            <a:r>
              <a:rPr sz="2000" spc="-5" dirty="0">
                <a:solidFill>
                  <a:srgbClr val="282828"/>
                </a:solidFill>
                <a:latin typeface="Calibri"/>
                <a:cs typeface="Calibri"/>
              </a:rPr>
              <a:t>during </a:t>
            </a:r>
            <a:r>
              <a:rPr sz="2000" spc="-25" dirty="0">
                <a:solidFill>
                  <a:srgbClr val="282828"/>
                </a:solidFill>
                <a:latin typeface="Calibri"/>
                <a:cs typeface="Calibri"/>
              </a:rPr>
              <a:t>surgery, </a:t>
            </a:r>
            <a:r>
              <a:rPr sz="2000" spc="5" dirty="0">
                <a:solidFill>
                  <a:srgbClr val="282828"/>
                </a:solidFill>
                <a:latin typeface="Calibri"/>
                <a:cs typeface="Calibri"/>
              </a:rPr>
              <a:t>do not </a:t>
            </a:r>
            <a:r>
              <a:rPr sz="2000" spc="-15" dirty="0">
                <a:solidFill>
                  <a:srgbClr val="282828"/>
                </a:solidFill>
                <a:latin typeface="Calibri"/>
                <a:cs typeface="Calibri"/>
              </a:rPr>
              <a:t>take </a:t>
            </a:r>
            <a:r>
              <a:rPr sz="2000" spc="-530" dirty="0">
                <a:solidFill>
                  <a:srgbClr val="282828"/>
                </a:solidFill>
                <a:latin typeface="Calibri"/>
                <a:cs typeface="Calibri"/>
              </a:rPr>
              <a:t> </a:t>
            </a:r>
            <a:r>
              <a:rPr sz="2000" spc="10" dirty="0">
                <a:solidFill>
                  <a:srgbClr val="282828"/>
                </a:solidFill>
                <a:latin typeface="Calibri"/>
                <a:cs typeface="Calibri"/>
              </a:rPr>
              <a:t>the </a:t>
            </a:r>
            <a:r>
              <a:rPr sz="2000" spc="-10" dirty="0">
                <a:solidFill>
                  <a:srgbClr val="282828"/>
                </a:solidFill>
                <a:latin typeface="Calibri"/>
                <a:cs typeface="Calibri"/>
              </a:rPr>
              <a:t>part </a:t>
            </a:r>
            <a:r>
              <a:rPr sz="2000" dirty="0">
                <a:solidFill>
                  <a:srgbClr val="282828"/>
                </a:solidFill>
                <a:latin typeface="Calibri"/>
                <a:cs typeface="Calibri"/>
              </a:rPr>
              <a:t>where </a:t>
            </a:r>
            <a:r>
              <a:rPr sz="2000" spc="5" dirty="0">
                <a:solidFill>
                  <a:srgbClr val="282828"/>
                </a:solidFill>
                <a:latin typeface="Calibri"/>
                <a:cs typeface="Calibri"/>
              </a:rPr>
              <a:t>there </a:t>
            </a:r>
            <a:r>
              <a:rPr sz="2000" spc="-15" dirty="0">
                <a:solidFill>
                  <a:srgbClr val="282828"/>
                </a:solidFill>
                <a:latin typeface="Calibri"/>
                <a:cs typeface="Calibri"/>
              </a:rPr>
              <a:t>is </a:t>
            </a:r>
            <a:r>
              <a:rPr sz="2000" spc="5" dirty="0">
                <a:solidFill>
                  <a:srgbClr val="282828"/>
                </a:solidFill>
                <a:latin typeface="Calibri"/>
                <a:cs typeface="Calibri"/>
              </a:rPr>
              <a:t>no cyst, </a:t>
            </a:r>
            <a:r>
              <a:rPr sz="2000" spc="-5" dirty="0">
                <a:solidFill>
                  <a:srgbClr val="282828"/>
                </a:solidFill>
                <a:latin typeface="Calibri"/>
                <a:cs typeface="Calibri"/>
              </a:rPr>
              <a:t>and only </a:t>
            </a:r>
            <a:r>
              <a:rPr sz="2000" spc="5" dirty="0">
                <a:solidFill>
                  <a:srgbClr val="282828"/>
                </a:solidFill>
                <a:latin typeface="Calibri"/>
                <a:cs typeface="Calibri"/>
              </a:rPr>
              <a:t>do </a:t>
            </a:r>
            <a:r>
              <a:rPr sz="2000" dirty="0">
                <a:solidFill>
                  <a:srgbClr val="282828"/>
                </a:solidFill>
                <a:latin typeface="Calibri"/>
                <a:cs typeface="Calibri"/>
              </a:rPr>
              <a:t>a </a:t>
            </a:r>
            <a:r>
              <a:rPr sz="2000" spc="5" dirty="0">
                <a:solidFill>
                  <a:srgbClr val="282828"/>
                </a:solidFill>
                <a:latin typeface="Calibri"/>
                <a:cs typeface="Calibri"/>
              </a:rPr>
              <a:t>cystectomy </a:t>
            </a:r>
            <a:r>
              <a:rPr sz="2000" spc="10" dirty="0">
                <a:solidFill>
                  <a:srgbClr val="282828"/>
                </a:solidFill>
                <a:latin typeface="Calibri"/>
                <a:cs typeface="Calibri"/>
              </a:rPr>
              <a:t>(</a:t>
            </a:r>
            <a:r>
              <a:rPr sz="2000" u="heavy" spc="10" dirty="0">
                <a:solidFill>
                  <a:srgbClr val="A8BE4D"/>
                </a:solidFill>
                <a:uFill>
                  <a:solidFill>
                    <a:srgbClr val="A8BE4D"/>
                  </a:solidFill>
                </a:uFill>
                <a:latin typeface="Calibri"/>
                <a:cs typeface="Calibri"/>
                <a:hlinkClick r:id="rId2"/>
              </a:rPr>
              <a:t>9</a:t>
            </a:r>
            <a:r>
              <a:rPr sz="2000" spc="10" dirty="0">
                <a:solidFill>
                  <a:srgbClr val="282828"/>
                </a:solidFill>
                <a:latin typeface="Calibri"/>
                <a:cs typeface="Calibri"/>
              </a:rPr>
              <a:t>). The </a:t>
            </a:r>
            <a:r>
              <a:rPr sz="2000" dirty="0">
                <a:solidFill>
                  <a:srgbClr val="282828"/>
                </a:solidFill>
                <a:latin typeface="Calibri"/>
                <a:cs typeface="Calibri"/>
              </a:rPr>
              <a:t>management </a:t>
            </a:r>
            <a:r>
              <a:rPr sz="2000" spc="5" dirty="0">
                <a:solidFill>
                  <a:srgbClr val="282828"/>
                </a:solidFill>
                <a:latin typeface="Calibri"/>
                <a:cs typeface="Calibri"/>
              </a:rPr>
              <a:t> </a:t>
            </a:r>
            <a:r>
              <a:rPr sz="2000" spc="-10" dirty="0">
                <a:solidFill>
                  <a:srgbClr val="282828"/>
                </a:solidFill>
                <a:latin typeface="Calibri"/>
                <a:cs typeface="Calibri"/>
              </a:rPr>
              <a:t>approach </a:t>
            </a:r>
            <a:r>
              <a:rPr sz="2000" spc="-15" dirty="0">
                <a:solidFill>
                  <a:srgbClr val="282828"/>
                </a:solidFill>
                <a:latin typeface="Calibri"/>
                <a:cs typeface="Calibri"/>
              </a:rPr>
              <a:t>is </a:t>
            </a:r>
            <a:r>
              <a:rPr sz="2000" dirty="0">
                <a:solidFill>
                  <a:srgbClr val="282828"/>
                </a:solidFill>
                <a:latin typeface="Calibri"/>
                <a:cs typeface="Calibri"/>
              </a:rPr>
              <a:t>determined on </a:t>
            </a:r>
            <a:r>
              <a:rPr sz="2000" spc="5" dirty="0">
                <a:solidFill>
                  <a:srgbClr val="282828"/>
                </a:solidFill>
                <a:latin typeface="Calibri"/>
                <a:cs typeface="Calibri"/>
              </a:rPr>
              <a:t>the </a:t>
            </a:r>
            <a:r>
              <a:rPr sz="2000" spc="-15" dirty="0">
                <a:solidFill>
                  <a:srgbClr val="282828"/>
                </a:solidFill>
                <a:latin typeface="Calibri"/>
                <a:cs typeface="Calibri"/>
              </a:rPr>
              <a:t>size </a:t>
            </a:r>
            <a:r>
              <a:rPr sz="2000" dirty="0">
                <a:solidFill>
                  <a:srgbClr val="282828"/>
                </a:solidFill>
                <a:latin typeface="Calibri"/>
                <a:cs typeface="Calibri"/>
              </a:rPr>
              <a:t>of </a:t>
            </a:r>
            <a:r>
              <a:rPr sz="2000" spc="5" dirty="0">
                <a:solidFill>
                  <a:srgbClr val="282828"/>
                </a:solidFill>
                <a:latin typeface="Calibri"/>
                <a:cs typeface="Calibri"/>
              </a:rPr>
              <a:t>the cyst, the equipment </a:t>
            </a:r>
            <a:r>
              <a:rPr sz="2000" spc="-30" dirty="0">
                <a:solidFill>
                  <a:srgbClr val="282828"/>
                </a:solidFill>
                <a:latin typeface="Calibri"/>
                <a:cs typeface="Calibri"/>
              </a:rPr>
              <a:t>available, </a:t>
            </a:r>
            <a:r>
              <a:rPr sz="2000" spc="-5" dirty="0">
                <a:solidFill>
                  <a:srgbClr val="282828"/>
                </a:solidFill>
                <a:latin typeface="Calibri"/>
                <a:cs typeface="Calibri"/>
              </a:rPr>
              <a:t>and </a:t>
            </a:r>
            <a:r>
              <a:rPr sz="2000" spc="5" dirty="0">
                <a:solidFill>
                  <a:srgbClr val="282828"/>
                </a:solidFill>
                <a:latin typeface="Calibri"/>
                <a:cs typeface="Calibri"/>
              </a:rPr>
              <a:t>the </a:t>
            </a:r>
            <a:r>
              <a:rPr sz="2000" spc="10" dirty="0">
                <a:solidFill>
                  <a:srgbClr val="282828"/>
                </a:solidFill>
                <a:latin typeface="Calibri"/>
                <a:cs typeface="Calibri"/>
              </a:rPr>
              <a:t> </a:t>
            </a:r>
            <a:r>
              <a:rPr sz="2000" spc="-15" dirty="0">
                <a:solidFill>
                  <a:srgbClr val="282828"/>
                </a:solidFill>
                <a:latin typeface="Calibri"/>
                <a:cs typeface="Calibri"/>
              </a:rPr>
              <a:t>surgeon’s level </a:t>
            </a:r>
            <a:r>
              <a:rPr sz="2000" dirty="0">
                <a:solidFill>
                  <a:srgbClr val="282828"/>
                </a:solidFill>
                <a:latin typeface="Calibri"/>
                <a:cs typeface="Calibri"/>
              </a:rPr>
              <a:t>of </a:t>
            </a:r>
            <a:r>
              <a:rPr sz="2000" spc="-5" dirty="0">
                <a:solidFill>
                  <a:srgbClr val="282828"/>
                </a:solidFill>
                <a:latin typeface="Calibri"/>
                <a:cs typeface="Calibri"/>
              </a:rPr>
              <a:t>skill. </a:t>
            </a:r>
            <a:r>
              <a:rPr sz="2000" spc="-30" dirty="0">
                <a:solidFill>
                  <a:srgbClr val="282828"/>
                </a:solidFill>
                <a:latin typeface="Calibri"/>
                <a:cs typeface="Calibri"/>
              </a:rPr>
              <a:t>Many </a:t>
            </a:r>
            <a:r>
              <a:rPr sz="2000" spc="5" dirty="0">
                <a:solidFill>
                  <a:srgbClr val="282828"/>
                </a:solidFill>
                <a:latin typeface="Calibri"/>
                <a:cs typeface="Calibri"/>
              </a:rPr>
              <a:t>experts </a:t>
            </a:r>
            <a:r>
              <a:rPr sz="2000" spc="-10" dirty="0">
                <a:solidFill>
                  <a:srgbClr val="282828"/>
                </a:solidFill>
                <a:latin typeface="Calibri"/>
                <a:cs typeface="Calibri"/>
              </a:rPr>
              <a:t>advise </a:t>
            </a:r>
            <a:r>
              <a:rPr sz="2000" spc="-20" dirty="0">
                <a:solidFill>
                  <a:srgbClr val="282828"/>
                </a:solidFill>
                <a:latin typeface="Calibri"/>
                <a:cs typeface="Calibri"/>
              </a:rPr>
              <a:t>against </a:t>
            </a:r>
            <a:r>
              <a:rPr sz="2000" spc="-15" dirty="0">
                <a:solidFill>
                  <a:srgbClr val="282828"/>
                </a:solidFill>
                <a:latin typeface="Calibri"/>
                <a:cs typeface="Calibri"/>
              </a:rPr>
              <a:t>aspirating </a:t>
            </a:r>
            <a:r>
              <a:rPr sz="2000" spc="5" dirty="0">
                <a:solidFill>
                  <a:srgbClr val="282828"/>
                </a:solidFill>
                <a:latin typeface="Calibri"/>
                <a:cs typeface="Calibri"/>
              </a:rPr>
              <a:t>the </a:t>
            </a:r>
            <a:r>
              <a:rPr sz="2000" spc="10" dirty="0">
                <a:solidFill>
                  <a:srgbClr val="282828"/>
                </a:solidFill>
                <a:latin typeface="Calibri"/>
                <a:cs typeface="Calibri"/>
              </a:rPr>
              <a:t>contents </a:t>
            </a:r>
            <a:r>
              <a:rPr sz="2000" dirty="0">
                <a:solidFill>
                  <a:srgbClr val="282828"/>
                </a:solidFill>
                <a:latin typeface="Calibri"/>
                <a:cs typeface="Calibri"/>
              </a:rPr>
              <a:t>of </a:t>
            </a:r>
            <a:r>
              <a:rPr sz="2000" spc="5" dirty="0">
                <a:solidFill>
                  <a:srgbClr val="282828"/>
                </a:solidFill>
                <a:latin typeface="Calibri"/>
                <a:cs typeface="Calibri"/>
              </a:rPr>
              <a:t>the </a:t>
            </a:r>
            <a:r>
              <a:rPr sz="2000" spc="10" dirty="0">
                <a:solidFill>
                  <a:srgbClr val="282828"/>
                </a:solidFill>
                <a:latin typeface="Calibri"/>
                <a:cs typeface="Calibri"/>
              </a:rPr>
              <a:t> </a:t>
            </a:r>
            <a:r>
              <a:rPr sz="2000" spc="5" dirty="0">
                <a:solidFill>
                  <a:srgbClr val="282828"/>
                </a:solidFill>
                <a:latin typeface="Calibri"/>
                <a:cs typeface="Calibri"/>
              </a:rPr>
              <a:t>cyst</a:t>
            </a:r>
            <a:r>
              <a:rPr sz="2000" spc="-75" dirty="0">
                <a:solidFill>
                  <a:srgbClr val="282828"/>
                </a:solidFill>
                <a:latin typeface="Calibri"/>
                <a:cs typeface="Calibri"/>
              </a:rPr>
              <a:t> </a:t>
            </a:r>
            <a:r>
              <a:rPr sz="2000" spc="10" dirty="0">
                <a:solidFill>
                  <a:srgbClr val="282828"/>
                </a:solidFill>
                <a:latin typeface="Calibri"/>
                <a:cs typeface="Calibri"/>
              </a:rPr>
              <a:t>because</a:t>
            </a:r>
            <a:r>
              <a:rPr sz="2000" spc="-80" dirty="0">
                <a:solidFill>
                  <a:srgbClr val="282828"/>
                </a:solidFill>
                <a:latin typeface="Calibri"/>
                <a:cs typeface="Calibri"/>
              </a:rPr>
              <a:t> </a:t>
            </a:r>
            <a:r>
              <a:rPr sz="2000" dirty="0">
                <a:solidFill>
                  <a:srgbClr val="282828"/>
                </a:solidFill>
                <a:latin typeface="Calibri"/>
                <a:cs typeface="Calibri"/>
              </a:rPr>
              <a:t>of</a:t>
            </a:r>
            <a:r>
              <a:rPr sz="2000" spc="-70" dirty="0">
                <a:solidFill>
                  <a:srgbClr val="282828"/>
                </a:solidFill>
                <a:latin typeface="Calibri"/>
                <a:cs typeface="Calibri"/>
              </a:rPr>
              <a:t> </a:t>
            </a:r>
            <a:r>
              <a:rPr sz="2000" spc="-10" dirty="0">
                <a:solidFill>
                  <a:srgbClr val="282828"/>
                </a:solidFill>
                <a:latin typeface="Calibri"/>
                <a:cs typeface="Calibri"/>
              </a:rPr>
              <a:t>problems</a:t>
            </a:r>
            <a:r>
              <a:rPr sz="2000" spc="25" dirty="0">
                <a:solidFill>
                  <a:srgbClr val="282828"/>
                </a:solidFill>
                <a:latin typeface="Calibri"/>
                <a:cs typeface="Calibri"/>
              </a:rPr>
              <a:t> </a:t>
            </a:r>
            <a:r>
              <a:rPr sz="2000" spc="15" dirty="0">
                <a:solidFill>
                  <a:srgbClr val="282828"/>
                </a:solidFill>
                <a:latin typeface="Calibri"/>
                <a:cs typeface="Calibri"/>
              </a:rPr>
              <a:t>such</a:t>
            </a:r>
            <a:r>
              <a:rPr sz="2000" spc="-75" dirty="0">
                <a:solidFill>
                  <a:srgbClr val="282828"/>
                </a:solidFill>
                <a:latin typeface="Calibri"/>
                <a:cs typeface="Calibri"/>
              </a:rPr>
              <a:t> </a:t>
            </a:r>
            <a:r>
              <a:rPr sz="2000" spc="-15" dirty="0">
                <a:solidFill>
                  <a:srgbClr val="282828"/>
                </a:solidFill>
                <a:latin typeface="Calibri"/>
                <a:cs typeface="Calibri"/>
              </a:rPr>
              <a:t>as</a:t>
            </a:r>
            <a:r>
              <a:rPr sz="2000" spc="25" dirty="0">
                <a:solidFill>
                  <a:srgbClr val="282828"/>
                </a:solidFill>
                <a:latin typeface="Calibri"/>
                <a:cs typeface="Calibri"/>
              </a:rPr>
              <a:t> </a:t>
            </a:r>
            <a:r>
              <a:rPr sz="2000" spc="-5" dirty="0">
                <a:solidFill>
                  <a:srgbClr val="282828"/>
                </a:solidFill>
                <a:latin typeface="Calibri"/>
                <a:cs typeface="Calibri"/>
              </a:rPr>
              <a:t>infection,</a:t>
            </a:r>
            <a:r>
              <a:rPr sz="2000" spc="-90" dirty="0">
                <a:solidFill>
                  <a:srgbClr val="282828"/>
                </a:solidFill>
                <a:latin typeface="Calibri"/>
                <a:cs typeface="Calibri"/>
              </a:rPr>
              <a:t> </a:t>
            </a:r>
            <a:r>
              <a:rPr sz="2000" dirty="0">
                <a:solidFill>
                  <a:srgbClr val="282828"/>
                </a:solidFill>
                <a:latin typeface="Calibri"/>
                <a:cs typeface="Calibri"/>
              </a:rPr>
              <a:t>hemorrhage,</a:t>
            </a:r>
            <a:r>
              <a:rPr sz="2000" spc="-10" dirty="0">
                <a:solidFill>
                  <a:srgbClr val="282828"/>
                </a:solidFill>
                <a:latin typeface="Calibri"/>
                <a:cs typeface="Calibri"/>
              </a:rPr>
              <a:t> </a:t>
            </a:r>
            <a:r>
              <a:rPr sz="2000" spc="5" dirty="0">
                <a:solidFill>
                  <a:srgbClr val="282828"/>
                </a:solidFill>
                <a:latin typeface="Calibri"/>
                <a:cs typeface="Calibri"/>
              </a:rPr>
              <a:t>cyst</a:t>
            </a:r>
            <a:r>
              <a:rPr sz="2000" spc="-145" dirty="0">
                <a:solidFill>
                  <a:srgbClr val="282828"/>
                </a:solidFill>
                <a:latin typeface="Calibri"/>
                <a:cs typeface="Calibri"/>
              </a:rPr>
              <a:t> </a:t>
            </a:r>
            <a:r>
              <a:rPr sz="2000" dirty="0">
                <a:solidFill>
                  <a:srgbClr val="282828"/>
                </a:solidFill>
                <a:latin typeface="Calibri"/>
                <a:cs typeface="Calibri"/>
              </a:rPr>
              <a:t>rupture,</a:t>
            </a:r>
            <a:r>
              <a:rPr sz="2000" spc="-5" dirty="0">
                <a:solidFill>
                  <a:srgbClr val="282828"/>
                </a:solidFill>
                <a:latin typeface="Calibri"/>
                <a:cs typeface="Calibri"/>
              </a:rPr>
              <a:t> and</a:t>
            </a:r>
            <a:r>
              <a:rPr sz="2000" dirty="0">
                <a:solidFill>
                  <a:srgbClr val="282828"/>
                </a:solidFill>
                <a:latin typeface="Calibri"/>
                <a:cs typeface="Calibri"/>
              </a:rPr>
              <a:t> a</a:t>
            </a:r>
            <a:r>
              <a:rPr sz="2000" spc="-35" dirty="0">
                <a:solidFill>
                  <a:srgbClr val="282828"/>
                </a:solidFill>
                <a:latin typeface="Calibri"/>
                <a:cs typeface="Calibri"/>
              </a:rPr>
              <a:t> </a:t>
            </a:r>
            <a:r>
              <a:rPr sz="2000" spc="-5" dirty="0">
                <a:solidFill>
                  <a:srgbClr val="282828"/>
                </a:solidFill>
                <a:latin typeface="Calibri"/>
                <a:cs typeface="Calibri"/>
              </a:rPr>
              <a:t>higher </a:t>
            </a:r>
            <a:r>
              <a:rPr sz="2000" spc="-530" dirty="0">
                <a:solidFill>
                  <a:srgbClr val="282828"/>
                </a:solidFill>
                <a:latin typeface="Calibri"/>
                <a:cs typeface="Calibri"/>
              </a:rPr>
              <a:t> </a:t>
            </a:r>
            <a:r>
              <a:rPr sz="2000" spc="-5" dirty="0">
                <a:solidFill>
                  <a:srgbClr val="282828"/>
                </a:solidFill>
                <a:latin typeface="Calibri"/>
                <a:cs typeface="Calibri"/>
              </a:rPr>
              <a:t>risk </a:t>
            </a:r>
            <a:r>
              <a:rPr sz="2000" dirty="0">
                <a:solidFill>
                  <a:srgbClr val="282828"/>
                </a:solidFill>
                <a:latin typeface="Calibri"/>
                <a:cs typeface="Calibri"/>
              </a:rPr>
              <a:t>of </a:t>
            </a:r>
            <a:r>
              <a:rPr sz="2000" spc="-5" dirty="0">
                <a:solidFill>
                  <a:srgbClr val="282828"/>
                </a:solidFill>
                <a:latin typeface="Calibri"/>
                <a:cs typeface="Calibri"/>
              </a:rPr>
              <a:t>peritoneal </a:t>
            </a:r>
            <a:r>
              <a:rPr sz="2000" dirty="0">
                <a:solidFill>
                  <a:srgbClr val="282828"/>
                </a:solidFill>
                <a:latin typeface="Calibri"/>
                <a:cs typeface="Calibri"/>
              </a:rPr>
              <a:t>adhesion. </a:t>
            </a:r>
            <a:r>
              <a:rPr sz="2000" spc="15" dirty="0">
                <a:solidFill>
                  <a:srgbClr val="282828"/>
                </a:solidFill>
                <a:latin typeface="Calibri"/>
                <a:cs typeface="Calibri"/>
              </a:rPr>
              <a:t>An </a:t>
            </a:r>
            <a:r>
              <a:rPr sz="2000" dirty="0">
                <a:solidFill>
                  <a:srgbClr val="282828"/>
                </a:solidFill>
                <a:latin typeface="Calibri"/>
                <a:cs typeface="Calibri"/>
              </a:rPr>
              <a:t>immediate complication </a:t>
            </a:r>
            <a:r>
              <a:rPr sz="2000" spc="5" dirty="0">
                <a:solidFill>
                  <a:srgbClr val="282828"/>
                </a:solidFill>
                <a:latin typeface="Calibri"/>
                <a:cs typeface="Calibri"/>
              </a:rPr>
              <a:t>to be </a:t>
            </a:r>
            <a:r>
              <a:rPr sz="2000" spc="-15" dirty="0">
                <a:solidFill>
                  <a:srgbClr val="282828"/>
                </a:solidFill>
                <a:latin typeface="Calibri"/>
                <a:cs typeface="Calibri"/>
              </a:rPr>
              <a:t>feared </a:t>
            </a:r>
            <a:r>
              <a:rPr sz="2000" spc="5" dirty="0">
                <a:solidFill>
                  <a:srgbClr val="282828"/>
                </a:solidFill>
                <a:latin typeface="Calibri"/>
                <a:cs typeface="Calibri"/>
              </a:rPr>
              <a:t>when </a:t>
            </a:r>
            <a:r>
              <a:rPr sz="2000" spc="10" dirty="0">
                <a:solidFill>
                  <a:srgbClr val="282828"/>
                </a:solidFill>
                <a:latin typeface="Calibri"/>
                <a:cs typeface="Calibri"/>
              </a:rPr>
              <a:t> </a:t>
            </a:r>
            <a:r>
              <a:rPr sz="2000" spc="-5" dirty="0">
                <a:solidFill>
                  <a:srgbClr val="282828"/>
                </a:solidFill>
                <a:latin typeface="Calibri"/>
                <a:cs typeface="Calibri"/>
              </a:rPr>
              <a:t>removing </a:t>
            </a:r>
            <a:r>
              <a:rPr sz="2000" dirty="0">
                <a:solidFill>
                  <a:srgbClr val="282828"/>
                </a:solidFill>
                <a:latin typeface="Calibri"/>
                <a:cs typeface="Calibri"/>
              </a:rPr>
              <a:t>a </a:t>
            </a:r>
            <a:r>
              <a:rPr sz="2000" spc="-10" dirty="0">
                <a:solidFill>
                  <a:srgbClr val="282828"/>
                </a:solidFill>
                <a:latin typeface="Calibri"/>
                <a:cs typeface="Calibri"/>
              </a:rPr>
              <a:t>giant </a:t>
            </a:r>
            <a:r>
              <a:rPr sz="2000" spc="-20" dirty="0">
                <a:solidFill>
                  <a:srgbClr val="282828"/>
                </a:solidFill>
                <a:latin typeface="Calibri"/>
                <a:cs typeface="Calibri"/>
              </a:rPr>
              <a:t>ovarian </a:t>
            </a:r>
            <a:r>
              <a:rPr sz="2000" spc="5" dirty="0">
                <a:solidFill>
                  <a:srgbClr val="282828"/>
                </a:solidFill>
                <a:latin typeface="Calibri"/>
                <a:cs typeface="Calibri"/>
              </a:rPr>
              <a:t>cyst </a:t>
            </a:r>
            <a:r>
              <a:rPr sz="2000" spc="-15" dirty="0">
                <a:solidFill>
                  <a:srgbClr val="282828"/>
                </a:solidFill>
                <a:latin typeface="Calibri"/>
                <a:cs typeface="Calibri"/>
              </a:rPr>
              <a:t>is </a:t>
            </a:r>
            <a:r>
              <a:rPr sz="2000" spc="10" dirty="0">
                <a:solidFill>
                  <a:srgbClr val="282828"/>
                </a:solidFill>
                <a:latin typeface="Calibri"/>
                <a:cs typeface="Calibri"/>
              </a:rPr>
              <a:t>the </a:t>
            </a:r>
            <a:r>
              <a:rPr sz="2000" dirty="0">
                <a:solidFill>
                  <a:srgbClr val="282828"/>
                </a:solidFill>
                <a:latin typeface="Calibri"/>
                <a:cs typeface="Calibri"/>
              </a:rPr>
              <a:t>vacuum </a:t>
            </a:r>
            <a:r>
              <a:rPr sz="2000" spc="15" dirty="0">
                <a:solidFill>
                  <a:srgbClr val="282828"/>
                </a:solidFill>
                <a:latin typeface="Calibri"/>
                <a:cs typeface="Calibri"/>
              </a:rPr>
              <a:t>shock </a:t>
            </a:r>
            <a:r>
              <a:rPr sz="2000" spc="-5" dirty="0">
                <a:solidFill>
                  <a:srgbClr val="282828"/>
                </a:solidFill>
                <a:latin typeface="Calibri"/>
                <a:cs typeface="Calibri"/>
              </a:rPr>
              <a:t>requiring </a:t>
            </a:r>
            <a:r>
              <a:rPr sz="2000" dirty="0">
                <a:solidFill>
                  <a:srgbClr val="282828"/>
                </a:solidFill>
                <a:latin typeface="Calibri"/>
                <a:cs typeface="Calibri"/>
              </a:rPr>
              <a:t>a </a:t>
            </a:r>
            <a:r>
              <a:rPr sz="2000" spc="5" dirty="0">
                <a:solidFill>
                  <a:srgbClr val="282828"/>
                </a:solidFill>
                <a:latin typeface="Calibri"/>
                <a:cs typeface="Calibri"/>
              </a:rPr>
              <a:t>good </a:t>
            </a:r>
            <a:r>
              <a:rPr sz="2000" spc="-5" dirty="0">
                <a:solidFill>
                  <a:srgbClr val="282828"/>
                </a:solidFill>
                <a:latin typeface="Calibri"/>
                <a:cs typeface="Calibri"/>
              </a:rPr>
              <a:t>preventive </a:t>
            </a:r>
            <a:r>
              <a:rPr sz="2000" dirty="0">
                <a:solidFill>
                  <a:srgbClr val="282828"/>
                </a:solidFill>
                <a:latin typeface="Calibri"/>
                <a:cs typeface="Calibri"/>
              </a:rPr>
              <a:t> </a:t>
            </a:r>
            <a:r>
              <a:rPr sz="2000" spc="-5" dirty="0">
                <a:solidFill>
                  <a:srgbClr val="282828"/>
                </a:solidFill>
                <a:latin typeface="Calibri"/>
                <a:cs typeface="Calibri"/>
              </a:rPr>
              <a:t>vascular</a:t>
            </a:r>
            <a:r>
              <a:rPr sz="2000" spc="-35" dirty="0">
                <a:solidFill>
                  <a:srgbClr val="282828"/>
                </a:solidFill>
                <a:latin typeface="Calibri"/>
                <a:cs typeface="Calibri"/>
              </a:rPr>
              <a:t> </a:t>
            </a:r>
            <a:r>
              <a:rPr sz="2000" spc="-15" dirty="0">
                <a:solidFill>
                  <a:srgbClr val="282828"/>
                </a:solidFill>
                <a:latin typeface="Calibri"/>
                <a:cs typeface="Calibri"/>
              </a:rPr>
              <a:t>filling</a:t>
            </a:r>
            <a:endParaRPr sz="2000" dirty="0">
              <a:latin typeface="Calibri"/>
              <a:cs typeface="Calibri"/>
            </a:endParaRPr>
          </a:p>
        </p:txBody>
      </p:sp>
    </p:spTree>
    <p:extLst>
      <p:ext uri="{BB962C8B-B14F-4D97-AF65-F5344CB8AC3E}">
        <p14:creationId xmlns:p14="http://schemas.microsoft.com/office/powerpoint/2010/main" val="325136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3281-3591-2136-0F7A-0DF213A9F0EE}"/>
              </a:ext>
            </a:extLst>
          </p:cNvPr>
          <p:cNvSpPr>
            <a:spLocks noGrp="1"/>
          </p:cNvSpPr>
          <p:nvPr>
            <p:ph type="title"/>
          </p:nvPr>
        </p:nvSpPr>
        <p:spPr>
          <a:xfrm>
            <a:off x="1534616" y="2625086"/>
            <a:ext cx="6074768" cy="1607831"/>
          </a:xfrm>
        </p:spPr>
        <p:txBody>
          <a:bodyPr/>
          <a:lstStyle/>
          <a:p>
            <a:r>
              <a:rPr lang="en-US" dirty="0"/>
              <a:t>Squamous cell hyperplasia </a:t>
            </a:r>
            <a:endParaRPr lang="x-none" dirty="0"/>
          </a:p>
        </p:txBody>
      </p:sp>
    </p:spTree>
    <p:extLst>
      <p:ext uri="{BB962C8B-B14F-4D97-AF65-F5344CB8AC3E}">
        <p14:creationId xmlns:p14="http://schemas.microsoft.com/office/powerpoint/2010/main" val="1058657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p:nvPr/>
        </p:nvSpPr>
        <p:spPr>
          <a:xfrm>
            <a:off x="1031271" y="2574290"/>
            <a:ext cx="6987064" cy="3429657"/>
          </a:xfrm>
          <a:prstGeom prst="rect">
            <a:avLst/>
          </a:prstGeom>
        </p:spPr>
        <p:txBody>
          <a:bodyPr vert="horz" wrap="square" lIns="0" tIns="10160" rIns="0" bIns="0" rtlCol="0">
            <a:spAutoFit/>
          </a:bodyPr>
          <a:lstStyle/>
          <a:p>
            <a:pPr marL="298450" marR="5080" indent="-286385">
              <a:lnSpc>
                <a:spcPct val="101499"/>
              </a:lnSpc>
              <a:spcBef>
                <a:spcPts val="80"/>
              </a:spcBef>
              <a:buClr>
                <a:srgbClr val="83992A"/>
              </a:buClr>
              <a:buSzPct val="116363"/>
              <a:buFont typeface="Arial MT"/>
              <a:buChar char="•"/>
              <a:tabLst>
                <a:tab pos="299085" algn="l"/>
                <a:tab pos="5588635" algn="l"/>
              </a:tabLst>
            </a:pPr>
            <a:r>
              <a:rPr sz="2750" spc="30" dirty="0">
                <a:solidFill>
                  <a:srgbClr val="252525"/>
                </a:solidFill>
                <a:latin typeface="Times New Roman"/>
                <a:cs typeface="Times New Roman"/>
              </a:rPr>
              <a:t>The </a:t>
            </a:r>
            <a:r>
              <a:rPr sz="2750" spc="-30" dirty="0">
                <a:solidFill>
                  <a:srgbClr val="252525"/>
                </a:solidFill>
                <a:latin typeface="Times New Roman"/>
                <a:cs typeface="Times New Roman"/>
              </a:rPr>
              <a:t>patient</a:t>
            </a:r>
            <a:r>
              <a:rPr sz="2750" spc="-25" dirty="0">
                <a:solidFill>
                  <a:srgbClr val="252525"/>
                </a:solidFill>
                <a:latin typeface="Times New Roman"/>
                <a:cs typeface="Times New Roman"/>
              </a:rPr>
              <a:t> </a:t>
            </a:r>
            <a:r>
              <a:rPr sz="2750" dirty="0">
                <a:solidFill>
                  <a:srgbClr val="212121"/>
                </a:solidFill>
                <a:latin typeface="Tahoma"/>
                <a:cs typeface="Tahoma"/>
              </a:rPr>
              <a:t>scheduled </a:t>
            </a:r>
            <a:r>
              <a:rPr sz="2750" spc="10" dirty="0">
                <a:solidFill>
                  <a:srgbClr val="252525"/>
                </a:solidFill>
                <a:latin typeface="Times New Roman"/>
                <a:cs typeface="Times New Roman"/>
              </a:rPr>
              <a:t>for </a:t>
            </a:r>
            <a:r>
              <a:rPr sz="2750" spc="-10" dirty="0">
                <a:solidFill>
                  <a:srgbClr val="252525"/>
                </a:solidFill>
                <a:latin typeface="Times New Roman"/>
                <a:cs typeface="Times New Roman"/>
              </a:rPr>
              <a:t>oophorectomy </a:t>
            </a:r>
            <a:r>
              <a:rPr sz="2750" spc="5" dirty="0">
                <a:solidFill>
                  <a:srgbClr val="252525"/>
                </a:solidFill>
                <a:latin typeface="Times New Roman"/>
                <a:cs typeface="Times New Roman"/>
              </a:rPr>
              <a:t>through open </a:t>
            </a:r>
            <a:r>
              <a:rPr sz="2750" spc="-65" dirty="0">
                <a:solidFill>
                  <a:srgbClr val="252525"/>
                </a:solidFill>
                <a:latin typeface="Times New Roman"/>
                <a:cs typeface="Times New Roman"/>
              </a:rPr>
              <a:t>incision </a:t>
            </a:r>
            <a:r>
              <a:rPr sz="2750" spc="-675" dirty="0">
                <a:solidFill>
                  <a:srgbClr val="252525"/>
                </a:solidFill>
                <a:latin typeface="Times New Roman"/>
                <a:cs typeface="Times New Roman"/>
              </a:rPr>
              <a:t> </a:t>
            </a:r>
            <a:r>
              <a:rPr sz="2750" spc="-65" dirty="0">
                <a:solidFill>
                  <a:srgbClr val="252525"/>
                </a:solidFill>
                <a:latin typeface="Times New Roman"/>
                <a:cs typeface="Times New Roman"/>
              </a:rPr>
              <a:t>below</a:t>
            </a:r>
            <a:r>
              <a:rPr sz="2750" spc="95" dirty="0">
                <a:solidFill>
                  <a:srgbClr val="252525"/>
                </a:solidFill>
                <a:latin typeface="Times New Roman"/>
                <a:cs typeface="Times New Roman"/>
              </a:rPr>
              <a:t> </a:t>
            </a:r>
            <a:r>
              <a:rPr sz="2750" spc="-90" dirty="0">
                <a:solidFill>
                  <a:srgbClr val="252525"/>
                </a:solidFill>
                <a:latin typeface="Times New Roman"/>
                <a:cs typeface="Times New Roman"/>
              </a:rPr>
              <a:t>umbilical</a:t>
            </a:r>
            <a:r>
              <a:rPr sz="2750" spc="195" dirty="0">
                <a:solidFill>
                  <a:srgbClr val="252525"/>
                </a:solidFill>
                <a:latin typeface="Times New Roman"/>
                <a:cs typeface="Times New Roman"/>
              </a:rPr>
              <a:t> </a:t>
            </a:r>
            <a:r>
              <a:rPr sz="2750" spc="-65" dirty="0">
                <a:solidFill>
                  <a:srgbClr val="252525"/>
                </a:solidFill>
                <a:latin typeface="Times New Roman"/>
                <a:cs typeface="Times New Roman"/>
              </a:rPr>
              <a:t>midline</a:t>
            </a:r>
            <a:r>
              <a:rPr sz="2750" spc="150" dirty="0">
                <a:solidFill>
                  <a:srgbClr val="252525"/>
                </a:solidFill>
                <a:latin typeface="Times New Roman"/>
                <a:cs typeface="Times New Roman"/>
              </a:rPr>
              <a:t> </a:t>
            </a:r>
            <a:r>
              <a:rPr sz="2750" spc="5" dirty="0">
                <a:solidFill>
                  <a:srgbClr val="282828"/>
                </a:solidFill>
                <a:latin typeface="Calibri"/>
                <a:cs typeface="Calibri"/>
              </a:rPr>
              <a:t>Ovarian</a:t>
            </a:r>
            <a:r>
              <a:rPr sz="2750" spc="30" dirty="0">
                <a:solidFill>
                  <a:srgbClr val="282828"/>
                </a:solidFill>
                <a:latin typeface="Calibri"/>
                <a:cs typeface="Calibri"/>
              </a:rPr>
              <a:t> </a:t>
            </a:r>
            <a:r>
              <a:rPr sz="2750" spc="10" dirty="0">
                <a:solidFill>
                  <a:srgbClr val="282828"/>
                </a:solidFill>
                <a:latin typeface="Calibri"/>
                <a:cs typeface="Calibri"/>
              </a:rPr>
              <a:t>cyst	</a:t>
            </a:r>
            <a:r>
              <a:rPr sz="2750" spc="5" dirty="0">
                <a:solidFill>
                  <a:srgbClr val="282828"/>
                </a:solidFill>
                <a:latin typeface="Calibri"/>
                <a:cs typeface="Calibri"/>
              </a:rPr>
              <a:t>was</a:t>
            </a:r>
            <a:r>
              <a:rPr sz="2750" spc="-10" dirty="0">
                <a:solidFill>
                  <a:srgbClr val="282828"/>
                </a:solidFill>
                <a:latin typeface="Calibri"/>
                <a:cs typeface="Calibri"/>
              </a:rPr>
              <a:t> successfully</a:t>
            </a:r>
            <a:r>
              <a:rPr sz="2750" spc="335" dirty="0">
                <a:solidFill>
                  <a:srgbClr val="282828"/>
                </a:solidFill>
                <a:latin typeface="Calibri"/>
                <a:cs typeface="Calibri"/>
              </a:rPr>
              <a:t> </a:t>
            </a:r>
            <a:r>
              <a:rPr sz="2750" spc="15" dirty="0">
                <a:solidFill>
                  <a:srgbClr val="282828"/>
                </a:solidFill>
                <a:latin typeface="Calibri"/>
                <a:cs typeface="Calibri"/>
              </a:rPr>
              <a:t>removed </a:t>
            </a:r>
            <a:r>
              <a:rPr sz="2750" spc="-610" dirty="0">
                <a:solidFill>
                  <a:srgbClr val="282828"/>
                </a:solidFill>
                <a:latin typeface="Calibri"/>
                <a:cs typeface="Calibri"/>
              </a:rPr>
              <a:t> </a:t>
            </a:r>
            <a:r>
              <a:rPr sz="2750" spc="-10" dirty="0">
                <a:solidFill>
                  <a:srgbClr val="282828"/>
                </a:solidFill>
                <a:latin typeface="Calibri"/>
                <a:cs typeface="Calibri"/>
              </a:rPr>
              <a:t>without</a:t>
            </a:r>
            <a:r>
              <a:rPr sz="2750" spc="-5" dirty="0">
                <a:solidFill>
                  <a:srgbClr val="282828"/>
                </a:solidFill>
                <a:latin typeface="Calibri"/>
                <a:cs typeface="Calibri"/>
              </a:rPr>
              <a:t> </a:t>
            </a:r>
            <a:r>
              <a:rPr sz="2750" spc="-20" dirty="0">
                <a:solidFill>
                  <a:srgbClr val="282828"/>
                </a:solidFill>
                <a:latin typeface="Calibri"/>
                <a:cs typeface="Calibri"/>
              </a:rPr>
              <a:t>any </a:t>
            </a:r>
            <a:r>
              <a:rPr sz="2750" spc="5" dirty="0">
                <a:solidFill>
                  <a:srgbClr val="282828"/>
                </a:solidFill>
                <a:latin typeface="Calibri"/>
                <a:cs typeface="Calibri"/>
              </a:rPr>
              <a:t>complications </a:t>
            </a:r>
            <a:r>
              <a:rPr sz="2750" spc="-15" dirty="0">
                <a:solidFill>
                  <a:srgbClr val="282828"/>
                </a:solidFill>
                <a:latin typeface="Calibri"/>
                <a:cs typeface="Calibri"/>
              </a:rPr>
              <a:t>during</a:t>
            </a:r>
            <a:r>
              <a:rPr sz="2750" spc="-10" dirty="0">
                <a:solidFill>
                  <a:srgbClr val="282828"/>
                </a:solidFill>
                <a:latin typeface="Calibri"/>
                <a:cs typeface="Calibri"/>
              </a:rPr>
              <a:t> </a:t>
            </a:r>
            <a:r>
              <a:rPr sz="2750" spc="5" dirty="0">
                <a:solidFill>
                  <a:srgbClr val="282828"/>
                </a:solidFill>
                <a:latin typeface="Calibri"/>
                <a:cs typeface="Calibri"/>
              </a:rPr>
              <a:t>and </a:t>
            </a:r>
            <a:r>
              <a:rPr sz="2750" spc="-5" dirty="0">
                <a:solidFill>
                  <a:srgbClr val="282828"/>
                </a:solidFill>
                <a:latin typeface="Calibri"/>
                <a:cs typeface="Calibri"/>
              </a:rPr>
              <a:t>after </a:t>
            </a:r>
            <a:r>
              <a:rPr sz="2750" spc="-35" dirty="0">
                <a:solidFill>
                  <a:srgbClr val="282828"/>
                </a:solidFill>
                <a:latin typeface="Calibri"/>
                <a:cs typeface="Calibri"/>
              </a:rPr>
              <a:t>surgery. </a:t>
            </a:r>
            <a:r>
              <a:rPr sz="2750" spc="15" dirty="0">
                <a:solidFill>
                  <a:srgbClr val="282828"/>
                </a:solidFill>
                <a:latin typeface="Calibri"/>
                <a:cs typeface="Calibri"/>
              </a:rPr>
              <a:t>No </a:t>
            </a:r>
            <a:r>
              <a:rPr sz="2750" spc="20" dirty="0">
                <a:solidFill>
                  <a:srgbClr val="282828"/>
                </a:solidFill>
                <a:latin typeface="Calibri"/>
                <a:cs typeface="Calibri"/>
              </a:rPr>
              <a:t> </a:t>
            </a:r>
            <a:r>
              <a:rPr sz="2750" spc="5" dirty="0">
                <a:solidFill>
                  <a:srgbClr val="282828"/>
                </a:solidFill>
                <a:latin typeface="Calibri"/>
                <a:cs typeface="Calibri"/>
              </a:rPr>
              <a:t>complications</a:t>
            </a:r>
            <a:r>
              <a:rPr sz="2750" spc="85" dirty="0">
                <a:solidFill>
                  <a:srgbClr val="282828"/>
                </a:solidFill>
                <a:latin typeface="Calibri"/>
                <a:cs typeface="Calibri"/>
              </a:rPr>
              <a:t> </a:t>
            </a:r>
            <a:r>
              <a:rPr sz="2750" spc="-5" dirty="0">
                <a:solidFill>
                  <a:srgbClr val="282828"/>
                </a:solidFill>
                <a:latin typeface="Calibri"/>
                <a:cs typeface="Calibri"/>
              </a:rPr>
              <a:t>were</a:t>
            </a:r>
            <a:r>
              <a:rPr sz="2750" spc="100" dirty="0">
                <a:solidFill>
                  <a:srgbClr val="282828"/>
                </a:solidFill>
                <a:latin typeface="Calibri"/>
                <a:cs typeface="Calibri"/>
              </a:rPr>
              <a:t> </a:t>
            </a:r>
            <a:r>
              <a:rPr sz="2750" dirty="0">
                <a:solidFill>
                  <a:srgbClr val="282828"/>
                </a:solidFill>
                <a:latin typeface="Calibri"/>
                <a:cs typeface="Calibri"/>
              </a:rPr>
              <a:t>observed</a:t>
            </a:r>
            <a:r>
              <a:rPr sz="2750" spc="90" dirty="0">
                <a:solidFill>
                  <a:srgbClr val="282828"/>
                </a:solidFill>
                <a:latin typeface="Calibri"/>
                <a:cs typeface="Calibri"/>
              </a:rPr>
              <a:t> </a:t>
            </a:r>
            <a:r>
              <a:rPr sz="2750" spc="-10" dirty="0">
                <a:solidFill>
                  <a:srgbClr val="282828"/>
                </a:solidFill>
                <a:latin typeface="Calibri"/>
                <a:cs typeface="Calibri"/>
              </a:rPr>
              <a:t>in</a:t>
            </a:r>
            <a:r>
              <a:rPr sz="2750" spc="90" dirty="0">
                <a:solidFill>
                  <a:srgbClr val="282828"/>
                </a:solidFill>
                <a:latin typeface="Calibri"/>
                <a:cs typeface="Calibri"/>
              </a:rPr>
              <a:t> </a:t>
            </a:r>
            <a:r>
              <a:rPr sz="2750" spc="-15" dirty="0">
                <a:solidFill>
                  <a:srgbClr val="282828"/>
                </a:solidFill>
                <a:latin typeface="Calibri"/>
                <a:cs typeface="Calibri"/>
              </a:rPr>
              <a:t>the</a:t>
            </a:r>
            <a:r>
              <a:rPr sz="2750" spc="95" dirty="0">
                <a:solidFill>
                  <a:srgbClr val="282828"/>
                </a:solidFill>
                <a:latin typeface="Calibri"/>
                <a:cs typeface="Calibri"/>
              </a:rPr>
              <a:t> </a:t>
            </a:r>
            <a:r>
              <a:rPr sz="2750" spc="20" dirty="0">
                <a:solidFill>
                  <a:srgbClr val="282828"/>
                </a:solidFill>
                <a:latin typeface="Calibri"/>
                <a:cs typeface="Calibri"/>
              </a:rPr>
              <a:t>30</a:t>
            </a:r>
            <a:r>
              <a:rPr sz="2750" spc="65" dirty="0">
                <a:solidFill>
                  <a:srgbClr val="282828"/>
                </a:solidFill>
                <a:latin typeface="Calibri"/>
                <a:cs typeface="Calibri"/>
              </a:rPr>
              <a:t> </a:t>
            </a:r>
            <a:r>
              <a:rPr sz="2750" spc="-10" dirty="0">
                <a:solidFill>
                  <a:srgbClr val="282828"/>
                </a:solidFill>
                <a:latin typeface="Calibri"/>
                <a:cs typeface="Calibri"/>
              </a:rPr>
              <a:t>days</a:t>
            </a:r>
            <a:r>
              <a:rPr sz="2750" spc="10" dirty="0">
                <a:solidFill>
                  <a:srgbClr val="282828"/>
                </a:solidFill>
                <a:latin typeface="Calibri"/>
                <a:cs typeface="Calibri"/>
              </a:rPr>
              <a:t> </a:t>
            </a:r>
            <a:r>
              <a:rPr sz="2750" spc="-5" dirty="0">
                <a:solidFill>
                  <a:srgbClr val="282828"/>
                </a:solidFill>
                <a:latin typeface="Calibri"/>
                <a:cs typeface="Calibri"/>
              </a:rPr>
              <a:t>after</a:t>
            </a:r>
            <a:r>
              <a:rPr sz="2750" spc="60" dirty="0">
                <a:solidFill>
                  <a:srgbClr val="282828"/>
                </a:solidFill>
                <a:latin typeface="Calibri"/>
                <a:cs typeface="Calibri"/>
              </a:rPr>
              <a:t> </a:t>
            </a:r>
            <a:r>
              <a:rPr sz="2750" spc="-35" dirty="0">
                <a:solidFill>
                  <a:srgbClr val="282828"/>
                </a:solidFill>
                <a:latin typeface="Calibri"/>
                <a:cs typeface="Calibri"/>
              </a:rPr>
              <a:t>surgery. </a:t>
            </a:r>
            <a:r>
              <a:rPr sz="2750" spc="-30" dirty="0">
                <a:solidFill>
                  <a:srgbClr val="282828"/>
                </a:solidFill>
                <a:latin typeface="Calibri"/>
                <a:cs typeface="Calibri"/>
              </a:rPr>
              <a:t> </a:t>
            </a:r>
            <a:r>
              <a:rPr sz="2750" dirty="0">
                <a:solidFill>
                  <a:srgbClr val="282828"/>
                </a:solidFill>
                <a:latin typeface="Calibri"/>
                <a:cs typeface="Calibri"/>
              </a:rPr>
              <a:t>Histopathological</a:t>
            </a:r>
            <a:r>
              <a:rPr sz="2750" spc="155" dirty="0">
                <a:solidFill>
                  <a:srgbClr val="282828"/>
                </a:solidFill>
                <a:latin typeface="Calibri"/>
                <a:cs typeface="Calibri"/>
              </a:rPr>
              <a:t> </a:t>
            </a:r>
            <a:r>
              <a:rPr sz="2750" spc="-10" dirty="0">
                <a:solidFill>
                  <a:srgbClr val="282828"/>
                </a:solidFill>
                <a:latin typeface="Calibri"/>
                <a:cs typeface="Calibri"/>
              </a:rPr>
              <a:t>examination</a:t>
            </a:r>
            <a:r>
              <a:rPr sz="2750" spc="240" dirty="0">
                <a:solidFill>
                  <a:srgbClr val="282828"/>
                </a:solidFill>
                <a:latin typeface="Calibri"/>
                <a:cs typeface="Calibri"/>
              </a:rPr>
              <a:t> </a:t>
            </a:r>
            <a:r>
              <a:rPr sz="2750" spc="-15" dirty="0">
                <a:solidFill>
                  <a:srgbClr val="282828"/>
                </a:solidFill>
                <a:latin typeface="Calibri"/>
                <a:cs typeface="Calibri"/>
              </a:rPr>
              <a:t>results</a:t>
            </a:r>
            <a:r>
              <a:rPr sz="2750" spc="155" dirty="0">
                <a:solidFill>
                  <a:srgbClr val="282828"/>
                </a:solidFill>
                <a:latin typeface="Calibri"/>
                <a:cs typeface="Calibri"/>
              </a:rPr>
              <a:t> </a:t>
            </a:r>
            <a:r>
              <a:rPr sz="2750" spc="5" dirty="0">
                <a:solidFill>
                  <a:srgbClr val="282828"/>
                </a:solidFill>
                <a:latin typeface="Calibri"/>
                <a:cs typeface="Calibri"/>
              </a:rPr>
              <a:t>confirmed</a:t>
            </a:r>
            <a:r>
              <a:rPr sz="2750" spc="90" dirty="0">
                <a:solidFill>
                  <a:srgbClr val="282828"/>
                </a:solidFill>
                <a:latin typeface="Calibri"/>
                <a:cs typeface="Calibri"/>
              </a:rPr>
              <a:t> </a:t>
            </a:r>
            <a:r>
              <a:rPr sz="2750" spc="-15" dirty="0">
                <a:solidFill>
                  <a:srgbClr val="282828"/>
                </a:solidFill>
                <a:latin typeface="Calibri"/>
                <a:cs typeface="Calibri"/>
              </a:rPr>
              <a:t>serous </a:t>
            </a:r>
            <a:r>
              <a:rPr sz="2750" spc="-10" dirty="0">
                <a:solidFill>
                  <a:srgbClr val="282828"/>
                </a:solidFill>
                <a:latin typeface="Calibri"/>
                <a:cs typeface="Calibri"/>
              </a:rPr>
              <a:t> </a:t>
            </a:r>
            <a:r>
              <a:rPr sz="2750" spc="5" dirty="0">
                <a:solidFill>
                  <a:srgbClr val="282828"/>
                </a:solidFill>
                <a:latin typeface="Calibri"/>
                <a:cs typeface="Calibri"/>
              </a:rPr>
              <a:t>cystadenoma</a:t>
            </a:r>
            <a:endParaRPr sz="2750">
              <a:latin typeface="Calibri"/>
              <a:cs typeface="Calibri"/>
            </a:endParaRPr>
          </a:p>
        </p:txBody>
      </p:sp>
    </p:spTree>
    <p:extLst>
      <p:ext uri="{BB962C8B-B14F-4D97-AF65-F5344CB8AC3E}">
        <p14:creationId xmlns:p14="http://schemas.microsoft.com/office/powerpoint/2010/main" val="20678170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5465" y="980728"/>
            <a:ext cx="9144000" cy="5201816"/>
            <a:chOff x="0" y="0"/>
            <a:chExt cx="12192000" cy="6858000"/>
          </a:xfrm>
        </p:grpSpPr>
        <p:sp>
          <p:nvSpPr>
            <p:cNvPr id="3" name="object 3"/>
            <p:cNvSpPr/>
            <p:nvPr/>
          </p:nvSpPr>
          <p:spPr>
            <a:xfrm>
              <a:off x="1400174" y="2419350"/>
              <a:ext cx="9407525"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pic>
          <p:nvPicPr>
            <p:cNvPr id="4" name="object 4"/>
            <p:cNvPicPr/>
            <p:nvPr/>
          </p:nvPicPr>
          <p:blipFill>
            <a:blip r:embed="rId2" cstate="print"/>
            <a:stretch>
              <a:fillRect/>
            </a:stretch>
          </p:blipFill>
          <p:spPr>
            <a:xfrm>
              <a:off x="676274" y="0"/>
              <a:ext cx="10239375" cy="6591300"/>
            </a:xfrm>
            <a:prstGeom prst="rect">
              <a:avLst/>
            </a:prstGeom>
          </p:spPr>
        </p:pic>
      </p:grpSp>
    </p:spTree>
    <p:extLst>
      <p:ext uri="{BB962C8B-B14F-4D97-AF65-F5344CB8AC3E}">
        <p14:creationId xmlns:p14="http://schemas.microsoft.com/office/powerpoint/2010/main" val="409522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0131" y="2419350"/>
            <a:ext cx="7055644" cy="0"/>
          </a:xfrm>
          <a:custGeom>
            <a:avLst/>
            <a:gdLst/>
            <a:ahLst/>
            <a:cxnLst/>
            <a:rect l="l" t="t" r="r" b="b"/>
            <a:pathLst>
              <a:path w="9407525">
                <a:moveTo>
                  <a:pt x="0" y="0"/>
                </a:moveTo>
                <a:lnTo>
                  <a:pt x="9407271" y="0"/>
                </a:lnTo>
              </a:path>
            </a:pathLst>
          </a:custGeom>
          <a:ln w="15875">
            <a:solidFill>
              <a:srgbClr val="83992A"/>
            </a:solidFill>
          </a:ln>
        </p:spPr>
        <p:txBody>
          <a:bodyPr wrap="square" lIns="0" tIns="0" rIns="0" bIns="0" rtlCol="0"/>
          <a:lstStyle/>
          <a:p>
            <a:endParaRPr/>
          </a:p>
        </p:txBody>
      </p:sp>
      <p:sp>
        <p:nvSpPr>
          <p:cNvPr id="3" name="object 3"/>
          <p:cNvSpPr txBox="1">
            <a:spLocks noGrp="1"/>
          </p:cNvSpPr>
          <p:nvPr>
            <p:ph type="title"/>
          </p:nvPr>
        </p:nvSpPr>
        <p:spPr>
          <a:xfrm>
            <a:off x="2811971" y="1244166"/>
            <a:ext cx="4640349" cy="693780"/>
          </a:xfrm>
          <a:prstGeom prst="rect">
            <a:avLst/>
          </a:prstGeom>
        </p:spPr>
        <p:txBody>
          <a:bodyPr vert="horz" wrap="square" lIns="0" tIns="16510" rIns="0" bIns="0" rtlCol="0">
            <a:spAutoFit/>
          </a:bodyPr>
          <a:lstStyle/>
          <a:p>
            <a:pPr marL="12700">
              <a:lnSpc>
                <a:spcPct val="100000"/>
              </a:lnSpc>
              <a:spcBef>
                <a:spcPts val="130"/>
              </a:spcBef>
            </a:pPr>
            <a:r>
              <a:rPr sz="4400" spc="-55" dirty="0"/>
              <a:t>Differential</a:t>
            </a:r>
            <a:r>
              <a:rPr sz="4400" spc="-220" dirty="0"/>
              <a:t> </a:t>
            </a:r>
            <a:r>
              <a:rPr sz="4400" spc="-90" dirty="0"/>
              <a:t>diagnosis</a:t>
            </a:r>
            <a:endParaRPr sz="4400" dirty="0"/>
          </a:p>
        </p:txBody>
      </p:sp>
      <p:sp>
        <p:nvSpPr>
          <p:cNvPr id="4" name="object 4"/>
          <p:cNvSpPr txBox="1"/>
          <p:nvPr/>
        </p:nvSpPr>
        <p:spPr>
          <a:xfrm>
            <a:off x="1031271" y="2480435"/>
            <a:ext cx="7021354" cy="4064574"/>
          </a:xfrm>
          <a:prstGeom prst="rect">
            <a:avLst/>
          </a:prstGeom>
        </p:spPr>
        <p:txBody>
          <a:bodyPr vert="horz" wrap="square" lIns="0" tIns="62865" rIns="0" bIns="0" rtlCol="0">
            <a:spAutoFit/>
          </a:bodyPr>
          <a:lstStyle/>
          <a:p>
            <a:pPr marL="298450" indent="-286385">
              <a:lnSpc>
                <a:spcPct val="100000"/>
              </a:lnSpc>
              <a:spcBef>
                <a:spcPts val="495"/>
              </a:spcBef>
              <a:buClr>
                <a:srgbClr val="83992A"/>
              </a:buClr>
              <a:buSzPct val="118604"/>
              <a:buFont typeface="Arial MT"/>
              <a:buChar char="•"/>
              <a:tabLst>
                <a:tab pos="298450" algn="l"/>
                <a:tab pos="299085" algn="l"/>
              </a:tabLst>
            </a:pPr>
            <a:r>
              <a:rPr sz="2000" dirty="0">
                <a:solidFill>
                  <a:srgbClr val="252525"/>
                </a:solidFill>
                <a:latin typeface="Times New Roman"/>
                <a:cs typeface="Times New Roman"/>
              </a:rPr>
              <a:t>F</a:t>
            </a:r>
            <a:r>
              <a:rPr sz="2000" spc="-30" dirty="0">
                <a:solidFill>
                  <a:srgbClr val="252525"/>
                </a:solidFill>
                <a:latin typeface="Times New Roman"/>
                <a:cs typeface="Times New Roman"/>
              </a:rPr>
              <a:t>u</a:t>
            </a:r>
            <a:r>
              <a:rPr sz="2000" spc="45" dirty="0">
                <a:solidFill>
                  <a:srgbClr val="252525"/>
                </a:solidFill>
                <a:latin typeface="Times New Roman"/>
                <a:cs typeface="Times New Roman"/>
              </a:rPr>
              <a:t>n</a:t>
            </a:r>
            <a:r>
              <a:rPr sz="2000" spc="-60" dirty="0">
                <a:solidFill>
                  <a:srgbClr val="252525"/>
                </a:solidFill>
                <a:latin typeface="Times New Roman"/>
                <a:cs typeface="Times New Roman"/>
              </a:rPr>
              <a:t>c</a:t>
            </a:r>
            <a:r>
              <a:rPr sz="2000" dirty="0">
                <a:solidFill>
                  <a:srgbClr val="252525"/>
                </a:solidFill>
                <a:latin typeface="Times New Roman"/>
                <a:cs typeface="Times New Roman"/>
              </a:rPr>
              <a:t>t</a:t>
            </a:r>
            <a:r>
              <a:rPr sz="2000" spc="-80" dirty="0">
                <a:solidFill>
                  <a:srgbClr val="252525"/>
                </a:solidFill>
                <a:latin typeface="Times New Roman"/>
                <a:cs typeface="Times New Roman"/>
              </a:rPr>
              <a:t>i</a:t>
            </a:r>
            <a:r>
              <a:rPr sz="2000" spc="45" dirty="0">
                <a:solidFill>
                  <a:srgbClr val="252525"/>
                </a:solidFill>
                <a:latin typeface="Times New Roman"/>
                <a:cs typeface="Times New Roman"/>
              </a:rPr>
              <a:t>on</a:t>
            </a:r>
            <a:r>
              <a:rPr sz="2000" spc="-60" dirty="0">
                <a:solidFill>
                  <a:srgbClr val="252525"/>
                </a:solidFill>
                <a:latin typeface="Times New Roman"/>
                <a:cs typeface="Times New Roman"/>
              </a:rPr>
              <a:t>a</a:t>
            </a:r>
            <a:r>
              <a:rPr sz="2000" spc="-100" dirty="0">
                <a:solidFill>
                  <a:srgbClr val="252525"/>
                </a:solidFill>
                <a:latin typeface="Times New Roman"/>
                <a:cs typeface="Times New Roman"/>
              </a:rPr>
              <a:t>l</a:t>
            </a:r>
            <a:r>
              <a:rPr sz="2000" spc="85" dirty="0">
                <a:solidFill>
                  <a:srgbClr val="252525"/>
                </a:solidFill>
                <a:latin typeface="Times New Roman"/>
                <a:cs typeface="Times New Roman"/>
              </a:rPr>
              <a:t> </a:t>
            </a:r>
            <a:r>
              <a:rPr sz="2000" spc="-60" dirty="0">
                <a:solidFill>
                  <a:srgbClr val="252525"/>
                </a:solidFill>
                <a:latin typeface="Times New Roman"/>
                <a:cs typeface="Times New Roman"/>
              </a:rPr>
              <a:t>c</a:t>
            </a:r>
            <a:r>
              <a:rPr sz="2000" spc="-180" dirty="0">
                <a:solidFill>
                  <a:srgbClr val="252525"/>
                </a:solidFill>
                <a:latin typeface="Times New Roman"/>
                <a:cs typeface="Times New Roman"/>
              </a:rPr>
              <a:t>y</a:t>
            </a:r>
            <a:r>
              <a:rPr sz="2000" spc="-20" dirty="0">
                <a:solidFill>
                  <a:srgbClr val="252525"/>
                </a:solidFill>
                <a:latin typeface="Times New Roman"/>
                <a:cs typeface="Times New Roman"/>
              </a:rPr>
              <a:t>s</a:t>
            </a:r>
            <a:r>
              <a:rPr sz="2000" spc="35" dirty="0">
                <a:solidFill>
                  <a:srgbClr val="252525"/>
                </a:solidFill>
                <a:latin typeface="Times New Roman"/>
                <a:cs typeface="Times New Roman"/>
              </a:rPr>
              <a:t>t</a:t>
            </a:r>
            <a:r>
              <a:rPr sz="2000" spc="25" dirty="0">
                <a:solidFill>
                  <a:srgbClr val="252525"/>
                </a:solidFill>
                <a:latin typeface="Times New Roman"/>
                <a:cs typeface="Times New Roman"/>
              </a:rPr>
              <a:t> </a:t>
            </a:r>
            <a:r>
              <a:rPr sz="2000" spc="-95" dirty="0">
                <a:solidFill>
                  <a:srgbClr val="252525"/>
                </a:solidFill>
                <a:latin typeface="Times New Roman"/>
                <a:cs typeface="Times New Roman"/>
              </a:rPr>
              <a:t>(</a:t>
            </a:r>
            <a:r>
              <a:rPr sz="2000" b="1" i="1" u="sng" spc="-75" dirty="0">
                <a:solidFill>
                  <a:srgbClr val="FF0000"/>
                </a:solidFill>
                <a:uFill>
                  <a:solidFill>
                    <a:srgbClr val="FF0000"/>
                  </a:solidFill>
                </a:uFill>
                <a:latin typeface="Times New Roman"/>
                <a:cs typeface="Times New Roman"/>
              </a:rPr>
              <a:t>dur</a:t>
            </a:r>
            <a:r>
              <a:rPr sz="2000" b="1" i="1" u="sng" spc="-65" dirty="0">
                <a:solidFill>
                  <a:srgbClr val="FF0000"/>
                </a:solidFill>
                <a:uFill>
                  <a:solidFill>
                    <a:srgbClr val="FF0000"/>
                  </a:solidFill>
                </a:uFill>
                <a:latin typeface="Times New Roman"/>
                <a:cs typeface="Times New Roman"/>
              </a:rPr>
              <a:t>a</a:t>
            </a:r>
            <a:r>
              <a:rPr sz="2000" b="1" i="1" u="sng" spc="5" dirty="0">
                <a:solidFill>
                  <a:srgbClr val="FF0000"/>
                </a:solidFill>
                <a:uFill>
                  <a:solidFill>
                    <a:srgbClr val="FF0000"/>
                  </a:solidFill>
                </a:uFill>
                <a:latin typeface="Times New Roman"/>
                <a:cs typeface="Times New Roman"/>
              </a:rPr>
              <a:t>t</a:t>
            </a:r>
            <a:r>
              <a:rPr sz="2000" b="1" i="1" u="sng" spc="-10" dirty="0">
                <a:solidFill>
                  <a:srgbClr val="FF0000"/>
                </a:solidFill>
                <a:uFill>
                  <a:solidFill>
                    <a:srgbClr val="FF0000"/>
                  </a:solidFill>
                </a:uFill>
                <a:latin typeface="Times New Roman"/>
                <a:cs typeface="Times New Roman"/>
              </a:rPr>
              <a:t>i</a:t>
            </a:r>
            <a:r>
              <a:rPr sz="2000" b="1" i="1" u="sng" spc="-30" dirty="0">
                <a:solidFill>
                  <a:srgbClr val="FF0000"/>
                </a:solidFill>
                <a:uFill>
                  <a:solidFill>
                    <a:srgbClr val="FF0000"/>
                  </a:solidFill>
                </a:uFill>
                <a:latin typeface="Times New Roman"/>
                <a:cs typeface="Times New Roman"/>
              </a:rPr>
              <a:t>o</a:t>
            </a:r>
            <a:r>
              <a:rPr sz="2000" b="1" i="1" u="sng" spc="-80" dirty="0">
                <a:solidFill>
                  <a:srgbClr val="FF0000"/>
                </a:solidFill>
                <a:uFill>
                  <a:solidFill>
                    <a:srgbClr val="FF0000"/>
                  </a:solidFill>
                </a:uFill>
                <a:latin typeface="Times New Roman"/>
                <a:cs typeface="Times New Roman"/>
              </a:rPr>
              <a:t>n</a:t>
            </a:r>
            <a:r>
              <a:rPr sz="2000" b="1" i="1" u="sng" spc="95" dirty="0">
                <a:solidFill>
                  <a:srgbClr val="FF0000"/>
                </a:solidFill>
                <a:uFill>
                  <a:solidFill>
                    <a:srgbClr val="FF0000"/>
                  </a:solidFill>
                </a:uFill>
                <a:latin typeface="Times New Roman"/>
                <a:cs typeface="Times New Roman"/>
              </a:rPr>
              <a:t> </a:t>
            </a:r>
            <a:r>
              <a:rPr sz="2000" b="1" i="1" u="sng" spc="-45" dirty="0">
                <a:solidFill>
                  <a:srgbClr val="FF0000"/>
                </a:solidFill>
                <a:uFill>
                  <a:solidFill>
                    <a:srgbClr val="FF0000"/>
                  </a:solidFill>
                </a:uFill>
                <a:latin typeface="Times New Roman"/>
                <a:cs typeface="Times New Roman"/>
              </a:rPr>
              <a:t>l</a:t>
            </a:r>
            <a:r>
              <a:rPr sz="2000" b="1" i="1" u="sng" spc="20" dirty="0">
                <a:solidFill>
                  <a:srgbClr val="FF0000"/>
                </a:solidFill>
                <a:uFill>
                  <a:solidFill>
                    <a:srgbClr val="FF0000"/>
                  </a:solidFill>
                </a:uFill>
                <a:latin typeface="Times New Roman"/>
                <a:cs typeface="Times New Roman"/>
              </a:rPr>
              <a:t>e</a:t>
            </a:r>
            <a:r>
              <a:rPr sz="2000" b="1" i="1" u="sng" spc="10" dirty="0">
                <a:solidFill>
                  <a:srgbClr val="FF0000"/>
                </a:solidFill>
                <a:uFill>
                  <a:solidFill>
                    <a:srgbClr val="FF0000"/>
                  </a:solidFill>
                </a:uFill>
                <a:latin typeface="Times New Roman"/>
                <a:cs typeface="Times New Roman"/>
              </a:rPr>
              <a:t>ss</a:t>
            </a:r>
            <a:r>
              <a:rPr sz="2000" b="1" i="1" u="sng" spc="-60" dirty="0">
                <a:solidFill>
                  <a:srgbClr val="FF0000"/>
                </a:solidFill>
                <a:uFill>
                  <a:solidFill>
                    <a:srgbClr val="FF0000"/>
                  </a:solidFill>
                </a:uFill>
                <a:latin typeface="Times New Roman"/>
                <a:cs typeface="Times New Roman"/>
              </a:rPr>
              <a:t> </a:t>
            </a:r>
            <a:r>
              <a:rPr sz="2000" b="1" i="1" u="sng" spc="-50" dirty="0">
                <a:solidFill>
                  <a:srgbClr val="FF0000"/>
                </a:solidFill>
                <a:uFill>
                  <a:solidFill>
                    <a:srgbClr val="FF0000"/>
                  </a:solidFill>
                </a:uFill>
                <a:latin typeface="Times New Roman"/>
                <a:cs typeface="Times New Roman"/>
              </a:rPr>
              <a:t>tha</a:t>
            </a:r>
            <a:r>
              <a:rPr sz="2000" b="1" i="1" u="sng" spc="-80" dirty="0">
                <a:solidFill>
                  <a:srgbClr val="FF0000"/>
                </a:solidFill>
                <a:uFill>
                  <a:solidFill>
                    <a:srgbClr val="FF0000"/>
                  </a:solidFill>
                </a:uFill>
                <a:latin typeface="Times New Roman"/>
                <a:cs typeface="Times New Roman"/>
              </a:rPr>
              <a:t>n</a:t>
            </a:r>
            <a:r>
              <a:rPr sz="2000" b="1" i="1" u="sng" spc="30" dirty="0">
                <a:solidFill>
                  <a:srgbClr val="FF0000"/>
                </a:solidFill>
                <a:uFill>
                  <a:solidFill>
                    <a:srgbClr val="FF0000"/>
                  </a:solidFill>
                </a:uFill>
                <a:latin typeface="Times New Roman"/>
                <a:cs typeface="Times New Roman"/>
              </a:rPr>
              <a:t> </a:t>
            </a:r>
            <a:r>
              <a:rPr sz="2000" b="1" i="1" u="sng" spc="-130" dirty="0">
                <a:solidFill>
                  <a:srgbClr val="FF0000"/>
                </a:solidFill>
                <a:uFill>
                  <a:solidFill>
                    <a:srgbClr val="FF0000"/>
                  </a:solidFill>
                </a:uFill>
                <a:latin typeface="Times New Roman"/>
                <a:cs typeface="Times New Roman"/>
              </a:rPr>
              <a:t>3</a:t>
            </a:r>
            <a:r>
              <a:rPr sz="2000" b="1" i="1" u="sng" spc="-20" dirty="0">
                <a:solidFill>
                  <a:srgbClr val="FF0000"/>
                </a:solidFill>
                <a:uFill>
                  <a:solidFill>
                    <a:srgbClr val="FF0000"/>
                  </a:solidFill>
                </a:uFill>
                <a:latin typeface="Times New Roman"/>
                <a:cs typeface="Times New Roman"/>
              </a:rPr>
              <a:t> </a:t>
            </a:r>
            <a:r>
              <a:rPr sz="2000" b="1" i="1" u="sng" spc="20" dirty="0">
                <a:solidFill>
                  <a:srgbClr val="FF0000"/>
                </a:solidFill>
                <a:uFill>
                  <a:solidFill>
                    <a:srgbClr val="FF0000"/>
                  </a:solidFill>
                </a:uFill>
                <a:latin typeface="Times New Roman"/>
                <a:cs typeface="Times New Roman"/>
              </a:rPr>
              <a:t>cyc</a:t>
            </a:r>
            <a:r>
              <a:rPr sz="2000" b="1" i="1" u="sng" spc="-45" dirty="0">
                <a:solidFill>
                  <a:srgbClr val="FF0000"/>
                </a:solidFill>
                <a:uFill>
                  <a:solidFill>
                    <a:srgbClr val="FF0000"/>
                  </a:solidFill>
                </a:uFill>
                <a:latin typeface="Times New Roman"/>
                <a:cs typeface="Times New Roman"/>
              </a:rPr>
              <a:t>l</a:t>
            </a:r>
            <a:r>
              <a:rPr sz="2000" b="1" i="1" u="sng" spc="-5" dirty="0">
                <a:solidFill>
                  <a:srgbClr val="FF0000"/>
                </a:solidFill>
                <a:uFill>
                  <a:solidFill>
                    <a:srgbClr val="FF0000"/>
                  </a:solidFill>
                </a:uFill>
                <a:latin typeface="Times New Roman"/>
                <a:cs typeface="Times New Roman"/>
              </a:rPr>
              <a:t>e</a:t>
            </a:r>
            <a:r>
              <a:rPr sz="2000" b="1" i="1" u="sng" spc="-95" dirty="0">
                <a:solidFill>
                  <a:srgbClr val="FF0000"/>
                </a:solidFill>
                <a:uFill>
                  <a:solidFill>
                    <a:srgbClr val="FF0000"/>
                  </a:solidFill>
                </a:uFill>
                <a:latin typeface="Times New Roman"/>
                <a:cs typeface="Times New Roman"/>
              </a:rPr>
              <a:t> </a:t>
            </a:r>
            <a:r>
              <a:rPr sz="2000" b="1" i="1" u="sng" spc="-105" dirty="0">
                <a:solidFill>
                  <a:srgbClr val="FF0000"/>
                </a:solidFill>
                <a:uFill>
                  <a:solidFill>
                    <a:srgbClr val="FF0000"/>
                  </a:solidFill>
                </a:uFill>
                <a:latin typeface="Times New Roman"/>
                <a:cs typeface="Times New Roman"/>
              </a:rPr>
              <a:t>a</a:t>
            </a:r>
            <a:r>
              <a:rPr sz="2000" b="1" i="1" u="sng" spc="-85" dirty="0">
                <a:solidFill>
                  <a:srgbClr val="FF0000"/>
                </a:solidFill>
                <a:uFill>
                  <a:solidFill>
                    <a:srgbClr val="FF0000"/>
                  </a:solidFill>
                </a:uFill>
                <a:latin typeface="Times New Roman"/>
                <a:cs typeface="Times New Roman"/>
              </a:rPr>
              <a:t>n</a:t>
            </a:r>
            <a:r>
              <a:rPr sz="2000" b="1" i="1" u="sng" spc="50" dirty="0">
                <a:solidFill>
                  <a:srgbClr val="FF0000"/>
                </a:solidFill>
                <a:uFill>
                  <a:solidFill>
                    <a:srgbClr val="FF0000"/>
                  </a:solidFill>
                </a:uFill>
                <a:latin typeface="Times New Roman"/>
                <a:cs typeface="Times New Roman"/>
              </a:rPr>
              <a:t>d</a:t>
            </a:r>
            <a:r>
              <a:rPr sz="2000" b="1" i="1" u="sng" spc="20" dirty="0">
                <a:solidFill>
                  <a:srgbClr val="FF0000"/>
                </a:solidFill>
                <a:uFill>
                  <a:solidFill>
                    <a:srgbClr val="FF0000"/>
                  </a:solidFill>
                </a:uFill>
                <a:latin typeface="Times New Roman"/>
                <a:cs typeface="Times New Roman"/>
              </a:rPr>
              <a:t> </a:t>
            </a:r>
            <a:r>
              <a:rPr sz="2000" b="1" i="1" u="sng" spc="-10" dirty="0">
                <a:solidFill>
                  <a:srgbClr val="FF0000"/>
                </a:solidFill>
                <a:uFill>
                  <a:solidFill>
                    <a:srgbClr val="FF0000"/>
                  </a:solidFill>
                </a:uFill>
                <a:latin typeface="Times New Roman"/>
                <a:cs typeface="Times New Roman"/>
              </a:rPr>
              <a:t>s</a:t>
            </a:r>
            <a:r>
              <a:rPr sz="2000" b="1" i="1" u="sng" spc="-25" dirty="0">
                <a:solidFill>
                  <a:srgbClr val="FF0000"/>
                </a:solidFill>
                <a:uFill>
                  <a:solidFill>
                    <a:srgbClr val="FF0000"/>
                  </a:solidFill>
                </a:uFill>
                <a:latin typeface="Times New Roman"/>
                <a:cs typeface="Times New Roman"/>
              </a:rPr>
              <a:t>i</a:t>
            </a:r>
            <a:r>
              <a:rPr sz="2000" b="1" i="1" u="sng" spc="150" dirty="0">
                <a:solidFill>
                  <a:srgbClr val="FF0000"/>
                </a:solidFill>
                <a:uFill>
                  <a:solidFill>
                    <a:srgbClr val="FF0000"/>
                  </a:solidFill>
                </a:uFill>
                <a:latin typeface="Times New Roman"/>
                <a:cs typeface="Times New Roman"/>
              </a:rPr>
              <a:t>z</a:t>
            </a:r>
            <a:r>
              <a:rPr sz="2000" b="1" i="1" u="sng" spc="-5" dirty="0">
                <a:solidFill>
                  <a:srgbClr val="FF0000"/>
                </a:solidFill>
                <a:uFill>
                  <a:solidFill>
                    <a:srgbClr val="FF0000"/>
                  </a:solidFill>
                </a:uFill>
                <a:latin typeface="Times New Roman"/>
                <a:cs typeface="Times New Roman"/>
              </a:rPr>
              <a:t>e</a:t>
            </a:r>
            <a:r>
              <a:rPr sz="2000" b="1" i="1" u="sng" spc="-20" dirty="0">
                <a:solidFill>
                  <a:srgbClr val="FF0000"/>
                </a:solidFill>
                <a:uFill>
                  <a:solidFill>
                    <a:srgbClr val="FF0000"/>
                  </a:solidFill>
                </a:uFill>
                <a:latin typeface="Times New Roman"/>
                <a:cs typeface="Times New Roman"/>
              </a:rPr>
              <a:t> </a:t>
            </a:r>
            <a:r>
              <a:rPr sz="2000" b="1" i="1" u="sng" spc="-45" dirty="0">
                <a:solidFill>
                  <a:srgbClr val="FF0000"/>
                </a:solidFill>
                <a:uFill>
                  <a:solidFill>
                    <a:srgbClr val="FF0000"/>
                  </a:solidFill>
                </a:uFill>
                <a:latin typeface="Times New Roman"/>
                <a:cs typeface="Times New Roman"/>
              </a:rPr>
              <a:t>l</a:t>
            </a:r>
            <a:r>
              <a:rPr sz="2000" b="1" i="1" u="sng" spc="20" dirty="0">
                <a:solidFill>
                  <a:srgbClr val="FF0000"/>
                </a:solidFill>
                <a:uFill>
                  <a:solidFill>
                    <a:srgbClr val="FF0000"/>
                  </a:solidFill>
                </a:uFill>
                <a:latin typeface="Times New Roman"/>
                <a:cs typeface="Times New Roman"/>
              </a:rPr>
              <a:t>e</a:t>
            </a:r>
            <a:r>
              <a:rPr sz="2000" b="1" i="1" u="sng" spc="10" dirty="0">
                <a:solidFill>
                  <a:srgbClr val="FF0000"/>
                </a:solidFill>
                <a:uFill>
                  <a:solidFill>
                    <a:srgbClr val="FF0000"/>
                  </a:solidFill>
                </a:uFill>
                <a:latin typeface="Times New Roman"/>
                <a:cs typeface="Times New Roman"/>
              </a:rPr>
              <a:t>ss</a:t>
            </a:r>
            <a:r>
              <a:rPr sz="2000" b="1" i="1" u="sng" spc="-60" dirty="0">
                <a:solidFill>
                  <a:srgbClr val="FF0000"/>
                </a:solidFill>
                <a:uFill>
                  <a:solidFill>
                    <a:srgbClr val="FF0000"/>
                  </a:solidFill>
                </a:uFill>
                <a:latin typeface="Times New Roman"/>
                <a:cs typeface="Times New Roman"/>
              </a:rPr>
              <a:t> </a:t>
            </a:r>
            <a:r>
              <a:rPr sz="2000" b="1" i="1" u="sng" spc="-50" dirty="0">
                <a:solidFill>
                  <a:srgbClr val="FF0000"/>
                </a:solidFill>
                <a:uFill>
                  <a:solidFill>
                    <a:srgbClr val="FF0000"/>
                  </a:solidFill>
                </a:uFill>
                <a:latin typeface="Times New Roman"/>
                <a:cs typeface="Times New Roman"/>
              </a:rPr>
              <a:t>tha</a:t>
            </a:r>
            <a:r>
              <a:rPr sz="2000" b="1" i="1" u="sng" spc="-80" dirty="0">
                <a:solidFill>
                  <a:srgbClr val="FF0000"/>
                </a:solidFill>
                <a:uFill>
                  <a:solidFill>
                    <a:srgbClr val="FF0000"/>
                  </a:solidFill>
                </a:uFill>
                <a:latin typeface="Times New Roman"/>
                <a:cs typeface="Times New Roman"/>
              </a:rPr>
              <a:t>n</a:t>
            </a:r>
            <a:r>
              <a:rPr sz="2000" b="1" i="1" u="sng" spc="30" dirty="0">
                <a:solidFill>
                  <a:srgbClr val="FF0000"/>
                </a:solidFill>
                <a:uFill>
                  <a:solidFill>
                    <a:srgbClr val="FF0000"/>
                  </a:solidFill>
                </a:uFill>
                <a:latin typeface="Times New Roman"/>
                <a:cs typeface="Times New Roman"/>
              </a:rPr>
              <a:t> </a:t>
            </a:r>
            <a:r>
              <a:rPr sz="2000" b="1" i="1" u="sng" spc="-325" dirty="0">
                <a:solidFill>
                  <a:srgbClr val="FF0000"/>
                </a:solidFill>
                <a:uFill>
                  <a:solidFill>
                    <a:srgbClr val="FF0000"/>
                  </a:solidFill>
                </a:uFill>
                <a:latin typeface="Times New Roman"/>
                <a:cs typeface="Times New Roman"/>
              </a:rPr>
              <a:t>1</a:t>
            </a:r>
            <a:r>
              <a:rPr sz="2000" b="1" i="1" u="sng" spc="-130" dirty="0">
                <a:solidFill>
                  <a:srgbClr val="FF0000"/>
                </a:solidFill>
                <a:uFill>
                  <a:solidFill>
                    <a:srgbClr val="FF0000"/>
                  </a:solidFill>
                </a:uFill>
                <a:latin typeface="Times New Roman"/>
                <a:cs typeface="Times New Roman"/>
              </a:rPr>
              <a:t>0</a:t>
            </a:r>
            <a:r>
              <a:rPr sz="2000" b="1" i="1" u="sng" spc="50" dirty="0">
                <a:solidFill>
                  <a:srgbClr val="FF0000"/>
                </a:solidFill>
                <a:uFill>
                  <a:solidFill>
                    <a:srgbClr val="FF0000"/>
                  </a:solidFill>
                </a:uFill>
                <a:latin typeface="Times New Roman"/>
                <a:cs typeface="Times New Roman"/>
              </a:rPr>
              <a:t> </a:t>
            </a:r>
            <a:r>
              <a:rPr sz="2000" b="1" i="1" u="sng" spc="20" dirty="0">
                <a:solidFill>
                  <a:srgbClr val="FF0000"/>
                </a:solidFill>
                <a:uFill>
                  <a:solidFill>
                    <a:srgbClr val="FF0000"/>
                  </a:solidFill>
                </a:uFill>
                <a:latin typeface="Times New Roman"/>
                <a:cs typeface="Times New Roman"/>
              </a:rPr>
              <a:t>c</a:t>
            </a:r>
            <a:r>
              <a:rPr sz="2000" b="1" i="1" u="sng" spc="10" dirty="0">
                <a:solidFill>
                  <a:srgbClr val="FF0000"/>
                </a:solidFill>
                <a:uFill>
                  <a:solidFill>
                    <a:srgbClr val="FF0000"/>
                  </a:solidFill>
                </a:uFill>
                <a:latin typeface="Times New Roman"/>
                <a:cs typeface="Times New Roman"/>
              </a:rPr>
              <a:t>m</a:t>
            </a:r>
            <a:r>
              <a:rPr sz="2000" b="1" i="1" u="sng" dirty="0">
                <a:solidFill>
                  <a:srgbClr val="FF0000"/>
                </a:solidFill>
                <a:uFill>
                  <a:solidFill>
                    <a:srgbClr val="FF0000"/>
                  </a:solidFill>
                </a:uFill>
                <a:latin typeface="Times New Roman"/>
                <a:cs typeface="Times New Roman"/>
              </a:rPr>
              <a:t>)</a:t>
            </a:r>
            <a:endParaRPr sz="2000" dirty="0">
              <a:latin typeface="Times New Roman"/>
              <a:cs typeface="Times New Roman"/>
            </a:endParaRPr>
          </a:p>
          <a:p>
            <a:pPr marL="298450" indent="-286385">
              <a:lnSpc>
                <a:spcPct val="100000"/>
              </a:lnSpc>
              <a:spcBef>
                <a:spcPts val="695"/>
              </a:spcBef>
              <a:buClr>
                <a:srgbClr val="83992A"/>
              </a:buClr>
              <a:buSzPct val="118604"/>
              <a:buFont typeface="Arial MT"/>
              <a:buChar char="•"/>
              <a:tabLst>
                <a:tab pos="298450" algn="l"/>
                <a:tab pos="299085" algn="l"/>
              </a:tabLst>
            </a:pPr>
            <a:r>
              <a:rPr sz="2000" spc="-35" dirty="0">
                <a:latin typeface="Times New Roman"/>
                <a:cs typeface="Times New Roman"/>
              </a:rPr>
              <a:t>Mucinous</a:t>
            </a:r>
            <a:r>
              <a:rPr sz="2000" spc="100" dirty="0">
                <a:latin typeface="Times New Roman"/>
                <a:cs typeface="Times New Roman"/>
              </a:rPr>
              <a:t> </a:t>
            </a:r>
            <a:r>
              <a:rPr sz="2000" spc="-30" dirty="0">
                <a:latin typeface="Times New Roman"/>
                <a:cs typeface="Times New Roman"/>
              </a:rPr>
              <a:t>cystadenoma</a:t>
            </a:r>
            <a:r>
              <a:rPr sz="2000" u="sng" spc="185" dirty="0">
                <a:solidFill>
                  <a:srgbClr val="FF0000"/>
                </a:solidFill>
                <a:uFill>
                  <a:solidFill>
                    <a:srgbClr val="FF0000"/>
                  </a:solidFill>
                </a:uFill>
                <a:latin typeface="Times New Roman"/>
                <a:cs typeface="Times New Roman"/>
              </a:rPr>
              <a:t> </a:t>
            </a:r>
            <a:r>
              <a:rPr sz="2000" b="1" i="1" u="sng" spc="-50" dirty="0">
                <a:solidFill>
                  <a:srgbClr val="FF0000"/>
                </a:solidFill>
                <a:uFill>
                  <a:solidFill>
                    <a:srgbClr val="FF0000"/>
                  </a:solidFill>
                </a:uFill>
                <a:latin typeface="Times New Roman"/>
                <a:cs typeface="Times New Roman"/>
              </a:rPr>
              <a:t>(ultrasound</a:t>
            </a:r>
            <a:r>
              <a:rPr sz="2000" b="1" i="1" u="sng" spc="15" dirty="0">
                <a:solidFill>
                  <a:srgbClr val="FF0000"/>
                </a:solidFill>
                <a:uFill>
                  <a:solidFill>
                    <a:srgbClr val="FF0000"/>
                  </a:solidFill>
                </a:uFill>
                <a:latin typeface="Times New Roman"/>
                <a:cs typeface="Times New Roman"/>
              </a:rPr>
              <a:t> </a:t>
            </a:r>
            <a:r>
              <a:rPr sz="2000" b="1" i="1" u="sng" spc="-40" dirty="0">
                <a:solidFill>
                  <a:srgbClr val="FF0000"/>
                </a:solidFill>
                <a:uFill>
                  <a:solidFill>
                    <a:srgbClr val="FF0000"/>
                  </a:solidFill>
                </a:uFill>
                <a:latin typeface="Times New Roman"/>
                <a:cs typeface="Times New Roman"/>
              </a:rPr>
              <a:t>finding</a:t>
            </a:r>
            <a:r>
              <a:rPr sz="2000" b="1" i="1" u="sng" spc="110" dirty="0">
                <a:solidFill>
                  <a:srgbClr val="FF0000"/>
                </a:solidFill>
                <a:uFill>
                  <a:solidFill>
                    <a:srgbClr val="FF0000"/>
                  </a:solidFill>
                </a:uFill>
                <a:latin typeface="Times New Roman"/>
                <a:cs typeface="Times New Roman"/>
              </a:rPr>
              <a:t> </a:t>
            </a:r>
            <a:r>
              <a:rPr sz="2000" b="1" i="1" u="sng" dirty="0">
                <a:solidFill>
                  <a:srgbClr val="FF0000"/>
                </a:solidFill>
                <a:uFill>
                  <a:solidFill>
                    <a:srgbClr val="FF0000"/>
                  </a:solidFill>
                </a:uFill>
                <a:latin typeface="Times New Roman"/>
                <a:cs typeface="Times New Roman"/>
              </a:rPr>
              <a:t>)</a:t>
            </a:r>
            <a:endParaRPr sz="2000" dirty="0">
              <a:latin typeface="Times New Roman"/>
              <a:cs typeface="Times New Roman"/>
            </a:endParaRPr>
          </a:p>
          <a:p>
            <a:pPr marL="298450" indent="-286385">
              <a:lnSpc>
                <a:spcPct val="100000"/>
              </a:lnSpc>
              <a:spcBef>
                <a:spcPts val="920"/>
              </a:spcBef>
              <a:buClr>
                <a:srgbClr val="83992A"/>
              </a:buClr>
              <a:buSzPct val="118604"/>
              <a:buFont typeface="Arial MT"/>
              <a:buChar char="•"/>
              <a:tabLst>
                <a:tab pos="298450" algn="l"/>
                <a:tab pos="299085" algn="l"/>
                <a:tab pos="2053589" algn="l"/>
              </a:tabLst>
            </a:pPr>
            <a:r>
              <a:rPr sz="2000" spc="-15" dirty="0">
                <a:solidFill>
                  <a:srgbClr val="252525"/>
                </a:solidFill>
                <a:latin typeface="Times New Roman"/>
                <a:cs typeface="Times New Roman"/>
              </a:rPr>
              <a:t>Gravied</a:t>
            </a:r>
            <a:r>
              <a:rPr sz="2000" spc="50" dirty="0">
                <a:solidFill>
                  <a:srgbClr val="252525"/>
                </a:solidFill>
                <a:latin typeface="Times New Roman"/>
                <a:cs typeface="Times New Roman"/>
              </a:rPr>
              <a:t> </a:t>
            </a:r>
            <a:r>
              <a:rPr sz="2000" spc="-10" dirty="0">
                <a:solidFill>
                  <a:srgbClr val="252525"/>
                </a:solidFill>
                <a:latin typeface="Times New Roman"/>
                <a:cs typeface="Times New Roman"/>
              </a:rPr>
              <a:t>uterus	</a:t>
            </a:r>
            <a:r>
              <a:rPr sz="2000" spc="-55" dirty="0">
                <a:solidFill>
                  <a:srgbClr val="252525"/>
                </a:solidFill>
                <a:latin typeface="Times New Roman"/>
                <a:cs typeface="Times New Roman"/>
              </a:rPr>
              <a:t>(</a:t>
            </a:r>
            <a:r>
              <a:rPr sz="2000" spc="-55" dirty="0">
                <a:solidFill>
                  <a:srgbClr val="FF0000"/>
                </a:solidFill>
                <a:latin typeface="Times New Roman"/>
                <a:cs typeface="Times New Roman"/>
              </a:rPr>
              <a:t>negative</a:t>
            </a:r>
            <a:r>
              <a:rPr sz="2000" spc="50" dirty="0">
                <a:solidFill>
                  <a:srgbClr val="FF0000"/>
                </a:solidFill>
                <a:latin typeface="Times New Roman"/>
                <a:cs typeface="Times New Roman"/>
              </a:rPr>
              <a:t> </a:t>
            </a:r>
            <a:r>
              <a:rPr sz="2000" spc="-35" dirty="0">
                <a:solidFill>
                  <a:srgbClr val="FF0000"/>
                </a:solidFill>
                <a:latin typeface="Times New Roman"/>
                <a:cs typeface="Times New Roman"/>
              </a:rPr>
              <a:t>pregnancy</a:t>
            </a:r>
            <a:r>
              <a:rPr sz="2000" spc="55" dirty="0">
                <a:solidFill>
                  <a:srgbClr val="FF0000"/>
                </a:solidFill>
                <a:latin typeface="Times New Roman"/>
                <a:cs typeface="Times New Roman"/>
              </a:rPr>
              <a:t> </a:t>
            </a:r>
            <a:r>
              <a:rPr sz="2000" spc="-10" dirty="0">
                <a:solidFill>
                  <a:srgbClr val="FF0000"/>
                </a:solidFill>
                <a:latin typeface="Times New Roman"/>
                <a:cs typeface="Times New Roman"/>
              </a:rPr>
              <a:t>test</a:t>
            </a:r>
            <a:r>
              <a:rPr sz="2000" spc="30" dirty="0">
                <a:solidFill>
                  <a:srgbClr val="FF0000"/>
                </a:solidFill>
                <a:latin typeface="Times New Roman"/>
                <a:cs typeface="Times New Roman"/>
              </a:rPr>
              <a:t> </a:t>
            </a:r>
            <a:r>
              <a:rPr sz="2000" dirty="0">
                <a:solidFill>
                  <a:srgbClr val="FF0000"/>
                </a:solidFill>
                <a:latin typeface="Times New Roman"/>
                <a:cs typeface="Times New Roman"/>
              </a:rPr>
              <a:t>and</a:t>
            </a:r>
            <a:r>
              <a:rPr sz="2000" spc="25" dirty="0">
                <a:solidFill>
                  <a:srgbClr val="FF0000"/>
                </a:solidFill>
                <a:latin typeface="Times New Roman"/>
                <a:cs typeface="Times New Roman"/>
              </a:rPr>
              <a:t> </a:t>
            </a:r>
            <a:r>
              <a:rPr sz="2000" spc="-5" dirty="0">
                <a:solidFill>
                  <a:srgbClr val="FF0000"/>
                </a:solidFill>
                <a:latin typeface="Times New Roman"/>
                <a:cs typeface="Times New Roman"/>
              </a:rPr>
              <a:t>duration</a:t>
            </a:r>
            <a:r>
              <a:rPr sz="2000" spc="75" dirty="0">
                <a:solidFill>
                  <a:srgbClr val="FF0000"/>
                </a:solidFill>
                <a:latin typeface="Times New Roman"/>
                <a:cs typeface="Times New Roman"/>
              </a:rPr>
              <a:t> </a:t>
            </a:r>
            <a:r>
              <a:rPr sz="2000" dirty="0">
                <a:solidFill>
                  <a:srgbClr val="FF0000"/>
                </a:solidFill>
                <a:latin typeface="Times New Roman"/>
                <a:cs typeface="Times New Roman"/>
              </a:rPr>
              <a:t>and</a:t>
            </a:r>
            <a:r>
              <a:rPr sz="2000" spc="25" dirty="0">
                <a:solidFill>
                  <a:srgbClr val="FF0000"/>
                </a:solidFill>
                <a:latin typeface="Times New Roman"/>
                <a:cs typeface="Times New Roman"/>
              </a:rPr>
              <a:t> </a:t>
            </a:r>
            <a:r>
              <a:rPr sz="2000" spc="10" dirty="0">
                <a:solidFill>
                  <a:srgbClr val="FF0000"/>
                </a:solidFill>
                <a:latin typeface="Times New Roman"/>
                <a:cs typeface="Times New Roman"/>
              </a:rPr>
              <a:t>Normal</a:t>
            </a:r>
            <a:r>
              <a:rPr sz="2000" spc="90" dirty="0">
                <a:solidFill>
                  <a:srgbClr val="FF0000"/>
                </a:solidFill>
                <a:latin typeface="Times New Roman"/>
                <a:cs typeface="Times New Roman"/>
              </a:rPr>
              <a:t> </a:t>
            </a:r>
            <a:r>
              <a:rPr sz="2000" spc="-35" dirty="0">
                <a:solidFill>
                  <a:srgbClr val="FF0000"/>
                </a:solidFill>
                <a:latin typeface="Times New Roman"/>
                <a:cs typeface="Times New Roman"/>
              </a:rPr>
              <a:t>size</a:t>
            </a:r>
            <a:r>
              <a:rPr sz="2000" spc="-90" dirty="0">
                <a:solidFill>
                  <a:srgbClr val="FF0000"/>
                </a:solidFill>
                <a:latin typeface="Times New Roman"/>
                <a:cs typeface="Times New Roman"/>
              </a:rPr>
              <a:t> </a:t>
            </a:r>
            <a:r>
              <a:rPr sz="2000" spc="15" dirty="0">
                <a:solidFill>
                  <a:srgbClr val="FF0000"/>
                </a:solidFill>
                <a:latin typeface="Times New Roman"/>
                <a:cs typeface="Times New Roman"/>
              </a:rPr>
              <a:t>of</a:t>
            </a:r>
            <a:r>
              <a:rPr sz="2000" spc="335" dirty="0">
                <a:solidFill>
                  <a:srgbClr val="FF0000"/>
                </a:solidFill>
                <a:latin typeface="Times New Roman"/>
                <a:cs typeface="Times New Roman"/>
              </a:rPr>
              <a:t> </a:t>
            </a:r>
            <a:r>
              <a:rPr sz="2000" spc="-10" dirty="0">
                <a:solidFill>
                  <a:srgbClr val="FF0000"/>
                </a:solidFill>
                <a:latin typeface="Times New Roman"/>
                <a:cs typeface="Times New Roman"/>
              </a:rPr>
              <a:t>uterus</a:t>
            </a:r>
            <a:r>
              <a:rPr sz="2000" spc="95" dirty="0">
                <a:solidFill>
                  <a:srgbClr val="FF0000"/>
                </a:solidFill>
                <a:latin typeface="Times New Roman"/>
                <a:cs typeface="Times New Roman"/>
              </a:rPr>
              <a:t> </a:t>
            </a:r>
            <a:r>
              <a:rPr sz="2000" spc="-85" dirty="0">
                <a:solidFill>
                  <a:srgbClr val="FF0000"/>
                </a:solidFill>
                <a:latin typeface="Times New Roman"/>
                <a:cs typeface="Times New Roman"/>
              </a:rPr>
              <a:t>)</a:t>
            </a:r>
            <a:endParaRPr sz="2000" dirty="0">
              <a:latin typeface="Times New Roman"/>
              <a:cs typeface="Times New Roman"/>
            </a:endParaRPr>
          </a:p>
          <a:p>
            <a:pPr marL="298450" indent="-286385">
              <a:lnSpc>
                <a:spcPct val="100000"/>
              </a:lnSpc>
              <a:spcBef>
                <a:spcPts val="944"/>
              </a:spcBef>
              <a:buClr>
                <a:srgbClr val="83992A"/>
              </a:buClr>
              <a:buSzPct val="118604"/>
              <a:buFont typeface="Arial MT"/>
              <a:buChar char="•"/>
              <a:tabLst>
                <a:tab pos="298450" algn="l"/>
                <a:tab pos="299085" algn="l"/>
              </a:tabLst>
            </a:pPr>
            <a:r>
              <a:rPr sz="2000" spc="-25" dirty="0">
                <a:solidFill>
                  <a:srgbClr val="FF0000"/>
                </a:solidFill>
                <a:latin typeface="Times New Roman"/>
                <a:cs typeface="Times New Roman"/>
              </a:rPr>
              <a:t>Luteoma</a:t>
            </a:r>
            <a:r>
              <a:rPr sz="2000" spc="150" dirty="0">
                <a:solidFill>
                  <a:srgbClr val="FF0000"/>
                </a:solidFill>
                <a:latin typeface="Times New Roman"/>
                <a:cs typeface="Times New Roman"/>
              </a:rPr>
              <a:t> </a:t>
            </a:r>
            <a:r>
              <a:rPr sz="2000" spc="-15" dirty="0">
                <a:solidFill>
                  <a:srgbClr val="FF0000"/>
                </a:solidFill>
                <a:latin typeface="Times New Roman"/>
                <a:cs typeface="Times New Roman"/>
              </a:rPr>
              <a:t>(no</a:t>
            </a:r>
            <a:r>
              <a:rPr sz="2000" spc="65" dirty="0">
                <a:solidFill>
                  <a:srgbClr val="FF0000"/>
                </a:solidFill>
                <a:latin typeface="Times New Roman"/>
                <a:cs typeface="Times New Roman"/>
              </a:rPr>
              <a:t> </a:t>
            </a:r>
            <a:r>
              <a:rPr sz="2000" spc="-30" dirty="0">
                <a:solidFill>
                  <a:srgbClr val="FF0000"/>
                </a:solidFill>
                <a:latin typeface="Times New Roman"/>
                <a:cs typeface="Times New Roman"/>
              </a:rPr>
              <a:t>pregnancy</a:t>
            </a:r>
            <a:r>
              <a:rPr sz="2000" spc="-25" dirty="0">
                <a:solidFill>
                  <a:srgbClr val="FF0000"/>
                </a:solidFill>
                <a:latin typeface="Times New Roman"/>
                <a:cs typeface="Times New Roman"/>
              </a:rPr>
              <a:t> )and</a:t>
            </a:r>
            <a:r>
              <a:rPr sz="2000" spc="85" dirty="0">
                <a:solidFill>
                  <a:srgbClr val="FF0000"/>
                </a:solidFill>
                <a:latin typeface="Times New Roman"/>
                <a:cs typeface="Times New Roman"/>
              </a:rPr>
              <a:t> </a:t>
            </a:r>
            <a:r>
              <a:rPr sz="2000" spc="40" dirty="0">
                <a:solidFill>
                  <a:srgbClr val="FF0000"/>
                </a:solidFill>
                <a:latin typeface="Times New Roman"/>
                <a:cs typeface="Times New Roman"/>
              </a:rPr>
              <a:t>no</a:t>
            </a:r>
            <a:r>
              <a:rPr sz="2000" spc="-10" dirty="0">
                <a:solidFill>
                  <a:srgbClr val="FF0000"/>
                </a:solidFill>
                <a:latin typeface="Times New Roman"/>
                <a:cs typeface="Times New Roman"/>
              </a:rPr>
              <a:t> </a:t>
            </a:r>
            <a:r>
              <a:rPr sz="2000" spc="-40" dirty="0">
                <a:solidFill>
                  <a:srgbClr val="FF0000"/>
                </a:solidFill>
                <a:latin typeface="Times New Roman"/>
                <a:cs typeface="Times New Roman"/>
              </a:rPr>
              <a:t>sign</a:t>
            </a:r>
            <a:r>
              <a:rPr sz="2000" spc="-10" dirty="0">
                <a:solidFill>
                  <a:srgbClr val="FF0000"/>
                </a:solidFill>
                <a:latin typeface="Times New Roman"/>
                <a:cs typeface="Times New Roman"/>
              </a:rPr>
              <a:t> </a:t>
            </a:r>
            <a:r>
              <a:rPr sz="2000" spc="15" dirty="0">
                <a:solidFill>
                  <a:srgbClr val="FF0000"/>
                </a:solidFill>
                <a:latin typeface="Times New Roman"/>
                <a:cs typeface="Times New Roman"/>
              </a:rPr>
              <a:t>of</a:t>
            </a:r>
            <a:r>
              <a:rPr sz="2000" spc="355" dirty="0">
                <a:solidFill>
                  <a:srgbClr val="FF0000"/>
                </a:solidFill>
                <a:latin typeface="Times New Roman"/>
                <a:cs typeface="Times New Roman"/>
              </a:rPr>
              <a:t> </a:t>
            </a:r>
            <a:r>
              <a:rPr sz="2000" spc="-30" dirty="0">
                <a:solidFill>
                  <a:srgbClr val="FF0000"/>
                </a:solidFill>
                <a:latin typeface="Times New Roman"/>
                <a:cs typeface="Times New Roman"/>
              </a:rPr>
              <a:t>virilization</a:t>
            </a:r>
            <a:endParaRPr sz="2000" dirty="0">
              <a:latin typeface="Times New Roman"/>
              <a:cs typeface="Times New Roman"/>
            </a:endParaRPr>
          </a:p>
          <a:p>
            <a:pPr marL="298450" indent="-286385">
              <a:lnSpc>
                <a:spcPts val="2545"/>
              </a:lnSpc>
              <a:spcBef>
                <a:spcPts val="800"/>
              </a:spcBef>
              <a:buClr>
                <a:srgbClr val="83992A"/>
              </a:buClr>
              <a:buSzPct val="118604"/>
              <a:buFont typeface="Arial MT"/>
              <a:buChar char="•"/>
              <a:tabLst>
                <a:tab pos="298450" algn="l"/>
                <a:tab pos="299085" algn="l"/>
              </a:tabLst>
            </a:pPr>
            <a:r>
              <a:rPr sz="2000" spc="-15" dirty="0">
                <a:latin typeface="Times New Roman"/>
                <a:cs typeface="Times New Roman"/>
              </a:rPr>
              <a:t>Pcos</a:t>
            </a:r>
            <a:r>
              <a:rPr sz="2000" spc="100" dirty="0">
                <a:solidFill>
                  <a:srgbClr val="FF0000"/>
                </a:solidFill>
                <a:latin typeface="Times New Roman"/>
                <a:cs typeface="Times New Roman"/>
              </a:rPr>
              <a:t> </a:t>
            </a:r>
            <a:r>
              <a:rPr sz="2000" b="1" i="1" u="sng" spc="-50" dirty="0">
                <a:solidFill>
                  <a:srgbClr val="FF0000"/>
                </a:solidFill>
                <a:uFill>
                  <a:solidFill>
                    <a:srgbClr val="FF0000"/>
                  </a:solidFill>
                </a:uFill>
                <a:latin typeface="Times New Roman"/>
                <a:cs typeface="Times New Roman"/>
              </a:rPr>
              <a:t>no</a:t>
            </a:r>
            <a:r>
              <a:rPr sz="2000" b="1" i="1" u="sng" spc="-60" dirty="0">
                <a:solidFill>
                  <a:srgbClr val="FF0000"/>
                </a:solidFill>
                <a:uFill>
                  <a:solidFill>
                    <a:srgbClr val="FF0000"/>
                  </a:solidFill>
                </a:uFill>
                <a:latin typeface="Times New Roman"/>
                <a:cs typeface="Times New Roman"/>
              </a:rPr>
              <a:t> </a:t>
            </a:r>
            <a:r>
              <a:rPr sz="2000" b="1" i="1" u="sng" spc="-20" dirty="0">
                <a:solidFill>
                  <a:srgbClr val="FF0000"/>
                </a:solidFill>
                <a:uFill>
                  <a:solidFill>
                    <a:srgbClr val="FF0000"/>
                  </a:solidFill>
                </a:uFill>
                <a:latin typeface="Times New Roman"/>
                <a:cs typeface="Times New Roman"/>
              </a:rPr>
              <a:t>sign</a:t>
            </a:r>
            <a:r>
              <a:rPr sz="2000" b="1" i="1" u="sng" spc="20" dirty="0">
                <a:solidFill>
                  <a:srgbClr val="FF0000"/>
                </a:solidFill>
                <a:uFill>
                  <a:solidFill>
                    <a:srgbClr val="FF0000"/>
                  </a:solidFill>
                </a:uFill>
                <a:latin typeface="Times New Roman"/>
                <a:cs typeface="Times New Roman"/>
              </a:rPr>
              <a:t> </a:t>
            </a:r>
            <a:r>
              <a:rPr sz="2000" b="1" i="1" u="sng" spc="-70" dirty="0">
                <a:solidFill>
                  <a:srgbClr val="FF0000"/>
                </a:solidFill>
                <a:uFill>
                  <a:solidFill>
                    <a:srgbClr val="FF0000"/>
                  </a:solidFill>
                </a:uFill>
                <a:latin typeface="Times New Roman"/>
                <a:cs typeface="Times New Roman"/>
              </a:rPr>
              <a:t>of</a:t>
            </a:r>
            <a:r>
              <a:rPr sz="2000" b="1" i="1" u="sng" spc="355" dirty="0">
                <a:solidFill>
                  <a:srgbClr val="FF0000"/>
                </a:solidFill>
                <a:uFill>
                  <a:solidFill>
                    <a:srgbClr val="FF0000"/>
                  </a:solidFill>
                </a:uFill>
                <a:latin typeface="Times New Roman"/>
                <a:cs typeface="Times New Roman"/>
              </a:rPr>
              <a:t> </a:t>
            </a:r>
            <a:r>
              <a:rPr sz="2000" b="1" i="1" u="sng" spc="-30" dirty="0">
                <a:solidFill>
                  <a:srgbClr val="FF0000"/>
                </a:solidFill>
                <a:uFill>
                  <a:solidFill>
                    <a:srgbClr val="FF0000"/>
                  </a:solidFill>
                </a:uFill>
                <a:latin typeface="Times New Roman"/>
                <a:cs typeface="Times New Roman"/>
              </a:rPr>
              <a:t>hyperandrogenism</a:t>
            </a:r>
            <a:r>
              <a:rPr sz="2000" b="1" i="1" u="sng" spc="80" dirty="0">
                <a:solidFill>
                  <a:srgbClr val="FF0000"/>
                </a:solidFill>
                <a:uFill>
                  <a:solidFill>
                    <a:srgbClr val="FF0000"/>
                  </a:solidFill>
                </a:uFill>
                <a:latin typeface="Times New Roman"/>
                <a:cs typeface="Times New Roman"/>
              </a:rPr>
              <a:t> </a:t>
            </a:r>
            <a:r>
              <a:rPr sz="2000" b="1" i="1" u="sng" spc="-45" dirty="0">
                <a:solidFill>
                  <a:srgbClr val="FF0000"/>
                </a:solidFill>
                <a:uFill>
                  <a:solidFill>
                    <a:srgbClr val="FF0000"/>
                  </a:solidFill>
                </a:uFill>
                <a:latin typeface="Times New Roman"/>
                <a:cs typeface="Times New Roman"/>
              </a:rPr>
              <a:t>and</a:t>
            </a:r>
            <a:r>
              <a:rPr sz="2000" b="1" i="1" u="sng" spc="30" dirty="0">
                <a:solidFill>
                  <a:srgbClr val="FF0000"/>
                </a:solidFill>
                <a:uFill>
                  <a:solidFill>
                    <a:srgbClr val="FF0000"/>
                  </a:solidFill>
                </a:uFill>
                <a:latin typeface="Times New Roman"/>
                <a:cs typeface="Times New Roman"/>
              </a:rPr>
              <a:t> </a:t>
            </a:r>
            <a:r>
              <a:rPr sz="2000" b="1" i="1" u="sng" spc="20" dirty="0">
                <a:solidFill>
                  <a:srgbClr val="FF0000"/>
                </a:solidFill>
                <a:uFill>
                  <a:solidFill>
                    <a:srgbClr val="FF0000"/>
                  </a:solidFill>
                </a:uFill>
                <a:latin typeface="Times New Roman"/>
                <a:cs typeface="Times New Roman"/>
              </a:rPr>
              <a:t>LH</a:t>
            </a:r>
            <a:r>
              <a:rPr sz="2000" b="1" i="1" u="sng" spc="15" dirty="0">
                <a:solidFill>
                  <a:srgbClr val="FF0000"/>
                </a:solidFill>
                <a:uFill>
                  <a:solidFill>
                    <a:srgbClr val="FF0000"/>
                  </a:solidFill>
                </a:uFill>
                <a:latin typeface="Times New Roman"/>
                <a:cs typeface="Times New Roman"/>
              </a:rPr>
              <a:t> </a:t>
            </a:r>
            <a:r>
              <a:rPr sz="2000" b="1" i="1" u="sng" spc="-30" dirty="0">
                <a:solidFill>
                  <a:srgbClr val="FF0000"/>
                </a:solidFill>
                <a:uFill>
                  <a:solidFill>
                    <a:srgbClr val="FF0000"/>
                  </a:solidFill>
                </a:uFill>
                <a:latin typeface="Times New Roman"/>
                <a:cs typeface="Times New Roman"/>
              </a:rPr>
              <a:t>within</a:t>
            </a:r>
            <a:r>
              <a:rPr sz="2000" b="1" i="1" u="sng" spc="100" dirty="0">
                <a:solidFill>
                  <a:srgbClr val="FF0000"/>
                </a:solidFill>
                <a:uFill>
                  <a:solidFill>
                    <a:srgbClr val="FF0000"/>
                  </a:solidFill>
                </a:uFill>
                <a:latin typeface="Times New Roman"/>
                <a:cs typeface="Times New Roman"/>
              </a:rPr>
              <a:t> </a:t>
            </a:r>
            <a:r>
              <a:rPr sz="2000" b="1" i="1" u="sng" spc="-60" dirty="0">
                <a:solidFill>
                  <a:srgbClr val="FF0000"/>
                </a:solidFill>
                <a:uFill>
                  <a:solidFill>
                    <a:srgbClr val="FF0000"/>
                  </a:solidFill>
                </a:uFill>
                <a:latin typeface="Times New Roman"/>
                <a:cs typeface="Times New Roman"/>
              </a:rPr>
              <a:t>normal</a:t>
            </a:r>
            <a:r>
              <a:rPr sz="2000" b="1" i="1" u="sng" spc="55" dirty="0">
                <a:solidFill>
                  <a:srgbClr val="FF0000"/>
                </a:solidFill>
                <a:uFill>
                  <a:solidFill>
                    <a:srgbClr val="FF0000"/>
                  </a:solidFill>
                </a:uFill>
                <a:latin typeface="Times New Roman"/>
                <a:cs typeface="Times New Roman"/>
              </a:rPr>
              <a:t> </a:t>
            </a:r>
            <a:r>
              <a:rPr sz="2000" b="1" i="1" u="sng" spc="-55" dirty="0">
                <a:solidFill>
                  <a:srgbClr val="FF0000"/>
                </a:solidFill>
                <a:uFill>
                  <a:solidFill>
                    <a:srgbClr val="FF0000"/>
                  </a:solidFill>
                </a:uFill>
                <a:latin typeface="Times New Roman"/>
                <a:cs typeface="Times New Roman"/>
              </a:rPr>
              <a:t>range</a:t>
            </a:r>
            <a:r>
              <a:rPr sz="2000" b="1" i="1" u="sng" spc="50" dirty="0">
                <a:solidFill>
                  <a:srgbClr val="FF0000"/>
                </a:solidFill>
                <a:uFill>
                  <a:solidFill>
                    <a:srgbClr val="FF0000"/>
                  </a:solidFill>
                </a:uFill>
                <a:latin typeface="Times New Roman"/>
                <a:cs typeface="Times New Roman"/>
              </a:rPr>
              <a:t> </a:t>
            </a:r>
            <a:r>
              <a:rPr sz="2000" b="1" i="1" u="sng" spc="-45" dirty="0">
                <a:solidFill>
                  <a:srgbClr val="FF0000"/>
                </a:solidFill>
                <a:uFill>
                  <a:solidFill>
                    <a:srgbClr val="FF0000"/>
                  </a:solidFill>
                </a:uFill>
                <a:latin typeface="Times New Roman"/>
                <a:cs typeface="Times New Roman"/>
              </a:rPr>
              <a:t>and </a:t>
            </a:r>
            <a:r>
              <a:rPr sz="2000" b="1" i="1" u="sng" spc="-20" dirty="0">
                <a:solidFill>
                  <a:srgbClr val="FF0000"/>
                </a:solidFill>
                <a:uFill>
                  <a:solidFill>
                    <a:srgbClr val="FF0000"/>
                  </a:solidFill>
                </a:uFill>
                <a:latin typeface="Times New Roman"/>
                <a:cs typeface="Times New Roman"/>
              </a:rPr>
              <a:t>the</a:t>
            </a:r>
            <a:r>
              <a:rPr sz="2000" b="1" i="1" u="sng" spc="45" dirty="0">
                <a:solidFill>
                  <a:srgbClr val="FF0000"/>
                </a:solidFill>
                <a:uFill>
                  <a:solidFill>
                    <a:srgbClr val="FF0000"/>
                  </a:solidFill>
                </a:uFill>
                <a:latin typeface="Times New Roman"/>
                <a:cs typeface="Times New Roman"/>
              </a:rPr>
              <a:t> </a:t>
            </a:r>
            <a:r>
              <a:rPr sz="2000" b="1" i="1" u="sng" spc="25" dirty="0">
                <a:solidFill>
                  <a:srgbClr val="FF0000"/>
                </a:solidFill>
                <a:uFill>
                  <a:solidFill>
                    <a:srgbClr val="FF0000"/>
                  </a:solidFill>
                </a:uFill>
                <a:latin typeface="Times New Roman"/>
                <a:cs typeface="Times New Roman"/>
              </a:rPr>
              <a:t>size</a:t>
            </a:r>
            <a:endParaRPr sz="2000" dirty="0">
              <a:latin typeface="Times New Roman"/>
              <a:cs typeface="Times New Roman"/>
            </a:endParaRPr>
          </a:p>
          <a:p>
            <a:pPr marL="298450">
              <a:lnSpc>
                <a:spcPts val="2545"/>
              </a:lnSpc>
            </a:pPr>
            <a:r>
              <a:rPr sz="2000" b="1" i="1" u="sng" spc="-15" dirty="0">
                <a:solidFill>
                  <a:srgbClr val="FF0000"/>
                </a:solidFill>
                <a:uFill>
                  <a:solidFill>
                    <a:srgbClr val="FF0000"/>
                  </a:solidFill>
                </a:uFill>
                <a:latin typeface="Times New Roman"/>
                <a:cs typeface="Times New Roman"/>
              </a:rPr>
              <a:t>is</a:t>
            </a:r>
            <a:r>
              <a:rPr sz="2000" b="1" i="1" u="sng" spc="-25" dirty="0">
                <a:solidFill>
                  <a:srgbClr val="FF0000"/>
                </a:solidFill>
                <a:uFill>
                  <a:solidFill>
                    <a:srgbClr val="FF0000"/>
                  </a:solidFill>
                </a:uFill>
                <a:latin typeface="Times New Roman"/>
                <a:cs typeface="Times New Roman"/>
              </a:rPr>
              <a:t> </a:t>
            </a:r>
            <a:r>
              <a:rPr sz="2000" b="1" i="1" u="sng" spc="-45" dirty="0">
                <a:solidFill>
                  <a:srgbClr val="FF0000"/>
                </a:solidFill>
                <a:uFill>
                  <a:solidFill>
                    <a:srgbClr val="FF0000"/>
                  </a:solidFill>
                </a:uFill>
                <a:latin typeface="Times New Roman"/>
                <a:cs typeface="Times New Roman"/>
              </a:rPr>
              <a:t>smaller</a:t>
            </a:r>
            <a:endParaRPr sz="2000" dirty="0">
              <a:latin typeface="Times New Roman"/>
              <a:cs typeface="Times New Roman"/>
            </a:endParaRPr>
          </a:p>
          <a:p>
            <a:pPr marL="298450" marR="203835" indent="-286385">
              <a:lnSpc>
                <a:spcPts val="2400"/>
              </a:lnSpc>
              <a:spcBef>
                <a:spcPts val="1150"/>
              </a:spcBef>
              <a:buClr>
                <a:srgbClr val="83992A"/>
              </a:buClr>
              <a:buSzPct val="118604"/>
              <a:buFont typeface="Arial MT"/>
              <a:buChar char="•"/>
              <a:tabLst>
                <a:tab pos="298450" algn="l"/>
                <a:tab pos="299085" algn="l"/>
              </a:tabLst>
            </a:pPr>
            <a:r>
              <a:rPr sz="2000" dirty="0">
                <a:latin typeface="Calibri"/>
                <a:cs typeface="Calibri"/>
              </a:rPr>
              <a:t>Endometriomas</a:t>
            </a:r>
            <a:r>
              <a:rPr sz="2000" spc="254" dirty="0">
                <a:latin typeface="Calibri"/>
                <a:cs typeface="Calibri"/>
              </a:rPr>
              <a:t> </a:t>
            </a:r>
            <a:r>
              <a:rPr sz="2000" spc="-25" dirty="0">
                <a:latin typeface="Times New Roman"/>
                <a:cs typeface="Times New Roman"/>
              </a:rPr>
              <a:t>in</a:t>
            </a:r>
            <a:r>
              <a:rPr sz="2000" spc="5" dirty="0">
                <a:latin typeface="Times New Roman"/>
                <a:cs typeface="Times New Roman"/>
              </a:rPr>
              <a:t> </a:t>
            </a:r>
            <a:r>
              <a:rPr sz="2000" spc="-15" dirty="0">
                <a:latin typeface="Times New Roman"/>
                <a:cs typeface="Times New Roman"/>
              </a:rPr>
              <a:t>rare</a:t>
            </a:r>
            <a:r>
              <a:rPr sz="2000" spc="55" dirty="0">
                <a:latin typeface="Times New Roman"/>
                <a:cs typeface="Times New Roman"/>
              </a:rPr>
              <a:t> </a:t>
            </a:r>
            <a:r>
              <a:rPr sz="2000" spc="-50" dirty="0">
                <a:latin typeface="Times New Roman"/>
                <a:cs typeface="Times New Roman"/>
              </a:rPr>
              <a:t>cases</a:t>
            </a:r>
            <a:r>
              <a:rPr sz="2000" spc="20" dirty="0">
                <a:latin typeface="Times New Roman"/>
                <a:cs typeface="Times New Roman"/>
              </a:rPr>
              <a:t> </a:t>
            </a:r>
            <a:r>
              <a:rPr sz="2000" spc="-25" dirty="0">
                <a:latin typeface="Times New Roman"/>
                <a:cs typeface="Times New Roman"/>
              </a:rPr>
              <a:t>it</a:t>
            </a:r>
            <a:r>
              <a:rPr sz="2000" spc="-45" dirty="0">
                <a:latin typeface="Times New Roman"/>
                <a:cs typeface="Times New Roman"/>
              </a:rPr>
              <a:t> </a:t>
            </a:r>
            <a:r>
              <a:rPr sz="2000" spc="-70" dirty="0">
                <a:latin typeface="Times New Roman"/>
                <a:cs typeface="Times New Roman"/>
              </a:rPr>
              <a:t>exceed</a:t>
            </a:r>
            <a:r>
              <a:rPr sz="2000" spc="105" dirty="0">
                <a:latin typeface="Times New Roman"/>
                <a:cs typeface="Times New Roman"/>
              </a:rPr>
              <a:t> </a:t>
            </a:r>
            <a:r>
              <a:rPr sz="2000" spc="-45" dirty="0">
                <a:latin typeface="Times New Roman"/>
                <a:cs typeface="Times New Roman"/>
              </a:rPr>
              <a:t>15</a:t>
            </a:r>
            <a:r>
              <a:rPr sz="2000" spc="15" dirty="0">
                <a:latin typeface="Times New Roman"/>
                <a:cs typeface="Times New Roman"/>
              </a:rPr>
              <a:t> </a:t>
            </a:r>
            <a:r>
              <a:rPr sz="2000" spc="-30" dirty="0">
                <a:latin typeface="Times New Roman"/>
                <a:cs typeface="Times New Roman"/>
              </a:rPr>
              <a:t>cm</a:t>
            </a:r>
            <a:r>
              <a:rPr sz="2000" spc="110" dirty="0">
                <a:latin typeface="Times New Roman"/>
                <a:cs typeface="Times New Roman"/>
              </a:rPr>
              <a:t> </a:t>
            </a:r>
            <a:r>
              <a:rPr sz="2000" spc="15" dirty="0">
                <a:latin typeface="Times New Roman"/>
                <a:cs typeface="Times New Roman"/>
              </a:rPr>
              <a:t>but</a:t>
            </a:r>
            <a:r>
              <a:rPr sz="2000" spc="30" dirty="0">
                <a:latin typeface="Times New Roman"/>
                <a:cs typeface="Times New Roman"/>
              </a:rPr>
              <a:t> </a:t>
            </a:r>
            <a:r>
              <a:rPr sz="2000" spc="-10" dirty="0">
                <a:latin typeface="Times New Roman"/>
                <a:cs typeface="Times New Roman"/>
              </a:rPr>
              <a:t>here</a:t>
            </a:r>
            <a:r>
              <a:rPr sz="2000" spc="-15" dirty="0">
                <a:latin typeface="Times New Roman"/>
                <a:cs typeface="Times New Roman"/>
              </a:rPr>
              <a:t> </a:t>
            </a:r>
            <a:r>
              <a:rPr sz="2000" dirty="0">
                <a:latin typeface="Times New Roman"/>
                <a:cs typeface="Times New Roman"/>
              </a:rPr>
              <a:t>the</a:t>
            </a:r>
            <a:r>
              <a:rPr sz="2000" spc="55" dirty="0">
                <a:latin typeface="Times New Roman"/>
                <a:cs typeface="Times New Roman"/>
              </a:rPr>
              <a:t> </a:t>
            </a:r>
            <a:r>
              <a:rPr sz="2000" spc="-10" dirty="0">
                <a:latin typeface="Times New Roman"/>
                <a:cs typeface="Times New Roman"/>
              </a:rPr>
              <a:t>ultrasound</a:t>
            </a:r>
            <a:r>
              <a:rPr sz="2000" spc="100" dirty="0">
                <a:latin typeface="Times New Roman"/>
                <a:cs typeface="Times New Roman"/>
              </a:rPr>
              <a:t> </a:t>
            </a:r>
            <a:r>
              <a:rPr sz="2000" spc="-25" dirty="0">
                <a:latin typeface="Times New Roman"/>
                <a:cs typeface="Times New Roman"/>
              </a:rPr>
              <a:t>finding</a:t>
            </a:r>
            <a:r>
              <a:rPr sz="2000" spc="-10" dirty="0">
                <a:latin typeface="Times New Roman"/>
                <a:cs typeface="Times New Roman"/>
              </a:rPr>
              <a:t> </a:t>
            </a:r>
            <a:r>
              <a:rPr sz="2000" spc="-15" dirty="0">
                <a:latin typeface="Times New Roman"/>
                <a:cs typeface="Times New Roman"/>
              </a:rPr>
              <a:t>rule </a:t>
            </a:r>
            <a:r>
              <a:rPr sz="2000" spc="-520" dirty="0">
                <a:latin typeface="Times New Roman"/>
                <a:cs typeface="Times New Roman"/>
              </a:rPr>
              <a:t> </a:t>
            </a:r>
            <a:r>
              <a:rPr sz="2000" spc="15" dirty="0">
                <a:latin typeface="Times New Roman"/>
                <a:cs typeface="Times New Roman"/>
              </a:rPr>
              <a:t>out</a:t>
            </a:r>
            <a:r>
              <a:rPr sz="2000" spc="25" dirty="0">
                <a:latin typeface="Times New Roman"/>
                <a:cs typeface="Times New Roman"/>
              </a:rPr>
              <a:t> </a:t>
            </a:r>
            <a:r>
              <a:rPr sz="2000" spc="-10" dirty="0">
                <a:latin typeface="Times New Roman"/>
                <a:cs typeface="Times New Roman"/>
              </a:rPr>
              <a:t>endometriomas</a:t>
            </a:r>
            <a:endParaRPr sz="2000" dirty="0">
              <a:latin typeface="Times New Roman"/>
              <a:cs typeface="Times New Roman"/>
            </a:endParaRPr>
          </a:p>
        </p:txBody>
      </p:sp>
    </p:spTree>
    <p:extLst>
      <p:ext uri="{BB962C8B-B14F-4D97-AF65-F5344CB8AC3E}">
        <p14:creationId xmlns:p14="http://schemas.microsoft.com/office/powerpoint/2010/main" val="645100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00088" y="2420888"/>
            <a:ext cx="7886700" cy="4384179"/>
          </a:xfrm>
          <a:prstGeom prst="rect">
            <a:avLst/>
          </a:prstGeom>
        </p:spPr>
      </p:pic>
      <p:sp>
        <p:nvSpPr>
          <p:cNvPr id="4" name="عنوان 3"/>
          <p:cNvSpPr>
            <a:spLocks noGrp="1"/>
          </p:cNvSpPr>
          <p:nvPr>
            <p:ph type="title"/>
          </p:nvPr>
        </p:nvSpPr>
        <p:spPr/>
        <p:txBody>
          <a:bodyPr/>
          <a:lstStyle/>
          <a:p>
            <a:endParaRPr lang="en-US"/>
          </a:p>
        </p:txBody>
      </p:sp>
    </p:spTree>
    <p:extLst>
      <p:ext uri="{BB962C8B-B14F-4D97-AF65-F5344CB8AC3E}">
        <p14:creationId xmlns:p14="http://schemas.microsoft.com/office/powerpoint/2010/main" val="35958775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5816" y="692696"/>
            <a:ext cx="3140869" cy="1121461"/>
          </a:xfrm>
          <a:prstGeom prst="rect">
            <a:avLst/>
          </a:prstGeom>
        </p:spPr>
        <p:txBody>
          <a:bodyPr vert="horz" wrap="square" lIns="0" tIns="13335" rIns="0" bIns="0" rtlCol="0">
            <a:spAutoFit/>
          </a:bodyPr>
          <a:lstStyle/>
          <a:p>
            <a:pPr marL="12700">
              <a:lnSpc>
                <a:spcPct val="100000"/>
              </a:lnSpc>
              <a:spcBef>
                <a:spcPts val="105"/>
              </a:spcBef>
            </a:pPr>
            <a:r>
              <a:rPr sz="3600" spc="-75" dirty="0">
                <a:solidFill>
                  <a:srgbClr val="000000"/>
                </a:solidFill>
              </a:rPr>
              <a:t>Mucinous</a:t>
            </a:r>
            <a:r>
              <a:rPr sz="3600" spc="-95" dirty="0">
                <a:solidFill>
                  <a:srgbClr val="000000"/>
                </a:solidFill>
              </a:rPr>
              <a:t> </a:t>
            </a:r>
            <a:r>
              <a:rPr sz="3600" spc="-70" dirty="0">
                <a:solidFill>
                  <a:srgbClr val="000000"/>
                </a:solidFill>
              </a:rPr>
              <a:t>cystadenoma</a:t>
            </a:r>
            <a:endParaRPr sz="3600" dirty="0"/>
          </a:p>
        </p:txBody>
      </p:sp>
      <p:pic>
        <p:nvPicPr>
          <p:cNvPr id="3" name="object 3"/>
          <p:cNvPicPr/>
          <p:nvPr/>
        </p:nvPicPr>
        <p:blipFill>
          <a:blip r:embed="rId2" cstate="print"/>
          <a:stretch>
            <a:fillRect/>
          </a:stretch>
        </p:blipFill>
        <p:spPr>
          <a:xfrm>
            <a:off x="971550" y="2276872"/>
            <a:ext cx="7229475" cy="4181079"/>
          </a:xfrm>
          <a:prstGeom prst="rect">
            <a:avLst/>
          </a:prstGeom>
        </p:spPr>
      </p:pic>
    </p:spTree>
    <p:extLst>
      <p:ext uri="{BB962C8B-B14F-4D97-AF65-F5344CB8AC3E}">
        <p14:creationId xmlns:p14="http://schemas.microsoft.com/office/powerpoint/2010/main" val="3491710190"/>
      </p:ext>
    </p:extLst>
  </p:cSld>
  <p:clrMapOvr>
    <a:masterClrMapping/>
  </p:clrMapOvr>
</p:sld>
</file>

<file path=ppt/theme/theme1.xml><?xml version="1.0" encoding="utf-8"?>
<a:theme xmlns:a="http://schemas.openxmlformats.org/drawingml/2006/main" name="Office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527</TotalTime>
  <Words>4680</Words>
  <Application>Microsoft Office PowerPoint</Application>
  <PresentationFormat>On-screen Show (4:3)</PresentationFormat>
  <Paragraphs>393</Paragraphs>
  <Slides>94</Slides>
  <Notes>4</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Vulval and Vaginal  Lesions </vt:lpstr>
      <vt:lpstr>Non-neoplastic epithelial disorders </vt:lpstr>
      <vt:lpstr>PowerPoint Presentation</vt:lpstr>
      <vt:lpstr>Lichen sclerosus is a chronic inflammatory disease of unknown cause that is characterized by white, atrophic plaques with intense pruritus affecting the skin, nails, hair, and/or mucous membranes. It most commonly affects the anogenital.  Epidemiology :  most commonly affect perimenopausal and postmenopausal women .  Etiology: unknown   Although the condition is benign, it is associated with an increased risk of squamous cell carcinoma.</vt:lpstr>
      <vt:lpstr>Clinical features   </vt:lpstr>
      <vt:lpstr>PowerPoint Presentation</vt:lpstr>
      <vt:lpstr>Diagnosis</vt:lpstr>
      <vt:lpstr>Treatment</vt:lpstr>
      <vt:lpstr>Squamous cell hyperplasia </vt:lpstr>
      <vt:lpstr>Squamous cell Hyperplasia</vt:lpstr>
      <vt:lpstr>PowerPoint Presentation</vt:lpstr>
      <vt:lpstr>Benign Vulval lumps</vt:lpstr>
      <vt:lpstr>Bartholin glands </vt:lpstr>
      <vt:lpstr>Bartholin-duct cyst</vt:lpstr>
      <vt:lpstr>Diagnosis</vt:lpstr>
      <vt:lpstr>Management</vt:lpstr>
      <vt:lpstr>PowerPoint Presentation</vt:lpstr>
      <vt:lpstr>SKENE’S GLANDS And Skenitis  </vt:lpstr>
      <vt:lpstr>Skene's gland: </vt:lpstr>
      <vt:lpstr>Skenitis/ Skene’s-duct cyst :</vt:lpstr>
      <vt:lpstr>PowerPoint Presentation</vt:lpstr>
      <vt:lpstr>Diagnose</vt:lpstr>
      <vt:lpstr>Treatment </vt:lpstr>
      <vt:lpstr>Inclusion cysts of the vulva </vt:lpstr>
      <vt:lpstr>PowerPoint Presentation</vt:lpstr>
      <vt:lpstr>Vulvar Inclusion Cyst</vt:lpstr>
      <vt:lpstr>Etiology   </vt:lpstr>
      <vt:lpstr>Diagnosis: mainly clinically  but doctor might suggest additional tests to rule out other conditions(malignancies).   tests may include: a biopsy of a tissue sample from the cyst to rule out the possibility of vaginal cancer tests on the secretions from the vagina or cervix to determine if a sexually transmitted infection (sti) is present </vt:lpstr>
      <vt:lpstr>PowerPoint Presentation</vt:lpstr>
      <vt:lpstr>PowerPoint Presentation</vt:lpstr>
      <vt:lpstr>Case 1</vt:lpstr>
      <vt:lpstr>Case 1</vt:lpstr>
      <vt:lpstr>Case 1</vt:lpstr>
      <vt:lpstr>Case 2</vt:lpstr>
      <vt:lpstr>Case 2</vt:lpstr>
      <vt:lpstr>Case 3</vt:lpstr>
      <vt:lpstr>Case 3</vt:lpstr>
      <vt:lpstr>Benign Cervical lesions </vt:lpstr>
      <vt:lpstr>PowerPoint Presentation</vt:lpstr>
      <vt:lpstr>Benign diseases of the cervix </vt:lpstr>
      <vt:lpstr>Carvical ectropion</vt:lpstr>
      <vt:lpstr>Hx</vt:lpstr>
      <vt:lpstr>Examination </vt:lpstr>
      <vt:lpstr>PowerPoint Presentation</vt:lpstr>
      <vt:lpstr>Treatment </vt:lpstr>
      <vt:lpstr>Treatment </vt:lpstr>
      <vt:lpstr>Cystic lesion ( Nabothian cyst)</vt:lpstr>
      <vt:lpstr>Hx and Examination</vt:lpstr>
      <vt:lpstr>Treatment </vt:lpstr>
      <vt:lpstr>Non-cystic lesion</vt:lpstr>
      <vt:lpstr>Hx </vt:lpstr>
      <vt:lpstr>examinatoin </vt:lpstr>
      <vt:lpstr>PowerPoint Presentation</vt:lpstr>
      <vt:lpstr>Treatment </vt:lpstr>
      <vt:lpstr>Cervical warts </vt:lpstr>
      <vt:lpstr>Benign Disease of the Uterus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Benign ovarian mass</vt:lpstr>
      <vt:lpstr>PowerPoint Presentation</vt:lpstr>
      <vt:lpstr>Past gynaecological history</vt:lpstr>
      <vt:lpstr>Family history</vt:lpstr>
      <vt:lpstr>Physical examination</vt:lpstr>
      <vt:lpstr>PowerPoint Presentation</vt:lpstr>
      <vt:lpstr>Pelvic examination</vt:lpstr>
      <vt:lpstr>Lab test</vt:lpstr>
      <vt:lpstr>Abdominal Ultrasound</vt:lpstr>
      <vt:lpstr>U/s finding</vt:lpstr>
      <vt:lpstr>Ct scan</vt:lpstr>
      <vt:lpstr>Risk of malignancy index</vt:lpstr>
      <vt:lpstr>PowerPoint Presentation</vt:lpstr>
      <vt:lpstr>PowerPoint Presentation</vt:lpstr>
      <vt:lpstr>PowerPoint Presentation</vt:lpstr>
      <vt:lpstr>Differential diagnosis</vt:lpstr>
      <vt:lpstr>PowerPoint Presentation</vt:lpstr>
      <vt:lpstr>Mucinous cystadenoma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Rahmeh Taifour</dc:creator>
  <cp:lastModifiedBy>ابراهيم تيسير ابراهيم ابو سالم</cp:lastModifiedBy>
  <cp:revision>26</cp:revision>
  <dcterms:created xsi:type="dcterms:W3CDTF">2021-04-03T13:53:12Z</dcterms:created>
  <dcterms:modified xsi:type="dcterms:W3CDTF">2023-09-14T07:56:55Z</dcterms:modified>
</cp:coreProperties>
</file>