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7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9508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Resting membrane potential</a:t>
            </a:r>
            <a:endParaRPr lang="en-US" sz="4800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639127"/>
            <a:ext cx="10058400" cy="1191491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kern="1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ckwell Extra Bold" panose="02060903040505020403" pitchFamily="18" charset="0"/>
            </a:endParaRPr>
          </a:p>
          <a:p>
            <a:pPr algn="ctr"/>
            <a:r>
              <a:rPr lang="en-US" sz="2600" kern="1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Dr. Nour A. Mohammed</a:t>
            </a:r>
            <a:endParaRPr lang="en-US" sz="2600" b="1" cap="none" dirty="0" smtClean="0">
              <a:solidFill>
                <a:schemeClr val="tx1"/>
              </a:solidFill>
              <a:latin typeface="Arial Rounded MT Bold" panose="020F0704030504030204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cap="none" dirty="0" smtClean="0">
                <a:solidFill>
                  <a:schemeClr val="tx1"/>
                </a:solidFill>
                <a:latin typeface="Arial Rounded MT Bold" panose="020F070403050403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MUTAH SCHOOL OF MEDICINE</a:t>
            </a:r>
            <a:endParaRPr lang="en-US" sz="2600" b="1" cap="none" dirty="0">
              <a:solidFill>
                <a:schemeClr val="tx1"/>
              </a:solidFill>
              <a:latin typeface="Arial Rounded MT Bold" panose="020F0704030504030204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The membrane is more permeable to </a:t>
            </a:r>
            <a:r>
              <a:rPr lang="en-US" sz="2800" b="1" dirty="0">
                <a:solidFill>
                  <a:srgbClr val="C00000"/>
                </a:solidFill>
              </a:rPr>
              <a:t>K+</a:t>
            </a:r>
            <a:r>
              <a:rPr lang="en-US" sz="2800" dirty="0"/>
              <a:t> than to </a:t>
            </a:r>
            <a:r>
              <a:rPr lang="en-US" sz="2800" b="1" dirty="0">
                <a:solidFill>
                  <a:srgbClr val="C00000"/>
                </a:solidFill>
              </a:rPr>
              <a:t>Na+</a:t>
            </a:r>
            <a:r>
              <a:rPr lang="en-US" sz="2800" dirty="0"/>
              <a:t> ions because the hydrated </a:t>
            </a:r>
            <a:r>
              <a:rPr lang="en-US" sz="2800" b="1" dirty="0">
                <a:solidFill>
                  <a:srgbClr val="C00000"/>
                </a:solidFill>
              </a:rPr>
              <a:t>K+</a:t>
            </a:r>
            <a:r>
              <a:rPr lang="en-US" sz="2800" dirty="0"/>
              <a:t> is smaller in size than the hydrated </a:t>
            </a:r>
            <a:r>
              <a:rPr lang="en-US" sz="2800" b="1" dirty="0">
                <a:solidFill>
                  <a:srgbClr val="C00000"/>
                </a:solidFill>
              </a:rPr>
              <a:t>Na+</a:t>
            </a:r>
            <a:r>
              <a:rPr lang="en-US" sz="2800" dirty="0"/>
              <a:t> .So, </a:t>
            </a:r>
            <a:r>
              <a:rPr lang="en-US" sz="2800" b="1" dirty="0">
                <a:solidFill>
                  <a:srgbClr val="C00000"/>
                </a:solidFill>
              </a:rPr>
              <a:t>K+</a:t>
            </a:r>
            <a:r>
              <a:rPr lang="en-US" sz="2800" dirty="0"/>
              <a:t> permeability </a:t>
            </a:r>
            <a:r>
              <a:rPr lang="en-US" sz="2800" b="1" dirty="0">
                <a:solidFill>
                  <a:srgbClr val="C00000"/>
                </a:solidFill>
              </a:rPr>
              <a:t>50-100 times </a:t>
            </a:r>
            <a:r>
              <a:rPr lang="en-US" sz="2800" dirty="0"/>
              <a:t>greater than Na+ permeability.</a:t>
            </a:r>
          </a:p>
        </p:txBody>
      </p:sp>
    </p:spTree>
    <p:extLst>
      <p:ext uri="{BB962C8B-B14F-4D97-AF65-F5344CB8AC3E}">
        <p14:creationId xmlns:p14="http://schemas.microsoft.com/office/powerpoint/2010/main" val="185174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-Gated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channels (active)</a:t>
            </a:r>
            <a:endParaRPr lang="ar-SA" sz="28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193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</a:rPr>
              <a:t>have </a:t>
            </a: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</a:rPr>
              <a:t>gates </a:t>
            </a:r>
          </a:p>
          <a:p>
            <a:pPr>
              <a:lnSpc>
                <a:spcPct val="150000"/>
              </a:lnSpc>
            </a:pP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</a:rPr>
              <a:t>These gates may be opened or closed </a:t>
            </a: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</a:rPr>
              <a:t>by changing the shape of protein molecules in the channel in response to various agents: </a:t>
            </a:r>
            <a:endParaRPr lang="en-US" sz="9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</a:rPr>
              <a:t>1- </a:t>
            </a: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</a:rPr>
              <a:t> if change </a:t>
            </a: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</a:rPr>
              <a:t>in </a:t>
            </a:r>
            <a:r>
              <a:rPr lang="en-US" sz="9600" dirty="0">
                <a:solidFill>
                  <a:srgbClr val="FF0000"/>
                </a:solidFill>
                <a:latin typeface="Arial" panose="020B0604020202020204" pitchFamily="34" charset="0"/>
              </a:rPr>
              <a:t>ionic composition </a:t>
            </a:r>
            <a:r>
              <a:rPr lang="en-US" sz="9600" dirty="0">
                <a:solidFill>
                  <a:srgbClr val="0070C0"/>
                </a:solidFill>
                <a:latin typeface="Arial" panose="020B0604020202020204" pitchFamily="34" charset="0"/>
              </a:rPr>
              <a:t>(Voltage gated channels) </a:t>
            </a:r>
          </a:p>
          <a:p>
            <a:pPr>
              <a:lnSpc>
                <a:spcPct val="150000"/>
              </a:lnSpc>
            </a:pP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</a:rPr>
              <a:t>2- </a:t>
            </a: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</a:rPr>
              <a:t>if binding </a:t>
            </a:r>
            <a:r>
              <a:rPr lang="en-US" sz="9600" dirty="0">
                <a:solidFill>
                  <a:srgbClr val="FF0000"/>
                </a:solidFill>
                <a:latin typeface="Arial" panose="020B0604020202020204" pitchFamily="34" charset="0"/>
              </a:rPr>
              <a:t>with certain chemical substances </a:t>
            </a:r>
            <a:r>
              <a:rPr lang="en-US" sz="9600" dirty="0">
                <a:solidFill>
                  <a:srgbClr val="0070C0"/>
                </a:solidFill>
                <a:latin typeface="Arial" panose="020B0604020202020204" pitchFamily="34" charset="0"/>
              </a:rPr>
              <a:t>(ligand gated channels).</a:t>
            </a:r>
            <a:endParaRPr lang="ar-SA" sz="96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</a:rPr>
              <a:t>**Na+ channels have </a:t>
            </a:r>
            <a:r>
              <a:rPr lang="en-US" sz="9600" dirty="0">
                <a:solidFill>
                  <a:srgbClr val="FF0000"/>
                </a:solidFill>
                <a:latin typeface="Arial" panose="020B0604020202020204" pitchFamily="34" charset="0"/>
              </a:rPr>
              <a:t>outer</a:t>
            </a: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</a:rPr>
              <a:t> activation and </a:t>
            </a:r>
            <a:r>
              <a:rPr lang="en-US" sz="9600" dirty="0" smtClean="0">
                <a:solidFill>
                  <a:srgbClr val="FF0000"/>
                </a:solidFill>
                <a:latin typeface="Arial" panose="020B0604020202020204" pitchFamily="34" charset="0"/>
              </a:rPr>
              <a:t>inner</a:t>
            </a: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</a:rPr>
              <a:t> inactivation </a:t>
            </a: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</a:rPr>
              <a:t>gates .</a:t>
            </a:r>
          </a:p>
          <a:p>
            <a:pPr>
              <a:lnSpc>
                <a:spcPct val="150000"/>
              </a:lnSpc>
            </a:pP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</a:rPr>
              <a:t>** K+ channels have one inner gate.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93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contras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18" r="28546" b="7269"/>
          <a:stretch/>
        </p:blipFill>
        <p:spPr bwMode="auto">
          <a:xfrm>
            <a:off x="1560946" y="1708727"/>
            <a:ext cx="9365672" cy="414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119" y="1364265"/>
            <a:ext cx="1170533" cy="841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169" y="394917"/>
            <a:ext cx="1938696" cy="1390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7465" y="612497"/>
            <a:ext cx="1981372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71418"/>
            <a:ext cx="10058400" cy="4797676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N.B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During rest the movement of ions is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through the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leakage channels </a:t>
            </a:r>
          </a:p>
          <a:p>
            <a:pPr marL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During stimulation and action potential it occurs via the gated ones.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Membrane permeability: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>
            <a:noAutofit/>
          </a:bodyPr>
          <a:lstStyle/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 regard to Na</a:t>
            </a:r>
            <a:r>
              <a:rPr lang="en-US" sz="2400" b="1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Na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tend to diffuse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into the cell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according to its </a:t>
            </a:r>
            <a:r>
              <a:rPr lang="en-US" sz="2400" dirty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concentration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400" dirty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electrical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gradient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until it is balanced by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efflux according to electrical gradient, at equilibrium the membrane potential =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+61 mv.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 regard to K</a:t>
            </a:r>
            <a:r>
              <a:rPr lang="en-US" sz="2400" b="1" baseline="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K</a:t>
            </a:r>
            <a:r>
              <a:rPr lang="en-US" sz="2400" baseline="30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diffuse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from inside to outside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according to its </a:t>
            </a:r>
            <a:r>
              <a:rPr lang="en-US" sz="2400" dirty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concentration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gradient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till +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charge outside repel more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diffusion (electrical gradient).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at equilibrium the membrane potential =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-94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mv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9716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845733"/>
            <a:ext cx="11469188" cy="454200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Nernest </a:t>
            </a:r>
            <a:r>
              <a:rPr lang="en-US" sz="2600" b="1" dirty="0" smtClean="0">
                <a:solidFill>
                  <a:srgbClr val="C00000"/>
                </a:solidFill>
              </a:rPr>
              <a:t>equation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used </a:t>
            </a:r>
            <a:r>
              <a:rPr lang="en-US" sz="2400" b="1" dirty="0"/>
              <a:t>to determine the </a:t>
            </a:r>
            <a:r>
              <a:rPr lang="en-US" sz="2400" b="1" dirty="0">
                <a:solidFill>
                  <a:srgbClr val="C00000"/>
                </a:solidFill>
              </a:rPr>
              <a:t>equilibrium potential </a:t>
            </a:r>
            <a:r>
              <a:rPr lang="en-US" sz="2400" b="1" dirty="0"/>
              <a:t>of each ion. </a:t>
            </a:r>
            <a:endParaRPr lang="en-US" sz="24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Electromotive </a:t>
            </a:r>
            <a:r>
              <a:rPr lang="en-US" sz="2400" b="1" dirty="0"/>
              <a:t>force (EMF) = ± 61 log (concentration inside/conc. outside the membrane). </a:t>
            </a:r>
            <a:endParaRPr lang="en-US" sz="2400" b="1" dirty="0" smtClean="0"/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e.g.</a:t>
            </a:r>
            <a:r>
              <a:rPr lang="en-US" sz="2400" b="1" dirty="0" smtClean="0"/>
              <a:t>   for </a:t>
            </a:r>
            <a:r>
              <a:rPr lang="en-US" sz="2400" b="1" dirty="0"/>
              <a:t>Na+ EMF = -61 log (15/150) = </a:t>
            </a:r>
            <a:r>
              <a:rPr lang="en-US" sz="2400" b="1" dirty="0">
                <a:solidFill>
                  <a:srgbClr val="C00000"/>
                </a:solidFill>
              </a:rPr>
              <a:t>+61 </a:t>
            </a:r>
            <a:r>
              <a:rPr lang="en-US" sz="2400" b="1" dirty="0"/>
              <a:t>millivolt. </a:t>
            </a:r>
            <a:endParaRPr lang="en-US" sz="2400" b="1" dirty="0" smtClean="0"/>
          </a:p>
          <a:p>
            <a:pPr>
              <a:lnSpc>
                <a:spcPct val="120000"/>
              </a:lnSpc>
            </a:pPr>
            <a:r>
              <a:rPr lang="en-US" sz="2400" b="1" dirty="0" smtClean="0"/>
              <a:t>  for </a:t>
            </a:r>
            <a:r>
              <a:rPr lang="en-US" sz="2400" b="1" dirty="0"/>
              <a:t>K+ EMF = -61 log (150/5) = </a:t>
            </a:r>
            <a:r>
              <a:rPr lang="en-US" sz="2400" b="1" dirty="0">
                <a:solidFill>
                  <a:srgbClr val="C00000"/>
                </a:solidFill>
              </a:rPr>
              <a:t>-94 </a:t>
            </a:r>
            <a:r>
              <a:rPr lang="en-US" sz="2400" b="1" dirty="0"/>
              <a:t>millivolt. </a:t>
            </a:r>
            <a:endParaRPr lang="en-US" sz="24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According </a:t>
            </a:r>
            <a:r>
              <a:rPr lang="en-US" sz="2400" b="1" dirty="0"/>
              <a:t>to the degree of the permeability of the membrane to Na+ and K+ the potential will determined. </a:t>
            </a:r>
            <a:endParaRPr lang="en-US" sz="24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Goldman </a:t>
            </a:r>
            <a:r>
              <a:rPr lang="en-US" sz="2400" b="1" dirty="0">
                <a:solidFill>
                  <a:srgbClr val="C00000"/>
                </a:solidFill>
              </a:rPr>
              <a:t>equation </a:t>
            </a:r>
            <a:r>
              <a:rPr lang="en-US" sz="2400" b="1" dirty="0"/>
              <a:t>is used to determine the equilibrium potential of all ions ,which is about </a:t>
            </a:r>
            <a:r>
              <a:rPr lang="en-US" sz="2400" b="1" dirty="0">
                <a:solidFill>
                  <a:srgbClr val="C00000"/>
                </a:solidFill>
              </a:rPr>
              <a:t>–86 </a:t>
            </a:r>
            <a:r>
              <a:rPr lang="en-US" sz="2400" b="1" dirty="0"/>
              <a:t>millivolt (near to the equilibrium potential of K+ indicating that K+ permeability is the main force responsible for the resting membrane potential.</a:t>
            </a:r>
          </a:p>
        </p:txBody>
      </p:sp>
    </p:spTree>
    <p:extLst>
      <p:ext uri="{BB962C8B-B14F-4D97-AF65-F5344CB8AC3E}">
        <p14:creationId xmlns:p14="http://schemas.microsoft.com/office/powerpoint/2010/main" val="36021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[II] Na+ - K+ pump:</a:t>
            </a:r>
            <a:b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</a:b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At rest:</a:t>
            </a:r>
          </a:p>
          <a:p>
            <a:pPr marL="441325"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some Na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can enter inside the nerve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fibre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During action potential 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large number of Na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ions enter the cell and K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efflux occur so,</a:t>
            </a:r>
          </a:p>
          <a:p>
            <a:pPr marL="182563"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the Na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pump is required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to return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outside (against conc. and electrical gradient) and K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pump is required for return  K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inside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the cell against the concentration gradient only.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0836"/>
            <a:ext cx="10058400" cy="738910"/>
          </a:xfrm>
        </p:spPr>
        <p:txBody>
          <a:bodyPr>
            <a:normAutofit/>
          </a:bodyPr>
          <a:lstStyle/>
          <a:p>
            <a:pPr marL="0" indent="0"/>
            <a:r>
              <a:rPr lang="en-US" sz="3200" b="1" dirty="0">
                <a:solidFill>
                  <a:srgbClr val="C00000"/>
                </a:solidFill>
              </a:rPr>
              <a:t>Na</a:t>
            </a:r>
            <a:r>
              <a:rPr lang="en-US" sz="3200" b="1" baseline="30000" dirty="0">
                <a:solidFill>
                  <a:srgbClr val="C00000"/>
                </a:solidFill>
              </a:rPr>
              <a:t>+</a:t>
            </a:r>
            <a:r>
              <a:rPr lang="en-US" sz="3200" b="1" dirty="0">
                <a:solidFill>
                  <a:srgbClr val="C00000"/>
                </a:solidFill>
              </a:rPr>
              <a:t>-K</a:t>
            </a:r>
            <a:r>
              <a:rPr lang="en-US" sz="3200" b="1" baseline="30000" dirty="0">
                <a:solidFill>
                  <a:srgbClr val="C00000"/>
                </a:solidFill>
              </a:rPr>
              <a:t>+</a:t>
            </a:r>
            <a:r>
              <a:rPr lang="en-US" sz="3200" b="1" dirty="0">
                <a:solidFill>
                  <a:srgbClr val="C00000"/>
                </a:solidFill>
              </a:rPr>
              <a:t> pump needs: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849747"/>
            <a:ext cx="10058400" cy="5467926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spcBef>
                <a:spcPts val="580"/>
              </a:spcBef>
              <a:buClr>
                <a:srgbClr val="D34817"/>
              </a:buClr>
              <a:buSzPct val="85000"/>
              <a:buFont typeface="Wingdings" pitchFamily="2" charset="2"/>
              <a:buChar char="ü"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energy source (ATP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580"/>
              </a:spcBef>
              <a:buClr>
                <a:srgbClr val="D34817"/>
              </a:buClr>
              <a:buSzPct val="85000"/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ATPase enzyme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for liberation of energy.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0490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large carrier protein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present in the cell wall. </a:t>
            </a:r>
          </a:p>
          <a:p>
            <a:pPr marL="1158875" lvl="0" indent="-625475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0490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Its internal surface has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 receptors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for Na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and ATPase, </a:t>
            </a:r>
          </a:p>
          <a:p>
            <a:pPr marL="533400"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0490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      the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external surface has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 receptors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for K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580"/>
              </a:spcBef>
              <a:buClr>
                <a:srgbClr val="D34817"/>
              </a:buClr>
              <a:buSzPct val="85000"/>
              <a:buFont typeface="Wingdings" pitchFamily="2" charset="2"/>
              <a:buChar char="ü"/>
            </a:pPr>
            <a:endParaRPr lang="ar-SA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06" y="4184073"/>
            <a:ext cx="8626588" cy="19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When activated :</a:t>
            </a:r>
            <a:endParaRPr lang="ar-EG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526" y="1808789"/>
            <a:ext cx="10058400" cy="4518120"/>
          </a:xfrm>
        </p:spPr>
        <p:txBody>
          <a:bodyPr>
            <a:normAutofit/>
          </a:bodyPr>
          <a:lstStyle/>
          <a:p>
            <a:pPr marL="0" lvl="0" indent="0" algn="justLow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by energy from splitting of ATP by ATPase enzyme the 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pump rotates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push: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lang="en-US" sz="2400" baseline="30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outside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2K</a:t>
            </a:r>
            <a:r>
              <a:rPr lang="en-US" sz="2400" baseline="3000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to inside the cell membrane.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1" y="3241964"/>
            <a:ext cx="5125229" cy="300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Importance of the Na</a:t>
            </a:r>
            <a:r>
              <a:rPr lang="en-US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-K</a:t>
            </a:r>
            <a:r>
              <a:rPr lang="en-US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pump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lvl="0" indent="-53340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1- Maintenance of  Na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(extra cellular) and K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(intracellular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533400" indent="-53340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2- It is an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electrogenic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pump as it causes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RMP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is more negative inside (- 4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mvolt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), (2K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influx and 3 Na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outflux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3- Control of cell volume as if Na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remains inside the cell, water enters by osmosis and the cell swells.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3400" lvl="0" indent="-533400" algn="justLow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274618"/>
            <a:ext cx="10058400" cy="5024582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Definition:</a:t>
            </a:r>
          </a:p>
          <a:p>
            <a:pPr lvl="0" algn="justLow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it is the potential difference between 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inside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outside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cell membrane with inside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relatively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negative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to outside. </a:t>
            </a:r>
          </a:p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It ranges from 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–9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mvolt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  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–100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mvolt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</a:p>
          <a:p>
            <a:pPr marL="0" lvl="0" indent="0" algn="justLow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RBCs  it equals 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-30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mvolt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justLow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medium sized  nerve it equals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-70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mvolt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Low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 large sized nerve it equals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–90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mvolt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Low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the muscle 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–90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mvolt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654" y="1633827"/>
            <a:ext cx="7028873" cy="44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1702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III] The membrane is impermeable to the intracellular protein anions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with large molecular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weight.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56873"/>
            <a:ext cx="10058400" cy="341222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So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more negative charges inside the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cell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(Donnan effect)</a:t>
            </a:r>
          </a:p>
          <a:p>
            <a:pPr algn="ctr"/>
            <a:r>
              <a:rPr lang="en-US" sz="2800" b="1" dirty="0" smtClean="0"/>
              <a:t>This protein regulates diffusion of other anions and cations until reach the </a:t>
            </a:r>
            <a:r>
              <a:rPr lang="en-US" sz="2800" b="1" dirty="0" smtClean="0">
                <a:solidFill>
                  <a:srgbClr val="C00000"/>
                </a:solidFill>
              </a:rPr>
              <a:t>Donnan’s equilibrium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/>
              <a:t> Cl- x K+ (inside) = Cl- x K+ (outside)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the more the negativity of the resting membrane the more the excitability of the tissue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the most excitable tissue in the body are nerve and muscles.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3782" y="655783"/>
            <a:ext cx="10104582" cy="521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970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ap_fig_diag\resting membrane potenti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5612"/>
          <a:stretch>
            <a:fillRect/>
          </a:stretch>
        </p:blipFill>
        <p:spPr bwMode="auto">
          <a:xfrm>
            <a:off x="2235201" y="1653309"/>
            <a:ext cx="7721600" cy="421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34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26836"/>
            <a:ext cx="10058400" cy="61052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Evidence: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1175"/>
          </a:xfrm>
        </p:spPr>
        <p:txBody>
          <a:bodyPr>
            <a:norm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If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 electrodes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are put on the outer surface of the cell membrane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or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 the inner surface of cell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membrane, no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deflection on the galvanometer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there is no potential difference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72390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If one electrode is put 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on outside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 the other </a:t>
            </a: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inside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cell membrane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23900" algn="l"/>
              </a:tabLst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there is deflection in the galvanometer.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" r="5295" b="13880"/>
          <a:stretch/>
        </p:blipFill>
        <p:spPr bwMode="auto">
          <a:xfrm>
            <a:off x="1873135" y="4920713"/>
            <a:ext cx="3011316" cy="128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05" y="4979503"/>
            <a:ext cx="2746676" cy="124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00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RMP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lvl="0" indent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 due to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unequal distribution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of ions across the cell membrane</a:t>
            </a:r>
          </a:p>
          <a:p>
            <a:pPr marL="0" lvl="0" indent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1431925" lvl="0" indent="-1431925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1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outside: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Na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(142mEq./L), Cl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(103mEq./L), HCO</a:t>
            </a:r>
            <a:r>
              <a:rPr lang="en-US" sz="2400" baseline="-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(28mEq./L)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431925" lvl="0" indent="-1431925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inside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K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(140mEq./L)  &amp; protein</a:t>
            </a:r>
            <a:r>
              <a:rPr lang="en-US" sz="2400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US" sz="2400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(40mEq./L))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431925" lvl="0" indent="-1431925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more 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cations outside</a:t>
            </a:r>
          </a:p>
          <a:p>
            <a:pPr marL="1249363" lvl="0" indent="-12493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and more 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anions inside.</a:t>
            </a:r>
            <a:r>
              <a:rPr lang="en-US" dirty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8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190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This</a:t>
            </a:r>
            <a:r>
              <a:rPr lang="en-US" sz="2800" dirty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unequal distribution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is caused by three factors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:</a:t>
            </a:r>
            <a:endParaRPr lang="en-US" sz="32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99491"/>
            <a:ext cx="10058400" cy="4169603"/>
          </a:xfrm>
        </p:spPr>
        <p:txBody>
          <a:bodyPr>
            <a:normAutofit/>
          </a:bodyPr>
          <a:lstStyle/>
          <a:p>
            <a:endParaRPr lang="en-US" sz="1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I- Selective permeability of the cell membrane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2- 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Na+ - K+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pump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3- The membrane is impermeable to the intracellular protein anions with large molecular weight (protein) 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5797"/>
          </a:xfrm>
        </p:spPr>
        <p:txBody>
          <a:bodyPr>
            <a:normAutofit/>
          </a:bodyPr>
          <a:lstStyle/>
          <a:p>
            <a:pPr marL="625475" lvl="0" indent="-625475" fontAlgn="base">
              <a:lnSpc>
                <a:spcPct val="100000"/>
              </a:lnSpc>
              <a:spcAft>
                <a:spcPct val="0"/>
              </a:spcAft>
              <a:tabLst>
                <a:tab pos="266700" algn="r"/>
              </a:tabLst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[I] Selective permeability of the cell membrane: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cell membrane is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semipermeable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and has pores (channels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These channels are:</a:t>
            </a:r>
          </a:p>
          <a:p>
            <a:pPr marL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 leakage channels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(passive)                       </a:t>
            </a:r>
          </a:p>
          <a:p>
            <a:pPr marL="0" lvl="0" indent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 gated channels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(active)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>
            <a:normAutofit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1- leakage channels (passive)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26" y="1711234"/>
            <a:ext cx="11120845" cy="4643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through protein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molecules.          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time.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gated                          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 shaped, 7o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(Angstrom) in diameter.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Highly selective and this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selectivity depend on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4859382"/>
            <a:ext cx="7119257" cy="1332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87246" y="4715692"/>
            <a:ext cx="30741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N.B: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Na</a:t>
            </a:r>
            <a:r>
              <a:rPr lang="en-US" sz="2000" b="1" i="1" baseline="30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+</a:t>
            </a:r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channels have negative charge while K</a:t>
            </a:r>
            <a:r>
              <a:rPr lang="en-US" sz="20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+</a:t>
            </a:r>
            <a:r>
              <a:rPr lang="en-US" sz="20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channels have no charge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662544"/>
            <a:ext cx="10058400" cy="1736438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To which ion the cell membrane is more permeable </a:t>
            </a:r>
            <a:r>
              <a:rPr lang="en-US" sz="32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(Na</a:t>
            </a:r>
            <a:r>
              <a:rPr lang="en-US" sz="32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+</a:t>
            </a:r>
            <a:r>
              <a:rPr lang="en-US" sz="32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or</a:t>
            </a:r>
            <a:r>
              <a:rPr lang="en-US" sz="32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K</a:t>
            </a:r>
            <a:r>
              <a:rPr lang="en-US" sz="32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+</a:t>
            </a:r>
            <a:r>
              <a:rPr lang="en-US" sz="32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) and why ?</a:t>
            </a:r>
            <a:endParaRPr lang="en-US" sz="3200" i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8988150612D4E8F70C52144CBAA21" ma:contentTypeVersion="3" ma:contentTypeDescription="Create a new document." ma:contentTypeScope="" ma:versionID="0b91542c122566e1253ee059eb41e8bb">
  <xsd:schema xmlns:xsd="http://www.w3.org/2001/XMLSchema" xmlns:xs="http://www.w3.org/2001/XMLSchema" xmlns:p="http://schemas.microsoft.com/office/2006/metadata/properties" xmlns:ns2="3c90521a-255c-4f0f-9bdc-87ba73d2950f" targetNamespace="http://schemas.microsoft.com/office/2006/metadata/properties" ma:root="true" ma:fieldsID="111e88c9704d2fbf12ea1f013f328d8f" ns2:_="">
    <xsd:import namespace="3c90521a-255c-4f0f-9bdc-87ba73d29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0521a-255c-4f0f-9bdc-87ba73d295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A25EE2-734A-403A-80E1-C80B6ED38288}"/>
</file>

<file path=customXml/itemProps2.xml><?xml version="1.0" encoding="utf-8"?>
<ds:datastoreItem xmlns:ds="http://schemas.openxmlformats.org/officeDocument/2006/customXml" ds:itemID="{B4727E25-F6CD-426C-BBE1-BF4B4E5478C5}"/>
</file>

<file path=customXml/itemProps3.xml><?xml version="1.0" encoding="utf-8"?>
<ds:datastoreItem xmlns:ds="http://schemas.openxmlformats.org/officeDocument/2006/customXml" ds:itemID="{C57F720F-133C-4E98-B5EC-BB64D8B71AD1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</TotalTime>
  <Words>1038</Words>
  <Application>Microsoft Office PowerPoint</Application>
  <PresentationFormat>Widescreen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Andalus</vt:lpstr>
      <vt:lpstr>Arial</vt:lpstr>
      <vt:lpstr>Arial Rounded MT Bold</vt:lpstr>
      <vt:lpstr>Calibri</vt:lpstr>
      <vt:lpstr>Calibri Light</vt:lpstr>
      <vt:lpstr>Rockwell Extra Bold</vt:lpstr>
      <vt:lpstr>Segoe UI Black</vt:lpstr>
      <vt:lpstr>Times New Roman</vt:lpstr>
      <vt:lpstr>Wingdings</vt:lpstr>
      <vt:lpstr>Retrospect</vt:lpstr>
      <vt:lpstr>Resting membrane potential</vt:lpstr>
      <vt:lpstr>PowerPoint Presentation</vt:lpstr>
      <vt:lpstr>PowerPoint Presentation</vt:lpstr>
      <vt:lpstr>Evidence:</vt:lpstr>
      <vt:lpstr>Causes of RMP</vt:lpstr>
      <vt:lpstr>This unequal distribution is caused by three factors:</vt:lpstr>
      <vt:lpstr>[I] Selective permeability of the cell membrane:</vt:lpstr>
      <vt:lpstr>1- leakage channels (passive)                       </vt:lpstr>
      <vt:lpstr>To which ion the cell membrane is more permeable (Na + or K + ) and why ?</vt:lpstr>
      <vt:lpstr>PowerPoint Presentation</vt:lpstr>
      <vt:lpstr>2-Gated channels (active)</vt:lpstr>
      <vt:lpstr>PowerPoint Presentation</vt:lpstr>
      <vt:lpstr>PowerPoint Presentation</vt:lpstr>
      <vt:lpstr>Membrane permeability: </vt:lpstr>
      <vt:lpstr>PowerPoint Presentation</vt:lpstr>
      <vt:lpstr>[II] Na+ - K+ pump: </vt:lpstr>
      <vt:lpstr>Na+-K+ pump needs:</vt:lpstr>
      <vt:lpstr>When activated :</vt:lpstr>
      <vt:lpstr>Importance of the Na+-K+ pump</vt:lpstr>
      <vt:lpstr>PowerPoint Presentation</vt:lpstr>
      <vt:lpstr>III] The membrane is impermeable to the intracellular protein anions with large molecular weight.</vt:lpstr>
      <vt:lpstr>N.B.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Resting membrane potential</dc:title>
  <dc:creator>i-catch</dc:creator>
  <cp:lastModifiedBy>DELL</cp:lastModifiedBy>
  <cp:revision>36</cp:revision>
  <dcterms:created xsi:type="dcterms:W3CDTF">2022-11-09T03:59:36Z</dcterms:created>
  <dcterms:modified xsi:type="dcterms:W3CDTF">2023-03-18T21:59:13Z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0x0101004EA8988150612D4E8F70C52144CBAA21</vt:lpwstr>
  </property>
</Properties>
</file>