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44"/>
  </p:notesMasterIdLst>
  <p:sldIdLst>
    <p:sldId id="256" r:id="rId2"/>
    <p:sldId id="302" r:id="rId3"/>
    <p:sldId id="303" r:id="rId4"/>
    <p:sldId id="294" r:id="rId5"/>
    <p:sldId id="257" r:id="rId6"/>
    <p:sldId id="295" r:id="rId7"/>
    <p:sldId id="258" r:id="rId8"/>
    <p:sldId id="261" r:id="rId9"/>
    <p:sldId id="266" r:id="rId10"/>
    <p:sldId id="267" r:id="rId11"/>
    <p:sldId id="268" r:id="rId12"/>
    <p:sldId id="260" r:id="rId13"/>
    <p:sldId id="296" r:id="rId14"/>
    <p:sldId id="262" r:id="rId15"/>
    <p:sldId id="263" r:id="rId16"/>
    <p:sldId id="264" r:id="rId17"/>
    <p:sldId id="265" r:id="rId18"/>
    <p:sldId id="284" r:id="rId19"/>
    <p:sldId id="297" r:id="rId20"/>
    <p:sldId id="270" r:id="rId21"/>
    <p:sldId id="271" r:id="rId22"/>
    <p:sldId id="272" r:id="rId23"/>
    <p:sldId id="273" r:id="rId24"/>
    <p:sldId id="274" r:id="rId25"/>
    <p:sldId id="298" r:id="rId26"/>
    <p:sldId id="275" r:id="rId27"/>
    <p:sldId id="276" r:id="rId28"/>
    <p:sldId id="277" r:id="rId29"/>
    <p:sldId id="285" r:id="rId30"/>
    <p:sldId id="299" r:id="rId31"/>
    <p:sldId id="279" r:id="rId32"/>
    <p:sldId id="280" r:id="rId33"/>
    <p:sldId id="281" r:id="rId34"/>
    <p:sldId id="286" r:id="rId35"/>
    <p:sldId id="300" r:id="rId36"/>
    <p:sldId id="288" r:id="rId37"/>
    <p:sldId id="289" r:id="rId38"/>
    <p:sldId id="290" r:id="rId39"/>
    <p:sldId id="291" r:id="rId40"/>
    <p:sldId id="292" r:id="rId41"/>
    <p:sldId id="293" r:id="rId42"/>
    <p:sldId id="30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4" y="5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C822-DAB3-4212-B1C2-FB5CC0B393A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1CF0D-B145-4327-A0CD-B098959AC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congenital-lobar-emphysema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cystic</a:t>
            </a:r>
            <a:r>
              <a:rPr lang="en-US" baseline="0" dirty="0" smtClean="0"/>
              <a:t> structures in the Lt lung cavity with shift of mediastinal structure to the </a:t>
            </a:r>
            <a:r>
              <a:rPr lang="en-US" baseline="0" dirty="0" err="1" smtClean="0"/>
              <a:t>Rt</a:t>
            </a:r>
            <a:r>
              <a:rPr lang="en-US" baseline="0" dirty="0" smtClean="0"/>
              <a:t> , small bowel gas is not seen in the abdominal cavity, the diaphragm is not </a:t>
            </a:r>
            <a:r>
              <a:rPr lang="en-US" baseline="0" dirty="0" err="1" smtClean="0"/>
              <a:t>destinct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Hyperexpanded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(HYPERLUCENT ) right middle lobe with compressive atelectasis of the right upper and lower lobes.  There is contralateral mediastinal shift.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 suggest right middle lobe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ngenital Lobar Emphysema"/>
              </a:rPr>
              <a:t>congenital lobar emphysema.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ROUNDED OPACITY IN THE </a:t>
            </a:r>
            <a:r>
              <a:rPr lang="en-US" baseline="0" dirty="0" smtClean="0"/>
              <a:t> RT MIDDLE ZONE  contains </a:t>
            </a:r>
            <a:r>
              <a:rPr lang="en-US" baseline="0" dirty="0" err="1" smtClean="0"/>
              <a:t>airbronchogram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6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 LUNG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Feeding tube cannot be passed and lies in a dilated proximal esophagus</a:t>
            </a:r>
          </a:p>
          <a:p>
            <a:r>
              <a:rPr lang="en-US" dirty="0" smtClean="0"/>
              <a:t>Normal air in the abdomen.</a:t>
            </a:r>
          </a:p>
          <a:p>
            <a:r>
              <a:rPr lang="en-US" dirty="0" smtClean="0"/>
              <a:t>Diagnosis: </a:t>
            </a:r>
            <a:r>
              <a:rPr lang="en-US" dirty="0" err="1" smtClean="0"/>
              <a:t>esophagal</a:t>
            </a:r>
            <a:r>
              <a:rPr lang="en-US" dirty="0" smtClean="0"/>
              <a:t> atresia with a distal </a:t>
            </a:r>
            <a:r>
              <a:rPr lang="en-US" dirty="0" err="1" smtClean="0"/>
              <a:t>tracheo</a:t>
            </a:r>
            <a:r>
              <a:rPr lang="en-US" dirty="0" smtClean="0"/>
              <a:t>-esophageal fistula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56D0-7DF8-42DC-90AE-B054F74020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ESOPHAGAL ATRASIA WITH NO DISTAL TRACHEO ESOPHAGAL FISTULA &gt;&gt;&gt;&gt; NO PASSAGE OF NG TUBE TO STOMACHE WITH ABSCENT STOMACH GAS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56D0-7DF8-42DC-90AE-B054F74020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Feeding tube cannot be passed and lies in the proximal esophagus</a:t>
            </a:r>
          </a:p>
          <a:p>
            <a:r>
              <a:rPr lang="en-US" dirty="0" smtClean="0"/>
              <a:t>Gasless abdomen</a:t>
            </a:r>
          </a:p>
          <a:p>
            <a:r>
              <a:rPr lang="en-US" dirty="0" smtClean="0"/>
              <a:t>This indicates that there is no distal </a:t>
            </a:r>
            <a:r>
              <a:rPr lang="en-US" dirty="0" err="1" smtClean="0"/>
              <a:t>tracheo</a:t>
            </a:r>
            <a:r>
              <a:rPr lang="en-US" dirty="0" smtClean="0"/>
              <a:t>-esophageal fistula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556D0-7DF8-42DC-90AE-B054F74020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7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contrast filed the bowel loops in the left lung cavity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8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 fluid level seen in the  </a:t>
            </a:r>
            <a:r>
              <a:rPr lang="en-US" dirty="0" err="1" smtClean="0"/>
              <a:t>retrocardiac</a:t>
            </a:r>
            <a:r>
              <a:rPr lang="en-US" dirty="0" smtClean="0"/>
              <a:t> area that appears in the posterior mediastinum in the lateral </a:t>
            </a:r>
            <a:r>
              <a:rPr lang="en-US" dirty="0" err="1" smtClean="0"/>
              <a:t>xray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cystic structures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rt</a:t>
            </a:r>
            <a:r>
              <a:rPr lang="en-US" baseline="0" dirty="0" smtClean="0"/>
              <a:t> lung cavity with shift of </a:t>
            </a:r>
            <a:r>
              <a:rPr lang="en-US" baseline="0" dirty="0" err="1" smtClean="0"/>
              <a:t>mediasinal</a:t>
            </a:r>
            <a:r>
              <a:rPr lang="en-US" baseline="0" dirty="0" smtClean="0"/>
              <a:t> structure to the </a:t>
            </a:r>
            <a:r>
              <a:rPr lang="en-US" baseline="0" dirty="0" err="1" smtClean="0"/>
              <a:t>lt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8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Multicystic</a:t>
            </a:r>
            <a:r>
              <a:rPr lang="en-US" dirty="0" smtClean="0"/>
              <a:t> structure in the </a:t>
            </a:r>
            <a:r>
              <a:rPr lang="en-US" dirty="0" err="1" smtClean="0"/>
              <a:t>Rt</a:t>
            </a:r>
            <a:r>
              <a:rPr lang="en-US" dirty="0" smtClean="0"/>
              <a:t> lung cavity with shift of mediastinal structure</a:t>
            </a:r>
            <a:r>
              <a:rPr lang="en-US" baseline="0" dirty="0" smtClean="0"/>
              <a:t> to the left , almost clear visible portion of diaphragm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giving contrast via feeding tube the cystic structures in the lung are not related to the bowel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6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BILATERAL DIFFUSE bilateral </a:t>
            </a:r>
            <a:r>
              <a:rPr lang="en-US" baseline="0" dirty="0" smtClean="0"/>
              <a:t> SMMETRICAL  GROUND GLASS INFILTERATE WITH AIR BRONCHOGRAM NO HYPERINFLATION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BILATERAL OPACIFICATION</a:t>
            </a:r>
            <a:r>
              <a:rPr lang="en-US" baseline="0" dirty="0" smtClean="0"/>
              <a:t> OF BOTH LUNG WITH AIR BRONCHOGRAM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1CF0D-B145-4327-A0CD-B098959AC6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6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3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2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0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3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6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1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1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7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5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5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8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diaphragm?lang=us" TargetMode="External"/><Relationship Id="rId2" Type="http://schemas.openxmlformats.org/officeDocument/2006/relationships/hyperlink" Target="https://radiopaedia.org/articles/diaphragmatic-hernia?lang=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articles/pulmonary-hypoplasia?lang=us" TargetMode="External"/><Relationship Id="rId5" Type="http://schemas.openxmlformats.org/officeDocument/2006/relationships/hyperlink" Target="https://radiopaedia.org/articles/kidney?lang=us" TargetMode="External"/><Relationship Id="rId4" Type="http://schemas.openxmlformats.org/officeDocument/2006/relationships/hyperlink" Target="https://radiopaedia.org/articles/retroperitoneum?lang=u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diaphragmatic-rupture?lang=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pulmonary-hypoplasia?lang=us" TargetMode="External"/><Relationship Id="rId2" Type="http://schemas.openxmlformats.org/officeDocument/2006/relationships/hyperlink" Target="https://radiopaedia.org/articles/bronchopulmonary-foregut-malformation?lang=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pulmonary-sequestration?lang=us" TargetMode="External"/><Relationship Id="rId2" Type="http://schemas.openxmlformats.org/officeDocument/2006/relationships/hyperlink" Target="https://radiopaedia.org/articles/renal-agenesis?lang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articles/congenital-cardiovascular-anomalies?lang=u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air-bronchogram?lang=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right-middle-lobe?lang=us" TargetMode="External"/><Relationship Id="rId2" Type="http://schemas.openxmlformats.org/officeDocument/2006/relationships/hyperlink" Target="https://radiopaedia.org/articles/left-upper-lobe?lang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articles/right-upper-lobe?lang=u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pneumonia?lang=u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air-bronchogram?lang=u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congenital-diaphragmatic-hernia-1?lang=us" TargetMode="External"/><Relationship Id="rId7" Type="http://schemas.openxmlformats.org/officeDocument/2006/relationships/hyperlink" Target="https://radiopaedia.org/articles/pulmonary-hypoplasia?lang=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articles/hiatus-hernia?lang=us" TargetMode="External"/><Relationship Id="rId5" Type="http://schemas.openxmlformats.org/officeDocument/2006/relationships/hyperlink" Target="https://radiopaedia.org/articles/morgagni-hernia-2?lang=us" TargetMode="External"/><Relationship Id="rId4" Type="http://schemas.openxmlformats.org/officeDocument/2006/relationships/hyperlink" Target="https://radiopaedia.org/articles/bochdalek-hernia?lang=u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pulmonary-hypoplasia?lang=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FUNDEMENTAL CASES </a:t>
            </a:r>
            <a:r>
              <a:rPr lang="en-US"/>
              <a:t>IN </a:t>
            </a:r>
            <a:r>
              <a:rPr lang="en-US" smtClean="0"/>
              <a:t>RES PEDIATRIC </a:t>
            </a:r>
            <a:r>
              <a:rPr lang="en-US" dirty="0"/>
              <a:t>RADIOLOGY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 </a:t>
            </a:r>
            <a:r>
              <a:rPr lang="en-US" b="1" dirty="0" err="1"/>
              <a:t>Bochdalek</a:t>
            </a:r>
            <a:r>
              <a:rPr lang="en-US" b="1" dirty="0"/>
              <a:t> hernia</a:t>
            </a:r>
            <a:r>
              <a:rPr lang="en-US" dirty="0"/>
              <a:t> is a form of congenital </a:t>
            </a:r>
            <a:r>
              <a:rPr lang="en-US" dirty="0">
                <a:hlinkClick r:id="rId2"/>
              </a:rPr>
              <a:t>diaphragmatic hernia</a:t>
            </a:r>
            <a:r>
              <a:rPr lang="en-US" dirty="0"/>
              <a:t>. They occur posteriorly and are due to a defect in the posterior attachment of the </a:t>
            </a:r>
            <a:r>
              <a:rPr lang="en-US" dirty="0">
                <a:hlinkClick r:id="rId3"/>
              </a:rPr>
              <a:t>diaphragm</a:t>
            </a:r>
            <a:r>
              <a:rPr lang="en-US" dirty="0"/>
              <a:t> when there is a failure of </a:t>
            </a:r>
            <a:r>
              <a:rPr lang="en-US" dirty="0" err="1"/>
              <a:t>pleuroperitoneal</a:t>
            </a:r>
            <a:r>
              <a:rPr lang="en-US" dirty="0"/>
              <a:t> membrane closure in utero. </a:t>
            </a:r>
            <a:r>
              <a:rPr lang="en-US" dirty="0">
                <a:hlinkClick r:id="rId4"/>
              </a:rPr>
              <a:t>Retroperitoneal</a:t>
            </a:r>
            <a:r>
              <a:rPr lang="en-US" dirty="0"/>
              <a:t> structures may prolapse through the defect, e.g. retroperitoneal fat or left </a:t>
            </a:r>
            <a:r>
              <a:rPr lang="en-US" dirty="0">
                <a:hlinkClick r:id="rId5"/>
              </a:rPr>
              <a:t>kidney</a:t>
            </a:r>
            <a:r>
              <a:rPr lang="en-US" dirty="0"/>
              <a:t>.</a:t>
            </a:r>
          </a:p>
          <a:p>
            <a:r>
              <a:rPr lang="en-US" b="1" dirty="0"/>
              <a:t>Clinical presentation</a:t>
            </a:r>
          </a:p>
          <a:p>
            <a:r>
              <a:rPr lang="en-US" dirty="0"/>
              <a:t>Large hernias typically present in infancy, are usually are said to be most frequently left-sided, presumably owing to the protective effects of the liver, </a:t>
            </a:r>
            <a:r>
              <a:rPr lang="en-US" dirty="0" smtClean="0"/>
              <a:t> Complications </a:t>
            </a:r>
            <a:r>
              <a:rPr lang="en-US" dirty="0"/>
              <a:t>are usually due to </a:t>
            </a:r>
            <a:r>
              <a:rPr lang="en-US" dirty="0">
                <a:hlinkClick r:id="rId6"/>
              </a:rPr>
              <a:t>pulmonary </a:t>
            </a:r>
            <a:r>
              <a:rPr lang="en-US" dirty="0" smtClean="0">
                <a:hlinkClick r:id="rId6"/>
              </a:rPr>
              <a:t>hypoplasia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90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conventional radiographs, the hernia may appear as a lung base soft-tissue opacity lesion seen posteriorly on lateral images.</a:t>
            </a:r>
          </a:p>
          <a:p>
            <a:r>
              <a:rPr lang="en-US" b="1" dirty="0" smtClean="0"/>
              <a:t>Differential </a:t>
            </a:r>
            <a:r>
              <a:rPr lang="en-US" b="1" dirty="0"/>
              <a:t>diagnosis</a:t>
            </a:r>
          </a:p>
          <a:p>
            <a:r>
              <a:rPr lang="en-US" dirty="0" err="1"/>
              <a:t>Bochdalek</a:t>
            </a:r>
            <a:r>
              <a:rPr lang="en-US" dirty="0"/>
              <a:t> </a:t>
            </a:r>
            <a:r>
              <a:rPr lang="en-US" dirty="0" err="1"/>
              <a:t>herniae</a:t>
            </a:r>
            <a:r>
              <a:rPr lang="en-US" dirty="0"/>
              <a:t> may mimic </a:t>
            </a:r>
            <a:r>
              <a:rPr lang="en-US" dirty="0">
                <a:hlinkClick r:id="rId2"/>
              </a:rPr>
              <a:t>diaphragmatic rupture</a:t>
            </a:r>
            <a:r>
              <a:rPr lang="en-US" dirty="0"/>
              <a:t> from trauma, but you would expect to find other supportive signs of chest and/or abdominal trauma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Case 2 </a:t>
            </a:r>
            <a:r>
              <a:rPr lang="en-US" dirty="0" smtClean="0"/>
              <a:t>: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newborn with progressive fetal distress</a:t>
            </a:r>
          </a:p>
        </p:txBody>
      </p:sp>
    </p:spTree>
    <p:extLst>
      <p:ext uri="{BB962C8B-B14F-4D97-AF65-F5344CB8AC3E}">
        <p14:creationId xmlns:p14="http://schemas.microsoft.com/office/powerpoint/2010/main" val="1763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98" t="9706" r="3490" b="759"/>
          <a:stretch/>
        </p:blipFill>
        <p:spPr>
          <a:xfrm>
            <a:off x="2895600" y="91120"/>
            <a:ext cx="6984422" cy="67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868" t="11025" r="24901" b="7592"/>
          <a:stretch/>
        </p:blipFill>
        <p:spPr>
          <a:xfrm>
            <a:off x="3972560" y="-91676"/>
            <a:ext cx="4460240" cy="69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200" b="1" dirty="0"/>
              <a:t>Congenital pulmonary airway malformations (CPAM</a:t>
            </a:r>
            <a:r>
              <a:rPr lang="en-US" sz="2200" b="1" dirty="0" smtClean="0"/>
              <a:t>)</a:t>
            </a:r>
            <a:br>
              <a:rPr lang="en-US" sz="2200" b="1" dirty="0" smtClean="0"/>
            </a:br>
            <a:r>
              <a:rPr lang="en-US" sz="2200" b="1" dirty="0"/>
              <a:t>congenital cystic </a:t>
            </a:r>
            <a:r>
              <a:rPr lang="en-US" sz="2200" b="1" dirty="0" err="1"/>
              <a:t>adenomatoid</a:t>
            </a:r>
            <a:r>
              <a:rPr lang="en-US" sz="2200" b="1" dirty="0"/>
              <a:t> malformations (CCAM)</a:t>
            </a:r>
            <a:r>
              <a:rPr lang="en-US" sz="2200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 </a:t>
            </a:r>
            <a:r>
              <a:rPr lang="en-US" dirty="0"/>
              <a:t> are </a:t>
            </a:r>
            <a:r>
              <a:rPr lang="en-US" dirty="0" err="1"/>
              <a:t>multicystic</a:t>
            </a:r>
            <a:r>
              <a:rPr lang="en-US" dirty="0"/>
              <a:t> masses of segmental lung tissue with abnormal bronchial proliferation. CPAMs are considered part of the spectrum of </a:t>
            </a:r>
            <a:r>
              <a:rPr lang="en-US" dirty="0" err="1">
                <a:hlinkClick r:id="rId2"/>
              </a:rPr>
              <a:t>bronchopulmonary</a:t>
            </a:r>
            <a:r>
              <a:rPr lang="en-US" dirty="0">
                <a:hlinkClick r:id="rId2"/>
              </a:rPr>
              <a:t> foregut malformations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endParaRPr lang="en-US" dirty="0"/>
          </a:p>
          <a:p>
            <a:r>
              <a:rPr lang="en-US" b="1" dirty="0"/>
              <a:t>Clinical presentation</a:t>
            </a:r>
          </a:p>
          <a:p>
            <a:r>
              <a:rPr lang="en-US" dirty="0"/>
              <a:t>The diagnosis is usually either made on antenatal ultrasound, or in the neonatal period on the investigation of progressive respiratory distress </a:t>
            </a:r>
            <a:r>
              <a:rPr lang="en-US" dirty="0" smtClean="0"/>
              <a:t> </a:t>
            </a:r>
            <a:r>
              <a:rPr lang="en-US" dirty="0"/>
              <a:t>If large, they may cause </a:t>
            </a:r>
            <a:r>
              <a:rPr lang="en-US" dirty="0">
                <a:hlinkClick r:id="rId3"/>
              </a:rPr>
              <a:t>pulmonary hypoplasia</a:t>
            </a:r>
            <a:r>
              <a:rPr lang="en-US" dirty="0"/>
              <a:t>, with resultant poor prognosis.</a:t>
            </a:r>
          </a:p>
          <a:p>
            <a:r>
              <a:rPr lang="en-US" dirty="0"/>
              <a:t>In cases where the abnormality is small, the diagnosis may not be made for many years or even until adulthood. When it does become apparent, it is usually as a result of recurrent chest infection 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Five subtypes are currently classified, mainly according to cyst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type </a:t>
            </a:r>
            <a:r>
              <a:rPr lang="en-US" b="1" dirty="0"/>
              <a:t>I</a:t>
            </a:r>
            <a:endParaRPr lang="en-US" dirty="0"/>
          </a:p>
          <a:p>
            <a:pPr lvl="1"/>
            <a:r>
              <a:rPr lang="en-US" dirty="0"/>
              <a:t>most common: 70% of cases 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large cysts</a:t>
            </a:r>
          </a:p>
          <a:p>
            <a:pPr lvl="1"/>
            <a:r>
              <a:rPr lang="en-US" dirty="0"/>
              <a:t>one or more dominant cysts: 2-10 cm in size</a:t>
            </a:r>
          </a:p>
          <a:p>
            <a:pPr lvl="1"/>
            <a:r>
              <a:rPr lang="en-US" dirty="0"/>
              <a:t>may be surrounded by smaller cysts</a:t>
            </a:r>
          </a:p>
          <a:p>
            <a:r>
              <a:rPr lang="en-US" b="1" dirty="0"/>
              <a:t>type II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cysts </a:t>
            </a:r>
            <a:r>
              <a:rPr lang="en-US" dirty="0"/>
              <a:t>are &lt;2 cm in diameter</a:t>
            </a:r>
          </a:p>
          <a:p>
            <a:pPr lvl="1"/>
            <a:r>
              <a:rPr lang="en-US" dirty="0"/>
              <a:t>associated with other abnormalities</a:t>
            </a:r>
          </a:p>
          <a:p>
            <a:pPr lvl="2"/>
            <a:r>
              <a:rPr lang="en-US" dirty="0">
                <a:hlinkClick r:id="rId2"/>
              </a:rPr>
              <a:t>renal agenesis</a:t>
            </a:r>
            <a:r>
              <a:rPr lang="en-US" dirty="0"/>
              <a:t> or </a:t>
            </a:r>
            <a:r>
              <a:rPr lang="en-US" dirty="0" err="1"/>
              <a:t>dysgenesis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pulmonary sequestration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congenital cardiac anomalies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 III</a:t>
            </a:r>
            <a:endParaRPr lang="en-US" dirty="0"/>
          </a:p>
          <a:p>
            <a:pPr lvl="1"/>
            <a:r>
              <a:rPr lang="en-US" dirty="0"/>
              <a:t>~10% of cases</a:t>
            </a:r>
          </a:p>
          <a:p>
            <a:pPr lvl="1"/>
            <a:r>
              <a:rPr lang="en-US" dirty="0" err="1"/>
              <a:t>microcysts</a:t>
            </a:r>
            <a:r>
              <a:rPr lang="en-US" dirty="0"/>
              <a:t>: &lt;5 mm in diameter</a:t>
            </a:r>
          </a:p>
          <a:p>
            <a:pPr lvl="1"/>
            <a:r>
              <a:rPr lang="en-US" dirty="0"/>
              <a:t>typically involves an entire lobe</a:t>
            </a:r>
          </a:p>
          <a:p>
            <a:pPr lvl="1"/>
            <a:r>
              <a:rPr lang="en-US" dirty="0"/>
              <a:t>has a poorer prognosis</a:t>
            </a:r>
          </a:p>
          <a:p>
            <a:r>
              <a:rPr lang="en-US" b="1" dirty="0"/>
              <a:t>type IV</a:t>
            </a:r>
            <a:endParaRPr lang="en-US" dirty="0"/>
          </a:p>
          <a:p>
            <a:pPr lvl="1"/>
            <a:r>
              <a:rPr lang="en-US" dirty="0"/>
              <a:t>unlined cyst</a:t>
            </a:r>
          </a:p>
          <a:p>
            <a:pPr lvl="1"/>
            <a:r>
              <a:rPr lang="en-US" dirty="0"/>
              <a:t>typically affects a single lobe</a:t>
            </a:r>
          </a:p>
          <a:p>
            <a:pPr lvl="1"/>
            <a:r>
              <a:rPr lang="en-US" dirty="0"/>
              <a:t>indistinguishable from type I on imaging </a:t>
            </a:r>
            <a:r>
              <a:rPr lang="en-US" baseline="30000" dirty="0"/>
              <a:t>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Chest radiographs in type I and II CPAMs may demonstrate a </a:t>
            </a:r>
            <a:r>
              <a:rPr lang="en-US" dirty="0" err="1"/>
              <a:t>multicystic</a:t>
            </a:r>
            <a:r>
              <a:rPr lang="en-US" dirty="0"/>
              <a:t> (air-filled) lesion. Large lesions may cause a mass effect with resultant mediastinal shift, depression, and even inversion of the diaphragm. In the early neonatal period, the cysts may be completely or partially fluid-filled, in which case the lesion may appear solid or with air-fluid levels. Lesions may change in size on interval </a:t>
            </a:r>
            <a:r>
              <a:rPr lang="en-US" dirty="0" smtClean="0"/>
              <a:t>imaging .</a:t>
            </a:r>
            <a:r>
              <a:rPr lang="en-US" dirty="0"/>
              <a:t> Type III lesions appear solid.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Case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35-week </a:t>
            </a:r>
            <a:r>
              <a:rPr lang="en-US" sz="2400" dirty="0"/>
              <a:t>gestation neonate. No complications at birth. Oxygen requirement and increasing respiratory distress requiring mechanical ventilation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SYLLABUS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CCAMA ( CONGENITAL CYSTIC  ADENOMATOID MALFORMATION )</a:t>
            </a:r>
          </a:p>
          <a:p>
            <a:r>
              <a:rPr lang="en-US" dirty="0" smtClean="0"/>
              <a:t>RDS ( RESPIRATORY DISTRESS SYNDROM )</a:t>
            </a:r>
          </a:p>
          <a:p>
            <a:r>
              <a:rPr lang="en-US" dirty="0" smtClean="0"/>
              <a:t>CDH ( CONGENIAL DIAPHRAGMATIC HERNIA)</a:t>
            </a:r>
          </a:p>
          <a:p>
            <a:r>
              <a:rPr lang="en-US" dirty="0" smtClean="0"/>
              <a:t>ROUND PNEMONIA</a:t>
            </a:r>
          </a:p>
          <a:p>
            <a:r>
              <a:rPr lang="en-US" dirty="0" smtClean="0"/>
              <a:t>ESOPHAGAL ATRASIA</a:t>
            </a:r>
          </a:p>
          <a:p>
            <a:r>
              <a:rPr lang="en-US" dirty="0" smtClean="0"/>
              <a:t>TRACHO ESOPHAGAL FISTULA</a:t>
            </a:r>
          </a:p>
          <a:p>
            <a:r>
              <a:rPr lang="en-US" dirty="0" smtClean="0"/>
              <a:t>CLE ( CONGENITAL LOBAR EMPHYSEMA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487" y="6479833"/>
            <a:ext cx="5093988" cy="9047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s://prod-images.static.radiopaedia.org/images/4231805/edd3775db6f218799f3095b4f64674_ju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1760"/>
            <a:ext cx="6628007" cy="66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Respiratory distress syndrome</a:t>
            </a:r>
            <a:r>
              <a:rPr lang="en-US" dirty="0"/>
              <a:t> (</a:t>
            </a:r>
            <a:r>
              <a:rPr lang="en-US" b="1" dirty="0"/>
              <a:t>RDS</a:t>
            </a:r>
            <a:r>
              <a:rPr lang="en-US" dirty="0"/>
              <a:t>) is a relatively common condition resulting from insufficient production of surfactant that occurs in preterm neonates. </a:t>
            </a:r>
          </a:p>
          <a:p>
            <a:r>
              <a:rPr lang="en-US" dirty="0"/>
              <a:t>On imaging, the condition generally presents as bilateral and relatively symmetric diffuse ground glass lungs with low volumes and a bell-shaped thorax.</a:t>
            </a:r>
          </a:p>
          <a:p>
            <a:r>
              <a:rPr lang="en-US" b="1" dirty="0"/>
              <a:t>Terminology</a:t>
            </a:r>
          </a:p>
          <a:p>
            <a:r>
              <a:rPr lang="en-US" dirty="0"/>
              <a:t>RDS is also known as </a:t>
            </a:r>
            <a:r>
              <a:rPr lang="en-US" b="1" dirty="0"/>
              <a:t>hyaline membrane disease</a:t>
            </a:r>
            <a:r>
              <a:rPr lang="en-US" dirty="0"/>
              <a:t> (not favored as reflects non-specific histological findings), </a:t>
            </a:r>
            <a:r>
              <a:rPr lang="en-US" b="1" dirty="0"/>
              <a:t>neonatal</a:t>
            </a:r>
            <a:r>
              <a:rPr lang="en-US" dirty="0"/>
              <a:t> </a:t>
            </a:r>
            <a:r>
              <a:rPr lang="en-US" b="1" dirty="0"/>
              <a:t>respiratory distress syndrome</a:t>
            </a:r>
            <a:r>
              <a:rPr lang="en-US" dirty="0"/>
              <a:t>, </a:t>
            </a:r>
            <a:r>
              <a:rPr lang="en-US" b="1" dirty="0"/>
              <a:t>lung disease of prematurity </a:t>
            </a:r>
            <a:r>
              <a:rPr lang="en-US" dirty="0"/>
              <a:t>(both non-specific terms),</a:t>
            </a:r>
            <a:r>
              <a:rPr lang="en-US" b="1" dirty="0"/>
              <a:t> </a:t>
            </a:r>
            <a:r>
              <a:rPr lang="en-US" dirty="0"/>
              <a:t>or as some authors prefer </a:t>
            </a:r>
            <a:r>
              <a:rPr lang="en-US" b="1" dirty="0"/>
              <a:t>surfactant-deficiency disorder </a:t>
            </a:r>
            <a:r>
              <a:rPr lang="en-US" baseline="30000" dirty="0"/>
              <a:t>.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presentation</a:t>
            </a:r>
          </a:p>
          <a:p>
            <a:r>
              <a:rPr lang="en-US" dirty="0"/>
              <a:t>Respiratory distress presents in the first few hours of life in a premature baby. Signs include tachypnea, expiratory grunting, and nasal flaring. The infant may or may not be cyanosed. </a:t>
            </a:r>
            <a:r>
              <a:rPr lang="en-US" dirty="0" err="1"/>
              <a:t>Substernal</a:t>
            </a:r>
            <a:r>
              <a:rPr lang="en-US" dirty="0"/>
              <a:t> and intercostal retractions may be evident.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Plain radiograph</a:t>
            </a:r>
          </a:p>
          <a:p>
            <a:r>
              <a:rPr lang="en-US" dirty="0"/>
              <a:t>typically gives diffuse ground glass lungs with low volumes and a bell-shaped thorax</a:t>
            </a:r>
          </a:p>
          <a:p>
            <a:r>
              <a:rPr lang="en-US" dirty="0"/>
              <a:t>often bilateral and symmetrical</a:t>
            </a:r>
          </a:p>
          <a:p>
            <a:r>
              <a:rPr lang="en-US" dirty="0">
                <a:hlinkClick r:id="rId2"/>
              </a:rPr>
              <a:t>air </a:t>
            </a:r>
            <a:r>
              <a:rPr lang="en-US" dirty="0" err="1">
                <a:hlinkClick r:id="rId2"/>
              </a:rPr>
              <a:t>bronchograms</a:t>
            </a:r>
            <a:r>
              <a:rPr lang="en-US" dirty="0"/>
              <a:t> may be </a:t>
            </a:r>
            <a:r>
              <a:rPr lang="en-US" dirty="0" smtClean="0"/>
              <a:t>evident</a:t>
            </a:r>
            <a:endParaRPr lang="en-US" dirty="0"/>
          </a:p>
          <a:p>
            <a:r>
              <a:rPr lang="en-US" dirty="0"/>
              <a:t>hyperinflation (in a non-ventilated patient) excludes the diagnosis</a:t>
            </a:r>
          </a:p>
          <a:p>
            <a:r>
              <a:rPr lang="en-US" dirty="0"/>
              <a:t>may show hyperinflation if the patient is intubated</a:t>
            </a:r>
          </a:p>
          <a:p>
            <a:r>
              <a:rPr lang="en-US" dirty="0"/>
              <a:t>RDS can be safely excluded if the neonate has a normal chest radiograph at six hours after birth. </a:t>
            </a:r>
          </a:p>
          <a:p>
            <a:r>
              <a:rPr lang="en-US" dirty="0"/>
              <a:t>If treated with surfactant therapy there may be asymmetric improvement.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CASE</a:t>
            </a:r>
            <a:endParaRPr lang="en-US" dirty="0"/>
          </a:p>
        </p:txBody>
      </p:sp>
      <p:pic>
        <p:nvPicPr>
          <p:cNvPr id="4098" name="Picture 2" descr="https://prod-images.static.radiopaedia.org/images/571062/e5213f6dc9e26a35f400881551ca80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7" y="416561"/>
            <a:ext cx="7234183" cy="63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CASE 4: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22 </a:t>
            </a:r>
            <a:r>
              <a:rPr lang="en-US" dirty="0"/>
              <a:t>DAY NEWBORN WITH RD </a:t>
            </a:r>
          </a:p>
        </p:txBody>
      </p:sp>
    </p:spTree>
    <p:extLst>
      <p:ext uri="{BB962C8B-B14F-4D97-AF65-F5344CB8AC3E}">
        <p14:creationId xmlns:p14="http://schemas.microsoft.com/office/powerpoint/2010/main" val="34661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https://prod-images.static.radiopaedia.org/images/543619/04e2a891a97b0f831e1a204d83399c_jumbo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52401"/>
            <a:ext cx="6482398" cy="64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CONGENITAL LOBAR OVERINFLATION                     ( CONGENITAL LOBAR EMPHYSEMA 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results in progressive </a:t>
            </a:r>
            <a:r>
              <a:rPr lang="en-US" dirty="0" err="1"/>
              <a:t>overinflation</a:t>
            </a:r>
            <a:r>
              <a:rPr lang="en-US" dirty="0"/>
              <a:t> of one or more lobes of a neonate's lung. </a:t>
            </a:r>
          </a:p>
          <a:p>
            <a:r>
              <a:rPr lang="en-US" dirty="0"/>
              <a:t>On imaging, it classically presents on chest radiographs as a </a:t>
            </a:r>
            <a:r>
              <a:rPr lang="en-US" dirty="0" err="1"/>
              <a:t>hyperlucent</a:t>
            </a:r>
            <a:r>
              <a:rPr lang="en-US" dirty="0"/>
              <a:t> lung segment with </a:t>
            </a:r>
            <a:r>
              <a:rPr lang="en-US" dirty="0" err="1"/>
              <a:t>overinflation</a:t>
            </a:r>
            <a:r>
              <a:rPr lang="en-US" dirty="0"/>
              <a:t> and contralateral mediastinal shift. </a:t>
            </a:r>
          </a:p>
          <a:p>
            <a:r>
              <a:rPr lang="en-US" b="1" dirty="0"/>
              <a:t>Clinical presentation</a:t>
            </a:r>
          </a:p>
          <a:p>
            <a:r>
              <a:rPr lang="en-US" dirty="0"/>
              <a:t>Patients typically present with respiratory distress, most commonly in the neonatal period, and usually within the first six months of life </a:t>
            </a:r>
          </a:p>
        </p:txBody>
      </p:sp>
    </p:spTree>
    <p:extLst>
      <p:ext uri="{BB962C8B-B14F-4D97-AF65-F5344CB8AC3E}">
        <p14:creationId xmlns:p14="http://schemas.microsoft.com/office/powerpoint/2010/main" val="17605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Interestingly</a:t>
            </a:r>
            <a:r>
              <a:rPr lang="en-US" dirty="0"/>
              <a:t>, there is a pronounced predilection for certain lobes:</a:t>
            </a:r>
          </a:p>
          <a:p>
            <a:r>
              <a:rPr lang="en-US" dirty="0">
                <a:hlinkClick r:id="rId2"/>
              </a:rPr>
              <a:t>left upper lobe</a:t>
            </a:r>
            <a:r>
              <a:rPr lang="en-US" dirty="0"/>
              <a:t>: most common, 40-45%</a:t>
            </a:r>
          </a:p>
          <a:p>
            <a:r>
              <a:rPr lang="en-US" dirty="0">
                <a:hlinkClick r:id="rId3"/>
              </a:rPr>
              <a:t>right middle lobe</a:t>
            </a:r>
            <a:r>
              <a:rPr lang="en-US" dirty="0"/>
              <a:t>: 30%</a:t>
            </a:r>
          </a:p>
          <a:p>
            <a:r>
              <a:rPr lang="en-US" dirty="0">
                <a:hlinkClick r:id="rId4"/>
              </a:rPr>
              <a:t>right upper lobe</a:t>
            </a:r>
            <a:r>
              <a:rPr lang="en-US" dirty="0"/>
              <a:t>: 20%</a:t>
            </a:r>
          </a:p>
          <a:p>
            <a:r>
              <a:rPr lang="en-US" dirty="0"/>
              <a:t>involving more than a single lobe: 5%</a:t>
            </a:r>
          </a:p>
          <a:p>
            <a:r>
              <a:rPr lang="en-US" dirty="0"/>
              <a:t>much rarer in the lower lobes</a:t>
            </a:r>
          </a:p>
          <a:p>
            <a:r>
              <a:rPr lang="en-US" dirty="0"/>
              <a:t>Therefore, although the left upper lobe is most commonly affected, the right </a:t>
            </a:r>
            <a:r>
              <a:rPr lang="en-US" dirty="0" err="1"/>
              <a:t>hemithorax</a:t>
            </a:r>
            <a:r>
              <a:rPr lang="en-US" dirty="0"/>
              <a:t> is more commonly affected than the left </a:t>
            </a:r>
            <a:r>
              <a:rPr lang="en-US" baseline="30000" dirty="0"/>
              <a:t>6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Plain </a:t>
            </a:r>
            <a:r>
              <a:rPr lang="en-US" b="1" dirty="0"/>
              <a:t>radiograph</a:t>
            </a:r>
          </a:p>
          <a:p>
            <a:r>
              <a:rPr lang="en-US" b="1" dirty="0"/>
              <a:t>Immediate postpartum </a:t>
            </a:r>
            <a:r>
              <a:rPr lang="en-US" b="1" dirty="0" smtClean="0"/>
              <a:t>period </a:t>
            </a:r>
            <a:r>
              <a:rPr lang="en-US" b="1" dirty="0" smtClean="0">
                <a:solidFill>
                  <a:srgbClr val="FF0000"/>
                </a:solidFill>
              </a:rPr>
              <a:t>( NOT IMPORTANT FOR YOU AS 4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MEDICAL STUDENT, JUST TO BE MENTIONED)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 affected lobe tends to appear opaque and homogeneous because of fetal lung fluid or it may show a diffuse reticular pattern that represents distended lymphatic channels filled with fetal lung fluid.</a:t>
            </a:r>
          </a:p>
          <a:p>
            <a:r>
              <a:rPr lang="en-US" b="1" dirty="0"/>
              <a:t>Later findings</a:t>
            </a:r>
          </a:p>
          <a:p>
            <a:r>
              <a:rPr lang="en-US" dirty="0"/>
              <a:t>appears as an area of </a:t>
            </a:r>
            <a:r>
              <a:rPr lang="en-US" dirty="0" err="1"/>
              <a:t>hyperlucency</a:t>
            </a:r>
            <a:r>
              <a:rPr lang="en-US" dirty="0"/>
              <a:t> in the lung with </a:t>
            </a:r>
            <a:r>
              <a:rPr lang="en-US" dirty="0" err="1"/>
              <a:t>oligaemia</a:t>
            </a:r>
            <a:r>
              <a:rPr lang="en-US" dirty="0"/>
              <a:t> (i.e. paucity of vessels)</a:t>
            </a:r>
          </a:p>
          <a:p>
            <a:r>
              <a:rPr lang="en-US" dirty="0"/>
              <a:t>mass effect with mediastinal shift and </a:t>
            </a:r>
            <a:r>
              <a:rPr lang="en-US" dirty="0" err="1"/>
              <a:t>hemidiaphragmatic</a:t>
            </a:r>
            <a:r>
              <a:rPr lang="en-US" dirty="0"/>
              <a:t> depression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9600" b="1" i="1" u="sng" dirty="0" smtClean="0"/>
              <a:t>CASES</a:t>
            </a:r>
            <a:endParaRPr lang="en-US" sz="9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CASE </a:t>
            </a:r>
            <a:r>
              <a:rPr lang="en-US" b="1" dirty="0" smtClean="0">
                <a:solidFill>
                  <a:srgbClr val="FF0000"/>
                </a:solidFill>
              </a:rPr>
              <a:t> 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4 </a:t>
            </a:r>
            <a:r>
              <a:rPr lang="en-US" dirty="0"/>
              <a:t>YEAR GIRL WITH </a:t>
            </a:r>
            <a:r>
              <a:rPr lang="en-US" dirty="0" smtClean="0"/>
              <a:t>fever cough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https://prod-images.static.radiopaedia.org/images/3007205/e6827dbb3fc0cfea3a2dbbb0a8db59_jumb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80" y="0"/>
            <a:ext cx="6786880" cy="67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FOLLOW UP AFTER 3 months  post treatment     </a:t>
            </a:r>
            <a:endParaRPr lang="en-US" sz="2000" dirty="0"/>
          </a:p>
        </p:txBody>
      </p:sp>
      <p:pic>
        <p:nvPicPr>
          <p:cNvPr id="7170" name="Picture 2" descr="https://prod-images.static.radiopaedia.org/images/3007212/1980fd7aa626fe80ecce5199c9ecf0_jumb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7041"/>
            <a:ext cx="5588477" cy="60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ROUND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/>
              <a:t>a type of </a:t>
            </a:r>
            <a:r>
              <a:rPr lang="en-US" dirty="0">
                <a:hlinkClick r:id="rId2"/>
              </a:rPr>
              <a:t>pneumonia</a:t>
            </a:r>
            <a:r>
              <a:rPr lang="en-US" dirty="0"/>
              <a:t> usually only seen in pediatric patients. They are well defined, rounded opacities that represent regions of infected consolidation.</a:t>
            </a:r>
          </a:p>
          <a:p>
            <a:r>
              <a:rPr lang="en-US" b="1" dirty="0"/>
              <a:t>Epidemiology</a:t>
            </a:r>
          </a:p>
          <a:p>
            <a:r>
              <a:rPr lang="en-US" dirty="0"/>
              <a:t>The mean age of patients with round pneumonia is 5 years and 90% of patients who present with round pneumonia are younger than twelve </a:t>
            </a:r>
            <a:r>
              <a:rPr lang="en-US" dirty="0" smtClean="0"/>
              <a:t> </a:t>
            </a:r>
            <a:r>
              <a:rPr lang="en-US" dirty="0"/>
              <a:t>Round pneumonia is uncommon after the age of eight because collateral airways tend to be well developed by this age </a:t>
            </a:r>
            <a:r>
              <a:rPr lang="ar-JO" baseline="30000" dirty="0"/>
              <a:t>ز</a:t>
            </a:r>
            <a:endParaRPr lang="en-US" dirty="0"/>
          </a:p>
          <a:p>
            <a:r>
              <a:rPr lang="en-US" b="1" dirty="0"/>
              <a:t>Clinical presentation</a:t>
            </a:r>
          </a:p>
          <a:p>
            <a:r>
              <a:rPr lang="en-US" dirty="0"/>
              <a:t>Patients present with symptoms of chest infection including fever, sweats, and cough. History of infective symptoms is really helpful when excluding other imaging differentials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infective agent in round pneumonia is bacterial. There is no specific bacterium that causes round pneumonia, but since </a:t>
            </a:r>
            <a:r>
              <a:rPr lang="en-US" i="1" dirty="0"/>
              <a:t>Streptococcus </a:t>
            </a:r>
            <a:r>
              <a:rPr lang="en-US" i="1" dirty="0" err="1"/>
              <a:t>pneumoniae</a:t>
            </a:r>
            <a:r>
              <a:rPr lang="en-US" dirty="0"/>
              <a:t> is the most common cause of chest infection, it is little surprise that it is the leading cause of round pneumonia </a:t>
            </a:r>
            <a:r>
              <a:rPr lang="en-US" baseline="30000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Plain </a:t>
            </a:r>
            <a:r>
              <a:rPr lang="en-US" b="1" dirty="0"/>
              <a:t>radiograph</a:t>
            </a:r>
          </a:p>
          <a:p>
            <a:r>
              <a:rPr lang="en-US" dirty="0"/>
              <a:t>Round pneumonias are round-</a:t>
            </a:r>
            <a:r>
              <a:rPr lang="en-US" dirty="0" err="1"/>
              <a:t>ish</a:t>
            </a:r>
            <a:r>
              <a:rPr lang="en-US" dirty="0"/>
              <a:t> and while they are well-circumscribed parenchymal opacities, they tend to have irregular margins. They most commonly occur in superior segments of lower lobes and in the majority of cases (98%), they are solitary </a:t>
            </a:r>
            <a:r>
              <a:rPr lang="en-US" baseline="30000" dirty="0"/>
              <a:t>5.</a:t>
            </a:r>
            <a:endParaRPr lang="en-US" dirty="0"/>
          </a:p>
          <a:p>
            <a:r>
              <a:rPr lang="en-US" dirty="0">
                <a:hlinkClick r:id="rId2"/>
              </a:rPr>
              <a:t>Air-</a:t>
            </a:r>
            <a:r>
              <a:rPr lang="en-US" dirty="0" err="1">
                <a:hlinkClick r:id="rId2"/>
              </a:rPr>
              <a:t>bronchograms</a:t>
            </a:r>
            <a:r>
              <a:rPr lang="en-US" dirty="0"/>
              <a:t> are often present, and helpful in clinching the diagnosis. 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22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Case 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Newborn with direct regurgitation of milk post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75" y="145617"/>
            <a:ext cx="4148102" cy="67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Esophageal atresia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dirty="0"/>
              <a:t>Esophagus atresia is an anomaly which arises in the fourth week of the embryogenesis, at a stadium in which the trachea and esophagus should separate from each other.</a:t>
            </a:r>
            <a:br>
              <a:rPr lang="en-US" dirty="0"/>
            </a:br>
            <a:r>
              <a:rPr lang="en-US" dirty="0"/>
              <a:t>In case of failure of complete separation </a:t>
            </a:r>
            <a:r>
              <a:rPr lang="en-US" dirty="0" err="1"/>
              <a:t>esopaghus</a:t>
            </a:r>
            <a:r>
              <a:rPr lang="en-US" dirty="0"/>
              <a:t> atresia can occur.</a:t>
            </a:r>
          </a:p>
          <a:p>
            <a:r>
              <a:rPr lang="en-US" dirty="0"/>
              <a:t>Clinically the neonate cannot swallow saliva, may blow bubbles and will aspirate on feeding.</a:t>
            </a:r>
            <a:br>
              <a:rPr lang="en-US" dirty="0"/>
            </a:br>
            <a:r>
              <a:rPr lang="en-US" dirty="0"/>
              <a:t>When a feeding tube is inserted it cannot be passed distally.</a:t>
            </a:r>
            <a:br>
              <a:rPr lang="en-US" dirty="0"/>
            </a:br>
            <a:r>
              <a:rPr lang="en-US" dirty="0"/>
              <a:t>A radiograph with a curled up feeding tube will confirm the diagnosis.</a:t>
            </a:r>
            <a:br>
              <a:rPr lang="en-US" dirty="0"/>
            </a:br>
            <a:r>
              <a:rPr lang="en-US" dirty="0"/>
              <a:t>Contrast swallow studies should not be performed as they can cause severe aspiration.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" y="76200"/>
            <a:ext cx="11858892" cy="63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80% of cases a distal </a:t>
            </a:r>
            <a:r>
              <a:rPr lang="en-US" dirty="0" err="1"/>
              <a:t>tracheo</a:t>
            </a:r>
            <a:r>
              <a:rPr lang="en-US" dirty="0"/>
              <a:t>-esophageal fistula is present.</a:t>
            </a:r>
          </a:p>
          <a:p>
            <a:r>
              <a:rPr lang="en-US" dirty="0"/>
              <a:t>Less common is:</a:t>
            </a:r>
          </a:p>
          <a:p>
            <a:r>
              <a:rPr lang="en-US" dirty="0"/>
              <a:t>no fistula - no air in stomach</a:t>
            </a:r>
          </a:p>
          <a:p>
            <a:r>
              <a:rPr lang="en-US" dirty="0"/>
              <a:t>proximal fistula - no air in stomach</a:t>
            </a:r>
          </a:p>
          <a:p>
            <a:r>
              <a:rPr lang="en-US" dirty="0"/>
              <a:t>two fistulas - air in stomach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Case 1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newborn who </a:t>
            </a:r>
            <a:r>
              <a:rPr lang="en-US" dirty="0"/>
              <a:t>did not cry after birth</a:t>
            </a:r>
          </a:p>
        </p:txBody>
      </p:sp>
    </p:spTree>
    <p:extLst>
      <p:ext uri="{BB962C8B-B14F-4D97-AF65-F5344CB8AC3E}">
        <p14:creationId xmlns:p14="http://schemas.microsoft.com/office/powerpoint/2010/main" val="3078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case</a:t>
            </a:r>
            <a:endParaRPr lang="en-US" dirty="0"/>
          </a:p>
        </p:txBody>
      </p:sp>
      <p:pic>
        <p:nvPicPr>
          <p:cNvPr id="44034" name="Picture 2" descr="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8514" cy="66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Cases without a distal fistula can be suspected </a:t>
            </a:r>
            <a:r>
              <a:rPr lang="en-US" dirty="0" err="1"/>
              <a:t>antenatally</a:t>
            </a:r>
            <a:r>
              <a:rPr lang="en-US" dirty="0"/>
              <a:t> when there is a polyhydramnion and an empty stomach.</a:t>
            </a:r>
          </a:p>
          <a:p>
            <a:r>
              <a:rPr lang="en-US" dirty="0"/>
              <a:t>Always screen the radiograph for other anomalies as esophagus atresia can be part of the VACTERL association (vertebral anomalies, anal atresia, cardiovascular malformations, </a:t>
            </a:r>
            <a:r>
              <a:rPr lang="en-US" dirty="0" err="1"/>
              <a:t>tracheo-oesophageal</a:t>
            </a:r>
            <a:r>
              <a:rPr lang="en-US" dirty="0"/>
              <a:t> fistula, renal and limb anomalies).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END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533" y="-458442"/>
            <a:ext cx="9905998" cy="147857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1574" y="476278"/>
            <a:ext cx="5978823" cy="62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giving contrast media orally</a:t>
            </a:r>
            <a:endParaRPr lang="en-US" dirty="0"/>
          </a:p>
        </p:txBody>
      </p:sp>
      <p:pic>
        <p:nvPicPr>
          <p:cNvPr id="1026" name="Picture 2" descr="ÙØªÙØ¬Ø© Ø¨Ø­Ø« Ø§ÙØµÙØ± Ø¹Ù âªcongenital diaphragmatic hernia radiology bariumâ¬â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1" y="1761807"/>
            <a:ext cx="3840252" cy="49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Congenital diaphragmatic hernias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3 main types of congenital diaphragmatic hernia:</a:t>
            </a:r>
          </a:p>
          <a:p>
            <a:r>
              <a:rPr lang="en-US" dirty="0" err="1"/>
              <a:t>posterolateral</a:t>
            </a:r>
            <a:r>
              <a:rPr lang="en-US" dirty="0"/>
              <a:t>: </a:t>
            </a:r>
            <a:r>
              <a:rPr lang="en-US" dirty="0" err="1">
                <a:hlinkClick r:id="rId4"/>
              </a:rPr>
              <a:t>Bochdalek</a:t>
            </a:r>
            <a:r>
              <a:rPr lang="en-US" dirty="0">
                <a:hlinkClick r:id="rId4"/>
              </a:rPr>
              <a:t> hernia</a:t>
            </a:r>
            <a:endParaRPr lang="en-US" dirty="0"/>
          </a:p>
          <a:p>
            <a:r>
              <a:rPr lang="en-US" dirty="0"/>
              <a:t>anterior: </a:t>
            </a:r>
            <a:r>
              <a:rPr lang="en-US" dirty="0" err="1">
                <a:hlinkClick r:id="rId5"/>
              </a:rPr>
              <a:t>Morgagni</a:t>
            </a:r>
            <a:r>
              <a:rPr lang="en-US" dirty="0">
                <a:hlinkClick r:id="rId5"/>
              </a:rPr>
              <a:t> hernia</a:t>
            </a:r>
            <a:endParaRPr lang="en-US" dirty="0"/>
          </a:p>
          <a:p>
            <a:r>
              <a:rPr lang="en-US" dirty="0">
                <a:hlinkClick r:id="rId6"/>
              </a:rPr>
              <a:t>hiatus hernia</a:t>
            </a:r>
            <a:endParaRPr lang="en-US" dirty="0"/>
          </a:p>
          <a:p>
            <a:r>
              <a:rPr lang="en-US" dirty="0"/>
              <a:t>Left-sided </a:t>
            </a:r>
            <a:r>
              <a:rPr lang="en-US" dirty="0" err="1"/>
              <a:t>Bochdalek</a:t>
            </a:r>
            <a:r>
              <a:rPr lang="en-US" dirty="0"/>
              <a:t> hernias are most common, accounting for approximately 85% of cases. Left-sided hernias, lacking the 'protective' effect of the liver may have herniation of both the small and large bowel and </a:t>
            </a:r>
            <a:r>
              <a:rPr lang="en-US" dirty="0" err="1"/>
              <a:t>intraabdominal</a:t>
            </a:r>
            <a:r>
              <a:rPr lang="en-US" dirty="0"/>
              <a:t> solid organs into the thoracic cavity.</a:t>
            </a:r>
          </a:p>
          <a:p>
            <a:r>
              <a:rPr lang="en-US" dirty="0"/>
              <a:t>When right-sided, only the liver and a portion of the large bowel tend to herniate. Bilateral hernias are uncommon and are usually fatal due to </a:t>
            </a:r>
            <a:r>
              <a:rPr lang="en-US" dirty="0">
                <a:hlinkClick r:id="rId7" tooltip="Pulmonary hypoplasia (PH)"/>
              </a:rPr>
              <a:t>pulmonary hypoplasia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congenital diaphragmatic hernias are detected either soon after birth or on antenatal ultrasound. Mortality is predominantly due to the development of </a:t>
            </a:r>
            <a:r>
              <a:rPr lang="en-US" dirty="0">
                <a:hlinkClick r:id="rId2"/>
              </a:rPr>
              <a:t>pulmonary hypoplasia</a:t>
            </a:r>
            <a:r>
              <a:rPr lang="en-US" dirty="0"/>
              <a:t>, which is thought to be due to mass effect on the developing lung. Such neonates are hypoxic and have persistent fetal circulation due to pulmonary hypoplasia and pulmonary hyper</a:t>
            </a:r>
          </a:p>
        </p:txBody>
      </p:sp>
    </p:spTree>
    <p:extLst>
      <p:ext uri="{BB962C8B-B14F-4D97-AF65-F5344CB8AC3E}">
        <p14:creationId xmlns:p14="http://schemas.microsoft.com/office/powerpoint/2010/main" val="36100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Another case </a:t>
            </a:r>
            <a:endParaRPr lang="en-US" dirty="0"/>
          </a:p>
        </p:txBody>
      </p:sp>
      <p:pic>
        <p:nvPicPr>
          <p:cNvPr id="2050" name="Picture 2" descr="https://prod-images.static.radiopaedia.org/images/7824511/161d207b2fa3300576fe059745da90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9" y="1735189"/>
            <a:ext cx="4398586" cy="50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675" y="1548143"/>
            <a:ext cx="4381864" cy="51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362</TotalTime>
  <Words>961</Words>
  <Application>Microsoft Office PowerPoint</Application>
  <PresentationFormat>Widescreen</PresentationFormat>
  <Paragraphs>165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Wingdings 3</vt:lpstr>
      <vt:lpstr>Ion Boardroom</vt:lpstr>
      <vt:lpstr>FUNDEMENTAL CASES IN RES PEDIATRIC RADIOLOGY </vt:lpstr>
      <vt:lpstr>SYLLABUS </vt:lpstr>
      <vt:lpstr>CASES</vt:lpstr>
      <vt:lpstr>Case 1  </vt:lpstr>
      <vt:lpstr> </vt:lpstr>
      <vt:lpstr>After giving contrast media orally</vt:lpstr>
      <vt:lpstr>Congenital diaphragmatic hernias</vt:lpstr>
      <vt:lpstr>PowerPoint Presentation</vt:lpstr>
      <vt:lpstr>Another case </vt:lpstr>
      <vt:lpstr>PowerPoint Presentation</vt:lpstr>
      <vt:lpstr>PowerPoint Presentation</vt:lpstr>
      <vt:lpstr>Case 2 :  </vt:lpstr>
      <vt:lpstr>PowerPoint Presentation</vt:lpstr>
      <vt:lpstr>PowerPoint Presentation</vt:lpstr>
      <vt:lpstr>Congenital pulmonary airway malformations (CPAM) congenital cystic adenomatoid malformations (CCAM).   </vt:lpstr>
      <vt:lpstr>Five subtypes are currently classified, mainly according to cyst size</vt:lpstr>
      <vt:lpstr>PowerPoint Presentation</vt:lpstr>
      <vt:lpstr>PowerPoint Presentation</vt:lpstr>
      <vt:lpstr>Case 3</vt:lpstr>
      <vt:lpstr> .</vt:lpstr>
      <vt:lpstr>RDS</vt:lpstr>
      <vt:lpstr>PowerPoint Presentation</vt:lpstr>
      <vt:lpstr>PowerPoint Presentation</vt:lpstr>
      <vt:lpstr>ANOTHER CASE</vt:lpstr>
      <vt:lpstr>CASE 4:  </vt:lpstr>
      <vt:lpstr> </vt:lpstr>
      <vt:lpstr>CONGENITAL LOBAR OVERINFLATION                     ( CONGENITAL LOBAR EMPHYSEMA )</vt:lpstr>
      <vt:lpstr>PowerPoint Presentation</vt:lpstr>
      <vt:lpstr>PowerPoint Presentation</vt:lpstr>
      <vt:lpstr>CASE  5</vt:lpstr>
      <vt:lpstr> </vt:lpstr>
      <vt:lpstr>FOLLOW UP AFTER 3 months  post treatment     </vt:lpstr>
      <vt:lpstr>ROUND PNEUMONIA</vt:lpstr>
      <vt:lpstr>PowerPoint Presentation</vt:lpstr>
      <vt:lpstr>Case  6</vt:lpstr>
      <vt:lpstr>PowerPoint Presentation</vt:lpstr>
      <vt:lpstr>Esophageal atresia </vt:lpstr>
      <vt:lpstr>PowerPoint Presentation</vt:lpstr>
      <vt:lpstr>PowerPoint Presentation</vt:lpstr>
      <vt:lpstr>Another case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2019-09-13T17:24:28Z</dcterms:created>
  <dcterms:modified xsi:type="dcterms:W3CDTF">2021-09-27T18:55:24Z</dcterms:modified>
</cp:coreProperties>
</file>