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7" r:id="rId1"/>
  </p:sldMasterIdLst>
  <p:notesMasterIdLst>
    <p:notesMasterId r:id="rId43"/>
  </p:notesMasterIdLst>
  <p:sldIdLst>
    <p:sldId id="256" r:id="rId2"/>
    <p:sldId id="261" r:id="rId3"/>
    <p:sldId id="262" r:id="rId4"/>
    <p:sldId id="263" r:id="rId5"/>
    <p:sldId id="266" r:id="rId6"/>
    <p:sldId id="258" r:id="rId7"/>
    <p:sldId id="259" r:id="rId8"/>
    <p:sldId id="260" r:id="rId9"/>
    <p:sldId id="264" r:id="rId10"/>
    <p:sldId id="269" r:id="rId11"/>
    <p:sldId id="270" r:id="rId12"/>
    <p:sldId id="272" r:id="rId13"/>
    <p:sldId id="273" r:id="rId14"/>
    <p:sldId id="265" r:id="rId15"/>
    <p:sldId id="268" r:id="rId16"/>
    <p:sldId id="275" r:id="rId17"/>
    <p:sldId id="276" r:id="rId18"/>
    <p:sldId id="277" r:id="rId19"/>
    <p:sldId id="279" r:id="rId20"/>
    <p:sldId id="280" r:id="rId21"/>
    <p:sldId id="281" r:id="rId22"/>
    <p:sldId id="282" r:id="rId23"/>
    <p:sldId id="285" r:id="rId24"/>
    <p:sldId id="287" r:id="rId25"/>
    <p:sldId id="274" r:id="rId26"/>
    <p:sldId id="283" r:id="rId27"/>
    <p:sldId id="284" r:id="rId28"/>
    <p:sldId id="278" r:id="rId29"/>
    <p:sldId id="286" r:id="rId30"/>
    <p:sldId id="289" r:id="rId31"/>
    <p:sldId id="300" r:id="rId32"/>
    <p:sldId id="290" r:id="rId33"/>
    <p:sldId id="291" r:id="rId34"/>
    <p:sldId id="292" r:id="rId35"/>
    <p:sldId id="293" r:id="rId36"/>
    <p:sldId id="294" r:id="rId37"/>
    <p:sldId id="295" r:id="rId38"/>
    <p:sldId id="297" r:id="rId39"/>
    <p:sldId id="298" r:id="rId40"/>
    <p:sldId id="296" r:id="rId41"/>
    <p:sldId id="29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12" autoAdjust="0"/>
  </p:normalViewPr>
  <p:slideViewPr>
    <p:cSldViewPr snapToGrid="0">
      <p:cViewPr varScale="1">
        <p:scale>
          <a:sx n="65" d="100"/>
          <a:sy n="65"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92F7E-CCB7-4217-8955-9F3968958DDE}" type="datetimeFigureOut">
              <a:rPr lang="en-US" smtClean="0"/>
              <a:t>9/15/2024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4CB7C-B769-4C0F-A01E-E48073F920EA}" type="slidenum">
              <a:rPr lang="en-US" smtClean="0"/>
              <a:t>‹#›</a:t>
            </a:fld>
            <a:endParaRPr lang="en-US"/>
          </a:p>
        </p:txBody>
      </p:sp>
    </p:spTree>
    <p:extLst>
      <p:ext uri="{BB962C8B-B14F-4D97-AF65-F5344CB8AC3E}">
        <p14:creationId xmlns:p14="http://schemas.microsoft.com/office/powerpoint/2010/main" val="376623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4CB7C-B769-4C0F-A01E-E48073F920EA}" type="slidenum">
              <a:rPr lang="en-US" smtClean="0"/>
              <a:t>14</a:t>
            </a:fld>
            <a:endParaRPr lang="en-US"/>
          </a:p>
        </p:txBody>
      </p:sp>
    </p:spTree>
    <p:extLst>
      <p:ext uri="{BB962C8B-B14F-4D97-AF65-F5344CB8AC3E}">
        <p14:creationId xmlns:p14="http://schemas.microsoft.com/office/powerpoint/2010/main" val="8507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--Hypocalcemia happens due to (saponification) in which calcium binds with fatty acid.</a:t>
            </a:r>
          </a:p>
          <a:p>
            <a:r>
              <a:rPr lang="en-US" dirty="0"/>
              <a:t>Fatty acid are resulted from breakdown of fat by lipase enzyme.</a:t>
            </a:r>
          </a:p>
          <a:p>
            <a:r>
              <a:rPr lang="en-US" dirty="0"/>
              <a:t>--</a:t>
            </a:r>
            <a:r>
              <a:rPr lang="en-US" b="0" i="0" dirty="0">
                <a:solidFill>
                  <a:srgbClr val="474747"/>
                </a:solidFill>
                <a:effectLst/>
                <a:latin typeface="Arial" panose="020B0604020202020204" pitchFamily="34" charset="0"/>
              </a:rPr>
              <a:t> tissue factor (TF, thromboplastin) released from damaged tissues in the generation of coagulative disorders during pancreatic disease. </a:t>
            </a:r>
            <a:r>
              <a:rPr lang="en-US" b="0" i="0" dirty="0">
                <a:solidFill>
                  <a:srgbClr val="040C28"/>
                </a:solidFill>
                <a:effectLst/>
                <a:latin typeface="Arial" panose="020B0604020202020204" pitchFamily="34" charset="0"/>
              </a:rPr>
              <a:t>TF favors thrombin formation</a:t>
            </a:r>
            <a:r>
              <a:rPr lang="en-US" b="0" i="0" dirty="0">
                <a:solidFill>
                  <a:srgbClr val="474747"/>
                </a:solidFill>
                <a:effectLst/>
                <a:latin typeface="Arial" panose="020B0604020202020204" pitchFamily="34" charset="0"/>
              </a:rPr>
              <a:t>, which serves to induce coagulopathy and many other aspects of inflammation</a:t>
            </a:r>
          </a:p>
          <a:p>
            <a:r>
              <a:rPr lang="en-US" b="0" i="0" dirty="0">
                <a:solidFill>
                  <a:srgbClr val="474747"/>
                </a:solidFill>
                <a:effectLst/>
                <a:latin typeface="Arial" panose="020B0604020202020204" pitchFamily="34" charset="0"/>
              </a:rPr>
              <a:t>--toxin and protein released from pancreas are powerful vasoconstrictors and cause V/Q mismatch.</a:t>
            </a:r>
          </a:p>
          <a:p>
            <a:r>
              <a:rPr lang="en-US" b="0" i="0" dirty="0">
                <a:solidFill>
                  <a:srgbClr val="474747"/>
                </a:solidFill>
                <a:effectLst/>
                <a:latin typeface="Arial" panose="020B0604020202020204" pitchFamily="34" charset="0"/>
              </a:rPr>
              <a:t>--Renal failure due to inflammatory process of cytokines and free </a:t>
            </a:r>
            <a:r>
              <a:rPr lang="en-US" b="0" i="0" dirty="0" err="1">
                <a:solidFill>
                  <a:srgbClr val="474747"/>
                </a:solidFill>
                <a:effectLst/>
                <a:latin typeface="Arial" panose="020B0604020202020204" pitchFamily="34" charset="0"/>
              </a:rPr>
              <a:t>radicalls</a:t>
            </a:r>
            <a:endParaRPr lang="en-US" dirty="0"/>
          </a:p>
        </p:txBody>
      </p:sp>
      <p:sp>
        <p:nvSpPr>
          <p:cNvPr id="4" name="Slide Number Placeholder 3"/>
          <p:cNvSpPr>
            <a:spLocks noGrp="1"/>
          </p:cNvSpPr>
          <p:nvPr>
            <p:ph type="sldNum" sz="quarter" idx="5"/>
          </p:nvPr>
        </p:nvSpPr>
        <p:spPr/>
        <p:txBody>
          <a:bodyPr/>
          <a:lstStyle/>
          <a:p>
            <a:fld id="{0184CB7C-B769-4C0F-A01E-E48073F920EA}" type="slidenum">
              <a:rPr lang="en-US" smtClean="0"/>
              <a:t>31</a:t>
            </a:fld>
            <a:endParaRPr lang="en-US"/>
          </a:p>
        </p:txBody>
      </p:sp>
    </p:spTree>
    <p:extLst>
      <p:ext uri="{BB962C8B-B14F-4D97-AF65-F5344CB8AC3E}">
        <p14:creationId xmlns:p14="http://schemas.microsoft.com/office/powerpoint/2010/main" val="11671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Roboto" panose="02000000000000000000" pitchFamily="2" charset="0"/>
              </a:rPr>
              <a:t>Gas babbles on CT scan means infection.</a:t>
            </a:r>
            <a:endParaRPr lang="en-US" dirty="0"/>
          </a:p>
        </p:txBody>
      </p:sp>
      <p:sp>
        <p:nvSpPr>
          <p:cNvPr id="4" name="Slide Number Placeholder 3"/>
          <p:cNvSpPr>
            <a:spLocks noGrp="1"/>
          </p:cNvSpPr>
          <p:nvPr>
            <p:ph type="sldNum" sz="quarter" idx="5"/>
          </p:nvPr>
        </p:nvSpPr>
        <p:spPr/>
        <p:txBody>
          <a:bodyPr/>
          <a:lstStyle/>
          <a:p>
            <a:fld id="{0184CB7C-B769-4C0F-A01E-E48073F920EA}" type="slidenum">
              <a:rPr lang="en-US" smtClean="0"/>
              <a:t>34</a:t>
            </a:fld>
            <a:endParaRPr lang="en-US"/>
          </a:p>
        </p:txBody>
      </p:sp>
    </p:spTree>
    <p:extLst>
      <p:ext uri="{BB962C8B-B14F-4D97-AF65-F5344CB8AC3E}">
        <p14:creationId xmlns:p14="http://schemas.microsoft.com/office/powerpoint/2010/main" val="280068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Roboto" panose="02000000000000000000" pitchFamily="2" charset="0"/>
              </a:rPr>
              <a:t>Pseudocyst: Surrounded by </a:t>
            </a:r>
            <a:r>
              <a:rPr lang="en-US" b="0" i="0" dirty="0" err="1">
                <a:solidFill>
                  <a:srgbClr val="000000"/>
                </a:solidFill>
                <a:effectLst/>
                <a:latin typeface="Roboto" panose="02000000000000000000" pitchFamily="2" charset="0"/>
              </a:rPr>
              <a:t>granulaion</a:t>
            </a:r>
            <a:r>
              <a:rPr lang="en-US" b="0" i="0" dirty="0">
                <a:solidFill>
                  <a:srgbClr val="000000"/>
                </a:solidFill>
                <a:effectLst/>
                <a:latin typeface="Roboto" panose="02000000000000000000" pitchFamily="2" charset="0"/>
              </a:rPr>
              <a:t> tissue not epithelial lining; </a:t>
            </a:r>
            <a:br>
              <a:rPr lang="en-US" dirty="0"/>
            </a:br>
            <a:r>
              <a:rPr lang="en-US" b="0" i="0" dirty="0">
                <a:solidFill>
                  <a:srgbClr val="000000"/>
                </a:solidFill>
                <a:effectLst/>
                <a:latin typeface="Roboto" panose="02000000000000000000" pitchFamily="2" charset="0"/>
              </a:rPr>
              <a:t>[[ Most important thing to differentiate it from Cystic Pancreatic malignancy]].</a:t>
            </a:r>
            <a:endParaRPr lang="en-US" dirty="0"/>
          </a:p>
        </p:txBody>
      </p:sp>
      <p:sp>
        <p:nvSpPr>
          <p:cNvPr id="4" name="Slide Number Placeholder 3"/>
          <p:cNvSpPr>
            <a:spLocks noGrp="1"/>
          </p:cNvSpPr>
          <p:nvPr>
            <p:ph type="sldNum" sz="quarter" idx="5"/>
          </p:nvPr>
        </p:nvSpPr>
        <p:spPr/>
        <p:txBody>
          <a:bodyPr/>
          <a:lstStyle/>
          <a:p>
            <a:fld id="{0184CB7C-B769-4C0F-A01E-E48073F920EA}" type="slidenum">
              <a:rPr lang="en-US" smtClean="0"/>
              <a:t>38</a:t>
            </a:fld>
            <a:endParaRPr lang="en-US"/>
          </a:p>
        </p:txBody>
      </p:sp>
    </p:spTree>
    <p:extLst>
      <p:ext uri="{BB962C8B-B14F-4D97-AF65-F5344CB8AC3E}">
        <p14:creationId xmlns:p14="http://schemas.microsoft.com/office/powerpoint/2010/main" val="140900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E0FD18-9154-482E-A8FA-2538D7BF72C3}"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315290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0FD18-9154-482E-A8FA-2538D7BF72C3}"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113559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0FD18-9154-482E-A8FA-2538D7BF72C3}"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289980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484399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81340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88743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0FD18-9154-482E-A8FA-2538D7BF72C3}"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394244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0FD18-9154-482E-A8FA-2538D7BF72C3}"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355087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0FD18-9154-482E-A8FA-2538D7BF72C3}"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154551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E0FD18-9154-482E-A8FA-2538D7BF72C3}" type="datetimeFigureOut">
              <a:rPr lang="en-US" smtClean="0"/>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168667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E0FD18-9154-482E-A8FA-2538D7BF72C3}" type="datetimeFigureOut">
              <a:rPr lang="en-US" smtClean="0"/>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89362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0FD18-9154-482E-A8FA-2538D7BF72C3}" type="datetimeFigureOut">
              <a:rPr lang="en-US" smtClean="0"/>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406537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E0FD18-9154-482E-A8FA-2538D7BF72C3}"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337556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E0FD18-9154-482E-A8FA-2538D7BF72C3}"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BE288F-170D-4E47-AA25-F2F415C2F924}" type="slidenum">
              <a:rPr lang="en-US" smtClean="0"/>
              <a:t>‹#›</a:t>
            </a:fld>
            <a:endParaRPr lang="en-US"/>
          </a:p>
        </p:txBody>
      </p:sp>
    </p:spTree>
    <p:extLst>
      <p:ext uri="{BB962C8B-B14F-4D97-AF65-F5344CB8AC3E}">
        <p14:creationId xmlns:p14="http://schemas.microsoft.com/office/powerpoint/2010/main" val="395046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0FD18-9154-482E-A8FA-2538D7BF72C3}" type="datetimeFigureOut">
              <a:rPr lang="en-US" smtClean="0"/>
              <a:t>9/15/2024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E288F-170D-4E47-AA25-F2F415C2F924}" type="slidenum">
              <a:rPr lang="en-US" smtClean="0"/>
              <a:t>‹#›</a:t>
            </a:fld>
            <a:endParaRPr lang="en-US"/>
          </a:p>
        </p:txBody>
      </p:sp>
    </p:spTree>
    <p:extLst>
      <p:ext uri="{BB962C8B-B14F-4D97-AF65-F5344CB8AC3E}">
        <p14:creationId xmlns:p14="http://schemas.microsoft.com/office/powerpoint/2010/main" val="1748628224"/>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3999" r:id="rId13"/>
    <p:sldLayoutId id="21474839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328220" y="1212850"/>
            <a:ext cx="9144000" cy="2387600"/>
          </a:xfrm>
        </p:spPr>
        <p:txBody>
          <a:bodyPr/>
          <a:lstStyle/>
          <a:p>
            <a:r>
              <a:rPr lang="en-US" dirty="0">
                <a:solidFill>
                  <a:schemeClr val="tx1"/>
                </a:solidFill>
              </a:rPr>
              <a:t>ACUTE PANCREATITIS</a:t>
            </a:r>
          </a:p>
        </p:txBody>
      </p:sp>
      <p:sp>
        <p:nvSpPr>
          <p:cNvPr id="3" name="Subtitle 2"/>
          <p:cNvSpPr>
            <a:spLocks noGrp="1"/>
          </p:cNvSpPr>
          <p:nvPr>
            <p:ph type="body" sz="quarter" idx="4294967295"/>
          </p:nvPr>
        </p:nvSpPr>
        <p:spPr>
          <a:xfrm>
            <a:off x="3048000" y="3600450"/>
            <a:ext cx="9144000" cy="2451100"/>
          </a:xfrm>
        </p:spPr>
        <p:txBody>
          <a:bodyPr>
            <a:normAutofit/>
          </a:bodyPr>
          <a:lstStyle/>
          <a:p>
            <a:pPr marL="0" indent="0">
              <a:buNone/>
            </a:pPr>
            <a:r>
              <a:rPr lang="en-US" dirty="0">
                <a:solidFill>
                  <a:schemeClr val="tx1"/>
                </a:solidFill>
              </a:rPr>
              <a:t>DONE BY : NESSREEN KHALDOUN</a:t>
            </a:r>
          </a:p>
          <a:p>
            <a:pPr marL="0" indent="0">
              <a:buNone/>
            </a:pPr>
            <a:r>
              <a:rPr lang="en-US" dirty="0">
                <a:solidFill>
                  <a:schemeClr val="tx1"/>
                </a:solidFill>
              </a:rPr>
              <a:t>                   NEVEEN SALEM</a:t>
            </a:r>
          </a:p>
          <a:p>
            <a:pPr marL="0" indent="0">
              <a:buNone/>
            </a:pPr>
            <a:r>
              <a:rPr lang="en-US" dirty="0">
                <a:solidFill>
                  <a:schemeClr val="tx1"/>
                </a:solidFill>
              </a:rPr>
              <a:t>                   SHAHD AYOUB</a:t>
            </a:r>
          </a:p>
        </p:txBody>
      </p:sp>
      <p:sp>
        <p:nvSpPr>
          <p:cNvPr id="4" name="TextBox 3"/>
          <p:cNvSpPr txBox="1"/>
          <p:nvPr/>
        </p:nvSpPr>
        <p:spPr>
          <a:xfrm>
            <a:off x="3570501" y="2967335"/>
            <a:ext cx="6217585" cy="461665"/>
          </a:xfrm>
          <a:prstGeom prst="rect">
            <a:avLst/>
          </a:prstGeom>
          <a:noFill/>
        </p:spPr>
        <p:txBody>
          <a:bodyPr wrap="square" rtlCol="0">
            <a:spAutoFit/>
          </a:bodyPr>
          <a:lstStyle/>
          <a:p>
            <a:r>
              <a:rPr lang="en-US" sz="2400" dirty="0"/>
              <a:t>Supervised by : DR.MOHAMMAD ASSEM</a:t>
            </a:r>
          </a:p>
        </p:txBody>
      </p:sp>
    </p:spTree>
    <p:extLst>
      <p:ext uri="{BB962C8B-B14F-4D97-AF65-F5344CB8AC3E}">
        <p14:creationId xmlns:p14="http://schemas.microsoft.com/office/powerpoint/2010/main" val="177848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2821" y="107291"/>
            <a:ext cx="5643179" cy="6349041"/>
          </a:xfrm>
          <a:prstGeom prst="rect">
            <a:avLst/>
          </a:prstGeom>
        </p:spPr>
      </p:pic>
      <p:sp>
        <p:nvSpPr>
          <p:cNvPr id="5" name="TextBox 4">
            <a:extLst>
              <a:ext uri="{FF2B5EF4-FFF2-40B4-BE49-F238E27FC236}">
                <a16:creationId xmlns:a16="http://schemas.microsoft.com/office/drawing/2014/main" id="{3D4D542D-8522-CE27-2353-5BB0C535FD78}"/>
              </a:ext>
            </a:extLst>
          </p:cNvPr>
          <p:cNvSpPr txBox="1"/>
          <p:nvPr/>
        </p:nvSpPr>
        <p:spPr>
          <a:xfrm>
            <a:off x="6359857" y="984543"/>
            <a:ext cx="4402409" cy="4108817"/>
          </a:xfrm>
          <a:prstGeom prst="rect">
            <a:avLst/>
          </a:prstGeom>
          <a:noFill/>
        </p:spPr>
        <p:txBody>
          <a:bodyPr wrap="square">
            <a:spAutoFit/>
          </a:bodyPr>
          <a:lstStyle/>
          <a:p>
            <a:pPr rtl="0">
              <a:spcBef>
                <a:spcPts val="0"/>
              </a:spcBef>
              <a:spcAft>
                <a:spcPts val="0"/>
              </a:spcAft>
            </a:pPr>
            <a:r>
              <a:rPr lang="en-US" sz="1800" b="1" i="0" u="none" strike="noStrike" dirty="0">
                <a:solidFill>
                  <a:srgbClr val="002060"/>
                </a:solidFill>
                <a:effectLst/>
                <a:latin typeface="Calibri" panose="020F0502020204030204" pitchFamily="34" charset="0"/>
              </a:rPr>
              <a:t>G: Gallstone</a:t>
            </a:r>
            <a:endParaRPr lang="en-US" b="0" dirty="0">
              <a:effectLst/>
            </a:endParaRPr>
          </a:p>
          <a:p>
            <a:pPr rtl="0">
              <a:spcBef>
                <a:spcPts val="640"/>
              </a:spcBef>
              <a:spcAft>
                <a:spcPts val="0"/>
              </a:spcAft>
            </a:pPr>
            <a:r>
              <a:rPr lang="en-US" sz="1800" b="1" i="0" u="none" strike="noStrike" dirty="0">
                <a:solidFill>
                  <a:srgbClr val="002060"/>
                </a:solidFill>
                <a:effectLst/>
                <a:latin typeface="Calibri" panose="020F0502020204030204" pitchFamily="34" charset="0"/>
              </a:rPr>
              <a:t>E:  Ethanol                    </a:t>
            </a:r>
            <a:endParaRPr lang="en-US" b="0" dirty="0">
              <a:effectLst/>
            </a:endParaRPr>
          </a:p>
          <a:p>
            <a:pPr rtl="0">
              <a:spcBef>
                <a:spcPts val="640"/>
              </a:spcBef>
              <a:spcAft>
                <a:spcPts val="0"/>
              </a:spcAft>
            </a:pPr>
            <a:r>
              <a:rPr lang="en-US" sz="1800" b="1" i="0" u="none" strike="noStrike" dirty="0">
                <a:solidFill>
                  <a:srgbClr val="002060"/>
                </a:solidFill>
                <a:effectLst/>
                <a:latin typeface="Calibri" panose="020F0502020204030204" pitchFamily="34" charset="0"/>
              </a:rPr>
              <a:t>T:  Trauma</a:t>
            </a:r>
            <a:endParaRPr lang="en-US" b="0" dirty="0">
              <a:effectLst/>
            </a:endParaRPr>
          </a:p>
          <a:p>
            <a:pPr rtl="0">
              <a:spcBef>
                <a:spcPts val="640"/>
              </a:spcBef>
              <a:spcAft>
                <a:spcPts val="0"/>
              </a:spcAft>
            </a:pPr>
            <a:r>
              <a:rPr lang="en-US" sz="1800" b="1" i="0" u="none" strike="noStrike" dirty="0">
                <a:solidFill>
                  <a:srgbClr val="002060"/>
                </a:solidFill>
                <a:effectLst/>
                <a:latin typeface="Calibri" panose="020F0502020204030204" pitchFamily="34" charset="0"/>
              </a:rPr>
              <a:t>S:  Steroid</a:t>
            </a:r>
            <a:endParaRPr lang="en-US" b="0" dirty="0">
              <a:effectLst/>
            </a:endParaRPr>
          </a:p>
          <a:p>
            <a:pPr rtl="0">
              <a:spcBef>
                <a:spcPts val="640"/>
              </a:spcBef>
              <a:spcAft>
                <a:spcPts val="0"/>
              </a:spcAft>
            </a:pPr>
            <a:r>
              <a:rPr lang="en-US" sz="1800" b="1" i="0" u="none" strike="noStrike" dirty="0">
                <a:solidFill>
                  <a:srgbClr val="002060"/>
                </a:solidFill>
                <a:effectLst/>
                <a:latin typeface="Calibri" panose="020F0502020204030204" pitchFamily="34" charset="0"/>
              </a:rPr>
              <a:t>M:  Mump</a:t>
            </a:r>
            <a:endParaRPr lang="en-US" b="0" dirty="0">
              <a:effectLst/>
            </a:endParaRPr>
          </a:p>
          <a:p>
            <a:pPr rtl="0">
              <a:spcBef>
                <a:spcPts val="640"/>
              </a:spcBef>
              <a:spcAft>
                <a:spcPts val="0"/>
              </a:spcAft>
            </a:pPr>
            <a:r>
              <a:rPr lang="en-US" sz="1800" b="1" i="0" u="none" strike="noStrike" dirty="0">
                <a:solidFill>
                  <a:srgbClr val="002060"/>
                </a:solidFill>
                <a:effectLst/>
                <a:latin typeface="Calibri" panose="020F0502020204030204" pitchFamily="34" charset="0"/>
              </a:rPr>
              <a:t>A :Autoimmune</a:t>
            </a:r>
            <a:endParaRPr lang="en-US" b="0" dirty="0">
              <a:effectLst/>
            </a:endParaRPr>
          </a:p>
          <a:p>
            <a:pPr rtl="0">
              <a:spcBef>
                <a:spcPts val="640"/>
              </a:spcBef>
              <a:spcAft>
                <a:spcPts val="0"/>
              </a:spcAft>
            </a:pPr>
            <a:r>
              <a:rPr lang="en-US" sz="1800" b="1" i="0" u="none" strike="noStrike" dirty="0">
                <a:solidFill>
                  <a:srgbClr val="002060"/>
                </a:solidFill>
                <a:effectLst/>
                <a:latin typeface="Calibri" panose="020F0502020204030204" pitchFamily="34" charset="0"/>
              </a:rPr>
              <a:t>S:  Scorpion bits</a:t>
            </a:r>
            <a:endParaRPr lang="en-US" b="0" dirty="0">
              <a:effectLst/>
            </a:endParaRPr>
          </a:p>
          <a:p>
            <a:pPr rtl="0">
              <a:spcBef>
                <a:spcPts val="640"/>
              </a:spcBef>
              <a:spcAft>
                <a:spcPts val="0"/>
              </a:spcAft>
            </a:pPr>
            <a:r>
              <a:rPr lang="en-US" sz="1800" b="1" i="0" u="none" strike="noStrike" dirty="0">
                <a:solidFill>
                  <a:srgbClr val="002060"/>
                </a:solidFill>
                <a:effectLst/>
                <a:latin typeface="Calibri" panose="020F0502020204030204" pitchFamily="34" charset="0"/>
              </a:rPr>
              <a:t>H:  Hyperlipidemia</a:t>
            </a:r>
            <a:endParaRPr lang="en-US" b="0" dirty="0">
              <a:effectLst/>
            </a:endParaRPr>
          </a:p>
          <a:p>
            <a:pPr rtl="0">
              <a:spcBef>
                <a:spcPts val="640"/>
              </a:spcBef>
              <a:spcAft>
                <a:spcPts val="0"/>
              </a:spcAft>
            </a:pPr>
            <a:r>
              <a:rPr lang="en-US" sz="1800" b="1" i="0" u="none" strike="noStrike" dirty="0">
                <a:solidFill>
                  <a:srgbClr val="002060"/>
                </a:solidFill>
                <a:effectLst/>
                <a:latin typeface="Calibri" panose="020F0502020204030204" pitchFamily="34" charset="0"/>
              </a:rPr>
              <a:t>E:  ERCP</a:t>
            </a:r>
            <a:endParaRPr lang="en-US" b="0" dirty="0">
              <a:effectLst/>
            </a:endParaRPr>
          </a:p>
          <a:p>
            <a:pPr rtl="0">
              <a:spcBef>
                <a:spcPts val="640"/>
              </a:spcBef>
              <a:spcAft>
                <a:spcPts val="0"/>
              </a:spcAft>
            </a:pPr>
            <a:r>
              <a:rPr lang="en-US" sz="1800" b="1" i="0" u="none" strike="noStrike" dirty="0">
                <a:solidFill>
                  <a:srgbClr val="002060"/>
                </a:solidFill>
                <a:effectLst/>
                <a:latin typeface="Calibri" panose="020F0502020204030204" pitchFamily="34" charset="0"/>
              </a:rPr>
              <a:t>D:  Drugs</a:t>
            </a:r>
            <a:endParaRPr lang="en-US" b="0" dirty="0">
              <a:effectLst/>
            </a:endParaRPr>
          </a:p>
          <a:p>
            <a:br>
              <a:rPr lang="en-US" dirty="0"/>
            </a:br>
            <a:endParaRPr lang="en-US" dirty="0"/>
          </a:p>
        </p:txBody>
      </p:sp>
      <p:sp>
        <p:nvSpPr>
          <p:cNvPr id="7" name="TextBox 6">
            <a:extLst>
              <a:ext uri="{FF2B5EF4-FFF2-40B4-BE49-F238E27FC236}">
                <a16:creationId xmlns:a16="http://schemas.microsoft.com/office/drawing/2014/main" id="{7F3821F1-A4E5-C55C-F716-F4957F760461}"/>
              </a:ext>
            </a:extLst>
          </p:cNvPr>
          <p:cNvSpPr txBox="1"/>
          <p:nvPr/>
        </p:nvSpPr>
        <p:spPr>
          <a:xfrm>
            <a:off x="6359857" y="331626"/>
            <a:ext cx="6141492" cy="369332"/>
          </a:xfrm>
          <a:prstGeom prst="rect">
            <a:avLst/>
          </a:prstGeom>
          <a:noFill/>
        </p:spPr>
        <p:txBody>
          <a:bodyPr wrap="square">
            <a:spAutoFit/>
          </a:bodyPr>
          <a:lstStyle/>
          <a:p>
            <a:r>
              <a:rPr lang="en-US" sz="1800" b="1" i="0" u="none" strike="noStrike" dirty="0">
                <a:solidFill>
                  <a:srgbClr val="002060"/>
                </a:solidFill>
                <a:effectLst/>
                <a:latin typeface="Quattrocento Sans" panose="020F0502020204030204" pitchFamily="34" charset="0"/>
              </a:rPr>
              <a:t>Etiology: (GET SMASHED)</a:t>
            </a:r>
            <a:endParaRPr lang="en-US" dirty="0"/>
          </a:p>
        </p:txBody>
      </p:sp>
    </p:spTree>
    <p:extLst>
      <p:ext uri="{BB962C8B-B14F-4D97-AF65-F5344CB8AC3E}">
        <p14:creationId xmlns:p14="http://schemas.microsoft.com/office/powerpoint/2010/main" val="109614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5810"/>
            <a:ext cx="10515600" cy="5849159"/>
          </a:xfrm>
        </p:spPr>
        <p:txBody>
          <a:bodyPr/>
          <a:lstStyle/>
          <a:p>
            <a:pPr marL="514350" indent="-514350">
              <a:buFont typeface="+mj-lt"/>
              <a:buAutoNum type="arabicPeriod"/>
            </a:pPr>
            <a:r>
              <a:rPr lang="en-US" b="1" dirty="0"/>
              <a:t>Gallstones: </a:t>
            </a:r>
          </a:p>
          <a:p>
            <a:pPr marL="0" indent="0">
              <a:buNone/>
            </a:pPr>
            <a:r>
              <a:rPr lang="en-US" sz="2000" dirty="0"/>
              <a:t> - It was proposed that the </a:t>
            </a:r>
            <a:r>
              <a:rPr lang="en-US" sz="2000" b="1" dirty="0"/>
              <a:t>“common channel” </a:t>
            </a:r>
            <a:r>
              <a:rPr lang="en-US" sz="2000" dirty="0"/>
              <a:t>hypothesis allowed bile to reflux into the pancreatic duct.</a:t>
            </a:r>
          </a:p>
          <a:p>
            <a:pPr marL="0" indent="0">
              <a:buNone/>
            </a:pPr>
            <a:r>
              <a:rPr lang="en-US" sz="2000" dirty="0"/>
              <a:t>-Another proposal was </a:t>
            </a:r>
            <a:r>
              <a:rPr lang="en-US" sz="2000" b="1" dirty="0"/>
              <a:t>that transient incompetence </a:t>
            </a:r>
            <a:r>
              <a:rPr lang="en-US" sz="2000" dirty="0"/>
              <a:t>caused by the passage of a </a:t>
            </a:r>
            <a:r>
              <a:rPr lang="en-US" sz="2000" b="1" dirty="0"/>
              <a:t>stone through the sphincter </a:t>
            </a:r>
            <a:r>
              <a:rPr lang="en-US" sz="2000" dirty="0"/>
              <a:t>might allow duodenal fluid and bile to reflux into the pancreatic duct </a:t>
            </a:r>
          </a:p>
          <a:p>
            <a:pPr marL="0" indent="0">
              <a:buNone/>
            </a:pPr>
            <a:r>
              <a:rPr lang="en-US" sz="2000" dirty="0"/>
              <a:t>-A third possibility is that acute pancreatitis is due to the gallstone obstructing the </a:t>
            </a:r>
            <a:r>
              <a:rPr lang="en-US" sz="2000" b="1" dirty="0"/>
              <a:t>pancreatic duct </a:t>
            </a:r>
            <a:r>
              <a:rPr lang="en-US" sz="2000" dirty="0"/>
              <a:t>and leading to ductal hypertension. </a:t>
            </a:r>
            <a:r>
              <a:rPr lang="en-US" sz="2000" dirty="0">
                <a:solidFill>
                  <a:srgbClr val="FF0000"/>
                </a:solidFill>
              </a:rPr>
              <a:t>(the most likely one)</a:t>
            </a:r>
          </a:p>
          <a:p>
            <a:pPr marL="0" indent="0">
              <a:buNone/>
            </a:pPr>
            <a:endParaRPr lang="en-US" dirty="0"/>
          </a:p>
          <a:p>
            <a:pPr marL="0" indent="0">
              <a:buNone/>
            </a:pPr>
            <a:r>
              <a:rPr lang="en-US" b="1" dirty="0"/>
              <a:t>2. Alcohol:</a:t>
            </a:r>
          </a:p>
          <a:p>
            <a:pPr marL="0" indent="0">
              <a:buNone/>
            </a:pPr>
            <a:r>
              <a:rPr lang="en-US" dirty="0"/>
              <a:t>   </a:t>
            </a:r>
            <a:r>
              <a:rPr lang="en-US" sz="2400" dirty="0"/>
              <a:t>There are several mechanisms by which ethanol causes acute pancreatitis by acting on the acinar and stellate cells , The secretory burst coupled with ethanol induced spasm of the sphincter of Oddi probably cause acute pancreatitis </a:t>
            </a:r>
            <a:endParaRPr lang="en-US" dirty="0"/>
          </a:p>
        </p:txBody>
      </p:sp>
    </p:spTree>
    <p:extLst>
      <p:ext uri="{BB962C8B-B14F-4D97-AF65-F5344CB8AC3E}">
        <p14:creationId xmlns:p14="http://schemas.microsoft.com/office/powerpoint/2010/main" val="353978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694" y="810883"/>
            <a:ext cx="10515600" cy="5762895"/>
          </a:xfrm>
        </p:spPr>
        <p:txBody>
          <a:bodyPr/>
          <a:lstStyle/>
          <a:p>
            <a:pPr marL="0" indent="0">
              <a:buNone/>
            </a:pPr>
            <a:r>
              <a:rPr lang="en-US" b="1" dirty="0"/>
              <a:t>3. Iatrogenic:</a:t>
            </a:r>
          </a:p>
          <a:p>
            <a:pPr marL="0" indent="0">
              <a:buNone/>
            </a:pPr>
            <a:r>
              <a:rPr lang="en-US" dirty="0"/>
              <a:t>    The most common iatrogenic cause is ERCP in which acute pancreatitis occurs after about 5% to 10% of procedures , The risk of post-ERCP acute pancreatitis is increased if the contrast agent is infused repeatedly under high pressure by the endoscopist and in patients with sphincter of Oddi dysfunction. </a:t>
            </a:r>
          </a:p>
          <a:p>
            <a:pPr marL="0" indent="0">
              <a:buNone/>
            </a:pPr>
            <a:endParaRPr lang="en-US" dirty="0"/>
          </a:p>
          <a:p>
            <a:pPr marL="0" indent="0">
              <a:buNone/>
            </a:pPr>
            <a:r>
              <a:rPr lang="en-US" b="1" dirty="0"/>
              <a:t>4. Hereditary Pancreatitis:</a:t>
            </a:r>
          </a:p>
          <a:p>
            <a:pPr marL="0" indent="0">
              <a:buNone/>
            </a:pPr>
            <a:r>
              <a:rPr lang="en-US" dirty="0"/>
              <a:t>   an autosomal dominant disorder usually related to mutations of the cationic trypsinogen gene (PRSS1). Mutations in this gene cause premature activation of trypsinogen to trypsin and causes abnormalities of ductal secretion, both of which promote acute pancreatitis.</a:t>
            </a:r>
          </a:p>
        </p:txBody>
      </p:sp>
    </p:spTree>
    <p:extLst>
      <p:ext uri="{BB962C8B-B14F-4D97-AF65-F5344CB8AC3E}">
        <p14:creationId xmlns:p14="http://schemas.microsoft.com/office/powerpoint/2010/main" val="87209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058" y="198408"/>
            <a:ext cx="10515600" cy="6461184"/>
          </a:xfrm>
        </p:spPr>
        <p:txBody>
          <a:bodyPr>
            <a:normAutofit lnSpcReduction="10000"/>
          </a:bodyPr>
          <a:lstStyle/>
          <a:p>
            <a:pPr marL="0" indent="0">
              <a:buNone/>
            </a:pPr>
            <a:r>
              <a:rPr lang="en-US" b="1" dirty="0"/>
              <a:t>5. Hyperlipidemia:</a:t>
            </a:r>
          </a:p>
          <a:p>
            <a:pPr marL="0" indent="0">
              <a:buNone/>
            </a:pPr>
            <a:r>
              <a:rPr lang="en-US" dirty="0"/>
              <a:t>     Patients with types I and V hyperlipoproteinemia can experience episodes of abdominal pain, Lipase is thought to liberate toxic fatty acids into the pancreatic microcirculation, leading to microcirculatory impairment and ischemia.</a:t>
            </a:r>
          </a:p>
          <a:p>
            <a:pPr marL="0" indent="0">
              <a:buNone/>
            </a:pPr>
            <a:endParaRPr lang="en-US" dirty="0"/>
          </a:p>
          <a:p>
            <a:pPr marL="0" indent="0">
              <a:buNone/>
            </a:pPr>
            <a:r>
              <a:rPr lang="en-US" b="1" dirty="0"/>
              <a:t>6. Drugs :</a:t>
            </a:r>
          </a:p>
          <a:p>
            <a:pPr marL="0" indent="0">
              <a:buNone/>
            </a:pPr>
            <a:r>
              <a:rPr lang="en-US" dirty="0"/>
              <a:t>  Isolated cases of acute pancreatitis have been associated with exposure to certain drugs, such as </a:t>
            </a:r>
            <a:r>
              <a:rPr lang="en-US" b="1" dirty="0"/>
              <a:t>thiazide diuretics, furosemide</a:t>
            </a:r>
            <a:r>
              <a:rPr lang="en-US" dirty="0"/>
              <a:t>, </a:t>
            </a:r>
            <a:r>
              <a:rPr lang="en-US" b="1" dirty="0"/>
              <a:t>estrogen replacement therapy</a:t>
            </a:r>
            <a:r>
              <a:rPr lang="en-US" dirty="0"/>
              <a:t>, and </a:t>
            </a:r>
            <a:r>
              <a:rPr lang="en-US" b="1" dirty="0"/>
              <a:t>steroid therapy in children</a:t>
            </a:r>
            <a:r>
              <a:rPr lang="en-US" dirty="0"/>
              <a:t>. </a:t>
            </a:r>
          </a:p>
          <a:p>
            <a:pPr marL="0" indent="0">
              <a:buNone/>
            </a:pPr>
            <a:endParaRPr lang="en-US" dirty="0"/>
          </a:p>
          <a:p>
            <a:pPr marL="0" indent="0">
              <a:buNone/>
            </a:pPr>
            <a:r>
              <a:rPr lang="en-US" b="1" dirty="0"/>
              <a:t>7. tumors: </a:t>
            </a:r>
          </a:p>
          <a:p>
            <a:pPr marL="0" indent="0">
              <a:buNone/>
            </a:pPr>
            <a:r>
              <a:rPr lang="en-US" dirty="0"/>
              <a:t>  A pancreatic or periampullary tumor should be considered in patients with idiopathic acute pancreatitis, especially in those over 50 years old. Approximately 1% to 2% of patients with acute pancreatitis have a pancreatic tumor.</a:t>
            </a:r>
          </a:p>
        </p:txBody>
      </p:sp>
    </p:spTree>
    <p:extLst>
      <p:ext uri="{BB962C8B-B14F-4D97-AF65-F5344CB8AC3E}">
        <p14:creationId xmlns:p14="http://schemas.microsoft.com/office/powerpoint/2010/main" val="3551446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a:t>
            </a:r>
          </a:p>
        </p:txBody>
      </p:sp>
      <p:sp>
        <p:nvSpPr>
          <p:cNvPr id="3" name="Content Placeholder 2"/>
          <p:cNvSpPr>
            <a:spLocks noGrp="1"/>
          </p:cNvSpPr>
          <p:nvPr>
            <p:ph idx="1"/>
          </p:nvPr>
        </p:nvSpPr>
        <p:spPr>
          <a:xfrm>
            <a:off x="838200" y="1825624"/>
            <a:ext cx="10515600" cy="4816715"/>
          </a:xfrm>
        </p:spPr>
        <p:txBody>
          <a:bodyPr>
            <a:normAutofit lnSpcReduction="10000"/>
          </a:bodyPr>
          <a:lstStyle/>
          <a:p>
            <a:r>
              <a:rPr lang="en-US" dirty="0"/>
              <a:t>Epigastric pain that radiates to the back and relived by leaning forward.</a:t>
            </a:r>
          </a:p>
          <a:p>
            <a:r>
              <a:rPr lang="en-US" dirty="0"/>
              <a:t>abdominal tenderness, often with signs of peritonitis in the upper abdomen. </a:t>
            </a:r>
          </a:p>
          <a:p>
            <a:r>
              <a:rPr lang="en-US" dirty="0"/>
              <a:t>Rarely, pancreatic fluid and bleeding from the pancreas into the retroperitoneum may result in a bruise-like discoloration around the umbilicus (Cullen’s sign) or in the flanks (Grey Turner’s sign).</a:t>
            </a:r>
          </a:p>
          <a:p>
            <a:r>
              <a:rPr lang="en-US" dirty="0"/>
              <a:t> Another rare sign is tetany as a result of hypocalcaemia. </a:t>
            </a:r>
          </a:p>
          <a:p>
            <a:r>
              <a:rPr lang="en-US" dirty="0"/>
              <a:t>In addition to hemoconcentration, patients with acute pancreatitis often have azotemia with elevated blood urea nitrogen and creatinine levels, hyperglycemia, and hypoalbuminemia.</a:t>
            </a:r>
          </a:p>
        </p:txBody>
      </p:sp>
    </p:spTree>
    <p:extLst>
      <p:ext uri="{BB962C8B-B14F-4D97-AF65-F5344CB8AC3E}">
        <p14:creationId xmlns:p14="http://schemas.microsoft.com/office/powerpoint/2010/main" val="209129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04900" y="1295400"/>
            <a:ext cx="4076700" cy="914400"/>
          </a:xfrm>
          <a:prstGeom prst="rect">
            <a:avLst/>
          </a:prstGeom>
        </p:spPr>
        <p:txBody>
          <a:bodyPr vert="horz" lIns="91440" tIns="45720" rIns="91440" bIns="45720" rtlCol="0">
            <a:norm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800" b="1" dirty="0">
                <a:solidFill>
                  <a:srgbClr val="002060"/>
                </a:solidFill>
              </a:rPr>
              <a:t>Grey Turner sign</a:t>
            </a:r>
          </a:p>
        </p:txBody>
      </p:sp>
      <p:sp>
        <p:nvSpPr>
          <p:cNvPr id="5" name="Rectangle 4"/>
          <p:cNvSpPr txBox="1">
            <a:spLocks noChangeArrowheads="1"/>
          </p:cNvSpPr>
          <p:nvPr/>
        </p:nvSpPr>
        <p:spPr>
          <a:xfrm>
            <a:off x="5181600" y="1447800"/>
            <a:ext cx="4076700" cy="990600"/>
          </a:xfrm>
          <a:prstGeom prst="rect">
            <a:avLst/>
          </a:prstGeom>
        </p:spPr>
        <p:txBody>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2800" b="1" dirty="0">
                <a:solidFill>
                  <a:srgbClr val="002060"/>
                </a:solidFill>
              </a:rPr>
              <a:t>Cullen’s sign</a:t>
            </a:r>
          </a:p>
        </p:txBody>
      </p:sp>
      <p:pic>
        <p:nvPicPr>
          <p:cNvPr id="6" name="Picture 5" descr="loadBi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31988"/>
            <a:ext cx="2693988" cy="4545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adBinar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33601"/>
            <a:ext cx="4864100" cy="372586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2879871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588" y="42544"/>
            <a:ext cx="8229600" cy="1143000"/>
          </a:xfrm>
        </p:spPr>
        <p:txBody>
          <a:bodyPr/>
          <a:lstStyle/>
          <a:p>
            <a:r>
              <a:rPr lang="en-US" b="1" dirty="0"/>
              <a:t>Diagnosis</a:t>
            </a:r>
            <a:endParaRPr lang="ar-JO" dirty="0"/>
          </a:p>
        </p:txBody>
      </p:sp>
      <p:sp>
        <p:nvSpPr>
          <p:cNvPr id="3" name="Content Placeholder 2"/>
          <p:cNvSpPr>
            <a:spLocks noGrp="1"/>
          </p:cNvSpPr>
          <p:nvPr>
            <p:ph idx="1"/>
          </p:nvPr>
        </p:nvSpPr>
        <p:spPr>
          <a:xfrm>
            <a:off x="807984" y="1113926"/>
            <a:ext cx="8229600" cy="5145435"/>
          </a:xfrm>
        </p:spPr>
        <p:txBody>
          <a:bodyPr>
            <a:normAutofit/>
          </a:bodyPr>
          <a:lstStyle/>
          <a:p>
            <a:pPr marL="0" indent="0">
              <a:buNone/>
            </a:pPr>
            <a:r>
              <a:rPr lang="en-US" dirty="0"/>
              <a:t>The diagnosis of acute pancreatitis requires the patient to present with 2 of the 3: </a:t>
            </a:r>
          </a:p>
          <a:p>
            <a:pPr marL="0" indent="0">
              <a:buNone/>
            </a:pPr>
            <a:r>
              <a:rPr lang="en-US" dirty="0"/>
              <a:t>1-</a:t>
            </a:r>
            <a:r>
              <a:rPr lang="en-US" dirty="0">
                <a:solidFill>
                  <a:srgbClr val="FF0000"/>
                </a:solidFill>
              </a:rPr>
              <a:t>abdominal pain consistent with acute pancreatitis </a:t>
            </a:r>
            <a:r>
              <a:rPr lang="en-US" dirty="0"/>
              <a:t>(acute onset of a severe constant epigastric  pain that often radiate through to the mid back) and </a:t>
            </a:r>
          </a:p>
          <a:p>
            <a:pPr marL="0" indent="0">
              <a:buNone/>
            </a:pPr>
            <a:r>
              <a:rPr lang="en-US" dirty="0"/>
              <a:t>2-the elevation of serum </a:t>
            </a:r>
            <a:r>
              <a:rPr lang="en-US" dirty="0">
                <a:solidFill>
                  <a:srgbClr val="FF0000"/>
                </a:solidFill>
              </a:rPr>
              <a:t>amylase or lipase </a:t>
            </a:r>
            <a:r>
              <a:rPr lang="en-US" dirty="0"/>
              <a:t>(&gt;3 times upper limit of normal). </a:t>
            </a:r>
          </a:p>
          <a:p>
            <a:pPr marL="0" indent="0">
              <a:buNone/>
            </a:pPr>
            <a:r>
              <a:rPr lang="en-US" dirty="0"/>
              <a:t>3-</a:t>
            </a:r>
            <a:r>
              <a:rPr lang="en-US" dirty="0">
                <a:solidFill>
                  <a:srgbClr val="FF0000"/>
                </a:solidFill>
              </a:rPr>
              <a:t>Imaging</a:t>
            </a:r>
            <a:r>
              <a:rPr lang="en-US" dirty="0"/>
              <a:t> (usually by contrast-enhanced </a:t>
            </a:r>
            <a:r>
              <a:rPr lang="en-US" dirty="0">
                <a:solidFill>
                  <a:schemeClr val="tx1">
                    <a:lumMod val="95000"/>
                    <a:lumOff val="5000"/>
                  </a:schemeClr>
                </a:solidFill>
              </a:rPr>
              <a:t>CT</a:t>
            </a:r>
            <a:r>
              <a:rPr lang="en-US" dirty="0"/>
              <a:t> scanning).</a:t>
            </a:r>
          </a:p>
          <a:p>
            <a:pPr marL="0" indent="0">
              <a:buNone/>
            </a:pPr>
            <a:r>
              <a:rPr lang="en-US" dirty="0"/>
              <a:t>Also, CT is only required for the diagnosis</a:t>
            </a:r>
          </a:p>
          <a:p>
            <a:pPr marL="0" indent="0">
              <a:buNone/>
            </a:pPr>
            <a:r>
              <a:rPr lang="en-US" dirty="0"/>
              <a:t>of acute pancreatitis when these diagnostic criteria are not met.</a:t>
            </a:r>
            <a:endParaRPr lang="en-US" b="1" dirty="0"/>
          </a:p>
        </p:txBody>
      </p:sp>
    </p:spTree>
    <p:extLst>
      <p:ext uri="{BB962C8B-B14F-4D97-AF65-F5344CB8AC3E}">
        <p14:creationId xmlns:p14="http://schemas.microsoft.com/office/powerpoint/2010/main" val="369003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4560"/>
            <a:ext cx="8229600" cy="1143000"/>
          </a:xfrm>
        </p:spPr>
        <p:txBody>
          <a:bodyPr/>
          <a:lstStyle/>
          <a:p>
            <a:r>
              <a:rPr lang="en-US" dirty="0"/>
              <a:t> </a:t>
            </a:r>
            <a:endParaRPr lang="ar-JO" dirty="0"/>
          </a:p>
        </p:txBody>
      </p:sp>
      <p:sp>
        <p:nvSpPr>
          <p:cNvPr id="3" name="Content Placeholder 2"/>
          <p:cNvSpPr>
            <a:spLocks noGrp="1"/>
          </p:cNvSpPr>
          <p:nvPr>
            <p:ph idx="1"/>
          </p:nvPr>
        </p:nvSpPr>
        <p:spPr>
          <a:xfrm>
            <a:off x="704382" y="1016149"/>
            <a:ext cx="7274495" cy="4399842"/>
          </a:xfrm>
        </p:spPr>
        <p:txBody>
          <a:bodyPr>
            <a:noAutofit/>
          </a:bodyPr>
          <a:lstStyle/>
          <a:p>
            <a:pPr marL="0" indent="0">
              <a:buNone/>
            </a:pPr>
            <a:endParaRPr lang="en-US" sz="2000" dirty="0"/>
          </a:p>
          <a:p>
            <a:pPr marL="0" indent="0">
              <a:buNone/>
            </a:pPr>
            <a:r>
              <a:rPr lang="en-US" sz="2000" dirty="0">
                <a:solidFill>
                  <a:srgbClr val="FF0000"/>
                </a:solidFill>
              </a:rPr>
              <a:t> </a:t>
            </a:r>
            <a:r>
              <a:rPr lang="en-US" b="1" dirty="0">
                <a:solidFill>
                  <a:srgbClr val="FF0000"/>
                </a:solidFill>
              </a:rPr>
              <a:t>contrast-enhanced CT scan </a:t>
            </a:r>
            <a:r>
              <a:rPr lang="en-US" b="1" dirty="0"/>
              <a:t> </a:t>
            </a:r>
            <a:r>
              <a:rPr lang="en-US" sz="2000" dirty="0"/>
              <a:t> </a:t>
            </a:r>
          </a:p>
          <a:p>
            <a:pPr marL="0" indent="0">
              <a:buNone/>
            </a:pPr>
            <a:r>
              <a:rPr lang="en-US" dirty="0"/>
              <a:t> It may be necessary to perform to diagnose acute pancreatitis in patients who are </a:t>
            </a:r>
            <a:r>
              <a:rPr lang="en-US" b="1" u="sng" dirty="0"/>
              <a:t>severely ill </a:t>
            </a:r>
            <a:r>
              <a:rPr lang="en-US" dirty="0"/>
              <a:t>or in those presenting with </a:t>
            </a:r>
            <a:r>
              <a:rPr lang="en-US" b="1" u="sng" dirty="0"/>
              <a:t>undifferentiated</a:t>
            </a:r>
            <a:r>
              <a:rPr lang="en-US" u="sng" dirty="0"/>
              <a:t> </a:t>
            </a:r>
            <a:r>
              <a:rPr lang="en-US" dirty="0"/>
              <a:t>abdominal pain. </a:t>
            </a:r>
          </a:p>
          <a:p>
            <a:pPr marL="0" indent="0">
              <a:buNone/>
            </a:pPr>
            <a:r>
              <a:rPr lang="en-US" dirty="0"/>
              <a:t>- the diagnosis of </a:t>
            </a:r>
            <a:r>
              <a:rPr lang="en-US" b="1" u="sng" dirty="0"/>
              <a:t>local complications</a:t>
            </a:r>
            <a:r>
              <a:rPr lang="en-US" dirty="0">
                <a:solidFill>
                  <a:schemeClr val="accent6">
                    <a:lumMod val="75000"/>
                  </a:schemeClr>
                </a:solidFill>
              </a:rPr>
              <a:t>; </a:t>
            </a:r>
            <a:r>
              <a:rPr lang="en-US" dirty="0"/>
              <a:t>in particular, the development and extent of pancreatic necrosis and the different Collections </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409638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615615" y="792539"/>
            <a:ext cx="1345920" cy="1168996"/>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NOTES</a:t>
            </a:r>
            <a:endParaRPr lang="ar-JO" dirty="0"/>
          </a:p>
        </p:txBody>
      </p:sp>
      <p:sp>
        <p:nvSpPr>
          <p:cNvPr id="3" name="Dodecagon 2">
            <a:extLst>
              <a:ext uri="{FF2B5EF4-FFF2-40B4-BE49-F238E27FC236}">
                <a16:creationId xmlns:a16="http://schemas.microsoft.com/office/drawing/2014/main" id="{33EE97D7-D580-745D-87FD-090A4BBF55D8}"/>
              </a:ext>
            </a:extLst>
          </p:cNvPr>
          <p:cNvSpPr/>
          <p:nvPr/>
        </p:nvSpPr>
        <p:spPr>
          <a:xfrm>
            <a:off x="2296362" y="404664"/>
            <a:ext cx="3087527" cy="3024336"/>
          </a:xfrm>
          <a:prstGeom prst="dodecagon">
            <a:avLst/>
          </a:prstGeom>
          <a:solidFill>
            <a:schemeClr val="bg2">
              <a:lumMod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rPr>
              <a:t>there is no advantage in using CT scanning to predict the severity of acute pancreatitis</a:t>
            </a:r>
            <a:endParaRPr lang="ar-JO" dirty="0">
              <a:solidFill>
                <a:schemeClr val="tx1"/>
              </a:solidFill>
            </a:endParaRPr>
          </a:p>
        </p:txBody>
      </p:sp>
      <p:sp>
        <p:nvSpPr>
          <p:cNvPr id="9" name="Dodecagon 8">
            <a:extLst>
              <a:ext uri="{FF2B5EF4-FFF2-40B4-BE49-F238E27FC236}">
                <a16:creationId xmlns:a16="http://schemas.microsoft.com/office/drawing/2014/main" id="{2D44D0E4-2AC3-7E80-A5F8-1A7E050EE5A4}"/>
              </a:ext>
            </a:extLst>
          </p:cNvPr>
          <p:cNvSpPr/>
          <p:nvPr/>
        </p:nvSpPr>
        <p:spPr>
          <a:xfrm>
            <a:off x="2309712" y="3645024"/>
            <a:ext cx="3087527" cy="3024336"/>
          </a:xfrm>
          <a:prstGeom prst="dodecagon">
            <a:avLst/>
          </a:prstGeom>
          <a:solidFill>
            <a:schemeClr val="bg2">
              <a:lumMod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normal serum amylase doesn’t exclude acute pancreatitis particularly if the patient has presented a few days later</a:t>
            </a:r>
            <a:endParaRPr lang="ar-JO" dirty="0">
              <a:solidFill>
                <a:schemeClr val="tx1"/>
              </a:solidFill>
            </a:endParaRPr>
          </a:p>
        </p:txBody>
      </p:sp>
      <p:sp>
        <p:nvSpPr>
          <p:cNvPr id="10" name="Dodecagon 9">
            <a:extLst>
              <a:ext uri="{FF2B5EF4-FFF2-40B4-BE49-F238E27FC236}">
                <a16:creationId xmlns:a16="http://schemas.microsoft.com/office/drawing/2014/main" id="{08D9DECB-6307-1A29-A272-F0FB880D5D94}"/>
              </a:ext>
            </a:extLst>
          </p:cNvPr>
          <p:cNvSpPr/>
          <p:nvPr/>
        </p:nvSpPr>
        <p:spPr>
          <a:xfrm>
            <a:off x="6794761" y="3645024"/>
            <a:ext cx="3087527" cy="3024336"/>
          </a:xfrm>
          <a:prstGeom prst="dodecagon">
            <a:avLst/>
          </a:prstGeom>
          <a:solidFill>
            <a:schemeClr val="bg2">
              <a:lumMod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Don’t forget that  hyperamylasemia can also occur in association</a:t>
            </a:r>
          </a:p>
          <a:p>
            <a:pPr algn="ctr"/>
            <a:r>
              <a:rPr lang="en-US" dirty="0">
                <a:solidFill>
                  <a:schemeClr val="tx1"/>
                </a:solidFill>
              </a:rPr>
              <a:t>with other diseases such as duodenal ulcer, small bowel obstruction.</a:t>
            </a:r>
            <a:endParaRPr lang="ar-JO" dirty="0">
              <a:solidFill>
                <a:schemeClr val="tx1"/>
              </a:solidFill>
            </a:endParaRPr>
          </a:p>
        </p:txBody>
      </p:sp>
      <p:sp>
        <p:nvSpPr>
          <p:cNvPr id="11" name="Dodecagon 10">
            <a:extLst>
              <a:ext uri="{FF2B5EF4-FFF2-40B4-BE49-F238E27FC236}">
                <a16:creationId xmlns:a16="http://schemas.microsoft.com/office/drawing/2014/main" id="{EF20E67E-C3C3-8A19-B9E5-D87F4EEEDD1D}"/>
              </a:ext>
            </a:extLst>
          </p:cNvPr>
          <p:cNvSpPr/>
          <p:nvPr/>
        </p:nvSpPr>
        <p:spPr>
          <a:xfrm>
            <a:off x="6794760" y="404664"/>
            <a:ext cx="3087527" cy="3024336"/>
          </a:xfrm>
          <a:prstGeom prst="dodecagon">
            <a:avLst/>
          </a:prstGeom>
          <a:solidFill>
            <a:schemeClr val="bg2">
              <a:lumMod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There is no correlation</a:t>
            </a:r>
          </a:p>
          <a:p>
            <a:pPr algn="ctr"/>
            <a:r>
              <a:rPr lang="en-US" dirty="0">
                <a:solidFill>
                  <a:schemeClr val="tx1"/>
                </a:solidFill>
              </a:rPr>
              <a:t>between the extent of serum amylase elevation and severity</a:t>
            </a:r>
          </a:p>
          <a:p>
            <a:pPr algn="ctr"/>
            <a:r>
              <a:rPr lang="en-US" dirty="0">
                <a:solidFill>
                  <a:schemeClr val="tx1"/>
                </a:solidFill>
              </a:rPr>
              <a:t>of pancreatitis</a:t>
            </a:r>
            <a:endParaRPr lang="ar-JO" dirty="0">
              <a:solidFill>
                <a:schemeClr val="tx1"/>
              </a:solidFill>
            </a:endParaRPr>
          </a:p>
        </p:txBody>
      </p:sp>
    </p:spTree>
    <p:extLst>
      <p:ext uri="{BB962C8B-B14F-4D97-AF65-F5344CB8AC3E}">
        <p14:creationId xmlns:p14="http://schemas.microsoft.com/office/powerpoint/2010/main" val="1546305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t>Predicting Severity</a:t>
            </a:r>
            <a:endParaRPr lang="ar-JO" dirty="0"/>
          </a:p>
        </p:txBody>
      </p:sp>
      <p:sp>
        <p:nvSpPr>
          <p:cNvPr id="3" name="Content Placeholder 2"/>
          <p:cNvSpPr>
            <a:spLocks noGrp="1"/>
          </p:cNvSpPr>
          <p:nvPr>
            <p:ph idx="1"/>
          </p:nvPr>
        </p:nvSpPr>
        <p:spPr/>
        <p:txBody>
          <a:bodyPr>
            <a:normAutofit/>
          </a:bodyPr>
          <a:lstStyle/>
          <a:p>
            <a:pPr marL="0" indent="0">
              <a:buNone/>
            </a:pPr>
            <a:r>
              <a:rPr lang="en-US" sz="2400" dirty="0"/>
              <a:t>pancreatitis severity is important in making triage decisions</a:t>
            </a:r>
          </a:p>
          <a:p>
            <a:pPr marL="0" indent="0">
              <a:buNone/>
            </a:pPr>
            <a:r>
              <a:rPr lang="en-US" sz="2400" dirty="0"/>
              <a:t>about whether a patient should be transferred to a tertiary</a:t>
            </a:r>
          </a:p>
          <a:p>
            <a:pPr marL="0" indent="0">
              <a:buNone/>
            </a:pPr>
            <a:r>
              <a:rPr lang="en-US" sz="2400" dirty="0"/>
              <a:t>hospital or an intensive care unit and in making decisions</a:t>
            </a:r>
          </a:p>
          <a:p>
            <a:pPr marL="0" indent="0">
              <a:buNone/>
            </a:pPr>
            <a:r>
              <a:rPr lang="en-US" sz="2400" dirty="0"/>
              <a:t>about fluid therapy and whether an ERCP is indicated, as well</a:t>
            </a:r>
          </a:p>
          <a:p>
            <a:pPr marL="0" indent="0">
              <a:buNone/>
            </a:pPr>
            <a:r>
              <a:rPr lang="en-US" sz="2400" dirty="0"/>
              <a:t>as other issues. </a:t>
            </a:r>
          </a:p>
          <a:p>
            <a:pPr marL="0" indent="0">
              <a:buNone/>
            </a:pPr>
            <a:r>
              <a:rPr lang="en-US" sz="2400" dirty="0"/>
              <a:t>We predict the severity by the most widely used</a:t>
            </a:r>
          </a:p>
          <a:p>
            <a:pPr marL="0" indent="0">
              <a:buNone/>
            </a:pPr>
            <a:r>
              <a:rPr lang="en-US" sz="2400" dirty="0"/>
              <a:t> </a:t>
            </a:r>
            <a:r>
              <a:rPr lang="en-US" sz="2400" dirty="0">
                <a:solidFill>
                  <a:srgbClr val="FF0000"/>
                </a:solidFill>
              </a:rPr>
              <a:t>Ranson's criteria.</a:t>
            </a:r>
            <a:endParaRPr lang="ar-JO" sz="2400" dirty="0">
              <a:solidFill>
                <a:srgbClr val="FF0000"/>
              </a:solidFill>
            </a:endParaRPr>
          </a:p>
        </p:txBody>
      </p:sp>
    </p:spTree>
    <p:extLst>
      <p:ext uri="{BB962C8B-B14F-4D97-AF65-F5344CB8AC3E}">
        <p14:creationId xmlns:p14="http://schemas.microsoft.com/office/powerpoint/2010/main" val="185246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l="12451" t="8789" r="42871" b="41406"/>
          <a:stretch>
            <a:fillRect/>
          </a:stretch>
        </p:blipFill>
        <p:spPr bwMode="auto">
          <a:xfrm>
            <a:off x="5253486" y="157105"/>
            <a:ext cx="6938513" cy="628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770348" y="2241358"/>
            <a:ext cx="18139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Pancreas</a:t>
            </a:r>
          </a:p>
        </p:txBody>
      </p:sp>
      <p:sp>
        <p:nvSpPr>
          <p:cNvPr id="4" name="TextBox 3"/>
          <p:cNvSpPr txBox="1"/>
          <p:nvPr/>
        </p:nvSpPr>
        <p:spPr>
          <a:xfrm>
            <a:off x="10658766" y="906190"/>
            <a:ext cx="14090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Spleen</a:t>
            </a:r>
          </a:p>
        </p:txBody>
      </p:sp>
      <p:sp>
        <p:nvSpPr>
          <p:cNvPr id="5" name="TextBox 4"/>
          <p:cNvSpPr txBox="1"/>
          <p:nvPr/>
        </p:nvSpPr>
        <p:spPr>
          <a:xfrm>
            <a:off x="5573634" y="4168411"/>
            <a:ext cx="18806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Duodenum</a:t>
            </a:r>
          </a:p>
        </p:txBody>
      </p:sp>
      <p:sp>
        <p:nvSpPr>
          <p:cNvPr id="7" name="Rectangle 1">
            <a:extLst>
              <a:ext uri="{FF2B5EF4-FFF2-40B4-BE49-F238E27FC236}">
                <a16:creationId xmlns:a16="http://schemas.microsoft.com/office/drawing/2014/main" id="{ACE29463-5395-419E-B024-79EB1AC3865E}"/>
              </a:ext>
            </a:extLst>
          </p:cNvPr>
          <p:cNvSpPr>
            <a:spLocks noChangeArrowheads="1"/>
          </p:cNvSpPr>
          <p:nvPr/>
        </p:nvSpPr>
        <p:spPr bwMode="auto">
          <a:xfrm>
            <a:off x="181672" y="938720"/>
            <a:ext cx="4980944"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00113"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50000"/>
              </a:lnSpc>
              <a:spcBef>
                <a:spcPct val="0"/>
              </a:spcBef>
              <a:spcAft>
                <a:spcPct val="0"/>
              </a:spcAft>
              <a:buClrTx/>
              <a:buSzTx/>
              <a:buFontTx/>
              <a:buNone/>
              <a:tabLst>
                <a:tab pos="457200" algn="l"/>
                <a:tab pos="900113" algn="l"/>
              </a:tabLst>
              <a:defRPr/>
            </a:pPr>
            <a:r>
              <a:rPr kumimoji="0" lang="en-US" altLang="en-US" sz="3600" b="1" i="0" u="none" strike="noStrike" kern="120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Pancreas </a:t>
            </a:r>
          </a:p>
          <a:p>
            <a:pPr marL="0" marR="0" lvl="0" indent="0" defTabSz="914400" rtl="0" eaLnBrk="0" fontAlgn="base" latinLnBrk="0" hangingPunct="0">
              <a:lnSpc>
                <a:spcPct val="150000"/>
              </a:lnSpc>
              <a:spcBef>
                <a:spcPct val="0"/>
              </a:spcBef>
              <a:spcAft>
                <a:spcPct val="0"/>
              </a:spcAft>
              <a:buClrTx/>
              <a:buSzTx/>
              <a:buFontTx/>
              <a:buNone/>
              <a:tabLst>
                <a:tab pos="457200" algn="l"/>
                <a:tab pos="900113" algn="l"/>
              </a:tabLst>
              <a:defRPr/>
            </a:pPr>
            <a:r>
              <a:rPr kumimoji="0" lang="en-US" altLang="en-US" sz="2000" b="1" i="0" u="none" strike="noStrike" kern="120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rPr>
              <a:t>- </a:t>
            </a:r>
            <a:r>
              <a:rPr kumimoji="0" lang="en-US" altLang="en-US" sz="2000" b="1"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is a combined exocrine and endocrine gland</a:t>
            </a:r>
            <a:endParaRPr kumimoji="0" lang="en-US" altLang="en-US" sz="2000" b="1" i="0" u="none" strike="noStrike" kern="1200" cap="none" spc="0" normalizeH="0" baseline="0" noProof="0" dirty="0">
              <a:ln>
                <a:noFill/>
              </a:ln>
              <a:solidFill>
                <a:prstClr val="black"/>
              </a:solidFill>
              <a:effectLst/>
              <a:uLnTx/>
              <a:uFillTx/>
            </a:endParaRPr>
          </a:p>
          <a:p>
            <a:pPr lvl="0">
              <a:lnSpc>
                <a:spcPct val="150000"/>
              </a:lnSpc>
              <a:defRPr/>
            </a:pPr>
            <a:r>
              <a:rPr kumimoji="0" lang="en-US" altLang="en-US" sz="2000" b="1"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a:t>
            </a:r>
            <a:r>
              <a:rPr lang="en-US" sz="2000" b="1" dirty="0"/>
              <a:t>The pancreas is a retroperitoneal organ that lies in an oblique position, sloping upward from the C-loop of the duodenum to the splenic hilum.</a:t>
            </a:r>
          </a:p>
          <a:p>
            <a:pPr lvl="0">
              <a:lnSpc>
                <a:spcPct val="150000"/>
              </a:lnSpc>
              <a:defRPr/>
            </a:pPr>
            <a:r>
              <a:rPr lang="en-US" sz="1600" b="1" dirty="0"/>
              <a:t> -</a:t>
            </a:r>
            <a:r>
              <a:rPr lang="en-US" sz="2400" b="0" i="0" dirty="0">
                <a:solidFill>
                  <a:srgbClr val="000000"/>
                </a:solidFill>
                <a:effectLst/>
                <a:latin typeface="Roboto" panose="02000000000000000000" pitchFamily="2" charset="0"/>
              </a:rPr>
              <a:t> Tail is intraperitoneal.</a:t>
            </a:r>
            <a:endParaRPr kumimoji="0" lang="en-US" altLang="en-US" sz="1600" b="1"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114300"/>
            <a:r>
              <a:rPr lang="en-US" sz="2000" b="1" dirty="0"/>
              <a:t>**weighs 75 to 100 g and is about 15 to 20 cm long</a:t>
            </a:r>
            <a:endParaRPr kumimoji="0" lang="en-US" altLang="en-US" sz="20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6704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052737"/>
            <a:ext cx="8229600" cy="5073427"/>
          </a:xfrm>
        </p:spPr>
        <p:txBody>
          <a:bodyPr/>
          <a:lstStyle/>
          <a:p>
            <a:pPr marL="0" indent="0" algn="ctr">
              <a:buNone/>
            </a:pPr>
            <a:r>
              <a:rPr lang="en-US" b="1" dirty="0"/>
              <a:t>Ranson's prognostic signs of pancreatitis</a:t>
            </a:r>
            <a:endParaRPr lang="ar-JO" dirty="0"/>
          </a:p>
        </p:txBody>
      </p:sp>
      <p:sp>
        <p:nvSpPr>
          <p:cNvPr id="4" name="Subtitle 2"/>
          <p:cNvSpPr txBox="1">
            <a:spLocks/>
          </p:cNvSpPr>
          <p:nvPr/>
        </p:nvSpPr>
        <p:spPr>
          <a:xfrm>
            <a:off x="1981200" y="1530763"/>
            <a:ext cx="6768752" cy="482453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endParaRPr lang="en-US" dirty="0"/>
          </a:p>
          <a:p>
            <a:pPr marL="0" indent="0" algn="l">
              <a:buNone/>
            </a:pPr>
            <a:r>
              <a:rPr lang="en-US" sz="2400" b="1" dirty="0"/>
              <a:t>Criteria for acute pancreatitis </a:t>
            </a:r>
            <a:r>
              <a:rPr lang="en-US" sz="2400" b="1" dirty="0">
                <a:solidFill>
                  <a:srgbClr val="FF0000"/>
                </a:solidFill>
              </a:rPr>
              <a:t>not due to gallstones</a:t>
            </a:r>
            <a:endParaRPr lang="en-US" sz="2800" b="1" dirty="0">
              <a:solidFill>
                <a:srgbClr val="FF0000"/>
              </a:solidFill>
            </a:endParaRPr>
          </a:p>
          <a:p>
            <a:pPr marL="0" indent="0" algn="l">
              <a:buNone/>
            </a:pPr>
            <a:endParaRPr lang="en-US" sz="2400" b="1" dirty="0"/>
          </a:p>
          <a:p>
            <a:pPr marL="0" indent="0" algn="l">
              <a:buNone/>
            </a:pPr>
            <a:r>
              <a:rPr lang="en-US" sz="2400" b="1" dirty="0"/>
              <a:t>At admission :</a:t>
            </a:r>
          </a:p>
          <a:p>
            <a:pPr marL="0" indent="0" algn="l">
              <a:buNone/>
            </a:pPr>
            <a:r>
              <a:rPr lang="en-US" sz="2400" dirty="0"/>
              <a:t>-Age &gt;55 y </a:t>
            </a:r>
          </a:p>
          <a:p>
            <a:pPr marL="0" indent="0" algn="l">
              <a:buNone/>
            </a:pPr>
            <a:r>
              <a:rPr lang="en-US" sz="2400" dirty="0"/>
              <a:t>-WBC &gt;16,000/mm3 </a:t>
            </a:r>
          </a:p>
          <a:p>
            <a:pPr marL="0" indent="0" algn="l">
              <a:buNone/>
            </a:pPr>
            <a:r>
              <a:rPr lang="en-US" sz="2400" dirty="0"/>
              <a:t>-Blood glucose &gt;200 mg/dL </a:t>
            </a:r>
          </a:p>
          <a:p>
            <a:pPr marL="0" indent="0" algn="l">
              <a:buNone/>
            </a:pPr>
            <a:r>
              <a:rPr lang="en-US" sz="2400" dirty="0"/>
              <a:t>-Serum LDH &gt;350 IU/L </a:t>
            </a:r>
          </a:p>
          <a:p>
            <a:pPr marL="0" indent="0" algn="l">
              <a:buNone/>
            </a:pPr>
            <a:r>
              <a:rPr lang="en-US" sz="2400" dirty="0"/>
              <a:t>-Serum AST &gt;250 U/dL</a:t>
            </a:r>
            <a:endParaRPr lang="en-US" sz="2400" b="1" dirty="0"/>
          </a:p>
          <a:p>
            <a:pPr marL="0" indent="0" algn="l">
              <a:buNone/>
            </a:pPr>
            <a:endParaRPr lang="it-IT" sz="1700" dirty="0"/>
          </a:p>
        </p:txBody>
      </p:sp>
      <p:sp>
        <p:nvSpPr>
          <p:cNvPr id="5" name="TextBox 4"/>
          <p:cNvSpPr txBox="1"/>
          <p:nvPr/>
        </p:nvSpPr>
        <p:spPr>
          <a:xfrm>
            <a:off x="6287729" y="2931870"/>
            <a:ext cx="3672408" cy="3046988"/>
          </a:xfrm>
          <a:prstGeom prst="rect">
            <a:avLst/>
          </a:prstGeom>
          <a:noFill/>
        </p:spPr>
        <p:txBody>
          <a:bodyPr wrap="square" rtlCol="1">
            <a:spAutoFit/>
          </a:bodyPr>
          <a:lstStyle/>
          <a:p>
            <a:pPr algn="l"/>
            <a:r>
              <a:rPr lang="en-US" sz="2400" b="1" dirty="0"/>
              <a:t>During the initial 48 h :</a:t>
            </a:r>
          </a:p>
          <a:p>
            <a:pPr algn="l"/>
            <a:r>
              <a:rPr lang="en-US" sz="2400" dirty="0"/>
              <a:t>-Hematocrit fall &gt;10 points</a:t>
            </a:r>
          </a:p>
          <a:p>
            <a:pPr algn="l"/>
            <a:r>
              <a:rPr lang="en-US" sz="2400" dirty="0"/>
              <a:t> -BUN elevation &gt;5 mg/dL</a:t>
            </a:r>
          </a:p>
          <a:p>
            <a:pPr algn="l"/>
            <a:r>
              <a:rPr lang="en-US" sz="2400" dirty="0"/>
              <a:t> -Serum calcium &lt;8 mg/dL</a:t>
            </a:r>
          </a:p>
          <a:p>
            <a:pPr algn="l"/>
            <a:r>
              <a:rPr lang="en-US" sz="2400" dirty="0"/>
              <a:t> -Arterial PO2 &lt;60 mmHg</a:t>
            </a:r>
          </a:p>
          <a:p>
            <a:pPr algn="l"/>
            <a:r>
              <a:rPr lang="en-US" sz="2400" dirty="0"/>
              <a:t> -Base deficit &gt;4 mEq/L</a:t>
            </a:r>
          </a:p>
          <a:p>
            <a:pPr algn="l"/>
            <a:r>
              <a:rPr lang="en-US" sz="2400" dirty="0"/>
              <a:t>-Estimated fluid sequestration &gt;6L</a:t>
            </a:r>
            <a:endParaRPr lang="ar-JO" sz="2400" dirty="0"/>
          </a:p>
        </p:txBody>
      </p:sp>
    </p:spTree>
    <p:extLst>
      <p:ext uri="{BB962C8B-B14F-4D97-AF65-F5344CB8AC3E}">
        <p14:creationId xmlns:p14="http://schemas.microsoft.com/office/powerpoint/2010/main" val="2386966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882123" y="899887"/>
            <a:ext cx="8427753" cy="4525963"/>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buNone/>
            </a:pPr>
            <a:r>
              <a:rPr lang="it-IT" sz="2400" b="1" dirty="0"/>
              <a:t>Criteria for acute </a:t>
            </a:r>
            <a:r>
              <a:rPr lang="it-IT" sz="2400" b="1" dirty="0">
                <a:solidFill>
                  <a:srgbClr val="FF0000"/>
                </a:solidFill>
              </a:rPr>
              <a:t>gallstone</a:t>
            </a:r>
            <a:r>
              <a:rPr lang="it-IT" sz="2400" b="1" dirty="0"/>
              <a:t> pancreatitis</a:t>
            </a:r>
          </a:p>
          <a:p>
            <a:pPr marL="0" indent="0" algn="l">
              <a:buNone/>
            </a:pPr>
            <a:endParaRPr lang="it-IT" sz="2400" b="1" dirty="0"/>
          </a:p>
          <a:p>
            <a:pPr marL="0" indent="0" algn="l">
              <a:buNone/>
            </a:pPr>
            <a:r>
              <a:rPr lang="en-US" sz="2000" b="1" dirty="0"/>
              <a:t>At admission                                                 During the initial 48 h</a:t>
            </a:r>
          </a:p>
          <a:p>
            <a:pPr marL="0" indent="0" algn="l">
              <a:buNone/>
            </a:pPr>
            <a:r>
              <a:rPr lang="en-US" sz="2000" dirty="0"/>
              <a:t>Age &gt;70 y                                                        Hematocrit fall &gt;10 points</a:t>
            </a:r>
          </a:p>
          <a:p>
            <a:pPr marL="0" indent="0" algn="l">
              <a:buNone/>
            </a:pPr>
            <a:r>
              <a:rPr lang="en-US" sz="2000" dirty="0"/>
              <a:t>WBC &gt;18,000/mm3                                       BUN elevation &gt;2 mg/</a:t>
            </a:r>
            <a:r>
              <a:rPr lang="en-US" sz="2000" dirty="0" err="1"/>
              <a:t>dL</a:t>
            </a:r>
            <a:endParaRPr lang="en-US" sz="2000" dirty="0"/>
          </a:p>
          <a:p>
            <a:pPr marL="0" indent="0" algn="l">
              <a:buNone/>
            </a:pPr>
            <a:r>
              <a:rPr lang="en-US" sz="2000" dirty="0"/>
              <a:t>Blood glucose &gt;220 mg/dL                          Serum calcium &lt;8 mg/dL</a:t>
            </a:r>
          </a:p>
          <a:p>
            <a:pPr marL="0" indent="0" algn="l">
              <a:buNone/>
            </a:pPr>
            <a:r>
              <a:rPr lang="en-US" sz="2000" dirty="0"/>
              <a:t>Serum LDH &gt;400 IU/L                                    Base deficit &gt;5 mEq/L</a:t>
            </a:r>
          </a:p>
          <a:p>
            <a:pPr marL="0" indent="0" algn="l">
              <a:buNone/>
            </a:pPr>
            <a:r>
              <a:rPr lang="en-US" sz="2000" dirty="0"/>
              <a:t>Serum AST &gt;250 U/dL                                   Estimated fluid sequestration &gt;4 L        </a:t>
            </a:r>
            <a:endParaRPr lang="ar-JO" sz="2000" dirty="0"/>
          </a:p>
        </p:txBody>
      </p:sp>
      <p:sp>
        <p:nvSpPr>
          <p:cNvPr id="5" name="TextBox 4"/>
          <p:cNvSpPr txBox="1"/>
          <p:nvPr/>
        </p:nvSpPr>
        <p:spPr>
          <a:xfrm>
            <a:off x="2054767" y="4764130"/>
            <a:ext cx="7344816" cy="1323439"/>
          </a:xfrm>
          <a:prstGeom prst="rect">
            <a:avLst/>
          </a:prstGeom>
          <a:noFill/>
        </p:spPr>
        <p:txBody>
          <a:bodyPr wrap="square" rtlCol="1">
            <a:spAutoFit/>
          </a:bodyPr>
          <a:lstStyle/>
          <a:p>
            <a:pPr algn="l"/>
            <a:r>
              <a:rPr lang="en-US" sz="2000" b="1" dirty="0"/>
              <a:t>**Fewer than </a:t>
            </a:r>
            <a:r>
              <a:rPr lang="en-US" sz="2000" b="1" dirty="0">
                <a:solidFill>
                  <a:schemeClr val="accent6"/>
                </a:solidFill>
              </a:rPr>
              <a:t>three </a:t>
            </a:r>
            <a:r>
              <a:rPr lang="en-US" sz="2000" b="1" dirty="0"/>
              <a:t>positive criteria predict </a:t>
            </a:r>
            <a:r>
              <a:rPr lang="en-US" sz="2000" b="1" dirty="0">
                <a:solidFill>
                  <a:schemeClr val="accent6"/>
                </a:solidFill>
              </a:rPr>
              <a:t>mild</a:t>
            </a:r>
            <a:r>
              <a:rPr lang="en-US" sz="2000" b="1" dirty="0"/>
              <a:t>, uncomplicated</a:t>
            </a:r>
          </a:p>
          <a:p>
            <a:pPr algn="l"/>
            <a:r>
              <a:rPr lang="en-US" sz="2000" b="1" dirty="0"/>
              <a:t>disease, whereas more than </a:t>
            </a:r>
            <a:r>
              <a:rPr lang="en-US" sz="2000" b="1" dirty="0">
                <a:solidFill>
                  <a:srgbClr val="FF0000"/>
                </a:solidFill>
              </a:rPr>
              <a:t>six </a:t>
            </a:r>
            <a:r>
              <a:rPr lang="en-US" sz="2000" b="1" dirty="0"/>
              <a:t>positive criteria predict </a:t>
            </a:r>
            <a:r>
              <a:rPr lang="en-US" sz="2000" b="1" dirty="0">
                <a:solidFill>
                  <a:srgbClr val="FF0000"/>
                </a:solidFill>
              </a:rPr>
              <a:t>severe </a:t>
            </a:r>
            <a:r>
              <a:rPr lang="en-US" sz="2000" b="1" dirty="0"/>
              <a:t>disease with a mortality risk of 50%.</a:t>
            </a:r>
          </a:p>
          <a:p>
            <a:pPr algn="l"/>
            <a:endParaRPr lang="ar-JO" sz="2000" b="1" dirty="0"/>
          </a:p>
        </p:txBody>
      </p:sp>
    </p:spTree>
    <p:extLst>
      <p:ext uri="{BB962C8B-B14F-4D97-AF65-F5344CB8AC3E}">
        <p14:creationId xmlns:p14="http://schemas.microsoft.com/office/powerpoint/2010/main" val="369666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of Severity</a:t>
            </a:r>
            <a:endParaRPr lang="ar-JO"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		For Accurately classifying or staging acute pancreatitis severity</a:t>
            </a:r>
          </a:p>
          <a:p>
            <a:pPr marL="0" indent="0">
              <a:buNone/>
            </a:pPr>
            <a:r>
              <a:rPr lang="en-US" dirty="0"/>
              <a:t> </a:t>
            </a:r>
          </a:p>
          <a:p>
            <a:pPr marL="0" indent="0">
              <a:buNone/>
            </a:pPr>
            <a:r>
              <a:rPr lang="en-US" dirty="0"/>
              <a:t> The key determinants of severity are</a:t>
            </a:r>
          </a:p>
          <a:p>
            <a:pPr marL="0" indent="0">
              <a:buNone/>
            </a:pPr>
            <a:r>
              <a:rPr lang="en-US" dirty="0">
                <a:solidFill>
                  <a:srgbClr val="FF0000"/>
                </a:solidFill>
              </a:rPr>
              <a:t>local complications</a:t>
            </a:r>
            <a:r>
              <a:rPr lang="en-US" dirty="0"/>
              <a:t> (absent, sterile, or infected) and </a:t>
            </a:r>
          </a:p>
          <a:p>
            <a:pPr marL="0" indent="0">
              <a:buNone/>
            </a:pPr>
            <a:r>
              <a:rPr lang="en-US" dirty="0">
                <a:solidFill>
                  <a:srgbClr val="FF0000"/>
                </a:solidFill>
              </a:rPr>
              <a:t>Systemic </a:t>
            </a:r>
            <a:r>
              <a:rPr lang="fr-FR" dirty="0">
                <a:solidFill>
                  <a:srgbClr val="FF0000"/>
                </a:solidFill>
              </a:rPr>
              <a:t>complications</a:t>
            </a:r>
            <a:r>
              <a:rPr lang="fr-FR" dirty="0"/>
              <a:t> (absent, transient organ Failure, persistent </a:t>
            </a:r>
            <a:r>
              <a:rPr lang="en-US" dirty="0"/>
              <a:t>organ failure). </a:t>
            </a:r>
          </a:p>
          <a:p>
            <a:pPr marL="0" indent="0">
              <a:buNone/>
            </a:pPr>
            <a:r>
              <a:rPr lang="en-US" sz="3400" dirty="0"/>
              <a:t>Two classification systems </a:t>
            </a:r>
            <a:r>
              <a:rPr lang="en-US" dirty="0"/>
              <a:t>have recently</a:t>
            </a:r>
          </a:p>
          <a:p>
            <a:pPr marL="0" indent="0">
              <a:buNone/>
            </a:pPr>
            <a:r>
              <a:rPr lang="en-US" dirty="0"/>
              <a:t>been proposed: the three grades (mild, moderately severe, and</a:t>
            </a:r>
          </a:p>
          <a:p>
            <a:pPr marL="0" indent="0">
              <a:buNone/>
            </a:pPr>
            <a:r>
              <a:rPr lang="en-US" dirty="0"/>
              <a:t>severe) of the Revised Atlanta Criteria (</a:t>
            </a:r>
            <a:r>
              <a:rPr lang="en-US" sz="3400" dirty="0">
                <a:solidFill>
                  <a:srgbClr val="FF0000"/>
                </a:solidFill>
              </a:rPr>
              <a:t>RAC</a:t>
            </a:r>
            <a:r>
              <a:rPr lang="en-US" dirty="0"/>
              <a:t>) and the four</a:t>
            </a:r>
          </a:p>
          <a:p>
            <a:pPr marL="0" indent="0">
              <a:buNone/>
            </a:pPr>
            <a:r>
              <a:rPr lang="en-US" dirty="0"/>
              <a:t>categories (mild, moderate, severe, critical) of the Determinants</a:t>
            </a:r>
          </a:p>
          <a:p>
            <a:pPr marL="0" indent="0">
              <a:buNone/>
            </a:pPr>
            <a:r>
              <a:rPr lang="en-US" dirty="0"/>
              <a:t>Based Classification </a:t>
            </a:r>
            <a:r>
              <a:rPr lang="en-US" sz="3400" dirty="0">
                <a:solidFill>
                  <a:srgbClr val="FF0000"/>
                </a:solidFill>
              </a:rPr>
              <a:t>(DBC</a:t>
            </a:r>
            <a:r>
              <a:rPr lang="en-US" dirty="0"/>
              <a:t>)</a:t>
            </a:r>
            <a:endParaRPr lang="ar-JO" dirty="0"/>
          </a:p>
        </p:txBody>
      </p:sp>
    </p:spTree>
    <p:extLst>
      <p:ext uri="{BB962C8B-B14F-4D97-AF65-F5344CB8AC3E}">
        <p14:creationId xmlns:p14="http://schemas.microsoft.com/office/powerpoint/2010/main" val="367530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97" y="274638"/>
            <a:ext cx="9724103" cy="1143000"/>
          </a:xfrm>
        </p:spPr>
        <p:txBody>
          <a:bodyPr>
            <a:normAutofit fontScale="90000"/>
          </a:bodyPr>
          <a:lstStyle/>
          <a:p>
            <a:r>
              <a:rPr lang="en-US" b="1" dirty="0"/>
              <a:t>Imaging: Therapeutic Endoscopic Retrograde</a:t>
            </a:r>
            <a:br>
              <a:rPr lang="en-US" b="1" dirty="0"/>
            </a:br>
            <a:r>
              <a:rPr lang="en-US" b="1" dirty="0"/>
              <a:t>Cholangiopancreatography(ERCP)</a:t>
            </a:r>
            <a:endParaRPr lang="ar-JO" dirty="0"/>
          </a:p>
        </p:txBody>
      </p:sp>
      <p:sp>
        <p:nvSpPr>
          <p:cNvPr id="3" name="Content Placeholder 2"/>
          <p:cNvSpPr>
            <a:spLocks noGrp="1"/>
          </p:cNvSpPr>
          <p:nvPr>
            <p:ph idx="1"/>
          </p:nvPr>
        </p:nvSpPr>
        <p:spPr>
          <a:xfrm>
            <a:off x="1991544" y="1664804"/>
            <a:ext cx="8229600" cy="3456384"/>
          </a:xfrm>
        </p:spPr>
        <p:txBody>
          <a:bodyPr>
            <a:normAutofit/>
          </a:bodyPr>
          <a:lstStyle/>
          <a:p>
            <a:pPr marL="0" indent="0">
              <a:buNone/>
            </a:pPr>
            <a:r>
              <a:rPr lang="en-US" sz="2400" dirty="0"/>
              <a:t>Randomized trials have demonstrated that early ERCP (within 24 or 48 hours of admission) reduce complications, but not mortality, in patients with predicted severe gallstone associated acute pancreatitis</a:t>
            </a:r>
          </a:p>
          <a:p>
            <a:pPr marL="0" indent="0">
              <a:buNone/>
            </a:pPr>
            <a:endParaRPr lang="en-US" sz="2400" dirty="0"/>
          </a:p>
        </p:txBody>
      </p:sp>
      <p:sp>
        <p:nvSpPr>
          <p:cNvPr id="4" name="Oval 3"/>
          <p:cNvSpPr/>
          <p:nvPr/>
        </p:nvSpPr>
        <p:spPr>
          <a:xfrm>
            <a:off x="4720229" y="4353266"/>
            <a:ext cx="5903640" cy="2086688"/>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dirty="0">
                <a:solidFill>
                  <a:schemeClr val="bg2">
                    <a:lumMod val="10000"/>
                  </a:schemeClr>
                </a:solidFill>
              </a:rPr>
              <a:t>More recent evidence has suggested</a:t>
            </a:r>
          </a:p>
          <a:p>
            <a:pPr algn="l"/>
            <a:r>
              <a:rPr lang="en-US" dirty="0">
                <a:solidFill>
                  <a:schemeClr val="bg2">
                    <a:lumMod val="10000"/>
                  </a:schemeClr>
                </a:solidFill>
              </a:rPr>
              <a:t>that early ERCP confers no benefit in the absence of concomitant cholangitis</a:t>
            </a:r>
            <a:endParaRPr lang="ar-JO" dirty="0">
              <a:solidFill>
                <a:schemeClr val="bg2">
                  <a:lumMod val="10000"/>
                </a:schemeClr>
              </a:solidFill>
            </a:endParaRPr>
          </a:p>
          <a:p>
            <a:pPr algn="ctr"/>
            <a:endParaRPr lang="ar-JO" dirty="0">
              <a:solidFill>
                <a:schemeClr val="bg2">
                  <a:lumMod val="10000"/>
                </a:schemeClr>
              </a:solidFill>
            </a:endParaRPr>
          </a:p>
        </p:txBody>
      </p:sp>
      <p:pic>
        <p:nvPicPr>
          <p:cNvPr id="2050" name="Picture 2" descr="C:\Users\ghost\Downloads\WhatsApp Image 2023-09-18 at 3.27.42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458" y="3629529"/>
            <a:ext cx="3205538" cy="298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92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a:off x="1002890" y="828674"/>
            <a:ext cx="9851923" cy="5188668"/>
          </a:xfrm>
          <a:prstGeom prst="triangle">
            <a:avLst>
              <a:gd name="adj"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a:t>Investigations in acute pancreatitis should be</a:t>
            </a:r>
          </a:p>
          <a:p>
            <a:pPr algn="l"/>
            <a:r>
              <a:rPr lang="en-US" b="1" dirty="0"/>
              <a:t>aimed at answering three questions</a:t>
            </a:r>
          </a:p>
          <a:p>
            <a:pPr algn="l"/>
            <a:r>
              <a:rPr lang="en-US" dirty="0"/>
              <a:t> Is the diagnosis of acute pancreatitis correct?</a:t>
            </a:r>
          </a:p>
          <a:p>
            <a:pPr algn="l"/>
            <a:r>
              <a:rPr lang="en-US" dirty="0"/>
              <a:t> How severe is the attack?</a:t>
            </a:r>
          </a:p>
          <a:p>
            <a:pPr algn="l"/>
            <a:r>
              <a:rPr lang="en-US" dirty="0"/>
              <a:t> What is the etiology?</a:t>
            </a:r>
            <a:endParaRPr lang="ar-JO" dirty="0"/>
          </a:p>
        </p:txBody>
      </p:sp>
    </p:spTree>
    <p:extLst>
      <p:ext uri="{BB962C8B-B14F-4D97-AF65-F5344CB8AC3E}">
        <p14:creationId xmlns:p14="http://schemas.microsoft.com/office/powerpoint/2010/main" val="4281304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Management of Acute Pancreatitis</a:t>
            </a:r>
            <a:endParaRPr lang="ar-JO" dirty="0"/>
          </a:p>
        </p:txBody>
      </p:sp>
      <p:sp>
        <p:nvSpPr>
          <p:cNvPr id="3" name="Content Placeholder 2"/>
          <p:cNvSpPr>
            <a:spLocks noGrp="1"/>
          </p:cNvSpPr>
          <p:nvPr>
            <p:ph idx="1"/>
          </p:nvPr>
        </p:nvSpPr>
        <p:spPr/>
        <p:txBody>
          <a:bodyPr>
            <a:normAutofit/>
          </a:bodyPr>
          <a:lstStyle/>
          <a:p>
            <a:pPr marL="0" indent="0">
              <a:buNone/>
            </a:pPr>
            <a:r>
              <a:rPr lang="en-US" b="1" dirty="0"/>
              <a:t>The essential requirements for the management of acute pancreatitis are:</a:t>
            </a:r>
          </a:p>
          <a:p>
            <a:pPr marL="0" indent="0">
              <a:buNone/>
            </a:pPr>
            <a:r>
              <a:rPr lang="en-US" dirty="0"/>
              <a:t> -accurate diagnosis and </a:t>
            </a:r>
            <a:r>
              <a:rPr lang="en-US" sz="2800" b="1" dirty="0"/>
              <a:t>Determining Etiology.</a:t>
            </a:r>
            <a:r>
              <a:rPr lang="en-US" dirty="0"/>
              <a:t> </a:t>
            </a:r>
          </a:p>
          <a:p>
            <a:pPr marL="0" indent="0">
              <a:buNone/>
            </a:pPr>
            <a:r>
              <a:rPr lang="en-US" dirty="0"/>
              <a:t>-appropriate triage(to get the</a:t>
            </a:r>
            <a:r>
              <a:rPr lang="en-US" b="1" dirty="0">
                <a:solidFill>
                  <a:srgbClr val="FF0000"/>
                </a:solidFill>
              </a:rPr>
              <a:t> right patient </a:t>
            </a:r>
            <a:r>
              <a:rPr lang="en-US" dirty="0"/>
              <a:t>to the </a:t>
            </a:r>
            <a:r>
              <a:rPr lang="en-US" b="1" dirty="0">
                <a:solidFill>
                  <a:srgbClr val="FF0000"/>
                </a:solidFill>
              </a:rPr>
              <a:t>right place </a:t>
            </a:r>
            <a:r>
              <a:rPr lang="en-US" dirty="0"/>
              <a:t>at the </a:t>
            </a:r>
            <a:r>
              <a:rPr lang="en-US" b="1" dirty="0">
                <a:solidFill>
                  <a:srgbClr val="FF0000"/>
                </a:solidFill>
              </a:rPr>
              <a:t>right time </a:t>
            </a:r>
            <a:r>
              <a:rPr lang="en-US" dirty="0"/>
              <a:t>with the </a:t>
            </a:r>
            <a:r>
              <a:rPr lang="en-US" b="1" dirty="0">
                <a:solidFill>
                  <a:srgbClr val="FF0000"/>
                </a:solidFill>
              </a:rPr>
              <a:t>right care provider</a:t>
            </a:r>
            <a:r>
              <a:rPr lang="en-US" dirty="0"/>
              <a:t>)</a:t>
            </a:r>
          </a:p>
          <a:p>
            <a:pPr marL="0" indent="0">
              <a:buNone/>
            </a:pPr>
            <a:r>
              <a:rPr lang="en-US" dirty="0"/>
              <a:t>-high-quality supportive care (treatment)</a:t>
            </a:r>
          </a:p>
          <a:p>
            <a:pPr marL="0" indent="0">
              <a:buNone/>
            </a:pPr>
            <a:r>
              <a:rPr lang="en-US" dirty="0"/>
              <a:t>-monitoring for electrolytes( Ca, Na, k), ABG, RFT( urea- creatinine ratio</a:t>
            </a:r>
            <a:r>
              <a:rPr lang="en-US"/>
              <a:t>), coagulation factors, </a:t>
            </a:r>
            <a:r>
              <a:rPr lang="en-US" dirty="0"/>
              <a:t>PT, PTT INR, etc.….</a:t>
            </a:r>
          </a:p>
          <a:p>
            <a:pPr marL="0" indent="0">
              <a:buNone/>
            </a:pPr>
            <a:endParaRPr lang="en-US" dirty="0"/>
          </a:p>
        </p:txBody>
      </p:sp>
    </p:spTree>
    <p:extLst>
      <p:ext uri="{BB962C8B-B14F-4D97-AF65-F5344CB8AC3E}">
        <p14:creationId xmlns:p14="http://schemas.microsoft.com/office/powerpoint/2010/main" val="146984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194" y="152054"/>
            <a:ext cx="8229600" cy="1143000"/>
          </a:xfrm>
        </p:spPr>
        <p:txBody>
          <a:bodyPr>
            <a:normAutofit/>
          </a:bodyPr>
          <a:lstStyle/>
          <a:p>
            <a:r>
              <a:rPr lang="en-US" sz="3200" b="1" u="sng" dirty="0">
                <a:latin typeface="+mn-lt"/>
              </a:rPr>
              <a:t>1)Fluid Resuscitation</a:t>
            </a:r>
            <a:br>
              <a:rPr lang="en-US" sz="1600" b="1" dirty="0"/>
            </a:br>
            <a:endParaRPr lang="ar-JO" sz="2800" dirty="0"/>
          </a:p>
        </p:txBody>
      </p:sp>
      <p:sp>
        <p:nvSpPr>
          <p:cNvPr id="3" name="Content Placeholder 2"/>
          <p:cNvSpPr>
            <a:spLocks noGrp="1"/>
          </p:cNvSpPr>
          <p:nvPr>
            <p:ph idx="1"/>
          </p:nvPr>
        </p:nvSpPr>
        <p:spPr>
          <a:xfrm>
            <a:off x="1529860" y="1156905"/>
            <a:ext cx="8229600" cy="4925143"/>
          </a:xfrm>
        </p:spPr>
        <p:txBody>
          <a:bodyPr>
            <a:normAutofit/>
          </a:bodyPr>
          <a:lstStyle/>
          <a:p>
            <a:pPr marL="0" indent="0">
              <a:buNone/>
            </a:pPr>
            <a:r>
              <a:rPr lang="en-US" dirty="0"/>
              <a:t>-is the </a:t>
            </a:r>
            <a:r>
              <a:rPr lang="en-US" b="1" dirty="0"/>
              <a:t>most important </a:t>
            </a:r>
            <a:r>
              <a:rPr lang="en-US" dirty="0"/>
              <a:t>intervention in the early management of acute pancreatitis.</a:t>
            </a:r>
          </a:p>
          <a:p>
            <a:pPr marL="0" indent="0">
              <a:buNone/>
            </a:pPr>
            <a:r>
              <a:rPr lang="en-US" dirty="0"/>
              <a:t>-fluid loss is </a:t>
            </a:r>
            <a:r>
              <a:rPr lang="en-US" b="1" dirty="0"/>
              <a:t>due to loss of fluid in third space.</a:t>
            </a:r>
            <a:endParaRPr lang="en-US" dirty="0"/>
          </a:p>
          <a:p>
            <a:pPr marL="0" indent="0">
              <a:buNone/>
            </a:pPr>
            <a:r>
              <a:rPr lang="en-US" dirty="0"/>
              <a:t>- it is probably best to resuscitate with a balanced </a:t>
            </a:r>
            <a:r>
              <a:rPr lang="en-US" b="1" u="sng" dirty="0">
                <a:solidFill>
                  <a:srgbClr val="FF0000"/>
                </a:solidFill>
              </a:rPr>
              <a:t>crystalloid</a:t>
            </a:r>
            <a:r>
              <a:rPr lang="en-US" b="1" dirty="0">
                <a:solidFill>
                  <a:srgbClr val="FF0000"/>
                </a:solidFill>
              </a:rPr>
              <a:t> </a:t>
            </a:r>
            <a:r>
              <a:rPr lang="en-US" dirty="0"/>
              <a:t>and aim to restore normal blood volume, blood pressure, and urine output. </a:t>
            </a:r>
          </a:p>
          <a:p>
            <a:pPr marL="0" indent="0">
              <a:buNone/>
            </a:pPr>
            <a:r>
              <a:rPr lang="en-US" dirty="0"/>
              <a:t>-In one study, lactated Ringer’s solution was superior</a:t>
            </a:r>
          </a:p>
          <a:p>
            <a:pPr marL="0" indent="0">
              <a:buNone/>
            </a:pPr>
            <a:r>
              <a:rPr lang="en-US" dirty="0"/>
              <a:t>to normal saline in reducing the systemic inflammatory</a:t>
            </a:r>
          </a:p>
          <a:p>
            <a:pPr marL="0" indent="0">
              <a:buNone/>
            </a:pPr>
            <a:r>
              <a:rPr lang="en-US" dirty="0"/>
              <a:t>Response</a:t>
            </a:r>
            <a:r>
              <a:rPr lang="en-US" b="1" dirty="0"/>
              <a:t>.</a:t>
            </a:r>
            <a:endParaRPr lang="en-US" dirty="0"/>
          </a:p>
        </p:txBody>
      </p:sp>
    </p:spTree>
    <p:extLst>
      <p:ext uri="{BB962C8B-B14F-4D97-AF65-F5344CB8AC3E}">
        <p14:creationId xmlns:p14="http://schemas.microsoft.com/office/powerpoint/2010/main" val="2137718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341" y="828675"/>
            <a:ext cx="9261286" cy="5400600"/>
          </a:xfrm>
        </p:spPr>
        <p:txBody>
          <a:bodyPr>
            <a:normAutofit fontScale="92500" lnSpcReduction="20000"/>
          </a:bodyPr>
          <a:lstStyle/>
          <a:p>
            <a:pPr marL="0" indent="0">
              <a:buNone/>
            </a:pPr>
            <a:r>
              <a:rPr lang="en-US" b="1" u="sng" dirty="0">
                <a:solidFill>
                  <a:srgbClr val="FF0000"/>
                </a:solidFill>
              </a:rPr>
              <a:t>-HOW?</a:t>
            </a:r>
          </a:p>
          <a:p>
            <a:pPr marL="0" indent="0">
              <a:buNone/>
            </a:pPr>
            <a:r>
              <a:rPr lang="en-US" dirty="0">
                <a:solidFill>
                  <a:srgbClr val="FF0000"/>
                </a:solidFill>
              </a:rPr>
              <a:t>Parenteral nutrition </a:t>
            </a:r>
            <a:r>
              <a:rPr lang="en-US" dirty="0"/>
              <a:t>is now known to be more expensive, riskier, and not more effective than </a:t>
            </a:r>
            <a:r>
              <a:rPr lang="en-US" dirty="0">
                <a:solidFill>
                  <a:srgbClr val="FF0000"/>
                </a:solidFill>
              </a:rPr>
              <a:t>enteral nutrition </a:t>
            </a:r>
            <a:r>
              <a:rPr lang="en-US" dirty="0"/>
              <a:t>and should only be offered if the patient’s calculated nutritional requirements cannot be achieved by the enteral route.</a:t>
            </a:r>
          </a:p>
          <a:p>
            <a:pPr marL="0" indent="0">
              <a:buNone/>
            </a:pPr>
            <a:r>
              <a:rPr lang="en-US" b="1" u="sng" dirty="0">
                <a:solidFill>
                  <a:srgbClr val="FF0000"/>
                </a:solidFill>
              </a:rPr>
              <a:t>-WHEN?</a:t>
            </a:r>
            <a:r>
              <a:rPr lang="en-US" b="1" dirty="0">
                <a:solidFill>
                  <a:srgbClr val="FF0000"/>
                </a:solidFill>
              </a:rPr>
              <a:t>  </a:t>
            </a:r>
            <a:r>
              <a:rPr lang="en-US" dirty="0"/>
              <a:t>after48-72</a:t>
            </a:r>
          </a:p>
          <a:p>
            <a:pPr marL="0" indent="0">
              <a:buNone/>
            </a:pPr>
            <a:r>
              <a:rPr lang="en-US" dirty="0">
                <a:solidFill>
                  <a:srgbClr val="FF0000"/>
                </a:solidFill>
              </a:rPr>
              <a:t>Early initiation of enteral nutrition </a:t>
            </a:r>
            <a:r>
              <a:rPr lang="en-US" dirty="0"/>
              <a:t>(within the first 24 hours of admission) is not superior </a:t>
            </a:r>
            <a:r>
              <a:rPr lang="en-US" dirty="0">
                <a:solidFill>
                  <a:srgbClr val="FF0000"/>
                </a:solidFill>
              </a:rPr>
              <a:t>to delaying </a:t>
            </a:r>
            <a:r>
              <a:rPr lang="en-US" dirty="0"/>
              <a:t>an oral diet until 72 hours </a:t>
            </a:r>
          </a:p>
          <a:p>
            <a:pPr marL="0" indent="0">
              <a:buNone/>
            </a:pPr>
            <a:r>
              <a:rPr lang="en-US" b="1" dirty="0"/>
              <a:t>*Delay </a:t>
            </a:r>
            <a:r>
              <a:rPr lang="en-US" dirty="0"/>
              <a:t>in enteral nutrition may lead to intestinal ileus and feeding intolerance.</a:t>
            </a:r>
          </a:p>
          <a:p>
            <a:pPr marL="0" indent="0">
              <a:buNone/>
            </a:pPr>
            <a:r>
              <a:rPr lang="en-US" b="1" dirty="0"/>
              <a:t>*early </a:t>
            </a:r>
            <a:r>
              <a:rPr lang="en-US" dirty="0"/>
              <a:t>enteral feeding, particularly before adequate</a:t>
            </a:r>
          </a:p>
          <a:p>
            <a:pPr marL="0" indent="0">
              <a:buNone/>
            </a:pPr>
            <a:r>
              <a:rPr lang="en-US" dirty="0"/>
              <a:t>resuscitation, may lead to nonocclusive mesenteric ischemia</a:t>
            </a:r>
          </a:p>
          <a:p>
            <a:pPr marL="0" indent="0">
              <a:buNone/>
            </a:pPr>
            <a:r>
              <a:rPr lang="en-US" b="1" dirty="0">
                <a:solidFill>
                  <a:srgbClr val="FF0000"/>
                </a:solidFill>
              </a:rPr>
              <a:t>-</a:t>
            </a:r>
            <a:r>
              <a:rPr lang="en-US" dirty="0"/>
              <a:t> </a:t>
            </a:r>
            <a:r>
              <a:rPr lang="en-US" b="1" u="sng" dirty="0">
                <a:solidFill>
                  <a:srgbClr val="FF0000"/>
                </a:solidFill>
              </a:rPr>
              <a:t>NG tube? </a:t>
            </a:r>
            <a:r>
              <a:rPr lang="en-US" dirty="0"/>
              <a:t>if after 3 to 5 days there is evidence of feeding intolerance, tube feeding should be commenced.</a:t>
            </a:r>
          </a:p>
          <a:p>
            <a:pPr marL="0" indent="0">
              <a:buNone/>
            </a:pPr>
            <a:endParaRPr lang="en-US" dirty="0"/>
          </a:p>
        </p:txBody>
      </p:sp>
      <p:sp>
        <p:nvSpPr>
          <p:cNvPr id="5" name="TextBox 4">
            <a:extLst>
              <a:ext uri="{FF2B5EF4-FFF2-40B4-BE49-F238E27FC236}">
                <a16:creationId xmlns:a16="http://schemas.microsoft.com/office/drawing/2014/main" id="{B71367E5-3848-1B1A-153B-D31A4D70E400}"/>
              </a:ext>
            </a:extLst>
          </p:cNvPr>
          <p:cNvSpPr txBox="1"/>
          <p:nvPr/>
        </p:nvSpPr>
        <p:spPr>
          <a:xfrm>
            <a:off x="633341" y="102304"/>
            <a:ext cx="4162567" cy="861774"/>
          </a:xfrm>
          <a:prstGeom prst="rect">
            <a:avLst/>
          </a:prstGeom>
          <a:noFill/>
        </p:spPr>
        <p:txBody>
          <a:bodyPr wrap="square" rtlCol="0">
            <a:spAutoFit/>
          </a:bodyPr>
          <a:lstStyle/>
          <a:p>
            <a:r>
              <a:rPr lang="en-US" sz="3200" b="1" u="sng" dirty="0"/>
              <a:t>2)Nutritional Support</a:t>
            </a:r>
          </a:p>
          <a:p>
            <a:endParaRPr lang="en-US" dirty="0"/>
          </a:p>
        </p:txBody>
      </p:sp>
    </p:spTree>
    <p:extLst>
      <p:ext uri="{BB962C8B-B14F-4D97-AF65-F5344CB8AC3E}">
        <p14:creationId xmlns:p14="http://schemas.microsoft.com/office/powerpoint/2010/main" val="1502921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latin typeface="+mn-lt"/>
              </a:rPr>
              <a:t>3)Pain management</a:t>
            </a:r>
            <a:br>
              <a:rPr lang="en-US" dirty="0"/>
            </a:br>
            <a:endParaRPr lang="ar-JO" dirty="0"/>
          </a:p>
        </p:txBody>
      </p:sp>
      <p:sp>
        <p:nvSpPr>
          <p:cNvPr id="3" name="Content Placeholder 2"/>
          <p:cNvSpPr>
            <a:spLocks noGrp="1"/>
          </p:cNvSpPr>
          <p:nvPr>
            <p:ph idx="1"/>
          </p:nvPr>
        </p:nvSpPr>
        <p:spPr>
          <a:xfrm>
            <a:off x="1012209" y="1286178"/>
            <a:ext cx="5770984" cy="4785395"/>
          </a:xfrm>
        </p:spPr>
        <p:txBody>
          <a:bodyPr>
            <a:normAutofit fontScale="85000" lnSpcReduction="10000"/>
          </a:bodyPr>
          <a:lstStyle/>
          <a:p>
            <a:pPr marL="0" indent="0">
              <a:buNone/>
            </a:pPr>
            <a:endParaRPr lang="en-US" b="1" dirty="0"/>
          </a:p>
          <a:p>
            <a:pPr marL="0" indent="0">
              <a:buNone/>
            </a:pPr>
            <a:r>
              <a:rPr lang="en-US" dirty="0"/>
              <a:t>Pain is the cardinal symptom of acute pancreatitis, and its relief is</a:t>
            </a:r>
          </a:p>
          <a:p>
            <a:pPr marL="0" indent="0">
              <a:buNone/>
            </a:pPr>
            <a:r>
              <a:rPr lang="en-US" dirty="0"/>
              <a:t>a clinical priority.</a:t>
            </a:r>
          </a:p>
          <a:p>
            <a:pPr marL="0" indent="0">
              <a:buNone/>
            </a:pPr>
            <a:endParaRPr lang="en-US" dirty="0"/>
          </a:p>
          <a:p>
            <a:pPr marL="0" indent="0">
              <a:buNone/>
            </a:pPr>
            <a:r>
              <a:rPr lang="en-US" dirty="0">
                <a:solidFill>
                  <a:srgbClr val="00B050"/>
                </a:solidFill>
              </a:rPr>
              <a:t>-mild pain </a:t>
            </a:r>
            <a:r>
              <a:rPr lang="en-US" dirty="0"/>
              <a:t>can usually be managed with a </a:t>
            </a:r>
            <a:r>
              <a:rPr lang="en-US" dirty="0">
                <a:solidFill>
                  <a:srgbClr val="00B050"/>
                </a:solidFill>
              </a:rPr>
              <a:t>NSADs </a:t>
            </a:r>
            <a:r>
              <a:rPr lang="en-US" dirty="0"/>
              <a:t>drugs (e.g., metamizole 2 g/8 h IV), </a:t>
            </a:r>
          </a:p>
          <a:p>
            <a:pPr marL="0" indent="0">
              <a:buNone/>
            </a:pPr>
            <a:r>
              <a:rPr lang="en-US" dirty="0"/>
              <a:t>-while those with </a:t>
            </a:r>
            <a:r>
              <a:rPr lang="en-US" dirty="0">
                <a:solidFill>
                  <a:srgbClr val="FF0000"/>
                </a:solidFill>
              </a:rPr>
              <a:t>more severe pain </a:t>
            </a:r>
            <a:r>
              <a:rPr lang="en-US" dirty="0"/>
              <a:t>are best managed with </a:t>
            </a:r>
            <a:r>
              <a:rPr lang="en-US" dirty="0">
                <a:solidFill>
                  <a:srgbClr val="FF0000"/>
                </a:solidFill>
              </a:rPr>
              <a:t>opioid</a:t>
            </a:r>
            <a:r>
              <a:rPr lang="en-US" dirty="0"/>
              <a:t> analgesia (</a:t>
            </a:r>
            <a:r>
              <a:rPr lang="en-US" dirty="0" err="1"/>
              <a:t>e.g</a:t>
            </a:r>
            <a:r>
              <a:rPr lang="en-US" dirty="0"/>
              <a:t> buprenorphine 0.3 mg/4 h IV). </a:t>
            </a:r>
          </a:p>
          <a:p>
            <a:pPr marL="0" indent="0">
              <a:buNone/>
            </a:pPr>
            <a:r>
              <a:rPr lang="en-US" dirty="0"/>
              <a:t>Also, Administration of </a:t>
            </a:r>
            <a:r>
              <a:rPr lang="en-US" b="1" dirty="0"/>
              <a:t>pentazocine</a:t>
            </a:r>
            <a:r>
              <a:rPr lang="en-US" dirty="0"/>
              <a:t>, </a:t>
            </a:r>
            <a:r>
              <a:rPr lang="en-US" b="1" dirty="0"/>
              <a:t>procaine hydrochloride</a:t>
            </a:r>
            <a:r>
              <a:rPr lang="en-US" dirty="0"/>
              <a:t>, and </a:t>
            </a:r>
            <a:r>
              <a:rPr lang="en-US" b="1" dirty="0"/>
              <a:t>meperidine</a:t>
            </a:r>
            <a:r>
              <a:rPr lang="en-US" dirty="0"/>
              <a:t> are all of value in controlling abdominal pain. </a:t>
            </a:r>
          </a:p>
          <a:p>
            <a:pPr marL="0" indent="0">
              <a:buNone/>
            </a:pPr>
            <a:endParaRPr lang="ar-JO" dirty="0"/>
          </a:p>
        </p:txBody>
      </p:sp>
      <p:sp>
        <p:nvSpPr>
          <p:cNvPr id="6" name="Dodecagon 5">
            <a:extLst>
              <a:ext uri="{FF2B5EF4-FFF2-40B4-BE49-F238E27FC236}">
                <a16:creationId xmlns:a16="http://schemas.microsoft.com/office/drawing/2014/main" id="{1AAB7D2C-B381-B1B4-3AE6-414E4A3EBB5B}"/>
              </a:ext>
            </a:extLst>
          </p:cNvPr>
          <p:cNvSpPr/>
          <p:nvPr/>
        </p:nvSpPr>
        <p:spPr>
          <a:xfrm>
            <a:off x="7520088" y="2030488"/>
            <a:ext cx="3087527" cy="3024336"/>
          </a:xfrm>
          <a:prstGeom prst="dodecagon">
            <a:avLst/>
          </a:prstGeom>
          <a:solidFill>
            <a:schemeClr val="bg2">
              <a:lumMod val="7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Morphine</a:t>
            </a:r>
            <a:r>
              <a:rPr lang="en-US" dirty="0">
                <a:solidFill>
                  <a:schemeClr val="tx1">
                    <a:lumMod val="95000"/>
                    <a:lumOff val="5000"/>
                  </a:schemeClr>
                </a:solidFill>
              </a:rPr>
              <a:t> is to be avoided because of its potential to cause sphincter of Oddi spasm</a:t>
            </a:r>
            <a:endParaRPr lang="ar-JO" dirty="0">
              <a:solidFill>
                <a:schemeClr val="tx1">
                  <a:lumMod val="95000"/>
                  <a:lumOff val="5000"/>
                </a:schemeClr>
              </a:solidFill>
            </a:endParaRPr>
          </a:p>
        </p:txBody>
      </p:sp>
    </p:spTree>
    <p:extLst>
      <p:ext uri="{BB962C8B-B14F-4D97-AF65-F5344CB8AC3E}">
        <p14:creationId xmlns:p14="http://schemas.microsoft.com/office/powerpoint/2010/main" val="176619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2654" y="373857"/>
            <a:ext cx="2983800" cy="1182935"/>
          </a:xfrm>
        </p:spPr>
        <p:txBody>
          <a:bodyPr/>
          <a:lstStyle/>
          <a:p>
            <a:r>
              <a:rPr lang="en-US" b="1" dirty="0"/>
              <a:t>Antibiotics</a:t>
            </a:r>
            <a:endParaRPr lang="ar-JO" dirty="0"/>
          </a:p>
        </p:txBody>
      </p:sp>
      <p:sp>
        <p:nvSpPr>
          <p:cNvPr id="3" name="Content Placeholder 2"/>
          <p:cNvSpPr>
            <a:spLocks noGrp="1"/>
          </p:cNvSpPr>
          <p:nvPr>
            <p:ph idx="1"/>
          </p:nvPr>
        </p:nvSpPr>
        <p:spPr/>
        <p:txBody>
          <a:bodyPr/>
          <a:lstStyle/>
          <a:p>
            <a:pPr marL="0" indent="0">
              <a:buNone/>
            </a:pPr>
            <a:r>
              <a:rPr lang="en-US" dirty="0"/>
              <a:t>Overall, it appears that the most recent and generally better designed studies </a:t>
            </a:r>
            <a:r>
              <a:rPr lang="en-US" b="1" dirty="0">
                <a:solidFill>
                  <a:srgbClr val="FF0000"/>
                </a:solidFill>
              </a:rPr>
              <a:t>do not support the use </a:t>
            </a:r>
            <a:r>
              <a:rPr lang="en-US" dirty="0"/>
              <a:t>of prophylactic antibiotics </a:t>
            </a:r>
            <a:r>
              <a:rPr lang="en-US" b="1" dirty="0">
                <a:solidFill>
                  <a:srgbClr val="FF0000"/>
                </a:solidFill>
              </a:rPr>
              <a:t>to</a:t>
            </a:r>
            <a:r>
              <a:rPr lang="en-US" dirty="0"/>
              <a:t> reduce the frequency of pancreatic </a:t>
            </a:r>
            <a:r>
              <a:rPr lang="en-US" b="1" dirty="0"/>
              <a:t>infectious complications</a:t>
            </a:r>
            <a:r>
              <a:rPr lang="en-US" dirty="0"/>
              <a:t>, </a:t>
            </a:r>
            <a:r>
              <a:rPr lang="en-US" b="1" dirty="0"/>
              <a:t>surgical intervention</a:t>
            </a:r>
            <a:r>
              <a:rPr lang="en-US" dirty="0"/>
              <a:t>, and </a:t>
            </a:r>
            <a:r>
              <a:rPr lang="en-US" b="1" dirty="0"/>
              <a:t>death.</a:t>
            </a:r>
          </a:p>
          <a:p>
            <a:pPr marL="0" indent="0">
              <a:buNone/>
            </a:pPr>
            <a:endParaRPr lang="en-US" dirty="0"/>
          </a:p>
          <a:p>
            <a:pPr marL="0" indent="0">
              <a:buNone/>
            </a:pPr>
            <a:r>
              <a:rPr lang="en-US" b="1" dirty="0"/>
              <a:t>-PPI, H2 </a:t>
            </a:r>
            <a:r>
              <a:rPr lang="en-US" dirty="0"/>
              <a:t>blockers are usually not helpful, unless the patient in a coma in the ICU to prevent stress ulcer.</a:t>
            </a:r>
            <a:endParaRPr lang="ar-JO" dirty="0"/>
          </a:p>
        </p:txBody>
      </p:sp>
      <p:pic>
        <p:nvPicPr>
          <p:cNvPr id="1027" name="Picture 3" descr="C:\Users\ghost\Downloads\WhatsApp Image 2023-09-18 at 3.27.40 P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 y="236103"/>
            <a:ext cx="2376264" cy="158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7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192" b="10505"/>
          <a:stretch/>
        </p:blipFill>
        <p:spPr>
          <a:xfrm>
            <a:off x="1745673" y="163231"/>
            <a:ext cx="9434945" cy="6612643"/>
          </a:xfrm>
          <a:prstGeom prst="rect">
            <a:avLst/>
          </a:prstGeom>
        </p:spPr>
      </p:pic>
      <p:sp>
        <p:nvSpPr>
          <p:cNvPr id="3" name="TextBox 2"/>
          <p:cNvSpPr txBox="1"/>
          <p:nvPr/>
        </p:nvSpPr>
        <p:spPr>
          <a:xfrm>
            <a:off x="4419600" y="163231"/>
            <a:ext cx="32973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Parts of pancreas</a:t>
            </a:r>
          </a:p>
        </p:txBody>
      </p:sp>
      <p:sp>
        <p:nvSpPr>
          <p:cNvPr id="4" name="TextBox 3">
            <a:extLst>
              <a:ext uri="{FF2B5EF4-FFF2-40B4-BE49-F238E27FC236}">
                <a16:creationId xmlns:a16="http://schemas.microsoft.com/office/drawing/2014/main" id="{064E82F3-4A06-4B8E-943D-F691140FFEAD}"/>
              </a:ext>
            </a:extLst>
          </p:cNvPr>
          <p:cNvSpPr txBox="1"/>
          <p:nvPr/>
        </p:nvSpPr>
        <p:spPr>
          <a:xfrm>
            <a:off x="5984862" y="3843130"/>
            <a:ext cx="6891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Neck</a:t>
            </a:r>
          </a:p>
        </p:txBody>
      </p:sp>
    </p:spTree>
    <p:extLst>
      <p:ext uri="{BB962C8B-B14F-4D97-AF65-F5344CB8AC3E}">
        <p14:creationId xmlns:p14="http://schemas.microsoft.com/office/powerpoint/2010/main" val="914375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582DDE6-4C7C-C9F4-0F30-95C1B9F1D3E5}"/>
              </a:ext>
            </a:extLst>
          </p:cNvPr>
          <p:cNvSpPr/>
          <p:nvPr/>
        </p:nvSpPr>
        <p:spPr>
          <a:xfrm>
            <a:off x="2373536" y="1964870"/>
            <a:ext cx="7431279" cy="3510366"/>
          </a:xfrm>
          <a:prstGeom prst="roundRect">
            <a:avLst/>
          </a:prstGeom>
          <a:solidFill>
            <a:schemeClr val="bg2">
              <a:lumMod val="75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ate Placeholder 80">
            <a:extLst>
              <a:ext uri="{FF2B5EF4-FFF2-40B4-BE49-F238E27FC236}">
                <a16:creationId xmlns:a16="http://schemas.microsoft.com/office/drawing/2014/main" id="{82960077-7DAA-4543-8719-74137BCBB759}"/>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a:solidFill>
                  <a:srgbClr val="FFFFFF"/>
                </a:solidFill>
              </a:rPr>
              <a:t>3/1/20XX</a:t>
            </a:r>
          </a:p>
        </p:txBody>
      </p:sp>
      <p:sp>
        <p:nvSpPr>
          <p:cNvPr id="82" name="Footer Placeholder 81">
            <a:extLst>
              <a:ext uri="{FF2B5EF4-FFF2-40B4-BE49-F238E27FC236}">
                <a16:creationId xmlns:a16="http://schemas.microsoft.com/office/drawing/2014/main" id="{503949B9-68A2-4ABE-91ED-37C05B246C8B}"/>
              </a:ext>
            </a:extLst>
          </p:cNvPr>
          <p:cNvSpPr>
            <a:spLocks noGrp="1"/>
          </p:cNvSpPr>
          <p:nvPr>
            <p:ph type="ftr" sz="quarter" idx="11"/>
          </p:nvPr>
        </p:nvSpPr>
        <p:spPr/>
        <p:txBody>
          <a:bodyPr vert="horz" lIns="91440" tIns="45720" rIns="91440" bIns="45720" rtlCol="0" anchor="ctr">
            <a:normAutofit/>
          </a:bodyPr>
          <a:lstStyle/>
          <a:p>
            <a:pPr algn="ctr">
              <a:spcAft>
                <a:spcPts val="600"/>
              </a:spcAft>
            </a:pPr>
            <a:r>
              <a:rPr lang="en-US" kern="1200" cap="all" spc="150" baseline="0">
                <a:solidFill>
                  <a:srgbClr val="FFFFFF"/>
                </a:solidFill>
                <a:latin typeface="+mn-lt"/>
                <a:ea typeface="+mn-ea"/>
                <a:cs typeface="+mn-cs"/>
              </a:rPr>
              <a:t>SAMPLE FOOTER TEXT</a:t>
            </a:r>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p:txBody>
          <a:bodyPr vert="horz" lIns="91440" tIns="45720" rIns="91440" bIns="45720" rtlCol="0" anchor="ctr">
            <a:normAutofit/>
          </a:bodyPr>
          <a:lstStyle/>
          <a:p>
            <a:pPr>
              <a:spcAft>
                <a:spcPts val="600"/>
              </a:spcAft>
            </a:pPr>
            <a:fld id="{28844951-7827-47D4-8276-7DDE1FA7D85A}" type="slidenum">
              <a:rPr lang="en-US" smtClean="0"/>
              <a:pPr>
                <a:spcAft>
                  <a:spcPts val="600"/>
                </a:spcAft>
              </a:pPr>
              <a:t>30</a:t>
            </a:fld>
            <a:endParaRPr lang="en-US"/>
          </a:p>
        </p:txBody>
      </p:sp>
      <p:sp>
        <p:nvSpPr>
          <p:cNvPr id="3" name="TextBox 2">
            <a:extLst>
              <a:ext uri="{FF2B5EF4-FFF2-40B4-BE49-F238E27FC236}">
                <a16:creationId xmlns:a16="http://schemas.microsoft.com/office/drawing/2014/main" id="{D7F7EB6B-D9E0-3694-D0CF-06011F5223D6}"/>
              </a:ext>
            </a:extLst>
          </p:cNvPr>
          <p:cNvSpPr txBox="1"/>
          <p:nvPr/>
        </p:nvSpPr>
        <p:spPr>
          <a:xfrm>
            <a:off x="4038600" y="2908625"/>
            <a:ext cx="4114800" cy="1384995"/>
          </a:xfrm>
          <a:prstGeom prst="rect">
            <a:avLst/>
          </a:prstGeom>
          <a:noFill/>
        </p:spPr>
        <p:txBody>
          <a:bodyPr wrap="square">
            <a:spAutoFit/>
          </a:bodyPr>
          <a:lstStyle/>
          <a:p>
            <a:pPr algn="ctr"/>
            <a:r>
              <a:rPr lang="en-US" sz="2800" b="1" dirty="0"/>
              <a:t>Complications of </a:t>
            </a:r>
          </a:p>
          <a:p>
            <a:pPr algn="ctr"/>
            <a:r>
              <a:rPr lang="en-US" sz="2800" b="1" dirty="0"/>
              <a:t>acute pancreatitis </a:t>
            </a:r>
          </a:p>
          <a:p>
            <a:pPr algn="ctr"/>
            <a:r>
              <a:rPr lang="en-US" sz="2800" b="1" dirty="0"/>
              <a:t>And their management </a:t>
            </a:r>
          </a:p>
        </p:txBody>
      </p:sp>
    </p:spTree>
    <p:extLst>
      <p:ext uri="{BB962C8B-B14F-4D97-AF65-F5344CB8AC3E}">
        <p14:creationId xmlns:p14="http://schemas.microsoft.com/office/powerpoint/2010/main" val="1125105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a:extLst>
              <a:ext uri="{FF2B5EF4-FFF2-40B4-BE49-F238E27FC236}">
                <a16:creationId xmlns:a16="http://schemas.microsoft.com/office/drawing/2014/main" id="{C2F3737D-0BC9-D81D-A638-3AC02D99BEF7}"/>
              </a:ext>
            </a:extLst>
          </p:cNvPr>
          <p:cNvPicPr>
            <a:picLocks noChangeAspect="1"/>
          </p:cNvPicPr>
          <p:nvPr/>
        </p:nvPicPr>
        <p:blipFill rotWithShape="1">
          <a:blip r:embed="rId3"/>
          <a:srcRect r="-2" b="1113"/>
          <a:stretch/>
        </p:blipFill>
        <p:spPr>
          <a:xfrm>
            <a:off x="912086" y="0"/>
            <a:ext cx="10367828" cy="6858000"/>
          </a:xfrm>
          <a:prstGeom prst="rect">
            <a:avLst/>
          </a:prstGeom>
        </p:spPr>
      </p:pic>
    </p:spTree>
    <p:extLst>
      <p:ext uri="{BB962C8B-B14F-4D97-AF65-F5344CB8AC3E}">
        <p14:creationId xmlns:p14="http://schemas.microsoft.com/office/powerpoint/2010/main" val="1759595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E50F-247A-4628-90BB-62A60E39664C}"/>
              </a:ext>
            </a:extLst>
          </p:cNvPr>
          <p:cNvSpPr>
            <a:spLocks noGrp="1"/>
          </p:cNvSpPr>
          <p:nvPr>
            <p:ph type="title"/>
          </p:nvPr>
        </p:nvSpPr>
        <p:spPr>
          <a:xfrm>
            <a:off x="578893" y="4241089"/>
            <a:ext cx="10515600" cy="1325563"/>
          </a:xfrm>
        </p:spPr>
        <p:txBody>
          <a:bodyPr vert="horz" lIns="91440" tIns="45720" rIns="91440" bIns="45720" rtlCol="0" anchor="b">
            <a:noAutofit/>
          </a:bodyPr>
          <a:lstStyle/>
          <a:p>
            <a:br>
              <a:rPr lang="en-US" sz="2300" b="1" dirty="0">
                <a:solidFill>
                  <a:srgbClr val="201449"/>
                </a:solidFill>
              </a:rPr>
            </a:br>
            <a:br>
              <a:rPr lang="en-US" sz="2300" b="1" dirty="0">
                <a:solidFill>
                  <a:srgbClr val="201449"/>
                </a:solidFill>
              </a:rPr>
            </a:br>
            <a:br>
              <a:rPr lang="en-US" sz="2300" b="1" dirty="0">
                <a:solidFill>
                  <a:srgbClr val="201449"/>
                </a:solidFill>
              </a:rPr>
            </a:br>
            <a:r>
              <a:rPr lang="en-US" sz="2300" dirty="0">
                <a:latin typeface="+mn-lt"/>
              </a:rPr>
              <a:t>Pancreatitis may involve all organ systems  and place demands on the surgeon beyond his or her skills. Patients with systemic complications should be managed by a </a:t>
            </a:r>
            <a:r>
              <a:rPr lang="en-US" sz="2300" b="1" u="sng" dirty="0">
                <a:solidFill>
                  <a:srgbClr val="FF0000"/>
                </a:solidFill>
                <a:latin typeface="+mn-lt"/>
              </a:rPr>
              <a:t>multidisciplinary team that includes intensive care specialists</a:t>
            </a:r>
            <a:r>
              <a:rPr lang="en-US" sz="2300" dirty="0">
                <a:latin typeface="+mn-lt"/>
              </a:rPr>
              <a:t>. When there is organ failure, appropriate supportive therapies may include</a:t>
            </a:r>
            <a:br>
              <a:rPr lang="en-US" sz="2300" dirty="0">
                <a:latin typeface="+mn-lt"/>
              </a:rPr>
            </a:br>
            <a:r>
              <a:rPr lang="en-US" sz="2300" dirty="0">
                <a:latin typeface="+mn-lt"/>
              </a:rPr>
              <a:t>1) </a:t>
            </a:r>
            <a:r>
              <a:rPr lang="en-US" sz="2300" b="1" dirty="0">
                <a:latin typeface="+mn-lt"/>
              </a:rPr>
              <a:t>inotropic support </a:t>
            </a:r>
            <a:r>
              <a:rPr lang="en-US" sz="2300" dirty="0">
                <a:latin typeface="+mn-lt"/>
              </a:rPr>
              <a:t>for hemodynamic instability. </a:t>
            </a:r>
            <a:br>
              <a:rPr lang="en-US" sz="2300" dirty="0">
                <a:latin typeface="+mn-lt"/>
              </a:rPr>
            </a:br>
            <a:r>
              <a:rPr lang="en-US" sz="2300" dirty="0">
                <a:latin typeface="+mn-lt"/>
              </a:rPr>
              <a:t>2)</a:t>
            </a:r>
            <a:r>
              <a:rPr lang="en-US" sz="2300" b="1" dirty="0">
                <a:latin typeface="+mn-lt"/>
              </a:rPr>
              <a:t>hemofiltration </a:t>
            </a:r>
            <a:r>
              <a:rPr lang="en-US" sz="2300" dirty="0">
                <a:latin typeface="+mn-lt"/>
              </a:rPr>
              <a:t>in the event of renal failure. </a:t>
            </a:r>
            <a:br>
              <a:rPr lang="en-US" sz="2300" dirty="0">
                <a:latin typeface="+mn-lt"/>
              </a:rPr>
            </a:br>
            <a:r>
              <a:rPr lang="en-US" sz="2300" dirty="0">
                <a:latin typeface="+mn-lt"/>
              </a:rPr>
              <a:t>3)</a:t>
            </a:r>
            <a:r>
              <a:rPr lang="en-US" sz="2300" b="1" dirty="0">
                <a:latin typeface="+mn-lt"/>
              </a:rPr>
              <a:t>ventilatory support </a:t>
            </a:r>
            <a:r>
              <a:rPr lang="en-US" sz="2300" dirty="0">
                <a:latin typeface="+mn-lt"/>
              </a:rPr>
              <a:t>for respiratory failure. </a:t>
            </a:r>
            <a:br>
              <a:rPr lang="en-US" sz="2300" dirty="0">
                <a:latin typeface="+mn-lt"/>
              </a:rPr>
            </a:br>
            <a:r>
              <a:rPr lang="en-US" sz="2300" dirty="0">
                <a:latin typeface="+mn-lt"/>
              </a:rPr>
              <a:t>4)</a:t>
            </a:r>
            <a:r>
              <a:rPr lang="en-US" sz="2300" b="1" dirty="0">
                <a:latin typeface="+mn-lt"/>
              </a:rPr>
              <a:t>and correction of coagulopathies </a:t>
            </a:r>
            <a:r>
              <a:rPr lang="en-US" sz="2300" dirty="0">
                <a:latin typeface="+mn-lt"/>
              </a:rPr>
              <a:t>(including DIC).</a:t>
            </a:r>
            <a:br>
              <a:rPr lang="en-US" sz="2300" dirty="0">
                <a:latin typeface="+mn-lt"/>
              </a:rPr>
            </a:br>
            <a:r>
              <a:rPr lang="en-US" sz="2300" dirty="0">
                <a:latin typeface="+mn-lt"/>
              </a:rPr>
              <a:t>5) There is no role for </a:t>
            </a:r>
            <a:r>
              <a:rPr lang="en-US" sz="2300" b="1" dirty="0">
                <a:latin typeface="+mn-lt"/>
              </a:rPr>
              <a:t>surgery</a:t>
            </a:r>
            <a:r>
              <a:rPr lang="en-US" sz="2300" dirty="0">
                <a:latin typeface="+mn-lt"/>
              </a:rPr>
              <a:t> during the initial period of resuscitation and stabilization; surgical intervention is contemplated only in the patient who deteriorates as a result of </a:t>
            </a:r>
            <a:r>
              <a:rPr lang="en-US" sz="2300" b="1" u="sng" dirty="0">
                <a:latin typeface="+mn-lt"/>
              </a:rPr>
              <a:t>local complications </a:t>
            </a:r>
            <a:r>
              <a:rPr lang="en-US" sz="2300" dirty="0">
                <a:latin typeface="+mn-lt"/>
              </a:rPr>
              <a:t>following successful stabilization.</a:t>
            </a:r>
          </a:p>
        </p:txBody>
      </p:sp>
      <p:sp>
        <p:nvSpPr>
          <p:cNvPr id="3" name="TextBox 2">
            <a:extLst>
              <a:ext uri="{FF2B5EF4-FFF2-40B4-BE49-F238E27FC236}">
                <a16:creationId xmlns:a16="http://schemas.microsoft.com/office/drawing/2014/main" id="{DAB6C5B9-E02A-E6B5-D3BE-6702EEBA86D4}"/>
              </a:ext>
            </a:extLst>
          </p:cNvPr>
          <p:cNvSpPr txBox="1"/>
          <p:nvPr/>
        </p:nvSpPr>
        <p:spPr>
          <a:xfrm>
            <a:off x="3002507" y="259307"/>
            <a:ext cx="5663821" cy="646331"/>
          </a:xfrm>
          <a:prstGeom prst="rect">
            <a:avLst/>
          </a:prstGeom>
          <a:noFill/>
        </p:spPr>
        <p:txBody>
          <a:bodyPr wrap="square" rtlCol="0">
            <a:spAutoFit/>
          </a:bodyPr>
          <a:lstStyle/>
          <a:p>
            <a:pPr algn="ctr"/>
            <a:r>
              <a:rPr lang="en-US" sz="3600" b="1" dirty="0"/>
              <a:t>A)Systemic complications</a:t>
            </a:r>
            <a:endParaRPr lang="en-US" sz="3600" dirty="0"/>
          </a:p>
        </p:txBody>
      </p:sp>
    </p:spTree>
    <p:extLst>
      <p:ext uri="{BB962C8B-B14F-4D97-AF65-F5344CB8AC3E}">
        <p14:creationId xmlns:p14="http://schemas.microsoft.com/office/powerpoint/2010/main" val="3102204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3182-22EB-43CF-838B-D35955098B4F}"/>
              </a:ext>
            </a:extLst>
          </p:cNvPr>
          <p:cNvSpPr>
            <a:spLocks noGrp="1"/>
          </p:cNvSpPr>
          <p:nvPr>
            <p:ph type="title"/>
          </p:nvPr>
        </p:nvSpPr>
        <p:spPr/>
        <p:txBody>
          <a:bodyPr>
            <a:normAutofit/>
          </a:bodyPr>
          <a:lstStyle/>
          <a:p>
            <a:pPr algn="ctr"/>
            <a:r>
              <a:rPr lang="en-US" b="1" dirty="0">
                <a:latin typeface="+mn-lt"/>
              </a:rPr>
              <a:t>B)Local complications</a:t>
            </a:r>
          </a:p>
        </p:txBody>
      </p:sp>
      <p:sp>
        <p:nvSpPr>
          <p:cNvPr id="4" name="Content Placeholder 3">
            <a:extLst>
              <a:ext uri="{FF2B5EF4-FFF2-40B4-BE49-F238E27FC236}">
                <a16:creationId xmlns:a16="http://schemas.microsoft.com/office/drawing/2014/main" id="{4D3822C9-738E-A6A2-0547-C6807BDE9037}"/>
              </a:ext>
            </a:extLst>
          </p:cNvPr>
          <p:cNvSpPr>
            <a:spLocks noGrp="1"/>
          </p:cNvSpPr>
          <p:nvPr>
            <p:ph idx="1"/>
          </p:nvPr>
        </p:nvSpPr>
        <p:spPr>
          <a:xfrm>
            <a:off x="838200" y="2006599"/>
            <a:ext cx="10163175" cy="3450303"/>
          </a:xfrm>
        </p:spPr>
        <p:txBody>
          <a:bodyPr>
            <a:normAutofit fontScale="85000" lnSpcReduction="10000"/>
          </a:bodyPr>
          <a:lstStyle/>
          <a:p>
            <a:r>
              <a:rPr lang="en-US" dirty="0"/>
              <a:t>Usually by the end of the first week, major organ failure is under control, then local complications become pre-eminent in the management of these patients. </a:t>
            </a:r>
          </a:p>
          <a:p>
            <a:r>
              <a:rPr lang="en-US" dirty="0"/>
              <a:t>The course of the patient should be followed carefully and, if clinical resolution does not take place or signs of sepsis develop, a </a:t>
            </a:r>
            <a:r>
              <a:rPr lang="en-US" b="1" dirty="0">
                <a:solidFill>
                  <a:srgbClr val="FF0000"/>
                </a:solidFill>
              </a:rPr>
              <a:t>CT scan </a:t>
            </a:r>
            <a:r>
              <a:rPr lang="en-US" b="1" dirty="0"/>
              <a:t>should be performed. </a:t>
            </a:r>
          </a:p>
          <a:p>
            <a:r>
              <a:rPr lang="en-US" dirty="0"/>
              <a:t>Local complications in pancreatic disease are serious and </a:t>
            </a:r>
            <a:r>
              <a:rPr lang="en-US" b="1" dirty="0"/>
              <a:t>carry a significant </a:t>
            </a:r>
            <a:r>
              <a:rPr lang="en-US" b="1" dirty="0">
                <a:solidFill>
                  <a:srgbClr val="FF0000"/>
                </a:solidFill>
              </a:rPr>
              <a:t>mortality</a:t>
            </a:r>
            <a:r>
              <a:rPr lang="en-US" dirty="0"/>
              <a:t>.</a:t>
            </a:r>
          </a:p>
          <a:p>
            <a:r>
              <a:rPr lang="en-US" dirty="0"/>
              <a:t> The management approach is conservative on the whole, with </a:t>
            </a:r>
            <a:r>
              <a:rPr lang="en-US" b="1" i="1" dirty="0">
                <a:solidFill>
                  <a:srgbClr val="FF0000"/>
                </a:solidFill>
              </a:rPr>
              <a:t>surgery</a:t>
            </a:r>
            <a:r>
              <a:rPr lang="en-US" b="1" dirty="0">
                <a:solidFill>
                  <a:srgbClr val="FF0000"/>
                </a:solidFill>
              </a:rPr>
              <a:t> </a:t>
            </a:r>
            <a:r>
              <a:rPr lang="en-US" b="1" dirty="0"/>
              <a:t>restricted to situations in which conservative management has failed.</a:t>
            </a:r>
          </a:p>
          <a:p>
            <a:r>
              <a:rPr lang="en-US" b="0" i="0" dirty="0">
                <a:solidFill>
                  <a:srgbClr val="000000"/>
                </a:solidFill>
                <a:effectLst/>
                <a:latin typeface="Roboto" panose="02000000000000000000" pitchFamily="2" charset="0"/>
              </a:rPr>
              <a:t>So, if the patient is Unstable, infective, necrotic = needs Surgery</a:t>
            </a:r>
            <a:endParaRPr lang="x-none" b="1" dirty="0"/>
          </a:p>
        </p:txBody>
      </p:sp>
      <p:sp>
        <p:nvSpPr>
          <p:cNvPr id="7" name="Date Placeholder 6">
            <a:extLst>
              <a:ext uri="{FF2B5EF4-FFF2-40B4-BE49-F238E27FC236}">
                <a16:creationId xmlns:a16="http://schemas.microsoft.com/office/drawing/2014/main" id="{CF9BF983-B96B-4610-9F94-9B626A8DFF69}"/>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55267946-87E4-4FCD-85C7-87A978DD963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CDBD4D7-D985-4FC0-B4DA-EFF28F39E846}"/>
              </a:ext>
            </a:extLst>
          </p:cNvPr>
          <p:cNvSpPr>
            <a:spLocks noGrp="1"/>
          </p:cNvSpPr>
          <p:nvPr>
            <p:ph type="sldNum" sz="quarter" idx="12"/>
          </p:nvPr>
        </p:nvSpPr>
        <p:spPr/>
        <p:txBody>
          <a:bodyPr/>
          <a:lstStyle/>
          <a:p>
            <a:fld id="{28844951-7827-47D4-8276-7DDE1FA7D85A}" type="slidenum">
              <a:rPr lang="en-US" smtClean="0"/>
              <a:pPr/>
              <a:t>33</a:t>
            </a:fld>
            <a:endParaRPr lang="en-US"/>
          </a:p>
        </p:txBody>
      </p:sp>
    </p:spTree>
    <p:extLst>
      <p:ext uri="{BB962C8B-B14F-4D97-AF65-F5344CB8AC3E}">
        <p14:creationId xmlns:p14="http://schemas.microsoft.com/office/powerpoint/2010/main" val="522438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846A021-6F13-BABB-9DB9-D9DF633E90D6}"/>
              </a:ext>
            </a:extLst>
          </p:cNvPr>
          <p:cNvSpPr>
            <a:spLocks noGrp="1"/>
          </p:cNvSpPr>
          <p:nvPr>
            <p:ph idx="1"/>
          </p:nvPr>
        </p:nvSpPr>
        <p:spPr>
          <a:xfrm>
            <a:off x="627797" y="857250"/>
            <a:ext cx="11068333" cy="5499100"/>
          </a:xfrm>
        </p:spPr>
        <p:txBody>
          <a:bodyPr>
            <a:normAutofit lnSpcReduction="10000"/>
          </a:bodyPr>
          <a:lstStyle/>
          <a:p>
            <a:pPr marL="0" indent="0">
              <a:buNone/>
            </a:pPr>
            <a:r>
              <a:rPr lang="en-US" sz="3200" b="1" dirty="0"/>
              <a:t>1)Acute fluid collection </a:t>
            </a:r>
          </a:p>
          <a:p>
            <a:pPr marL="0" indent="0">
              <a:buNone/>
            </a:pPr>
            <a:r>
              <a:rPr lang="en-US" dirty="0"/>
              <a:t> -</a:t>
            </a:r>
            <a:r>
              <a:rPr lang="en-US" sz="2000" dirty="0"/>
              <a:t>this occurs </a:t>
            </a:r>
            <a:r>
              <a:rPr lang="en-US" sz="2000" b="1" dirty="0">
                <a:solidFill>
                  <a:srgbClr val="FF0000"/>
                </a:solidFill>
              </a:rPr>
              <a:t>early </a:t>
            </a:r>
            <a:r>
              <a:rPr lang="en-US" sz="2000" dirty="0"/>
              <a:t>in the course of acute pancreatitis and is </a:t>
            </a:r>
            <a:r>
              <a:rPr lang="en-US" sz="2000" b="1" dirty="0"/>
              <a:t>located </a:t>
            </a:r>
            <a:r>
              <a:rPr lang="en-US" sz="2000" dirty="0"/>
              <a:t>in or near the pancreas. The </a:t>
            </a:r>
            <a:r>
              <a:rPr lang="en-US" sz="2000" b="1" dirty="0"/>
              <a:t>wall</a:t>
            </a:r>
            <a:r>
              <a:rPr lang="en-US" sz="2000" dirty="0"/>
              <a:t> encompassing the collection is ill defined. The </a:t>
            </a:r>
            <a:r>
              <a:rPr lang="en-US" sz="2000" b="1" dirty="0"/>
              <a:t>fluid</a:t>
            </a:r>
            <a:r>
              <a:rPr lang="en-US" sz="2000" dirty="0"/>
              <a:t> is sterile.</a:t>
            </a:r>
          </a:p>
          <a:p>
            <a:pPr marL="0" indent="0">
              <a:buNone/>
            </a:pPr>
            <a:r>
              <a:rPr lang="en-US" sz="2000" dirty="0"/>
              <a:t>- most such collection resolve. No intervention is necessary unless a large collection causes symptoms or pressure effects, in which case it can be percutaneously </a:t>
            </a:r>
            <a:r>
              <a:rPr lang="en-US" sz="2000" b="1" dirty="0"/>
              <a:t>aspirated under ultrasound or CT </a:t>
            </a:r>
            <a:r>
              <a:rPr lang="en-US" sz="2000" dirty="0"/>
              <a:t>guidance. </a:t>
            </a:r>
            <a:r>
              <a:rPr lang="en-US" sz="2000" b="1" dirty="0"/>
              <a:t>Trans gastric drainage under EUS </a:t>
            </a:r>
            <a:r>
              <a:rPr lang="en-US" sz="2000" dirty="0"/>
              <a:t>guidance is another option. </a:t>
            </a:r>
          </a:p>
          <a:p>
            <a:pPr marL="0" indent="0">
              <a:buNone/>
            </a:pPr>
            <a:r>
              <a:rPr lang="en-US" sz="2000" dirty="0"/>
              <a:t>-An acute fluid collection that does not resolve can evolve into a</a:t>
            </a:r>
            <a:r>
              <a:rPr lang="en-US" sz="2000" b="1" dirty="0"/>
              <a:t> </a:t>
            </a:r>
            <a:r>
              <a:rPr lang="en-US" sz="2000" b="1" dirty="0">
                <a:solidFill>
                  <a:srgbClr val="FF0000"/>
                </a:solidFill>
              </a:rPr>
              <a:t>pseudocyst</a:t>
            </a:r>
            <a:r>
              <a:rPr lang="en-US" sz="2000" b="1" dirty="0"/>
              <a:t> </a:t>
            </a:r>
            <a:r>
              <a:rPr lang="en-US" sz="2000" dirty="0"/>
              <a:t>or an </a:t>
            </a:r>
            <a:r>
              <a:rPr lang="en-US" sz="2000" b="1" dirty="0">
                <a:solidFill>
                  <a:srgbClr val="FF0000"/>
                </a:solidFill>
              </a:rPr>
              <a:t>abscess</a:t>
            </a:r>
            <a:r>
              <a:rPr lang="en-US" sz="2000" dirty="0">
                <a:solidFill>
                  <a:srgbClr val="FF0000"/>
                </a:solidFill>
              </a:rPr>
              <a:t> </a:t>
            </a:r>
            <a:r>
              <a:rPr lang="en-US" sz="2000" dirty="0"/>
              <a:t>if it becomes infected.</a:t>
            </a:r>
            <a:endParaRPr lang="en-US" sz="2000" b="1" dirty="0"/>
          </a:p>
          <a:p>
            <a:pPr marL="0" indent="0">
              <a:buNone/>
            </a:pPr>
            <a:r>
              <a:rPr lang="en-US" sz="3200" b="1" dirty="0"/>
              <a:t>2)Sterile and infected pancreatic necrosis</a:t>
            </a:r>
          </a:p>
          <a:p>
            <a:pPr marL="0" indent="0">
              <a:buNone/>
            </a:pPr>
            <a:r>
              <a:rPr lang="en-US" sz="2000" dirty="0"/>
              <a:t>-The term </a:t>
            </a:r>
            <a:r>
              <a:rPr lang="en-US" sz="2000" b="1" dirty="0"/>
              <a:t>'pancreatic necrosis' </a:t>
            </a:r>
            <a:r>
              <a:rPr lang="en-US" sz="2000" dirty="0"/>
              <a:t>refers to a diffuse or focal area of </a:t>
            </a:r>
            <a:r>
              <a:rPr lang="en-US" sz="2000" b="1" dirty="0"/>
              <a:t>non-viable parenchyma </a:t>
            </a:r>
            <a:r>
              <a:rPr lang="en-US" sz="2000" dirty="0"/>
              <a:t>that is typically associated with peripancreatic </a:t>
            </a:r>
            <a:r>
              <a:rPr lang="en-US" sz="2000" b="1" dirty="0"/>
              <a:t>fat necrosis</a:t>
            </a:r>
            <a:r>
              <a:rPr lang="en-US" sz="2000" dirty="0"/>
              <a:t>. </a:t>
            </a:r>
          </a:p>
          <a:p>
            <a:pPr marL="0" indent="0">
              <a:buNone/>
            </a:pPr>
            <a:r>
              <a:rPr lang="en-US" sz="2000" dirty="0"/>
              <a:t>-Necrotic areas can be identified by an absence of contrast enhancement on </a:t>
            </a:r>
            <a:r>
              <a:rPr lang="en-US" sz="2000" b="1" dirty="0"/>
              <a:t>CT. </a:t>
            </a:r>
          </a:p>
          <a:p>
            <a:pPr marL="0" indent="0">
              <a:buNone/>
            </a:pPr>
            <a:r>
              <a:rPr lang="en-US" sz="2000" dirty="0"/>
              <a:t>-These are</a:t>
            </a:r>
            <a:r>
              <a:rPr lang="en-US" sz="2000" b="1" dirty="0"/>
              <a:t> sterile </a:t>
            </a:r>
            <a:r>
              <a:rPr lang="en-US" sz="2000" dirty="0"/>
              <a:t>to begin with, but can become subsequently</a:t>
            </a:r>
            <a:r>
              <a:rPr lang="en-US" sz="2000" b="1" dirty="0"/>
              <a:t> infected</a:t>
            </a:r>
            <a:r>
              <a:rPr lang="en-US" sz="2000" dirty="0"/>
              <a:t>, probably due to translocation of gut bacteria.</a:t>
            </a:r>
          </a:p>
          <a:p>
            <a:pPr marL="0" indent="0">
              <a:buNone/>
            </a:pPr>
            <a:r>
              <a:rPr lang="en-US" sz="2000" dirty="0"/>
              <a:t>- Infected necrosis is associated with a </a:t>
            </a:r>
            <a:r>
              <a:rPr lang="en-US" sz="2000" b="1" dirty="0">
                <a:solidFill>
                  <a:srgbClr val="FF0000"/>
                </a:solidFill>
              </a:rPr>
              <a:t>mortality rate of up to 50 %.</a:t>
            </a:r>
            <a:endParaRPr lang="x-none" sz="2000" b="1" dirty="0">
              <a:solidFill>
                <a:srgbClr val="FF0000"/>
              </a:solidFill>
            </a:endParaRPr>
          </a:p>
        </p:txBody>
      </p:sp>
      <p:sp>
        <p:nvSpPr>
          <p:cNvPr id="5" name="Date Placeholder 4">
            <a:extLst>
              <a:ext uri="{FF2B5EF4-FFF2-40B4-BE49-F238E27FC236}">
                <a16:creationId xmlns:a16="http://schemas.microsoft.com/office/drawing/2014/main" id="{ADA3CCFA-9D3B-44D7-8242-579B453172D2}"/>
              </a:ext>
            </a:extLst>
          </p:cNvPr>
          <p:cNvSpPr>
            <a:spLocks noGrp="1"/>
          </p:cNvSpPr>
          <p:nvPr>
            <p:ph type="dt" sz="half" idx="10"/>
          </p:nvPr>
        </p:nvSpPr>
        <p:spPr/>
        <p:txBody>
          <a:bodyPr/>
          <a:lstStyle/>
          <a:p>
            <a:r>
              <a:rPr lang="en-US" dirty="0"/>
              <a:t>3/1/20XX</a:t>
            </a:r>
          </a:p>
        </p:txBody>
      </p:sp>
      <p:sp>
        <p:nvSpPr>
          <p:cNvPr id="6" name="Footer Placeholder 5">
            <a:extLst>
              <a:ext uri="{FF2B5EF4-FFF2-40B4-BE49-F238E27FC236}">
                <a16:creationId xmlns:a16="http://schemas.microsoft.com/office/drawing/2014/main" id="{1011E6AD-E6EE-4A80-8931-5E7F66D2AEC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7BA18D9-DF9D-45C8-A71D-661F2BD20474}"/>
              </a:ext>
            </a:extLst>
          </p:cNvPr>
          <p:cNvSpPr>
            <a:spLocks noGrp="1"/>
          </p:cNvSpPr>
          <p:nvPr>
            <p:ph type="sldNum" sz="quarter" idx="12"/>
          </p:nvPr>
        </p:nvSpPr>
        <p:spPr/>
        <p:txBody>
          <a:bodyPr/>
          <a:lstStyle/>
          <a:p>
            <a:fld id="{28844951-7827-47D4-8276-7DDE1FA7D85A}" type="slidenum">
              <a:rPr lang="en-US" smtClean="0"/>
              <a:pPr/>
              <a:t>34</a:t>
            </a:fld>
            <a:endParaRPr lang="en-US"/>
          </a:p>
        </p:txBody>
      </p:sp>
    </p:spTree>
    <p:extLst>
      <p:ext uri="{BB962C8B-B14F-4D97-AF65-F5344CB8AC3E}">
        <p14:creationId xmlns:p14="http://schemas.microsoft.com/office/powerpoint/2010/main" val="1402719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58323FE2-D551-A658-D845-ABEB37E8FD09}"/>
              </a:ext>
            </a:extLst>
          </p:cNvPr>
          <p:cNvPicPr>
            <a:picLocks noGrp="1" noChangeAspect="1"/>
          </p:cNvPicPr>
          <p:nvPr>
            <p:ph idx="1"/>
          </p:nvPr>
        </p:nvPicPr>
        <p:blipFill>
          <a:blip r:embed="rId2"/>
          <a:stretch>
            <a:fillRect/>
          </a:stretch>
        </p:blipFill>
        <p:spPr>
          <a:xfrm>
            <a:off x="7250048" y="552816"/>
            <a:ext cx="4114800" cy="3569465"/>
          </a:xfrm>
        </p:spPr>
      </p:pic>
      <p:sp>
        <p:nvSpPr>
          <p:cNvPr id="4" name="Date Placeholder 3">
            <a:extLst>
              <a:ext uri="{FF2B5EF4-FFF2-40B4-BE49-F238E27FC236}">
                <a16:creationId xmlns:a16="http://schemas.microsoft.com/office/drawing/2014/main" id="{A36B0631-E83F-2D57-9E52-D5D3590D5C5E}"/>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7B97D201-A2A9-717A-4BF3-379650F3D6B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2C7C3446-ECDA-5B0D-4703-5FF1C87C5228}"/>
              </a:ext>
            </a:extLst>
          </p:cNvPr>
          <p:cNvSpPr>
            <a:spLocks noGrp="1"/>
          </p:cNvSpPr>
          <p:nvPr>
            <p:ph type="sldNum" sz="quarter" idx="12"/>
          </p:nvPr>
        </p:nvSpPr>
        <p:spPr/>
        <p:txBody>
          <a:bodyPr/>
          <a:lstStyle/>
          <a:p>
            <a:fld id="{28844951-7827-47D4-8276-7DDE1FA7D85A}" type="slidenum">
              <a:rPr lang="en-US" smtClean="0"/>
              <a:t>35</a:t>
            </a:fld>
            <a:endParaRPr lang="en-US"/>
          </a:p>
        </p:txBody>
      </p:sp>
      <p:sp>
        <p:nvSpPr>
          <p:cNvPr id="9" name="TextBox 8">
            <a:extLst>
              <a:ext uri="{FF2B5EF4-FFF2-40B4-BE49-F238E27FC236}">
                <a16:creationId xmlns:a16="http://schemas.microsoft.com/office/drawing/2014/main" id="{B837D863-DDD8-3C7C-C0EB-DF71361B68E9}"/>
              </a:ext>
            </a:extLst>
          </p:cNvPr>
          <p:cNvSpPr txBox="1"/>
          <p:nvPr/>
        </p:nvSpPr>
        <p:spPr>
          <a:xfrm>
            <a:off x="990600" y="1357154"/>
            <a:ext cx="6096000" cy="4462760"/>
          </a:xfrm>
          <a:prstGeom prst="rect">
            <a:avLst/>
          </a:prstGeom>
          <a:noFill/>
        </p:spPr>
        <p:txBody>
          <a:bodyPr wrap="square">
            <a:spAutoFit/>
          </a:bodyPr>
          <a:lstStyle/>
          <a:p>
            <a:r>
              <a:rPr lang="en-US" sz="2400" b="1" u="sng" dirty="0"/>
              <a:t>What to do with necrotic tissue?</a:t>
            </a:r>
          </a:p>
          <a:p>
            <a:endParaRPr lang="en-US" sz="2000" b="1" dirty="0"/>
          </a:p>
          <a:p>
            <a:r>
              <a:rPr lang="en-US" sz="2000" b="1" dirty="0"/>
              <a:t>1-</a:t>
            </a:r>
            <a:r>
              <a:rPr lang="en-US" sz="2000" b="1" dirty="0">
                <a:solidFill>
                  <a:srgbClr val="FF0000"/>
                </a:solidFill>
              </a:rPr>
              <a:t>Sterile </a:t>
            </a:r>
            <a:r>
              <a:rPr lang="en-US" sz="2000" dirty="0"/>
              <a:t>necrotic material </a:t>
            </a:r>
            <a:r>
              <a:rPr lang="en-US" sz="2000" b="1" dirty="0">
                <a:solidFill>
                  <a:srgbClr val="FF0000"/>
                </a:solidFill>
              </a:rPr>
              <a:t>should not be drained </a:t>
            </a:r>
            <a:r>
              <a:rPr lang="en-US" sz="2000" dirty="0"/>
              <a:t>or interfered with. </a:t>
            </a:r>
          </a:p>
          <a:p>
            <a:r>
              <a:rPr lang="en-US" sz="2000" b="1" dirty="0"/>
              <a:t>2-</a:t>
            </a:r>
            <a:r>
              <a:rPr lang="en-US" sz="2000" dirty="0"/>
              <a:t> if the patient shows signs of </a:t>
            </a:r>
            <a:r>
              <a:rPr lang="en-US" sz="2000" b="1" dirty="0">
                <a:solidFill>
                  <a:srgbClr val="FF0000"/>
                </a:solidFill>
              </a:rPr>
              <a:t>sepsis, </a:t>
            </a:r>
            <a:r>
              <a:rPr lang="en-US" sz="2000" dirty="0"/>
              <a:t>CT scan should be performed, and a needle passed into the area under CT guidance. This may be done under ultrasonographic guidance as well. If the aspirate is purulent, percutaneous drainage of the infected fluid should be carried out , and appropriate antibiotic should be commenced .</a:t>
            </a:r>
          </a:p>
          <a:p>
            <a:endParaRPr lang="en-US" sz="2000" dirty="0"/>
          </a:p>
          <a:p>
            <a:r>
              <a:rPr lang="en-US" sz="2000" b="1" dirty="0"/>
              <a:t>3</a:t>
            </a:r>
            <a:r>
              <a:rPr lang="en-US" sz="2000" dirty="0"/>
              <a:t>-</a:t>
            </a:r>
            <a:r>
              <a:rPr lang="en-US" sz="2000" b="1" dirty="0">
                <a:solidFill>
                  <a:srgbClr val="FF0000"/>
                </a:solidFill>
              </a:rPr>
              <a:t>If the sepsis worsens despite this</a:t>
            </a:r>
            <a:r>
              <a:rPr lang="en-US" sz="2000" dirty="0"/>
              <a:t>, then a pancreatic necrosectomy should be considered. </a:t>
            </a:r>
            <a:endParaRPr lang="x-none" sz="2000" dirty="0"/>
          </a:p>
        </p:txBody>
      </p:sp>
      <p:pic>
        <p:nvPicPr>
          <p:cNvPr id="10" name="Picture 10">
            <a:extLst>
              <a:ext uri="{FF2B5EF4-FFF2-40B4-BE49-F238E27FC236}">
                <a16:creationId xmlns:a16="http://schemas.microsoft.com/office/drawing/2014/main" id="{35057CF5-60E2-1DAA-8694-6CFD07145366}"/>
              </a:ext>
            </a:extLst>
          </p:cNvPr>
          <p:cNvPicPr>
            <a:picLocks noChangeAspect="1"/>
          </p:cNvPicPr>
          <p:nvPr/>
        </p:nvPicPr>
        <p:blipFill>
          <a:blip r:embed="rId3"/>
          <a:stretch>
            <a:fillRect/>
          </a:stretch>
        </p:blipFill>
        <p:spPr>
          <a:xfrm>
            <a:off x="7241036" y="3929261"/>
            <a:ext cx="4114800" cy="2524125"/>
          </a:xfrm>
          <a:prstGeom prst="rect">
            <a:avLst/>
          </a:prstGeom>
        </p:spPr>
      </p:pic>
    </p:spTree>
    <p:extLst>
      <p:ext uri="{BB962C8B-B14F-4D97-AF65-F5344CB8AC3E}">
        <p14:creationId xmlns:p14="http://schemas.microsoft.com/office/powerpoint/2010/main" val="3647871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2B5222-B385-9057-B003-9A9D322CFAAF}"/>
              </a:ext>
            </a:extLst>
          </p:cNvPr>
          <p:cNvSpPr>
            <a:spLocks noGrp="1"/>
          </p:cNvSpPr>
          <p:nvPr>
            <p:ph idx="1"/>
          </p:nvPr>
        </p:nvSpPr>
        <p:spPr>
          <a:xfrm>
            <a:off x="838200" y="825500"/>
            <a:ext cx="10515600" cy="5351463"/>
          </a:xfrm>
        </p:spPr>
        <p:txBody>
          <a:bodyPr>
            <a:normAutofit lnSpcReduction="10000"/>
          </a:bodyPr>
          <a:lstStyle/>
          <a:p>
            <a:pPr marL="0" indent="0">
              <a:buNone/>
            </a:pPr>
            <a:r>
              <a:rPr lang="en-US" sz="3200" b="1" dirty="0"/>
              <a:t>3)Pancreatic abscess</a:t>
            </a:r>
          </a:p>
          <a:p>
            <a:r>
              <a:rPr lang="en-US" sz="2000" dirty="0"/>
              <a:t>This is a circumscribed intra-abdominal collection of pus, usually in proximity to the pancreas. It may be an acute fluid collection or a pseudocyst that has become infected. </a:t>
            </a:r>
          </a:p>
          <a:p>
            <a:r>
              <a:rPr lang="en-US" sz="2000" b="1" dirty="0"/>
              <a:t>Percutaneous drainage </a:t>
            </a:r>
            <a:r>
              <a:rPr lang="en-US" sz="2000" dirty="0"/>
              <a:t>with the widest possible </a:t>
            </a:r>
            <a:r>
              <a:rPr lang="en-US" sz="2000" b="1" dirty="0"/>
              <a:t>drains </a:t>
            </a:r>
            <a:r>
              <a:rPr lang="en-US" sz="2000" dirty="0"/>
              <a:t>(usually pigtail) placed under imaging guidance is the treatment, along with appropriate </a:t>
            </a:r>
            <a:r>
              <a:rPr lang="en-US" sz="2000" b="1" dirty="0"/>
              <a:t>antibiotics </a:t>
            </a:r>
            <a:r>
              <a:rPr lang="en-US" sz="2000" dirty="0"/>
              <a:t>and </a:t>
            </a:r>
            <a:r>
              <a:rPr lang="en-US" sz="2000" b="1" dirty="0"/>
              <a:t>supportive care</a:t>
            </a:r>
            <a:r>
              <a:rPr lang="en-US" sz="2000" dirty="0"/>
              <a:t>. </a:t>
            </a:r>
            <a:r>
              <a:rPr lang="en-US" sz="2000" b="1" dirty="0"/>
              <a:t>Repeated scans </a:t>
            </a:r>
            <a:r>
              <a:rPr lang="en-US" sz="2000" dirty="0"/>
              <a:t>may be required depending on the progress of the patient, and drains may need to be flushed, repositioned or reinserted. Very occasionally, open drainage of the abscess may be necessary.</a:t>
            </a:r>
          </a:p>
          <a:p>
            <a:pPr marL="0" indent="0">
              <a:buNone/>
            </a:pPr>
            <a:r>
              <a:rPr lang="en-US" sz="3200" b="1" dirty="0"/>
              <a:t>4)Pancreatic ascites</a:t>
            </a:r>
          </a:p>
          <a:p>
            <a:r>
              <a:rPr lang="en-US" sz="2000" dirty="0"/>
              <a:t>This is a chronic, generalized, peritoneal, enzyme-rich effusion usually associated with </a:t>
            </a:r>
            <a:r>
              <a:rPr lang="en-US" sz="2000" b="1" dirty="0"/>
              <a:t>pancreatic duct disruption</a:t>
            </a:r>
            <a:r>
              <a:rPr lang="en-US" sz="2000" dirty="0"/>
              <a:t>. </a:t>
            </a:r>
          </a:p>
          <a:p>
            <a:r>
              <a:rPr lang="en-US" sz="2000" dirty="0"/>
              <a:t>Paracentesis will reveal turbid fluid with a high amylase level. </a:t>
            </a:r>
          </a:p>
          <a:p>
            <a:r>
              <a:rPr lang="en-US" sz="2000" dirty="0"/>
              <a:t>Adequate </a:t>
            </a:r>
            <a:r>
              <a:rPr lang="en-US" sz="2000" b="1" dirty="0"/>
              <a:t>drainage</a:t>
            </a:r>
            <a:r>
              <a:rPr lang="en-US" sz="2000" dirty="0"/>
              <a:t> with wide-bore drains placed under imaging guidance is essential. Measures that can be taken to suppress pancreatic secretion include </a:t>
            </a:r>
            <a:r>
              <a:rPr lang="en-US" sz="2000" b="1" dirty="0"/>
              <a:t>parenteral feeding </a:t>
            </a:r>
            <a:r>
              <a:rPr lang="en-US" sz="2000" dirty="0"/>
              <a:t>and administration of </a:t>
            </a:r>
            <a:r>
              <a:rPr lang="en-US" sz="2000" b="1" dirty="0"/>
              <a:t>octreotide</a:t>
            </a:r>
            <a:r>
              <a:rPr lang="en-US" sz="2000" dirty="0"/>
              <a:t>. An </a:t>
            </a:r>
            <a:r>
              <a:rPr lang="en-US" sz="2000" b="1" dirty="0"/>
              <a:t>ERCP</a:t>
            </a:r>
            <a:r>
              <a:rPr lang="en-US" sz="2000" dirty="0"/>
              <a:t> may allow demonstration of the duct disruption and placement of a pancreatic stent.</a:t>
            </a:r>
            <a:endParaRPr lang="x-none" sz="2000" dirty="0"/>
          </a:p>
        </p:txBody>
      </p:sp>
      <p:sp>
        <p:nvSpPr>
          <p:cNvPr id="4" name="Date Placeholder 3">
            <a:extLst>
              <a:ext uri="{FF2B5EF4-FFF2-40B4-BE49-F238E27FC236}">
                <a16:creationId xmlns:a16="http://schemas.microsoft.com/office/drawing/2014/main" id="{CC9C28BC-2C8D-2091-7100-E15A973EC240}"/>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ECA47071-93F9-DC30-64BD-F7E9445F814C}"/>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7D57D7E-E268-673D-4982-15171F5AB03D}"/>
              </a:ext>
            </a:extLst>
          </p:cNvPr>
          <p:cNvSpPr>
            <a:spLocks noGrp="1"/>
          </p:cNvSpPr>
          <p:nvPr>
            <p:ph type="sldNum" sz="quarter" idx="12"/>
          </p:nvPr>
        </p:nvSpPr>
        <p:spPr/>
        <p:txBody>
          <a:bodyPr/>
          <a:lstStyle/>
          <a:p>
            <a:fld id="{28844951-7827-47D4-8276-7DDE1FA7D85A}" type="slidenum">
              <a:rPr lang="en-US" smtClean="0"/>
              <a:t>36</a:t>
            </a:fld>
            <a:endParaRPr lang="en-US"/>
          </a:p>
        </p:txBody>
      </p:sp>
    </p:spTree>
    <p:extLst>
      <p:ext uri="{BB962C8B-B14F-4D97-AF65-F5344CB8AC3E}">
        <p14:creationId xmlns:p14="http://schemas.microsoft.com/office/powerpoint/2010/main" val="3743201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A0F4C9-4209-A0E5-9F13-13E97A5EAA0E}"/>
              </a:ext>
            </a:extLst>
          </p:cNvPr>
          <p:cNvSpPr>
            <a:spLocks noGrp="1"/>
          </p:cNvSpPr>
          <p:nvPr>
            <p:ph idx="1"/>
          </p:nvPr>
        </p:nvSpPr>
        <p:spPr>
          <a:xfrm>
            <a:off x="532264" y="730250"/>
            <a:ext cx="10931856" cy="5446713"/>
          </a:xfrm>
        </p:spPr>
        <p:txBody>
          <a:bodyPr>
            <a:normAutofit lnSpcReduction="10000"/>
          </a:bodyPr>
          <a:lstStyle/>
          <a:p>
            <a:pPr marL="0" indent="0">
              <a:buNone/>
            </a:pPr>
            <a:r>
              <a:rPr lang="en-US" sz="3200" b="1" dirty="0"/>
              <a:t>5)Pancreatic effusion</a:t>
            </a:r>
          </a:p>
          <a:p>
            <a:r>
              <a:rPr lang="en-US" sz="2000" dirty="0"/>
              <a:t>This is an encapsulated collection of fluid in the pleural cavity, arising as a consequence of acute pancreatitis. </a:t>
            </a:r>
          </a:p>
          <a:p>
            <a:r>
              <a:rPr lang="en-US" sz="2000" dirty="0"/>
              <a:t>Concomitant pancreatic ascites may be present, or there may be a communication with an intra-abdominal collection. </a:t>
            </a:r>
          </a:p>
          <a:p>
            <a:r>
              <a:rPr lang="en-US" sz="2000" b="1" dirty="0"/>
              <a:t>Percutaneous drainage under imaging guidance is necessary.</a:t>
            </a:r>
            <a:endParaRPr lang="en-US" sz="2000" dirty="0"/>
          </a:p>
          <a:p>
            <a:pPr marL="0" indent="0">
              <a:buNone/>
            </a:pPr>
            <a:r>
              <a:rPr lang="en-US" sz="3200" b="1" dirty="0"/>
              <a:t>6)Hemorrhage</a:t>
            </a:r>
          </a:p>
          <a:p>
            <a:r>
              <a:rPr lang="en-US" sz="2000" dirty="0"/>
              <a:t>Bleeding may occur into the gut, into the retroperitoneum or into the peritoneal cavity. </a:t>
            </a:r>
          </a:p>
          <a:p>
            <a:r>
              <a:rPr lang="en-US" sz="2000" dirty="0"/>
              <a:t>Possible causes include bleeding into a pseudocyst cavity, diffuse bleeding from a large raw surface, or a pseudoaneurysm. The last is a false aneurysm of a major peri- pancreatic vessel confined as a clot by the surrounding tissues and often associated with infection. </a:t>
            </a:r>
          </a:p>
          <a:p>
            <a:r>
              <a:rPr lang="en-US" sz="2000" dirty="0"/>
              <a:t>Recurrent bleeding is common, often culminating in fatal hemorrhage. </a:t>
            </a:r>
          </a:p>
          <a:p>
            <a:r>
              <a:rPr lang="en-US" sz="2000" dirty="0"/>
              <a:t>CT, angiography or magnetic resonance angiography (MRA) helps to make the diagnosis</a:t>
            </a:r>
            <a:r>
              <a:rPr lang="en-US" sz="2400" b="1" dirty="0"/>
              <a:t>.</a:t>
            </a:r>
          </a:p>
          <a:p>
            <a:r>
              <a:rPr lang="en-US" sz="2400" b="1" dirty="0"/>
              <a:t> Treatment involves embolisation or surgery</a:t>
            </a:r>
            <a:r>
              <a:rPr lang="en-US" sz="2000" dirty="0"/>
              <a:t>.</a:t>
            </a:r>
            <a:endParaRPr lang="x-none" sz="2000" dirty="0"/>
          </a:p>
        </p:txBody>
      </p:sp>
      <p:sp>
        <p:nvSpPr>
          <p:cNvPr id="4" name="Date Placeholder 3">
            <a:extLst>
              <a:ext uri="{FF2B5EF4-FFF2-40B4-BE49-F238E27FC236}">
                <a16:creationId xmlns:a16="http://schemas.microsoft.com/office/drawing/2014/main" id="{0EDAF0C1-9963-4C7C-5979-C14D025439ED}"/>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B2B2D053-4E63-1D01-0A4B-5CDC60642BA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7C06F5B-C34E-F20C-40C8-F30C1839163A}"/>
              </a:ext>
            </a:extLst>
          </p:cNvPr>
          <p:cNvSpPr>
            <a:spLocks noGrp="1"/>
          </p:cNvSpPr>
          <p:nvPr>
            <p:ph type="sldNum" sz="quarter" idx="12"/>
          </p:nvPr>
        </p:nvSpPr>
        <p:spPr/>
        <p:txBody>
          <a:bodyPr/>
          <a:lstStyle/>
          <a:p>
            <a:fld id="{28844951-7827-47D4-8276-7DDE1FA7D85A}" type="slidenum">
              <a:rPr lang="en-US" smtClean="0"/>
              <a:t>37</a:t>
            </a:fld>
            <a:endParaRPr lang="en-US"/>
          </a:p>
        </p:txBody>
      </p:sp>
    </p:spTree>
    <p:extLst>
      <p:ext uri="{BB962C8B-B14F-4D97-AF65-F5344CB8AC3E}">
        <p14:creationId xmlns:p14="http://schemas.microsoft.com/office/powerpoint/2010/main" val="185700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20A0875-1848-C6EE-4AFB-DCEDB07A636D}"/>
              </a:ext>
            </a:extLst>
          </p:cNvPr>
          <p:cNvSpPr txBox="1"/>
          <p:nvPr/>
        </p:nvSpPr>
        <p:spPr>
          <a:xfrm>
            <a:off x="345364" y="612689"/>
            <a:ext cx="6135806" cy="5730875"/>
          </a:xfrm>
          <a:prstGeom prst="rect">
            <a:avLst/>
          </a:prstGeom>
        </p:spPr>
        <p:txBody>
          <a:bodyPr vert="horz" lIns="91440" tIns="45720" rIns="91440" bIns="45720" rtlCol="0">
            <a:normAutofit lnSpcReduction="10000"/>
          </a:bodyPr>
          <a:lstStyle/>
          <a:p>
            <a:pPr indent="-228600">
              <a:spcAft>
                <a:spcPts val="600"/>
              </a:spcAft>
              <a:buClr>
                <a:schemeClr val="tx2">
                  <a:lumMod val="10000"/>
                  <a:lumOff val="90000"/>
                </a:schemeClr>
              </a:buClr>
              <a:buSzPct val="80000"/>
              <a:buFont typeface="Wingdings" panose="05000000000000000000" pitchFamily="2" charset="2"/>
              <a:buChar char="§"/>
            </a:pPr>
            <a:r>
              <a:rPr lang="en-US" sz="3200" b="1" dirty="0"/>
              <a:t>7)Pseudocyst</a:t>
            </a:r>
            <a:r>
              <a:rPr lang="en-US" b="1" dirty="0"/>
              <a:t> (most common one)</a:t>
            </a:r>
          </a:p>
          <a:p>
            <a:pPr>
              <a:spcAft>
                <a:spcPts val="600"/>
              </a:spcAft>
              <a:buClr>
                <a:schemeClr val="tx2">
                  <a:lumMod val="10000"/>
                  <a:lumOff val="90000"/>
                </a:schemeClr>
              </a:buClr>
              <a:buSzPct val="80000"/>
            </a:pPr>
            <a:r>
              <a:rPr lang="en-US" b="1" dirty="0">
                <a:solidFill>
                  <a:srgbClr val="FF0000"/>
                </a:solidFill>
              </a:rPr>
              <a:t>-shape? </a:t>
            </a:r>
            <a:r>
              <a:rPr lang="en-US" dirty="0"/>
              <a:t>pseudocyst is a collection of amylase-rich </a:t>
            </a:r>
            <a:r>
              <a:rPr lang="en-US" b="1" dirty="0"/>
              <a:t>fluid </a:t>
            </a:r>
            <a:r>
              <a:rPr lang="en-US" dirty="0"/>
              <a:t>enclosed in a </a:t>
            </a:r>
            <a:r>
              <a:rPr lang="en-US" b="1" dirty="0"/>
              <a:t>wall</a:t>
            </a:r>
            <a:r>
              <a:rPr lang="en-US" dirty="0"/>
              <a:t> of </a:t>
            </a:r>
            <a:r>
              <a:rPr lang="en-US" b="1" dirty="0"/>
              <a:t>fibrous or granulation tissue</a:t>
            </a:r>
            <a:r>
              <a:rPr lang="en-US" dirty="0"/>
              <a:t>. </a:t>
            </a:r>
          </a:p>
          <a:p>
            <a:pPr>
              <a:spcAft>
                <a:spcPts val="600"/>
              </a:spcAft>
              <a:buClr>
                <a:schemeClr val="tx2">
                  <a:lumMod val="10000"/>
                  <a:lumOff val="90000"/>
                </a:schemeClr>
              </a:buClr>
              <a:buSzPct val="80000"/>
            </a:pPr>
            <a:r>
              <a:rPr lang="en-US" b="1" dirty="0">
                <a:solidFill>
                  <a:srgbClr val="FF0000"/>
                </a:solidFill>
              </a:rPr>
              <a:t>-etiology?  </a:t>
            </a:r>
            <a:r>
              <a:rPr lang="en-US" dirty="0"/>
              <a:t>Pseudocysts typically arise following an attack of acute pancreatitis, but can develop in chronic pancreatitis or after pancreatic trauma.</a:t>
            </a:r>
          </a:p>
          <a:p>
            <a:pPr>
              <a:spcAft>
                <a:spcPts val="600"/>
              </a:spcAft>
              <a:buClr>
                <a:schemeClr val="tx2">
                  <a:lumMod val="10000"/>
                  <a:lumOff val="90000"/>
                </a:schemeClr>
              </a:buClr>
              <a:buSzPct val="80000"/>
            </a:pPr>
            <a:r>
              <a:rPr lang="en-US" dirty="0"/>
              <a:t> </a:t>
            </a:r>
            <a:r>
              <a:rPr lang="en-US" b="1" dirty="0">
                <a:solidFill>
                  <a:srgbClr val="FF0000"/>
                </a:solidFill>
              </a:rPr>
              <a:t>-when? </a:t>
            </a:r>
            <a:r>
              <a:rPr lang="en-US" dirty="0"/>
              <a:t>Formation of a pseudocyst </a:t>
            </a:r>
            <a:r>
              <a:rPr lang="en-US" b="1" dirty="0"/>
              <a:t>requires 4 weeks </a:t>
            </a:r>
            <a:r>
              <a:rPr lang="en-US" dirty="0"/>
              <a:t>or more from the onset of acute pancreatitis . </a:t>
            </a:r>
          </a:p>
          <a:p>
            <a:pPr>
              <a:spcAft>
                <a:spcPts val="600"/>
              </a:spcAft>
              <a:buClr>
                <a:schemeClr val="tx2">
                  <a:lumMod val="10000"/>
                  <a:lumOff val="90000"/>
                </a:schemeClr>
              </a:buClr>
              <a:buSzPct val="80000"/>
            </a:pPr>
            <a:r>
              <a:rPr lang="en-US" b="1" dirty="0">
                <a:solidFill>
                  <a:srgbClr val="FF0000"/>
                </a:solidFill>
              </a:rPr>
              <a:t>-number? </a:t>
            </a:r>
            <a:r>
              <a:rPr lang="en-US" dirty="0"/>
              <a:t>They are often single but, occasionally, patients will develop multiple pseudocysts. </a:t>
            </a:r>
          </a:p>
          <a:p>
            <a:pPr>
              <a:spcAft>
                <a:spcPts val="600"/>
              </a:spcAft>
              <a:buClr>
                <a:schemeClr val="tx2">
                  <a:lumMod val="10000"/>
                  <a:lumOff val="90000"/>
                </a:schemeClr>
              </a:buClr>
              <a:buSzPct val="80000"/>
            </a:pPr>
            <a:r>
              <a:rPr lang="en-US" b="1" dirty="0">
                <a:solidFill>
                  <a:srgbClr val="FF0000"/>
                </a:solidFill>
              </a:rPr>
              <a:t>-cause? </a:t>
            </a:r>
            <a:r>
              <a:rPr lang="en-US" dirty="0"/>
              <a:t>If carefully investigated, more than half will be found to have a communication with the main pancreatic duct.</a:t>
            </a:r>
          </a:p>
          <a:p>
            <a:pPr>
              <a:spcAft>
                <a:spcPts val="600"/>
              </a:spcAft>
              <a:buClr>
                <a:schemeClr val="tx2">
                  <a:lumMod val="10000"/>
                  <a:lumOff val="90000"/>
                </a:schemeClr>
              </a:buClr>
              <a:buSzPct val="80000"/>
            </a:pPr>
            <a:r>
              <a:rPr lang="en-US" b="1" dirty="0">
                <a:solidFill>
                  <a:srgbClr val="FF0000"/>
                </a:solidFill>
              </a:rPr>
              <a:t>-Site? </a:t>
            </a:r>
            <a:r>
              <a:rPr lang="en-US" dirty="0"/>
              <a:t>of pseudocyst in the </a:t>
            </a:r>
            <a:r>
              <a:rPr lang="en-US" sz="2000" b="1" dirty="0"/>
              <a:t>lesser sac</a:t>
            </a:r>
            <a:r>
              <a:rPr lang="en-US" dirty="0"/>
              <a:t> between the pancreas and stomach .</a:t>
            </a:r>
          </a:p>
          <a:p>
            <a:pPr>
              <a:spcAft>
                <a:spcPts val="600"/>
              </a:spcAft>
              <a:buClr>
                <a:schemeClr val="tx2">
                  <a:lumMod val="10000"/>
                  <a:lumOff val="90000"/>
                </a:schemeClr>
              </a:buClr>
              <a:buSzPct val="80000"/>
            </a:pPr>
            <a:r>
              <a:rPr lang="en-US" b="1" dirty="0">
                <a:solidFill>
                  <a:srgbClr val="FF0000"/>
                </a:solidFill>
              </a:rPr>
              <a:t>-Clinical presentation?</a:t>
            </a:r>
          </a:p>
          <a:p>
            <a:pPr>
              <a:spcAft>
                <a:spcPts val="600"/>
              </a:spcAft>
              <a:buClr>
                <a:schemeClr val="tx2">
                  <a:lumMod val="10000"/>
                  <a:lumOff val="90000"/>
                </a:schemeClr>
              </a:buClr>
              <a:buSzPct val="80000"/>
            </a:pPr>
            <a:r>
              <a:rPr lang="en-US" dirty="0"/>
              <a:t> 1. A </a:t>
            </a:r>
            <a:r>
              <a:rPr lang="en-US" b="1" dirty="0"/>
              <a:t>small pseudocyst is painless</a:t>
            </a:r>
            <a:r>
              <a:rPr lang="en-US" dirty="0"/>
              <a:t> and may be discovered by follow up ultrasonography.</a:t>
            </a:r>
          </a:p>
          <a:p>
            <a:pPr>
              <a:spcAft>
                <a:spcPts val="600"/>
              </a:spcAft>
              <a:buClr>
                <a:schemeClr val="tx2">
                  <a:lumMod val="10000"/>
                  <a:lumOff val="90000"/>
                </a:schemeClr>
              </a:buClr>
              <a:buSzPct val="80000"/>
            </a:pPr>
            <a:r>
              <a:rPr lang="en-US" dirty="0"/>
              <a:t> 2. </a:t>
            </a:r>
            <a:r>
              <a:rPr lang="en-US" b="1" dirty="0"/>
              <a:t>A large cyst causes discomfort and manifests as an upper abdominal swelling </a:t>
            </a:r>
            <a:r>
              <a:rPr lang="en-US" dirty="0"/>
              <a:t>that may reach the size of a melon</a:t>
            </a:r>
          </a:p>
        </p:txBody>
      </p:sp>
      <p:pic>
        <p:nvPicPr>
          <p:cNvPr id="7" name="Picture 7">
            <a:extLst>
              <a:ext uri="{FF2B5EF4-FFF2-40B4-BE49-F238E27FC236}">
                <a16:creationId xmlns:a16="http://schemas.microsoft.com/office/drawing/2014/main" id="{83BCF498-1593-DF2B-7305-0B35201F0EBA}"/>
              </a:ext>
            </a:extLst>
          </p:cNvPr>
          <p:cNvPicPr>
            <a:picLocks noGrp="1" noChangeAspect="1"/>
          </p:cNvPicPr>
          <p:nvPr>
            <p:ph idx="1"/>
          </p:nvPr>
        </p:nvPicPr>
        <p:blipFill rotWithShape="1">
          <a:blip r:embed="rId3"/>
          <a:srcRect l="15058" r="13917" b="-2"/>
          <a:stretch/>
        </p:blipFill>
        <p:spPr>
          <a:xfrm>
            <a:off x="7950812" y="20912"/>
            <a:ext cx="3669726" cy="4124365"/>
          </a:xfrm>
          <a:prstGeom prst="rect">
            <a:avLst/>
          </a:prstGeom>
        </p:spPr>
      </p:pic>
      <p:sp>
        <p:nvSpPr>
          <p:cNvPr id="4" name="Date Placeholder 3">
            <a:extLst>
              <a:ext uri="{FF2B5EF4-FFF2-40B4-BE49-F238E27FC236}">
                <a16:creationId xmlns:a16="http://schemas.microsoft.com/office/drawing/2014/main" id="{45FE5190-6AFE-841C-A228-34F4174A77F0}"/>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a:t>3/1/20XX</a:t>
            </a:r>
          </a:p>
        </p:txBody>
      </p:sp>
      <p:sp>
        <p:nvSpPr>
          <p:cNvPr id="5" name="Footer Placeholder 4">
            <a:extLst>
              <a:ext uri="{FF2B5EF4-FFF2-40B4-BE49-F238E27FC236}">
                <a16:creationId xmlns:a16="http://schemas.microsoft.com/office/drawing/2014/main" id="{A670B9AF-1381-426C-6090-3AE3E339A726}"/>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cap="all" spc="150" baseline="0">
                <a:solidFill>
                  <a:srgbClr val="FFFFFF"/>
                </a:solidFill>
                <a:latin typeface="+mn-lt"/>
                <a:ea typeface="+mn-ea"/>
                <a:cs typeface="+mn-cs"/>
              </a:rPr>
              <a:t>SAMPLE FOOTER TEXT</a:t>
            </a:r>
          </a:p>
        </p:txBody>
      </p:sp>
      <p:sp>
        <p:nvSpPr>
          <p:cNvPr id="6" name="Slide Number Placeholder 5">
            <a:extLst>
              <a:ext uri="{FF2B5EF4-FFF2-40B4-BE49-F238E27FC236}">
                <a16:creationId xmlns:a16="http://schemas.microsoft.com/office/drawing/2014/main" id="{FE320B5F-10AA-4CA2-94D8-AB86420939CE}"/>
              </a:ext>
            </a:extLst>
          </p:cNvPr>
          <p:cNvSpPr>
            <a:spLocks noGrp="1"/>
          </p:cNvSpPr>
          <p:nvPr>
            <p:ph type="sldNum" sz="quarter" idx="12"/>
          </p:nvPr>
        </p:nvSpPr>
        <p:spPr/>
        <p:txBody>
          <a:bodyPr vert="horz" lIns="91440" tIns="45720" rIns="91440" bIns="45720" rtlCol="0" anchor="ctr">
            <a:normAutofit/>
          </a:bodyPr>
          <a:lstStyle/>
          <a:p>
            <a:pPr>
              <a:spcAft>
                <a:spcPts val="600"/>
              </a:spcAft>
            </a:pPr>
            <a:fld id="{28844951-7827-47D4-8276-7DDE1FA7D85A}" type="slidenum">
              <a:rPr lang="en-US" smtClean="0"/>
              <a:pPr>
                <a:spcAft>
                  <a:spcPts val="600"/>
                </a:spcAft>
              </a:pPr>
              <a:t>38</a:t>
            </a:fld>
            <a:endParaRPr lang="en-US"/>
          </a:p>
        </p:txBody>
      </p:sp>
      <p:graphicFrame>
        <p:nvGraphicFramePr>
          <p:cNvPr id="2" name="Table 1">
            <a:extLst>
              <a:ext uri="{FF2B5EF4-FFF2-40B4-BE49-F238E27FC236}">
                <a16:creationId xmlns:a16="http://schemas.microsoft.com/office/drawing/2014/main" id="{C9A82CA4-EFA1-71CE-1F6F-4B0945249EAB}"/>
              </a:ext>
            </a:extLst>
          </p:cNvPr>
          <p:cNvGraphicFramePr>
            <a:graphicFrameLocks noGrp="1"/>
          </p:cNvGraphicFramePr>
          <p:nvPr>
            <p:extLst>
              <p:ext uri="{D42A27DB-BD31-4B8C-83A1-F6EECF244321}">
                <p14:modId xmlns:p14="http://schemas.microsoft.com/office/powerpoint/2010/main" val="440490474"/>
              </p:ext>
            </p:extLst>
          </p:nvPr>
        </p:nvGraphicFramePr>
        <p:xfrm>
          <a:off x="7151427" y="3719107"/>
          <a:ext cx="5040572" cy="2804642"/>
        </p:xfrm>
        <a:graphic>
          <a:graphicData uri="http://schemas.openxmlformats.org/drawingml/2006/table">
            <a:tbl>
              <a:tblPr firstRow="1" bandRow="1">
                <a:tableStyleId>{F5AB1C69-6EDB-4FF4-983F-18BD219EF322}</a:tableStyleId>
              </a:tblPr>
              <a:tblGrid>
                <a:gridCol w="1187355">
                  <a:extLst>
                    <a:ext uri="{9D8B030D-6E8A-4147-A177-3AD203B41FA5}">
                      <a16:colId xmlns:a16="http://schemas.microsoft.com/office/drawing/2014/main" val="2764017585"/>
                    </a:ext>
                  </a:extLst>
                </a:gridCol>
                <a:gridCol w="1992573">
                  <a:extLst>
                    <a:ext uri="{9D8B030D-6E8A-4147-A177-3AD203B41FA5}">
                      <a16:colId xmlns:a16="http://schemas.microsoft.com/office/drawing/2014/main" val="3938275396"/>
                    </a:ext>
                  </a:extLst>
                </a:gridCol>
                <a:gridCol w="1860644">
                  <a:extLst>
                    <a:ext uri="{9D8B030D-6E8A-4147-A177-3AD203B41FA5}">
                      <a16:colId xmlns:a16="http://schemas.microsoft.com/office/drawing/2014/main" val="3288741343"/>
                    </a:ext>
                  </a:extLst>
                </a:gridCol>
              </a:tblGrid>
              <a:tr h="472681">
                <a:tc>
                  <a:txBody>
                    <a:bodyPr/>
                    <a:lstStyle/>
                    <a:p>
                      <a:endParaRPr lang="en-US" dirty="0"/>
                    </a:p>
                  </a:txBody>
                  <a:tcPr/>
                </a:tc>
                <a:tc>
                  <a:txBody>
                    <a:bodyPr/>
                    <a:lstStyle/>
                    <a:p>
                      <a:r>
                        <a:rPr lang="en-US" b="1" dirty="0"/>
                        <a:t>pseudocyst</a:t>
                      </a:r>
                    </a:p>
                  </a:txBody>
                  <a:tcPr/>
                </a:tc>
                <a:tc>
                  <a:txBody>
                    <a:bodyPr/>
                    <a:lstStyle/>
                    <a:p>
                      <a:r>
                        <a:rPr lang="en-US" b="1" dirty="0"/>
                        <a:t>Acute fluid collection</a:t>
                      </a:r>
                    </a:p>
                  </a:txBody>
                  <a:tcPr/>
                </a:tc>
                <a:extLst>
                  <a:ext uri="{0D108BD9-81ED-4DB2-BD59-A6C34878D82A}">
                    <a16:rowId xmlns:a16="http://schemas.microsoft.com/office/drawing/2014/main" val="55241082"/>
                  </a:ext>
                </a:extLst>
              </a:tr>
              <a:tr h="472681">
                <a:tc>
                  <a:txBody>
                    <a:bodyPr/>
                    <a:lstStyle/>
                    <a:p>
                      <a:r>
                        <a:rPr lang="en-US" b="1" dirty="0">
                          <a:solidFill>
                            <a:schemeClr val="tx1"/>
                          </a:solidFill>
                        </a:rPr>
                        <a:t>Wall?</a:t>
                      </a:r>
                    </a:p>
                  </a:txBody>
                  <a:tcPr/>
                </a:tc>
                <a:tc>
                  <a:txBody>
                    <a:bodyPr/>
                    <a:lstStyle/>
                    <a:p>
                      <a:r>
                        <a:rPr lang="en-US" sz="1600" b="0" dirty="0"/>
                        <a:t>fibrous or granulation tissue. </a:t>
                      </a:r>
                    </a:p>
                  </a:txBody>
                  <a:tcPr/>
                </a:tc>
                <a:tc>
                  <a:txBody>
                    <a:bodyPr/>
                    <a:lstStyle/>
                    <a:p>
                      <a:r>
                        <a:rPr lang="en-US" sz="1800" dirty="0"/>
                        <a:t>ill defined. </a:t>
                      </a:r>
                      <a:endParaRPr lang="en-US" dirty="0"/>
                    </a:p>
                  </a:txBody>
                  <a:tcPr/>
                </a:tc>
                <a:extLst>
                  <a:ext uri="{0D108BD9-81ED-4DB2-BD59-A6C34878D82A}">
                    <a16:rowId xmlns:a16="http://schemas.microsoft.com/office/drawing/2014/main" val="586897796"/>
                  </a:ext>
                </a:extLst>
              </a:tr>
              <a:tr h="472681">
                <a:tc>
                  <a:txBody>
                    <a:bodyPr/>
                    <a:lstStyle/>
                    <a:p>
                      <a:r>
                        <a:rPr lang="en-US" b="1" dirty="0">
                          <a:solidFill>
                            <a:schemeClr val="tx1"/>
                          </a:solidFill>
                        </a:rPr>
                        <a:t>Fluid?</a:t>
                      </a:r>
                    </a:p>
                  </a:txBody>
                  <a:tcPr/>
                </a:tc>
                <a:tc>
                  <a:txBody>
                    <a:bodyPr/>
                    <a:lstStyle/>
                    <a:p>
                      <a:r>
                        <a:rPr lang="en-US" dirty="0"/>
                        <a:t> amylase-rich </a:t>
                      </a:r>
                    </a:p>
                  </a:txBody>
                  <a:tcPr/>
                </a:tc>
                <a:tc>
                  <a:txBody>
                    <a:bodyPr/>
                    <a:lstStyle/>
                    <a:p>
                      <a:r>
                        <a:rPr lang="en-US" dirty="0"/>
                        <a:t>sterile</a:t>
                      </a:r>
                    </a:p>
                  </a:txBody>
                  <a:tcPr/>
                </a:tc>
                <a:extLst>
                  <a:ext uri="{0D108BD9-81ED-4DB2-BD59-A6C34878D82A}">
                    <a16:rowId xmlns:a16="http://schemas.microsoft.com/office/drawing/2014/main" val="1909847294"/>
                  </a:ext>
                </a:extLst>
              </a:tr>
              <a:tr h="472681">
                <a:tc>
                  <a:txBody>
                    <a:bodyPr/>
                    <a:lstStyle/>
                    <a:p>
                      <a:r>
                        <a:rPr lang="en-US" b="1" dirty="0">
                          <a:solidFill>
                            <a:schemeClr val="tx1"/>
                          </a:solidFill>
                        </a:rPr>
                        <a:t>Time?</a:t>
                      </a:r>
                    </a:p>
                  </a:txBody>
                  <a:tcPr/>
                </a:tc>
                <a:tc>
                  <a:txBody>
                    <a:bodyPr/>
                    <a:lstStyle/>
                    <a:p>
                      <a:r>
                        <a:rPr lang="en-US" dirty="0"/>
                        <a:t>4 w</a:t>
                      </a:r>
                    </a:p>
                  </a:txBody>
                  <a:tcPr/>
                </a:tc>
                <a:tc>
                  <a:txBody>
                    <a:bodyPr/>
                    <a:lstStyle/>
                    <a:p>
                      <a:r>
                        <a:rPr lang="en-US" dirty="0"/>
                        <a:t>early</a:t>
                      </a:r>
                    </a:p>
                  </a:txBody>
                  <a:tcPr/>
                </a:tc>
                <a:extLst>
                  <a:ext uri="{0D108BD9-81ED-4DB2-BD59-A6C34878D82A}">
                    <a16:rowId xmlns:a16="http://schemas.microsoft.com/office/drawing/2014/main" val="3850548799"/>
                  </a:ext>
                </a:extLst>
              </a:tr>
              <a:tr h="472681">
                <a:tc>
                  <a:txBody>
                    <a:bodyPr/>
                    <a:lstStyle/>
                    <a:p>
                      <a:r>
                        <a:rPr lang="en-US" b="1" dirty="0">
                          <a:solidFill>
                            <a:schemeClr val="tx1"/>
                          </a:solidFill>
                        </a:rPr>
                        <a:t>Most common?</a:t>
                      </a:r>
                    </a:p>
                  </a:txBody>
                  <a:tcPr/>
                </a:tc>
                <a:tc>
                  <a:txBody>
                    <a:bodyPr/>
                    <a:lstStyle/>
                    <a:p>
                      <a:r>
                        <a:rPr lang="en-US" dirty="0"/>
                        <a:t>The most common complication</a:t>
                      </a:r>
                    </a:p>
                  </a:txBody>
                  <a:tcPr/>
                </a:tc>
                <a:tc>
                  <a:txBody>
                    <a:bodyPr/>
                    <a:lstStyle/>
                    <a:p>
                      <a:endParaRPr lang="en-US" dirty="0"/>
                    </a:p>
                  </a:txBody>
                  <a:tcPr/>
                </a:tc>
                <a:extLst>
                  <a:ext uri="{0D108BD9-81ED-4DB2-BD59-A6C34878D82A}">
                    <a16:rowId xmlns:a16="http://schemas.microsoft.com/office/drawing/2014/main" val="2510656333"/>
                  </a:ext>
                </a:extLst>
              </a:tr>
            </a:tbl>
          </a:graphicData>
        </a:graphic>
      </p:graphicFrame>
    </p:spTree>
    <p:extLst>
      <p:ext uri="{BB962C8B-B14F-4D97-AF65-F5344CB8AC3E}">
        <p14:creationId xmlns:p14="http://schemas.microsoft.com/office/powerpoint/2010/main" val="4100865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1278DF-2B92-4804-8DB8-B78EA2C59FE1}"/>
              </a:ext>
            </a:extLst>
          </p:cNvPr>
          <p:cNvSpPr>
            <a:spLocks noGrp="1"/>
          </p:cNvSpPr>
          <p:nvPr>
            <p:ph idx="1"/>
          </p:nvPr>
        </p:nvSpPr>
        <p:spPr>
          <a:xfrm>
            <a:off x="838200" y="793751"/>
            <a:ext cx="5914938" cy="5383212"/>
          </a:xfrm>
        </p:spPr>
        <p:txBody>
          <a:bodyPr>
            <a:normAutofit/>
          </a:bodyPr>
          <a:lstStyle/>
          <a:p>
            <a:pPr>
              <a:lnSpc>
                <a:spcPct val="100000"/>
              </a:lnSpc>
            </a:pPr>
            <a:endParaRPr lang="en-US" sz="1800" dirty="0">
              <a:solidFill>
                <a:schemeClr val="tx2">
                  <a:alpha val="60000"/>
                </a:schemeClr>
              </a:solidFill>
            </a:endParaRPr>
          </a:p>
          <a:p>
            <a:pPr>
              <a:lnSpc>
                <a:spcPct val="100000"/>
              </a:lnSpc>
            </a:pPr>
            <a:r>
              <a:rPr lang="en-US" sz="2000" b="1" dirty="0">
                <a:solidFill>
                  <a:srgbClr val="FF0000">
                    <a:alpha val="60000"/>
                  </a:srgbClr>
                </a:solidFill>
                <a:latin typeface="Aharoni" panose="02010803020104030203" pitchFamily="2" charset="-79"/>
                <a:cs typeface="Aharoni" panose="02010803020104030203" pitchFamily="2" charset="-79"/>
              </a:rPr>
              <a:t>Complication? </a:t>
            </a:r>
          </a:p>
          <a:p>
            <a:pPr marL="0" indent="0">
              <a:lnSpc>
                <a:spcPct val="100000"/>
              </a:lnSpc>
              <a:buNone/>
            </a:pPr>
            <a:r>
              <a:rPr lang="en-US" sz="2000" dirty="0">
                <a:solidFill>
                  <a:schemeClr val="tx1">
                    <a:alpha val="60000"/>
                  </a:schemeClr>
                </a:solidFill>
                <a:latin typeface="Aharoni" panose="02010803020104030203" pitchFamily="2" charset="-79"/>
                <a:cs typeface="Aharoni" panose="02010803020104030203" pitchFamily="2" charset="-79"/>
              </a:rPr>
              <a:t>infection , hemorrhage, rupture . </a:t>
            </a:r>
          </a:p>
          <a:p>
            <a:pPr>
              <a:lnSpc>
                <a:spcPct val="100000"/>
              </a:lnSpc>
            </a:pPr>
            <a:r>
              <a:rPr lang="en-US" sz="2000" b="1" dirty="0">
                <a:solidFill>
                  <a:srgbClr val="FF0000">
                    <a:alpha val="60000"/>
                  </a:srgbClr>
                </a:solidFill>
                <a:latin typeface="Aharoni" panose="02010803020104030203" pitchFamily="2" charset="-79"/>
                <a:cs typeface="Aharoni" panose="02010803020104030203" pitchFamily="2" charset="-79"/>
              </a:rPr>
              <a:t>Treatment ?</a:t>
            </a:r>
          </a:p>
          <a:p>
            <a:pPr marL="0" indent="0">
              <a:lnSpc>
                <a:spcPct val="100000"/>
              </a:lnSpc>
              <a:buNone/>
            </a:pPr>
            <a:r>
              <a:rPr lang="en-US" sz="2000" dirty="0">
                <a:solidFill>
                  <a:schemeClr val="tx1">
                    <a:alpha val="60000"/>
                  </a:schemeClr>
                </a:solidFill>
                <a:latin typeface="Aharoni" panose="02010803020104030203" pitchFamily="2" charset="-79"/>
                <a:cs typeface="Aharoni" panose="02010803020104030203" pitchFamily="2" charset="-79"/>
              </a:rPr>
              <a:t>1-Most of these cysts resolve spontaneously –</a:t>
            </a:r>
          </a:p>
          <a:p>
            <a:pPr marL="0" indent="0">
              <a:lnSpc>
                <a:spcPct val="100000"/>
              </a:lnSpc>
              <a:buNone/>
            </a:pPr>
            <a:r>
              <a:rPr lang="en-US" sz="2000" dirty="0">
                <a:solidFill>
                  <a:schemeClr val="tx1">
                    <a:alpha val="60000"/>
                  </a:schemeClr>
                </a:solidFill>
                <a:latin typeface="Aharoni" panose="02010803020104030203" pitchFamily="2" charset="-79"/>
                <a:cs typeface="Aharoni" panose="02010803020104030203" pitchFamily="2" charset="-79"/>
              </a:rPr>
              <a:t>clinical and ultrasound follow-up is needed –</a:t>
            </a:r>
          </a:p>
          <a:p>
            <a:pPr marL="0" indent="0">
              <a:lnSpc>
                <a:spcPct val="100000"/>
              </a:lnSpc>
              <a:buNone/>
            </a:pPr>
            <a:r>
              <a:rPr lang="en-US" sz="2000" dirty="0">
                <a:solidFill>
                  <a:schemeClr val="tx1">
                    <a:alpha val="60000"/>
                  </a:schemeClr>
                </a:solidFill>
                <a:latin typeface="Aharoni" panose="02010803020104030203" pitchFamily="2" charset="-79"/>
                <a:cs typeface="Aharoni" panose="02010803020104030203" pitchFamily="2" charset="-79"/>
              </a:rPr>
              <a:t> 2-A persistent pseudocyst for 6 weeks→ is surgically drained. -Waiting for 6 weeks to allow the development of a strong cyst wall that can hold sutures. -The cyst is internally drained to the stomach (</a:t>
            </a:r>
            <a:r>
              <a:rPr lang="en-US" sz="2000" dirty="0" err="1">
                <a:solidFill>
                  <a:schemeClr val="tx1">
                    <a:alpha val="60000"/>
                  </a:schemeClr>
                </a:solidFill>
                <a:latin typeface="Aharoni" panose="02010803020104030203" pitchFamily="2" charset="-79"/>
                <a:cs typeface="Aharoni" panose="02010803020104030203" pitchFamily="2" charset="-79"/>
              </a:rPr>
              <a:t>Cystogastrostomy</a:t>
            </a:r>
            <a:r>
              <a:rPr lang="en-US" sz="2000" dirty="0">
                <a:solidFill>
                  <a:schemeClr val="tx1">
                    <a:alpha val="60000"/>
                  </a:schemeClr>
                </a:solidFill>
                <a:latin typeface="Aharoni" panose="02010803020104030203" pitchFamily="2" charset="-79"/>
                <a:cs typeface="Aharoni" panose="02010803020104030203" pitchFamily="2" charset="-79"/>
              </a:rPr>
              <a:t>) or to a jejunal loop (</a:t>
            </a:r>
            <a:r>
              <a:rPr lang="en-US" sz="2000" dirty="0" err="1">
                <a:solidFill>
                  <a:schemeClr val="tx1">
                    <a:alpha val="60000"/>
                  </a:schemeClr>
                </a:solidFill>
                <a:latin typeface="Aharoni" panose="02010803020104030203" pitchFamily="2" charset="-79"/>
                <a:cs typeface="Aharoni" panose="02010803020104030203" pitchFamily="2" charset="-79"/>
              </a:rPr>
              <a:t>cystojejunostomy</a:t>
            </a:r>
            <a:r>
              <a:rPr lang="en-US" sz="2000" dirty="0">
                <a:solidFill>
                  <a:schemeClr val="tx1">
                    <a:alpha val="60000"/>
                  </a:schemeClr>
                </a:solidFill>
                <a:latin typeface="Aharoni" panose="02010803020104030203" pitchFamily="2" charset="-79"/>
                <a:cs typeface="Aharoni" panose="02010803020104030203" pitchFamily="2" charset="-79"/>
              </a:rPr>
              <a:t>) </a:t>
            </a:r>
            <a:endParaRPr lang="x-none" sz="2000" dirty="0">
              <a:solidFill>
                <a:schemeClr val="tx1">
                  <a:alpha val="60000"/>
                </a:schemeClr>
              </a:solidFill>
              <a:latin typeface="Aharoni" panose="02010803020104030203" pitchFamily="2" charset="-79"/>
              <a:cs typeface="Aharoni" panose="02010803020104030203" pitchFamily="2" charset="-79"/>
            </a:endParaRPr>
          </a:p>
        </p:txBody>
      </p:sp>
      <p:sp>
        <p:nvSpPr>
          <p:cNvPr id="4" name="Date Placeholder 3">
            <a:extLst>
              <a:ext uri="{FF2B5EF4-FFF2-40B4-BE49-F238E27FC236}">
                <a16:creationId xmlns:a16="http://schemas.microsoft.com/office/drawing/2014/main" id="{C5CDD5E2-DDE2-21C3-1D01-A16C5F1A4BD5}"/>
              </a:ext>
            </a:extLst>
          </p:cNvPr>
          <p:cNvSpPr>
            <a:spLocks noGrp="1"/>
          </p:cNvSpPr>
          <p:nvPr>
            <p:ph type="dt" sz="half" idx="10"/>
          </p:nvPr>
        </p:nvSpPr>
        <p:spPr>
          <a:xfrm>
            <a:off x="838200" y="6429375"/>
            <a:ext cx="2646725" cy="365125"/>
          </a:xfrm>
        </p:spPr>
        <p:txBody>
          <a:bodyPr>
            <a:normAutofit/>
          </a:bodyPr>
          <a:lstStyle/>
          <a:p>
            <a:pPr>
              <a:spcAft>
                <a:spcPts val="600"/>
              </a:spcAft>
            </a:pPr>
            <a:r>
              <a:rPr lang="en-US">
                <a:solidFill>
                  <a:schemeClr val="tx2">
                    <a:alpha val="60000"/>
                  </a:schemeClr>
                </a:solidFill>
              </a:rPr>
              <a:t>3/1/20XX</a:t>
            </a:r>
          </a:p>
        </p:txBody>
      </p:sp>
      <p:sp>
        <p:nvSpPr>
          <p:cNvPr id="5" name="Footer Placeholder 4">
            <a:extLst>
              <a:ext uri="{FF2B5EF4-FFF2-40B4-BE49-F238E27FC236}">
                <a16:creationId xmlns:a16="http://schemas.microsoft.com/office/drawing/2014/main" id="{E7A59481-0D0F-1D2A-932B-1844EE767CC6}"/>
              </a:ext>
            </a:extLst>
          </p:cNvPr>
          <p:cNvSpPr>
            <a:spLocks noGrp="1"/>
          </p:cNvSpPr>
          <p:nvPr>
            <p:ph type="ftr" sz="quarter" idx="11"/>
          </p:nvPr>
        </p:nvSpPr>
        <p:spPr>
          <a:xfrm>
            <a:off x="3484926" y="6429375"/>
            <a:ext cx="3654105" cy="365125"/>
          </a:xfrm>
        </p:spPr>
        <p:txBody>
          <a:bodyPr>
            <a:normAutofit/>
          </a:bodyPr>
          <a:lstStyle/>
          <a:p>
            <a:pPr algn="l">
              <a:spcAft>
                <a:spcPts val="600"/>
              </a:spcAft>
            </a:pPr>
            <a:r>
              <a:rPr lang="en-US">
                <a:solidFill>
                  <a:schemeClr val="tx2">
                    <a:alpha val="60000"/>
                  </a:schemeClr>
                </a:solidFill>
              </a:rPr>
              <a:t>SAMPLE FOOTER TEXT</a:t>
            </a:r>
          </a:p>
        </p:txBody>
      </p:sp>
      <p:sp>
        <p:nvSpPr>
          <p:cNvPr id="6" name="Slide Number Placeholder 5">
            <a:extLst>
              <a:ext uri="{FF2B5EF4-FFF2-40B4-BE49-F238E27FC236}">
                <a16:creationId xmlns:a16="http://schemas.microsoft.com/office/drawing/2014/main" id="{F58EEEE3-8B34-E589-283D-DB5823D17E43}"/>
              </a:ext>
            </a:extLst>
          </p:cNvPr>
          <p:cNvSpPr>
            <a:spLocks noGrp="1"/>
          </p:cNvSpPr>
          <p:nvPr>
            <p:ph type="sldNum" sz="quarter" idx="12"/>
          </p:nvPr>
        </p:nvSpPr>
        <p:spPr/>
        <p:txBody>
          <a:bodyPr>
            <a:normAutofit/>
          </a:bodyPr>
          <a:lstStyle/>
          <a:p>
            <a:pPr>
              <a:spcAft>
                <a:spcPts val="600"/>
              </a:spcAft>
            </a:pPr>
            <a:fld id="{28844951-7827-47D4-8276-7DDE1FA7D85A}" type="slidenum">
              <a:rPr lang="en-US" smtClean="0"/>
              <a:pPr>
                <a:spcAft>
                  <a:spcPts val="600"/>
                </a:spcAft>
              </a:pPr>
              <a:t>39</a:t>
            </a:fld>
            <a:endParaRPr lang="en-US"/>
          </a:p>
        </p:txBody>
      </p:sp>
      <p:pic>
        <p:nvPicPr>
          <p:cNvPr id="8" name="Picture 8">
            <a:extLst>
              <a:ext uri="{FF2B5EF4-FFF2-40B4-BE49-F238E27FC236}">
                <a16:creationId xmlns:a16="http://schemas.microsoft.com/office/drawing/2014/main" id="{7D2F1BE2-50B8-6D85-1547-62FBEF1E9C1C}"/>
              </a:ext>
            </a:extLst>
          </p:cNvPr>
          <p:cNvPicPr>
            <a:picLocks noChangeAspect="1"/>
          </p:cNvPicPr>
          <p:nvPr/>
        </p:nvPicPr>
        <p:blipFill rotWithShape="1">
          <a:blip r:embed="rId2">
            <a:alphaModFix amt="80000"/>
          </a:blip>
          <a:srcRect t="23737" r="1" b="13603"/>
          <a:stretch/>
        </p:blipFill>
        <p:spPr>
          <a:xfrm>
            <a:off x="7236476" y="253999"/>
            <a:ext cx="4952475" cy="3571875"/>
          </a:xfrm>
          <a:prstGeom prst="rect">
            <a:avLst/>
          </a:prstGeom>
        </p:spPr>
      </p:pic>
      <p:pic>
        <p:nvPicPr>
          <p:cNvPr id="7" name="Picture 7">
            <a:extLst>
              <a:ext uri="{FF2B5EF4-FFF2-40B4-BE49-F238E27FC236}">
                <a16:creationId xmlns:a16="http://schemas.microsoft.com/office/drawing/2014/main" id="{77FF7B7F-6615-E37B-19B7-214A499D1C06}"/>
              </a:ext>
            </a:extLst>
          </p:cNvPr>
          <p:cNvPicPr>
            <a:picLocks noChangeAspect="1"/>
          </p:cNvPicPr>
          <p:nvPr/>
        </p:nvPicPr>
        <p:blipFill rotWithShape="1">
          <a:blip r:embed="rId3">
            <a:alphaModFix amt="80000"/>
          </a:blip>
          <a:srcRect t="1790" r="-2" b="-2"/>
          <a:stretch/>
        </p:blipFill>
        <p:spPr>
          <a:xfrm>
            <a:off x="7236475" y="4079873"/>
            <a:ext cx="4952475" cy="2778126"/>
          </a:xfrm>
          <a:prstGeom prst="rect">
            <a:avLst/>
          </a:prstGeom>
        </p:spPr>
      </p:pic>
    </p:spTree>
    <p:extLst>
      <p:ext uri="{BB962C8B-B14F-4D97-AF65-F5344CB8AC3E}">
        <p14:creationId xmlns:p14="http://schemas.microsoft.com/office/powerpoint/2010/main" val="29438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087" b="6321"/>
          <a:stretch/>
        </p:blipFill>
        <p:spPr>
          <a:xfrm>
            <a:off x="4447861" y="647911"/>
            <a:ext cx="7744139" cy="5649262"/>
          </a:xfrm>
          <a:prstGeom prst="rect">
            <a:avLst/>
          </a:prstGeom>
        </p:spPr>
      </p:pic>
      <p:sp>
        <p:nvSpPr>
          <p:cNvPr id="3" name="TextBox 2"/>
          <p:cNvSpPr txBox="1"/>
          <p:nvPr/>
        </p:nvSpPr>
        <p:spPr>
          <a:xfrm>
            <a:off x="3560618" y="124691"/>
            <a:ext cx="65670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Pancreatic ducts</a:t>
            </a:r>
          </a:p>
        </p:txBody>
      </p:sp>
      <p:sp>
        <p:nvSpPr>
          <p:cNvPr id="4" name="TextBox 3"/>
          <p:cNvSpPr txBox="1"/>
          <p:nvPr/>
        </p:nvSpPr>
        <p:spPr>
          <a:xfrm>
            <a:off x="4447860" y="5327374"/>
            <a:ext cx="12108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Major</a:t>
            </a:r>
          </a:p>
        </p:txBody>
      </p:sp>
      <p:sp>
        <p:nvSpPr>
          <p:cNvPr id="5" name="TextBox 4"/>
          <p:cNvSpPr txBox="1"/>
          <p:nvPr/>
        </p:nvSpPr>
        <p:spPr>
          <a:xfrm>
            <a:off x="4545495" y="4100108"/>
            <a:ext cx="27829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Minor duodenal papilla</a:t>
            </a:r>
          </a:p>
        </p:txBody>
      </p:sp>
      <p:sp>
        <p:nvSpPr>
          <p:cNvPr id="6" name="TextBox 5">
            <a:extLst>
              <a:ext uri="{FF2B5EF4-FFF2-40B4-BE49-F238E27FC236}">
                <a16:creationId xmlns:a16="http://schemas.microsoft.com/office/drawing/2014/main" id="{BA289A4A-446F-4849-85A0-1BA5421CD299}"/>
              </a:ext>
            </a:extLst>
          </p:cNvPr>
          <p:cNvSpPr txBox="1"/>
          <p:nvPr/>
        </p:nvSpPr>
        <p:spPr>
          <a:xfrm>
            <a:off x="106094" y="37347"/>
            <a:ext cx="4161132" cy="6594819"/>
          </a:xfrm>
          <a:prstGeom prst="rect">
            <a:avLst/>
          </a:prstGeom>
          <a:solidFill>
            <a:schemeClr val="bg2">
              <a:lumMod val="90000"/>
            </a:schemeClr>
          </a:solidFill>
        </p:spPr>
        <p:txBody>
          <a:bodyPr wrap="square" rtlCol="0">
            <a:spAutoFit/>
          </a:bodyPr>
          <a:lstStyle/>
          <a:p>
            <a:pPr marL="0" marR="0" lvl="0" indent="0" defTabSz="914400" rtl="0" eaLnBrk="1" fontAlgn="auto" latinLnBrk="0" hangingPunct="1">
              <a:lnSpc>
                <a:spcPct val="125000"/>
              </a:lnSpc>
              <a:spcBef>
                <a:spcPts val="0"/>
              </a:spcBef>
              <a:spcAft>
                <a:spcPts val="0"/>
              </a:spcAft>
              <a:buClrTx/>
              <a:buSzTx/>
              <a:buFontTx/>
              <a:buNone/>
              <a:tabLst>
                <a:tab pos="222885" algn="l"/>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1- Main pancreatic duct (duct of </a:t>
            </a:r>
            <a:r>
              <a:rPr kumimoji="0" lang="en-US" sz="20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Wirsung</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runs along the long axis of the pancreas from the tail to the head.</a:t>
            </a:r>
          </a:p>
          <a:p>
            <a:pPr marL="0" marR="0" lvl="0" indent="0" defTabSz="914400" rtl="0" eaLnBrk="1" fontAlgn="auto" latinLnBrk="0" hangingPunct="1">
              <a:lnSpc>
                <a:spcPct val="125000"/>
              </a:lnSpc>
              <a:spcBef>
                <a:spcPts val="0"/>
              </a:spcBef>
              <a:spcAft>
                <a:spcPts val="0"/>
              </a:spcAft>
              <a:buClrTx/>
              <a:buSzTx/>
              <a:buFontTx/>
              <a:buNone/>
              <a:tabLst>
                <a:tab pos="129540"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fuses with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CBD</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forming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hepato-pancreatic duct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that opens into the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major duodenal papilla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(ampulla of Vater) in the 2</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nd</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part of the duodenum.</a:t>
            </a:r>
          </a:p>
          <a:p>
            <a:pPr marL="0" marR="0" lvl="0" indent="0" defTabSz="914400" rtl="0" eaLnBrk="1" fontAlgn="auto" latinLnBrk="0" hangingPunct="1">
              <a:lnSpc>
                <a:spcPct val="125000"/>
              </a:lnSpc>
              <a:spcBef>
                <a:spcPts val="0"/>
              </a:spcBef>
              <a:spcAft>
                <a:spcPts val="0"/>
              </a:spcAft>
              <a:buClrTx/>
              <a:buSzTx/>
              <a:buFontTx/>
              <a:buNone/>
              <a:tabLst>
                <a:tab pos="222885" algn="l"/>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Accessory pancreatic duct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begins from the lower part of the head and uncinate process. </a:t>
            </a:r>
          </a:p>
          <a:p>
            <a:pPr marL="0" marR="0" lvl="0" indent="0" defTabSz="914400" rtl="0" eaLnBrk="1" fontAlgn="auto" latinLnBrk="0" hangingPunct="1">
              <a:lnSpc>
                <a:spcPct val="125000"/>
              </a:lnSpc>
              <a:spcBef>
                <a:spcPts val="0"/>
              </a:spcBef>
              <a:spcAft>
                <a:spcPts val="0"/>
              </a:spcAft>
              <a:buClrTx/>
              <a:buSzTx/>
              <a:buFontTx/>
              <a:buNone/>
              <a:tabLst>
                <a:tab pos="222885" algn="l"/>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It opens into the 2nd part of the duodenum on the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minor duodenal papilla,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one inch above the major duodenal papilla. </a:t>
            </a:r>
          </a:p>
        </p:txBody>
      </p:sp>
      <p:sp>
        <p:nvSpPr>
          <p:cNvPr id="7" name="TextBox 6">
            <a:extLst>
              <a:ext uri="{FF2B5EF4-FFF2-40B4-BE49-F238E27FC236}">
                <a16:creationId xmlns:a16="http://schemas.microsoft.com/office/drawing/2014/main" id="{C16B51E4-81F8-452A-970A-759801C37325}"/>
              </a:ext>
            </a:extLst>
          </p:cNvPr>
          <p:cNvSpPr txBox="1"/>
          <p:nvPr/>
        </p:nvSpPr>
        <p:spPr>
          <a:xfrm>
            <a:off x="4447860" y="4500218"/>
            <a:ext cx="1899931"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463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A6B3E15-3F01-1A8E-BA36-97E9537575FC}"/>
              </a:ext>
            </a:extLst>
          </p:cNvPr>
          <p:cNvSpPr>
            <a:spLocks noGrp="1"/>
          </p:cNvSpPr>
          <p:nvPr>
            <p:ph idx="1"/>
          </p:nvPr>
        </p:nvSpPr>
        <p:spPr>
          <a:xfrm>
            <a:off x="499608" y="415214"/>
            <a:ext cx="6163584" cy="5658040"/>
          </a:xfrm>
        </p:spPr>
        <p:txBody>
          <a:bodyPr>
            <a:normAutofit fontScale="92500" lnSpcReduction="10000"/>
          </a:bodyPr>
          <a:lstStyle/>
          <a:p>
            <a:pPr marL="0" indent="0">
              <a:lnSpc>
                <a:spcPct val="100000"/>
              </a:lnSpc>
              <a:buNone/>
            </a:pPr>
            <a:r>
              <a:rPr lang="en-US" b="1" dirty="0"/>
              <a:t>8)Portal or splenic vein thrombosis </a:t>
            </a:r>
          </a:p>
          <a:p>
            <a:pPr>
              <a:lnSpc>
                <a:spcPct val="100000"/>
              </a:lnSpc>
            </a:pPr>
            <a:r>
              <a:rPr lang="en-US" sz="2000" b="1" dirty="0">
                <a:solidFill>
                  <a:srgbClr val="FF0000"/>
                </a:solidFill>
              </a:rPr>
              <a:t>diagnoses? </a:t>
            </a:r>
            <a:r>
              <a:rPr lang="en-US" sz="2000" dirty="0"/>
              <a:t>This may often develop silently and is identified on a </a:t>
            </a:r>
            <a:r>
              <a:rPr lang="en-US" sz="2000" b="1" dirty="0"/>
              <a:t>CT scan</a:t>
            </a:r>
            <a:r>
              <a:rPr lang="en-US" sz="2000" dirty="0"/>
              <a:t>. A </a:t>
            </a:r>
            <a:r>
              <a:rPr lang="en-US" sz="2000" b="1" dirty="0"/>
              <a:t>marked rise in the platelet count </a:t>
            </a:r>
            <a:r>
              <a:rPr lang="en-US" sz="2000" dirty="0"/>
              <a:t>should raise suspicions</a:t>
            </a:r>
          </a:p>
          <a:p>
            <a:pPr>
              <a:lnSpc>
                <a:spcPct val="100000"/>
              </a:lnSpc>
            </a:pPr>
            <a:r>
              <a:rPr lang="en-US" sz="2000" b="1" dirty="0">
                <a:solidFill>
                  <a:srgbClr val="FF0000"/>
                </a:solidFill>
              </a:rPr>
              <a:t>Treatment?</a:t>
            </a:r>
          </a:p>
          <a:p>
            <a:pPr>
              <a:lnSpc>
                <a:spcPct val="100000"/>
              </a:lnSpc>
            </a:pPr>
            <a:r>
              <a:rPr lang="en-US" sz="2000" dirty="0"/>
              <a:t> In the context of acute pancreatitis, </a:t>
            </a:r>
            <a:r>
              <a:rPr lang="en-US" sz="2000" b="1" dirty="0"/>
              <a:t>treatment is usually conservative.</a:t>
            </a:r>
            <a:r>
              <a:rPr lang="en-US" sz="2000" dirty="0"/>
              <a:t> The patient should be screened for pro-coagulant tendencies. </a:t>
            </a:r>
          </a:p>
          <a:p>
            <a:pPr>
              <a:lnSpc>
                <a:spcPct val="100000"/>
              </a:lnSpc>
            </a:pPr>
            <a:r>
              <a:rPr lang="en-US" sz="2000" b="1" dirty="0"/>
              <a:t>If varices or other manifestations of portal hypertension develop</a:t>
            </a:r>
            <a:r>
              <a:rPr lang="en-US" sz="2000" dirty="0"/>
              <a:t>, they will require treatment, such as endoscopic injection or banding, B-blockade, etc. </a:t>
            </a:r>
          </a:p>
          <a:p>
            <a:pPr>
              <a:lnSpc>
                <a:spcPct val="100000"/>
              </a:lnSpc>
            </a:pPr>
            <a:r>
              <a:rPr lang="en-US" sz="2000" b="1" dirty="0"/>
              <a:t>Thrombocytosis</a:t>
            </a:r>
            <a:r>
              <a:rPr lang="en-US" sz="2000" dirty="0"/>
              <a:t> may mandate the use of aspirin or other anti-platelet drugs for a period. </a:t>
            </a:r>
          </a:p>
          <a:p>
            <a:pPr>
              <a:lnSpc>
                <a:spcPct val="100000"/>
              </a:lnSpc>
            </a:pPr>
            <a:r>
              <a:rPr lang="en-US" sz="2000" b="1" dirty="0"/>
              <a:t>Systemic anticoagulation</a:t>
            </a:r>
            <a:r>
              <a:rPr lang="en-US" sz="2000" dirty="0"/>
              <a:t>, if instituted early in the process, may achieve recanalization of the vein, but it is not routinely used as it carries considerable risks in a patient with ongoing pancreatitis.</a:t>
            </a:r>
          </a:p>
        </p:txBody>
      </p:sp>
      <p:sp>
        <p:nvSpPr>
          <p:cNvPr id="4" name="Date Placeholder 3">
            <a:extLst>
              <a:ext uri="{FF2B5EF4-FFF2-40B4-BE49-F238E27FC236}">
                <a16:creationId xmlns:a16="http://schemas.microsoft.com/office/drawing/2014/main" id="{01CC7F34-1485-2F06-B1C4-6258551D0E07}"/>
              </a:ext>
            </a:extLst>
          </p:cNvPr>
          <p:cNvSpPr>
            <a:spLocks noGrp="1"/>
          </p:cNvSpPr>
          <p:nvPr>
            <p:ph type="dt" sz="half" idx="10"/>
          </p:nvPr>
        </p:nvSpPr>
        <p:spPr/>
        <p:txBody>
          <a:bodyPr>
            <a:normAutofit/>
          </a:bodyPr>
          <a:lstStyle/>
          <a:p>
            <a:pPr>
              <a:spcAft>
                <a:spcPts val="600"/>
              </a:spcAft>
            </a:pPr>
            <a:r>
              <a:rPr lang="en-US"/>
              <a:t>3/1/20XX</a:t>
            </a:r>
          </a:p>
        </p:txBody>
      </p:sp>
      <p:sp>
        <p:nvSpPr>
          <p:cNvPr id="5" name="Footer Placeholder 4">
            <a:extLst>
              <a:ext uri="{FF2B5EF4-FFF2-40B4-BE49-F238E27FC236}">
                <a16:creationId xmlns:a16="http://schemas.microsoft.com/office/drawing/2014/main" id="{BCF0B88D-1176-E0FF-6358-109A6E3B9A5C}"/>
              </a:ext>
            </a:extLst>
          </p:cNvPr>
          <p:cNvSpPr>
            <a:spLocks noGrp="1"/>
          </p:cNvSpPr>
          <p:nvPr>
            <p:ph type="ftr" sz="quarter" idx="11"/>
          </p:nvPr>
        </p:nvSpPr>
        <p:spPr/>
        <p:txBody>
          <a:bodyPr>
            <a:normAutofit/>
          </a:bodyPr>
          <a:lstStyle/>
          <a:p>
            <a:pPr>
              <a:spcAft>
                <a:spcPts val="600"/>
              </a:spcAft>
            </a:pPr>
            <a:r>
              <a:rPr lang="en-US"/>
              <a:t>SAMPLE FOOTER TEXT</a:t>
            </a:r>
          </a:p>
        </p:txBody>
      </p:sp>
      <p:sp>
        <p:nvSpPr>
          <p:cNvPr id="6" name="Slide Number Placeholder 5">
            <a:extLst>
              <a:ext uri="{FF2B5EF4-FFF2-40B4-BE49-F238E27FC236}">
                <a16:creationId xmlns:a16="http://schemas.microsoft.com/office/drawing/2014/main" id="{9218ECBB-9115-613E-D266-453F64E12284}"/>
              </a:ext>
            </a:extLst>
          </p:cNvPr>
          <p:cNvSpPr>
            <a:spLocks noGrp="1"/>
          </p:cNvSpPr>
          <p:nvPr>
            <p:ph type="sldNum" sz="quarter" idx="12"/>
          </p:nvPr>
        </p:nvSpPr>
        <p:spPr/>
        <p:txBody>
          <a:bodyPr>
            <a:normAutofit/>
          </a:bodyPr>
          <a:lstStyle/>
          <a:p>
            <a:pPr>
              <a:spcAft>
                <a:spcPts val="600"/>
              </a:spcAft>
            </a:pPr>
            <a:fld id="{28844951-7827-47D4-8276-7DDE1FA7D85A}" type="slidenum">
              <a:rPr lang="en-US"/>
              <a:pPr>
                <a:spcAft>
                  <a:spcPts val="600"/>
                </a:spcAft>
              </a:pPr>
              <a:t>40</a:t>
            </a:fld>
            <a:endParaRPr lang="en-US"/>
          </a:p>
        </p:txBody>
      </p:sp>
      <p:pic>
        <p:nvPicPr>
          <p:cNvPr id="7" name="Picture 7">
            <a:extLst>
              <a:ext uri="{FF2B5EF4-FFF2-40B4-BE49-F238E27FC236}">
                <a16:creationId xmlns:a16="http://schemas.microsoft.com/office/drawing/2014/main" id="{6497B564-D27E-9EE4-444C-55EED1F4EA79}"/>
              </a:ext>
            </a:extLst>
          </p:cNvPr>
          <p:cNvPicPr>
            <a:picLocks noChangeAspect="1"/>
          </p:cNvPicPr>
          <p:nvPr/>
        </p:nvPicPr>
        <p:blipFill>
          <a:blip r:embed="rId2">
            <a:alphaModFix amt="90000"/>
          </a:blip>
          <a:stretch>
            <a:fillRect/>
          </a:stretch>
        </p:blipFill>
        <p:spPr>
          <a:xfrm>
            <a:off x="7458983" y="1537795"/>
            <a:ext cx="3894817" cy="2911376"/>
          </a:xfrm>
          <a:prstGeom prst="rect">
            <a:avLst/>
          </a:prstGeom>
        </p:spPr>
      </p:pic>
    </p:spTree>
    <p:extLst>
      <p:ext uri="{BB962C8B-B14F-4D97-AF65-F5344CB8AC3E}">
        <p14:creationId xmlns:p14="http://schemas.microsoft.com/office/powerpoint/2010/main" val="1434634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854" y="4068146"/>
            <a:ext cx="10515600" cy="2482041"/>
          </a:xfrm>
        </p:spPr>
        <p:txBody>
          <a:bodyPr/>
          <a:lstStyle/>
          <a:p>
            <a:r>
              <a:rPr lang="en-US" dirty="0"/>
              <a:t>Resources :</a:t>
            </a:r>
          </a:p>
          <a:p>
            <a:pPr marL="0" indent="0">
              <a:buNone/>
            </a:pPr>
            <a:r>
              <a:rPr lang="en-US" dirty="0"/>
              <a:t>                     Schwartz’s Principles of Surge eleventh edition</a:t>
            </a:r>
          </a:p>
          <a:p>
            <a:pPr marL="0" indent="0">
              <a:buNone/>
            </a:pPr>
            <a:r>
              <a:rPr lang="en-US" dirty="0"/>
              <a:t>                       Bailey &amp; Love's Short Practice of Surgery, 26th Edition</a:t>
            </a:r>
          </a:p>
        </p:txBody>
      </p:sp>
      <p:sp>
        <p:nvSpPr>
          <p:cNvPr id="4" name="TextBox 3"/>
          <p:cNvSpPr txBox="1"/>
          <p:nvPr/>
        </p:nvSpPr>
        <p:spPr>
          <a:xfrm>
            <a:off x="4254760" y="1380930"/>
            <a:ext cx="6204857" cy="1200329"/>
          </a:xfrm>
          <a:prstGeom prst="rect">
            <a:avLst/>
          </a:prstGeom>
          <a:noFill/>
        </p:spPr>
        <p:txBody>
          <a:bodyPr wrap="square" rtlCol="0">
            <a:spAutoFit/>
          </a:bodyPr>
          <a:lstStyle/>
          <a:p>
            <a:r>
              <a:rPr lang="en-US" sz="7200" dirty="0"/>
              <a:t>Thank you  </a:t>
            </a:r>
          </a:p>
        </p:txBody>
      </p:sp>
    </p:spTree>
    <p:extLst>
      <p:ext uri="{BB962C8B-B14F-4D97-AF65-F5344CB8AC3E}">
        <p14:creationId xmlns:p14="http://schemas.microsoft.com/office/powerpoint/2010/main" val="235484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717" y="483079"/>
            <a:ext cx="10515600" cy="5693884"/>
          </a:xfrm>
        </p:spPr>
        <p:txBody>
          <a:bodyPr>
            <a:normAutofit/>
          </a:bodyPr>
          <a:lstStyle/>
          <a:p>
            <a:r>
              <a:rPr lang="en-US" sz="3200" b="1" u="sng" dirty="0">
                <a:solidFill>
                  <a:srgbClr val="FF0000"/>
                </a:solidFill>
              </a:rPr>
              <a:t>Blood supply:</a:t>
            </a:r>
          </a:p>
          <a:p>
            <a:r>
              <a:rPr lang="en-US" b="1" dirty="0"/>
              <a:t>Arteries </a:t>
            </a:r>
            <a:r>
              <a:rPr lang="en-US" dirty="0"/>
              <a:t>: splenic superior and inferior pancreaticoduodenal arteries .</a:t>
            </a:r>
          </a:p>
          <a:p>
            <a:endParaRPr lang="en-US" dirty="0"/>
          </a:p>
          <a:p>
            <a:r>
              <a:rPr lang="en-US" b="1" dirty="0"/>
              <a:t>Veins</a:t>
            </a:r>
            <a:r>
              <a:rPr lang="en-US" dirty="0"/>
              <a:t> :corresponding veins into portal system.</a:t>
            </a:r>
          </a:p>
          <a:p>
            <a:endParaRPr lang="en-US" dirty="0"/>
          </a:p>
          <a:p>
            <a:r>
              <a:rPr lang="en-US" sz="3200" b="1" dirty="0">
                <a:solidFill>
                  <a:srgbClr val="FF0000"/>
                </a:solidFill>
              </a:rPr>
              <a:t>Lymph drainage</a:t>
            </a:r>
            <a:r>
              <a:rPr lang="en-US" dirty="0">
                <a:solidFill>
                  <a:srgbClr val="FF0000"/>
                </a:solidFill>
              </a:rPr>
              <a:t>: </a:t>
            </a:r>
          </a:p>
          <a:p>
            <a:pPr marL="0" indent="0">
              <a:buNone/>
            </a:pPr>
            <a:r>
              <a:rPr lang="en-US" dirty="0"/>
              <a:t>  celiac and superior mesenteric lymph nodes.</a:t>
            </a:r>
          </a:p>
          <a:p>
            <a:pPr marL="0" indent="0">
              <a:buNone/>
            </a:pPr>
            <a:endParaRPr lang="en-US" dirty="0"/>
          </a:p>
          <a:p>
            <a:r>
              <a:rPr lang="en-US" sz="3600" b="1" dirty="0">
                <a:solidFill>
                  <a:srgbClr val="FF0000"/>
                </a:solidFill>
              </a:rPr>
              <a:t>Nerve supply:</a:t>
            </a:r>
            <a:endParaRPr lang="en-US" sz="3200" b="1" dirty="0">
              <a:solidFill>
                <a:srgbClr val="FF0000"/>
              </a:solidFill>
            </a:endParaRPr>
          </a:p>
          <a:p>
            <a:pPr marL="0" indent="0">
              <a:buNone/>
            </a:pPr>
            <a:r>
              <a:rPr lang="en-US" sz="3200" dirty="0"/>
              <a:t>  </a:t>
            </a:r>
            <a:r>
              <a:rPr lang="en-US" dirty="0"/>
              <a:t>sympathetic and parasympathetic (vagal) nerve.</a:t>
            </a:r>
          </a:p>
          <a:p>
            <a:endParaRPr lang="en-US" sz="3200" dirty="0"/>
          </a:p>
          <a:p>
            <a:endParaRPr lang="en-US" dirty="0"/>
          </a:p>
        </p:txBody>
      </p:sp>
      <p:pic>
        <p:nvPicPr>
          <p:cNvPr id="5" name="Picture 4"/>
          <p:cNvPicPr>
            <a:picLocks noChangeAspect="1"/>
          </p:cNvPicPr>
          <p:nvPr/>
        </p:nvPicPr>
        <p:blipFill>
          <a:blip r:embed="rId2"/>
          <a:stretch>
            <a:fillRect/>
          </a:stretch>
        </p:blipFill>
        <p:spPr>
          <a:xfrm>
            <a:off x="8541829" y="2914650"/>
            <a:ext cx="3564446" cy="3600450"/>
          </a:xfrm>
          <a:prstGeom prst="rect">
            <a:avLst/>
          </a:prstGeom>
        </p:spPr>
      </p:pic>
    </p:spTree>
    <p:extLst>
      <p:ext uri="{BB962C8B-B14F-4D97-AF65-F5344CB8AC3E}">
        <p14:creationId xmlns:p14="http://schemas.microsoft.com/office/powerpoint/2010/main" val="167884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pancreatitis</a:t>
            </a:r>
          </a:p>
        </p:txBody>
      </p:sp>
      <p:sp>
        <p:nvSpPr>
          <p:cNvPr id="3" name="Content Placeholder 2"/>
          <p:cNvSpPr>
            <a:spLocks noGrp="1"/>
          </p:cNvSpPr>
          <p:nvPr>
            <p:ph idx="1"/>
          </p:nvPr>
        </p:nvSpPr>
        <p:spPr/>
        <p:txBody>
          <a:bodyPr/>
          <a:lstStyle/>
          <a:p>
            <a:r>
              <a:rPr lang="en-US" dirty="0"/>
              <a:t>is an inflammatory disorder of the pancreas that is characterized by edema and, with severe, necrosis, presenting with abdominal pain and is usually associated with raised pancreatic enzyme levels in the blood or urine.</a:t>
            </a:r>
          </a:p>
          <a:p>
            <a:pPr marL="0" indent="0">
              <a:buNone/>
            </a:pPr>
            <a:endParaRPr lang="en-US" dirty="0"/>
          </a:p>
          <a:p>
            <a:r>
              <a:rPr lang="en-US" dirty="0"/>
              <a:t>underlying mechanism of injury in pancreatitis is thought to be premature activation of pancreatic enzymes within the pancreas, leading to a process of auto-digestion.</a:t>
            </a:r>
          </a:p>
        </p:txBody>
      </p:sp>
      <p:pic>
        <p:nvPicPr>
          <p:cNvPr id="4" name="Picture 3"/>
          <p:cNvPicPr>
            <a:picLocks noChangeAspect="1"/>
          </p:cNvPicPr>
          <p:nvPr/>
        </p:nvPicPr>
        <p:blipFill>
          <a:blip r:embed="rId2"/>
          <a:stretch>
            <a:fillRect/>
          </a:stretch>
        </p:blipFill>
        <p:spPr>
          <a:xfrm>
            <a:off x="8048626" y="5076825"/>
            <a:ext cx="3986212" cy="1700212"/>
          </a:xfrm>
          <a:prstGeom prst="rect">
            <a:avLst/>
          </a:prstGeom>
        </p:spPr>
      </p:pic>
    </p:spTree>
    <p:extLst>
      <p:ext uri="{BB962C8B-B14F-4D97-AF65-F5344CB8AC3E}">
        <p14:creationId xmlns:p14="http://schemas.microsoft.com/office/powerpoint/2010/main" val="1152159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090804" cy="1325563"/>
          </a:xfrm>
        </p:spPr>
        <p:txBody>
          <a:bodyPr>
            <a:normAutofit/>
          </a:bodyPr>
          <a:lstStyle/>
          <a:p>
            <a:r>
              <a:rPr lang="en-US" dirty="0"/>
              <a:t>Acute pancreatitis may be categorized as mild or severe:</a:t>
            </a:r>
          </a:p>
        </p:txBody>
      </p:sp>
      <p:sp>
        <p:nvSpPr>
          <p:cNvPr id="3" name="Content Placeholder 2"/>
          <p:cNvSpPr>
            <a:spLocks noGrp="1"/>
          </p:cNvSpPr>
          <p:nvPr>
            <p:ph idx="1"/>
          </p:nvPr>
        </p:nvSpPr>
        <p:spPr/>
        <p:txBody>
          <a:bodyPr>
            <a:normAutofit fontScale="92500" lnSpcReduction="10000"/>
          </a:bodyPr>
          <a:lstStyle/>
          <a:p>
            <a:r>
              <a:rPr lang="en-US" b="1" dirty="0"/>
              <a:t>Mild acute pancreatitis </a:t>
            </a:r>
            <a:r>
              <a:rPr lang="en-US" dirty="0"/>
              <a:t>is characterized by </a:t>
            </a:r>
            <a:r>
              <a:rPr lang="en-US" u="sng" dirty="0"/>
              <a:t>interstitial edema </a:t>
            </a:r>
            <a:r>
              <a:rPr lang="en-US" dirty="0"/>
              <a:t>of the gland and </a:t>
            </a:r>
            <a:r>
              <a:rPr lang="en-US" u="sng" dirty="0"/>
              <a:t>minimal organ dysfunction</a:t>
            </a:r>
            <a:r>
              <a:rPr lang="en-US" dirty="0"/>
              <a:t>. 80% of patients will have a mild attack of pancreatitis, the mortality from which is around1%.</a:t>
            </a:r>
          </a:p>
          <a:p>
            <a:endParaRPr lang="en-US" dirty="0"/>
          </a:p>
          <a:p>
            <a:r>
              <a:rPr lang="en-US" b="1" dirty="0"/>
              <a:t>Severe acute pancreatitis </a:t>
            </a:r>
            <a:r>
              <a:rPr lang="en-US" dirty="0"/>
              <a:t>is characterized by </a:t>
            </a:r>
            <a:r>
              <a:rPr lang="en-US" u="sng" dirty="0"/>
              <a:t>pancreatic necrosis</a:t>
            </a:r>
            <a:r>
              <a:rPr lang="en-US" dirty="0"/>
              <a:t>, a severe systemic inflammatory response and often </a:t>
            </a:r>
            <a:r>
              <a:rPr lang="en-US" u="sng" dirty="0"/>
              <a:t>multi-organ failure</a:t>
            </a:r>
            <a:r>
              <a:rPr lang="en-US" dirty="0"/>
              <a:t>. In those who have a severe attack of pancreatitis, the mortality varies from 20 to 50%.</a:t>
            </a:r>
          </a:p>
          <a:p>
            <a:r>
              <a:rPr lang="en-US" dirty="0"/>
              <a:t>About one-third of deaths occur in the early phase of the attack, from multiple organ failure, while deaths occurring after the first week of onset are due to septic complications.</a:t>
            </a:r>
          </a:p>
        </p:txBody>
      </p:sp>
    </p:spTree>
    <p:extLst>
      <p:ext uri="{BB962C8B-B14F-4D97-AF65-F5344CB8AC3E}">
        <p14:creationId xmlns:p14="http://schemas.microsoft.com/office/powerpoint/2010/main" val="23106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a:t>
            </a:r>
          </a:p>
        </p:txBody>
      </p:sp>
      <p:sp>
        <p:nvSpPr>
          <p:cNvPr id="3" name="Content Placeholder 2"/>
          <p:cNvSpPr>
            <a:spLocks noGrp="1"/>
          </p:cNvSpPr>
          <p:nvPr>
            <p:ph idx="1"/>
          </p:nvPr>
        </p:nvSpPr>
        <p:spPr/>
        <p:txBody>
          <a:bodyPr/>
          <a:lstStyle/>
          <a:p>
            <a:r>
              <a:rPr lang="en-US" dirty="0"/>
              <a:t>Worldwide annual incidence may range from 5 to 80 per 100 000. The disease may occur at any age, with a peak in young men and older women.</a:t>
            </a:r>
          </a:p>
          <a:p>
            <a:pPr marL="0" indent="0">
              <a:buNone/>
            </a:pPr>
            <a:endParaRPr lang="en-US" dirty="0"/>
          </a:p>
          <a:p>
            <a:r>
              <a:rPr lang="en-US" dirty="0"/>
              <a:t>The incidence of acute pancreatitis also shows significant variation related to the prevalence of etiological factors and ethnicity and </a:t>
            </a:r>
          </a:p>
          <a:p>
            <a:pPr marL="0" indent="0">
              <a:buNone/>
            </a:pPr>
            <a:r>
              <a:rPr lang="en-US" dirty="0"/>
              <a:t>Smoking is an independent risk factor for acute pancreatitis.</a:t>
            </a:r>
          </a:p>
          <a:p>
            <a:endParaRPr lang="en-US" dirty="0"/>
          </a:p>
        </p:txBody>
      </p:sp>
    </p:spTree>
    <p:extLst>
      <p:ext uri="{BB962C8B-B14F-4D97-AF65-F5344CB8AC3E}">
        <p14:creationId xmlns:p14="http://schemas.microsoft.com/office/powerpoint/2010/main" val="1309546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a:t>
            </a:r>
          </a:p>
        </p:txBody>
      </p:sp>
      <p:sp>
        <p:nvSpPr>
          <p:cNvPr id="3" name="Content Placeholder 2"/>
          <p:cNvSpPr>
            <a:spLocks noGrp="1"/>
          </p:cNvSpPr>
          <p:nvPr>
            <p:ph idx="1"/>
          </p:nvPr>
        </p:nvSpPr>
        <p:spPr>
          <a:xfrm>
            <a:off x="690113" y="1825624"/>
            <a:ext cx="10981427" cy="4704571"/>
          </a:xfrm>
        </p:spPr>
        <p:txBody>
          <a:bodyPr>
            <a:normAutofit/>
          </a:bodyPr>
          <a:lstStyle/>
          <a:p>
            <a:r>
              <a:rPr lang="en-US" dirty="0"/>
              <a:t>The most common causes are gallstones and alcohol ,accounting for up to 80% of cases.</a:t>
            </a:r>
          </a:p>
          <a:p>
            <a:pPr marL="0" indent="0">
              <a:buNone/>
            </a:pPr>
            <a:endParaRPr lang="en-US" dirty="0"/>
          </a:p>
          <a:p>
            <a:r>
              <a:rPr lang="en-US" dirty="0"/>
              <a:t>The median age at index presentation of acute pancreatitis varies with etiology: with alcohol- and drug-induced pancreatitis presenting in the third or fourth decade compared with gallstone and trauma in the sixth decade.</a:t>
            </a:r>
          </a:p>
          <a:p>
            <a:pPr marL="0" indent="0">
              <a:buNone/>
            </a:pPr>
            <a:endParaRPr lang="en-US" dirty="0"/>
          </a:p>
          <a:p>
            <a:r>
              <a:rPr lang="en-US" dirty="0"/>
              <a:t>The gender difference is probably more related to etiology: in males alcohol is more often the cause while in females it is gallstones.</a:t>
            </a:r>
          </a:p>
        </p:txBody>
      </p:sp>
    </p:spTree>
    <p:extLst>
      <p:ext uri="{BB962C8B-B14F-4D97-AF65-F5344CB8AC3E}">
        <p14:creationId xmlns:p14="http://schemas.microsoft.com/office/powerpoint/2010/main" val="122722694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969</TotalTime>
  <Words>3610</Words>
  <Application>Microsoft Office PowerPoint</Application>
  <PresentationFormat>Widescreen</PresentationFormat>
  <Paragraphs>325</Paragraphs>
  <Slides>41</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Aharoni</vt:lpstr>
      <vt:lpstr>Aptos</vt:lpstr>
      <vt:lpstr>Arial</vt:lpstr>
      <vt:lpstr>Calibri</vt:lpstr>
      <vt:lpstr>Calibri Light</vt:lpstr>
      <vt:lpstr>Cambria</vt:lpstr>
      <vt:lpstr>Quattrocento Sans</vt:lpstr>
      <vt:lpstr>Roboto</vt:lpstr>
      <vt:lpstr>Times New Roman</vt:lpstr>
      <vt:lpstr>Wingdings</vt:lpstr>
      <vt:lpstr>Office 2013 - 2022 Theme</vt:lpstr>
      <vt:lpstr>ACUTE PANCREATITIS</vt:lpstr>
      <vt:lpstr>PowerPoint Presentation</vt:lpstr>
      <vt:lpstr>PowerPoint Presentation</vt:lpstr>
      <vt:lpstr>PowerPoint Presentation</vt:lpstr>
      <vt:lpstr>PowerPoint Presentation</vt:lpstr>
      <vt:lpstr>Acute pancreatitis</vt:lpstr>
      <vt:lpstr>Acute pancreatitis may be categorized as mild or severe:</vt:lpstr>
      <vt:lpstr>Incidence</vt:lpstr>
      <vt:lpstr>Etiology</vt:lpstr>
      <vt:lpstr>PowerPoint Presentation</vt:lpstr>
      <vt:lpstr>PowerPoint Presentation</vt:lpstr>
      <vt:lpstr>PowerPoint Presentation</vt:lpstr>
      <vt:lpstr>PowerPoint Presentation</vt:lpstr>
      <vt:lpstr>Clinical presentation</vt:lpstr>
      <vt:lpstr>PowerPoint Presentation</vt:lpstr>
      <vt:lpstr>Diagnosis</vt:lpstr>
      <vt:lpstr> </vt:lpstr>
      <vt:lpstr>PowerPoint Presentation</vt:lpstr>
      <vt:lpstr>Predicting Severity</vt:lpstr>
      <vt:lpstr>PowerPoint Presentation</vt:lpstr>
      <vt:lpstr>PowerPoint Presentation</vt:lpstr>
      <vt:lpstr>Classification of Severity</vt:lpstr>
      <vt:lpstr>Imaging: Therapeutic Endoscopic Retrograde Cholangiopancreatography(ERCP)</vt:lpstr>
      <vt:lpstr>PowerPoint Presentation</vt:lpstr>
      <vt:lpstr>Management of Acute Pancreatitis</vt:lpstr>
      <vt:lpstr>1)Fluid Resuscitation </vt:lpstr>
      <vt:lpstr>PowerPoint Presentation</vt:lpstr>
      <vt:lpstr>3)Pain management </vt:lpstr>
      <vt:lpstr>Antibiotics</vt:lpstr>
      <vt:lpstr>PowerPoint Presentation</vt:lpstr>
      <vt:lpstr>PowerPoint Presentation</vt:lpstr>
      <vt:lpstr>   Pancreatitis may involve all organ systems  and place demands on the surgeon beyond his or her skills. Patients with systemic complications should be managed by a multidisciplinary team that includes intensive care specialists. When there is organ failure, appropriate supportive therapies may include 1) inotropic support for hemodynamic instability.  2)hemofiltration in the event of renal failure.  3)ventilatory support for respiratory failure.  4)and correction of coagulopathies (including DIC). 5) There is no role for surgery during the initial period of resuscitation and stabilization; surgical intervention is contemplated only in the patient who deteriorates as a result of local complications following successful stabilization.</vt:lpstr>
      <vt:lpstr>B)Local complications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PANCREATITIS</dc:title>
  <dc:creator>FPC</dc:creator>
  <cp:lastModifiedBy>SHAHED Ayoub Muhaisen</cp:lastModifiedBy>
  <cp:revision>36</cp:revision>
  <dcterms:created xsi:type="dcterms:W3CDTF">2023-09-16T09:06:32Z</dcterms:created>
  <dcterms:modified xsi:type="dcterms:W3CDTF">2024-09-15T19:41:25Z</dcterms:modified>
</cp:coreProperties>
</file>