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5" autoAdjust="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4B23E-817B-4BC8-998A-32371F4C0F4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9BECC-634D-4F9F-9672-B2DDBC444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7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3" name="Google Shape;3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4" name="Google Shape;3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808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18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9" name="Google Shape;5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331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9" name="Google Shape;5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598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9" name="Google Shape;5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0618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3" name="Google Shape;5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823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0" name="Google Shape;3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855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900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3" name="Google Shape;4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016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9151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5" name="Google Shape;4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804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7" name="Google Shape;4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7886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5" name="Google Shape;5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6" name="Google Shape;52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592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1" name="Google Shape;5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401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53C7-1236-45F8-BB3F-23583EE316C7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58B6-31DF-4118-B8A0-1BE61AB6F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1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53C7-1236-45F8-BB3F-23583EE316C7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58B6-31DF-4118-B8A0-1BE61AB6F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4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53C7-1236-45F8-BB3F-23583EE316C7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58B6-31DF-4118-B8A0-1BE61AB6F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53C7-1236-45F8-BB3F-23583EE316C7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58B6-31DF-4118-B8A0-1BE61AB6F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53C7-1236-45F8-BB3F-23583EE316C7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58B6-31DF-4118-B8A0-1BE61AB6F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4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53C7-1236-45F8-BB3F-23583EE316C7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58B6-31DF-4118-B8A0-1BE61AB6F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53C7-1236-45F8-BB3F-23583EE316C7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58B6-31DF-4118-B8A0-1BE61AB6F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9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53C7-1236-45F8-BB3F-23583EE316C7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58B6-31DF-4118-B8A0-1BE61AB6F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53C7-1236-45F8-BB3F-23583EE316C7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58B6-31DF-4118-B8A0-1BE61AB6F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4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53C7-1236-45F8-BB3F-23583EE316C7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58B6-31DF-4118-B8A0-1BE61AB6F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0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53C7-1236-45F8-BB3F-23583EE316C7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58B6-31DF-4118-B8A0-1BE61AB6F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1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353C7-1236-45F8-BB3F-23583EE316C7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C58B6-31DF-4118-B8A0-1BE61AB6F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3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"/>
          <p:cNvSpPr/>
          <p:nvPr/>
        </p:nvSpPr>
        <p:spPr>
          <a:xfrm>
            <a:off x="2425149" y="622851"/>
            <a:ext cx="8348870" cy="3843131"/>
          </a:xfrm>
          <a:prstGeom prst="rect">
            <a:avLst/>
          </a:prstGeom>
          <a:gradFill>
            <a:gsLst>
              <a:gs pos="0">
                <a:srgbClr val="B30000">
                  <a:alpha val="77647"/>
                </a:srgbClr>
              </a:gs>
              <a:gs pos="50000">
                <a:srgbClr val="FF0000"/>
              </a:gs>
              <a:gs pos="100000">
                <a:srgbClr val="B30000">
                  <a:alpha val="77647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8800"/>
              <a:buFont typeface="Arial"/>
              <a:buNone/>
            </a:pPr>
            <a:r>
              <a:rPr lang="en-US" sz="8800" b="1" i="0" u="none" strike="noStrike" cap="none" dirty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Ovarian cycle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28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1"/>
          <p:cNvSpPr/>
          <p:nvPr/>
        </p:nvSpPr>
        <p:spPr>
          <a:xfrm>
            <a:off x="106017" y="145775"/>
            <a:ext cx="11854070" cy="639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Hormonal control of the ovarian cycle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 the 1st half of the cycle: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Anterior</a:t>
            </a:r>
            <a:r>
              <a:rPr lang="en-US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pituitary gland </a:t>
            </a:r>
            <a:r>
              <a:rPr lang="en-US" sz="23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secretes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follicular stimulating hormone </a:t>
            </a:r>
            <a:r>
              <a:rPr lang="en-US" sz="23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F. S. H</a:t>
            </a:r>
            <a:r>
              <a:rPr lang="en-US" sz="23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</a:t>
            </a:r>
            <a:r>
              <a:rPr lang="en-US" sz="23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causes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	1. Changes of the </a:t>
            </a:r>
            <a:r>
              <a:rPr lang="en-US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primary follicle to growing follicle and Graafian follicle</a:t>
            </a:r>
            <a:r>
              <a:rPr lang="en-US" sz="23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	2. Secretion of </a:t>
            </a:r>
            <a:r>
              <a:rPr lang="en-US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estrogen </a:t>
            </a:r>
            <a:r>
              <a:rPr lang="en-US" sz="23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hormone.</a:t>
            </a:r>
            <a:endParaRPr dirty="0"/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middle of the cycle: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</a:t>
            </a:r>
            <a:r>
              <a:rPr lang="en-US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top </a:t>
            </a:r>
            <a:r>
              <a:rPr lang="en-US" sz="23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secretion of </a:t>
            </a:r>
            <a:r>
              <a:rPr lang="en-US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F. S. H.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Tx/>
              <a:buChar char="-"/>
            </a:pPr>
            <a:r>
              <a:rPr lang="en-US" sz="23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Estrogen</a:t>
            </a:r>
            <a:r>
              <a:rPr lang="en-US" sz="23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stimulates pituitary gland to produce </a:t>
            </a:r>
            <a:r>
              <a:rPr lang="en-US" sz="23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luteinizing hormone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LH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3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</a:pPr>
            <a:r>
              <a:rPr lang="en-US" sz="23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0" u="none" strike="noStrike" cap="none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causes:1</a:t>
            </a:r>
            <a:r>
              <a:rPr lang="en-US" sz="23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Ovulation (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rupture of Graafian </a:t>
            </a:r>
            <a:r>
              <a:rPr lang="en-US" sz="23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follicle</a:t>
            </a:r>
            <a:r>
              <a:rPr lang="en-US" sz="23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300" b="1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0" u="none" strike="noStrike" cap="none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3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. Formation of </a:t>
            </a:r>
            <a:r>
              <a:rPr lang="en-US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corpus luteum that </a:t>
            </a:r>
            <a:r>
              <a:rPr lang="en-US" sz="23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secrets </a:t>
            </a:r>
            <a:r>
              <a:rPr lang="en-US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progesterone</a:t>
            </a:r>
            <a:r>
              <a:rPr lang="en-US" sz="23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and a small amount of</a:t>
            </a:r>
            <a:r>
              <a:rPr lang="en-US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estrogen </a:t>
            </a: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second half of the cycle</a:t>
            </a:r>
            <a:r>
              <a:rPr lang="en-US" sz="2300" b="1" i="0" u="none" strike="noStrike" cap="none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</a:pPr>
            <a:r>
              <a:rPr lang="en-US" sz="2300" b="1" dirty="0" smtClean="0">
                <a:solidFill>
                  <a:srgbClr val="003399"/>
                </a:solidFill>
                <a:latin typeface="Arial"/>
                <a:cs typeface="Arial"/>
                <a:sym typeface="Arial"/>
              </a:rPr>
              <a:t>Corpus luteum secrets progesterone and a small amount of estrogen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54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"/>
          <p:cNvSpPr/>
          <p:nvPr/>
        </p:nvSpPr>
        <p:spPr>
          <a:xfrm>
            <a:off x="-6344" y="553456"/>
            <a:ext cx="5463256" cy="3843131"/>
          </a:xfrm>
          <a:prstGeom prst="rect">
            <a:avLst/>
          </a:prstGeom>
          <a:gradFill>
            <a:gsLst>
              <a:gs pos="0">
                <a:srgbClr val="B30000">
                  <a:alpha val="77647"/>
                </a:srgbClr>
              </a:gs>
              <a:gs pos="50000">
                <a:srgbClr val="FF0000"/>
              </a:gs>
              <a:gs pos="100000">
                <a:srgbClr val="B30000">
                  <a:alpha val="77647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8800"/>
              <a:buFont typeface="Arial"/>
              <a:buNone/>
            </a:pPr>
            <a:r>
              <a:rPr lang="en-US" sz="8800" b="1" i="0" u="none" strike="noStrike" cap="none" dirty="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Uterine cycle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3846" b="17991"/>
          <a:stretch/>
        </p:blipFill>
        <p:spPr>
          <a:xfrm>
            <a:off x="7063573" y="-32206"/>
            <a:ext cx="4704071" cy="59990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77998" y="324771"/>
            <a:ext cx="2366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Fundes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4095" y="3451737"/>
            <a:ext cx="1749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Body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9110" y="5043546"/>
            <a:ext cx="1842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cervix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63573" y="5891869"/>
            <a:ext cx="2207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Vagina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70327" y="5430204"/>
            <a:ext cx="16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vulva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373292" y="1062230"/>
            <a:ext cx="2042316" cy="1405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063573" y="2920743"/>
            <a:ext cx="1714081" cy="9926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</p:cNvCxnSpPr>
          <p:nvPr/>
        </p:nvCxnSpPr>
        <p:spPr>
          <a:xfrm flipV="1">
            <a:off x="6431282" y="3451737"/>
            <a:ext cx="1963168" cy="20534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005583" y="4039737"/>
            <a:ext cx="1014844" cy="2077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9706002" y="4375067"/>
            <a:ext cx="1184912" cy="1256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"/>
          <p:cNvSpPr/>
          <p:nvPr/>
        </p:nvSpPr>
        <p:spPr>
          <a:xfrm>
            <a:off x="198782" y="185530"/>
            <a:ext cx="11993217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∙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Uterine (menstrual) cycle </a:t>
            </a:r>
            <a:endParaRPr lang="en-US" sz="2400" b="1" i="0" u="none" strike="noStrike" cap="none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∙"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i="0" u="none" strike="noStrike" cap="none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The uterus is a hollow thick – walled muscular organ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The wall of the uterus is formed of three layers from innermost to outermost ( endometrium , myometrium and perimetrium )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i="0" u="none" strike="noStrike" cap="none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During </a:t>
            </a:r>
            <a:r>
              <a:rPr lang="en-US" sz="2400" b="1" i="0" u="none" strike="noStrike" cap="none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each ovarian cycle, the endometrium of the fundus and body of the uterus also undergoes cyclic changes that end in hemorrhage (menstruation). </a:t>
            </a:r>
            <a:endParaRPr sz="2400"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-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duration of the menstrual cycle is about 28 days</a:t>
            </a:r>
            <a:endParaRPr sz="2400"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-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Starting from the first day of hemorrhage.</a:t>
            </a:r>
            <a:endParaRPr sz="2400" dirty="0"/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first cycle at puberty is called </a:t>
            </a:r>
            <a:r>
              <a:rPr lang="en-US" sz="24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menarche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(about 11-14 years )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The cycle end at menopause age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 about 45-55 years )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4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"/>
          <p:cNvSpPr/>
          <p:nvPr/>
        </p:nvSpPr>
        <p:spPr>
          <a:xfrm>
            <a:off x="2179321" y="243713"/>
            <a:ext cx="72619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Noto Sans Symbols"/>
              <a:buChar char="❖"/>
            </a:pPr>
            <a:r>
              <a:rPr lang="en-US" sz="28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Stages of the uterine (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menstrual</a:t>
            </a:r>
            <a:r>
              <a:rPr lang="en-US" sz="28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) cycle</a:t>
            </a:r>
            <a:endParaRPr sz="28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4"/>
          <p:cNvSpPr/>
          <p:nvPr/>
        </p:nvSpPr>
        <p:spPr>
          <a:xfrm>
            <a:off x="238539" y="3335835"/>
            <a:ext cx="11794436" cy="3416279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(I) Stage of menstruation (bleeding):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** Duration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about 3-5 days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buClr>
                <a:srgbClr val="0000CC"/>
              </a:buClr>
              <a:buSzPts val="2400"/>
            </a:pPr>
            <a:r>
              <a:rPr lang="en-US" sz="2400" b="1" dirty="0">
                <a:solidFill>
                  <a:srgbClr val="0000CC"/>
                </a:solidFill>
              </a:rPr>
              <a:t>** Causes: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/>
              <a:t>Sudden drop of the estrogen and progesterone levels in the blood due to </a:t>
            </a:r>
            <a:r>
              <a:rPr lang="en-US" sz="2400" b="1" dirty="0"/>
              <a:t>degeneration of corpus luteum </a:t>
            </a:r>
            <a:r>
              <a:rPr lang="en-US" sz="2400" dirty="0"/>
              <a:t>leading to spasm of the spiral arteries</a:t>
            </a:r>
            <a:r>
              <a:rPr lang="en-US" sz="2400" dirty="0" smtClean="0"/>
              <a:t>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consists of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pieces of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endometrium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** Blood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not clot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due to its high contents of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fibrinolytic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enzymes.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** Structure of the endometrium:</a:t>
            </a:r>
            <a:r>
              <a:rPr lang="en-US" sz="2400" b="0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 dirty="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It is formed of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basal layer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Its thickness is about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 mm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4" descr="Image05"/>
          <p:cNvPicPr preferRelativeResize="0"/>
          <p:nvPr/>
        </p:nvPicPr>
        <p:blipFill rotWithShape="1">
          <a:blip r:embed="rId3">
            <a:alphaModFix/>
          </a:blip>
          <a:srcRect t="1" r="27958" b="34039"/>
          <a:stretch/>
        </p:blipFill>
        <p:spPr>
          <a:xfrm>
            <a:off x="355912" y="1265043"/>
            <a:ext cx="6535218" cy="1798835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"/>
          <p:cNvSpPr txBox="1"/>
          <p:nvPr/>
        </p:nvSpPr>
        <p:spPr>
          <a:xfrm>
            <a:off x="3355316" y="993107"/>
            <a:ext cx="9084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  <a:endParaRPr dirty="0"/>
          </a:p>
        </p:txBody>
      </p:sp>
      <p:sp>
        <p:nvSpPr>
          <p:cNvPr id="543" name="Google Shape;543;p4"/>
          <p:cNvSpPr/>
          <p:nvPr/>
        </p:nvSpPr>
        <p:spPr>
          <a:xfrm>
            <a:off x="6891129" y="1113609"/>
            <a:ext cx="2398645" cy="61522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371" y="61014"/>
                </a:moveTo>
                <a:lnTo>
                  <a:pt x="-80131" y="11927"/>
                </a:lnTo>
                <a:lnTo>
                  <a:pt x="-95755" y="234527"/>
                </a:lnTo>
              </a:path>
            </a:pathLst>
          </a:cu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Basal part of uterine gland</a:t>
            </a:r>
            <a:endParaRPr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44" name="Google Shape;544;p4"/>
          <p:cNvCxnSpPr/>
          <p:nvPr/>
        </p:nvCxnSpPr>
        <p:spPr>
          <a:xfrm flipH="1">
            <a:off x="3738077" y="1431171"/>
            <a:ext cx="142914" cy="52322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45" name="Google Shape;545;p4"/>
          <p:cNvSpPr txBox="1"/>
          <p:nvPr/>
        </p:nvSpPr>
        <p:spPr>
          <a:xfrm>
            <a:off x="6917634" y="679647"/>
            <a:ext cx="331305" cy="7515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2292" y="767327"/>
            <a:ext cx="23839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 of gland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2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"/>
          <p:cNvSpPr/>
          <p:nvPr/>
        </p:nvSpPr>
        <p:spPr>
          <a:xfrm>
            <a:off x="2179321" y="243713"/>
            <a:ext cx="72619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Noto Sans Symbols"/>
              <a:buChar char="❖"/>
            </a:pPr>
            <a:r>
              <a:rPr lang="en-US" sz="28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Stages of the uterine (menstrual) cycle</a:t>
            </a:r>
            <a:endParaRPr sz="28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2" name="Google Shape;552;p5" descr="Image06"/>
          <p:cNvPicPr preferRelativeResize="0"/>
          <p:nvPr/>
        </p:nvPicPr>
        <p:blipFill rotWithShape="1">
          <a:blip r:embed="rId3">
            <a:alphaModFix/>
          </a:blip>
          <a:srcRect l="6232" r="38808"/>
          <a:stretch/>
        </p:blipFill>
        <p:spPr>
          <a:xfrm>
            <a:off x="2179321" y="1248507"/>
            <a:ext cx="7007279" cy="2190859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5"/>
          <p:cNvSpPr/>
          <p:nvPr/>
        </p:nvSpPr>
        <p:spPr>
          <a:xfrm>
            <a:off x="9974550" y="995237"/>
            <a:ext cx="1869874" cy="4616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072" y="65303"/>
                </a:moveTo>
                <a:lnTo>
                  <a:pt x="-3404" y="60131"/>
                </a:lnTo>
                <a:lnTo>
                  <a:pt x="-86202" y="18708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Flat cells</a:t>
            </a:r>
            <a:endParaRPr sz="2400" b="1" i="0" u="none" strike="noStrike" cap="none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4" name="Google Shape;554;p5"/>
          <p:cNvSpPr txBox="1"/>
          <p:nvPr/>
        </p:nvSpPr>
        <p:spPr>
          <a:xfrm>
            <a:off x="558219" y="3604590"/>
            <a:ext cx="10986052" cy="286228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(II) Stage of repair إصلاح: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 Duration about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3-4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days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cells of the basal part of the uterine glands proliferate and migrate to cover the raw surface of the endometrium by </a:t>
            </a:r>
            <a:r>
              <a:rPr lang="en-US" sz="24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flat cells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effect of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estrogen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hormone secreted from the ovary.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5"/>
          <p:cNvSpPr txBox="1"/>
          <p:nvPr/>
        </p:nvSpPr>
        <p:spPr>
          <a:xfrm>
            <a:off x="6891130" y="705378"/>
            <a:ext cx="331305" cy="7515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51245" y="670547"/>
            <a:ext cx="23839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 of gland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07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"/>
          <p:cNvSpPr/>
          <p:nvPr/>
        </p:nvSpPr>
        <p:spPr>
          <a:xfrm>
            <a:off x="244998" y="3352322"/>
            <a:ext cx="11947002" cy="327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(Ill) Stage of proliferation: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 Duration: 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about 5-6 days.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endometrium shows the following changes: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 The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endometrial </a:t>
            </a:r>
            <a:r>
              <a:rPr lang="en-US" sz="24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become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cuboidal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 The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endometrial </a:t>
            </a:r>
            <a:r>
              <a:rPr lang="en-US" sz="24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glands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longer and straight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about 4 mm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3- The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spiral </a:t>
            </a:r>
            <a:r>
              <a:rPr lang="en-US" sz="24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arteries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become longer and straight. </a:t>
            </a:r>
            <a:endParaRPr dirty="0"/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Causes: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effect of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estrogen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hormone secreted from the ovary.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2" name="Google Shape;562;p6" descr="Image07"/>
          <p:cNvPicPr preferRelativeResize="0"/>
          <p:nvPr/>
        </p:nvPicPr>
        <p:blipFill rotWithShape="1">
          <a:blip r:embed="rId3">
            <a:alphaModFix/>
          </a:blip>
          <a:srcRect r="9782"/>
          <a:stretch/>
        </p:blipFill>
        <p:spPr>
          <a:xfrm>
            <a:off x="3750365" y="227089"/>
            <a:ext cx="5564902" cy="32749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3" name="Google Shape;563;p6"/>
          <p:cNvCxnSpPr/>
          <p:nvPr/>
        </p:nvCxnSpPr>
        <p:spPr>
          <a:xfrm rot="10800000">
            <a:off x="7752522" y="1013791"/>
            <a:ext cx="0" cy="219323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4" name="Google Shape;564;p6"/>
          <p:cNvCxnSpPr/>
          <p:nvPr/>
        </p:nvCxnSpPr>
        <p:spPr>
          <a:xfrm rot="10800000">
            <a:off x="5652052" y="1013791"/>
            <a:ext cx="0" cy="20342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65" name="Google Shape;565;p6"/>
          <p:cNvSpPr/>
          <p:nvPr/>
        </p:nvSpPr>
        <p:spPr>
          <a:xfrm>
            <a:off x="2179321" y="0"/>
            <a:ext cx="72619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Noto Sans Symbols"/>
              <a:buChar char="❖"/>
            </a:pPr>
            <a:r>
              <a:rPr lang="en-US" sz="28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Stages of the uterine (menstrual) cycle</a:t>
            </a:r>
            <a:endParaRPr sz="28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90494" y="1013790"/>
            <a:ext cx="2326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Uterine gland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2369" y="1536964"/>
            <a:ext cx="21242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Spiral artery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8707272" y="1275400"/>
            <a:ext cx="883222" cy="400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9" idx="3"/>
          </p:cNvCxnSpPr>
          <p:nvPr/>
        </p:nvCxnSpPr>
        <p:spPr>
          <a:xfrm>
            <a:off x="3626668" y="1798574"/>
            <a:ext cx="462640" cy="4457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oogle Shape;564;p6"/>
          <p:cNvCxnSpPr/>
          <p:nvPr/>
        </p:nvCxnSpPr>
        <p:spPr>
          <a:xfrm rot="10800000">
            <a:off x="4093461" y="847462"/>
            <a:ext cx="0" cy="20342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955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7" descr="Image2"/>
          <p:cNvPicPr preferRelativeResize="0"/>
          <p:nvPr/>
        </p:nvPicPr>
        <p:blipFill rotWithShape="1">
          <a:blip r:embed="rId3">
            <a:alphaModFix/>
          </a:blip>
          <a:srcRect l="1" r="30120"/>
          <a:stretch/>
        </p:blipFill>
        <p:spPr>
          <a:xfrm>
            <a:off x="556591" y="278221"/>
            <a:ext cx="3525079" cy="662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7"/>
          <p:cNvSpPr/>
          <p:nvPr/>
        </p:nvSpPr>
        <p:spPr>
          <a:xfrm>
            <a:off x="2839532" y="1505817"/>
            <a:ext cx="478622" cy="4539324"/>
          </a:xfrm>
          <a:custGeom>
            <a:avLst/>
            <a:gdLst/>
            <a:ahLst/>
            <a:cxnLst/>
            <a:rect l="l" t="t" r="r" b="b"/>
            <a:pathLst>
              <a:path w="323" h="1965" extrusionOk="0">
                <a:moveTo>
                  <a:pt x="323" y="0"/>
                </a:moveTo>
                <a:cubicBezTo>
                  <a:pt x="316" y="2"/>
                  <a:pt x="285" y="11"/>
                  <a:pt x="278" y="15"/>
                </a:cubicBezTo>
                <a:cubicBezTo>
                  <a:pt x="262" y="24"/>
                  <a:pt x="233" y="45"/>
                  <a:pt x="233" y="45"/>
                </a:cubicBezTo>
                <a:cubicBezTo>
                  <a:pt x="212" y="76"/>
                  <a:pt x="195" y="90"/>
                  <a:pt x="225" y="142"/>
                </a:cubicBezTo>
                <a:cubicBezTo>
                  <a:pt x="233" y="156"/>
                  <a:pt x="270" y="157"/>
                  <a:pt x="270" y="157"/>
                </a:cubicBezTo>
                <a:cubicBezTo>
                  <a:pt x="280" y="155"/>
                  <a:pt x="295" y="159"/>
                  <a:pt x="300" y="150"/>
                </a:cubicBezTo>
                <a:cubicBezTo>
                  <a:pt x="318" y="121"/>
                  <a:pt x="282" y="116"/>
                  <a:pt x="270" y="112"/>
                </a:cubicBezTo>
                <a:cubicBezTo>
                  <a:pt x="210" y="120"/>
                  <a:pt x="204" y="113"/>
                  <a:pt x="188" y="165"/>
                </a:cubicBezTo>
                <a:cubicBezTo>
                  <a:pt x="190" y="192"/>
                  <a:pt x="191" y="220"/>
                  <a:pt x="195" y="247"/>
                </a:cubicBezTo>
                <a:cubicBezTo>
                  <a:pt x="196" y="255"/>
                  <a:pt x="196" y="265"/>
                  <a:pt x="203" y="270"/>
                </a:cubicBezTo>
                <a:cubicBezTo>
                  <a:pt x="216" y="279"/>
                  <a:pt x="248" y="285"/>
                  <a:pt x="248" y="285"/>
                </a:cubicBezTo>
                <a:cubicBezTo>
                  <a:pt x="258" y="282"/>
                  <a:pt x="273" y="286"/>
                  <a:pt x="278" y="277"/>
                </a:cubicBezTo>
                <a:cubicBezTo>
                  <a:pt x="284" y="266"/>
                  <a:pt x="282" y="245"/>
                  <a:pt x="270" y="240"/>
                </a:cubicBezTo>
                <a:cubicBezTo>
                  <a:pt x="249" y="232"/>
                  <a:pt x="225" y="245"/>
                  <a:pt x="203" y="247"/>
                </a:cubicBezTo>
                <a:cubicBezTo>
                  <a:pt x="164" y="307"/>
                  <a:pt x="154" y="378"/>
                  <a:pt x="233" y="405"/>
                </a:cubicBezTo>
                <a:cubicBezTo>
                  <a:pt x="245" y="402"/>
                  <a:pt x="263" y="407"/>
                  <a:pt x="270" y="397"/>
                </a:cubicBezTo>
                <a:cubicBezTo>
                  <a:pt x="277" y="387"/>
                  <a:pt x="274" y="365"/>
                  <a:pt x="263" y="360"/>
                </a:cubicBezTo>
                <a:cubicBezTo>
                  <a:pt x="245" y="352"/>
                  <a:pt x="223" y="365"/>
                  <a:pt x="203" y="367"/>
                </a:cubicBezTo>
                <a:cubicBezTo>
                  <a:pt x="168" y="402"/>
                  <a:pt x="162" y="453"/>
                  <a:pt x="180" y="502"/>
                </a:cubicBezTo>
                <a:cubicBezTo>
                  <a:pt x="184" y="512"/>
                  <a:pt x="217" y="522"/>
                  <a:pt x="225" y="525"/>
                </a:cubicBezTo>
                <a:cubicBezTo>
                  <a:pt x="234" y="522"/>
                  <a:pt x="268" y="515"/>
                  <a:pt x="263" y="495"/>
                </a:cubicBezTo>
                <a:cubicBezTo>
                  <a:pt x="261" y="487"/>
                  <a:pt x="248" y="490"/>
                  <a:pt x="240" y="487"/>
                </a:cubicBezTo>
                <a:cubicBezTo>
                  <a:pt x="220" y="490"/>
                  <a:pt x="196" y="483"/>
                  <a:pt x="180" y="495"/>
                </a:cubicBezTo>
                <a:cubicBezTo>
                  <a:pt x="167" y="504"/>
                  <a:pt x="165" y="540"/>
                  <a:pt x="165" y="540"/>
                </a:cubicBezTo>
                <a:cubicBezTo>
                  <a:pt x="175" y="638"/>
                  <a:pt x="156" y="642"/>
                  <a:pt x="248" y="630"/>
                </a:cubicBezTo>
                <a:cubicBezTo>
                  <a:pt x="271" y="555"/>
                  <a:pt x="186" y="617"/>
                  <a:pt x="165" y="637"/>
                </a:cubicBezTo>
                <a:cubicBezTo>
                  <a:pt x="152" y="680"/>
                  <a:pt x="131" y="716"/>
                  <a:pt x="158" y="765"/>
                </a:cubicBezTo>
                <a:cubicBezTo>
                  <a:pt x="166" y="779"/>
                  <a:pt x="203" y="780"/>
                  <a:pt x="203" y="780"/>
                </a:cubicBezTo>
                <a:cubicBezTo>
                  <a:pt x="211" y="778"/>
                  <a:pt x="253" y="774"/>
                  <a:pt x="248" y="750"/>
                </a:cubicBezTo>
                <a:cubicBezTo>
                  <a:pt x="246" y="741"/>
                  <a:pt x="233" y="740"/>
                  <a:pt x="225" y="735"/>
                </a:cubicBezTo>
                <a:cubicBezTo>
                  <a:pt x="135" y="745"/>
                  <a:pt x="181" y="731"/>
                  <a:pt x="143" y="787"/>
                </a:cubicBezTo>
                <a:cubicBezTo>
                  <a:pt x="145" y="827"/>
                  <a:pt x="125" y="876"/>
                  <a:pt x="150" y="907"/>
                </a:cubicBezTo>
                <a:cubicBezTo>
                  <a:pt x="167" y="929"/>
                  <a:pt x="207" y="910"/>
                  <a:pt x="233" y="900"/>
                </a:cubicBezTo>
                <a:cubicBezTo>
                  <a:pt x="242" y="897"/>
                  <a:pt x="218" y="890"/>
                  <a:pt x="210" y="885"/>
                </a:cubicBezTo>
                <a:cubicBezTo>
                  <a:pt x="198" y="887"/>
                  <a:pt x="183" y="884"/>
                  <a:pt x="173" y="892"/>
                </a:cubicBezTo>
                <a:cubicBezTo>
                  <a:pt x="159" y="903"/>
                  <a:pt x="143" y="937"/>
                  <a:pt x="143" y="937"/>
                </a:cubicBezTo>
                <a:cubicBezTo>
                  <a:pt x="150" y="1042"/>
                  <a:pt x="131" y="1049"/>
                  <a:pt x="218" y="1035"/>
                </a:cubicBezTo>
                <a:cubicBezTo>
                  <a:pt x="232" y="988"/>
                  <a:pt x="199" y="1006"/>
                  <a:pt x="165" y="1012"/>
                </a:cubicBezTo>
                <a:cubicBezTo>
                  <a:pt x="140" y="1039"/>
                  <a:pt x="136" y="1052"/>
                  <a:pt x="128" y="1087"/>
                </a:cubicBezTo>
                <a:cubicBezTo>
                  <a:pt x="130" y="1107"/>
                  <a:pt x="124" y="1130"/>
                  <a:pt x="135" y="1147"/>
                </a:cubicBezTo>
                <a:cubicBezTo>
                  <a:pt x="144" y="1160"/>
                  <a:pt x="180" y="1162"/>
                  <a:pt x="180" y="1162"/>
                </a:cubicBezTo>
                <a:cubicBezTo>
                  <a:pt x="188" y="1160"/>
                  <a:pt x="200" y="1162"/>
                  <a:pt x="203" y="1155"/>
                </a:cubicBezTo>
                <a:cubicBezTo>
                  <a:pt x="207" y="1145"/>
                  <a:pt x="204" y="1129"/>
                  <a:pt x="195" y="1125"/>
                </a:cubicBezTo>
                <a:cubicBezTo>
                  <a:pt x="181" y="1119"/>
                  <a:pt x="165" y="1130"/>
                  <a:pt x="150" y="1132"/>
                </a:cubicBezTo>
                <a:cubicBezTo>
                  <a:pt x="125" y="1170"/>
                  <a:pt x="100" y="1240"/>
                  <a:pt x="158" y="1260"/>
                </a:cubicBezTo>
                <a:cubicBezTo>
                  <a:pt x="175" y="1257"/>
                  <a:pt x="195" y="1262"/>
                  <a:pt x="210" y="1252"/>
                </a:cubicBezTo>
                <a:cubicBezTo>
                  <a:pt x="216" y="1248"/>
                  <a:pt x="211" y="1232"/>
                  <a:pt x="203" y="1230"/>
                </a:cubicBezTo>
                <a:cubicBezTo>
                  <a:pt x="183" y="1226"/>
                  <a:pt x="163" y="1235"/>
                  <a:pt x="143" y="1237"/>
                </a:cubicBezTo>
                <a:cubicBezTo>
                  <a:pt x="128" y="1260"/>
                  <a:pt x="121" y="1279"/>
                  <a:pt x="113" y="1305"/>
                </a:cubicBezTo>
                <a:cubicBezTo>
                  <a:pt x="123" y="1391"/>
                  <a:pt x="117" y="1375"/>
                  <a:pt x="203" y="1365"/>
                </a:cubicBezTo>
                <a:cubicBezTo>
                  <a:pt x="218" y="1316"/>
                  <a:pt x="179" y="1336"/>
                  <a:pt x="143" y="1342"/>
                </a:cubicBezTo>
                <a:cubicBezTo>
                  <a:pt x="113" y="1387"/>
                  <a:pt x="95" y="1393"/>
                  <a:pt x="120" y="1455"/>
                </a:cubicBezTo>
                <a:cubicBezTo>
                  <a:pt x="126" y="1470"/>
                  <a:pt x="150" y="1465"/>
                  <a:pt x="165" y="1470"/>
                </a:cubicBezTo>
                <a:cubicBezTo>
                  <a:pt x="178" y="1467"/>
                  <a:pt x="196" y="1473"/>
                  <a:pt x="203" y="1462"/>
                </a:cubicBezTo>
                <a:cubicBezTo>
                  <a:pt x="208" y="1454"/>
                  <a:pt x="189" y="1448"/>
                  <a:pt x="180" y="1447"/>
                </a:cubicBezTo>
                <a:cubicBezTo>
                  <a:pt x="163" y="1445"/>
                  <a:pt x="145" y="1452"/>
                  <a:pt x="128" y="1455"/>
                </a:cubicBezTo>
                <a:cubicBezTo>
                  <a:pt x="94" y="1506"/>
                  <a:pt x="104" y="1483"/>
                  <a:pt x="90" y="1522"/>
                </a:cubicBezTo>
                <a:cubicBezTo>
                  <a:pt x="102" y="1599"/>
                  <a:pt x="96" y="1585"/>
                  <a:pt x="173" y="1575"/>
                </a:cubicBezTo>
                <a:cubicBezTo>
                  <a:pt x="178" y="1567"/>
                  <a:pt x="190" y="1561"/>
                  <a:pt x="188" y="1552"/>
                </a:cubicBezTo>
                <a:cubicBezTo>
                  <a:pt x="184" y="1538"/>
                  <a:pt x="151" y="1548"/>
                  <a:pt x="128" y="1552"/>
                </a:cubicBezTo>
                <a:cubicBezTo>
                  <a:pt x="92" y="1576"/>
                  <a:pt x="104" y="1590"/>
                  <a:pt x="90" y="1627"/>
                </a:cubicBezTo>
                <a:cubicBezTo>
                  <a:pt x="98" y="1696"/>
                  <a:pt x="88" y="1709"/>
                  <a:pt x="150" y="1695"/>
                </a:cubicBezTo>
                <a:cubicBezTo>
                  <a:pt x="166" y="1649"/>
                  <a:pt x="137" y="1665"/>
                  <a:pt x="105" y="1672"/>
                </a:cubicBezTo>
                <a:cubicBezTo>
                  <a:pt x="100" y="1680"/>
                  <a:pt x="94" y="1687"/>
                  <a:pt x="90" y="1695"/>
                </a:cubicBezTo>
                <a:cubicBezTo>
                  <a:pt x="84" y="1709"/>
                  <a:pt x="75" y="1740"/>
                  <a:pt x="75" y="1740"/>
                </a:cubicBezTo>
                <a:cubicBezTo>
                  <a:pt x="83" y="1807"/>
                  <a:pt x="74" y="1823"/>
                  <a:pt x="135" y="1807"/>
                </a:cubicBezTo>
                <a:cubicBezTo>
                  <a:pt x="119" y="1756"/>
                  <a:pt x="93" y="1787"/>
                  <a:pt x="75" y="1815"/>
                </a:cubicBezTo>
                <a:cubicBezTo>
                  <a:pt x="57" y="1868"/>
                  <a:pt x="69" y="1847"/>
                  <a:pt x="45" y="1882"/>
                </a:cubicBezTo>
                <a:cubicBezTo>
                  <a:pt x="54" y="1935"/>
                  <a:pt x="55" y="1940"/>
                  <a:pt x="105" y="1927"/>
                </a:cubicBezTo>
                <a:cubicBezTo>
                  <a:pt x="113" y="1897"/>
                  <a:pt x="136" y="1847"/>
                  <a:pt x="45" y="1905"/>
                </a:cubicBezTo>
                <a:cubicBezTo>
                  <a:pt x="13" y="1926"/>
                  <a:pt x="51" y="1965"/>
                  <a:pt x="0" y="196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4094922" y="0"/>
            <a:ext cx="8049937" cy="6671763"/>
          </a:xfrm>
          <a:prstGeom prst="rect">
            <a:avLst/>
          </a:prstGeom>
          <a:noFill/>
          <a:ln w="28575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(IV) Stage of secretion: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Duration: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about 10-14 days.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Causes: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 is under the control of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progesterone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hormone secreted by the </a:t>
            </a:r>
            <a:r>
              <a:rPr lang="en-US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corpus luteum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الجسم الاصفر.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r>
              <a:rPr lang="en-US" sz="2000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The endometrium shows the following changes:</a:t>
            </a:r>
            <a:endParaRPr dirty="0"/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 The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endometrial </a:t>
            </a:r>
            <a:r>
              <a:rPr lang="en-US" sz="20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become highly columnar. 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 The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endometrial </a:t>
            </a:r>
            <a:r>
              <a:rPr lang="en-US" sz="20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glands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become highly tortuous and filled with mucus and glycogen (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uterine milk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3- The </a:t>
            </a:r>
            <a:r>
              <a:rPr lang="en-US" sz="20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spiral arteries</a:t>
            </a:r>
            <a:r>
              <a:rPr lang="en-US" sz="2000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become more dilated and tortuous.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 The thickness is increased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about 5-7 mm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5- The endometrium is formed by 3 layers </a:t>
            </a:r>
            <a:endParaRPr dirty="0"/>
          </a:p>
          <a:p>
            <a:pPr marL="742950" marR="0" lvl="1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romanLcParenR"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Superficial compact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contains apices of the glands.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romanLcParenR"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Middle spongy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contains the main part of the glands.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above 2 layers are supplied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spiral arteries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are </a:t>
            </a:r>
            <a:r>
              <a:rPr lang="en-US" sz="2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estrogen dependent.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These layers are only lost with spasm of these arteries.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romanLcParenR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Deep basal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layer: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containing the basal part of the uterine glands.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layer is supplied by the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basal 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(straight)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arteries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7"/>
          <p:cNvSpPr txBox="1"/>
          <p:nvPr/>
        </p:nvSpPr>
        <p:spPr>
          <a:xfrm>
            <a:off x="-5868" y="5823372"/>
            <a:ext cx="936329" cy="70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Basal Layer</a:t>
            </a:r>
            <a:endParaRPr sz="2000" b="0" i="0" u="none" strike="noStrike" cap="none" dirty="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7"/>
          <p:cNvSpPr txBox="1"/>
          <p:nvPr/>
        </p:nvSpPr>
        <p:spPr>
          <a:xfrm>
            <a:off x="47141" y="3241311"/>
            <a:ext cx="936329" cy="70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Spongy Layer</a:t>
            </a:r>
            <a:endParaRPr sz="2000" b="0" i="0" u="none" strike="noStrike" cap="none" dirty="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7"/>
          <p:cNvSpPr txBox="1"/>
          <p:nvPr/>
        </p:nvSpPr>
        <p:spPr>
          <a:xfrm>
            <a:off x="100150" y="1027043"/>
            <a:ext cx="1152939" cy="7005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Compact Layer</a:t>
            </a:r>
            <a:endParaRPr sz="2000" b="0" i="0" u="none" strike="noStrike" cap="none" dirty="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7"/>
          <p:cNvSpPr/>
          <p:nvPr/>
        </p:nvSpPr>
        <p:spPr>
          <a:xfrm>
            <a:off x="845080" y="1505817"/>
            <a:ext cx="478622" cy="4539324"/>
          </a:xfrm>
          <a:custGeom>
            <a:avLst/>
            <a:gdLst/>
            <a:ahLst/>
            <a:cxnLst/>
            <a:rect l="l" t="t" r="r" b="b"/>
            <a:pathLst>
              <a:path w="323" h="1965" extrusionOk="0">
                <a:moveTo>
                  <a:pt x="323" y="0"/>
                </a:moveTo>
                <a:cubicBezTo>
                  <a:pt x="316" y="2"/>
                  <a:pt x="285" y="11"/>
                  <a:pt x="278" y="15"/>
                </a:cubicBezTo>
                <a:cubicBezTo>
                  <a:pt x="262" y="24"/>
                  <a:pt x="233" y="45"/>
                  <a:pt x="233" y="45"/>
                </a:cubicBezTo>
                <a:cubicBezTo>
                  <a:pt x="212" y="76"/>
                  <a:pt x="195" y="90"/>
                  <a:pt x="225" y="142"/>
                </a:cubicBezTo>
                <a:cubicBezTo>
                  <a:pt x="233" y="156"/>
                  <a:pt x="270" y="157"/>
                  <a:pt x="270" y="157"/>
                </a:cubicBezTo>
                <a:cubicBezTo>
                  <a:pt x="280" y="155"/>
                  <a:pt x="295" y="159"/>
                  <a:pt x="300" y="150"/>
                </a:cubicBezTo>
                <a:cubicBezTo>
                  <a:pt x="318" y="121"/>
                  <a:pt x="282" y="116"/>
                  <a:pt x="270" y="112"/>
                </a:cubicBezTo>
                <a:cubicBezTo>
                  <a:pt x="210" y="120"/>
                  <a:pt x="204" y="113"/>
                  <a:pt x="188" y="165"/>
                </a:cubicBezTo>
                <a:cubicBezTo>
                  <a:pt x="190" y="192"/>
                  <a:pt x="191" y="220"/>
                  <a:pt x="195" y="247"/>
                </a:cubicBezTo>
                <a:cubicBezTo>
                  <a:pt x="196" y="255"/>
                  <a:pt x="196" y="265"/>
                  <a:pt x="203" y="270"/>
                </a:cubicBezTo>
                <a:cubicBezTo>
                  <a:pt x="216" y="279"/>
                  <a:pt x="248" y="285"/>
                  <a:pt x="248" y="285"/>
                </a:cubicBezTo>
                <a:cubicBezTo>
                  <a:pt x="258" y="282"/>
                  <a:pt x="273" y="286"/>
                  <a:pt x="278" y="277"/>
                </a:cubicBezTo>
                <a:cubicBezTo>
                  <a:pt x="284" y="266"/>
                  <a:pt x="282" y="245"/>
                  <a:pt x="270" y="240"/>
                </a:cubicBezTo>
                <a:cubicBezTo>
                  <a:pt x="249" y="232"/>
                  <a:pt x="225" y="245"/>
                  <a:pt x="203" y="247"/>
                </a:cubicBezTo>
                <a:cubicBezTo>
                  <a:pt x="164" y="307"/>
                  <a:pt x="154" y="378"/>
                  <a:pt x="233" y="405"/>
                </a:cubicBezTo>
                <a:cubicBezTo>
                  <a:pt x="245" y="402"/>
                  <a:pt x="263" y="407"/>
                  <a:pt x="270" y="397"/>
                </a:cubicBezTo>
                <a:cubicBezTo>
                  <a:pt x="277" y="387"/>
                  <a:pt x="274" y="365"/>
                  <a:pt x="263" y="360"/>
                </a:cubicBezTo>
                <a:cubicBezTo>
                  <a:pt x="245" y="352"/>
                  <a:pt x="223" y="365"/>
                  <a:pt x="203" y="367"/>
                </a:cubicBezTo>
                <a:cubicBezTo>
                  <a:pt x="168" y="402"/>
                  <a:pt x="162" y="453"/>
                  <a:pt x="180" y="502"/>
                </a:cubicBezTo>
                <a:cubicBezTo>
                  <a:pt x="184" y="512"/>
                  <a:pt x="217" y="522"/>
                  <a:pt x="225" y="525"/>
                </a:cubicBezTo>
                <a:cubicBezTo>
                  <a:pt x="234" y="522"/>
                  <a:pt x="268" y="515"/>
                  <a:pt x="263" y="495"/>
                </a:cubicBezTo>
                <a:cubicBezTo>
                  <a:pt x="261" y="487"/>
                  <a:pt x="248" y="490"/>
                  <a:pt x="240" y="487"/>
                </a:cubicBezTo>
                <a:cubicBezTo>
                  <a:pt x="220" y="490"/>
                  <a:pt x="196" y="483"/>
                  <a:pt x="180" y="495"/>
                </a:cubicBezTo>
                <a:cubicBezTo>
                  <a:pt x="167" y="504"/>
                  <a:pt x="165" y="540"/>
                  <a:pt x="165" y="540"/>
                </a:cubicBezTo>
                <a:cubicBezTo>
                  <a:pt x="175" y="638"/>
                  <a:pt x="156" y="642"/>
                  <a:pt x="248" y="630"/>
                </a:cubicBezTo>
                <a:cubicBezTo>
                  <a:pt x="271" y="555"/>
                  <a:pt x="186" y="617"/>
                  <a:pt x="165" y="637"/>
                </a:cubicBezTo>
                <a:cubicBezTo>
                  <a:pt x="152" y="680"/>
                  <a:pt x="131" y="716"/>
                  <a:pt x="158" y="765"/>
                </a:cubicBezTo>
                <a:cubicBezTo>
                  <a:pt x="166" y="779"/>
                  <a:pt x="203" y="780"/>
                  <a:pt x="203" y="780"/>
                </a:cubicBezTo>
                <a:cubicBezTo>
                  <a:pt x="211" y="778"/>
                  <a:pt x="253" y="774"/>
                  <a:pt x="248" y="750"/>
                </a:cubicBezTo>
                <a:cubicBezTo>
                  <a:pt x="246" y="741"/>
                  <a:pt x="233" y="740"/>
                  <a:pt x="225" y="735"/>
                </a:cubicBezTo>
                <a:cubicBezTo>
                  <a:pt x="135" y="745"/>
                  <a:pt x="181" y="731"/>
                  <a:pt x="143" y="787"/>
                </a:cubicBezTo>
                <a:cubicBezTo>
                  <a:pt x="145" y="827"/>
                  <a:pt x="125" y="876"/>
                  <a:pt x="150" y="907"/>
                </a:cubicBezTo>
                <a:cubicBezTo>
                  <a:pt x="167" y="929"/>
                  <a:pt x="207" y="910"/>
                  <a:pt x="233" y="900"/>
                </a:cubicBezTo>
                <a:cubicBezTo>
                  <a:pt x="242" y="897"/>
                  <a:pt x="218" y="890"/>
                  <a:pt x="210" y="885"/>
                </a:cubicBezTo>
                <a:cubicBezTo>
                  <a:pt x="198" y="887"/>
                  <a:pt x="183" y="884"/>
                  <a:pt x="173" y="892"/>
                </a:cubicBezTo>
                <a:cubicBezTo>
                  <a:pt x="159" y="903"/>
                  <a:pt x="143" y="937"/>
                  <a:pt x="143" y="937"/>
                </a:cubicBezTo>
                <a:cubicBezTo>
                  <a:pt x="150" y="1042"/>
                  <a:pt x="131" y="1049"/>
                  <a:pt x="218" y="1035"/>
                </a:cubicBezTo>
                <a:cubicBezTo>
                  <a:pt x="232" y="988"/>
                  <a:pt x="199" y="1006"/>
                  <a:pt x="165" y="1012"/>
                </a:cubicBezTo>
                <a:cubicBezTo>
                  <a:pt x="140" y="1039"/>
                  <a:pt x="136" y="1052"/>
                  <a:pt x="128" y="1087"/>
                </a:cubicBezTo>
                <a:cubicBezTo>
                  <a:pt x="130" y="1107"/>
                  <a:pt x="124" y="1130"/>
                  <a:pt x="135" y="1147"/>
                </a:cubicBezTo>
                <a:cubicBezTo>
                  <a:pt x="144" y="1160"/>
                  <a:pt x="180" y="1162"/>
                  <a:pt x="180" y="1162"/>
                </a:cubicBezTo>
                <a:cubicBezTo>
                  <a:pt x="188" y="1160"/>
                  <a:pt x="200" y="1162"/>
                  <a:pt x="203" y="1155"/>
                </a:cubicBezTo>
                <a:cubicBezTo>
                  <a:pt x="207" y="1145"/>
                  <a:pt x="204" y="1129"/>
                  <a:pt x="195" y="1125"/>
                </a:cubicBezTo>
                <a:cubicBezTo>
                  <a:pt x="181" y="1119"/>
                  <a:pt x="165" y="1130"/>
                  <a:pt x="150" y="1132"/>
                </a:cubicBezTo>
                <a:cubicBezTo>
                  <a:pt x="125" y="1170"/>
                  <a:pt x="100" y="1240"/>
                  <a:pt x="158" y="1260"/>
                </a:cubicBezTo>
                <a:cubicBezTo>
                  <a:pt x="175" y="1257"/>
                  <a:pt x="195" y="1262"/>
                  <a:pt x="210" y="1252"/>
                </a:cubicBezTo>
                <a:cubicBezTo>
                  <a:pt x="216" y="1248"/>
                  <a:pt x="211" y="1232"/>
                  <a:pt x="203" y="1230"/>
                </a:cubicBezTo>
                <a:cubicBezTo>
                  <a:pt x="183" y="1226"/>
                  <a:pt x="163" y="1235"/>
                  <a:pt x="143" y="1237"/>
                </a:cubicBezTo>
                <a:cubicBezTo>
                  <a:pt x="128" y="1260"/>
                  <a:pt x="121" y="1279"/>
                  <a:pt x="113" y="1305"/>
                </a:cubicBezTo>
                <a:cubicBezTo>
                  <a:pt x="123" y="1391"/>
                  <a:pt x="117" y="1375"/>
                  <a:pt x="203" y="1365"/>
                </a:cubicBezTo>
                <a:cubicBezTo>
                  <a:pt x="218" y="1316"/>
                  <a:pt x="179" y="1336"/>
                  <a:pt x="143" y="1342"/>
                </a:cubicBezTo>
                <a:cubicBezTo>
                  <a:pt x="113" y="1387"/>
                  <a:pt x="95" y="1393"/>
                  <a:pt x="120" y="1455"/>
                </a:cubicBezTo>
                <a:cubicBezTo>
                  <a:pt x="126" y="1470"/>
                  <a:pt x="150" y="1465"/>
                  <a:pt x="165" y="1470"/>
                </a:cubicBezTo>
                <a:cubicBezTo>
                  <a:pt x="178" y="1467"/>
                  <a:pt x="196" y="1473"/>
                  <a:pt x="203" y="1462"/>
                </a:cubicBezTo>
                <a:cubicBezTo>
                  <a:pt x="208" y="1454"/>
                  <a:pt x="189" y="1448"/>
                  <a:pt x="180" y="1447"/>
                </a:cubicBezTo>
                <a:cubicBezTo>
                  <a:pt x="163" y="1445"/>
                  <a:pt x="145" y="1452"/>
                  <a:pt x="128" y="1455"/>
                </a:cubicBezTo>
                <a:cubicBezTo>
                  <a:pt x="94" y="1506"/>
                  <a:pt x="104" y="1483"/>
                  <a:pt x="90" y="1522"/>
                </a:cubicBezTo>
                <a:cubicBezTo>
                  <a:pt x="102" y="1599"/>
                  <a:pt x="96" y="1585"/>
                  <a:pt x="173" y="1575"/>
                </a:cubicBezTo>
                <a:cubicBezTo>
                  <a:pt x="178" y="1567"/>
                  <a:pt x="190" y="1561"/>
                  <a:pt x="188" y="1552"/>
                </a:cubicBezTo>
                <a:cubicBezTo>
                  <a:pt x="184" y="1538"/>
                  <a:pt x="151" y="1548"/>
                  <a:pt x="128" y="1552"/>
                </a:cubicBezTo>
                <a:cubicBezTo>
                  <a:pt x="92" y="1576"/>
                  <a:pt x="104" y="1590"/>
                  <a:pt x="90" y="1627"/>
                </a:cubicBezTo>
                <a:cubicBezTo>
                  <a:pt x="98" y="1696"/>
                  <a:pt x="88" y="1709"/>
                  <a:pt x="150" y="1695"/>
                </a:cubicBezTo>
                <a:cubicBezTo>
                  <a:pt x="166" y="1649"/>
                  <a:pt x="137" y="1665"/>
                  <a:pt x="105" y="1672"/>
                </a:cubicBezTo>
                <a:cubicBezTo>
                  <a:pt x="100" y="1680"/>
                  <a:pt x="94" y="1687"/>
                  <a:pt x="90" y="1695"/>
                </a:cubicBezTo>
                <a:cubicBezTo>
                  <a:pt x="84" y="1709"/>
                  <a:pt x="75" y="1740"/>
                  <a:pt x="75" y="1740"/>
                </a:cubicBezTo>
                <a:cubicBezTo>
                  <a:pt x="83" y="1807"/>
                  <a:pt x="74" y="1823"/>
                  <a:pt x="135" y="1807"/>
                </a:cubicBezTo>
                <a:cubicBezTo>
                  <a:pt x="119" y="1756"/>
                  <a:pt x="93" y="1787"/>
                  <a:pt x="75" y="1815"/>
                </a:cubicBezTo>
                <a:cubicBezTo>
                  <a:pt x="57" y="1868"/>
                  <a:pt x="69" y="1847"/>
                  <a:pt x="45" y="1882"/>
                </a:cubicBezTo>
                <a:cubicBezTo>
                  <a:pt x="54" y="1935"/>
                  <a:pt x="55" y="1940"/>
                  <a:pt x="105" y="1927"/>
                </a:cubicBezTo>
                <a:cubicBezTo>
                  <a:pt x="113" y="1897"/>
                  <a:pt x="136" y="1847"/>
                  <a:pt x="45" y="1905"/>
                </a:cubicBezTo>
                <a:cubicBezTo>
                  <a:pt x="13" y="1926"/>
                  <a:pt x="51" y="1965"/>
                  <a:pt x="0" y="196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7"/>
          <p:cNvSpPr txBox="1"/>
          <p:nvPr/>
        </p:nvSpPr>
        <p:spPr>
          <a:xfrm>
            <a:off x="2723322" y="2728457"/>
            <a:ext cx="936329" cy="70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Spiral artery</a:t>
            </a:r>
            <a:endParaRPr sz="2000" b="0" i="0" u="none" strike="noStrike" cap="none" dirty="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9" name="Google Shape;579;p7"/>
          <p:cNvCxnSpPr/>
          <p:nvPr/>
        </p:nvCxnSpPr>
        <p:spPr>
          <a:xfrm rot="10800000">
            <a:off x="3331406" y="5823372"/>
            <a:ext cx="0" cy="889701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992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"/>
          <p:cNvSpPr/>
          <p:nvPr/>
        </p:nvSpPr>
        <p:spPr>
          <a:xfrm>
            <a:off x="0" y="342184"/>
            <a:ext cx="12192000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❖"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some of the sympotoms of a normal menstruation ?</a:t>
            </a:r>
          </a:p>
          <a:p>
            <a:pPr marL="342900" marR="0" lvl="0" indent="-3429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abdominal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cramps, </a:t>
            </a:r>
            <a:r>
              <a:rPr lang="en-US" sz="24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lower back </a:t>
            </a:r>
            <a:r>
              <a:rPr lang="en-US" sz="2400" b="1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pain</a:t>
            </a:r>
          </a:p>
          <a:p>
            <a:pPr marL="342900" marR="0" lvl="0" indent="-3429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bowel issues,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cravings</a:t>
            </a:r>
          </a:p>
          <a:p>
            <a:pPr marL="342900" marR="0" lvl="0" indent="-3429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headache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fluid retention </a:t>
            </a:r>
          </a:p>
          <a:p>
            <a:pPr marL="342900" indent="-342900">
              <a:lnSpc>
                <a:spcPct val="125000"/>
              </a:lnSpc>
              <a:buClr>
                <a:srgbClr val="FF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trouble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sleeping,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mood swings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irritability </a:t>
            </a:r>
            <a:r>
              <a:rPr lang="en-US" sz="2400" b="1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fatigue</a:t>
            </a:r>
            <a:endParaRPr lang="en-US" sz="24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acne</a:t>
            </a:r>
          </a:p>
          <a:p>
            <a:pPr marL="342900" marR="0" lvl="0" indent="-3429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tender </a:t>
            </a:r>
            <a:r>
              <a:rPr lang="en-US" sz="2400" b="1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breast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+mj-lt"/>
              <a:buAutoNum type="arabicPeriod"/>
            </a:pP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Dysmenorrhea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(painful).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AutoNum type="arabicPeriod"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Menorrhagia: severe bleeding.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AutoNum type="arabicPeriod"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Amenorrhea: no period. 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4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"/>
          <p:cNvSpPr/>
          <p:nvPr/>
        </p:nvSpPr>
        <p:spPr>
          <a:xfrm>
            <a:off x="248964" y="199145"/>
            <a:ext cx="11694071" cy="64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❖"/>
            </a:pPr>
            <a:r>
              <a:rPr lang="ar-JO" sz="3600" b="1" i="0" u="none" strike="noStrike" cap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36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Ovarian 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dirty="0"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occurs </a:t>
            </a:r>
            <a:r>
              <a:rPr lang="en-US" sz="32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cortex of ovary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started after puberty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Each ovary functions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alternatively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every other month.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It is repeated every lunar month (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every 28 days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till menopause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ts val="2176"/>
              <a:buFont typeface="Noto Sans Symbols"/>
              <a:buChar char="▪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birth, the ovary contains about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 million primary oocyte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Thereafter most of them degenerate and, by puberty, when ovulation begins only about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40,000 primary oocytes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left in the ovary.</a:t>
            </a:r>
            <a:endParaRPr sz="32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During each cycle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10-15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primary follicles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developed but one or more continue and other atrophied.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2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"/>
          <p:cNvSpPr/>
          <p:nvPr/>
        </p:nvSpPr>
        <p:spPr>
          <a:xfrm>
            <a:off x="503583" y="384314"/>
            <a:ext cx="11569147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∙"/>
            </a:pP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Stages of the ovarian cycle:</a:t>
            </a:r>
            <a:endParaRPr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(I) Changes in the cortex of the ovary:</a:t>
            </a:r>
            <a:endParaRPr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cortical cells proliferated and differentiated into 2 layers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ar-JO" sz="32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indent="-514350" algn="just">
              <a:lnSpc>
                <a:spcPct val="125000"/>
              </a:lnSpc>
              <a:buFont typeface="+mj-lt"/>
              <a:buAutoNum type="alphaLcParenR"/>
            </a:pPr>
            <a:r>
              <a:rPr lang="en-US" sz="3200" b="1" dirty="0"/>
              <a:t>Outer layer (</a:t>
            </a:r>
            <a:r>
              <a:rPr lang="en-US" sz="3200" b="1" dirty="0">
                <a:solidFill>
                  <a:srgbClr val="FF0000"/>
                </a:solidFill>
              </a:rPr>
              <a:t>theca externa</a:t>
            </a:r>
            <a:r>
              <a:rPr lang="en-US" sz="3200" b="1" dirty="0"/>
              <a:t>):</a:t>
            </a:r>
            <a:r>
              <a:rPr lang="en-US" sz="3200" dirty="0"/>
              <a:t> is a fibrous layer and has protective function</a:t>
            </a:r>
            <a:r>
              <a:rPr lang="en-US" sz="3200" dirty="0" smtClean="0"/>
              <a:t>.</a:t>
            </a:r>
            <a:endParaRPr lang="ar-JO" sz="3200" b="1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514350" indent="-514350" algn="just">
              <a:lnSpc>
                <a:spcPct val="125000"/>
              </a:lnSpc>
              <a:buFont typeface="+mj-lt"/>
              <a:buAutoNum type="alphaLcParenR"/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 layer (</a:t>
            </a: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theca interna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 is highly vascular, and secrets estrogen hormone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5279" t="64878" r="23532" b="13480"/>
          <a:stretch/>
        </p:blipFill>
        <p:spPr>
          <a:xfrm>
            <a:off x="7055894" y="4189862"/>
            <a:ext cx="4653886" cy="267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" descr="Image02"/>
          <p:cNvPicPr preferRelativeResize="0"/>
          <p:nvPr/>
        </p:nvPicPr>
        <p:blipFill rotWithShape="1">
          <a:blip r:embed="rId3">
            <a:alphaModFix/>
          </a:blip>
          <a:srcRect t="5341" r="4530" b="5039"/>
          <a:stretch/>
        </p:blipFill>
        <p:spPr>
          <a:xfrm>
            <a:off x="7273149" y="24548"/>
            <a:ext cx="2838260" cy="230347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"/>
          <p:cNvSpPr/>
          <p:nvPr/>
        </p:nvSpPr>
        <p:spPr>
          <a:xfrm>
            <a:off x="3851200" y="190552"/>
            <a:ext cx="2557670" cy="4616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0028" y="82603"/>
                </a:moveTo>
                <a:lnTo>
                  <a:pt x="152966" y="17171"/>
                </a:lnTo>
                <a:lnTo>
                  <a:pt x="203561" y="150532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Zona pellucida</a:t>
            </a:r>
            <a:endParaRPr sz="24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5"/>
          <p:cNvSpPr/>
          <p:nvPr/>
        </p:nvSpPr>
        <p:spPr>
          <a:xfrm>
            <a:off x="72887" y="1672006"/>
            <a:ext cx="12046226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(II) Changes in the primary follicle;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3429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</a:t>
            </a:r>
            <a:r>
              <a:rPr lang="en-US" sz="2400" b="1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primary follicle</a:t>
            </a:r>
            <a:r>
              <a:rPr lang="en-US" sz="2400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consists of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</a:t>
            </a:r>
            <a:r>
              <a:rPr lang="en-US" sz="2400" b="1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primary oocyte</a:t>
            </a:r>
            <a:r>
              <a:rPr lang="en-US" sz="2400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surrounded by a single layer of flat cells called </a:t>
            </a:r>
            <a:r>
              <a:rPr lang="en-US" sz="2400" b="1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follicular cells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ar-JO" sz="24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indent="-342900" algn="ctr">
              <a:lnSpc>
                <a:spcPct val="125000"/>
              </a:lnSpc>
              <a:buFontTx/>
              <a:buChar char="-"/>
            </a:pPr>
            <a:r>
              <a:rPr lang="en-US" sz="2400" b="1" dirty="0">
                <a:solidFill>
                  <a:srgbClr val="0000CC"/>
                </a:solidFill>
              </a:rPr>
              <a:t>1- Formation of the growing follicle</a:t>
            </a:r>
            <a:r>
              <a:rPr lang="en-US" sz="2400" b="1" dirty="0" smtClean="0">
                <a:solidFill>
                  <a:srgbClr val="0000CC"/>
                </a:solidFill>
              </a:rPr>
              <a:t>: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A- The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primary oocyte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completes the 1</a:t>
            </a:r>
            <a:r>
              <a:rPr lang="en-US" sz="2400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meiotic division to form </a:t>
            </a:r>
            <a:r>
              <a:rPr lang="en-US" sz="24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secondary oocyte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(23 chromones 22+x) and 1</a:t>
            </a:r>
            <a:r>
              <a:rPr lang="en-US" sz="2400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polar body (23 chromones 22+x).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B- Changes in the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follicular cells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marR="0" lvl="0" indent="-3429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follicular cells are changed from flat cells to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cuboidal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r>
              <a:rPr lang="ar-JO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مكعب.</a:t>
            </a:r>
            <a:endParaRPr lang="ar-JO" sz="24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algn="just">
              <a:lnSpc>
                <a:spcPct val="125000"/>
              </a:lnSpc>
            </a:pPr>
            <a:r>
              <a:rPr lang="ar-JO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/>
              <a:t>The cells proliferate forming many layers of cells called </a:t>
            </a:r>
            <a:r>
              <a:rPr lang="en-US" sz="2400" b="1" dirty="0">
                <a:solidFill>
                  <a:srgbClr val="FF0000"/>
                </a:solidFill>
              </a:rPr>
              <a:t>granulosa cells</a:t>
            </a:r>
            <a:r>
              <a:rPr lang="en-US" sz="2400" dirty="0" smtClean="0"/>
              <a:t>.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These cells form a transparent membrane around the secondary oocyte called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zona pellucida المنطقة الشفافة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5"/>
          <p:cNvSpPr txBox="1"/>
          <p:nvPr/>
        </p:nvSpPr>
        <p:spPr>
          <a:xfrm>
            <a:off x="247703" y="59013"/>
            <a:ext cx="15515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Primary follicle</a:t>
            </a:r>
            <a:endParaRPr dirty="0"/>
          </a:p>
        </p:txBody>
      </p:sp>
      <p:sp>
        <p:nvSpPr>
          <p:cNvPr id="409" name="Google Shape;409;p5"/>
          <p:cNvSpPr txBox="1"/>
          <p:nvPr/>
        </p:nvSpPr>
        <p:spPr>
          <a:xfrm>
            <a:off x="10247244" y="465236"/>
            <a:ext cx="165652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Growing follicle</a:t>
            </a:r>
            <a:endParaRPr dirty="0"/>
          </a:p>
        </p:txBody>
      </p:sp>
      <p:sp>
        <p:nvSpPr>
          <p:cNvPr id="410" name="Google Shape;410;p5"/>
          <p:cNvSpPr/>
          <p:nvPr/>
        </p:nvSpPr>
        <p:spPr>
          <a:xfrm>
            <a:off x="3851200" y="1065401"/>
            <a:ext cx="2557670" cy="4616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1893" y="79159"/>
                </a:moveTo>
                <a:lnTo>
                  <a:pt x="124366" y="20616"/>
                </a:lnTo>
                <a:lnTo>
                  <a:pt x="177448" y="47192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Granulosa cells</a:t>
            </a:r>
            <a:endParaRPr sz="24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3" name="Google Shape;413;p5" descr="Image01"/>
          <p:cNvPicPr preferRelativeResize="0"/>
          <p:nvPr/>
        </p:nvPicPr>
        <p:blipFill rotWithShape="1">
          <a:blip r:embed="rId4">
            <a:alphaModFix/>
          </a:blip>
          <a:srcRect l="16895" t="9224" r="8274" b="7907"/>
          <a:stretch/>
        </p:blipFill>
        <p:spPr>
          <a:xfrm>
            <a:off x="2039107" y="199336"/>
            <a:ext cx="1524000" cy="1312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0349" t="23087" r="23008" b="58256"/>
          <a:stretch/>
        </p:blipFill>
        <p:spPr>
          <a:xfrm>
            <a:off x="-11877" y="24548"/>
            <a:ext cx="12203877" cy="21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/>
          <p:nvPr/>
        </p:nvSpPr>
        <p:spPr>
          <a:xfrm>
            <a:off x="0" y="3295179"/>
            <a:ext cx="1207272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2-  Formation of the Graafian follicle:</a:t>
            </a:r>
            <a:endParaRPr dirty="0"/>
          </a:p>
          <a:p>
            <a:pPr marL="22860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sickle-shaped cavity develops between the granulosa cells called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antrum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غار. 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This antrum divides the granulosa cells into 2 groups;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a- An outer layer called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stratum granulosum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الطبقة الحبيبية.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b- An inner layer called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cumulus ovaricus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الركام المبيضي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ar-JO" sz="24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The secondary oocyte is surrounded by zone pellucida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637" t="22528" r="30875" b="44823"/>
          <a:stretch/>
        </p:blipFill>
        <p:spPr>
          <a:xfrm>
            <a:off x="4804504" y="0"/>
            <a:ext cx="7268225" cy="329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276775"/>
            <a:ext cx="12192000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3-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Stage </a:t>
            </a:r>
            <a:r>
              <a:rPr lang="en-US" sz="2000" b="1" dirty="0">
                <a:solidFill>
                  <a:srgbClr val="FF0000"/>
                </a:solidFill>
              </a:rPr>
              <a:t>of ovulation</a:t>
            </a:r>
            <a:r>
              <a:rPr lang="en-US" sz="2000" b="1" dirty="0"/>
              <a:t>: </a:t>
            </a:r>
            <a:r>
              <a:rPr lang="en-US" sz="2000" dirty="0"/>
              <a:t>under LH (luteinizing hormone)</a:t>
            </a:r>
            <a:endParaRPr lang="en-US" sz="2000" b="1" dirty="0">
              <a:solidFill>
                <a:schemeClr val="dk1"/>
              </a:solidFill>
            </a:endParaRPr>
          </a:p>
          <a:p>
            <a:pPr marL="342900" lvl="0" indent="-342900">
              <a:lnSpc>
                <a:spcPct val="125000"/>
              </a:lnSpc>
              <a:buSzPts val="2200"/>
              <a:buFont typeface="Times New Roman"/>
              <a:buChar char="-"/>
            </a:pPr>
            <a:r>
              <a:rPr lang="en-US" sz="2000" b="1" dirty="0">
                <a:solidFill>
                  <a:srgbClr val="0000CC"/>
                </a:solidFill>
              </a:rPr>
              <a:t>Ruptures of the Graafian follicle </a:t>
            </a:r>
            <a:r>
              <a:rPr lang="en-US" sz="2000" dirty="0"/>
              <a:t>and ovulation occurs </a:t>
            </a:r>
            <a:r>
              <a:rPr lang="en-US" sz="2000" b="1" dirty="0"/>
              <a:t>due to</a:t>
            </a:r>
            <a:r>
              <a:rPr lang="en-US" sz="2000" dirty="0"/>
              <a:t>:</a:t>
            </a:r>
            <a:endParaRPr lang="en-US" sz="2000" b="1" dirty="0">
              <a:solidFill>
                <a:schemeClr val="dk1"/>
              </a:solidFill>
            </a:endParaRPr>
          </a:p>
          <a:p>
            <a:pPr marL="457200" lvl="0">
              <a:lnSpc>
                <a:spcPct val="125000"/>
              </a:lnSpc>
            </a:pPr>
            <a:r>
              <a:rPr lang="en-US" sz="2000" b="1" dirty="0"/>
              <a:t>a-</a:t>
            </a:r>
            <a:r>
              <a:rPr lang="en-US" sz="2000" dirty="0"/>
              <a:t> Excessive accumulation of fluid in the antrum leading to increase of the pressure inside the </a:t>
            </a:r>
            <a:r>
              <a:rPr lang="en-US" sz="2000" dirty="0" smtClean="0"/>
              <a:t>follicle</a:t>
            </a:r>
          </a:p>
          <a:p>
            <a:pPr marL="800100" lvl="0" indent="-342900">
              <a:lnSpc>
                <a:spcPct val="125000"/>
              </a:lnSpc>
              <a:buFont typeface="+mj-lt"/>
              <a:buAutoNum type="alphaLcPeriod"/>
            </a:pPr>
            <a:r>
              <a:rPr lang="en-US" sz="2000" dirty="0" smtClean="0"/>
              <a:t>The straum granulosum , theca interna , externa and capsule of the ovary is elevated , thinned and become a vascular and rupture </a:t>
            </a:r>
          </a:p>
          <a:p>
            <a:pPr marL="457200" lvl="0">
              <a:lnSpc>
                <a:spcPct val="125000"/>
              </a:lnSpc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09" t="26259" r="33811" b="41091"/>
          <a:stretch/>
        </p:blipFill>
        <p:spPr>
          <a:xfrm>
            <a:off x="5581935" y="0"/>
            <a:ext cx="6610066" cy="30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3018869"/>
            <a:ext cx="12110856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** Results of ovulation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dirty="0" smtClean="0"/>
          </a:p>
          <a:p>
            <a:pPr lvl="0">
              <a:lnSpc>
                <a:spcPct val="125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A- Discharge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secondary oocyte and 1</a:t>
            </a:r>
            <a:r>
              <a:rPr lang="en-US" sz="2400" baseline="30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polar body, surrounded by zona pellucida and cumulus ovaricus which now called </a:t>
            </a:r>
            <a:r>
              <a:rPr lang="en-US" sz="2400" b="1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corona radiata cells </a:t>
            </a:r>
            <a:r>
              <a:rPr lang="ar-JO" sz="2400" b="1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التاج المشع </a:t>
            </a:r>
            <a:r>
              <a:rPr lang="ar-JO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ar-JO" sz="2400" dirty="0" smtClean="0"/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B- The cavity of rupture Graafian follicle is filled by blood and is called </a:t>
            </a:r>
            <a:r>
              <a:rPr lang="en-US" sz="2400" b="1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corpus hemorrhagicum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Later on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iron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deposited in the follicular cells that become yellow and called </a:t>
            </a:r>
            <a:r>
              <a:rPr lang="en-US" sz="2400" b="1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corpus luteum </a:t>
            </a:r>
            <a:r>
              <a:rPr lang="ar-JO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الجسم الأصفر.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corpus luteum </a:t>
            </a:r>
            <a:r>
              <a:rPr lang="en-US" sz="2400" b="1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secrets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estrogen and progesterone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190" t="18610" r="22482" b="51912"/>
          <a:stretch/>
        </p:blipFill>
        <p:spPr>
          <a:xfrm>
            <a:off x="0" y="-1"/>
            <a:ext cx="12192000" cy="267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8418" y="0"/>
            <a:ext cx="616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 – post ovulation changes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029246"/>
              </p:ext>
            </p:extLst>
          </p:nvPr>
        </p:nvGraphicFramePr>
        <p:xfrm>
          <a:off x="-2" y="523220"/>
          <a:ext cx="12192002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1"/>
                <a:gridCol w="6096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If the fertilization occurs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If the fertilization does not occur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Formation</a:t>
                      </a:r>
                      <a:r>
                        <a:rPr lang="en-US" sz="2400" baseline="0" dirty="0" smtClean="0"/>
                        <a:t> of the zygote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secondary oocyte has a 24-hour</a:t>
                      </a:r>
                      <a:r>
                        <a:rPr lang="en-US" sz="2400" baseline="0" dirty="0" smtClean="0"/>
                        <a:t> lifespan , in some cases can be extended up to 48h then degenerated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Enlarged</a:t>
                      </a:r>
                      <a:r>
                        <a:rPr lang="en-US" sz="2400" baseline="0" dirty="0" smtClean="0"/>
                        <a:t> of corpus luteum and continues to secrete estrogen and progesterone hormones till the 4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baseline="0" dirty="0" smtClean="0"/>
                        <a:t>-6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baseline="0" dirty="0" smtClean="0"/>
                        <a:t> month of pregnancy . After 6 months , it degenerates and its function being carried by placenta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corpus luteum continues to secrete estrogen and progesterone</a:t>
                      </a:r>
                      <a:r>
                        <a:rPr lang="en-US" sz="2400" baseline="0" dirty="0" smtClean="0"/>
                        <a:t> for 10 daysthen degenerated and called corpus albicans </a:t>
                      </a:r>
                      <a:r>
                        <a:rPr lang="ar-JO" sz="2400" baseline="0" dirty="0" smtClean="0"/>
                        <a:t>الجسم الابيض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Inhibition of further ovulation due to inhibition and progesterone</a:t>
                      </a:r>
                      <a:r>
                        <a:rPr lang="en-US" sz="2400" baseline="0" dirty="0" smtClean="0"/>
                        <a:t> hormones secreted from the corpus luteum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Another ovarian cycle begins ( decrease of estrogen &amp; prodesterone stimulates production of FSH 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endometrium of the utherus becomes more vascular , thickened and its gland are filled</a:t>
                      </a:r>
                      <a:r>
                        <a:rPr lang="en-US" sz="2400" baseline="0" dirty="0" smtClean="0"/>
                        <a:t> by secretion and now called decidua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Spasm of spiral arteries of the endometrium of the uterus</a:t>
                      </a:r>
                      <a:r>
                        <a:rPr lang="en-US" sz="2400" baseline="0" dirty="0" smtClean="0"/>
                        <a:t> resulting in shedding of the endometrium </a:t>
                      </a:r>
                      <a:r>
                        <a:rPr lang="ar-JO" sz="2400" baseline="0" dirty="0" smtClean="0"/>
                        <a:t>يتساقط </a:t>
                      </a:r>
                      <a:r>
                        <a:rPr lang="en-US" sz="2400" baseline="0" dirty="0" smtClean="0"/>
                        <a:t> and menstruation occyrs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"/>
          <p:cNvSpPr/>
          <p:nvPr/>
        </p:nvSpPr>
        <p:spPr>
          <a:xfrm>
            <a:off x="106017" y="163905"/>
            <a:ext cx="11993218" cy="677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time of ovulation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571500" marR="0" lvl="0" indent="-5715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about </a:t>
            </a:r>
            <a:r>
              <a:rPr lang="en-US" sz="24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en-US" sz="2400" b="1" baseline="30000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day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cycle</a:t>
            </a:r>
            <a:endParaRPr dirty="0"/>
          </a:p>
          <a:p>
            <a:pPr marL="571500" marR="0" lvl="0" indent="-5715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Char char="-"/>
            </a:pPr>
            <a:r>
              <a:rPr lang="en-US" sz="24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The ovulation is characterized by:</a:t>
            </a:r>
            <a:endParaRPr dirty="0"/>
          </a:p>
          <a:p>
            <a:pPr marL="742950" marR="0" lvl="1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Calibri"/>
              <a:buAutoNum type="arabicPeriod"/>
            </a:pPr>
            <a:r>
              <a:rPr lang="en-US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Increased the basal body temperature </a:t>
            </a:r>
            <a:r>
              <a:rPr lang="en-US" sz="23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36.5-37</a:t>
            </a:r>
            <a:r>
              <a:rPr lang="en-US" sz="23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) of the female by 1/2 - l Celsius.</a:t>
            </a:r>
            <a:endParaRPr dirty="0"/>
          </a:p>
          <a:p>
            <a:pPr marL="742950" marR="0" lvl="1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Calibri"/>
              <a:buAutoNum type="arabicPeriod"/>
            </a:pPr>
            <a:r>
              <a:rPr lang="en-US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of the vaginal mucus secretion like egg white, stretch between your fingers (the amount varies from woman to woman).</a:t>
            </a:r>
            <a:endParaRPr dirty="0"/>
          </a:p>
          <a:p>
            <a:pPr marL="742950" marR="0" lvl="1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more sensitive sense of smell</a:t>
            </a:r>
            <a:endParaRPr dirty="0"/>
          </a:p>
          <a:p>
            <a:pPr marL="742950" marR="0" lvl="1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Tender of the breast</a:t>
            </a:r>
            <a:endParaRPr dirty="0"/>
          </a:p>
          <a:p>
            <a:pPr marL="742950" marR="0" lvl="1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Calibri"/>
              <a:buAutoNum type="arabicPeriod"/>
            </a:pPr>
            <a:r>
              <a:rPr lang="en-US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Lower abdominal pain in the side of the active ovulation</a:t>
            </a:r>
            <a:r>
              <a:rPr lang="en-US" sz="23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742950" marR="0" lvl="1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woman notice that their sex drive increases during ovulation (woman is more attracted to the male)</a:t>
            </a:r>
            <a:endParaRPr dirty="0"/>
          </a:p>
          <a:p>
            <a:pPr marL="742950" marR="0" lvl="1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Calibri"/>
              <a:buAutoNum type="arabicPeriod"/>
            </a:pPr>
            <a:r>
              <a:rPr lang="en-US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cervix becomes more higher, softer and more opened</a:t>
            </a:r>
            <a:endParaRPr dirty="0"/>
          </a:p>
          <a:p>
            <a:pPr marL="742950" marR="0" lvl="1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Elevation of </a:t>
            </a:r>
            <a:r>
              <a:rPr lang="en-US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luteinizing</a:t>
            </a: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hormone (detected in </a:t>
            </a:r>
            <a:r>
              <a:rPr lang="en-US" sz="23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urine) </a:t>
            </a:r>
            <a:r>
              <a:rPr lang="en-US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estrogen hormone</a:t>
            </a:r>
            <a:endParaRPr sz="23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Char char="-"/>
            </a:pPr>
            <a:r>
              <a:rPr lang="en-US" sz="24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It can differ from woman to woman (If you do not notice any signs, do not worry (most woman have no clue)</a:t>
            </a:r>
            <a:r>
              <a:rPr lang="en-US" sz="2000" b="1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45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1298</Words>
  <Application>Microsoft Office PowerPoint</Application>
  <PresentationFormat>Widescreen</PresentationFormat>
  <Paragraphs>146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Noto Sans Symbols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13</cp:revision>
  <dcterms:created xsi:type="dcterms:W3CDTF">2021-03-07T10:13:25Z</dcterms:created>
  <dcterms:modified xsi:type="dcterms:W3CDTF">2021-03-07T15:21:01Z</dcterms:modified>
</cp:coreProperties>
</file>