
<file path=[Content_Types].xml><?xml version="1.0" encoding="utf-8"?>
<Types xmlns="http://schemas.openxmlformats.org/package/2006/content-types">
  <Default Extension="fntdata" ContentType="application/x-fontdata"/>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42"/>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Lst>
  <p:sldSz cx="12192000" cy="6858000"/>
  <p:notesSz cx="6858000" cy="9144000"/>
  <p:embeddedFontLst>
    <p:embeddedFont>
      <p:font typeface="Century Gothic" panose="020B0502020202020204" pitchFamily="34" charset="0"/>
      <p:regular r:id="rId43"/>
      <p:bold r:id="rId44"/>
      <p:italic r:id="rId45"/>
      <p:boldItalic r:id="rId46"/>
    </p:embeddedFont>
    <p:embeddedFont>
      <p:font typeface="Garamond" panose="02020404030301010803" pitchFamily="18" charset="0"/>
      <p:regular r:id="rId47"/>
      <p:bold r:id="rId48"/>
      <p:italic r:id="rId49"/>
    </p:embeddedFont>
    <p:embeddedFont>
      <p:font typeface="Tahoma" panose="020B0604030504040204" pitchFamily="34" charset="0"/>
      <p:regular r:id="rId50"/>
      <p:bold r:id="rId51"/>
    </p:embeddedFont>
    <p:embeddedFont>
      <p:font typeface="Wingdings 3" pitchFamily="2" charset="2"/>
      <p:regular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hy/3sKCwCmHBLPMOLYH2SOdX+Y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notesMaster" Target="notesMasters/notesMaster1.xml" /><Relationship Id="rId47" Type="http://schemas.openxmlformats.org/officeDocument/2006/relationships/font" Target="fonts/font5.fntdata" /><Relationship Id="rId50" Type="http://schemas.openxmlformats.org/officeDocument/2006/relationships/font" Target="fonts/font8.fntdata" /><Relationship Id="rId55"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font" Target="fonts/font4.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font" Target="fonts/font3.fntdata" /><Relationship Id="rId53" Type="http://customschemas.google.com/relationships/presentationmetadata" Target="meta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font" Target="fonts/font7.fntdata" /><Relationship Id="rId57"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font" Target="fonts/font2.fntdata" /><Relationship Id="rId52" Type="http://schemas.openxmlformats.org/officeDocument/2006/relationships/font" Target="fonts/font10.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font" Target="fonts/font1.fntdata" /><Relationship Id="rId48" Type="http://schemas.openxmlformats.org/officeDocument/2006/relationships/font" Target="fonts/font6.fntdata" /><Relationship Id="rId56"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font" Target="fonts/font9.fntdata" /><Relationship Id="rId3" Type="http://schemas.openxmlformats.org/officeDocument/2006/relationships/slide" Target="slides/slide2.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5312242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022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05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8652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574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Spleen has critical role in </a:t>
            </a:r>
            <a:r>
              <a:rPr lang="en-US" dirty="0" err="1"/>
              <a:t>bodys</a:t>
            </a:r>
            <a:r>
              <a:rPr lang="en-US" baseline="0" dirty="0"/>
              <a:t> ability to fight bacteria </a:t>
            </a:r>
            <a:endParaRPr dirty="0"/>
          </a:p>
        </p:txBody>
      </p:sp>
      <p:sp>
        <p:nvSpPr>
          <p:cNvPr id="244" name="Google Shape;24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030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426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8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667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Gush </a:t>
            </a:r>
            <a:r>
              <a:rPr lang="ar-JO" dirty="0"/>
              <a:t>تدفق </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70180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8456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0" name="Google Shape;2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6518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Parietal peritoneum is supplied</a:t>
            </a:r>
            <a:r>
              <a:rPr lang="en-US" baseline="0" dirty="0"/>
              <a:t> by lower 6 thoracic nerves </a:t>
            </a:r>
          </a:p>
          <a:p>
            <a:pPr marL="0" lvl="0" indent="0" algn="l" rtl="0">
              <a:spcBef>
                <a:spcPts val="0"/>
              </a:spcBef>
              <a:spcAft>
                <a:spcPts val="0"/>
              </a:spcAft>
              <a:buNone/>
            </a:pPr>
            <a:r>
              <a:rPr lang="en-US" baseline="0" dirty="0"/>
              <a:t>Visceral by </a:t>
            </a:r>
            <a:r>
              <a:rPr lang="en-US" baseline="0" dirty="0" err="1"/>
              <a:t>ans</a:t>
            </a:r>
            <a:r>
              <a:rPr lang="en-US" baseline="0" dirty="0"/>
              <a:t> afferent nerves </a:t>
            </a:r>
            <a:endParaRPr dirty="0"/>
          </a:p>
        </p:txBody>
      </p:sp>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215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7029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824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3226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7540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6654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0112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957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5682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 name="Google Shape;33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8886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0" name="Google Shape;340;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7757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7895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4786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8327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8" name="Google Shape;35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9573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924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1698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7415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63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8911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0522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60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5968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8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Anxious face : Hippocratic face</a:t>
            </a:r>
            <a:endParaRPr dirty="0"/>
          </a:p>
        </p:txBody>
      </p:sp>
      <p:sp>
        <p:nvSpPr>
          <p:cNvPr id="196" name="Google Shape;1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43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55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114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139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0" name="Google Shape;2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32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673919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25203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099335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العنوان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444443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664789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العنوان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النص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4227436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805527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395237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405222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844571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7792546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21928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489410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5033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391339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123796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864128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1.jfif" /><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38.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1912319" y="1805050"/>
            <a:ext cx="8915399" cy="236669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US" dirty="0"/>
              <a:t>PERITONITIS</a:t>
            </a:r>
            <a:endParaRPr dirty="0"/>
          </a:p>
        </p:txBody>
      </p:sp>
      <p:sp>
        <p:nvSpPr>
          <p:cNvPr id="152" name="Google Shape;152;p1"/>
          <p:cNvSpPr txBox="1">
            <a:spLocks noGrp="1"/>
          </p:cNvSpPr>
          <p:nvPr>
            <p:ph type="subTitle" idx="1"/>
          </p:nvPr>
        </p:nvSpPr>
        <p:spPr>
          <a:xfrm>
            <a:off x="1912319" y="4322619"/>
            <a:ext cx="8915399" cy="1721921"/>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SzPct val="115000"/>
              <a:buNone/>
            </a:pPr>
            <a:r>
              <a:rPr lang="en-US" dirty="0"/>
              <a:t>PRESENTED BY :</a:t>
            </a:r>
            <a:endParaRPr sz="3500" dirty="0"/>
          </a:p>
          <a:p>
            <a:pPr marL="0" lvl="0" indent="0" algn="ctr" rtl="0">
              <a:spcBef>
                <a:spcPts val="925"/>
              </a:spcBef>
              <a:spcAft>
                <a:spcPts val="0"/>
              </a:spcAft>
              <a:buSzPct val="115000"/>
              <a:buNone/>
            </a:pPr>
            <a:r>
              <a:rPr lang="en-US" sz="2600" dirty="0"/>
              <a:t>MUSA SARHAN</a:t>
            </a:r>
            <a:endParaRPr sz="2600" dirty="0"/>
          </a:p>
          <a:p>
            <a:pPr marL="0" lvl="0" indent="0" algn="ctr" rtl="0">
              <a:spcBef>
                <a:spcPts val="925"/>
              </a:spcBef>
              <a:spcAft>
                <a:spcPts val="0"/>
              </a:spcAft>
              <a:buSzPct val="115000"/>
              <a:buNone/>
            </a:pPr>
            <a:r>
              <a:rPr lang="en-US" sz="2600" dirty="0"/>
              <a:t>DEAA AL OTOUM</a:t>
            </a:r>
            <a:endParaRPr sz="2600" dirty="0"/>
          </a:p>
          <a:p>
            <a:pPr marL="0" lvl="0" indent="0" algn="ctr" rtl="0">
              <a:spcBef>
                <a:spcPts val="925"/>
              </a:spcBef>
              <a:spcAft>
                <a:spcPts val="0"/>
              </a:spcAft>
              <a:buSzPct val="115000"/>
              <a:buNone/>
            </a:pPr>
            <a:r>
              <a:rPr lang="en-US" sz="2600" dirty="0"/>
              <a:t>MOHAMAD IBDAH </a:t>
            </a:r>
          </a:p>
          <a:p>
            <a:pPr marL="0" lvl="0" indent="0" algn="ctr" rtl="0">
              <a:spcBef>
                <a:spcPts val="925"/>
              </a:spcBef>
              <a:spcAft>
                <a:spcPts val="0"/>
              </a:spcAft>
              <a:buSzPct val="115000"/>
              <a:buNone/>
            </a:pPr>
            <a:r>
              <a:rPr lang="en-US" sz="2600" dirty="0"/>
              <a:t>JANA NUSAIR</a:t>
            </a:r>
            <a:endParaRPr sz="2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Common Causes of secondary Peritonitis</a:t>
            </a:r>
            <a:endParaRPr/>
          </a:p>
        </p:txBody>
      </p:sp>
      <p:sp>
        <p:nvSpPr>
          <p:cNvPr id="229" name="Google Shape;229;p1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3680"/>
              <a:buNone/>
            </a:pPr>
            <a:r>
              <a:rPr lang="en-US" sz="3200"/>
              <a:t> • A ruptured appendix, diverticulum, or stomach ulcer.</a:t>
            </a:r>
            <a:endParaRPr/>
          </a:p>
          <a:p>
            <a:pPr marL="0" lvl="0" indent="0" algn="l" rtl="0">
              <a:spcBef>
                <a:spcPts val="1240"/>
              </a:spcBef>
              <a:spcAft>
                <a:spcPts val="0"/>
              </a:spcAft>
              <a:buSzPts val="3680"/>
              <a:buNone/>
            </a:pPr>
            <a:r>
              <a:rPr lang="en-US" sz="3200"/>
              <a:t> • Digestive diseases such as Crohn's disease and diverticulitis.</a:t>
            </a:r>
            <a:endParaRPr/>
          </a:p>
          <a:p>
            <a:pPr marL="0" lvl="0" indent="0" algn="l" rtl="0">
              <a:spcBef>
                <a:spcPts val="1240"/>
              </a:spcBef>
              <a:spcAft>
                <a:spcPts val="0"/>
              </a:spcAft>
              <a:buSzPts val="3680"/>
              <a:buNone/>
            </a:pPr>
            <a:r>
              <a:rPr lang="en-US" sz="3200"/>
              <a:t>• Pancreatitis Pelvic inflammatory disease.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Common Causes of secondary Peritonitis</a:t>
            </a:r>
            <a:endParaRPr/>
          </a:p>
        </p:txBody>
      </p:sp>
      <p:sp>
        <p:nvSpPr>
          <p:cNvPr id="235" name="Google Shape;235;p1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Char char="•"/>
            </a:pPr>
            <a:r>
              <a:rPr lang="en-US" sz="3200"/>
              <a:t>Perforations of the stomach, intestine, gallbladder, or appendix </a:t>
            </a:r>
            <a:endParaRPr/>
          </a:p>
          <a:p>
            <a:pPr marL="285750" lvl="0" indent="-285750" algn="l" rtl="0">
              <a:spcBef>
                <a:spcPts val="1240"/>
              </a:spcBef>
              <a:spcAft>
                <a:spcPts val="0"/>
              </a:spcAft>
              <a:buSzPts val="3680"/>
              <a:buChar char="•"/>
            </a:pPr>
            <a:r>
              <a:rPr lang="en-US" sz="3200"/>
              <a:t>•Surgery </a:t>
            </a:r>
            <a:endParaRPr/>
          </a:p>
          <a:p>
            <a:pPr marL="285750" lvl="0" indent="-285750" algn="l" rtl="0">
              <a:spcBef>
                <a:spcPts val="1240"/>
              </a:spcBef>
              <a:spcAft>
                <a:spcPts val="0"/>
              </a:spcAft>
              <a:buSzPts val="3680"/>
              <a:buChar char="•"/>
            </a:pPr>
            <a:r>
              <a:rPr lang="en-US" sz="3200"/>
              <a:t>•Trauma to the abdomen, such as an injury from a knife or gunshot wound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41" name="Google Shape;241;p1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92100" algn="l" rtl="0">
              <a:spcBef>
                <a:spcPts val="0"/>
              </a:spcBef>
              <a:spcAft>
                <a:spcPts val="0"/>
              </a:spcAft>
              <a:buSzPts val="4600"/>
              <a:buChar char="•"/>
            </a:pPr>
            <a:r>
              <a:rPr lang="en-US" sz="4000"/>
              <a:t>Peritonitis can be :</a:t>
            </a:r>
            <a:endParaRPr/>
          </a:p>
          <a:p>
            <a:pPr marL="285750" lvl="0" indent="-292100" algn="l" rtl="0">
              <a:spcBef>
                <a:spcPts val="1400"/>
              </a:spcBef>
              <a:spcAft>
                <a:spcPts val="0"/>
              </a:spcAft>
              <a:buSzPts val="4600"/>
              <a:buChar char="•"/>
            </a:pPr>
            <a:r>
              <a:rPr lang="en-US" sz="4000"/>
              <a:t>-acute </a:t>
            </a:r>
            <a:endParaRPr/>
          </a:p>
          <a:p>
            <a:pPr marL="285750" lvl="0" indent="-292100" algn="l" rtl="0">
              <a:spcBef>
                <a:spcPts val="1400"/>
              </a:spcBef>
              <a:spcAft>
                <a:spcPts val="0"/>
              </a:spcAft>
              <a:buSzPts val="4600"/>
              <a:buChar char="•"/>
            </a:pPr>
            <a:r>
              <a:rPr lang="en-US" sz="4000"/>
              <a:t>-chronic</a:t>
            </a:r>
            <a:endParaRPr/>
          </a:p>
          <a:p>
            <a:pPr marL="285750" lvl="0" indent="-110490" algn="l" rtl="0">
              <a:spcBef>
                <a:spcPts val="1080"/>
              </a:spcBef>
              <a:spcAft>
                <a:spcPts val="0"/>
              </a:spcAft>
              <a:buSzPts val="276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Acute peritonitis</a:t>
            </a:r>
            <a:endParaRPr/>
          </a:p>
        </p:txBody>
      </p:sp>
      <p:sp>
        <p:nvSpPr>
          <p:cNvPr id="247" name="Google Shape;247;p1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Clr>
                <a:schemeClr val="accent3"/>
              </a:buClr>
              <a:buSzPts val="3220"/>
              <a:buFont typeface="Noto Sans Symbols"/>
              <a:buNone/>
            </a:pPr>
            <a:r>
              <a:rPr lang="en-US" sz="2800" b="1" i="1" u="sng" dirty="0"/>
              <a:t>Bacterial</a:t>
            </a:r>
            <a:r>
              <a:rPr lang="en-US" sz="2800" dirty="0"/>
              <a:t> : </a:t>
            </a:r>
            <a:endParaRPr dirty="0"/>
          </a:p>
          <a:p>
            <a:pPr marL="274320" lvl="0" indent="-274320" algn="l" rtl="0">
              <a:spcBef>
                <a:spcPts val="560"/>
              </a:spcBef>
              <a:spcAft>
                <a:spcPts val="0"/>
              </a:spcAft>
              <a:buClr>
                <a:schemeClr val="accent3"/>
              </a:buClr>
              <a:buSzPts val="3220"/>
              <a:buFont typeface="Noto Sans Symbols"/>
              <a:buNone/>
            </a:pPr>
            <a:r>
              <a:rPr lang="en-US" sz="2800" b="1" dirty="0"/>
              <a:t>     </a:t>
            </a:r>
            <a:endParaRPr dirty="0"/>
          </a:p>
          <a:p>
            <a:pPr marL="274320" lvl="0" indent="-274320" algn="l" rtl="0">
              <a:spcBef>
                <a:spcPts val="560"/>
              </a:spcBef>
              <a:spcAft>
                <a:spcPts val="0"/>
              </a:spcAft>
              <a:buClr>
                <a:schemeClr val="accent3"/>
              </a:buClr>
              <a:buSzPts val="3220"/>
              <a:buFont typeface="Noto Sans Symbols"/>
              <a:buNone/>
            </a:pPr>
            <a:r>
              <a:rPr lang="en-US" sz="2800" b="1" dirty="0"/>
              <a:t>- primary (</a:t>
            </a:r>
            <a:r>
              <a:rPr lang="en-US" sz="2800" b="1" i="1" dirty="0"/>
              <a:t>rare</a:t>
            </a:r>
            <a:r>
              <a:rPr lang="en-US" sz="2800" b="1" dirty="0"/>
              <a:t>) : </a:t>
            </a:r>
            <a:endParaRPr dirty="0"/>
          </a:p>
          <a:p>
            <a:pPr marL="0" lvl="0" indent="0" algn="l" rtl="0">
              <a:spcBef>
                <a:spcPts val="560"/>
              </a:spcBef>
              <a:spcAft>
                <a:spcPts val="0"/>
              </a:spcAft>
              <a:buClr>
                <a:schemeClr val="accent3"/>
              </a:buClr>
              <a:buSzPts val="3220"/>
              <a:buNone/>
            </a:pPr>
            <a:r>
              <a:rPr lang="en-US" sz="2800" dirty="0"/>
              <a:t>- Streptococci, pneumococci.</a:t>
            </a:r>
            <a:endParaRPr dirty="0"/>
          </a:p>
          <a:p>
            <a:pPr marL="0" lvl="0" indent="0" algn="l" rtl="0">
              <a:spcBef>
                <a:spcPts val="560"/>
              </a:spcBef>
              <a:spcAft>
                <a:spcPts val="0"/>
              </a:spcAft>
              <a:buClr>
                <a:schemeClr val="accent3"/>
              </a:buClr>
              <a:buSzPts val="3220"/>
              <a:buNone/>
            </a:pPr>
            <a:r>
              <a:rPr lang="en-US" sz="2800" dirty="0"/>
              <a:t>- </a:t>
            </a:r>
            <a:r>
              <a:rPr lang="en-US" sz="2800" dirty="0" err="1"/>
              <a:t>Haematogenous</a:t>
            </a:r>
            <a:r>
              <a:rPr lang="en-US" sz="2800" dirty="0"/>
              <a:t> spread .</a:t>
            </a:r>
            <a:endParaRPr dirty="0"/>
          </a:p>
          <a:p>
            <a:pPr marL="0" lvl="0" indent="0" algn="l" rtl="0">
              <a:spcBef>
                <a:spcPts val="560"/>
              </a:spcBef>
              <a:spcAft>
                <a:spcPts val="0"/>
              </a:spcAft>
              <a:buClr>
                <a:schemeClr val="accent3"/>
              </a:buClr>
              <a:buSzPts val="3220"/>
              <a:buNone/>
            </a:pPr>
            <a:r>
              <a:rPr lang="en-US" sz="2800" dirty="0"/>
              <a:t>- Occurs in young girl, ascites, </a:t>
            </a:r>
            <a:r>
              <a:rPr lang="en-US" sz="2800" dirty="0" err="1"/>
              <a:t>nephrotic</a:t>
            </a:r>
            <a:r>
              <a:rPr lang="en-US" sz="2800" dirty="0"/>
              <a:t> syndrome and </a:t>
            </a:r>
            <a:r>
              <a:rPr lang="en-US" sz="2800" dirty="0" err="1"/>
              <a:t>postsplenectomy</a:t>
            </a:r>
            <a:r>
              <a:rPr lang="en-US" sz="2800" dirty="0"/>
              <a:t> </a:t>
            </a:r>
            <a:endParaRPr dirty="0"/>
          </a:p>
          <a:p>
            <a:pPr marL="285750" lvl="0" indent="-110490" algn="l" rtl="0">
              <a:spcBef>
                <a:spcPts val="480"/>
              </a:spcBef>
              <a:spcAft>
                <a:spcPts val="0"/>
              </a:spcAft>
              <a:buSzPts val="276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Acute peritonitis</a:t>
            </a:r>
            <a:endParaRPr/>
          </a:p>
        </p:txBody>
      </p:sp>
      <p:sp>
        <p:nvSpPr>
          <p:cNvPr id="253" name="Google Shape;253;p18"/>
          <p:cNvSpPr txBox="1">
            <a:spLocks noGrp="1"/>
          </p:cNvSpPr>
          <p:nvPr>
            <p:ph idx="1"/>
          </p:nvPr>
        </p:nvSpPr>
        <p:spPr>
          <a:xfrm>
            <a:off x="1097280" y="2447778"/>
            <a:ext cx="9799317" cy="3727938"/>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spcBef>
                <a:spcPts val="0"/>
              </a:spcBef>
              <a:spcAft>
                <a:spcPts val="0"/>
              </a:spcAft>
              <a:buSzPct val="115000"/>
              <a:buFont typeface="Noto Sans Symbols"/>
              <a:buNone/>
            </a:pPr>
            <a:r>
              <a:rPr lang="en-US" sz="2000" b="1"/>
              <a:t>- Secondary ( common ) :</a:t>
            </a:r>
            <a:endParaRPr/>
          </a:p>
          <a:p>
            <a:pPr marL="0" lvl="0" indent="0" algn="l" rtl="0">
              <a:spcBef>
                <a:spcPts val="970"/>
              </a:spcBef>
              <a:spcAft>
                <a:spcPts val="0"/>
              </a:spcAft>
              <a:buSzPct val="115000"/>
              <a:buNone/>
            </a:pPr>
            <a:r>
              <a:rPr lang="en-US" sz="2000"/>
              <a:t>-Related to perforation, infection , inflammation or ischaemia of Gl or GU tract .</a:t>
            </a:r>
            <a:endParaRPr/>
          </a:p>
          <a:p>
            <a:pPr marL="285750" lvl="0" indent="-150653" algn="l" rtl="0">
              <a:spcBef>
                <a:spcPts val="970"/>
              </a:spcBef>
              <a:spcAft>
                <a:spcPts val="0"/>
              </a:spcAft>
              <a:buSzPct val="115000"/>
              <a:buFont typeface="Noto Sans Symbols"/>
              <a:buNone/>
            </a:pPr>
            <a:endParaRPr sz="2000"/>
          </a:p>
          <a:p>
            <a:pPr marL="285750" lvl="0" indent="-285750" algn="l" rtl="0">
              <a:spcBef>
                <a:spcPts val="1044"/>
              </a:spcBef>
              <a:spcAft>
                <a:spcPts val="0"/>
              </a:spcAft>
              <a:buSzPct val="115000"/>
              <a:buFont typeface="Noto Sans Symbols"/>
              <a:buNone/>
            </a:pPr>
            <a:r>
              <a:rPr lang="en-US" sz="2400" b="1" i="1" u="sng"/>
              <a:t>Chemical :</a:t>
            </a:r>
            <a:endParaRPr/>
          </a:p>
          <a:p>
            <a:pPr marL="285750" lvl="0" indent="-285750" algn="l" rtl="0">
              <a:spcBef>
                <a:spcPts val="1044"/>
              </a:spcBef>
              <a:spcAft>
                <a:spcPts val="0"/>
              </a:spcAft>
              <a:buSzPct val="115000"/>
              <a:buFont typeface="Garamond"/>
              <a:buChar char="-"/>
            </a:pPr>
            <a:r>
              <a:rPr lang="en-US" sz="2400"/>
              <a:t>Gastric juice ( e.g. perforated gastric ulcer )</a:t>
            </a:r>
            <a:endParaRPr/>
          </a:p>
          <a:p>
            <a:pPr marL="285750" lvl="0" indent="-285750" algn="l" rtl="0">
              <a:spcBef>
                <a:spcPts val="1044"/>
              </a:spcBef>
              <a:spcAft>
                <a:spcPts val="0"/>
              </a:spcAft>
              <a:buSzPct val="115000"/>
              <a:buFont typeface="Garamond"/>
              <a:buChar char="-"/>
            </a:pPr>
            <a:r>
              <a:rPr lang="en-US" sz="2400"/>
              <a:t>Pancreatic juice ( e.g. acute pancreatitis ) </a:t>
            </a:r>
            <a:endParaRPr/>
          </a:p>
          <a:p>
            <a:pPr marL="285750" lvl="0" indent="-285750" algn="l" rtl="0">
              <a:spcBef>
                <a:spcPts val="1044"/>
              </a:spcBef>
              <a:spcAft>
                <a:spcPts val="0"/>
              </a:spcAft>
              <a:buSzPct val="115000"/>
              <a:buFont typeface="Garamond"/>
              <a:buChar char="-"/>
            </a:pPr>
            <a:r>
              <a:rPr lang="en-US" sz="2400"/>
              <a:t>Bile ( e.g. perforation of the gall bladder ) </a:t>
            </a:r>
            <a:endParaRPr/>
          </a:p>
          <a:p>
            <a:pPr marL="285750" lvl="0" indent="-285750" algn="l" rtl="0">
              <a:spcBef>
                <a:spcPts val="1044"/>
              </a:spcBef>
              <a:spcAft>
                <a:spcPts val="0"/>
              </a:spcAft>
              <a:buSzPct val="115000"/>
              <a:buFont typeface="Garamond"/>
              <a:buChar char="-"/>
            </a:pPr>
            <a:r>
              <a:rPr lang="en-US" sz="2400"/>
              <a:t>Blood ( e.g. ruptured spleen ) </a:t>
            </a:r>
            <a:endParaRPr/>
          </a:p>
          <a:p>
            <a:pPr marL="285750" lvl="0" indent="-285750" algn="l" rtl="0">
              <a:spcBef>
                <a:spcPts val="970"/>
              </a:spcBef>
              <a:spcAft>
                <a:spcPts val="0"/>
              </a:spcAft>
              <a:buSzPct val="115000"/>
              <a:buFont typeface="Garamond"/>
              <a:buChar char="-"/>
            </a:pPr>
            <a:r>
              <a:rPr lang="en-US" sz="2000"/>
              <a:t>Urine ( e.g. intraperitoneal rupture of the bladder ) </a:t>
            </a:r>
            <a:endParaRPr/>
          </a:p>
          <a:p>
            <a:pPr marL="285750" lvl="0" indent="-123634" algn="l" rtl="0">
              <a:spcBef>
                <a:spcPts val="1044"/>
              </a:spcBef>
              <a:spcAft>
                <a:spcPts val="0"/>
              </a:spcAft>
              <a:buSzPct val="115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CHRONIC PERITONITIS</a:t>
            </a:r>
            <a:endParaRPr/>
          </a:p>
        </p:txBody>
      </p:sp>
      <p:sp>
        <p:nvSpPr>
          <p:cNvPr id="259" name="Google Shape;259;p1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92100" algn="l" rtl="0">
              <a:spcBef>
                <a:spcPts val="0"/>
              </a:spcBef>
              <a:spcAft>
                <a:spcPts val="0"/>
              </a:spcAft>
              <a:buSzPts val="4600"/>
              <a:buChar char="•"/>
            </a:pPr>
            <a:r>
              <a:rPr lang="en-US" sz="4000" dirty="0"/>
              <a:t>presents with gradual onset of abdominal pain, low grade fever, abdominal findings and weight loss.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Chronic peritonitis</a:t>
            </a:r>
            <a:endParaRPr/>
          </a:p>
        </p:txBody>
      </p:sp>
      <p:sp>
        <p:nvSpPr>
          <p:cNvPr id="265" name="Google Shape;265;p2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4140"/>
              <a:buChar char="•"/>
            </a:pPr>
            <a:r>
              <a:rPr lang="en-US" sz="3600"/>
              <a:t>Can be due to :</a:t>
            </a:r>
            <a:endParaRPr/>
          </a:p>
          <a:p>
            <a:pPr marL="285750" lvl="0" indent="-285750" algn="l" rtl="0">
              <a:spcBef>
                <a:spcPts val="1320"/>
              </a:spcBef>
              <a:spcAft>
                <a:spcPts val="0"/>
              </a:spcAft>
              <a:buSzPts val="4140"/>
              <a:buChar char="•"/>
            </a:pPr>
            <a:r>
              <a:rPr lang="en-US" sz="3600"/>
              <a:t>-tuberculosis</a:t>
            </a:r>
            <a:endParaRPr/>
          </a:p>
          <a:p>
            <a:pPr marL="285750" lvl="0" indent="-285750" algn="l" rtl="0">
              <a:spcBef>
                <a:spcPts val="1320"/>
              </a:spcBef>
              <a:spcAft>
                <a:spcPts val="0"/>
              </a:spcAft>
              <a:buSzPts val="4140"/>
              <a:buChar char="•"/>
            </a:pPr>
            <a:r>
              <a:rPr lang="en-US" sz="3600"/>
              <a:t>-immune reaction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71" name="Google Shape;271;p2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SzPct val="115000"/>
              <a:buNone/>
            </a:pPr>
            <a:r>
              <a:rPr lang="en-US" dirty="0"/>
              <a:t>Peritonitis can be </a:t>
            </a:r>
            <a:r>
              <a:rPr lang="en-US" dirty="0" err="1"/>
              <a:t>locolised</a:t>
            </a:r>
            <a:r>
              <a:rPr lang="en-US" dirty="0"/>
              <a:t> or </a:t>
            </a:r>
            <a:r>
              <a:rPr lang="en-US" dirty="0" err="1"/>
              <a:t>generelised</a:t>
            </a:r>
            <a:r>
              <a:rPr lang="en-US" dirty="0"/>
              <a:t> ( diffused )</a:t>
            </a:r>
          </a:p>
          <a:p>
            <a:pPr marL="0" lvl="0" indent="0" algn="l" rtl="0">
              <a:spcBef>
                <a:spcPts val="360"/>
              </a:spcBef>
              <a:spcAft>
                <a:spcPts val="0"/>
              </a:spcAft>
              <a:buSzPct val="115000"/>
              <a:buNone/>
            </a:pPr>
            <a:endParaRPr lang="en-US" dirty="0"/>
          </a:p>
          <a:p>
            <a:pPr marL="0" lvl="0" indent="0" algn="l" rtl="0">
              <a:spcBef>
                <a:spcPts val="360"/>
              </a:spcBef>
              <a:spcAft>
                <a:spcPts val="0"/>
              </a:spcAft>
              <a:buSzPct val="115000"/>
              <a:buNone/>
            </a:pPr>
            <a:r>
              <a:rPr lang="en-US" dirty="0"/>
              <a:t>Factors which tend to cause diffusion of Peritonitis</a:t>
            </a:r>
            <a:endParaRPr dirty="0"/>
          </a:p>
          <a:p>
            <a:pPr marL="0" lvl="0" indent="0" algn="l" rtl="0">
              <a:spcBef>
                <a:spcPts val="600"/>
              </a:spcBef>
              <a:spcAft>
                <a:spcPts val="0"/>
              </a:spcAft>
              <a:buSzPct val="115000"/>
              <a:buNone/>
            </a:pPr>
            <a:r>
              <a:rPr lang="en-US" dirty="0"/>
              <a:t>(a) A prime factor of diffusion depends on rapidity of development of peritonitis. If an inflamed appendix or other hollow </a:t>
            </a:r>
            <a:r>
              <a:rPr lang="en-US" dirty="0" err="1"/>
              <a:t>viscus</a:t>
            </a:r>
            <a:r>
              <a:rPr lang="en-US" dirty="0"/>
              <a:t> perforates before localization has taken place, there is a gush of intestinal contents into the peritoneal cavity which spreads over a large area almost instantaneously.</a:t>
            </a:r>
            <a:endParaRPr dirty="0"/>
          </a:p>
          <a:p>
            <a:pPr marL="0" lvl="0" indent="0" algn="l" rtl="0">
              <a:spcBef>
                <a:spcPts val="600"/>
              </a:spcBef>
              <a:spcAft>
                <a:spcPts val="600"/>
              </a:spcAft>
              <a:buSzPct val="115000"/>
              <a:buNone/>
            </a:pPr>
            <a:r>
              <a:rPr lang="en-US" dirty="0"/>
              <a:t>(b) The ingestion of food , or even water, by stimulating peristaltic action, hinders localization. Violent peristalsis occasioned by the administration of a purgative 0r an enema , causes a widespread distribution of an infection that would otherwise have remained localized.</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77" name="Google Shape;277;p2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360"/>
              </a:spcBef>
              <a:spcAft>
                <a:spcPts val="0"/>
              </a:spcAft>
              <a:buSzPts val="2760"/>
              <a:buNone/>
            </a:pPr>
            <a:r>
              <a:rPr lang="en-US"/>
              <a:t>(c) When the virulence of the infecting organism is so great as to render the localization of the infection difficult or impossible.</a:t>
            </a:r>
            <a:endParaRPr/>
          </a:p>
          <a:p>
            <a:pPr marL="0" lvl="0" indent="0" algn="l" rtl="0">
              <a:spcBef>
                <a:spcPts val="600"/>
              </a:spcBef>
              <a:spcAft>
                <a:spcPts val="0"/>
              </a:spcAft>
              <a:buSzPts val="2760"/>
              <a:buNone/>
            </a:pPr>
            <a:r>
              <a:rPr lang="en-US"/>
              <a:t> </a:t>
            </a:r>
            <a:endParaRPr/>
          </a:p>
          <a:p>
            <a:pPr marL="0" lvl="0" indent="0" algn="l" rtl="0">
              <a:spcBef>
                <a:spcPts val="600"/>
              </a:spcBef>
              <a:spcAft>
                <a:spcPts val="600"/>
              </a:spcAft>
              <a:buSzPts val="2760"/>
              <a:buNone/>
            </a:pPr>
            <a:r>
              <a:rPr lang="en-US"/>
              <a:t>(d) In children the omentum is small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Diagnosis</a:t>
            </a:r>
            <a:endParaRPr/>
          </a:p>
        </p:txBody>
      </p:sp>
      <p:sp>
        <p:nvSpPr>
          <p:cNvPr id="283" name="Google Shape;283;p2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760"/>
              <a:buNone/>
            </a:pPr>
            <a:r>
              <a:rPr lang="en-US" dirty="0"/>
              <a:t> Examination  </a:t>
            </a:r>
            <a:br>
              <a:rPr lang="en-US" dirty="0"/>
            </a:br>
            <a:endParaRPr dirty="0"/>
          </a:p>
          <a:p>
            <a:pPr marL="285750" lvl="0" indent="-285750" algn="l" rtl="0">
              <a:spcBef>
                <a:spcPts val="1080"/>
              </a:spcBef>
              <a:spcAft>
                <a:spcPts val="0"/>
              </a:spcAft>
              <a:buSzPts val="2760"/>
              <a:buChar char="•"/>
            </a:pPr>
            <a:r>
              <a:rPr lang="en-US" dirty="0"/>
              <a:t>CBC Count ( elevated WBC )</a:t>
            </a:r>
            <a:endParaRPr lang="ar-JO" dirty="0"/>
          </a:p>
          <a:p>
            <a:pPr marL="285750" lvl="0" indent="-285750" algn="l" rtl="0">
              <a:spcBef>
                <a:spcPts val="1080"/>
              </a:spcBef>
              <a:spcAft>
                <a:spcPts val="0"/>
              </a:spcAft>
              <a:buSzPts val="2760"/>
              <a:buChar char="•"/>
            </a:pPr>
            <a:r>
              <a:rPr lang="en-US" dirty="0" err="1"/>
              <a:t>Chem</a:t>
            </a:r>
            <a:r>
              <a:rPr lang="en-US" dirty="0"/>
              <a:t> 7 ( </a:t>
            </a:r>
            <a:r>
              <a:rPr lang="en-US" dirty="0" err="1"/>
              <a:t>usualy</a:t>
            </a:r>
            <a:r>
              <a:rPr lang="en-US" dirty="0"/>
              <a:t> there is low k+ )</a:t>
            </a:r>
          </a:p>
          <a:p>
            <a:pPr marL="285750" lvl="0" indent="-285750" algn="l" rtl="0">
              <a:spcBef>
                <a:spcPts val="1080"/>
              </a:spcBef>
              <a:spcAft>
                <a:spcPts val="0"/>
              </a:spcAft>
              <a:buSzPts val="2760"/>
              <a:buChar char="•"/>
            </a:pPr>
            <a:r>
              <a:rPr lang="en-US" dirty="0"/>
              <a:t>ABG ( for hiccups and respiratory compromised ) , high RR </a:t>
            </a:r>
          </a:p>
          <a:p>
            <a:pPr marL="285750" lvl="0" indent="-285750" algn="l" rtl="0">
              <a:spcBef>
                <a:spcPts val="1080"/>
              </a:spcBef>
              <a:spcAft>
                <a:spcPts val="0"/>
              </a:spcAft>
              <a:buSzPts val="2760"/>
              <a:buChar char="•"/>
            </a:pPr>
            <a:r>
              <a:rPr lang="en-US" dirty="0"/>
              <a:t>Urinalysis </a:t>
            </a:r>
            <a:endParaRPr dirty="0"/>
          </a:p>
          <a:p>
            <a:pPr marL="285750" lvl="0" indent="-285750" algn="l" rtl="0">
              <a:spcBef>
                <a:spcPts val="1080"/>
              </a:spcBef>
              <a:spcAft>
                <a:spcPts val="0"/>
              </a:spcAft>
              <a:buSzPts val="2760"/>
              <a:buChar char="•"/>
            </a:pPr>
            <a:r>
              <a:rPr lang="en-US" dirty="0"/>
              <a:t>Stool Sample</a:t>
            </a:r>
          </a:p>
          <a:p>
            <a:pPr marL="285750" lvl="0" indent="-285750" algn="l" rtl="0">
              <a:spcBef>
                <a:spcPts val="1080"/>
              </a:spcBef>
              <a:spcAft>
                <a:spcPts val="0"/>
              </a:spcAft>
              <a:buSzPts val="2760"/>
              <a:buChar char="•"/>
            </a:pPr>
            <a:r>
              <a:rPr lang="en-US" dirty="0"/>
              <a:t>Peritoneal lavage ( diagnostic and treatment )</a:t>
            </a:r>
            <a:endParaRPr dirty="0"/>
          </a:p>
          <a:p>
            <a:pPr marL="285750" lvl="0" indent="-285750" algn="l" rtl="0">
              <a:spcBef>
                <a:spcPts val="1080"/>
              </a:spcBef>
              <a:spcAft>
                <a:spcPts val="0"/>
              </a:spcAft>
              <a:buSzPts val="2760"/>
              <a:buChar char="•"/>
            </a:pPr>
            <a:r>
              <a:rPr lang="en-US" b="1" dirty="0">
                <a:highlight>
                  <a:srgbClr val="FFFF00"/>
                </a:highlight>
              </a:rPr>
              <a:t> Peritoneal Fluid Analysis </a:t>
            </a:r>
            <a:endParaRPr dirty="0"/>
          </a:p>
        </p:txBody>
      </p:sp>
      <p:pic>
        <p:nvPicPr>
          <p:cNvPr id="2" name="صورة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7730" y="4426909"/>
            <a:ext cx="3784270" cy="243109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Definition</a:t>
            </a:r>
            <a:endParaRPr/>
          </a:p>
        </p:txBody>
      </p:sp>
      <p:sp>
        <p:nvSpPr>
          <p:cNvPr id="181" name="Google Shape;181;p6"/>
          <p:cNvSpPr txBox="1">
            <a:spLocks noGrp="1"/>
          </p:cNvSpPr>
          <p:nvPr>
            <p:ph idx="1"/>
          </p:nvPr>
        </p:nvSpPr>
        <p:spPr>
          <a:xfrm>
            <a:off x="1295401" y="2018805"/>
            <a:ext cx="9601196" cy="3857063"/>
          </a:xfrm>
          <a:prstGeom prst="rect">
            <a:avLst/>
          </a:prstGeom>
          <a:noFill/>
          <a:ln>
            <a:noFill/>
          </a:ln>
        </p:spPr>
        <p:txBody>
          <a:bodyPr spcFirstLastPara="1" wrap="square" lIns="91425" tIns="45700" rIns="91425" bIns="45700" anchor="t" anchorCtr="0">
            <a:normAutofit fontScale="92500"/>
          </a:bodyPr>
          <a:lstStyle/>
          <a:p>
            <a:pPr marL="285750" lvl="0" indent="-285750" algn="l" rtl="0">
              <a:spcBef>
                <a:spcPts val="0"/>
              </a:spcBef>
              <a:spcAft>
                <a:spcPts val="0"/>
              </a:spcAft>
              <a:buSzPts val="3680"/>
              <a:buChar char="•"/>
            </a:pPr>
            <a:r>
              <a:rPr lang="en-US" sz="3200" dirty="0"/>
              <a:t>Peritoneum is a membrane that lines abdomen , consist of two parts : </a:t>
            </a:r>
          </a:p>
          <a:p>
            <a:pPr marL="285750" lvl="0" indent="-285750" algn="l" rtl="0">
              <a:spcBef>
                <a:spcPts val="0"/>
              </a:spcBef>
              <a:spcAft>
                <a:spcPts val="0"/>
              </a:spcAft>
              <a:buSzPts val="3680"/>
              <a:buChar char="•"/>
            </a:pPr>
            <a:r>
              <a:rPr lang="en-US" sz="3200" dirty="0"/>
              <a:t>parietal : attach to wall cavity ,  sensitive to pain , touch and temperature.</a:t>
            </a:r>
          </a:p>
          <a:p>
            <a:pPr marL="285750" lvl="0" indent="-285750" algn="l" rtl="0">
              <a:spcBef>
                <a:spcPts val="0"/>
              </a:spcBef>
              <a:spcAft>
                <a:spcPts val="0"/>
              </a:spcAft>
              <a:buSzPts val="3680"/>
              <a:buChar char="•"/>
            </a:pPr>
            <a:r>
              <a:rPr lang="en-US" sz="3200" dirty="0"/>
              <a:t>Visceral : attach to organ , sensitive to stretch.</a:t>
            </a:r>
          </a:p>
          <a:p>
            <a:pPr marL="285750" lvl="0" indent="-285750">
              <a:spcBef>
                <a:spcPts val="0"/>
              </a:spcBef>
              <a:buSzPts val="3680"/>
            </a:pPr>
            <a:r>
              <a:rPr lang="en-US" sz="3200" dirty="0"/>
              <a:t>Peritonitis is an inflammation of the peritoneum .</a:t>
            </a:r>
            <a:br>
              <a:rPr lang="en-US" sz="3200" dirty="0"/>
            </a:br>
            <a:r>
              <a:rPr lang="en-US" sz="3200" dirty="0"/>
              <a:t>Peritonitis is usually caused by infection from bacteria or fungi.</a:t>
            </a:r>
          </a:p>
          <a:p>
            <a:pPr marL="285750" lvl="0" indent="-285750" algn="l" rtl="0">
              <a:spcBef>
                <a:spcPts val="0"/>
              </a:spcBef>
              <a:spcAft>
                <a:spcPts val="0"/>
              </a:spcAft>
              <a:buSzPts val="3680"/>
              <a:buChar char="•"/>
            </a:pPr>
            <a:endParaRPr lang="en-US" sz="3200" dirty="0"/>
          </a:p>
          <a:p>
            <a:pPr marL="285750" lvl="0" indent="-285750" algn="l" rtl="0">
              <a:spcBef>
                <a:spcPts val="0"/>
              </a:spcBef>
              <a:spcAft>
                <a:spcPts val="0"/>
              </a:spcAft>
              <a:buSzPts val="3680"/>
              <a:buChar char="•"/>
            </a:pPr>
            <a:endParaRPr lang="en-US" sz="3200" dirty="0"/>
          </a:p>
          <a:p>
            <a:pPr marL="285750" lvl="0" indent="-285750" algn="l" rtl="0">
              <a:spcBef>
                <a:spcPts val="0"/>
              </a:spcBef>
              <a:spcAft>
                <a:spcPts val="0"/>
              </a:spcAft>
              <a:buSzPts val="3680"/>
              <a:buChar char="•"/>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sz="4400" b="1"/>
              <a:t>Diagnostic aids</a:t>
            </a:r>
            <a:endParaRPr/>
          </a:p>
        </p:txBody>
      </p:sp>
      <p:sp>
        <p:nvSpPr>
          <p:cNvPr id="289" name="Google Shape;289;p24"/>
          <p:cNvSpPr txBox="1">
            <a:spLocks noGrp="1"/>
          </p:cNvSpPr>
          <p:nvPr>
            <p:ph idx="1"/>
          </p:nvPr>
        </p:nvSpPr>
        <p:spPr>
          <a:xfrm>
            <a:off x="1295401" y="2542864"/>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4140"/>
              <a:buChar char="•"/>
            </a:pPr>
            <a:r>
              <a:rPr lang="en-US" sz="3600"/>
              <a:t>An </a:t>
            </a:r>
            <a:r>
              <a:rPr lang="en-US" sz="3600" u="sng"/>
              <a:t>x-ray film of the abdomen</a:t>
            </a:r>
            <a:r>
              <a:rPr lang="en-US" sz="3600" b="1" i="1" u="sng"/>
              <a:t> </a:t>
            </a:r>
            <a:r>
              <a:rPr lang="en-US" sz="3600"/>
              <a:t>may reveal free air</a:t>
            </a:r>
            <a:endParaRPr/>
          </a:p>
          <a:p>
            <a:pPr marL="285750" lvl="0" indent="-285750" algn="l" rtl="0">
              <a:spcBef>
                <a:spcPts val="1320"/>
              </a:spcBef>
              <a:spcAft>
                <a:spcPts val="0"/>
              </a:spcAft>
              <a:buSzPts val="4140"/>
              <a:buChar char="•"/>
            </a:pPr>
            <a:r>
              <a:rPr lang="en-US" sz="3600"/>
              <a:t>Serum amylase estimation </a:t>
            </a:r>
            <a:endParaRPr/>
          </a:p>
          <a:p>
            <a:pPr marL="285750" lvl="0" indent="-285750" algn="l" rtl="0">
              <a:spcBef>
                <a:spcPts val="1320"/>
              </a:spcBef>
              <a:spcAft>
                <a:spcPts val="0"/>
              </a:spcAft>
              <a:buSzPts val="4140"/>
              <a:buChar char="•"/>
            </a:pPr>
            <a:r>
              <a:rPr lang="en-US" sz="3600"/>
              <a:t>Aspiration history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Radiological investigation </a:t>
            </a:r>
            <a:endParaRPr/>
          </a:p>
        </p:txBody>
      </p:sp>
      <p:sp>
        <p:nvSpPr>
          <p:cNvPr id="295" name="Google Shape;295;p25"/>
          <p:cNvSpPr txBox="1">
            <a:spLocks noGrp="1"/>
          </p:cNvSpPr>
          <p:nvPr>
            <p:ph idx="1"/>
          </p:nvPr>
        </p:nvSpPr>
        <p:spPr>
          <a:xfrm>
            <a:off x="1308653"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ctr" rtl="0">
              <a:spcBef>
                <a:spcPts val="0"/>
              </a:spcBef>
              <a:spcAft>
                <a:spcPts val="0"/>
              </a:spcAft>
              <a:buSzPts val="2760"/>
              <a:buChar char="•"/>
            </a:pPr>
            <a:r>
              <a:rPr lang="en-US"/>
              <a:t> </a:t>
            </a:r>
            <a:r>
              <a:rPr lang="en-US" sz="3600"/>
              <a:t>Radiography</a:t>
            </a:r>
            <a:endParaRPr/>
          </a:p>
          <a:p>
            <a:pPr marL="285750" lvl="0" indent="-285750" algn="ctr" rtl="0">
              <a:spcBef>
                <a:spcPts val="1320"/>
              </a:spcBef>
              <a:spcAft>
                <a:spcPts val="0"/>
              </a:spcAft>
              <a:buSzPts val="4140"/>
              <a:buChar char="•"/>
            </a:pPr>
            <a:r>
              <a:rPr lang="en-US" sz="3600"/>
              <a:t> Ultrasonography </a:t>
            </a:r>
            <a:endParaRPr/>
          </a:p>
          <a:p>
            <a:pPr marL="285750" lvl="0" indent="-285750" algn="ctr" rtl="0">
              <a:spcBef>
                <a:spcPts val="1320"/>
              </a:spcBef>
              <a:spcAft>
                <a:spcPts val="0"/>
              </a:spcAft>
              <a:buSzPts val="4140"/>
              <a:buChar char="•"/>
            </a:pPr>
            <a:r>
              <a:rPr lang="en-US" sz="3600"/>
              <a:t>CT scan </a:t>
            </a:r>
            <a:endParaRPr/>
          </a:p>
          <a:p>
            <a:pPr marL="285750" lvl="0" indent="-285750" algn="ctr" rtl="0">
              <a:spcBef>
                <a:spcPts val="1320"/>
              </a:spcBef>
              <a:spcAft>
                <a:spcPts val="0"/>
              </a:spcAft>
              <a:buSzPts val="4140"/>
              <a:buChar char="•"/>
            </a:pPr>
            <a:r>
              <a:rPr lang="en-US" sz="3600"/>
              <a:t>MRI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Rdiography</a:t>
            </a:r>
            <a:endParaRPr b="1"/>
          </a:p>
        </p:txBody>
      </p:sp>
      <p:sp>
        <p:nvSpPr>
          <p:cNvPr id="301" name="Google Shape;301;p2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4140"/>
              <a:buChar char="•"/>
            </a:pPr>
            <a:r>
              <a:rPr lang="en-US" sz="3600"/>
              <a:t>Plain radiograph sometimes demonstrates the </a:t>
            </a:r>
            <a:r>
              <a:rPr lang="en-US" sz="3600" b="1"/>
              <a:t>presence of gas or pleural effusion , free air </a:t>
            </a:r>
            <a:r>
              <a:rPr lang="en-US" sz="3600"/>
              <a:t>(usually in cases with hollow viscus perforation or gas-forming infection)</a:t>
            </a:r>
            <a:endParaRPr/>
          </a:p>
          <a:p>
            <a:pPr marL="285750" lvl="0" indent="-22859" algn="l" rtl="0">
              <a:spcBef>
                <a:spcPts val="1320"/>
              </a:spcBef>
              <a:spcAft>
                <a:spcPts val="0"/>
              </a:spcAft>
              <a:buSzPts val="4140"/>
              <a:buNone/>
            </a:pPr>
            <a:endParaRP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800"/>
              <a:buFont typeface="Garamond"/>
              <a:buNone/>
            </a:pPr>
            <a:r>
              <a:rPr lang="en-US" sz="4800"/>
              <a:t>Cont…</a:t>
            </a:r>
            <a:endParaRPr/>
          </a:p>
        </p:txBody>
      </p:sp>
      <p:pic>
        <p:nvPicPr>
          <p:cNvPr id="307" name="Google Shape;307;p27"/>
          <p:cNvPicPr preferRelativeResize="0">
            <a:picLocks noGrp="1"/>
          </p:cNvPicPr>
          <p:nvPr>
            <p:ph idx="1"/>
          </p:nvPr>
        </p:nvPicPr>
        <p:blipFill rotWithShape="1">
          <a:blip r:embed="rId3">
            <a:alphaModFix/>
          </a:blip>
          <a:srcRect/>
          <a:stretch/>
        </p:blipFill>
        <p:spPr>
          <a:xfrm>
            <a:off x="1945222" y="2722365"/>
            <a:ext cx="8616761" cy="28435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Ultrasonography</a:t>
            </a:r>
            <a:endParaRPr/>
          </a:p>
        </p:txBody>
      </p:sp>
      <p:sp>
        <p:nvSpPr>
          <p:cNvPr id="313" name="Google Shape;313;p28"/>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4140"/>
              <a:buChar char="•"/>
            </a:pPr>
            <a:r>
              <a:rPr lang="en-US" sz="3600"/>
              <a:t>Ultrasonography is a more sensitive technique than clinical judgment in diagnosing peritonitis. </a:t>
            </a:r>
            <a:endParaRPr/>
          </a:p>
          <a:p>
            <a:pPr marL="285750" lvl="0" indent="-285750" algn="l" rtl="0">
              <a:spcBef>
                <a:spcPts val="1320"/>
              </a:spcBef>
              <a:spcAft>
                <a:spcPts val="0"/>
              </a:spcAft>
              <a:buSzPts val="4140"/>
              <a:buChar char="•"/>
            </a:pPr>
            <a:r>
              <a:rPr lang="en-US" sz="3600"/>
              <a:t>Ultrasonography may be a useful diagnosing modality in patients with peritonitis in whom the clinical </a:t>
            </a:r>
            <a:r>
              <a:rPr lang="en-US" sz="3600">
                <a:highlight>
                  <a:srgbClr val="FFFF00"/>
                </a:highlight>
              </a:rPr>
              <a:t>cause is unclear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CT-scan</a:t>
            </a:r>
            <a:endParaRPr/>
          </a:p>
        </p:txBody>
      </p:sp>
      <p:sp>
        <p:nvSpPr>
          <p:cNvPr id="319" name="Google Shape;319;p29"/>
          <p:cNvSpPr txBox="1">
            <a:spLocks noGrp="1"/>
          </p:cNvSpPr>
          <p:nvPr>
            <p:ph idx="1"/>
          </p:nvPr>
        </p:nvSpPr>
        <p:spPr>
          <a:xfrm>
            <a:off x="1295402" y="2556932"/>
            <a:ext cx="6695659" cy="3318936"/>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Char char="•"/>
            </a:pPr>
            <a:r>
              <a:rPr lang="en-US" sz="2800" b="1"/>
              <a:t>Ascites ± loculated fluid collections or discrete abscess</a:t>
            </a:r>
            <a:endParaRPr/>
          </a:p>
          <a:p>
            <a:pPr marL="285750" lvl="0" indent="-285750" algn="l" rtl="0">
              <a:spcBef>
                <a:spcPts val="1160"/>
              </a:spcBef>
              <a:spcAft>
                <a:spcPts val="0"/>
              </a:spcAft>
              <a:buSzPts val="3220"/>
              <a:buChar char="•"/>
            </a:pPr>
            <a:r>
              <a:rPr lang="en-US" sz="2800"/>
              <a:t>• </a:t>
            </a:r>
            <a:r>
              <a:rPr lang="en-US" sz="2800" b="1"/>
              <a:t>Smooth, regular thickening and enhancement of peritoneum (Smooth peritoneal thickening )</a:t>
            </a:r>
            <a:endParaRPr/>
          </a:p>
          <a:p>
            <a:pPr marL="342900" lvl="0" indent="-342900" algn="l" rtl="0">
              <a:spcBef>
                <a:spcPts val="1160"/>
              </a:spcBef>
              <a:spcAft>
                <a:spcPts val="0"/>
              </a:spcAft>
              <a:buSzPts val="3220"/>
              <a:buFont typeface="Arial"/>
              <a:buChar char="•"/>
            </a:pPr>
            <a:r>
              <a:rPr lang="en-US" sz="2800"/>
              <a:t>Presence of ectopic gas suggests either hollow viscus perforation or gas-forming infection</a:t>
            </a:r>
            <a:endParaRPr/>
          </a:p>
          <a:p>
            <a:pPr marL="285750" lvl="0" indent="-81279" algn="l" rtl="0">
              <a:spcBef>
                <a:spcPts val="1160"/>
              </a:spcBef>
              <a:spcAft>
                <a:spcPts val="0"/>
              </a:spcAft>
              <a:buSzPts val="3220"/>
              <a:buNone/>
            </a:pPr>
            <a:endParaRPr sz="2800"/>
          </a:p>
        </p:txBody>
      </p:sp>
      <p:pic>
        <p:nvPicPr>
          <p:cNvPr id="320" name="Google Shape;320;p29"/>
          <p:cNvPicPr preferRelativeResize="0"/>
          <p:nvPr/>
        </p:nvPicPr>
        <p:blipFill rotWithShape="1">
          <a:blip r:embed="rId3">
            <a:alphaModFix/>
          </a:blip>
          <a:srcRect/>
          <a:stretch/>
        </p:blipFill>
        <p:spPr>
          <a:xfrm>
            <a:off x="7777550" y="2398642"/>
            <a:ext cx="3475021" cy="380515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MRI</a:t>
            </a:r>
            <a:endParaRPr/>
          </a:p>
        </p:txBody>
      </p:sp>
      <p:sp>
        <p:nvSpPr>
          <p:cNvPr id="326" name="Google Shape;326;p3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lnSpc>
                <a:spcPct val="150000"/>
              </a:lnSpc>
              <a:spcBef>
                <a:spcPts val="0"/>
              </a:spcBef>
              <a:spcAft>
                <a:spcPts val="0"/>
              </a:spcAft>
              <a:buSzPts val="3220"/>
              <a:buChar char="•"/>
            </a:pPr>
            <a:r>
              <a:rPr lang="en-US" sz="2800"/>
              <a:t>Presence of ascites </a:t>
            </a:r>
            <a:endParaRPr/>
          </a:p>
          <a:p>
            <a:pPr marL="285750" lvl="0" indent="-285750" algn="l" rtl="0">
              <a:lnSpc>
                <a:spcPct val="150000"/>
              </a:lnSpc>
              <a:spcBef>
                <a:spcPts val="1160"/>
              </a:spcBef>
              <a:spcAft>
                <a:spcPts val="0"/>
              </a:spcAft>
              <a:buSzPts val="3220"/>
              <a:buChar char="•"/>
            </a:pPr>
            <a:r>
              <a:rPr lang="en-US" sz="2800"/>
              <a:t>loculated fluid collections or discrete abscesses with peripheral enhancement</a:t>
            </a:r>
            <a:endParaRPr/>
          </a:p>
          <a:p>
            <a:pPr marL="285750" lvl="0" indent="-285750" algn="l" rtl="0">
              <a:lnSpc>
                <a:spcPct val="150000"/>
              </a:lnSpc>
              <a:spcBef>
                <a:spcPts val="1160"/>
              </a:spcBef>
              <a:spcAft>
                <a:spcPts val="0"/>
              </a:spcAft>
              <a:buSzPts val="3220"/>
              <a:buChar char="•"/>
            </a:pPr>
            <a:r>
              <a:rPr lang="en-US" sz="2800"/>
              <a:t>• Smooth thickening and enhancement of peritoneal lining </a:t>
            </a:r>
            <a:endParaRPr/>
          </a:p>
          <a:p>
            <a:pPr marL="285750" lvl="0" indent="-81279" algn="l" rtl="0">
              <a:spcBef>
                <a:spcPts val="1160"/>
              </a:spcBef>
              <a:spcAft>
                <a:spcPts val="0"/>
              </a:spcAft>
              <a:buSzPts val="3220"/>
              <a:buNone/>
            </a:pPr>
            <a:endParaRPr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1"/>
          <p:cNvSpPr txBox="1"/>
          <p:nvPr/>
        </p:nvSpPr>
        <p:spPr>
          <a:xfrm>
            <a:off x="1139483" y="1533378"/>
            <a:ext cx="905959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dk1"/>
                </a:solidFill>
                <a:latin typeface="Garamond"/>
                <a:ea typeface="Garamond"/>
                <a:cs typeface="Garamond"/>
                <a:sym typeface="Garamond"/>
              </a:rPr>
              <a:t>MRI &gt;MRI (it is comparitively better than CT) &gt;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PROGNOSIS</a:t>
            </a:r>
            <a:endParaRPr/>
          </a:p>
        </p:txBody>
      </p:sp>
      <p:sp>
        <p:nvSpPr>
          <p:cNvPr id="337" name="Google Shape;337;p32"/>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b="1"/>
              <a:t>With modern treatment diffuse </a:t>
            </a:r>
            <a:r>
              <a:rPr lang="en-US" sz="2400" b="1"/>
              <a:t>peritonitis carries a mortality of about 10%. </a:t>
            </a:r>
            <a:r>
              <a:rPr lang="en-US" b="1"/>
              <a:t>But the things that may cause death are :</a:t>
            </a:r>
            <a:endParaRPr/>
          </a:p>
          <a:p>
            <a:pPr marL="285750" lvl="0" indent="-285750" algn="l" rtl="0">
              <a:spcBef>
                <a:spcPts val="1080"/>
              </a:spcBef>
              <a:spcAft>
                <a:spcPts val="0"/>
              </a:spcAft>
              <a:buSzPts val="2760"/>
              <a:buChar char="•"/>
            </a:pPr>
            <a:r>
              <a:rPr lang="en-US" b="1"/>
              <a:t>-</a:t>
            </a:r>
            <a:r>
              <a:rPr lang="en-US"/>
              <a:t>Bacterial toxaemia </a:t>
            </a:r>
            <a:endParaRPr/>
          </a:p>
          <a:p>
            <a:pPr marL="285750" lvl="0" indent="-285750" algn="l" rtl="0">
              <a:spcBef>
                <a:spcPts val="1080"/>
              </a:spcBef>
              <a:spcAft>
                <a:spcPts val="0"/>
              </a:spcAft>
              <a:buSzPts val="2760"/>
              <a:buChar char="•"/>
            </a:pPr>
            <a:r>
              <a:rPr lang="en-US"/>
              <a:t>-Paralytic ileus</a:t>
            </a:r>
            <a:endParaRPr/>
          </a:p>
          <a:p>
            <a:pPr marL="285750" lvl="0" indent="-285750" algn="l" rtl="0">
              <a:spcBef>
                <a:spcPts val="1080"/>
              </a:spcBef>
              <a:spcAft>
                <a:spcPts val="0"/>
              </a:spcAft>
              <a:buSzPts val="2760"/>
              <a:buChar char="•"/>
            </a:pPr>
            <a:r>
              <a:rPr lang="en-US"/>
              <a:t>-Bronchopneumonia</a:t>
            </a:r>
            <a:endParaRPr/>
          </a:p>
          <a:p>
            <a:pPr marL="0" lvl="0" indent="0" algn="l" rtl="0">
              <a:spcBef>
                <a:spcPts val="1080"/>
              </a:spcBef>
              <a:spcAft>
                <a:spcPts val="0"/>
              </a:spcAft>
              <a:buClr>
                <a:schemeClr val="accent3"/>
              </a:buClr>
              <a:buSzPts val="2760"/>
              <a:buNone/>
            </a:pPr>
            <a:r>
              <a:rPr lang="en-US"/>
              <a:t>   -Electrolyte-imbalance</a:t>
            </a:r>
            <a:endParaRPr b="1"/>
          </a:p>
          <a:p>
            <a:pPr marL="285750" lvl="0" indent="-110490" algn="l" rtl="0">
              <a:spcBef>
                <a:spcPts val="480"/>
              </a:spcBef>
              <a:spcAft>
                <a:spcPts val="0"/>
              </a:spcAft>
              <a:buSzPts val="276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b="1"/>
              <a:t>complications</a:t>
            </a:r>
            <a:endParaRPr/>
          </a:p>
        </p:txBody>
      </p:sp>
      <p:sp>
        <p:nvSpPr>
          <p:cNvPr id="343" name="Google Shape;343;p3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sz="2400"/>
              <a:t>Systemic  - </a:t>
            </a:r>
            <a:r>
              <a:rPr lang="en-US"/>
              <a:t>Hypovolaemic shock, septic shock, ARD, DIC, multiorgan failure, immunological failure.</a:t>
            </a:r>
            <a:endParaRPr/>
          </a:p>
          <a:p>
            <a:pPr marL="285750" lvl="0" indent="-110490" algn="l" rtl="0">
              <a:spcBef>
                <a:spcPts val="1080"/>
              </a:spcBef>
              <a:spcAft>
                <a:spcPts val="0"/>
              </a:spcAft>
              <a:buSzPts val="2760"/>
              <a:buNone/>
            </a:pPr>
            <a:endParaRPr/>
          </a:p>
          <a:p>
            <a:pPr marL="285750" lvl="0" indent="-285750" algn="l" rtl="0">
              <a:spcBef>
                <a:spcPts val="1080"/>
              </a:spcBef>
              <a:spcAft>
                <a:spcPts val="0"/>
              </a:spcAft>
              <a:buSzPts val="2760"/>
              <a:buChar char="•"/>
            </a:pPr>
            <a:r>
              <a:rPr lang="en-US" sz="2400"/>
              <a:t>Local  -  </a:t>
            </a:r>
            <a:r>
              <a:rPr lang="en-US"/>
              <a:t>Intraperitoneal sepsis: residual abscesses, e.g subphrenic or pelvic, wound infection, anastomotic breakdown, fistula formation, adhesions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187" name="Google Shape;187;p7"/>
          <p:cNvSpPr txBox="1">
            <a:spLocks noGrp="1"/>
          </p:cNvSpPr>
          <p:nvPr>
            <p:ph idx="1"/>
          </p:nvPr>
        </p:nvSpPr>
        <p:spPr>
          <a:xfrm>
            <a:off x="1295401" y="2285999"/>
            <a:ext cx="9601196" cy="3589869"/>
          </a:xfrm>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3220"/>
              <a:buChar char="•"/>
            </a:pPr>
            <a:r>
              <a:rPr lang="en-US" sz="2800"/>
              <a:t>The most common organisms that may cause peritonitis are:</a:t>
            </a:r>
            <a:r>
              <a:rPr lang="en-US" sz="2800" i="1"/>
              <a:t> Escherichia</a:t>
            </a:r>
            <a:r>
              <a:rPr lang="en-US" sz="2800"/>
              <a:t> </a:t>
            </a:r>
            <a:r>
              <a:rPr lang="en-US" sz="2800" i="1"/>
              <a:t>coli</a:t>
            </a:r>
            <a:r>
              <a:rPr lang="en-US" sz="2800"/>
              <a:t>, aerobic and anaerobic streptococci, and the bacteroides. Less frequently the clostridium </a:t>
            </a:r>
            <a:r>
              <a:rPr lang="en-US" sz="2800" i="1"/>
              <a:t>welchii</a:t>
            </a:r>
            <a:r>
              <a:rPr lang="en-US" sz="2800"/>
              <a:t> is found; still less frequently staphylococci or </a:t>
            </a:r>
            <a:r>
              <a:rPr lang="en-US" sz="2800" i="1"/>
              <a:t>Klebsiella pneumonia</a:t>
            </a:r>
            <a:r>
              <a:rPr lang="en-US" sz="2800"/>
              <a:t> </a:t>
            </a:r>
            <a:endParaRPr/>
          </a:p>
          <a:p>
            <a:pPr marL="0" lvl="0" indent="0" algn="l" rtl="0">
              <a:spcBef>
                <a:spcPts val="1160"/>
              </a:spcBef>
              <a:spcAft>
                <a:spcPts val="0"/>
              </a:spcAft>
              <a:buSzPts val="3220"/>
              <a:buNone/>
            </a:pPr>
            <a:r>
              <a:rPr lang="en-US" sz="2800"/>
              <a:t> - These organisms are resistant to penicillin and streptomycin but sensitive metronidazole, clindamycin and lincomycin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349" name="Google Shape;349;p3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Char char="•"/>
            </a:pPr>
            <a:r>
              <a:rPr lang="en-US" sz="3200"/>
              <a:t>Common sites of these abcess :</a:t>
            </a:r>
            <a:endParaRPr/>
          </a:p>
          <a:p>
            <a:pPr marL="285750" lvl="0" indent="-285750" algn="l" rtl="0">
              <a:spcBef>
                <a:spcPts val="1240"/>
              </a:spcBef>
              <a:spcAft>
                <a:spcPts val="0"/>
              </a:spcAft>
              <a:buSzPts val="3680"/>
              <a:buChar char="•"/>
            </a:pPr>
            <a:r>
              <a:rPr lang="en-US" sz="3200"/>
              <a:t>-Subphrenic </a:t>
            </a:r>
            <a:endParaRPr/>
          </a:p>
          <a:p>
            <a:pPr marL="0" lvl="0" indent="0" algn="l" rtl="0">
              <a:spcBef>
                <a:spcPts val="1240"/>
              </a:spcBef>
              <a:spcAft>
                <a:spcPts val="0"/>
              </a:spcAft>
              <a:buClr>
                <a:schemeClr val="accent3"/>
              </a:buClr>
              <a:buSzPts val="3680"/>
              <a:buNone/>
            </a:pPr>
            <a:r>
              <a:rPr lang="en-US" sz="3200"/>
              <a:t> -Paracolic</a:t>
            </a:r>
            <a:endParaRPr/>
          </a:p>
          <a:p>
            <a:pPr marL="0" lvl="0" indent="0" algn="l" rtl="0">
              <a:spcBef>
                <a:spcPts val="640"/>
              </a:spcBef>
              <a:spcAft>
                <a:spcPts val="0"/>
              </a:spcAft>
              <a:buClr>
                <a:schemeClr val="accent3"/>
              </a:buClr>
              <a:buSzPts val="3680"/>
              <a:buNone/>
            </a:pPr>
            <a:r>
              <a:rPr lang="en-US" sz="3200"/>
              <a:t> -Appendix</a:t>
            </a:r>
            <a:endParaRPr/>
          </a:p>
          <a:p>
            <a:pPr marL="0" lvl="0" indent="0" algn="l" rtl="0">
              <a:spcBef>
                <a:spcPts val="640"/>
              </a:spcBef>
              <a:spcAft>
                <a:spcPts val="0"/>
              </a:spcAft>
              <a:buClr>
                <a:schemeClr val="accent3"/>
              </a:buClr>
              <a:buSzPts val="3680"/>
              <a:buNone/>
            </a:pPr>
            <a:r>
              <a:rPr lang="en-US" sz="3200"/>
              <a:t> -Pelvic</a:t>
            </a:r>
            <a:endParaRPr/>
          </a:p>
          <a:p>
            <a:pPr marL="285750" lvl="0" indent="-110490" algn="l" rtl="0">
              <a:spcBef>
                <a:spcPts val="480"/>
              </a:spcBef>
              <a:spcAft>
                <a:spcPts val="0"/>
              </a:spcAft>
              <a:buSzPts val="276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3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355" name="Google Shape;355;p3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4140"/>
              <a:buChar char="•"/>
            </a:pPr>
            <a:r>
              <a:rPr lang="en-US" sz="3600">
                <a:highlight>
                  <a:srgbClr val="FFFF00"/>
                </a:highlight>
              </a:rPr>
              <a:t>NOTE</a:t>
            </a:r>
            <a:r>
              <a:rPr lang="en-US" sz="3600"/>
              <a:t> :MOST COMMON SITE OF THESE ABCESS IS </a:t>
            </a:r>
            <a:r>
              <a:rPr lang="en-US" sz="4000">
                <a:highlight>
                  <a:srgbClr val="FFFF00"/>
                </a:highlight>
              </a:rPr>
              <a:t>PELVIC ABCESS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pic>
        <p:nvPicPr>
          <p:cNvPr id="361" name="Google Shape;361;p36"/>
          <p:cNvPicPr preferRelativeResize="0">
            <a:picLocks noGrp="1"/>
          </p:cNvPicPr>
          <p:nvPr>
            <p:ph idx="1"/>
          </p:nvPr>
        </p:nvPicPr>
        <p:blipFill rotWithShape="1">
          <a:blip r:embed="rId3">
            <a:alphaModFix/>
          </a:blip>
          <a:srcRect/>
          <a:stretch/>
        </p:blipFill>
        <p:spPr>
          <a:xfrm>
            <a:off x="1444487" y="874643"/>
            <a:ext cx="9342783" cy="500069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CONT…</a:t>
            </a:r>
            <a:endParaRPr/>
          </a:p>
        </p:txBody>
      </p:sp>
      <p:sp>
        <p:nvSpPr>
          <p:cNvPr id="367" name="Google Shape;367;p3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4140"/>
              <a:buChar char="•"/>
            </a:pPr>
            <a:r>
              <a:rPr lang="en-US" sz="3600"/>
              <a:t>And one of the risk factors of peritonitis is ascites that means excess of serous fluid within the peritoneal cavity, can be recognized clinically only when the amount of fluid present exceeds 1500 ml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pic>
        <p:nvPicPr>
          <p:cNvPr id="373" name="Google Shape;373;p38"/>
          <p:cNvPicPr preferRelativeResize="0">
            <a:picLocks noGrp="1"/>
          </p:cNvPicPr>
          <p:nvPr>
            <p:ph idx="1"/>
          </p:nvPr>
        </p:nvPicPr>
        <p:blipFill rotWithShape="1">
          <a:blip r:embed="rId3">
            <a:alphaModFix/>
          </a:blip>
          <a:srcRect/>
          <a:stretch/>
        </p:blipFill>
        <p:spPr>
          <a:xfrm>
            <a:off x="4515730" y="1114293"/>
            <a:ext cx="3924886" cy="51929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TREATMENS AND DRUGS</a:t>
            </a:r>
            <a:endParaRPr/>
          </a:p>
        </p:txBody>
      </p:sp>
      <p:sp>
        <p:nvSpPr>
          <p:cNvPr id="379" name="Google Shape;379;p3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4140"/>
              <a:buChar char="•"/>
            </a:pPr>
            <a:r>
              <a:rPr lang="en-US" sz="3600"/>
              <a:t>Antibiotic therapy </a:t>
            </a:r>
            <a:endParaRPr/>
          </a:p>
          <a:p>
            <a:pPr marL="285750" lvl="0" indent="-285750" algn="l" rtl="0">
              <a:spcBef>
                <a:spcPts val="1320"/>
              </a:spcBef>
              <a:spcAft>
                <a:spcPts val="0"/>
              </a:spcAft>
              <a:buSzPts val="4140"/>
              <a:buChar char="•"/>
            </a:pPr>
            <a:r>
              <a:rPr lang="en-US" sz="3600"/>
              <a:t> Surgical treatment </a:t>
            </a:r>
            <a:endParaRPr/>
          </a:p>
          <a:p>
            <a:pPr marL="285750" lvl="0" indent="-285750" algn="l" rtl="0">
              <a:spcBef>
                <a:spcPts val="1320"/>
              </a:spcBef>
              <a:spcAft>
                <a:spcPts val="0"/>
              </a:spcAft>
              <a:buSzPts val="4140"/>
              <a:buChar char="•"/>
            </a:pPr>
            <a:r>
              <a:rPr lang="en-US" sz="3600"/>
              <a:t> Blood transfusion/ Peritoneal dialysis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PREVENTION</a:t>
            </a:r>
            <a:endParaRPr/>
          </a:p>
        </p:txBody>
      </p:sp>
      <p:sp>
        <p:nvSpPr>
          <p:cNvPr id="385" name="Google Shape;385;p4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Char char="•"/>
            </a:pPr>
            <a:r>
              <a:rPr lang="en-US" sz="3200"/>
              <a:t>Wash your hands, including underneath your fingernails and between your fingers, before touching the catheter.</a:t>
            </a:r>
            <a:endParaRPr/>
          </a:p>
          <a:p>
            <a:pPr marL="285750" lvl="0" indent="-285750" algn="l" rtl="0">
              <a:spcBef>
                <a:spcPts val="1240"/>
              </a:spcBef>
              <a:spcAft>
                <a:spcPts val="0"/>
              </a:spcAft>
              <a:buSzPts val="3680"/>
              <a:buChar char="•"/>
            </a:pPr>
            <a:r>
              <a:rPr lang="en-US" sz="3200"/>
              <a:t> • Clean the skin around the catheter with an antiseptic every day.</a:t>
            </a:r>
            <a:endParaRPr/>
          </a:p>
          <a:p>
            <a:pPr marL="285750" lvl="0" indent="-285750" algn="l" rtl="0">
              <a:spcBef>
                <a:spcPts val="1240"/>
              </a:spcBef>
              <a:spcAft>
                <a:spcPts val="0"/>
              </a:spcAft>
              <a:buSzPts val="3680"/>
              <a:buChar char="•"/>
            </a:pPr>
            <a:r>
              <a:rPr lang="en-US" sz="3200"/>
              <a:t> Store your supplies in a sanitary area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CONT</a:t>
            </a:r>
            <a:endParaRPr/>
          </a:p>
        </p:txBody>
      </p:sp>
      <p:sp>
        <p:nvSpPr>
          <p:cNvPr id="391" name="Google Shape;391;p4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4140"/>
              <a:buChar char="•"/>
            </a:pPr>
            <a:r>
              <a:rPr lang="en-US" sz="3600"/>
              <a:t> Wear a surgical mask during your dialysis fluid exchanges. </a:t>
            </a:r>
            <a:endParaRPr/>
          </a:p>
          <a:p>
            <a:pPr marL="285750" lvl="0" indent="-285750" algn="l" rtl="0">
              <a:spcBef>
                <a:spcPts val="1320"/>
              </a:spcBef>
              <a:spcAft>
                <a:spcPts val="0"/>
              </a:spcAft>
              <a:buSzPts val="4140"/>
              <a:buChar char="•"/>
            </a:pPr>
            <a:r>
              <a:rPr lang="en-US" sz="3600"/>
              <a:t> Talk with your dialysis care team about proper care for your peritoneal dialysis catheter.</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2"/>
          <p:cNvPicPr preferRelativeResize="0"/>
          <p:nvPr/>
        </p:nvPicPr>
        <p:blipFill rotWithShape="1">
          <a:blip r:embed="rId3">
            <a:alphaModFix/>
          </a:blip>
          <a:srcRect/>
          <a:stretch/>
        </p:blipFill>
        <p:spPr>
          <a:xfrm>
            <a:off x="2192599" y="0"/>
            <a:ext cx="7806801"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402" name="Google Shape;402;p4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92100" algn="l" rtl="0">
              <a:spcBef>
                <a:spcPts val="0"/>
              </a:spcBef>
              <a:spcAft>
                <a:spcPts val="0"/>
              </a:spcAft>
              <a:buSzPts val="4600"/>
              <a:buChar char="•"/>
            </a:pPr>
            <a:r>
              <a:rPr lang="en-US" sz="4000" b="1"/>
              <a:t>Refrencess : </a:t>
            </a:r>
            <a:endParaRPr/>
          </a:p>
          <a:p>
            <a:pPr marL="285750" lvl="0" indent="-292100" algn="l" rtl="0">
              <a:spcBef>
                <a:spcPts val="1400"/>
              </a:spcBef>
              <a:spcAft>
                <a:spcPts val="0"/>
              </a:spcAft>
              <a:buSzPts val="4600"/>
              <a:buChar char="•"/>
            </a:pPr>
            <a:r>
              <a:rPr lang="en-US" sz="4000" b="1"/>
              <a:t>SERGIACAL RECALL</a:t>
            </a:r>
            <a:endParaRPr/>
          </a:p>
          <a:p>
            <a:pPr marL="285750" lvl="0" indent="-292100" algn="l" rtl="0">
              <a:spcBef>
                <a:spcPts val="1400"/>
              </a:spcBef>
              <a:spcAft>
                <a:spcPts val="0"/>
              </a:spcAft>
              <a:buSzPts val="4600"/>
              <a:buChar char="•"/>
            </a:pPr>
            <a:r>
              <a:rPr lang="en-US" sz="4000" b="1"/>
              <a:t>Schwartz's Principles of Surgery</a:t>
            </a:r>
            <a:endParaRPr/>
          </a:p>
          <a:p>
            <a:pPr marL="285750" lvl="0" indent="0" algn="l" rtl="0">
              <a:spcBef>
                <a:spcPts val="1400"/>
              </a:spcBef>
              <a:spcAft>
                <a:spcPts val="0"/>
              </a:spcAft>
              <a:buSzPts val="4600"/>
              <a:buNone/>
            </a:pPr>
            <a:endParaRPr sz="4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Clinical features</a:t>
            </a:r>
            <a:endParaRPr/>
          </a:p>
        </p:txBody>
      </p:sp>
      <p:sp>
        <p:nvSpPr>
          <p:cNvPr id="193" name="Google Shape;193;p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3680"/>
              <a:buChar char="•"/>
            </a:pPr>
            <a:r>
              <a:rPr lang="en-US" sz="3200"/>
              <a:t>Peritonitis usually starts with pain that is best described as burning or cutting in sensation.</a:t>
            </a:r>
            <a:endParaRPr/>
          </a:p>
          <a:p>
            <a:pPr marL="285750" lvl="0" indent="-285750" algn="l" rtl="0">
              <a:spcBef>
                <a:spcPts val="1240"/>
              </a:spcBef>
              <a:spcAft>
                <a:spcPts val="0"/>
              </a:spcAft>
              <a:buSzPts val="3680"/>
              <a:buChar char="•"/>
            </a:pPr>
            <a:r>
              <a:rPr lang="en-US" sz="3200"/>
              <a:t>When palpating the anterior abdominal wall, we are usually met with tenderness, rigidity and guarding</a:t>
            </a:r>
            <a:r>
              <a:rPr lang="en-US"/>
              <a:t>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pic>
        <p:nvPicPr>
          <p:cNvPr id="408" name="Google Shape;408;p44"/>
          <p:cNvPicPr preferRelativeResize="0">
            <a:picLocks noGrp="1"/>
          </p:cNvPicPr>
          <p:nvPr>
            <p:ph idx="1"/>
          </p:nvPr>
        </p:nvPicPr>
        <p:blipFill rotWithShape="1">
          <a:blip r:embed="rId3">
            <a:alphaModFix/>
          </a:blip>
          <a:srcRect/>
          <a:stretch/>
        </p:blipFill>
        <p:spPr>
          <a:xfrm>
            <a:off x="1815548" y="982133"/>
            <a:ext cx="8428382" cy="48932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199" name="Google Shape;199;p9"/>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spcBef>
                <a:spcPts val="0"/>
              </a:spcBef>
              <a:spcAft>
                <a:spcPts val="0"/>
              </a:spcAft>
              <a:buSzPct val="115000"/>
              <a:buChar char="•"/>
            </a:pPr>
            <a:r>
              <a:rPr lang="en-US" sz="3200"/>
              <a:t>During the course of the disease, pain and tenderness of the abdomen will most likely diminishes . However, in cases of localization one or more abscesses will form on site.</a:t>
            </a:r>
            <a:endParaRPr/>
          </a:p>
          <a:p>
            <a:pPr marL="285750" lvl="0" indent="-285750" algn="l" rtl="0">
              <a:spcBef>
                <a:spcPts val="1192"/>
              </a:spcBef>
              <a:spcAft>
                <a:spcPts val="0"/>
              </a:spcAft>
              <a:buSzPct val="115000"/>
              <a:buChar char="•"/>
            </a:pPr>
            <a:r>
              <a:rPr lang="en-US" sz="3200"/>
              <a:t>In late stages of peritonitis we are met with circulatory failure accompanied with sunken eyes, dry tongue, an anxious and drawn face. </a:t>
            </a:r>
            <a:endParaRPr/>
          </a:p>
          <a:p>
            <a:pPr marL="285750" lvl="0" indent="-123634" algn="l" rtl="0">
              <a:spcBef>
                <a:spcPts val="1044"/>
              </a:spcBef>
              <a:spcAft>
                <a:spcPts val="0"/>
              </a:spcAft>
              <a:buSzPct val="1150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05" name="Google Shape;205;p10"/>
          <p:cNvSpPr txBox="1">
            <a:spLocks noGrp="1"/>
          </p:cNvSpPr>
          <p:nvPr>
            <p:ph idx="1"/>
          </p:nvPr>
        </p:nvSpPr>
        <p:spPr>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ts val="3680"/>
              <a:buChar char="•"/>
            </a:pPr>
            <a:r>
              <a:rPr lang="en-US" sz="3200"/>
              <a:t>Symptoms of Peritonitis:</a:t>
            </a:r>
            <a:br>
              <a:rPr lang="en-US" sz="3200"/>
            </a:br>
            <a:r>
              <a:rPr lang="en-US" sz="3200"/>
              <a:t>The first symptoms of peritonitis are typically poor appetite and nausea and a dull abdominal ache that quickly turns into persistent, severe abdominal pain, which is worsened by any movement. </a:t>
            </a:r>
            <a:br>
              <a:rPr lang="en-US" sz="3200"/>
            </a:br>
            <a:r>
              <a:rPr lang="en-US" sz="3200"/>
              <a:t>Other signs and symptoms related to peritonitis may includes</a:t>
            </a:r>
            <a:r>
              <a:rPr lang="en-US"/>
              <a: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endParaRPr/>
          </a:p>
        </p:txBody>
      </p:sp>
      <p:sp>
        <p:nvSpPr>
          <p:cNvPr id="211" name="Google Shape;211;p11"/>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285750" lvl="0" indent="-285750" algn="l" rtl="0">
              <a:spcBef>
                <a:spcPts val="0"/>
              </a:spcBef>
              <a:spcAft>
                <a:spcPts val="0"/>
              </a:spcAft>
              <a:buSzPct val="115000"/>
              <a:buChar char="•"/>
            </a:pPr>
            <a:r>
              <a:rPr lang="en-US" sz="3200"/>
              <a:t>Abdominal tenderness or distention :</a:t>
            </a:r>
            <a:br>
              <a:rPr lang="en-US" sz="3200"/>
            </a:br>
            <a:r>
              <a:rPr lang="en-US" sz="3200"/>
              <a:t>• Chills </a:t>
            </a:r>
            <a:br>
              <a:rPr lang="en-US" sz="3200"/>
            </a:br>
            <a:r>
              <a:rPr lang="en-US" sz="3200"/>
              <a:t>• Fever </a:t>
            </a:r>
            <a:br>
              <a:rPr lang="en-US" sz="3200"/>
            </a:br>
            <a:r>
              <a:rPr lang="en-US" sz="3200"/>
              <a:t>• Fluid in the abdomen </a:t>
            </a:r>
            <a:br>
              <a:rPr lang="en-US" sz="3200"/>
            </a:br>
            <a:r>
              <a:rPr lang="en-US" sz="3200"/>
              <a:t>• Not passing any urine or passing significantly less urine than usual. </a:t>
            </a:r>
            <a:br>
              <a:rPr lang="en-US" sz="3200"/>
            </a:br>
            <a:r>
              <a:rPr lang="en-US" sz="3200"/>
              <a:t>• Difficulty passing gas or having a bowel movement . </a:t>
            </a:r>
            <a:br>
              <a:rPr lang="en-US" sz="3200"/>
            </a:br>
            <a:r>
              <a:rPr lang="en-US" sz="3200"/>
              <a:t>• Vomiting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Types of Peritonitis</a:t>
            </a:r>
            <a:endParaRPr/>
          </a:p>
        </p:txBody>
      </p:sp>
      <p:sp>
        <p:nvSpPr>
          <p:cNvPr id="217" name="Google Shape;217;p12"/>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115000"/>
              <a:buNone/>
            </a:pPr>
            <a:r>
              <a:rPr lang="en-US"/>
              <a:t>•  </a:t>
            </a:r>
            <a:r>
              <a:rPr lang="en-US" sz="3500" b="1" u="sng">
                <a:solidFill>
                  <a:srgbClr val="0070C0"/>
                </a:solidFill>
              </a:rPr>
              <a:t>Primary</a:t>
            </a:r>
            <a:r>
              <a:rPr lang="en-US" sz="3200"/>
              <a:t> spontaneous peritonitis, an infection that develops in the peritoneum</a:t>
            </a:r>
            <a:br>
              <a:rPr lang="en-US" sz="3200"/>
            </a:br>
            <a:r>
              <a:rPr lang="en-US" sz="3200"/>
              <a:t> </a:t>
            </a:r>
            <a:br>
              <a:rPr lang="en-US" sz="3200"/>
            </a:br>
            <a:r>
              <a:rPr lang="en-US" sz="3200"/>
              <a:t>• </a:t>
            </a:r>
            <a:r>
              <a:rPr lang="en-US" sz="3500" b="1" u="sng">
                <a:solidFill>
                  <a:srgbClr val="FF0000"/>
                </a:solidFill>
              </a:rPr>
              <a:t>Secondary</a:t>
            </a:r>
            <a:r>
              <a:rPr lang="en-US" sz="3200"/>
              <a:t> peritonitis, which usually develops when an injury or infection in the abdominal cavity allows infectious organisms into the peritoneum. </a:t>
            </a:r>
            <a:br>
              <a:rPr lang="en-US" sz="3200"/>
            </a:br>
            <a:br>
              <a:rPr lang="en-US" sz="3200"/>
            </a:br>
            <a:r>
              <a:rPr lang="en-US" sz="3200"/>
              <a:t>• Both types of peritonitis are life-threatening.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Common Causes of Primary Peritonitis</a:t>
            </a:r>
            <a:endParaRPr/>
          </a:p>
        </p:txBody>
      </p:sp>
      <p:sp>
        <p:nvSpPr>
          <p:cNvPr id="223" name="Google Shape;223;p1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85750" lvl="0" indent="-321310" algn="l" rtl="0">
              <a:spcBef>
                <a:spcPts val="0"/>
              </a:spcBef>
              <a:spcAft>
                <a:spcPts val="0"/>
              </a:spcAft>
              <a:buSzPts val="5060"/>
              <a:buChar char="•"/>
            </a:pPr>
            <a:r>
              <a:rPr lang="en-US" sz="4400"/>
              <a:t>Liver disease with Cirrhosis</a:t>
            </a:r>
            <a:endParaRPr/>
          </a:p>
          <a:p>
            <a:pPr marL="285750" lvl="0" indent="-321310" algn="l" rtl="0">
              <a:spcBef>
                <a:spcPts val="1480"/>
              </a:spcBef>
              <a:spcAft>
                <a:spcPts val="0"/>
              </a:spcAft>
              <a:buSzPts val="5060"/>
              <a:buChar char="•"/>
            </a:pPr>
            <a:r>
              <a:rPr lang="en-US" sz="4400"/>
              <a:t>Kidney failure getting peritoneal dialysis</a:t>
            </a:r>
            <a:endParaRPr/>
          </a:p>
        </p:txBody>
      </p:sp>
    </p:spTree>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106</TotalTime>
  <Words>1027</Words>
  <Application>Microsoft Office PowerPoint</Application>
  <PresentationFormat>Widescreen</PresentationFormat>
  <Paragraphs>138</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ربطة</vt:lpstr>
      <vt:lpstr>PERITONITIS</vt:lpstr>
      <vt:lpstr>Definition</vt:lpstr>
      <vt:lpstr>PowerPoint Presentation</vt:lpstr>
      <vt:lpstr>Clinical features</vt:lpstr>
      <vt:lpstr>PowerPoint Presentation</vt:lpstr>
      <vt:lpstr>PowerPoint Presentation</vt:lpstr>
      <vt:lpstr>PowerPoint Presentation</vt:lpstr>
      <vt:lpstr>Types of Peritonitis</vt:lpstr>
      <vt:lpstr>Common Causes of Primary Peritonitis</vt:lpstr>
      <vt:lpstr>Common Causes of secondary Peritonitis</vt:lpstr>
      <vt:lpstr>Common Causes of secondary Peritonitis</vt:lpstr>
      <vt:lpstr>PowerPoint Presentation</vt:lpstr>
      <vt:lpstr>Acute peritonitis</vt:lpstr>
      <vt:lpstr>Acute peritonitis</vt:lpstr>
      <vt:lpstr>CHRONIC PERITONITIS</vt:lpstr>
      <vt:lpstr>Chronic peritonitis</vt:lpstr>
      <vt:lpstr>PowerPoint Presentation</vt:lpstr>
      <vt:lpstr>PowerPoint Presentation</vt:lpstr>
      <vt:lpstr>Diagnosis</vt:lpstr>
      <vt:lpstr>Diagnostic aids</vt:lpstr>
      <vt:lpstr>Radiological investigation </vt:lpstr>
      <vt:lpstr>Rdiography</vt:lpstr>
      <vt:lpstr>Cont…</vt:lpstr>
      <vt:lpstr>Ultrasonography</vt:lpstr>
      <vt:lpstr>CT-scan</vt:lpstr>
      <vt:lpstr>MRI</vt:lpstr>
      <vt:lpstr>PowerPoint Presentation</vt:lpstr>
      <vt:lpstr>PROGNOSIS</vt:lpstr>
      <vt:lpstr>complications</vt:lpstr>
      <vt:lpstr>PowerPoint Presentation</vt:lpstr>
      <vt:lpstr>PowerPoint Presentation</vt:lpstr>
      <vt:lpstr>PowerPoint Presentation</vt:lpstr>
      <vt:lpstr>CONT…</vt:lpstr>
      <vt:lpstr>PowerPoint Presentation</vt:lpstr>
      <vt:lpstr>TREATMENS AND DRUGS</vt:lpstr>
      <vt:lpstr>PREVENTION</vt:lpstr>
      <vt:lpstr>CONT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PERITONITIS</dc:title>
  <dc:creator>Deaa otoum</dc:creator>
  <cp:lastModifiedBy>Sanabil Hassanat</cp:lastModifiedBy>
  <cp:revision>11</cp:revision>
  <dcterms:modified xsi:type="dcterms:W3CDTF">2023-03-26T11:37:22Z</dcterms:modified>
</cp:coreProperties>
</file>