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2" r:id="rId4"/>
    <p:sldMasterId id="2147483738" r:id="rId5"/>
    <p:sldMasterId id="2147483750" r:id="rId6"/>
  </p:sldMasterIdLst>
  <p:notesMasterIdLst>
    <p:notesMasterId r:id="rId32"/>
  </p:notesMasterIdLst>
  <p:sldIdLst>
    <p:sldId id="581" r:id="rId7"/>
    <p:sldId id="582" r:id="rId8"/>
    <p:sldId id="268" r:id="rId9"/>
    <p:sldId id="272" r:id="rId10"/>
    <p:sldId id="587" r:id="rId11"/>
    <p:sldId id="275" r:id="rId12"/>
    <p:sldId id="276" r:id="rId13"/>
    <p:sldId id="588" r:id="rId14"/>
    <p:sldId id="595" r:id="rId15"/>
    <p:sldId id="277" r:id="rId16"/>
    <p:sldId id="440" r:id="rId17"/>
    <p:sldId id="301" r:id="rId18"/>
    <p:sldId id="593" r:id="rId19"/>
    <p:sldId id="453" r:id="rId20"/>
    <p:sldId id="449" r:id="rId21"/>
    <p:sldId id="592" r:id="rId22"/>
    <p:sldId id="451" r:id="rId23"/>
    <p:sldId id="302" r:id="rId24"/>
    <p:sldId id="445" r:id="rId25"/>
    <p:sldId id="356" r:id="rId26"/>
    <p:sldId id="357" r:id="rId27"/>
    <p:sldId id="359" r:id="rId28"/>
    <p:sldId id="274" r:id="rId29"/>
    <p:sldId id="594" r:id="rId30"/>
    <p:sldId id="4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TmI25SPXCjkWrEeUk93wg==" hashData="PTRmEvRKVvZHCAWbnaSDQbnp2Cs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F8EF-1377-492F-922C-188E2797421D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BDC9-3645-4A13-B5CB-E011F7E45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67BABA53-BD72-422C-84D1-F5C26A5EE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0A4E0AE-AA63-4FC8-ADAF-28E79B4C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598A202-AFF2-4795-A81E-13D83D7F1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04403-9005-4641-977E-FBA7FF5ECF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2DA78EDF-B712-4EC8-804B-E22B05303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04A6F17A-B97C-4635-A3A2-14301BF1E3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2059856B-5D43-4E9F-8CB7-A09EE7152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7B400-6BF6-462A-828F-8AD828B553B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BDDB2DD5-3E80-445A-AC0D-1B5C9245F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5F1A4E5B-0A55-4991-8265-6A38C71FC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89137A51-C356-479B-B497-88D2A7DF5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012A-FF33-4A76-A14B-6EAB4BE3EA57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D3F9B6B-FC7E-485B-84FF-68272D7B24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4D54719D-CE2B-4E3E-894D-3024BDEBF2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08D8E1B2-B507-447C-BF86-C75E478FA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D9DEF-EF69-4D53-9492-942877DC98B4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A0FA4DE1-4E12-4599-B189-3E00BED217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92689EE8-DE68-41EE-A724-873C4394A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03303E77-1CD9-4C5E-8988-755D8D4A8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E5DB9-1B73-46FA-959A-E4EAAA596C83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C51D27B0-0A17-4CAB-9438-2FD3F4E01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E66DF0A2-1667-4731-8CD4-1D6F4CC4B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EFFABF5A-581A-47AE-9E6E-D41FF0C6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84C2C-1DC0-4E31-9C9F-D17EBD4EB94C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A44F48E6-BA62-4D0C-93A8-AEFB2895D2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1FA7D0E3-0FE1-4BAF-8393-2FE8B389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EBAABE6-5D89-416A-936E-F341D0980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B982-7C3F-4C5D-A8D2-8023D092392F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67BABA53-BD72-422C-84D1-F5C26A5EE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0A4E0AE-AA63-4FC8-ADAF-28E79B4C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598A202-AFF2-4795-A81E-13D83D7F1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04403-9005-4641-977E-FBA7FF5ECF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0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63FBA5B6-485E-473D-AC29-8402C7F40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13D2EC90-00A7-4F32-893C-16BF7F961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dirty="0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32F7B382-A35E-4907-A6F7-119A3474C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CD39F-0371-4763-B570-92D65F486C3F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3ED01CE7-C270-4654-9759-311FE3D75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63B7210B-CC8A-43BC-A2A9-67A172640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39FAD830-6AF7-4232-81D1-F9CE4DF0D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9C59D-C6BF-45AF-8C3A-ADEFE001CACD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3BBE5044-41FD-4356-9677-2A166022F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486B84C0-3A73-467D-A622-37C558C20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ar-SA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2576550F-3550-45BB-BAAD-8C9F03C9E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0FCF3-7AAC-43A9-B461-D4AB4CD23015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D38D3136-26B6-42B2-B4AA-F23D7BCDD5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3B1B7184-58DD-467D-A6C7-461EFC547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5FEB8FA5-4E0C-4A16-B6F9-671F7798C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F0946-6216-4EDC-BC9B-2820C28F284E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60AA1B3B-B9EC-464F-A35F-D96202257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44B44161-D3D8-4E6B-88F5-0BAAD6BBF4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11A96D10-88FA-4E7E-8E2A-6C9CC11C0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C6B8B-682E-4009-B7CC-3482A2092022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F9A00501-3DD3-4261-9488-5B0CA10935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B3CE1-4A3C-4DC0-91E2-5AE3EB394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just" rtl="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ability is achieved by two processes: (a)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(b)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acrosome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reaction.</a:t>
            </a:r>
          </a:p>
          <a:p>
            <a:pPr algn="just" rtl="0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which time a glycoprotein coat and seminal plasma proteins are removed from the spermatozoon head</a:t>
            </a:r>
          </a:p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4C80ED25-E89F-4B90-92E0-28F80237D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637CF-EC07-4690-9C70-CBDB52F15D6B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466D6CBA-4668-4D9A-8E94-350A87CB5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5738ED-BAD4-4A11-A045-E953E5434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/>
              <a:t>The </a:t>
            </a:r>
            <a:r>
              <a:rPr lang="en-US" dirty="0" err="1"/>
              <a:t>Acrosomal</a:t>
            </a:r>
            <a:r>
              <a:rPr lang="en-US" dirty="0"/>
              <a:t> Reaction-</a:t>
            </a:r>
          </a:p>
          <a:p>
            <a:pPr algn="l" rtl="0" eaLnBrk="1" hangingPunct="1">
              <a:defRPr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acrosome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reaction,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during which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acrosin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and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trypsin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-like substances are released to penetrate the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zona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pellucida</a:t>
            </a:r>
            <a:endParaRPr lang="en-US" dirty="0"/>
          </a:p>
          <a:p>
            <a:pPr algn="l" rtl="0">
              <a:defRPr/>
            </a:pPr>
            <a:r>
              <a:rPr lang="en-US" dirty="0"/>
              <a:t>hydrolytic enzymes dissolve a hole in the jelly coat</a:t>
            </a:r>
          </a:p>
          <a:p>
            <a:pPr algn="l" rtl="0">
              <a:defRPr/>
            </a:pPr>
            <a:r>
              <a:rPr lang="en-US" dirty="0" err="1"/>
              <a:t>actin</a:t>
            </a:r>
            <a:r>
              <a:rPr lang="en-US" dirty="0"/>
              <a:t> fibres begin elongate and form the </a:t>
            </a:r>
            <a:r>
              <a:rPr lang="en-US" dirty="0" err="1">
                <a:solidFill>
                  <a:srgbClr val="E0020F"/>
                </a:solidFill>
              </a:rPr>
              <a:t>acrosomal</a:t>
            </a:r>
            <a:r>
              <a:rPr lang="en-US" dirty="0">
                <a:solidFill>
                  <a:srgbClr val="E0020F"/>
                </a:solidFill>
              </a:rPr>
              <a:t> process</a:t>
            </a:r>
          </a:p>
          <a:p>
            <a:pPr algn="l" rtl="0">
              <a:defRPr/>
            </a:pPr>
            <a:r>
              <a:rPr lang="en-US" dirty="0"/>
              <a:t>the </a:t>
            </a:r>
            <a:r>
              <a:rPr lang="en-US" dirty="0" err="1">
                <a:solidFill>
                  <a:srgbClr val="E0020F"/>
                </a:solidFill>
              </a:rPr>
              <a:t>acrosomal</a:t>
            </a:r>
            <a:r>
              <a:rPr lang="en-US" dirty="0">
                <a:solidFill>
                  <a:srgbClr val="E0020F"/>
                </a:solidFill>
              </a:rPr>
              <a:t> process </a:t>
            </a:r>
            <a:r>
              <a:rPr lang="en-US" dirty="0"/>
              <a:t>elongates further and binds with the </a:t>
            </a:r>
            <a:r>
              <a:rPr lang="en-US" dirty="0">
                <a:solidFill>
                  <a:srgbClr val="E0020F"/>
                </a:solidFill>
              </a:rPr>
              <a:t>sperm binding receptors </a:t>
            </a:r>
            <a:r>
              <a:rPr lang="en-US" dirty="0"/>
              <a:t>this binding causes the </a:t>
            </a:r>
            <a:r>
              <a:rPr lang="en-US" dirty="0" err="1">
                <a:solidFill>
                  <a:srgbClr val="E0020F"/>
                </a:solidFill>
              </a:rPr>
              <a:t>vitelline</a:t>
            </a:r>
            <a:r>
              <a:rPr lang="en-US" dirty="0">
                <a:solidFill>
                  <a:srgbClr val="E0020F"/>
                </a:solidFill>
              </a:rPr>
              <a:t> membrane</a:t>
            </a:r>
            <a:r>
              <a:rPr lang="en-US" dirty="0"/>
              <a:t> to begin to break down</a:t>
            </a:r>
            <a:endParaRPr lang="ar-EG" dirty="0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7612EAB-EBDA-479D-A537-25E5665BF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94313-BB25-4EA2-A10F-05D287760979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9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2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5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0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25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6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7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2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1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6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25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D4AB-A355-4E84-846A-77F5240A6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46A7E-AC56-4E68-A46D-8375F62BE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B95A7-0C65-44AD-90CE-4F9B6DDB1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A5D5-3A77-40BD-9F27-2E6C3B66995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2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D4EBA-974D-4669-A5E1-719140CB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4578C-C612-4480-9581-DDB9C5A55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77018-35FF-445A-9ACE-32816691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7C5A8-837E-497B-A12B-31188AF2E8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08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032F-07E3-45A9-831E-23B7F6CE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0D11-8E24-46D7-9C2C-8C334C823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AAE72-5D87-419C-9BC4-F8DB2198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8375-F908-49E9-9023-CAD66C81BD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66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1EF72-4264-44D5-8B92-E6B6ED1C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AFC71-DD61-4ABD-BA67-3E07F7B6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F9DF-E9B5-4CDC-8844-42EF3031B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F2992-1400-42C6-8FEE-5185E4468F2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79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13B0F9-4291-4D67-8282-D02D4C6EA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191A2-F8A5-47FC-AED2-554B9D3F8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E9D6A-7517-4A0A-8380-461B6068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76D1-B26D-4121-A262-F1A28718CF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9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419E6-2D22-41F6-85EC-182E9E3A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5359A-B465-4DF8-A72F-D63A9547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D46FEA-AE49-409A-B3D9-47E494F89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D71-8F80-40D6-8CB7-8B68414C2CC8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7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87FEC-3225-44AF-8230-F18B1444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854AB4-9EC2-40B4-81C9-A1CC1AED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B2264-F4CA-4B77-8711-69EA63019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B6FC7-4588-40C6-BF00-75A2FCC94F1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16E02-AF18-432C-9BC8-5738A398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B1EE-4974-4795-99F2-547B69B9E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4FF40-6474-476D-AA80-B8C013CFF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1C269-1589-4D1F-BADB-0B23136184C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B00F-1934-4377-9F9E-FF13FCB1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DFB2A-C3E5-4169-95A7-23E87EB4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1D-F157-4277-A0F5-2F8A2E18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E219-4F13-4889-B7AA-995AB2F3739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50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72732-8203-4865-8DA0-A0F7F4E8A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D9E21-D2C8-4F22-A69E-B478D897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4195-B078-4EB6-AF12-19948CAA8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7BC-40EE-4425-B42D-FD83A45E463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66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689A9-5BAA-4D1D-9104-DDF9E9A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FD3F4-D728-4BF3-8FA0-8E66E42B1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C3338-7FA9-445C-A3CB-F2555155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9249-619A-41A3-AA95-0D829D650BD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28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BEE6-17DD-4797-9817-B31A65AA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85C37-90AD-4AC4-889F-3D3047A4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1F8C-34EB-40A9-8A4E-96B2187B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9A785-B9BB-4060-A772-1885F134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174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C3F0E-CFEF-4920-8C99-6D91D8B6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0CE64-525E-44E8-B868-5D378903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539B-8F9B-47C5-BBC6-2D4C49DF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AA0E-3F29-44AB-B681-FE7701F2B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5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E587-43D0-4B01-B0AC-E6587CCF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630F-9E29-4CEC-A6F9-C8AAF8B3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8F14-9B47-477B-815B-5A119FCD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DA864-294E-4E56-9F67-44B74FB6F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28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71B08-FDB6-4C59-B6BE-3776CF7B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FE6E6-FD6C-403B-9894-352EC5E9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0EBA0A-1488-404B-82AF-5639BA5E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A06D-DB93-424E-8CEB-2A3692005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4ABC16-1BFF-4ED2-884D-995FB0A4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692D4-EB13-45B1-807B-F9531F22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27B030-C657-43D5-A039-4761E060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4CE95-7B84-42FF-9EC4-C566716A9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28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11C5D8-1CF5-4E52-8C5A-F6BAC2A9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7C9C40-5B5F-4584-AE7C-29A03C1D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3A5230-0353-4246-9378-0DC7E137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0971A-1347-4FF0-99B9-295AA087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61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536AC3-6C32-41E9-8AA2-6C4DA0E6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318B5D-338E-4A81-9E7C-6D9F7367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281392-C5C3-46CB-BE76-120BDAF5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9906E-A0BD-4C0A-B9C6-17F9818F7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7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3AEF6-57BF-47D0-97B3-00DFDFB9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D0B60E-0F7F-41CA-A729-631B7CEB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8FF36-3BBC-4A6C-A2F3-AF8D5212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3E88-900B-4186-B826-FE4DC0F23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811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52346-B308-4722-B90F-DB18FAD8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B45CE-7806-405C-ACA8-6A3E14CB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BF92F-84F2-4E75-AF99-D6F762B0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FD726-1640-4F0B-BF2E-15DFAEBC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014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55B94-ADBC-4F64-81BB-33164CD1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B461-6059-44E0-AEF7-D484E4F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DA27-E614-4924-A5C9-58E8895B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32D3F-4A0C-4B3C-9E60-2C31DEAD2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921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4786B-09D0-4699-B066-349A6C81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87BD-0A3A-42C6-BE44-A8B6D8C2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F648-59A0-424D-8DB8-67F569C5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1790-C4A2-4E2C-AF14-1251FB457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41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9BD66-E15E-4D01-B371-4BAD6088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ED9C-2B5F-4F4B-ADE9-3C33053C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67BE5-4BB6-4592-BFB3-4C89670F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58F9957-92E6-4EEB-AAD1-9FB3E1366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028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7892-65E5-40DA-9578-C276D92B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3493-B8AC-4E38-9812-88775F24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29BE-C793-42F5-985A-070F2A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A7BD81A-8143-42AD-8719-0B9FBE9D2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77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3281D-558B-4E99-B75D-4738B824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0E1C9-9592-4998-AB81-C4527271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71A67-219B-4830-8608-87E5FE7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F444728-4D74-430A-BF7C-ECB88D928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74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3118D3-89E4-49C8-A644-12EDFCDE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D4375-F25B-4F09-A1A5-F33368B3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07459B-4296-4E3D-A106-A3DEDC63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934CC5C-39BA-45C2-A4D4-6AA81E8D9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59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5B5964-1407-4FE0-A9A7-196A9A72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56EE09-DFA9-4951-95C5-506919DC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AEA1BF-F229-4FCB-A122-442B8E41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702081F-D603-4695-A1EB-AE215C865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74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19AC0C-7AFE-448F-970F-BD0C8038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9321C3-6DBA-4751-8009-C3E79DA9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8B0520-8FB9-4B19-A6BF-56618F83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0AD76FF-1D89-46DB-88FC-9F8C8D827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53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66FD5B-C793-4998-934B-3BA94C02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334962-F328-4BDA-AC32-2C22A0BA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3E150-BECD-4B8D-BED8-214B33B4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ECD0681-D632-4FEA-A3FF-577E24B72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03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0B7B34-4918-47FA-A80D-9E9F9A6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A843A-7766-4BFE-A2FB-A74D2BBD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27C852-6CA5-4443-8553-58142A32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A4A312E-CBBD-4399-B583-7A8854D56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19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F8FEC3-E6DE-478D-8AB2-C0DCF623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9433B9-054F-41AF-8024-C8ED9395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33170-A1A3-45F2-B976-43FDEA0E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AF9BA45-B1B4-43A7-8FA1-C535BB2BC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42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260F-40DE-40BB-9676-5D479887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DE03-27CB-406F-B285-B5541CA7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88A8-642D-4F1E-B40A-AB964DD4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2808CB5-4EF0-47EE-A2CD-38C893949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46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5860-356F-4C44-B01D-D43AA381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CB73-7C59-42A1-8D01-1F4C9F35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F6FD-6B4A-4FBE-BCB5-7C720EDE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68412D8-272A-4A3A-A9AE-C2707F07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23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88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5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8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13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4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2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0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9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0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7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9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8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6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6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pPr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24-Feb-20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250DE4-73DA-4AFB-AD72-59F1BA41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2F7101-DC7D-4D35-83A9-4B5BFF1F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8E68C9-56C8-4F39-8A12-E2B5BBF989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0B17D-A8A7-4444-9FCE-7C7EEF29C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038991-F07D-45B8-8624-2E2B4D8E8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EBD15F7-429F-4777-8983-47A15ED2D32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1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2EA82F-0E54-40E2-9AB4-EBD3B7D156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336C16-6209-4B79-A012-27792A601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F5F0-1817-47AE-BD00-D42BF6FE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63C6-0D42-4281-A4BE-180BAC2A1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FABC1-059F-4DAA-924F-D8E5125FD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A9F13A-EDCB-4C39-93A3-4F8AE89A9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D731EE5-CE77-4C7F-A8F4-D8AAAA21A1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F5E703D-D22F-4EB4-90E0-807A152C6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BB0E-9341-45EB-BFD4-DD804401C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6760-B50E-4F35-B1BD-E2B29518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EC37-BF47-406E-8A23-9E421C54B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15D2F82-E99F-417D-BF56-B4A526C4F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1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3098247"/>
            <a:ext cx="9487730" cy="3459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1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838CEEDE-5AA2-4BC4-B8DF-28A2BEDB9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 &amp; Corona radiata</a:t>
            </a:r>
          </a:p>
        </p:txBody>
      </p:sp>
      <p:pic>
        <p:nvPicPr>
          <p:cNvPr id="21507" name="Picture 7" descr="Untitled-Scanned-05">
            <a:extLst>
              <a:ext uri="{FF2B5EF4-FFF2-40B4-BE49-F238E27FC236}">
                <a16:creationId xmlns:a16="http://schemas.microsoft.com/office/drawing/2014/main" id="{63CD0E76-7401-4C7A-AF26-181B1C81BE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71589"/>
            <a:ext cx="4724400" cy="5380037"/>
          </a:xfrm>
          <a:noFill/>
        </p:spPr>
      </p:pic>
      <p:pic>
        <p:nvPicPr>
          <p:cNvPr id="21508" name="Picture 8" descr="Untitled-Scanned-08">
            <a:extLst>
              <a:ext uri="{FF2B5EF4-FFF2-40B4-BE49-F238E27FC236}">
                <a16:creationId xmlns:a16="http://schemas.microsoft.com/office/drawing/2014/main" id="{B23B6F60-982E-48A7-9164-B5A6A81C26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24000"/>
            <a:ext cx="4572000" cy="4953000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57A9D3-250A-46D0-B45A-55CAC1AE0F98}"/>
              </a:ext>
            </a:extLst>
          </p:cNvPr>
          <p:cNvSpPr/>
          <p:nvPr/>
        </p:nvSpPr>
        <p:spPr>
          <a:xfrm>
            <a:off x="9144000" y="3429000"/>
            <a:ext cx="1524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BF5B75-1533-4E26-90AE-94A146114A01}"/>
              </a:ext>
            </a:extLst>
          </p:cNvPr>
          <p:cNvCxnSpPr>
            <a:cxnSpLocks/>
          </p:cNvCxnSpPr>
          <p:nvPr/>
        </p:nvCxnSpPr>
        <p:spPr>
          <a:xfrm flipH="1">
            <a:off x="8153400" y="2514601"/>
            <a:ext cx="609600" cy="1071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696DA6-1D8E-40B3-95BE-3D7018A0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09801"/>
            <a:ext cx="2490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pellucida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B05B14-3171-462A-A4D8-05BE3A949823}"/>
              </a:ext>
            </a:extLst>
          </p:cNvPr>
          <p:cNvCxnSpPr/>
          <p:nvPr/>
        </p:nvCxnSpPr>
        <p:spPr>
          <a:xfrm flipH="1">
            <a:off x="8229600" y="3867150"/>
            <a:ext cx="1104900" cy="171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C6AFA0-3646-44DA-8AD9-BDF183A7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588" y="3232151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AE51D2-5BFD-4228-A0D0-812811026ABC}"/>
              </a:ext>
            </a:extLst>
          </p:cNvPr>
          <p:cNvCxnSpPr/>
          <p:nvPr/>
        </p:nvCxnSpPr>
        <p:spPr>
          <a:xfrm flipV="1">
            <a:off x="7086600" y="4800600"/>
            <a:ext cx="706438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6D6EBB5-C3AC-494A-A19F-369B8A54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1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Secondary oocyte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FFA022C5-3349-4204-8EFD-6942558F00FE}"/>
              </a:ext>
            </a:extLst>
          </p:cNvPr>
          <p:cNvSpPr/>
          <p:nvPr/>
        </p:nvSpPr>
        <p:spPr>
          <a:xfrm>
            <a:off x="2819400" y="2076450"/>
            <a:ext cx="228600" cy="14287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88CD5-410C-4F8E-BB9D-00392E2D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590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Head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F43C59-2A60-4EDD-BF0F-444588115997}"/>
              </a:ext>
            </a:extLst>
          </p:cNvPr>
          <p:cNvCxnSpPr/>
          <p:nvPr/>
        </p:nvCxnSpPr>
        <p:spPr>
          <a:xfrm>
            <a:off x="2667000" y="358616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4376C3-0D5B-439F-ACD7-59B0AF78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34290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Neck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EC712AF-04A5-411C-B183-352571C01CB1}"/>
              </a:ext>
            </a:extLst>
          </p:cNvPr>
          <p:cNvSpPr/>
          <p:nvPr/>
        </p:nvSpPr>
        <p:spPr>
          <a:xfrm>
            <a:off x="2830514" y="3629026"/>
            <a:ext cx="217487" cy="1476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6ADB3-C170-447A-889A-D8209283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4065589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Middle piece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6316E5-48C0-4D3D-B3C1-F0A94B4BDA4F}"/>
              </a:ext>
            </a:extLst>
          </p:cNvPr>
          <p:cNvCxnSpPr/>
          <p:nvPr/>
        </p:nvCxnSpPr>
        <p:spPr>
          <a:xfrm flipV="1">
            <a:off x="2667000" y="5791201"/>
            <a:ext cx="685800" cy="506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4E5B06-1822-4786-ADF4-F285E21B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172200"/>
            <a:ext cx="80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Tail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DA447-8366-40EE-AB7A-E3B1A21DFF5B}"/>
              </a:ext>
            </a:extLst>
          </p:cNvPr>
          <p:cNvSpPr/>
          <p:nvPr/>
        </p:nvSpPr>
        <p:spPr>
          <a:xfrm>
            <a:off x="5943600" y="6172201"/>
            <a:ext cx="457200" cy="277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83BE0F99-DBCD-40C0-BDB3-223A59F61E77}"/>
              </a:ext>
            </a:extLst>
          </p:cNvPr>
          <p:cNvSpPr>
            <a:spLocks/>
          </p:cNvSpPr>
          <p:nvPr/>
        </p:nvSpPr>
        <p:spPr bwMode="auto">
          <a:xfrm>
            <a:off x="6883400" y="1349376"/>
            <a:ext cx="2008188" cy="856192"/>
          </a:xfrm>
          <a:prstGeom prst="callout2">
            <a:avLst>
              <a:gd name="adj1" fmla="val 50845"/>
              <a:gd name="adj2" fmla="val 9476"/>
              <a:gd name="adj3" fmla="val 95456"/>
              <a:gd name="adj4" fmla="val -47765"/>
              <a:gd name="adj5" fmla="val 273580"/>
              <a:gd name="adj6" fmla="val 12806"/>
            </a:avLst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Cumulus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ovaricus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7DBF24-0F97-4FF2-A7AB-D49253DF4716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5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DF64E777-65A9-4D6F-B123-F90718B7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39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2FD20-C050-49C9-888B-4476D977C55B}"/>
              </a:ext>
            </a:extLst>
          </p:cNvPr>
          <p:cNvSpPr txBox="1">
            <a:spLocks noChangeArrowheads="1"/>
          </p:cNvSpPr>
          <p:nvPr/>
        </p:nvSpPr>
        <p:spPr>
          <a:xfrm>
            <a:off x="278295" y="4837043"/>
            <a:ext cx="11688417" cy="2020957"/>
          </a:xfrm>
          <a:prstGeom prst="rect">
            <a:avLst/>
          </a:prstGeom>
        </p:spPr>
        <p:txBody>
          <a:bodyPr/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Fertilization is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process by which male &amp; female gametes fuse to form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zygote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of fertilization: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the ovulation that occurs roughly at the 14th days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EC4BC-A76E-443C-B2B3-123E95CEA3C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4781B2E7-050F-413A-AAAC-C7DAE509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2514" b="66212"/>
          <a:stretch>
            <a:fillRect/>
          </a:stretch>
        </p:blipFill>
        <p:spPr bwMode="auto">
          <a:xfrm>
            <a:off x="1828801" y="0"/>
            <a:ext cx="8480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6331DFF-B631-454D-845C-1CCF955D9CCD}"/>
              </a:ext>
            </a:extLst>
          </p:cNvPr>
          <p:cNvSpPr txBox="1">
            <a:spLocks noChangeArrowheads="1"/>
          </p:cNvSpPr>
          <p:nvPr/>
        </p:nvSpPr>
        <p:spPr>
          <a:xfrm>
            <a:off x="106017" y="4876799"/>
            <a:ext cx="11688418" cy="1905000"/>
          </a:xfrm>
          <a:prstGeom prst="rect">
            <a:avLst/>
          </a:prstGeom>
        </p:spPr>
        <p:txBody>
          <a:bodyPr/>
          <a:lstStyle/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Site: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It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occurs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at ampulla of uterine tube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(lateral 1/3 of uterine tube)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The lifespan of the ovum is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24 hour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01B07E-AA04-4E30-9F2E-EDBAF5546598}"/>
              </a:ext>
            </a:extLst>
          </p:cNvPr>
          <p:cNvCxnSpPr/>
          <p:nvPr/>
        </p:nvCxnSpPr>
        <p:spPr>
          <a:xfrm rot="5400000" flipH="1" flipV="1">
            <a:off x="7886700" y="3543300"/>
            <a:ext cx="1905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spermy_trying_to_get_in_egg_hg_clr">
            <a:extLst>
              <a:ext uri="{FF2B5EF4-FFF2-40B4-BE49-F238E27FC236}">
                <a16:creationId xmlns:a16="http://schemas.microsoft.com/office/drawing/2014/main" id="{DC069CAA-1574-4BDE-872D-99F968F82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2057400"/>
            <a:ext cx="12684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07A76B-B47C-465C-BEB0-11A17E64AA7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5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CA1E000-5268-45EC-A397-079366E9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9" y="82140"/>
            <a:ext cx="7989588" cy="4773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9B4F3B-333D-443D-9BBB-4162AEE3CB00}"/>
              </a:ext>
            </a:extLst>
          </p:cNvPr>
          <p:cNvSpPr/>
          <p:nvPr/>
        </p:nvSpPr>
        <p:spPr>
          <a:xfrm>
            <a:off x="36357" y="4783332"/>
            <a:ext cx="12019722" cy="189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base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The sperms reach lateral 1/3 of the fallopian tube by;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fontAlgn="base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1- Movement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tails of the sperms.</a:t>
            </a:r>
          </a:p>
          <a:p>
            <a:pPr marL="228600" algn="justLow" fontAlgn="base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Contraction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uterus and fallopian tubes.</a:t>
            </a:r>
          </a:p>
          <a:p>
            <a:pPr marL="228600" algn="justLow" fontAlgn="base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Movement of the cilia of the uterine tube.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0063B-A393-4720-AA91-5FCCB2314CE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9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350px-Sperm-egg[1]">
            <a:extLst>
              <a:ext uri="{FF2B5EF4-FFF2-40B4-BE49-F238E27FC236}">
                <a16:creationId xmlns:a16="http://schemas.microsoft.com/office/drawing/2014/main" id="{841C2430-5278-426A-B882-0871F9DF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6" y="228600"/>
            <a:ext cx="6556375" cy="398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30753F-D619-46F9-AE6A-FB7329C547D7}"/>
              </a:ext>
            </a:extLst>
          </p:cNvPr>
          <p:cNvSpPr txBox="1">
            <a:spLocks noChangeArrowheads="1"/>
          </p:cNvSpPr>
          <p:nvPr/>
        </p:nvSpPr>
        <p:spPr>
          <a:xfrm>
            <a:off x="99391" y="4586277"/>
            <a:ext cx="11993217" cy="2034209"/>
          </a:xfrm>
          <a:prstGeom prst="rect">
            <a:avLst/>
          </a:prstGeom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Only 200–300 sperms survive to reach the site of fertilization in the uterine tube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Most of sperms able to fertilization within 48 hours</a:t>
            </a:r>
            <a:r>
              <a:rPr lang="en-US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Only one can penetrate the secondary oocyte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2CB62-D102-43DC-BD2B-C4963A6C6DA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AFC280-495F-4F26-B721-066FB006561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Steps of Fertilization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DF866A0A-C1B2-4AE3-84F5-DCB7978528B6}"/>
              </a:ext>
            </a:extLst>
          </p:cNvPr>
          <p:cNvSpPr/>
          <p:nvPr/>
        </p:nvSpPr>
        <p:spPr>
          <a:xfrm rot="5400000">
            <a:off x="5524500" y="-1790700"/>
            <a:ext cx="914400" cy="5867400"/>
          </a:xfrm>
          <a:prstGeom prst="leftBrac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44764-D949-4C39-9A4D-B4AA4155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0"/>
            <a:ext cx="3429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Preparatory step</a:t>
            </a:r>
            <a:endParaRPr lang="en-US" sz="3200" b="1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0C4B25-908A-4015-83AB-84314732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76400"/>
            <a:ext cx="3429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Actual step</a:t>
            </a:r>
            <a:endParaRPr lang="en-US" sz="3200" b="1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356D04-A6F0-4B30-B35D-AFF4B4F8B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90800"/>
            <a:ext cx="4038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1- Sperm Capacitation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-3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2-  </a:t>
            </a: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Acrosomal reaction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spc="-3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974A85A-C76E-4A62-A2E5-425531B79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9" y="2209800"/>
            <a:ext cx="5552661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1- Penetration of corona radiata barrier (cumulus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ovaricus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2- Penetration of the Zona Pellucida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3- Fusion of plasma membranes of the gametes</a:t>
            </a:r>
            <a:endParaRPr lang="en-US" sz="3200" b="1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AC9F6-0DD1-4F22-8B84-95FC10EF321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BC44A30-EFA4-4553-B017-326D65958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809" y="223837"/>
            <a:ext cx="10310191" cy="206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Capacitation, loss of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glycoprotein coat from the acrosomal cap of the sperm head</a:t>
            </a:r>
          </a:p>
        </p:txBody>
      </p:sp>
      <p:pic>
        <p:nvPicPr>
          <p:cNvPr id="27652" name="Picture 13" descr="http://www.ansci.wisc.edu/jjp1/ansci_repro/lec/lec_16/effect_cap(s).jpg">
            <a:extLst>
              <a:ext uri="{FF2B5EF4-FFF2-40B4-BE49-F238E27FC236}">
                <a16:creationId xmlns:a16="http://schemas.microsoft.com/office/drawing/2014/main" id="{3A206968-ACB3-4CEE-9F60-AE6730AA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2743"/>
          <a:stretch>
            <a:fillRect/>
          </a:stretch>
        </p:blipFill>
        <p:spPr bwMode="auto">
          <a:xfrm>
            <a:off x="6019800" y="2362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AA64A008-06B9-40D7-B768-C75CDF844D8D}"/>
              </a:ext>
            </a:extLst>
          </p:cNvPr>
          <p:cNvSpPr/>
          <p:nvPr/>
        </p:nvSpPr>
        <p:spPr>
          <a:xfrm>
            <a:off x="6861175" y="2344738"/>
            <a:ext cx="3678238" cy="4527550"/>
          </a:xfrm>
          <a:custGeom>
            <a:avLst/>
            <a:gdLst>
              <a:gd name="connsiteX0" fmla="*/ 3455377 w 3678115"/>
              <a:gd name="connsiteY0" fmla="*/ 117231 h 4528039"/>
              <a:gd name="connsiteX1" fmla="*/ 2083777 w 3678115"/>
              <a:gd name="connsiteY1" fmla="*/ 29308 h 4528039"/>
              <a:gd name="connsiteX2" fmla="*/ 1204546 w 3678115"/>
              <a:gd name="connsiteY2" fmla="*/ 293077 h 4528039"/>
              <a:gd name="connsiteX3" fmla="*/ 1028700 w 3678115"/>
              <a:gd name="connsiteY3" fmla="*/ 715108 h 4528039"/>
              <a:gd name="connsiteX4" fmla="*/ 378069 w 3678115"/>
              <a:gd name="connsiteY4" fmla="*/ 1910862 h 4528039"/>
              <a:gd name="connsiteX5" fmla="*/ 184638 w 3678115"/>
              <a:gd name="connsiteY5" fmla="*/ 2069123 h 4528039"/>
              <a:gd name="connsiteX6" fmla="*/ 290146 w 3678115"/>
              <a:gd name="connsiteY6" fmla="*/ 2702170 h 4528039"/>
              <a:gd name="connsiteX7" fmla="*/ 1925515 w 3678115"/>
              <a:gd name="connsiteY7" fmla="*/ 4337539 h 4528039"/>
              <a:gd name="connsiteX8" fmla="*/ 2769577 w 3678115"/>
              <a:gd name="connsiteY8" fmla="*/ 3845170 h 4528039"/>
              <a:gd name="connsiteX9" fmla="*/ 3103684 w 3678115"/>
              <a:gd name="connsiteY9" fmla="*/ 3141785 h 4528039"/>
              <a:gd name="connsiteX10" fmla="*/ 3385038 w 3678115"/>
              <a:gd name="connsiteY10" fmla="*/ 2192216 h 4528039"/>
              <a:gd name="connsiteX11" fmla="*/ 3437792 w 3678115"/>
              <a:gd name="connsiteY11" fmla="*/ 1822939 h 4528039"/>
              <a:gd name="connsiteX12" fmla="*/ 3420207 w 3678115"/>
              <a:gd name="connsiteY12" fmla="*/ 293077 h 4528039"/>
              <a:gd name="connsiteX13" fmla="*/ 3455377 w 3678115"/>
              <a:gd name="connsiteY13" fmla="*/ 117231 h 452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8115" h="4528039">
                <a:moveTo>
                  <a:pt x="3455377" y="117231"/>
                </a:moveTo>
                <a:cubicBezTo>
                  <a:pt x="3232639" y="73270"/>
                  <a:pt x="2458915" y="0"/>
                  <a:pt x="2083777" y="29308"/>
                </a:cubicBezTo>
                <a:cubicBezTo>
                  <a:pt x="1708639" y="58616"/>
                  <a:pt x="1380392" y="178777"/>
                  <a:pt x="1204546" y="293077"/>
                </a:cubicBezTo>
                <a:cubicBezTo>
                  <a:pt x="1028700" y="407377"/>
                  <a:pt x="1166446" y="445477"/>
                  <a:pt x="1028700" y="715108"/>
                </a:cubicBezTo>
                <a:cubicBezTo>
                  <a:pt x="890954" y="984739"/>
                  <a:pt x="518746" y="1685193"/>
                  <a:pt x="378069" y="1910862"/>
                </a:cubicBezTo>
                <a:cubicBezTo>
                  <a:pt x="237392" y="2136531"/>
                  <a:pt x="199292" y="1937238"/>
                  <a:pt x="184638" y="2069123"/>
                </a:cubicBezTo>
                <a:cubicBezTo>
                  <a:pt x="169984" y="2201008"/>
                  <a:pt x="0" y="2324101"/>
                  <a:pt x="290146" y="2702170"/>
                </a:cubicBezTo>
                <a:cubicBezTo>
                  <a:pt x="580292" y="3080239"/>
                  <a:pt x="1512277" y="4147039"/>
                  <a:pt x="1925515" y="4337539"/>
                </a:cubicBezTo>
                <a:cubicBezTo>
                  <a:pt x="2338753" y="4528039"/>
                  <a:pt x="2573216" y="4044462"/>
                  <a:pt x="2769577" y="3845170"/>
                </a:cubicBezTo>
                <a:cubicBezTo>
                  <a:pt x="2965938" y="3645878"/>
                  <a:pt x="3001107" y="3417277"/>
                  <a:pt x="3103684" y="3141785"/>
                </a:cubicBezTo>
                <a:cubicBezTo>
                  <a:pt x="3206261" y="2866293"/>
                  <a:pt x="3329353" y="2412024"/>
                  <a:pt x="3385038" y="2192216"/>
                </a:cubicBezTo>
                <a:cubicBezTo>
                  <a:pt x="3440723" y="1972408"/>
                  <a:pt x="3431931" y="2139462"/>
                  <a:pt x="3437792" y="1822939"/>
                </a:cubicBezTo>
                <a:cubicBezTo>
                  <a:pt x="3443653" y="1506416"/>
                  <a:pt x="3420207" y="577362"/>
                  <a:pt x="3420207" y="293077"/>
                </a:cubicBezTo>
                <a:cubicBezTo>
                  <a:pt x="3420207" y="8792"/>
                  <a:pt x="3678115" y="161192"/>
                  <a:pt x="3455377" y="1172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مستطيل 3">
            <a:extLst>
              <a:ext uri="{FF2B5EF4-FFF2-40B4-BE49-F238E27FC236}">
                <a16:creationId xmlns:a16="http://schemas.microsoft.com/office/drawing/2014/main" id="{278C4C5F-3F0D-4BC3-A44C-5B456B59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1"/>
            <a:ext cx="297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it lasts about 7 hours in female genital tract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57CDC-4D5B-4FDB-900C-E3B84592D793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 descr="47_03AcrosomalCorticalRxn_U.jpg                                00027735Macintosh HD                   BA4B07B5:">
            <a:extLst>
              <a:ext uri="{FF2B5EF4-FFF2-40B4-BE49-F238E27FC236}">
                <a16:creationId xmlns:a16="http://schemas.microsoft.com/office/drawing/2014/main" id="{E999F888-0022-450D-A3C6-CFD13A67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C43D4A0C-F49B-4EB5-85FC-9BFF18F1E4BE}"/>
              </a:ext>
            </a:extLst>
          </p:cNvPr>
          <p:cNvSpPr>
            <a:spLocks noChangeArrowheads="1"/>
          </p:cNvSpPr>
          <p:nvPr/>
        </p:nvSpPr>
        <p:spPr bwMode="auto">
          <a:xfrm rot="14159669" flipV="1">
            <a:off x="3146426" y="3319464"/>
            <a:ext cx="2092325" cy="1717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0C91E3-CD03-4D8F-BFEA-74FA61533C8B}"/>
              </a:ext>
            </a:extLst>
          </p:cNvPr>
          <p:cNvSpPr/>
          <p:nvPr/>
        </p:nvSpPr>
        <p:spPr>
          <a:xfrm>
            <a:off x="331303" y="212035"/>
            <a:ext cx="11343861" cy="219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Acrosomal reaction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release of the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proteolytic enzymes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acrosomal cap to help penetration of the sperm to the ovum.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They include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hyaluronidase enzyme, trypsin like enzyme and zona lysine enzyme.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A0E08-012D-4442-8DCC-D944B0ED8903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DC163E65-63EE-4A6D-B9B3-A45A2720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34431" r="50000" b="18333"/>
          <a:stretch>
            <a:fillRect/>
          </a:stretch>
        </p:blipFill>
        <p:spPr bwMode="auto">
          <a:xfrm>
            <a:off x="1617664" y="1828800"/>
            <a:ext cx="90503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3">
            <a:extLst>
              <a:ext uri="{FF2B5EF4-FFF2-40B4-BE49-F238E27FC236}">
                <a16:creationId xmlns:a16="http://schemas.microsoft.com/office/drawing/2014/main" id="{C7A3F892-5FAC-4F76-83FF-D67A8CC3D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00940"/>
            <a:ext cx="373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Only capacitated sperm can pass through the corona </a:t>
            </a:r>
            <a:r>
              <a:rPr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radiata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barrier</a:t>
            </a:r>
            <a:endParaRPr lang="en-US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0939AAE-FBAB-4C0B-8FAE-362ECF72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65" y="437322"/>
            <a:ext cx="9584635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Penetration of the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corona radiata cells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BDBCF-7E6B-47A1-A07D-4B06821FECCE}"/>
              </a:ext>
            </a:extLst>
          </p:cNvPr>
          <p:cNvSpPr/>
          <p:nvPr/>
        </p:nvSpPr>
        <p:spPr>
          <a:xfrm>
            <a:off x="212035" y="1083653"/>
            <a:ext cx="3564835" cy="328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Penetration of corona radiate cells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 indent="-457200" algn="justLow">
              <a:lnSpc>
                <a:spcPct val="125000"/>
              </a:lnSpc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Hyaluronidase enzyme of the sperms. </a:t>
            </a:r>
          </a:p>
          <a:p>
            <a:pPr marL="457200" indent="-457200" algn="justLow">
              <a:lnSpc>
                <a:spcPct val="125000"/>
              </a:lnSpc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Mucous secretion of fallopian tube.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B975B-025D-4FB8-9D8B-BE1AD5EAA23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>
            <a:extLst>
              <a:ext uri="{FF2B5EF4-FFF2-40B4-BE49-F238E27FC236}">
                <a16:creationId xmlns:a16="http://schemas.microsoft.com/office/drawing/2014/main" id="{72C94C89-A1C8-4267-ACD2-D722E304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35001" r="50000" b="20000"/>
          <a:stretch>
            <a:fillRect/>
          </a:stretch>
        </p:blipFill>
        <p:spPr bwMode="auto">
          <a:xfrm>
            <a:off x="2819400" y="22860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9615C3B2-ED92-4E54-86FF-EEFF1130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42874"/>
            <a:ext cx="86106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Penetration of the Zona Pellucida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E73F9-EC04-487E-9BA1-E3D6A25637AE}"/>
              </a:ext>
            </a:extLst>
          </p:cNvPr>
          <p:cNvSpPr/>
          <p:nvPr/>
        </p:nvSpPr>
        <p:spPr>
          <a:xfrm>
            <a:off x="331305" y="1293194"/>
            <a:ext cx="4505738" cy="466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Penetration of the zona pellucida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by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lysine enzyme and trypsin like enzyme of the sperms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reaction: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After penetration of the sperm, the zona pellucida changes its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chemical composition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 prevent entry of other sperms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51D62-B642-478B-84B4-0C75CE0FFDE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806BC87-56EE-46FC-B8F5-EC7FD602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149" y="622851"/>
            <a:ext cx="8348870" cy="3843131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78000"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threePt" dir="t"/>
          </a:scene3d>
          <a:sp3d extrusionH="20116800" contourW="114300" prstMaterial="matte">
            <a:bevelT w="13500" h="6350" prst="angle"/>
            <a:bevelB w="13500" h="50800" prst="angle"/>
            <a:extrusionClr>
              <a:srgbClr val="66FF33"/>
            </a:extrusionClr>
            <a:contourClr>
              <a:schemeClr val="tx1"/>
            </a:contourClr>
          </a:sp3d>
        </p:spPr>
        <p:txBody>
          <a:bodyPr anchor="ctr"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Uterine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B248DD2D-40F9-4533-AC45-7FC8141D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35001" r="50000" b="18333"/>
          <a:stretch>
            <a:fillRect/>
          </a:stretch>
        </p:blipFill>
        <p:spPr bwMode="auto">
          <a:xfrm>
            <a:off x="1905000" y="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276041A-EC89-483F-BAFA-0A3B5A36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6665" r="50938" b="18333"/>
          <a:stretch>
            <a:fillRect/>
          </a:stretch>
        </p:blipFill>
        <p:spPr bwMode="auto">
          <a:xfrm>
            <a:off x="1752600" y="57150"/>
            <a:ext cx="8839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2F79C775-87B0-437D-A94F-B40F2DDD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42874"/>
            <a:ext cx="86106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Fusion of gametes cell membranes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9B252-FB5C-43AC-B6E4-312BFC5315BD}"/>
              </a:ext>
            </a:extLst>
          </p:cNvPr>
          <p:cNvSpPr/>
          <p:nvPr/>
        </p:nvSpPr>
        <p:spPr>
          <a:xfrm>
            <a:off x="228600" y="4819799"/>
            <a:ext cx="11887200" cy="189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25000"/>
              </a:lnSpc>
              <a:buFont typeface="+mj-lt"/>
              <a:buAutoNum type="alphaLcPeriod"/>
              <a:tabLst>
                <a:tab pos="48577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Cortical reaction: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after penetration of the sperm, the cell membrane of the 2ry oocyte alters 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chemical composition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prevent entry of other sperm.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lphaLcPeriod"/>
              <a:tabLst>
                <a:tab pos="485775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2ry oocyte completes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meiotic division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giving rise to definitive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ovum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2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polar body. The nucleus of the ovum enlarged to form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female pronucleus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04F63B-CAD0-478E-AB8F-47E4908E086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5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BDC35FDD-BFC4-43E6-9D91-753F40E0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1036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The head of the sperm swells and forms the male pronucleus 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8DBB83A2-7526-460C-BAD6-6DCA3966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667" r="50000" b="18333"/>
          <a:stretch>
            <a:fillRect/>
          </a:stretch>
        </p:blipFill>
        <p:spPr bwMode="auto">
          <a:xfrm>
            <a:off x="1981200" y="0"/>
            <a:ext cx="8643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29A61AA4-0C62-450B-906F-FBC62775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42874"/>
            <a:ext cx="86106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Fusion of gametes cell membranes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CC481-DD9B-4C4F-A5D7-8CF47A12156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98CFEEA4-3563-4142-9F0C-1E2C5C61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5001" r="50000" b="18333"/>
          <a:stretch>
            <a:fillRect/>
          </a:stretch>
        </p:blipFill>
        <p:spPr bwMode="auto">
          <a:xfrm>
            <a:off x="2895600" y="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5DC1A31-C761-45B9-BDC3-D90FBA29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5" y="5181600"/>
            <a:ext cx="105752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Both male and female pronuclei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become in contact with each other and fuse together to form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zygote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(46 chromosomes).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9027153-F450-4E0B-AE89-D1D9D754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42874"/>
            <a:ext cx="86106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Fusion of gametes cell membranes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B7AF5-FB27-4BFE-B667-D2AC7A040092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2F5D0E2-75D0-4C3A-9C92-D4CCB323E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Fertilization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C3013F-E70F-4B7E-8E79-DBA5F9CE3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070" y="914400"/>
            <a:ext cx="11277600" cy="563217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zygote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diploid number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(46 chromosomes).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Cleavage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(segmentation)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starts.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Determination of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general features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by the autosomes chromosomes.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Inhibition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of further ovulation and menstrual cycles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42CFE-F531-4BE2-A585-A80DE289F6F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63BDED-1470-4B44-9E5A-6E17328B42FE}"/>
              </a:ext>
            </a:extLst>
          </p:cNvPr>
          <p:cNvSpPr/>
          <p:nvPr/>
        </p:nvSpPr>
        <p:spPr>
          <a:xfrm>
            <a:off x="304799" y="583096"/>
            <a:ext cx="11198087" cy="5278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Low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Mitosis (cell division) in the new zygote uses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centrioles derived from the sperm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the 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oocyte has no centrioles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sperm’s mitochondria 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degenerate with the formation of the male pronucleus.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why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mitochondria in humans are of maternal origin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7B9BDD-9D35-4243-A6BA-CA727D22CE0A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81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814220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E38A6-3A55-40F4-8153-ED41B41C2BE2}"/>
              </a:ext>
            </a:extLst>
          </p:cNvPr>
          <p:cNvSpPr/>
          <p:nvPr/>
        </p:nvSpPr>
        <p:spPr>
          <a:xfrm>
            <a:off x="198783" y="185530"/>
            <a:ext cx="11781182" cy="557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Uterine (menstrual) cycle 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During each ovarian cycle, the endometrium of the fundus and body of the uterus also undergoes cyclic changes that end in hemorrhage (menstruation).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duration of the menstrual cycle is about 28 days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from the first day of hemorrhage.</a:t>
            </a:r>
          </a:p>
          <a:p>
            <a:pPr algn="justLow">
              <a:lnSpc>
                <a:spcPct val="125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cycle at puberty is called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menarche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cycle end at menopause age. 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5F06F-A26D-4B7D-82A7-612FDBDA7F1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4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ACAB84-12F7-4861-93D6-D1FFF2745738}"/>
              </a:ext>
            </a:extLst>
          </p:cNvPr>
          <p:cNvSpPr/>
          <p:nvPr/>
        </p:nvSpPr>
        <p:spPr>
          <a:xfrm>
            <a:off x="2179321" y="243713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Stages of the uterine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menstrual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) cycle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13B50C-92B1-4FCF-864F-F87FB443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9" y="3335814"/>
            <a:ext cx="11794436" cy="3416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(I) Stage of menstruation (bleeding):</a:t>
            </a:r>
            <a:endParaRPr kumimoji="0" lang="en-US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Duration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3-5 days.</a:t>
            </a:r>
            <a:endParaRPr kumimoji="0" lang="en-US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consists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pieces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endometrium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Blood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not clot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its high contents of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fibrinolytic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enzymes.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Structure of the endometrium:</a:t>
            </a:r>
            <a:r>
              <a:rPr lang="en-US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formed of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basal layer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thickness is about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0.5 mm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Causes: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Sudden drop of the estrogen and progesterone levels in the blood due to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degeneration of corpus luteum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spasm of the spiral arteries.</a:t>
            </a:r>
            <a:endParaRPr kumimoji="0" lang="en-US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 descr="Image05">
            <a:extLst>
              <a:ext uri="{FF2B5EF4-FFF2-40B4-BE49-F238E27FC236}">
                <a16:creationId xmlns:a16="http://schemas.microsoft.com/office/drawing/2014/main" id="{E6BC0FC0-E012-413D-AB8C-F868943E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" r="27958" b="34039"/>
          <a:stretch/>
        </p:blipFill>
        <p:spPr bwMode="auto">
          <a:xfrm>
            <a:off x="355912" y="1265043"/>
            <a:ext cx="6535218" cy="17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B49A20-A53C-4F8F-A5C3-00AEED471984}"/>
              </a:ext>
            </a:extLst>
          </p:cNvPr>
          <p:cNvSpPr txBox="1"/>
          <p:nvPr/>
        </p:nvSpPr>
        <p:spPr>
          <a:xfrm>
            <a:off x="3355316" y="993107"/>
            <a:ext cx="90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D87B971C-6338-4C28-A7C6-B874B00F6F1F}"/>
              </a:ext>
            </a:extLst>
          </p:cNvPr>
          <p:cNvSpPr>
            <a:spLocks/>
          </p:cNvSpPr>
          <p:nvPr/>
        </p:nvSpPr>
        <p:spPr bwMode="auto">
          <a:xfrm>
            <a:off x="6891129" y="1113609"/>
            <a:ext cx="2398645" cy="615229"/>
          </a:xfrm>
          <a:prstGeom prst="callout2">
            <a:avLst>
              <a:gd name="adj1" fmla="val 50845"/>
              <a:gd name="adj2" fmla="val 9476"/>
              <a:gd name="adj3" fmla="val 9939"/>
              <a:gd name="adj4" fmla="val -66776"/>
              <a:gd name="adj5" fmla="val 195439"/>
              <a:gd name="adj6" fmla="val -7979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 part of uterine gland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F680D3-826F-42EC-8022-291EF2DEF84D}"/>
              </a:ext>
            </a:extLst>
          </p:cNvPr>
          <p:cNvCxnSpPr>
            <a:cxnSpLocks/>
          </p:cNvCxnSpPr>
          <p:nvPr/>
        </p:nvCxnSpPr>
        <p:spPr>
          <a:xfrm flipH="1">
            <a:off x="3738077" y="1431171"/>
            <a:ext cx="142914" cy="523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F7AC064-B196-4C02-A772-8250EA412BA9}"/>
              </a:ext>
            </a:extLst>
          </p:cNvPr>
          <p:cNvSpPr txBox="1"/>
          <p:nvPr/>
        </p:nvSpPr>
        <p:spPr>
          <a:xfrm>
            <a:off x="6917634" y="679647"/>
            <a:ext cx="331305" cy="7515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B99CF-AC09-478F-8698-7E4F8A24F188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0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ACAB84-12F7-4861-93D6-D1FFF2745738}"/>
              </a:ext>
            </a:extLst>
          </p:cNvPr>
          <p:cNvSpPr/>
          <p:nvPr/>
        </p:nvSpPr>
        <p:spPr>
          <a:xfrm>
            <a:off x="2179321" y="243713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Stages of the uterine (menstrual) cycle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1" descr="Image06">
            <a:extLst>
              <a:ext uri="{FF2B5EF4-FFF2-40B4-BE49-F238E27FC236}">
                <a16:creationId xmlns:a16="http://schemas.microsoft.com/office/drawing/2014/main" id="{AC963F53-C8BE-4C7C-BBCD-8C4A15951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232" r="38808"/>
          <a:stretch/>
        </p:blipFill>
        <p:spPr bwMode="auto">
          <a:xfrm>
            <a:off x="2179321" y="1248507"/>
            <a:ext cx="7007279" cy="21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3">
            <a:extLst>
              <a:ext uri="{FF2B5EF4-FFF2-40B4-BE49-F238E27FC236}">
                <a16:creationId xmlns:a16="http://schemas.microsoft.com/office/drawing/2014/main" id="{1C8F3303-6A07-4C89-889B-91C99B4E0622}"/>
              </a:ext>
            </a:extLst>
          </p:cNvPr>
          <p:cNvSpPr>
            <a:spLocks/>
          </p:cNvSpPr>
          <p:nvPr/>
        </p:nvSpPr>
        <p:spPr bwMode="auto">
          <a:xfrm>
            <a:off x="9974550" y="995237"/>
            <a:ext cx="1869874" cy="461665"/>
          </a:xfrm>
          <a:prstGeom prst="callout2">
            <a:avLst>
              <a:gd name="adj1" fmla="val 54419"/>
              <a:gd name="adj2" fmla="val 14227"/>
              <a:gd name="adj3" fmla="val 50109"/>
              <a:gd name="adj4" fmla="val -2837"/>
              <a:gd name="adj5" fmla="val 155901"/>
              <a:gd name="adj6" fmla="val -7183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Flat cells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5DCA0016-9961-4718-AC5E-47ECE74F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19" y="3604590"/>
            <a:ext cx="10986052" cy="281692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(II) Stage of repair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إصلاح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 Duration about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cells of the basal part of the uterine glands proliferate and migrate to cover the raw surface of the endometrium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flat cells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effect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estrogen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hormone secreted from the ovary.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AC064-B196-4C02-A772-8250EA412BA9}"/>
              </a:ext>
            </a:extLst>
          </p:cNvPr>
          <p:cNvSpPr txBox="1"/>
          <p:nvPr/>
        </p:nvSpPr>
        <p:spPr>
          <a:xfrm>
            <a:off x="6891130" y="705378"/>
            <a:ext cx="331305" cy="7515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E5E10-C387-4915-978F-7A685BAFC6C1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6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567CD-B5B8-457B-84A2-7804C9BDCA0D}"/>
              </a:ext>
            </a:extLst>
          </p:cNvPr>
          <p:cNvSpPr/>
          <p:nvPr/>
        </p:nvSpPr>
        <p:spPr>
          <a:xfrm>
            <a:off x="244998" y="3352322"/>
            <a:ext cx="11947002" cy="327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(Ill) Stage of proliferation: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Duration: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5-6 days.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endometrium shows the following changes: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endometrial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become </a:t>
            </a:r>
            <a:r>
              <a:rPr lang="en-US" sz="2400" b="1" kern="0" dirty="0">
                <a:solidFill>
                  <a:srgbClr val="FF0000"/>
                </a:solidFill>
              </a:rPr>
              <a:t>cuboidal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endometrial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longer and straight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4 mm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spiral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become longer and straight. </a:t>
            </a:r>
          </a:p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effect of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estrogen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hormone secreted from the ovary.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16" descr="Image07">
            <a:extLst>
              <a:ext uri="{FF2B5EF4-FFF2-40B4-BE49-F238E27FC236}">
                <a16:creationId xmlns:a16="http://schemas.microsoft.com/office/drawing/2014/main" id="{317D25AD-25A2-4BDF-9743-71C5D5DE9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9783"/>
          <a:stretch/>
        </p:blipFill>
        <p:spPr bwMode="auto">
          <a:xfrm>
            <a:off x="3750365" y="227089"/>
            <a:ext cx="5564902" cy="32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1A5A25-4C90-4137-AF3A-4A5E6EB064B1}"/>
              </a:ext>
            </a:extLst>
          </p:cNvPr>
          <p:cNvCxnSpPr>
            <a:cxnSpLocks/>
          </p:cNvCxnSpPr>
          <p:nvPr/>
        </p:nvCxnSpPr>
        <p:spPr>
          <a:xfrm flipV="1">
            <a:off x="7752522" y="1013791"/>
            <a:ext cx="0" cy="2193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0E1EA-948F-4103-A6EE-6C9DCE8C1418}"/>
              </a:ext>
            </a:extLst>
          </p:cNvPr>
          <p:cNvCxnSpPr>
            <a:cxnSpLocks/>
          </p:cNvCxnSpPr>
          <p:nvPr/>
        </p:nvCxnSpPr>
        <p:spPr>
          <a:xfrm flipV="1">
            <a:off x="5652052" y="1013791"/>
            <a:ext cx="0" cy="2034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C35488C-1257-4653-810E-184E6953AE59}"/>
              </a:ext>
            </a:extLst>
          </p:cNvPr>
          <p:cNvSpPr/>
          <p:nvPr/>
        </p:nvSpPr>
        <p:spPr>
          <a:xfrm>
            <a:off x="2179321" y="0"/>
            <a:ext cx="726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Stages of the uterine (menstrual) cycle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E667E9-9954-43B2-8CF3-2CBD1DD580F4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4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2">
            <a:extLst>
              <a:ext uri="{FF2B5EF4-FFF2-40B4-BE49-F238E27FC236}">
                <a16:creationId xmlns:a16="http://schemas.microsoft.com/office/drawing/2014/main" id="{B6FCCEE3-F43A-478C-B706-B8DBD3DF8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r="30120"/>
          <a:stretch/>
        </p:blipFill>
        <p:spPr bwMode="auto">
          <a:xfrm>
            <a:off x="556591" y="278221"/>
            <a:ext cx="3525079" cy="662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287BE5E9-E78A-44A1-AAD8-4C9DF90201E3}"/>
              </a:ext>
            </a:extLst>
          </p:cNvPr>
          <p:cNvSpPr>
            <a:spLocks/>
          </p:cNvSpPr>
          <p:nvPr/>
        </p:nvSpPr>
        <p:spPr bwMode="auto">
          <a:xfrm>
            <a:off x="2839532" y="1505817"/>
            <a:ext cx="478622" cy="4539324"/>
          </a:xfrm>
          <a:custGeom>
            <a:avLst/>
            <a:gdLst>
              <a:gd name="T0" fmla="*/ 278 w 323"/>
              <a:gd name="T1" fmla="*/ 15 h 1965"/>
              <a:gd name="T2" fmla="*/ 225 w 323"/>
              <a:gd name="T3" fmla="*/ 142 h 1965"/>
              <a:gd name="T4" fmla="*/ 300 w 323"/>
              <a:gd name="T5" fmla="*/ 150 h 1965"/>
              <a:gd name="T6" fmla="*/ 188 w 323"/>
              <a:gd name="T7" fmla="*/ 165 h 1965"/>
              <a:gd name="T8" fmla="*/ 203 w 323"/>
              <a:gd name="T9" fmla="*/ 270 h 1965"/>
              <a:gd name="T10" fmla="*/ 278 w 323"/>
              <a:gd name="T11" fmla="*/ 277 h 1965"/>
              <a:gd name="T12" fmla="*/ 203 w 323"/>
              <a:gd name="T13" fmla="*/ 247 h 1965"/>
              <a:gd name="T14" fmla="*/ 270 w 323"/>
              <a:gd name="T15" fmla="*/ 397 h 1965"/>
              <a:gd name="T16" fmla="*/ 203 w 323"/>
              <a:gd name="T17" fmla="*/ 367 h 1965"/>
              <a:gd name="T18" fmla="*/ 225 w 323"/>
              <a:gd name="T19" fmla="*/ 525 h 1965"/>
              <a:gd name="T20" fmla="*/ 240 w 323"/>
              <a:gd name="T21" fmla="*/ 487 h 1965"/>
              <a:gd name="T22" fmla="*/ 165 w 323"/>
              <a:gd name="T23" fmla="*/ 540 h 1965"/>
              <a:gd name="T24" fmla="*/ 165 w 323"/>
              <a:gd name="T25" fmla="*/ 637 h 1965"/>
              <a:gd name="T26" fmla="*/ 203 w 323"/>
              <a:gd name="T27" fmla="*/ 780 h 1965"/>
              <a:gd name="T28" fmla="*/ 225 w 323"/>
              <a:gd name="T29" fmla="*/ 735 h 1965"/>
              <a:gd name="T30" fmla="*/ 150 w 323"/>
              <a:gd name="T31" fmla="*/ 907 h 1965"/>
              <a:gd name="T32" fmla="*/ 210 w 323"/>
              <a:gd name="T33" fmla="*/ 885 h 1965"/>
              <a:gd name="T34" fmla="*/ 143 w 323"/>
              <a:gd name="T35" fmla="*/ 937 h 1965"/>
              <a:gd name="T36" fmla="*/ 165 w 323"/>
              <a:gd name="T37" fmla="*/ 1012 h 1965"/>
              <a:gd name="T38" fmla="*/ 135 w 323"/>
              <a:gd name="T39" fmla="*/ 1147 h 1965"/>
              <a:gd name="T40" fmla="*/ 203 w 323"/>
              <a:gd name="T41" fmla="*/ 1155 h 1965"/>
              <a:gd name="T42" fmla="*/ 150 w 323"/>
              <a:gd name="T43" fmla="*/ 1132 h 1965"/>
              <a:gd name="T44" fmla="*/ 210 w 323"/>
              <a:gd name="T45" fmla="*/ 1252 h 1965"/>
              <a:gd name="T46" fmla="*/ 143 w 323"/>
              <a:gd name="T47" fmla="*/ 1237 h 1965"/>
              <a:gd name="T48" fmla="*/ 203 w 323"/>
              <a:gd name="T49" fmla="*/ 1365 h 1965"/>
              <a:gd name="T50" fmla="*/ 120 w 323"/>
              <a:gd name="T51" fmla="*/ 1455 h 1965"/>
              <a:gd name="T52" fmla="*/ 203 w 323"/>
              <a:gd name="T53" fmla="*/ 1462 h 1965"/>
              <a:gd name="T54" fmla="*/ 128 w 323"/>
              <a:gd name="T55" fmla="*/ 1455 h 1965"/>
              <a:gd name="T56" fmla="*/ 173 w 323"/>
              <a:gd name="T57" fmla="*/ 1575 h 1965"/>
              <a:gd name="T58" fmla="*/ 128 w 323"/>
              <a:gd name="T59" fmla="*/ 1552 h 1965"/>
              <a:gd name="T60" fmla="*/ 150 w 323"/>
              <a:gd name="T61" fmla="*/ 1695 h 1965"/>
              <a:gd name="T62" fmla="*/ 90 w 323"/>
              <a:gd name="T63" fmla="*/ 1695 h 1965"/>
              <a:gd name="T64" fmla="*/ 135 w 323"/>
              <a:gd name="T65" fmla="*/ 1807 h 1965"/>
              <a:gd name="T66" fmla="*/ 45 w 323"/>
              <a:gd name="T67" fmla="*/ 1882 h 1965"/>
              <a:gd name="T68" fmla="*/ 45 w 323"/>
              <a:gd name="T69" fmla="*/ 1905 h 19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3"/>
              <a:gd name="T106" fmla="*/ 0 h 1965"/>
              <a:gd name="T107" fmla="*/ 323 w 323"/>
              <a:gd name="T108" fmla="*/ 1965 h 19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3" h="1965">
                <a:moveTo>
                  <a:pt x="323" y="0"/>
                </a:moveTo>
                <a:cubicBezTo>
                  <a:pt x="316" y="2"/>
                  <a:pt x="285" y="11"/>
                  <a:pt x="278" y="15"/>
                </a:cubicBezTo>
                <a:cubicBezTo>
                  <a:pt x="262" y="24"/>
                  <a:pt x="233" y="45"/>
                  <a:pt x="233" y="45"/>
                </a:cubicBezTo>
                <a:cubicBezTo>
                  <a:pt x="212" y="76"/>
                  <a:pt x="195" y="90"/>
                  <a:pt x="225" y="142"/>
                </a:cubicBezTo>
                <a:cubicBezTo>
                  <a:pt x="233" y="156"/>
                  <a:pt x="270" y="157"/>
                  <a:pt x="270" y="157"/>
                </a:cubicBezTo>
                <a:cubicBezTo>
                  <a:pt x="280" y="155"/>
                  <a:pt x="295" y="159"/>
                  <a:pt x="300" y="150"/>
                </a:cubicBezTo>
                <a:cubicBezTo>
                  <a:pt x="318" y="121"/>
                  <a:pt x="282" y="116"/>
                  <a:pt x="270" y="112"/>
                </a:cubicBezTo>
                <a:cubicBezTo>
                  <a:pt x="210" y="120"/>
                  <a:pt x="204" y="113"/>
                  <a:pt x="188" y="165"/>
                </a:cubicBezTo>
                <a:cubicBezTo>
                  <a:pt x="190" y="192"/>
                  <a:pt x="191" y="220"/>
                  <a:pt x="195" y="247"/>
                </a:cubicBezTo>
                <a:cubicBezTo>
                  <a:pt x="196" y="255"/>
                  <a:pt x="196" y="265"/>
                  <a:pt x="203" y="270"/>
                </a:cubicBezTo>
                <a:cubicBezTo>
                  <a:pt x="216" y="279"/>
                  <a:pt x="248" y="285"/>
                  <a:pt x="248" y="285"/>
                </a:cubicBezTo>
                <a:cubicBezTo>
                  <a:pt x="258" y="282"/>
                  <a:pt x="273" y="286"/>
                  <a:pt x="278" y="277"/>
                </a:cubicBezTo>
                <a:cubicBezTo>
                  <a:pt x="284" y="266"/>
                  <a:pt x="282" y="245"/>
                  <a:pt x="270" y="240"/>
                </a:cubicBezTo>
                <a:cubicBezTo>
                  <a:pt x="249" y="232"/>
                  <a:pt x="225" y="245"/>
                  <a:pt x="203" y="247"/>
                </a:cubicBezTo>
                <a:cubicBezTo>
                  <a:pt x="164" y="307"/>
                  <a:pt x="154" y="378"/>
                  <a:pt x="233" y="405"/>
                </a:cubicBezTo>
                <a:cubicBezTo>
                  <a:pt x="245" y="402"/>
                  <a:pt x="263" y="407"/>
                  <a:pt x="270" y="397"/>
                </a:cubicBezTo>
                <a:cubicBezTo>
                  <a:pt x="277" y="387"/>
                  <a:pt x="274" y="365"/>
                  <a:pt x="263" y="360"/>
                </a:cubicBezTo>
                <a:cubicBezTo>
                  <a:pt x="245" y="352"/>
                  <a:pt x="223" y="365"/>
                  <a:pt x="203" y="367"/>
                </a:cubicBezTo>
                <a:cubicBezTo>
                  <a:pt x="168" y="402"/>
                  <a:pt x="162" y="453"/>
                  <a:pt x="180" y="502"/>
                </a:cubicBezTo>
                <a:cubicBezTo>
                  <a:pt x="184" y="512"/>
                  <a:pt x="217" y="522"/>
                  <a:pt x="225" y="525"/>
                </a:cubicBezTo>
                <a:cubicBezTo>
                  <a:pt x="234" y="522"/>
                  <a:pt x="268" y="515"/>
                  <a:pt x="263" y="495"/>
                </a:cubicBezTo>
                <a:cubicBezTo>
                  <a:pt x="261" y="487"/>
                  <a:pt x="248" y="490"/>
                  <a:pt x="240" y="487"/>
                </a:cubicBezTo>
                <a:cubicBezTo>
                  <a:pt x="220" y="490"/>
                  <a:pt x="196" y="483"/>
                  <a:pt x="180" y="495"/>
                </a:cubicBezTo>
                <a:cubicBezTo>
                  <a:pt x="167" y="504"/>
                  <a:pt x="165" y="540"/>
                  <a:pt x="165" y="540"/>
                </a:cubicBezTo>
                <a:cubicBezTo>
                  <a:pt x="175" y="638"/>
                  <a:pt x="156" y="642"/>
                  <a:pt x="248" y="630"/>
                </a:cubicBezTo>
                <a:cubicBezTo>
                  <a:pt x="271" y="555"/>
                  <a:pt x="186" y="617"/>
                  <a:pt x="165" y="637"/>
                </a:cubicBezTo>
                <a:cubicBezTo>
                  <a:pt x="152" y="680"/>
                  <a:pt x="131" y="716"/>
                  <a:pt x="158" y="765"/>
                </a:cubicBezTo>
                <a:cubicBezTo>
                  <a:pt x="166" y="779"/>
                  <a:pt x="203" y="780"/>
                  <a:pt x="203" y="780"/>
                </a:cubicBezTo>
                <a:cubicBezTo>
                  <a:pt x="211" y="778"/>
                  <a:pt x="253" y="774"/>
                  <a:pt x="248" y="750"/>
                </a:cubicBezTo>
                <a:cubicBezTo>
                  <a:pt x="246" y="741"/>
                  <a:pt x="233" y="740"/>
                  <a:pt x="225" y="735"/>
                </a:cubicBezTo>
                <a:cubicBezTo>
                  <a:pt x="135" y="745"/>
                  <a:pt x="181" y="731"/>
                  <a:pt x="143" y="787"/>
                </a:cubicBezTo>
                <a:cubicBezTo>
                  <a:pt x="145" y="827"/>
                  <a:pt x="125" y="876"/>
                  <a:pt x="150" y="907"/>
                </a:cubicBezTo>
                <a:cubicBezTo>
                  <a:pt x="167" y="929"/>
                  <a:pt x="207" y="910"/>
                  <a:pt x="233" y="900"/>
                </a:cubicBezTo>
                <a:cubicBezTo>
                  <a:pt x="242" y="897"/>
                  <a:pt x="218" y="890"/>
                  <a:pt x="210" y="885"/>
                </a:cubicBezTo>
                <a:cubicBezTo>
                  <a:pt x="198" y="887"/>
                  <a:pt x="183" y="884"/>
                  <a:pt x="173" y="892"/>
                </a:cubicBezTo>
                <a:cubicBezTo>
                  <a:pt x="159" y="903"/>
                  <a:pt x="143" y="937"/>
                  <a:pt x="143" y="937"/>
                </a:cubicBezTo>
                <a:cubicBezTo>
                  <a:pt x="150" y="1042"/>
                  <a:pt x="131" y="1049"/>
                  <a:pt x="218" y="1035"/>
                </a:cubicBezTo>
                <a:cubicBezTo>
                  <a:pt x="232" y="988"/>
                  <a:pt x="199" y="1006"/>
                  <a:pt x="165" y="1012"/>
                </a:cubicBezTo>
                <a:cubicBezTo>
                  <a:pt x="140" y="1039"/>
                  <a:pt x="136" y="1052"/>
                  <a:pt x="128" y="1087"/>
                </a:cubicBezTo>
                <a:cubicBezTo>
                  <a:pt x="130" y="1107"/>
                  <a:pt x="124" y="1130"/>
                  <a:pt x="135" y="1147"/>
                </a:cubicBezTo>
                <a:cubicBezTo>
                  <a:pt x="144" y="1160"/>
                  <a:pt x="180" y="1162"/>
                  <a:pt x="180" y="1162"/>
                </a:cubicBezTo>
                <a:cubicBezTo>
                  <a:pt x="188" y="1160"/>
                  <a:pt x="200" y="1162"/>
                  <a:pt x="203" y="1155"/>
                </a:cubicBezTo>
                <a:cubicBezTo>
                  <a:pt x="207" y="1145"/>
                  <a:pt x="204" y="1129"/>
                  <a:pt x="195" y="1125"/>
                </a:cubicBezTo>
                <a:cubicBezTo>
                  <a:pt x="181" y="1119"/>
                  <a:pt x="165" y="1130"/>
                  <a:pt x="150" y="1132"/>
                </a:cubicBezTo>
                <a:cubicBezTo>
                  <a:pt x="125" y="1170"/>
                  <a:pt x="100" y="1240"/>
                  <a:pt x="158" y="1260"/>
                </a:cubicBezTo>
                <a:cubicBezTo>
                  <a:pt x="175" y="1257"/>
                  <a:pt x="195" y="1262"/>
                  <a:pt x="210" y="1252"/>
                </a:cubicBezTo>
                <a:cubicBezTo>
                  <a:pt x="216" y="1248"/>
                  <a:pt x="211" y="1232"/>
                  <a:pt x="203" y="1230"/>
                </a:cubicBezTo>
                <a:cubicBezTo>
                  <a:pt x="183" y="1226"/>
                  <a:pt x="163" y="1235"/>
                  <a:pt x="143" y="1237"/>
                </a:cubicBezTo>
                <a:cubicBezTo>
                  <a:pt x="128" y="1260"/>
                  <a:pt x="121" y="1279"/>
                  <a:pt x="113" y="1305"/>
                </a:cubicBezTo>
                <a:cubicBezTo>
                  <a:pt x="123" y="1391"/>
                  <a:pt x="117" y="1375"/>
                  <a:pt x="203" y="1365"/>
                </a:cubicBezTo>
                <a:cubicBezTo>
                  <a:pt x="218" y="1316"/>
                  <a:pt x="179" y="1336"/>
                  <a:pt x="143" y="1342"/>
                </a:cubicBezTo>
                <a:cubicBezTo>
                  <a:pt x="113" y="1387"/>
                  <a:pt x="95" y="1393"/>
                  <a:pt x="120" y="1455"/>
                </a:cubicBezTo>
                <a:cubicBezTo>
                  <a:pt x="126" y="1470"/>
                  <a:pt x="150" y="1465"/>
                  <a:pt x="165" y="1470"/>
                </a:cubicBezTo>
                <a:cubicBezTo>
                  <a:pt x="178" y="1467"/>
                  <a:pt x="196" y="1473"/>
                  <a:pt x="203" y="1462"/>
                </a:cubicBezTo>
                <a:cubicBezTo>
                  <a:pt x="208" y="1454"/>
                  <a:pt x="189" y="1448"/>
                  <a:pt x="180" y="1447"/>
                </a:cubicBezTo>
                <a:cubicBezTo>
                  <a:pt x="163" y="1445"/>
                  <a:pt x="145" y="1452"/>
                  <a:pt x="128" y="1455"/>
                </a:cubicBezTo>
                <a:cubicBezTo>
                  <a:pt x="94" y="1506"/>
                  <a:pt x="104" y="1483"/>
                  <a:pt x="90" y="1522"/>
                </a:cubicBezTo>
                <a:cubicBezTo>
                  <a:pt x="102" y="1599"/>
                  <a:pt x="96" y="1585"/>
                  <a:pt x="173" y="1575"/>
                </a:cubicBezTo>
                <a:cubicBezTo>
                  <a:pt x="178" y="1567"/>
                  <a:pt x="190" y="1561"/>
                  <a:pt x="188" y="1552"/>
                </a:cubicBezTo>
                <a:cubicBezTo>
                  <a:pt x="184" y="1538"/>
                  <a:pt x="151" y="1548"/>
                  <a:pt x="128" y="1552"/>
                </a:cubicBezTo>
                <a:cubicBezTo>
                  <a:pt x="92" y="1576"/>
                  <a:pt x="104" y="1590"/>
                  <a:pt x="90" y="1627"/>
                </a:cubicBezTo>
                <a:cubicBezTo>
                  <a:pt x="98" y="1696"/>
                  <a:pt x="88" y="1709"/>
                  <a:pt x="150" y="1695"/>
                </a:cubicBezTo>
                <a:cubicBezTo>
                  <a:pt x="166" y="1649"/>
                  <a:pt x="137" y="1665"/>
                  <a:pt x="105" y="1672"/>
                </a:cubicBezTo>
                <a:cubicBezTo>
                  <a:pt x="100" y="1680"/>
                  <a:pt x="94" y="1687"/>
                  <a:pt x="90" y="1695"/>
                </a:cubicBezTo>
                <a:cubicBezTo>
                  <a:pt x="84" y="1709"/>
                  <a:pt x="75" y="1740"/>
                  <a:pt x="75" y="1740"/>
                </a:cubicBezTo>
                <a:cubicBezTo>
                  <a:pt x="83" y="1807"/>
                  <a:pt x="74" y="1823"/>
                  <a:pt x="135" y="1807"/>
                </a:cubicBezTo>
                <a:cubicBezTo>
                  <a:pt x="119" y="1756"/>
                  <a:pt x="93" y="1787"/>
                  <a:pt x="75" y="1815"/>
                </a:cubicBezTo>
                <a:cubicBezTo>
                  <a:pt x="57" y="1868"/>
                  <a:pt x="69" y="1847"/>
                  <a:pt x="45" y="1882"/>
                </a:cubicBezTo>
                <a:cubicBezTo>
                  <a:pt x="54" y="1935"/>
                  <a:pt x="55" y="1940"/>
                  <a:pt x="105" y="1927"/>
                </a:cubicBezTo>
                <a:cubicBezTo>
                  <a:pt x="113" y="1897"/>
                  <a:pt x="136" y="1847"/>
                  <a:pt x="45" y="1905"/>
                </a:cubicBezTo>
                <a:cubicBezTo>
                  <a:pt x="13" y="1926"/>
                  <a:pt x="51" y="1965"/>
                  <a:pt x="0" y="196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B0666-B215-4A58-9968-E0636F21DEAB}"/>
              </a:ext>
            </a:extLst>
          </p:cNvPr>
          <p:cNvSpPr/>
          <p:nvPr/>
        </p:nvSpPr>
        <p:spPr>
          <a:xfrm>
            <a:off x="4094922" y="0"/>
            <a:ext cx="8049937" cy="6671763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(IV) Stage of secretion: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Duration: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about 10-14 days.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under the control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progesterone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hormone secreted by the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corpus luteum </a:t>
            </a:r>
            <a:r>
              <a:rPr lang="ar-EG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الجسم الاصفر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endometrium shows the following changes:</a:t>
            </a:r>
          </a:p>
          <a:p>
            <a:pPr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endometrial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become highly columnar.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endometrial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glands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become highly tortuous and filled with mucus and glycogen (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uterine milk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spiral arteries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become more dilated and tortuous.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The thickness is increased</a:t>
            </a:r>
            <a:r>
              <a:rPr lang="en-US" sz="2400" b="1" dirty="0">
                <a:solidFill>
                  <a:srgbClr val="FF0000"/>
                </a:solidFill>
              </a:rPr>
              <a:t> about 5-7 mm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endometrium is formed by 3 layers </a:t>
            </a:r>
          </a:p>
          <a:p>
            <a:pPr marL="742950" lvl="1" indent="-28575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Superficial compact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contains apices of the glands.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spongy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contains the main part of the glands.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above 2 layers are supplied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spiral arteries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are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estrogen dependent.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These layers are only lost with spasm of these arteries.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basal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containing the basal part of the uterine glands.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layer is supplied by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basal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(straight)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B760BDE-F11C-4867-A50D-02AE4C97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68" y="5823372"/>
            <a:ext cx="936329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Basal Layer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436E027-FC2D-4CBD-A38C-7E4653F6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1" y="3241311"/>
            <a:ext cx="936329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Spongy Layer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65379D8-8AEE-4095-AA49-B6BEC212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0" y="1027043"/>
            <a:ext cx="1152939" cy="700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Compact Layer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36454C9-4556-409D-B86B-9DF067A07542}"/>
              </a:ext>
            </a:extLst>
          </p:cNvPr>
          <p:cNvSpPr>
            <a:spLocks/>
          </p:cNvSpPr>
          <p:nvPr/>
        </p:nvSpPr>
        <p:spPr bwMode="auto">
          <a:xfrm>
            <a:off x="845080" y="1505817"/>
            <a:ext cx="478622" cy="4539324"/>
          </a:xfrm>
          <a:custGeom>
            <a:avLst/>
            <a:gdLst>
              <a:gd name="T0" fmla="*/ 278 w 323"/>
              <a:gd name="T1" fmla="*/ 15 h 1965"/>
              <a:gd name="T2" fmla="*/ 225 w 323"/>
              <a:gd name="T3" fmla="*/ 142 h 1965"/>
              <a:gd name="T4" fmla="*/ 300 w 323"/>
              <a:gd name="T5" fmla="*/ 150 h 1965"/>
              <a:gd name="T6" fmla="*/ 188 w 323"/>
              <a:gd name="T7" fmla="*/ 165 h 1965"/>
              <a:gd name="T8" fmla="*/ 203 w 323"/>
              <a:gd name="T9" fmla="*/ 270 h 1965"/>
              <a:gd name="T10" fmla="*/ 278 w 323"/>
              <a:gd name="T11" fmla="*/ 277 h 1965"/>
              <a:gd name="T12" fmla="*/ 203 w 323"/>
              <a:gd name="T13" fmla="*/ 247 h 1965"/>
              <a:gd name="T14" fmla="*/ 270 w 323"/>
              <a:gd name="T15" fmla="*/ 397 h 1965"/>
              <a:gd name="T16" fmla="*/ 203 w 323"/>
              <a:gd name="T17" fmla="*/ 367 h 1965"/>
              <a:gd name="T18" fmla="*/ 225 w 323"/>
              <a:gd name="T19" fmla="*/ 525 h 1965"/>
              <a:gd name="T20" fmla="*/ 240 w 323"/>
              <a:gd name="T21" fmla="*/ 487 h 1965"/>
              <a:gd name="T22" fmla="*/ 165 w 323"/>
              <a:gd name="T23" fmla="*/ 540 h 1965"/>
              <a:gd name="T24" fmla="*/ 165 w 323"/>
              <a:gd name="T25" fmla="*/ 637 h 1965"/>
              <a:gd name="T26" fmla="*/ 203 w 323"/>
              <a:gd name="T27" fmla="*/ 780 h 1965"/>
              <a:gd name="T28" fmla="*/ 225 w 323"/>
              <a:gd name="T29" fmla="*/ 735 h 1965"/>
              <a:gd name="T30" fmla="*/ 150 w 323"/>
              <a:gd name="T31" fmla="*/ 907 h 1965"/>
              <a:gd name="T32" fmla="*/ 210 w 323"/>
              <a:gd name="T33" fmla="*/ 885 h 1965"/>
              <a:gd name="T34" fmla="*/ 143 w 323"/>
              <a:gd name="T35" fmla="*/ 937 h 1965"/>
              <a:gd name="T36" fmla="*/ 165 w 323"/>
              <a:gd name="T37" fmla="*/ 1012 h 1965"/>
              <a:gd name="T38" fmla="*/ 135 w 323"/>
              <a:gd name="T39" fmla="*/ 1147 h 1965"/>
              <a:gd name="T40" fmla="*/ 203 w 323"/>
              <a:gd name="T41" fmla="*/ 1155 h 1965"/>
              <a:gd name="T42" fmla="*/ 150 w 323"/>
              <a:gd name="T43" fmla="*/ 1132 h 1965"/>
              <a:gd name="T44" fmla="*/ 210 w 323"/>
              <a:gd name="T45" fmla="*/ 1252 h 1965"/>
              <a:gd name="T46" fmla="*/ 143 w 323"/>
              <a:gd name="T47" fmla="*/ 1237 h 1965"/>
              <a:gd name="T48" fmla="*/ 203 w 323"/>
              <a:gd name="T49" fmla="*/ 1365 h 1965"/>
              <a:gd name="T50" fmla="*/ 120 w 323"/>
              <a:gd name="T51" fmla="*/ 1455 h 1965"/>
              <a:gd name="T52" fmla="*/ 203 w 323"/>
              <a:gd name="T53" fmla="*/ 1462 h 1965"/>
              <a:gd name="T54" fmla="*/ 128 w 323"/>
              <a:gd name="T55" fmla="*/ 1455 h 1965"/>
              <a:gd name="T56" fmla="*/ 173 w 323"/>
              <a:gd name="T57" fmla="*/ 1575 h 1965"/>
              <a:gd name="T58" fmla="*/ 128 w 323"/>
              <a:gd name="T59" fmla="*/ 1552 h 1965"/>
              <a:gd name="T60" fmla="*/ 150 w 323"/>
              <a:gd name="T61" fmla="*/ 1695 h 1965"/>
              <a:gd name="T62" fmla="*/ 90 w 323"/>
              <a:gd name="T63" fmla="*/ 1695 h 1965"/>
              <a:gd name="T64" fmla="*/ 135 w 323"/>
              <a:gd name="T65" fmla="*/ 1807 h 1965"/>
              <a:gd name="T66" fmla="*/ 45 w 323"/>
              <a:gd name="T67" fmla="*/ 1882 h 1965"/>
              <a:gd name="T68" fmla="*/ 45 w 323"/>
              <a:gd name="T69" fmla="*/ 1905 h 19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3"/>
              <a:gd name="T106" fmla="*/ 0 h 1965"/>
              <a:gd name="T107" fmla="*/ 323 w 323"/>
              <a:gd name="T108" fmla="*/ 1965 h 19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3" h="1965">
                <a:moveTo>
                  <a:pt x="323" y="0"/>
                </a:moveTo>
                <a:cubicBezTo>
                  <a:pt x="316" y="2"/>
                  <a:pt x="285" y="11"/>
                  <a:pt x="278" y="15"/>
                </a:cubicBezTo>
                <a:cubicBezTo>
                  <a:pt x="262" y="24"/>
                  <a:pt x="233" y="45"/>
                  <a:pt x="233" y="45"/>
                </a:cubicBezTo>
                <a:cubicBezTo>
                  <a:pt x="212" y="76"/>
                  <a:pt x="195" y="90"/>
                  <a:pt x="225" y="142"/>
                </a:cubicBezTo>
                <a:cubicBezTo>
                  <a:pt x="233" y="156"/>
                  <a:pt x="270" y="157"/>
                  <a:pt x="270" y="157"/>
                </a:cubicBezTo>
                <a:cubicBezTo>
                  <a:pt x="280" y="155"/>
                  <a:pt x="295" y="159"/>
                  <a:pt x="300" y="150"/>
                </a:cubicBezTo>
                <a:cubicBezTo>
                  <a:pt x="318" y="121"/>
                  <a:pt x="282" y="116"/>
                  <a:pt x="270" y="112"/>
                </a:cubicBezTo>
                <a:cubicBezTo>
                  <a:pt x="210" y="120"/>
                  <a:pt x="204" y="113"/>
                  <a:pt x="188" y="165"/>
                </a:cubicBezTo>
                <a:cubicBezTo>
                  <a:pt x="190" y="192"/>
                  <a:pt x="191" y="220"/>
                  <a:pt x="195" y="247"/>
                </a:cubicBezTo>
                <a:cubicBezTo>
                  <a:pt x="196" y="255"/>
                  <a:pt x="196" y="265"/>
                  <a:pt x="203" y="270"/>
                </a:cubicBezTo>
                <a:cubicBezTo>
                  <a:pt x="216" y="279"/>
                  <a:pt x="248" y="285"/>
                  <a:pt x="248" y="285"/>
                </a:cubicBezTo>
                <a:cubicBezTo>
                  <a:pt x="258" y="282"/>
                  <a:pt x="273" y="286"/>
                  <a:pt x="278" y="277"/>
                </a:cubicBezTo>
                <a:cubicBezTo>
                  <a:pt x="284" y="266"/>
                  <a:pt x="282" y="245"/>
                  <a:pt x="270" y="240"/>
                </a:cubicBezTo>
                <a:cubicBezTo>
                  <a:pt x="249" y="232"/>
                  <a:pt x="225" y="245"/>
                  <a:pt x="203" y="247"/>
                </a:cubicBezTo>
                <a:cubicBezTo>
                  <a:pt x="164" y="307"/>
                  <a:pt x="154" y="378"/>
                  <a:pt x="233" y="405"/>
                </a:cubicBezTo>
                <a:cubicBezTo>
                  <a:pt x="245" y="402"/>
                  <a:pt x="263" y="407"/>
                  <a:pt x="270" y="397"/>
                </a:cubicBezTo>
                <a:cubicBezTo>
                  <a:pt x="277" y="387"/>
                  <a:pt x="274" y="365"/>
                  <a:pt x="263" y="360"/>
                </a:cubicBezTo>
                <a:cubicBezTo>
                  <a:pt x="245" y="352"/>
                  <a:pt x="223" y="365"/>
                  <a:pt x="203" y="367"/>
                </a:cubicBezTo>
                <a:cubicBezTo>
                  <a:pt x="168" y="402"/>
                  <a:pt x="162" y="453"/>
                  <a:pt x="180" y="502"/>
                </a:cubicBezTo>
                <a:cubicBezTo>
                  <a:pt x="184" y="512"/>
                  <a:pt x="217" y="522"/>
                  <a:pt x="225" y="525"/>
                </a:cubicBezTo>
                <a:cubicBezTo>
                  <a:pt x="234" y="522"/>
                  <a:pt x="268" y="515"/>
                  <a:pt x="263" y="495"/>
                </a:cubicBezTo>
                <a:cubicBezTo>
                  <a:pt x="261" y="487"/>
                  <a:pt x="248" y="490"/>
                  <a:pt x="240" y="487"/>
                </a:cubicBezTo>
                <a:cubicBezTo>
                  <a:pt x="220" y="490"/>
                  <a:pt x="196" y="483"/>
                  <a:pt x="180" y="495"/>
                </a:cubicBezTo>
                <a:cubicBezTo>
                  <a:pt x="167" y="504"/>
                  <a:pt x="165" y="540"/>
                  <a:pt x="165" y="540"/>
                </a:cubicBezTo>
                <a:cubicBezTo>
                  <a:pt x="175" y="638"/>
                  <a:pt x="156" y="642"/>
                  <a:pt x="248" y="630"/>
                </a:cubicBezTo>
                <a:cubicBezTo>
                  <a:pt x="271" y="555"/>
                  <a:pt x="186" y="617"/>
                  <a:pt x="165" y="637"/>
                </a:cubicBezTo>
                <a:cubicBezTo>
                  <a:pt x="152" y="680"/>
                  <a:pt x="131" y="716"/>
                  <a:pt x="158" y="765"/>
                </a:cubicBezTo>
                <a:cubicBezTo>
                  <a:pt x="166" y="779"/>
                  <a:pt x="203" y="780"/>
                  <a:pt x="203" y="780"/>
                </a:cubicBezTo>
                <a:cubicBezTo>
                  <a:pt x="211" y="778"/>
                  <a:pt x="253" y="774"/>
                  <a:pt x="248" y="750"/>
                </a:cubicBezTo>
                <a:cubicBezTo>
                  <a:pt x="246" y="741"/>
                  <a:pt x="233" y="740"/>
                  <a:pt x="225" y="735"/>
                </a:cubicBezTo>
                <a:cubicBezTo>
                  <a:pt x="135" y="745"/>
                  <a:pt x="181" y="731"/>
                  <a:pt x="143" y="787"/>
                </a:cubicBezTo>
                <a:cubicBezTo>
                  <a:pt x="145" y="827"/>
                  <a:pt x="125" y="876"/>
                  <a:pt x="150" y="907"/>
                </a:cubicBezTo>
                <a:cubicBezTo>
                  <a:pt x="167" y="929"/>
                  <a:pt x="207" y="910"/>
                  <a:pt x="233" y="900"/>
                </a:cubicBezTo>
                <a:cubicBezTo>
                  <a:pt x="242" y="897"/>
                  <a:pt x="218" y="890"/>
                  <a:pt x="210" y="885"/>
                </a:cubicBezTo>
                <a:cubicBezTo>
                  <a:pt x="198" y="887"/>
                  <a:pt x="183" y="884"/>
                  <a:pt x="173" y="892"/>
                </a:cubicBezTo>
                <a:cubicBezTo>
                  <a:pt x="159" y="903"/>
                  <a:pt x="143" y="937"/>
                  <a:pt x="143" y="937"/>
                </a:cubicBezTo>
                <a:cubicBezTo>
                  <a:pt x="150" y="1042"/>
                  <a:pt x="131" y="1049"/>
                  <a:pt x="218" y="1035"/>
                </a:cubicBezTo>
                <a:cubicBezTo>
                  <a:pt x="232" y="988"/>
                  <a:pt x="199" y="1006"/>
                  <a:pt x="165" y="1012"/>
                </a:cubicBezTo>
                <a:cubicBezTo>
                  <a:pt x="140" y="1039"/>
                  <a:pt x="136" y="1052"/>
                  <a:pt x="128" y="1087"/>
                </a:cubicBezTo>
                <a:cubicBezTo>
                  <a:pt x="130" y="1107"/>
                  <a:pt x="124" y="1130"/>
                  <a:pt x="135" y="1147"/>
                </a:cubicBezTo>
                <a:cubicBezTo>
                  <a:pt x="144" y="1160"/>
                  <a:pt x="180" y="1162"/>
                  <a:pt x="180" y="1162"/>
                </a:cubicBezTo>
                <a:cubicBezTo>
                  <a:pt x="188" y="1160"/>
                  <a:pt x="200" y="1162"/>
                  <a:pt x="203" y="1155"/>
                </a:cubicBezTo>
                <a:cubicBezTo>
                  <a:pt x="207" y="1145"/>
                  <a:pt x="204" y="1129"/>
                  <a:pt x="195" y="1125"/>
                </a:cubicBezTo>
                <a:cubicBezTo>
                  <a:pt x="181" y="1119"/>
                  <a:pt x="165" y="1130"/>
                  <a:pt x="150" y="1132"/>
                </a:cubicBezTo>
                <a:cubicBezTo>
                  <a:pt x="125" y="1170"/>
                  <a:pt x="100" y="1240"/>
                  <a:pt x="158" y="1260"/>
                </a:cubicBezTo>
                <a:cubicBezTo>
                  <a:pt x="175" y="1257"/>
                  <a:pt x="195" y="1262"/>
                  <a:pt x="210" y="1252"/>
                </a:cubicBezTo>
                <a:cubicBezTo>
                  <a:pt x="216" y="1248"/>
                  <a:pt x="211" y="1232"/>
                  <a:pt x="203" y="1230"/>
                </a:cubicBezTo>
                <a:cubicBezTo>
                  <a:pt x="183" y="1226"/>
                  <a:pt x="163" y="1235"/>
                  <a:pt x="143" y="1237"/>
                </a:cubicBezTo>
                <a:cubicBezTo>
                  <a:pt x="128" y="1260"/>
                  <a:pt x="121" y="1279"/>
                  <a:pt x="113" y="1305"/>
                </a:cubicBezTo>
                <a:cubicBezTo>
                  <a:pt x="123" y="1391"/>
                  <a:pt x="117" y="1375"/>
                  <a:pt x="203" y="1365"/>
                </a:cubicBezTo>
                <a:cubicBezTo>
                  <a:pt x="218" y="1316"/>
                  <a:pt x="179" y="1336"/>
                  <a:pt x="143" y="1342"/>
                </a:cubicBezTo>
                <a:cubicBezTo>
                  <a:pt x="113" y="1387"/>
                  <a:pt x="95" y="1393"/>
                  <a:pt x="120" y="1455"/>
                </a:cubicBezTo>
                <a:cubicBezTo>
                  <a:pt x="126" y="1470"/>
                  <a:pt x="150" y="1465"/>
                  <a:pt x="165" y="1470"/>
                </a:cubicBezTo>
                <a:cubicBezTo>
                  <a:pt x="178" y="1467"/>
                  <a:pt x="196" y="1473"/>
                  <a:pt x="203" y="1462"/>
                </a:cubicBezTo>
                <a:cubicBezTo>
                  <a:pt x="208" y="1454"/>
                  <a:pt x="189" y="1448"/>
                  <a:pt x="180" y="1447"/>
                </a:cubicBezTo>
                <a:cubicBezTo>
                  <a:pt x="163" y="1445"/>
                  <a:pt x="145" y="1452"/>
                  <a:pt x="128" y="1455"/>
                </a:cubicBezTo>
                <a:cubicBezTo>
                  <a:pt x="94" y="1506"/>
                  <a:pt x="104" y="1483"/>
                  <a:pt x="90" y="1522"/>
                </a:cubicBezTo>
                <a:cubicBezTo>
                  <a:pt x="102" y="1599"/>
                  <a:pt x="96" y="1585"/>
                  <a:pt x="173" y="1575"/>
                </a:cubicBezTo>
                <a:cubicBezTo>
                  <a:pt x="178" y="1567"/>
                  <a:pt x="190" y="1561"/>
                  <a:pt x="188" y="1552"/>
                </a:cubicBezTo>
                <a:cubicBezTo>
                  <a:pt x="184" y="1538"/>
                  <a:pt x="151" y="1548"/>
                  <a:pt x="128" y="1552"/>
                </a:cubicBezTo>
                <a:cubicBezTo>
                  <a:pt x="92" y="1576"/>
                  <a:pt x="104" y="1590"/>
                  <a:pt x="90" y="1627"/>
                </a:cubicBezTo>
                <a:cubicBezTo>
                  <a:pt x="98" y="1696"/>
                  <a:pt x="88" y="1709"/>
                  <a:pt x="150" y="1695"/>
                </a:cubicBezTo>
                <a:cubicBezTo>
                  <a:pt x="166" y="1649"/>
                  <a:pt x="137" y="1665"/>
                  <a:pt x="105" y="1672"/>
                </a:cubicBezTo>
                <a:cubicBezTo>
                  <a:pt x="100" y="1680"/>
                  <a:pt x="94" y="1687"/>
                  <a:pt x="90" y="1695"/>
                </a:cubicBezTo>
                <a:cubicBezTo>
                  <a:pt x="84" y="1709"/>
                  <a:pt x="75" y="1740"/>
                  <a:pt x="75" y="1740"/>
                </a:cubicBezTo>
                <a:cubicBezTo>
                  <a:pt x="83" y="1807"/>
                  <a:pt x="74" y="1823"/>
                  <a:pt x="135" y="1807"/>
                </a:cubicBezTo>
                <a:cubicBezTo>
                  <a:pt x="119" y="1756"/>
                  <a:pt x="93" y="1787"/>
                  <a:pt x="75" y="1815"/>
                </a:cubicBezTo>
                <a:cubicBezTo>
                  <a:pt x="57" y="1868"/>
                  <a:pt x="69" y="1847"/>
                  <a:pt x="45" y="1882"/>
                </a:cubicBezTo>
                <a:cubicBezTo>
                  <a:pt x="54" y="1935"/>
                  <a:pt x="55" y="1940"/>
                  <a:pt x="105" y="1927"/>
                </a:cubicBezTo>
                <a:cubicBezTo>
                  <a:pt x="113" y="1897"/>
                  <a:pt x="136" y="1847"/>
                  <a:pt x="45" y="1905"/>
                </a:cubicBezTo>
                <a:cubicBezTo>
                  <a:pt x="13" y="1926"/>
                  <a:pt x="51" y="1965"/>
                  <a:pt x="0" y="196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63494B3-933E-4020-AF1D-DAEF7305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322" y="2728457"/>
            <a:ext cx="936329" cy="7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Spiral artery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09C163-89E2-45C1-828D-A87B8E8E4593}"/>
              </a:ext>
            </a:extLst>
          </p:cNvPr>
          <p:cNvCxnSpPr>
            <a:cxnSpLocks/>
          </p:cNvCxnSpPr>
          <p:nvPr/>
        </p:nvCxnSpPr>
        <p:spPr>
          <a:xfrm flipV="1">
            <a:off x="3331406" y="5823372"/>
            <a:ext cx="0" cy="8897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39CB8-76D3-449D-A970-9F2F37E00609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F7BCB9-9A18-46A7-B0F3-732FDC6ED60F}"/>
              </a:ext>
            </a:extLst>
          </p:cNvPr>
          <p:cNvSpPr/>
          <p:nvPr/>
        </p:nvSpPr>
        <p:spPr>
          <a:xfrm>
            <a:off x="689113" y="424070"/>
            <a:ext cx="10972800" cy="6256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 problem of the cycle</a:t>
            </a: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Premenstrual tension syndrome: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abdominal cramps,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 back pain,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bowel issues,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fluid retention,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headache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trouble sleeping,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fatigue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acne,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tender breast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mood swings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irritability.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Dysmenorrhea (painful).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Menorrhagia: severe bleeding.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Amenorrhea: no period.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6DDBC-9D18-4CE1-A31E-FDD36720DA8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0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806BC87-56EE-46FC-B8F5-EC7FD602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149" y="622851"/>
            <a:ext cx="8348870" cy="3843131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78000"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threePt" dir="t"/>
          </a:scene3d>
          <a:sp3d extrusionH="20116800" contourW="114300" prstMaterial="matte">
            <a:bevelT w="13500" h="6350" prst="angle"/>
            <a:bevelB w="13500" h="50800" prst="angle"/>
            <a:extrusionClr>
              <a:srgbClr val="66FF33"/>
            </a:extrusionClr>
            <a:contourClr>
              <a:schemeClr val="tx1"/>
            </a:contourClr>
          </a:sp3d>
        </p:spPr>
        <p:txBody>
          <a:bodyPr anchor="ctr">
            <a:flatTx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Fertilization</a:t>
            </a:r>
          </a:p>
        </p:txBody>
      </p:sp>
    </p:spTree>
    <p:extLst>
      <p:ext uri="{BB962C8B-B14F-4D97-AF65-F5344CB8AC3E}">
        <p14:creationId xmlns:p14="http://schemas.microsoft.com/office/powerpoint/2010/main" val="404179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1212</Words>
  <Application>Microsoft Office PowerPoint</Application>
  <PresentationFormat>Widescreen</PresentationFormat>
  <Paragraphs>150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Impact</vt:lpstr>
      <vt:lpstr>Symbol</vt:lpstr>
      <vt:lpstr>Tahoma</vt:lpstr>
      <vt:lpstr>Times New Roman</vt:lpstr>
      <vt:lpstr>Wingdings</vt:lpstr>
      <vt:lpstr>Office Theme</vt:lpstr>
      <vt:lpstr>7_Office Theme</vt:lpstr>
      <vt:lpstr>Default Design</vt:lpstr>
      <vt:lpstr>1_Office Theme</vt:lpstr>
      <vt:lpstr>2_Office Theme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Sperm &amp; Corona radiata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Fertilization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48</cp:revision>
  <dcterms:created xsi:type="dcterms:W3CDTF">2018-09-15T17:41:42Z</dcterms:created>
  <dcterms:modified xsi:type="dcterms:W3CDTF">2020-02-24T07:12:05Z</dcterms:modified>
</cp:coreProperties>
</file>