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s/slide43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10.xml" ContentType="application/vnd.openxmlformats-officedocument.presentationml.slide+xml"/>
  <Override PartName="/ppt/slides/slide52.xml" ContentType="application/vnd.openxmlformats-officedocument.presentationml.slide+xml"/>
  <Override PartName="/ppt/slides/slide5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5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sldIdLst>
    <p:sldId id="288" r:id="rId2"/>
    <p:sldId id="257" r:id="rId3"/>
    <p:sldId id="289" r:id="rId4"/>
    <p:sldId id="260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6" r:id="rId21"/>
    <p:sldId id="307" r:id="rId22"/>
    <p:sldId id="308" r:id="rId23"/>
    <p:sldId id="310" r:id="rId24"/>
    <p:sldId id="261" r:id="rId25"/>
    <p:sldId id="262" r:id="rId26"/>
    <p:sldId id="311" r:id="rId27"/>
    <p:sldId id="312" r:id="rId28"/>
    <p:sldId id="313" r:id="rId29"/>
    <p:sldId id="314" r:id="rId30"/>
    <p:sldId id="315" r:id="rId31"/>
    <p:sldId id="316" r:id="rId32"/>
    <p:sldId id="318" r:id="rId33"/>
    <p:sldId id="263" r:id="rId34"/>
    <p:sldId id="264" r:id="rId35"/>
    <p:sldId id="265" r:id="rId36"/>
    <p:sldId id="266" r:id="rId37"/>
    <p:sldId id="267" r:id="rId38"/>
    <p:sldId id="268" r:id="rId39"/>
    <p:sldId id="269" r:id="rId40"/>
    <p:sldId id="271" r:id="rId41"/>
    <p:sldId id="272" r:id="rId42"/>
    <p:sldId id="273" r:id="rId43"/>
    <p:sldId id="274" r:id="rId44"/>
    <p:sldId id="275" r:id="rId45"/>
    <p:sldId id="319" r:id="rId46"/>
    <p:sldId id="330" r:id="rId47"/>
    <p:sldId id="331" r:id="rId48"/>
    <p:sldId id="320" r:id="rId49"/>
    <p:sldId id="324" r:id="rId50"/>
    <p:sldId id="321" r:id="rId51"/>
    <p:sldId id="323" r:id="rId52"/>
    <p:sldId id="325" r:id="rId53"/>
    <p:sldId id="326" r:id="rId54"/>
    <p:sldId id="327" r:id="rId55"/>
    <p:sldId id="328" r:id="rId56"/>
    <p:sldId id="329" r:id="rId57"/>
    <p:sldId id="278" r:id="rId58"/>
    <p:sldId id="279" r:id="rId59"/>
    <p:sldId id="280" r:id="rId60"/>
    <p:sldId id="281" r:id="rId61"/>
    <p:sldId id="305" r:id="rId62"/>
    <p:sldId id="283" r:id="rId63"/>
    <p:sldId id="284" r:id="rId64"/>
    <p:sldId id="285" r:id="rId65"/>
    <p:sldId id="286" r:id="rId66"/>
    <p:sldId id="287" r:id="rId67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1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ustomXml" Target="../customXml/item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5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404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876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8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82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841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26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099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28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305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3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8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ttamen.com/" TargetMode="Externa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26" Type="http://schemas.openxmlformats.org/officeDocument/2006/relationships/image" Target="../media/image100.png"/><Relationship Id="rId39" Type="http://schemas.openxmlformats.org/officeDocument/2006/relationships/image" Target="../media/image113.png"/><Relationship Id="rId21" Type="http://schemas.openxmlformats.org/officeDocument/2006/relationships/image" Target="../media/image95.png"/><Relationship Id="rId34" Type="http://schemas.openxmlformats.org/officeDocument/2006/relationships/image" Target="../media/image108.png"/><Relationship Id="rId42" Type="http://schemas.openxmlformats.org/officeDocument/2006/relationships/image" Target="../media/image116.png"/><Relationship Id="rId47" Type="http://schemas.openxmlformats.org/officeDocument/2006/relationships/image" Target="../media/image121.png"/><Relationship Id="rId50" Type="http://schemas.openxmlformats.org/officeDocument/2006/relationships/image" Target="../media/image124.png"/><Relationship Id="rId55" Type="http://schemas.openxmlformats.org/officeDocument/2006/relationships/image" Target="../media/image129.png"/><Relationship Id="rId63" Type="http://schemas.openxmlformats.org/officeDocument/2006/relationships/image" Target="../media/image137.png"/><Relationship Id="rId68" Type="http://schemas.openxmlformats.org/officeDocument/2006/relationships/image" Target="../media/image142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6" Type="http://schemas.openxmlformats.org/officeDocument/2006/relationships/image" Target="../media/image90.png"/><Relationship Id="rId29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24" Type="http://schemas.openxmlformats.org/officeDocument/2006/relationships/image" Target="../media/image98.png"/><Relationship Id="rId32" Type="http://schemas.openxmlformats.org/officeDocument/2006/relationships/image" Target="../media/image106.png"/><Relationship Id="rId37" Type="http://schemas.openxmlformats.org/officeDocument/2006/relationships/image" Target="../media/image111.png"/><Relationship Id="rId40" Type="http://schemas.openxmlformats.org/officeDocument/2006/relationships/image" Target="../media/image114.png"/><Relationship Id="rId45" Type="http://schemas.openxmlformats.org/officeDocument/2006/relationships/image" Target="../media/image119.png"/><Relationship Id="rId53" Type="http://schemas.openxmlformats.org/officeDocument/2006/relationships/image" Target="../media/image127.png"/><Relationship Id="rId58" Type="http://schemas.openxmlformats.org/officeDocument/2006/relationships/image" Target="../media/image132.png"/><Relationship Id="rId66" Type="http://schemas.openxmlformats.org/officeDocument/2006/relationships/image" Target="../media/image140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28" Type="http://schemas.openxmlformats.org/officeDocument/2006/relationships/image" Target="../media/image102.png"/><Relationship Id="rId36" Type="http://schemas.openxmlformats.org/officeDocument/2006/relationships/image" Target="../media/image110.png"/><Relationship Id="rId49" Type="http://schemas.openxmlformats.org/officeDocument/2006/relationships/image" Target="../media/image123.png"/><Relationship Id="rId57" Type="http://schemas.openxmlformats.org/officeDocument/2006/relationships/image" Target="../media/image131.png"/><Relationship Id="rId61" Type="http://schemas.openxmlformats.org/officeDocument/2006/relationships/image" Target="../media/image135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31" Type="http://schemas.openxmlformats.org/officeDocument/2006/relationships/image" Target="../media/image105.png"/><Relationship Id="rId44" Type="http://schemas.openxmlformats.org/officeDocument/2006/relationships/image" Target="../media/image118.png"/><Relationship Id="rId52" Type="http://schemas.openxmlformats.org/officeDocument/2006/relationships/image" Target="../media/image126.png"/><Relationship Id="rId60" Type="http://schemas.openxmlformats.org/officeDocument/2006/relationships/image" Target="../media/image134.png"/><Relationship Id="rId65" Type="http://schemas.openxmlformats.org/officeDocument/2006/relationships/image" Target="../media/image13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Relationship Id="rId22" Type="http://schemas.openxmlformats.org/officeDocument/2006/relationships/image" Target="../media/image96.png"/><Relationship Id="rId27" Type="http://schemas.openxmlformats.org/officeDocument/2006/relationships/image" Target="../media/image101.png"/><Relationship Id="rId30" Type="http://schemas.openxmlformats.org/officeDocument/2006/relationships/image" Target="../media/image104.png"/><Relationship Id="rId35" Type="http://schemas.openxmlformats.org/officeDocument/2006/relationships/image" Target="../media/image109.png"/><Relationship Id="rId43" Type="http://schemas.openxmlformats.org/officeDocument/2006/relationships/image" Target="../media/image117.png"/><Relationship Id="rId48" Type="http://schemas.openxmlformats.org/officeDocument/2006/relationships/image" Target="../media/image122.png"/><Relationship Id="rId56" Type="http://schemas.openxmlformats.org/officeDocument/2006/relationships/image" Target="../media/image130.png"/><Relationship Id="rId64" Type="http://schemas.openxmlformats.org/officeDocument/2006/relationships/image" Target="../media/image138.png"/><Relationship Id="rId69" Type="http://schemas.openxmlformats.org/officeDocument/2006/relationships/image" Target="../media/image143.png"/><Relationship Id="rId8" Type="http://schemas.openxmlformats.org/officeDocument/2006/relationships/image" Target="../media/image82.png"/><Relationship Id="rId51" Type="http://schemas.openxmlformats.org/officeDocument/2006/relationships/image" Target="../media/image125.png"/><Relationship Id="rId3" Type="http://schemas.openxmlformats.org/officeDocument/2006/relationships/image" Target="../media/image77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5" Type="http://schemas.openxmlformats.org/officeDocument/2006/relationships/image" Target="../media/image99.png"/><Relationship Id="rId33" Type="http://schemas.openxmlformats.org/officeDocument/2006/relationships/image" Target="../media/image107.png"/><Relationship Id="rId38" Type="http://schemas.openxmlformats.org/officeDocument/2006/relationships/image" Target="../media/image112.png"/><Relationship Id="rId46" Type="http://schemas.openxmlformats.org/officeDocument/2006/relationships/image" Target="../media/image120.png"/><Relationship Id="rId59" Type="http://schemas.openxmlformats.org/officeDocument/2006/relationships/image" Target="../media/image133.png"/><Relationship Id="rId67" Type="http://schemas.openxmlformats.org/officeDocument/2006/relationships/image" Target="../media/image141.png"/><Relationship Id="rId20" Type="http://schemas.openxmlformats.org/officeDocument/2006/relationships/image" Target="../media/image94.png"/><Relationship Id="rId41" Type="http://schemas.openxmlformats.org/officeDocument/2006/relationships/image" Target="../media/image115.png"/><Relationship Id="rId54" Type="http://schemas.openxmlformats.org/officeDocument/2006/relationships/image" Target="../media/image128.png"/><Relationship Id="rId62" Type="http://schemas.openxmlformats.org/officeDocument/2006/relationships/image" Target="../media/image13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18" Type="http://schemas.openxmlformats.org/officeDocument/2006/relationships/image" Target="../media/image162.png"/><Relationship Id="rId26" Type="http://schemas.openxmlformats.org/officeDocument/2006/relationships/image" Target="../media/image170.png"/><Relationship Id="rId3" Type="http://schemas.openxmlformats.org/officeDocument/2006/relationships/image" Target="../media/image147.png"/><Relationship Id="rId21" Type="http://schemas.openxmlformats.org/officeDocument/2006/relationships/image" Target="../media/image165.png"/><Relationship Id="rId34" Type="http://schemas.openxmlformats.org/officeDocument/2006/relationships/image" Target="../media/image178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17" Type="http://schemas.openxmlformats.org/officeDocument/2006/relationships/image" Target="../media/image161.png"/><Relationship Id="rId25" Type="http://schemas.openxmlformats.org/officeDocument/2006/relationships/image" Target="../media/image169.png"/><Relationship Id="rId33" Type="http://schemas.openxmlformats.org/officeDocument/2006/relationships/image" Target="../media/image177.png"/><Relationship Id="rId2" Type="http://schemas.openxmlformats.org/officeDocument/2006/relationships/image" Target="../media/image146.png"/><Relationship Id="rId16" Type="http://schemas.openxmlformats.org/officeDocument/2006/relationships/image" Target="../media/image160.png"/><Relationship Id="rId20" Type="http://schemas.openxmlformats.org/officeDocument/2006/relationships/image" Target="../media/image164.png"/><Relationship Id="rId29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24" Type="http://schemas.openxmlformats.org/officeDocument/2006/relationships/image" Target="../media/image168.png"/><Relationship Id="rId32" Type="http://schemas.openxmlformats.org/officeDocument/2006/relationships/image" Target="../media/image176.png"/><Relationship Id="rId5" Type="http://schemas.openxmlformats.org/officeDocument/2006/relationships/image" Target="../media/image149.png"/><Relationship Id="rId15" Type="http://schemas.openxmlformats.org/officeDocument/2006/relationships/image" Target="../media/image159.png"/><Relationship Id="rId23" Type="http://schemas.openxmlformats.org/officeDocument/2006/relationships/image" Target="../media/image167.png"/><Relationship Id="rId28" Type="http://schemas.openxmlformats.org/officeDocument/2006/relationships/image" Target="../media/image172.png"/><Relationship Id="rId10" Type="http://schemas.openxmlformats.org/officeDocument/2006/relationships/image" Target="../media/image154.png"/><Relationship Id="rId19" Type="http://schemas.openxmlformats.org/officeDocument/2006/relationships/image" Target="../media/image163.png"/><Relationship Id="rId31" Type="http://schemas.openxmlformats.org/officeDocument/2006/relationships/image" Target="../media/image175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Relationship Id="rId14" Type="http://schemas.openxmlformats.org/officeDocument/2006/relationships/image" Target="../media/image158.png"/><Relationship Id="rId22" Type="http://schemas.openxmlformats.org/officeDocument/2006/relationships/image" Target="../media/image166.png"/><Relationship Id="rId27" Type="http://schemas.openxmlformats.org/officeDocument/2006/relationships/image" Target="../media/image171.png"/><Relationship Id="rId30" Type="http://schemas.openxmlformats.org/officeDocument/2006/relationships/image" Target="../media/image174.png"/><Relationship Id="rId35" Type="http://schemas.openxmlformats.org/officeDocument/2006/relationships/image" Target="../media/image17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12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png"/><Relationship Id="rId11" Type="http://schemas.openxmlformats.org/officeDocument/2006/relationships/image" Target="../media/image189.png"/><Relationship Id="rId5" Type="http://schemas.openxmlformats.org/officeDocument/2006/relationships/image" Target="../media/image183.jpg"/><Relationship Id="rId10" Type="http://schemas.openxmlformats.org/officeDocument/2006/relationships/image" Target="../media/image188.png"/><Relationship Id="rId4" Type="http://schemas.openxmlformats.org/officeDocument/2006/relationships/image" Target="../media/image182.png"/><Relationship Id="rId9" Type="http://schemas.openxmlformats.org/officeDocument/2006/relationships/image" Target="../media/image18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jpg"/><Relationship Id="rId4" Type="http://schemas.openxmlformats.org/officeDocument/2006/relationships/image" Target="../media/image200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1044" y="985886"/>
            <a:ext cx="9144000" cy="23876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Pathology of the stomach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2850" y="3509962"/>
            <a:ext cx="6858000" cy="1758073"/>
          </a:xfrm>
        </p:spPr>
        <p:txBody>
          <a:bodyPr>
            <a:normAutofit fontScale="92500" lnSpcReduction="10000"/>
          </a:bodyPr>
          <a:lstStyle/>
          <a:p>
            <a:r>
              <a:rPr lang="en" sz="2800" b="1" dirty="0" smtClean="0"/>
              <a:t>Dr</a:t>
            </a:r>
            <a:r>
              <a:rPr lang="en" sz="2800" b="1" dirty="0"/>
              <a:t>. </a:t>
            </a:r>
            <a:r>
              <a:rPr lang="en" sz="2800" b="1" dirty="0" smtClean="0"/>
              <a:t>Omar Hamdan</a:t>
            </a:r>
            <a:endParaRPr lang="en" sz="2800" b="1" dirty="0"/>
          </a:p>
          <a:p>
            <a:r>
              <a:rPr lang="en-US" b="1" dirty="0" smtClean="0"/>
              <a:t>Gastrointestinal and liver pathologist</a:t>
            </a:r>
            <a:r>
              <a:rPr lang="en" b="1" dirty="0"/>
              <a:t/>
            </a:r>
            <a:br>
              <a:rPr lang="en" b="1" dirty="0"/>
            </a:br>
            <a:r>
              <a:rPr lang="en" sz="2800" dirty="0" smtClean="0"/>
              <a:t>Mutah </a:t>
            </a:r>
            <a:r>
              <a:rPr lang="en" sz="2800" dirty="0"/>
              <a:t>University</a:t>
            </a:r>
            <a:br>
              <a:rPr lang="en" sz="2800" dirty="0"/>
            </a:br>
            <a:r>
              <a:rPr lang="en-US" sz="2800" dirty="0"/>
              <a:t>S</a:t>
            </a:r>
            <a:r>
              <a:rPr lang="en" sz="2800" dirty="0"/>
              <a:t>chool of </a:t>
            </a:r>
            <a:r>
              <a:rPr lang="en" sz="2800" dirty="0" smtClean="0"/>
              <a:t>Medicine-</a:t>
            </a:r>
            <a:r>
              <a:rPr lang="en-US" sz="2800" dirty="0" smtClean="0"/>
              <a:t>Pathology </a:t>
            </a:r>
            <a:r>
              <a:rPr lang="en" sz="2800" dirty="0" smtClean="0"/>
              <a:t>Department</a:t>
            </a:r>
            <a:r>
              <a:rPr lang="en" sz="2800" dirty="0"/>
              <a:t/>
            </a:r>
            <a:br>
              <a:rPr lang="en" sz="2800" dirty="0"/>
            </a:br>
            <a:r>
              <a:rPr lang="en-US" sz="2800" dirty="0"/>
              <a:t>U</a:t>
            </a:r>
            <a:r>
              <a:rPr lang="en" sz="2800" dirty="0"/>
              <a:t>ndergraduate </a:t>
            </a:r>
            <a:r>
              <a:rPr lang="en" sz="2800" dirty="0" smtClean="0"/>
              <a:t>Lectures 2023</a:t>
            </a:r>
            <a:endParaRPr lang="en-US" sz="2800" dirty="0"/>
          </a:p>
          <a:p>
            <a:endParaRPr lang="en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620" t="35615" r="19515" b="22573"/>
          <a:stretch/>
        </p:blipFill>
        <p:spPr>
          <a:xfrm>
            <a:off x="9234985" y="4388998"/>
            <a:ext cx="2081284" cy="214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24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54562" y="981635"/>
            <a:ext cx="8545046" cy="4895290"/>
            <a:chOff x="222237" y="1112519"/>
            <a:chExt cx="9684385" cy="55479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2237" y="1142999"/>
              <a:ext cx="7555242" cy="54864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12067" y="1142999"/>
              <a:ext cx="4693932" cy="54864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181587" y="1142999"/>
              <a:ext cx="0" cy="5487035"/>
            </a:xfrm>
            <a:custGeom>
              <a:avLst/>
              <a:gdLst/>
              <a:ahLst/>
              <a:cxnLst/>
              <a:rect l="l" t="t" r="r" b="b"/>
              <a:pathLst>
                <a:path h="5487034">
                  <a:moveTo>
                    <a:pt x="0" y="5486412"/>
                  </a:moveTo>
                  <a:lnTo>
                    <a:pt x="0" y="0"/>
                  </a:lnTo>
                </a:path>
              </a:pathLst>
            </a:custGeom>
            <a:ln w="609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30060" y="1008529"/>
            <a:ext cx="2983566" cy="327525"/>
          </a:xfrm>
          <a:prstGeom prst="rect">
            <a:avLst/>
          </a:prstGeom>
          <a:solidFill>
            <a:srgbClr val="F7FDBB"/>
          </a:solidFill>
        </p:spPr>
        <p:txBody>
          <a:bodyPr vert="horz" wrap="square" lIns="0" tIns="28574" rIns="0" bIns="0" rtlCol="0">
            <a:spAutoFit/>
          </a:bodyPr>
          <a:lstStyle/>
          <a:p>
            <a:pPr marL="64437">
              <a:spcBef>
                <a:spcPts val="224"/>
              </a:spcBef>
            </a:pPr>
            <a:r>
              <a:rPr sz="1941" dirty="0">
                <a:latin typeface="Arial"/>
                <a:cs typeface="Arial"/>
              </a:rPr>
              <a:t>Normal</a:t>
            </a:r>
            <a:r>
              <a:rPr sz="1941" spc="40" dirty="0">
                <a:latin typeface="Arial"/>
                <a:cs typeface="Arial"/>
              </a:rPr>
              <a:t> </a:t>
            </a:r>
            <a:r>
              <a:rPr sz="1941" dirty="0">
                <a:latin typeface="Arial"/>
                <a:cs typeface="Arial"/>
              </a:rPr>
              <a:t>:</a:t>
            </a:r>
            <a:r>
              <a:rPr sz="1941" spc="44" dirty="0">
                <a:latin typeface="Arial"/>
                <a:cs typeface="Arial"/>
              </a:rPr>
              <a:t> </a:t>
            </a:r>
            <a:r>
              <a:rPr sz="1941" dirty="0">
                <a:latin typeface="Arial"/>
                <a:cs typeface="Arial"/>
              </a:rPr>
              <a:t>~</a:t>
            </a:r>
            <a:r>
              <a:rPr sz="1941" spc="44" dirty="0">
                <a:latin typeface="Arial"/>
                <a:cs typeface="Arial"/>
              </a:rPr>
              <a:t> </a:t>
            </a:r>
            <a:r>
              <a:rPr sz="1941" dirty="0">
                <a:latin typeface="Arial"/>
                <a:cs typeface="Arial"/>
              </a:rPr>
              <a:t>4</a:t>
            </a:r>
            <a:r>
              <a:rPr sz="1941" spc="44" dirty="0">
                <a:latin typeface="Arial"/>
                <a:cs typeface="Arial"/>
              </a:rPr>
              <a:t> </a:t>
            </a:r>
            <a:r>
              <a:rPr sz="1941" dirty="0">
                <a:latin typeface="Arial"/>
                <a:cs typeface="Arial"/>
              </a:rPr>
              <a:t>G</a:t>
            </a:r>
            <a:r>
              <a:rPr sz="1941" spc="40" dirty="0">
                <a:latin typeface="Arial"/>
                <a:cs typeface="Arial"/>
              </a:rPr>
              <a:t> </a:t>
            </a:r>
            <a:r>
              <a:rPr sz="1941" spc="-9" dirty="0">
                <a:latin typeface="Arial"/>
                <a:cs typeface="Arial"/>
              </a:rPr>
              <a:t>cells/crypt</a:t>
            </a:r>
            <a:endParaRPr sz="1941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253992" y="1005167"/>
            <a:ext cx="2816038" cy="680757"/>
            <a:chOff x="5208257" y="1139189"/>
            <a:chExt cx="3191510" cy="771525"/>
          </a:xfrm>
        </p:grpSpPr>
        <p:sp>
          <p:nvSpPr>
            <p:cNvPr id="8" name="object 8"/>
            <p:cNvSpPr/>
            <p:nvPr/>
          </p:nvSpPr>
          <p:spPr>
            <a:xfrm>
              <a:off x="5212067" y="1142999"/>
              <a:ext cx="3183890" cy="763905"/>
            </a:xfrm>
            <a:custGeom>
              <a:avLst/>
              <a:gdLst/>
              <a:ahLst/>
              <a:cxnLst/>
              <a:rect l="l" t="t" r="r" b="b"/>
              <a:pathLst>
                <a:path w="3183890" h="763905">
                  <a:moveTo>
                    <a:pt x="3183686" y="763282"/>
                  </a:moveTo>
                  <a:lnTo>
                    <a:pt x="3183686" y="0"/>
                  </a:lnTo>
                  <a:lnTo>
                    <a:pt x="0" y="0"/>
                  </a:lnTo>
                  <a:lnTo>
                    <a:pt x="0" y="763282"/>
                  </a:lnTo>
                  <a:lnTo>
                    <a:pt x="3183686" y="763282"/>
                  </a:lnTo>
                  <a:close/>
                </a:path>
              </a:pathLst>
            </a:custGeom>
            <a:solidFill>
              <a:srgbClr val="8FAAD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5212067" y="1142999"/>
              <a:ext cx="3183890" cy="763905"/>
            </a:xfrm>
            <a:custGeom>
              <a:avLst/>
              <a:gdLst/>
              <a:ahLst/>
              <a:cxnLst/>
              <a:rect l="l" t="t" r="r" b="b"/>
              <a:pathLst>
                <a:path w="3183890" h="763905">
                  <a:moveTo>
                    <a:pt x="0" y="763282"/>
                  </a:moveTo>
                  <a:lnTo>
                    <a:pt x="0" y="0"/>
                  </a:lnTo>
                  <a:lnTo>
                    <a:pt x="3183686" y="0"/>
                  </a:lnTo>
                  <a:lnTo>
                    <a:pt x="3183686" y="763282"/>
                  </a:lnTo>
                  <a:lnTo>
                    <a:pt x="0" y="763282"/>
                  </a:lnTo>
                  <a:close/>
                </a:path>
              </a:pathLst>
            </a:custGeom>
            <a:ln w="7620">
              <a:solidFill>
                <a:srgbClr val="B4C7E7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257353" y="1013453"/>
            <a:ext cx="2809315" cy="319605"/>
          </a:xfrm>
          <a:prstGeom prst="rect">
            <a:avLst/>
          </a:prstGeom>
          <a:solidFill>
            <a:srgbClr val="8FAADC"/>
          </a:solidFill>
        </p:spPr>
        <p:txBody>
          <a:bodyPr vert="horz" wrap="square" lIns="0" tIns="20731" rIns="0" bIns="0" rtlCol="0" anchor="ctr">
            <a:spAutoFit/>
          </a:bodyPr>
          <a:lstStyle/>
          <a:p>
            <a:pPr marL="64437">
              <a:lnSpc>
                <a:spcPct val="100000"/>
              </a:lnSpc>
              <a:spcBef>
                <a:spcPts val="163"/>
              </a:spcBef>
            </a:pPr>
            <a:r>
              <a:rPr sz="1941" dirty="0">
                <a:solidFill>
                  <a:srgbClr val="000000"/>
                </a:solidFill>
              </a:rPr>
              <a:t>Hypergastrinemia</a:t>
            </a:r>
            <a:r>
              <a:rPr sz="1941" spc="66" dirty="0">
                <a:solidFill>
                  <a:srgbClr val="000000"/>
                </a:solidFill>
              </a:rPr>
              <a:t> </a:t>
            </a:r>
            <a:r>
              <a:rPr sz="1941" dirty="0">
                <a:solidFill>
                  <a:srgbClr val="000000"/>
                </a:solidFill>
              </a:rPr>
              <a:t>(</a:t>
            </a:r>
            <a:r>
              <a:rPr sz="1941" dirty="0">
                <a:solidFill>
                  <a:srgbClr val="FF0000"/>
                </a:solidFill>
              </a:rPr>
              <a:t>PPIs</a:t>
            </a:r>
            <a:r>
              <a:rPr sz="1941" dirty="0">
                <a:solidFill>
                  <a:srgbClr val="000000"/>
                </a:solidFill>
              </a:rPr>
              <a:t>)</a:t>
            </a:r>
            <a:r>
              <a:rPr sz="1941" spc="66" dirty="0">
                <a:solidFill>
                  <a:srgbClr val="000000"/>
                </a:solidFill>
              </a:rPr>
              <a:t> </a:t>
            </a:r>
            <a:r>
              <a:rPr sz="1941" spc="-44" dirty="0">
                <a:solidFill>
                  <a:srgbClr val="000000"/>
                </a:solidFill>
              </a:rPr>
              <a:t>:</a:t>
            </a:r>
            <a:endParaRPr sz="1941"/>
          </a:p>
        </p:txBody>
      </p:sp>
      <p:sp>
        <p:nvSpPr>
          <p:cNvPr id="11" name="object 11"/>
          <p:cNvSpPr txBox="1"/>
          <p:nvPr/>
        </p:nvSpPr>
        <p:spPr>
          <a:xfrm>
            <a:off x="6257353" y="1337443"/>
            <a:ext cx="2809315" cy="294953"/>
          </a:xfrm>
          <a:prstGeom prst="rect">
            <a:avLst/>
          </a:prstGeom>
          <a:solidFill>
            <a:srgbClr val="8FAADC"/>
          </a:solidFill>
        </p:spPr>
        <p:txBody>
          <a:bodyPr vert="horz" wrap="square" lIns="0" tIns="0" rIns="0" bIns="0" rtlCol="0">
            <a:spAutoFit/>
          </a:bodyPr>
          <a:lstStyle/>
          <a:p>
            <a:pPr marL="64437">
              <a:lnSpc>
                <a:spcPts val="2290"/>
              </a:lnSpc>
            </a:pPr>
            <a:r>
              <a:rPr sz="1941" dirty="0">
                <a:latin typeface="Calibri"/>
                <a:cs typeface="Calibri"/>
              </a:rPr>
              <a:t>&gt;</a:t>
            </a:r>
            <a:r>
              <a:rPr sz="1941" spc="40" dirty="0">
                <a:latin typeface="Calibri"/>
                <a:cs typeface="Calibri"/>
              </a:rPr>
              <a:t> </a:t>
            </a:r>
            <a:r>
              <a:rPr sz="1941" dirty="0">
                <a:latin typeface="Calibri"/>
                <a:cs typeface="Calibri"/>
              </a:rPr>
              <a:t>4</a:t>
            </a:r>
            <a:r>
              <a:rPr sz="1941" spc="44" dirty="0">
                <a:latin typeface="Calibri"/>
                <a:cs typeface="Calibri"/>
              </a:rPr>
              <a:t> </a:t>
            </a:r>
            <a:r>
              <a:rPr sz="1941" dirty="0">
                <a:latin typeface="Calibri"/>
                <a:cs typeface="Calibri"/>
              </a:rPr>
              <a:t>G</a:t>
            </a:r>
            <a:r>
              <a:rPr sz="1941" spc="44" dirty="0">
                <a:latin typeface="Calibri"/>
                <a:cs typeface="Calibri"/>
              </a:rPr>
              <a:t> </a:t>
            </a:r>
            <a:r>
              <a:rPr sz="1941" dirty="0">
                <a:latin typeface="Calibri"/>
                <a:cs typeface="Calibri"/>
              </a:rPr>
              <a:t>cells,</a:t>
            </a:r>
            <a:r>
              <a:rPr sz="1941" spc="44" dirty="0">
                <a:latin typeface="Calibri"/>
                <a:cs typeface="Calibri"/>
              </a:rPr>
              <a:t> </a:t>
            </a:r>
            <a:r>
              <a:rPr sz="1941" dirty="0">
                <a:latin typeface="Calibri"/>
                <a:cs typeface="Calibri"/>
              </a:rPr>
              <a:t>some</a:t>
            </a:r>
            <a:r>
              <a:rPr sz="1941" spc="40" dirty="0">
                <a:latin typeface="Calibri"/>
                <a:cs typeface="Calibri"/>
              </a:rPr>
              <a:t> </a:t>
            </a:r>
            <a:r>
              <a:rPr sz="1941" spc="-9" dirty="0">
                <a:latin typeface="Calibri"/>
                <a:cs typeface="Calibri"/>
              </a:rPr>
              <a:t>crouding</a:t>
            </a:r>
            <a:endParaRPr sz="1941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571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68695" y="1008530"/>
            <a:ext cx="7530913" cy="4841501"/>
            <a:chOff x="1371587" y="1143000"/>
            <a:chExt cx="8535035" cy="54870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1587" y="1143000"/>
              <a:ext cx="8534450" cy="54864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261309" y="3825290"/>
              <a:ext cx="671195" cy="426720"/>
            </a:xfrm>
            <a:custGeom>
              <a:avLst/>
              <a:gdLst/>
              <a:ahLst/>
              <a:cxnLst/>
              <a:rect l="l" t="t" r="r" b="b"/>
              <a:pathLst>
                <a:path w="671195" h="426720">
                  <a:moveTo>
                    <a:pt x="670598" y="320039"/>
                  </a:moveTo>
                  <a:lnTo>
                    <a:pt x="670598" y="106641"/>
                  </a:lnTo>
                  <a:lnTo>
                    <a:pt x="293408" y="106641"/>
                  </a:lnTo>
                  <a:lnTo>
                    <a:pt x="293408" y="0"/>
                  </a:lnTo>
                  <a:lnTo>
                    <a:pt x="0" y="213283"/>
                  </a:lnTo>
                  <a:lnTo>
                    <a:pt x="293408" y="426681"/>
                  </a:lnTo>
                  <a:lnTo>
                    <a:pt x="293408" y="320039"/>
                  </a:lnTo>
                  <a:lnTo>
                    <a:pt x="670598" y="320039"/>
                  </a:lnTo>
                  <a:close/>
                </a:path>
              </a:pathLst>
            </a:custGeom>
            <a:solidFill>
              <a:srgbClr val="3E6CB4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3254908" y="3817747"/>
              <a:ext cx="681355" cy="441959"/>
            </a:xfrm>
            <a:custGeom>
              <a:avLst/>
              <a:gdLst/>
              <a:ahLst/>
              <a:cxnLst/>
              <a:rect l="l" t="t" r="r" b="b"/>
              <a:pathLst>
                <a:path w="681354" h="441960">
                  <a:moveTo>
                    <a:pt x="680770" y="331355"/>
                  </a:moveTo>
                  <a:lnTo>
                    <a:pt x="680770" y="110413"/>
                  </a:lnTo>
                  <a:lnTo>
                    <a:pt x="303580" y="110413"/>
                  </a:lnTo>
                  <a:lnTo>
                    <a:pt x="303580" y="0"/>
                  </a:lnTo>
                  <a:lnTo>
                    <a:pt x="0" y="220827"/>
                  </a:lnTo>
                  <a:lnTo>
                    <a:pt x="4229" y="223913"/>
                  </a:lnTo>
                  <a:lnTo>
                    <a:pt x="6400" y="220827"/>
                  </a:lnTo>
                  <a:lnTo>
                    <a:pt x="8686" y="217741"/>
                  </a:lnTo>
                  <a:lnTo>
                    <a:pt x="12929" y="220828"/>
                  </a:lnTo>
                  <a:lnTo>
                    <a:pt x="296037" y="14973"/>
                  </a:lnTo>
                  <a:lnTo>
                    <a:pt x="296037" y="117957"/>
                  </a:lnTo>
                  <a:lnTo>
                    <a:pt x="673227" y="117957"/>
                  </a:lnTo>
                  <a:lnTo>
                    <a:pt x="673227" y="331355"/>
                  </a:lnTo>
                  <a:lnTo>
                    <a:pt x="680770" y="331355"/>
                  </a:lnTo>
                  <a:close/>
                </a:path>
                <a:path w="681354" h="441960">
                  <a:moveTo>
                    <a:pt x="673227" y="331355"/>
                  </a:moveTo>
                  <a:lnTo>
                    <a:pt x="673227" y="323697"/>
                  </a:lnTo>
                  <a:lnTo>
                    <a:pt x="296037" y="323697"/>
                  </a:lnTo>
                  <a:lnTo>
                    <a:pt x="296037" y="426796"/>
                  </a:lnTo>
                  <a:lnTo>
                    <a:pt x="12929" y="220828"/>
                  </a:lnTo>
                  <a:lnTo>
                    <a:pt x="8686" y="223913"/>
                  </a:lnTo>
                  <a:lnTo>
                    <a:pt x="6400" y="220827"/>
                  </a:lnTo>
                  <a:lnTo>
                    <a:pt x="4229" y="223913"/>
                  </a:lnTo>
                  <a:lnTo>
                    <a:pt x="303580" y="441655"/>
                  </a:lnTo>
                  <a:lnTo>
                    <a:pt x="303580" y="331355"/>
                  </a:lnTo>
                  <a:lnTo>
                    <a:pt x="673227" y="331355"/>
                  </a:lnTo>
                  <a:close/>
                </a:path>
                <a:path w="681354" h="441960">
                  <a:moveTo>
                    <a:pt x="12929" y="220828"/>
                  </a:moveTo>
                  <a:lnTo>
                    <a:pt x="8686" y="217741"/>
                  </a:lnTo>
                  <a:lnTo>
                    <a:pt x="6400" y="220827"/>
                  </a:lnTo>
                  <a:lnTo>
                    <a:pt x="8686" y="223913"/>
                  </a:lnTo>
                  <a:lnTo>
                    <a:pt x="12929" y="220828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80345" y="3835463"/>
              <a:ext cx="994867" cy="44439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80345" y="3928160"/>
              <a:ext cx="155333" cy="22094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809987" y="3825252"/>
              <a:ext cx="974090" cy="426720"/>
            </a:xfrm>
            <a:custGeom>
              <a:avLst/>
              <a:gdLst/>
              <a:ahLst/>
              <a:cxnLst/>
              <a:rect l="l" t="t" r="r" b="b"/>
              <a:pathLst>
                <a:path w="974089" h="426720">
                  <a:moveTo>
                    <a:pt x="974074" y="101348"/>
                  </a:moveTo>
                  <a:lnTo>
                    <a:pt x="961463" y="52885"/>
                  </a:lnTo>
                  <a:lnTo>
                    <a:pt x="901312" y="19159"/>
                  </a:lnTo>
                  <a:lnTo>
                    <a:pt x="852944" y="8515"/>
                  </a:lnTo>
                  <a:lnTo>
                    <a:pt x="792308" y="2128"/>
                  </a:lnTo>
                  <a:lnTo>
                    <a:pt x="719404" y="0"/>
                  </a:lnTo>
                  <a:lnTo>
                    <a:pt x="235521" y="0"/>
                  </a:lnTo>
                  <a:lnTo>
                    <a:pt x="0" y="426719"/>
                  </a:lnTo>
                  <a:lnTo>
                    <a:pt x="292392" y="426719"/>
                  </a:lnTo>
                  <a:lnTo>
                    <a:pt x="379780" y="268376"/>
                  </a:lnTo>
                  <a:lnTo>
                    <a:pt x="427494" y="268376"/>
                  </a:lnTo>
                  <a:lnTo>
                    <a:pt x="427494" y="181927"/>
                  </a:lnTo>
                  <a:lnTo>
                    <a:pt x="480034" y="86740"/>
                  </a:lnTo>
                  <a:lnTo>
                    <a:pt x="562927" y="86740"/>
                  </a:lnTo>
                  <a:lnTo>
                    <a:pt x="599998" y="87614"/>
                  </a:lnTo>
                  <a:lnTo>
                    <a:pt x="651733" y="94600"/>
                  </a:lnTo>
                  <a:lnTo>
                    <a:pt x="680637" y="125108"/>
                  </a:lnTo>
                  <a:lnTo>
                    <a:pt x="680637" y="261039"/>
                  </a:lnTo>
                  <a:lnTo>
                    <a:pt x="697679" y="259280"/>
                  </a:lnTo>
                  <a:lnTo>
                    <a:pt x="742720" y="252205"/>
                  </a:lnTo>
                  <a:lnTo>
                    <a:pt x="783862" y="243108"/>
                  </a:lnTo>
                  <a:lnTo>
                    <a:pt x="821105" y="231990"/>
                  </a:lnTo>
                  <a:lnTo>
                    <a:pt x="869649" y="212033"/>
                  </a:lnTo>
                  <a:lnTo>
                    <a:pt x="909420" y="188547"/>
                  </a:lnTo>
                  <a:lnTo>
                    <a:pt x="940415" y="161532"/>
                  </a:lnTo>
                  <a:lnTo>
                    <a:pt x="962634" y="130987"/>
                  </a:lnTo>
                  <a:lnTo>
                    <a:pt x="974074" y="101348"/>
                  </a:lnTo>
                  <a:close/>
                </a:path>
                <a:path w="974089" h="426720">
                  <a:moveTo>
                    <a:pt x="680637" y="261039"/>
                  </a:moveTo>
                  <a:lnTo>
                    <a:pt x="680637" y="125108"/>
                  </a:lnTo>
                  <a:lnTo>
                    <a:pt x="677151" y="134772"/>
                  </a:lnTo>
                  <a:lnTo>
                    <a:pt x="669574" y="144642"/>
                  </a:lnTo>
                  <a:lnTo>
                    <a:pt x="624382" y="168681"/>
                  </a:lnTo>
                  <a:lnTo>
                    <a:pt x="572308" y="178614"/>
                  </a:lnTo>
                  <a:lnTo>
                    <a:pt x="498830" y="181927"/>
                  </a:lnTo>
                  <a:lnTo>
                    <a:pt x="427494" y="181927"/>
                  </a:lnTo>
                  <a:lnTo>
                    <a:pt x="427494" y="268376"/>
                  </a:lnTo>
                  <a:lnTo>
                    <a:pt x="539153" y="268376"/>
                  </a:lnTo>
                  <a:lnTo>
                    <a:pt x="595895" y="267365"/>
                  </a:lnTo>
                  <a:lnTo>
                    <a:pt x="648737" y="264333"/>
                  </a:lnTo>
                  <a:lnTo>
                    <a:pt x="680637" y="261039"/>
                  </a:lnTo>
                  <a:close/>
                </a:path>
              </a:pathLst>
            </a:custGeom>
            <a:solidFill>
              <a:srgbClr val="E069A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4237481" y="3911993"/>
              <a:ext cx="253365" cy="95250"/>
            </a:xfrm>
            <a:custGeom>
              <a:avLst/>
              <a:gdLst/>
              <a:ahLst/>
              <a:cxnLst/>
              <a:rect l="l" t="t" r="r" b="b"/>
              <a:pathLst>
                <a:path w="253364" h="95250">
                  <a:moveTo>
                    <a:pt x="52539" y="0"/>
                  </a:moveTo>
                  <a:lnTo>
                    <a:pt x="39404" y="23793"/>
                  </a:lnTo>
                  <a:lnTo>
                    <a:pt x="26269" y="47588"/>
                  </a:lnTo>
                  <a:lnTo>
                    <a:pt x="13134" y="71385"/>
                  </a:lnTo>
                  <a:lnTo>
                    <a:pt x="0" y="95186"/>
                  </a:lnTo>
                  <a:lnTo>
                    <a:pt x="17832" y="95186"/>
                  </a:lnTo>
                  <a:lnTo>
                    <a:pt x="35667" y="95186"/>
                  </a:lnTo>
                  <a:lnTo>
                    <a:pt x="53503" y="95186"/>
                  </a:lnTo>
                  <a:lnTo>
                    <a:pt x="71335" y="95186"/>
                  </a:lnTo>
                  <a:lnTo>
                    <a:pt x="110750" y="94358"/>
                  </a:lnTo>
                  <a:lnTo>
                    <a:pt x="173525" y="87733"/>
                  </a:lnTo>
                  <a:lnTo>
                    <a:pt x="215695" y="74856"/>
                  </a:lnTo>
                  <a:lnTo>
                    <a:pt x="249656" y="48031"/>
                  </a:lnTo>
                  <a:lnTo>
                    <a:pt x="253142" y="38367"/>
                  </a:lnTo>
                  <a:lnTo>
                    <a:pt x="252512" y="29471"/>
                  </a:lnTo>
                  <a:lnTo>
                    <a:pt x="202106" y="3494"/>
                  </a:lnTo>
                  <a:lnTo>
                    <a:pt x="135432" y="0"/>
                  </a:lnTo>
                  <a:lnTo>
                    <a:pt x="114708" y="0"/>
                  </a:lnTo>
                  <a:lnTo>
                    <a:pt x="93986" y="0"/>
                  </a:lnTo>
                  <a:lnTo>
                    <a:pt x="73264" y="0"/>
                  </a:lnTo>
                  <a:lnTo>
                    <a:pt x="52539" y="0"/>
                  </a:lnTo>
                  <a:close/>
                </a:path>
              </a:pathLst>
            </a:custGeom>
            <a:ln w="8470">
              <a:solidFill>
                <a:srgbClr val="6E0E1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3809987" y="3825252"/>
              <a:ext cx="974090" cy="426720"/>
            </a:xfrm>
            <a:custGeom>
              <a:avLst/>
              <a:gdLst/>
              <a:ahLst/>
              <a:cxnLst/>
              <a:rect l="l" t="t" r="r" b="b"/>
              <a:pathLst>
                <a:path w="974089" h="426720">
                  <a:moveTo>
                    <a:pt x="235521" y="0"/>
                  </a:moveTo>
                  <a:lnTo>
                    <a:pt x="283908" y="0"/>
                  </a:lnTo>
                  <a:lnTo>
                    <a:pt x="332296" y="0"/>
                  </a:lnTo>
                  <a:lnTo>
                    <a:pt x="380685" y="0"/>
                  </a:lnTo>
                  <a:lnTo>
                    <a:pt x="429073" y="0"/>
                  </a:lnTo>
                  <a:lnTo>
                    <a:pt x="477462" y="0"/>
                  </a:lnTo>
                  <a:lnTo>
                    <a:pt x="525851" y="0"/>
                  </a:lnTo>
                  <a:lnTo>
                    <a:pt x="574240" y="0"/>
                  </a:lnTo>
                  <a:lnTo>
                    <a:pt x="622628" y="0"/>
                  </a:lnTo>
                  <a:lnTo>
                    <a:pt x="671016" y="0"/>
                  </a:lnTo>
                  <a:lnTo>
                    <a:pt x="719404" y="0"/>
                  </a:lnTo>
                  <a:lnTo>
                    <a:pt x="792308" y="2128"/>
                  </a:lnTo>
                  <a:lnTo>
                    <a:pt x="852944" y="8515"/>
                  </a:lnTo>
                  <a:lnTo>
                    <a:pt x="901312" y="19159"/>
                  </a:lnTo>
                  <a:lnTo>
                    <a:pt x="937412" y="34061"/>
                  </a:lnTo>
                  <a:lnTo>
                    <a:pt x="973683" y="75314"/>
                  </a:lnTo>
                  <a:lnTo>
                    <a:pt x="974074" y="101348"/>
                  </a:lnTo>
                  <a:lnTo>
                    <a:pt x="962634" y="130987"/>
                  </a:lnTo>
                  <a:lnTo>
                    <a:pt x="909418" y="188547"/>
                  </a:lnTo>
                  <a:lnTo>
                    <a:pt x="869644" y="212033"/>
                  </a:lnTo>
                  <a:lnTo>
                    <a:pt x="821093" y="231990"/>
                  </a:lnTo>
                  <a:lnTo>
                    <a:pt x="783855" y="243108"/>
                  </a:lnTo>
                  <a:lnTo>
                    <a:pt x="742717" y="252205"/>
                  </a:lnTo>
                  <a:lnTo>
                    <a:pt x="697677" y="259280"/>
                  </a:lnTo>
                  <a:lnTo>
                    <a:pt x="648737" y="264333"/>
                  </a:lnTo>
                  <a:lnTo>
                    <a:pt x="595895" y="267365"/>
                  </a:lnTo>
                  <a:lnTo>
                    <a:pt x="539153" y="268376"/>
                  </a:lnTo>
                  <a:lnTo>
                    <a:pt x="499310" y="268376"/>
                  </a:lnTo>
                  <a:lnTo>
                    <a:pt x="459466" y="268376"/>
                  </a:lnTo>
                  <a:lnTo>
                    <a:pt x="419623" y="268376"/>
                  </a:lnTo>
                  <a:lnTo>
                    <a:pt x="379780" y="268376"/>
                  </a:lnTo>
                  <a:lnTo>
                    <a:pt x="357932" y="307962"/>
                  </a:lnTo>
                  <a:lnTo>
                    <a:pt x="336086" y="347548"/>
                  </a:lnTo>
                  <a:lnTo>
                    <a:pt x="314240" y="387134"/>
                  </a:lnTo>
                  <a:lnTo>
                    <a:pt x="292392" y="426720"/>
                  </a:lnTo>
                  <a:lnTo>
                    <a:pt x="0" y="426720"/>
                  </a:lnTo>
                  <a:lnTo>
                    <a:pt x="23553" y="384048"/>
                  </a:lnTo>
                  <a:lnTo>
                    <a:pt x="47105" y="341376"/>
                  </a:lnTo>
                  <a:lnTo>
                    <a:pt x="70657" y="298704"/>
                  </a:lnTo>
                  <a:lnTo>
                    <a:pt x="94209" y="256032"/>
                  </a:lnTo>
                  <a:lnTo>
                    <a:pt x="117760" y="213360"/>
                  </a:lnTo>
                  <a:lnTo>
                    <a:pt x="141312" y="170688"/>
                  </a:lnTo>
                  <a:lnTo>
                    <a:pt x="164863" y="128016"/>
                  </a:lnTo>
                  <a:lnTo>
                    <a:pt x="188415" y="85344"/>
                  </a:lnTo>
                  <a:lnTo>
                    <a:pt x="211968" y="42671"/>
                  </a:lnTo>
                  <a:lnTo>
                    <a:pt x="235521" y="0"/>
                  </a:lnTo>
                  <a:close/>
                </a:path>
              </a:pathLst>
            </a:custGeom>
            <a:ln w="8470">
              <a:solidFill>
                <a:srgbClr val="6E0E1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2407907" y="6080772"/>
              <a:ext cx="1189990" cy="350520"/>
            </a:xfrm>
            <a:custGeom>
              <a:avLst/>
              <a:gdLst/>
              <a:ahLst/>
              <a:cxnLst/>
              <a:rect l="l" t="t" r="r" b="b"/>
              <a:pathLst>
                <a:path w="1189989" h="350520">
                  <a:moveTo>
                    <a:pt x="1189990" y="262890"/>
                  </a:moveTo>
                  <a:lnTo>
                    <a:pt x="1189990" y="87630"/>
                  </a:lnTo>
                  <a:lnTo>
                    <a:pt x="241033" y="87630"/>
                  </a:lnTo>
                  <a:lnTo>
                    <a:pt x="241033" y="0"/>
                  </a:lnTo>
                  <a:lnTo>
                    <a:pt x="0" y="175260"/>
                  </a:lnTo>
                  <a:lnTo>
                    <a:pt x="241033" y="350520"/>
                  </a:lnTo>
                  <a:lnTo>
                    <a:pt x="241033" y="262890"/>
                  </a:lnTo>
                  <a:lnTo>
                    <a:pt x="1189990" y="262890"/>
                  </a:lnTo>
                  <a:close/>
                </a:path>
              </a:pathLst>
            </a:custGeom>
            <a:solidFill>
              <a:srgbClr val="F6EB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/>
            <p:nvPr/>
          </p:nvSpPr>
          <p:spPr>
            <a:xfrm>
              <a:off x="2407907" y="6080772"/>
              <a:ext cx="1189990" cy="350520"/>
            </a:xfrm>
            <a:custGeom>
              <a:avLst/>
              <a:gdLst/>
              <a:ahLst/>
              <a:cxnLst/>
              <a:rect l="l" t="t" r="r" b="b"/>
              <a:pathLst>
                <a:path w="1189989" h="350520">
                  <a:moveTo>
                    <a:pt x="0" y="175260"/>
                  </a:moveTo>
                  <a:lnTo>
                    <a:pt x="241033" y="0"/>
                  </a:lnTo>
                  <a:lnTo>
                    <a:pt x="241033" y="87630"/>
                  </a:lnTo>
                  <a:lnTo>
                    <a:pt x="1189990" y="87630"/>
                  </a:lnTo>
                  <a:lnTo>
                    <a:pt x="1189990" y="262890"/>
                  </a:lnTo>
                  <a:lnTo>
                    <a:pt x="241033" y="262890"/>
                  </a:lnTo>
                  <a:lnTo>
                    <a:pt x="241033" y="350520"/>
                  </a:lnTo>
                  <a:lnTo>
                    <a:pt x="0" y="175260"/>
                  </a:lnTo>
                  <a:close/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805071" y="5257811"/>
            <a:ext cx="1021976" cy="413620"/>
          </a:xfrm>
          <a:prstGeom prst="rect">
            <a:avLst/>
          </a:prstGeom>
          <a:solidFill>
            <a:srgbClr val="F8EF64"/>
          </a:solidFill>
        </p:spPr>
        <p:txBody>
          <a:bodyPr vert="horz" wrap="square" lIns="0" tIns="26334" rIns="0" bIns="0" rtlCol="0">
            <a:spAutoFit/>
          </a:bodyPr>
          <a:lstStyle/>
          <a:p>
            <a:pPr marL="64437">
              <a:spcBef>
                <a:spcPts val="207"/>
              </a:spcBef>
            </a:pPr>
            <a:r>
              <a:rPr sz="2515" spc="-9" dirty="0">
                <a:solidFill>
                  <a:srgbClr val="010202"/>
                </a:solidFill>
                <a:latin typeface="Arial"/>
                <a:cs typeface="Arial"/>
              </a:rPr>
              <a:t>Chief</a:t>
            </a:r>
            <a:endParaRPr sz="2515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781911" y="1163171"/>
            <a:ext cx="1822076" cy="4424643"/>
            <a:chOff x="5806566" y="1318260"/>
            <a:chExt cx="2065020" cy="5014595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14199" y="1325880"/>
              <a:ext cx="1872246" cy="499869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810376" y="1322070"/>
              <a:ext cx="1880235" cy="5006975"/>
            </a:xfrm>
            <a:custGeom>
              <a:avLst/>
              <a:gdLst/>
              <a:ahLst/>
              <a:cxnLst/>
              <a:rect l="l" t="t" r="r" b="b"/>
              <a:pathLst>
                <a:path w="1880234" h="5006975">
                  <a:moveTo>
                    <a:pt x="0" y="5006352"/>
                  </a:moveTo>
                  <a:lnTo>
                    <a:pt x="0" y="0"/>
                  </a:lnTo>
                  <a:lnTo>
                    <a:pt x="1879841" y="0"/>
                  </a:lnTo>
                  <a:lnTo>
                    <a:pt x="1879841" y="5006352"/>
                  </a:lnTo>
                  <a:lnTo>
                    <a:pt x="0" y="5006352"/>
                  </a:lnTo>
                  <a:close/>
                </a:path>
              </a:pathLst>
            </a:custGeom>
            <a:ln w="7620">
              <a:solidFill>
                <a:srgbClr val="EB7923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22441" y="3920045"/>
              <a:ext cx="372503" cy="21168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951029" y="3906723"/>
              <a:ext cx="354330" cy="195580"/>
            </a:xfrm>
            <a:custGeom>
              <a:avLst/>
              <a:gdLst/>
              <a:ahLst/>
              <a:cxnLst/>
              <a:rect l="l" t="t" r="r" b="b"/>
              <a:pathLst>
                <a:path w="354329" h="195579">
                  <a:moveTo>
                    <a:pt x="354067" y="46429"/>
                  </a:moveTo>
                  <a:lnTo>
                    <a:pt x="327622" y="8770"/>
                  </a:lnTo>
                  <a:lnTo>
                    <a:pt x="287998" y="974"/>
                  </a:lnTo>
                  <a:lnTo>
                    <a:pt x="261492" y="0"/>
                  </a:lnTo>
                  <a:lnTo>
                    <a:pt x="85610" y="0"/>
                  </a:lnTo>
                  <a:lnTo>
                    <a:pt x="0" y="195516"/>
                  </a:lnTo>
                  <a:lnTo>
                    <a:pt x="106273" y="195516"/>
                  </a:lnTo>
                  <a:lnTo>
                    <a:pt x="138048" y="122961"/>
                  </a:lnTo>
                  <a:lnTo>
                    <a:pt x="155397" y="122961"/>
                  </a:lnTo>
                  <a:lnTo>
                    <a:pt x="155397" y="83350"/>
                  </a:lnTo>
                  <a:lnTo>
                    <a:pt x="174485" y="39738"/>
                  </a:lnTo>
                  <a:lnTo>
                    <a:pt x="218095" y="40138"/>
                  </a:lnTo>
                  <a:lnTo>
                    <a:pt x="248831" y="55613"/>
                  </a:lnTo>
                  <a:lnTo>
                    <a:pt x="248831" y="119339"/>
                  </a:lnTo>
                  <a:lnTo>
                    <a:pt x="253599" y="118791"/>
                  </a:lnTo>
                  <a:lnTo>
                    <a:pt x="298462" y="106286"/>
                  </a:lnTo>
                  <a:lnTo>
                    <a:pt x="341830" y="74001"/>
                  </a:lnTo>
                  <a:lnTo>
                    <a:pt x="349910" y="60007"/>
                  </a:lnTo>
                  <a:lnTo>
                    <a:pt x="354067" y="46429"/>
                  </a:lnTo>
                  <a:close/>
                </a:path>
                <a:path w="354329" h="195579">
                  <a:moveTo>
                    <a:pt x="248831" y="119339"/>
                  </a:moveTo>
                  <a:lnTo>
                    <a:pt x="248831" y="55613"/>
                  </a:lnTo>
                  <a:lnTo>
                    <a:pt x="243370" y="68059"/>
                  </a:lnTo>
                  <a:lnTo>
                    <a:pt x="236981" y="73240"/>
                  </a:lnTo>
                  <a:lnTo>
                    <a:pt x="195643" y="82971"/>
                  </a:lnTo>
                  <a:lnTo>
                    <a:pt x="181317" y="83350"/>
                  </a:lnTo>
                  <a:lnTo>
                    <a:pt x="155397" y="83350"/>
                  </a:lnTo>
                  <a:lnTo>
                    <a:pt x="155397" y="122961"/>
                  </a:lnTo>
                  <a:lnTo>
                    <a:pt x="195973" y="122961"/>
                  </a:lnTo>
                  <a:lnTo>
                    <a:pt x="226382" y="121918"/>
                  </a:lnTo>
                  <a:lnTo>
                    <a:pt x="248831" y="119339"/>
                  </a:lnTo>
                  <a:close/>
                </a:path>
              </a:pathLst>
            </a:custGeom>
            <a:solidFill>
              <a:srgbClr val="E069A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" name="object 19"/>
            <p:cNvSpPr/>
            <p:nvPr/>
          </p:nvSpPr>
          <p:spPr>
            <a:xfrm>
              <a:off x="6106426" y="3946461"/>
              <a:ext cx="93980" cy="43815"/>
            </a:xfrm>
            <a:custGeom>
              <a:avLst/>
              <a:gdLst/>
              <a:ahLst/>
              <a:cxnLst/>
              <a:rect l="l" t="t" r="r" b="b"/>
              <a:pathLst>
                <a:path w="93979" h="43814">
                  <a:moveTo>
                    <a:pt x="19088" y="0"/>
                  </a:moveTo>
                  <a:lnTo>
                    <a:pt x="14316" y="10904"/>
                  </a:lnTo>
                  <a:lnTo>
                    <a:pt x="9544" y="21805"/>
                  </a:lnTo>
                  <a:lnTo>
                    <a:pt x="4772" y="32707"/>
                  </a:lnTo>
                  <a:lnTo>
                    <a:pt x="0" y="43611"/>
                  </a:lnTo>
                  <a:lnTo>
                    <a:pt x="6478" y="43611"/>
                  </a:lnTo>
                  <a:lnTo>
                    <a:pt x="12960" y="43611"/>
                  </a:lnTo>
                  <a:lnTo>
                    <a:pt x="19441" y="43611"/>
                  </a:lnTo>
                  <a:lnTo>
                    <a:pt x="25920" y="43611"/>
                  </a:lnTo>
                  <a:lnTo>
                    <a:pt x="40246" y="43232"/>
                  </a:lnTo>
                  <a:lnTo>
                    <a:pt x="81584" y="33502"/>
                  </a:lnTo>
                  <a:lnTo>
                    <a:pt x="90741" y="22009"/>
                  </a:lnTo>
                  <a:lnTo>
                    <a:pt x="93433" y="15874"/>
                  </a:lnTo>
                  <a:lnTo>
                    <a:pt x="49225" y="0"/>
                  </a:lnTo>
                  <a:lnTo>
                    <a:pt x="41690" y="0"/>
                  </a:lnTo>
                  <a:lnTo>
                    <a:pt x="34156" y="0"/>
                  </a:lnTo>
                  <a:lnTo>
                    <a:pt x="26622" y="0"/>
                  </a:lnTo>
                  <a:lnTo>
                    <a:pt x="19088" y="0"/>
                  </a:lnTo>
                  <a:close/>
                </a:path>
              </a:pathLst>
            </a:custGeom>
            <a:ln w="8470">
              <a:solidFill>
                <a:srgbClr val="6E0E1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" name="object 20"/>
            <p:cNvSpPr/>
            <p:nvPr/>
          </p:nvSpPr>
          <p:spPr>
            <a:xfrm>
              <a:off x="5951029" y="3906723"/>
              <a:ext cx="354330" cy="195580"/>
            </a:xfrm>
            <a:custGeom>
              <a:avLst/>
              <a:gdLst/>
              <a:ahLst/>
              <a:cxnLst/>
              <a:rect l="l" t="t" r="r" b="b"/>
              <a:pathLst>
                <a:path w="354329" h="195579">
                  <a:moveTo>
                    <a:pt x="85610" y="0"/>
                  </a:moveTo>
                  <a:lnTo>
                    <a:pt x="129580" y="0"/>
                  </a:lnTo>
                  <a:lnTo>
                    <a:pt x="173551" y="0"/>
                  </a:lnTo>
                  <a:lnTo>
                    <a:pt x="217523" y="0"/>
                  </a:lnTo>
                  <a:lnTo>
                    <a:pt x="261492" y="0"/>
                  </a:lnTo>
                  <a:lnTo>
                    <a:pt x="310041" y="3897"/>
                  </a:lnTo>
                  <a:lnTo>
                    <a:pt x="349485" y="24222"/>
                  </a:lnTo>
                  <a:lnTo>
                    <a:pt x="354067" y="46429"/>
                  </a:lnTo>
                  <a:lnTo>
                    <a:pt x="349910" y="60007"/>
                  </a:lnTo>
                  <a:lnTo>
                    <a:pt x="316109" y="97142"/>
                  </a:lnTo>
                  <a:lnTo>
                    <a:pt x="277626" y="113579"/>
                  </a:lnTo>
                  <a:lnTo>
                    <a:pt x="226382" y="121918"/>
                  </a:lnTo>
                  <a:lnTo>
                    <a:pt x="195973" y="122961"/>
                  </a:lnTo>
                  <a:lnTo>
                    <a:pt x="181493" y="122961"/>
                  </a:lnTo>
                  <a:lnTo>
                    <a:pt x="167011" y="122961"/>
                  </a:lnTo>
                  <a:lnTo>
                    <a:pt x="152528" y="122961"/>
                  </a:lnTo>
                  <a:lnTo>
                    <a:pt x="138048" y="122961"/>
                  </a:lnTo>
                  <a:lnTo>
                    <a:pt x="130105" y="141097"/>
                  </a:lnTo>
                  <a:lnTo>
                    <a:pt x="122161" y="159234"/>
                  </a:lnTo>
                  <a:lnTo>
                    <a:pt x="114217" y="177373"/>
                  </a:lnTo>
                  <a:lnTo>
                    <a:pt x="106273" y="195516"/>
                  </a:lnTo>
                  <a:lnTo>
                    <a:pt x="79706" y="195516"/>
                  </a:lnTo>
                  <a:lnTo>
                    <a:pt x="53136" y="195516"/>
                  </a:lnTo>
                  <a:lnTo>
                    <a:pt x="26567" y="195516"/>
                  </a:lnTo>
                  <a:lnTo>
                    <a:pt x="0" y="195516"/>
                  </a:lnTo>
                  <a:lnTo>
                    <a:pt x="21402" y="146634"/>
                  </a:lnTo>
                  <a:lnTo>
                    <a:pt x="42805" y="97753"/>
                  </a:lnTo>
                  <a:lnTo>
                    <a:pt x="64208" y="48874"/>
                  </a:lnTo>
                  <a:lnTo>
                    <a:pt x="85610" y="0"/>
                  </a:lnTo>
                  <a:close/>
                </a:path>
              </a:pathLst>
            </a:custGeom>
            <a:ln w="8470">
              <a:solidFill>
                <a:srgbClr val="6E0E1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" name="object 21"/>
            <p:cNvSpPr/>
            <p:nvPr/>
          </p:nvSpPr>
          <p:spPr>
            <a:xfrm>
              <a:off x="6473520" y="3437483"/>
              <a:ext cx="74930" cy="391160"/>
            </a:xfrm>
            <a:custGeom>
              <a:avLst/>
              <a:gdLst/>
              <a:ahLst/>
              <a:cxnLst/>
              <a:rect l="l" t="t" r="r" b="b"/>
              <a:pathLst>
                <a:path w="74929" h="391160">
                  <a:moveTo>
                    <a:pt x="74637" y="391033"/>
                  </a:moveTo>
                  <a:lnTo>
                    <a:pt x="60141" y="355650"/>
                  </a:lnTo>
                  <a:lnTo>
                    <a:pt x="45114" y="293445"/>
                  </a:lnTo>
                  <a:lnTo>
                    <a:pt x="38945" y="241258"/>
                  </a:lnTo>
                  <a:lnTo>
                    <a:pt x="37361" y="187645"/>
                  </a:lnTo>
                  <a:lnTo>
                    <a:pt x="40250" y="134659"/>
                  </a:lnTo>
                  <a:lnTo>
                    <a:pt x="47501" y="84353"/>
                  </a:lnTo>
                  <a:lnTo>
                    <a:pt x="59001" y="38782"/>
                  </a:lnTo>
                  <a:lnTo>
                    <a:pt x="74637" y="0"/>
                  </a:lnTo>
                  <a:lnTo>
                    <a:pt x="51045" y="9966"/>
                  </a:lnTo>
                  <a:lnTo>
                    <a:pt x="30556" y="37721"/>
                  </a:lnTo>
                  <a:lnTo>
                    <a:pt x="14399" y="80043"/>
                  </a:lnTo>
                  <a:lnTo>
                    <a:pt x="3804" y="133715"/>
                  </a:lnTo>
                  <a:lnTo>
                    <a:pt x="0" y="195516"/>
                  </a:lnTo>
                  <a:lnTo>
                    <a:pt x="3804" y="257312"/>
                  </a:lnTo>
                  <a:lnTo>
                    <a:pt x="14399" y="310983"/>
                  </a:lnTo>
                  <a:lnTo>
                    <a:pt x="30556" y="353308"/>
                  </a:lnTo>
                  <a:lnTo>
                    <a:pt x="51045" y="381064"/>
                  </a:lnTo>
                  <a:lnTo>
                    <a:pt x="74637" y="391033"/>
                  </a:lnTo>
                  <a:close/>
                </a:path>
              </a:pathLst>
            </a:custGeom>
            <a:solidFill>
              <a:srgbClr val="F8EF64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" name="object 22"/>
            <p:cNvSpPr/>
            <p:nvPr/>
          </p:nvSpPr>
          <p:spPr>
            <a:xfrm>
              <a:off x="6473520" y="3437470"/>
              <a:ext cx="74930" cy="391160"/>
            </a:xfrm>
            <a:custGeom>
              <a:avLst/>
              <a:gdLst/>
              <a:ahLst/>
              <a:cxnLst/>
              <a:rect l="l" t="t" r="r" b="b"/>
              <a:pathLst>
                <a:path w="74929" h="391160">
                  <a:moveTo>
                    <a:pt x="74637" y="391045"/>
                  </a:moveTo>
                  <a:lnTo>
                    <a:pt x="30556" y="353320"/>
                  </a:lnTo>
                  <a:lnTo>
                    <a:pt x="14399" y="310996"/>
                  </a:lnTo>
                  <a:lnTo>
                    <a:pt x="3804" y="257325"/>
                  </a:lnTo>
                  <a:lnTo>
                    <a:pt x="0" y="195529"/>
                  </a:lnTo>
                  <a:lnTo>
                    <a:pt x="3804" y="133726"/>
                  </a:lnTo>
                  <a:lnTo>
                    <a:pt x="14399" y="80052"/>
                  </a:lnTo>
                  <a:lnTo>
                    <a:pt x="30556" y="37725"/>
                  </a:lnTo>
                  <a:lnTo>
                    <a:pt x="51045" y="9968"/>
                  </a:lnTo>
                  <a:lnTo>
                    <a:pt x="74637" y="0"/>
                  </a:lnTo>
                  <a:lnTo>
                    <a:pt x="59001" y="38787"/>
                  </a:lnTo>
                  <a:lnTo>
                    <a:pt x="47501" y="84361"/>
                  </a:lnTo>
                  <a:lnTo>
                    <a:pt x="40250" y="134669"/>
                  </a:lnTo>
                  <a:lnTo>
                    <a:pt x="37361" y="187657"/>
                  </a:lnTo>
                  <a:lnTo>
                    <a:pt x="38945" y="241271"/>
                  </a:lnTo>
                  <a:lnTo>
                    <a:pt x="45114" y="293457"/>
                  </a:lnTo>
                  <a:lnTo>
                    <a:pt x="55981" y="342163"/>
                  </a:lnTo>
                  <a:lnTo>
                    <a:pt x="69483" y="380146"/>
                  </a:lnTo>
                  <a:lnTo>
                    <a:pt x="74637" y="391045"/>
                  </a:lnTo>
                  <a:close/>
                </a:path>
              </a:pathLst>
            </a:custGeom>
            <a:ln w="7620">
              <a:solidFill>
                <a:srgbClr val="CF118C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" name="object 23"/>
            <p:cNvSpPr/>
            <p:nvPr/>
          </p:nvSpPr>
          <p:spPr>
            <a:xfrm>
              <a:off x="6473520" y="4454169"/>
              <a:ext cx="74930" cy="391160"/>
            </a:xfrm>
            <a:custGeom>
              <a:avLst/>
              <a:gdLst/>
              <a:ahLst/>
              <a:cxnLst/>
              <a:rect l="l" t="t" r="r" b="b"/>
              <a:pathLst>
                <a:path w="74929" h="391160">
                  <a:moveTo>
                    <a:pt x="74637" y="391033"/>
                  </a:moveTo>
                  <a:lnTo>
                    <a:pt x="60141" y="355651"/>
                  </a:lnTo>
                  <a:lnTo>
                    <a:pt x="45114" y="293449"/>
                  </a:lnTo>
                  <a:lnTo>
                    <a:pt x="38945" y="241266"/>
                  </a:lnTo>
                  <a:lnTo>
                    <a:pt x="37361" y="187654"/>
                  </a:lnTo>
                  <a:lnTo>
                    <a:pt x="40250" y="134668"/>
                  </a:lnTo>
                  <a:lnTo>
                    <a:pt x="47501" y="84361"/>
                  </a:lnTo>
                  <a:lnTo>
                    <a:pt x="59001" y="38787"/>
                  </a:lnTo>
                  <a:lnTo>
                    <a:pt x="74637" y="0"/>
                  </a:lnTo>
                  <a:lnTo>
                    <a:pt x="51045" y="9966"/>
                  </a:lnTo>
                  <a:lnTo>
                    <a:pt x="30556" y="37721"/>
                  </a:lnTo>
                  <a:lnTo>
                    <a:pt x="14399" y="80043"/>
                  </a:lnTo>
                  <a:lnTo>
                    <a:pt x="3804" y="133715"/>
                  </a:lnTo>
                  <a:lnTo>
                    <a:pt x="0" y="195516"/>
                  </a:lnTo>
                  <a:lnTo>
                    <a:pt x="3804" y="257312"/>
                  </a:lnTo>
                  <a:lnTo>
                    <a:pt x="14399" y="310983"/>
                  </a:lnTo>
                  <a:lnTo>
                    <a:pt x="30556" y="353308"/>
                  </a:lnTo>
                  <a:lnTo>
                    <a:pt x="51045" y="381064"/>
                  </a:lnTo>
                  <a:lnTo>
                    <a:pt x="74637" y="391033"/>
                  </a:lnTo>
                  <a:close/>
                </a:path>
              </a:pathLst>
            </a:custGeom>
            <a:solidFill>
              <a:srgbClr val="F8EF64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" name="object 24"/>
            <p:cNvSpPr/>
            <p:nvPr/>
          </p:nvSpPr>
          <p:spPr>
            <a:xfrm>
              <a:off x="6473520" y="4454169"/>
              <a:ext cx="74930" cy="391160"/>
            </a:xfrm>
            <a:custGeom>
              <a:avLst/>
              <a:gdLst/>
              <a:ahLst/>
              <a:cxnLst/>
              <a:rect l="l" t="t" r="r" b="b"/>
              <a:pathLst>
                <a:path w="74929" h="391160">
                  <a:moveTo>
                    <a:pt x="74637" y="391033"/>
                  </a:moveTo>
                  <a:lnTo>
                    <a:pt x="30556" y="353308"/>
                  </a:lnTo>
                  <a:lnTo>
                    <a:pt x="14399" y="310983"/>
                  </a:lnTo>
                  <a:lnTo>
                    <a:pt x="3804" y="257312"/>
                  </a:lnTo>
                  <a:lnTo>
                    <a:pt x="0" y="195516"/>
                  </a:lnTo>
                  <a:lnTo>
                    <a:pt x="3804" y="133715"/>
                  </a:lnTo>
                  <a:lnTo>
                    <a:pt x="14399" y="80043"/>
                  </a:lnTo>
                  <a:lnTo>
                    <a:pt x="30556" y="37721"/>
                  </a:lnTo>
                  <a:lnTo>
                    <a:pt x="51045" y="9966"/>
                  </a:lnTo>
                  <a:lnTo>
                    <a:pt x="74637" y="0"/>
                  </a:lnTo>
                  <a:lnTo>
                    <a:pt x="59001" y="38787"/>
                  </a:lnTo>
                  <a:lnTo>
                    <a:pt x="47501" y="84361"/>
                  </a:lnTo>
                  <a:lnTo>
                    <a:pt x="40250" y="134668"/>
                  </a:lnTo>
                  <a:lnTo>
                    <a:pt x="37361" y="187654"/>
                  </a:lnTo>
                  <a:lnTo>
                    <a:pt x="38945" y="241266"/>
                  </a:lnTo>
                  <a:lnTo>
                    <a:pt x="45114" y="293449"/>
                  </a:lnTo>
                  <a:lnTo>
                    <a:pt x="55981" y="342150"/>
                  </a:lnTo>
                  <a:lnTo>
                    <a:pt x="69483" y="380139"/>
                  </a:lnTo>
                  <a:lnTo>
                    <a:pt x="74637" y="391033"/>
                  </a:lnTo>
                  <a:close/>
                </a:path>
              </a:pathLst>
            </a:custGeom>
            <a:ln w="7620">
              <a:solidFill>
                <a:srgbClr val="CF118C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" name="object 25"/>
            <p:cNvSpPr/>
            <p:nvPr/>
          </p:nvSpPr>
          <p:spPr>
            <a:xfrm>
              <a:off x="6921360" y="2733598"/>
              <a:ext cx="74930" cy="391160"/>
            </a:xfrm>
            <a:custGeom>
              <a:avLst/>
              <a:gdLst/>
              <a:ahLst/>
              <a:cxnLst/>
              <a:rect l="l" t="t" r="r" b="b"/>
              <a:pathLst>
                <a:path w="74929" h="391160">
                  <a:moveTo>
                    <a:pt x="74637" y="195516"/>
                  </a:moveTo>
                  <a:lnTo>
                    <a:pt x="70833" y="133720"/>
                  </a:lnTo>
                  <a:lnTo>
                    <a:pt x="60237" y="80049"/>
                  </a:lnTo>
                  <a:lnTo>
                    <a:pt x="44081" y="37724"/>
                  </a:lnTo>
                  <a:lnTo>
                    <a:pt x="0" y="0"/>
                  </a:lnTo>
                  <a:lnTo>
                    <a:pt x="15636" y="38787"/>
                  </a:lnTo>
                  <a:lnTo>
                    <a:pt x="27136" y="84361"/>
                  </a:lnTo>
                  <a:lnTo>
                    <a:pt x="34386" y="134669"/>
                  </a:lnTo>
                  <a:lnTo>
                    <a:pt x="37276" y="187657"/>
                  </a:lnTo>
                  <a:lnTo>
                    <a:pt x="35692" y="241271"/>
                  </a:lnTo>
                  <a:lnTo>
                    <a:pt x="29523" y="293457"/>
                  </a:lnTo>
                  <a:lnTo>
                    <a:pt x="18656" y="342163"/>
                  </a:lnTo>
                  <a:lnTo>
                    <a:pt x="5152" y="380141"/>
                  </a:lnTo>
                  <a:lnTo>
                    <a:pt x="0" y="391033"/>
                  </a:lnTo>
                  <a:lnTo>
                    <a:pt x="23592" y="381066"/>
                  </a:lnTo>
                  <a:lnTo>
                    <a:pt x="44081" y="353311"/>
                  </a:lnTo>
                  <a:lnTo>
                    <a:pt x="60237" y="310989"/>
                  </a:lnTo>
                  <a:lnTo>
                    <a:pt x="70833" y="257317"/>
                  </a:lnTo>
                  <a:lnTo>
                    <a:pt x="74637" y="195516"/>
                  </a:lnTo>
                  <a:close/>
                </a:path>
              </a:pathLst>
            </a:custGeom>
            <a:solidFill>
              <a:srgbClr val="F8EF64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" name="object 26"/>
            <p:cNvSpPr/>
            <p:nvPr/>
          </p:nvSpPr>
          <p:spPr>
            <a:xfrm>
              <a:off x="6921360" y="2733598"/>
              <a:ext cx="74930" cy="391160"/>
            </a:xfrm>
            <a:custGeom>
              <a:avLst/>
              <a:gdLst/>
              <a:ahLst/>
              <a:cxnLst/>
              <a:rect l="l" t="t" r="r" b="b"/>
              <a:pathLst>
                <a:path w="74929" h="391160">
                  <a:moveTo>
                    <a:pt x="0" y="391033"/>
                  </a:moveTo>
                  <a:lnTo>
                    <a:pt x="44081" y="353311"/>
                  </a:lnTo>
                  <a:lnTo>
                    <a:pt x="60237" y="310989"/>
                  </a:lnTo>
                  <a:lnTo>
                    <a:pt x="70833" y="257317"/>
                  </a:lnTo>
                  <a:lnTo>
                    <a:pt x="74637" y="195516"/>
                  </a:lnTo>
                  <a:lnTo>
                    <a:pt x="70833" y="133720"/>
                  </a:lnTo>
                  <a:lnTo>
                    <a:pt x="60237" y="80049"/>
                  </a:lnTo>
                  <a:lnTo>
                    <a:pt x="44081" y="37724"/>
                  </a:lnTo>
                  <a:lnTo>
                    <a:pt x="23592" y="9968"/>
                  </a:lnTo>
                  <a:lnTo>
                    <a:pt x="0" y="0"/>
                  </a:lnTo>
                  <a:lnTo>
                    <a:pt x="15636" y="38787"/>
                  </a:lnTo>
                  <a:lnTo>
                    <a:pt x="27136" y="84361"/>
                  </a:lnTo>
                  <a:lnTo>
                    <a:pt x="34386" y="134669"/>
                  </a:lnTo>
                  <a:lnTo>
                    <a:pt x="37276" y="187657"/>
                  </a:lnTo>
                  <a:lnTo>
                    <a:pt x="35692" y="241271"/>
                  </a:lnTo>
                  <a:lnTo>
                    <a:pt x="29523" y="293457"/>
                  </a:lnTo>
                  <a:lnTo>
                    <a:pt x="18656" y="342163"/>
                  </a:lnTo>
                  <a:lnTo>
                    <a:pt x="5152" y="380139"/>
                  </a:lnTo>
                  <a:lnTo>
                    <a:pt x="0" y="391033"/>
                  </a:lnTo>
                  <a:close/>
                </a:path>
              </a:pathLst>
            </a:custGeom>
            <a:ln w="7620">
              <a:solidFill>
                <a:srgbClr val="CF118C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" name="object 27"/>
            <p:cNvSpPr/>
            <p:nvPr/>
          </p:nvSpPr>
          <p:spPr>
            <a:xfrm>
              <a:off x="6921360" y="4063136"/>
              <a:ext cx="74930" cy="391160"/>
            </a:xfrm>
            <a:custGeom>
              <a:avLst/>
              <a:gdLst/>
              <a:ahLst/>
              <a:cxnLst/>
              <a:rect l="l" t="t" r="r" b="b"/>
              <a:pathLst>
                <a:path w="74929" h="391160">
                  <a:moveTo>
                    <a:pt x="74637" y="195516"/>
                  </a:moveTo>
                  <a:lnTo>
                    <a:pt x="70833" y="133715"/>
                  </a:lnTo>
                  <a:lnTo>
                    <a:pt x="60237" y="80043"/>
                  </a:lnTo>
                  <a:lnTo>
                    <a:pt x="44081" y="37721"/>
                  </a:lnTo>
                  <a:lnTo>
                    <a:pt x="0" y="0"/>
                  </a:lnTo>
                  <a:lnTo>
                    <a:pt x="15636" y="38783"/>
                  </a:lnTo>
                  <a:lnTo>
                    <a:pt x="27136" y="84355"/>
                  </a:lnTo>
                  <a:lnTo>
                    <a:pt x="34386" y="134663"/>
                  </a:lnTo>
                  <a:lnTo>
                    <a:pt x="37276" y="187650"/>
                  </a:lnTo>
                  <a:lnTo>
                    <a:pt x="35692" y="241264"/>
                  </a:lnTo>
                  <a:lnTo>
                    <a:pt x="29523" y="293449"/>
                  </a:lnTo>
                  <a:lnTo>
                    <a:pt x="18656" y="342150"/>
                  </a:lnTo>
                  <a:lnTo>
                    <a:pt x="5152" y="380139"/>
                  </a:lnTo>
                  <a:lnTo>
                    <a:pt x="0" y="391033"/>
                  </a:lnTo>
                  <a:lnTo>
                    <a:pt x="23592" y="381064"/>
                  </a:lnTo>
                  <a:lnTo>
                    <a:pt x="44081" y="353308"/>
                  </a:lnTo>
                  <a:lnTo>
                    <a:pt x="60237" y="310983"/>
                  </a:lnTo>
                  <a:lnTo>
                    <a:pt x="70833" y="257312"/>
                  </a:lnTo>
                  <a:lnTo>
                    <a:pt x="74637" y="195516"/>
                  </a:lnTo>
                  <a:close/>
                </a:path>
              </a:pathLst>
            </a:custGeom>
            <a:solidFill>
              <a:srgbClr val="F8EF64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" name="object 28"/>
            <p:cNvSpPr/>
            <p:nvPr/>
          </p:nvSpPr>
          <p:spPr>
            <a:xfrm>
              <a:off x="6921360" y="4063136"/>
              <a:ext cx="74930" cy="391160"/>
            </a:xfrm>
            <a:custGeom>
              <a:avLst/>
              <a:gdLst/>
              <a:ahLst/>
              <a:cxnLst/>
              <a:rect l="l" t="t" r="r" b="b"/>
              <a:pathLst>
                <a:path w="74929" h="391160">
                  <a:moveTo>
                    <a:pt x="0" y="391033"/>
                  </a:moveTo>
                  <a:lnTo>
                    <a:pt x="44081" y="353308"/>
                  </a:lnTo>
                  <a:lnTo>
                    <a:pt x="60237" y="310983"/>
                  </a:lnTo>
                  <a:lnTo>
                    <a:pt x="70833" y="257312"/>
                  </a:lnTo>
                  <a:lnTo>
                    <a:pt x="74637" y="195516"/>
                  </a:lnTo>
                  <a:lnTo>
                    <a:pt x="70833" y="133715"/>
                  </a:lnTo>
                  <a:lnTo>
                    <a:pt x="60237" y="80043"/>
                  </a:lnTo>
                  <a:lnTo>
                    <a:pt x="44081" y="37721"/>
                  </a:lnTo>
                  <a:lnTo>
                    <a:pt x="23592" y="9966"/>
                  </a:lnTo>
                  <a:lnTo>
                    <a:pt x="0" y="0"/>
                  </a:lnTo>
                  <a:lnTo>
                    <a:pt x="15636" y="38782"/>
                  </a:lnTo>
                  <a:lnTo>
                    <a:pt x="27136" y="84353"/>
                  </a:lnTo>
                  <a:lnTo>
                    <a:pt x="34386" y="134659"/>
                  </a:lnTo>
                  <a:lnTo>
                    <a:pt x="37276" y="187645"/>
                  </a:lnTo>
                  <a:lnTo>
                    <a:pt x="35692" y="241258"/>
                  </a:lnTo>
                  <a:lnTo>
                    <a:pt x="29523" y="293445"/>
                  </a:lnTo>
                  <a:lnTo>
                    <a:pt x="18656" y="342150"/>
                  </a:lnTo>
                  <a:lnTo>
                    <a:pt x="5152" y="380139"/>
                  </a:lnTo>
                  <a:lnTo>
                    <a:pt x="0" y="391033"/>
                  </a:lnTo>
                  <a:close/>
                </a:path>
              </a:pathLst>
            </a:custGeom>
            <a:ln w="7620">
              <a:solidFill>
                <a:srgbClr val="CF118C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" name="object 29"/>
            <p:cNvSpPr/>
            <p:nvPr/>
          </p:nvSpPr>
          <p:spPr>
            <a:xfrm>
              <a:off x="6473520" y="2655392"/>
              <a:ext cx="74930" cy="391160"/>
            </a:xfrm>
            <a:custGeom>
              <a:avLst/>
              <a:gdLst/>
              <a:ahLst/>
              <a:cxnLst/>
              <a:rect l="l" t="t" r="r" b="b"/>
              <a:pathLst>
                <a:path w="74929" h="391160">
                  <a:moveTo>
                    <a:pt x="74637" y="391033"/>
                  </a:moveTo>
                  <a:lnTo>
                    <a:pt x="60141" y="355657"/>
                  </a:lnTo>
                  <a:lnTo>
                    <a:pt x="45114" y="293457"/>
                  </a:lnTo>
                  <a:lnTo>
                    <a:pt x="38945" y="241271"/>
                  </a:lnTo>
                  <a:lnTo>
                    <a:pt x="37361" y="187657"/>
                  </a:lnTo>
                  <a:lnTo>
                    <a:pt x="40250" y="134669"/>
                  </a:lnTo>
                  <a:lnTo>
                    <a:pt x="47501" y="84361"/>
                  </a:lnTo>
                  <a:lnTo>
                    <a:pt x="59001" y="38787"/>
                  </a:lnTo>
                  <a:lnTo>
                    <a:pt x="74637" y="0"/>
                  </a:lnTo>
                  <a:lnTo>
                    <a:pt x="51045" y="9968"/>
                  </a:lnTo>
                  <a:lnTo>
                    <a:pt x="30556" y="37724"/>
                  </a:lnTo>
                  <a:lnTo>
                    <a:pt x="14399" y="80049"/>
                  </a:lnTo>
                  <a:lnTo>
                    <a:pt x="3804" y="133720"/>
                  </a:lnTo>
                  <a:lnTo>
                    <a:pt x="0" y="195516"/>
                  </a:lnTo>
                  <a:lnTo>
                    <a:pt x="3804" y="257317"/>
                  </a:lnTo>
                  <a:lnTo>
                    <a:pt x="14399" y="310989"/>
                  </a:lnTo>
                  <a:lnTo>
                    <a:pt x="30556" y="353311"/>
                  </a:lnTo>
                  <a:lnTo>
                    <a:pt x="51045" y="381066"/>
                  </a:lnTo>
                  <a:lnTo>
                    <a:pt x="74637" y="391033"/>
                  </a:lnTo>
                  <a:close/>
                </a:path>
              </a:pathLst>
            </a:custGeom>
            <a:solidFill>
              <a:srgbClr val="F8EF64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" name="object 30"/>
            <p:cNvSpPr/>
            <p:nvPr/>
          </p:nvSpPr>
          <p:spPr>
            <a:xfrm>
              <a:off x="6473520" y="2655392"/>
              <a:ext cx="74930" cy="391160"/>
            </a:xfrm>
            <a:custGeom>
              <a:avLst/>
              <a:gdLst/>
              <a:ahLst/>
              <a:cxnLst/>
              <a:rect l="l" t="t" r="r" b="b"/>
              <a:pathLst>
                <a:path w="74929" h="391160">
                  <a:moveTo>
                    <a:pt x="74637" y="391033"/>
                  </a:moveTo>
                  <a:lnTo>
                    <a:pt x="30556" y="353311"/>
                  </a:lnTo>
                  <a:lnTo>
                    <a:pt x="14399" y="310989"/>
                  </a:lnTo>
                  <a:lnTo>
                    <a:pt x="3804" y="257317"/>
                  </a:lnTo>
                  <a:lnTo>
                    <a:pt x="0" y="195516"/>
                  </a:lnTo>
                  <a:lnTo>
                    <a:pt x="3804" y="133720"/>
                  </a:lnTo>
                  <a:lnTo>
                    <a:pt x="14399" y="80049"/>
                  </a:lnTo>
                  <a:lnTo>
                    <a:pt x="30556" y="37724"/>
                  </a:lnTo>
                  <a:lnTo>
                    <a:pt x="51045" y="9968"/>
                  </a:lnTo>
                  <a:lnTo>
                    <a:pt x="74637" y="0"/>
                  </a:lnTo>
                  <a:lnTo>
                    <a:pt x="59001" y="38787"/>
                  </a:lnTo>
                  <a:lnTo>
                    <a:pt x="47501" y="84361"/>
                  </a:lnTo>
                  <a:lnTo>
                    <a:pt x="40250" y="134669"/>
                  </a:lnTo>
                  <a:lnTo>
                    <a:pt x="37361" y="187657"/>
                  </a:lnTo>
                  <a:lnTo>
                    <a:pt x="38945" y="241271"/>
                  </a:lnTo>
                  <a:lnTo>
                    <a:pt x="45114" y="293457"/>
                  </a:lnTo>
                  <a:lnTo>
                    <a:pt x="55981" y="342163"/>
                  </a:lnTo>
                  <a:lnTo>
                    <a:pt x="69483" y="380139"/>
                  </a:lnTo>
                  <a:lnTo>
                    <a:pt x="74637" y="391033"/>
                  </a:lnTo>
                  <a:close/>
                </a:path>
              </a:pathLst>
            </a:custGeom>
            <a:ln w="7620">
              <a:solidFill>
                <a:srgbClr val="CF118C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" name="object 31"/>
            <p:cNvSpPr/>
            <p:nvPr/>
          </p:nvSpPr>
          <p:spPr>
            <a:xfrm>
              <a:off x="6324231" y="3954449"/>
              <a:ext cx="149860" cy="60960"/>
            </a:xfrm>
            <a:custGeom>
              <a:avLst/>
              <a:gdLst/>
              <a:ahLst/>
              <a:cxnLst/>
              <a:rect l="l" t="t" r="r" b="b"/>
              <a:pathLst>
                <a:path w="149860" h="60960">
                  <a:moveTo>
                    <a:pt x="149275" y="30479"/>
                  </a:moveTo>
                  <a:lnTo>
                    <a:pt x="88315" y="0"/>
                  </a:lnTo>
                  <a:lnTo>
                    <a:pt x="88315" y="26238"/>
                  </a:lnTo>
                  <a:lnTo>
                    <a:pt x="0" y="26238"/>
                  </a:lnTo>
                  <a:lnTo>
                    <a:pt x="0" y="34709"/>
                  </a:lnTo>
                  <a:lnTo>
                    <a:pt x="88315" y="34709"/>
                  </a:lnTo>
                  <a:lnTo>
                    <a:pt x="88315" y="60960"/>
                  </a:lnTo>
                  <a:lnTo>
                    <a:pt x="149275" y="30479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" name="object 32"/>
            <p:cNvSpPr/>
            <p:nvPr/>
          </p:nvSpPr>
          <p:spPr>
            <a:xfrm>
              <a:off x="7369200" y="2704274"/>
              <a:ext cx="502284" cy="293370"/>
            </a:xfrm>
            <a:custGeom>
              <a:avLst/>
              <a:gdLst/>
              <a:ahLst/>
              <a:cxnLst/>
              <a:rect l="l" t="t" r="r" b="b"/>
              <a:pathLst>
                <a:path w="502284" h="293369">
                  <a:moveTo>
                    <a:pt x="502259" y="293281"/>
                  </a:moveTo>
                  <a:lnTo>
                    <a:pt x="502259" y="0"/>
                  </a:lnTo>
                  <a:lnTo>
                    <a:pt x="0" y="0"/>
                  </a:lnTo>
                  <a:lnTo>
                    <a:pt x="0" y="293281"/>
                  </a:lnTo>
                  <a:lnTo>
                    <a:pt x="502259" y="293281"/>
                  </a:lnTo>
                  <a:close/>
                </a:path>
              </a:pathLst>
            </a:custGeom>
            <a:solidFill>
              <a:srgbClr val="F6EB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8160706" y="2386124"/>
            <a:ext cx="392206" cy="222301"/>
          </a:xfrm>
          <a:prstGeom prst="rect">
            <a:avLst/>
          </a:prstGeom>
          <a:solidFill>
            <a:srgbClr val="F6EB00"/>
          </a:solidFill>
        </p:spPr>
        <p:txBody>
          <a:bodyPr vert="horz" wrap="square" lIns="0" tIns="31937" rIns="0" bIns="0" rtlCol="0">
            <a:spAutoFit/>
          </a:bodyPr>
          <a:lstStyle/>
          <a:p>
            <a:pPr marL="64437">
              <a:spcBef>
                <a:spcPts val="251"/>
              </a:spcBef>
            </a:pPr>
            <a:r>
              <a:rPr sz="1235" i="1" spc="-22" dirty="0">
                <a:solidFill>
                  <a:srgbClr val="010202"/>
                </a:solidFill>
                <a:latin typeface="Arial"/>
                <a:cs typeface="Arial"/>
              </a:rPr>
              <a:t>EGL</a:t>
            </a:r>
            <a:endParaRPr sz="1235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580083" y="2523117"/>
            <a:ext cx="1581150" cy="2080372"/>
            <a:chOff x="5577827" y="2859532"/>
            <a:chExt cx="1791970" cy="2357755"/>
          </a:xfrm>
        </p:grpSpPr>
        <p:sp>
          <p:nvSpPr>
            <p:cNvPr id="35" name="object 35"/>
            <p:cNvSpPr/>
            <p:nvPr/>
          </p:nvSpPr>
          <p:spPr>
            <a:xfrm>
              <a:off x="6249581" y="2859531"/>
              <a:ext cx="1120140" cy="2251075"/>
            </a:xfrm>
            <a:custGeom>
              <a:avLst/>
              <a:gdLst/>
              <a:ahLst/>
              <a:cxnLst/>
              <a:rect l="l" t="t" r="r" b="b"/>
              <a:pathLst>
                <a:path w="1120140" h="2251075">
                  <a:moveTo>
                    <a:pt x="149288" y="2220290"/>
                  </a:moveTo>
                  <a:lnTo>
                    <a:pt x="88328" y="2189810"/>
                  </a:lnTo>
                  <a:lnTo>
                    <a:pt x="88328" y="2216061"/>
                  </a:lnTo>
                  <a:lnTo>
                    <a:pt x="0" y="2216061"/>
                  </a:lnTo>
                  <a:lnTo>
                    <a:pt x="0" y="2224519"/>
                  </a:lnTo>
                  <a:lnTo>
                    <a:pt x="88328" y="2224519"/>
                  </a:lnTo>
                  <a:lnTo>
                    <a:pt x="88328" y="2250770"/>
                  </a:lnTo>
                  <a:lnTo>
                    <a:pt x="149288" y="2220290"/>
                  </a:lnTo>
                  <a:close/>
                </a:path>
                <a:path w="1120140" h="2251075">
                  <a:moveTo>
                    <a:pt x="1119619" y="26250"/>
                  </a:moveTo>
                  <a:lnTo>
                    <a:pt x="882015" y="26250"/>
                  </a:lnTo>
                  <a:lnTo>
                    <a:pt x="882015" y="0"/>
                  </a:lnTo>
                  <a:lnTo>
                    <a:pt x="821055" y="30480"/>
                  </a:lnTo>
                  <a:lnTo>
                    <a:pt x="882015" y="60960"/>
                  </a:lnTo>
                  <a:lnTo>
                    <a:pt x="882015" y="34721"/>
                  </a:lnTo>
                  <a:lnTo>
                    <a:pt x="1119619" y="34721"/>
                  </a:lnTo>
                  <a:lnTo>
                    <a:pt x="1119619" y="2625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" name="object 36"/>
            <p:cNvSpPr/>
            <p:nvPr/>
          </p:nvSpPr>
          <p:spPr>
            <a:xfrm>
              <a:off x="5577827" y="4923408"/>
              <a:ext cx="574040" cy="293370"/>
            </a:xfrm>
            <a:custGeom>
              <a:avLst/>
              <a:gdLst/>
              <a:ahLst/>
              <a:cxnLst/>
              <a:rect l="l" t="t" r="r" b="b"/>
              <a:pathLst>
                <a:path w="574039" h="293370">
                  <a:moveTo>
                    <a:pt x="573798" y="293268"/>
                  </a:moveTo>
                  <a:lnTo>
                    <a:pt x="573798" y="0"/>
                  </a:lnTo>
                  <a:lnTo>
                    <a:pt x="0" y="0"/>
                  </a:lnTo>
                  <a:lnTo>
                    <a:pt x="0" y="293268"/>
                  </a:lnTo>
                  <a:lnTo>
                    <a:pt x="573798" y="2932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6633426" y="4361514"/>
            <a:ext cx="399490" cy="204762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z="1235" spc="-9" dirty="0">
                <a:solidFill>
                  <a:srgbClr val="010202"/>
                </a:solidFill>
                <a:latin typeface="Arial"/>
                <a:cs typeface="Arial"/>
              </a:rPr>
              <a:t>Chief</a:t>
            </a:r>
            <a:endParaRPr sz="1235">
              <a:latin typeface="Arial"/>
              <a:cs typeface="Arial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3460366" y="963223"/>
            <a:ext cx="3227854" cy="1973202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26919" rIns="0" bIns="0" rtlCol="0" anchor="ctr">
            <a:spAutoFit/>
          </a:bodyPr>
          <a:lstStyle/>
          <a:p>
            <a:pPr marL="64437" marR="477956">
              <a:lnSpc>
                <a:spcPts val="3353"/>
              </a:lnSpc>
              <a:spcBef>
                <a:spcPts val="1787"/>
              </a:spcBef>
            </a:pPr>
            <a:r>
              <a:rPr b="0" dirty="0">
                <a:latin typeface="Calibri Light"/>
                <a:cs typeface="Calibri Light"/>
              </a:rPr>
              <a:t>Normal</a:t>
            </a:r>
            <a:r>
              <a:rPr spc="-26" dirty="0">
                <a:latin typeface="Calibri Light"/>
                <a:cs typeface="Calibri Light"/>
              </a:rPr>
              <a:t> </a:t>
            </a:r>
            <a:r>
              <a:rPr spc="-9" dirty="0">
                <a:latin typeface="Calibri Light"/>
                <a:cs typeface="Calibri Light"/>
              </a:rPr>
              <a:t>Corpus </a:t>
            </a:r>
            <a:r>
              <a:rPr b="0" dirty="0">
                <a:latin typeface="Calibri Light"/>
                <a:cs typeface="Calibri Light"/>
              </a:rPr>
              <a:t>(oxyntic</a:t>
            </a:r>
            <a:r>
              <a:rPr spc="-115" dirty="0">
                <a:latin typeface="Calibri Light"/>
                <a:cs typeface="Calibri Light"/>
              </a:rPr>
              <a:t> </a:t>
            </a:r>
            <a:r>
              <a:rPr spc="-9" dirty="0">
                <a:latin typeface="Calibri Light"/>
                <a:cs typeface="Calibri Light"/>
              </a:rPr>
              <a:t>mucosa)</a:t>
            </a:r>
          </a:p>
        </p:txBody>
      </p:sp>
    </p:spTree>
    <p:extLst>
      <p:ext uri="{BB962C8B-B14F-4D97-AF65-F5344CB8AC3E}">
        <p14:creationId xmlns:p14="http://schemas.microsoft.com/office/powerpoint/2010/main" val="209020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56368" y="1653989"/>
            <a:ext cx="5379384" cy="4196043"/>
            <a:chOff x="1357617" y="1874520"/>
            <a:chExt cx="6096635" cy="47555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7617" y="1874520"/>
              <a:ext cx="6096012" cy="47548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38753" y="4214952"/>
              <a:ext cx="278130" cy="669925"/>
            </a:xfrm>
            <a:custGeom>
              <a:avLst/>
              <a:gdLst/>
              <a:ahLst/>
              <a:cxnLst/>
              <a:rect l="l" t="t" r="r" b="b"/>
              <a:pathLst>
                <a:path w="278129" h="669925">
                  <a:moveTo>
                    <a:pt x="278066" y="645541"/>
                  </a:moveTo>
                  <a:lnTo>
                    <a:pt x="179324" y="152400"/>
                  </a:lnTo>
                  <a:lnTo>
                    <a:pt x="239090" y="140436"/>
                  </a:lnTo>
                  <a:lnTo>
                    <a:pt x="86639" y="0"/>
                  </a:lnTo>
                  <a:lnTo>
                    <a:pt x="0" y="188315"/>
                  </a:lnTo>
                  <a:lnTo>
                    <a:pt x="59778" y="176339"/>
                  </a:lnTo>
                  <a:lnTo>
                    <a:pt x="158521" y="669480"/>
                  </a:lnTo>
                  <a:lnTo>
                    <a:pt x="278066" y="645541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3338753" y="4214952"/>
              <a:ext cx="278130" cy="669925"/>
            </a:xfrm>
            <a:custGeom>
              <a:avLst/>
              <a:gdLst/>
              <a:ahLst/>
              <a:cxnLst/>
              <a:rect l="l" t="t" r="r" b="b"/>
              <a:pathLst>
                <a:path w="278129" h="669925">
                  <a:moveTo>
                    <a:pt x="86639" y="0"/>
                  </a:moveTo>
                  <a:lnTo>
                    <a:pt x="239102" y="140436"/>
                  </a:lnTo>
                  <a:lnTo>
                    <a:pt x="179324" y="152400"/>
                  </a:lnTo>
                  <a:lnTo>
                    <a:pt x="278066" y="645541"/>
                  </a:lnTo>
                  <a:lnTo>
                    <a:pt x="158521" y="669480"/>
                  </a:lnTo>
                  <a:lnTo>
                    <a:pt x="59778" y="176339"/>
                  </a:lnTo>
                  <a:lnTo>
                    <a:pt x="0" y="188315"/>
                  </a:lnTo>
                  <a:lnTo>
                    <a:pt x="86639" y="0"/>
                  </a:lnTo>
                  <a:close/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268745" y="4450987"/>
            <a:ext cx="2940984" cy="6307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1291" rIns="0" bIns="0" rtlCol="0">
            <a:spAutoFit/>
          </a:bodyPr>
          <a:lstStyle/>
          <a:p>
            <a:pPr marL="64437" marR="89652">
              <a:lnSpc>
                <a:spcPct val="102299"/>
              </a:lnSpc>
              <a:spcBef>
                <a:spcPts val="168"/>
              </a:spcBef>
            </a:pPr>
            <a:r>
              <a:rPr sz="1677" dirty="0">
                <a:latin typeface="Arial"/>
                <a:cs typeface="Arial"/>
              </a:rPr>
              <a:t>Hypergastrinemia</a:t>
            </a:r>
            <a:r>
              <a:rPr sz="1941" dirty="0">
                <a:latin typeface="Arial"/>
                <a:cs typeface="Arial"/>
              </a:rPr>
              <a:t>,</a:t>
            </a:r>
            <a:r>
              <a:rPr sz="1941" spc="66" dirty="0">
                <a:latin typeface="Arial"/>
                <a:cs typeface="Arial"/>
              </a:rPr>
              <a:t> </a:t>
            </a:r>
            <a:r>
              <a:rPr sz="1941" spc="-9" dirty="0">
                <a:latin typeface="Arial"/>
                <a:cs typeface="Arial"/>
              </a:rPr>
              <a:t>e.g.PPls </a:t>
            </a:r>
            <a:r>
              <a:rPr sz="1941" dirty="0">
                <a:latin typeface="Arial"/>
                <a:cs typeface="Arial"/>
              </a:rPr>
              <a:t>lrregular</a:t>
            </a:r>
            <a:r>
              <a:rPr sz="1941" spc="265" dirty="0">
                <a:latin typeface="Arial"/>
                <a:cs typeface="Arial"/>
              </a:rPr>
              <a:t> </a:t>
            </a:r>
            <a:r>
              <a:rPr sz="1941" spc="-9" dirty="0">
                <a:latin typeface="Arial"/>
                <a:cs typeface="Arial"/>
              </a:rPr>
              <a:t>lumen</a:t>
            </a:r>
            <a:endParaRPr sz="1941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68694" y="1042169"/>
            <a:ext cx="6455148" cy="631968"/>
          </a:xfrm>
          <a:prstGeom prst="rect">
            <a:avLst/>
          </a:prstGeom>
          <a:solidFill>
            <a:srgbClr val="E3D8BB"/>
          </a:solidFill>
        </p:spPr>
        <p:txBody>
          <a:bodyPr vert="horz" wrap="square" lIns="0" tIns="47625" rIns="0" bIns="0" rtlCol="0" anchor="ctr">
            <a:spAutoFit/>
          </a:bodyPr>
          <a:lstStyle/>
          <a:p>
            <a:pPr marL="632606">
              <a:lnSpc>
                <a:spcPct val="100000"/>
              </a:lnSpc>
              <a:spcBef>
                <a:spcPts val="375"/>
              </a:spcBef>
            </a:pPr>
            <a:r>
              <a:rPr sz="3794" dirty="0">
                <a:latin typeface="Arial"/>
                <a:cs typeface="Arial"/>
              </a:rPr>
              <a:t>Corpus</a:t>
            </a:r>
            <a:r>
              <a:rPr sz="3794" spc="-26" dirty="0">
                <a:latin typeface="Arial"/>
                <a:cs typeface="Arial"/>
              </a:rPr>
              <a:t> </a:t>
            </a:r>
            <a:r>
              <a:rPr sz="3794" dirty="0">
                <a:latin typeface="Arial"/>
                <a:cs typeface="Arial"/>
              </a:rPr>
              <a:t>(oxyntic</a:t>
            </a:r>
            <a:r>
              <a:rPr sz="3794" spc="-26" dirty="0">
                <a:latin typeface="Arial"/>
                <a:cs typeface="Arial"/>
              </a:rPr>
              <a:t> </a:t>
            </a:r>
            <a:r>
              <a:rPr sz="3794" spc="-9" dirty="0" smtClean="0">
                <a:latin typeface="Arial"/>
                <a:cs typeface="Arial"/>
              </a:rPr>
              <a:t>mucosa</a:t>
            </a:r>
            <a:r>
              <a:rPr lang="en-US" sz="3794" spc="-9" dirty="0" smtClean="0">
                <a:latin typeface="Arial"/>
                <a:cs typeface="Arial"/>
              </a:rPr>
              <a:t>)</a:t>
            </a:r>
            <a:endParaRPr sz="3794" dirty="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418718" y="1653989"/>
            <a:ext cx="4007784" cy="4222937"/>
            <a:chOff x="5394947" y="1874520"/>
            <a:chExt cx="4542155" cy="478599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55907" y="1935480"/>
              <a:ext cx="4450092" cy="469393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425427" y="1905000"/>
              <a:ext cx="4481195" cy="4725035"/>
            </a:xfrm>
            <a:custGeom>
              <a:avLst/>
              <a:gdLst/>
              <a:ahLst/>
              <a:cxnLst/>
              <a:rect l="l" t="t" r="r" b="b"/>
              <a:pathLst>
                <a:path w="4481195" h="4725034">
                  <a:moveTo>
                    <a:pt x="0" y="4724412"/>
                  </a:moveTo>
                  <a:lnTo>
                    <a:pt x="0" y="0"/>
                  </a:lnTo>
                  <a:lnTo>
                    <a:pt x="4480572" y="0"/>
                  </a:lnTo>
                </a:path>
              </a:pathLst>
            </a:custGeom>
            <a:ln w="609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6220383" y="3361867"/>
              <a:ext cx="278130" cy="669925"/>
            </a:xfrm>
            <a:custGeom>
              <a:avLst/>
              <a:gdLst/>
              <a:ahLst/>
              <a:cxnLst/>
              <a:rect l="l" t="t" r="r" b="b"/>
              <a:pathLst>
                <a:path w="278129" h="669925">
                  <a:moveTo>
                    <a:pt x="278066" y="645541"/>
                  </a:moveTo>
                  <a:lnTo>
                    <a:pt x="179324" y="152412"/>
                  </a:lnTo>
                  <a:lnTo>
                    <a:pt x="239090" y="140436"/>
                  </a:lnTo>
                  <a:lnTo>
                    <a:pt x="86639" y="0"/>
                  </a:lnTo>
                  <a:lnTo>
                    <a:pt x="0" y="188315"/>
                  </a:lnTo>
                  <a:lnTo>
                    <a:pt x="59778" y="176339"/>
                  </a:lnTo>
                  <a:lnTo>
                    <a:pt x="158521" y="669480"/>
                  </a:lnTo>
                  <a:lnTo>
                    <a:pt x="278066" y="645541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/>
            <p:nvPr/>
          </p:nvSpPr>
          <p:spPr>
            <a:xfrm>
              <a:off x="6220383" y="3361867"/>
              <a:ext cx="278130" cy="669925"/>
            </a:xfrm>
            <a:custGeom>
              <a:avLst/>
              <a:gdLst/>
              <a:ahLst/>
              <a:cxnLst/>
              <a:rect l="l" t="t" r="r" b="b"/>
              <a:pathLst>
                <a:path w="278129" h="669925">
                  <a:moveTo>
                    <a:pt x="86639" y="0"/>
                  </a:moveTo>
                  <a:lnTo>
                    <a:pt x="239102" y="140436"/>
                  </a:lnTo>
                  <a:lnTo>
                    <a:pt x="179324" y="152400"/>
                  </a:lnTo>
                  <a:lnTo>
                    <a:pt x="278066" y="645541"/>
                  </a:lnTo>
                  <a:lnTo>
                    <a:pt x="158521" y="669480"/>
                  </a:lnTo>
                  <a:lnTo>
                    <a:pt x="59778" y="176339"/>
                  </a:lnTo>
                  <a:lnTo>
                    <a:pt x="0" y="188315"/>
                  </a:lnTo>
                  <a:lnTo>
                    <a:pt x="86639" y="0"/>
                  </a:lnTo>
                  <a:close/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956601" y="3644164"/>
            <a:ext cx="1936376" cy="93540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1291" rIns="0" bIns="0" rtlCol="0">
            <a:spAutoFit/>
          </a:bodyPr>
          <a:lstStyle/>
          <a:p>
            <a:pPr marL="64437" marR="242060">
              <a:lnSpc>
                <a:spcPct val="102299"/>
              </a:lnSpc>
              <a:spcBef>
                <a:spcPts val="168"/>
              </a:spcBef>
            </a:pPr>
            <a:r>
              <a:rPr sz="1941" spc="-9" dirty="0">
                <a:latin typeface="Arial"/>
                <a:cs typeface="Arial"/>
              </a:rPr>
              <a:t>Normal </a:t>
            </a:r>
            <a:r>
              <a:rPr sz="1941" dirty="0">
                <a:latin typeface="Arial"/>
                <a:cs typeface="Arial"/>
              </a:rPr>
              <a:t>Straight</a:t>
            </a:r>
            <a:r>
              <a:rPr sz="1941" spc="115" dirty="0">
                <a:latin typeface="Arial"/>
                <a:cs typeface="Arial"/>
              </a:rPr>
              <a:t> </a:t>
            </a:r>
            <a:r>
              <a:rPr sz="1941" spc="-9" dirty="0">
                <a:latin typeface="Arial"/>
                <a:cs typeface="Arial"/>
              </a:rPr>
              <a:t>lumen border</a:t>
            </a:r>
            <a:endParaRPr sz="1941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68745" y="2030505"/>
            <a:ext cx="2940984" cy="327525"/>
          </a:xfrm>
          <a:prstGeom prst="rect">
            <a:avLst/>
          </a:prstGeom>
          <a:solidFill>
            <a:srgbClr val="FBE5D6"/>
          </a:solidFill>
        </p:spPr>
        <p:txBody>
          <a:bodyPr vert="horz" wrap="square" lIns="0" tIns="28574" rIns="0" bIns="0" rtlCol="0">
            <a:spAutoFit/>
          </a:bodyPr>
          <a:lstStyle/>
          <a:p>
            <a:pPr marL="64437">
              <a:spcBef>
                <a:spcPts val="224"/>
              </a:spcBef>
            </a:pPr>
            <a:r>
              <a:rPr sz="1941" dirty="0">
                <a:latin typeface="Arial"/>
                <a:cs typeface="Arial"/>
              </a:rPr>
              <a:t>Constipated</a:t>
            </a:r>
            <a:r>
              <a:rPr sz="1941" spc="141" dirty="0">
                <a:latin typeface="Arial"/>
                <a:cs typeface="Arial"/>
              </a:rPr>
              <a:t> </a:t>
            </a:r>
            <a:r>
              <a:rPr sz="1941" dirty="0">
                <a:latin typeface="Arial"/>
                <a:cs typeface="Arial"/>
              </a:rPr>
              <a:t>parietal</a:t>
            </a:r>
            <a:r>
              <a:rPr sz="1941" spc="137" dirty="0">
                <a:latin typeface="Arial"/>
                <a:cs typeface="Arial"/>
              </a:rPr>
              <a:t> </a:t>
            </a:r>
            <a:r>
              <a:rPr sz="1941" spc="-9" dirty="0">
                <a:latin typeface="Arial"/>
                <a:cs typeface="Arial"/>
              </a:rPr>
              <a:t>cells</a:t>
            </a:r>
            <a:endParaRPr sz="194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567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8059" y="495562"/>
            <a:ext cx="9278471" cy="822829"/>
          </a:xfrm>
          <a:prstGeom prst="rect">
            <a:avLst/>
          </a:prstGeom>
        </p:spPr>
        <p:txBody>
          <a:bodyPr vert="horz" wrap="square" lIns="0" tIns="129071" rIns="0" bIns="0" rtlCol="0" anchor="ctr">
            <a:spAutoFit/>
          </a:bodyPr>
          <a:lstStyle/>
          <a:p>
            <a:pPr marL="64998">
              <a:lnSpc>
                <a:spcPts val="3327"/>
              </a:lnSpc>
              <a:spcBef>
                <a:spcPts val="88"/>
              </a:spcBef>
            </a:pPr>
            <a:r>
              <a:rPr sz="2824" dirty="0">
                <a:latin typeface="Calibri Light"/>
                <a:cs typeface="Calibri Light"/>
              </a:rPr>
              <a:t>Endocrine Cells</a:t>
            </a:r>
            <a:r>
              <a:rPr sz="2824" spc="-4" dirty="0">
                <a:latin typeface="Calibri Light"/>
                <a:cs typeface="Calibri Light"/>
              </a:rPr>
              <a:t> </a:t>
            </a:r>
            <a:r>
              <a:rPr sz="2824" spc="-18" dirty="0">
                <a:solidFill>
                  <a:srgbClr val="ED1C24"/>
                </a:solidFill>
                <a:latin typeface="Calibri Light"/>
                <a:cs typeface="Calibri Light"/>
              </a:rPr>
              <a:t>body</a:t>
            </a:r>
            <a:endParaRPr sz="2824">
              <a:latin typeface="Calibri Light"/>
              <a:cs typeface="Calibri Light"/>
            </a:endParaRPr>
          </a:p>
          <a:p>
            <a:pPr marL="64998">
              <a:lnSpc>
                <a:spcPts val="2056"/>
              </a:lnSpc>
            </a:pPr>
            <a:r>
              <a:rPr sz="1765" dirty="0">
                <a:latin typeface="Calibri Light"/>
                <a:cs typeface="Calibri Light"/>
              </a:rPr>
              <a:t>D</a:t>
            </a:r>
            <a:r>
              <a:rPr sz="1765" spc="-31" dirty="0">
                <a:latin typeface="Calibri Light"/>
                <a:cs typeface="Calibri Light"/>
              </a:rPr>
              <a:t> </a:t>
            </a:r>
            <a:r>
              <a:rPr sz="1765" spc="-9" dirty="0">
                <a:latin typeface="Calibri Light"/>
                <a:cs typeface="Calibri Light"/>
              </a:rPr>
              <a:t>somatostatin,</a:t>
            </a:r>
            <a:r>
              <a:rPr sz="1765" spc="-26" dirty="0">
                <a:latin typeface="Calibri Light"/>
                <a:cs typeface="Calibri Light"/>
              </a:rPr>
              <a:t> </a:t>
            </a:r>
            <a:r>
              <a:rPr sz="1765" dirty="0">
                <a:latin typeface="Calibri Light"/>
                <a:cs typeface="Calibri Light"/>
              </a:rPr>
              <a:t>EC</a:t>
            </a:r>
            <a:r>
              <a:rPr sz="1765" spc="-26" dirty="0">
                <a:latin typeface="Calibri Light"/>
                <a:cs typeface="Calibri Light"/>
              </a:rPr>
              <a:t> </a:t>
            </a:r>
            <a:r>
              <a:rPr sz="1765" dirty="0">
                <a:latin typeface="Calibri Light"/>
                <a:cs typeface="Calibri Light"/>
              </a:rPr>
              <a:t>serotonin,</a:t>
            </a:r>
            <a:r>
              <a:rPr sz="1765" spc="-26" dirty="0">
                <a:latin typeface="Calibri Light"/>
                <a:cs typeface="Calibri Light"/>
              </a:rPr>
              <a:t> </a:t>
            </a:r>
            <a:r>
              <a:rPr sz="1765" dirty="0">
                <a:latin typeface="Calibri Light"/>
                <a:cs typeface="Calibri Light"/>
              </a:rPr>
              <a:t>ECL</a:t>
            </a:r>
            <a:r>
              <a:rPr sz="1765" spc="-31" dirty="0">
                <a:latin typeface="Calibri Light"/>
                <a:cs typeface="Calibri Light"/>
              </a:rPr>
              <a:t> </a:t>
            </a:r>
            <a:r>
              <a:rPr sz="1765" dirty="0">
                <a:latin typeface="Calibri Light"/>
                <a:cs typeface="Calibri Light"/>
              </a:rPr>
              <a:t>histamine</a:t>
            </a:r>
            <a:r>
              <a:rPr sz="1765" spc="-26" dirty="0">
                <a:latin typeface="Calibri Light"/>
                <a:cs typeface="Calibri Light"/>
              </a:rPr>
              <a:t> </a:t>
            </a:r>
            <a:r>
              <a:rPr sz="1765" dirty="0">
                <a:latin typeface="Calibri Light"/>
                <a:cs typeface="Calibri Light"/>
              </a:rPr>
              <a:t>or</a:t>
            </a:r>
            <a:r>
              <a:rPr sz="1765" spc="-26" dirty="0">
                <a:latin typeface="Calibri Light"/>
                <a:cs typeface="Calibri Light"/>
              </a:rPr>
              <a:t> </a:t>
            </a:r>
            <a:r>
              <a:rPr sz="1765" dirty="0">
                <a:latin typeface="Calibri Light"/>
                <a:cs typeface="Calibri Light"/>
              </a:rPr>
              <a:t>Ghrelin,</a:t>
            </a:r>
            <a:r>
              <a:rPr sz="1765" spc="-26" dirty="0">
                <a:latin typeface="Calibri Light"/>
                <a:cs typeface="Calibri Light"/>
              </a:rPr>
              <a:t> </a:t>
            </a:r>
            <a:r>
              <a:rPr sz="1765" dirty="0">
                <a:latin typeface="Calibri Light"/>
                <a:cs typeface="Calibri Light"/>
              </a:rPr>
              <a:t>G</a:t>
            </a:r>
            <a:r>
              <a:rPr sz="1765" spc="-26" dirty="0">
                <a:latin typeface="Calibri Light"/>
                <a:cs typeface="Calibri Light"/>
              </a:rPr>
              <a:t> </a:t>
            </a:r>
            <a:r>
              <a:rPr sz="1765" spc="-9" dirty="0">
                <a:latin typeface="Calibri Light"/>
                <a:cs typeface="Calibri Light"/>
              </a:rPr>
              <a:t>gastrin</a:t>
            </a:r>
            <a:endParaRPr sz="1765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155521" y="2102179"/>
            <a:ext cx="5881407" cy="3267075"/>
            <a:chOff x="1696656" y="2382469"/>
            <a:chExt cx="6665595" cy="37026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6656" y="2382469"/>
              <a:ext cx="6223127" cy="28824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13687" y="2382469"/>
              <a:ext cx="448043" cy="37020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6656" y="5258854"/>
              <a:ext cx="6223127" cy="82569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137184" y="5436508"/>
            <a:ext cx="4231341" cy="204762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z="1235" dirty="0">
                <a:solidFill>
                  <a:srgbClr val="010202"/>
                </a:solidFill>
                <a:latin typeface="Arial"/>
                <a:cs typeface="Arial"/>
              </a:rPr>
              <a:t>Modified</a:t>
            </a:r>
            <a:r>
              <a:rPr sz="1235" spc="106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235" dirty="0">
                <a:solidFill>
                  <a:srgbClr val="010202"/>
                </a:solidFill>
                <a:latin typeface="Arial"/>
                <a:cs typeface="Arial"/>
              </a:rPr>
              <a:t>from</a:t>
            </a:r>
            <a:r>
              <a:rPr sz="1235" spc="110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235" dirty="0">
                <a:solidFill>
                  <a:srgbClr val="010202"/>
                </a:solidFill>
                <a:latin typeface="Arial"/>
                <a:cs typeface="Arial"/>
              </a:rPr>
              <a:t>Gasteroenterologia</a:t>
            </a:r>
            <a:r>
              <a:rPr sz="1235" spc="110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235" dirty="0">
                <a:solidFill>
                  <a:srgbClr val="010202"/>
                </a:solidFill>
                <a:latin typeface="Arial"/>
                <a:cs typeface="Arial"/>
              </a:rPr>
              <a:t>Polska</a:t>
            </a:r>
            <a:r>
              <a:rPr sz="1235" spc="101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235" dirty="0">
                <a:solidFill>
                  <a:srgbClr val="010202"/>
                </a:solidFill>
                <a:latin typeface="Arial"/>
                <a:cs typeface="Arial"/>
              </a:rPr>
              <a:t>2006,</a:t>
            </a:r>
            <a:r>
              <a:rPr sz="1235" spc="106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235" dirty="0">
                <a:solidFill>
                  <a:srgbClr val="010202"/>
                </a:solidFill>
                <a:latin typeface="Arial"/>
                <a:cs typeface="Arial"/>
              </a:rPr>
              <a:t>13(1):</a:t>
            </a:r>
            <a:r>
              <a:rPr sz="1235" spc="101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235" dirty="0">
                <a:solidFill>
                  <a:srgbClr val="010202"/>
                </a:solidFill>
                <a:latin typeface="Arial"/>
                <a:cs typeface="Arial"/>
              </a:rPr>
              <a:t>7-</a:t>
            </a:r>
            <a:r>
              <a:rPr sz="1235" spc="-22" dirty="0">
                <a:solidFill>
                  <a:srgbClr val="010202"/>
                </a:solidFill>
                <a:latin typeface="Arial"/>
                <a:cs typeface="Arial"/>
              </a:rPr>
              <a:t>10</a:t>
            </a:r>
            <a:endParaRPr sz="1235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15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83262" y="1008529"/>
            <a:ext cx="3413322" cy="484095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889986" y="1600200"/>
            <a:ext cx="2867025" cy="630768"/>
          </a:xfrm>
          <a:prstGeom prst="rect">
            <a:avLst/>
          </a:prstGeom>
          <a:solidFill>
            <a:srgbClr val="FFFF66"/>
          </a:solidFill>
        </p:spPr>
        <p:txBody>
          <a:bodyPr vert="horz" wrap="square" lIns="0" tIns="21291" rIns="0" bIns="0" rtlCol="0">
            <a:spAutoFit/>
          </a:bodyPr>
          <a:lstStyle/>
          <a:p>
            <a:pPr marL="64437" marR="232534">
              <a:lnSpc>
                <a:spcPct val="102299"/>
              </a:lnSpc>
              <a:spcBef>
                <a:spcPts val="168"/>
              </a:spcBef>
            </a:pPr>
            <a:r>
              <a:rPr sz="1941" dirty="0">
                <a:latin typeface="Times New Roman"/>
                <a:cs typeface="Times New Roman"/>
              </a:rPr>
              <a:t>PGI</a:t>
            </a:r>
            <a:r>
              <a:rPr sz="1941" spc="57" dirty="0">
                <a:latin typeface="Times New Roman"/>
                <a:cs typeface="Times New Roman"/>
              </a:rPr>
              <a:t> </a:t>
            </a:r>
            <a:r>
              <a:rPr sz="1941" dirty="0">
                <a:latin typeface="Times New Roman"/>
                <a:cs typeface="Times New Roman"/>
              </a:rPr>
              <a:t>(pepsinogen</a:t>
            </a:r>
            <a:r>
              <a:rPr sz="1941" spc="62" dirty="0">
                <a:latin typeface="Times New Roman"/>
                <a:cs typeface="Times New Roman"/>
              </a:rPr>
              <a:t> </a:t>
            </a:r>
            <a:r>
              <a:rPr sz="1941" dirty="0">
                <a:latin typeface="Times New Roman"/>
                <a:cs typeface="Times New Roman"/>
              </a:rPr>
              <a:t>I)</a:t>
            </a:r>
            <a:r>
              <a:rPr sz="1941" spc="57" dirty="0">
                <a:latin typeface="Times New Roman"/>
                <a:cs typeface="Times New Roman"/>
              </a:rPr>
              <a:t> </a:t>
            </a:r>
            <a:r>
              <a:rPr sz="1941" spc="-9" dirty="0">
                <a:latin typeface="Times New Roman"/>
                <a:cs typeface="Times New Roman"/>
              </a:rPr>
              <a:t>stains </a:t>
            </a:r>
            <a:r>
              <a:rPr sz="1941" dirty="0">
                <a:latin typeface="Times New Roman"/>
                <a:cs typeface="Times New Roman"/>
              </a:rPr>
              <a:t>Chief</a:t>
            </a:r>
            <a:r>
              <a:rPr sz="1941" spc="49" dirty="0">
                <a:latin typeface="Times New Roman"/>
                <a:cs typeface="Times New Roman"/>
              </a:rPr>
              <a:t> </a:t>
            </a:r>
            <a:r>
              <a:rPr sz="1941" dirty="0">
                <a:latin typeface="Times New Roman"/>
                <a:cs typeface="Times New Roman"/>
              </a:rPr>
              <a:t>and</a:t>
            </a:r>
            <a:r>
              <a:rPr sz="1941" spc="53" dirty="0">
                <a:latin typeface="Times New Roman"/>
                <a:cs typeface="Times New Roman"/>
              </a:rPr>
              <a:t> </a:t>
            </a:r>
            <a:r>
              <a:rPr sz="1941" dirty="0">
                <a:latin typeface="Times New Roman"/>
                <a:cs typeface="Times New Roman"/>
              </a:rPr>
              <a:t>mucous</a:t>
            </a:r>
            <a:r>
              <a:rPr sz="1941" spc="53" dirty="0">
                <a:latin typeface="Times New Roman"/>
                <a:cs typeface="Times New Roman"/>
              </a:rPr>
              <a:t> </a:t>
            </a:r>
            <a:r>
              <a:rPr sz="1941" spc="-18" dirty="0">
                <a:latin typeface="Times New Roman"/>
                <a:cs typeface="Times New Roman"/>
              </a:rPr>
              <a:t>neck</a:t>
            </a:r>
            <a:endParaRPr sz="1941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27225" y="5500909"/>
            <a:ext cx="834278" cy="353678"/>
          </a:xfrm>
          <a:prstGeom prst="rect">
            <a:avLst/>
          </a:prstGeom>
        </p:spPr>
        <p:txBody>
          <a:bodyPr vert="horz" wrap="square" lIns="0" tIns="54348" rIns="0" bIns="0" rtlCol="0">
            <a:spAutoFit/>
          </a:bodyPr>
          <a:lstStyle/>
          <a:p>
            <a:pPr>
              <a:spcBef>
                <a:spcPts val="427"/>
              </a:spcBef>
            </a:pPr>
            <a:r>
              <a:rPr sz="971" i="1" dirty="0">
                <a:latin typeface="Times New Roman"/>
                <a:cs typeface="Times New Roman"/>
              </a:rPr>
              <a:t>El-</a:t>
            </a:r>
            <a:r>
              <a:rPr sz="971" i="1" spc="4" dirty="0">
                <a:latin typeface="Times New Roman"/>
                <a:cs typeface="Times New Roman"/>
              </a:rPr>
              <a:t>Zimaity</a:t>
            </a:r>
            <a:r>
              <a:rPr sz="971" i="1" spc="-4" dirty="0">
                <a:latin typeface="Times New Roman"/>
                <a:cs typeface="Times New Roman"/>
              </a:rPr>
              <a:t> </a:t>
            </a:r>
            <a:r>
              <a:rPr sz="971" i="1" spc="88" dirty="0">
                <a:latin typeface="Times New Roman"/>
                <a:cs typeface="Times New Roman"/>
              </a:rPr>
              <a:t>H</a:t>
            </a:r>
            <a:r>
              <a:rPr sz="971" i="1" spc="-1222" dirty="0">
                <a:latin typeface="Times New Roman"/>
                <a:cs typeface="Times New Roman"/>
              </a:rPr>
              <a:t>M</a:t>
            </a:r>
            <a:r>
              <a:rPr sz="1456" spc="132" baseline="20202" dirty="0">
                <a:latin typeface="Arial"/>
                <a:cs typeface="Arial"/>
              </a:rPr>
              <a:t>1</a:t>
            </a:r>
            <a:r>
              <a:rPr sz="1456" spc="146" baseline="20202" dirty="0">
                <a:latin typeface="Arial"/>
                <a:cs typeface="Arial"/>
              </a:rPr>
              <a:t>8</a:t>
            </a:r>
            <a:r>
              <a:rPr sz="1456" spc="-53" baseline="20202" dirty="0">
                <a:latin typeface="Arial"/>
                <a:cs typeface="Arial"/>
              </a:rPr>
              <a:t> </a:t>
            </a:r>
            <a:r>
              <a:rPr sz="971" i="1" spc="-512" dirty="0">
                <a:latin typeface="Times New Roman"/>
                <a:cs typeface="Times New Roman"/>
              </a:rPr>
              <a:t>T</a:t>
            </a:r>
            <a:endParaRPr sz="971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42200" y="1725706"/>
            <a:ext cx="3603822" cy="412377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27451" y="1035911"/>
            <a:ext cx="3953996" cy="53690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wrap="square" lIns="0" tIns="20731" rIns="0" bIns="0" rtlCol="0" anchor="ctr">
            <a:spAutoFit/>
          </a:bodyPr>
          <a:lstStyle/>
          <a:p>
            <a:pPr marL="161934">
              <a:lnSpc>
                <a:spcPct val="100000"/>
              </a:lnSpc>
              <a:spcBef>
                <a:spcPts val="163"/>
              </a:spcBef>
            </a:pPr>
            <a:r>
              <a:rPr sz="3353" dirty="0">
                <a:solidFill>
                  <a:srgbClr val="FFFFFF"/>
                </a:solidFill>
                <a:latin typeface="Times New Roman"/>
                <a:cs typeface="Times New Roman"/>
              </a:rPr>
              <a:t>NORMAL</a:t>
            </a:r>
            <a:r>
              <a:rPr sz="3353" spc="-8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53" spc="-9" dirty="0">
                <a:solidFill>
                  <a:srgbClr val="FFFFFF"/>
                </a:solidFill>
                <a:latin typeface="Times New Roman"/>
                <a:cs typeface="Times New Roman"/>
              </a:rPr>
              <a:t>CORPUS</a:t>
            </a:r>
            <a:endParaRPr sz="335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87659" y="1707776"/>
            <a:ext cx="2474259" cy="372840"/>
          </a:xfrm>
          <a:prstGeom prst="rect">
            <a:avLst/>
          </a:prstGeom>
          <a:solidFill>
            <a:srgbClr val="F7FDBB"/>
          </a:solidFill>
        </p:spPr>
        <p:txBody>
          <a:bodyPr vert="horz" wrap="square" lIns="0" tIns="26334" rIns="0" bIns="0" rtlCol="0">
            <a:spAutoFit/>
          </a:bodyPr>
          <a:lstStyle/>
          <a:p>
            <a:pPr marL="64437">
              <a:spcBef>
                <a:spcPts val="207"/>
              </a:spcBef>
            </a:pPr>
            <a:r>
              <a:rPr sz="2250" dirty="0">
                <a:latin typeface="Arial"/>
                <a:cs typeface="Arial"/>
              </a:rPr>
              <a:t>Gastrin-</a:t>
            </a:r>
            <a:r>
              <a:rPr sz="2250" spc="-40" dirty="0">
                <a:latin typeface="Arial"/>
                <a:cs typeface="Arial"/>
              </a:rPr>
              <a:t> </a:t>
            </a:r>
            <a:r>
              <a:rPr sz="2250" spc="-9" dirty="0">
                <a:latin typeface="Arial"/>
                <a:cs typeface="Arial"/>
              </a:rPr>
              <a:t>Negative</a:t>
            </a:r>
            <a:endParaRPr sz="2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36083" y="1117621"/>
            <a:ext cx="2961154" cy="474202"/>
          </a:xfrm>
          <a:prstGeom prst="rect">
            <a:avLst/>
          </a:prstGeom>
        </p:spPr>
        <p:txBody>
          <a:bodyPr vert="horz" wrap="square" lIns="0" tIns="7844" rIns="0" bIns="0" rtlCol="0">
            <a:spAutoFit/>
          </a:bodyPr>
          <a:lstStyle/>
          <a:p>
            <a:pPr marL="11206" marR="4483">
              <a:lnSpc>
                <a:spcPct val="101299"/>
              </a:lnSpc>
              <a:spcBef>
                <a:spcPts val="62"/>
              </a:spcBef>
            </a:pPr>
            <a:r>
              <a:rPr sz="1500" b="1" dirty="0">
                <a:latin typeface="Arial"/>
                <a:cs typeface="Arial"/>
              </a:rPr>
              <a:t>Oxyntic</a:t>
            </a:r>
            <a:r>
              <a:rPr sz="1500" b="1" spc="-62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endocrine</a:t>
            </a:r>
            <a:r>
              <a:rPr sz="1500" b="1" spc="313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cells</a:t>
            </a:r>
            <a:r>
              <a:rPr sz="1500" b="1" spc="-49" dirty="0">
                <a:latin typeface="Arial"/>
                <a:cs typeface="Arial"/>
              </a:rPr>
              <a:t> </a:t>
            </a:r>
            <a:r>
              <a:rPr sz="1500" b="1" spc="-18" dirty="0">
                <a:latin typeface="Arial"/>
                <a:cs typeface="Arial"/>
              </a:rPr>
              <a:t>make </a:t>
            </a:r>
            <a:r>
              <a:rPr sz="1500" b="1" dirty="0">
                <a:solidFill>
                  <a:srgbClr val="FF0000"/>
                </a:solidFill>
                <a:latin typeface="Arial"/>
                <a:cs typeface="Arial"/>
              </a:rPr>
              <a:t>histamine</a:t>
            </a:r>
            <a:r>
              <a:rPr sz="1500" b="1" spc="-3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or</a:t>
            </a:r>
            <a:r>
              <a:rPr sz="1500" b="1" spc="366" dirty="0"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0000"/>
                </a:solidFill>
                <a:latin typeface="Arial"/>
                <a:cs typeface="Arial"/>
              </a:rPr>
              <a:t>ghrelin</a:t>
            </a:r>
            <a:r>
              <a:rPr sz="1500" b="1" dirty="0">
                <a:latin typeface="Arial"/>
                <a:cs typeface="Arial"/>
              </a:rPr>
              <a:t>,</a:t>
            </a:r>
            <a:r>
              <a:rPr sz="1500" b="1" spc="-31" dirty="0">
                <a:latin typeface="Arial"/>
                <a:cs typeface="Arial"/>
              </a:rPr>
              <a:t> </a:t>
            </a:r>
            <a:r>
              <a:rPr sz="15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not</a:t>
            </a:r>
            <a:r>
              <a:rPr sz="1500" b="1" u="heavy" spc="-10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spc="-9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gastrin</a:t>
            </a:r>
            <a:endParaRPr sz="15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573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2919" y="1008529"/>
            <a:ext cx="4367941" cy="415515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95453" y="1008529"/>
            <a:ext cx="4103605" cy="376518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204495" y="3499088"/>
            <a:ext cx="834278" cy="156190"/>
          </a:xfrm>
          <a:prstGeom prst="rect">
            <a:avLst/>
          </a:prstGeom>
        </p:spPr>
        <p:txBody>
          <a:bodyPr vert="horz" wrap="square" lIns="0" tIns="6724" rIns="0" bIns="0" rtlCol="0">
            <a:spAutoFit/>
          </a:bodyPr>
          <a:lstStyle/>
          <a:p>
            <a:pPr>
              <a:spcBef>
                <a:spcPts val="53"/>
              </a:spcBef>
            </a:pPr>
            <a:r>
              <a:rPr sz="971" i="1" dirty="0">
                <a:latin typeface="Times New Roman"/>
                <a:cs typeface="Times New Roman"/>
              </a:rPr>
              <a:t>El-Zimaity</a:t>
            </a:r>
            <a:r>
              <a:rPr sz="971" i="1" spc="40" dirty="0">
                <a:latin typeface="Times New Roman"/>
                <a:cs typeface="Times New Roman"/>
              </a:rPr>
              <a:t> </a:t>
            </a:r>
            <a:r>
              <a:rPr sz="971" i="1" spc="-22" dirty="0">
                <a:latin typeface="Times New Roman"/>
                <a:cs typeface="Times New Roman"/>
              </a:rPr>
              <a:t>HMT</a:t>
            </a:r>
            <a:endParaRPr sz="971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17212" y="1169895"/>
            <a:ext cx="1452282" cy="369444"/>
          </a:xfrm>
          <a:prstGeom prst="rect">
            <a:avLst/>
          </a:prstGeom>
          <a:solidFill>
            <a:srgbClr val="FFFF66"/>
          </a:solidFill>
        </p:spPr>
        <p:txBody>
          <a:bodyPr vert="horz" wrap="square" lIns="0" tIns="22971" rIns="0" bIns="0" rtlCol="0">
            <a:spAutoFit/>
          </a:bodyPr>
          <a:lstStyle/>
          <a:p>
            <a:pPr marL="64437">
              <a:spcBef>
                <a:spcPts val="180"/>
              </a:spcBef>
            </a:pPr>
            <a:r>
              <a:rPr sz="2250" dirty="0">
                <a:latin typeface="Times New Roman"/>
                <a:cs typeface="Times New Roman"/>
              </a:rPr>
              <a:t>Gastrin</a:t>
            </a:r>
            <a:r>
              <a:rPr sz="2250" spc="-18" dirty="0">
                <a:latin typeface="Times New Roman"/>
                <a:cs typeface="Times New Roman"/>
              </a:rPr>
              <a:t> </a:t>
            </a:r>
            <a:r>
              <a:rPr sz="2250" spc="-9" dirty="0">
                <a:latin typeface="Times New Roman"/>
                <a:cs typeface="Times New Roman"/>
              </a:rPr>
              <a:t>(-</a:t>
            </a:r>
            <a:r>
              <a:rPr sz="2250" spc="-44" dirty="0">
                <a:latin typeface="Times New Roman"/>
                <a:cs typeface="Times New Roman"/>
              </a:rPr>
              <a:t>)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68695" y="1008530"/>
            <a:ext cx="1559858" cy="847164"/>
          </a:xfrm>
          <a:custGeom>
            <a:avLst/>
            <a:gdLst/>
            <a:ahLst/>
            <a:cxnLst/>
            <a:rect l="l" t="t" r="r" b="b"/>
            <a:pathLst>
              <a:path w="1767839" h="960119">
                <a:moveTo>
                  <a:pt x="1767839" y="960119"/>
                </a:moveTo>
                <a:lnTo>
                  <a:pt x="1767839" y="0"/>
                </a:lnTo>
                <a:lnTo>
                  <a:pt x="0" y="0"/>
                </a:lnTo>
                <a:lnTo>
                  <a:pt x="0" y="960119"/>
                </a:lnTo>
                <a:lnTo>
                  <a:pt x="1767839" y="960119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68695" y="1014911"/>
            <a:ext cx="1559858" cy="413620"/>
          </a:xfrm>
          <a:prstGeom prst="rect">
            <a:avLst/>
          </a:prstGeom>
          <a:solidFill>
            <a:srgbClr val="ED7D31"/>
          </a:solidFill>
        </p:spPr>
        <p:txBody>
          <a:bodyPr vert="horz" wrap="square" lIns="0" tIns="26334" rIns="0" bIns="0" rtlCol="0" anchor="ctr">
            <a:spAutoFit/>
          </a:bodyPr>
          <a:lstStyle/>
          <a:p>
            <a:pPr marL="86290">
              <a:lnSpc>
                <a:spcPct val="100000"/>
              </a:lnSpc>
              <a:spcBef>
                <a:spcPts val="207"/>
              </a:spcBef>
            </a:pPr>
            <a:r>
              <a:rPr sz="2515" spc="-9" dirty="0">
                <a:solidFill>
                  <a:srgbClr val="FFFF00"/>
                </a:solidFill>
                <a:latin typeface="Times New Roman"/>
                <a:cs typeface="Times New Roman"/>
              </a:rPr>
              <a:t>NORMAL</a:t>
            </a:r>
            <a:endParaRPr sz="2515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68695" y="1434493"/>
            <a:ext cx="1559858" cy="371897"/>
          </a:xfrm>
          <a:prstGeom prst="rect">
            <a:avLst/>
          </a:prstGeom>
          <a:solidFill>
            <a:srgbClr val="ED7D31"/>
          </a:solidFill>
        </p:spPr>
        <p:txBody>
          <a:bodyPr vert="horz" wrap="square" lIns="0" tIns="0" rIns="0" bIns="0" rtlCol="0">
            <a:spAutoFit/>
          </a:bodyPr>
          <a:lstStyle/>
          <a:p>
            <a:pPr marL="152408">
              <a:lnSpc>
                <a:spcPts val="2903"/>
              </a:lnSpc>
            </a:pPr>
            <a:r>
              <a:rPr sz="2515" spc="-9" dirty="0">
                <a:solidFill>
                  <a:srgbClr val="FFFF00"/>
                </a:solidFill>
                <a:latin typeface="Times New Roman"/>
                <a:cs typeface="Times New Roman"/>
              </a:rPr>
              <a:t>CORPUS</a:t>
            </a:r>
            <a:endParaRPr sz="2515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295639" y="2511215"/>
            <a:ext cx="285190" cy="165847"/>
            <a:chOff x="1855457" y="2846044"/>
            <a:chExt cx="323215" cy="187960"/>
          </a:xfrm>
        </p:grpSpPr>
        <p:sp>
          <p:nvSpPr>
            <p:cNvPr id="10" name="object 10"/>
            <p:cNvSpPr/>
            <p:nvPr/>
          </p:nvSpPr>
          <p:spPr>
            <a:xfrm>
              <a:off x="1859267" y="2849854"/>
              <a:ext cx="315595" cy="180340"/>
            </a:xfrm>
            <a:custGeom>
              <a:avLst/>
              <a:gdLst/>
              <a:ahLst/>
              <a:cxnLst/>
              <a:rect l="l" t="t" r="r" b="b"/>
              <a:pathLst>
                <a:path w="315594" h="180339">
                  <a:moveTo>
                    <a:pt x="315226" y="134835"/>
                  </a:moveTo>
                  <a:lnTo>
                    <a:pt x="315226" y="44945"/>
                  </a:lnTo>
                  <a:lnTo>
                    <a:pt x="123583" y="44945"/>
                  </a:lnTo>
                  <a:lnTo>
                    <a:pt x="123583" y="0"/>
                  </a:lnTo>
                  <a:lnTo>
                    <a:pt x="0" y="89890"/>
                  </a:lnTo>
                  <a:lnTo>
                    <a:pt x="123583" y="179781"/>
                  </a:lnTo>
                  <a:lnTo>
                    <a:pt x="123583" y="134835"/>
                  </a:lnTo>
                  <a:lnTo>
                    <a:pt x="315226" y="134835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1859267" y="2849854"/>
              <a:ext cx="315595" cy="180340"/>
            </a:xfrm>
            <a:custGeom>
              <a:avLst/>
              <a:gdLst/>
              <a:ahLst/>
              <a:cxnLst/>
              <a:rect l="l" t="t" r="r" b="b"/>
              <a:pathLst>
                <a:path w="315594" h="180339">
                  <a:moveTo>
                    <a:pt x="0" y="89890"/>
                  </a:moveTo>
                  <a:lnTo>
                    <a:pt x="123583" y="0"/>
                  </a:lnTo>
                  <a:lnTo>
                    <a:pt x="123583" y="44945"/>
                  </a:lnTo>
                  <a:lnTo>
                    <a:pt x="315226" y="44945"/>
                  </a:lnTo>
                  <a:lnTo>
                    <a:pt x="315226" y="134835"/>
                  </a:lnTo>
                  <a:lnTo>
                    <a:pt x="123583" y="134835"/>
                  </a:lnTo>
                  <a:lnTo>
                    <a:pt x="123583" y="179781"/>
                  </a:lnTo>
                  <a:lnTo>
                    <a:pt x="0" y="89890"/>
                  </a:lnTo>
                  <a:close/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577142" y="2460812"/>
            <a:ext cx="1054474" cy="418108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26333" rIns="0" bIns="0" rtlCol="0">
            <a:spAutoFit/>
          </a:bodyPr>
          <a:lstStyle/>
          <a:p>
            <a:pPr marL="64437" marR="67799">
              <a:lnSpc>
                <a:spcPct val="103200"/>
              </a:lnSpc>
              <a:spcBef>
                <a:spcPts val="206"/>
              </a:spcBef>
            </a:pPr>
            <a:r>
              <a:rPr sz="1235" dirty="0">
                <a:latin typeface="Arial"/>
                <a:cs typeface="Arial"/>
              </a:rPr>
              <a:t>Parietal</a:t>
            </a:r>
            <a:r>
              <a:rPr sz="1235" spc="93" dirty="0">
                <a:latin typeface="Arial"/>
                <a:cs typeface="Arial"/>
              </a:rPr>
              <a:t> </a:t>
            </a:r>
            <a:r>
              <a:rPr sz="1235" spc="-9" dirty="0">
                <a:latin typeface="Arial"/>
                <a:cs typeface="Arial"/>
              </a:rPr>
              <a:t>cells </a:t>
            </a:r>
            <a:r>
              <a:rPr sz="1235" dirty="0">
                <a:latin typeface="Arial"/>
                <a:cs typeface="Arial"/>
              </a:rPr>
              <a:t>No</a:t>
            </a:r>
            <a:r>
              <a:rPr sz="1235" spc="35" dirty="0">
                <a:latin typeface="Arial"/>
                <a:cs typeface="Arial"/>
              </a:rPr>
              <a:t> </a:t>
            </a:r>
            <a:r>
              <a:rPr sz="1235" dirty="0">
                <a:latin typeface="Arial"/>
                <a:cs typeface="Arial"/>
              </a:rPr>
              <a:t>G</a:t>
            </a:r>
            <a:r>
              <a:rPr sz="1235" spc="40" dirty="0">
                <a:latin typeface="Arial"/>
                <a:cs typeface="Arial"/>
              </a:rPr>
              <a:t> </a:t>
            </a:r>
            <a:r>
              <a:rPr sz="1235" spc="-9" dirty="0">
                <a:latin typeface="Arial"/>
                <a:cs typeface="Arial"/>
              </a:rPr>
              <a:t>cells</a:t>
            </a:r>
            <a:endParaRPr sz="1235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792919" y="3167813"/>
            <a:ext cx="8606678" cy="2682128"/>
            <a:chOff x="152374" y="3590188"/>
            <a:chExt cx="9754235" cy="303974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30507" y="3590188"/>
              <a:ext cx="4675492" cy="30392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374" y="3776382"/>
              <a:ext cx="4925593" cy="285302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871012" y="3823458"/>
            <a:ext cx="1452282" cy="369444"/>
          </a:xfrm>
          <a:prstGeom prst="rect">
            <a:avLst/>
          </a:prstGeom>
          <a:solidFill>
            <a:srgbClr val="FFFF66"/>
          </a:solidFill>
        </p:spPr>
        <p:txBody>
          <a:bodyPr vert="horz" wrap="square" lIns="0" tIns="22971" rIns="0" bIns="0" rtlCol="0">
            <a:spAutoFit/>
          </a:bodyPr>
          <a:lstStyle/>
          <a:p>
            <a:pPr marL="64437">
              <a:spcBef>
                <a:spcPts val="180"/>
              </a:spcBef>
            </a:pPr>
            <a:r>
              <a:rPr sz="2250" dirty="0">
                <a:latin typeface="Times New Roman"/>
                <a:cs typeface="Times New Roman"/>
              </a:rPr>
              <a:t>Gastrin</a:t>
            </a:r>
            <a:r>
              <a:rPr sz="2250" spc="-26" dirty="0">
                <a:latin typeface="Times New Roman"/>
                <a:cs typeface="Times New Roman"/>
              </a:rPr>
              <a:t> </a:t>
            </a:r>
            <a:r>
              <a:rPr sz="2250" spc="-22" dirty="0">
                <a:latin typeface="Times New Roman"/>
                <a:cs typeface="Times New Roman"/>
              </a:rPr>
              <a:t>(+)</a:t>
            </a:r>
            <a:endParaRPr sz="2250">
              <a:latin typeface="Times New Roman"/>
              <a:cs typeface="Times New Roma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264252" y="5005433"/>
            <a:ext cx="180974" cy="280707"/>
            <a:chOff x="2953219" y="5672823"/>
            <a:chExt cx="205104" cy="318135"/>
          </a:xfrm>
        </p:grpSpPr>
        <p:sp>
          <p:nvSpPr>
            <p:cNvPr id="18" name="object 18"/>
            <p:cNvSpPr/>
            <p:nvPr/>
          </p:nvSpPr>
          <p:spPr>
            <a:xfrm>
              <a:off x="2957029" y="5676633"/>
              <a:ext cx="197485" cy="310515"/>
            </a:xfrm>
            <a:custGeom>
              <a:avLst/>
              <a:gdLst/>
              <a:ahLst/>
              <a:cxnLst/>
              <a:rect l="l" t="t" r="r" b="b"/>
              <a:pathLst>
                <a:path w="197485" h="310514">
                  <a:moveTo>
                    <a:pt x="197485" y="161226"/>
                  </a:moveTo>
                  <a:lnTo>
                    <a:pt x="155689" y="178142"/>
                  </a:lnTo>
                  <a:lnTo>
                    <a:pt x="83578" y="0"/>
                  </a:lnTo>
                  <a:lnTo>
                    <a:pt x="0" y="33832"/>
                  </a:lnTo>
                  <a:lnTo>
                    <a:pt x="72110" y="211975"/>
                  </a:lnTo>
                  <a:lnTo>
                    <a:pt x="30314" y="228892"/>
                  </a:lnTo>
                  <a:lnTo>
                    <a:pt x="160439" y="310032"/>
                  </a:lnTo>
                  <a:lnTo>
                    <a:pt x="197485" y="161226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" name="object 19"/>
            <p:cNvSpPr/>
            <p:nvPr/>
          </p:nvSpPr>
          <p:spPr>
            <a:xfrm>
              <a:off x="2957029" y="5676633"/>
              <a:ext cx="197485" cy="310515"/>
            </a:xfrm>
            <a:custGeom>
              <a:avLst/>
              <a:gdLst/>
              <a:ahLst/>
              <a:cxnLst/>
              <a:rect l="l" t="t" r="r" b="b"/>
              <a:pathLst>
                <a:path w="197485" h="310514">
                  <a:moveTo>
                    <a:pt x="160451" y="310032"/>
                  </a:moveTo>
                  <a:lnTo>
                    <a:pt x="30314" y="228892"/>
                  </a:lnTo>
                  <a:lnTo>
                    <a:pt x="72110" y="211975"/>
                  </a:lnTo>
                  <a:lnTo>
                    <a:pt x="0" y="33832"/>
                  </a:lnTo>
                  <a:lnTo>
                    <a:pt x="83578" y="0"/>
                  </a:lnTo>
                  <a:lnTo>
                    <a:pt x="155689" y="178142"/>
                  </a:lnTo>
                  <a:lnTo>
                    <a:pt x="197485" y="161226"/>
                  </a:lnTo>
                  <a:lnTo>
                    <a:pt x="160451" y="310032"/>
                  </a:lnTo>
                  <a:close/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455883" y="4773717"/>
            <a:ext cx="1026459" cy="222301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1937" rIns="0" bIns="0" rtlCol="0">
            <a:spAutoFit/>
          </a:bodyPr>
          <a:lstStyle/>
          <a:p>
            <a:pPr marL="64437">
              <a:spcBef>
                <a:spcPts val="251"/>
              </a:spcBef>
            </a:pPr>
            <a:r>
              <a:rPr sz="1235" dirty="0">
                <a:latin typeface="Arial"/>
                <a:cs typeface="Arial"/>
              </a:rPr>
              <a:t>Gastrin</a:t>
            </a:r>
            <a:r>
              <a:rPr sz="1235" spc="93" dirty="0">
                <a:latin typeface="Arial"/>
                <a:cs typeface="Arial"/>
              </a:rPr>
              <a:t> </a:t>
            </a:r>
            <a:r>
              <a:rPr sz="1235" spc="-9" dirty="0">
                <a:latin typeface="Arial"/>
                <a:cs typeface="Arial"/>
              </a:rPr>
              <a:t>cells</a:t>
            </a:r>
            <a:endParaRPr sz="1235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814907" y="3833543"/>
            <a:ext cx="1559858" cy="413620"/>
          </a:xfrm>
          <a:prstGeom prst="rect">
            <a:avLst/>
          </a:prstGeom>
          <a:solidFill>
            <a:srgbClr val="ED7D31"/>
          </a:solidFill>
        </p:spPr>
        <p:txBody>
          <a:bodyPr vert="horz" wrap="square" lIns="0" tIns="26334" rIns="0" bIns="0" rtlCol="0">
            <a:spAutoFit/>
          </a:bodyPr>
          <a:lstStyle/>
          <a:p>
            <a:pPr marL="80687">
              <a:spcBef>
                <a:spcPts val="207"/>
              </a:spcBef>
            </a:pPr>
            <a:r>
              <a:rPr sz="2515" spc="-9" dirty="0">
                <a:solidFill>
                  <a:srgbClr val="FFFF00"/>
                </a:solidFill>
                <a:latin typeface="Times New Roman"/>
                <a:cs typeface="Times New Roman"/>
              </a:rPr>
              <a:t>ANTRUM</a:t>
            </a:r>
            <a:endParaRPr sz="2515">
              <a:latin typeface="Times New Roman"/>
              <a:cs typeface="Times New Roman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788448" y="3189407"/>
            <a:ext cx="8615643" cy="228040"/>
            <a:chOff x="147307" y="3614661"/>
            <a:chExt cx="9764395" cy="258445"/>
          </a:xfrm>
        </p:grpSpPr>
        <p:sp>
          <p:nvSpPr>
            <p:cNvPr id="23" name="object 23"/>
            <p:cNvSpPr/>
            <p:nvPr/>
          </p:nvSpPr>
          <p:spPr>
            <a:xfrm>
              <a:off x="152387" y="3619741"/>
              <a:ext cx="9754235" cy="248285"/>
            </a:xfrm>
            <a:custGeom>
              <a:avLst/>
              <a:gdLst/>
              <a:ahLst/>
              <a:cxnLst/>
              <a:rect l="l" t="t" r="r" b="b"/>
              <a:pathLst>
                <a:path w="9754235" h="248285">
                  <a:moveTo>
                    <a:pt x="0" y="247916"/>
                  </a:moveTo>
                  <a:lnTo>
                    <a:pt x="0" y="0"/>
                  </a:lnTo>
                  <a:lnTo>
                    <a:pt x="9753612" y="0"/>
                  </a:lnTo>
                  <a:lnTo>
                    <a:pt x="9753612" y="247916"/>
                  </a:lnTo>
                  <a:lnTo>
                    <a:pt x="0" y="2479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" name="object 24"/>
            <p:cNvSpPr/>
            <p:nvPr/>
          </p:nvSpPr>
          <p:spPr>
            <a:xfrm>
              <a:off x="152387" y="3619741"/>
              <a:ext cx="9754235" cy="248285"/>
            </a:xfrm>
            <a:custGeom>
              <a:avLst/>
              <a:gdLst/>
              <a:ahLst/>
              <a:cxnLst/>
              <a:rect l="l" t="t" r="r" b="b"/>
              <a:pathLst>
                <a:path w="9754235" h="248285">
                  <a:moveTo>
                    <a:pt x="0" y="0"/>
                  </a:moveTo>
                  <a:lnTo>
                    <a:pt x="9753612" y="0"/>
                  </a:lnTo>
                  <a:lnTo>
                    <a:pt x="9753612" y="247916"/>
                  </a:lnTo>
                  <a:lnTo>
                    <a:pt x="0" y="247916"/>
                  </a:lnTo>
                </a:path>
              </a:pathLst>
            </a:custGeom>
            <a:ln w="1016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</p:spTree>
    <p:extLst>
      <p:ext uri="{BB962C8B-B14F-4D97-AF65-F5344CB8AC3E}">
        <p14:creationId xmlns:p14="http://schemas.microsoft.com/office/powerpoint/2010/main" val="396068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8059" y="495562"/>
            <a:ext cx="9278471" cy="822829"/>
          </a:xfrm>
          <a:prstGeom prst="rect">
            <a:avLst/>
          </a:prstGeom>
        </p:spPr>
        <p:txBody>
          <a:bodyPr vert="horz" wrap="square" lIns="0" tIns="129071" rIns="0" bIns="0" rtlCol="0" anchor="ctr">
            <a:spAutoFit/>
          </a:bodyPr>
          <a:lstStyle/>
          <a:p>
            <a:pPr marL="64998">
              <a:lnSpc>
                <a:spcPts val="3327"/>
              </a:lnSpc>
              <a:spcBef>
                <a:spcPts val="88"/>
              </a:spcBef>
            </a:pPr>
            <a:r>
              <a:rPr sz="2824" dirty="0">
                <a:latin typeface="Calibri Light"/>
                <a:cs typeface="Calibri Light"/>
              </a:rPr>
              <a:t>Endocrine Cells </a:t>
            </a:r>
            <a:r>
              <a:rPr sz="2824" spc="-9" dirty="0">
                <a:latin typeface="Calibri Light"/>
                <a:cs typeface="Calibri Light"/>
              </a:rPr>
              <a:t>Stomach</a:t>
            </a:r>
            <a:endParaRPr sz="2824">
              <a:latin typeface="Calibri Light"/>
              <a:cs typeface="Calibri Light"/>
            </a:endParaRPr>
          </a:p>
          <a:p>
            <a:pPr marL="64998">
              <a:lnSpc>
                <a:spcPts val="2056"/>
              </a:lnSpc>
            </a:pPr>
            <a:r>
              <a:rPr sz="1765" dirty="0">
                <a:latin typeface="Calibri Light"/>
                <a:cs typeface="Calibri Light"/>
              </a:rPr>
              <a:t>D</a:t>
            </a:r>
            <a:r>
              <a:rPr sz="1765" spc="-31" dirty="0">
                <a:latin typeface="Calibri Light"/>
                <a:cs typeface="Calibri Light"/>
              </a:rPr>
              <a:t> </a:t>
            </a:r>
            <a:r>
              <a:rPr sz="1765" spc="-9" dirty="0">
                <a:latin typeface="Calibri Light"/>
                <a:cs typeface="Calibri Light"/>
              </a:rPr>
              <a:t>somatostatin,</a:t>
            </a:r>
            <a:r>
              <a:rPr sz="1765" spc="-26" dirty="0">
                <a:latin typeface="Calibri Light"/>
                <a:cs typeface="Calibri Light"/>
              </a:rPr>
              <a:t> </a:t>
            </a:r>
            <a:r>
              <a:rPr sz="1765" dirty="0">
                <a:latin typeface="Calibri Light"/>
                <a:cs typeface="Calibri Light"/>
              </a:rPr>
              <a:t>EC</a:t>
            </a:r>
            <a:r>
              <a:rPr sz="1765" spc="-26" dirty="0">
                <a:latin typeface="Calibri Light"/>
                <a:cs typeface="Calibri Light"/>
              </a:rPr>
              <a:t> </a:t>
            </a:r>
            <a:r>
              <a:rPr sz="1765" dirty="0">
                <a:latin typeface="Calibri Light"/>
                <a:cs typeface="Calibri Light"/>
              </a:rPr>
              <a:t>serotonin,</a:t>
            </a:r>
            <a:r>
              <a:rPr sz="1765" spc="-26" dirty="0">
                <a:latin typeface="Calibri Light"/>
                <a:cs typeface="Calibri Light"/>
              </a:rPr>
              <a:t> </a:t>
            </a:r>
            <a:r>
              <a:rPr sz="1765" dirty="0">
                <a:latin typeface="Calibri Light"/>
                <a:cs typeface="Calibri Light"/>
              </a:rPr>
              <a:t>ECL</a:t>
            </a:r>
            <a:r>
              <a:rPr sz="1765" spc="-31" dirty="0">
                <a:latin typeface="Calibri Light"/>
                <a:cs typeface="Calibri Light"/>
              </a:rPr>
              <a:t> </a:t>
            </a:r>
            <a:r>
              <a:rPr sz="1765" dirty="0">
                <a:latin typeface="Calibri Light"/>
                <a:cs typeface="Calibri Light"/>
              </a:rPr>
              <a:t>histamine</a:t>
            </a:r>
            <a:r>
              <a:rPr sz="1765" spc="-26" dirty="0">
                <a:latin typeface="Calibri Light"/>
                <a:cs typeface="Calibri Light"/>
              </a:rPr>
              <a:t> </a:t>
            </a:r>
            <a:r>
              <a:rPr sz="1765" dirty="0">
                <a:latin typeface="Calibri Light"/>
                <a:cs typeface="Calibri Light"/>
              </a:rPr>
              <a:t>or</a:t>
            </a:r>
            <a:r>
              <a:rPr sz="1765" spc="-26" dirty="0">
                <a:latin typeface="Calibri Light"/>
                <a:cs typeface="Calibri Light"/>
              </a:rPr>
              <a:t> </a:t>
            </a:r>
            <a:r>
              <a:rPr sz="1765" dirty="0">
                <a:latin typeface="Calibri Light"/>
                <a:cs typeface="Calibri Light"/>
              </a:rPr>
              <a:t>Ghrelin,</a:t>
            </a:r>
            <a:r>
              <a:rPr sz="1765" spc="-26" dirty="0">
                <a:latin typeface="Calibri Light"/>
                <a:cs typeface="Calibri Light"/>
              </a:rPr>
              <a:t> </a:t>
            </a:r>
            <a:r>
              <a:rPr sz="1765" dirty="0">
                <a:latin typeface="Calibri Light"/>
                <a:cs typeface="Calibri Light"/>
              </a:rPr>
              <a:t>G</a:t>
            </a:r>
            <a:r>
              <a:rPr sz="1765" spc="-26" dirty="0">
                <a:latin typeface="Calibri Light"/>
                <a:cs typeface="Calibri Light"/>
              </a:rPr>
              <a:t> </a:t>
            </a:r>
            <a:r>
              <a:rPr sz="1765" spc="-9" dirty="0">
                <a:latin typeface="Calibri Light"/>
                <a:cs typeface="Calibri Light"/>
              </a:rPr>
              <a:t>gastrin</a:t>
            </a:r>
            <a:endParaRPr sz="1765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155521" y="2102179"/>
            <a:ext cx="5881407" cy="3267075"/>
            <a:chOff x="1696656" y="2382469"/>
            <a:chExt cx="6665595" cy="37026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6656" y="2382469"/>
              <a:ext cx="6223127" cy="28824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13687" y="2382469"/>
              <a:ext cx="448043" cy="37020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6656" y="5258854"/>
              <a:ext cx="6223127" cy="82569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137184" y="5436508"/>
            <a:ext cx="4231341" cy="204762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z="1235" dirty="0">
                <a:solidFill>
                  <a:srgbClr val="010202"/>
                </a:solidFill>
                <a:latin typeface="Arial"/>
                <a:cs typeface="Arial"/>
              </a:rPr>
              <a:t>Modified</a:t>
            </a:r>
            <a:r>
              <a:rPr sz="1235" spc="106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235" dirty="0">
                <a:solidFill>
                  <a:srgbClr val="010202"/>
                </a:solidFill>
                <a:latin typeface="Arial"/>
                <a:cs typeface="Arial"/>
              </a:rPr>
              <a:t>from</a:t>
            </a:r>
            <a:r>
              <a:rPr sz="1235" spc="110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235" dirty="0">
                <a:solidFill>
                  <a:srgbClr val="010202"/>
                </a:solidFill>
                <a:latin typeface="Arial"/>
                <a:cs typeface="Arial"/>
              </a:rPr>
              <a:t>Gasteroenterologia</a:t>
            </a:r>
            <a:r>
              <a:rPr sz="1235" spc="110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235" dirty="0">
                <a:solidFill>
                  <a:srgbClr val="010202"/>
                </a:solidFill>
                <a:latin typeface="Arial"/>
                <a:cs typeface="Arial"/>
              </a:rPr>
              <a:t>Polska</a:t>
            </a:r>
            <a:r>
              <a:rPr sz="1235" spc="101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235" dirty="0">
                <a:solidFill>
                  <a:srgbClr val="010202"/>
                </a:solidFill>
                <a:latin typeface="Arial"/>
                <a:cs typeface="Arial"/>
              </a:rPr>
              <a:t>2006,</a:t>
            </a:r>
            <a:r>
              <a:rPr sz="1235" spc="106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235" dirty="0">
                <a:solidFill>
                  <a:srgbClr val="010202"/>
                </a:solidFill>
                <a:latin typeface="Arial"/>
                <a:cs typeface="Arial"/>
              </a:rPr>
              <a:t>13(1):</a:t>
            </a:r>
            <a:r>
              <a:rPr sz="1235" spc="101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235" dirty="0">
                <a:solidFill>
                  <a:srgbClr val="010202"/>
                </a:solidFill>
                <a:latin typeface="Arial"/>
                <a:cs typeface="Arial"/>
              </a:rPr>
              <a:t>7-</a:t>
            </a:r>
            <a:r>
              <a:rPr sz="1235" spc="-22" dirty="0">
                <a:solidFill>
                  <a:srgbClr val="010202"/>
                </a:solidFill>
                <a:latin typeface="Arial"/>
                <a:cs typeface="Arial"/>
              </a:rPr>
              <a:t>10</a:t>
            </a:r>
            <a:endParaRPr sz="1235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42200" y="3213858"/>
            <a:ext cx="645459" cy="222301"/>
          </a:xfrm>
          <a:prstGeom prst="rect">
            <a:avLst/>
          </a:prstGeom>
          <a:solidFill>
            <a:srgbClr val="F9D8E7"/>
          </a:solidFill>
        </p:spPr>
        <p:txBody>
          <a:bodyPr vert="horz" wrap="square" lIns="0" tIns="31937" rIns="0" bIns="0" rtlCol="0">
            <a:spAutoFit/>
          </a:bodyPr>
          <a:lstStyle/>
          <a:p>
            <a:pPr marL="64437">
              <a:spcBef>
                <a:spcPts val="251"/>
              </a:spcBef>
            </a:pPr>
            <a:r>
              <a:rPr sz="1235" spc="-18" dirty="0">
                <a:solidFill>
                  <a:srgbClr val="010202"/>
                </a:solidFill>
                <a:latin typeface="Arial"/>
                <a:cs typeface="Arial"/>
              </a:rPr>
              <a:t>body</a:t>
            </a:r>
            <a:endParaRPr sz="1235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683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8695" y="1600200"/>
            <a:ext cx="4529428" cy="410920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30059" y="1922929"/>
            <a:ext cx="1990165" cy="32752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28574" rIns="0" bIns="0" rtlCol="0">
            <a:spAutoFit/>
          </a:bodyPr>
          <a:lstStyle/>
          <a:p>
            <a:pPr marL="64437">
              <a:spcBef>
                <a:spcPts val="224"/>
              </a:spcBef>
            </a:pPr>
            <a:r>
              <a:rPr sz="1941" dirty="0">
                <a:latin typeface="Times New Roman"/>
                <a:cs typeface="Times New Roman"/>
              </a:rPr>
              <a:t>Looks</a:t>
            </a:r>
            <a:r>
              <a:rPr sz="1941" spc="44" dirty="0">
                <a:latin typeface="Times New Roman"/>
                <a:cs typeface="Times New Roman"/>
              </a:rPr>
              <a:t> </a:t>
            </a:r>
            <a:r>
              <a:rPr sz="1941" dirty="0">
                <a:latin typeface="Times New Roman"/>
                <a:cs typeface="Times New Roman"/>
              </a:rPr>
              <a:t>like</a:t>
            </a:r>
            <a:r>
              <a:rPr sz="1941" spc="49" dirty="0">
                <a:latin typeface="Times New Roman"/>
                <a:cs typeface="Times New Roman"/>
              </a:rPr>
              <a:t> </a:t>
            </a:r>
            <a:r>
              <a:rPr sz="1941" spc="-9" dirty="0">
                <a:latin typeface="Times New Roman"/>
                <a:cs typeface="Times New Roman"/>
              </a:rPr>
              <a:t>antrum</a:t>
            </a:r>
            <a:endParaRPr sz="1941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82006" y="2084294"/>
            <a:ext cx="3686746" cy="376518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311354" y="2407024"/>
            <a:ext cx="1936376" cy="32752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28574" rIns="0" bIns="0" rtlCol="0">
            <a:spAutoFit/>
          </a:bodyPr>
          <a:lstStyle/>
          <a:p>
            <a:pPr marL="64437">
              <a:spcBef>
                <a:spcPts val="224"/>
              </a:spcBef>
            </a:pPr>
            <a:r>
              <a:rPr sz="1941" dirty="0">
                <a:latin typeface="Times New Roman"/>
                <a:cs typeface="Times New Roman"/>
              </a:rPr>
              <a:t>No</a:t>
            </a:r>
            <a:r>
              <a:rPr sz="1941" spc="49" dirty="0">
                <a:latin typeface="Times New Roman"/>
                <a:cs typeface="Times New Roman"/>
              </a:rPr>
              <a:t> </a:t>
            </a:r>
            <a:r>
              <a:rPr sz="1941" dirty="0">
                <a:latin typeface="Times New Roman"/>
                <a:cs typeface="Times New Roman"/>
              </a:rPr>
              <a:t>Gastrin</a:t>
            </a:r>
            <a:r>
              <a:rPr sz="1941" spc="49" dirty="0">
                <a:latin typeface="Times New Roman"/>
                <a:cs typeface="Times New Roman"/>
              </a:rPr>
              <a:t> </a:t>
            </a:r>
            <a:r>
              <a:rPr sz="1941" spc="-9" dirty="0">
                <a:latin typeface="Times New Roman"/>
                <a:cs typeface="Times New Roman"/>
              </a:rPr>
              <a:t>cells</a:t>
            </a:r>
            <a:endParaRPr sz="1941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21730" y="4428575"/>
            <a:ext cx="5164231" cy="667871"/>
          </a:xfrm>
          <a:custGeom>
            <a:avLst/>
            <a:gdLst/>
            <a:ahLst/>
            <a:cxnLst/>
            <a:rect l="l" t="t" r="r" b="b"/>
            <a:pathLst>
              <a:path w="5852795" h="756920">
                <a:moveTo>
                  <a:pt x="5852172" y="756920"/>
                </a:moveTo>
                <a:lnTo>
                  <a:pt x="5852172" y="0"/>
                </a:lnTo>
                <a:lnTo>
                  <a:pt x="0" y="0"/>
                </a:lnTo>
                <a:lnTo>
                  <a:pt x="0" y="756920"/>
                </a:lnTo>
                <a:lnTo>
                  <a:pt x="5852172" y="7569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 txBox="1"/>
          <p:nvPr/>
        </p:nvSpPr>
        <p:spPr>
          <a:xfrm>
            <a:off x="3675068" y="4442151"/>
            <a:ext cx="5035363" cy="617190"/>
          </a:xfrm>
          <a:prstGeom prst="rect">
            <a:avLst/>
          </a:prstGeom>
        </p:spPr>
        <p:txBody>
          <a:bodyPr vert="horz" wrap="square" lIns="0" tIns="7844" rIns="0" bIns="0" rtlCol="0">
            <a:spAutoFit/>
          </a:bodyPr>
          <a:lstStyle/>
          <a:p>
            <a:pPr marL="11206" marR="4483">
              <a:lnSpc>
                <a:spcPct val="102299"/>
              </a:lnSpc>
              <a:spcBef>
                <a:spcPts val="62"/>
              </a:spcBef>
            </a:pPr>
            <a:r>
              <a:rPr sz="1941" dirty="0">
                <a:latin typeface="Arial"/>
                <a:cs typeface="Arial"/>
              </a:rPr>
              <a:t>Corpus</a:t>
            </a:r>
            <a:r>
              <a:rPr sz="1941" spc="124" dirty="0">
                <a:latin typeface="Arial"/>
                <a:cs typeface="Arial"/>
              </a:rPr>
              <a:t> </a:t>
            </a:r>
            <a:r>
              <a:rPr sz="1941" dirty="0">
                <a:latin typeface="Arial"/>
                <a:cs typeface="Arial"/>
              </a:rPr>
              <a:t>atrophy</a:t>
            </a:r>
            <a:r>
              <a:rPr sz="1941" spc="124" dirty="0">
                <a:latin typeface="Arial"/>
                <a:cs typeface="Arial"/>
              </a:rPr>
              <a:t> </a:t>
            </a:r>
            <a:r>
              <a:rPr sz="1941" dirty="0">
                <a:latin typeface="Arial"/>
                <a:cs typeface="Arial"/>
              </a:rPr>
              <a:t>presenting</a:t>
            </a:r>
            <a:r>
              <a:rPr sz="1941" spc="124" dirty="0">
                <a:latin typeface="Arial"/>
                <a:cs typeface="Arial"/>
              </a:rPr>
              <a:t> </a:t>
            </a:r>
            <a:r>
              <a:rPr sz="1941" dirty="0">
                <a:latin typeface="Arial"/>
                <a:cs typeface="Arial"/>
              </a:rPr>
              <a:t>as</a:t>
            </a:r>
            <a:r>
              <a:rPr sz="1941" spc="124" dirty="0">
                <a:latin typeface="Arial"/>
                <a:cs typeface="Arial"/>
              </a:rPr>
              <a:t> </a:t>
            </a:r>
            <a:r>
              <a:rPr sz="1941" dirty="0">
                <a:latin typeface="Arial"/>
                <a:cs typeface="Arial"/>
              </a:rPr>
              <a:t>pseudo-</a:t>
            </a:r>
            <a:r>
              <a:rPr sz="1941" spc="-9" dirty="0">
                <a:latin typeface="Arial"/>
                <a:cs typeface="Arial"/>
              </a:rPr>
              <a:t>pyloric </a:t>
            </a:r>
            <a:r>
              <a:rPr sz="1941" dirty="0">
                <a:latin typeface="Arial"/>
                <a:cs typeface="Arial"/>
              </a:rPr>
              <a:t>metaplasia</a:t>
            </a:r>
            <a:r>
              <a:rPr sz="1941" spc="106" dirty="0">
                <a:latin typeface="Arial"/>
                <a:cs typeface="Arial"/>
              </a:rPr>
              <a:t> </a:t>
            </a:r>
            <a:r>
              <a:rPr sz="1941" dirty="0">
                <a:latin typeface="Arial"/>
                <a:cs typeface="Arial"/>
              </a:rPr>
              <a:t>instead</a:t>
            </a:r>
            <a:r>
              <a:rPr sz="1941" spc="110" dirty="0">
                <a:latin typeface="Arial"/>
                <a:cs typeface="Arial"/>
              </a:rPr>
              <a:t> </a:t>
            </a:r>
            <a:r>
              <a:rPr sz="1941" dirty="0">
                <a:latin typeface="Arial"/>
                <a:cs typeface="Arial"/>
              </a:rPr>
              <a:t>of</a:t>
            </a:r>
            <a:r>
              <a:rPr sz="1941" spc="110" dirty="0">
                <a:latin typeface="Arial"/>
                <a:cs typeface="Arial"/>
              </a:rPr>
              <a:t> </a:t>
            </a:r>
            <a:r>
              <a:rPr sz="1941" dirty="0">
                <a:latin typeface="Arial"/>
                <a:cs typeface="Arial"/>
              </a:rPr>
              <a:t>intestinal</a:t>
            </a:r>
            <a:r>
              <a:rPr sz="1941" spc="106" dirty="0">
                <a:latin typeface="Arial"/>
                <a:cs typeface="Arial"/>
              </a:rPr>
              <a:t> </a:t>
            </a:r>
            <a:r>
              <a:rPr sz="1941" spc="-9" dirty="0">
                <a:latin typeface="Arial"/>
                <a:cs typeface="Arial"/>
              </a:rPr>
              <a:t>metaplasia</a:t>
            </a:r>
            <a:endParaRPr sz="1941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030059" y="1096154"/>
            <a:ext cx="3550584" cy="523997"/>
          </a:xfrm>
          <a:prstGeom prst="rect">
            <a:avLst/>
          </a:prstGeom>
          <a:solidFill>
            <a:srgbClr val="F3F3AB"/>
          </a:solidFill>
          <a:ln w="7620">
            <a:solidFill>
              <a:srgbClr val="F4AAAF"/>
            </a:solidFill>
          </a:ln>
        </p:spPr>
        <p:txBody>
          <a:bodyPr vert="horz" wrap="square" lIns="0" tIns="88526" rIns="0" bIns="0" rtlCol="0" anchor="ctr">
            <a:spAutoFit/>
          </a:bodyPr>
          <a:lstStyle/>
          <a:p>
            <a:pPr marL="64437">
              <a:lnSpc>
                <a:spcPct val="100000"/>
              </a:lnSpc>
              <a:spcBef>
                <a:spcPts val="697"/>
              </a:spcBef>
            </a:pPr>
            <a:r>
              <a:rPr sz="2824" dirty="0">
                <a:solidFill>
                  <a:srgbClr val="000000"/>
                </a:solidFill>
                <a:latin typeface="Calibri Light"/>
                <a:cs typeface="Calibri Light"/>
              </a:rPr>
              <a:t>?</a:t>
            </a:r>
            <a:r>
              <a:rPr sz="2824" spc="-26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824" dirty="0">
                <a:solidFill>
                  <a:srgbClr val="000000"/>
                </a:solidFill>
                <a:latin typeface="Calibri Light"/>
                <a:cs typeface="Calibri Light"/>
              </a:rPr>
              <a:t>Clinical</a:t>
            </a:r>
            <a:r>
              <a:rPr sz="2824" spc="-22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824" spc="-9" dirty="0">
                <a:solidFill>
                  <a:srgbClr val="000000"/>
                </a:solidFill>
                <a:latin typeface="Calibri Light"/>
                <a:cs typeface="Calibri Light"/>
              </a:rPr>
              <a:t>relevance</a:t>
            </a:r>
            <a:endParaRPr sz="2824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0309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68695" y="1162850"/>
            <a:ext cx="6562725" cy="1089853"/>
          </a:xfrm>
          <a:prstGeom prst="rect">
            <a:avLst/>
          </a:prstGeom>
          <a:solidFill>
            <a:srgbClr val="EBF0AE"/>
          </a:solidFill>
        </p:spPr>
        <p:txBody>
          <a:bodyPr vert="horz" wrap="square" lIns="0" tIns="291913" rIns="0" bIns="0" rtlCol="0" anchor="ctr">
            <a:spAutoFit/>
          </a:bodyPr>
          <a:lstStyle/>
          <a:p>
            <a:pPr marL="64437" marR="392227">
              <a:lnSpc>
                <a:spcPts val="3062"/>
              </a:lnSpc>
              <a:spcBef>
                <a:spcPts val="2299"/>
              </a:spcBef>
            </a:pPr>
            <a:r>
              <a:rPr sz="2824" dirty="0">
                <a:solidFill>
                  <a:srgbClr val="000000"/>
                </a:solidFill>
                <a:latin typeface="Calibri Light"/>
                <a:cs typeface="Calibri Light"/>
              </a:rPr>
              <a:t>Landmark</a:t>
            </a:r>
            <a:r>
              <a:rPr sz="2824" spc="-7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824" dirty="0">
                <a:solidFill>
                  <a:srgbClr val="000000"/>
                </a:solidFill>
                <a:latin typeface="Calibri Light"/>
                <a:cs typeface="Calibri Light"/>
              </a:rPr>
              <a:t>for</a:t>
            </a:r>
            <a:r>
              <a:rPr sz="2824" spc="-71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824" dirty="0">
                <a:solidFill>
                  <a:srgbClr val="000000"/>
                </a:solidFill>
                <a:latin typeface="Calibri Light"/>
                <a:cs typeface="Calibri Light"/>
              </a:rPr>
              <a:t>NORMAL</a:t>
            </a:r>
            <a:r>
              <a:rPr sz="2824" spc="-71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824" dirty="0">
                <a:solidFill>
                  <a:srgbClr val="000000"/>
                </a:solidFill>
                <a:latin typeface="Calibri Light"/>
                <a:cs typeface="Calibri Light"/>
              </a:rPr>
              <a:t>lymphoid</a:t>
            </a:r>
            <a:r>
              <a:rPr sz="2824" spc="-71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824" spc="-9" dirty="0">
                <a:solidFill>
                  <a:srgbClr val="000000"/>
                </a:solidFill>
                <a:latin typeface="Calibri Light"/>
                <a:cs typeface="Calibri Light"/>
              </a:rPr>
              <a:t>infitrates </a:t>
            </a:r>
            <a:r>
              <a:rPr sz="2824" dirty="0">
                <a:solidFill>
                  <a:srgbClr val="000000"/>
                </a:solidFill>
                <a:latin typeface="Calibri Light"/>
                <a:cs typeface="Calibri Light"/>
              </a:rPr>
              <a:t>Musclaris </a:t>
            </a:r>
            <a:r>
              <a:rPr sz="2824" spc="-9" dirty="0">
                <a:solidFill>
                  <a:srgbClr val="000000"/>
                </a:solidFill>
                <a:latin typeface="Calibri Light"/>
                <a:cs typeface="Calibri Light"/>
              </a:rPr>
              <a:t>mucosae</a:t>
            </a:r>
            <a:endParaRPr sz="2824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68695" y="2407024"/>
            <a:ext cx="6562725" cy="3443007"/>
            <a:chOff x="1371587" y="2727960"/>
            <a:chExt cx="7437755" cy="39020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1587" y="2727960"/>
              <a:ext cx="7437132" cy="39014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780242" y="5490146"/>
              <a:ext cx="2254885" cy="734695"/>
            </a:xfrm>
            <a:custGeom>
              <a:avLst/>
              <a:gdLst/>
              <a:ahLst/>
              <a:cxnLst/>
              <a:rect l="l" t="t" r="r" b="b"/>
              <a:pathLst>
                <a:path w="2254884" h="734695">
                  <a:moveTo>
                    <a:pt x="1094549" y="27698"/>
                  </a:moveTo>
                  <a:lnTo>
                    <a:pt x="996149" y="0"/>
                  </a:lnTo>
                  <a:lnTo>
                    <a:pt x="1001877" y="29933"/>
                  </a:lnTo>
                  <a:lnTo>
                    <a:pt x="0" y="221970"/>
                  </a:lnTo>
                  <a:lnTo>
                    <a:pt x="5740" y="251904"/>
                  </a:lnTo>
                  <a:lnTo>
                    <a:pt x="1007618" y="59880"/>
                  </a:lnTo>
                  <a:lnTo>
                    <a:pt x="1013358" y="89814"/>
                  </a:lnTo>
                  <a:lnTo>
                    <a:pt x="1094549" y="27698"/>
                  </a:lnTo>
                  <a:close/>
                </a:path>
                <a:path w="2254884" h="734695">
                  <a:moveTo>
                    <a:pt x="2254478" y="97434"/>
                  </a:moveTo>
                  <a:lnTo>
                    <a:pt x="2162708" y="142519"/>
                  </a:lnTo>
                  <a:lnTo>
                    <a:pt x="2186965" y="160972"/>
                  </a:lnTo>
                  <a:lnTo>
                    <a:pt x="1764715" y="715911"/>
                  </a:lnTo>
                  <a:lnTo>
                    <a:pt x="1788972" y="734377"/>
                  </a:lnTo>
                  <a:lnTo>
                    <a:pt x="2211235" y="179425"/>
                  </a:lnTo>
                  <a:lnTo>
                    <a:pt x="2235492" y="197878"/>
                  </a:lnTo>
                  <a:lnTo>
                    <a:pt x="2254478" y="974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169707" y="4807133"/>
            <a:ext cx="2421031" cy="222301"/>
          </a:xfrm>
          <a:prstGeom prst="rect">
            <a:avLst/>
          </a:prstGeom>
          <a:solidFill>
            <a:srgbClr val="EBF0AE"/>
          </a:solidFill>
        </p:spPr>
        <p:txBody>
          <a:bodyPr vert="horz" wrap="square" lIns="0" tIns="31937" rIns="0" bIns="0" rtlCol="0">
            <a:spAutoFit/>
          </a:bodyPr>
          <a:lstStyle/>
          <a:p>
            <a:pPr marL="64437">
              <a:spcBef>
                <a:spcPts val="251"/>
              </a:spcBef>
            </a:pPr>
            <a:r>
              <a:rPr sz="1235" dirty="0">
                <a:latin typeface="Arial"/>
                <a:cs typeface="Arial"/>
              </a:rPr>
              <a:t>unorganized</a:t>
            </a:r>
            <a:r>
              <a:rPr sz="1235" spc="128" dirty="0">
                <a:latin typeface="Arial"/>
                <a:cs typeface="Arial"/>
              </a:rPr>
              <a:t> </a:t>
            </a:r>
            <a:r>
              <a:rPr sz="1235" dirty="0">
                <a:latin typeface="Arial"/>
                <a:cs typeface="Arial"/>
              </a:rPr>
              <a:t>lymphoid</a:t>
            </a:r>
            <a:r>
              <a:rPr sz="1235" spc="132" dirty="0">
                <a:latin typeface="Arial"/>
                <a:cs typeface="Arial"/>
              </a:rPr>
              <a:t> </a:t>
            </a:r>
            <a:r>
              <a:rPr sz="1235" spc="-9" dirty="0">
                <a:latin typeface="Arial"/>
                <a:cs typeface="Arial"/>
              </a:rPr>
              <a:t>infiltrates</a:t>
            </a:r>
            <a:endParaRPr sz="1235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01307" y="5422537"/>
            <a:ext cx="1615887" cy="260537"/>
          </a:xfrm>
          <a:custGeom>
            <a:avLst/>
            <a:gdLst/>
            <a:ahLst/>
            <a:cxnLst/>
            <a:rect l="l" t="t" r="r" b="b"/>
            <a:pathLst>
              <a:path w="1831340" h="295275">
                <a:moveTo>
                  <a:pt x="1830844" y="294970"/>
                </a:moveTo>
                <a:lnTo>
                  <a:pt x="1830844" y="0"/>
                </a:lnTo>
                <a:lnTo>
                  <a:pt x="0" y="0"/>
                </a:lnTo>
                <a:lnTo>
                  <a:pt x="0" y="294970"/>
                </a:lnTo>
                <a:lnTo>
                  <a:pt x="1830844" y="294970"/>
                </a:lnTo>
                <a:close/>
              </a:path>
            </a:pathLst>
          </a:custGeom>
          <a:solidFill>
            <a:srgbClr val="EBF0AE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 txBox="1"/>
          <p:nvPr/>
        </p:nvSpPr>
        <p:spPr>
          <a:xfrm>
            <a:off x="3460366" y="5096446"/>
            <a:ext cx="1817593" cy="500088"/>
          </a:xfrm>
          <a:prstGeom prst="rect">
            <a:avLst/>
          </a:prstGeom>
          <a:solidFill>
            <a:srgbClr val="DCEFF0"/>
          </a:solidFill>
        </p:spPr>
        <p:txBody>
          <a:bodyPr vert="horz" wrap="square" lIns="0" tIns="24653" rIns="0" bIns="0" rtlCol="0">
            <a:spAutoFit/>
          </a:bodyPr>
          <a:lstStyle/>
          <a:p>
            <a:pPr marL="64437">
              <a:spcBef>
                <a:spcPts val="194"/>
              </a:spcBef>
            </a:pPr>
            <a:r>
              <a:rPr sz="3088" spc="-9" dirty="0">
                <a:latin typeface="Arial"/>
                <a:cs typeface="Arial"/>
              </a:rPr>
              <a:t>NORMAL</a:t>
            </a:r>
            <a:endParaRPr sz="3088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32238" y="5439869"/>
            <a:ext cx="2440081" cy="204762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33619">
              <a:spcBef>
                <a:spcPts val="115"/>
              </a:spcBef>
            </a:pPr>
            <a:r>
              <a:rPr sz="1235" dirty="0">
                <a:latin typeface="Arial"/>
                <a:cs typeface="Arial"/>
              </a:rPr>
              <a:t>Muscularis</a:t>
            </a:r>
            <a:r>
              <a:rPr sz="1235" spc="97" dirty="0">
                <a:latin typeface="Arial"/>
                <a:cs typeface="Arial"/>
              </a:rPr>
              <a:t> </a:t>
            </a:r>
            <a:r>
              <a:rPr sz="1235" dirty="0">
                <a:latin typeface="Arial"/>
                <a:cs typeface="Arial"/>
              </a:rPr>
              <a:t>mucosae</a:t>
            </a:r>
            <a:r>
              <a:rPr sz="1235" spc="296" dirty="0">
                <a:latin typeface="Arial"/>
                <a:cs typeface="Arial"/>
              </a:rPr>
              <a:t> </a:t>
            </a:r>
            <a:endParaRPr sz="1456" baseline="-30303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07619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3904" y="1008529"/>
            <a:ext cx="6454599" cy="484095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24537" y="4866457"/>
            <a:ext cx="4039721" cy="6390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8574" rIns="0" bIns="0" rtlCol="0">
            <a:spAutoFit/>
          </a:bodyPr>
          <a:lstStyle/>
          <a:p>
            <a:pPr marL="64437">
              <a:spcBef>
                <a:spcPts val="224"/>
              </a:spcBef>
            </a:pPr>
            <a:r>
              <a:rPr sz="1941" dirty="0">
                <a:latin typeface="Arial"/>
                <a:cs typeface="Arial"/>
              </a:rPr>
              <a:t>Lymphoid</a:t>
            </a:r>
            <a:r>
              <a:rPr sz="1941" spc="62" dirty="0">
                <a:latin typeface="Arial"/>
                <a:cs typeface="Arial"/>
              </a:rPr>
              <a:t> </a:t>
            </a:r>
            <a:r>
              <a:rPr sz="1941" spc="-9" dirty="0">
                <a:latin typeface="Arial"/>
                <a:cs typeface="Arial"/>
              </a:rPr>
              <a:t>infiltrate:</a:t>
            </a:r>
            <a:endParaRPr sz="1941">
              <a:latin typeface="Arial"/>
              <a:cs typeface="Arial"/>
            </a:endParaRPr>
          </a:p>
          <a:p>
            <a:pPr marL="64437">
              <a:spcBef>
                <a:spcPts val="53"/>
              </a:spcBef>
            </a:pPr>
            <a:r>
              <a:rPr sz="1941" dirty="0">
                <a:latin typeface="Arial"/>
                <a:cs typeface="Arial"/>
              </a:rPr>
              <a:t>Loose</a:t>
            </a:r>
            <a:r>
              <a:rPr sz="1941" spc="84" dirty="0">
                <a:latin typeface="Arial"/>
                <a:cs typeface="Arial"/>
              </a:rPr>
              <a:t> </a:t>
            </a:r>
            <a:r>
              <a:rPr sz="1941" dirty="0">
                <a:latin typeface="Arial"/>
                <a:cs typeface="Arial"/>
              </a:rPr>
              <a:t>next</a:t>
            </a:r>
            <a:r>
              <a:rPr sz="1941" spc="88" dirty="0">
                <a:latin typeface="Arial"/>
                <a:cs typeface="Arial"/>
              </a:rPr>
              <a:t> </a:t>
            </a:r>
            <a:r>
              <a:rPr sz="1941" dirty="0">
                <a:latin typeface="Arial"/>
                <a:cs typeface="Arial"/>
              </a:rPr>
              <a:t>to</a:t>
            </a:r>
            <a:r>
              <a:rPr sz="1941" spc="84" dirty="0">
                <a:latin typeface="Arial"/>
                <a:cs typeface="Arial"/>
              </a:rPr>
              <a:t> </a:t>
            </a:r>
            <a:r>
              <a:rPr sz="1941" dirty="0">
                <a:latin typeface="Arial"/>
                <a:cs typeface="Arial"/>
              </a:rPr>
              <a:t>muscularis</a:t>
            </a:r>
            <a:r>
              <a:rPr sz="1941" spc="79" dirty="0">
                <a:latin typeface="Arial"/>
                <a:cs typeface="Arial"/>
              </a:rPr>
              <a:t> </a:t>
            </a:r>
            <a:r>
              <a:rPr sz="1941" spc="-9" dirty="0">
                <a:latin typeface="Arial"/>
                <a:cs typeface="Arial"/>
              </a:rPr>
              <a:t>mucosae</a:t>
            </a:r>
            <a:endParaRPr sz="1941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03598" y="4902002"/>
            <a:ext cx="1240491" cy="4136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6334" rIns="0" bIns="0" rtlCol="0">
            <a:spAutoFit/>
          </a:bodyPr>
          <a:lstStyle/>
          <a:p>
            <a:pPr marL="64437">
              <a:spcBef>
                <a:spcPts val="207"/>
              </a:spcBef>
            </a:pPr>
            <a:r>
              <a:rPr sz="2515" spc="-9" dirty="0">
                <a:latin typeface="Arial"/>
                <a:cs typeface="Arial"/>
              </a:rPr>
              <a:t>Normal</a:t>
            </a:r>
            <a:endParaRPr sz="2515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02269" y="5014834"/>
            <a:ext cx="298076" cy="28693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8574" rIns="0" bIns="0" rtlCol="0">
            <a:spAutoFit/>
          </a:bodyPr>
          <a:lstStyle/>
          <a:p>
            <a:pPr marL="64437">
              <a:spcBef>
                <a:spcPts val="224"/>
              </a:spcBef>
            </a:pPr>
            <a:r>
              <a:rPr sz="1677" spc="13" dirty="0">
                <a:latin typeface="Arial"/>
                <a:cs typeface="Arial"/>
              </a:rPr>
              <a:t>=</a:t>
            </a:r>
            <a:endParaRPr sz="1677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0273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32767"/>
            <a:ext cx="252029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verv</a:t>
            </a:r>
            <a:r>
              <a:rPr sz="3600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36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ew</a:t>
            </a:r>
            <a:endParaRPr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0600" y="1905000"/>
            <a:ext cx="10439400" cy="243840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spcBef>
                <a:spcPts val="1100"/>
              </a:spcBef>
              <a:tabLst>
                <a:tab pos="354965" algn="l"/>
              </a:tabLst>
            </a:pPr>
            <a:r>
              <a:rPr sz="1450" spc="-145" dirty="0">
                <a:latin typeface="Lucida Sans Unicode"/>
                <a:cs typeface="Lucida Sans Unicode"/>
              </a:rPr>
              <a:t>▶</a:t>
            </a:r>
            <a:r>
              <a:rPr sz="1450" spc="-145" dirty="0">
                <a:solidFill>
                  <a:srgbClr val="90C225"/>
                </a:solidFill>
                <a:latin typeface="Lucida Sans Unicode"/>
                <a:cs typeface="Lucida Sans Unicode"/>
              </a:rPr>
              <a:t>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Gastric diseases:</a:t>
            </a:r>
          </a:p>
          <a:p>
            <a:pPr marL="12700">
              <a:spcBef>
                <a:spcPts val="1000"/>
              </a:spcBef>
              <a:tabLst>
                <a:tab pos="354965" algn="l"/>
              </a:tabLst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	1-Inflammatory.</a:t>
            </a:r>
          </a:p>
          <a:p>
            <a:pPr marL="12700">
              <a:spcBef>
                <a:spcPts val="994"/>
              </a:spcBef>
              <a:tabLst>
                <a:tab pos="354965" algn="l"/>
              </a:tabLst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	2-Neoplastic.</a:t>
            </a:r>
          </a:p>
          <a:p>
            <a:pPr marL="12700">
              <a:tabLst>
                <a:tab pos="354965" algn="l"/>
              </a:tabLst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1725"/>
              </a:spcBef>
              <a:tabLst>
                <a:tab pos="354965" algn="l"/>
              </a:tabLst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▶	Stomach parts: cardia, fundus, body, antrum, pylorus.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4601" y="1342834"/>
            <a:ext cx="7423337" cy="782552"/>
          </a:xfrm>
          <a:prstGeom prst="rect">
            <a:avLst/>
          </a:prstGeom>
          <a:solidFill>
            <a:srgbClr val="DDDDDD"/>
          </a:solidFill>
        </p:spPr>
        <p:txBody>
          <a:bodyPr vert="horz" wrap="square" lIns="0" tIns="1681" rIns="0" bIns="0" rtlCol="0" anchor="ctr">
            <a:spAutoFit/>
          </a:bodyPr>
          <a:lstStyle/>
          <a:p>
            <a:pPr marL="64437">
              <a:lnSpc>
                <a:spcPct val="100000"/>
              </a:lnSpc>
              <a:spcBef>
                <a:spcPts val="13"/>
              </a:spcBef>
            </a:pPr>
            <a:r>
              <a:rPr sz="5074" spc="-9" dirty="0">
                <a:solidFill>
                  <a:srgbClr val="000000"/>
                </a:solidFill>
                <a:latin typeface="Calibri Light"/>
                <a:cs typeface="Calibri Light"/>
              </a:rPr>
              <a:t>OUTLINE</a:t>
            </a:r>
            <a:endParaRPr sz="5074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98548" y="2573764"/>
            <a:ext cx="3807759" cy="1526247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414079" indent="-403433">
              <a:lnSpc>
                <a:spcPts val="3018"/>
              </a:lnSpc>
              <a:spcBef>
                <a:spcPts val="101"/>
              </a:spcBef>
              <a:buAutoNum type="romanUcPeriod"/>
              <a:tabLst>
                <a:tab pos="414079" algn="l"/>
                <a:tab pos="414640" algn="l"/>
              </a:tabLst>
            </a:pPr>
            <a:r>
              <a:rPr sz="2603" dirty="0">
                <a:solidFill>
                  <a:srgbClr val="FAFAFA"/>
                </a:solidFill>
                <a:latin typeface="Calibri"/>
                <a:cs typeface="Calibri"/>
              </a:rPr>
              <a:t>Normal</a:t>
            </a:r>
            <a:r>
              <a:rPr sz="2603" spc="-22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3" spc="-9" dirty="0">
                <a:solidFill>
                  <a:srgbClr val="FAFAFA"/>
                </a:solidFill>
                <a:latin typeface="Calibri"/>
                <a:cs typeface="Calibri"/>
              </a:rPr>
              <a:t>stomach</a:t>
            </a:r>
            <a:endParaRPr sz="2603">
              <a:latin typeface="Calibri"/>
              <a:cs typeface="Calibri"/>
            </a:endParaRPr>
          </a:p>
          <a:p>
            <a:pPr marL="414079" indent="-403433">
              <a:lnSpc>
                <a:spcPts val="2899"/>
              </a:lnSpc>
              <a:buAutoNum type="romanUcPeriod"/>
              <a:tabLst>
                <a:tab pos="414079" algn="l"/>
                <a:tab pos="414640" algn="l"/>
              </a:tabLst>
            </a:pPr>
            <a:r>
              <a:rPr sz="2603" dirty="0">
                <a:latin typeface="Calibri"/>
                <a:cs typeface="Calibri"/>
              </a:rPr>
              <a:t>Classification</a:t>
            </a:r>
            <a:r>
              <a:rPr sz="2603" spc="-31" dirty="0">
                <a:latin typeface="Calibri"/>
                <a:cs typeface="Calibri"/>
              </a:rPr>
              <a:t> </a:t>
            </a:r>
            <a:r>
              <a:rPr sz="2603" dirty="0">
                <a:latin typeface="Calibri"/>
                <a:cs typeface="Calibri"/>
              </a:rPr>
              <a:t>of</a:t>
            </a:r>
            <a:r>
              <a:rPr sz="2603" spc="-26" dirty="0">
                <a:latin typeface="Calibri"/>
                <a:cs typeface="Calibri"/>
              </a:rPr>
              <a:t> </a:t>
            </a:r>
            <a:r>
              <a:rPr sz="2603" spc="-9" dirty="0">
                <a:latin typeface="Calibri"/>
                <a:cs typeface="Calibri"/>
              </a:rPr>
              <a:t>gastritis</a:t>
            </a:r>
            <a:endParaRPr sz="2603">
              <a:latin typeface="Calibri"/>
              <a:cs typeface="Calibri"/>
            </a:endParaRPr>
          </a:p>
          <a:p>
            <a:pPr marL="413519" indent="-402873">
              <a:lnSpc>
                <a:spcPts val="2899"/>
              </a:lnSpc>
              <a:buAutoNum type="romanUcPeriod"/>
              <a:tabLst>
                <a:tab pos="414079" algn="l"/>
              </a:tabLst>
            </a:pPr>
            <a:r>
              <a:rPr sz="2603" dirty="0">
                <a:solidFill>
                  <a:srgbClr val="FAFAFA"/>
                </a:solidFill>
                <a:latin typeface="Calibri"/>
                <a:cs typeface="Calibri"/>
              </a:rPr>
              <a:t>Specific</a:t>
            </a:r>
            <a:r>
              <a:rPr sz="2603" spc="-18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3" dirty="0">
                <a:solidFill>
                  <a:srgbClr val="FAFAFA"/>
                </a:solidFill>
                <a:latin typeface="Calibri"/>
                <a:cs typeface="Calibri"/>
              </a:rPr>
              <a:t>types</a:t>
            </a:r>
            <a:r>
              <a:rPr sz="2603" spc="-18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3" dirty="0">
                <a:solidFill>
                  <a:srgbClr val="FAFAFA"/>
                </a:solidFill>
                <a:latin typeface="Calibri"/>
                <a:cs typeface="Calibri"/>
              </a:rPr>
              <a:t>of</a:t>
            </a:r>
            <a:r>
              <a:rPr sz="2603" spc="-18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3" spc="-9" dirty="0">
                <a:solidFill>
                  <a:srgbClr val="FAFAFA"/>
                </a:solidFill>
                <a:latin typeface="Calibri"/>
                <a:cs typeface="Calibri"/>
              </a:rPr>
              <a:t>gastritis</a:t>
            </a:r>
            <a:endParaRPr sz="2603">
              <a:latin typeface="Calibri"/>
              <a:cs typeface="Calibri"/>
            </a:endParaRPr>
          </a:p>
          <a:p>
            <a:pPr marL="414640" indent="-403993">
              <a:lnSpc>
                <a:spcPts val="3018"/>
              </a:lnSpc>
              <a:buAutoNum type="romanUcPeriod"/>
              <a:tabLst>
                <a:tab pos="415199" algn="l"/>
              </a:tabLst>
            </a:pPr>
            <a:r>
              <a:rPr sz="2603" dirty="0">
                <a:solidFill>
                  <a:srgbClr val="FAFAFA"/>
                </a:solidFill>
                <a:latin typeface="Calibri"/>
                <a:cs typeface="Calibri"/>
              </a:rPr>
              <a:t>How</a:t>
            </a:r>
            <a:r>
              <a:rPr sz="2603" spc="-57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3" dirty="0">
                <a:solidFill>
                  <a:srgbClr val="FAFAFA"/>
                </a:solidFill>
                <a:latin typeface="Calibri"/>
                <a:cs typeface="Calibri"/>
              </a:rPr>
              <a:t>to</a:t>
            </a:r>
            <a:r>
              <a:rPr sz="2603" spc="-57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3" dirty="0">
                <a:solidFill>
                  <a:srgbClr val="FAFAFA"/>
                </a:solidFill>
                <a:latin typeface="Calibri"/>
                <a:cs typeface="Calibri"/>
              </a:rPr>
              <a:t>interpret</a:t>
            </a:r>
            <a:r>
              <a:rPr sz="2603" spc="-57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3" spc="-9" dirty="0">
                <a:solidFill>
                  <a:srgbClr val="FAFAFA"/>
                </a:solidFill>
                <a:latin typeface="Calibri"/>
                <a:cs typeface="Calibri"/>
              </a:rPr>
              <a:t>gastritis</a:t>
            </a:r>
            <a:endParaRPr sz="2603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1194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68694" y="1045392"/>
            <a:ext cx="6455148" cy="410369"/>
          </a:xfrm>
          <a:prstGeom prst="rect">
            <a:avLst/>
          </a:prstGeom>
          <a:solidFill>
            <a:srgbClr val="7A7A7B"/>
          </a:solidFill>
        </p:spPr>
        <p:txBody>
          <a:bodyPr vert="horz" wrap="square" lIns="0" tIns="0" rIns="0" bIns="0" rtlCol="0" anchor="ctr">
            <a:spAutoFit/>
          </a:bodyPr>
          <a:lstStyle/>
          <a:p>
            <a:pPr marL="64437">
              <a:lnSpc>
                <a:spcPts val="3238"/>
              </a:lnSpc>
            </a:pPr>
            <a:r>
              <a:rPr sz="2824" dirty="0">
                <a:solidFill>
                  <a:srgbClr val="FFFFFF"/>
                </a:solidFill>
                <a:latin typeface="Calibri Light"/>
                <a:cs typeface="Calibri Light"/>
              </a:rPr>
              <a:t>Updated</a:t>
            </a:r>
            <a:r>
              <a:rPr sz="2824" spc="-10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824" dirty="0">
                <a:solidFill>
                  <a:srgbClr val="FFFFFF"/>
                </a:solidFill>
                <a:latin typeface="Calibri Light"/>
                <a:cs typeface="Calibri Light"/>
              </a:rPr>
              <a:t>Sydney</a:t>
            </a:r>
            <a:r>
              <a:rPr sz="2824" spc="-10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824" spc="-9" dirty="0">
                <a:solidFill>
                  <a:srgbClr val="FFFFFF"/>
                </a:solidFill>
                <a:latin typeface="Calibri Light"/>
                <a:cs typeface="Calibri Light"/>
              </a:rPr>
              <a:t>System</a:t>
            </a:r>
            <a:r>
              <a:rPr sz="2824" spc="-10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824" spc="-18" dirty="0">
                <a:solidFill>
                  <a:srgbClr val="FFFFFF"/>
                </a:solidFill>
                <a:latin typeface="Calibri Light"/>
                <a:cs typeface="Calibri Light"/>
              </a:rPr>
              <a:t>1994</a:t>
            </a:r>
            <a:endParaRPr sz="2824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150186" y="1525904"/>
            <a:ext cx="6419290" cy="4236944"/>
            <a:chOff x="1690611" y="1729358"/>
            <a:chExt cx="7275195" cy="4801870"/>
          </a:xfrm>
        </p:grpSpPr>
        <p:sp>
          <p:nvSpPr>
            <p:cNvPr id="4" name="object 4"/>
            <p:cNvSpPr/>
            <p:nvPr/>
          </p:nvSpPr>
          <p:spPr>
            <a:xfrm>
              <a:off x="1700771" y="1739518"/>
              <a:ext cx="7254875" cy="295275"/>
            </a:xfrm>
            <a:custGeom>
              <a:avLst/>
              <a:gdLst/>
              <a:ahLst/>
              <a:cxnLst/>
              <a:rect l="l" t="t" r="r" b="b"/>
              <a:pathLst>
                <a:path w="7254875" h="295275">
                  <a:moveTo>
                    <a:pt x="0" y="294678"/>
                  </a:moveTo>
                  <a:lnTo>
                    <a:pt x="7254252" y="294678"/>
                  </a:lnTo>
                  <a:lnTo>
                    <a:pt x="7254252" y="0"/>
                  </a:lnTo>
                  <a:lnTo>
                    <a:pt x="0" y="0"/>
                  </a:lnTo>
                  <a:lnTo>
                    <a:pt x="0" y="294678"/>
                  </a:lnTo>
                  <a:close/>
                </a:path>
              </a:pathLst>
            </a:custGeom>
            <a:solidFill>
              <a:srgbClr val="3E6CB4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1700771" y="2064600"/>
              <a:ext cx="7254875" cy="643255"/>
            </a:xfrm>
            <a:custGeom>
              <a:avLst/>
              <a:gdLst/>
              <a:ahLst/>
              <a:cxnLst/>
              <a:rect l="l" t="t" r="r" b="b"/>
              <a:pathLst>
                <a:path w="7254875" h="643255">
                  <a:moveTo>
                    <a:pt x="0" y="643166"/>
                  </a:moveTo>
                  <a:lnTo>
                    <a:pt x="7254252" y="643166"/>
                  </a:lnTo>
                  <a:lnTo>
                    <a:pt x="7254252" y="0"/>
                  </a:lnTo>
                  <a:lnTo>
                    <a:pt x="0" y="0"/>
                  </a:lnTo>
                  <a:lnTo>
                    <a:pt x="0" y="643166"/>
                  </a:lnTo>
                  <a:close/>
                </a:path>
              </a:pathLst>
            </a:custGeom>
            <a:solidFill>
              <a:srgbClr val="D4DFD4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1700771" y="2707766"/>
              <a:ext cx="7254875" cy="1243965"/>
            </a:xfrm>
            <a:custGeom>
              <a:avLst/>
              <a:gdLst/>
              <a:ahLst/>
              <a:cxnLst/>
              <a:rect l="l" t="t" r="r" b="b"/>
              <a:pathLst>
                <a:path w="7254875" h="1243964">
                  <a:moveTo>
                    <a:pt x="7254252" y="1243584"/>
                  </a:moveTo>
                  <a:lnTo>
                    <a:pt x="7254252" y="0"/>
                  </a:lnTo>
                  <a:lnTo>
                    <a:pt x="0" y="0"/>
                  </a:lnTo>
                  <a:lnTo>
                    <a:pt x="0" y="1243584"/>
                  </a:lnTo>
                  <a:lnTo>
                    <a:pt x="7254252" y="1243584"/>
                  </a:lnTo>
                  <a:close/>
                </a:path>
              </a:pathLst>
            </a:custGeom>
            <a:solidFill>
              <a:srgbClr val="EAF0E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1700771" y="3951363"/>
              <a:ext cx="7254875" cy="2569210"/>
            </a:xfrm>
            <a:custGeom>
              <a:avLst/>
              <a:gdLst/>
              <a:ahLst/>
              <a:cxnLst/>
              <a:rect l="l" t="t" r="r" b="b"/>
              <a:pathLst>
                <a:path w="7254875" h="2569209">
                  <a:moveTo>
                    <a:pt x="7254252" y="2569210"/>
                  </a:moveTo>
                  <a:lnTo>
                    <a:pt x="7254252" y="0"/>
                  </a:lnTo>
                  <a:lnTo>
                    <a:pt x="0" y="0"/>
                  </a:lnTo>
                  <a:lnTo>
                    <a:pt x="0" y="2569210"/>
                  </a:lnTo>
                  <a:lnTo>
                    <a:pt x="7254252" y="2569210"/>
                  </a:lnTo>
                  <a:close/>
                </a:path>
              </a:pathLst>
            </a:custGeom>
            <a:solidFill>
              <a:srgbClr val="D4DFD4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5575541" y="1734438"/>
              <a:ext cx="0" cy="4791710"/>
            </a:xfrm>
            <a:custGeom>
              <a:avLst/>
              <a:gdLst/>
              <a:ahLst/>
              <a:cxnLst/>
              <a:rect l="l" t="t" r="r" b="b"/>
              <a:pathLst>
                <a:path h="4791709">
                  <a:moveTo>
                    <a:pt x="0" y="0"/>
                  </a:moveTo>
                  <a:lnTo>
                    <a:pt x="0" y="4791214"/>
                  </a:lnTo>
                </a:path>
              </a:pathLst>
            </a:custGeom>
            <a:ln w="101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1695742" y="2034197"/>
              <a:ext cx="7264400" cy="30480"/>
            </a:xfrm>
            <a:custGeom>
              <a:avLst/>
              <a:gdLst/>
              <a:ahLst/>
              <a:cxnLst/>
              <a:rect l="l" t="t" r="r" b="b"/>
              <a:pathLst>
                <a:path w="7264400" h="30480">
                  <a:moveTo>
                    <a:pt x="7264349" y="30403"/>
                  </a:moveTo>
                  <a:lnTo>
                    <a:pt x="7264349" y="0"/>
                  </a:lnTo>
                  <a:lnTo>
                    <a:pt x="0" y="0"/>
                  </a:lnTo>
                  <a:lnTo>
                    <a:pt x="0" y="30403"/>
                  </a:lnTo>
                  <a:lnTo>
                    <a:pt x="7264349" y="304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1695691" y="2707766"/>
              <a:ext cx="7265034" cy="0"/>
            </a:xfrm>
            <a:custGeom>
              <a:avLst/>
              <a:gdLst/>
              <a:ahLst/>
              <a:cxnLst/>
              <a:rect l="l" t="t" r="r" b="b"/>
              <a:pathLst>
                <a:path w="7265034">
                  <a:moveTo>
                    <a:pt x="0" y="0"/>
                  </a:moveTo>
                  <a:lnTo>
                    <a:pt x="7264412" y="0"/>
                  </a:lnTo>
                </a:path>
              </a:pathLst>
            </a:custGeom>
            <a:ln w="101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1695691" y="3951351"/>
              <a:ext cx="7265034" cy="0"/>
            </a:xfrm>
            <a:custGeom>
              <a:avLst/>
              <a:gdLst/>
              <a:ahLst/>
              <a:cxnLst/>
              <a:rect l="l" t="t" r="r" b="b"/>
              <a:pathLst>
                <a:path w="7265034">
                  <a:moveTo>
                    <a:pt x="0" y="0"/>
                  </a:moveTo>
                  <a:lnTo>
                    <a:pt x="7264412" y="0"/>
                  </a:lnTo>
                </a:path>
              </a:pathLst>
            </a:custGeom>
            <a:ln w="101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/>
            <p:nvPr/>
          </p:nvSpPr>
          <p:spPr>
            <a:xfrm>
              <a:off x="1700771" y="1734438"/>
              <a:ext cx="0" cy="4791710"/>
            </a:xfrm>
            <a:custGeom>
              <a:avLst/>
              <a:gdLst/>
              <a:ahLst/>
              <a:cxnLst/>
              <a:rect l="l" t="t" r="r" b="b"/>
              <a:pathLst>
                <a:path h="4791709">
                  <a:moveTo>
                    <a:pt x="0" y="0"/>
                  </a:moveTo>
                  <a:lnTo>
                    <a:pt x="0" y="4791214"/>
                  </a:lnTo>
                </a:path>
              </a:pathLst>
            </a:custGeom>
            <a:ln w="101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" name="object 13"/>
            <p:cNvSpPr/>
            <p:nvPr/>
          </p:nvSpPr>
          <p:spPr>
            <a:xfrm>
              <a:off x="8955023" y="1734438"/>
              <a:ext cx="0" cy="4791710"/>
            </a:xfrm>
            <a:custGeom>
              <a:avLst/>
              <a:gdLst/>
              <a:ahLst/>
              <a:cxnLst/>
              <a:rect l="l" t="t" r="r" b="b"/>
              <a:pathLst>
                <a:path h="4791709">
                  <a:moveTo>
                    <a:pt x="0" y="0"/>
                  </a:moveTo>
                  <a:lnTo>
                    <a:pt x="0" y="4791214"/>
                  </a:lnTo>
                </a:path>
              </a:pathLst>
            </a:custGeom>
            <a:ln w="101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" name="object 14"/>
            <p:cNvSpPr/>
            <p:nvPr/>
          </p:nvSpPr>
          <p:spPr>
            <a:xfrm>
              <a:off x="1695691" y="1739518"/>
              <a:ext cx="7265034" cy="0"/>
            </a:xfrm>
            <a:custGeom>
              <a:avLst/>
              <a:gdLst/>
              <a:ahLst/>
              <a:cxnLst/>
              <a:rect l="l" t="t" r="r" b="b"/>
              <a:pathLst>
                <a:path w="7265034">
                  <a:moveTo>
                    <a:pt x="0" y="0"/>
                  </a:moveTo>
                  <a:lnTo>
                    <a:pt x="7264412" y="0"/>
                  </a:lnTo>
                </a:path>
              </a:pathLst>
            </a:custGeom>
            <a:ln w="101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1695691" y="6520573"/>
              <a:ext cx="7265034" cy="0"/>
            </a:xfrm>
            <a:custGeom>
              <a:avLst/>
              <a:gdLst/>
              <a:ahLst/>
              <a:cxnLst/>
              <a:rect l="l" t="t" r="r" b="b"/>
              <a:pathLst>
                <a:path w="7265034">
                  <a:moveTo>
                    <a:pt x="0" y="0"/>
                  </a:moveTo>
                  <a:lnTo>
                    <a:pt x="7264412" y="0"/>
                  </a:lnTo>
                </a:path>
              </a:pathLst>
            </a:custGeom>
            <a:ln w="101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212487" y="1552206"/>
            <a:ext cx="4078941" cy="204762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  <a:tabLst>
                <a:tab pos="3429743" algn="l"/>
              </a:tabLst>
            </a:pPr>
            <a:r>
              <a:rPr sz="1235" b="1" spc="-18" dirty="0">
                <a:solidFill>
                  <a:srgbClr val="FFFFFF"/>
                </a:solidFill>
                <a:latin typeface="Arial"/>
                <a:cs typeface="Arial"/>
              </a:rPr>
              <a:t>Type</a:t>
            </a:r>
            <a:r>
              <a:rPr sz="1235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235" b="1" spc="-9" dirty="0">
                <a:solidFill>
                  <a:srgbClr val="FFFFFF"/>
                </a:solidFill>
                <a:latin typeface="Arial"/>
                <a:cs typeface="Arial"/>
              </a:rPr>
              <a:t>Etiology</a:t>
            </a:r>
            <a:endParaRPr sz="1235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12488" y="1821875"/>
            <a:ext cx="1257860" cy="272794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z="1677" dirty="0">
                <a:solidFill>
                  <a:srgbClr val="010202"/>
                </a:solidFill>
                <a:latin typeface="Arial"/>
                <a:cs typeface="Arial"/>
              </a:rPr>
              <a:t>Non-</a:t>
            </a:r>
            <a:r>
              <a:rPr sz="1677" spc="-9" dirty="0">
                <a:solidFill>
                  <a:srgbClr val="010202"/>
                </a:solidFill>
                <a:latin typeface="Arial"/>
                <a:cs typeface="Arial"/>
              </a:rPr>
              <a:t>atrophic</a:t>
            </a:r>
            <a:endParaRPr sz="1677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31411" y="1821875"/>
            <a:ext cx="1267946" cy="530877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z="1677" i="1" dirty="0">
                <a:solidFill>
                  <a:srgbClr val="010202"/>
                </a:solidFill>
                <a:latin typeface="Arial"/>
                <a:cs typeface="Arial"/>
              </a:rPr>
              <a:t>H.</a:t>
            </a:r>
            <a:r>
              <a:rPr sz="1677" i="1" spc="9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77" i="1" spc="-9" dirty="0">
                <a:solidFill>
                  <a:srgbClr val="010202"/>
                </a:solidFill>
                <a:latin typeface="Arial"/>
                <a:cs typeface="Arial"/>
              </a:rPr>
              <a:t>Pylori</a:t>
            </a:r>
            <a:endParaRPr sz="1677">
              <a:latin typeface="Arial"/>
              <a:cs typeface="Arial"/>
            </a:endParaRPr>
          </a:p>
          <a:p>
            <a:pPr marL="11206">
              <a:spcBef>
                <a:spcPts val="18"/>
              </a:spcBef>
            </a:pPr>
            <a:r>
              <a:rPr sz="1677" dirty="0">
                <a:solidFill>
                  <a:srgbClr val="010202"/>
                </a:solidFill>
                <a:latin typeface="Arial"/>
                <a:cs typeface="Arial"/>
              </a:rPr>
              <a:t>Other</a:t>
            </a:r>
            <a:r>
              <a:rPr sz="1677" spc="18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77" spc="-9" dirty="0">
                <a:solidFill>
                  <a:srgbClr val="010202"/>
                </a:solidFill>
                <a:latin typeface="Arial"/>
                <a:cs typeface="Arial"/>
              </a:rPr>
              <a:t>factors</a:t>
            </a:r>
            <a:endParaRPr sz="1677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12487" y="2402791"/>
            <a:ext cx="1518397" cy="794091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z="1677" spc="-9" dirty="0">
                <a:solidFill>
                  <a:srgbClr val="010202"/>
                </a:solidFill>
                <a:latin typeface="Arial"/>
                <a:cs typeface="Arial"/>
              </a:rPr>
              <a:t>Atrophic</a:t>
            </a:r>
            <a:endParaRPr sz="1677">
              <a:latin typeface="Arial"/>
              <a:cs typeface="Arial"/>
            </a:endParaRPr>
          </a:p>
          <a:p>
            <a:pPr marL="308178" marR="4483" indent="-12327">
              <a:lnSpc>
                <a:spcPct val="100899"/>
              </a:lnSpc>
            </a:pPr>
            <a:r>
              <a:rPr sz="1677" spc="-9" dirty="0">
                <a:solidFill>
                  <a:srgbClr val="010202"/>
                </a:solidFill>
                <a:latin typeface="Arial"/>
                <a:cs typeface="Arial"/>
              </a:rPr>
              <a:t>Autoimmune Multifocal</a:t>
            </a:r>
            <a:endParaRPr sz="1677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31411" y="2660579"/>
            <a:ext cx="1624292" cy="811403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z="1677" spc="-9" dirty="0">
                <a:solidFill>
                  <a:srgbClr val="010202"/>
                </a:solidFill>
                <a:latin typeface="Arial"/>
                <a:cs typeface="Arial"/>
              </a:rPr>
              <a:t>Autoimmune</a:t>
            </a:r>
            <a:endParaRPr sz="1677">
              <a:latin typeface="Arial"/>
              <a:cs typeface="Arial"/>
            </a:endParaRPr>
          </a:p>
          <a:p>
            <a:pPr marL="11206" marR="4483">
              <a:lnSpc>
                <a:spcPts val="2056"/>
              </a:lnSpc>
              <a:spcBef>
                <a:spcPts val="49"/>
              </a:spcBef>
            </a:pPr>
            <a:r>
              <a:rPr sz="1677" i="1" dirty="0">
                <a:solidFill>
                  <a:srgbClr val="010202"/>
                </a:solidFill>
                <a:latin typeface="Arial"/>
                <a:cs typeface="Arial"/>
              </a:rPr>
              <a:t>H.</a:t>
            </a:r>
            <a:r>
              <a:rPr sz="1677" i="1" spc="13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77" i="1" dirty="0">
                <a:solidFill>
                  <a:srgbClr val="010202"/>
                </a:solidFill>
                <a:latin typeface="Arial"/>
                <a:cs typeface="Arial"/>
              </a:rPr>
              <a:t>pylori</a:t>
            </a:r>
            <a:r>
              <a:rPr sz="1677" dirty="0">
                <a:solidFill>
                  <a:srgbClr val="010202"/>
                </a:solidFill>
                <a:latin typeface="Arial"/>
                <a:cs typeface="Arial"/>
              </a:rPr>
              <a:t>,</a:t>
            </a:r>
            <a:r>
              <a:rPr sz="1677" spc="13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77" spc="-9" dirty="0">
                <a:solidFill>
                  <a:srgbClr val="010202"/>
                </a:solidFill>
                <a:latin typeface="Arial"/>
                <a:cs typeface="Arial"/>
              </a:rPr>
              <a:t>dietary, environmental</a:t>
            </a:r>
            <a:endParaRPr sz="167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12488" y="3500063"/>
            <a:ext cx="1830481" cy="1836419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308178" marR="4483" indent="-297532">
              <a:lnSpc>
                <a:spcPct val="101099"/>
              </a:lnSpc>
              <a:spcBef>
                <a:spcPts val="93"/>
              </a:spcBef>
            </a:pPr>
            <a:r>
              <a:rPr sz="1677" dirty="0">
                <a:solidFill>
                  <a:srgbClr val="010202"/>
                </a:solidFill>
                <a:latin typeface="Arial"/>
                <a:cs typeface="Arial"/>
              </a:rPr>
              <a:t>Special</a:t>
            </a:r>
            <a:r>
              <a:rPr sz="1677" spc="26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77" spc="-18" dirty="0">
                <a:solidFill>
                  <a:srgbClr val="010202"/>
                </a:solidFill>
                <a:latin typeface="Arial"/>
                <a:cs typeface="Arial"/>
              </a:rPr>
              <a:t>Forms </a:t>
            </a:r>
            <a:r>
              <a:rPr sz="1677" spc="-9" dirty="0">
                <a:solidFill>
                  <a:srgbClr val="010202"/>
                </a:solidFill>
                <a:latin typeface="Arial"/>
                <a:cs typeface="Arial"/>
              </a:rPr>
              <a:t>Chemical Lymphocytic Eosinophilic Granulomatous Radiation</a:t>
            </a:r>
            <a:r>
              <a:rPr sz="1677" spc="441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77" dirty="0">
                <a:solidFill>
                  <a:srgbClr val="010202"/>
                </a:solidFill>
                <a:latin typeface="Arial"/>
                <a:cs typeface="Arial"/>
              </a:rPr>
              <a:t>Other</a:t>
            </a:r>
            <a:r>
              <a:rPr sz="1677" spc="22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77" spc="-9" dirty="0">
                <a:solidFill>
                  <a:srgbClr val="010202"/>
                </a:solidFill>
                <a:latin typeface="Arial"/>
                <a:cs typeface="Arial"/>
              </a:rPr>
              <a:t>infectious</a:t>
            </a:r>
            <a:endParaRPr sz="1677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31411" y="3757894"/>
            <a:ext cx="1749238" cy="1573206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 marR="4483">
              <a:lnSpc>
                <a:spcPct val="101200"/>
              </a:lnSpc>
              <a:spcBef>
                <a:spcPts val="93"/>
              </a:spcBef>
            </a:pPr>
            <a:r>
              <a:rPr sz="1677" dirty="0">
                <a:solidFill>
                  <a:srgbClr val="010202"/>
                </a:solidFill>
                <a:latin typeface="Arial"/>
                <a:cs typeface="Arial"/>
              </a:rPr>
              <a:t>Chemical</a:t>
            </a:r>
            <a:r>
              <a:rPr sz="1677" spc="35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77" spc="-9" dirty="0">
                <a:solidFill>
                  <a:srgbClr val="010202"/>
                </a:solidFill>
                <a:latin typeface="Arial"/>
                <a:cs typeface="Arial"/>
              </a:rPr>
              <a:t>irritation </a:t>
            </a:r>
            <a:r>
              <a:rPr sz="1677" dirty="0">
                <a:solidFill>
                  <a:srgbClr val="010202"/>
                </a:solidFill>
                <a:latin typeface="Arial"/>
                <a:cs typeface="Arial"/>
              </a:rPr>
              <a:t>Gluten,</a:t>
            </a:r>
            <a:r>
              <a:rPr sz="1677" spc="26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77" spc="-9" dirty="0">
                <a:solidFill>
                  <a:srgbClr val="010202"/>
                </a:solidFill>
                <a:latin typeface="Arial"/>
                <a:cs typeface="Arial"/>
              </a:rPr>
              <a:t>idiopathic </a:t>
            </a:r>
            <a:r>
              <a:rPr sz="1677" dirty="0">
                <a:solidFill>
                  <a:srgbClr val="010202"/>
                </a:solidFill>
                <a:latin typeface="Arial"/>
                <a:cs typeface="Arial"/>
              </a:rPr>
              <a:t>Food</a:t>
            </a:r>
            <a:r>
              <a:rPr sz="1677" spc="22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77" spc="-9" dirty="0">
                <a:solidFill>
                  <a:srgbClr val="010202"/>
                </a:solidFill>
                <a:latin typeface="Arial"/>
                <a:cs typeface="Arial"/>
              </a:rPr>
              <a:t>sensitivity </a:t>
            </a:r>
            <a:r>
              <a:rPr sz="1677" dirty="0">
                <a:solidFill>
                  <a:srgbClr val="010202"/>
                </a:solidFill>
                <a:latin typeface="Arial"/>
                <a:cs typeface="Arial"/>
              </a:rPr>
              <a:t>Crohn's,</a:t>
            </a:r>
            <a:r>
              <a:rPr sz="1677" spc="49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77" spc="-9" dirty="0">
                <a:solidFill>
                  <a:srgbClr val="010202"/>
                </a:solidFill>
                <a:latin typeface="Arial"/>
                <a:cs typeface="Arial"/>
              </a:rPr>
              <a:t>sarcoid Radiation</a:t>
            </a:r>
            <a:endParaRPr sz="1677">
              <a:latin typeface="Arial"/>
              <a:cs typeface="Arial"/>
            </a:endParaRPr>
          </a:p>
          <a:p>
            <a:pPr marL="11206">
              <a:spcBef>
                <a:spcPts val="18"/>
              </a:spcBef>
            </a:pPr>
            <a:r>
              <a:rPr sz="1677" dirty="0">
                <a:solidFill>
                  <a:srgbClr val="010202"/>
                </a:solidFill>
                <a:latin typeface="Arial"/>
                <a:cs typeface="Arial"/>
              </a:rPr>
              <a:t>Virus, fungus, </a:t>
            </a:r>
            <a:r>
              <a:rPr sz="1677" spc="-18" dirty="0">
                <a:solidFill>
                  <a:srgbClr val="010202"/>
                </a:solidFill>
                <a:latin typeface="Arial"/>
                <a:cs typeface="Arial"/>
              </a:rPr>
              <a:t>etc.</a:t>
            </a:r>
            <a:endParaRPr sz="1677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283719" y="1531654"/>
            <a:ext cx="818029" cy="1943100"/>
            <a:chOff x="4108615" y="1735874"/>
            <a:chExt cx="927100" cy="2202180"/>
          </a:xfrm>
        </p:grpSpPr>
        <p:sp>
          <p:nvSpPr>
            <p:cNvPr id="24" name="object 24"/>
            <p:cNvSpPr/>
            <p:nvPr/>
          </p:nvSpPr>
          <p:spPr>
            <a:xfrm>
              <a:off x="4114787" y="1739531"/>
              <a:ext cx="914400" cy="2194560"/>
            </a:xfrm>
            <a:custGeom>
              <a:avLst/>
              <a:gdLst/>
              <a:ahLst/>
              <a:cxnLst/>
              <a:rect l="l" t="t" r="r" b="b"/>
              <a:pathLst>
                <a:path w="914400" h="2194560">
                  <a:moveTo>
                    <a:pt x="914400" y="1737360"/>
                  </a:moveTo>
                  <a:lnTo>
                    <a:pt x="685800" y="1737360"/>
                  </a:lnTo>
                  <a:lnTo>
                    <a:pt x="685800" y="457200"/>
                  </a:lnTo>
                  <a:lnTo>
                    <a:pt x="914400" y="457199"/>
                  </a:lnTo>
                  <a:lnTo>
                    <a:pt x="457200" y="0"/>
                  </a:lnTo>
                  <a:lnTo>
                    <a:pt x="0" y="457200"/>
                  </a:lnTo>
                  <a:lnTo>
                    <a:pt x="228600" y="457200"/>
                  </a:lnTo>
                  <a:lnTo>
                    <a:pt x="228600" y="1737360"/>
                  </a:lnTo>
                  <a:lnTo>
                    <a:pt x="0" y="1737360"/>
                  </a:lnTo>
                  <a:lnTo>
                    <a:pt x="457200" y="2194560"/>
                  </a:lnTo>
                  <a:lnTo>
                    <a:pt x="914400" y="173736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" name="object 25"/>
            <p:cNvSpPr/>
            <p:nvPr/>
          </p:nvSpPr>
          <p:spPr>
            <a:xfrm>
              <a:off x="4108615" y="1735874"/>
              <a:ext cx="927100" cy="2202180"/>
            </a:xfrm>
            <a:custGeom>
              <a:avLst/>
              <a:gdLst/>
              <a:ahLst/>
              <a:cxnLst/>
              <a:rect l="l" t="t" r="r" b="b"/>
              <a:pathLst>
                <a:path w="927100" h="2202179">
                  <a:moveTo>
                    <a:pt x="926744" y="463372"/>
                  </a:moveTo>
                  <a:lnTo>
                    <a:pt x="463372" y="0"/>
                  </a:lnTo>
                  <a:lnTo>
                    <a:pt x="0" y="463372"/>
                  </a:lnTo>
                  <a:lnTo>
                    <a:pt x="6172" y="463372"/>
                  </a:lnTo>
                  <a:lnTo>
                    <a:pt x="6172" y="458343"/>
                  </a:lnTo>
                  <a:lnTo>
                    <a:pt x="12344" y="458341"/>
                  </a:lnTo>
                  <a:lnTo>
                    <a:pt x="463372" y="7200"/>
                  </a:lnTo>
                  <a:lnTo>
                    <a:pt x="914399" y="458343"/>
                  </a:lnTo>
                  <a:lnTo>
                    <a:pt x="914399" y="463372"/>
                  </a:lnTo>
                  <a:lnTo>
                    <a:pt x="926744" y="463372"/>
                  </a:lnTo>
                  <a:close/>
                </a:path>
                <a:path w="927100" h="2202179">
                  <a:moveTo>
                    <a:pt x="232257" y="1743532"/>
                  </a:moveTo>
                  <a:lnTo>
                    <a:pt x="232257" y="1738503"/>
                  </a:lnTo>
                  <a:lnTo>
                    <a:pt x="0" y="1738503"/>
                  </a:lnTo>
                  <a:lnTo>
                    <a:pt x="12344" y="1750844"/>
                  </a:lnTo>
                  <a:lnTo>
                    <a:pt x="12344" y="1743532"/>
                  </a:lnTo>
                  <a:lnTo>
                    <a:pt x="232257" y="1743532"/>
                  </a:lnTo>
                  <a:close/>
                </a:path>
                <a:path w="927100" h="2202179">
                  <a:moveTo>
                    <a:pt x="12343" y="458343"/>
                  </a:moveTo>
                  <a:lnTo>
                    <a:pt x="6172" y="458343"/>
                  </a:lnTo>
                  <a:lnTo>
                    <a:pt x="6172" y="460857"/>
                  </a:lnTo>
                  <a:lnTo>
                    <a:pt x="8000" y="462686"/>
                  </a:lnTo>
                  <a:lnTo>
                    <a:pt x="12343" y="458343"/>
                  </a:lnTo>
                  <a:close/>
                </a:path>
                <a:path w="927100" h="2202179">
                  <a:moveTo>
                    <a:pt x="237286" y="1743532"/>
                  </a:moveTo>
                  <a:lnTo>
                    <a:pt x="237286" y="458343"/>
                  </a:lnTo>
                  <a:lnTo>
                    <a:pt x="12343" y="458343"/>
                  </a:lnTo>
                  <a:lnTo>
                    <a:pt x="8000" y="462686"/>
                  </a:lnTo>
                  <a:lnTo>
                    <a:pt x="6172" y="460857"/>
                  </a:lnTo>
                  <a:lnTo>
                    <a:pt x="6172" y="463372"/>
                  </a:lnTo>
                  <a:lnTo>
                    <a:pt x="232257" y="463372"/>
                  </a:lnTo>
                  <a:lnTo>
                    <a:pt x="232257" y="1743532"/>
                  </a:lnTo>
                  <a:lnTo>
                    <a:pt x="237286" y="1743532"/>
                  </a:lnTo>
                  <a:close/>
                </a:path>
                <a:path w="927100" h="2202179">
                  <a:moveTo>
                    <a:pt x="914399" y="1750844"/>
                  </a:moveTo>
                  <a:lnTo>
                    <a:pt x="914399" y="1743532"/>
                  </a:lnTo>
                  <a:lnTo>
                    <a:pt x="463372" y="2194560"/>
                  </a:lnTo>
                  <a:lnTo>
                    <a:pt x="12344" y="1743532"/>
                  </a:lnTo>
                  <a:lnTo>
                    <a:pt x="12344" y="1750844"/>
                  </a:lnTo>
                  <a:lnTo>
                    <a:pt x="463372" y="2201760"/>
                  </a:lnTo>
                  <a:lnTo>
                    <a:pt x="914399" y="1750844"/>
                  </a:lnTo>
                  <a:close/>
                </a:path>
                <a:path w="927100" h="2202179">
                  <a:moveTo>
                    <a:pt x="914399" y="463372"/>
                  </a:moveTo>
                  <a:lnTo>
                    <a:pt x="914399" y="458343"/>
                  </a:lnTo>
                  <a:lnTo>
                    <a:pt x="689457" y="458343"/>
                  </a:lnTo>
                  <a:lnTo>
                    <a:pt x="689457" y="1743532"/>
                  </a:lnTo>
                  <a:lnTo>
                    <a:pt x="694486" y="1743532"/>
                  </a:lnTo>
                  <a:lnTo>
                    <a:pt x="694486" y="463372"/>
                  </a:lnTo>
                  <a:lnTo>
                    <a:pt x="914399" y="463372"/>
                  </a:lnTo>
                  <a:close/>
                </a:path>
                <a:path w="927100" h="2202179">
                  <a:moveTo>
                    <a:pt x="926744" y="1738503"/>
                  </a:moveTo>
                  <a:lnTo>
                    <a:pt x="694486" y="1738503"/>
                  </a:lnTo>
                  <a:lnTo>
                    <a:pt x="694486" y="1743532"/>
                  </a:lnTo>
                  <a:lnTo>
                    <a:pt x="914399" y="1743532"/>
                  </a:lnTo>
                  <a:lnTo>
                    <a:pt x="914399" y="1750844"/>
                  </a:lnTo>
                  <a:lnTo>
                    <a:pt x="926744" y="1738503"/>
                  </a:lnTo>
                  <a:close/>
                </a:path>
              </a:pathLst>
            </a:custGeom>
            <a:solidFill>
              <a:srgbClr val="FDBE1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26" name="object 2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36541" y="1866861"/>
              <a:ext cx="253974" cy="22437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71257" y="1876964"/>
              <a:ext cx="204469" cy="17434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78832" y="2451049"/>
              <a:ext cx="173621" cy="22437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15758" y="2461875"/>
              <a:ext cx="123151" cy="17278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66145" y="2747429"/>
              <a:ext cx="190538" cy="22437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02270" y="2757493"/>
              <a:ext cx="140195" cy="17350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53458" y="3039579"/>
              <a:ext cx="215912" cy="22861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90650" y="3047498"/>
              <a:ext cx="163791" cy="17758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74603" y="3331629"/>
              <a:ext cx="182079" cy="22437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11948" y="3342417"/>
              <a:ext cx="132016" cy="17278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12665" y="3623779"/>
              <a:ext cx="97383" cy="22437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556620" y="3642271"/>
              <a:ext cx="31750" cy="156845"/>
            </a:xfrm>
            <a:custGeom>
              <a:avLst/>
              <a:gdLst/>
              <a:ahLst/>
              <a:cxnLst/>
              <a:rect l="l" t="t" r="r" b="b"/>
              <a:pathLst>
                <a:path w="31750" h="156845">
                  <a:moveTo>
                    <a:pt x="31648" y="151536"/>
                  </a:moveTo>
                  <a:lnTo>
                    <a:pt x="31648" y="5029"/>
                  </a:lnTo>
                  <a:lnTo>
                    <a:pt x="15824" y="0"/>
                  </a:lnTo>
                  <a:lnTo>
                    <a:pt x="10274" y="114"/>
                  </a:lnTo>
                  <a:lnTo>
                    <a:pt x="4660" y="914"/>
                  </a:lnTo>
                  <a:lnTo>
                    <a:pt x="1295" y="2235"/>
                  </a:lnTo>
                  <a:lnTo>
                    <a:pt x="787" y="2870"/>
                  </a:lnTo>
                  <a:lnTo>
                    <a:pt x="0" y="5029"/>
                  </a:lnTo>
                  <a:lnTo>
                    <a:pt x="0" y="151536"/>
                  </a:lnTo>
                  <a:lnTo>
                    <a:pt x="10248" y="156451"/>
                  </a:lnTo>
                  <a:lnTo>
                    <a:pt x="21501" y="156451"/>
                  </a:lnTo>
                  <a:lnTo>
                    <a:pt x="27101" y="155651"/>
                  </a:lnTo>
                  <a:lnTo>
                    <a:pt x="30352" y="154330"/>
                  </a:lnTo>
                  <a:lnTo>
                    <a:pt x="30873" y="153695"/>
                  </a:lnTo>
                  <a:lnTo>
                    <a:pt x="31648" y="151536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" name="object 38"/>
            <p:cNvSpPr/>
            <p:nvPr/>
          </p:nvSpPr>
          <p:spPr>
            <a:xfrm>
              <a:off x="4556620" y="3642271"/>
              <a:ext cx="31750" cy="156845"/>
            </a:xfrm>
            <a:custGeom>
              <a:avLst/>
              <a:gdLst/>
              <a:ahLst/>
              <a:cxnLst/>
              <a:rect l="l" t="t" r="r" b="b"/>
              <a:pathLst>
                <a:path w="31750" h="156845">
                  <a:moveTo>
                    <a:pt x="15824" y="0"/>
                  </a:moveTo>
                  <a:lnTo>
                    <a:pt x="18948" y="0"/>
                  </a:lnTo>
                  <a:lnTo>
                    <a:pt x="21501" y="114"/>
                  </a:lnTo>
                  <a:lnTo>
                    <a:pt x="23494" y="355"/>
                  </a:lnTo>
                  <a:lnTo>
                    <a:pt x="25501" y="596"/>
                  </a:lnTo>
                  <a:lnTo>
                    <a:pt x="27101" y="914"/>
                  </a:lnTo>
                  <a:lnTo>
                    <a:pt x="28295" y="1320"/>
                  </a:lnTo>
                  <a:lnTo>
                    <a:pt x="29489" y="1714"/>
                  </a:lnTo>
                  <a:lnTo>
                    <a:pt x="30352" y="2235"/>
                  </a:lnTo>
                  <a:lnTo>
                    <a:pt x="30873" y="2882"/>
                  </a:lnTo>
                  <a:lnTo>
                    <a:pt x="31648" y="5029"/>
                  </a:lnTo>
                  <a:lnTo>
                    <a:pt x="31648" y="151536"/>
                  </a:lnTo>
                  <a:lnTo>
                    <a:pt x="30873" y="153695"/>
                  </a:lnTo>
                  <a:lnTo>
                    <a:pt x="23494" y="156210"/>
                  </a:lnTo>
                  <a:lnTo>
                    <a:pt x="21501" y="156451"/>
                  </a:lnTo>
                  <a:lnTo>
                    <a:pt x="18948" y="156578"/>
                  </a:lnTo>
                  <a:lnTo>
                    <a:pt x="15824" y="156578"/>
                  </a:lnTo>
                  <a:lnTo>
                    <a:pt x="12788" y="156578"/>
                  </a:lnTo>
                  <a:lnTo>
                    <a:pt x="10248" y="156451"/>
                  </a:lnTo>
                  <a:lnTo>
                    <a:pt x="8216" y="156210"/>
                  </a:lnTo>
                  <a:lnTo>
                    <a:pt x="6172" y="155968"/>
                  </a:lnTo>
                  <a:lnTo>
                    <a:pt x="0" y="5029"/>
                  </a:lnTo>
                  <a:lnTo>
                    <a:pt x="787" y="2882"/>
                  </a:lnTo>
                  <a:lnTo>
                    <a:pt x="1295" y="2235"/>
                  </a:lnTo>
                  <a:lnTo>
                    <a:pt x="2184" y="1714"/>
                  </a:lnTo>
                  <a:lnTo>
                    <a:pt x="3416" y="1320"/>
                  </a:lnTo>
                  <a:lnTo>
                    <a:pt x="4660" y="914"/>
                  </a:lnTo>
                  <a:lnTo>
                    <a:pt x="6273" y="596"/>
                  </a:lnTo>
                  <a:lnTo>
                    <a:pt x="8267" y="355"/>
                  </a:lnTo>
                  <a:lnTo>
                    <a:pt x="10274" y="114"/>
                  </a:lnTo>
                  <a:lnTo>
                    <a:pt x="12788" y="0"/>
                  </a:lnTo>
                  <a:lnTo>
                    <a:pt x="15824" y="0"/>
                  </a:lnTo>
                  <a:close/>
                </a:path>
              </a:pathLst>
            </a:custGeom>
            <a:ln w="1692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2020676" y="2505453"/>
            <a:ext cx="889747" cy="705509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 marR="4483">
              <a:spcBef>
                <a:spcPts val="101"/>
              </a:spcBef>
            </a:pPr>
            <a:r>
              <a:rPr sz="2250" spc="-22" dirty="0">
                <a:solidFill>
                  <a:srgbClr val="ED1C24"/>
                </a:solidFill>
                <a:latin typeface="Calibri"/>
                <a:cs typeface="Calibri"/>
              </a:rPr>
              <a:t>By </a:t>
            </a:r>
            <a:r>
              <a:rPr sz="2250" spc="-9" dirty="0">
                <a:solidFill>
                  <a:srgbClr val="ED1C24"/>
                </a:solidFill>
                <a:latin typeface="Calibri"/>
                <a:cs typeface="Calibri"/>
              </a:rPr>
              <a:t>pattern</a:t>
            </a:r>
            <a:endParaRPr sz="225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03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098520"/>
              </p:ext>
            </p:extLst>
          </p:nvPr>
        </p:nvGraphicFramePr>
        <p:xfrm>
          <a:off x="3757097" y="1068637"/>
          <a:ext cx="5809130" cy="47748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6071"/>
                <a:gridCol w="4303059"/>
              </a:tblGrid>
              <a:tr h="1269066"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9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Infectious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20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347980" indent="-275590">
                        <a:lnSpc>
                          <a:spcPct val="100000"/>
                        </a:lnSpc>
                        <a:spcBef>
                          <a:spcPts val="185"/>
                        </a:spcBef>
                        <a:buAutoNum type="arabicPeriod"/>
                        <a:tabLst>
                          <a:tab pos="348615" algn="l"/>
                        </a:tabLst>
                      </a:pPr>
                      <a:r>
                        <a:rPr sz="19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Bacterial</a:t>
                      </a:r>
                      <a:r>
                        <a:rPr sz="1900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1900" i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H.</a:t>
                      </a:r>
                      <a:r>
                        <a:rPr sz="1900" i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i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pylori,</a:t>
                      </a:r>
                      <a:r>
                        <a:rPr sz="1900" i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T.B.)</a:t>
                      </a:r>
                      <a:endParaRPr sz="1900">
                        <a:latin typeface="Calibri"/>
                        <a:cs typeface="Calibri"/>
                      </a:endParaRPr>
                    </a:p>
                    <a:p>
                      <a:pPr marL="346710" indent="-274320">
                        <a:lnSpc>
                          <a:spcPct val="100000"/>
                        </a:lnSpc>
                        <a:spcBef>
                          <a:spcPts val="60"/>
                        </a:spcBef>
                        <a:buAutoNum type="arabicPeriod"/>
                        <a:tabLst>
                          <a:tab pos="347345" algn="l"/>
                        </a:tabLst>
                      </a:pPr>
                      <a:r>
                        <a:rPr sz="19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Viral</a:t>
                      </a:r>
                      <a:r>
                        <a:rPr sz="1900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(CMV)</a:t>
                      </a:r>
                      <a:endParaRPr sz="1900">
                        <a:latin typeface="Calibri"/>
                        <a:cs typeface="Calibri"/>
                      </a:endParaRPr>
                    </a:p>
                    <a:p>
                      <a:pPr marL="347345" indent="-274955">
                        <a:lnSpc>
                          <a:spcPct val="100000"/>
                        </a:lnSpc>
                        <a:spcBef>
                          <a:spcPts val="30"/>
                        </a:spcBef>
                        <a:buAutoNum type="arabicPeriod"/>
                        <a:tabLst>
                          <a:tab pos="347980" algn="l"/>
                        </a:tabLst>
                      </a:pPr>
                      <a:r>
                        <a:rPr sz="19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Fungal</a:t>
                      </a:r>
                      <a:r>
                        <a:rPr sz="1900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(candida)</a:t>
                      </a:r>
                      <a:endParaRPr sz="1900">
                        <a:latin typeface="Calibri"/>
                        <a:cs typeface="Calibri"/>
                      </a:endParaRPr>
                    </a:p>
                    <a:p>
                      <a:pPr marL="346710" indent="-274320">
                        <a:lnSpc>
                          <a:spcPct val="100000"/>
                        </a:lnSpc>
                        <a:spcBef>
                          <a:spcPts val="60"/>
                        </a:spcBef>
                        <a:buAutoNum type="arabicPeriod"/>
                        <a:tabLst>
                          <a:tab pos="347345" algn="l"/>
                        </a:tabLst>
                      </a:pPr>
                      <a:r>
                        <a:rPr sz="19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Parasitic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20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</a:tr>
              <a:tr h="1570504">
                <a:tc>
                  <a:txBody>
                    <a:bodyPr/>
                    <a:lstStyle/>
                    <a:p>
                      <a:pPr marL="73025" marR="493395">
                        <a:lnSpc>
                          <a:spcPct val="102299"/>
                        </a:lnSpc>
                        <a:spcBef>
                          <a:spcPts val="125"/>
                        </a:spcBef>
                      </a:pPr>
                      <a:r>
                        <a:rPr sz="1900" spc="-20" dirty="0">
                          <a:latin typeface="Calibri"/>
                          <a:cs typeface="Calibri"/>
                        </a:rPr>
                        <a:t>Non- </a:t>
                      </a:r>
                      <a:r>
                        <a:rPr sz="1900" spc="-10" dirty="0">
                          <a:latin typeface="Calibri"/>
                          <a:cs typeface="Calibri"/>
                        </a:rPr>
                        <a:t>Infectious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400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346710" indent="-274320">
                        <a:lnSpc>
                          <a:spcPct val="100000"/>
                        </a:lnSpc>
                        <a:spcBef>
                          <a:spcPts val="185"/>
                        </a:spcBef>
                        <a:buAutoNum type="arabicPeriod"/>
                        <a:tabLst>
                          <a:tab pos="347345" algn="l"/>
                        </a:tabLst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Chemical/Reflux</a:t>
                      </a:r>
                      <a:r>
                        <a:rPr sz="190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900" spc="-10" dirty="0">
                          <a:latin typeface="Calibri"/>
                          <a:cs typeface="Calibri"/>
                        </a:rPr>
                        <a:t>gastropathy</a:t>
                      </a:r>
                      <a:endParaRPr sz="1900">
                        <a:latin typeface="Calibri"/>
                        <a:cs typeface="Calibri"/>
                      </a:endParaRPr>
                    </a:p>
                    <a:p>
                      <a:pPr marL="347345" indent="-274955">
                        <a:lnSpc>
                          <a:spcPct val="100000"/>
                        </a:lnSpc>
                        <a:spcBef>
                          <a:spcPts val="60"/>
                        </a:spcBef>
                        <a:buAutoNum type="arabicPeriod"/>
                        <a:tabLst>
                          <a:tab pos="347980" algn="l"/>
                        </a:tabLst>
                      </a:pPr>
                      <a:r>
                        <a:rPr sz="1900" spc="-10" dirty="0">
                          <a:latin typeface="Calibri"/>
                          <a:cs typeface="Calibri"/>
                        </a:rPr>
                        <a:t>Lymphocytic</a:t>
                      </a:r>
                      <a:endParaRPr sz="1900">
                        <a:latin typeface="Calibri"/>
                        <a:cs typeface="Calibri"/>
                      </a:endParaRPr>
                    </a:p>
                    <a:p>
                      <a:pPr marL="347345" indent="-274955">
                        <a:lnSpc>
                          <a:spcPct val="100000"/>
                        </a:lnSpc>
                        <a:spcBef>
                          <a:spcPts val="30"/>
                        </a:spcBef>
                        <a:buAutoNum type="arabicPeriod"/>
                        <a:tabLst>
                          <a:tab pos="347980" algn="l"/>
                        </a:tabLst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Auto-</a:t>
                      </a:r>
                      <a:r>
                        <a:rPr sz="1900" spc="-10" dirty="0">
                          <a:latin typeface="Calibri"/>
                          <a:cs typeface="Calibri"/>
                        </a:rPr>
                        <a:t>immune</a:t>
                      </a:r>
                      <a:endParaRPr sz="1900">
                        <a:latin typeface="Calibri"/>
                        <a:cs typeface="Calibri"/>
                      </a:endParaRPr>
                    </a:p>
                    <a:p>
                      <a:pPr marL="346710" indent="-274320">
                        <a:lnSpc>
                          <a:spcPct val="100000"/>
                        </a:lnSpc>
                        <a:spcBef>
                          <a:spcPts val="60"/>
                        </a:spcBef>
                        <a:buAutoNum type="arabicPeriod"/>
                        <a:tabLst>
                          <a:tab pos="347345" algn="l"/>
                        </a:tabLst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Inflammatory</a:t>
                      </a:r>
                      <a:r>
                        <a:rPr sz="19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900" dirty="0">
                          <a:latin typeface="Calibri"/>
                          <a:cs typeface="Calibri"/>
                        </a:rPr>
                        <a:t>Bowel</a:t>
                      </a:r>
                      <a:r>
                        <a:rPr sz="19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900" spc="-10" dirty="0">
                          <a:latin typeface="Calibri"/>
                          <a:cs typeface="Calibri"/>
                        </a:rPr>
                        <a:t>Disease</a:t>
                      </a:r>
                      <a:endParaRPr sz="1900">
                        <a:latin typeface="Calibri"/>
                        <a:cs typeface="Calibri"/>
                      </a:endParaRPr>
                    </a:p>
                    <a:p>
                      <a:pPr marL="346710" indent="-274320">
                        <a:lnSpc>
                          <a:spcPct val="100000"/>
                        </a:lnSpc>
                        <a:spcBef>
                          <a:spcPts val="60"/>
                        </a:spcBef>
                        <a:buAutoNum type="arabicPeriod"/>
                        <a:tabLst>
                          <a:tab pos="347345" algn="l"/>
                        </a:tabLst>
                      </a:pPr>
                      <a:r>
                        <a:rPr sz="1900" spc="-10" dirty="0">
                          <a:latin typeface="Calibri"/>
                          <a:cs typeface="Calibri"/>
                        </a:rPr>
                        <a:t>Eosinophilic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20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</a:tr>
              <a:tr h="967628">
                <a:tc>
                  <a:txBody>
                    <a:bodyPr/>
                    <a:lstStyle/>
                    <a:p>
                      <a:pPr marL="73025" marR="196850">
                        <a:lnSpc>
                          <a:spcPct val="101600"/>
                        </a:lnSpc>
                        <a:spcBef>
                          <a:spcPts val="145"/>
                        </a:spcBef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Part 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900" spc="-10" dirty="0">
                          <a:latin typeface="Calibri"/>
                          <a:cs typeface="Calibri"/>
                        </a:rPr>
                        <a:t>Systemic involvement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624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274955">
                        <a:lnSpc>
                          <a:spcPct val="100000"/>
                        </a:lnSpc>
                        <a:spcBef>
                          <a:spcPts val="185"/>
                        </a:spcBef>
                        <a:buAutoNum type="arabicPeriod"/>
                        <a:tabLst>
                          <a:tab pos="347980" algn="l"/>
                        </a:tabLst>
                      </a:pPr>
                      <a:r>
                        <a:rPr sz="1900" spc="-20" dirty="0">
                          <a:latin typeface="Calibri"/>
                          <a:cs typeface="Calibri"/>
                        </a:rPr>
                        <a:t>GVHD</a:t>
                      </a:r>
                      <a:endParaRPr sz="1900">
                        <a:latin typeface="Calibri"/>
                        <a:cs typeface="Calibri"/>
                      </a:endParaRPr>
                    </a:p>
                    <a:p>
                      <a:pPr marL="347345" indent="-274955">
                        <a:lnSpc>
                          <a:spcPct val="100000"/>
                        </a:lnSpc>
                        <a:spcBef>
                          <a:spcPts val="60"/>
                        </a:spcBef>
                        <a:buAutoNum type="arabicPeriod"/>
                        <a:tabLst>
                          <a:tab pos="347980" algn="l"/>
                        </a:tabLst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Vasculitis</a:t>
                      </a:r>
                      <a:r>
                        <a:rPr sz="1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900" dirty="0">
                          <a:latin typeface="Calibri"/>
                          <a:cs typeface="Calibri"/>
                        </a:rPr>
                        <a:t>(Churg</a:t>
                      </a:r>
                      <a:r>
                        <a:rPr sz="1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900" spc="-10" dirty="0">
                          <a:latin typeface="Calibri"/>
                          <a:cs typeface="Calibri"/>
                        </a:rPr>
                        <a:t>Struss)</a:t>
                      </a:r>
                      <a:endParaRPr sz="1900">
                        <a:latin typeface="Calibri"/>
                        <a:cs typeface="Calibri"/>
                      </a:endParaRPr>
                    </a:p>
                    <a:p>
                      <a:pPr marL="347345" indent="-274955">
                        <a:lnSpc>
                          <a:spcPct val="100000"/>
                        </a:lnSpc>
                        <a:spcBef>
                          <a:spcPts val="30"/>
                        </a:spcBef>
                        <a:buAutoNum type="arabicPeriod"/>
                        <a:tabLst>
                          <a:tab pos="347980" algn="l"/>
                          <a:tab pos="2331720" algn="l"/>
                        </a:tabLst>
                      </a:pPr>
                      <a:r>
                        <a:rPr sz="1900" spc="-10" dirty="0">
                          <a:latin typeface="Calibri"/>
                          <a:cs typeface="Calibri"/>
                        </a:rPr>
                        <a:t>Granulomatous</a:t>
                      </a:r>
                      <a:r>
                        <a:rPr sz="1900" dirty="0">
                          <a:latin typeface="Calibri"/>
                          <a:cs typeface="Calibri"/>
                        </a:rPr>
                        <a:t>	4.</a:t>
                      </a:r>
                      <a:r>
                        <a:rPr sz="1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900" spc="-10" dirty="0">
                          <a:latin typeface="Calibri"/>
                          <a:cs typeface="Calibri"/>
                        </a:rPr>
                        <a:t>collagenous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20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967628"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700" spc="-10" dirty="0">
                          <a:latin typeface="Calibri"/>
                          <a:cs typeface="Calibri"/>
                        </a:rPr>
                        <a:t>Miscellaneous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20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346710" indent="-274320">
                        <a:lnSpc>
                          <a:spcPct val="100000"/>
                        </a:lnSpc>
                        <a:spcBef>
                          <a:spcPts val="185"/>
                        </a:spcBef>
                        <a:buAutoNum type="arabicPeriod"/>
                        <a:tabLst>
                          <a:tab pos="347345" algn="l"/>
                        </a:tabLst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Hypertrophic</a:t>
                      </a:r>
                      <a:r>
                        <a:rPr sz="190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900" spc="-10" dirty="0">
                          <a:latin typeface="Calibri"/>
                          <a:cs typeface="Calibri"/>
                        </a:rPr>
                        <a:t>gastropathy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  <a:p>
                      <a:pPr marL="347345" marR="1082675" indent="-274955">
                        <a:lnSpc>
                          <a:spcPct val="101000"/>
                        </a:lnSpc>
                        <a:spcBef>
                          <a:spcPts val="35"/>
                        </a:spcBef>
                        <a:buAutoNum type="arabicPeriod"/>
                        <a:tabLst>
                          <a:tab pos="347345" algn="l"/>
                        </a:tabLst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Vascular</a:t>
                      </a:r>
                      <a:r>
                        <a:rPr sz="1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900" dirty="0">
                          <a:latin typeface="Calibri"/>
                          <a:cs typeface="Calibri"/>
                        </a:rPr>
                        <a:t>lesions</a:t>
                      </a:r>
                      <a:r>
                        <a:rPr sz="1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900" dirty="0">
                          <a:latin typeface="Calibri"/>
                          <a:cs typeface="Calibri"/>
                        </a:rPr>
                        <a:t>(GAVE,</a:t>
                      </a:r>
                      <a:r>
                        <a:rPr sz="1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900" spc="-10" dirty="0">
                          <a:latin typeface="Calibri"/>
                          <a:cs typeface="Calibri"/>
                        </a:rPr>
                        <a:t>portal </a:t>
                      </a:r>
                      <a:r>
                        <a:rPr sz="1900" dirty="0" err="1">
                          <a:latin typeface="Calibri"/>
                          <a:cs typeface="Calibri"/>
                        </a:rPr>
                        <a:t>gastropathy</a:t>
                      </a:r>
                      <a:r>
                        <a:rPr sz="1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900" spc="-20" dirty="0" smtClean="0">
                          <a:latin typeface="Calibri"/>
                          <a:cs typeface="Calibri"/>
                        </a:rPr>
                        <a:t>)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20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44296" y="1855994"/>
            <a:ext cx="1309968" cy="359260"/>
          </a:xfrm>
          <a:prstGeom prst="rect">
            <a:avLst/>
          </a:prstGeom>
        </p:spPr>
        <p:txBody>
          <a:bodyPr vert="horz" wrap="square" lIns="0" tIns="12886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101"/>
              </a:spcBef>
            </a:pPr>
            <a:r>
              <a:rPr sz="2250" dirty="0">
                <a:solidFill>
                  <a:srgbClr val="FF0000"/>
                </a:solidFill>
              </a:rPr>
              <a:t>By</a:t>
            </a:r>
            <a:r>
              <a:rPr sz="2250" spc="-35" dirty="0">
                <a:solidFill>
                  <a:srgbClr val="FF0000"/>
                </a:solidFill>
              </a:rPr>
              <a:t> </a:t>
            </a:r>
            <a:r>
              <a:rPr sz="2250" spc="-9" dirty="0">
                <a:solidFill>
                  <a:srgbClr val="FF0000"/>
                </a:solidFill>
              </a:rPr>
              <a:t>etiology</a:t>
            </a:r>
            <a:endParaRPr sz="2250"/>
          </a:p>
        </p:txBody>
      </p:sp>
    </p:spTree>
    <p:extLst>
      <p:ext uri="{BB962C8B-B14F-4D97-AF65-F5344CB8AC3E}">
        <p14:creationId xmlns:p14="http://schemas.microsoft.com/office/powerpoint/2010/main" val="205658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68694" y="1013133"/>
            <a:ext cx="6455148" cy="797617"/>
          </a:xfrm>
          <a:prstGeom prst="rect">
            <a:avLst/>
          </a:prstGeom>
          <a:solidFill>
            <a:srgbClr val="FDD9F0"/>
          </a:solidFill>
        </p:spPr>
        <p:txBody>
          <a:bodyPr vert="horz" wrap="square" lIns="0" tIns="119343" rIns="0" bIns="0" rtlCol="0" anchor="ctr">
            <a:spAutoFit/>
          </a:bodyPr>
          <a:lstStyle/>
          <a:p>
            <a:pPr marL="64437">
              <a:lnSpc>
                <a:spcPct val="100000"/>
              </a:lnSpc>
              <a:spcBef>
                <a:spcPts val="940"/>
              </a:spcBef>
            </a:pPr>
            <a:r>
              <a:rPr b="0" dirty="0">
                <a:solidFill>
                  <a:srgbClr val="000000"/>
                </a:solidFill>
                <a:latin typeface="Calibri Light"/>
                <a:cs typeface="Calibri Light"/>
              </a:rPr>
              <a:t>My</a:t>
            </a:r>
            <a:r>
              <a:rPr spc="-9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b="0" dirty="0">
                <a:solidFill>
                  <a:srgbClr val="000000"/>
                </a:solidFill>
                <a:latin typeface="Calibri Light"/>
                <a:cs typeface="Calibri Light"/>
              </a:rPr>
              <a:t>algorithm</a:t>
            </a:r>
            <a:r>
              <a:rPr spc="-9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b="0" dirty="0">
                <a:solidFill>
                  <a:srgbClr val="000000"/>
                </a:solidFill>
                <a:latin typeface="Calibri Light"/>
                <a:cs typeface="Calibri Light"/>
              </a:rPr>
              <a:t>at</a:t>
            </a:r>
            <a:r>
              <a:rPr spc="-9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b="0" dirty="0">
                <a:solidFill>
                  <a:srgbClr val="000000"/>
                </a:solidFill>
                <a:latin typeface="Calibri Light"/>
                <a:cs typeface="Calibri Light"/>
              </a:rPr>
              <a:t>low</a:t>
            </a:r>
            <a:r>
              <a:rPr spc="-9" dirty="0">
                <a:solidFill>
                  <a:srgbClr val="000000"/>
                </a:solidFill>
                <a:latin typeface="Calibri Light"/>
                <a:cs typeface="Calibri Light"/>
              </a:rPr>
              <a:t> power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750828"/>
              </p:ext>
            </p:extLst>
          </p:nvPr>
        </p:nvGraphicFramePr>
        <p:xfrm>
          <a:off x="2864213" y="1972246"/>
          <a:ext cx="6616514" cy="38586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4246"/>
                <a:gridCol w="4472268"/>
              </a:tblGrid>
              <a:tr h="806824">
                <a:tc>
                  <a:txBody>
                    <a:bodyPr/>
                    <a:lstStyle/>
                    <a:p>
                      <a:pPr marL="73025" marR="46355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300" spc="-10" dirty="0" err="1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Inflammator</a:t>
                      </a:r>
                      <a:r>
                        <a:rPr sz="2300" spc="-10" dirty="0" smtClean="0">
                          <a:latin typeface="Calibri"/>
                          <a:cs typeface="Calibri"/>
                        </a:rPr>
                        <a:t>: </a:t>
                      </a:r>
                      <a:r>
                        <a:rPr sz="2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MNC,</a:t>
                      </a:r>
                      <a:r>
                        <a:rPr sz="23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PMN</a:t>
                      </a:r>
                      <a:endParaRPr sz="2300" dirty="0">
                        <a:latin typeface="Calibri"/>
                        <a:cs typeface="Calibri"/>
                      </a:endParaRPr>
                    </a:p>
                  </a:txBody>
                  <a:tcPr marL="0" marR="0" marT="1512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274955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347980" algn="l"/>
                        </a:tabLst>
                      </a:pPr>
                      <a:r>
                        <a:rPr sz="2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Diffuse:</a:t>
                      </a:r>
                      <a:r>
                        <a:rPr sz="2300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infectious</a:t>
                      </a:r>
                      <a:r>
                        <a:rPr sz="23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3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(+/-</a:t>
                      </a:r>
                      <a:r>
                        <a:rPr sz="2300" i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H.</a:t>
                      </a:r>
                      <a:r>
                        <a:rPr sz="2300" i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300" i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pylori</a:t>
                      </a:r>
                      <a:r>
                        <a:rPr sz="23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2300">
                        <a:latin typeface="Calibri"/>
                        <a:cs typeface="Calibri"/>
                      </a:endParaRPr>
                    </a:p>
                    <a:p>
                      <a:pPr marL="347345" indent="-274955">
                        <a:lnSpc>
                          <a:spcPct val="100000"/>
                        </a:lnSpc>
                        <a:spcBef>
                          <a:spcPts val="10"/>
                        </a:spcBef>
                        <a:buAutoNum type="arabicPeriod"/>
                        <a:tabLst>
                          <a:tab pos="347980" algn="l"/>
                        </a:tabLst>
                      </a:pPr>
                      <a:r>
                        <a:rPr sz="2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Focal:</a:t>
                      </a:r>
                      <a:r>
                        <a:rPr sz="2300" spc="-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IBD,</a:t>
                      </a:r>
                      <a:r>
                        <a:rPr sz="2300" spc="-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3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erosion</a:t>
                      </a:r>
                      <a:endParaRPr sz="2300">
                        <a:latin typeface="Calibri"/>
                        <a:cs typeface="Calibri"/>
                      </a:endParaRPr>
                    </a:p>
                  </a:txBody>
                  <a:tcPr marL="0" marR="0" marT="1512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</a:tr>
              <a:tr h="1556497">
                <a:tc>
                  <a:txBody>
                    <a:bodyPr/>
                    <a:lstStyle/>
                    <a:p>
                      <a:pPr marL="73025" marR="54991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300" spc="-20" dirty="0">
                          <a:solidFill>
                            <a:srgbClr val="0070C0"/>
                          </a:solidFill>
                          <a:latin typeface="Calibri"/>
                          <a:cs typeface="Calibri"/>
                        </a:rPr>
                        <a:t>Non- </a:t>
                      </a:r>
                      <a:r>
                        <a:rPr sz="2300" spc="-10" dirty="0">
                          <a:solidFill>
                            <a:srgbClr val="0070C0"/>
                          </a:solidFill>
                          <a:latin typeface="Calibri"/>
                          <a:cs typeface="Calibri"/>
                        </a:rPr>
                        <a:t>Inflammatory</a:t>
                      </a:r>
                      <a:endParaRPr sz="2300">
                        <a:latin typeface="Calibri"/>
                        <a:cs typeface="Calibri"/>
                      </a:endParaRPr>
                    </a:p>
                  </a:txBody>
                  <a:tcPr marL="0" marR="0" marT="1512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FDBB"/>
                    </a:solidFill>
                  </a:tcPr>
                </a:tc>
                <a:tc>
                  <a:txBody>
                    <a:bodyPr/>
                    <a:lstStyle/>
                    <a:p>
                      <a:pPr marL="347345" marR="921385" indent="-274955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347980" algn="l"/>
                        </a:tabLst>
                      </a:pPr>
                      <a:r>
                        <a:rPr sz="23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Epithelial</a:t>
                      </a:r>
                      <a:r>
                        <a:rPr sz="23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2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300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2300" spc="-10" dirty="0">
                          <a:latin typeface="Calibri"/>
                          <a:cs typeface="Calibri"/>
                        </a:rPr>
                        <a:t>eactive </a:t>
                      </a:r>
                      <a:r>
                        <a:rPr sz="23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23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2300" dirty="0">
                          <a:latin typeface="Calibri"/>
                          <a:cs typeface="Calibri"/>
                        </a:rPr>
                        <a:t>hemical/</a:t>
                      </a:r>
                      <a:r>
                        <a:rPr sz="23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2300" dirty="0">
                          <a:latin typeface="Calibri"/>
                          <a:cs typeface="Calibri"/>
                        </a:rPr>
                        <a:t>eflux</a:t>
                      </a:r>
                      <a:r>
                        <a:rPr sz="23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300" spc="-10" dirty="0">
                          <a:latin typeface="Calibri"/>
                          <a:cs typeface="Calibri"/>
                        </a:rPr>
                        <a:t>gastropathy</a:t>
                      </a:r>
                      <a:endParaRPr sz="2300">
                        <a:latin typeface="Calibri"/>
                        <a:cs typeface="Calibri"/>
                      </a:endParaRPr>
                    </a:p>
                    <a:p>
                      <a:pPr marL="347345" marR="1560195" indent="-274955">
                        <a:lnSpc>
                          <a:spcPts val="3100"/>
                        </a:lnSpc>
                        <a:spcBef>
                          <a:spcPts val="85"/>
                        </a:spcBef>
                        <a:buAutoNum type="arabicPeriod"/>
                        <a:tabLst>
                          <a:tab pos="347980" algn="l"/>
                        </a:tabLst>
                      </a:pPr>
                      <a:r>
                        <a:rPr sz="2300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Vascular</a:t>
                      </a:r>
                      <a:r>
                        <a:rPr sz="2300" spc="-1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23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300" dirty="0">
                          <a:latin typeface="Calibri"/>
                          <a:cs typeface="Calibri"/>
                        </a:rPr>
                        <a:t>GAVE</a:t>
                      </a:r>
                      <a:r>
                        <a:rPr sz="23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3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23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300" spc="-10" dirty="0">
                          <a:latin typeface="Calibri"/>
                          <a:cs typeface="Calibri"/>
                        </a:rPr>
                        <a:t>portal gastropathy</a:t>
                      </a:r>
                      <a:endParaRPr sz="2300">
                        <a:latin typeface="Calibri"/>
                        <a:cs typeface="Calibri"/>
                      </a:endParaRPr>
                    </a:p>
                  </a:txBody>
                  <a:tcPr marL="0" marR="0" marT="1512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FDBB"/>
                    </a:solidFill>
                  </a:tcPr>
                </a:tc>
              </a:tr>
              <a:tr h="1185022"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300" spc="-10" dirty="0">
                          <a:solidFill>
                            <a:srgbClr val="0070C0"/>
                          </a:solidFill>
                          <a:latin typeface="Calibri"/>
                          <a:cs typeface="Calibri"/>
                        </a:rPr>
                        <a:t>Other</a:t>
                      </a:r>
                      <a:endParaRPr sz="2300">
                        <a:latin typeface="Calibri"/>
                        <a:cs typeface="Calibri"/>
                      </a:endParaRPr>
                    </a:p>
                  </a:txBody>
                  <a:tcPr marL="0" marR="0" marT="1512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7980" indent="-275590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348615" algn="l"/>
                        </a:tabLst>
                      </a:pPr>
                      <a:r>
                        <a:rPr sz="2300" spc="-10" dirty="0">
                          <a:latin typeface="Calibri"/>
                          <a:cs typeface="Calibri"/>
                        </a:rPr>
                        <a:t>Eosinophilic</a:t>
                      </a:r>
                      <a:endParaRPr sz="2300" dirty="0">
                        <a:latin typeface="Calibri"/>
                        <a:cs typeface="Calibri"/>
                      </a:endParaRPr>
                    </a:p>
                    <a:p>
                      <a:pPr marL="347980" indent="-275590">
                        <a:lnSpc>
                          <a:spcPct val="100000"/>
                        </a:lnSpc>
                        <a:spcBef>
                          <a:spcPts val="10"/>
                        </a:spcBef>
                        <a:buAutoNum type="arabicPeriod"/>
                        <a:tabLst>
                          <a:tab pos="348615" algn="l"/>
                        </a:tabLst>
                      </a:pPr>
                      <a:r>
                        <a:rPr sz="2300" spc="-10" dirty="0">
                          <a:latin typeface="Calibri"/>
                          <a:cs typeface="Calibri"/>
                        </a:rPr>
                        <a:t>Granulomatous</a:t>
                      </a:r>
                      <a:endParaRPr sz="2300" dirty="0">
                        <a:latin typeface="Calibri"/>
                        <a:cs typeface="Calibri"/>
                      </a:endParaRPr>
                    </a:p>
                    <a:p>
                      <a:pPr marL="394335" indent="-321945">
                        <a:lnSpc>
                          <a:spcPct val="100000"/>
                        </a:lnSpc>
                        <a:spcBef>
                          <a:spcPts val="5"/>
                        </a:spcBef>
                        <a:buAutoNum type="arabicPeriod"/>
                        <a:tabLst>
                          <a:tab pos="394970" algn="l"/>
                        </a:tabLst>
                      </a:pPr>
                      <a:r>
                        <a:rPr sz="2300" spc="-10" dirty="0">
                          <a:latin typeface="Calibri"/>
                          <a:cs typeface="Calibri"/>
                        </a:rPr>
                        <a:t>Collagenous</a:t>
                      </a:r>
                      <a:endParaRPr sz="2300" dirty="0">
                        <a:latin typeface="Calibri"/>
                        <a:cs typeface="Calibri"/>
                      </a:endParaRPr>
                    </a:p>
                  </a:txBody>
                  <a:tcPr marL="0" marR="0" marT="1512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4794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50101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Inflammatory</a:t>
            </a:r>
            <a:r>
              <a:rPr sz="3600" spc="-65" dirty="0"/>
              <a:t> </a:t>
            </a:r>
            <a:r>
              <a:rPr sz="3600" spc="-5" dirty="0"/>
              <a:t>conditions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756310" y="2056267"/>
            <a:ext cx="4349090" cy="2003112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900" spc="-170" dirty="0">
                <a:latin typeface="Lucida Sans Unicode"/>
                <a:cs typeface="Lucida Sans Unicode"/>
              </a:rPr>
              <a:t>▶</a:t>
            </a:r>
            <a:r>
              <a:rPr sz="1900" spc="-170" dirty="0">
                <a:solidFill>
                  <a:srgbClr val="90C2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Acute</a:t>
            </a:r>
            <a:r>
              <a:rPr sz="24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gastritis.</a:t>
            </a: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sz="24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gastritis.</a:t>
            </a: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Acute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gastric</a:t>
            </a:r>
            <a:r>
              <a:rPr sz="24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ulcer.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sz="24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peptic</a:t>
            </a:r>
            <a:r>
              <a:rPr sz="24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ulcer.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0232" y="990600"/>
            <a:ext cx="71558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38300" algn="l"/>
              </a:tabLst>
            </a:pPr>
            <a:r>
              <a:rPr sz="3600" dirty="0" smtClean="0"/>
              <a:t>A</a:t>
            </a:r>
            <a:r>
              <a:rPr lang="en-US" sz="3600" dirty="0" smtClean="0"/>
              <a:t>cute gastritis</a:t>
            </a:r>
            <a:r>
              <a:rPr sz="3600" spc="-25" dirty="0" smtClean="0"/>
              <a:t> </a:t>
            </a:r>
            <a:r>
              <a:rPr sz="3600" spc="-5" dirty="0"/>
              <a:t>and</a:t>
            </a:r>
            <a:r>
              <a:rPr sz="3600" spc="-35" dirty="0"/>
              <a:t> </a:t>
            </a:r>
            <a:r>
              <a:rPr sz="3600" dirty="0"/>
              <a:t>gastropathy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0232" y="1905000"/>
            <a:ext cx="7549490" cy="3501600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5"/>
              </a:spcBef>
              <a:tabLst>
                <a:tab pos="354965" algn="l"/>
              </a:tabLst>
            </a:pPr>
            <a:r>
              <a:rPr sz="1750" spc="-16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200" b="1" spc="-5" dirty="0">
                <a:latin typeface="Arial" panose="020B0604020202020204" pitchFamily="34" charset="0"/>
                <a:cs typeface="Arial" panose="020B0604020202020204" pitchFamily="34" charset="0"/>
              </a:rPr>
              <a:t>Acute</a:t>
            </a:r>
            <a:r>
              <a:rPr sz="2200" b="1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b="1" spc="-5" dirty="0">
                <a:latin typeface="Arial" panose="020B0604020202020204" pitchFamily="34" charset="0"/>
                <a:cs typeface="Arial" panose="020B0604020202020204" pitchFamily="34" charset="0"/>
              </a:rPr>
              <a:t>gastritis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22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Mucosal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5" dirty="0">
                <a:latin typeface="Arial" panose="020B0604020202020204" pitchFamily="34" charset="0"/>
                <a:cs typeface="Arial" panose="020B0604020202020204" pitchFamily="34" charset="0"/>
              </a:rPr>
              <a:t>injury,</a:t>
            </a:r>
            <a:r>
              <a:rPr sz="22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neutrophils</a:t>
            </a:r>
            <a:r>
              <a:rPr sz="2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present.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  <a:tabLst>
                <a:tab pos="354965" algn="l"/>
              </a:tabLst>
            </a:pPr>
            <a:r>
              <a:rPr sz="1750" spc="-16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200" b="1" spc="-5" dirty="0">
                <a:latin typeface="Arial" panose="020B0604020202020204" pitchFamily="34" charset="0"/>
                <a:cs typeface="Arial" panose="020B0604020202020204" pitchFamily="34" charset="0"/>
              </a:rPr>
              <a:t>Gastropathy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2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regenerative,</a:t>
            </a:r>
            <a:r>
              <a:rPr sz="22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 inflammation.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5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1750" spc="-16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200" b="1" spc="-5" dirty="0">
                <a:latin typeface="Arial" panose="020B0604020202020204" pitchFamily="34" charset="0"/>
                <a:cs typeface="Arial" panose="020B0604020202020204" pitchFamily="34" charset="0"/>
              </a:rPr>
              <a:t>Causes: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  <a:tabLst>
                <a:tab pos="354965" algn="l"/>
              </a:tabLst>
            </a:pPr>
            <a:r>
              <a:rPr sz="1750" spc="-16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NSAIDs,</a:t>
            </a:r>
            <a:r>
              <a:rPr sz="22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alcohol,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bile,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2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stress-induced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5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1750" spc="-16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200" b="1" spc="-5" dirty="0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sz="2200" b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b="1" spc="-10" dirty="0">
                <a:latin typeface="Arial" panose="020B0604020202020204" pitchFamily="34" charset="0"/>
                <a:cs typeface="Arial" panose="020B0604020202020204" pitchFamily="34" charset="0"/>
              </a:rPr>
              <a:t>features: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  <a:tabLst>
                <a:tab pos="354965" algn="l"/>
              </a:tabLst>
            </a:pPr>
            <a:r>
              <a:rPr sz="1750" spc="-16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Asymptomatic,</a:t>
            </a:r>
            <a:r>
              <a:rPr sz="22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epigastric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pain,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nausea, vomiting.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0773" y="2032565"/>
            <a:ext cx="2563340" cy="241464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8791" y="4121119"/>
            <a:ext cx="2353235" cy="157330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613905" y="5544775"/>
            <a:ext cx="141754" cy="141958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838" spc="-22" dirty="0">
                <a:latin typeface="Arial"/>
                <a:cs typeface="Arial"/>
              </a:rPr>
              <a:t>51</a:t>
            </a:r>
            <a:endParaRPr sz="838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92930" y="933152"/>
            <a:ext cx="8602196" cy="1363835"/>
          </a:xfrm>
          <a:prstGeom prst="rect">
            <a:avLst/>
          </a:prstGeom>
          <a:solidFill>
            <a:srgbClr val="B00000"/>
          </a:solidFill>
        </p:spPr>
        <p:txBody>
          <a:bodyPr vert="horz" wrap="square" lIns="0" tIns="9525" rIns="0" bIns="0" rtlCol="0" anchor="ctr">
            <a:spAutoFit/>
          </a:bodyPr>
          <a:lstStyle/>
          <a:p>
            <a:pPr marL="8965" algn="ctr">
              <a:lnSpc>
                <a:spcPct val="100000"/>
              </a:lnSpc>
              <a:spcBef>
                <a:spcPts val="75"/>
              </a:spcBef>
            </a:pPr>
            <a:r>
              <a:rPr b="0" dirty="0">
                <a:solidFill>
                  <a:srgbClr val="FFFFFF"/>
                </a:solidFill>
                <a:latin typeface="Calibri Light"/>
                <a:cs typeface="Calibri Light"/>
              </a:rPr>
              <a:t>Reactive</a:t>
            </a:r>
            <a:r>
              <a:rPr spc="-62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b="0" dirty="0">
                <a:solidFill>
                  <a:srgbClr val="FFFFFF"/>
                </a:solidFill>
                <a:latin typeface="Calibri Light"/>
                <a:cs typeface="Calibri Light"/>
              </a:rPr>
              <a:t>(Chemical/Reflux)</a:t>
            </a:r>
            <a:r>
              <a:rPr spc="-49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pc="-9" dirty="0">
                <a:solidFill>
                  <a:srgbClr val="FFFFFF"/>
                </a:solidFill>
                <a:latin typeface="Calibri Light"/>
                <a:cs typeface="Calibri Light"/>
              </a:rPr>
              <a:t>Gastropathy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306489" y="2346644"/>
            <a:ext cx="4642597" cy="1474951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253266" marR="161373" indent="-242620">
              <a:spcBef>
                <a:spcPts val="101"/>
              </a:spcBef>
              <a:buChar char="•"/>
              <a:tabLst>
                <a:tab pos="253827" algn="l"/>
              </a:tabLst>
            </a:pPr>
            <a:r>
              <a:rPr sz="2250" dirty="0">
                <a:latin typeface="Calibri"/>
                <a:cs typeface="Calibri"/>
              </a:rPr>
              <a:t>Originally</a:t>
            </a:r>
            <a:r>
              <a:rPr sz="2250" spc="4" dirty="0">
                <a:latin typeface="Calibri"/>
                <a:cs typeface="Calibri"/>
              </a:rPr>
              <a:t> </a:t>
            </a:r>
            <a:r>
              <a:rPr sz="2250" dirty="0">
                <a:latin typeface="Calibri"/>
                <a:cs typeface="Calibri"/>
              </a:rPr>
              <a:t>described</a:t>
            </a:r>
            <a:r>
              <a:rPr sz="2250" spc="4" dirty="0">
                <a:latin typeface="Calibri"/>
                <a:cs typeface="Calibri"/>
              </a:rPr>
              <a:t> </a:t>
            </a:r>
            <a:r>
              <a:rPr sz="2250" dirty="0">
                <a:latin typeface="Calibri"/>
                <a:cs typeface="Calibri"/>
              </a:rPr>
              <a:t>by</a:t>
            </a:r>
            <a:r>
              <a:rPr sz="2250" spc="4" dirty="0">
                <a:latin typeface="Calibri"/>
                <a:cs typeface="Calibri"/>
              </a:rPr>
              <a:t> </a:t>
            </a:r>
            <a:r>
              <a:rPr sz="2250" dirty="0">
                <a:latin typeface="Calibri"/>
                <a:cs typeface="Calibri"/>
              </a:rPr>
              <a:t>Dixon</a:t>
            </a:r>
            <a:r>
              <a:rPr sz="2250" spc="4" dirty="0">
                <a:latin typeface="Calibri"/>
                <a:cs typeface="Calibri"/>
              </a:rPr>
              <a:t> </a:t>
            </a:r>
            <a:r>
              <a:rPr sz="2250" spc="-9" dirty="0">
                <a:latin typeface="Calibri"/>
                <a:cs typeface="Calibri"/>
              </a:rPr>
              <a:t>(1990) </a:t>
            </a:r>
            <a:r>
              <a:rPr sz="2250" dirty="0">
                <a:latin typeface="Calibri"/>
                <a:cs typeface="Calibri"/>
              </a:rPr>
              <a:t>with NSAIDs and bile reflux </a:t>
            </a:r>
            <a:r>
              <a:rPr sz="2250" spc="-9" dirty="0">
                <a:latin typeface="Calibri"/>
                <a:cs typeface="Calibri"/>
              </a:rPr>
              <a:t>(1986).</a:t>
            </a:r>
            <a:endParaRPr sz="2250">
              <a:latin typeface="Calibri"/>
              <a:cs typeface="Calibri"/>
            </a:endParaRPr>
          </a:p>
          <a:p>
            <a:pPr marL="253266" marR="4483" indent="-242620">
              <a:spcBef>
                <a:spcPts val="569"/>
              </a:spcBef>
              <a:buChar char="•"/>
              <a:tabLst>
                <a:tab pos="253827" algn="l"/>
              </a:tabLst>
            </a:pPr>
            <a:r>
              <a:rPr sz="2250" dirty="0">
                <a:latin typeface="Calibri"/>
                <a:cs typeface="Calibri"/>
              </a:rPr>
              <a:t>In</a:t>
            </a:r>
            <a:r>
              <a:rPr sz="2250" spc="-18" dirty="0">
                <a:latin typeface="Calibri"/>
                <a:cs typeface="Calibri"/>
              </a:rPr>
              <a:t> </a:t>
            </a:r>
            <a:r>
              <a:rPr sz="2250" dirty="0">
                <a:latin typeface="Calibri"/>
                <a:cs typeface="Calibri"/>
              </a:rPr>
              <a:t>Bile</a:t>
            </a:r>
            <a:r>
              <a:rPr sz="2250" spc="-13" dirty="0">
                <a:latin typeface="Calibri"/>
                <a:cs typeface="Calibri"/>
              </a:rPr>
              <a:t> </a:t>
            </a:r>
            <a:r>
              <a:rPr sz="2250" dirty="0">
                <a:latin typeface="Calibri"/>
                <a:cs typeface="Calibri"/>
              </a:rPr>
              <a:t>reflux:</a:t>
            </a:r>
            <a:r>
              <a:rPr sz="2250" spc="-13" dirty="0">
                <a:latin typeface="Calibri"/>
                <a:cs typeface="Calibri"/>
              </a:rPr>
              <a:t> </a:t>
            </a:r>
            <a:r>
              <a:rPr sz="2250" dirty="0">
                <a:latin typeface="Calibri"/>
                <a:cs typeface="Calibri"/>
              </a:rPr>
              <a:t>The</a:t>
            </a:r>
            <a:r>
              <a:rPr sz="2250" spc="-13" dirty="0">
                <a:latin typeface="Calibri"/>
                <a:cs typeface="Calibri"/>
              </a:rPr>
              <a:t> </a:t>
            </a:r>
            <a:r>
              <a:rPr sz="2250" dirty="0">
                <a:latin typeface="Calibri"/>
                <a:cs typeface="Calibri"/>
              </a:rPr>
              <a:t>acid</a:t>
            </a:r>
            <a:r>
              <a:rPr sz="2250" spc="-13" dirty="0">
                <a:latin typeface="Calibri"/>
                <a:cs typeface="Calibri"/>
              </a:rPr>
              <a:t> </a:t>
            </a:r>
            <a:r>
              <a:rPr sz="2250" dirty="0">
                <a:latin typeface="Calibri"/>
                <a:cs typeface="Calibri"/>
              </a:rPr>
              <a:t>causes</a:t>
            </a:r>
            <a:r>
              <a:rPr sz="2250" spc="-13" dirty="0">
                <a:latin typeface="Calibri"/>
                <a:cs typeface="Calibri"/>
              </a:rPr>
              <a:t> </a:t>
            </a:r>
            <a:r>
              <a:rPr sz="2250" dirty="0">
                <a:latin typeface="Calibri"/>
                <a:cs typeface="Calibri"/>
              </a:rPr>
              <a:t>most</a:t>
            </a:r>
            <a:r>
              <a:rPr sz="2250" spc="-13" dirty="0">
                <a:latin typeface="Calibri"/>
                <a:cs typeface="Calibri"/>
              </a:rPr>
              <a:t> </a:t>
            </a:r>
            <a:r>
              <a:rPr sz="2250" spc="-22" dirty="0">
                <a:latin typeface="Calibri"/>
                <a:cs typeface="Calibri"/>
              </a:rPr>
              <a:t>of </a:t>
            </a:r>
            <a:r>
              <a:rPr sz="2250" dirty="0">
                <a:latin typeface="Calibri"/>
                <a:cs typeface="Calibri"/>
              </a:rPr>
              <a:t>the </a:t>
            </a:r>
            <a:r>
              <a:rPr sz="2250" spc="-9" dirty="0">
                <a:latin typeface="Calibri"/>
                <a:cs typeface="Calibri"/>
              </a:rPr>
              <a:t>damage.</a:t>
            </a:r>
            <a:endParaRPr sz="225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824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1118" y="1157974"/>
            <a:ext cx="6562725" cy="669301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05628" rIns="0" bIns="0" rtlCol="0" anchor="ctr">
            <a:spAutoFit/>
          </a:bodyPr>
          <a:lstStyle/>
          <a:p>
            <a:pPr marL="7845" algn="ctr">
              <a:lnSpc>
                <a:spcPct val="100000"/>
              </a:lnSpc>
              <a:spcBef>
                <a:spcPts val="1619"/>
              </a:spcBef>
            </a:pPr>
            <a:r>
              <a:rPr sz="3000" spc="40" dirty="0">
                <a:solidFill>
                  <a:srgbClr val="FFFFFF"/>
                </a:solidFill>
                <a:latin typeface="Calibri Light"/>
                <a:cs typeface="Calibri Light"/>
              </a:rPr>
              <a:t>CHEMICAL</a:t>
            </a:r>
            <a:r>
              <a:rPr sz="3000" spc="26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000" spc="-9" dirty="0">
                <a:solidFill>
                  <a:srgbClr val="FFFFFF"/>
                </a:solidFill>
                <a:latin typeface="Calibri Light"/>
                <a:cs typeface="Calibri Light"/>
              </a:rPr>
              <a:t>GASTROPATHY</a:t>
            </a:r>
            <a:endParaRPr sz="30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42370" y="1950712"/>
            <a:ext cx="5457265" cy="314672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80162" indent="-269516">
              <a:lnSpc>
                <a:spcPts val="3224"/>
              </a:lnSpc>
              <a:spcBef>
                <a:spcPts val="88"/>
              </a:spcBef>
              <a:buFont typeface="Arial"/>
              <a:buChar char="•"/>
              <a:tabLst>
                <a:tab pos="280722" algn="l"/>
              </a:tabLst>
            </a:pPr>
            <a:r>
              <a:rPr sz="2824" spc="-9" dirty="0">
                <a:solidFill>
                  <a:srgbClr val="FF0000"/>
                </a:solidFill>
                <a:latin typeface="Calibri"/>
                <a:cs typeface="Calibri"/>
              </a:rPr>
              <a:t>Triad</a:t>
            </a:r>
            <a:endParaRPr sz="2824">
              <a:latin typeface="Calibri"/>
              <a:cs typeface="Calibri"/>
            </a:endParaRPr>
          </a:p>
          <a:p>
            <a:pPr marL="606831" lvl="1" indent="-273438">
              <a:lnSpc>
                <a:spcPts val="3075"/>
              </a:lnSpc>
              <a:buSzPct val="96875"/>
              <a:buAutoNum type="arabicPeriod"/>
              <a:tabLst>
                <a:tab pos="607391" algn="l"/>
              </a:tabLst>
            </a:pPr>
            <a:r>
              <a:rPr sz="2824" dirty="0">
                <a:latin typeface="Calibri"/>
                <a:cs typeface="Calibri"/>
              </a:rPr>
              <a:t>Foveolar</a:t>
            </a:r>
            <a:r>
              <a:rPr sz="2824" spc="-146" dirty="0">
                <a:latin typeface="Calibri"/>
                <a:cs typeface="Calibri"/>
              </a:rPr>
              <a:t> </a:t>
            </a:r>
            <a:r>
              <a:rPr sz="2824" spc="-9" dirty="0">
                <a:latin typeface="Calibri"/>
                <a:cs typeface="Calibri"/>
              </a:rPr>
              <a:t>hyperplasia</a:t>
            </a:r>
            <a:endParaRPr sz="2824">
              <a:latin typeface="Calibri"/>
              <a:cs typeface="Calibri"/>
            </a:endParaRPr>
          </a:p>
          <a:p>
            <a:pPr marL="606831" lvl="1" indent="-273438">
              <a:lnSpc>
                <a:spcPts val="3075"/>
              </a:lnSpc>
              <a:buSzPct val="96875"/>
              <a:buAutoNum type="arabicPeriod"/>
              <a:tabLst>
                <a:tab pos="607391" algn="l"/>
              </a:tabLst>
            </a:pPr>
            <a:r>
              <a:rPr sz="2824" dirty="0">
                <a:latin typeface="Calibri"/>
                <a:cs typeface="Calibri"/>
              </a:rPr>
              <a:t>Smooth</a:t>
            </a:r>
            <a:r>
              <a:rPr sz="2824" spc="-49" dirty="0">
                <a:latin typeface="Calibri"/>
                <a:cs typeface="Calibri"/>
              </a:rPr>
              <a:t> </a:t>
            </a:r>
            <a:r>
              <a:rPr sz="2824" dirty="0">
                <a:latin typeface="Calibri"/>
                <a:cs typeface="Calibri"/>
              </a:rPr>
              <a:t>muscle</a:t>
            </a:r>
            <a:r>
              <a:rPr sz="2824" spc="-49" dirty="0">
                <a:latin typeface="Calibri"/>
                <a:cs typeface="Calibri"/>
              </a:rPr>
              <a:t> </a:t>
            </a:r>
            <a:r>
              <a:rPr sz="2824" dirty="0">
                <a:latin typeface="Calibri"/>
                <a:cs typeface="Calibri"/>
              </a:rPr>
              <a:t>fiber</a:t>
            </a:r>
            <a:r>
              <a:rPr sz="2824" spc="-49" dirty="0">
                <a:latin typeface="Calibri"/>
                <a:cs typeface="Calibri"/>
              </a:rPr>
              <a:t> </a:t>
            </a:r>
            <a:r>
              <a:rPr sz="2824" spc="-9" dirty="0">
                <a:latin typeface="Calibri"/>
                <a:cs typeface="Calibri"/>
              </a:rPr>
              <a:t>hyperplasia</a:t>
            </a:r>
            <a:endParaRPr sz="2824">
              <a:latin typeface="Calibri"/>
              <a:cs typeface="Calibri"/>
            </a:endParaRPr>
          </a:p>
          <a:p>
            <a:pPr marL="576573" marR="740747" lvl="1" indent="-242620">
              <a:lnSpc>
                <a:spcPct val="79900"/>
              </a:lnSpc>
              <a:spcBef>
                <a:spcPts val="516"/>
              </a:spcBef>
              <a:buSzPct val="96875"/>
              <a:buAutoNum type="arabicPeriod"/>
              <a:tabLst>
                <a:tab pos="607391" algn="l"/>
              </a:tabLst>
            </a:pPr>
            <a:r>
              <a:rPr sz="2824" dirty="0">
                <a:latin typeface="Calibri"/>
                <a:cs typeface="Calibri"/>
              </a:rPr>
              <a:t>Paucity</a:t>
            </a:r>
            <a:r>
              <a:rPr sz="2824" spc="-88" dirty="0">
                <a:latin typeface="Calibri"/>
                <a:cs typeface="Calibri"/>
              </a:rPr>
              <a:t> </a:t>
            </a:r>
            <a:r>
              <a:rPr sz="2824" dirty="0">
                <a:latin typeface="Calibri"/>
                <a:cs typeface="Calibri"/>
              </a:rPr>
              <a:t>of</a:t>
            </a:r>
            <a:r>
              <a:rPr sz="2824" spc="-88" dirty="0">
                <a:latin typeface="Calibri"/>
                <a:cs typeface="Calibri"/>
              </a:rPr>
              <a:t> </a:t>
            </a:r>
            <a:r>
              <a:rPr sz="2824" dirty="0">
                <a:latin typeface="Calibri"/>
                <a:cs typeface="Calibri"/>
              </a:rPr>
              <a:t>acute</a:t>
            </a:r>
            <a:r>
              <a:rPr sz="2824" spc="-84" dirty="0">
                <a:latin typeface="Calibri"/>
                <a:cs typeface="Calibri"/>
              </a:rPr>
              <a:t> </a:t>
            </a:r>
            <a:r>
              <a:rPr sz="2824" dirty="0">
                <a:latin typeface="Calibri"/>
                <a:cs typeface="Calibri"/>
              </a:rPr>
              <a:t>and</a:t>
            </a:r>
            <a:r>
              <a:rPr sz="2824" spc="-88" dirty="0">
                <a:latin typeface="Calibri"/>
                <a:cs typeface="Calibri"/>
              </a:rPr>
              <a:t> </a:t>
            </a:r>
            <a:r>
              <a:rPr sz="2824" spc="-9" dirty="0">
                <a:latin typeface="Calibri"/>
                <a:cs typeface="Calibri"/>
              </a:rPr>
              <a:t>chronic inflammatory</a:t>
            </a:r>
            <a:r>
              <a:rPr sz="2824" spc="-97" dirty="0">
                <a:latin typeface="Calibri"/>
                <a:cs typeface="Calibri"/>
              </a:rPr>
              <a:t> </a:t>
            </a:r>
            <a:r>
              <a:rPr sz="2824" spc="-9" dirty="0">
                <a:latin typeface="Calibri"/>
                <a:cs typeface="Calibri"/>
              </a:rPr>
              <a:t>cells</a:t>
            </a:r>
            <a:endParaRPr sz="2824">
              <a:latin typeface="Calibri"/>
              <a:cs typeface="Calibri"/>
            </a:endParaRPr>
          </a:p>
          <a:p>
            <a:pPr lvl="1">
              <a:spcBef>
                <a:spcPts val="22"/>
              </a:spcBef>
              <a:buFont typeface="Calibri"/>
              <a:buAutoNum type="arabicPeriod"/>
            </a:pPr>
            <a:endParaRPr sz="3088">
              <a:latin typeface="Calibri"/>
              <a:cs typeface="Calibri"/>
            </a:endParaRPr>
          </a:p>
          <a:p>
            <a:pPr marL="280162" marR="4483" indent="-269516">
              <a:lnSpc>
                <a:spcPct val="79900"/>
              </a:lnSpc>
              <a:buFont typeface="Arial"/>
              <a:buChar char="•"/>
              <a:tabLst>
                <a:tab pos="280722" algn="l"/>
              </a:tabLst>
            </a:pPr>
            <a:r>
              <a:rPr sz="2824" dirty="0">
                <a:solidFill>
                  <a:srgbClr val="FF0000"/>
                </a:solidFill>
                <a:latin typeface="Calibri"/>
                <a:cs typeface="Calibri"/>
              </a:rPr>
              <a:t>Other</a:t>
            </a:r>
            <a:r>
              <a:rPr sz="2824" spc="-26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24" dirty="0">
                <a:solidFill>
                  <a:srgbClr val="FF0000"/>
                </a:solidFill>
                <a:latin typeface="Calibri"/>
                <a:cs typeface="Calibri"/>
              </a:rPr>
              <a:t>criteria</a:t>
            </a:r>
            <a:r>
              <a:rPr sz="2824" dirty="0">
                <a:latin typeface="Calibri"/>
                <a:cs typeface="Calibri"/>
              </a:rPr>
              <a:t>:</a:t>
            </a:r>
            <a:r>
              <a:rPr sz="2824" spc="-22" dirty="0">
                <a:latin typeface="Calibri"/>
                <a:cs typeface="Calibri"/>
              </a:rPr>
              <a:t> </a:t>
            </a:r>
            <a:r>
              <a:rPr sz="2824" dirty="0">
                <a:latin typeface="Calibri"/>
                <a:cs typeface="Calibri"/>
              </a:rPr>
              <a:t>edema,</a:t>
            </a:r>
            <a:r>
              <a:rPr sz="2824" spc="-22" dirty="0">
                <a:latin typeface="Calibri"/>
                <a:cs typeface="Calibri"/>
              </a:rPr>
              <a:t> </a:t>
            </a:r>
            <a:r>
              <a:rPr sz="2824" spc="-9" dirty="0">
                <a:latin typeface="Calibri"/>
                <a:cs typeface="Calibri"/>
              </a:rPr>
              <a:t>vasodilation, congestion</a:t>
            </a:r>
            <a:r>
              <a:rPr sz="2824" spc="-57" dirty="0">
                <a:latin typeface="Calibri"/>
                <a:cs typeface="Calibri"/>
              </a:rPr>
              <a:t> </a:t>
            </a:r>
            <a:r>
              <a:rPr sz="2824" dirty="0">
                <a:latin typeface="Calibri"/>
                <a:cs typeface="Calibri"/>
              </a:rPr>
              <a:t>of</a:t>
            </a:r>
            <a:r>
              <a:rPr sz="2824" spc="-57" dirty="0">
                <a:latin typeface="Calibri"/>
                <a:cs typeface="Calibri"/>
              </a:rPr>
              <a:t> </a:t>
            </a:r>
            <a:r>
              <a:rPr sz="2824" spc="-9" dirty="0">
                <a:latin typeface="Calibri"/>
                <a:cs typeface="Calibri"/>
              </a:rPr>
              <a:t>capillaries</a:t>
            </a:r>
            <a:endParaRPr sz="2824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36732" y="2765065"/>
            <a:ext cx="773766" cy="313382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z="1941" spc="-9" dirty="0">
                <a:solidFill>
                  <a:srgbClr val="0F0DC6"/>
                </a:solidFill>
                <a:latin typeface="Calibri"/>
                <a:cs typeface="Calibri"/>
              </a:rPr>
              <a:t>chronic</a:t>
            </a:r>
            <a:endParaRPr sz="1941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96771" y="4535510"/>
            <a:ext cx="587749" cy="313382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z="1941" spc="-9" dirty="0">
                <a:solidFill>
                  <a:srgbClr val="0F0DC6"/>
                </a:solidFill>
                <a:latin typeface="Calibri"/>
                <a:cs typeface="Calibri"/>
              </a:rPr>
              <a:t>acute</a:t>
            </a:r>
            <a:endParaRPr sz="1941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8924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98634" y="2152728"/>
            <a:ext cx="3884519" cy="2755526"/>
            <a:chOff x="4125518" y="2439758"/>
            <a:chExt cx="4402455" cy="31229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64164" y="2439758"/>
              <a:ext cx="4163199" cy="31223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231589" y="3819918"/>
              <a:ext cx="2201545" cy="563880"/>
            </a:xfrm>
            <a:custGeom>
              <a:avLst/>
              <a:gdLst/>
              <a:ahLst/>
              <a:cxnLst/>
              <a:rect l="l" t="t" r="r" b="b"/>
              <a:pathLst>
                <a:path w="2201545" h="563879">
                  <a:moveTo>
                    <a:pt x="2201405" y="36106"/>
                  </a:moveTo>
                  <a:lnTo>
                    <a:pt x="2052358" y="0"/>
                  </a:lnTo>
                  <a:lnTo>
                    <a:pt x="2062607" y="44564"/>
                  </a:lnTo>
                  <a:lnTo>
                    <a:pt x="0" y="518756"/>
                  </a:lnTo>
                  <a:lnTo>
                    <a:pt x="10236" y="563308"/>
                  </a:lnTo>
                  <a:lnTo>
                    <a:pt x="2072843" y="89115"/>
                  </a:lnTo>
                  <a:lnTo>
                    <a:pt x="2083092" y="133680"/>
                  </a:lnTo>
                  <a:lnTo>
                    <a:pt x="2201405" y="36106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4125518" y="3435248"/>
              <a:ext cx="721360" cy="213360"/>
            </a:xfrm>
            <a:custGeom>
              <a:avLst/>
              <a:gdLst/>
              <a:ahLst/>
              <a:cxnLst/>
              <a:rect l="l" t="t" r="r" b="b"/>
              <a:pathLst>
                <a:path w="721360" h="213360">
                  <a:moveTo>
                    <a:pt x="720788" y="174282"/>
                  </a:moveTo>
                  <a:lnTo>
                    <a:pt x="600849" y="78727"/>
                  </a:lnTo>
                  <a:lnTo>
                    <a:pt x="591362" y="123456"/>
                  </a:lnTo>
                  <a:lnTo>
                    <a:pt x="9499" y="0"/>
                  </a:lnTo>
                  <a:lnTo>
                    <a:pt x="0" y="44729"/>
                  </a:lnTo>
                  <a:lnTo>
                    <a:pt x="581875" y="168173"/>
                  </a:lnTo>
                  <a:lnTo>
                    <a:pt x="572376" y="212902"/>
                  </a:lnTo>
                  <a:lnTo>
                    <a:pt x="720788" y="174282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7169150" y="2745930"/>
              <a:ext cx="318770" cy="582295"/>
            </a:xfrm>
            <a:custGeom>
              <a:avLst/>
              <a:gdLst/>
              <a:ahLst/>
              <a:cxnLst/>
              <a:rect l="l" t="t" r="r" b="b"/>
              <a:pathLst>
                <a:path w="318770" h="582295">
                  <a:moveTo>
                    <a:pt x="318719" y="560920"/>
                  </a:moveTo>
                  <a:lnTo>
                    <a:pt x="83756" y="110998"/>
                  </a:lnTo>
                  <a:lnTo>
                    <a:pt x="124282" y="89839"/>
                  </a:lnTo>
                  <a:lnTo>
                    <a:pt x="0" y="0"/>
                  </a:lnTo>
                  <a:lnTo>
                    <a:pt x="2705" y="153327"/>
                  </a:lnTo>
                  <a:lnTo>
                    <a:pt x="43230" y="132168"/>
                  </a:lnTo>
                  <a:lnTo>
                    <a:pt x="278180" y="582079"/>
                  </a:lnTo>
                  <a:lnTo>
                    <a:pt x="318719" y="56092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68694" y="1060669"/>
            <a:ext cx="6455148" cy="959161"/>
          </a:xfrm>
          <a:prstGeom prst="rect">
            <a:avLst/>
          </a:prstGeom>
          <a:solidFill>
            <a:srgbClr val="C00000"/>
          </a:solidFill>
          <a:ln w="7619">
            <a:solidFill>
              <a:srgbClr val="C00000"/>
            </a:solidFill>
          </a:ln>
        </p:spPr>
        <p:txBody>
          <a:bodyPr vert="horz" wrap="square" lIns="0" tIns="86285" rIns="0" bIns="0" rtlCol="0" anchor="ctr">
            <a:spAutoFit/>
          </a:bodyPr>
          <a:lstStyle/>
          <a:p>
            <a:pPr marL="64437" marR="1427706">
              <a:lnSpc>
                <a:spcPts val="3353"/>
              </a:lnSpc>
              <a:spcBef>
                <a:spcPts val="679"/>
              </a:spcBef>
            </a:pPr>
            <a:r>
              <a:rPr b="0" dirty="0">
                <a:solidFill>
                  <a:srgbClr val="FFFFFF"/>
                </a:solidFill>
                <a:latin typeface="Calibri Light"/>
                <a:cs typeface="Calibri Light"/>
              </a:rPr>
              <a:t>Reactive/Chemical</a:t>
            </a:r>
            <a:r>
              <a:rPr spc="-168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pc="-9" dirty="0">
                <a:solidFill>
                  <a:srgbClr val="FFFFFF"/>
                </a:solidFill>
                <a:latin typeface="Calibri Light"/>
                <a:cs typeface="Calibri Light"/>
              </a:rPr>
              <a:t>Gastropathy </a:t>
            </a:r>
            <a:r>
              <a:rPr spc="-9" dirty="0">
                <a:solidFill>
                  <a:srgbClr val="FFFF00"/>
                </a:solidFill>
                <a:latin typeface="Calibri Light"/>
                <a:cs typeface="Calibri Light"/>
              </a:rPr>
              <a:t>Triad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305908" y="2824126"/>
            <a:ext cx="2832287" cy="2589230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374296" indent="-363650">
              <a:spcBef>
                <a:spcPts val="101"/>
              </a:spcBef>
              <a:buAutoNum type="arabicPeriod"/>
              <a:tabLst>
                <a:tab pos="374296" algn="l"/>
                <a:tab pos="374857" algn="l"/>
              </a:tabLst>
            </a:pPr>
            <a:r>
              <a:rPr sz="2250" dirty="0">
                <a:solidFill>
                  <a:srgbClr val="4472C4"/>
                </a:solidFill>
                <a:latin typeface="Baskerville Old Face"/>
                <a:cs typeface="Baskerville Old Face"/>
              </a:rPr>
              <a:t>Foveolar</a:t>
            </a:r>
            <a:r>
              <a:rPr sz="2250" spc="-31" dirty="0">
                <a:solidFill>
                  <a:srgbClr val="4472C4"/>
                </a:solidFill>
                <a:latin typeface="Baskerville Old Face"/>
                <a:cs typeface="Baskerville Old Face"/>
              </a:rPr>
              <a:t> </a:t>
            </a:r>
            <a:r>
              <a:rPr sz="2250" spc="-9" dirty="0">
                <a:solidFill>
                  <a:srgbClr val="4472C4"/>
                </a:solidFill>
                <a:latin typeface="Baskerville Old Face"/>
                <a:cs typeface="Baskerville Old Face"/>
              </a:rPr>
              <a:t>hyperplasia</a:t>
            </a:r>
            <a:endParaRPr sz="2250">
              <a:latin typeface="Baskerville Old Face"/>
              <a:cs typeface="Baskerville Old Face"/>
            </a:endParaRPr>
          </a:p>
          <a:p>
            <a:pPr>
              <a:spcBef>
                <a:spcPts val="49"/>
              </a:spcBef>
              <a:buAutoNum type="arabicPeriod"/>
            </a:pPr>
            <a:endParaRPr sz="3574">
              <a:latin typeface="Baskerville Old Face"/>
              <a:cs typeface="Baskerville Old Face"/>
            </a:endParaRPr>
          </a:p>
          <a:p>
            <a:pPr marL="374296" marR="81807" indent="-363650">
              <a:lnSpc>
                <a:spcPts val="2180"/>
              </a:lnSpc>
              <a:buAutoNum type="arabicPeriod"/>
              <a:tabLst>
                <a:tab pos="374296" algn="l"/>
                <a:tab pos="374857" algn="l"/>
              </a:tabLst>
            </a:pPr>
            <a:r>
              <a:rPr sz="2250" dirty="0">
                <a:solidFill>
                  <a:srgbClr val="C00000"/>
                </a:solidFill>
                <a:latin typeface="Baskerville Old Face"/>
                <a:cs typeface="Baskerville Old Face"/>
              </a:rPr>
              <a:t>Smooth</a:t>
            </a:r>
            <a:r>
              <a:rPr sz="2250" spc="-22" dirty="0">
                <a:solidFill>
                  <a:srgbClr val="C00000"/>
                </a:solidFill>
                <a:latin typeface="Baskerville Old Face"/>
                <a:cs typeface="Baskerville Old Face"/>
              </a:rPr>
              <a:t> </a:t>
            </a:r>
            <a:r>
              <a:rPr sz="2250" dirty="0">
                <a:solidFill>
                  <a:srgbClr val="C00000"/>
                </a:solidFill>
                <a:latin typeface="Baskerville Old Face"/>
                <a:cs typeface="Baskerville Old Face"/>
              </a:rPr>
              <a:t>muscle</a:t>
            </a:r>
            <a:r>
              <a:rPr sz="2250" spc="-22" dirty="0">
                <a:solidFill>
                  <a:srgbClr val="C00000"/>
                </a:solidFill>
                <a:latin typeface="Baskerville Old Face"/>
                <a:cs typeface="Baskerville Old Face"/>
              </a:rPr>
              <a:t> </a:t>
            </a:r>
            <a:r>
              <a:rPr sz="2250" spc="-9" dirty="0">
                <a:solidFill>
                  <a:srgbClr val="C00000"/>
                </a:solidFill>
                <a:latin typeface="Baskerville Old Face"/>
                <a:cs typeface="Baskerville Old Face"/>
              </a:rPr>
              <a:t>fiber hyperplasia</a:t>
            </a:r>
            <a:endParaRPr sz="2250">
              <a:latin typeface="Baskerville Old Face"/>
              <a:cs typeface="Baskerville Old Face"/>
            </a:endParaRPr>
          </a:p>
          <a:p>
            <a:pPr marL="374296" marR="4483" indent="-363650">
              <a:lnSpc>
                <a:spcPts val="2180"/>
              </a:lnSpc>
              <a:spcBef>
                <a:spcPts val="2140"/>
              </a:spcBef>
              <a:buAutoNum type="arabicPeriod"/>
              <a:tabLst>
                <a:tab pos="374296" algn="l"/>
                <a:tab pos="374857" algn="l"/>
              </a:tabLst>
            </a:pPr>
            <a:r>
              <a:rPr sz="2250" dirty="0">
                <a:latin typeface="Baskerville Old Face"/>
                <a:cs typeface="Baskerville Old Face"/>
              </a:rPr>
              <a:t>Paucity</a:t>
            </a:r>
            <a:r>
              <a:rPr sz="2250" spc="-18" dirty="0">
                <a:latin typeface="Baskerville Old Face"/>
                <a:cs typeface="Baskerville Old Face"/>
              </a:rPr>
              <a:t> </a:t>
            </a:r>
            <a:r>
              <a:rPr sz="2250" dirty="0">
                <a:latin typeface="Baskerville Old Face"/>
                <a:cs typeface="Baskerville Old Face"/>
              </a:rPr>
              <a:t>of</a:t>
            </a:r>
            <a:r>
              <a:rPr sz="2250" spc="-18" dirty="0">
                <a:latin typeface="Baskerville Old Face"/>
                <a:cs typeface="Baskerville Old Face"/>
              </a:rPr>
              <a:t> </a:t>
            </a:r>
            <a:r>
              <a:rPr sz="2250" dirty="0">
                <a:latin typeface="Baskerville Old Face"/>
                <a:cs typeface="Baskerville Old Face"/>
              </a:rPr>
              <a:t>acute</a:t>
            </a:r>
            <a:r>
              <a:rPr sz="2250" spc="-13" dirty="0">
                <a:latin typeface="Baskerville Old Face"/>
                <a:cs typeface="Baskerville Old Face"/>
              </a:rPr>
              <a:t> </a:t>
            </a:r>
            <a:r>
              <a:rPr sz="2250" spc="-22" dirty="0">
                <a:latin typeface="Baskerville Old Face"/>
                <a:cs typeface="Baskerville Old Face"/>
              </a:rPr>
              <a:t>and </a:t>
            </a:r>
            <a:r>
              <a:rPr sz="2250" dirty="0">
                <a:latin typeface="Baskerville Old Face"/>
                <a:cs typeface="Baskerville Old Face"/>
              </a:rPr>
              <a:t>chronic</a:t>
            </a:r>
            <a:r>
              <a:rPr sz="2250" spc="-35" dirty="0">
                <a:latin typeface="Baskerville Old Face"/>
                <a:cs typeface="Baskerville Old Face"/>
              </a:rPr>
              <a:t> </a:t>
            </a:r>
            <a:r>
              <a:rPr sz="2250" spc="-9" dirty="0">
                <a:latin typeface="Baskerville Old Face"/>
                <a:cs typeface="Baskerville Old Face"/>
              </a:rPr>
              <a:t>inflammatory cells</a:t>
            </a:r>
            <a:endParaRPr sz="2250">
              <a:latin typeface="Baskerville Old Face"/>
              <a:cs typeface="Baskerville Old Face"/>
            </a:endParaRPr>
          </a:p>
        </p:txBody>
      </p:sp>
    </p:spTree>
    <p:extLst>
      <p:ext uri="{BB962C8B-B14F-4D97-AF65-F5344CB8AC3E}">
        <p14:creationId xmlns:p14="http://schemas.microsoft.com/office/powerpoint/2010/main" val="2688779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8695" y="1815353"/>
            <a:ext cx="2754137" cy="30659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50095" y="4935081"/>
            <a:ext cx="2150409" cy="805971"/>
          </a:xfrm>
          <a:prstGeom prst="rect">
            <a:avLst/>
          </a:prstGeom>
          <a:solidFill>
            <a:srgbClr val="4472C4"/>
          </a:solidFill>
        </p:spPr>
        <p:txBody>
          <a:bodyPr vert="horz" wrap="square" lIns="0" tIns="26333" rIns="0" bIns="0" rtlCol="0">
            <a:spAutoFit/>
          </a:bodyPr>
          <a:lstStyle/>
          <a:p>
            <a:pPr marL="64437" marR="76204">
              <a:lnSpc>
                <a:spcPct val="100899"/>
              </a:lnSpc>
              <a:spcBef>
                <a:spcPts val="206"/>
              </a:spcBef>
            </a:pPr>
            <a:r>
              <a:rPr sz="1677" dirty="0">
                <a:solidFill>
                  <a:srgbClr val="FFFFFF"/>
                </a:solidFill>
                <a:latin typeface="Arial"/>
                <a:cs typeface="Arial"/>
              </a:rPr>
              <a:t>Foveolar</a:t>
            </a:r>
            <a:r>
              <a:rPr sz="1677" spc="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77" spc="-9" dirty="0">
                <a:solidFill>
                  <a:srgbClr val="FFFFFF"/>
                </a:solidFill>
                <a:latin typeface="Arial"/>
                <a:cs typeface="Arial"/>
              </a:rPr>
              <a:t>hyperplasia </a:t>
            </a:r>
            <a:r>
              <a:rPr sz="1677" dirty="0">
                <a:solidFill>
                  <a:srgbClr val="FFFFFF"/>
                </a:solidFill>
                <a:latin typeface="Arial"/>
                <a:cs typeface="Arial"/>
              </a:rPr>
              <a:t>Long</a:t>
            </a:r>
            <a:r>
              <a:rPr sz="1677" spc="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77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677" spc="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77" spc="-9" dirty="0">
                <a:solidFill>
                  <a:srgbClr val="FFFFFF"/>
                </a:solidFill>
                <a:latin typeface="Arial"/>
                <a:cs typeface="Arial"/>
              </a:rPr>
              <a:t>tortuous</a:t>
            </a:r>
            <a:endParaRPr sz="1677">
              <a:latin typeface="Arial"/>
              <a:cs typeface="Arial"/>
            </a:endParaRPr>
          </a:p>
          <a:p>
            <a:pPr marL="64437">
              <a:spcBef>
                <a:spcPts val="13"/>
              </a:spcBef>
            </a:pPr>
            <a:r>
              <a:rPr sz="1677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1677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77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677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77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677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77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677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77" spc="-9" dirty="0">
                <a:solidFill>
                  <a:srgbClr val="FFFFFF"/>
                </a:solidFill>
                <a:latin typeface="Arial"/>
                <a:cs typeface="Arial"/>
              </a:rPr>
              <a:t>normal</a:t>
            </a:r>
            <a:endParaRPr sz="1677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68694" y="1102354"/>
            <a:ext cx="6455148" cy="700418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160244" rIns="0" bIns="0" rtlCol="0" anchor="ctr">
            <a:spAutoFit/>
          </a:bodyPr>
          <a:lstStyle/>
          <a:p>
            <a:pPr marL="602909" marR="2626239" indent="-539032">
              <a:lnSpc>
                <a:spcPts val="2144"/>
              </a:lnSpc>
              <a:spcBef>
                <a:spcPts val="1262"/>
              </a:spcBef>
            </a:pPr>
            <a:r>
              <a:rPr sz="1941" dirty="0">
                <a:solidFill>
                  <a:srgbClr val="FFFFFF"/>
                </a:solidFill>
                <a:latin typeface="Calibri Light"/>
                <a:cs typeface="Calibri Light"/>
              </a:rPr>
              <a:t>How</a:t>
            </a:r>
            <a:r>
              <a:rPr sz="1941" spc="26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941" dirty="0">
                <a:solidFill>
                  <a:srgbClr val="FFFFFF"/>
                </a:solidFill>
                <a:latin typeface="Calibri Light"/>
                <a:cs typeface="Calibri Light"/>
              </a:rPr>
              <a:t>to</a:t>
            </a:r>
            <a:r>
              <a:rPr sz="1941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941" dirty="0">
                <a:solidFill>
                  <a:srgbClr val="FFFFFF"/>
                </a:solidFill>
                <a:latin typeface="Calibri Light"/>
                <a:cs typeface="Calibri Light"/>
              </a:rPr>
              <a:t>identify</a:t>
            </a:r>
            <a:r>
              <a:rPr sz="1941" spc="3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941" dirty="0">
                <a:solidFill>
                  <a:srgbClr val="FFFFFF"/>
                </a:solidFill>
                <a:latin typeface="Calibri Light"/>
                <a:cs typeface="Calibri Light"/>
              </a:rPr>
              <a:t>foveolar</a:t>
            </a:r>
            <a:r>
              <a:rPr sz="1941" spc="26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941" spc="-9" dirty="0">
                <a:solidFill>
                  <a:srgbClr val="FFFFFF"/>
                </a:solidFill>
                <a:latin typeface="Calibri Light"/>
                <a:cs typeface="Calibri Light"/>
              </a:rPr>
              <a:t>hyperplasia? </a:t>
            </a:r>
            <a:r>
              <a:rPr sz="1941" dirty="0">
                <a:solidFill>
                  <a:srgbClr val="FFFFFF"/>
                </a:solidFill>
                <a:latin typeface="Calibri Light"/>
                <a:cs typeface="Calibri Light"/>
              </a:rPr>
              <a:t>(length</a:t>
            </a:r>
            <a:r>
              <a:rPr sz="1941" spc="3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941" dirty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sz="1941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941" dirty="0">
                <a:solidFill>
                  <a:srgbClr val="FFFFFF"/>
                </a:solidFill>
                <a:latin typeface="Calibri Light"/>
                <a:cs typeface="Calibri Light"/>
              </a:rPr>
              <a:t>neck</a:t>
            </a:r>
            <a:r>
              <a:rPr sz="1941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941" spc="-9" dirty="0">
                <a:solidFill>
                  <a:srgbClr val="FFFFFF"/>
                </a:solidFill>
                <a:latin typeface="Calibri Light"/>
                <a:cs typeface="Calibri Light"/>
              </a:rPr>
              <a:t>region)</a:t>
            </a:r>
            <a:endParaRPr sz="1941">
              <a:latin typeface="Calibri Light"/>
              <a:cs typeface="Calibri 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991774" y="1983519"/>
            <a:ext cx="3109632" cy="2884954"/>
            <a:chOff x="4911077" y="2247988"/>
            <a:chExt cx="3524250" cy="326961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21237" y="2258136"/>
              <a:ext cx="3503510" cy="324929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916157" y="2253068"/>
              <a:ext cx="3514090" cy="3259454"/>
            </a:xfrm>
            <a:custGeom>
              <a:avLst/>
              <a:gdLst/>
              <a:ahLst/>
              <a:cxnLst/>
              <a:rect l="l" t="t" r="r" b="b"/>
              <a:pathLst>
                <a:path w="3514090" h="3259454">
                  <a:moveTo>
                    <a:pt x="0" y="3259454"/>
                  </a:moveTo>
                  <a:lnTo>
                    <a:pt x="0" y="0"/>
                  </a:lnTo>
                  <a:lnTo>
                    <a:pt x="3513670" y="0"/>
                  </a:lnTo>
                  <a:lnTo>
                    <a:pt x="3513670" y="3259454"/>
                  </a:lnTo>
                  <a:lnTo>
                    <a:pt x="0" y="3259454"/>
                  </a:lnTo>
                  <a:close/>
                </a:path>
              </a:pathLst>
            </a:custGeom>
            <a:ln w="101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7094220" y="3215639"/>
              <a:ext cx="605155" cy="386080"/>
            </a:xfrm>
            <a:custGeom>
              <a:avLst/>
              <a:gdLst/>
              <a:ahLst/>
              <a:cxnLst/>
              <a:rect l="l" t="t" r="r" b="b"/>
              <a:pathLst>
                <a:path w="605154" h="386079">
                  <a:moveTo>
                    <a:pt x="137160" y="137160"/>
                  </a:moveTo>
                  <a:lnTo>
                    <a:pt x="68580" y="0"/>
                  </a:lnTo>
                  <a:lnTo>
                    <a:pt x="0" y="137160"/>
                  </a:lnTo>
                  <a:lnTo>
                    <a:pt x="45720" y="137160"/>
                  </a:lnTo>
                  <a:lnTo>
                    <a:pt x="45720" y="248856"/>
                  </a:lnTo>
                  <a:lnTo>
                    <a:pt x="0" y="248856"/>
                  </a:lnTo>
                  <a:lnTo>
                    <a:pt x="68580" y="386016"/>
                  </a:lnTo>
                  <a:lnTo>
                    <a:pt x="137160" y="248856"/>
                  </a:lnTo>
                  <a:lnTo>
                    <a:pt x="91440" y="248856"/>
                  </a:lnTo>
                  <a:lnTo>
                    <a:pt x="91440" y="137160"/>
                  </a:lnTo>
                  <a:lnTo>
                    <a:pt x="137160" y="137160"/>
                  </a:lnTo>
                  <a:close/>
                </a:path>
                <a:path w="605154" h="386079">
                  <a:moveTo>
                    <a:pt x="604761" y="91440"/>
                  </a:moveTo>
                  <a:lnTo>
                    <a:pt x="324878" y="91440"/>
                  </a:lnTo>
                  <a:lnTo>
                    <a:pt x="324878" y="30480"/>
                  </a:lnTo>
                  <a:lnTo>
                    <a:pt x="141998" y="121920"/>
                  </a:lnTo>
                  <a:lnTo>
                    <a:pt x="324878" y="213360"/>
                  </a:lnTo>
                  <a:lnTo>
                    <a:pt x="324878" y="152400"/>
                  </a:lnTo>
                  <a:lnTo>
                    <a:pt x="604761" y="152400"/>
                  </a:lnTo>
                  <a:lnTo>
                    <a:pt x="604761" y="914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000739" y="4935081"/>
            <a:ext cx="832037" cy="286937"/>
          </a:xfrm>
          <a:prstGeom prst="rect">
            <a:avLst/>
          </a:prstGeom>
          <a:solidFill>
            <a:srgbClr val="4472C4"/>
          </a:solidFill>
        </p:spPr>
        <p:txBody>
          <a:bodyPr vert="horz" wrap="square" lIns="0" tIns="28574" rIns="0" bIns="0" rtlCol="0">
            <a:spAutoFit/>
          </a:bodyPr>
          <a:lstStyle/>
          <a:p>
            <a:pPr marL="64437">
              <a:spcBef>
                <a:spcPts val="224"/>
              </a:spcBef>
            </a:pPr>
            <a:r>
              <a:rPr sz="1677" spc="-9" dirty="0">
                <a:solidFill>
                  <a:srgbClr val="FFFFFF"/>
                </a:solidFill>
                <a:latin typeface="Arial"/>
                <a:cs typeface="Arial"/>
              </a:rPr>
              <a:t>Normal</a:t>
            </a:r>
            <a:endParaRPr sz="1677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355279" y="2956481"/>
            <a:ext cx="474569" cy="1129553"/>
            <a:chOff x="3056382" y="3350679"/>
            <a:chExt cx="537845" cy="1280160"/>
          </a:xfrm>
        </p:grpSpPr>
        <p:sp>
          <p:nvSpPr>
            <p:cNvPr id="12" name="object 12"/>
            <p:cNvSpPr/>
            <p:nvPr/>
          </p:nvSpPr>
          <p:spPr>
            <a:xfrm>
              <a:off x="3056382" y="3350679"/>
              <a:ext cx="444500" cy="1280160"/>
            </a:xfrm>
            <a:custGeom>
              <a:avLst/>
              <a:gdLst/>
              <a:ahLst/>
              <a:cxnLst/>
              <a:rect l="l" t="t" r="r" b="b"/>
              <a:pathLst>
                <a:path w="444500" h="1280160">
                  <a:moveTo>
                    <a:pt x="444207" y="101066"/>
                  </a:moveTo>
                  <a:lnTo>
                    <a:pt x="428802" y="0"/>
                  </a:lnTo>
                  <a:lnTo>
                    <a:pt x="357187" y="72961"/>
                  </a:lnTo>
                  <a:lnTo>
                    <a:pt x="386194" y="82334"/>
                  </a:lnTo>
                  <a:lnTo>
                    <a:pt x="29006" y="1188466"/>
                  </a:lnTo>
                  <a:lnTo>
                    <a:pt x="0" y="1179093"/>
                  </a:lnTo>
                  <a:lnTo>
                    <a:pt x="15417" y="1280160"/>
                  </a:lnTo>
                  <a:lnTo>
                    <a:pt x="87020" y="1207185"/>
                  </a:lnTo>
                  <a:lnTo>
                    <a:pt x="58013" y="1197825"/>
                  </a:lnTo>
                  <a:lnTo>
                    <a:pt x="415201" y="91694"/>
                  </a:lnTo>
                  <a:lnTo>
                    <a:pt x="444207" y="1010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76599" y="4399737"/>
              <a:ext cx="217170" cy="137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1221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51603" y="1030746"/>
            <a:ext cx="6508937" cy="837786"/>
          </a:xfrm>
          <a:prstGeom prst="rect">
            <a:avLst/>
          </a:prstGeom>
          <a:solidFill>
            <a:srgbClr val="E3D8BB"/>
          </a:solidFill>
        </p:spPr>
        <p:txBody>
          <a:bodyPr vert="horz" wrap="square" lIns="0" tIns="159124" rIns="0" bIns="0" rtlCol="0" anchor="ctr">
            <a:spAutoFit/>
          </a:bodyPr>
          <a:lstStyle/>
          <a:p>
            <a:pPr marL="7284" algn="ctr">
              <a:lnSpc>
                <a:spcPct val="100000"/>
              </a:lnSpc>
              <a:spcBef>
                <a:spcPts val="1253"/>
              </a:spcBef>
            </a:pPr>
            <a:r>
              <a:rPr dirty="0">
                <a:solidFill>
                  <a:srgbClr val="44546A"/>
                </a:solidFill>
                <a:latin typeface="Arial"/>
                <a:cs typeface="Arial"/>
              </a:rPr>
              <a:t>Normal</a:t>
            </a:r>
            <a:r>
              <a:rPr spc="-22" dirty="0">
                <a:solidFill>
                  <a:srgbClr val="44546A"/>
                </a:solidFill>
                <a:latin typeface="Arial"/>
                <a:cs typeface="Arial"/>
              </a:rPr>
              <a:t> </a:t>
            </a:r>
            <a:r>
              <a:rPr spc="-9" dirty="0">
                <a:solidFill>
                  <a:srgbClr val="44546A"/>
                </a:solidFill>
                <a:latin typeface="Arial"/>
                <a:cs typeface="Arial"/>
              </a:rPr>
              <a:t>Stomach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976271" y="1922930"/>
            <a:ext cx="6284819" cy="3819525"/>
            <a:chOff x="1493507" y="2179320"/>
            <a:chExt cx="7122795" cy="43287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3507" y="2179320"/>
              <a:ext cx="7122172" cy="43281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135460" y="4824463"/>
              <a:ext cx="1287145" cy="454025"/>
            </a:xfrm>
            <a:custGeom>
              <a:avLst/>
              <a:gdLst/>
              <a:ahLst/>
              <a:cxnLst/>
              <a:rect l="l" t="t" r="r" b="b"/>
              <a:pathLst>
                <a:path w="1287145" h="454025">
                  <a:moveTo>
                    <a:pt x="0" y="0"/>
                  </a:moveTo>
                  <a:lnTo>
                    <a:pt x="45996" y="15178"/>
                  </a:lnTo>
                  <a:lnTo>
                    <a:pt x="92201" y="30446"/>
                  </a:lnTo>
                  <a:lnTo>
                    <a:pt x="138819" y="45895"/>
                  </a:lnTo>
                  <a:lnTo>
                    <a:pt x="186060" y="61613"/>
                  </a:lnTo>
                  <a:lnTo>
                    <a:pt x="234129" y="77693"/>
                  </a:lnTo>
                  <a:lnTo>
                    <a:pt x="283235" y="94223"/>
                  </a:lnTo>
                  <a:lnTo>
                    <a:pt x="333584" y="111295"/>
                  </a:lnTo>
                  <a:lnTo>
                    <a:pt x="385384" y="128999"/>
                  </a:lnTo>
                  <a:lnTo>
                    <a:pt x="438842" y="147425"/>
                  </a:lnTo>
                  <a:lnTo>
                    <a:pt x="494165" y="166663"/>
                  </a:lnTo>
                  <a:lnTo>
                    <a:pt x="551561" y="186804"/>
                  </a:lnTo>
                  <a:lnTo>
                    <a:pt x="596774" y="202880"/>
                  </a:lnTo>
                  <a:lnTo>
                    <a:pt x="646072" y="220640"/>
                  </a:lnTo>
                  <a:lnTo>
                    <a:pt x="698639" y="239751"/>
                  </a:lnTo>
                  <a:lnTo>
                    <a:pt x="753657" y="259883"/>
                  </a:lnTo>
                  <a:lnTo>
                    <a:pt x="810310" y="280702"/>
                  </a:lnTo>
                  <a:lnTo>
                    <a:pt x="867779" y="301878"/>
                  </a:lnTo>
                  <a:lnTo>
                    <a:pt x="925249" y="323076"/>
                  </a:lnTo>
                  <a:lnTo>
                    <a:pt x="981901" y="343967"/>
                  </a:lnTo>
                  <a:lnTo>
                    <a:pt x="1036919" y="364217"/>
                  </a:lnTo>
                  <a:lnTo>
                    <a:pt x="1089486" y="383494"/>
                  </a:lnTo>
                  <a:lnTo>
                    <a:pt x="1138785" y="401466"/>
                  </a:lnTo>
                  <a:lnTo>
                    <a:pt x="1183998" y="417802"/>
                  </a:lnTo>
                  <a:lnTo>
                    <a:pt x="1224309" y="432169"/>
                  </a:lnTo>
                  <a:lnTo>
                    <a:pt x="1258900" y="444236"/>
                  </a:lnTo>
                  <a:lnTo>
                    <a:pt x="1286954" y="453669"/>
                  </a:lnTo>
                </a:path>
              </a:pathLst>
            </a:custGeom>
            <a:ln w="762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269569" y="3487629"/>
            <a:ext cx="1024218" cy="286937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28574" rIns="0" bIns="0" rtlCol="0">
            <a:spAutoFit/>
          </a:bodyPr>
          <a:lstStyle/>
          <a:p>
            <a:pPr marL="64437">
              <a:spcBef>
                <a:spcPts val="224"/>
              </a:spcBef>
            </a:pPr>
            <a:r>
              <a:rPr sz="1677" dirty="0">
                <a:latin typeface="Arial"/>
                <a:cs typeface="Arial"/>
              </a:rPr>
              <a:t>2.</a:t>
            </a:r>
            <a:r>
              <a:rPr sz="1677" spc="4" dirty="0">
                <a:latin typeface="Arial"/>
                <a:cs typeface="Arial"/>
              </a:rPr>
              <a:t> </a:t>
            </a:r>
            <a:r>
              <a:rPr sz="1677" spc="-9" dirty="0">
                <a:latin typeface="Arial"/>
                <a:cs typeface="Arial"/>
              </a:rPr>
              <a:t>corpus</a:t>
            </a:r>
            <a:endParaRPr sz="167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89583" y="4297870"/>
            <a:ext cx="1047750" cy="286937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28574" rIns="0" bIns="0" rtlCol="0">
            <a:spAutoFit/>
          </a:bodyPr>
          <a:lstStyle/>
          <a:p>
            <a:pPr marL="64437">
              <a:spcBef>
                <a:spcPts val="224"/>
              </a:spcBef>
            </a:pPr>
            <a:r>
              <a:rPr sz="1677" dirty="0">
                <a:latin typeface="Arial"/>
                <a:cs typeface="Arial"/>
              </a:rPr>
              <a:t>1.</a:t>
            </a:r>
            <a:r>
              <a:rPr sz="1677" spc="4" dirty="0">
                <a:latin typeface="Arial"/>
                <a:cs typeface="Arial"/>
              </a:rPr>
              <a:t> </a:t>
            </a:r>
            <a:r>
              <a:rPr sz="1677" spc="-9" dirty="0">
                <a:latin typeface="Arial"/>
                <a:cs typeface="Arial"/>
              </a:rPr>
              <a:t>antrum</a:t>
            </a:r>
            <a:endParaRPr sz="167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41616" y="2443476"/>
            <a:ext cx="956982" cy="286937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28574" rIns="0" bIns="0" rtlCol="0">
            <a:spAutoFit/>
          </a:bodyPr>
          <a:lstStyle/>
          <a:p>
            <a:pPr marL="64437">
              <a:spcBef>
                <a:spcPts val="224"/>
              </a:spcBef>
            </a:pPr>
            <a:r>
              <a:rPr sz="1677" dirty="0">
                <a:latin typeface="Arial"/>
                <a:cs typeface="Arial"/>
              </a:rPr>
              <a:t>3.</a:t>
            </a:r>
            <a:r>
              <a:rPr sz="1677" spc="4" dirty="0">
                <a:latin typeface="Arial"/>
                <a:cs typeface="Arial"/>
              </a:rPr>
              <a:t> </a:t>
            </a:r>
            <a:r>
              <a:rPr sz="1677" spc="-9" dirty="0">
                <a:latin typeface="Arial"/>
                <a:cs typeface="Arial"/>
              </a:rPr>
              <a:t>cardia</a:t>
            </a:r>
            <a:endParaRPr sz="1677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966186" y="2101820"/>
            <a:ext cx="5991225" cy="2019860"/>
            <a:chOff x="1482077" y="2382062"/>
            <a:chExt cx="6790055" cy="2289175"/>
          </a:xfrm>
        </p:grpSpPr>
        <p:sp>
          <p:nvSpPr>
            <p:cNvPr id="10" name="object 10"/>
            <p:cNvSpPr/>
            <p:nvPr/>
          </p:nvSpPr>
          <p:spPr>
            <a:xfrm>
              <a:off x="6315176" y="3134906"/>
              <a:ext cx="549910" cy="328930"/>
            </a:xfrm>
            <a:custGeom>
              <a:avLst/>
              <a:gdLst/>
              <a:ahLst/>
              <a:cxnLst/>
              <a:rect l="l" t="t" r="r" b="b"/>
              <a:pathLst>
                <a:path w="549909" h="328929">
                  <a:moveTo>
                    <a:pt x="549744" y="53086"/>
                  </a:moveTo>
                  <a:lnTo>
                    <a:pt x="519772" y="0"/>
                  </a:lnTo>
                  <a:lnTo>
                    <a:pt x="144246" y="212064"/>
                  </a:lnTo>
                  <a:lnTo>
                    <a:pt x="114274" y="158978"/>
                  </a:lnTo>
                  <a:lnTo>
                    <a:pt x="0" y="328536"/>
                  </a:lnTo>
                  <a:lnTo>
                    <a:pt x="204203" y="318223"/>
                  </a:lnTo>
                  <a:lnTo>
                    <a:pt x="174231" y="265150"/>
                  </a:lnTo>
                  <a:lnTo>
                    <a:pt x="549744" y="53086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1493507" y="2393492"/>
              <a:ext cx="367665" cy="149225"/>
            </a:xfrm>
            <a:custGeom>
              <a:avLst/>
              <a:gdLst/>
              <a:ahLst/>
              <a:cxnLst/>
              <a:rect l="l" t="t" r="r" b="b"/>
              <a:pathLst>
                <a:path w="367664" h="149225">
                  <a:moveTo>
                    <a:pt x="0" y="0"/>
                  </a:moveTo>
                  <a:lnTo>
                    <a:pt x="36276" y="13790"/>
                  </a:lnTo>
                  <a:lnTo>
                    <a:pt x="73782" y="28197"/>
                  </a:lnTo>
                  <a:lnTo>
                    <a:pt x="113748" y="43837"/>
                  </a:lnTo>
                  <a:lnTo>
                    <a:pt x="157403" y="61328"/>
                  </a:lnTo>
                  <a:lnTo>
                    <a:pt x="211101" y="83639"/>
                  </a:lnTo>
                  <a:lnTo>
                    <a:pt x="272178" y="109513"/>
                  </a:lnTo>
                  <a:lnTo>
                    <a:pt x="328337" y="133199"/>
                  </a:lnTo>
                  <a:lnTo>
                    <a:pt x="367284" y="148945"/>
                  </a:lnTo>
                </a:path>
              </a:pathLst>
            </a:custGeom>
            <a:ln w="2286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/>
            <p:nvPr/>
          </p:nvSpPr>
          <p:spPr>
            <a:xfrm>
              <a:off x="6642099" y="3520452"/>
              <a:ext cx="1617980" cy="0"/>
            </a:xfrm>
            <a:custGeom>
              <a:avLst/>
              <a:gdLst/>
              <a:ahLst/>
              <a:cxnLst/>
              <a:rect l="l" t="t" r="r" b="b"/>
              <a:pathLst>
                <a:path w="1617979">
                  <a:moveTo>
                    <a:pt x="0" y="0"/>
                  </a:moveTo>
                  <a:lnTo>
                    <a:pt x="1617980" y="0"/>
                  </a:lnTo>
                </a:path>
              </a:pathLst>
            </a:custGeom>
            <a:ln w="2286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" name="object 13"/>
            <p:cNvSpPr/>
            <p:nvPr/>
          </p:nvSpPr>
          <p:spPr>
            <a:xfrm>
              <a:off x="4452810" y="4339881"/>
              <a:ext cx="496570" cy="331470"/>
            </a:xfrm>
            <a:custGeom>
              <a:avLst/>
              <a:gdLst/>
              <a:ahLst/>
              <a:cxnLst/>
              <a:rect l="l" t="t" r="r" b="b"/>
              <a:pathLst>
                <a:path w="496570" h="331470">
                  <a:moveTo>
                    <a:pt x="496366" y="331190"/>
                  </a:moveTo>
                  <a:lnTo>
                    <a:pt x="462406" y="272097"/>
                  </a:lnTo>
                  <a:lnTo>
                    <a:pt x="447903" y="293966"/>
                  </a:lnTo>
                  <a:lnTo>
                    <a:pt x="4673" y="0"/>
                  </a:lnTo>
                  <a:lnTo>
                    <a:pt x="0" y="7061"/>
                  </a:lnTo>
                  <a:lnTo>
                    <a:pt x="443229" y="301028"/>
                  </a:lnTo>
                  <a:lnTo>
                    <a:pt x="428713" y="322897"/>
                  </a:lnTo>
                  <a:lnTo>
                    <a:pt x="496366" y="3311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33400" y="2393254"/>
            <a:ext cx="1432672" cy="372840"/>
          </a:xfrm>
          <a:prstGeom prst="rect">
            <a:avLst/>
          </a:prstGeom>
          <a:solidFill>
            <a:srgbClr val="FADADC"/>
          </a:solidFill>
        </p:spPr>
        <p:txBody>
          <a:bodyPr vert="horz" wrap="square" lIns="0" tIns="26334" rIns="0" bIns="0" rtlCol="0">
            <a:spAutoFit/>
          </a:bodyPr>
          <a:lstStyle/>
          <a:p>
            <a:pPr marL="64437">
              <a:spcBef>
                <a:spcPts val="207"/>
              </a:spcBef>
            </a:pPr>
            <a:r>
              <a:rPr sz="2250" dirty="0">
                <a:latin typeface="Arial"/>
                <a:cs typeface="Arial"/>
              </a:rPr>
              <a:t>3</a:t>
            </a:r>
            <a:r>
              <a:rPr sz="2250" spc="-4" dirty="0">
                <a:latin typeface="Arial"/>
                <a:cs typeface="Arial"/>
              </a:rPr>
              <a:t> </a:t>
            </a:r>
            <a:r>
              <a:rPr sz="2250" spc="-9" dirty="0">
                <a:latin typeface="Arial"/>
                <a:cs typeface="Arial"/>
              </a:rPr>
              <a:t>Regions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69908" y="2808715"/>
            <a:ext cx="561975" cy="22861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412" spc="-9" dirty="0">
                <a:latin typeface="Arial"/>
                <a:cs typeface="Arial"/>
              </a:rPr>
              <a:t>fundus</a:t>
            </a:r>
            <a:endParaRPr sz="1412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33758" y="3500866"/>
            <a:ext cx="766482" cy="272794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z="1677" spc="-9" dirty="0">
                <a:latin typeface="Arial"/>
                <a:cs typeface="Arial"/>
              </a:rPr>
              <a:t>incisura</a:t>
            </a:r>
            <a:endParaRPr sz="1677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50199" y="5121240"/>
            <a:ext cx="718296" cy="272794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z="1677" spc="-9" dirty="0">
                <a:latin typeface="Arial"/>
                <a:cs typeface="Arial"/>
              </a:rPr>
              <a:t>pylorus</a:t>
            </a:r>
            <a:endParaRPr sz="1677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966186" y="2102224"/>
            <a:ext cx="1694890" cy="3004856"/>
            <a:chOff x="1482077" y="2382520"/>
            <a:chExt cx="1920875" cy="3405504"/>
          </a:xfrm>
        </p:grpSpPr>
        <p:sp>
          <p:nvSpPr>
            <p:cNvPr id="19" name="object 19"/>
            <p:cNvSpPr/>
            <p:nvPr/>
          </p:nvSpPr>
          <p:spPr>
            <a:xfrm>
              <a:off x="3182493" y="5261622"/>
              <a:ext cx="220345" cy="526415"/>
            </a:xfrm>
            <a:custGeom>
              <a:avLst/>
              <a:gdLst/>
              <a:ahLst/>
              <a:cxnLst/>
              <a:rect l="l" t="t" r="r" b="b"/>
              <a:pathLst>
                <a:path w="220345" h="526414">
                  <a:moveTo>
                    <a:pt x="220294" y="67932"/>
                  </a:moveTo>
                  <a:lnTo>
                    <a:pt x="214744" y="0"/>
                  </a:lnTo>
                  <a:lnTo>
                    <a:pt x="163728" y="45199"/>
                  </a:lnTo>
                  <a:lnTo>
                    <a:pt x="188086" y="54978"/>
                  </a:lnTo>
                  <a:lnTo>
                    <a:pt x="0" y="522935"/>
                  </a:lnTo>
                  <a:lnTo>
                    <a:pt x="7848" y="526084"/>
                  </a:lnTo>
                  <a:lnTo>
                    <a:pt x="195935" y="58140"/>
                  </a:lnTo>
                  <a:lnTo>
                    <a:pt x="220294" y="679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" name="object 20"/>
            <p:cNvSpPr/>
            <p:nvPr/>
          </p:nvSpPr>
          <p:spPr>
            <a:xfrm>
              <a:off x="1493507" y="2393950"/>
              <a:ext cx="367030" cy="148590"/>
            </a:xfrm>
            <a:custGeom>
              <a:avLst/>
              <a:gdLst/>
              <a:ahLst/>
              <a:cxnLst/>
              <a:rect l="l" t="t" r="r" b="b"/>
              <a:pathLst>
                <a:path w="367030" h="148589">
                  <a:moveTo>
                    <a:pt x="0" y="0"/>
                  </a:moveTo>
                  <a:lnTo>
                    <a:pt x="36254" y="13761"/>
                  </a:lnTo>
                  <a:lnTo>
                    <a:pt x="73736" y="28136"/>
                  </a:lnTo>
                  <a:lnTo>
                    <a:pt x="113674" y="43741"/>
                  </a:lnTo>
                  <a:lnTo>
                    <a:pt x="157302" y="61188"/>
                  </a:lnTo>
                  <a:lnTo>
                    <a:pt x="210960" y="83449"/>
                  </a:lnTo>
                  <a:lnTo>
                    <a:pt x="271995" y="109261"/>
                  </a:lnTo>
                  <a:lnTo>
                    <a:pt x="328116" y="132886"/>
                  </a:lnTo>
                  <a:lnTo>
                    <a:pt x="367030" y="148589"/>
                  </a:lnTo>
                </a:path>
              </a:pathLst>
            </a:custGeom>
            <a:ln w="2286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342506" y="5213895"/>
            <a:ext cx="3277721" cy="4485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1206" marR="4483">
              <a:lnSpc>
                <a:spcPct val="100699"/>
              </a:lnSpc>
              <a:spcBef>
                <a:spcPts val="75"/>
              </a:spcBef>
            </a:pPr>
            <a:r>
              <a:rPr sz="1412" dirty="0">
                <a:latin typeface="Calibri"/>
                <a:cs typeface="Calibri"/>
              </a:rPr>
              <a:t>Oxyntic</a:t>
            </a:r>
            <a:r>
              <a:rPr sz="1412" spc="-31" dirty="0">
                <a:latin typeface="Calibri"/>
                <a:cs typeface="Calibri"/>
              </a:rPr>
              <a:t> </a:t>
            </a:r>
            <a:r>
              <a:rPr sz="1412" dirty="0">
                <a:latin typeface="Calibri"/>
                <a:cs typeface="Calibri"/>
              </a:rPr>
              <a:t>mucosa</a:t>
            </a:r>
            <a:r>
              <a:rPr sz="1412" spc="-31" dirty="0">
                <a:latin typeface="Calibri"/>
                <a:cs typeface="Calibri"/>
              </a:rPr>
              <a:t> </a:t>
            </a:r>
            <a:r>
              <a:rPr sz="1412" dirty="0">
                <a:latin typeface="Calibri"/>
                <a:cs typeface="Calibri"/>
              </a:rPr>
              <a:t>can</a:t>
            </a:r>
            <a:r>
              <a:rPr sz="1412" spc="-31" dirty="0">
                <a:latin typeface="Calibri"/>
                <a:cs typeface="Calibri"/>
              </a:rPr>
              <a:t> </a:t>
            </a:r>
            <a:r>
              <a:rPr sz="1412" dirty="0">
                <a:latin typeface="Calibri"/>
                <a:cs typeface="Calibri"/>
              </a:rPr>
              <a:t>occupy</a:t>
            </a:r>
            <a:r>
              <a:rPr sz="1412" spc="-35" dirty="0">
                <a:latin typeface="Calibri"/>
                <a:cs typeface="Calibri"/>
              </a:rPr>
              <a:t> </a:t>
            </a:r>
            <a:r>
              <a:rPr sz="1412" dirty="0">
                <a:latin typeface="Calibri"/>
                <a:cs typeface="Calibri"/>
              </a:rPr>
              <a:t>the</a:t>
            </a:r>
            <a:r>
              <a:rPr sz="1412" spc="-31" dirty="0">
                <a:latin typeface="Calibri"/>
                <a:cs typeface="Calibri"/>
              </a:rPr>
              <a:t> </a:t>
            </a:r>
            <a:r>
              <a:rPr sz="1412" spc="-9" dirty="0">
                <a:latin typeface="Calibri"/>
                <a:cs typeface="Calibri"/>
              </a:rPr>
              <a:t>proximal</a:t>
            </a:r>
            <a:r>
              <a:rPr sz="1412" spc="-31" dirty="0">
                <a:latin typeface="Calibri"/>
                <a:cs typeface="Calibri"/>
              </a:rPr>
              <a:t> </a:t>
            </a:r>
            <a:r>
              <a:rPr sz="1412" spc="-22" dirty="0">
                <a:latin typeface="Calibri"/>
                <a:cs typeface="Calibri"/>
              </a:rPr>
              <a:t>1/3 </a:t>
            </a:r>
            <a:r>
              <a:rPr sz="1412" dirty="0">
                <a:latin typeface="Calibri"/>
                <a:cs typeface="Calibri"/>
              </a:rPr>
              <a:t>of</a:t>
            </a:r>
            <a:r>
              <a:rPr sz="1412" spc="-9" dirty="0">
                <a:latin typeface="Calibri"/>
                <a:cs typeface="Calibri"/>
              </a:rPr>
              <a:t> </a:t>
            </a:r>
            <a:r>
              <a:rPr sz="1412" dirty="0">
                <a:latin typeface="Calibri"/>
                <a:cs typeface="Calibri"/>
              </a:rPr>
              <a:t>the</a:t>
            </a:r>
            <a:r>
              <a:rPr sz="1412" spc="-4" dirty="0">
                <a:latin typeface="Calibri"/>
                <a:cs typeface="Calibri"/>
              </a:rPr>
              <a:t> </a:t>
            </a:r>
            <a:r>
              <a:rPr sz="1412" spc="-9" dirty="0">
                <a:latin typeface="Calibri"/>
                <a:cs typeface="Calibri"/>
              </a:rPr>
              <a:t>antrum</a:t>
            </a:r>
            <a:endParaRPr sz="1412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41132" y="2055687"/>
            <a:ext cx="1683123" cy="204762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z="1235" dirty="0">
                <a:latin typeface="Arial"/>
                <a:cs typeface="Arial"/>
              </a:rPr>
              <a:t>Antrum-corpus</a:t>
            </a:r>
            <a:r>
              <a:rPr sz="1235" spc="176" dirty="0">
                <a:latin typeface="Arial"/>
                <a:cs typeface="Arial"/>
              </a:rPr>
              <a:t> </a:t>
            </a:r>
            <a:r>
              <a:rPr sz="1235" spc="-9" dirty="0">
                <a:latin typeface="Arial"/>
                <a:cs typeface="Arial"/>
              </a:rPr>
              <a:t>junction</a:t>
            </a:r>
            <a:endParaRPr sz="1235">
              <a:latin typeface="Arial"/>
              <a:cs typeface="Arial"/>
            </a:endParaRPr>
          </a:p>
        </p:txBody>
      </p:sp>
      <p:sp>
        <p:nvSpPr>
          <p:cNvPr id="24" name="object 2"/>
          <p:cNvSpPr txBox="1"/>
          <p:nvPr/>
        </p:nvSpPr>
        <p:spPr>
          <a:xfrm>
            <a:off x="228601" y="2787520"/>
            <a:ext cx="2747670" cy="2167901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5"/>
              </a:spcBef>
              <a:tabLst>
                <a:tab pos="354965" algn="l"/>
              </a:tabLst>
            </a:pPr>
            <a:r>
              <a:rPr sz="1900" spc="-170" dirty="0">
                <a:latin typeface="Lucida Sans Unicode"/>
                <a:cs typeface="Lucida Sans Unicode"/>
              </a:rPr>
              <a:t>▶	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Cardia:</a:t>
            </a:r>
            <a:r>
              <a:rPr sz="16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mucin</a:t>
            </a:r>
            <a:r>
              <a:rPr sz="16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secreting</a:t>
            </a:r>
            <a:r>
              <a:rPr sz="16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foveolar</a:t>
            </a:r>
            <a:r>
              <a:rPr sz="16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cells.</a:t>
            </a:r>
          </a:p>
          <a:p>
            <a:pPr marL="12700" algn="ctr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6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 fundus: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parietal</a:t>
            </a:r>
            <a:r>
              <a:rPr sz="16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(HCL)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chief</a:t>
            </a:r>
            <a:r>
              <a:rPr sz="16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sz="16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(pepsin).</a:t>
            </a:r>
          </a:p>
          <a:p>
            <a:pPr marL="12700" algn="ctr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Antrum: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neuroendocrine</a:t>
            </a:r>
            <a:r>
              <a:rPr sz="16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sz="16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(gastrin)</a:t>
            </a:r>
          </a:p>
        </p:txBody>
      </p:sp>
    </p:spTree>
    <p:extLst>
      <p:ext uri="{BB962C8B-B14F-4D97-AF65-F5344CB8AC3E}">
        <p14:creationId xmlns:p14="http://schemas.microsoft.com/office/powerpoint/2010/main" val="130599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92177" y="1135716"/>
            <a:ext cx="6939243" cy="4807884"/>
            <a:chOff x="944867" y="1181100"/>
            <a:chExt cx="7864475" cy="54489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4867" y="1216659"/>
              <a:ext cx="7863852" cy="54127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32013" y="1181100"/>
              <a:ext cx="6401435" cy="516890"/>
            </a:xfrm>
            <a:custGeom>
              <a:avLst/>
              <a:gdLst/>
              <a:ahLst/>
              <a:cxnLst/>
              <a:rect l="l" t="t" r="r" b="b"/>
              <a:pathLst>
                <a:path w="6401434" h="516889">
                  <a:moveTo>
                    <a:pt x="6400812" y="516889"/>
                  </a:moveTo>
                  <a:lnTo>
                    <a:pt x="6400812" y="0"/>
                  </a:lnTo>
                  <a:lnTo>
                    <a:pt x="0" y="0"/>
                  </a:lnTo>
                  <a:lnTo>
                    <a:pt x="0" y="516889"/>
                  </a:lnTo>
                  <a:lnTo>
                    <a:pt x="6400812" y="516889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98059" y="683119"/>
            <a:ext cx="9278471" cy="447717"/>
          </a:xfrm>
          <a:prstGeom prst="rect">
            <a:avLst/>
          </a:prstGeom>
        </p:spPr>
        <p:txBody>
          <a:bodyPr vert="horz" wrap="square" lIns="0" tIns="60101" rIns="0" bIns="0" rtlCol="0" anchor="ctr">
            <a:spAutoFit/>
          </a:bodyPr>
          <a:lstStyle/>
          <a:p>
            <a:pPr marL="1028755">
              <a:lnSpc>
                <a:spcPct val="100000"/>
              </a:lnSpc>
              <a:spcBef>
                <a:spcPts val="101"/>
              </a:spcBef>
            </a:pPr>
            <a:r>
              <a:rPr sz="2515" dirty="0">
                <a:solidFill>
                  <a:srgbClr val="FFFFFF"/>
                </a:solidFill>
                <a:latin typeface="Arial"/>
                <a:cs typeface="Arial"/>
              </a:rPr>
              <a:t>SMOOTH</a:t>
            </a:r>
            <a:r>
              <a:rPr sz="2515" spc="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15" dirty="0">
                <a:solidFill>
                  <a:srgbClr val="FFFFFF"/>
                </a:solidFill>
                <a:latin typeface="Arial"/>
                <a:cs typeface="Arial"/>
              </a:rPr>
              <a:t>MUSCLE</a:t>
            </a:r>
            <a:r>
              <a:rPr sz="2515" spc="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15" spc="-9" dirty="0">
                <a:solidFill>
                  <a:srgbClr val="FFFFFF"/>
                </a:solidFill>
                <a:latin typeface="Arial"/>
                <a:cs typeface="Arial"/>
              </a:rPr>
              <a:t>FlBERs</a:t>
            </a:r>
            <a:endParaRPr sz="2515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96860" y="5150235"/>
            <a:ext cx="1280272" cy="586628"/>
          </a:xfrm>
          <a:custGeom>
            <a:avLst/>
            <a:gdLst/>
            <a:ahLst/>
            <a:cxnLst/>
            <a:rect l="l" t="t" r="r" b="b"/>
            <a:pathLst>
              <a:path w="1450975" h="664845">
                <a:moveTo>
                  <a:pt x="1450657" y="664794"/>
                </a:moveTo>
                <a:lnTo>
                  <a:pt x="1450657" y="0"/>
                </a:lnTo>
                <a:lnTo>
                  <a:pt x="0" y="0"/>
                </a:lnTo>
                <a:lnTo>
                  <a:pt x="0" y="664794"/>
                </a:lnTo>
                <a:lnTo>
                  <a:pt x="1450657" y="664794"/>
                </a:lnTo>
                <a:close/>
              </a:path>
            </a:pathLst>
          </a:custGeom>
          <a:solidFill>
            <a:srgbClr val="EBF0AE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 txBox="1"/>
          <p:nvPr/>
        </p:nvSpPr>
        <p:spPr>
          <a:xfrm>
            <a:off x="4096860" y="5150234"/>
            <a:ext cx="1280272" cy="286937"/>
          </a:xfrm>
          <a:prstGeom prst="rect">
            <a:avLst/>
          </a:prstGeom>
          <a:solidFill>
            <a:srgbClr val="EBF0AE"/>
          </a:solidFill>
        </p:spPr>
        <p:txBody>
          <a:bodyPr vert="horz" wrap="square" lIns="0" tIns="28574" rIns="0" bIns="0" rtlCol="0">
            <a:spAutoFit/>
          </a:bodyPr>
          <a:lstStyle/>
          <a:p>
            <a:pPr marL="64437">
              <a:spcBef>
                <a:spcPts val="224"/>
              </a:spcBef>
            </a:pPr>
            <a:r>
              <a:rPr sz="1677" spc="-9" dirty="0">
                <a:latin typeface="Arial"/>
                <a:cs typeface="Arial"/>
              </a:rPr>
              <a:t>Hyperplasia</a:t>
            </a:r>
            <a:endParaRPr sz="167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96860" y="5443118"/>
            <a:ext cx="1280272" cy="256480"/>
          </a:xfrm>
          <a:prstGeom prst="rect">
            <a:avLst/>
          </a:prstGeom>
          <a:solidFill>
            <a:srgbClr val="EBF0AE"/>
          </a:solidFill>
        </p:spPr>
        <p:txBody>
          <a:bodyPr vert="horz" wrap="square" lIns="0" tIns="0" rIns="0" bIns="0" rtlCol="0">
            <a:spAutoFit/>
          </a:bodyPr>
          <a:lstStyle/>
          <a:p>
            <a:pPr marL="64437">
              <a:lnSpc>
                <a:spcPts val="1959"/>
              </a:lnSpc>
            </a:pPr>
            <a:r>
              <a:rPr sz="1677" dirty="0">
                <a:latin typeface="Arial"/>
                <a:cs typeface="Arial"/>
              </a:rPr>
              <a:t>3x</a:t>
            </a:r>
            <a:r>
              <a:rPr sz="1677" spc="9" dirty="0">
                <a:latin typeface="Arial"/>
                <a:cs typeface="Arial"/>
              </a:rPr>
              <a:t> </a:t>
            </a:r>
            <a:r>
              <a:rPr sz="1677" spc="-9" dirty="0">
                <a:latin typeface="Arial"/>
                <a:cs typeface="Arial"/>
              </a:rPr>
              <a:t>normal</a:t>
            </a:r>
            <a:endParaRPr sz="1677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302613" y="1432112"/>
            <a:ext cx="4243107" cy="3782546"/>
            <a:chOff x="4130027" y="1623060"/>
            <a:chExt cx="4808855" cy="4286885"/>
          </a:xfrm>
        </p:grpSpPr>
        <p:sp>
          <p:nvSpPr>
            <p:cNvPr id="10" name="object 10"/>
            <p:cNvSpPr/>
            <p:nvPr/>
          </p:nvSpPr>
          <p:spPr>
            <a:xfrm>
              <a:off x="4130027" y="4008132"/>
              <a:ext cx="91440" cy="1828800"/>
            </a:xfrm>
            <a:custGeom>
              <a:avLst/>
              <a:gdLst/>
              <a:ahLst/>
              <a:cxnLst/>
              <a:rect l="l" t="t" r="r" b="b"/>
              <a:pathLst>
                <a:path w="91439" h="1828800">
                  <a:moveTo>
                    <a:pt x="91440" y="91439"/>
                  </a:moveTo>
                  <a:lnTo>
                    <a:pt x="45720" y="0"/>
                  </a:lnTo>
                  <a:lnTo>
                    <a:pt x="0" y="91439"/>
                  </a:lnTo>
                  <a:lnTo>
                    <a:pt x="30480" y="91439"/>
                  </a:lnTo>
                  <a:lnTo>
                    <a:pt x="30480" y="1828800"/>
                  </a:lnTo>
                  <a:lnTo>
                    <a:pt x="60960" y="1828800"/>
                  </a:lnTo>
                  <a:lnTo>
                    <a:pt x="60960" y="91439"/>
                  </a:lnTo>
                  <a:lnTo>
                    <a:pt x="91440" y="91439"/>
                  </a:lnTo>
                  <a:close/>
                </a:path>
              </a:pathLst>
            </a:custGeom>
            <a:solidFill>
              <a:srgbClr val="954F72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16867" y="1630680"/>
              <a:ext cx="3413772" cy="427102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513057" y="1626870"/>
              <a:ext cx="3422015" cy="4279265"/>
            </a:xfrm>
            <a:custGeom>
              <a:avLst/>
              <a:gdLst/>
              <a:ahLst/>
              <a:cxnLst/>
              <a:rect l="l" t="t" r="r" b="b"/>
              <a:pathLst>
                <a:path w="3422015" h="4279265">
                  <a:moveTo>
                    <a:pt x="0" y="4278642"/>
                  </a:moveTo>
                  <a:lnTo>
                    <a:pt x="0" y="0"/>
                  </a:lnTo>
                  <a:lnTo>
                    <a:pt x="3421392" y="0"/>
                  </a:lnTo>
                  <a:lnTo>
                    <a:pt x="3421392" y="4278642"/>
                  </a:lnTo>
                  <a:lnTo>
                    <a:pt x="0" y="4278642"/>
                  </a:lnTo>
                  <a:close/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697321" y="3966893"/>
            <a:ext cx="907676" cy="327525"/>
          </a:xfrm>
          <a:prstGeom prst="rect">
            <a:avLst/>
          </a:prstGeom>
          <a:solidFill>
            <a:srgbClr val="EBF0AE"/>
          </a:solidFill>
        </p:spPr>
        <p:txBody>
          <a:bodyPr vert="horz" wrap="square" lIns="0" tIns="28574" rIns="0" bIns="0" rtlCol="0">
            <a:spAutoFit/>
          </a:bodyPr>
          <a:lstStyle/>
          <a:p>
            <a:pPr marL="64437">
              <a:spcBef>
                <a:spcPts val="224"/>
              </a:spcBef>
            </a:pPr>
            <a:r>
              <a:rPr sz="1941" spc="-9" dirty="0">
                <a:latin typeface="Arial"/>
                <a:cs typeface="Arial"/>
              </a:rPr>
              <a:t>normal</a:t>
            </a:r>
            <a:endParaRPr sz="1941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677836" y="5416935"/>
            <a:ext cx="322729" cy="231349"/>
          </a:xfrm>
          <a:prstGeom prst="rect">
            <a:avLst/>
          </a:prstGeom>
          <a:solidFill>
            <a:srgbClr val="FDD9F0"/>
          </a:solidFill>
        </p:spPr>
        <p:txBody>
          <a:bodyPr vert="horz" wrap="square" lIns="0" tIns="101413" rIns="0" bIns="0" rtlCol="0">
            <a:spAutoFit/>
          </a:bodyPr>
          <a:lstStyle/>
          <a:p>
            <a:pPr marL="138400">
              <a:spcBef>
                <a:spcPts val="799"/>
              </a:spcBef>
            </a:pPr>
            <a:r>
              <a:rPr sz="838" spc="-22" dirty="0">
                <a:latin typeface="Arial"/>
                <a:cs typeface="Arial"/>
              </a:rPr>
              <a:t>55</a:t>
            </a:r>
            <a:endParaRPr sz="838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469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8694" y="1008529"/>
            <a:ext cx="6454599" cy="484095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719472" y="4128258"/>
            <a:ext cx="3527051" cy="286937"/>
          </a:xfrm>
          <a:prstGeom prst="rect">
            <a:avLst/>
          </a:prstGeom>
          <a:solidFill>
            <a:srgbClr val="4472C4"/>
          </a:solidFill>
        </p:spPr>
        <p:txBody>
          <a:bodyPr vert="horz" wrap="square" lIns="0" tIns="28574" rIns="0" bIns="0" rtlCol="0">
            <a:spAutoFit/>
          </a:bodyPr>
          <a:lstStyle/>
          <a:p>
            <a:pPr marL="64437">
              <a:spcBef>
                <a:spcPts val="224"/>
              </a:spcBef>
            </a:pPr>
            <a:r>
              <a:rPr sz="1677" dirty="0">
                <a:latin typeface="Arial"/>
                <a:cs typeface="Arial"/>
              </a:rPr>
              <a:t>2.</a:t>
            </a:r>
            <a:r>
              <a:rPr sz="1677" spc="18" dirty="0">
                <a:latin typeface="Arial"/>
                <a:cs typeface="Arial"/>
              </a:rPr>
              <a:t> </a:t>
            </a:r>
            <a:r>
              <a:rPr sz="1677" dirty="0">
                <a:latin typeface="Arial"/>
                <a:cs typeface="Arial"/>
              </a:rPr>
              <a:t>Smooth</a:t>
            </a:r>
            <a:r>
              <a:rPr sz="1677" spc="22" dirty="0">
                <a:latin typeface="Arial"/>
                <a:cs typeface="Arial"/>
              </a:rPr>
              <a:t> </a:t>
            </a:r>
            <a:r>
              <a:rPr sz="1677" dirty="0">
                <a:latin typeface="Arial"/>
                <a:cs typeface="Arial"/>
              </a:rPr>
              <a:t>muscle</a:t>
            </a:r>
            <a:r>
              <a:rPr sz="1677" spc="22" dirty="0">
                <a:latin typeface="Arial"/>
                <a:cs typeface="Arial"/>
              </a:rPr>
              <a:t> </a:t>
            </a:r>
            <a:r>
              <a:rPr sz="1677" dirty="0">
                <a:latin typeface="Arial"/>
                <a:cs typeface="Arial"/>
              </a:rPr>
              <a:t>fiber</a:t>
            </a:r>
            <a:r>
              <a:rPr sz="1677" spc="22" dirty="0">
                <a:latin typeface="Arial"/>
                <a:cs typeface="Arial"/>
              </a:rPr>
              <a:t> </a:t>
            </a:r>
            <a:r>
              <a:rPr sz="1677" spc="-9" dirty="0">
                <a:latin typeface="Arial"/>
                <a:cs typeface="Arial"/>
              </a:rPr>
              <a:t>hyperplasia</a:t>
            </a:r>
            <a:endParaRPr sz="167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30059" y="2344270"/>
            <a:ext cx="2391335" cy="286937"/>
          </a:xfrm>
          <a:prstGeom prst="rect">
            <a:avLst/>
          </a:prstGeom>
          <a:solidFill>
            <a:srgbClr val="4472C4"/>
          </a:solidFill>
        </p:spPr>
        <p:txBody>
          <a:bodyPr vert="horz" wrap="square" lIns="0" tIns="28574" rIns="0" bIns="0" rtlCol="0">
            <a:spAutoFit/>
          </a:bodyPr>
          <a:lstStyle/>
          <a:p>
            <a:pPr marL="64437">
              <a:spcBef>
                <a:spcPts val="224"/>
              </a:spcBef>
            </a:pPr>
            <a:r>
              <a:rPr sz="1677" dirty="0">
                <a:latin typeface="Arial"/>
                <a:cs typeface="Arial"/>
              </a:rPr>
              <a:t>1.</a:t>
            </a:r>
            <a:r>
              <a:rPr sz="1677" spc="13" dirty="0">
                <a:latin typeface="Arial"/>
                <a:cs typeface="Arial"/>
              </a:rPr>
              <a:t> </a:t>
            </a:r>
            <a:r>
              <a:rPr sz="1677" dirty="0">
                <a:latin typeface="Arial"/>
                <a:cs typeface="Arial"/>
              </a:rPr>
              <a:t>Foveolar</a:t>
            </a:r>
            <a:r>
              <a:rPr sz="1677" spc="22" dirty="0">
                <a:latin typeface="Arial"/>
                <a:cs typeface="Arial"/>
              </a:rPr>
              <a:t> </a:t>
            </a:r>
            <a:r>
              <a:rPr sz="1677" spc="-9" dirty="0">
                <a:latin typeface="Arial"/>
                <a:cs typeface="Arial"/>
              </a:rPr>
              <a:t>hyperplasia</a:t>
            </a:r>
            <a:endParaRPr sz="1677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037591" y="981635"/>
            <a:ext cx="6165476" cy="3158378"/>
            <a:chOff x="2696336" y="1112519"/>
            <a:chExt cx="6987540" cy="3579495"/>
          </a:xfrm>
        </p:grpSpPr>
        <p:sp>
          <p:nvSpPr>
            <p:cNvPr id="6" name="object 6"/>
            <p:cNvSpPr/>
            <p:nvPr/>
          </p:nvSpPr>
          <p:spPr>
            <a:xfrm>
              <a:off x="5212067" y="3642372"/>
              <a:ext cx="750570" cy="1049655"/>
            </a:xfrm>
            <a:custGeom>
              <a:avLst/>
              <a:gdLst/>
              <a:ahLst/>
              <a:cxnLst/>
              <a:rect l="l" t="t" r="r" b="b"/>
              <a:pathLst>
                <a:path w="750570" h="1049654">
                  <a:moveTo>
                    <a:pt x="750188" y="1023137"/>
                  </a:moveTo>
                  <a:lnTo>
                    <a:pt x="97777" y="98869"/>
                  </a:lnTo>
                  <a:lnTo>
                    <a:pt x="135127" y="72504"/>
                  </a:lnTo>
                  <a:lnTo>
                    <a:pt x="0" y="0"/>
                  </a:lnTo>
                  <a:lnTo>
                    <a:pt x="23075" y="151599"/>
                  </a:lnTo>
                  <a:lnTo>
                    <a:pt x="60426" y="125234"/>
                  </a:lnTo>
                  <a:lnTo>
                    <a:pt x="712851" y="1049502"/>
                  </a:lnTo>
                  <a:lnTo>
                    <a:pt x="750188" y="102313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2696336" y="3010458"/>
              <a:ext cx="883919" cy="906780"/>
            </a:xfrm>
            <a:custGeom>
              <a:avLst/>
              <a:gdLst/>
              <a:ahLst/>
              <a:cxnLst/>
              <a:rect l="l" t="t" r="r" b="b"/>
              <a:pathLst>
                <a:path w="883920" h="906779">
                  <a:moveTo>
                    <a:pt x="883780" y="906221"/>
                  </a:moveTo>
                  <a:lnTo>
                    <a:pt x="837184" y="760120"/>
                  </a:lnTo>
                  <a:lnTo>
                    <a:pt x="804430" y="792035"/>
                  </a:lnTo>
                  <a:lnTo>
                    <a:pt x="32740" y="0"/>
                  </a:lnTo>
                  <a:lnTo>
                    <a:pt x="0" y="31902"/>
                  </a:lnTo>
                  <a:lnTo>
                    <a:pt x="771690" y="823937"/>
                  </a:lnTo>
                  <a:lnTo>
                    <a:pt x="738949" y="855840"/>
                  </a:lnTo>
                  <a:lnTo>
                    <a:pt x="883780" y="906221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2057" y="1142999"/>
              <a:ext cx="3220732" cy="287654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371577" y="1142999"/>
              <a:ext cx="3282315" cy="2907665"/>
            </a:xfrm>
            <a:custGeom>
              <a:avLst/>
              <a:gdLst/>
              <a:ahLst/>
              <a:cxnLst/>
              <a:rect l="l" t="t" r="r" b="b"/>
              <a:pathLst>
                <a:path w="3282315" h="2907665">
                  <a:moveTo>
                    <a:pt x="0" y="2907042"/>
                  </a:moveTo>
                  <a:lnTo>
                    <a:pt x="0" y="0"/>
                  </a:lnTo>
                </a:path>
                <a:path w="3282315" h="2907665">
                  <a:moveTo>
                    <a:pt x="3281692" y="0"/>
                  </a:moveTo>
                  <a:lnTo>
                    <a:pt x="3281692" y="2907042"/>
                  </a:lnTo>
                  <a:lnTo>
                    <a:pt x="0" y="2907042"/>
                  </a:lnTo>
                </a:path>
              </a:pathLst>
            </a:custGeom>
            <a:ln w="609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7461808" y="2389619"/>
              <a:ext cx="408940" cy="159385"/>
            </a:xfrm>
            <a:custGeom>
              <a:avLst/>
              <a:gdLst/>
              <a:ahLst/>
              <a:cxnLst/>
              <a:rect l="l" t="t" r="r" b="b"/>
              <a:pathLst>
                <a:path w="408940" h="159385">
                  <a:moveTo>
                    <a:pt x="408381" y="127520"/>
                  </a:moveTo>
                  <a:lnTo>
                    <a:pt x="293065" y="26441"/>
                  </a:lnTo>
                  <a:lnTo>
                    <a:pt x="281482" y="70662"/>
                  </a:lnTo>
                  <a:lnTo>
                    <a:pt x="11582" y="0"/>
                  </a:lnTo>
                  <a:lnTo>
                    <a:pt x="0" y="44221"/>
                  </a:lnTo>
                  <a:lnTo>
                    <a:pt x="269900" y="114896"/>
                  </a:lnTo>
                  <a:lnTo>
                    <a:pt x="258318" y="159118"/>
                  </a:lnTo>
                  <a:lnTo>
                    <a:pt x="408381" y="12752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7169150" y="2900692"/>
              <a:ext cx="318770" cy="582295"/>
            </a:xfrm>
            <a:custGeom>
              <a:avLst/>
              <a:gdLst/>
              <a:ahLst/>
              <a:cxnLst/>
              <a:rect l="l" t="t" r="r" b="b"/>
              <a:pathLst>
                <a:path w="318770" h="582295">
                  <a:moveTo>
                    <a:pt x="318719" y="560920"/>
                  </a:moveTo>
                  <a:lnTo>
                    <a:pt x="83756" y="110997"/>
                  </a:lnTo>
                  <a:lnTo>
                    <a:pt x="124282" y="89839"/>
                  </a:lnTo>
                  <a:lnTo>
                    <a:pt x="0" y="0"/>
                  </a:lnTo>
                  <a:lnTo>
                    <a:pt x="2705" y="153327"/>
                  </a:lnTo>
                  <a:lnTo>
                    <a:pt x="43230" y="132156"/>
                  </a:lnTo>
                  <a:lnTo>
                    <a:pt x="278180" y="582079"/>
                  </a:lnTo>
                  <a:lnTo>
                    <a:pt x="318719" y="56092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352789" y="4773717"/>
            <a:ext cx="3150533" cy="455540"/>
          </a:xfrm>
          <a:prstGeom prst="rect">
            <a:avLst/>
          </a:prstGeom>
          <a:solidFill>
            <a:srgbClr val="F9F941"/>
          </a:solidFill>
          <a:ln w="7620">
            <a:solidFill>
              <a:srgbClr val="000000"/>
            </a:solidFill>
          </a:ln>
        </p:spPr>
        <p:txBody>
          <a:bodyPr vert="horz" wrap="square" lIns="0" tIns="20731" rIns="0" bIns="0" rtlCol="0">
            <a:spAutoFit/>
          </a:bodyPr>
          <a:lstStyle/>
          <a:p>
            <a:pPr marL="64437">
              <a:spcBef>
                <a:spcPts val="163"/>
              </a:spcBef>
            </a:pPr>
            <a:r>
              <a:rPr sz="2824" dirty="0">
                <a:latin typeface="Arial"/>
                <a:cs typeface="Arial"/>
              </a:rPr>
              <a:t>3.</a:t>
            </a:r>
            <a:r>
              <a:rPr sz="2824" spc="-26" dirty="0">
                <a:latin typeface="Arial"/>
                <a:cs typeface="Arial"/>
              </a:rPr>
              <a:t> </a:t>
            </a:r>
            <a:r>
              <a:rPr sz="2824" dirty="0">
                <a:latin typeface="Arial"/>
                <a:cs typeface="Arial"/>
              </a:rPr>
              <a:t>No</a:t>
            </a:r>
            <a:r>
              <a:rPr sz="2824" spc="-26" dirty="0">
                <a:latin typeface="Arial"/>
                <a:cs typeface="Arial"/>
              </a:rPr>
              <a:t> </a:t>
            </a:r>
            <a:r>
              <a:rPr sz="2824" spc="-9" dirty="0">
                <a:latin typeface="Arial"/>
                <a:cs typeface="Arial"/>
              </a:rPr>
              <a:t>inflammation</a:t>
            </a:r>
            <a:endParaRPr sz="2824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868695" y="1063589"/>
            <a:ext cx="3012701" cy="427764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0341" rIns="0" bIns="0" rtlCol="0" anchor="ctr">
            <a:spAutoFit/>
          </a:bodyPr>
          <a:lstStyle/>
          <a:p>
            <a:pPr marL="64437">
              <a:lnSpc>
                <a:spcPct val="100000"/>
              </a:lnSpc>
              <a:spcBef>
                <a:spcPts val="318"/>
              </a:spcBef>
            </a:pPr>
            <a:r>
              <a:rPr sz="2250" dirty="0">
                <a:solidFill>
                  <a:srgbClr val="FFFFFF"/>
                </a:solidFill>
                <a:latin typeface="Calibri Light"/>
                <a:cs typeface="Calibri Light"/>
              </a:rPr>
              <a:t>Chemical</a:t>
            </a:r>
            <a:r>
              <a:rPr sz="2250" spc="-18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250" spc="-9" dirty="0">
                <a:solidFill>
                  <a:srgbClr val="FFFFFF"/>
                </a:solidFill>
                <a:latin typeface="Calibri Light"/>
                <a:cs typeface="Calibri Light"/>
              </a:rPr>
              <a:t>gastropathy</a:t>
            </a:r>
            <a:r>
              <a:rPr sz="2515" spc="-9" dirty="0">
                <a:solidFill>
                  <a:srgbClr val="FFFFFF"/>
                </a:solidFill>
                <a:latin typeface="Calibri Light"/>
                <a:cs typeface="Calibri Light"/>
              </a:rPr>
              <a:t>:</a:t>
            </a:r>
            <a:endParaRPr sz="2515">
              <a:latin typeface="Calibri Light"/>
              <a:cs typeface="Calibri 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07345" y="1008529"/>
            <a:ext cx="1060076" cy="427153"/>
          </a:xfrm>
          <a:prstGeom prst="rect">
            <a:avLst/>
          </a:prstGeom>
          <a:solidFill>
            <a:srgbClr val="EF5DE7"/>
          </a:solidFill>
        </p:spPr>
        <p:txBody>
          <a:bodyPr vert="horz" wrap="square" lIns="0" tIns="80122" rIns="0" bIns="0" rtlCol="0">
            <a:spAutoFit/>
          </a:bodyPr>
          <a:lstStyle/>
          <a:p>
            <a:pPr marL="64437">
              <a:spcBef>
                <a:spcPts val="631"/>
              </a:spcBef>
            </a:pPr>
            <a:r>
              <a:rPr sz="2250" spc="-9" dirty="0">
                <a:solidFill>
                  <a:srgbClr val="FFFFFF"/>
                </a:solidFill>
                <a:latin typeface="Calibri Light"/>
                <a:cs typeface="Calibri Light"/>
              </a:rPr>
              <a:t>Normal</a:t>
            </a:r>
            <a:endParaRPr sz="225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124218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2200" y="2667000"/>
            <a:ext cx="7543800" cy="23622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38300" y="5638800"/>
            <a:ext cx="8991600" cy="37876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57007" y="1234054"/>
            <a:ext cx="5353677" cy="13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84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26555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Pathogenesis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0367" y="1395983"/>
            <a:ext cx="9474708" cy="503072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923403" y="6473444"/>
            <a:ext cx="29368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Trebuchet MS"/>
                <a:cs typeface="Trebuchet MS"/>
              </a:rPr>
              <a:t>Robbins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Basic</a:t>
            </a:r>
            <a:r>
              <a:rPr sz="1400" spc="-1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Pathology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10th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edition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26555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Pathogenesis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465226" y="1490853"/>
            <a:ext cx="11117174" cy="48782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900" spc="-170" dirty="0">
                <a:latin typeface="Lucida Sans Unicode"/>
                <a:cs typeface="Lucida Sans Unicode"/>
              </a:rPr>
              <a:t>▶</a:t>
            </a:r>
            <a:r>
              <a:rPr sz="1900" spc="-170" dirty="0">
                <a:solidFill>
                  <a:srgbClr val="90C225"/>
                </a:solidFill>
                <a:latin typeface="Lucida Sans Unicode"/>
                <a:cs typeface="Lucida Sans Unicode"/>
              </a:rPr>
              <a:t>	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Imbalance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protective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damaging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forces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895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sz="2400" b="1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causes: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994"/>
              </a:spcBef>
              <a:buFont typeface="+mj-lt"/>
              <a:buAutoNum type="arabicPeriod"/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NSAIDs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Uremic </a:t>
            </a: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patients,</a:t>
            </a:r>
            <a:r>
              <a:rPr sz="2400" b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2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pylori</a:t>
            </a: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infected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010"/>
              </a:spcBef>
              <a:buFont typeface="+mj-lt"/>
              <a:buAutoNum type="arabicPeriod"/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sz="2400" b="1" spc="-1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69900" indent="-457200">
              <a:lnSpc>
                <a:spcPct val="100000"/>
              </a:lnSpc>
              <a:spcBef>
                <a:spcPts val="994"/>
              </a:spcBef>
              <a:buFont typeface="+mj-lt"/>
              <a:buAutoNum type="arabicPeriod"/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Hypoxia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994"/>
              </a:spcBef>
              <a:buFont typeface="+mj-lt"/>
              <a:buAutoNum type="arabicPeriod"/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Harsh</a:t>
            </a:r>
            <a:r>
              <a:rPr sz="24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chemicals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(acids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bases)</a:t>
            </a:r>
          </a:p>
          <a:p>
            <a:pPr marL="469900" indent="-457200">
              <a:lnSpc>
                <a:spcPct val="100000"/>
              </a:lnSpc>
              <a:spcBef>
                <a:spcPts val="1010"/>
              </a:spcBef>
              <a:buFont typeface="+mj-lt"/>
              <a:buAutoNum type="arabicPeriod"/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Alcohol</a:t>
            </a:r>
            <a:r>
              <a:rPr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400" b="1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sz="24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therapy: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Chemotherapy</a:t>
            </a:r>
            <a:r>
              <a:rPr sz="2400" spc="-5" dirty="0">
                <a:solidFill>
                  <a:srgbClr val="404040"/>
                </a:solidFill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70160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 smtClean="0"/>
              <a:t>M</a:t>
            </a:r>
            <a:r>
              <a:rPr lang="en-US" sz="3600" spc="-5" dirty="0" smtClean="0"/>
              <a:t>orphology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756310" y="2060797"/>
            <a:ext cx="7922259" cy="283591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450" spc="-145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Hyperemia.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5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Edema</a:t>
            </a: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slight</a:t>
            </a:r>
            <a:r>
              <a:rPr sz="18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vascular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congestion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5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Neutrophils,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lymphocytes,</a:t>
            </a:r>
            <a:r>
              <a:rPr sz="18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r>
              <a:rPr sz="18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prominent.</a:t>
            </a: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450" spc="-15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Intact</a:t>
            </a:r>
            <a:r>
              <a:rPr sz="18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sz="18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epithelium.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5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Advanced: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Erosions and</a:t>
            </a:r>
            <a:r>
              <a:rPr sz="18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hemorrhage,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acute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erosive</a:t>
            </a:r>
            <a:r>
              <a:rPr sz="18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hemorrhagic</a:t>
            </a:r>
            <a:r>
              <a:rPr sz="18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gastritis.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725"/>
              </a:spcBef>
              <a:tabLst>
                <a:tab pos="354965" algn="l"/>
              </a:tabLst>
            </a:pPr>
            <a:r>
              <a:rPr sz="1450" spc="-15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sz="18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(neutrophils)</a:t>
            </a:r>
            <a:r>
              <a:rPr sz="18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18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sz="18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25" dirty="0">
                <a:latin typeface="Arial" panose="020B0604020202020204" pitchFamily="34" charset="0"/>
                <a:cs typeface="Arial" panose="020B0604020202020204" pitchFamily="34" charset="0"/>
              </a:rPr>
              <a:t>necessary.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l="4359" t="22222" r="5945" b="9722"/>
          <a:stretch/>
        </p:blipFill>
        <p:spPr>
          <a:xfrm>
            <a:off x="1600200" y="1676400"/>
            <a:ext cx="8806816" cy="42672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194040" y="6290259"/>
            <a:ext cx="20605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Trebuchet MS"/>
                <a:cs typeface="Trebuchet MS"/>
                <a:hlinkClick r:id="rId3"/>
              </a:rPr>
              <a:t>www.etttamen.com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gastritis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762000"/>
            <a:ext cx="9601199" cy="54635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438133" y="6407302"/>
            <a:ext cx="1716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15" dirty="0">
                <a:solidFill>
                  <a:srgbClr val="99C93B"/>
                </a:solidFill>
                <a:uFill>
                  <a:solidFill>
                    <a:srgbClr val="99C93B"/>
                  </a:solidFill>
                </a:uFill>
                <a:latin typeface="Calibri"/>
                <a:cs typeface="Calibri"/>
              </a:rPr>
              <a:t>librepathology.org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635508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15" dirty="0"/>
              <a:t>Stress-Related</a:t>
            </a:r>
            <a:r>
              <a:rPr sz="3600" spc="-20" dirty="0"/>
              <a:t> </a:t>
            </a:r>
            <a:r>
              <a:rPr sz="3600" spc="-5" dirty="0"/>
              <a:t>Mucosal</a:t>
            </a:r>
            <a:r>
              <a:rPr sz="3600" spc="25" dirty="0"/>
              <a:t> </a:t>
            </a:r>
            <a:r>
              <a:rPr sz="3600" spc="-5" dirty="0"/>
              <a:t>Disease </a:t>
            </a:r>
            <a:r>
              <a:rPr sz="3600" spc="-1070" dirty="0"/>
              <a:t> </a:t>
            </a:r>
            <a:r>
              <a:rPr sz="3600" spc="-5" dirty="0"/>
              <a:t>acute</a:t>
            </a:r>
            <a:r>
              <a:rPr sz="3600" spc="-20" dirty="0"/>
              <a:t> </a:t>
            </a:r>
            <a:r>
              <a:rPr sz="3600" dirty="0"/>
              <a:t>gastric</a:t>
            </a:r>
            <a:r>
              <a:rPr sz="3600" spc="-15" dirty="0"/>
              <a:t> </a:t>
            </a:r>
            <a:r>
              <a:rPr sz="3600" spc="-5" dirty="0"/>
              <a:t>ulcers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756310" y="2146503"/>
            <a:ext cx="9149690" cy="3624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Severe</a:t>
            </a:r>
            <a:r>
              <a:rPr sz="24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physiologic</a:t>
            </a:r>
            <a:r>
              <a:rPr sz="24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stress:</a:t>
            </a:r>
          </a:p>
          <a:p>
            <a:pPr>
              <a:lnSpc>
                <a:spcPct val="100000"/>
              </a:lnSpc>
            </a:pPr>
            <a:endParaRPr sz="3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Trauma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Extensive</a:t>
            </a:r>
            <a:r>
              <a:rPr sz="2400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burns</a:t>
            </a:r>
          </a:p>
          <a:p>
            <a:pPr marL="12700">
              <a:lnSpc>
                <a:spcPct val="100000"/>
              </a:lnSpc>
              <a:spcBef>
                <a:spcPts val="715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Intracranial</a:t>
            </a:r>
            <a:r>
              <a:rPr sz="24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</a:p>
          <a:p>
            <a:pPr marL="12700">
              <a:lnSpc>
                <a:spcPct val="100000"/>
              </a:lnSpc>
              <a:spcBef>
                <a:spcPts val="72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Major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Serious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</a:p>
          <a:p>
            <a:pPr marL="12700">
              <a:lnSpc>
                <a:spcPct val="100000"/>
              </a:lnSpc>
              <a:spcBef>
                <a:spcPts val="71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Critically</a:t>
            </a:r>
            <a:r>
              <a:rPr sz="24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ill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42398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Acute</a:t>
            </a:r>
            <a:r>
              <a:rPr sz="3600" spc="-50" dirty="0"/>
              <a:t> </a:t>
            </a:r>
            <a:r>
              <a:rPr sz="3600" dirty="0"/>
              <a:t>gastric</a:t>
            </a:r>
            <a:r>
              <a:rPr sz="3600" spc="-35" dirty="0"/>
              <a:t> </a:t>
            </a:r>
            <a:r>
              <a:rPr sz="3600" spc="-5" dirty="0"/>
              <a:t>ulcers: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748345" y="1752600"/>
            <a:ext cx="10834055" cy="27776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93980" indent="-3429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Stress</a:t>
            </a:r>
            <a:r>
              <a:rPr sz="2400" b="1" i="1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i="1" dirty="0">
                <a:latin typeface="Arial" panose="020B0604020202020204" pitchFamily="34" charset="0"/>
                <a:cs typeface="Arial" panose="020B0604020202020204" pitchFamily="34" charset="0"/>
              </a:rPr>
              <a:t>ulcers</a:t>
            </a:r>
            <a:r>
              <a:rPr sz="24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2400" i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critically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ill</a:t>
            </a:r>
            <a:r>
              <a:rPr sz="24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shock,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sepsis,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severe </a:t>
            </a:r>
            <a:r>
              <a:rPr sz="2400" spc="-5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trauma.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895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b="1" i="1" spc="-5" dirty="0">
                <a:latin typeface="Arial" panose="020B0604020202020204" pitchFamily="34" charset="0"/>
                <a:cs typeface="Arial" panose="020B0604020202020204" pitchFamily="34" charset="0"/>
              </a:rPr>
              <a:t>Curling </a:t>
            </a:r>
            <a:r>
              <a:rPr sz="2400" b="1" i="1" dirty="0">
                <a:latin typeface="Arial" panose="020B0604020202020204" pitchFamily="34" charset="0"/>
                <a:cs typeface="Arial" panose="020B0604020202020204" pitchFamily="34" charset="0"/>
              </a:rPr>
              <a:t>ulcers</a:t>
            </a:r>
            <a:r>
              <a:rPr sz="24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2400" i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proximal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duodenum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, severe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burns or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trauma.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5080" indent="-342900">
              <a:lnSpc>
                <a:spcPct val="100000"/>
              </a:lnSpc>
              <a:spcBef>
                <a:spcPts val="1895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b="1" i="1" spc="-5" dirty="0">
                <a:latin typeface="Arial" panose="020B0604020202020204" pitchFamily="34" charset="0"/>
                <a:cs typeface="Arial" panose="020B0604020202020204" pitchFamily="34" charset="0"/>
              </a:rPr>
              <a:t>Cushing</a:t>
            </a:r>
            <a:r>
              <a:rPr sz="2400" b="1" i="1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i="1" dirty="0">
                <a:latin typeface="Arial" panose="020B0604020202020204" pitchFamily="34" charset="0"/>
                <a:cs typeface="Arial" panose="020B0604020202020204" pitchFamily="34" charset="0"/>
              </a:rPr>
              <a:t>ulcers</a:t>
            </a:r>
            <a:r>
              <a:rPr sz="24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2400" i="1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stomach,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duodenum,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or esophagus,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intracranial </a:t>
            </a:r>
            <a:r>
              <a:rPr sz="2400" spc="-5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disease,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perforation</a:t>
            </a:r>
            <a:r>
              <a:rPr sz="2400" dirty="0">
                <a:solidFill>
                  <a:srgbClr val="404040"/>
                </a:solidFill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609600"/>
            <a:ext cx="11670793" cy="6077711"/>
            <a:chOff x="140207" y="12191"/>
            <a:chExt cx="10988040" cy="67513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207" y="99060"/>
              <a:ext cx="4722876" cy="354177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1907" y="12191"/>
              <a:ext cx="5006340" cy="375361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33443" y="3244594"/>
              <a:ext cx="4692396" cy="351891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366774" y="3814698"/>
            <a:ext cx="20694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10" dirty="0">
                <a:solidFill>
                  <a:srgbClr val="99C93B"/>
                </a:solidFill>
                <a:uFill>
                  <a:solidFill>
                    <a:srgbClr val="99C93B"/>
                  </a:solidFill>
                </a:uFill>
                <a:latin typeface="Calibri"/>
                <a:cs typeface="Calibri"/>
              </a:rPr>
              <a:t>medcell.med.yale.edu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1143000"/>
            <a:ext cx="28936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 smtClean="0"/>
              <a:t>M</a:t>
            </a:r>
            <a:r>
              <a:rPr lang="en-US" sz="3600" spc="-5" dirty="0" smtClean="0"/>
              <a:t>orphology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756310" y="2060797"/>
            <a:ext cx="8331200" cy="351091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450" spc="-145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Acute</a:t>
            </a:r>
            <a:r>
              <a:rPr sz="18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ulcers are</a:t>
            </a:r>
            <a:r>
              <a:rPr sz="18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rounded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and typically</a:t>
            </a:r>
            <a:r>
              <a:rPr sz="18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in diameter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5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Shallow</a:t>
            </a:r>
            <a:r>
              <a:rPr sz="18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18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deep.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5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Ulcer</a:t>
            </a:r>
            <a:r>
              <a:rPr sz="18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sz="18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18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450" spc="-15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Anywhere</a:t>
            </a:r>
            <a:r>
              <a:rPr sz="18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8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stomach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5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Usually</a:t>
            </a:r>
            <a:r>
              <a:rPr sz="18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multiple.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5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r>
              <a:rPr sz="18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adjacent</a:t>
            </a:r>
            <a:r>
              <a:rPr sz="18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mucosa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450" spc="-15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sz="18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scarring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5080" indent="-3429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5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Healing with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r>
              <a:rPr sz="18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reepithelialization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occurs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weeks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removal </a:t>
            </a:r>
            <a:r>
              <a:rPr sz="1800" spc="-5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injurious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1219200"/>
            <a:ext cx="9982200" cy="5135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990600"/>
            <a:ext cx="3387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Clinical</a:t>
            </a:r>
            <a:r>
              <a:rPr sz="3600" spc="-45" dirty="0"/>
              <a:t> </a:t>
            </a:r>
            <a:r>
              <a:rPr sz="3600" spc="-5" dirty="0"/>
              <a:t>features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756310" y="1676400"/>
            <a:ext cx="8692490" cy="3513782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Nausea,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vomiting,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Melena</a:t>
            </a: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Coffee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-ground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hematemesis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Perforation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complication.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895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Prophylaxis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pump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inhibitors</a:t>
            </a: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Outcome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depends on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severity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underlying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cause.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1295400"/>
            <a:ext cx="406907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 smtClean="0"/>
              <a:t>C</a:t>
            </a:r>
            <a:r>
              <a:rPr lang="en-US" sz="3600" spc="-10" dirty="0" smtClean="0"/>
              <a:t>hronic gastritis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756310" y="2186127"/>
            <a:ext cx="10140290" cy="38247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54965" algn="l"/>
              </a:tabLst>
            </a:pPr>
            <a:r>
              <a:rPr sz="1600" spc="-155" dirty="0">
                <a:latin typeface="Lucida Sans Unicode"/>
                <a:cs typeface="Lucida Sans Unicode"/>
              </a:rPr>
              <a:t>▶</a:t>
            </a:r>
            <a:r>
              <a:rPr sz="1600" spc="-155" dirty="0">
                <a:solidFill>
                  <a:srgbClr val="90C225"/>
                </a:solidFill>
                <a:latin typeface="Lucida Sans Unicode"/>
                <a:cs typeface="Lucida Sans Unicode"/>
              </a:rPr>
              <a:t>	</a:t>
            </a:r>
            <a:r>
              <a:rPr sz="2000" i="1" dirty="0">
                <a:latin typeface="Arial" panose="020B0604020202020204" pitchFamily="34" charset="0"/>
                <a:cs typeface="Arial" panose="020B0604020202020204" pitchFamily="34" charset="0"/>
              </a:rPr>
              <a:t>Causes: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725"/>
              </a:spcBef>
              <a:tabLst>
                <a:tab pos="354965" algn="l"/>
              </a:tabLst>
            </a:pPr>
            <a:r>
              <a:rPr sz="1600" spc="-16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000" b="1" i="1" spc="-5" dirty="0">
                <a:latin typeface="Arial" panose="020B0604020202020204" pitchFamily="34" charset="0"/>
                <a:cs typeface="Arial" panose="020B0604020202020204" pitchFamily="34" charset="0"/>
              </a:rPr>
              <a:t>Helicobacter</a:t>
            </a:r>
            <a:r>
              <a:rPr sz="2000" b="1" i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pylori</a:t>
            </a:r>
            <a:r>
              <a:rPr sz="2000" b="1" i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associated</a:t>
            </a:r>
            <a:r>
              <a:rPr sz="2000" b="1" i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i="1" spc="-5" dirty="0">
                <a:latin typeface="Arial" panose="020B0604020202020204" pitchFamily="34" charset="0"/>
                <a:cs typeface="Arial" panose="020B0604020202020204" pitchFamily="34" charset="0"/>
              </a:rPr>
              <a:t>gastritis:</a:t>
            </a:r>
            <a:r>
              <a:rPr sz="2000" b="1" i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i="1" spc="-5" dirty="0"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sz="2000" b="1" i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common.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600" spc="-155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000" b="1" i="1" spc="-5" dirty="0">
                <a:latin typeface="Arial" panose="020B0604020202020204" pitchFamily="34" charset="0"/>
                <a:cs typeface="Arial" panose="020B0604020202020204" pitchFamily="34" charset="0"/>
              </a:rPr>
              <a:t>Autoimmune</a:t>
            </a:r>
            <a:r>
              <a:rPr sz="2000" b="1" i="1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atrophic</a:t>
            </a:r>
            <a:r>
              <a:rPr sz="2000" b="1" i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i="1" spc="-5" dirty="0">
                <a:latin typeface="Arial" panose="020B0604020202020204" pitchFamily="34" charset="0"/>
                <a:cs typeface="Arial" panose="020B0604020202020204" pitchFamily="34" charset="0"/>
              </a:rPr>
              <a:t>gastritis:</a:t>
            </a:r>
            <a:r>
              <a:rPr sz="2000" b="1" i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sz="2000" b="1" i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than 10%</a:t>
            </a:r>
            <a:r>
              <a:rPr sz="2000" b="1" i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i="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000" b="1" i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cases.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725"/>
              </a:spcBef>
              <a:tabLst>
                <a:tab pos="354965" algn="l"/>
              </a:tabLst>
            </a:pPr>
            <a:r>
              <a:rPr sz="1600" spc="-16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sz="20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600" spc="-16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sz="20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NSAID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16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injury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600" spc="-16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sz="20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bile</a:t>
            </a:r>
            <a:r>
              <a:rPr sz="20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reflux.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1447800"/>
            <a:ext cx="3387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Clinical</a:t>
            </a:r>
            <a:r>
              <a:rPr sz="3600" spc="-45" dirty="0"/>
              <a:t> </a:t>
            </a:r>
            <a:r>
              <a:rPr sz="3600" spc="-5" dirty="0"/>
              <a:t>features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756310" y="2456433"/>
            <a:ext cx="7016090" cy="2519279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Nausea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upper-abdominal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discomfort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spc="-45" dirty="0">
                <a:latin typeface="Arial" panose="020B0604020202020204" pitchFamily="34" charset="0"/>
                <a:cs typeface="Arial" panose="020B0604020202020204" pitchFamily="34" charset="0"/>
              </a:rPr>
              <a:t>Vomiting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  <a:tab pos="214693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Hematemesis	uncommon.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90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severe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prolonged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symptoms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6800" y="2297759"/>
            <a:ext cx="3183591" cy="1328743"/>
          </a:xfrm>
          <a:prstGeom prst="rect">
            <a:avLst/>
          </a:prstGeom>
        </p:spPr>
        <p:txBody>
          <a:bodyPr vert="horz" wrap="square" lIns="0" tIns="64434" rIns="0" bIns="0" rtlCol="0">
            <a:spAutoFit/>
          </a:bodyPr>
          <a:lstStyle/>
          <a:p>
            <a:pPr marL="387744" indent="-377098">
              <a:spcBef>
                <a:spcPts val="507"/>
              </a:spcBef>
              <a:buAutoNum type="arabicPeriod"/>
              <a:tabLst>
                <a:tab pos="387744" algn="l"/>
                <a:tab pos="388305" algn="l"/>
              </a:tabLst>
            </a:pPr>
            <a:r>
              <a:rPr sz="2515" dirty="0">
                <a:latin typeface="Calibri"/>
                <a:cs typeface="Calibri"/>
              </a:rPr>
              <a:t>Gastritis</a:t>
            </a:r>
            <a:r>
              <a:rPr sz="2515" spc="22" dirty="0">
                <a:latin typeface="Calibri"/>
                <a:cs typeface="Calibri"/>
              </a:rPr>
              <a:t> </a:t>
            </a:r>
            <a:r>
              <a:rPr sz="2515" spc="-9" dirty="0">
                <a:latin typeface="Calibri"/>
                <a:cs typeface="Calibri"/>
              </a:rPr>
              <a:t>Patterns</a:t>
            </a:r>
            <a:endParaRPr sz="2515" dirty="0">
              <a:latin typeface="Calibri"/>
              <a:cs typeface="Calibri"/>
            </a:endParaRPr>
          </a:p>
          <a:p>
            <a:pPr marL="387744" indent="-377098">
              <a:spcBef>
                <a:spcPts val="424"/>
              </a:spcBef>
              <a:buAutoNum type="arabicPeriod"/>
              <a:tabLst>
                <a:tab pos="387744" algn="l"/>
                <a:tab pos="388305" algn="l"/>
              </a:tabLst>
            </a:pPr>
            <a:r>
              <a:rPr sz="2515" dirty="0">
                <a:latin typeface="Calibri"/>
                <a:cs typeface="Calibri"/>
              </a:rPr>
              <a:t>Special</a:t>
            </a:r>
            <a:r>
              <a:rPr sz="2515" spc="40" dirty="0">
                <a:latin typeface="Calibri"/>
                <a:cs typeface="Calibri"/>
              </a:rPr>
              <a:t> </a:t>
            </a:r>
            <a:r>
              <a:rPr sz="2515" spc="-9" dirty="0">
                <a:latin typeface="Calibri"/>
                <a:cs typeface="Calibri"/>
              </a:rPr>
              <a:t>presentations</a:t>
            </a:r>
            <a:endParaRPr sz="2515" dirty="0">
              <a:latin typeface="Calibri"/>
              <a:cs typeface="Calibri"/>
            </a:endParaRPr>
          </a:p>
          <a:p>
            <a:pPr marL="387744" indent="-377098">
              <a:spcBef>
                <a:spcPts val="424"/>
              </a:spcBef>
              <a:buAutoNum type="arabicPeriod"/>
              <a:tabLst>
                <a:tab pos="387744" algn="l"/>
                <a:tab pos="388305" algn="l"/>
              </a:tabLst>
            </a:pPr>
            <a:r>
              <a:rPr sz="2515" dirty="0">
                <a:latin typeface="Calibri"/>
                <a:cs typeface="Calibri"/>
              </a:rPr>
              <a:t>Diagnosis</a:t>
            </a:r>
            <a:r>
              <a:rPr sz="2515" spc="49" dirty="0">
                <a:latin typeface="Calibri"/>
                <a:cs typeface="Calibri"/>
              </a:rPr>
              <a:t> </a:t>
            </a:r>
            <a:r>
              <a:rPr sz="2515" spc="-9" dirty="0">
                <a:latin typeface="Calibri"/>
                <a:cs typeface="Calibri"/>
              </a:rPr>
              <a:t>(stains)</a:t>
            </a:r>
            <a:endParaRPr sz="2515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2800" y="1413612"/>
            <a:ext cx="3179186" cy="48286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90059" y="1413612"/>
            <a:ext cx="2259106" cy="722000"/>
          </a:xfrm>
          <a:prstGeom prst="rect">
            <a:avLst/>
          </a:prstGeom>
          <a:solidFill>
            <a:srgbClr val="FCC0A2"/>
          </a:solidFill>
        </p:spPr>
        <p:txBody>
          <a:bodyPr vert="horz" wrap="square" lIns="0" tIns="69476" rIns="0" bIns="0" rtlCol="0">
            <a:spAutoFit/>
          </a:bodyPr>
          <a:lstStyle/>
          <a:p>
            <a:pPr marL="64437">
              <a:spcBef>
                <a:spcPts val="547"/>
              </a:spcBef>
            </a:pPr>
            <a:r>
              <a:rPr sz="4236" i="1" dirty="0">
                <a:latin typeface="Calibri Light"/>
                <a:cs typeface="Calibri Light"/>
              </a:rPr>
              <a:t>H.</a:t>
            </a:r>
            <a:r>
              <a:rPr sz="4236" i="1" spc="-9" dirty="0">
                <a:latin typeface="Calibri Light"/>
                <a:cs typeface="Calibri Light"/>
              </a:rPr>
              <a:t> pylori</a:t>
            </a:r>
            <a:endParaRPr sz="4236" dirty="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3400" y="710596"/>
            <a:ext cx="6455148" cy="540869"/>
          </a:xfrm>
          <a:prstGeom prst="rect">
            <a:avLst/>
          </a:prstGeom>
          <a:solidFill>
            <a:srgbClr val="F7FDBB"/>
          </a:solidFill>
        </p:spPr>
        <p:txBody>
          <a:bodyPr vert="horz" wrap="square" lIns="0" tIns="24653" rIns="0" bIns="0" rtlCol="0" anchor="ctr">
            <a:spAutoFit/>
          </a:bodyPr>
          <a:lstStyle/>
          <a:p>
            <a:pPr marL="64437">
              <a:lnSpc>
                <a:spcPct val="100000"/>
              </a:lnSpc>
              <a:spcBef>
                <a:spcPts val="194"/>
              </a:spcBef>
            </a:pPr>
            <a:r>
              <a:rPr sz="3353" i="1" dirty="0">
                <a:solidFill>
                  <a:srgbClr val="000000"/>
                </a:solidFill>
                <a:latin typeface="Arial"/>
                <a:cs typeface="Arial"/>
              </a:rPr>
              <a:t>Diffuse</a:t>
            </a:r>
            <a:r>
              <a:rPr sz="3353" i="1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353" i="1" dirty="0">
                <a:solidFill>
                  <a:srgbClr val="000000"/>
                </a:solidFill>
                <a:latin typeface="Arial"/>
                <a:cs typeface="Arial"/>
              </a:rPr>
              <a:t>Ghronic</a:t>
            </a:r>
            <a:r>
              <a:rPr sz="3353" i="1" spc="-1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353" i="1" spc="-9" dirty="0">
                <a:solidFill>
                  <a:srgbClr val="000000"/>
                </a:solidFill>
                <a:latin typeface="Arial"/>
                <a:cs typeface="Arial"/>
              </a:rPr>
              <a:t>Inflammation</a:t>
            </a:r>
            <a:endParaRPr sz="3353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3157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1371600"/>
            <a:ext cx="58039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Helicobacter</a:t>
            </a:r>
            <a:r>
              <a:rPr sz="3600" spc="-50" dirty="0"/>
              <a:t> </a:t>
            </a:r>
            <a:r>
              <a:rPr sz="3600" spc="-5" dirty="0"/>
              <a:t>pylori</a:t>
            </a:r>
            <a:r>
              <a:rPr sz="3600" spc="-25" dirty="0"/>
              <a:t> </a:t>
            </a:r>
            <a:r>
              <a:rPr sz="3600" spc="-5" dirty="0"/>
              <a:t>Gastritis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756310" y="2511298"/>
            <a:ext cx="9073490" cy="3235501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355600" marR="5080" indent="-342900">
              <a:lnSpc>
                <a:spcPts val="2380"/>
              </a:lnSpc>
              <a:spcBef>
                <a:spcPts val="390"/>
              </a:spcBef>
              <a:tabLst>
                <a:tab pos="354965" algn="l"/>
              </a:tabLst>
            </a:pPr>
            <a:r>
              <a:rPr sz="1750" spc="-16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Discovery</a:t>
            </a:r>
            <a:r>
              <a:rPr sz="22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2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sz="22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2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H.pylori</a:t>
            </a:r>
            <a:r>
              <a:rPr sz="22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i="1" spc="-5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ith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peptic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ulcer</a:t>
            </a:r>
            <a:r>
              <a:rPr sz="22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sz="22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was a </a:t>
            </a:r>
            <a:r>
              <a:rPr sz="2200" spc="-5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revolution.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  <a:tabLst>
                <a:tab pos="354965" algn="l"/>
              </a:tabLst>
            </a:pPr>
            <a:r>
              <a:rPr sz="1750" spc="-16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Spiral</a:t>
            </a:r>
            <a:r>
              <a:rPr sz="2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sz="2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curved,</a:t>
            </a:r>
            <a:r>
              <a:rPr sz="22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G-ve,</a:t>
            </a:r>
            <a:r>
              <a:rPr sz="2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bacilli.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  <a:tabLst>
                <a:tab pos="354965" algn="l"/>
              </a:tabLst>
            </a:pPr>
            <a:r>
              <a:rPr sz="1750" spc="-16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2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0" dirty="0">
                <a:latin typeface="Arial" panose="020B0604020202020204" pitchFamily="34" charset="0"/>
                <a:cs typeface="Arial" panose="020B0604020202020204" pitchFamily="34" charset="0"/>
              </a:rPr>
              <a:t>almost</a:t>
            </a:r>
            <a:r>
              <a:rPr sz="22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sz="22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duodenal</a:t>
            </a:r>
            <a:r>
              <a:rPr sz="22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ulcers.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  <a:tabLst>
                <a:tab pos="354965" algn="l"/>
              </a:tabLst>
            </a:pPr>
            <a:r>
              <a:rPr sz="1750" spc="-16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Majority</a:t>
            </a:r>
            <a:r>
              <a:rPr sz="22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2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gastric</a:t>
            </a:r>
            <a:r>
              <a:rPr sz="22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ulcers 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sz="22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gastritis.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  <a:tabLst>
                <a:tab pos="354965" algn="l"/>
              </a:tabLst>
            </a:pPr>
            <a:r>
              <a:rPr sz="1750" spc="-16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Acute infection</a:t>
            </a:r>
            <a:r>
              <a:rPr sz="22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22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latin typeface="Arial" panose="020B0604020202020204" pitchFamily="34" charset="0"/>
                <a:cs typeface="Arial" panose="020B0604020202020204" pitchFamily="34" charset="0"/>
              </a:rPr>
              <a:t>subclinical.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  <a:tabLst>
                <a:tab pos="354965" algn="l"/>
              </a:tabLst>
            </a:pPr>
            <a:r>
              <a:rPr sz="1750" spc="-16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200" b="1" i="1" spc="-5" dirty="0">
                <a:latin typeface="Arial" panose="020B0604020202020204" pitchFamily="34" charset="0"/>
                <a:cs typeface="Arial" panose="020B0604020202020204" pitchFamily="34" charset="0"/>
              </a:rPr>
              <a:t>Antral</a:t>
            </a:r>
            <a:r>
              <a:rPr sz="2200" b="1" i="1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b="1" i="1" spc="-5" dirty="0">
                <a:latin typeface="Arial" panose="020B0604020202020204" pitchFamily="34" charset="0"/>
                <a:cs typeface="Arial" panose="020B0604020202020204" pitchFamily="34" charset="0"/>
              </a:rPr>
              <a:t>gastritis</a:t>
            </a:r>
            <a:r>
              <a:rPr sz="2200" b="1" i="1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b="1" i="1" spc="-5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2200" b="1" i="1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b="1" i="1" spc="-5" dirty="0"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sz="2200" b="1" i="1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b="1" i="1" spc="-5" dirty="0">
                <a:latin typeface="Arial" panose="020B0604020202020204" pitchFamily="34" charset="0"/>
                <a:cs typeface="Arial" panose="020B0604020202020204" pitchFamily="34" charset="0"/>
              </a:rPr>
              <a:t>acid</a:t>
            </a:r>
            <a:r>
              <a:rPr sz="2200" b="1" i="1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b="1" i="1" spc="-5" dirty="0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sz="2200" b="1" i="1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b="1" i="1" spc="-5" dirty="0"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  <a:r>
              <a:rPr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b="1" i="1" spc="-5" dirty="0">
                <a:latin typeface="Arial" panose="020B0604020202020204" pitchFamily="34" charset="0"/>
                <a:cs typeface="Arial" panose="020B0604020202020204" pitchFamily="34" charset="0"/>
              </a:rPr>
              <a:t>peptic</a:t>
            </a:r>
            <a:r>
              <a:rPr sz="2200" b="1" i="1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b="1" i="1" spc="-5" dirty="0">
                <a:latin typeface="Arial" panose="020B0604020202020204" pitchFamily="34" charset="0"/>
                <a:cs typeface="Arial" panose="020B0604020202020204" pitchFamily="34" charset="0"/>
              </a:rPr>
              <a:t>ulcer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  <a:tabLst>
                <a:tab pos="354965" algn="l"/>
              </a:tabLst>
            </a:pPr>
            <a:r>
              <a:rPr sz="1750" spc="-16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200" b="1" spc="-5" dirty="0">
                <a:latin typeface="Arial" panose="020B0604020202020204" pitchFamily="34" charset="0"/>
                <a:cs typeface="Arial" panose="020B0604020202020204" pitchFamily="34" charset="0"/>
              </a:rPr>
              <a:t>Intestinal</a:t>
            </a:r>
            <a:r>
              <a:rPr sz="2200" b="1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b="1" spc="-5" dirty="0">
                <a:latin typeface="Arial" panose="020B0604020202020204" pitchFamily="34" charset="0"/>
                <a:cs typeface="Arial" panose="020B0604020202020204" pitchFamily="34" charset="0"/>
              </a:rPr>
              <a:t>metaplasia</a:t>
            </a:r>
            <a:r>
              <a:rPr sz="2200" b="1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b="1" spc="-5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b="1" spc="-10" dirty="0"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sz="2200" b="1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b="1" spc="-5" dirty="0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sz="2200" b="1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b="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200" b="1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b="1" spc="-5" dirty="0">
                <a:latin typeface="Arial" panose="020B0604020202020204" pitchFamily="34" charset="0"/>
                <a:cs typeface="Arial" panose="020B0604020202020204" pitchFamily="34" charset="0"/>
              </a:rPr>
              <a:t>gastric</a:t>
            </a:r>
            <a:r>
              <a:rPr sz="2200" b="1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b="1" spc="-35" dirty="0">
                <a:latin typeface="Arial" panose="020B0604020202020204" pitchFamily="34" charset="0"/>
                <a:cs typeface="Arial" panose="020B0604020202020204" pitchFamily="34" charset="0"/>
              </a:rPr>
              <a:t>cancer.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51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200" y="1219200"/>
            <a:ext cx="10820400" cy="4508927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Poverty,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household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crowding,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education,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poor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sanitation</a:t>
            </a: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typically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acquired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childhood,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persists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adult-life.</a:t>
            </a:r>
          </a:p>
          <a:p>
            <a:pPr>
              <a:lnSpc>
                <a:spcPct val="100000"/>
              </a:lnSpc>
            </a:pP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90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Pathogenesis: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H.pylori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adapted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mucus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layer,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non-invasive,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Flagella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24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allow</a:t>
            </a:r>
            <a:r>
              <a:rPr sz="24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motility.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b="1" i="1" dirty="0">
                <a:latin typeface="Arial" panose="020B0604020202020204" pitchFamily="34" charset="0"/>
                <a:cs typeface="Arial" panose="020B0604020202020204" pitchFamily="34" charset="0"/>
              </a:rPr>
              <a:t>Urease</a:t>
            </a:r>
            <a:r>
              <a:rPr sz="24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2400" i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i="1" dirty="0">
                <a:latin typeface="Arial" panose="020B0604020202020204" pitchFamily="34" charset="0"/>
                <a:cs typeface="Arial" panose="020B0604020202020204" pitchFamily="34" charset="0"/>
              </a:rPr>
              <a:t>split</a:t>
            </a:r>
            <a:r>
              <a:rPr sz="2400" i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i="1" spc="-25" dirty="0">
                <a:latin typeface="Arial" panose="020B0604020202020204" pitchFamily="34" charset="0"/>
                <a:cs typeface="Arial" panose="020B0604020202020204" pitchFamily="34" charset="0"/>
              </a:rPr>
              <a:t>urea</a:t>
            </a:r>
            <a:r>
              <a:rPr sz="2400" i="1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i="1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400" i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i="1" spc="-5" dirty="0">
                <a:latin typeface="Arial" panose="020B0604020202020204" pitchFamily="34" charset="0"/>
                <a:cs typeface="Arial" panose="020B0604020202020204" pitchFamily="34" charset="0"/>
              </a:rPr>
              <a:t>ammonia,</a:t>
            </a:r>
            <a:r>
              <a:rPr sz="2400" i="1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protect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bacteria</a:t>
            </a:r>
            <a:r>
              <a:rPr sz="24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acidic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pH.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b="1" i="1" spc="-5" dirty="0">
                <a:latin typeface="Arial" panose="020B0604020202020204" pitchFamily="34" charset="0"/>
                <a:cs typeface="Arial" panose="020B0604020202020204" pitchFamily="34" charset="0"/>
              </a:rPr>
              <a:t>Adhesins</a:t>
            </a:r>
            <a:r>
              <a:rPr sz="2400" i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2400" i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bacterial</a:t>
            </a:r>
            <a:r>
              <a:rPr sz="24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adherence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foveolar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b="1" i="1" spc="-35" dirty="0">
                <a:latin typeface="Arial" panose="020B0604020202020204" pitchFamily="34" charset="0"/>
                <a:cs typeface="Arial" panose="020B0604020202020204" pitchFamily="34" charset="0"/>
              </a:rPr>
              <a:t>Toxins</a:t>
            </a:r>
            <a:r>
              <a:rPr sz="2400" i="1" spc="-3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2400" i="1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i="1" spc="-5" dirty="0">
                <a:latin typeface="Arial" panose="020B0604020202020204" pitchFamily="34" charset="0"/>
                <a:cs typeface="Arial" panose="020B0604020202020204" pitchFamily="34" charset="0"/>
              </a:rPr>
              <a:t>CagA,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ulcer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52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68694" y="1020535"/>
            <a:ext cx="6455148" cy="997966"/>
          </a:xfrm>
          <a:prstGeom prst="rect">
            <a:avLst/>
          </a:prstGeom>
          <a:solidFill>
            <a:srgbClr val="D3EEF4"/>
          </a:solidFill>
        </p:spPr>
        <p:txBody>
          <a:bodyPr vert="horz" wrap="square" lIns="0" tIns="0" rIns="0" bIns="0" rtlCol="0" anchor="ctr">
            <a:spAutoFit/>
          </a:bodyPr>
          <a:lstStyle/>
          <a:p>
            <a:pPr>
              <a:lnSpc>
                <a:spcPct val="100000"/>
              </a:lnSpc>
            </a:pPr>
            <a:endParaRPr sz="2735" dirty="0">
              <a:latin typeface="Times New Roman"/>
              <a:cs typeface="Times New Roman"/>
            </a:endParaRPr>
          </a:p>
          <a:p>
            <a:pPr marL="8405" algn="ctr">
              <a:lnSpc>
                <a:spcPct val="100000"/>
              </a:lnSpc>
              <a:spcBef>
                <a:spcPts val="1818"/>
              </a:spcBef>
              <a:tabLst>
                <a:tab pos="1878766" algn="l"/>
                <a:tab pos="3122125" algn="l"/>
              </a:tabLst>
            </a:pPr>
            <a:r>
              <a:rPr sz="2250" dirty="0">
                <a:solidFill>
                  <a:srgbClr val="ED1C24"/>
                </a:solidFill>
                <a:latin typeface="Calibri Light"/>
                <a:cs typeface="Calibri Light"/>
              </a:rPr>
              <a:t>OUTCOMES</a:t>
            </a:r>
            <a:r>
              <a:rPr sz="2250" spc="-93" dirty="0">
                <a:solidFill>
                  <a:srgbClr val="ED1C24"/>
                </a:solidFill>
                <a:latin typeface="Calibri Light"/>
                <a:cs typeface="Calibri Light"/>
              </a:rPr>
              <a:t> </a:t>
            </a:r>
            <a:r>
              <a:rPr sz="2250" spc="-22" dirty="0">
                <a:solidFill>
                  <a:srgbClr val="ED1C24"/>
                </a:solidFill>
                <a:latin typeface="Calibri Light"/>
                <a:cs typeface="Calibri Light"/>
              </a:rPr>
              <a:t>OF</a:t>
            </a:r>
            <a:r>
              <a:rPr sz="2250" dirty="0">
                <a:solidFill>
                  <a:srgbClr val="ED1C24"/>
                </a:solidFill>
                <a:latin typeface="Calibri Light"/>
                <a:cs typeface="Calibri Light"/>
              </a:rPr>
              <a:t>	</a:t>
            </a:r>
            <a:r>
              <a:rPr sz="2250" i="1" dirty="0">
                <a:solidFill>
                  <a:srgbClr val="ED1C24"/>
                </a:solidFill>
                <a:latin typeface="Calibri Light"/>
                <a:cs typeface="Calibri Light"/>
              </a:rPr>
              <a:t>H.</a:t>
            </a:r>
            <a:r>
              <a:rPr sz="2250" i="1" spc="-18" dirty="0">
                <a:solidFill>
                  <a:srgbClr val="ED1C24"/>
                </a:solidFill>
                <a:latin typeface="Calibri Light"/>
                <a:cs typeface="Calibri Light"/>
              </a:rPr>
              <a:t> </a:t>
            </a:r>
            <a:r>
              <a:rPr sz="2250" i="1" spc="-9" dirty="0">
                <a:solidFill>
                  <a:srgbClr val="ED1C24"/>
                </a:solidFill>
                <a:latin typeface="Calibri Light"/>
                <a:cs typeface="Calibri Light"/>
              </a:rPr>
              <a:t>PYLORI</a:t>
            </a:r>
            <a:r>
              <a:rPr sz="2250" i="1" dirty="0">
                <a:solidFill>
                  <a:srgbClr val="ED1C24"/>
                </a:solidFill>
                <a:latin typeface="Calibri Light"/>
                <a:cs typeface="Calibri Light"/>
              </a:rPr>
              <a:t>	</a:t>
            </a:r>
            <a:r>
              <a:rPr sz="2250" spc="-9" dirty="0">
                <a:solidFill>
                  <a:srgbClr val="ED1C24"/>
                </a:solidFill>
                <a:latin typeface="Calibri Light"/>
                <a:cs typeface="Calibri Light"/>
              </a:rPr>
              <a:t>INFECTION</a:t>
            </a:r>
            <a:endParaRPr sz="2250" dirty="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46199" y="3122721"/>
            <a:ext cx="990040" cy="627529"/>
            <a:chOff x="2819425" y="3539083"/>
            <a:chExt cx="1122045" cy="711200"/>
          </a:xfrm>
        </p:grpSpPr>
        <p:sp>
          <p:nvSpPr>
            <p:cNvPr id="4" name="object 4"/>
            <p:cNvSpPr/>
            <p:nvPr/>
          </p:nvSpPr>
          <p:spPr>
            <a:xfrm>
              <a:off x="2895549" y="3581374"/>
              <a:ext cx="953135" cy="548640"/>
            </a:xfrm>
            <a:custGeom>
              <a:avLst/>
              <a:gdLst/>
              <a:ahLst/>
              <a:cxnLst/>
              <a:rect l="l" t="t" r="r" b="b"/>
              <a:pathLst>
                <a:path w="953135" h="548639">
                  <a:moveTo>
                    <a:pt x="952576" y="548639"/>
                  </a:moveTo>
                  <a:lnTo>
                    <a:pt x="952576" y="0"/>
                  </a:lnTo>
                  <a:lnTo>
                    <a:pt x="0" y="0"/>
                  </a:lnTo>
                  <a:lnTo>
                    <a:pt x="0" y="548639"/>
                  </a:lnTo>
                  <a:lnTo>
                    <a:pt x="952576" y="548639"/>
                  </a:lnTo>
                  <a:close/>
                </a:path>
              </a:pathLst>
            </a:custGeom>
            <a:solidFill>
              <a:srgbClr val="3E6CB4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19425" y="3539083"/>
              <a:ext cx="224370" cy="2455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4900" y="3539083"/>
              <a:ext cx="8458" cy="422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95549" y="3581374"/>
              <a:ext cx="757808" cy="2032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53842" y="3661041"/>
              <a:ext cx="536867" cy="12355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19425" y="3784600"/>
              <a:ext cx="1121740" cy="46565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95549" y="3784600"/>
              <a:ext cx="952576" cy="34541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9425" y="3784600"/>
              <a:ext cx="833932" cy="22014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254861" y="3172011"/>
            <a:ext cx="758638" cy="4485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1206" marR="4483">
              <a:lnSpc>
                <a:spcPct val="100699"/>
              </a:lnSpc>
              <a:spcBef>
                <a:spcPts val="75"/>
              </a:spcBef>
            </a:pPr>
            <a:r>
              <a:rPr sz="1412" spc="-9" dirty="0">
                <a:solidFill>
                  <a:srgbClr val="ED1C24"/>
                </a:solidFill>
                <a:latin typeface="Century Schoolbook"/>
                <a:cs typeface="Century Schoolbook"/>
              </a:rPr>
              <a:t>Acute </a:t>
            </a:r>
            <a:r>
              <a:rPr sz="1412" spc="-9" dirty="0">
                <a:solidFill>
                  <a:srgbClr val="F6EB00"/>
                </a:solidFill>
                <a:latin typeface="Century Schoolbook"/>
                <a:cs typeface="Century Schoolbook"/>
              </a:rPr>
              <a:t>Gastritis</a:t>
            </a:r>
            <a:endParaRPr sz="1412">
              <a:latin typeface="Century Schoolbook"/>
              <a:cs typeface="Century Schoolbook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935330" y="2510128"/>
            <a:ext cx="3373531" cy="1038785"/>
            <a:chOff x="4847107" y="2844812"/>
            <a:chExt cx="3823335" cy="1177290"/>
          </a:xfrm>
        </p:grpSpPr>
        <p:sp>
          <p:nvSpPr>
            <p:cNvPr id="14" name="object 14"/>
            <p:cNvSpPr/>
            <p:nvPr/>
          </p:nvSpPr>
          <p:spPr>
            <a:xfrm>
              <a:off x="4968265" y="2910878"/>
              <a:ext cx="3555365" cy="402590"/>
            </a:xfrm>
            <a:custGeom>
              <a:avLst/>
              <a:gdLst/>
              <a:ahLst/>
              <a:cxnLst/>
              <a:rect l="l" t="t" r="r" b="b"/>
              <a:pathLst>
                <a:path w="3555365" h="402589">
                  <a:moveTo>
                    <a:pt x="3554742" y="402564"/>
                  </a:moveTo>
                  <a:lnTo>
                    <a:pt x="3554742" y="0"/>
                  </a:lnTo>
                  <a:lnTo>
                    <a:pt x="0" y="0"/>
                  </a:lnTo>
                  <a:lnTo>
                    <a:pt x="0" y="402564"/>
                  </a:lnTo>
                  <a:lnTo>
                    <a:pt x="3554742" y="402564"/>
                  </a:lnTo>
                  <a:close/>
                </a:path>
              </a:pathLst>
            </a:custGeom>
            <a:solidFill>
              <a:srgbClr val="3E6CB4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47107" y="2844812"/>
              <a:ext cx="3822776" cy="64352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68265" y="2910878"/>
              <a:ext cx="3554742" cy="40256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638749" y="3520452"/>
              <a:ext cx="1898650" cy="356870"/>
            </a:xfrm>
            <a:custGeom>
              <a:avLst/>
              <a:gdLst/>
              <a:ahLst/>
              <a:cxnLst/>
              <a:rect l="l" t="t" r="r" b="b"/>
              <a:pathLst>
                <a:path w="1898650" h="356870">
                  <a:moveTo>
                    <a:pt x="1898637" y="356844"/>
                  </a:moveTo>
                  <a:lnTo>
                    <a:pt x="1898637" y="0"/>
                  </a:lnTo>
                  <a:lnTo>
                    <a:pt x="0" y="0"/>
                  </a:lnTo>
                  <a:lnTo>
                    <a:pt x="0" y="356844"/>
                  </a:lnTo>
                  <a:lnTo>
                    <a:pt x="1898637" y="356844"/>
                  </a:lnTo>
                  <a:close/>
                </a:path>
              </a:pathLst>
            </a:custGeom>
            <a:solidFill>
              <a:srgbClr val="3E6CB4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41365" y="3467074"/>
              <a:ext cx="2099818" cy="55458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38749" y="3520452"/>
              <a:ext cx="1898650" cy="356844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675336" y="3118252"/>
            <a:ext cx="1578909" cy="272794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z="1677" dirty="0">
                <a:solidFill>
                  <a:srgbClr val="F6EB00"/>
                </a:solidFill>
                <a:latin typeface="Century Schoolbook"/>
                <a:cs typeface="Century Schoolbook"/>
              </a:rPr>
              <a:t>Duodenal </a:t>
            </a:r>
            <a:r>
              <a:rPr sz="1677" spc="-9" dirty="0">
                <a:solidFill>
                  <a:srgbClr val="F6EB00"/>
                </a:solidFill>
                <a:latin typeface="Century Schoolbook"/>
                <a:cs typeface="Century Schoolbook"/>
              </a:rPr>
              <a:t>Ulcer</a:t>
            </a:r>
            <a:endParaRPr sz="1677">
              <a:latin typeface="Century Schoolbook"/>
              <a:cs typeface="Century Schoolbook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887667" y="3330791"/>
            <a:ext cx="4061012" cy="1390650"/>
            <a:chOff x="2526423" y="3774897"/>
            <a:chExt cx="4602480" cy="1576070"/>
          </a:xfrm>
        </p:grpSpPr>
        <p:sp>
          <p:nvSpPr>
            <p:cNvPr id="22" name="object 22"/>
            <p:cNvSpPr/>
            <p:nvPr/>
          </p:nvSpPr>
          <p:spPr>
            <a:xfrm>
              <a:off x="2526423" y="3774897"/>
              <a:ext cx="308610" cy="182245"/>
            </a:xfrm>
            <a:custGeom>
              <a:avLst/>
              <a:gdLst/>
              <a:ahLst/>
              <a:cxnLst/>
              <a:rect l="l" t="t" r="r" b="b"/>
              <a:pathLst>
                <a:path w="308610" h="182245">
                  <a:moveTo>
                    <a:pt x="308203" y="111315"/>
                  </a:moveTo>
                  <a:lnTo>
                    <a:pt x="136690" y="0"/>
                  </a:lnTo>
                  <a:lnTo>
                    <a:pt x="129882" y="60578"/>
                  </a:lnTo>
                  <a:lnTo>
                    <a:pt x="6807" y="46736"/>
                  </a:lnTo>
                  <a:lnTo>
                    <a:pt x="0" y="107314"/>
                  </a:lnTo>
                  <a:lnTo>
                    <a:pt x="123063" y="121157"/>
                  </a:lnTo>
                  <a:lnTo>
                    <a:pt x="116243" y="181737"/>
                  </a:lnTo>
                  <a:lnTo>
                    <a:pt x="308203" y="111315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89203" y="4919141"/>
              <a:ext cx="118541" cy="342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89203" y="4927599"/>
              <a:ext cx="139687" cy="32598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699785" y="4922570"/>
              <a:ext cx="1414780" cy="314960"/>
            </a:xfrm>
            <a:custGeom>
              <a:avLst/>
              <a:gdLst/>
              <a:ahLst/>
              <a:cxnLst/>
              <a:rect l="l" t="t" r="r" b="b"/>
              <a:pathLst>
                <a:path w="1414779" h="314960">
                  <a:moveTo>
                    <a:pt x="1414691" y="314896"/>
                  </a:moveTo>
                  <a:lnTo>
                    <a:pt x="1414691" y="0"/>
                  </a:lnTo>
                  <a:lnTo>
                    <a:pt x="0" y="0"/>
                  </a:lnTo>
                  <a:lnTo>
                    <a:pt x="0" y="314896"/>
                  </a:lnTo>
                  <a:lnTo>
                    <a:pt x="1414691" y="314896"/>
                  </a:lnTo>
                  <a:close/>
                </a:path>
              </a:pathLst>
            </a:custGeom>
            <a:solidFill>
              <a:srgbClr val="3E6CB4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38749" y="4885308"/>
              <a:ext cx="1350454" cy="46565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85383" y="4906454"/>
              <a:ext cx="1303820" cy="34712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6687693" y="4343444"/>
            <a:ext cx="1248335" cy="245026"/>
          </a:xfrm>
          <a:prstGeom prst="rect">
            <a:avLst/>
          </a:prstGeom>
        </p:spPr>
        <p:txBody>
          <a:bodyPr vert="horz" wrap="square" lIns="0" tIns="27454" rIns="0" bIns="0" rtlCol="0">
            <a:spAutoFit/>
          </a:bodyPr>
          <a:lstStyle/>
          <a:p>
            <a:pPr marL="63317">
              <a:spcBef>
                <a:spcPts val="216"/>
              </a:spcBef>
            </a:pPr>
            <a:r>
              <a:rPr sz="1412" spc="-9" dirty="0">
                <a:solidFill>
                  <a:srgbClr val="F6EB00"/>
                </a:solidFill>
                <a:latin typeface="Century Schoolbook"/>
                <a:cs typeface="Century Schoolbook"/>
              </a:rPr>
              <a:t>Lymphoma</a:t>
            </a:r>
            <a:endParaRPr sz="1412">
              <a:latin typeface="Century Schoolbook"/>
              <a:cs typeface="Century Schoolbook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3056987" y="2998705"/>
            <a:ext cx="5302624" cy="1341904"/>
            <a:chOff x="1584985" y="3398532"/>
            <a:chExt cx="6009640" cy="1520825"/>
          </a:xfrm>
        </p:grpSpPr>
        <p:sp>
          <p:nvSpPr>
            <p:cNvPr id="30" name="object 30"/>
            <p:cNvSpPr/>
            <p:nvPr/>
          </p:nvSpPr>
          <p:spPr>
            <a:xfrm>
              <a:off x="1584985" y="3550970"/>
              <a:ext cx="358775" cy="401955"/>
            </a:xfrm>
            <a:custGeom>
              <a:avLst/>
              <a:gdLst/>
              <a:ahLst/>
              <a:cxnLst/>
              <a:rect l="l" t="t" r="r" b="b"/>
              <a:pathLst>
                <a:path w="358775" h="401954">
                  <a:moveTo>
                    <a:pt x="358228" y="366979"/>
                  </a:moveTo>
                  <a:lnTo>
                    <a:pt x="209486" y="226695"/>
                  </a:lnTo>
                  <a:lnTo>
                    <a:pt x="192481" y="283133"/>
                  </a:lnTo>
                  <a:lnTo>
                    <a:pt x="189814" y="282143"/>
                  </a:lnTo>
                  <a:lnTo>
                    <a:pt x="149421" y="248052"/>
                  </a:lnTo>
                  <a:lnTo>
                    <a:pt x="115846" y="207498"/>
                  </a:lnTo>
                  <a:lnTo>
                    <a:pt x="89714" y="161805"/>
                  </a:lnTo>
                  <a:lnTo>
                    <a:pt x="71651" y="112294"/>
                  </a:lnTo>
                  <a:lnTo>
                    <a:pt x="62280" y="60286"/>
                  </a:lnTo>
                  <a:lnTo>
                    <a:pt x="60883" y="28943"/>
                  </a:lnTo>
                  <a:lnTo>
                    <a:pt x="57909" y="17211"/>
                  </a:lnTo>
                  <a:lnTo>
                    <a:pt x="50909" y="7856"/>
                  </a:lnTo>
                  <a:lnTo>
                    <a:pt x="40911" y="1809"/>
                  </a:lnTo>
                  <a:lnTo>
                    <a:pt x="28943" y="0"/>
                  </a:lnTo>
                  <a:lnTo>
                    <a:pt x="17211" y="2974"/>
                  </a:lnTo>
                  <a:lnTo>
                    <a:pt x="7856" y="9974"/>
                  </a:lnTo>
                  <a:lnTo>
                    <a:pt x="1809" y="19972"/>
                  </a:lnTo>
                  <a:lnTo>
                    <a:pt x="0" y="31940"/>
                  </a:lnTo>
                  <a:lnTo>
                    <a:pt x="1981" y="69253"/>
                  </a:lnTo>
                  <a:lnTo>
                    <a:pt x="9846" y="116133"/>
                  </a:lnTo>
                  <a:lnTo>
                    <a:pt x="23515" y="161275"/>
                  </a:lnTo>
                  <a:lnTo>
                    <a:pt x="42730" y="204150"/>
                  </a:lnTo>
                  <a:lnTo>
                    <a:pt x="67234" y="244230"/>
                  </a:lnTo>
                  <a:lnTo>
                    <a:pt x="96769" y="280987"/>
                  </a:lnTo>
                  <a:lnTo>
                    <a:pt x="131076" y="313893"/>
                  </a:lnTo>
                  <a:lnTo>
                    <a:pt x="174866" y="341630"/>
                  </a:lnTo>
                  <a:lnTo>
                    <a:pt x="156756" y="401802"/>
                  </a:lnTo>
                  <a:lnTo>
                    <a:pt x="358228" y="366979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961039" y="3398532"/>
              <a:ext cx="190068" cy="19006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882665" y="4453483"/>
              <a:ext cx="1711883" cy="46565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897067" y="4495774"/>
              <a:ext cx="1692452" cy="304838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6969021" y="3978836"/>
            <a:ext cx="1267946" cy="22861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412" dirty="0">
                <a:solidFill>
                  <a:srgbClr val="F6EB00"/>
                </a:solidFill>
                <a:latin typeface="Century Schoolbook"/>
                <a:cs typeface="Century Schoolbook"/>
              </a:rPr>
              <a:t>Gastric</a:t>
            </a:r>
            <a:r>
              <a:rPr sz="1412" spc="-4" dirty="0">
                <a:solidFill>
                  <a:srgbClr val="F6EB00"/>
                </a:solidFill>
                <a:latin typeface="Century Schoolbook"/>
                <a:cs typeface="Century Schoolbook"/>
              </a:rPr>
              <a:t> </a:t>
            </a:r>
            <a:r>
              <a:rPr sz="1412" spc="-9" dirty="0">
                <a:solidFill>
                  <a:srgbClr val="F6EB00"/>
                </a:solidFill>
                <a:latin typeface="Century Schoolbook"/>
                <a:cs typeface="Century Schoolbook"/>
              </a:rPr>
              <a:t>Cancer</a:t>
            </a:r>
            <a:endParaRPr sz="1412">
              <a:latin typeface="Century Schoolbook"/>
              <a:cs typeface="Century Schoolbook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6783301" y="3500011"/>
            <a:ext cx="1359834" cy="411256"/>
            <a:chOff x="5808141" y="3966679"/>
            <a:chExt cx="1541145" cy="466090"/>
          </a:xfrm>
        </p:grpSpPr>
        <p:sp>
          <p:nvSpPr>
            <p:cNvPr id="36" name="object 36"/>
            <p:cNvSpPr/>
            <p:nvPr/>
          </p:nvSpPr>
          <p:spPr>
            <a:xfrm>
              <a:off x="5882665" y="4008170"/>
              <a:ext cx="1372870" cy="304800"/>
            </a:xfrm>
            <a:custGeom>
              <a:avLst/>
              <a:gdLst/>
              <a:ahLst/>
              <a:cxnLst/>
              <a:rect l="l" t="t" r="r" b="b"/>
              <a:pathLst>
                <a:path w="1372870" h="304800">
                  <a:moveTo>
                    <a:pt x="1372857" y="304723"/>
                  </a:moveTo>
                  <a:lnTo>
                    <a:pt x="1372857" y="0"/>
                  </a:lnTo>
                  <a:lnTo>
                    <a:pt x="0" y="0"/>
                  </a:lnTo>
                  <a:lnTo>
                    <a:pt x="0" y="304723"/>
                  </a:lnTo>
                  <a:lnTo>
                    <a:pt x="1372857" y="304723"/>
                  </a:lnTo>
                  <a:close/>
                </a:path>
              </a:pathLst>
            </a:custGeom>
            <a:solidFill>
              <a:srgbClr val="3E6CB4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808141" y="3966679"/>
              <a:ext cx="1540890" cy="46565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882665" y="4008170"/>
              <a:ext cx="1372870" cy="304723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6890491" y="3548528"/>
            <a:ext cx="1130113" cy="22861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412" dirty="0">
                <a:solidFill>
                  <a:srgbClr val="F6EB00"/>
                </a:solidFill>
                <a:latin typeface="Century Schoolbook"/>
                <a:cs typeface="Century Schoolbook"/>
              </a:rPr>
              <a:t>Gastric</a:t>
            </a:r>
            <a:r>
              <a:rPr sz="1412" spc="-35" dirty="0">
                <a:solidFill>
                  <a:srgbClr val="F6EB00"/>
                </a:solidFill>
                <a:latin typeface="Century Schoolbook"/>
                <a:cs typeface="Century Schoolbook"/>
              </a:rPr>
              <a:t> </a:t>
            </a:r>
            <a:r>
              <a:rPr sz="1412" spc="-9" dirty="0">
                <a:solidFill>
                  <a:srgbClr val="F6EB00"/>
                </a:solidFill>
                <a:latin typeface="Century Schoolbook"/>
                <a:cs typeface="Century Schoolbook"/>
              </a:rPr>
              <a:t>Ulcer</a:t>
            </a:r>
            <a:endParaRPr sz="1412">
              <a:latin typeface="Century Schoolbook"/>
              <a:cs typeface="Century Schoolbook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3925735" y="2013327"/>
            <a:ext cx="1509431" cy="833156"/>
            <a:chOff x="2569565" y="2281770"/>
            <a:chExt cx="1710689" cy="944244"/>
          </a:xfrm>
        </p:grpSpPr>
        <p:pic>
          <p:nvPicPr>
            <p:cNvPr id="41" name="object 4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569565" y="2281770"/>
              <a:ext cx="1684896" cy="15659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590825" y="2302916"/>
              <a:ext cx="680529" cy="13544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556012" y="2302916"/>
              <a:ext cx="681532" cy="13544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569565" y="2904020"/>
              <a:ext cx="474230" cy="32175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590825" y="2904020"/>
              <a:ext cx="509892" cy="30483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644900" y="2904020"/>
              <a:ext cx="609561" cy="32175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623754" y="2904020"/>
              <a:ext cx="613791" cy="304838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2590825" y="2301201"/>
              <a:ext cx="1645920" cy="907415"/>
            </a:xfrm>
            <a:custGeom>
              <a:avLst/>
              <a:gdLst/>
              <a:ahLst/>
              <a:cxnLst/>
              <a:rect l="l" t="t" r="r" b="b"/>
              <a:pathLst>
                <a:path w="1645920" h="907414">
                  <a:moveTo>
                    <a:pt x="1645920" y="453428"/>
                  </a:moveTo>
                  <a:lnTo>
                    <a:pt x="1636995" y="386421"/>
                  </a:lnTo>
                  <a:lnTo>
                    <a:pt x="1611072" y="322468"/>
                  </a:lnTo>
                  <a:lnTo>
                    <a:pt x="1569423" y="262269"/>
                  </a:lnTo>
                  <a:lnTo>
                    <a:pt x="1543100" y="233797"/>
                  </a:lnTo>
                  <a:lnTo>
                    <a:pt x="1513323" y="206527"/>
                  </a:lnTo>
                  <a:lnTo>
                    <a:pt x="1480251" y="180546"/>
                  </a:lnTo>
                  <a:lnTo>
                    <a:pt x="1444044" y="155941"/>
                  </a:lnTo>
                  <a:lnTo>
                    <a:pt x="1404861" y="132802"/>
                  </a:lnTo>
                  <a:lnTo>
                    <a:pt x="1362861" y="111214"/>
                  </a:lnTo>
                  <a:lnTo>
                    <a:pt x="1318203" y="91267"/>
                  </a:lnTo>
                  <a:lnTo>
                    <a:pt x="1271047" y="73047"/>
                  </a:lnTo>
                  <a:lnTo>
                    <a:pt x="1221552" y="56642"/>
                  </a:lnTo>
                  <a:lnTo>
                    <a:pt x="1169876" y="42141"/>
                  </a:lnTo>
                  <a:lnTo>
                    <a:pt x="1116180" y="29629"/>
                  </a:lnTo>
                  <a:lnTo>
                    <a:pt x="1060622" y="19196"/>
                  </a:lnTo>
                  <a:lnTo>
                    <a:pt x="1003362" y="10929"/>
                  </a:lnTo>
                  <a:lnTo>
                    <a:pt x="944559" y="4916"/>
                  </a:lnTo>
                  <a:lnTo>
                    <a:pt x="884372" y="1243"/>
                  </a:lnTo>
                  <a:lnTo>
                    <a:pt x="822960" y="0"/>
                  </a:lnTo>
                  <a:lnTo>
                    <a:pt x="761533" y="1243"/>
                  </a:lnTo>
                  <a:lnTo>
                    <a:pt x="701334" y="4916"/>
                  </a:lnTo>
                  <a:lnTo>
                    <a:pt x="642522" y="10929"/>
                  </a:lnTo>
                  <a:lnTo>
                    <a:pt x="585255" y="19196"/>
                  </a:lnTo>
                  <a:lnTo>
                    <a:pt x="529692" y="29629"/>
                  </a:lnTo>
                  <a:lnTo>
                    <a:pt x="475993" y="42141"/>
                  </a:lnTo>
                  <a:lnTo>
                    <a:pt x="424317" y="56642"/>
                  </a:lnTo>
                  <a:lnTo>
                    <a:pt x="374821" y="73047"/>
                  </a:lnTo>
                  <a:lnTo>
                    <a:pt x="327667" y="91267"/>
                  </a:lnTo>
                  <a:lnTo>
                    <a:pt x="283012" y="111214"/>
                  </a:lnTo>
                  <a:lnTo>
                    <a:pt x="241015" y="132802"/>
                  </a:lnTo>
                  <a:lnTo>
                    <a:pt x="201836" y="155941"/>
                  </a:lnTo>
                  <a:lnTo>
                    <a:pt x="165634" y="180546"/>
                  </a:lnTo>
                  <a:lnTo>
                    <a:pt x="132568" y="206527"/>
                  </a:lnTo>
                  <a:lnTo>
                    <a:pt x="102796" y="233797"/>
                  </a:lnTo>
                  <a:lnTo>
                    <a:pt x="76477" y="262269"/>
                  </a:lnTo>
                  <a:lnTo>
                    <a:pt x="34838" y="322468"/>
                  </a:lnTo>
                  <a:lnTo>
                    <a:pt x="8921" y="386421"/>
                  </a:lnTo>
                  <a:lnTo>
                    <a:pt x="0" y="453428"/>
                  </a:lnTo>
                  <a:lnTo>
                    <a:pt x="2256" y="487269"/>
                  </a:lnTo>
                  <a:lnTo>
                    <a:pt x="19835" y="552836"/>
                  </a:lnTo>
                  <a:lnTo>
                    <a:pt x="53772" y="615000"/>
                  </a:lnTo>
                  <a:lnTo>
                    <a:pt x="102796" y="673058"/>
                  </a:lnTo>
                  <a:lnTo>
                    <a:pt x="132568" y="700328"/>
                  </a:lnTo>
                  <a:lnTo>
                    <a:pt x="165634" y="726310"/>
                  </a:lnTo>
                  <a:lnTo>
                    <a:pt x="201836" y="750914"/>
                  </a:lnTo>
                  <a:lnTo>
                    <a:pt x="241015" y="774053"/>
                  </a:lnTo>
                  <a:lnTo>
                    <a:pt x="283012" y="795641"/>
                  </a:lnTo>
                  <a:lnTo>
                    <a:pt x="327667" y="815588"/>
                  </a:lnTo>
                  <a:lnTo>
                    <a:pt x="374821" y="833808"/>
                  </a:lnTo>
                  <a:lnTo>
                    <a:pt x="424317" y="850213"/>
                  </a:lnTo>
                  <a:lnTo>
                    <a:pt x="475993" y="864715"/>
                  </a:lnTo>
                  <a:lnTo>
                    <a:pt x="529692" y="877226"/>
                  </a:lnTo>
                  <a:lnTo>
                    <a:pt x="585255" y="887659"/>
                  </a:lnTo>
                  <a:lnTo>
                    <a:pt x="642522" y="895926"/>
                  </a:lnTo>
                  <a:lnTo>
                    <a:pt x="701334" y="901940"/>
                  </a:lnTo>
                  <a:lnTo>
                    <a:pt x="761533" y="905612"/>
                  </a:lnTo>
                  <a:lnTo>
                    <a:pt x="822960" y="906856"/>
                  </a:lnTo>
                  <a:lnTo>
                    <a:pt x="884372" y="905612"/>
                  </a:lnTo>
                  <a:lnTo>
                    <a:pt x="944559" y="901940"/>
                  </a:lnTo>
                  <a:lnTo>
                    <a:pt x="1003362" y="895926"/>
                  </a:lnTo>
                  <a:lnTo>
                    <a:pt x="1060622" y="887659"/>
                  </a:lnTo>
                  <a:lnTo>
                    <a:pt x="1116180" y="877226"/>
                  </a:lnTo>
                  <a:lnTo>
                    <a:pt x="1169876" y="864715"/>
                  </a:lnTo>
                  <a:lnTo>
                    <a:pt x="1221552" y="850213"/>
                  </a:lnTo>
                  <a:lnTo>
                    <a:pt x="1271047" y="833808"/>
                  </a:lnTo>
                  <a:lnTo>
                    <a:pt x="1318203" y="815588"/>
                  </a:lnTo>
                  <a:lnTo>
                    <a:pt x="1362861" y="795641"/>
                  </a:lnTo>
                  <a:lnTo>
                    <a:pt x="1404861" y="774053"/>
                  </a:lnTo>
                  <a:lnTo>
                    <a:pt x="1444044" y="750914"/>
                  </a:lnTo>
                  <a:lnTo>
                    <a:pt x="1480251" y="726310"/>
                  </a:lnTo>
                  <a:lnTo>
                    <a:pt x="1513323" y="700328"/>
                  </a:lnTo>
                  <a:lnTo>
                    <a:pt x="1543100" y="673058"/>
                  </a:lnTo>
                  <a:lnTo>
                    <a:pt x="1569423" y="644586"/>
                  </a:lnTo>
                  <a:lnTo>
                    <a:pt x="1611072" y="584387"/>
                  </a:lnTo>
                  <a:lnTo>
                    <a:pt x="1636995" y="520434"/>
                  </a:lnTo>
                  <a:lnTo>
                    <a:pt x="1645920" y="453428"/>
                  </a:lnTo>
                  <a:close/>
                </a:path>
              </a:pathLst>
            </a:custGeom>
            <a:solidFill>
              <a:srgbClr val="3E6CB4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9" name="object 49"/>
            <p:cNvSpPr/>
            <p:nvPr/>
          </p:nvSpPr>
          <p:spPr>
            <a:xfrm>
              <a:off x="2585681" y="2296172"/>
              <a:ext cx="1656714" cy="916940"/>
            </a:xfrm>
            <a:custGeom>
              <a:avLst/>
              <a:gdLst/>
              <a:ahLst/>
              <a:cxnLst/>
              <a:rect l="l" t="t" r="r" b="b"/>
              <a:pathLst>
                <a:path w="1656714" h="916939">
                  <a:moveTo>
                    <a:pt x="1656092" y="458457"/>
                  </a:moveTo>
                  <a:lnTo>
                    <a:pt x="1651754" y="411160"/>
                  </a:lnTo>
                  <a:lnTo>
                    <a:pt x="1639047" y="365288"/>
                  </a:lnTo>
                  <a:lnTo>
                    <a:pt x="1618432" y="321109"/>
                  </a:lnTo>
                  <a:lnTo>
                    <a:pt x="1590370" y="278891"/>
                  </a:lnTo>
                  <a:lnTo>
                    <a:pt x="1538931" y="222965"/>
                  </a:lnTo>
                  <a:lnTo>
                    <a:pt x="1508373" y="196773"/>
                  </a:lnTo>
                  <a:lnTo>
                    <a:pt x="1474783" y="171863"/>
                  </a:lnTo>
                  <a:lnTo>
                    <a:pt x="1438306" y="148314"/>
                  </a:lnTo>
                  <a:lnTo>
                    <a:pt x="1399086" y="126203"/>
                  </a:lnTo>
                  <a:lnTo>
                    <a:pt x="1357269" y="105607"/>
                  </a:lnTo>
                  <a:lnTo>
                    <a:pt x="1312999" y="86604"/>
                  </a:lnTo>
                  <a:lnTo>
                    <a:pt x="1266421" y="69270"/>
                  </a:lnTo>
                  <a:lnTo>
                    <a:pt x="1217680" y="53684"/>
                  </a:lnTo>
                  <a:lnTo>
                    <a:pt x="1166921" y="39923"/>
                  </a:lnTo>
                  <a:lnTo>
                    <a:pt x="1114289" y="28063"/>
                  </a:lnTo>
                  <a:lnTo>
                    <a:pt x="1059929" y="18182"/>
                  </a:lnTo>
                  <a:lnTo>
                    <a:pt x="1003985" y="10359"/>
                  </a:lnTo>
                  <a:lnTo>
                    <a:pt x="946603" y="4669"/>
                  </a:lnTo>
                  <a:lnTo>
                    <a:pt x="887927" y="1190"/>
                  </a:lnTo>
                  <a:lnTo>
                    <a:pt x="828103" y="0"/>
                  </a:lnTo>
                  <a:lnTo>
                    <a:pt x="771564" y="1048"/>
                  </a:lnTo>
                  <a:lnTo>
                    <a:pt x="716042" y="4149"/>
                  </a:lnTo>
                  <a:lnTo>
                    <a:pt x="661661" y="9236"/>
                  </a:lnTo>
                  <a:lnTo>
                    <a:pt x="608541" y="16243"/>
                  </a:lnTo>
                  <a:lnTo>
                    <a:pt x="556806" y="25102"/>
                  </a:lnTo>
                  <a:lnTo>
                    <a:pt x="506577" y="35747"/>
                  </a:lnTo>
                  <a:lnTo>
                    <a:pt x="457977" y="48111"/>
                  </a:lnTo>
                  <a:lnTo>
                    <a:pt x="411128" y="62128"/>
                  </a:lnTo>
                  <a:lnTo>
                    <a:pt x="366152" y="77731"/>
                  </a:lnTo>
                  <a:lnTo>
                    <a:pt x="323172" y="94853"/>
                  </a:lnTo>
                  <a:lnTo>
                    <a:pt x="282310" y="113427"/>
                  </a:lnTo>
                  <a:lnTo>
                    <a:pt x="243687" y="133388"/>
                  </a:lnTo>
                  <a:lnTo>
                    <a:pt x="200435" y="159087"/>
                  </a:lnTo>
                  <a:lnTo>
                    <a:pt x="160799" y="186597"/>
                  </a:lnTo>
                  <a:lnTo>
                    <a:pt x="124992" y="215807"/>
                  </a:lnTo>
                  <a:lnTo>
                    <a:pt x="93228" y="246609"/>
                  </a:lnTo>
                  <a:lnTo>
                    <a:pt x="65722" y="278891"/>
                  </a:lnTo>
                  <a:lnTo>
                    <a:pt x="37660" y="321109"/>
                  </a:lnTo>
                  <a:lnTo>
                    <a:pt x="17044" y="365288"/>
                  </a:lnTo>
                  <a:lnTo>
                    <a:pt x="4338" y="411160"/>
                  </a:lnTo>
                  <a:lnTo>
                    <a:pt x="0" y="458457"/>
                  </a:lnTo>
                  <a:lnTo>
                    <a:pt x="10172" y="458457"/>
                  </a:lnTo>
                  <a:lnTo>
                    <a:pt x="14333" y="413008"/>
                  </a:lnTo>
                  <a:lnTo>
                    <a:pt x="26574" y="368846"/>
                  </a:lnTo>
                  <a:lnTo>
                    <a:pt x="46530" y="326140"/>
                  </a:lnTo>
                  <a:lnTo>
                    <a:pt x="73837" y="285064"/>
                  </a:lnTo>
                  <a:lnTo>
                    <a:pt x="124076" y="230382"/>
                  </a:lnTo>
                  <a:lnTo>
                    <a:pt x="154069" y="204693"/>
                  </a:lnTo>
                  <a:lnTo>
                    <a:pt x="187116" y="180218"/>
                  </a:lnTo>
                  <a:lnTo>
                    <a:pt x="223072" y="157038"/>
                  </a:lnTo>
                  <a:lnTo>
                    <a:pt x="261789" y="135237"/>
                  </a:lnTo>
                  <a:lnTo>
                    <a:pt x="303121" y="114897"/>
                  </a:lnTo>
                  <a:lnTo>
                    <a:pt x="346922" y="96102"/>
                  </a:lnTo>
                  <a:lnTo>
                    <a:pt x="393046" y="78936"/>
                  </a:lnTo>
                  <a:lnTo>
                    <a:pt x="441347" y="63480"/>
                  </a:lnTo>
                  <a:lnTo>
                    <a:pt x="491677" y="49818"/>
                  </a:lnTo>
                  <a:lnTo>
                    <a:pt x="543892" y="38033"/>
                  </a:lnTo>
                  <a:lnTo>
                    <a:pt x="597844" y="28209"/>
                  </a:lnTo>
                  <a:lnTo>
                    <a:pt x="653388" y="20427"/>
                  </a:lnTo>
                  <a:lnTo>
                    <a:pt x="710376" y="14772"/>
                  </a:lnTo>
                  <a:lnTo>
                    <a:pt x="768279" y="11349"/>
                  </a:lnTo>
                  <a:lnTo>
                    <a:pt x="828103" y="10172"/>
                  </a:lnTo>
                  <a:lnTo>
                    <a:pt x="884244" y="11216"/>
                  </a:lnTo>
                  <a:lnTo>
                    <a:pt x="939370" y="14300"/>
                  </a:lnTo>
                  <a:lnTo>
                    <a:pt x="993358" y="19357"/>
                  </a:lnTo>
                  <a:lnTo>
                    <a:pt x="1046082" y="26318"/>
                  </a:lnTo>
                  <a:lnTo>
                    <a:pt x="1097418" y="35114"/>
                  </a:lnTo>
                  <a:lnTo>
                    <a:pt x="1147243" y="45677"/>
                  </a:lnTo>
                  <a:lnTo>
                    <a:pt x="1195432" y="57937"/>
                  </a:lnTo>
                  <a:lnTo>
                    <a:pt x="1241861" y="71826"/>
                  </a:lnTo>
                  <a:lnTo>
                    <a:pt x="1286405" y="87276"/>
                  </a:lnTo>
                  <a:lnTo>
                    <a:pt x="1328941" y="104218"/>
                  </a:lnTo>
                  <a:lnTo>
                    <a:pt x="1369344" y="122583"/>
                  </a:lnTo>
                  <a:lnTo>
                    <a:pt x="1407490" y="142303"/>
                  </a:lnTo>
                  <a:lnTo>
                    <a:pt x="1450168" y="167684"/>
                  </a:lnTo>
                  <a:lnTo>
                    <a:pt x="1489193" y="194777"/>
                  </a:lnTo>
                  <a:lnTo>
                    <a:pt x="1524366" y="223455"/>
                  </a:lnTo>
                  <a:lnTo>
                    <a:pt x="1555491" y="253593"/>
                  </a:lnTo>
                  <a:lnTo>
                    <a:pt x="1582369" y="285064"/>
                  </a:lnTo>
                  <a:lnTo>
                    <a:pt x="1609610" y="326140"/>
                  </a:lnTo>
                  <a:lnTo>
                    <a:pt x="1629532" y="368846"/>
                  </a:lnTo>
                  <a:lnTo>
                    <a:pt x="1641760" y="413008"/>
                  </a:lnTo>
                  <a:lnTo>
                    <a:pt x="1645920" y="458457"/>
                  </a:lnTo>
                  <a:lnTo>
                    <a:pt x="1645920" y="526788"/>
                  </a:lnTo>
                  <a:lnTo>
                    <a:pt x="1651754" y="505738"/>
                  </a:lnTo>
                  <a:lnTo>
                    <a:pt x="1656092" y="458457"/>
                  </a:lnTo>
                  <a:close/>
                </a:path>
                <a:path w="1656714" h="916939">
                  <a:moveTo>
                    <a:pt x="1645920" y="526788"/>
                  </a:moveTo>
                  <a:lnTo>
                    <a:pt x="1645920" y="458457"/>
                  </a:lnTo>
                  <a:lnTo>
                    <a:pt x="1641760" y="503905"/>
                  </a:lnTo>
                  <a:lnTo>
                    <a:pt x="1629532" y="548068"/>
                  </a:lnTo>
                  <a:lnTo>
                    <a:pt x="1609610" y="590773"/>
                  </a:lnTo>
                  <a:lnTo>
                    <a:pt x="1582369" y="631850"/>
                  </a:lnTo>
                  <a:lnTo>
                    <a:pt x="1532095" y="686532"/>
                  </a:lnTo>
                  <a:lnTo>
                    <a:pt x="1502087" y="712220"/>
                  </a:lnTo>
                  <a:lnTo>
                    <a:pt x="1469028" y="736696"/>
                  </a:lnTo>
                  <a:lnTo>
                    <a:pt x="1433063" y="759876"/>
                  </a:lnTo>
                  <a:lnTo>
                    <a:pt x="1394339" y="781677"/>
                  </a:lnTo>
                  <a:lnTo>
                    <a:pt x="1353002" y="802016"/>
                  </a:lnTo>
                  <a:lnTo>
                    <a:pt x="1309199" y="820811"/>
                  </a:lnTo>
                  <a:lnTo>
                    <a:pt x="1263074" y="837978"/>
                  </a:lnTo>
                  <a:lnTo>
                    <a:pt x="1214776" y="853434"/>
                  </a:lnTo>
                  <a:lnTo>
                    <a:pt x="1164450" y="867096"/>
                  </a:lnTo>
                  <a:lnTo>
                    <a:pt x="1112243" y="878880"/>
                  </a:lnTo>
                  <a:lnTo>
                    <a:pt x="1058300" y="888705"/>
                  </a:lnTo>
                  <a:lnTo>
                    <a:pt x="1002769" y="896486"/>
                  </a:lnTo>
                  <a:lnTo>
                    <a:pt x="945794" y="902142"/>
                  </a:lnTo>
                  <a:lnTo>
                    <a:pt x="887927" y="905564"/>
                  </a:lnTo>
                  <a:lnTo>
                    <a:pt x="828103" y="906741"/>
                  </a:lnTo>
                  <a:lnTo>
                    <a:pt x="771938" y="905698"/>
                  </a:lnTo>
                  <a:lnTo>
                    <a:pt x="716795" y="902613"/>
                  </a:lnTo>
                  <a:lnTo>
                    <a:pt x="662798" y="897556"/>
                  </a:lnTo>
                  <a:lnTo>
                    <a:pt x="610069" y="890595"/>
                  </a:lnTo>
                  <a:lnTo>
                    <a:pt x="558731" y="881799"/>
                  </a:lnTo>
                  <a:lnTo>
                    <a:pt x="508906" y="871237"/>
                  </a:lnTo>
                  <a:lnTo>
                    <a:pt x="460717" y="858977"/>
                  </a:lnTo>
                  <a:lnTo>
                    <a:pt x="414286" y="845087"/>
                  </a:lnTo>
                  <a:lnTo>
                    <a:pt x="369737" y="829637"/>
                  </a:lnTo>
                  <a:lnTo>
                    <a:pt x="327191" y="812695"/>
                  </a:lnTo>
                  <a:lnTo>
                    <a:pt x="286772" y="794330"/>
                  </a:lnTo>
                  <a:lnTo>
                    <a:pt x="248602" y="774611"/>
                  </a:lnTo>
                  <a:lnTo>
                    <a:pt x="205968" y="749230"/>
                  </a:lnTo>
                  <a:lnTo>
                    <a:pt x="166955" y="722137"/>
                  </a:lnTo>
                  <a:lnTo>
                    <a:pt x="131783" y="693459"/>
                  </a:lnTo>
                  <a:lnTo>
                    <a:pt x="100670" y="663321"/>
                  </a:lnTo>
                  <a:lnTo>
                    <a:pt x="73837" y="631850"/>
                  </a:lnTo>
                  <a:lnTo>
                    <a:pt x="46530" y="590773"/>
                  </a:lnTo>
                  <a:lnTo>
                    <a:pt x="26574" y="548068"/>
                  </a:lnTo>
                  <a:lnTo>
                    <a:pt x="14333" y="503905"/>
                  </a:lnTo>
                  <a:lnTo>
                    <a:pt x="10172" y="458457"/>
                  </a:lnTo>
                  <a:lnTo>
                    <a:pt x="0" y="458457"/>
                  </a:lnTo>
                  <a:lnTo>
                    <a:pt x="4338" y="505738"/>
                  </a:lnTo>
                  <a:lnTo>
                    <a:pt x="17044" y="551583"/>
                  </a:lnTo>
                  <a:lnTo>
                    <a:pt x="37660" y="595756"/>
                  </a:lnTo>
                  <a:lnTo>
                    <a:pt x="65722" y="638022"/>
                  </a:lnTo>
                  <a:lnTo>
                    <a:pt x="117197" y="693948"/>
                  </a:lnTo>
                  <a:lnTo>
                    <a:pt x="147769" y="720141"/>
                  </a:lnTo>
                  <a:lnTo>
                    <a:pt x="181371" y="745051"/>
                  </a:lnTo>
                  <a:lnTo>
                    <a:pt x="217860" y="768600"/>
                  </a:lnTo>
                  <a:lnTo>
                    <a:pt x="257089" y="790711"/>
                  </a:lnTo>
                  <a:lnTo>
                    <a:pt x="298914" y="811307"/>
                  </a:lnTo>
                  <a:lnTo>
                    <a:pt x="343190" y="830310"/>
                  </a:lnTo>
                  <a:lnTo>
                    <a:pt x="389773" y="847643"/>
                  </a:lnTo>
                  <a:lnTo>
                    <a:pt x="438518" y="863229"/>
                  </a:lnTo>
                  <a:lnTo>
                    <a:pt x="489280" y="876991"/>
                  </a:lnTo>
                  <a:lnTo>
                    <a:pt x="541914" y="888851"/>
                  </a:lnTo>
                  <a:lnTo>
                    <a:pt x="596276" y="898731"/>
                  </a:lnTo>
                  <a:lnTo>
                    <a:pt x="652220" y="906555"/>
                  </a:lnTo>
                  <a:lnTo>
                    <a:pt x="709603" y="912245"/>
                  </a:lnTo>
                  <a:lnTo>
                    <a:pt x="768279" y="915724"/>
                  </a:lnTo>
                  <a:lnTo>
                    <a:pt x="828103" y="916914"/>
                  </a:lnTo>
                  <a:lnTo>
                    <a:pt x="884640" y="915866"/>
                  </a:lnTo>
                  <a:lnTo>
                    <a:pt x="940155" y="912764"/>
                  </a:lnTo>
                  <a:lnTo>
                    <a:pt x="994527" y="907677"/>
                  </a:lnTo>
                  <a:lnTo>
                    <a:pt x="1047635" y="900671"/>
                  </a:lnTo>
                  <a:lnTo>
                    <a:pt x="1099357" y="891812"/>
                  </a:lnTo>
                  <a:lnTo>
                    <a:pt x="1149572" y="881167"/>
                  </a:lnTo>
                  <a:lnTo>
                    <a:pt x="1198158" y="868803"/>
                  </a:lnTo>
                  <a:lnTo>
                    <a:pt x="1244993" y="854786"/>
                  </a:lnTo>
                  <a:lnTo>
                    <a:pt x="1289957" y="839183"/>
                  </a:lnTo>
                  <a:lnTo>
                    <a:pt x="1332928" y="822061"/>
                  </a:lnTo>
                  <a:lnTo>
                    <a:pt x="1373784" y="803486"/>
                  </a:lnTo>
                  <a:lnTo>
                    <a:pt x="1412405" y="783526"/>
                  </a:lnTo>
                  <a:lnTo>
                    <a:pt x="1455657" y="757827"/>
                  </a:lnTo>
                  <a:lnTo>
                    <a:pt x="1495293" y="730317"/>
                  </a:lnTo>
                  <a:lnTo>
                    <a:pt x="1531100" y="701107"/>
                  </a:lnTo>
                  <a:lnTo>
                    <a:pt x="1562864" y="670305"/>
                  </a:lnTo>
                  <a:lnTo>
                    <a:pt x="1590370" y="638022"/>
                  </a:lnTo>
                  <a:lnTo>
                    <a:pt x="1618432" y="595756"/>
                  </a:lnTo>
                  <a:lnTo>
                    <a:pt x="1639047" y="551583"/>
                  </a:lnTo>
                  <a:lnTo>
                    <a:pt x="1645920" y="5267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50" name="object 5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196943" y="2438361"/>
              <a:ext cx="82892" cy="46565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013631" y="2438361"/>
              <a:ext cx="223913" cy="26958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569565" y="2438361"/>
              <a:ext cx="60934" cy="46565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590825" y="2438361"/>
              <a:ext cx="222986" cy="26480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595854" y="2438361"/>
              <a:ext cx="1635747" cy="46565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992956" y="2438361"/>
              <a:ext cx="248818" cy="46565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585681" y="2438361"/>
              <a:ext cx="248881" cy="46565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715526" y="2561234"/>
              <a:ext cx="1406232" cy="15110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834688" y="3117621"/>
              <a:ext cx="85331" cy="3202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929496" y="3126727"/>
              <a:ext cx="63334" cy="2292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929496" y="2683878"/>
              <a:ext cx="990523" cy="465772"/>
            </a:xfrm>
            <a:prstGeom prst="rect">
              <a:avLst/>
            </a:prstGeom>
          </p:spPr>
        </p:pic>
      </p:grpSp>
      <p:sp>
        <p:nvSpPr>
          <p:cNvPr id="61" name="object 61"/>
          <p:cNvSpPr txBox="1"/>
          <p:nvPr/>
        </p:nvSpPr>
        <p:spPr>
          <a:xfrm>
            <a:off x="4031662" y="2200459"/>
            <a:ext cx="5110443" cy="697212"/>
          </a:xfrm>
          <a:prstGeom prst="rect">
            <a:avLst/>
          </a:prstGeom>
        </p:spPr>
        <p:txBody>
          <a:bodyPr vert="horz" wrap="square" lIns="0" tIns="17369" rIns="0" bIns="0" rtlCol="0">
            <a:spAutoFit/>
          </a:bodyPr>
          <a:lstStyle/>
          <a:p>
            <a:pPr marL="328350" marR="3835418" indent="-317704">
              <a:lnSpc>
                <a:spcPts val="1703"/>
              </a:lnSpc>
              <a:spcBef>
                <a:spcPts val="137"/>
              </a:spcBef>
            </a:pPr>
            <a:r>
              <a:rPr sz="1412" spc="-9" dirty="0">
                <a:solidFill>
                  <a:srgbClr val="F6EB00"/>
                </a:solidFill>
                <a:latin typeface="Century Schoolbook"/>
                <a:cs typeface="Century Schoolbook"/>
              </a:rPr>
              <a:t>Environmental Factors</a:t>
            </a:r>
            <a:endParaRPr sz="1412">
              <a:latin typeface="Century Schoolbook"/>
              <a:cs typeface="Century Schoolbook"/>
            </a:endParaRPr>
          </a:p>
          <a:p>
            <a:pPr marL="2063113">
              <a:lnSpc>
                <a:spcPts val="1897"/>
              </a:lnSpc>
            </a:pPr>
            <a:r>
              <a:rPr sz="1941" dirty="0">
                <a:solidFill>
                  <a:srgbClr val="F6EB00"/>
                </a:solidFill>
                <a:latin typeface="Century Schoolbook"/>
                <a:cs typeface="Century Schoolbook"/>
              </a:rPr>
              <a:t>Acute</a:t>
            </a:r>
            <a:r>
              <a:rPr sz="1941" spc="71" dirty="0">
                <a:solidFill>
                  <a:srgbClr val="F6EB00"/>
                </a:solidFill>
                <a:latin typeface="Century Schoolbook"/>
                <a:cs typeface="Century Schoolbook"/>
              </a:rPr>
              <a:t> </a:t>
            </a:r>
            <a:r>
              <a:rPr sz="1941" dirty="0">
                <a:solidFill>
                  <a:srgbClr val="F6EB00"/>
                </a:solidFill>
                <a:latin typeface="Century Schoolbook"/>
                <a:cs typeface="Century Schoolbook"/>
              </a:rPr>
              <a:t>&amp;</a:t>
            </a:r>
            <a:r>
              <a:rPr sz="1941" spc="75" dirty="0">
                <a:solidFill>
                  <a:srgbClr val="F6EB00"/>
                </a:solidFill>
                <a:latin typeface="Century Schoolbook"/>
                <a:cs typeface="Century Schoolbook"/>
              </a:rPr>
              <a:t> </a:t>
            </a:r>
            <a:r>
              <a:rPr sz="1941" dirty="0">
                <a:solidFill>
                  <a:srgbClr val="F6EB00"/>
                </a:solidFill>
                <a:latin typeface="Century Schoolbook"/>
                <a:cs typeface="Century Schoolbook"/>
              </a:rPr>
              <a:t>Chronic</a:t>
            </a:r>
            <a:r>
              <a:rPr sz="1941" spc="75" dirty="0">
                <a:solidFill>
                  <a:srgbClr val="F6EB00"/>
                </a:solidFill>
                <a:latin typeface="Century Schoolbook"/>
                <a:cs typeface="Century Schoolbook"/>
              </a:rPr>
              <a:t> </a:t>
            </a:r>
            <a:r>
              <a:rPr sz="1941" spc="-9" dirty="0">
                <a:solidFill>
                  <a:srgbClr val="F6EB00"/>
                </a:solidFill>
                <a:latin typeface="Century Schoolbook"/>
                <a:cs typeface="Century Schoolbook"/>
              </a:rPr>
              <a:t>Gastritis</a:t>
            </a:r>
            <a:endParaRPr sz="1941">
              <a:latin typeface="Century Schoolbook"/>
              <a:cs typeface="Century Schoolbook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3079365" y="2241177"/>
            <a:ext cx="2911288" cy="2065804"/>
            <a:chOff x="1610347" y="2540000"/>
            <a:chExt cx="3299460" cy="2341245"/>
          </a:xfrm>
        </p:grpSpPr>
        <p:pic>
          <p:nvPicPr>
            <p:cNvPr id="63" name="object 6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043796" y="3179254"/>
              <a:ext cx="601103" cy="44875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623754" y="3200400"/>
              <a:ext cx="21145" cy="25374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064941" y="3200400"/>
              <a:ext cx="579958" cy="448754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3058134" y="3195332"/>
              <a:ext cx="472440" cy="317500"/>
            </a:xfrm>
            <a:custGeom>
              <a:avLst/>
              <a:gdLst/>
              <a:ahLst/>
              <a:cxnLst/>
              <a:rect l="l" t="t" r="r" b="b"/>
              <a:pathLst>
                <a:path w="472439" h="317500">
                  <a:moveTo>
                    <a:pt x="472287" y="183299"/>
                  </a:moveTo>
                  <a:lnTo>
                    <a:pt x="429895" y="195808"/>
                  </a:lnTo>
                  <a:lnTo>
                    <a:pt x="414705" y="166484"/>
                  </a:lnTo>
                  <a:lnTo>
                    <a:pt x="413029" y="163677"/>
                  </a:lnTo>
                  <a:lnTo>
                    <a:pt x="350983" y="102733"/>
                  </a:lnTo>
                  <a:lnTo>
                    <a:pt x="308723" y="74065"/>
                  </a:lnTo>
                  <a:lnTo>
                    <a:pt x="263134" y="50299"/>
                  </a:lnTo>
                  <a:lnTo>
                    <a:pt x="215081" y="31298"/>
                  </a:lnTo>
                  <a:lnTo>
                    <a:pt x="165428" y="16927"/>
                  </a:lnTo>
                  <a:lnTo>
                    <a:pt x="115041" y="7051"/>
                  </a:lnTo>
                  <a:lnTo>
                    <a:pt x="64782" y="1536"/>
                  </a:lnTo>
                  <a:lnTo>
                    <a:pt x="21018" y="0"/>
                  </a:lnTo>
                  <a:lnTo>
                    <a:pt x="13058" y="1318"/>
                  </a:lnTo>
                  <a:lnTo>
                    <a:pt x="6451" y="5445"/>
                  </a:lnTo>
                  <a:lnTo>
                    <a:pt x="1873" y="11747"/>
                  </a:lnTo>
                  <a:lnTo>
                    <a:pt x="0" y="19596"/>
                  </a:lnTo>
                  <a:lnTo>
                    <a:pt x="1318" y="27555"/>
                  </a:lnTo>
                  <a:lnTo>
                    <a:pt x="5445" y="34163"/>
                  </a:lnTo>
                  <a:lnTo>
                    <a:pt x="11747" y="38741"/>
                  </a:lnTo>
                  <a:lnTo>
                    <a:pt x="19596" y="40614"/>
                  </a:lnTo>
                  <a:lnTo>
                    <a:pt x="63360" y="42151"/>
                  </a:lnTo>
                  <a:lnTo>
                    <a:pt x="112889" y="47791"/>
                  </a:lnTo>
                  <a:lnTo>
                    <a:pt x="163094" y="58208"/>
                  </a:lnTo>
                  <a:lnTo>
                    <a:pt x="212702" y="73554"/>
                  </a:lnTo>
                  <a:lnTo>
                    <a:pt x="260441" y="93985"/>
                  </a:lnTo>
                  <a:lnTo>
                    <a:pt x="305040" y="119654"/>
                  </a:lnTo>
                  <a:lnTo>
                    <a:pt x="345227" y="150716"/>
                  </a:lnTo>
                  <a:lnTo>
                    <a:pt x="379730" y="187324"/>
                  </a:lnTo>
                  <a:lnTo>
                    <a:pt x="390194" y="207517"/>
                  </a:lnTo>
                  <a:lnTo>
                    <a:pt x="355346" y="217804"/>
                  </a:lnTo>
                  <a:lnTo>
                    <a:pt x="448322" y="317487"/>
                  </a:lnTo>
                  <a:lnTo>
                    <a:pt x="472287" y="183299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67" name="object 6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610347" y="2540000"/>
              <a:ext cx="1011047" cy="856221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922487" y="3459492"/>
              <a:ext cx="489369" cy="872489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115913" y="2914103"/>
              <a:ext cx="793716" cy="1643828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655165" y="4330725"/>
              <a:ext cx="1346225" cy="550354"/>
            </a:xfrm>
            <a:prstGeom prst="rect">
              <a:avLst/>
            </a:prstGeom>
          </p:spPr>
        </p:pic>
      </p:grpSp>
      <p:sp>
        <p:nvSpPr>
          <p:cNvPr id="71" name="object 71"/>
          <p:cNvSpPr txBox="1"/>
          <p:nvPr/>
        </p:nvSpPr>
        <p:spPr>
          <a:xfrm>
            <a:off x="3244761" y="3867692"/>
            <a:ext cx="914960" cy="272794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z="1677" spc="-9" dirty="0">
                <a:solidFill>
                  <a:srgbClr val="001A41"/>
                </a:solidFill>
                <a:latin typeface="Calibri"/>
                <a:cs typeface="Calibri"/>
              </a:rPr>
              <a:t>Childhood</a:t>
            </a:r>
            <a:endParaRPr sz="1677">
              <a:latin typeface="Calibri"/>
              <a:cs typeface="Calibri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4741873" y="3231813"/>
            <a:ext cx="2066925" cy="1688726"/>
            <a:chOff x="3479736" y="3679774"/>
            <a:chExt cx="2342515" cy="1913889"/>
          </a:xfrm>
        </p:grpSpPr>
        <p:sp>
          <p:nvSpPr>
            <p:cNvPr id="73" name="object 73"/>
            <p:cNvSpPr/>
            <p:nvPr/>
          </p:nvSpPr>
          <p:spPr>
            <a:xfrm>
              <a:off x="3867543" y="3679774"/>
              <a:ext cx="1954530" cy="1913889"/>
            </a:xfrm>
            <a:custGeom>
              <a:avLst/>
              <a:gdLst/>
              <a:ahLst/>
              <a:cxnLst/>
              <a:rect l="l" t="t" r="r" b="b"/>
              <a:pathLst>
                <a:path w="1954529" h="1913889">
                  <a:moveTo>
                    <a:pt x="308203" y="179768"/>
                  </a:moveTo>
                  <a:lnTo>
                    <a:pt x="136690" y="68453"/>
                  </a:lnTo>
                  <a:lnTo>
                    <a:pt x="129882" y="129032"/>
                  </a:lnTo>
                  <a:lnTo>
                    <a:pt x="6807" y="115189"/>
                  </a:lnTo>
                  <a:lnTo>
                    <a:pt x="0" y="175768"/>
                  </a:lnTo>
                  <a:lnTo>
                    <a:pt x="123063" y="189611"/>
                  </a:lnTo>
                  <a:lnTo>
                    <a:pt x="116243" y="250190"/>
                  </a:lnTo>
                  <a:lnTo>
                    <a:pt x="308203" y="179768"/>
                  </a:lnTo>
                  <a:close/>
                </a:path>
                <a:path w="1954529" h="1913889">
                  <a:moveTo>
                    <a:pt x="1405445" y="1913280"/>
                  </a:moveTo>
                  <a:lnTo>
                    <a:pt x="1397901" y="1845614"/>
                  </a:lnTo>
                  <a:lnTo>
                    <a:pt x="1380871" y="1856587"/>
                  </a:lnTo>
                  <a:lnTo>
                    <a:pt x="743419" y="871435"/>
                  </a:lnTo>
                  <a:lnTo>
                    <a:pt x="726389" y="882523"/>
                  </a:lnTo>
                  <a:lnTo>
                    <a:pt x="1363840" y="1867674"/>
                  </a:lnTo>
                  <a:lnTo>
                    <a:pt x="1346809" y="1878647"/>
                  </a:lnTo>
                  <a:lnTo>
                    <a:pt x="1405445" y="1913280"/>
                  </a:lnTo>
                  <a:close/>
                </a:path>
                <a:path w="1954529" h="1913889">
                  <a:moveTo>
                    <a:pt x="1649323" y="23558"/>
                  </a:moveTo>
                  <a:lnTo>
                    <a:pt x="1585366" y="0"/>
                  </a:lnTo>
                  <a:lnTo>
                    <a:pt x="1587614" y="20193"/>
                  </a:lnTo>
                  <a:lnTo>
                    <a:pt x="1099566" y="74422"/>
                  </a:lnTo>
                  <a:lnTo>
                    <a:pt x="1101801" y="94615"/>
                  </a:lnTo>
                  <a:lnTo>
                    <a:pt x="1589862" y="40386"/>
                  </a:lnTo>
                  <a:lnTo>
                    <a:pt x="1592097" y="60579"/>
                  </a:lnTo>
                  <a:lnTo>
                    <a:pt x="1649323" y="23558"/>
                  </a:lnTo>
                  <a:close/>
                </a:path>
                <a:path w="1954529" h="1913889">
                  <a:moveTo>
                    <a:pt x="1771205" y="1303718"/>
                  </a:moveTo>
                  <a:lnTo>
                    <a:pt x="1736458" y="1245082"/>
                  </a:lnTo>
                  <a:lnTo>
                    <a:pt x="1725485" y="1262227"/>
                  </a:lnTo>
                  <a:lnTo>
                    <a:pt x="923328" y="746506"/>
                  </a:lnTo>
                  <a:lnTo>
                    <a:pt x="912355" y="763651"/>
                  </a:lnTo>
                  <a:lnTo>
                    <a:pt x="1714512" y="1279258"/>
                  </a:lnTo>
                  <a:lnTo>
                    <a:pt x="1703425" y="1296403"/>
                  </a:lnTo>
                  <a:lnTo>
                    <a:pt x="1771205" y="1303718"/>
                  </a:lnTo>
                  <a:close/>
                </a:path>
                <a:path w="1954529" h="1913889">
                  <a:moveTo>
                    <a:pt x="1954123" y="876998"/>
                  </a:moveTo>
                  <a:lnTo>
                    <a:pt x="1907743" y="827049"/>
                  </a:lnTo>
                  <a:lnTo>
                    <a:pt x="1900605" y="846074"/>
                  </a:lnTo>
                  <a:lnTo>
                    <a:pt x="982332" y="501726"/>
                  </a:lnTo>
                  <a:lnTo>
                    <a:pt x="975194" y="520750"/>
                  </a:lnTo>
                  <a:lnTo>
                    <a:pt x="1893481" y="865111"/>
                  </a:lnTo>
                  <a:lnTo>
                    <a:pt x="1886343" y="884135"/>
                  </a:lnTo>
                  <a:lnTo>
                    <a:pt x="1954123" y="876998"/>
                  </a:lnTo>
                  <a:close/>
                </a:path>
                <a:path w="1954529" h="1913889">
                  <a:moveTo>
                    <a:pt x="1954123" y="450278"/>
                  </a:moveTo>
                  <a:lnTo>
                    <a:pt x="1900326" y="408432"/>
                  </a:lnTo>
                  <a:lnTo>
                    <a:pt x="1896338" y="428358"/>
                  </a:lnTo>
                  <a:lnTo>
                    <a:pt x="1041717" y="257441"/>
                  </a:lnTo>
                  <a:lnTo>
                    <a:pt x="1037729" y="277368"/>
                  </a:lnTo>
                  <a:lnTo>
                    <a:pt x="1892350" y="448284"/>
                  </a:lnTo>
                  <a:lnTo>
                    <a:pt x="1888375" y="468210"/>
                  </a:lnTo>
                  <a:lnTo>
                    <a:pt x="1954123" y="450278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4" name="object 74"/>
            <p:cNvSpPr/>
            <p:nvPr/>
          </p:nvSpPr>
          <p:spPr>
            <a:xfrm>
              <a:off x="3566147" y="4617732"/>
              <a:ext cx="1757045" cy="367030"/>
            </a:xfrm>
            <a:custGeom>
              <a:avLst/>
              <a:gdLst/>
              <a:ahLst/>
              <a:cxnLst/>
              <a:rect l="l" t="t" r="r" b="b"/>
              <a:pathLst>
                <a:path w="1757045" h="367029">
                  <a:moveTo>
                    <a:pt x="1756448" y="367017"/>
                  </a:moveTo>
                  <a:lnTo>
                    <a:pt x="1756448" y="0"/>
                  </a:lnTo>
                  <a:lnTo>
                    <a:pt x="0" y="0"/>
                  </a:lnTo>
                  <a:lnTo>
                    <a:pt x="0" y="367017"/>
                  </a:lnTo>
                  <a:lnTo>
                    <a:pt x="1756448" y="3670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75" name="object 7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479736" y="4567783"/>
              <a:ext cx="448741" cy="554583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566147" y="4617732"/>
              <a:ext cx="362331" cy="367017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642728" y="4715116"/>
              <a:ext cx="285750" cy="181165"/>
            </a:xfrm>
            <a:prstGeom prst="rect">
              <a:avLst/>
            </a:prstGeom>
          </p:spPr>
        </p:pic>
      </p:grpSp>
      <p:sp>
        <p:nvSpPr>
          <p:cNvPr id="89" name="object 89"/>
          <p:cNvSpPr txBox="1"/>
          <p:nvPr/>
        </p:nvSpPr>
        <p:spPr>
          <a:xfrm>
            <a:off x="5072224" y="4058585"/>
            <a:ext cx="67235" cy="305609"/>
          </a:xfrm>
          <a:prstGeom prst="rect">
            <a:avLst/>
          </a:prstGeom>
        </p:spPr>
        <p:txBody>
          <a:bodyPr vert="horz" wrap="square" lIns="0" tIns="47065" rIns="0" bIns="0" rtlCol="0">
            <a:spAutoFit/>
          </a:bodyPr>
          <a:lstStyle/>
          <a:p>
            <a:pPr>
              <a:spcBef>
                <a:spcPts val="371"/>
              </a:spcBef>
            </a:pPr>
            <a:r>
              <a:rPr sz="1677" spc="-4" dirty="0">
                <a:solidFill>
                  <a:srgbClr val="001A41"/>
                </a:solidFill>
                <a:latin typeface="Century Schoolbook"/>
                <a:cs typeface="Century Schoolbook"/>
              </a:rPr>
              <a:t>i</a:t>
            </a:r>
            <a:endParaRPr sz="1677" dirty="0">
              <a:latin typeface="Century Schoolbook"/>
              <a:cs typeface="Century Schoolbook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140467" y="4058585"/>
            <a:ext cx="123265" cy="305609"/>
          </a:xfrm>
          <a:prstGeom prst="rect">
            <a:avLst/>
          </a:prstGeom>
        </p:spPr>
        <p:txBody>
          <a:bodyPr vert="horz" wrap="square" lIns="0" tIns="47065" rIns="0" bIns="0" rtlCol="0">
            <a:spAutoFit/>
          </a:bodyPr>
          <a:lstStyle/>
          <a:p>
            <a:pPr>
              <a:spcBef>
                <a:spcPts val="371"/>
              </a:spcBef>
            </a:pPr>
            <a:r>
              <a:rPr sz="1677" dirty="0">
                <a:solidFill>
                  <a:srgbClr val="001A41"/>
                </a:solidFill>
                <a:latin typeface="Century Schoolbook"/>
                <a:cs typeface="Century Schoolbook"/>
              </a:rPr>
              <a:t>d</a:t>
            </a:r>
            <a:endParaRPr sz="1677">
              <a:latin typeface="Century Schoolbook"/>
              <a:cs typeface="Century Schoolbook"/>
            </a:endParaRPr>
          </a:p>
        </p:txBody>
      </p:sp>
      <p:grpSp>
        <p:nvGrpSpPr>
          <p:cNvPr id="91" name="object 91"/>
          <p:cNvGrpSpPr/>
          <p:nvPr/>
        </p:nvGrpSpPr>
        <p:grpSpPr>
          <a:xfrm>
            <a:off x="5124775" y="4030397"/>
            <a:ext cx="384922" cy="489697"/>
            <a:chOff x="3928478" y="4567783"/>
            <a:chExt cx="436245" cy="554990"/>
          </a:xfrm>
        </p:grpSpPr>
        <p:pic>
          <p:nvPicPr>
            <p:cNvPr id="92" name="object 9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928478" y="4896281"/>
              <a:ext cx="80467" cy="226085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343387" y="4897767"/>
              <a:ext cx="21145" cy="224599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928478" y="4567783"/>
              <a:ext cx="414909" cy="328498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262920" y="4567783"/>
              <a:ext cx="101612" cy="145161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262920" y="4897767"/>
              <a:ext cx="80467" cy="224599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008945" y="4984750"/>
              <a:ext cx="253974" cy="137617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008945" y="4617732"/>
              <a:ext cx="253974" cy="367017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008945" y="4715116"/>
              <a:ext cx="140931" cy="181165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172051" y="4712944"/>
              <a:ext cx="192481" cy="184823"/>
            </a:xfrm>
            <a:prstGeom prst="rect">
              <a:avLst/>
            </a:prstGeom>
          </p:spPr>
        </p:pic>
      </p:grpSp>
      <p:sp>
        <p:nvSpPr>
          <p:cNvPr id="101" name="object 101"/>
          <p:cNvSpPr txBox="1"/>
          <p:nvPr/>
        </p:nvSpPr>
        <p:spPr>
          <a:xfrm>
            <a:off x="5402056" y="4058585"/>
            <a:ext cx="247090" cy="305609"/>
          </a:xfrm>
          <a:prstGeom prst="rect">
            <a:avLst/>
          </a:prstGeom>
        </p:spPr>
        <p:txBody>
          <a:bodyPr vert="horz" wrap="square" lIns="0" tIns="47065" rIns="0" bIns="0" rtlCol="0">
            <a:spAutoFit/>
          </a:bodyPr>
          <a:lstStyle/>
          <a:p>
            <a:pPr>
              <a:spcBef>
                <a:spcPts val="371"/>
              </a:spcBef>
            </a:pPr>
            <a:r>
              <a:rPr sz="1677" spc="-22" dirty="0">
                <a:solidFill>
                  <a:srgbClr val="001A41"/>
                </a:solidFill>
                <a:latin typeface="Century Schoolbook"/>
                <a:cs typeface="Century Schoolbook"/>
              </a:rPr>
              <a:t>ife</a:t>
            </a:r>
            <a:endParaRPr sz="1677">
              <a:latin typeface="Century Schoolbook"/>
              <a:cs typeface="Century Schoolbook"/>
            </a:endParaRPr>
          </a:p>
        </p:txBody>
      </p:sp>
      <p:grpSp>
        <p:nvGrpSpPr>
          <p:cNvPr id="102" name="object 102"/>
          <p:cNvGrpSpPr/>
          <p:nvPr/>
        </p:nvGrpSpPr>
        <p:grpSpPr>
          <a:xfrm>
            <a:off x="5509529" y="4030397"/>
            <a:ext cx="216834" cy="489697"/>
            <a:chOff x="4364532" y="4567783"/>
            <a:chExt cx="245745" cy="554990"/>
          </a:xfrm>
        </p:grpSpPr>
        <p:pic>
          <p:nvPicPr>
            <p:cNvPr id="103" name="object 10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364532" y="4984750"/>
              <a:ext cx="245516" cy="137617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364532" y="4567783"/>
              <a:ext cx="245516" cy="416966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364532" y="4712944"/>
              <a:ext cx="245516" cy="184823"/>
            </a:xfrm>
            <a:prstGeom prst="rect">
              <a:avLst/>
            </a:prstGeom>
          </p:spPr>
        </p:pic>
      </p:grpSp>
      <p:sp>
        <p:nvSpPr>
          <p:cNvPr id="106" name="object 106"/>
          <p:cNvSpPr txBox="1"/>
          <p:nvPr/>
        </p:nvSpPr>
        <p:spPr>
          <a:xfrm>
            <a:off x="5720448" y="4058585"/>
            <a:ext cx="72278" cy="305609"/>
          </a:xfrm>
          <a:prstGeom prst="rect">
            <a:avLst/>
          </a:prstGeom>
        </p:spPr>
        <p:txBody>
          <a:bodyPr vert="horz" wrap="square" lIns="0" tIns="47065" rIns="0" bIns="0" rtlCol="0">
            <a:spAutoFit/>
          </a:bodyPr>
          <a:lstStyle/>
          <a:p>
            <a:pPr>
              <a:spcBef>
                <a:spcPts val="371"/>
              </a:spcBef>
            </a:pPr>
            <a:r>
              <a:rPr sz="1677" spc="4" dirty="0">
                <a:solidFill>
                  <a:srgbClr val="001A41"/>
                </a:solidFill>
                <a:latin typeface="Century Schoolbook"/>
                <a:cs typeface="Century Schoolbook"/>
              </a:rPr>
              <a:t>-</a:t>
            </a:r>
            <a:endParaRPr sz="1677">
              <a:latin typeface="Century Schoolbook"/>
              <a:cs typeface="Century Schoolbook"/>
            </a:endParaRPr>
          </a:p>
        </p:txBody>
      </p:sp>
      <p:grpSp>
        <p:nvGrpSpPr>
          <p:cNvPr id="107" name="object 107"/>
          <p:cNvGrpSpPr/>
          <p:nvPr/>
        </p:nvGrpSpPr>
        <p:grpSpPr>
          <a:xfrm>
            <a:off x="5726161" y="4030397"/>
            <a:ext cx="653863" cy="489697"/>
            <a:chOff x="4610049" y="4567783"/>
            <a:chExt cx="741045" cy="554990"/>
          </a:xfrm>
        </p:grpSpPr>
        <p:pic>
          <p:nvPicPr>
            <p:cNvPr id="108" name="object 10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944491" y="4567783"/>
              <a:ext cx="406450" cy="554583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944491" y="4617732"/>
              <a:ext cx="378104" cy="367017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698974" y="4984750"/>
              <a:ext cx="245516" cy="137617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698974" y="4567783"/>
              <a:ext cx="245516" cy="49949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867287" y="4984750"/>
              <a:ext cx="77203" cy="119316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698974" y="4617732"/>
              <a:ext cx="245516" cy="367017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610049" y="4847932"/>
              <a:ext cx="88925" cy="274434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610049" y="4567783"/>
              <a:ext cx="140017" cy="280149"/>
            </a:xfrm>
            <a:prstGeom prst="rect">
              <a:avLst/>
            </a:prstGeom>
          </p:spPr>
        </p:pic>
      </p:grpSp>
      <p:sp>
        <p:nvSpPr>
          <p:cNvPr id="116" name="object 116"/>
          <p:cNvSpPr txBox="1"/>
          <p:nvPr/>
        </p:nvSpPr>
        <p:spPr>
          <a:xfrm>
            <a:off x="4857739" y="4090925"/>
            <a:ext cx="1375522" cy="272794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  <a:tabLst>
                <a:tab pos="404554" algn="l"/>
                <a:tab pos="790617" algn="l"/>
              </a:tabLst>
            </a:pPr>
            <a:r>
              <a:rPr sz="1677" spc="-44" dirty="0">
                <a:solidFill>
                  <a:srgbClr val="001A41"/>
                </a:solidFill>
                <a:latin typeface="Century Schoolbook"/>
                <a:cs typeface="Century Schoolbook"/>
              </a:rPr>
              <a:t>M</a:t>
            </a:r>
            <a:r>
              <a:rPr sz="1677" dirty="0">
                <a:solidFill>
                  <a:srgbClr val="001A41"/>
                </a:solidFill>
                <a:latin typeface="Century Schoolbook"/>
                <a:cs typeface="Century Schoolbook"/>
              </a:rPr>
              <a:t>	-</a:t>
            </a:r>
            <a:r>
              <a:rPr sz="1677" spc="-44" dirty="0">
                <a:solidFill>
                  <a:srgbClr val="001A41"/>
                </a:solidFill>
                <a:latin typeface="Century Schoolbook"/>
                <a:cs typeface="Century Schoolbook"/>
              </a:rPr>
              <a:t>l</a:t>
            </a:r>
            <a:r>
              <a:rPr sz="1677" dirty="0">
                <a:solidFill>
                  <a:srgbClr val="001A41"/>
                </a:solidFill>
                <a:latin typeface="Century Schoolbook"/>
                <a:cs typeface="Century Schoolbook"/>
              </a:rPr>
              <a:t>	-</a:t>
            </a:r>
            <a:r>
              <a:rPr sz="1677" spc="97" dirty="0">
                <a:solidFill>
                  <a:srgbClr val="001A41"/>
                </a:solidFill>
                <a:latin typeface="Century Schoolbook"/>
                <a:cs typeface="Century Schoolbook"/>
              </a:rPr>
              <a:t> </a:t>
            </a:r>
            <a:r>
              <a:rPr sz="1677" dirty="0">
                <a:solidFill>
                  <a:srgbClr val="001A41"/>
                </a:solidFill>
                <a:latin typeface="Century Schoolbook"/>
                <a:cs typeface="Century Schoolbook"/>
              </a:rPr>
              <a:t>-</a:t>
            </a:r>
            <a:r>
              <a:rPr sz="1677" spc="-22" dirty="0">
                <a:solidFill>
                  <a:srgbClr val="001A41"/>
                </a:solidFill>
                <a:latin typeface="Century Schoolbook"/>
                <a:cs typeface="Century Schoolbook"/>
              </a:rPr>
              <a:t>Old</a:t>
            </a:r>
            <a:endParaRPr sz="1677" dirty="0">
              <a:latin typeface="Century Schoolbook"/>
              <a:cs typeface="Century Schoolbook"/>
            </a:endParaRPr>
          </a:p>
        </p:txBody>
      </p:sp>
      <p:sp>
        <p:nvSpPr>
          <p:cNvPr id="117" name="object 117"/>
          <p:cNvSpPr txBox="1">
            <a:spLocks noGrp="1"/>
          </p:cNvSpPr>
          <p:nvPr>
            <p:ph type="sldNum" sz="quarter" idx="4294967295"/>
          </p:nvPr>
        </p:nvSpPr>
        <p:spPr>
          <a:xfrm>
            <a:off x="9532035" y="5540442"/>
            <a:ext cx="257175" cy="169201"/>
          </a:xfrm>
          <a:prstGeom prst="rect">
            <a:avLst/>
          </a:prstGeom>
        </p:spPr>
        <p:txBody>
          <a:bodyPr vert="horz" wrap="square" lIns="0" tIns="19610" rIns="0" bIns="0" rtlCol="0">
            <a:spAutoFit/>
          </a:bodyPr>
          <a:lstStyle/>
          <a:p>
            <a:pPr marL="2241">
              <a:spcBef>
                <a:spcPts val="154"/>
              </a:spcBef>
            </a:pPr>
            <a:fld id="{81D60167-4931-47E6-BA6A-407CBD079E47}" type="slidenum">
              <a:rPr sz="971" spc="-22" dirty="0">
                <a:solidFill>
                  <a:srgbClr val="F6EB00"/>
                </a:solidFill>
                <a:latin typeface="Arial"/>
                <a:cs typeface="Arial"/>
              </a:rPr>
              <a:pPr marL="2241">
                <a:spcBef>
                  <a:spcPts val="154"/>
                </a:spcBef>
              </a:pPr>
              <a:t>48</a:t>
            </a:fld>
            <a:endParaRPr sz="97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8442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26783" y="1145857"/>
            <a:ext cx="6374634" cy="47036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157030" y="2090334"/>
            <a:ext cx="426944" cy="327525"/>
          </a:xfrm>
          <a:prstGeom prst="rect">
            <a:avLst/>
          </a:prstGeom>
          <a:solidFill>
            <a:srgbClr val="EAEAB4"/>
          </a:solidFill>
        </p:spPr>
        <p:txBody>
          <a:bodyPr vert="horz" wrap="square" lIns="0" tIns="28574" rIns="0" bIns="0" rtlCol="0">
            <a:spAutoFit/>
          </a:bodyPr>
          <a:lstStyle/>
          <a:p>
            <a:pPr marL="64437">
              <a:spcBef>
                <a:spcPts val="224"/>
              </a:spcBef>
            </a:pPr>
            <a:r>
              <a:rPr sz="1941" spc="-22" dirty="0">
                <a:latin typeface="Times New Roman"/>
                <a:cs typeface="Times New Roman"/>
              </a:rPr>
              <a:t>PA</a:t>
            </a:r>
            <a:endParaRPr sz="1941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3400" y="275014"/>
            <a:ext cx="6705600" cy="691819"/>
          </a:xfrm>
          <a:prstGeom prst="rect">
            <a:avLst/>
          </a:prstGeom>
        </p:spPr>
        <p:txBody>
          <a:bodyPr vert="horz" wrap="square" lIns="0" tIns="14568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115"/>
              </a:spcBef>
            </a:pPr>
            <a:r>
              <a:rPr b="0" dirty="0">
                <a:solidFill>
                  <a:srgbClr val="000000"/>
                </a:solidFill>
                <a:latin typeface="Calibri Light"/>
                <a:cs typeface="Calibri Light"/>
              </a:rPr>
              <a:t>GASTRITIS</a:t>
            </a:r>
            <a:r>
              <a:rPr spc="-7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pc="-31" dirty="0">
                <a:solidFill>
                  <a:srgbClr val="000000"/>
                </a:solidFill>
                <a:latin typeface="Calibri Light"/>
                <a:cs typeface="Calibri Light"/>
              </a:rPr>
              <a:t>PATTERN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734164" y="4644289"/>
            <a:ext cx="2812116" cy="327525"/>
          </a:xfrm>
          <a:prstGeom prst="rect">
            <a:avLst/>
          </a:prstGeom>
          <a:solidFill>
            <a:srgbClr val="EAEAB4"/>
          </a:solidFill>
        </p:spPr>
        <p:txBody>
          <a:bodyPr vert="horz" wrap="square" lIns="0" tIns="28574" rIns="0" bIns="0" rtlCol="0">
            <a:spAutoFit/>
          </a:bodyPr>
          <a:lstStyle/>
          <a:p>
            <a:pPr marL="64437">
              <a:spcBef>
                <a:spcPts val="224"/>
              </a:spcBef>
            </a:pPr>
            <a:r>
              <a:rPr sz="1941" dirty="0">
                <a:latin typeface="Times New Roman"/>
                <a:cs typeface="Times New Roman"/>
              </a:rPr>
              <a:t>GU……+</a:t>
            </a:r>
            <a:r>
              <a:rPr sz="1941" spc="84" dirty="0">
                <a:latin typeface="Times New Roman"/>
                <a:cs typeface="Times New Roman"/>
              </a:rPr>
              <a:t> </a:t>
            </a:r>
            <a:r>
              <a:rPr sz="1941" spc="-9" dirty="0">
                <a:latin typeface="Times New Roman"/>
                <a:cs typeface="Times New Roman"/>
              </a:rPr>
              <a:t>atrophy..Cancer</a:t>
            </a:r>
            <a:endParaRPr sz="1941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74012" y="2138082"/>
            <a:ext cx="496421" cy="327525"/>
          </a:xfrm>
          <a:prstGeom prst="rect">
            <a:avLst/>
          </a:prstGeom>
          <a:solidFill>
            <a:srgbClr val="EAEAB4"/>
          </a:solidFill>
        </p:spPr>
        <p:txBody>
          <a:bodyPr vert="horz" wrap="square" lIns="0" tIns="28574" rIns="0" bIns="0" rtlCol="0">
            <a:spAutoFit/>
          </a:bodyPr>
          <a:lstStyle/>
          <a:p>
            <a:pPr marL="64437">
              <a:spcBef>
                <a:spcPts val="224"/>
              </a:spcBef>
            </a:pPr>
            <a:r>
              <a:rPr sz="1941" spc="-22" dirty="0">
                <a:latin typeface="Times New Roman"/>
                <a:cs typeface="Times New Roman"/>
              </a:rPr>
              <a:t>DU</a:t>
            </a:r>
            <a:endParaRPr sz="194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199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00200" y="1447800"/>
            <a:ext cx="8516471" cy="4791075"/>
            <a:chOff x="1093876" y="1160780"/>
            <a:chExt cx="7860665" cy="54298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3876" y="1610182"/>
              <a:ext cx="7860449" cy="498003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71587" y="1160780"/>
              <a:ext cx="6706234" cy="811530"/>
            </a:xfrm>
            <a:custGeom>
              <a:avLst/>
              <a:gdLst/>
              <a:ahLst/>
              <a:cxnLst/>
              <a:rect l="l" t="t" r="r" b="b"/>
              <a:pathLst>
                <a:path w="6706234" h="811530">
                  <a:moveTo>
                    <a:pt x="6705612" y="811530"/>
                  </a:moveTo>
                  <a:lnTo>
                    <a:pt x="6705612" y="0"/>
                  </a:lnTo>
                  <a:lnTo>
                    <a:pt x="0" y="0"/>
                  </a:lnTo>
                  <a:lnTo>
                    <a:pt x="0" y="811530"/>
                  </a:lnTo>
                  <a:lnTo>
                    <a:pt x="6705612" y="8115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8200" y="559322"/>
            <a:ext cx="9278471" cy="663161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64998">
              <a:lnSpc>
                <a:spcPct val="100000"/>
              </a:lnSpc>
              <a:spcBef>
                <a:spcPts val="88"/>
              </a:spcBef>
            </a:pPr>
            <a:r>
              <a:rPr lang="en-US" sz="4236" spc="-9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4236" spc="-9" dirty="0" smtClean="0">
                <a:solidFill>
                  <a:srgbClr val="000000"/>
                </a:solidFill>
                <a:latin typeface="Arial"/>
                <a:cs typeface="Arial"/>
              </a:rPr>
              <a:t>ntrum</a:t>
            </a:r>
            <a:endParaRPr sz="4236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33243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6800" y="1524000"/>
            <a:ext cx="10157023" cy="1590488"/>
          </a:xfrm>
          <a:prstGeom prst="rect">
            <a:avLst/>
          </a:prstGeom>
          <a:solidFill>
            <a:srgbClr val="F7FDBB"/>
          </a:solidFill>
        </p:spPr>
        <p:txBody>
          <a:bodyPr vert="horz" wrap="square" lIns="0" tIns="410135" rIns="0" bIns="0" rtlCol="0" anchor="ctr">
            <a:spAutoFit/>
          </a:bodyPr>
          <a:lstStyle/>
          <a:p>
            <a:pPr marL="64437" marR="415760">
              <a:lnSpc>
                <a:spcPct val="99400"/>
              </a:lnSpc>
              <a:spcBef>
                <a:spcPts val="3230"/>
              </a:spcBef>
              <a:tabLst>
                <a:tab pos="695922" algn="l"/>
              </a:tabLst>
            </a:pPr>
            <a:r>
              <a:rPr sz="3794" spc="-22" dirty="0">
                <a:solidFill>
                  <a:srgbClr val="000000"/>
                </a:solidFill>
                <a:latin typeface="Baskerville Old Face"/>
                <a:cs typeface="Baskerville Old Face"/>
              </a:rPr>
              <a:t>Q:</a:t>
            </a:r>
            <a:r>
              <a:rPr sz="3794" dirty="0">
                <a:solidFill>
                  <a:srgbClr val="000000"/>
                </a:solidFill>
                <a:latin typeface="Baskerville Old Face"/>
                <a:cs typeface="Baskerville Old Face"/>
              </a:rPr>
              <a:t>	</a:t>
            </a:r>
            <a:r>
              <a:rPr sz="3794" dirty="0">
                <a:solidFill>
                  <a:srgbClr val="C00000"/>
                </a:solidFill>
                <a:latin typeface="Baskerville Old Face"/>
                <a:cs typeface="Baskerville Old Face"/>
              </a:rPr>
              <a:t>How</a:t>
            </a:r>
            <a:r>
              <a:rPr sz="3794" spc="-9" dirty="0">
                <a:solidFill>
                  <a:srgbClr val="C00000"/>
                </a:solidFill>
                <a:latin typeface="Baskerville Old Face"/>
                <a:cs typeface="Baskerville Old Face"/>
              </a:rPr>
              <a:t> </a:t>
            </a:r>
            <a:r>
              <a:rPr sz="3794" dirty="0">
                <a:solidFill>
                  <a:srgbClr val="C00000"/>
                </a:solidFill>
                <a:latin typeface="Baskerville Old Face"/>
                <a:cs typeface="Baskerville Old Face"/>
              </a:rPr>
              <a:t>do</a:t>
            </a:r>
            <a:r>
              <a:rPr sz="3794" spc="-4" dirty="0">
                <a:solidFill>
                  <a:srgbClr val="C00000"/>
                </a:solidFill>
                <a:latin typeface="Baskerville Old Face"/>
                <a:cs typeface="Baskerville Old Face"/>
              </a:rPr>
              <a:t> </a:t>
            </a:r>
            <a:r>
              <a:rPr sz="3794" dirty="0">
                <a:solidFill>
                  <a:srgbClr val="C00000"/>
                </a:solidFill>
                <a:latin typeface="Baskerville Old Face"/>
                <a:cs typeface="Baskerville Old Face"/>
              </a:rPr>
              <a:t>we</a:t>
            </a:r>
            <a:r>
              <a:rPr sz="3794" spc="-4" dirty="0">
                <a:solidFill>
                  <a:srgbClr val="C00000"/>
                </a:solidFill>
                <a:latin typeface="Baskerville Old Face"/>
                <a:cs typeface="Baskerville Old Face"/>
              </a:rPr>
              <a:t> </a:t>
            </a:r>
            <a:r>
              <a:rPr sz="3794" spc="-9" dirty="0">
                <a:solidFill>
                  <a:srgbClr val="C00000"/>
                </a:solidFill>
                <a:latin typeface="Baskerville Old Face"/>
                <a:cs typeface="Baskerville Old Face"/>
              </a:rPr>
              <a:t>explain </a:t>
            </a:r>
            <a:r>
              <a:rPr sz="3794" dirty="0">
                <a:solidFill>
                  <a:srgbClr val="C00000"/>
                </a:solidFill>
                <a:latin typeface="Baskerville Old Face"/>
                <a:cs typeface="Baskerville Old Face"/>
              </a:rPr>
              <a:t>different</a:t>
            </a:r>
            <a:r>
              <a:rPr sz="3794" spc="-35" dirty="0">
                <a:solidFill>
                  <a:srgbClr val="C00000"/>
                </a:solidFill>
                <a:latin typeface="Baskerville Old Face"/>
                <a:cs typeface="Baskerville Old Face"/>
              </a:rPr>
              <a:t> </a:t>
            </a:r>
            <a:r>
              <a:rPr sz="3794" spc="-9" dirty="0">
                <a:solidFill>
                  <a:srgbClr val="C00000"/>
                </a:solidFill>
                <a:latin typeface="Baskerville Old Face"/>
                <a:cs typeface="Baskerville Old Face"/>
              </a:rPr>
              <a:t>gastritis </a:t>
            </a:r>
            <a:r>
              <a:rPr sz="3794" dirty="0">
                <a:solidFill>
                  <a:srgbClr val="C00000"/>
                </a:solidFill>
                <a:latin typeface="Baskerville Old Face"/>
                <a:cs typeface="Baskerville Old Face"/>
              </a:rPr>
              <a:t>patterns</a:t>
            </a:r>
            <a:r>
              <a:rPr sz="3794" spc="-62" dirty="0">
                <a:solidFill>
                  <a:srgbClr val="C00000"/>
                </a:solidFill>
                <a:latin typeface="Baskerville Old Face"/>
                <a:cs typeface="Baskerville Old Face"/>
              </a:rPr>
              <a:t> </a:t>
            </a:r>
            <a:r>
              <a:rPr lang="en-US" sz="3794" spc="-62" dirty="0" smtClean="0">
                <a:solidFill>
                  <a:srgbClr val="C00000"/>
                </a:solidFill>
                <a:latin typeface="Baskerville Old Face"/>
                <a:cs typeface="Baskerville Old Face"/>
              </a:rPr>
              <a:t>  </a:t>
            </a:r>
            <a:r>
              <a:rPr sz="3794" dirty="0" smtClean="0">
                <a:solidFill>
                  <a:srgbClr val="C00000"/>
                </a:solidFill>
                <a:latin typeface="Baskerville Old Face"/>
                <a:cs typeface="Baskerville Old Face"/>
              </a:rPr>
              <a:t>with</a:t>
            </a:r>
            <a:r>
              <a:rPr sz="3794" spc="-62" dirty="0" smtClean="0">
                <a:solidFill>
                  <a:srgbClr val="C00000"/>
                </a:solidFill>
                <a:latin typeface="Baskerville Old Face"/>
                <a:cs typeface="Baskerville Old Face"/>
              </a:rPr>
              <a:t> </a:t>
            </a:r>
            <a:r>
              <a:rPr sz="3927" dirty="0">
                <a:solidFill>
                  <a:srgbClr val="C00000"/>
                </a:solidFill>
                <a:latin typeface="Baskerville Old Face"/>
                <a:cs typeface="Baskerville Old Face"/>
              </a:rPr>
              <a:t>H.</a:t>
            </a:r>
            <a:r>
              <a:rPr sz="3927" spc="-88" dirty="0">
                <a:solidFill>
                  <a:srgbClr val="C00000"/>
                </a:solidFill>
                <a:latin typeface="Baskerville Old Face"/>
                <a:cs typeface="Baskerville Old Face"/>
              </a:rPr>
              <a:t> </a:t>
            </a:r>
            <a:r>
              <a:rPr sz="3927" spc="-9" dirty="0">
                <a:solidFill>
                  <a:srgbClr val="C00000"/>
                </a:solidFill>
                <a:latin typeface="Baskerville Old Face"/>
                <a:cs typeface="Baskerville Old Face"/>
              </a:rPr>
              <a:t>pylori </a:t>
            </a:r>
            <a:r>
              <a:rPr sz="3794" spc="-9" dirty="0">
                <a:solidFill>
                  <a:srgbClr val="C00000"/>
                </a:solidFill>
                <a:latin typeface="Baskerville Old Face"/>
                <a:cs typeface="Baskerville Old Face"/>
              </a:rPr>
              <a:t>infection?</a:t>
            </a:r>
            <a:endParaRPr sz="3794" dirty="0">
              <a:latin typeface="Baskerville Old Face"/>
              <a:cs typeface="Baskerville Old Face"/>
            </a:endParaRPr>
          </a:p>
        </p:txBody>
      </p:sp>
      <p:sp>
        <p:nvSpPr>
          <p:cNvPr id="3" name="object 2"/>
          <p:cNvSpPr txBox="1">
            <a:spLocks/>
          </p:cNvSpPr>
          <p:nvPr/>
        </p:nvSpPr>
        <p:spPr>
          <a:xfrm>
            <a:off x="1066800" y="3581400"/>
            <a:ext cx="10157023" cy="1570226"/>
          </a:xfrm>
          <a:prstGeom prst="rect">
            <a:avLst/>
          </a:prstGeom>
          <a:solidFill>
            <a:srgbClr val="F7FDBB"/>
          </a:solidFill>
        </p:spPr>
        <p:txBody>
          <a:bodyPr vert="horz" wrap="square" lIns="0" tIns="4101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437" marR="415760">
              <a:lnSpc>
                <a:spcPct val="99400"/>
              </a:lnSpc>
              <a:spcBef>
                <a:spcPts val="3230"/>
              </a:spcBef>
              <a:tabLst>
                <a:tab pos="695922" algn="l"/>
              </a:tabLst>
            </a:pPr>
            <a:r>
              <a:rPr lang="en-US" sz="3794" spc="-22" dirty="0" smtClean="0">
                <a:solidFill>
                  <a:srgbClr val="000000"/>
                </a:solidFill>
                <a:latin typeface="Baskerville Old Face"/>
                <a:cs typeface="Baskerville Old Face"/>
              </a:rPr>
              <a:t>Q:</a:t>
            </a:r>
            <a:r>
              <a:rPr lang="en-US" sz="3794" dirty="0" smtClean="0">
                <a:solidFill>
                  <a:srgbClr val="000000"/>
                </a:solidFill>
                <a:latin typeface="Baskerville Old Face"/>
                <a:cs typeface="Baskerville Old Face"/>
              </a:rPr>
              <a:t>	</a:t>
            </a:r>
            <a:r>
              <a:rPr lang="en-US" sz="3794" spc="-9" dirty="0" smtClean="0">
                <a:solidFill>
                  <a:srgbClr val="C00000"/>
                </a:solidFill>
                <a:latin typeface="Baskerville Old Face"/>
                <a:cs typeface="Baskerville Old Face"/>
              </a:rPr>
              <a:t>How </a:t>
            </a:r>
            <a:r>
              <a:rPr lang="en-US" sz="3794" spc="-9" dirty="0">
                <a:solidFill>
                  <a:srgbClr val="C00000"/>
                </a:solidFill>
                <a:latin typeface="Baskerville Old Face"/>
                <a:cs typeface="Baskerville Old Face"/>
              </a:rPr>
              <a:t>do bugs in the stomach cause ulcers in the duodenum?</a:t>
            </a:r>
            <a:endParaRPr lang="en-US" sz="3794" dirty="0">
              <a:latin typeface="Baskerville Old Face"/>
              <a:cs typeface="Baskerville Old Face"/>
            </a:endParaRPr>
          </a:p>
        </p:txBody>
      </p:sp>
    </p:spTree>
    <p:extLst>
      <p:ext uri="{BB962C8B-B14F-4D97-AF65-F5344CB8AC3E}">
        <p14:creationId xmlns:p14="http://schemas.microsoft.com/office/powerpoint/2010/main" val="19072669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36883" y="1838712"/>
            <a:ext cx="4029075" cy="3040156"/>
            <a:chOff x="2468867" y="2083874"/>
            <a:chExt cx="4566285" cy="34455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8867" y="2083874"/>
              <a:ext cx="4565704" cy="344534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026647" y="4267212"/>
              <a:ext cx="852169" cy="523240"/>
            </a:xfrm>
            <a:custGeom>
              <a:avLst/>
              <a:gdLst/>
              <a:ahLst/>
              <a:cxnLst/>
              <a:rect l="l" t="t" r="r" b="b"/>
              <a:pathLst>
                <a:path w="852170" h="523239">
                  <a:moveTo>
                    <a:pt x="0" y="0"/>
                  </a:moveTo>
                  <a:lnTo>
                    <a:pt x="41907" y="24090"/>
                  </a:lnTo>
                  <a:lnTo>
                    <a:pt x="84171" y="48452"/>
                  </a:lnTo>
                  <a:lnTo>
                    <a:pt x="127148" y="73355"/>
                  </a:lnTo>
                  <a:lnTo>
                    <a:pt x="171196" y="99069"/>
                  </a:lnTo>
                  <a:lnTo>
                    <a:pt x="216669" y="125866"/>
                  </a:lnTo>
                  <a:lnTo>
                    <a:pt x="263925" y="154015"/>
                  </a:lnTo>
                  <a:lnTo>
                    <a:pt x="313321" y="183788"/>
                  </a:lnTo>
                  <a:lnTo>
                    <a:pt x="365213" y="215455"/>
                  </a:lnTo>
                  <a:lnTo>
                    <a:pt x="406737" y="241237"/>
                  </a:lnTo>
                  <a:lnTo>
                    <a:pt x="452926" y="270373"/>
                  </a:lnTo>
                  <a:lnTo>
                    <a:pt x="502409" y="301891"/>
                  </a:lnTo>
                  <a:lnTo>
                    <a:pt x="553812" y="334820"/>
                  </a:lnTo>
                  <a:lnTo>
                    <a:pt x="605765" y="368189"/>
                  </a:lnTo>
                  <a:lnTo>
                    <a:pt x="656894" y="401026"/>
                  </a:lnTo>
                  <a:lnTo>
                    <a:pt x="705828" y="432361"/>
                  </a:lnTo>
                  <a:lnTo>
                    <a:pt x="751195" y="461220"/>
                  </a:lnTo>
                  <a:lnTo>
                    <a:pt x="791622" y="486634"/>
                  </a:lnTo>
                  <a:lnTo>
                    <a:pt x="825738" y="507631"/>
                  </a:lnTo>
                  <a:lnTo>
                    <a:pt x="852169" y="523239"/>
                  </a:lnTo>
                </a:path>
              </a:pathLst>
            </a:custGeom>
            <a:ln w="762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533019" y="2984137"/>
            <a:ext cx="880781" cy="327525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28574" rIns="0" bIns="0" rtlCol="0">
            <a:spAutoFit/>
          </a:bodyPr>
          <a:lstStyle/>
          <a:p>
            <a:pPr marL="64437">
              <a:spcBef>
                <a:spcPts val="224"/>
              </a:spcBef>
            </a:pPr>
            <a:r>
              <a:rPr sz="1941" spc="-9" dirty="0">
                <a:latin typeface="Arial"/>
                <a:cs typeface="Arial"/>
              </a:rPr>
              <a:t>corpus</a:t>
            </a:r>
            <a:endParaRPr sz="1941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28971" y="3908622"/>
            <a:ext cx="913279" cy="327525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28574" rIns="0" bIns="0" rtlCol="0">
            <a:spAutoFit/>
          </a:bodyPr>
          <a:lstStyle/>
          <a:p>
            <a:pPr marL="64437">
              <a:spcBef>
                <a:spcPts val="224"/>
              </a:spcBef>
            </a:pPr>
            <a:r>
              <a:rPr sz="1941" spc="-9" dirty="0">
                <a:latin typeface="Arial"/>
                <a:cs typeface="Arial"/>
              </a:rPr>
              <a:t>antrum</a:t>
            </a:r>
            <a:endParaRPr sz="1941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00718" y="397245"/>
            <a:ext cx="8256506" cy="1475871"/>
          </a:xfrm>
          <a:prstGeom prst="rect">
            <a:avLst/>
          </a:prstGeom>
          <a:solidFill>
            <a:srgbClr val="E3D8BB"/>
          </a:solidFill>
        </p:spPr>
        <p:txBody>
          <a:bodyPr vert="horz" wrap="square" lIns="0" tIns="107016" rIns="0" bIns="0" rtlCol="0" anchor="ctr">
            <a:spAutoFit/>
          </a:bodyPr>
          <a:lstStyle/>
          <a:p>
            <a:pPr marL="1672006" marR="470112" indent="-1186766">
              <a:lnSpc>
                <a:spcPct val="100800"/>
              </a:lnSpc>
              <a:spcBef>
                <a:spcPts val="843"/>
              </a:spcBef>
            </a:pPr>
            <a:r>
              <a:rPr dirty="0">
                <a:solidFill>
                  <a:srgbClr val="44546A"/>
                </a:solidFill>
                <a:latin typeface="Arial"/>
                <a:cs typeface="Arial"/>
              </a:rPr>
              <a:t>No</a:t>
            </a:r>
            <a:r>
              <a:rPr spc="-26" dirty="0">
                <a:solidFill>
                  <a:srgbClr val="44546A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4546A"/>
                </a:solidFill>
                <a:latin typeface="Arial"/>
                <a:cs typeface="Arial"/>
              </a:rPr>
              <a:t>bacteria</a:t>
            </a:r>
            <a:r>
              <a:rPr spc="-13" dirty="0">
                <a:solidFill>
                  <a:srgbClr val="44546A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4546A"/>
                </a:solidFill>
                <a:latin typeface="Arial"/>
                <a:cs typeface="Arial"/>
              </a:rPr>
              <a:t>likes</a:t>
            </a:r>
            <a:r>
              <a:rPr spc="-18" dirty="0">
                <a:solidFill>
                  <a:srgbClr val="44546A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4546A"/>
                </a:solidFill>
                <a:latin typeface="Arial"/>
                <a:cs typeface="Arial"/>
              </a:rPr>
              <a:t>too</a:t>
            </a:r>
            <a:r>
              <a:rPr spc="-13" dirty="0">
                <a:solidFill>
                  <a:srgbClr val="44546A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4546A"/>
                </a:solidFill>
                <a:latin typeface="Arial"/>
                <a:cs typeface="Arial"/>
              </a:rPr>
              <a:t>much</a:t>
            </a:r>
            <a:r>
              <a:rPr spc="-13" dirty="0">
                <a:solidFill>
                  <a:srgbClr val="44546A"/>
                </a:solidFill>
                <a:latin typeface="Arial"/>
                <a:cs typeface="Arial"/>
              </a:rPr>
              <a:t> </a:t>
            </a:r>
            <a:r>
              <a:rPr spc="-18" dirty="0">
                <a:solidFill>
                  <a:srgbClr val="44546A"/>
                </a:solidFill>
                <a:latin typeface="Arial"/>
                <a:cs typeface="Arial"/>
              </a:rPr>
              <a:t>acid </a:t>
            </a:r>
            <a:r>
              <a:rPr dirty="0">
                <a:solidFill>
                  <a:srgbClr val="44546A"/>
                </a:solidFill>
                <a:latin typeface="Arial"/>
                <a:cs typeface="Arial"/>
              </a:rPr>
              <a:t>including</a:t>
            </a:r>
            <a:r>
              <a:rPr spc="-13" dirty="0">
                <a:solidFill>
                  <a:srgbClr val="44546A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44546A"/>
                </a:solidFill>
                <a:latin typeface="Arial"/>
                <a:cs typeface="Arial"/>
              </a:rPr>
              <a:t>H.</a:t>
            </a:r>
            <a:r>
              <a:rPr i="1" spc="-18" dirty="0">
                <a:solidFill>
                  <a:srgbClr val="44546A"/>
                </a:solidFill>
                <a:latin typeface="Arial"/>
                <a:cs typeface="Arial"/>
              </a:rPr>
              <a:t> </a:t>
            </a:r>
            <a:r>
              <a:rPr i="1" spc="-9" dirty="0">
                <a:solidFill>
                  <a:srgbClr val="44546A"/>
                </a:solidFill>
                <a:latin typeface="Arial"/>
                <a:cs typeface="Arial"/>
              </a:rPr>
              <a:t>pylori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795235" y="3350569"/>
            <a:ext cx="618565" cy="318473"/>
          </a:xfrm>
          <a:prstGeom prst="rect">
            <a:avLst/>
          </a:prstGeom>
          <a:solidFill>
            <a:srgbClr val="DAC4D8"/>
          </a:solidFill>
        </p:spPr>
        <p:txBody>
          <a:bodyPr vert="horz" wrap="square" lIns="0" tIns="19610" rIns="0" bIns="0" rtlCol="0">
            <a:spAutoFit/>
          </a:bodyPr>
          <a:lstStyle/>
          <a:p>
            <a:pPr marL="64437">
              <a:spcBef>
                <a:spcPts val="154"/>
              </a:spcBef>
            </a:pPr>
            <a:r>
              <a:rPr sz="1941" spc="-18" dirty="0">
                <a:latin typeface="Arial"/>
                <a:cs typeface="Arial"/>
              </a:rPr>
              <a:t>Acid</a:t>
            </a:r>
            <a:endParaRPr sz="1941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43400" y="5011918"/>
            <a:ext cx="3927101" cy="719088"/>
          </a:xfrm>
          <a:prstGeom prst="rect">
            <a:avLst/>
          </a:prstGeom>
          <a:solidFill>
            <a:srgbClr val="DAC4D8"/>
          </a:solidFill>
        </p:spPr>
        <p:txBody>
          <a:bodyPr vert="horz" wrap="square" lIns="0" tIns="26334" rIns="0" bIns="0" rtlCol="0">
            <a:spAutoFit/>
          </a:bodyPr>
          <a:lstStyle/>
          <a:p>
            <a:pPr marL="64437" marR="189389">
              <a:spcBef>
                <a:spcPts val="207"/>
              </a:spcBef>
            </a:pPr>
            <a:r>
              <a:rPr sz="2250" i="1" dirty="0">
                <a:latin typeface="Arial"/>
                <a:cs typeface="Arial"/>
              </a:rPr>
              <a:t>H.</a:t>
            </a:r>
            <a:r>
              <a:rPr sz="2250" i="1" spc="-18" dirty="0">
                <a:latin typeface="Arial"/>
                <a:cs typeface="Arial"/>
              </a:rPr>
              <a:t> </a:t>
            </a:r>
            <a:r>
              <a:rPr sz="2250" i="1" dirty="0">
                <a:latin typeface="Arial"/>
                <a:cs typeface="Arial"/>
              </a:rPr>
              <a:t>pylori</a:t>
            </a:r>
            <a:r>
              <a:rPr sz="2250" i="1" spc="-9" dirty="0"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starts</a:t>
            </a:r>
            <a:r>
              <a:rPr sz="2250" spc="-13" dirty="0"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its</a:t>
            </a:r>
            <a:r>
              <a:rPr sz="2250" spc="-13" dirty="0"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life</a:t>
            </a:r>
            <a:r>
              <a:rPr sz="2250" spc="-13" dirty="0"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in</a:t>
            </a:r>
            <a:r>
              <a:rPr sz="2250" spc="-9" dirty="0">
                <a:latin typeface="Arial"/>
                <a:cs typeface="Arial"/>
              </a:rPr>
              <a:t> </a:t>
            </a:r>
            <a:r>
              <a:rPr sz="2250" spc="-22" dirty="0">
                <a:latin typeface="Arial"/>
                <a:cs typeface="Arial"/>
              </a:rPr>
              <a:t>the </a:t>
            </a:r>
            <a:r>
              <a:rPr sz="2250" dirty="0">
                <a:latin typeface="Arial"/>
                <a:cs typeface="Arial"/>
              </a:rPr>
              <a:t>antrum</a:t>
            </a:r>
            <a:r>
              <a:rPr sz="2250" spc="-26" dirty="0"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where</a:t>
            </a:r>
            <a:r>
              <a:rPr sz="2250" spc="-18" dirty="0"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it</a:t>
            </a:r>
            <a:r>
              <a:rPr sz="2250" spc="-18" dirty="0"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is</a:t>
            </a:r>
            <a:r>
              <a:rPr sz="2250" spc="-18" dirty="0"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less</a:t>
            </a:r>
            <a:r>
              <a:rPr sz="2250" spc="-13" dirty="0">
                <a:latin typeface="Arial"/>
                <a:cs typeface="Arial"/>
              </a:rPr>
              <a:t> </a:t>
            </a:r>
            <a:r>
              <a:rPr sz="2250" spc="-9" dirty="0">
                <a:latin typeface="Arial"/>
                <a:cs typeface="Arial"/>
              </a:rPr>
              <a:t>acidic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66801" y="3055812"/>
            <a:ext cx="2804202" cy="921825"/>
          </a:xfrm>
          <a:prstGeom prst="rect">
            <a:avLst/>
          </a:prstGeom>
        </p:spPr>
        <p:txBody>
          <a:bodyPr vert="horz" wrap="square" lIns="0" tIns="7844" rIns="0" bIns="0" rtlCol="0">
            <a:spAutoFit/>
          </a:bodyPr>
          <a:lstStyle/>
          <a:p>
            <a:pPr marL="11206" marR="4483">
              <a:lnSpc>
                <a:spcPct val="102299"/>
              </a:lnSpc>
              <a:spcBef>
                <a:spcPts val="62"/>
              </a:spcBef>
            </a:pPr>
            <a:r>
              <a:rPr sz="1941" i="1" u="dash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H.</a:t>
            </a:r>
            <a:r>
              <a:rPr sz="1941" i="1" u="dash" spc="62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941" i="1" u="dash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pylori</a:t>
            </a:r>
            <a:r>
              <a:rPr sz="1941" i="1" u="dash" spc="62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941" i="1" u="dash" spc="-9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prefers</a:t>
            </a:r>
            <a:r>
              <a:rPr sz="1941" i="1" spc="-9" dirty="0">
                <a:solidFill>
                  <a:srgbClr val="0563C1"/>
                </a:solidFill>
                <a:latin typeface="Arial"/>
                <a:cs typeface="Arial"/>
              </a:rPr>
              <a:t> </a:t>
            </a:r>
            <a:r>
              <a:rPr sz="1941" i="1" u="dash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neutral</a:t>
            </a:r>
            <a:r>
              <a:rPr sz="1941" i="1" u="dash" spc="7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941" i="1" u="dash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pH</a:t>
            </a:r>
            <a:r>
              <a:rPr sz="1941" i="1" u="dash" spc="7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941" i="1" u="dash" spc="-22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and</a:t>
            </a:r>
            <a:r>
              <a:rPr sz="1941" i="1" spc="-22" dirty="0">
                <a:solidFill>
                  <a:srgbClr val="0563C1"/>
                </a:solidFill>
                <a:latin typeface="Arial"/>
                <a:cs typeface="Arial"/>
              </a:rPr>
              <a:t> </a:t>
            </a:r>
            <a:r>
              <a:rPr sz="1941" i="1" u="dash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dies</a:t>
            </a:r>
            <a:r>
              <a:rPr sz="1941" i="1" u="dash" spc="66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941" i="1" u="dash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below</a:t>
            </a:r>
            <a:r>
              <a:rPr sz="1941" i="1" u="dash" spc="71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941" i="1" u="dash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4.0</a:t>
            </a:r>
            <a:r>
              <a:rPr sz="1941" i="1" u="dash" spc="66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941" i="1" u="dash" spc="-22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or</a:t>
            </a:r>
            <a:r>
              <a:rPr sz="1941" i="1" spc="-22" dirty="0">
                <a:solidFill>
                  <a:srgbClr val="0563C1"/>
                </a:solidFill>
                <a:latin typeface="Arial"/>
                <a:cs typeface="Arial"/>
              </a:rPr>
              <a:t> </a:t>
            </a:r>
            <a:r>
              <a:rPr sz="1941" i="1" u="dash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above</a:t>
            </a:r>
            <a:r>
              <a:rPr sz="1941" i="1" u="dash" spc="84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941" i="1" u="dash" spc="-22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8.2</a:t>
            </a:r>
            <a:endParaRPr sz="194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09227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91424" y="1169894"/>
            <a:ext cx="5863478" cy="3980329"/>
            <a:chOff x="1737347" y="1325880"/>
            <a:chExt cx="6645275" cy="4511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37347" y="2185708"/>
              <a:ext cx="6644614" cy="365116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98307" y="1325880"/>
              <a:ext cx="6584315" cy="914400"/>
            </a:xfrm>
            <a:custGeom>
              <a:avLst/>
              <a:gdLst/>
              <a:ahLst/>
              <a:cxnLst/>
              <a:rect l="l" t="t" r="r" b="b"/>
              <a:pathLst>
                <a:path w="6584315" h="914400">
                  <a:moveTo>
                    <a:pt x="6583692" y="914400"/>
                  </a:moveTo>
                  <a:lnTo>
                    <a:pt x="6583692" y="0"/>
                  </a:lnTo>
                  <a:lnTo>
                    <a:pt x="0" y="0"/>
                  </a:lnTo>
                  <a:lnTo>
                    <a:pt x="0" y="914400"/>
                  </a:lnTo>
                  <a:lnTo>
                    <a:pt x="6583692" y="914400"/>
                  </a:lnTo>
                  <a:close/>
                </a:path>
              </a:pathLst>
            </a:custGeom>
            <a:solidFill>
              <a:srgbClr val="E2D7BA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45212" y="1041612"/>
            <a:ext cx="5809690" cy="609519"/>
          </a:xfrm>
          <a:prstGeom prst="rect">
            <a:avLst/>
          </a:prstGeom>
          <a:solidFill>
            <a:srgbClr val="E2D7BA"/>
          </a:solidFill>
        </p:spPr>
        <p:txBody>
          <a:bodyPr vert="horz" wrap="square" lIns="0" tIns="159124" rIns="0" bIns="0" rtlCol="0" anchor="ctr">
            <a:spAutoFit/>
          </a:bodyPr>
          <a:lstStyle/>
          <a:p>
            <a:pPr marL="7284" algn="ctr">
              <a:lnSpc>
                <a:spcPts val="3485"/>
              </a:lnSpc>
              <a:spcBef>
                <a:spcPts val="1253"/>
              </a:spcBef>
            </a:pPr>
            <a:r>
              <a:rPr dirty="0">
                <a:solidFill>
                  <a:srgbClr val="364A63"/>
                </a:solidFill>
                <a:latin typeface="Arial"/>
                <a:cs typeface="Arial"/>
              </a:rPr>
              <a:t>No</a:t>
            </a:r>
            <a:r>
              <a:rPr spc="-18" dirty="0">
                <a:solidFill>
                  <a:srgbClr val="364A63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364A63"/>
                </a:solidFill>
                <a:latin typeface="Arial"/>
                <a:cs typeface="Arial"/>
              </a:rPr>
              <a:t>bacteria</a:t>
            </a:r>
            <a:r>
              <a:rPr spc="-18" dirty="0">
                <a:solidFill>
                  <a:srgbClr val="364A63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364A63"/>
                </a:solidFill>
                <a:latin typeface="Arial"/>
                <a:cs typeface="Arial"/>
              </a:rPr>
              <a:t>likes</a:t>
            </a:r>
            <a:r>
              <a:rPr spc="-18" dirty="0">
                <a:solidFill>
                  <a:srgbClr val="364A63"/>
                </a:solidFill>
                <a:latin typeface="Arial"/>
                <a:cs typeface="Arial"/>
              </a:rPr>
              <a:t> acid</a:t>
            </a:r>
          </a:p>
        </p:txBody>
      </p:sp>
      <p:sp>
        <p:nvSpPr>
          <p:cNvPr id="6" name="object 6"/>
          <p:cNvSpPr/>
          <p:nvPr/>
        </p:nvSpPr>
        <p:spPr>
          <a:xfrm>
            <a:off x="6795236" y="1648878"/>
            <a:ext cx="2322979" cy="366432"/>
          </a:xfrm>
          <a:custGeom>
            <a:avLst/>
            <a:gdLst/>
            <a:ahLst/>
            <a:cxnLst/>
            <a:rect l="l" t="t" r="r" b="b"/>
            <a:pathLst>
              <a:path w="2632709" h="415289">
                <a:moveTo>
                  <a:pt x="2632710" y="415290"/>
                </a:moveTo>
                <a:lnTo>
                  <a:pt x="2632710" y="0"/>
                </a:lnTo>
                <a:lnTo>
                  <a:pt x="0" y="0"/>
                </a:lnTo>
                <a:lnTo>
                  <a:pt x="0" y="415290"/>
                </a:lnTo>
                <a:lnTo>
                  <a:pt x="2632710" y="415290"/>
                </a:lnTo>
                <a:close/>
              </a:path>
            </a:pathLst>
          </a:custGeom>
          <a:solidFill>
            <a:srgbClr val="DBD3C2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 txBox="1"/>
          <p:nvPr/>
        </p:nvSpPr>
        <p:spPr>
          <a:xfrm>
            <a:off x="6795236" y="1771650"/>
            <a:ext cx="2259666" cy="208389"/>
          </a:xfrm>
          <a:prstGeom prst="rect">
            <a:avLst/>
          </a:prstGeom>
          <a:solidFill>
            <a:srgbClr val="DBD3C2"/>
          </a:solidFill>
        </p:spPr>
        <p:txBody>
          <a:bodyPr vert="horz" wrap="square" lIns="0" tIns="28574" rIns="0" bIns="0" rtlCol="0">
            <a:spAutoFit/>
          </a:bodyPr>
          <a:lstStyle/>
          <a:p>
            <a:pPr marL="64437">
              <a:lnSpc>
                <a:spcPts val="1390"/>
              </a:lnSpc>
              <a:spcBef>
                <a:spcPts val="224"/>
              </a:spcBef>
            </a:pPr>
            <a:r>
              <a:rPr sz="1941" dirty="0">
                <a:solidFill>
                  <a:srgbClr val="010202"/>
                </a:solidFill>
                <a:latin typeface="Arial"/>
                <a:cs typeface="Arial"/>
              </a:rPr>
              <a:t>Starts</a:t>
            </a:r>
            <a:r>
              <a:rPr sz="1941" spc="44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941" dirty="0">
                <a:solidFill>
                  <a:srgbClr val="010202"/>
                </a:solidFill>
                <a:latin typeface="Arial"/>
                <a:cs typeface="Arial"/>
              </a:rPr>
              <a:t>in</a:t>
            </a:r>
            <a:r>
              <a:rPr sz="1941" spc="44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941" dirty="0">
                <a:solidFill>
                  <a:srgbClr val="010202"/>
                </a:solidFill>
                <a:latin typeface="Arial"/>
                <a:cs typeface="Arial"/>
              </a:rPr>
              <a:t>the</a:t>
            </a:r>
            <a:r>
              <a:rPr sz="1941" spc="44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941" spc="-9" dirty="0">
                <a:solidFill>
                  <a:srgbClr val="010202"/>
                </a:solidFill>
                <a:latin typeface="Arial"/>
                <a:cs typeface="Arial"/>
              </a:rPr>
              <a:t>antrum</a:t>
            </a:r>
            <a:endParaRPr sz="1941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36293" y="5556528"/>
            <a:ext cx="5781922" cy="674393"/>
          </a:xfrm>
          <a:prstGeom prst="rect">
            <a:avLst/>
          </a:prstGeom>
        </p:spPr>
        <p:txBody>
          <a:bodyPr vert="horz" wrap="square" lIns="0" tIns="20171" rIns="0" bIns="0" rtlCol="0">
            <a:spAutoFit/>
          </a:bodyPr>
          <a:lstStyle/>
          <a:p>
            <a:pPr marL="33619" marR="26896">
              <a:lnSpc>
                <a:spcPts val="1677"/>
              </a:lnSpc>
              <a:spcBef>
                <a:spcPts val="159"/>
              </a:spcBef>
            </a:pPr>
            <a:r>
              <a:rPr sz="1412" b="1" dirty="0">
                <a:solidFill>
                  <a:srgbClr val="010202"/>
                </a:solidFill>
                <a:latin typeface="Arial"/>
                <a:cs typeface="Arial"/>
              </a:rPr>
              <a:t>(it</a:t>
            </a:r>
            <a:r>
              <a:rPr sz="1412" b="1" spc="-18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412" b="1" dirty="0">
                <a:solidFill>
                  <a:srgbClr val="010202"/>
                </a:solidFill>
                <a:latin typeface="Arial"/>
                <a:cs typeface="Arial"/>
              </a:rPr>
              <a:t>produces</a:t>
            </a:r>
            <a:r>
              <a:rPr sz="1412" b="1" spc="-13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412" b="1" dirty="0">
                <a:solidFill>
                  <a:srgbClr val="010202"/>
                </a:solidFill>
                <a:latin typeface="Arial"/>
                <a:cs typeface="Arial"/>
              </a:rPr>
              <a:t>urease</a:t>
            </a:r>
            <a:r>
              <a:rPr sz="1412" b="1" spc="-18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412" b="1" dirty="0">
                <a:solidFill>
                  <a:srgbClr val="010202"/>
                </a:solidFill>
                <a:latin typeface="Arial"/>
                <a:cs typeface="Arial"/>
              </a:rPr>
              <a:t>which</a:t>
            </a:r>
            <a:r>
              <a:rPr sz="1412" b="1" spc="-13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412" b="1" dirty="0">
                <a:solidFill>
                  <a:srgbClr val="010202"/>
                </a:solidFill>
                <a:latin typeface="Arial"/>
                <a:cs typeface="Arial"/>
              </a:rPr>
              <a:t>converts</a:t>
            </a:r>
            <a:r>
              <a:rPr sz="1412" b="1" spc="-13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412" b="1" dirty="0">
                <a:solidFill>
                  <a:srgbClr val="010202"/>
                </a:solidFill>
                <a:latin typeface="Arial"/>
                <a:cs typeface="Arial"/>
              </a:rPr>
              <a:t>urea</a:t>
            </a:r>
            <a:r>
              <a:rPr sz="1412" b="1" spc="-18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412" b="1" dirty="0">
                <a:solidFill>
                  <a:srgbClr val="010202"/>
                </a:solidFill>
                <a:latin typeface="Arial"/>
                <a:cs typeface="Arial"/>
              </a:rPr>
              <a:t>(abundant</a:t>
            </a:r>
            <a:r>
              <a:rPr sz="1412" b="1" spc="-13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412" b="1" dirty="0">
                <a:solidFill>
                  <a:srgbClr val="010202"/>
                </a:solidFill>
                <a:latin typeface="Arial"/>
                <a:cs typeface="Arial"/>
              </a:rPr>
              <a:t>in</a:t>
            </a:r>
            <a:r>
              <a:rPr sz="1412" b="1" spc="-18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412" b="1" dirty="0">
                <a:solidFill>
                  <a:srgbClr val="010202"/>
                </a:solidFill>
                <a:latin typeface="Arial"/>
                <a:cs typeface="Arial"/>
              </a:rPr>
              <a:t>saliva</a:t>
            </a:r>
            <a:r>
              <a:rPr sz="1412" b="1" spc="-13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412" b="1" spc="-44" dirty="0">
                <a:solidFill>
                  <a:srgbClr val="010202"/>
                </a:solidFill>
                <a:latin typeface="Arial"/>
                <a:cs typeface="Arial"/>
              </a:rPr>
              <a:t>&amp; </a:t>
            </a:r>
            <a:r>
              <a:rPr sz="1412" b="1" dirty="0">
                <a:solidFill>
                  <a:srgbClr val="010202"/>
                </a:solidFill>
                <a:latin typeface="Arial"/>
                <a:cs typeface="Arial"/>
              </a:rPr>
              <a:t>gastric</a:t>
            </a:r>
            <a:r>
              <a:rPr sz="1412" b="1" spc="-49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412" b="1" dirty="0">
                <a:solidFill>
                  <a:srgbClr val="010202"/>
                </a:solidFill>
                <a:latin typeface="Arial"/>
                <a:cs typeface="Arial"/>
              </a:rPr>
              <a:t>juices)</a:t>
            </a:r>
            <a:r>
              <a:rPr sz="1412" b="1" spc="-49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412" b="1" dirty="0">
                <a:solidFill>
                  <a:srgbClr val="010202"/>
                </a:solidFill>
                <a:latin typeface="Arial"/>
                <a:cs typeface="Arial"/>
              </a:rPr>
              <a:t>to</a:t>
            </a:r>
            <a:r>
              <a:rPr sz="1412" b="1" spc="-44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412" b="1" dirty="0">
                <a:solidFill>
                  <a:srgbClr val="010202"/>
                </a:solidFill>
                <a:latin typeface="Arial"/>
                <a:cs typeface="Arial"/>
              </a:rPr>
              <a:t>ammonia</a:t>
            </a:r>
            <a:r>
              <a:rPr sz="1412" b="1" spc="-35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412" b="1" dirty="0">
                <a:solidFill>
                  <a:srgbClr val="010202"/>
                </a:solidFill>
                <a:latin typeface="Arial"/>
                <a:cs typeface="Arial"/>
              </a:rPr>
              <a:t>and</a:t>
            </a:r>
            <a:r>
              <a:rPr sz="1412" b="1" spc="-40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412" b="1" spc="-9" dirty="0">
                <a:solidFill>
                  <a:srgbClr val="010202"/>
                </a:solidFill>
                <a:latin typeface="Arial"/>
                <a:cs typeface="Arial"/>
              </a:rPr>
              <a:t>bicarbonate)</a:t>
            </a:r>
            <a:endParaRPr sz="1412" dirty="0">
              <a:latin typeface="Arial"/>
              <a:cs typeface="Arial"/>
            </a:endParaRPr>
          </a:p>
          <a:p>
            <a:pPr marL="576573">
              <a:lnSpc>
                <a:spcPts val="1655"/>
              </a:lnSpc>
            </a:pPr>
            <a:r>
              <a:rPr sz="1412" b="1" spc="-35" dirty="0">
                <a:solidFill>
                  <a:srgbClr val="010202"/>
                </a:solidFill>
                <a:latin typeface="Arial"/>
                <a:cs typeface="Arial"/>
              </a:rPr>
              <a:t>C=O(NH2)2</a:t>
            </a:r>
            <a:r>
              <a:rPr sz="1412" b="1" spc="-44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412" b="1" dirty="0">
                <a:solidFill>
                  <a:srgbClr val="010202"/>
                </a:solidFill>
                <a:latin typeface="Arial"/>
                <a:cs typeface="Arial"/>
              </a:rPr>
              <a:t>+</a:t>
            </a:r>
            <a:r>
              <a:rPr sz="1412" b="1" spc="-40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412" b="1" dirty="0">
                <a:solidFill>
                  <a:srgbClr val="010202"/>
                </a:solidFill>
                <a:latin typeface="Arial"/>
                <a:cs typeface="Arial"/>
              </a:rPr>
              <a:t>H+</a:t>
            </a:r>
            <a:r>
              <a:rPr sz="1412" b="1" spc="-44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412" b="1" spc="-18" dirty="0">
                <a:solidFill>
                  <a:srgbClr val="010202"/>
                </a:solidFill>
                <a:latin typeface="Arial"/>
                <a:cs typeface="Arial"/>
              </a:rPr>
              <a:t>+2H2O</a:t>
            </a:r>
            <a:r>
              <a:rPr sz="1412" b="1" spc="304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412" b="1" spc="-9" dirty="0">
                <a:solidFill>
                  <a:srgbClr val="010202"/>
                </a:solidFill>
                <a:latin typeface="Arial"/>
                <a:cs typeface="Arial"/>
              </a:rPr>
              <a:t>--urease--</a:t>
            </a:r>
            <a:r>
              <a:rPr sz="1412" b="1" dirty="0">
                <a:solidFill>
                  <a:srgbClr val="010202"/>
                </a:solidFill>
                <a:latin typeface="Arial"/>
                <a:cs typeface="Arial"/>
              </a:rPr>
              <a:t>&gt;</a:t>
            </a:r>
            <a:r>
              <a:rPr sz="1412" b="1" spc="-40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412" b="1" dirty="0">
                <a:solidFill>
                  <a:srgbClr val="010202"/>
                </a:solidFill>
                <a:latin typeface="Arial"/>
                <a:cs typeface="Arial"/>
              </a:rPr>
              <a:t>HCO3</a:t>
            </a:r>
            <a:r>
              <a:rPr sz="1390" b="1" baseline="23809" dirty="0">
                <a:solidFill>
                  <a:srgbClr val="010202"/>
                </a:solidFill>
                <a:latin typeface="Arial"/>
                <a:cs typeface="Arial"/>
              </a:rPr>
              <a:t>-</a:t>
            </a:r>
            <a:r>
              <a:rPr sz="1390" b="1" spc="132" baseline="23809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412" b="1" dirty="0">
                <a:solidFill>
                  <a:srgbClr val="010202"/>
                </a:solidFill>
                <a:latin typeface="Arial"/>
                <a:cs typeface="Arial"/>
              </a:rPr>
              <a:t>+</a:t>
            </a:r>
            <a:r>
              <a:rPr sz="1412" b="1" spc="-49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412" b="1" dirty="0">
                <a:solidFill>
                  <a:srgbClr val="010202"/>
                </a:solidFill>
                <a:latin typeface="Arial"/>
                <a:cs typeface="Arial"/>
              </a:rPr>
              <a:t>2(NH4)</a:t>
            </a:r>
            <a:r>
              <a:rPr sz="1412" b="1" spc="-49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390" spc="-66" baseline="23809" dirty="0">
                <a:solidFill>
                  <a:srgbClr val="010202"/>
                </a:solidFill>
                <a:latin typeface="Arial"/>
                <a:cs typeface="Arial"/>
              </a:rPr>
              <a:t>+</a:t>
            </a:r>
            <a:endParaRPr sz="1390" baseline="23809" dirty="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456970" y="2511249"/>
            <a:ext cx="5280212" cy="1792380"/>
            <a:chOff x="2038299" y="2846082"/>
            <a:chExt cx="5984240" cy="2031364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95449" y="4381461"/>
              <a:ext cx="2027796" cy="436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95449" y="4162450"/>
              <a:ext cx="38493" cy="8776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95449" y="3450158"/>
              <a:ext cx="729119" cy="45043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58679" y="3450158"/>
              <a:ext cx="364566" cy="78192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02800" y="3450158"/>
              <a:ext cx="119824" cy="466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15449" y="3450158"/>
              <a:ext cx="31597" cy="1537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042185" y="3398494"/>
              <a:ext cx="2011680" cy="1348740"/>
            </a:xfrm>
            <a:custGeom>
              <a:avLst/>
              <a:gdLst/>
              <a:ahLst/>
              <a:cxnLst/>
              <a:rect l="l" t="t" r="r" b="b"/>
              <a:pathLst>
                <a:path w="2011679" h="1348739">
                  <a:moveTo>
                    <a:pt x="181508" y="1090972"/>
                  </a:moveTo>
                  <a:lnTo>
                    <a:pt x="181508" y="448398"/>
                  </a:lnTo>
                  <a:lnTo>
                    <a:pt x="180822" y="448741"/>
                  </a:lnTo>
                  <a:lnTo>
                    <a:pt x="180798" y="448549"/>
                  </a:lnTo>
                  <a:lnTo>
                    <a:pt x="132225" y="458842"/>
                  </a:lnTo>
                  <a:lnTo>
                    <a:pt x="88578" y="479441"/>
                  </a:lnTo>
                  <a:lnTo>
                    <a:pt x="52049" y="508677"/>
                  </a:lnTo>
                  <a:lnTo>
                    <a:pt x="24121" y="545028"/>
                  </a:lnTo>
                  <a:lnTo>
                    <a:pt x="6277" y="586974"/>
                  </a:lnTo>
                  <a:lnTo>
                    <a:pt x="0" y="632993"/>
                  </a:lnTo>
                  <a:lnTo>
                    <a:pt x="6866" y="681111"/>
                  </a:lnTo>
                  <a:lnTo>
                    <a:pt x="26731" y="725276"/>
                  </a:lnTo>
                  <a:lnTo>
                    <a:pt x="58234" y="763332"/>
                  </a:lnTo>
                  <a:lnTo>
                    <a:pt x="98284" y="791895"/>
                  </a:lnTo>
                  <a:lnTo>
                    <a:pt x="98983" y="791070"/>
                  </a:lnTo>
                  <a:lnTo>
                    <a:pt x="100012" y="793127"/>
                  </a:lnTo>
                  <a:lnTo>
                    <a:pt x="100012" y="1043083"/>
                  </a:lnTo>
                  <a:lnTo>
                    <a:pt x="120259" y="1061511"/>
                  </a:lnTo>
                  <a:lnTo>
                    <a:pt x="157950" y="1083314"/>
                  </a:lnTo>
                  <a:lnTo>
                    <a:pt x="181508" y="1090972"/>
                  </a:lnTo>
                  <a:close/>
                </a:path>
                <a:path w="2011679" h="1348739">
                  <a:moveTo>
                    <a:pt x="100012" y="1043083"/>
                  </a:moveTo>
                  <a:lnTo>
                    <a:pt x="100012" y="793127"/>
                  </a:lnTo>
                  <a:lnTo>
                    <a:pt x="98284" y="791895"/>
                  </a:lnTo>
                  <a:lnTo>
                    <a:pt x="75577" y="818679"/>
                  </a:lnTo>
                  <a:lnTo>
                    <a:pt x="58407" y="849491"/>
                  </a:lnTo>
                  <a:lnTo>
                    <a:pt x="47838" y="882640"/>
                  </a:lnTo>
                  <a:lnTo>
                    <a:pt x="44234" y="917257"/>
                  </a:lnTo>
                  <a:lnTo>
                    <a:pt x="49594" y="959670"/>
                  </a:lnTo>
                  <a:lnTo>
                    <a:pt x="64864" y="998585"/>
                  </a:lnTo>
                  <a:lnTo>
                    <a:pt x="88825" y="1032900"/>
                  </a:lnTo>
                  <a:lnTo>
                    <a:pt x="100012" y="1043083"/>
                  </a:lnTo>
                  <a:close/>
                </a:path>
                <a:path w="2011679" h="1348739">
                  <a:moveTo>
                    <a:pt x="1045730" y="1347275"/>
                  </a:moveTo>
                  <a:lnTo>
                    <a:pt x="1045730" y="105841"/>
                  </a:lnTo>
                  <a:lnTo>
                    <a:pt x="1008097" y="77995"/>
                  </a:lnTo>
                  <a:lnTo>
                    <a:pt x="965663" y="57521"/>
                  </a:lnTo>
                  <a:lnTo>
                    <a:pt x="919714" y="44891"/>
                  </a:lnTo>
                  <a:lnTo>
                    <a:pt x="871537" y="40576"/>
                  </a:lnTo>
                  <a:lnTo>
                    <a:pt x="817574" y="45984"/>
                  </a:lnTo>
                  <a:lnTo>
                    <a:pt x="767039" y="61618"/>
                  </a:lnTo>
                  <a:lnTo>
                    <a:pt x="721553" y="86596"/>
                  </a:lnTo>
                  <a:lnTo>
                    <a:pt x="682732" y="120034"/>
                  </a:lnTo>
                  <a:lnTo>
                    <a:pt x="652195" y="161048"/>
                  </a:lnTo>
                  <a:lnTo>
                    <a:pt x="651395" y="162534"/>
                  </a:lnTo>
                  <a:lnTo>
                    <a:pt x="614064" y="145493"/>
                  </a:lnTo>
                  <a:lnTo>
                    <a:pt x="574771" y="133188"/>
                  </a:lnTo>
                  <a:lnTo>
                    <a:pt x="533991" y="125723"/>
                  </a:lnTo>
                  <a:lnTo>
                    <a:pt x="492404" y="123215"/>
                  </a:lnTo>
                  <a:lnTo>
                    <a:pt x="441413" y="126967"/>
                  </a:lnTo>
                  <a:lnTo>
                    <a:pt x="393043" y="137832"/>
                  </a:lnTo>
                  <a:lnTo>
                    <a:pt x="347943" y="155221"/>
                  </a:lnTo>
                  <a:lnTo>
                    <a:pt x="306757" y="178543"/>
                  </a:lnTo>
                  <a:lnTo>
                    <a:pt x="270133" y="207211"/>
                  </a:lnTo>
                  <a:lnTo>
                    <a:pt x="238718" y="240635"/>
                  </a:lnTo>
                  <a:lnTo>
                    <a:pt x="213159" y="278225"/>
                  </a:lnTo>
                  <a:lnTo>
                    <a:pt x="194101" y="319394"/>
                  </a:lnTo>
                  <a:lnTo>
                    <a:pt x="182192" y="363551"/>
                  </a:lnTo>
                  <a:lnTo>
                    <a:pt x="178079" y="410108"/>
                  </a:lnTo>
                  <a:lnTo>
                    <a:pt x="178202" y="419793"/>
                  </a:lnTo>
                  <a:lnTo>
                    <a:pt x="178722" y="429467"/>
                  </a:lnTo>
                  <a:lnTo>
                    <a:pt x="179606" y="439120"/>
                  </a:lnTo>
                  <a:lnTo>
                    <a:pt x="180798" y="448549"/>
                  </a:lnTo>
                  <a:lnTo>
                    <a:pt x="181508" y="448398"/>
                  </a:lnTo>
                  <a:lnTo>
                    <a:pt x="181508" y="1090972"/>
                  </a:lnTo>
                  <a:lnTo>
                    <a:pt x="200680" y="1097205"/>
                  </a:lnTo>
                  <a:lnTo>
                    <a:pt x="247230" y="1102080"/>
                  </a:lnTo>
                  <a:lnTo>
                    <a:pt x="255003" y="1102080"/>
                  </a:lnTo>
                  <a:lnTo>
                    <a:pt x="263004" y="1101737"/>
                  </a:lnTo>
                  <a:lnTo>
                    <a:pt x="270891" y="1100823"/>
                  </a:lnTo>
                  <a:lnTo>
                    <a:pt x="270891" y="1103652"/>
                  </a:lnTo>
                  <a:lnTo>
                    <a:pt x="296277" y="1138563"/>
                  </a:lnTo>
                  <a:lnTo>
                    <a:pt x="327424" y="1171098"/>
                  </a:lnTo>
                  <a:lnTo>
                    <a:pt x="362662" y="1199403"/>
                  </a:lnTo>
                  <a:lnTo>
                    <a:pt x="401464" y="1223195"/>
                  </a:lnTo>
                  <a:lnTo>
                    <a:pt x="443304" y="1242192"/>
                  </a:lnTo>
                  <a:lnTo>
                    <a:pt x="487655" y="1256112"/>
                  </a:lnTo>
                  <a:lnTo>
                    <a:pt x="534043" y="1264674"/>
                  </a:lnTo>
                  <a:lnTo>
                    <a:pt x="581787" y="1267587"/>
                  </a:lnTo>
                  <a:lnTo>
                    <a:pt x="630344" y="1264568"/>
                  </a:lnTo>
                  <a:lnTo>
                    <a:pt x="677841" y="1255614"/>
                  </a:lnTo>
                  <a:lnTo>
                    <a:pt x="723602" y="1240872"/>
                  </a:lnTo>
                  <a:lnTo>
                    <a:pt x="766381" y="1220764"/>
                  </a:lnTo>
                  <a:lnTo>
                    <a:pt x="766953" y="1220495"/>
                  </a:lnTo>
                  <a:lnTo>
                    <a:pt x="766953" y="1221382"/>
                  </a:lnTo>
                  <a:lnTo>
                    <a:pt x="798690" y="1257939"/>
                  </a:lnTo>
                  <a:lnTo>
                    <a:pt x="836718" y="1289392"/>
                  </a:lnTo>
                  <a:lnTo>
                    <a:pt x="879552" y="1314635"/>
                  </a:lnTo>
                  <a:lnTo>
                    <a:pt x="926282" y="1333220"/>
                  </a:lnTo>
                  <a:lnTo>
                    <a:pt x="975997" y="1344699"/>
                  </a:lnTo>
                  <a:lnTo>
                    <a:pt x="1027785" y="1348625"/>
                  </a:lnTo>
                  <a:lnTo>
                    <a:pt x="1045730" y="1347275"/>
                  </a:lnTo>
                  <a:close/>
                </a:path>
                <a:path w="2011679" h="1348739">
                  <a:moveTo>
                    <a:pt x="270891" y="1103652"/>
                  </a:moveTo>
                  <a:lnTo>
                    <a:pt x="270891" y="1100823"/>
                  </a:lnTo>
                  <a:lnTo>
                    <a:pt x="269748" y="1102080"/>
                  </a:lnTo>
                  <a:lnTo>
                    <a:pt x="270891" y="1103652"/>
                  </a:lnTo>
                  <a:close/>
                </a:path>
                <a:path w="2011679" h="1348739">
                  <a:moveTo>
                    <a:pt x="766406" y="1220752"/>
                  </a:moveTo>
                  <a:close/>
                </a:path>
                <a:path w="2011679" h="1348739">
                  <a:moveTo>
                    <a:pt x="766953" y="1221382"/>
                  </a:moveTo>
                  <a:lnTo>
                    <a:pt x="766953" y="1220495"/>
                  </a:lnTo>
                  <a:lnTo>
                    <a:pt x="766406" y="1220752"/>
                  </a:lnTo>
                  <a:lnTo>
                    <a:pt x="766953" y="1221382"/>
                  </a:lnTo>
                  <a:close/>
                </a:path>
                <a:path w="2011679" h="1348739">
                  <a:moveTo>
                    <a:pt x="1388516" y="1170654"/>
                  </a:moveTo>
                  <a:lnTo>
                    <a:pt x="1388516" y="73037"/>
                  </a:lnTo>
                  <a:lnTo>
                    <a:pt x="1388059" y="72809"/>
                  </a:lnTo>
                  <a:lnTo>
                    <a:pt x="1388059" y="72604"/>
                  </a:lnTo>
                  <a:lnTo>
                    <a:pt x="1355981" y="42192"/>
                  </a:lnTo>
                  <a:lnTo>
                    <a:pt x="1317093" y="19245"/>
                  </a:lnTo>
                  <a:lnTo>
                    <a:pt x="1273510" y="4934"/>
                  </a:lnTo>
                  <a:lnTo>
                    <a:pt x="1226896" y="0"/>
                  </a:lnTo>
                  <a:lnTo>
                    <a:pt x="1181692" y="4640"/>
                  </a:lnTo>
                  <a:lnTo>
                    <a:pt x="1139479" y="18031"/>
                  </a:lnTo>
                  <a:lnTo>
                    <a:pt x="1101682" y="39378"/>
                  </a:lnTo>
                  <a:lnTo>
                    <a:pt x="1069729" y="67885"/>
                  </a:lnTo>
                  <a:lnTo>
                    <a:pt x="1045044" y="102755"/>
                  </a:lnTo>
                  <a:lnTo>
                    <a:pt x="1045730" y="105841"/>
                  </a:lnTo>
                  <a:lnTo>
                    <a:pt x="1045730" y="1347275"/>
                  </a:lnTo>
                  <a:lnTo>
                    <a:pt x="1127594" y="1333698"/>
                  </a:lnTo>
                  <a:lnTo>
                    <a:pt x="1173278" y="1315888"/>
                  </a:lnTo>
                  <a:lnTo>
                    <a:pt x="1215123" y="1291875"/>
                  </a:lnTo>
                  <a:lnTo>
                    <a:pt x="1252360" y="1262184"/>
                  </a:lnTo>
                  <a:lnTo>
                    <a:pt x="1284221" y="1227335"/>
                  </a:lnTo>
                  <a:lnTo>
                    <a:pt x="1309936" y="1187852"/>
                  </a:lnTo>
                  <a:lnTo>
                    <a:pt x="1328737" y="1144257"/>
                  </a:lnTo>
                  <a:lnTo>
                    <a:pt x="1328966" y="1145857"/>
                  </a:lnTo>
                  <a:lnTo>
                    <a:pt x="1362248" y="1161950"/>
                  </a:lnTo>
                  <a:lnTo>
                    <a:pt x="1388059" y="1170502"/>
                  </a:lnTo>
                  <a:lnTo>
                    <a:pt x="1388059" y="72809"/>
                  </a:lnTo>
                  <a:lnTo>
                    <a:pt x="1388172" y="1170540"/>
                  </a:lnTo>
                  <a:lnTo>
                    <a:pt x="1388516" y="1170654"/>
                  </a:lnTo>
                  <a:close/>
                </a:path>
                <a:path w="2011679" h="1348739">
                  <a:moveTo>
                    <a:pt x="1783308" y="169392"/>
                  </a:moveTo>
                  <a:lnTo>
                    <a:pt x="1767672" y="122793"/>
                  </a:lnTo>
                  <a:lnTo>
                    <a:pt x="1741280" y="81889"/>
                  </a:lnTo>
                  <a:lnTo>
                    <a:pt x="1705756" y="47920"/>
                  </a:lnTo>
                  <a:lnTo>
                    <a:pt x="1662726" y="22123"/>
                  </a:lnTo>
                  <a:lnTo>
                    <a:pt x="1613816" y="5737"/>
                  </a:lnTo>
                  <a:lnTo>
                    <a:pt x="1560652" y="0"/>
                  </a:lnTo>
                  <a:lnTo>
                    <a:pt x="1511728" y="4882"/>
                  </a:lnTo>
                  <a:lnTo>
                    <a:pt x="1465611" y="19088"/>
                  </a:lnTo>
                  <a:lnTo>
                    <a:pt x="1423867" y="41951"/>
                  </a:lnTo>
                  <a:lnTo>
                    <a:pt x="1388172" y="72711"/>
                  </a:lnTo>
                  <a:lnTo>
                    <a:pt x="1388516" y="73037"/>
                  </a:lnTo>
                  <a:lnTo>
                    <a:pt x="1388516" y="1170654"/>
                  </a:lnTo>
                  <a:lnTo>
                    <a:pt x="1397460" y="1173618"/>
                  </a:lnTo>
                  <a:lnTo>
                    <a:pt x="1434086" y="1180720"/>
                  </a:lnTo>
                  <a:lnTo>
                    <a:pt x="1471612" y="1183119"/>
                  </a:lnTo>
                  <a:lnTo>
                    <a:pt x="1519767" y="1179172"/>
                  </a:lnTo>
                  <a:lnTo>
                    <a:pt x="1565128" y="1167860"/>
                  </a:lnTo>
                  <a:lnTo>
                    <a:pt x="1606939" y="1149862"/>
                  </a:lnTo>
                  <a:lnTo>
                    <a:pt x="1644446" y="1125855"/>
                  </a:lnTo>
                  <a:lnTo>
                    <a:pt x="1676895" y="1096517"/>
                  </a:lnTo>
                  <a:lnTo>
                    <a:pt x="1703531" y="1062528"/>
                  </a:lnTo>
                  <a:lnTo>
                    <a:pt x="1723600" y="1024565"/>
                  </a:lnTo>
                  <a:lnTo>
                    <a:pt x="1736346" y="983307"/>
                  </a:lnTo>
                  <a:lnTo>
                    <a:pt x="1740560" y="943726"/>
                  </a:lnTo>
                  <a:lnTo>
                    <a:pt x="1740560" y="938860"/>
                  </a:lnTo>
                  <a:lnTo>
                    <a:pt x="1782394" y="930180"/>
                  </a:lnTo>
                  <a:lnTo>
                    <a:pt x="1782394" y="169849"/>
                  </a:lnTo>
                  <a:lnTo>
                    <a:pt x="1783308" y="169392"/>
                  </a:lnTo>
                  <a:close/>
                </a:path>
                <a:path w="2011679" h="1348739">
                  <a:moveTo>
                    <a:pt x="1741017" y="939431"/>
                  </a:moveTo>
                  <a:lnTo>
                    <a:pt x="1740560" y="938860"/>
                  </a:lnTo>
                  <a:lnTo>
                    <a:pt x="1740560" y="943726"/>
                  </a:lnTo>
                  <a:lnTo>
                    <a:pt x="1741017" y="939431"/>
                  </a:lnTo>
                  <a:close/>
                </a:path>
                <a:path w="2011679" h="1348739">
                  <a:moveTo>
                    <a:pt x="1965502" y="388962"/>
                  </a:moveTo>
                  <a:lnTo>
                    <a:pt x="1961034" y="345988"/>
                  </a:lnTo>
                  <a:lnTo>
                    <a:pt x="1948115" y="305435"/>
                  </a:lnTo>
                  <a:lnTo>
                    <a:pt x="1927479" y="268185"/>
                  </a:lnTo>
                  <a:lnTo>
                    <a:pt x="1899857" y="235119"/>
                  </a:lnTo>
                  <a:lnTo>
                    <a:pt x="1865981" y="207120"/>
                  </a:lnTo>
                  <a:lnTo>
                    <a:pt x="1826583" y="185070"/>
                  </a:lnTo>
                  <a:lnTo>
                    <a:pt x="1782394" y="169849"/>
                  </a:lnTo>
                  <a:lnTo>
                    <a:pt x="1782394" y="930180"/>
                  </a:lnTo>
                  <a:lnTo>
                    <a:pt x="1837377" y="911196"/>
                  </a:lnTo>
                  <a:lnTo>
                    <a:pt x="1879798" y="887768"/>
                  </a:lnTo>
                  <a:lnTo>
                    <a:pt x="1917400" y="858810"/>
                  </a:lnTo>
                  <a:lnTo>
                    <a:pt x="1945386" y="829367"/>
                  </a:lnTo>
                  <a:lnTo>
                    <a:pt x="1945386" y="478459"/>
                  </a:lnTo>
                  <a:lnTo>
                    <a:pt x="1954122" y="456841"/>
                  </a:lnTo>
                  <a:lnTo>
                    <a:pt x="1960416" y="434611"/>
                  </a:lnTo>
                  <a:lnTo>
                    <a:pt x="1964224" y="411931"/>
                  </a:lnTo>
                  <a:lnTo>
                    <a:pt x="1965502" y="388962"/>
                  </a:lnTo>
                  <a:close/>
                </a:path>
                <a:path w="2011679" h="1348739">
                  <a:moveTo>
                    <a:pt x="2011337" y="653910"/>
                  </a:moveTo>
                  <a:lnTo>
                    <a:pt x="2007086" y="606824"/>
                  </a:lnTo>
                  <a:lnTo>
                    <a:pt x="1994563" y="561313"/>
                  </a:lnTo>
                  <a:lnTo>
                    <a:pt x="1974111" y="518266"/>
                  </a:lnTo>
                  <a:lnTo>
                    <a:pt x="1946071" y="478574"/>
                  </a:lnTo>
                  <a:lnTo>
                    <a:pt x="1945386" y="478459"/>
                  </a:lnTo>
                  <a:lnTo>
                    <a:pt x="1945386" y="829367"/>
                  </a:lnTo>
                  <a:lnTo>
                    <a:pt x="1975654" y="786917"/>
                  </a:lnTo>
                  <a:lnTo>
                    <a:pt x="1995063" y="745285"/>
                  </a:lnTo>
                  <a:lnTo>
                    <a:pt x="2007165" y="700732"/>
                  </a:lnTo>
                  <a:lnTo>
                    <a:pt x="2011337" y="653910"/>
                  </a:lnTo>
                  <a:close/>
                </a:path>
              </a:pathLst>
            </a:custGeom>
            <a:solidFill>
              <a:srgbClr val="E8F5F5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" name="object 17"/>
            <p:cNvSpPr/>
            <p:nvPr/>
          </p:nvSpPr>
          <p:spPr>
            <a:xfrm>
              <a:off x="2038299" y="3394722"/>
              <a:ext cx="2006600" cy="1356360"/>
            </a:xfrm>
            <a:custGeom>
              <a:avLst/>
              <a:gdLst/>
              <a:ahLst/>
              <a:cxnLst/>
              <a:rect l="l" t="t" r="r" b="b"/>
              <a:pathLst>
                <a:path w="2006600" h="1356360">
                  <a:moveTo>
                    <a:pt x="190500" y="446684"/>
                  </a:moveTo>
                  <a:lnTo>
                    <a:pt x="127000" y="459002"/>
                  </a:lnTo>
                  <a:lnTo>
                    <a:pt x="88900" y="479962"/>
                  </a:lnTo>
                  <a:lnTo>
                    <a:pt x="50800" y="509749"/>
                  </a:lnTo>
                  <a:lnTo>
                    <a:pt x="12700" y="546832"/>
                  </a:lnTo>
                  <a:lnTo>
                    <a:pt x="0" y="589681"/>
                  </a:lnTo>
                  <a:lnTo>
                    <a:pt x="0" y="636765"/>
                  </a:lnTo>
                  <a:lnTo>
                    <a:pt x="12700" y="591771"/>
                  </a:lnTo>
                  <a:lnTo>
                    <a:pt x="25400" y="550718"/>
                  </a:lnTo>
                  <a:lnTo>
                    <a:pt x="50800" y="515107"/>
                  </a:lnTo>
                  <a:lnTo>
                    <a:pt x="88900" y="486439"/>
                  </a:lnTo>
                  <a:lnTo>
                    <a:pt x="127000" y="466217"/>
                  </a:lnTo>
                  <a:lnTo>
                    <a:pt x="177800" y="455942"/>
                  </a:lnTo>
                  <a:lnTo>
                    <a:pt x="177800" y="455485"/>
                  </a:lnTo>
                  <a:lnTo>
                    <a:pt x="190500" y="446684"/>
                  </a:lnTo>
                  <a:close/>
                </a:path>
                <a:path w="2006600" h="1356360">
                  <a:moveTo>
                    <a:pt x="96722" y="789845"/>
                  </a:moveTo>
                  <a:lnTo>
                    <a:pt x="63500" y="764375"/>
                  </a:lnTo>
                  <a:lnTo>
                    <a:pt x="25400" y="727162"/>
                  </a:lnTo>
                  <a:lnTo>
                    <a:pt x="12700" y="684012"/>
                  </a:lnTo>
                  <a:lnTo>
                    <a:pt x="0" y="636993"/>
                  </a:lnTo>
                  <a:lnTo>
                    <a:pt x="0" y="686158"/>
                  </a:lnTo>
                  <a:lnTo>
                    <a:pt x="25400" y="731219"/>
                  </a:lnTo>
                  <a:lnTo>
                    <a:pt x="50800" y="770001"/>
                  </a:lnTo>
                  <a:lnTo>
                    <a:pt x="88669" y="792609"/>
                  </a:lnTo>
                  <a:lnTo>
                    <a:pt x="88900" y="792098"/>
                  </a:lnTo>
                  <a:lnTo>
                    <a:pt x="96722" y="789845"/>
                  </a:lnTo>
                  <a:close/>
                </a:path>
                <a:path w="2006600" h="1356360">
                  <a:moveTo>
                    <a:pt x="94011" y="795798"/>
                  </a:moveTo>
                  <a:lnTo>
                    <a:pt x="88669" y="792609"/>
                  </a:lnTo>
                  <a:lnTo>
                    <a:pt x="76200" y="820265"/>
                  </a:lnTo>
                  <a:lnTo>
                    <a:pt x="50800" y="851720"/>
                  </a:lnTo>
                  <a:lnTo>
                    <a:pt x="38100" y="885598"/>
                  </a:lnTo>
                  <a:lnTo>
                    <a:pt x="38100" y="959137"/>
                  </a:lnTo>
                  <a:lnTo>
                    <a:pt x="50800" y="994610"/>
                  </a:lnTo>
                  <a:lnTo>
                    <a:pt x="50800" y="887178"/>
                  </a:lnTo>
                  <a:lnTo>
                    <a:pt x="63500" y="854763"/>
                  </a:lnTo>
                  <a:lnTo>
                    <a:pt x="76200" y="824620"/>
                  </a:lnTo>
                  <a:lnTo>
                    <a:pt x="88900" y="811103"/>
                  </a:lnTo>
                  <a:lnTo>
                    <a:pt x="88900" y="796442"/>
                  </a:lnTo>
                  <a:lnTo>
                    <a:pt x="94011" y="795798"/>
                  </a:lnTo>
                  <a:close/>
                </a:path>
                <a:path w="2006600" h="1356360">
                  <a:moveTo>
                    <a:pt x="279400" y="1099680"/>
                  </a:moveTo>
                  <a:lnTo>
                    <a:pt x="266700" y="1100823"/>
                  </a:lnTo>
                  <a:lnTo>
                    <a:pt x="254000" y="1101623"/>
                  </a:lnTo>
                  <a:lnTo>
                    <a:pt x="254000" y="1102080"/>
                  </a:lnTo>
                  <a:lnTo>
                    <a:pt x="241300" y="1102080"/>
                  </a:lnTo>
                  <a:lnTo>
                    <a:pt x="203200" y="1098389"/>
                  </a:lnTo>
                  <a:lnTo>
                    <a:pt x="165100" y="1087807"/>
                  </a:lnTo>
                  <a:lnTo>
                    <a:pt x="127000" y="1071074"/>
                  </a:lnTo>
                  <a:lnTo>
                    <a:pt x="76200" y="1022131"/>
                  </a:lnTo>
                  <a:lnTo>
                    <a:pt x="50800" y="957473"/>
                  </a:lnTo>
                  <a:lnTo>
                    <a:pt x="50800" y="994610"/>
                  </a:lnTo>
                  <a:lnTo>
                    <a:pt x="76200" y="1026696"/>
                  </a:lnTo>
                  <a:lnTo>
                    <a:pt x="127000" y="1077623"/>
                  </a:lnTo>
                  <a:lnTo>
                    <a:pt x="165100" y="1094965"/>
                  </a:lnTo>
                  <a:lnTo>
                    <a:pt x="203200" y="1105920"/>
                  </a:lnTo>
                  <a:lnTo>
                    <a:pt x="241300" y="1109738"/>
                  </a:lnTo>
                  <a:lnTo>
                    <a:pt x="254000" y="1109738"/>
                  </a:lnTo>
                  <a:lnTo>
                    <a:pt x="266700" y="1109281"/>
                  </a:lnTo>
                  <a:lnTo>
                    <a:pt x="266700" y="1103795"/>
                  </a:lnTo>
                  <a:lnTo>
                    <a:pt x="268697" y="1105941"/>
                  </a:lnTo>
                  <a:lnTo>
                    <a:pt x="279400" y="1099680"/>
                  </a:lnTo>
                  <a:close/>
                </a:path>
                <a:path w="2006600" h="1356360">
                  <a:moveTo>
                    <a:pt x="101600" y="794842"/>
                  </a:moveTo>
                  <a:lnTo>
                    <a:pt x="101600" y="793584"/>
                  </a:lnTo>
                  <a:lnTo>
                    <a:pt x="96722" y="789845"/>
                  </a:lnTo>
                  <a:lnTo>
                    <a:pt x="88900" y="792098"/>
                  </a:lnTo>
                  <a:lnTo>
                    <a:pt x="88669" y="792609"/>
                  </a:lnTo>
                  <a:lnTo>
                    <a:pt x="94011" y="795798"/>
                  </a:lnTo>
                  <a:lnTo>
                    <a:pt x="101600" y="794842"/>
                  </a:lnTo>
                  <a:close/>
                </a:path>
                <a:path w="2006600" h="1356360">
                  <a:moveTo>
                    <a:pt x="96915" y="797532"/>
                  </a:moveTo>
                  <a:lnTo>
                    <a:pt x="94011" y="795798"/>
                  </a:lnTo>
                  <a:lnTo>
                    <a:pt x="88900" y="796442"/>
                  </a:lnTo>
                  <a:lnTo>
                    <a:pt x="88900" y="798614"/>
                  </a:lnTo>
                  <a:lnTo>
                    <a:pt x="96915" y="797532"/>
                  </a:lnTo>
                  <a:close/>
                </a:path>
                <a:path w="2006600" h="1356360">
                  <a:moveTo>
                    <a:pt x="99948" y="799342"/>
                  </a:moveTo>
                  <a:lnTo>
                    <a:pt x="96915" y="797532"/>
                  </a:lnTo>
                  <a:lnTo>
                    <a:pt x="88900" y="798614"/>
                  </a:lnTo>
                  <a:lnTo>
                    <a:pt x="88900" y="811103"/>
                  </a:lnTo>
                  <a:lnTo>
                    <a:pt x="99948" y="799342"/>
                  </a:lnTo>
                  <a:close/>
                </a:path>
                <a:path w="2006600" h="1356360">
                  <a:moveTo>
                    <a:pt x="101600" y="796899"/>
                  </a:moveTo>
                  <a:lnTo>
                    <a:pt x="101600" y="794842"/>
                  </a:lnTo>
                  <a:lnTo>
                    <a:pt x="94011" y="795798"/>
                  </a:lnTo>
                  <a:lnTo>
                    <a:pt x="96915" y="797532"/>
                  </a:lnTo>
                  <a:lnTo>
                    <a:pt x="101600" y="796899"/>
                  </a:lnTo>
                  <a:close/>
                </a:path>
                <a:path w="2006600" h="1356360">
                  <a:moveTo>
                    <a:pt x="101600" y="793584"/>
                  </a:moveTo>
                  <a:lnTo>
                    <a:pt x="101600" y="788441"/>
                  </a:lnTo>
                  <a:lnTo>
                    <a:pt x="96722" y="789845"/>
                  </a:lnTo>
                  <a:lnTo>
                    <a:pt x="101600" y="793584"/>
                  </a:lnTo>
                  <a:close/>
                </a:path>
                <a:path w="2006600" h="1356360">
                  <a:moveTo>
                    <a:pt x="101600" y="797585"/>
                  </a:moveTo>
                  <a:lnTo>
                    <a:pt x="101600" y="796899"/>
                  </a:lnTo>
                  <a:lnTo>
                    <a:pt x="96915" y="797532"/>
                  </a:lnTo>
                  <a:lnTo>
                    <a:pt x="99948" y="799342"/>
                  </a:lnTo>
                  <a:lnTo>
                    <a:pt x="101600" y="797585"/>
                  </a:lnTo>
                  <a:close/>
                </a:path>
                <a:path w="2006600" h="1356360">
                  <a:moveTo>
                    <a:pt x="101600" y="800328"/>
                  </a:moveTo>
                  <a:lnTo>
                    <a:pt x="101600" y="797585"/>
                  </a:lnTo>
                  <a:lnTo>
                    <a:pt x="99948" y="799342"/>
                  </a:lnTo>
                  <a:lnTo>
                    <a:pt x="101600" y="800328"/>
                  </a:lnTo>
                  <a:close/>
                </a:path>
                <a:path w="2006600" h="1356360">
                  <a:moveTo>
                    <a:pt x="1054100" y="120700"/>
                  </a:moveTo>
                  <a:lnTo>
                    <a:pt x="1042601" y="107040"/>
                  </a:lnTo>
                  <a:lnTo>
                    <a:pt x="1041400" y="108356"/>
                  </a:lnTo>
                  <a:lnTo>
                    <a:pt x="1041400" y="106756"/>
                  </a:lnTo>
                  <a:lnTo>
                    <a:pt x="1003300" y="78477"/>
                  </a:lnTo>
                  <a:lnTo>
                    <a:pt x="965200" y="57721"/>
                  </a:lnTo>
                  <a:lnTo>
                    <a:pt x="914400" y="44937"/>
                  </a:lnTo>
                  <a:lnTo>
                    <a:pt x="863600" y="40576"/>
                  </a:lnTo>
                  <a:lnTo>
                    <a:pt x="812800" y="46064"/>
                  </a:lnTo>
                  <a:lnTo>
                    <a:pt x="762000" y="61933"/>
                  </a:lnTo>
                  <a:lnTo>
                    <a:pt x="711200" y="87287"/>
                  </a:lnTo>
                  <a:lnTo>
                    <a:pt x="673100" y="121233"/>
                  </a:lnTo>
                  <a:lnTo>
                    <a:pt x="647700" y="162877"/>
                  </a:lnTo>
                  <a:lnTo>
                    <a:pt x="609600" y="145668"/>
                  </a:lnTo>
                  <a:lnTo>
                    <a:pt x="571500" y="133216"/>
                  </a:lnTo>
                  <a:lnTo>
                    <a:pt x="533400" y="125651"/>
                  </a:lnTo>
                  <a:lnTo>
                    <a:pt x="495300" y="123101"/>
                  </a:lnTo>
                  <a:lnTo>
                    <a:pt x="444500" y="126897"/>
                  </a:lnTo>
                  <a:lnTo>
                    <a:pt x="393700" y="137892"/>
                  </a:lnTo>
                  <a:lnTo>
                    <a:pt x="342900" y="155492"/>
                  </a:lnTo>
                  <a:lnTo>
                    <a:pt x="304800" y="179106"/>
                  </a:lnTo>
                  <a:lnTo>
                    <a:pt x="266700" y="208140"/>
                  </a:lnTo>
                  <a:lnTo>
                    <a:pt x="228600" y="242013"/>
                  </a:lnTo>
                  <a:lnTo>
                    <a:pt x="203200" y="280132"/>
                  </a:lnTo>
                  <a:lnTo>
                    <a:pt x="190500" y="321889"/>
                  </a:lnTo>
                  <a:lnTo>
                    <a:pt x="177800" y="366675"/>
                  </a:lnTo>
                  <a:lnTo>
                    <a:pt x="177800" y="368014"/>
                  </a:lnTo>
                  <a:lnTo>
                    <a:pt x="190500" y="324486"/>
                  </a:lnTo>
                  <a:lnTo>
                    <a:pt x="215900" y="283877"/>
                  </a:lnTo>
                  <a:lnTo>
                    <a:pt x="241300" y="246768"/>
                  </a:lnTo>
                  <a:lnTo>
                    <a:pt x="266700" y="213740"/>
                  </a:lnTo>
                  <a:lnTo>
                    <a:pt x="304800" y="185447"/>
                  </a:lnTo>
                  <a:lnTo>
                    <a:pt x="342900" y="162410"/>
                  </a:lnTo>
                  <a:lnTo>
                    <a:pt x="393700" y="145221"/>
                  </a:lnTo>
                  <a:lnTo>
                    <a:pt x="444500" y="134473"/>
                  </a:lnTo>
                  <a:lnTo>
                    <a:pt x="495300" y="130759"/>
                  </a:lnTo>
                  <a:lnTo>
                    <a:pt x="533400" y="133247"/>
                  </a:lnTo>
                  <a:lnTo>
                    <a:pt x="571500" y="140631"/>
                  </a:lnTo>
                  <a:lnTo>
                    <a:pt x="609600" y="152795"/>
                  </a:lnTo>
                  <a:lnTo>
                    <a:pt x="647700" y="169621"/>
                  </a:lnTo>
                  <a:lnTo>
                    <a:pt x="647700" y="166649"/>
                  </a:lnTo>
                  <a:lnTo>
                    <a:pt x="685800" y="126419"/>
                  </a:lnTo>
                  <a:lnTo>
                    <a:pt x="723900" y="93563"/>
                  </a:lnTo>
                  <a:lnTo>
                    <a:pt x="762000" y="68980"/>
                  </a:lnTo>
                  <a:lnTo>
                    <a:pt x="812800" y="53571"/>
                  </a:lnTo>
                  <a:lnTo>
                    <a:pt x="863600" y="48234"/>
                  </a:lnTo>
                  <a:lnTo>
                    <a:pt x="914400" y="52469"/>
                  </a:lnTo>
                  <a:lnTo>
                    <a:pt x="965200" y="64879"/>
                  </a:lnTo>
                  <a:lnTo>
                    <a:pt x="1003300" y="85026"/>
                  </a:lnTo>
                  <a:lnTo>
                    <a:pt x="1041400" y="112471"/>
                  </a:lnTo>
                  <a:lnTo>
                    <a:pt x="1054100" y="120700"/>
                  </a:lnTo>
                  <a:close/>
                </a:path>
                <a:path w="2006600" h="1356360">
                  <a:moveTo>
                    <a:pt x="268697" y="1105941"/>
                  </a:moveTo>
                  <a:lnTo>
                    <a:pt x="266700" y="1103795"/>
                  </a:lnTo>
                  <a:lnTo>
                    <a:pt x="266700" y="1107109"/>
                  </a:lnTo>
                  <a:lnTo>
                    <a:pt x="268697" y="1105941"/>
                  </a:lnTo>
                  <a:close/>
                </a:path>
                <a:path w="2006600" h="1356360">
                  <a:moveTo>
                    <a:pt x="762000" y="1227581"/>
                  </a:moveTo>
                  <a:lnTo>
                    <a:pt x="762000" y="1220952"/>
                  </a:lnTo>
                  <a:lnTo>
                    <a:pt x="723900" y="1241097"/>
                  </a:lnTo>
                  <a:lnTo>
                    <a:pt x="673100" y="1255671"/>
                  </a:lnTo>
                  <a:lnTo>
                    <a:pt x="622300" y="1264543"/>
                  </a:lnTo>
                  <a:lnTo>
                    <a:pt x="584200" y="1267586"/>
                  </a:lnTo>
                  <a:lnTo>
                    <a:pt x="520700" y="1263822"/>
                  </a:lnTo>
                  <a:lnTo>
                    <a:pt x="469900" y="1252809"/>
                  </a:lnTo>
                  <a:lnTo>
                    <a:pt x="419100" y="1234971"/>
                  </a:lnTo>
                  <a:lnTo>
                    <a:pt x="381000" y="1210728"/>
                  </a:lnTo>
                  <a:lnTo>
                    <a:pt x="342900" y="1180504"/>
                  </a:lnTo>
                  <a:lnTo>
                    <a:pt x="304800" y="1144718"/>
                  </a:lnTo>
                  <a:lnTo>
                    <a:pt x="268697" y="1105941"/>
                  </a:lnTo>
                  <a:lnTo>
                    <a:pt x="266700" y="1107109"/>
                  </a:lnTo>
                  <a:lnTo>
                    <a:pt x="266700" y="1107909"/>
                  </a:lnTo>
                  <a:lnTo>
                    <a:pt x="292100" y="1144827"/>
                  </a:lnTo>
                  <a:lnTo>
                    <a:pt x="317500" y="1177725"/>
                  </a:lnTo>
                  <a:lnTo>
                    <a:pt x="355600" y="1206327"/>
                  </a:lnTo>
                  <a:lnTo>
                    <a:pt x="393700" y="1230353"/>
                  </a:lnTo>
                  <a:lnTo>
                    <a:pt x="444500" y="1249525"/>
                  </a:lnTo>
                  <a:lnTo>
                    <a:pt x="482600" y="1263565"/>
                  </a:lnTo>
                  <a:lnTo>
                    <a:pt x="533400" y="1272192"/>
                  </a:lnTo>
                  <a:lnTo>
                    <a:pt x="584200" y="1275130"/>
                  </a:lnTo>
                  <a:lnTo>
                    <a:pt x="622300" y="1272089"/>
                  </a:lnTo>
                  <a:lnTo>
                    <a:pt x="673100" y="1263057"/>
                  </a:lnTo>
                  <a:lnTo>
                    <a:pt x="723900" y="1248175"/>
                  </a:lnTo>
                  <a:lnTo>
                    <a:pt x="762000" y="1227581"/>
                  </a:lnTo>
                  <a:close/>
                </a:path>
                <a:path w="2006600" h="1356360">
                  <a:moveTo>
                    <a:pt x="1333500" y="1146314"/>
                  </a:moveTo>
                  <a:lnTo>
                    <a:pt x="1333500" y="1132370"/>
                  </a:lnTo>
                  <a:lnTo>
                    <a:pt x="1320800" y="1146771"/>
                  </a:lnTo>
                  <a:lnTo>
                    <a:pt x="1308100" y="1189766"/>
                  </a:lnTo>
                  <a:lnTo>
                    <a:pt x="1282700" y="1228732"/>
                  </a:lnTo>
                  <a:lnTo>
                    <a:pt x="1244600" y="1263143"/>
                  </a:lnTo>
                  <a:lnTo>
                    <a:pt x="1206500" y="1292475"/>
                  </a:lnTo>
                  <a:lnTo>
                    <a:pt x="1168400" y="1316203"/>
                  </a:lnTo>
                  <a:lnTo>
                    <a:pt x="1130300" y="1333802"/>
                  </a:lnTo>
                  <a:lnTo>
                    <a:pt x="1079500" y="1344746"/>
                  </a:lnTo>
                  <a:lnTo>
                    <a:pt x="1028700" y="1348511"/>
                  </a:lnTo>
                  <a:lnTo>
                    <a:pt x="977900" y="1344633"/>
                  </a:lnTo>
                  <a:lnTo>
                    <a:pt x="927100" y="1333296"/>
                  </a:lnTo>
                  <a:lnTo>
                    <a:pt x="876300" y="1314950"/>
                  </a:lnTo>
                  <a:lnTo>
                    <a:pt x="838200" y="1290040"/>
                  </a:lnTo>
                  <a:lnTo>
                    <a:pt x="800100" y="1259016"/>
                  </a:lnTo>
                  <a:lnTo>
                    <a:pt x="762000" y="1222324"/>
                  </a:lnTo>
                  <a:lnTo>
                    <a:pt x="762000" y="1226781"/>
                  </a:lnTo>
                  <a:lnTo>
                    <a:pt x="787400" y="1264464"/>
                  </a:lnTo>
                  <a:lnTo>
                    <a:pt x="838200" y="1296293"/>
                  </a:lnTo>
                  <a:lnTo>
                    <a:pt x="876300" y="1321822"/>
                  </a:lnTo>
                  <a:lnTo>
                    <a:pt x="927100" y="1340607"/>
                  </a:lnTo>
                  <a:lnTo>
                    <a:pt x="977900" y="1352204"/>
                  </a:lnTo>
                  <a:lnTo>
                    <a:pt x="1028700" y="1356169"/>
                  </a:lnTo>
                  <a:lnTo>
                    <a:pt x="1079500" y="1352291"/>
                  </a:lnTo>
                  <a:lnTo>
                    <a:pt x="1130300" y="1341089"/>
                  </a:lnTo>
                  <a:lnTo>
                    <a:pt x="1168400" y="1323082"/>
                  </a:lnTo>
                  <a:lnTo>
                    <a:pt x="1219200" y="1298790"/>
                  </a:lnTo>
                  <a:lnTo>
                    <a:pt x="1257300" y="1268734"/>
                  </a:lnTo>
                  <a:lnTo>
                    <a:pt x="1282700" y="1233432"/>
                  </a:lnTo>
                  <a:lnTo>
                    <a:pt x="1308100" y="1193405"/>
                  </a:lnTo>
                  <a:lnTo>
                    <a:pt x="1320800" y="1171288"/>
                  </a:lnTo>
                  <a:lnTo>
                    <a:pt x="1320800" y="1148029"/>
                  </a:lnTo>
                  <a:lnTo>
                    <a:pt x="1325358" y="1148439"/>
                  </a:lnTo>
                  <a:lnTo>
                    <a:pt x="1333500" y="1146314"/>
                  </a:lnTo>
                  <a:close/>
                </a:path>
                <a:path w="2006600" h="1356360">
                  <a:moveTo>
                    <a:pt x="1384300" y="79324"/>
                  </a:moveTo>
                  <a:lnTo>
                    <a:pt x="1384300" y="74409"/>
                  </a:lnTo>
                  <a:lnTo>
                    <a:pt x="1358900" y="42964"/>
                  </a:lnTo>
                  <a:lnTo>
                    <a:pt x="1320800" y="19588"/>
                  </a:lnTo>
                  <a:lnTo>
                    <a:pt x="1270000" y="5020"/>
                  </a:lnTo>
                  <a:lnTo>
                    <a:pt x="1219200" y="0"/>
                  </a:lnTo>
                  <a:lnTo>
                    <a:pt x="1181100" y="4721"/>
                  </a:lnTo>
                  <a:lnTo>
                    <a:pt x="1130300" y="18353"/>
                  </a:lnTo>
                  <a:lnTo>
                    <a:pt x="1092200" y="40094"/>
                  </a:lnTo>
                  <a:lnTo>
                    <a:pt x="1066800" y="69143"/>
                  </a:lnTo>
                  <a:lnTo>
                    <a:pt x="1041400" y="104698"/>
                  </a:lnTo>
                  <a:lnTo>
                    <a:pt x="1041400" y="105613"/>
                  </a:lnTo>
                  <a:lnTo>
                    <a:pt x="1042601" y="107040"/>
                  </a:lnTo>
                  <a:lnTo>
                    <a:pt x="1079500" y="66631"/>
                  </a:lnTo>
                  <a:lnTo>
                    <a:pt x="1117600" y="34904"/>
                  </a:lnTo>
                  <a:lnTo>
                    <a:pt x="1168400" y="14728"/>
                  </a:lnTo>
                  <a:lnTo>
                    <a:pt x="1219200" y="7658"/>
                  </a:lnTo>
                  <a:lnTo>
                    <a:pt x="1270000" y="12506"/>
                  </a:lnTo>
                  <a:lnTo>
                    <a:pt x="1308100" y="26560"/>
                  </a:lnTo>
                  <a:lnTo>
                    <a:pt x="1346200" y="49079"/>
                  </a:lnTo>
                  <a:lnTo>
                    <a:pt x="1384300" y="79324"/>
                  </a:lnTo>
                  <a:close/>
                </a:path>
                <a:path w="2006600" h="1356360">
                  <a:moveTo>
                    <a:pt x="1042601" y="107040"/>
                  </a:moveTo>
                  <a:lnTo>
                    <a:pt x="1041400" y="105613"/>
                  </a:lnTo>
                  <a:lnTo>
                    <a:pt x="1041400" y="108356"/>
                  </a:lnTo>
                  <a:lnTo>
                    <a:pt x="1042601" y="107040"/>
                  </a:lnTo>
                  <a:close/>
                </a:path>
                <a:path w="2006600" h="1356360">
                  <a:moveTo>
                    <a:pt x="1325358" y="1148439"/>
                  </a:moveTo>
                  <a:lnTo>
                    <a:pt x="1320800" y="1148029"/>
                  </a:lnTo>
                  <a:lnTo>
                    <a:pt x="1320800" y="1149629"/>
                  </a:lnTo>
                  <a:lnTo>
                    <a:pt x="1325358" y="1148439"/>
                  </a:lnTo>
                  <a:close/>
                </a:path>
                <a:path w="2006600" h="1356360">
                  <a:moveTo>
                    <a:pt x="1331912" y="1149029"/>
                  </a:moveTo>
                  <a:lnTo>
                    <a:pt x="1325358" y="1148439"/>
                  </a:lnTo>
                  <a:lnTo>
                    <a:pt x="1320800" y="1149629"/>
                  </a:lnTo>
                  <a:lnTo>
                    <a:pt x="1331912" y="1149029"/>
                  </a:lnTo>
                  <a:close/>
                </a:path>
                <a:path w="2006600" h="1356360">
                  <a:moveTo>
                    <a:pt x="1333500" y="1149172"/>
                  </a:moveTo>
                  <a:lnTo>
                    <a:pt x="1331912" y="1149029"/>
                  </a:lnTo>
                  <a:lnTo>
                    <a:pt x="1320800" y="1149629"/>
                  </a:lnTo>
                  <a:lnTo>
                    <a:pt x="1320800" y="1152944"/>
                  </a:lnTo>
                  <a:lnTo>
                    <a:pt x="1329255" y="1156563"/>
                  </a:lnTo>
                  <a:lnTo>
                    <a:pt x="1333500" y="1149172"/>
                  </a:lnTo>
                  <a:close/>
                </a:path>
                <a:path w="2006600" h="1356360">
                  <a:moveTo>
                    <a:pt x="1329255" y="1156563"/>
                  </a:moveTo>
                  <a:lnTo>
                    <a:pt x="1320800" y="1152944"/>
                  </a:lnTo>
                  <a:lnTo>
                    <a:pt x="1320800" y="1171288"/>
                  </a:lnTo>
                  <a:lnTo>
                    <a:pt x="1329255" y="1156563"/>
                  </a:lnTo>
                  <a:close/>
                </a:path>
                <a:path w="2006600" h="1356360">
                  <a:moveTo>
                    <a:pt x="1739900" y="987924"/>
                  </a:moveTo>
                  <a:lnTo>
                    <a:pt x="1739900" y="945489"/>
                  </a:lnTo>
                  <a:lnTo>
                    <a:pt x="1739306" y="945217"/>
                  </a:lnTo>
                  <a:lnTo>
                    <a:pt x="1727200" y="986317"/>
                  </a:lnTo>
                  <a:lnTo>
                    <a:pt x="1714500" y="1026893"/>
                  </a:lnTo>
                  <a:lnTo>
                    <a:pt x="1701800" y="1064255"/>
                  </a:lnTo>
                  <a:lnTo>
                    <a:pt x="1676400" y="1097729"/>
                  </a:lnTo>
                  <a:lnTo>
                    <a:pt x="1638300" y="1126637"/>
                  </a:lnTo>
                  <a:lnTo>
                    <a:pt x="1600200" y="1150306"/>
                  </a:lnTo>
                  <a:lnTo>
                    <a:pt x="1562100" y="1168060"/>
                  </a:lnTo>
                  <a:lnTo>
                    <a:pt x="1511300" y="1179222"/>
                  </a:lnTo>
                  <a:lnTo>
                    <a:pt x="1473200" y="1183119"/>
                  </a:lnTo>
                  <a:lnTo>
                    <a:pt x="1435100" y="1180744"/>
                  </a:lnTo>
                  <a:lnTo>
                    <a:pt x="1397000" y="1173718"/>
                  </a:lnTo>
                  <a:lnTo>
                    <a:pt x="1358900" y="1162191"/>
                  </a:lnTo>
                  <a:lnTo>
                    <a:pt x="1333500" y="1146314"/>
                  </a:lnTo>
                  <a:lnTo>
                    <a:pt x="1325358" y="1148439"/>
                  </a:lnTo>
                  <a:lnTo>
                    <a:pt x="1331912" y="1149029"/>
                  </a:lnTo>
                  <a:lnTo>
                    <a:pt x="1333500" y="1148943"/>
                  </a:lnTo>
                  <a:lnTo>
                    <a:pt x="1333500" y="1158380"/>
                  </a:lnTo>
                  <a:lnTo>
                    <a:pt x="1358900" y="1169253"/>
                  </a:lnTo>
                  <a:lnTo>
                    <a:pt x="1397000" y="1181061"/>
                  </a:lnTo>
                  <a:lnTo>
                    <a:pt x="1435100" y="1188241"/>
                  </a:lnTo>
                  <a:lnTo>
                    <a:pt x="1473200" y="1190663"/>
                  </a:lnTo>
                  <a:lnTo>
                    <a:pt x="1524000" y="1186696"/>
                  </a:lnTo>
                  <a:lnTo>
                    <a:pt x="1562100" y="1175252"/>
                  </a:lnTo>
                  <a:lnTo>
                    <a:pt x="1600200" y="1157016"/>
                  </a:lnTo>
                  <a:lnTo>
                    <a:pt x="1638300" y="1132673"/>
                  </a:lnTo>
                  <a:lnTo>
                    <a:pt x="1676400" y="1102907"/>
                  </a:lnTo>
                  <a:lnTo>
                    <a:pt x="1701800" y="1068404"/>
                  </a:lnTo>
                  <a:lnTo>
                    <a:pt x="1727200" y="1029848"/>
                  </a:lnTo>
                  <a:lnTo>
                    <a:pt x="1739900" y="987924"/>
                  </a:lnTo>
                  <a:close/>
                </a:path>
                <a:path w="2006600" h="1356360">
                  <a:moveTo>
                    <a:pt x="1333500" y="1158380"/>
                  </a:moveTo>
                  <a:lnTo>
                    <a:pt x="1333500" y="1149172"/>
                  </a:lnTo>
                  <a:lnTo>
                    <a:pt x="1329255" y="1156563"/>
                  </a:lnTo>
                  <a:lnTo>
                    <a:pt x="1333500" y="1158380"/>
                  </a:lnTo>
                  <a:close/>
                </a:path>
                <a:path w="2006600" h="1356360">
                  <a:moveTo>
                    <a:pt x="1333500" y="1149172"/>
                  </a:moveTo>
                  <a:lnTo>
                    <a:pt x="1333500" y="1148943"/>
                  </a:lnTo>
                  <a:lnTo>
                    <a:pt x="1331912" y="1149029"/>
                  </a:lnTo>
                  <a:lnTo>
                    <a:pt x="1333500" y="1149172"/>
                  </a:lnTo>
                  <a:close/>
                </a:path>
                <a:path w="2006600" h="1356360">
                  <a:moveTo>
                    <a:pt x="1762940" y="124476"/>
                  </a:moveTo>
                  <a:lnTo>
                    <a:pt x="1727200" y="62536"/>
                  </a:lnTo>
                  <a:lnTo>
                    <a:pt x="1689100" y="36349"/>
                  </a:lnTo>
                  <a:lnTo>
                    <a:pt x="1651000" y="16676"/>
                  </a:lnTo>
                  <a:lnTo>
                    <a:pt x="1600200" y="4299"/>
                  </a:lnTo>
                  <a:lnTo>
                    <a:pt x="1562100" y="0"/>
                  </a:lnTo>
                  <a:lnTo>
                    <a:pt x="1511300" y="4964"/>
                  </a:lnTo>
                  <a:lnTo>
                    <a:pt x="1460500" y="19402"/>
                  </a:lnTo>
                  <a:lnTo>
                    <a:pt x="1422400" y="42626"/>
                  </a:lnTo>
                  <a:lnTo>
                    <a:pt x="1384300" y="73952"/>
                  </a:lnTo>
                  <a:lnTo>
                    <a:pt x="1384300" y="79095"/>
                  </a:lnTo>
                  <a:lnTo>
                    <a:pt x="1422400" y="48838"/>
                  </a:lnTo>
                  <a:lnTo>
                    <a:pt x="1460500" y="26403"/>
                  </a:lnTo>
                  <a:lnTo>
                    <a:pt x="1511300" y="12455"/>
                  </a:lnTo>
                  <a:lnTo>
                    <a:pt x="1562100" y="7658"/>
                  </a:lnTo>
                  <a:lnTo>
                    <a:pt x="1612900" y="13301"/>
                  </a:lnTo>
                  <a:lnTo>
                    <a:pt x="1663700" y="29408"/>
                  </a:lnTo>
                  <a:lnTo>
                    <a:pt x="1701800" y="54749"/>
                  </a:lnTo>
                  <a:lnTo>
                    <a:pt x="1739900" y="88091"/>
                  </a:lnTo>
                  <a:lnTo>
                    <a:pt x="1762940" y="124476"/>
                  </a:lnTo>
                  <a:close/>
                </a:path>
                <a:path w="2006600" h="1356360">
                  <a:moveTo>
                    <a:pt x="2006600" y="705201"/>
                  </a:moveTo>
                  <a:lnTo>
                    <a:pt x="2006600" y="703810"/>
                  </a:lnTo>
                  <a:lnTo>
                    <a:pt x="1993900" y="747731"/>
                  </a:lnTo>
                  <a:lnTo>
                    <a:pt x="1968500" y="788796"/>
                  </a:lnTo>
                  <a:lnTo>
                    <a:pt x="1943100" y="826357"/>
                  </a:lnTo>
                  <a:lnTo>
                    <a:pt x="1917700" y="859762"/>
                  </a:lnTo>
                  <a:lnTo>
                    <a:pt x="1879600" y="888364"/>
                  </a:lnTo>
                  <a:lnTo>
                    <a:pt x="1828800" y="911514"/>
                  </a:lnTo>
                  <a:lnTo>
                    <a:pt x="1790700" y="928562"/>
                  </a:lnTo>
                  <a:lnTo>
                    <a:pt x="1739900" y="938860"/>
                  </a:lnTo>
                  <a:lnTo>
                    <a:pt x="1727200" y="939660"/>
                  </a:lnTo>
                  <a:lnTo>
                    <a:pt x="1739306" y="945217"/>
                  </a:lnTo>
                  <a:lnTo>
                    <a:pt x="1739900" y="943203"/>
                  </a:lnTo>
                  <a:lnTo>
                    <a:pt x="1739900" y="946403"/>
                  </a:lnTo>
                  <a:lnTo>
                    <a:pt x="1790700" y="935900"/>
                  </a:lnTo>
                  <a:lnTo>
                    <a:pt x="1841500" y="918468"/>
                  </a:lnTo>
                  <a:lnTo>
                    <a:pt x="1879600" y="894765"/>
                  </a:lnTo>
                  <a:lnTo>
                    <a:pt x="1917700" y="865449"/>
                  </a:lnTo>
                  <a:lnTo>
                    <a:pt x="1955800" y="831177"/>
                  </a:lnTo>
                  <a:lnTo>
                    <a:pt x="1981200" y="792606"/>
                  </a:lnTo>
                  <a:lnTo>
                    <a:pt x="1993900" y="750395"/>
                  </a:lnTo>
                  <a:lnTo>
                    <a:pt x="2006600" y="705201"/>
                  </a:lnTo>
                  <a:close/>
                </a:path>
                <a:path w="2006600" h="1356360">
                  <a:moveTo>
                    <a:pt x="1739900" y="945489"/>
                  </a:moveTo>
                  <a:lnTo>
                    <a:pt x="1739900" y="943203"/>
                  </a:lnTo>
                  <a:lnTo>
                    <a:pt x="1739306" y="945217"/>
                  </a:lnTo>
                  <a:lnTo>
                    <a:pt x="1739900" y="945489"/>
                  </a:lnTo>
                  <a:close/>
                </a:path>
                <a:path w="2006600" h="1356360">
                  <a:moveTo>
                    <a:pt x="1766878" y="133876"/>
                  </a:moveTo>
                  <a:lnTo>
                    <a:pt x="1765300" y="128202"/>
                  </a:lnTo>
                  <a:lnTo>
                    <a:pt x="1762940" y="124476"/>
                  </a:lnTo>
                  <a:lnTo>
                    <a:pt x="1765300" y="131325"/>
                  </a:lnTo>
                  <a:lnTo>
                    <a:pt x="1766878" y="133876"/>
                  </a:lnTo>
                  <a:close/>
                </a:path>
                <a:path w="2006600" h="1356360">
                  <a:moveTo>
                    <a:pt x="1790700" y="181826"/>
                  </a:moveTo>
                  <a:lnTo>
                    <a:pt x="1790700" y="175221"/>
                  </a:lnTo>
                  <a:lnTo>
                    <a:pt x="1778000" y="176479"/>
                  </a:lnTo>
                  <a:lnTo>
                    <a:pt x="1778000" y="173850"/>
                  </a:lnTo>
                  <a:lnTo>
                    <a:pt x="1777077" y="170533"/>
                  </a:lnTo>
                  <a:lnTo>
                    <a:pt x="1765300" y="174878"/>
                  </a:lnTo>
                  <a:lnTo>
                    <a:pt x="1778000" y="177279"/>
                  </a:lnTo>
                  <a:lnTo>
                    <a:pt x="1790700" y="181826"/>
                  </a:lnTo>
                  <a:close/>
                </a:path>
                <a:path w="2006600" h="1356360">
                  <a:moveTo>
                    <a:pt x="1790700" y="173717"/>
                  </a:moveTo>
                  <a:lnTo>
                    <a:pt x="1790700" y="172364"/>
                  </a:lnTo>
                  <a:lnTo>
                    <a:pt x="1766878" y="133876"/>
                  </a:lnTo>
                  <a:lnTo>
                    <a:pt x="1777077" y="170533"/>
                  </a:lnTo>
                  <a:lnTo>
                    <a:pt x="1778000" y="170192"/>
                  </a:lnTo>
                  <a:lnTo>
                    <a:pt x="1778000" y="169849"/>
                  </a:lnTo>
                  <a:lnTo>
                    <a:pt x="1790700" y="173717"/>
                  </a:lnTo>
                  <a:close/>
                </a:path>
                <a:path w="2006600" h="1356360">
                  <a:moveTo>
                    <a:pt x="1778000" y="173850"/>
                  </a:moveTo>
                  <a:lnTo>
                    <a:pt x="1778000" y="170192"/>
                  </a:lnTo>
                  <a:lnTo>
                    <a:pt x="1777077" y="170533"/>
                  </a:lnTo>
                  <a:lnTo>
                    <a:pt x="1778000" y="173850"/>
                  </a:lnTo>
                  <a:close/>
                </a:path>
                <a:path w="2006600" h="1356360">
                  <a:moveTo>
                    <a:pt x="1968500" y="416130"/>
                  </a:moveTo>
                  <a:lnTo>
                    <a:pt x="1968500" y="348963"/>
                  </a:lnTo>
                  <a:lnTo>
                    <a:pt x="1943100" y="307689"/>
                  </a:lnTo>
                  <a:lnTo>
                    <a:pt x="1930400" y="269800"/>
                  </a:lnTo>
                  <a:lnTo>
                    <a:pt x="1905000" y="236184"/>
                  </a:lnTo>
                  <a:lnTo>
                    <a:pt x="1866900" y="207728"/>
                  </a:lnTo>
                  <a:lnTo>
                    <a:pt x="1828800" y="185321"/>
                  </a:lnTo>
                  <a:lnTo>
                    <a:pt x="1778000" y="169849"/>
                  </a:lnTo>
                  <a:lnTo>
                    <a:pt x="1778000" y="176479"/>
                  </a:lnTo>
                  <a:lnTo>
                    <a:pt x="1790700" y="175221"/>
                  </a:lnTo>
                  <a:lnTo>
                    <a:pt x="1790700" y="181826"/>
                  </a:lnTo>
                  <a:lnTo>
                    <a:pt x="1828800" y="195469"/>
                  </a:lnTo>
                  <a:lnTo>
                    <a:pt x="1866900" y="222597"/>
                  </a:lnTo>
                  <a:lnTo>
                    <a:pt x="1905000" y="257275"/>
                  </a:lnTo>
                  <a:lnTo>
                    <a:pt x="1930400" y="298115"/>
                  </a:lnTo>
                  <a:lnTo>
                    <a:pt x="1955800" y="343731"/>
                  </a:lnTo>
                  <a:lnTo>
                    <a:pt x="1955800" y="439226"/>
                  </a:lnTo>
                  <a:lnTo>
                    <a:pt x="1968500" y="416130"/>
                  </a:lnTo>
                  <a:close/>
                </a:path>
                <a:path w="2006600" h="1356360">
                  <a:moveTo>
                    <a:pt x="1955800" y="461850"/>
                  </a:moveTo>
                  <a:lnTo>
                    <a:pt x="1955800" y="437526"/>
                  </a:lnTo>
                  <a:lnTo>
                    <a:pt x="1943100" y="459327"/>
                  </a:lnTo>
                  <a:lnTo>
                    <a:pt x="1943100" y="479831"/>
                  </a:lnTo>
                  <a:lnTo>
                    <a:pt x="1944535" y="481347"/>
                  </a:lnTo>
                  <a:lnTo>
                    <a:pt x="1955800" y="461850"/>
                  </a:lnTo>
                  <a:close/>
                </a:path>
                <a:path w="2006600" h="1356360">
                  <a:moveTo>
                    <a:pt x="1944535" y="481347"/>
                  </a:moveTo>
                  <a:lnTo>
                    <a:pt x="1943100" y="479831"/>
                  </a:lnTo>
                  <a:lnTo>
                    <a:pt x="1943100" y="483831"/>
                  </a:lnTo>
                  <a:lnTo>
                    <a:pt x="1944535" y="481347"/>
                  </a:lnTo>
                  <a:close/>
                </a:path>
                <a:path w="2006600" h="1356360">
                  <a:moveTo>
                    <a:pt x="2006600" y="611276"/>
                  </a:moveTo>
                  <a:lnTo>
                    <a:pt x="2006600" y="609913"/>
                  </a:lnTo>
                  <a:lnTo>
                    <a:pt x="1993900" y="563741"/>
                  </a:lnTo>
                  <a:lnTo>
                    <a:pt x="1981200" y="520077"/>
                  </a:lnTo>
                  <a:lnTo>
                    <a:pt x="1944535" y="481347"/>
                  </a:lnTo>
                  <a:lnTo>
                    <a:pt x="1943100" y="483831"/>
                  </a:lnTo>
                  <a:lnTo>
                    <a:pt x="1943100" y="484746"/>
                  </a:lnTo>
                  <a:lnTo>
                    <a:pt x="1968500" y="523951"/>
                  </a:lnTo>
                  <a:lnTo>
                    <a:pt x="1993900" y="566413"/>
                  </a:lnTo>
                  <a:lnTo>
                    <a:pt x="2006600" y="611276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" name="object 18"/>
            <p:cNvSpPr/>
            <p:nvPr/>
          </p:nvSpPr>
          <p:spPr>
            <a:xfrm>
              <a:off x="2142172" y="4191660"/>
              <a:ext cx="118110" cy="26034"/>
            </a:xfrm>
            <a:custGeom>
              <a:avLst/>
              <a:gdLst/>
              <a:ahLst/>
              <a:cxnLst/>
              <a:rect l="l" t="t" r="r" b="b"/>
              <a:pathLst>
                <a:path w="118110" h="26035">
                  <a:moveTo>
                    <a:pt x="0" y="0"/>
                  </a:moveTo>
                  <a:lnTo>
                    <a:pt x="24005" y="11015"/>
                  </a:lnTo>
                  <a:lnTo>
                    <a:pt x="49277" y="18991"/>
                  </a:lnTo>
                  <a:lnTo>
                    <a:pt x="75475" y="23840"/>
                  </a:lnTo>
                  <a:lnTo>
                    <a:pt x="102260" y="25476"/>
                  </a:lnTo>
                  <a:lnTo>
                    <a:pt x="107480" y="25425"/>
                  </a:lnTo>
                  <a:lnTo>
                    <a:pt x="112788" y="25298"/>
                  </a:lnTo>
                  <a:lnTo>
                    <a:pt x="117995" y="24917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" name="object 19"/>
            <p:cNvSpPr/>
            <p:nvPr/>
          </p:nvSpPr>
          <p:spPr>
            <a:xfrm>
              <a:off x="2313076" y="4487456"/>
              <a:ext cx="52069" cy="12065"/>
            </a:xfrm>
            <a:custGeom>
              <a:avLst/>
              <a:gdLst/>
              <a:ahLst/>
              <a:cxnLst/>
              <a:rect l="l" t="t" r="r" b="b"/>
              <a:pathLst>
                <a:path w="52069" h="12064">
                  <a:moveTo>
                    <a:pt x="0" y="11861"/>
                  </a:moveTo>
                  <a:lnTo>
                    <a:pt x="13193" y="10058"/>
                  </a:lnTo>
                  <a:lnTo>
                    <a:pt x="26212" y="7473"/>
                  </a:lnTo>
                  <a:lnTo>
                    <a:pt x="39022" y="4117"/>
                  </a:lnTo>
                  <a:lnTo>
                    <a:pt x="51587" y="0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" name="object 20"/>
            <p:cNvSpPr/>
            <p:nvPr/>
          </p:nvSpPr>
          <p:spPr>
            <a:xfrm>
              <a:off x="2777439" y="4564938"/>
              <a:ext cx="31115" cy="54610"/>
            </a:xfrm>
            <a:custGeom>
              <a:avLst/>
              <a:gdLst/>
              <a:ahLst/>
              <a:cxnLst/>
              <a:rect l="l" t="t" r="r" b="b"/>
              <a:pathLst>
                <a:path w="31114" h="54610">
                  <a:moveTo>
                    <a:pt x="0" y="0"/>
                  </a:moveTo>
                  <a:lnTo>
                    <a:pt x="6559" y="14129"/>
                  </a:lnTo>
                  <a:lnTo>
                    <a:pt x="13941" y="27917"/>
                  </a:lnTo>
                  <a:lnTo>
                    <a:pt x="22127" y="41330"/>
                  </a:lnTo>
                  <a:lnTo>
                    <a:pt x="31102" y="54330"/>
                  </a:lnTo>
                </a:path>
              </a:pathLst>
            </a:custGeom>
            <a:ln w="7619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" name="object 21"/>
            <p:cNvSpPr/>
            <p:nvPr/>
          </p:nvSpPr>
          <p:spPr>
            <a:xfrm>
              <a:off x="3370884" y="4483150"/>
              <a:ext cx="12700" cy="59690"/>
            </a:xfrm>
            <a:custGeom>
              <a:avLst/>
              <a:gdLst/>
              <a:ahLst/>
              <a:cxnLst/>
              <a:rect l="l" t="t" r="r" b="b"/>
              <a:pathLst>
                <a:path w="12700" h="59689">
                  <a:moveTo>
                    <a:pt x="0" y="59563"/>
                  </a:moveTo>
                  <a:lnTo>
                    <a:pt x="4383" y="44900"/>
                  </a:lnTo>
                  <a:lnTo>
                    <a:pt x="7900" y="30062"/>
                  </a:lnTo>
                  <a:lnTo>
                    <a:pt x="10563" y="15084"/>
                  </a:lnTo>
                  <a:lnTo>
                    <a:pt x="12382" y="0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30269" y="4111726"/>
              <a:ext cx="156819" cy="22642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920185" y="3876903"/>
              <a:ext cx="67945" cy="83820"/>
            </a:xfrm>
            <a:custGeom>
              <a:avLst/>
              <a:gdLst/>
              <a:ahLst/>
              <a:cxnLst/>
              <a:rect l="l" t="t" r="r" b="b"/>
              <a:pathLst>
                <a:path w="67945" h="83820">
                  <a:moveTo>
                    <a:pt x="0" y="83540"/>
                  </a:moveTo>
                  <a:lnTo>
                    <a:pt x="20734" y="65427"/>
                  </a:lnTo>
                  <a:lnTo>
                    <a:pt x="38984" y="45327"/>
                  </a:lnTo>
                  <a:lnTo>
                    <a:pt x="54597" y="23449"/>
                  </a:lnTo>
                  <a:lnTo>
                    <a:pt x="67424" y="0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" name="object 24"/>
            <p:cNvSpPr/>
            <p:nvPr/>
          </p:nvSpPr>
          <p:spPr>
            <a:xfrm>
              <a:off x="3825468" y="3567874"/>
              <a:ext cx="3810" cy="40005"/>
            </a:xfrm>
            <a:custGeom>
              <a:avLst/>
              <a:gdLst/>
              <a:ahLst/>
              <a:cxnLst/>
              <a:rect l="l" t="t" r="r" b="b"/>
              <a:pathLst>
                <a:path w="3810" h="40004">
                  <a:moveTo>
                    <a:pt x="3530" y="39458"/>
                  </a:moveTo>
                  <a:lnTo>
                    <a:pt x="3632" y="36525"/>
                  </a:lnTo>
                  <a:lnTo>
                    <a:pt x="3403" y="27353"/>
                  </a:lnTo>
                  <a:lnTo>
                    <a:pt x="2720" y="18195"/>
                  </a:lnTo>
                  <a:lnTo>
                    <a:pt x="1585" y="9071"/>
                  </a:lnTo>
                  <a:lnTo>
                    <a:pt x="0" y="0"/>
                  </a:lnTo>
                </a:path>
              </a:pathLst>
            </a:custGeom>
            <a:ln w="7619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" name="object 25"/>
            <p:cNvSpPr/>
            <p:nvPr/>
          </p:nvSpPr>
          <p:spPr>
            <a:xfrm>
              <a:off x="3395840" y="3471278"/>
              <a:ext cx="34925" cy="50800"/>
            </a:xfrm>
            <a:custGeom>
              <a:avLst/>
              <a:gdLst/>
              <a:ahLst/>
              <a:cxnLst/>
              <a:rect l="l" t="t" r="r" b="b"/>
              <a:pathLst>
                <a:path w="34925" h="50800">
                  <a:moveTo>
                    <a:pt x="34455" y="0"/>
                  </a:moveTo>
                  <a:lnTo>
                    <a:pt x="24370" y="11702"/>
                  </a:lnTo>
                  <a:lnTo>
                    <a:pt x="15236" y="24017"/>
                  </a:lnTo>
                  <a:lnTo>
                    <a:pt x="7098" y="36906"/>
                  </a:lnTo>
                  <a:lnTo>
                    <a:pt x="0" y="50330"/>
                  </a:lnTo>
                </a:path>
              </a:pathLst>
            </a:custGeom>
            <a:ln w="7619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" name="object 26"/>
            <p:cNvSpPr/>
            <p:nvPr/>
          </p:nvSpPr>
          <p:spPr>
            <a:xfrm>
              <a:off x="3070428" y="3501250"/>
              <a:ext cx="17145" cy="43815"/>
            </a:xfrm>
            <a:custGeom>
              <a:avLst/>
              <a:gdLst/>
              <a:ahLst/>
              <a:cxnLst/>
              <a:rect l="l" t="t" r="r" b="b"/>
              <a:pathLst>
                <a:path w="17144" h="43814">
                  <a:moveTo>
                    <a:pt x="16763" y="0"/>
                  </a:moveTo>
                  <a:lnTo>
                    <a:pt x="11472" y="10482"/>
                  </a:lnTo>
                  <a:lnTo>
                    <a:pt x="6915" y="21226"/>
                  </a:lnTo>
                  <a:lnTo>
                    <a:pt x="3090" y="32205"/>
                  </a:lnTo>
                  <a:lnTo>
                    <a:pt x="0" y="43395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" name="object 27"/>
            <p:cNvSpPr/>
            <p:nvPr/>
          </p:nvSpPr>
          <p:spPr>
            <a:xfrm>
              <a:off x="2693619" y="3561003"/>
              <a:ext cx="60960" cy="42545"/>
            </a:xfrm>
            <a:custGeom>
              <a:avLst/>
              <a:gdLst/>
              <a:ahLst/>
              <a:cxnLst/>
              <a:rect l="l" t="t" r="r" b="b"/>
              <a:pathLst>
                <a:path w="60960" h="42545">
                  <a:moveTo>
                    <a:pt x="60528" y="42087"/>
                  </a:moveTo>
                  <a:lnTo>
                    <a:pt x="46461" y="30314"/>
                  </a:lnTo>
                  <a:lnTo>
                    <a:pt x="31659" y="19357"/>
                  </a:lnTo>
                  <a:lnTo>
                    <a:pt x="16160" y="9244"/>
                  </a:lnTo>
                  <a:lnTo>
                    <a:pt x="0" y="0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" name="object 28"/>
            <p:cNvSpPr/>
            <p:nvPr/>
          </p:nvSpPr>
          <p:spPr>
            <a:xfrm>
              <a:off x="2223008" y="3847236"/>
              <a:ext cx="10795" cy="44450"/>
            </a:xfrm>
            <a:custGeom>
              <a:avLst/>
              <a:gdLst/>
              <a:ahLst/>
              <a:cxnLst/>
              <a:rect l="l" t="t" r="r" b="b"/>
              <a:pathLst>
                <a:path w="10794" h="44450">
                  <a:moveTo>
                    <a:pt x="0" y="0"/>
                  </a:moveTo>
                  <a:lnTo>
                    <a:pt x="1921" y="11201"/>
                  </a:lnTo>
                  <a:lnTo>
                    <a:pt x="4332" y="22321"/>
                  </a:lnTo>
                  <a:lnTo>
                    <a:pt x="7231" y="33348"/>
                  </a:lnTo>
                  <a:lnTo>
                    <a:pt x="10617" y="44272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33925" y="4389932"/>
              <a:ext cx="2209774" cy="48691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33925" y="4165244"/>
              <a:ext cx="26797" cy="2853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33925" y="3390938"/>
              <a:ext cx="810260" cy="49924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49034" y="3390938"/>
              <a:ext cx="394665" cy="74179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18416" y="3390938"/>
              <a:ext cx="144640" cy="5439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974892" y="3390938"/>
              <a:ext cx="42341" cy="20243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480547" y="3337572"/>
              <a:ext cx="2194560" cy="1470660"/>
            </a:xfrm>
            <a:custGeom>
              <a:avLst/>
              <a:gdLst/>
              <a:ahLst/>
              <a:cxnLst/>
              <a:rect l="l" t="t" r="r" b="b"/>
              <a:pathLst>
                <a:path w="2194559" h="1470660">
                  <a:moveTo>
                    <a:pt x="197967" y="1189590"/>
                  </a:moveTo>
                  <a:lnTo>
                    <a:pt x="197967" y="488861"/>
                  </a:lnTo>
                  <a:lnTo>
                    <a:pt x="197281" y="489318"/>
                  </a:lnTo>
                  <a:lnTo>
                    <a:pt x="197241" y="489002"/>
                  </a:lnTo>
                  <a:lnTo>
                    <a:pt x="151587" y="497917"/>
                  </a:lnTo>
                  <a:lnTo>
                    <a:pt x="109534" y="515279"/>
                  </a:lnTo>
                  <a:lnTo>
                    <a:pt x="72832" y="539903"/>
                  </a:lnTo>
                  <a:lnTo>
                    <a:pt x="42503" y="570745"/>
                  </a:lnTo>
                  <a:lnTo>
                    <a:pt x="19572" y="606761"/>
                  </a:lnTo>
                  <a:lnTo>
                    <a:pt x="5063" y="646909"/>
                  </a:lnTo>
                  <a:lnTo>
                    <a:pt x="0" y="690143"/>
                  </a:lnTo>
                  <a:lnTo>
                    <a:pt x="7508" y="742667"/>
                  </a:lnTo>
                  <a:lnTo>
                    <a:pt x="29203" y="790841"/>
                  </a:lnTo>
                  <a:lnTo>
                    <a:pt x="63586" y="832329"/>
                  </a:lnTo>
                  <a:lnTo>
                    <a:pt x="107235" y="863425"/>
                  </a:lnTo>
                  <a:lnTo>
                    <a:pt x="108013" y="862507"/>
                  </a:lnTo>
                  <a:lnTo>
                    <a:pt x="109156" y="864793"/>
                  </a:lnTo>
                  <a:lnTo>
                    <a:pt x="109156" y="1137383"/>
                  </a:lnTo>
                  <a:lnTo>
                    <a:pt x="131218" y="1157456"/>
                  </a:lnTo>
                  <a:lnTo>
                    <a:pt x="172348" y="1181254"/>
                  </a:lnTo>
                  <a:lnTo>
                    <a:pt x="197967" y="1189590"/>
                  </a:lnTo>
                  <a:close/>
                </a:path>
                <a:path w="2194559" h="1470660">
                  <a:moveTo>
                    <a:pt x="109156" y="1137383"/>
                  </a:moveTo>
                  <a:lnTo>
                    <a:pt x="109156" y="864793"/>
                  </a:lnTo>
                  <a:lnTo>
                    <a:pt x="107235" y="863425"/>
                  </a:lnTo>
                  <a:lnTo>
                    <a:pt x="82471" y="892611"/>
                  </a:lnTo>
                  <a:lnTo>
                    <a:pt x="63722" y="926230"/>
                  </a:lnTo>
                  <a:lnTo>
                    <a:pt x="52174" y="962420"/>
                  </a:lnTo>
                  <a:lnTo>
                    <a:pt x="48234" y="1000239"/>
                  </a:lnTo>
                  <a:lnTo>
                    <a:pt x="54086" y="1046419"/>
                  </a:lnTo>
                  <a:lnTo>
                    <a:pt x="70756" y="1088824"/>
                  </a:lnTo>
                  <a:lnTo>
                    <a:pt x="96910" y="1126241"/>
                  </a:lnTo>
                  <a:lnTo>
                    <a:pt x="109156" y="1137383"/>
                  </a:lnTo>
                  <a:close/>
                </a:path>
                <a:path w="2194559" h="1470660">
                  <a:moveTo>
                    <a:pt x="1140828" y="1469163"/>
                  </a:moveTo>
                  <a:lnTo>
                    <a:pt x="1140828" y="115328"/>
                  </a:lnTo>
                  <a:lnTo>
                    <a:pt x="1099764" y="84980"/>
                  </a:lnTo>
                  <a:lnTo>
                    <a:pt x="1053460" y="62679"/>
                  </a:lnTo>
                  <a:lnTo>
                    <a:pt x="1003320" y="48929"/>
                  </a:lnTo>
                  <a:lnTo>
                    <a:pt x="950747" y="44234"/>
                  </a:lnTo>
                  <a:lnTo>
                    <a:pt x="901522" y="48350"/>
                  </a:lnTo>
                  <a:lnTo>
                    <a:pt x="854663" y="60325"/>
                  </a:lnTo>
                  <a:lnTo>
                    <a:pt x="811201" y="79595"/>
                  </a:lnTo>
                  <a:lnTo>
                    <a:pt x="772168" y="105600"/>
                  </a:lnTo>
                  <a:lnTo>
                    <a:pt x="738596" y="137777"/>
                  </a:lnTo>
                  <a:lnTo>
                    <a:pt x="711517" y="175564"/>
                  </a:lnTo>
                  <a:lnTo>
                    <a:pt x="710717" y="177164"/>
                  </a:lnTo>
                  <a:lnTo>
                    <a:pt x="669960" y="158605"/>
                  </a:lnTo>
                  <a:lnTo>
                    <a:pt x="627092" y="145189"/>
                  </a:lnTo>
                  <a:lnTo>
                    <a:pt x="582586" y="137041"/>
                  </a:lnTo>
                  <a:lnTo>
                    <a:pt x="537210" y="134302"/>
                  </a:lnTo>
                  <a:lnTo>
                    <a:pt x="486534" y="137693"/>
                  </a:lnTo>
                  <a:lnTo>
                    <a:pt x="438169" y="147544"/>
                  </a:lnTo>
                  <a:lnTo>
                    <a:pt x="392644" y="163371"/>
                  </a:lnTo>
                  <a:lnTo>
                    <a:pt x="350490" y="184691"/>
                  </a:lnTo>
                  <a:lnTo>
                    <a:pt x="312235" y="211021"/>
                  </a:lnTo>
                  <a:lnTo>
                    <a:pt x="278411" y="241877"/>
                  </a:lnTo>
                  <a:lnTo>
                    <a:pt x="249549" y="276777"/>
                  </a:lnTo>
                  <a:lnTo>
                    <a:pt x="226177" y="315236"/>
                  </a:lnTo>
                  <a:lnTo>
                    <a:pt x="208826" y="356772"/>
                  </a:lnTo>
                  <a:lnTo>
                    <a:pt x="198027" y="400902"/>
                  </a:lnTo>
                  <a:lnTo>
                    <a:pt x="194310" y="447141"/>
                  </a:lnTo>
                  <a:lnTo>
                    <a:pt x="194436" y="457685"/>
                  </a:lnTo>
                  <a:lnTo>
                    <a:pt x="194981" y="468229"/>
                  </a:lnTo>
                  <a:lnTo>
                    <a:pt x="195933" y="478774"/>
                  </a:lnTo>
                  <a:lnTo>
                    <a:pt x="197241" y="489002"/>
                  </a:lnTo>
                  <a:lnTo>
                    <a:pt x="197967" y="488861"/>
                  </a:lnTo>
                  <a:lnTo>
                    <a:pt x="197967" y="1189590"/>
                  </a:lnTo>
                  <a:lnTo>
                    <a:pt x="218968" y="1196424"/>
                  </a:lnTo>
                  <a:lnTo>
                    <a:pt x="269748" y="1201750"/>
                  </a:lnTo>
                  <a:lnTo>
                    <a:pt x="276179" y="1201662"/>
                  </a:lnTo>
                  <a:lnTo>
                    <a:pt x="282621" y="1201393"/>
                  </a:lnTo>
                  <a:lnTo>
                    <a:pt x="289084" y="1200930"/>
                  </a:lnTo>
                  <a:lnTo>
                    <a:pt x="295579" y="1200264"/>
                  </a:lnTo>
                  <a:lnTo>
                    <a:pt x="295579" y="1203364"/>
                  </a:lnTo>
                  <a:lnTo>
                    <a:pt x="323265" y="1241419"/>
                  </a:lnTo>
                  <a:lnTo>
                    <a:pt x="357248" y="1276898"/>
                  </a:lnTo>
                  <a:lnTo>
                    <a:pt x="395693" y="1307764"/>
                  </a:lnTo>
                  <a:lnTo>
                    <a:pt x="438026" y="1333709"/>
                  </a:lnTo>
                  <a:lnTo>
                    <a:pt x="483669" y="1354425"/>
                  </a:lnTo>
                  <a:lnTo>
                    <a:pt x="532048" y="1369603"/>
                  </a:lnTo>
                  <a:lnTo>
                    <a:pt x="582660" y="1378940"/>
                  </a:lnTo>
                  <a:lnTo>
                    <a:pt x="634707" y="1382115"/>
                  </a:lnTo>
                  <a:lnTo>
                    <a:pt x="687691" y="1378822"/>
                  </a:lnTo>
                  <a:lnTo>
                    <a:pt x="739506" y="1369056"/>
                  </a:lnTo>
                  <a:lnTo>
                    <a:pt x="789414" y="1352990"/>
                  </a:lnTo>
                  <a:lnTo>
                    <a:pt x="836676" y="1330794"/>
                  </a:lnTo>
                  <a:lnTo>
                    <a:pt x="836676" y="1331811"/>
                  </a:lnTo>
                  <a:lnTo>
                    <a:pt x="865895" y="1366243"/>
                  </a:lnTo>
                  <a:lnTo>
                    <a:pt x="900379" y="1396799"/>
                  </a:lnTo>
                  <a:lnTo>
                    <a:pt x="938929" y="1422494"/>
                  </a:lnTo>
                  <a:lnTo>
                    <a:pt x="980920" y="1443018"/>
                  </a:lnTo>
                  <a:lnTo>
                    <a:pt x="1025727" y="1458062"/>
                  </a:lnTo>
                  <a:lnTo>
                    <a:pt x="1072723" y="1467316"/>
                  </a:lnTo>
                  <a:lnTo>
                    <a:pt x="1121283" y="1470469"/>
                  </a:lnTo>
                  <a:lnTo>
                    <a:pt x="1140828" y="1469163"/>
                  </a:lnTo>
                  <a:close/>
                </a:path>
                <a:path w="2194559" h="1470660">
                  <a:moveTo>
                    <a:pt x="295579" y="1203364"/>
                  </a:moveTo>
                  <a:lnTo>
                    <a:pt x="295579" y="1200264"/>
                  </a:lnTo>
                  <a:lnTo>
                    <a:pt x="294322" y="1201635"/>
                  </a:lnTo>
                  <a:lnTo>
                    <a:pt x="295579" y="1203364"/>
                  </a:lnTo>
                  <a:close/>
                </a:path>
                <a:path w="2194559" h="1470660">
                  <a:moveTo>
                    <a:pt x="836676" y="1331811"/>
                  </a:moveTo>
                  <a:lnTo>
                    <a:pt x="836676" y="1330794"/>
                  </a:lnTo>
                  <a:lnTo>
                    <a:pt x="836104" y="1331137"/>
                  </a:lnTo>
                  <a:lnTo>
                    <a:pt x="836676" y="1331811"/>
                  </a:lnTo>
                  <a:close/>
                </a:path>
                <a:path w="2194559" h="1470660">
                  <a:moveTo>
                    <a:pt x="1514703" y="1276408"/>
                  </a:moveTo>
                  <a:lnTo>
                    <a:pt x="1514703" y="79667"/>
                  </a:lnTo>
                  <a:lnTo>
                    <a:pt x="1479256" y="46002"/>
                  </a:lnTo>
                  <a:lnTo>
                    <a:pt x="1436865" y="20974"/>
                  </a:lnTo>
                  <a:lnTo>
                    <a:pt x="1389330" y="5375"/>
                  </a:lnTo>
                  <a:lnTo>
                    <a:pt x="1338453" y="0"/>
                  </a:lnTo>
                  <a:lnTo>
                    <a:pt x="1289155" y="5010"/>
                  </a:lnTo>
                  <a:lnTo>
                    <a:pt x="1243112" y="19595"/>
                  </a:lnTo>
                  <a:lnTo>
                    <a:pt x="1201874" y="42876"/>
                  </a:lnTo>
                  <a:lnTo>
                    <a:pt x="1166995" y="73974"/>
                  </a:lnTo>
                  <a:lnTo>
                    <a:pt x="1140028" y="112013"/>
                  </a:lnTo>
                  <a:lnTo>
                    <a:pt x="1140828" y="115328"/>
                  </a:lnTo>
                  <a:lnTo>
                    <a:pt x="1140828" y="1469163"/>
                  </a:lnTo>
                  <a:lnTo>
                    <a:pt x="1218605" y="1457546"/>
                  </a:lnTo>
                  <a:lnTo>
                    <a:pt x="1263819" y="1442046"/>
                  </a:lnTo>
                  <a:lnTo>
                    <a:pt x="1305945" y="1421052"/>
                  </a:lnTo>
                  <a:lnTo>
                    <a:pt x="1344392" y="1394960"/>
                  </a:lnTo>
                  <a:lnTo>
                    <a:pt x="1378568" y="1364170"/>
                  </a:lnTo>
                  <a:lnTo>
                    <a:pt x="1407881" y="1329078"/>
                  </a:lnTo>
                  <a:lnTo>
                    <a:pt x="1431739" y="1290084"/>
                  </a:lnTo>
                  <a:lnTo>
                    <a:pt x="1449552" y="1247584"/>
                  </a:lnTo>
                  <a:lnTo>
                    <a:pt x="1449781" y="1249413"/>
                  </a:lnTo>
                  <a:lnTo>
                    <a:pt x="1486080" y="1266940"/>
                  </a:lnTo>
                  <a:lnTo>
                    <a:pt x="1514703" y="1276408"/>
                  </a:lnTo>
                  <a:close/>
                </a:path>
                <a:path w="2194559" h="1470660">
                  <a:moveTo>
                    <a:pt x="1945386" y="184594"/>
                  </a:moveTo>
                  <a:lnTo>
                    <a:pt x="1931578" y="140718"/>
                  </a:lnTo>
                  <a:lnTo>
                    <a:pt x="1908932" y="101262"/>
                  </a:lnTo>
                  <a:lnTo>
                    <a:pt x="1878577" y="67073"/>
                  </a:lnTo>
                  <a:lnTo>
                    <a:pt x="1841640" y="39003"/>
                  </a:lnTo>
                  <a:lnTo>
                    <a:pt x="1799248" y="17901"/>
                  </a:lnTo>
                  <a:lnTo>
                    <a:pt x="1752530" y="4616"/>
                  </a:lnTo>
                  <a:lnTo>
                    <a:pt x="1702612" y="0"/>
                  </a:lnTo>
                  <a:lnTo>
                    <a:pt x="1649184" y="5273"/>
                  </a:lnTo>
                  <a:lnTo>
                    <a:pt x="1598885" y="20759"/>
                  </a:lnTo>
                  <a:lnTo>
                    <a:pt x="1553387" y="45696"/>
                  </a:lnTo>
                  <a:lnTo>
                    <a:pt x="1514360" y="79324"/>
                  </a:lnTo>
                  <a:lnTo>
                    <a:pt x="1514703" y="79667"/>
                  </a:lnTo>
                  <a:lnTo>
                    <a:pt x="1514703" y="1276408"/>
                  </a:lnTo>
                  <a:lnTo>
                    <a:pt x="1524490" y="1279645"/>
                  </a:lnTo>
                  <a:lnTo>
                    <a:pt x="1564465" y="1287378"/>
                  </a:lnTo>
                  <a:lnTo>
                    <a:pt x="1605457" y="1289989"/>
                  </a:lnTo>
                  <a:lnTo>
                    <a:pt x="1652870" y="1286523"/>
                  </a:lnTo>
                  <a:lnTo>
                    <a:pt x="1697873" y="1276485"/>
                  </a:lnTo>
                  <a:lnTo>
                    <a:pt x="1739868" y="1260415"/>
                  </a:lnTo>
                  <a:lnTo>
                    <a:pt x="1778257" y="1238852"/>
                  </a:lnTo>
                  <a:lnTo>
                    <a:pt x="1812440" y="1212337"/>
                  </a:lnTo>
                  <a:lnTo>
                    <a:pt x="1841820" y="1181408"/>
                  </a:lnTo>
                  <a:lnTo>
                    <a:pt x="1865796" y="1146606"/>
                  </a:lnTo>
                  <a:lnTo>
                    <a:pt x="1883771" y="1108470"/>
                  </a:lnTo>
                  <a:lnTo>
                    <a:pt x="1895146" y="1067540"/>
                  </a:lnTo>
                  <a:lnTo>
                    <a:pt x="1898751" y="1030266"/>
                  </a:lnTo>
                  <a:lnTo>
                    <a:pt x="1898751" y="1023670"/>
                  </a:lnTo>
                  <a:lnTo>
                    <a:pt x="1944471" y="1014546"/>
                  </a:lnTo>
                  <a:lnTo>
                    <a:pt x="1944471" y="185165"/>
                  </a:lnTo>
                  <a:lnTo>
                    <a:pt x="1945386" y="184594"/>
                  </a:lnTo>
                  <a:close/>
                </a:path>
                <a:path w="2194559" h="1470660">
                  <a:moveTo>
                    <a:pt x="1899323" y="1024356"/>
                  </a:moveTo>
                  <a:lnTo>
                    <a:pt x="1898751" y="1023670"/>
                  </a:lnTo>
                  <a:lnTo>
                    <a:pt x="1898751" y="1030266"/>
                  </a:lnTo>
                  <a:lnTo>
                    <a:pt x="1899323" y="1024356"/>
                  </a:lnTo>
                  <a:close/>
                </a:path>
                <a:path w="2194559" h="1470660">
                  <a:moveTo>
                    <a:pt x="2144268" y="424052"/>
                  </a:moveTo>
                  <a:lnTo>
                    <a:pt x="2139390" y="377193"/>
                  </a:lnTo>
                  <a:lnTo>
                    <a:pt x="2125292" y="332976"/>
                  </a:lnTo>
                  <a:lnTo>
                    <a:pt x="2102772" y="292361"/>
                  </a:lnTo>
                  <a:lnTo>
                    <a:pt x="2072630" y="256311"/>
                  </a:lnTo>
                  <a:lnTo>
                    <a:pt x="2035666" y="225787"/>
                  </a:lnTo>
                  <a:lnTo>
                    <a:pt x="1992680" y="201751"/>
                  </a:lnTo>
                  <a:lnTo>
                    <a:pt x="1944471" y="185165"/>
                  </a:lnTo>
                  <a:lnTo>
                    <a:pt x="1944471" y="1014546"/>
                  </a:lnTo>
                  <a:lnTo>
                    <a:pt x="1994570" y="997835"/>
                  </a:lnTo>
                  <a:lnTo>
                    <a:pt x="2037324" y="976297"/>
                  </a:lnTo>
                  <a:lnTo>
                    <a:pt x="2075982" y="949703"/>
                  </a:lnTo>
                  <a:lnTo>
                    <a:pt x="2110049" y="918571"/>
                  </a:lnTo>
                  <a:lnTo>
                    <a:pt x="2122322" y="521550"/>
                  </a:lnTo>
                  <a:lnTo>
                    <a:pt x="2131827" y="498071"/>
                  </a:lnTo>
                  <a:lnTo>
                    <a:pt x="2138695" y="473873"/>
                  </a:lnTo>
                  <a:lnTo>
                    <a:pt x="2142864" y="449140"/>
                  </a:lnTo>
                  <a:lnTo>
                    <a:pt x="2144268" y="424052"/>
                  </a:lnTo>
                  <a:close/>
                </a:path>
                <a:path w="2194559" h="1470660">
                  <a:moveTo>
                    <a:pt x="2194217" y="713003"/>
                  </a:moveTo>
                  <a:lnTo>
                    <a:pt x="2189584" y="661666"/>
                  </a:lnTo>
                  <a:lnTo>
                    <a:pt x="2175929" y="612033"/>
                  </a:lnTo>
                  <a:lnTo>
                    <a:pt x="2153615" y="565079"/>
                  </a:lnTo>
                  <a:lnTo>
                    <a:pt x="2123008" y="521779"/>
                  </a:lnTo>
                  <a:lnTo>
                    <a:pt x="2122322" y="521550"/>
                  </a:lnTo>
                  <a:lnTo>
                    <a:pt x="2122322" y="903686"/>
                  </a:lnTo>
                  <a:lnTo>
                    <a:pt x="2162433" y="844771"/>
                  </a:lnTo>
                  <a:lnTo>
                    <a:pt x="2179761" y="803139"/>
                  </a:lnTo>
                  <a:lnTo>
                    <a:pt x="2190520" y="759043"/>
                  </a:lnTo>
                  <a:lnTo>
                    <a:pt x="2194217" y="713003"/>
                  </a:lnTo>
                  <a:close/>
                </a:path>
              </a:pathLst>
            </a:custGeom>
            <a:solidFill>
              <a:srgbClr val="E8F5F5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" name="object 36"/>
            <p:cNvSpPr/>
            <p:nvPr/>
          </p:nvSpPr>
          <p:spPr>
            <a:xfrm>
              <a:off x="4476775" y="3333800"/>
              <a:ext cx="2197100" cy="1478280"/>
            </a:xfrm>
            <a:custGeom>
              <a:avLst/>
              <a:gdLst/>
              <a:ahLst/>
              <a:cxnLst/>
              <a:rect l="l" t="t" r="r" b="b"/>
              <a:pathLst>
                <a:path w="2197100" h="1478279">
                  <a:moveTo>
                    <a:pt x="215900" y="487146"/>
                  </a:moveTo>
                  <a:lnTo>
                    <a:pt x="203200" y="488010"/>
                  </a:lnTo>
                  <a:lnTo>
                    <a:pt x="203200" y="482574"/>
                  </a:lnTo>
                  <a:lnTo>
                    <a:pt x="190500" y="472617"/>
                  </a:lnTo>
                  <a:lnTo>
                    <a:pt x="190500" y="488861"/>
                  </a:lnTo>
                  <a:lnTo>
                    <a:pt x="152400" y="498043"/>
                  </a:lnTo>
                  <a:lnTo>
                    <a:pt x="101600" y="515683"/>
                  </a:lnTo>
                  <a:lnTo>
                    <a:pt x="63500" y="540727"/>
                  </a:lnTo>
                  <a:lnTo>
                    <a:pt x="38100" y="572109"/>
                  </a:lnTo>
                  <a:lnTo>
                    <a:pt x="12700" y="608812"/>
                  </a:lnTo>
                  <a:lnTo>
                    <a:pt x="0" y="649770"/>
                  </a:lnTo>
                  <a:lnTo>
                    <a:pt x="0" y="651573"/>
                  </a:lnTo>
                  <a:lnTo>
                    <a:pt x="25400" y="612216"/>
                  </a:lnTo>
                  <a:lnTo>
                    <a:pt x="38100" y="576884"/>
                  </a:lnTo>
                  <a:lnTo>
                    <a:pt x="76200" y="546608"/>
                  </a:lnTo>
                  <a:lnTo>
                    <a:pt x="114300" y="522414"/>
                  </a:lnTo>
                  <a:lnTo>
                    <a:pt x="152400" y="505333"/>
                  </a:lnTo>
                  <a:lnTo>
                    <a:pt x="190500" y="496404"/>
                  </a:lnTo>
                  <a:lnTo>
                    <a:pt x="190500" y="499148"/>
                  </a:lnTo>
                  <a:lnTo>
                    <a:pt x="203200" y="495947"/>
                  </a:lnTo>
                  <a:lnTo>
                    <a:pt x="215900" y="487146"/>
                  </a:lnTo>
                  <a:close/>
                </a:path>
                <a:path w="2197100" h="1478279">
                  <a:moveTo>
                    <a:pt x="1875459" y="1126172"/>
                  </a:moveTo>
                  <a:lnTo>
                    <a:pt x="1854200" y="1160310"/>
                  </a:lnTo>
                  <a:lnTo>
                    <a:pt x="1828800" y="1196848"/>
                  </a:lnTo>
                  <a:lnTo>
                    <a:pt x="1790700" y="1228394"/>
                  </a:lnTo>
                  <a:lnTo>
                    <a:pt x="1752600" y="1254213"/>
                  </a:lnTo>
                  <a:lnTo>
                    <a:pt x="1701800" y="1273581"/>
                  </a:lnTo>
                  <a:lnTo>
                    <a:pt x="1651000" y="1285748"/>
                  </a:lnTo>
                  <a:lnTo>
                    <a:pt x="1600200" y="1289989"/>
                  </a:lnTo>
                  <a:lnTo>
                    <a:pt x="1562100" y="1287411"/>
                  </a:lnTo>
                  <a:lnTo>
                    <a:pt x="1524000" y="1279753"/>
                  </a:lnTo>
                  <a:lnTo>
                    <a:pt x="1485900" y="1267193"/>
                  </a:lnTo>
                  <a:lnTo>
                    <a:pt x="1447800" y="1249870"/>
                  </a:lnTo>
                  <a:lnTo>
                    <a:pt x="1447800" y="1250213"/>
                  </a:lnTo>
                  <a:lnTo>
                    <a:pt x="1422400" y="1292148"/>
                  </a:lnTo>
                  <a:lnTo>
                    <a:pt x="1397000" y="1330642"/>
                  </a:lnTo>
                  <a:lnTo>
                    <a:pt x="1371600" y="1365313"/>
                  </a:lnTo>
                  <a:lnTo>
                    <a:pt x="1333500" y="1395742"/>
                  </a:lnTo>
                  <a:lnTo>
                    <a:pt x="1295400" y="1421549"/>
                  </a:lnTo>
                  <a:lnTo>
                    <a:pt x="1257300" y="1442326"/>
                  </a:lnTo>
                  <a:lnTo>
                    <a:pt x="1219200" y="1457667"/>
                  </a:lnTo>
                  <a:lnTo>
                    <a:pt x="1168400" y="1467192"/>
                  </a:lnTo>
                  <a:lnTo>
                    <a:pt x="1117600" y="1470469"/>
                  </a:lnTo>
                  <a:lnTo>
                    <a:pt x="1066800" y="1467345"/>
                  </a:lnTo>
                  <a:lnTo>
                    <a:pt x="1028700" y="1458188"/>
                  </a:lnTo>
                  <a:lnTo>
                    <a:pt x="977900" y="1443291"/>
                  </a:lnTo>
                  <a:lnTo>
                    <a:pt x="939800" y="1422971"/>
                  </a:lnTo>
                  <a:lnTo>
                    <a:pt x="901700" y="1397546"/>
                  </a:lnTo>
                  <a:lnTo>
                    <a:pt x="863600" y="1367332"/>
                  </a:lnTo>
                  <a:lnTo>
                    <a:pt x="838200" y="1332623"/>
                  </a:lnTo>
                  <a:lnTo>
                    <a:pt x="838200" y="1331366"/>
                  </a:lnTo>
                  <a:lnTo>
                    <a:pt x="837780" y="1331429"/>
                  </a:lnTo>
                  <a:lnTo>
                    <a:pt x="825500" y="1333309"/>
                  </a:lnTo>
                  <a:lnTo>
                    <a:pt x="825500" y="1336751"/>
                  </a:lnTo>
                  <a:lnTo>
                    <a:pt x="787400" y="1353223"/>
                  </a:lnTo>
                  <a:lnTo>
                    <a:pt x="736600" y="1369123"/>
                  </a:lnTo>
                  <a:lnTo>
                    <a:pt x="685800" y="1378800"/>
                  </a:lnTo>
                  <a:lnTo>
                    <a:pt x="635000" y="1382115"/>
                  </a:lnTo>
                  <a:lnTo>
                    <a:pt x="584200" y="1378966"/>
                  </a:lnTo>
                  <a:lnTo>
                    <a:pt x="533400" y="1369720"/>
                  </a:lnTo>
                  <a:lnTo>
                    <a:pt x="482600" y="1354670"/>
                  </a:lnTo>
                  <a:lnTo>
                    <a:pt x="431800" y="1334147"/>
                  </a:lnTo>
                  <a:lnTo>
                    <a:pt x="393700" y="1308442"/>
                  </a:lnTo>
                  <a:lnTo>
                    <a:pt x="355600" y="1277874"/>
                  </a:lnTo>
                  <a:lnTo>
                    <a:pt x="317500" y="1242733"/>
                  </a:lnTo>
                  <a:lnTo>
                    <a:pt x="294144" y="1206525"/>
                  </a:lnTo>
                  <a:lnTo>
                    <a:pt x="304800" y="1199235"/>
                  </a:lnTo>
                  <a:lnTo>
                    <a:pt x="292100" y="1200264"/>
                  </a:lnTo>
                  <a:lnTo>
                    <a:pt x="292100" y="1200873"/>
                  </a:lnTo>
                  <a:lnTo>
                    <a:pt x="279400" y="1201293"/>
                  </a:lnTo>
                  <a:lnTo>
                    <a:pt x="279400" y="1201559"/>
                  </a:lnTo>
                  <a:lnTo>
                    <a:pt x="228600" y="1197622"/>
                  </a:lnTo>
                  <a:lnTo>
                    <a:pt x="177800" y="1186078"/>
                  </a:lnTo>
                  <a:lnTo>
                    <a:pt x="139700" y="1167841"/>
                  </a:lnTo>
                  <a:lnTo>
                    <a:pt x="88900" y="1114374"/>
                  </a:lnTo>
                  <a:lnTo>
                    <a:pt x="63500" y="1080795"/>
                  </a:lnTo>
                  <a:lnTo>
                    <a:pt x="50800" y="1043749"/>
                  </a:lnTo>
                  <a:lnTo>
                    <a:pt x="50800" y="966965"/>
                  </a:lnTo>
                  <a:lnTo>
                    <a:pt x="63500" y="931506"/>
                  </a:lnTo>
                  <a:lnTo>
                    <a:pt x="88900" y="898563"/>
                  </a:lnTo>
                  <a:lnTo>
                    <a:pt x="108991" y="875195"/>
                  </a:lnTo>
                  <a:lnTo>
                    <a:pt x="114300" y="877481"/>
                  </a:lnTo>
                  <a:lnTo>
                    <a:pt x="110972" y="872883"/>
                  </a:lnTo>
                  <a:lnTo>
                    <a:pt x="111556" y="872210"/>
                  </a:lnTo>
                  <a:lnTo>
                    <a:pt x="137718" y="884174"/>
                  </a:lnTo>
                  <a:lnTo>
                    <a:pt x="165735" y="893013"/>
                  </a:lnTo>
                  <a:lnTo>
                    <a:pt x="194767" y="898410"/>
                  </a:lnTo>
                  <a:lnTo>
                    <a:pt x="224485" y="900226"/>
                  </a:lnTo>
                  <a:lnTo>
                    <a:pt x="236029" y="899998"/>
                  </a:lnTo>
                  <a:lnTo>
                    <a:pt x="241858" y="899541"/>
                  </a:lnTo>
                  <a:lnTo>
                    <a:pt x="241287" y="891997"/>
                  </a:lnTo>
                  <a:lnTo>
                    <a:pt x="235800" y="892340"/>
                  </a:lnTo>
                  <a:lnTo>
                    <a:pt x="224485" y="892568"/>
                  </a:lnTo>
                  <a:lnTo>
                    <a:pt x="195694" y="890816"/>
                  </a:lnTo>
                  <a:lnTo>
                    <a:pt x="167538" y="885596"/>
                  </a:lnTo>
                  <a:lnTo>
                    <a:pt x="140398" y="877049"/>
                  </a:lnTo>
                  <a:lnTo>
                    <a:pt x="114642" y="865251"/>
                  </a:lnTo>
                  <a:lnTo>
                    <a:pt x="112814" y="868718"/>
                  </a:lnTo>
                  <a:lnTo>
                    <a:pt x="107061" y="867473"/>
                  </a:lnTo>
                  <a:lnTo>
                    <a:pt x="106870" y="867194"/>
                  </a:lnTo>
                  <a:lnTo>
                    <a:pt x="114300" y="865251"/>
                  </a:lnTo>
                  <a:lnTo>
                    <a:pt x="63500" y="833361"/>
                  </a:lnTo>
                  <a:lnTo>
                    <a:pt x="25400" y="792708"/>
                  </a:lnTo>
                  <a:lnTo>
                    <a:pt x="12700" y="745578"/>
                  </a:lnTo>
                  <a:lnTo>
                    <a:pt x="0" y="694258"/>
                  </a:lnTo>
                  <a:lnTo>
                    <a:pt x="0" y="737298"/>
                  </a:lnTo>
                  <a:lnTo>
                    <a:pt x="12700" y="777798"/>
                  </a:lnTo>
                  <a:lnTo>
                    <a:pt x="38100" y="814552"/>
                  </a:lnTo>
                  <a:lnTo>
                    <a:pt x="63500" y="846366"/>
                  </a:lnTo>
                  <a:lnTo>
                    <a:pt x="97091" y="868972"/>
                  </a:lnTo>
                  <a:lnTo>
                    <a:pt x="76200" y="894207"/>
                  </a:lnTo>
                  <a:lnTo>
                    <a:pt x="63500" y="928458"/>
                  </a:lnTo>
                  <a:lnTo>
                    <a:pt x="50800" y="965377"/>
                  </a:lnTo>
                  <a:lnTo>
                    <a:pt x="38100" y="1004011"/>
                  </a:lnTo>
                  <a:lnTo>
                    <a:pt x="50800" y="1045464"/>
                  </a:lnTo>
                  <a:lnTo>
                    <a:pt x="63500" y="1084021"/>
                  </a:lnTo>
                  <a:lnTo>
                    <a:pt x="76200" y="1118908"/>
                  </a:lnTo>
                  <a:lnTo>
                    <a:pt x="114300" y="1149286"/>
                  </a:lnTo>
                  <a:lnTo>
                    <a:pt x="139700" y="1174343"/>
                  </a:lnTo>
                  <a:lnTo>
                    <a:pt x="177800" y="1193228"/>
                  </a:lnTo>
                  <a:lnTo>
                    <a:pt x="215900" y="1205153"/>
                  </a:lnTo>
                  <a:lnTo>
                    <a:pt x="266700" y="1209294"/>
                  </a:lnTo>
                  <a:lnTo>
                    <a:pt x="279400" y="1209217"/>
                  </a:lnTo>
                  <a:lnTo>
                    <a:pt x="279400" y="1208938"/>
                  </a:lnTo>
                  <a:lnTo>
                    <a:pt x="292100" y="1208481"/>
                  </a:lnTo>
                  <a:lnTo>
                    <a:pt x="292100" y="1207922"/>
                  </a:lnTo>
                  <a:lnTo>
                    <a:pt x="292290" y="1207795"/>
                  </a:lnTo>
                  <a:lnTo>
                    <a:pt x="317500" y="1247698"/>
                  </a:lnTo>
                  <a:lnTo>
                    <a:pt x="355600" y="1283550"/>
                  </a:lnTo>
                  <a:lnTo>
                    <a:pt x="393700" y="1314729"/>
                  </a:lnTo>
                  <a:lnTo>
                    <a:pt x="431800" y="1340929"/>
                  </a:lnTo>
                  <a:lnTo>
                    <a:pt x="482600" y="1361846"/>
                  </a:lnTo>
                  <a:lnTo>
                    <a:pt x="533400" y="1377162"/>
                  </a:lnTo>
                  <a:lnTo>
                    <a:pt x="584200" y="1386573"/>
                  </a:lnTo>
                  <a:lnTo>
                    <a:pt x="635000" y="1389773"/>
                  </a:lnTo>
                  <a:lnTo>
                    <a:pt x="685800" y="1386395"/>
                  </a:lnTo>
                  <a:lnTo>
                    <a:pt x="736600" y="1376514"/>
                  </a:lnTo>
                  <a:lnTo>
                    <a:pt x="787400" y="1360297"/>
                  </a:lnTo>
                  <a:lnTo>
                    <a:pt x="825500" y="1343494"/>
                  </a:lnTo>
                  <a:lnTo>
                    <a:pt x="830148" y="1341437"/>
                  </a:lnTo>
                  <a:lnTo>
                    <a:pt x="863600" y="1372641"/>
                  </a:lnTo>
                  <a:lnTo>
                    <a:pt x="901700" y="1403565"/>
                  </a:lnTo>
                  <a:lnTo>
                    <a:pt x="939800" y="1429550"/>
                  </a:lnTo>
                  <a:lnTo>
                    <a:pt x="977900" y="1450301"/>
                  </a:lnTo>
                  <a:lnTo>
                    <a:pt x="1016000" y="1465491"/>
                  </a:lnTo>
                  <a:lnTo>
                    <a:pt x="1066800" y="1474838"/>
                  </a:lnTo>
                  <a:lnTo>
                    <a:pt x="1117600" y="1478013"/>
                  </a:lnTo>
                  <a:lnTo>
                    <a:pt x="1168400" y="1474698"/>
                  </a:lnTo>
                  <a:lnTo>
                    <a:pt x="1219200" y="1465008"/>
                  </a:lnTo>
                  <a:lnTo>
                    <a:pt x="1257300" y="1449349"/>
                  </a:lnTo>
                  <a:lnTo>
                    <a:pt x="1308100" y="1428127"/>
                  </a:lnTo>
                  <a:lnTo>
                    <a:pt x="1346200" y="1401737"/>
                  </a:lnTo>
                  <a:lnTo>
                    <a:pt x="1384300" y="1370596"/>
                  </a:lnTo>
                  <a:lnTo>
                    <a:pt x="1409700" y="1335087"/>
                  </a:lnTo>
                  <a:lnTo>
                    <a:pt x="1435100" y="1295628"/>
                  </a:lnTo>
                  <a:lnTo>
                    <a:pt x="1447800" y="1252613"/>
                  </a:lnTo>
                  <a:lnTo>
                    <a:pt x="1447800" y="1256499"/>
                  </a:lnTo>
                  <a:lnTo>
                    <a:pt x="1485900" y="1274267"/>
                  </a:lnTo>
                  <a:lnTo>
                    <a:pt x="1524000" y="1287157"/>
                  </a:lnTo>
                  <a:lnTo>
                    <a:pt x="1562100" y="1295006"/>
                  </a:lnTo>
                  <a:lnTo>
                    <a:pt x="1600200" y="1297647"/>
                  </a:lnTo>
                  <a:lnTo>
                    <a:pt x="1651000" y="1294117"/>
                  </a:lnTo>
                  <a:lnTo>
                    <a:pt x="1701800" y="1283931"/>
                  </a:lnTo>
                  <a:lnTo>
                    <a:pt x="1739900" y="1267637"/>
                  </a:lnTo>
                  <a:lnTo>
                    <a:pt x="1778000" y="1245793"/>
                  </a:lnTo>
                  <a:lnTo>
                    <a:pt x="1816100" y="1218920"/>
                  </a:lnTo>
                  <a:lnTo>
                    <a:pt x="1841500" y="1187564"/>
                  </a:lnTo>
                  <a:lnTo>
                    <a:pt x="1866900" y="1152258"/>
                  </a:lnTo>
                  <a:lnTo>
                    <a:pt x="1875459" y="1126172"/>
                  </a:lnTo>
                  <a:close/>
                </a:path>
                <a:path w="2197100" h="1478279">
                  <a:moveTo>
                    <a:pt x="1892300" y="1072007"/>
                  </a:moveTo>
                  <a:lnTo>
                    <a:pt x="1879600" y="1113561"/>
                  </a:lnTo>
                  <a:lnTo>
                    <a:pt x="1875459" y="1126172"/>
                  </a:lnTo>
                  <a:lnTo>
                    <a:pt x="1879600" y="1119530"/>
                  </a:lnTo>
                  <a:lnTo>
                    <a:pt x="1892300" y="1075220"/>
                  </a:lnTo>
                  <a:lnTo>
                    <a:pt x="1892300" y="1072007"/>
                  </a:lnTo>
                  <a:close/>
                </a:path>
                <a:path w="2197100" h="1478279">
                  <a:moveTo>
                    <a:pt x="2197100" y="664768"/>
                  </a:moveTo>
                  <a:lnTo>
                    <a:pt x="2171700" y="614464"/>
                  </a:lnTo>
                  <a:lnTo>
                    <a:pt x="2159000" y="566902"/>
                  </a:lnTo>
                  <a:lnTo>
                    <a:pt x="2122208" y="524560"/>
                  </a:lnTo>
                  <a:lnTo>
                    <a:pt x="2133600" y="503085"/>
                  </a:lnTo>
                  <a:lnTo>
                    <a:pt x="2133600" y="478459"/>
                  </a:lnTo>
                  <a:lnTo>
                    <a:pt x="2146300" y="453326"/>
                  </a:lnTo>
                  <a:lnTo>
                    <a:pt x="2146300" y="380174"/>
                  </a:lnTo>
                  <a:lnTo>
                    <a:pt x="2120900" y="335241"/>
                  </a:lnTo>
                  <a:lnTo>
                    <a:pt x="2108200" y="293979"/>
                  </a:lnTo>
                  <a:lnTo>
                    <a:pt x="2070100" y="257378"/>
                  </a:lnTo>
                  <a:lnTo>
                    <a:pt x="2032000" y="226402"/>
                  </a:lnTo>
                  <a:lnTo>
                    <a:pt x="1993900" y="202006"/>
                  </a:lnTo>
                  <a:lnTo>
                    <a:pt x="1943100" y="185166"/>
                  </a:lnTo>
                  <a:lnTo>
                    <a:pt x="1943100" y="185508"/>
                  </a:lnTo>
                  <a:lnTo>
                    <a:pt x="1942541" y="185724"/>
                  </a:lnTo>
                  <a:lnTo>
                    <a:pt x="1930400" y="142989"/>
                  </a:lnTo>
                  <a:lnTo>
                    <a:pt x="1905000" y="102844"/>
                  </a:lnTo>
                  <a:lnTo>
                    <a:pt x="1879600" y="68084"/>
                  </a:lnTo>
                  <a:lnTo>
                    <a:pt x="1841500" y="39573"/>
                  </a:lnTo>
                  <a:lnTo>
                    <a:pt x="1803400" y="18161"/>
                  </a:lnTo>
                  <a:lnTo>
                    <a:pt x="1752600" y="4686"/>
                  </a:lnTo>
                  <a:lnTo>
                    <a:pt x="1701800" y="0"/>
                  </a:lnTo>
                  <a:lnTo>
                    <a:pt x="1651000" y="5397"/>
                  </a:lnTo>
                  <a:lnTo>
                    <a:pt x="1600200" y="21082"/>
                  </a:lnTo>
                  <a:lnTo>
                    <a:pt x="1549400" y="46342"/>
                  </a:lnTo>
                  <a:lnTo>
                    <a:pt x="1511300" y="80467"/>
                  </a:lnTo>
                  <a:lnTo>
                    <a:pt x="1511300" y="81038"/>
                  </a:lnTo>
                  <a:lnTo>
                    <a:pt x="1473200" y="46774"/>
                  </a:lnTo>
                  <a:lnTo>
                    <a:pt x="1435100" y="21323"/>
                  </a:lnTo>
                  <a:lnTo>
                    <a:pt x="1384300" y="5473"/>
                  </a:lnTo>
                  <a:lnTo>
                    <a:pt x="1333500" y="0"/>
                  </a:lnTo>
                  <a:lnTo>
                    <a:pt x="1282700" y="5143"/>
                  </a:lnTo>
                  <a:lnTo>
                    <a:pt x="1244600" y="19977"/>
                  </a:lnTo>
                  <a:lnTo>
                    <a:pt x="1193800" y="43637"/>
                  </a:lnTo>
                  <a:lnTo>
                    <a:pt x="1155700" y="75247"/>
                  </a:lnTo>
                  <a:lnTo>
                    <a:pt x="1133716" y="108750"/>
                  </a:lnTo>
                  <a:lnTo>
                    <a:pt x="1104900" y="85471"/>
                  </a:lnTo>
                  <a:lnTo>
                    <a:pt x="1054100" y="62890"/>
                  </a:lnTo>
                  <a:lnTo>
                    <a:pt x="1003300" y="48983"/>
                  </a:lnTo>
                  <a:lnTo>
                    <a:pt x="952500" y="44234"/>
                  </a:lnTo>
                  <a:lnTo>
                    <a:pt x="901700" y="48399"/>
                  </a:lnTo>
                  <a:lnTo>
                    <a:pt x="850900" y="60528"/>
                  </a:lnTo>
                  <a:lnTo>
                    <a:pt x="812800" y="80048"/>
                  </a:lnTo>
                  <a:lnTo>
                    <a:pt x="762000" y="106400"/>
                  </a:lnTo>
                  <a:lnTo>
                    <a:pt x="736600" y="139039"/>
                  </a:lnTo>
                  <a:lnTo>
                    <a:pt x="711200" y="177393"/>
                  </a:lnTo>
                  <a:lnTo>
                    <a:pt x="711009" y="177533"/>
                  </a:lnTo>
                  <a:lnTo>
                    <a:pt x="673100" y="158838"/>
                  </a:lnTo>
                  <a:lnTo>
                    <a:pt x="622300" y="145237"/>
                  </a:lnTo>
                  <a:lnTo>
                    <a:pt x="584200" y="136982"/>
                  </a:lnTo>
                  <a:lnTo>
                    <a:pt x="533400" y="134188"/>
                  </a:lnTo>
                  <a:lnTo>
                    <a:pt x="482600" y="138341"/>
                  </a:lnTo>
                  <a:lnTo>
                    <a:pt x="419100" y="150329"/>
                  </a:lnTo>
                  <a:lnTo>
                    <a:pt x="381000" y="169519"/>
                  </a:lnTo>
                  <a:lnTo>
                    <a:pt x="330200" y="195262"/>
                  </a:lnTo>
                  <a:lnTo>
                    <a:pt x="292100" y="226885"/>
                  </a:lnTo>
                  <a:lnTo>
                    <a:pt x="254000" y="263779"/>
                  </a:lnTo>
                  <a:lnTo>
                    <a:pt x="228600" y="305269"/>
                  </a:lnTo>
                  <a:lnTo>
                    <a:pt x="203200" y="350735"/>
                  </a:lnTo>
                  <a:lnTo>
                    <a:pt x="190500" y="399503"/>
                  </a:lnTo>
                  <a:lnTo>
                    <a:pt x="190500" y="450913"/>
                  </a:lnTo>
                  <a:lnTo>
                    <a:pt x="203200" y="400837"/>
                  </a:lnTo>
                  <a:lnTo>
                    <a:pt x="215900" y="353326"/>
                  </a:lnTo>
                  <a:lnTo>
                    <a:pt x="228600" y="309016"/>
                  </a:lnTo>
                  <a:lnTo>
                    <a:pt x="266700" y="268528"/>
                  </a:lnTo>
                  <a:lnTo>
                    <a:pt x="292100" y="232486"/>
                  </a:lnTo>
                  <a:lnTo>
                    <a:pt x="330200" y="201561"/>
                  </a:lnTo>
                  <a:lnTo>
                    <a:pt x="381000" y="176390"/>
                  </a:lnTo>
                  <a:lnTo>
                    <a:pt x="431800" y="157632"/>
                  </a:lnTo>
                  <a:lnTo>
                    <a:pt x="482600" y="145897"/>
                  </a:lnTo>
                  <a:lnTo>
                    <a:pt x="533400" y="141846"/>
                  </a:lnTo>
                  <a:lnTo>
                    <a:pt x="584200" y="144576"/>
                  </a:lnTo>
                  <a:lnTo>
                    <a:pt x="622300" y="152641"/>
                  </a:lnTo>
                  <a:lnTo>
                    <a:pt x="660400" y="165912"/>
                  </a:lnTo>
                  <a:lnTo>
                    <a:pt x="698500" y="179666"/>
                  </a:lnTo>
                  <a:lnTo>
                    <a:pt x="711200" y="184251"/>
                  </a:lnTo>
                  <a:lnTo>
                    <a:pt x="711200" y="181165"/>
                  </a:lnTo>
                  <a:lnTo>
                    <a:pt x="736600" y="144005"/>
                  </a:lnTo>
                  <a:lnTo>
                    <a:pt x="774700" y="112318"/>
                  </a:lnTo>
                  <a:lnTo>
                    <a:pt x="812800" y="86702"/>
                  </a:lnTo>
                  <a:lnTo>
                    <a:pt x="850900" y="67703"/>
                  </a:lnTo>
                  <a:lnTo>
                    <a:pt x="901700" y="55918"/>
                  </a:lnTo>
                  <a:lnTo>
                    <a:pt x="952500" y="51892"/>
                  </a:lnTo>
                  <a:lnTo>
                    <a:pt x="1003300" y="56476"/>
                  </a:lnTo>
                  <a:lnTo>
                    <a:pt x="1054100" y="70040"/>
                  </a:lnTo>
                  <a:lnTo>
                    <a:pt x="1092200" y="92049"/>
                  </a:lnTo>
                  <a:lnTo>
                    <a:pt x="1130300" y="121958"/>
                  </a:lnTo>
                  <a:lnTo>
                    <a:pt x="1143000" y="130187"/>
                  </a:lnTo>
                  <a:lnTo>
                    <a:pt x="1143000" y="119100"/>
                  </a:lnTo>
                  <a:lnTo>
                    <a:pt x="1143000" y="117614"/>
                  </a:lnTo>
                  <a:lnTo>
                    <a:pt x="1168400" y="80365"/>
                  </a:lnTo>
                  <a:lnTo>
                    <a:pt x="1206500" y="49847"/>
                  </a:lnTo>
                  <a:lnTo>
                    <a:pt x="1244600" y="26936"/>
                  </a:lnTo>
                  <a:lnTo>
                    <a:pt x="1282700" y="12547"/>
                  </a:lnTo>
                  <a:lnTo>
                    <a:pt x="1333500" y="7543"/>
                  </a:lnTo>
                  <a:lnTo>
                    <a:pt x="1384300" y="12852"/>
                  </a:lnTo>
                  <a:lnTo>
                    <a:pt x="1435100" y="28219"/>
                  </a:lnTo>
                  <a:lnTo>
                    <a:pt x="1473200" y="52832"/>
                  </a:lnTo>
                  <a:lnTo>
                    <a:pt x="1511300" y="85839"/>
                  </a:lnTo>
                  <a:lnTo>
                    <a:pt x="1549400" y="52641"/>
                  </a:lnTo>
                  <a:lnTo>
                    <a:pt x="1600200" y="28079"/>
                  </a:lnTo>
                  <a:lnTo>
                    <a:pt x="1651000" y="12801"/>
                  </a:lnTo>
                  <a:lnTo>
                    <a:pt x="1701800" y="7543"/>
                  </a:lnTo>
                  <a:lnTo>
                    <a:pt x="1752600" y="12103"/>
                  </a:lnTo>
                  <a:lnTo>
                    <a:pt x="1790700" y="25196"/>
                  </a:lnTo>
                  <a:lnTo>
                    <a:pt x="1841500" y="45999"/>
                  </a:lnTo>
                  <a:lnTo>
                    <a:pt x="1879600" y="73634"/>
                  </a:lnTo>
                  <a:lnTo>
                    <a:pt x="1905000" y="107276"/>
                  </a:lnTo>
                  <a:lnTo>
                    <a:pt x="1930400" y="146075"/>
                  </a:lnTo>
                  <a:lnTo>
                    <a:pt x="1942122" y="185877"/>
                  </a:lnTo>
                  <a:lnTo>
                    <a:pt x="1930400" y="190195"/>
                  </a:lnTo>
                  <a:lnTo>
                    <a:pt x="1943100" y="192595"/>
                  </a:lnTo>
                  <a:lnTo>
                    <a:pt x="1993900" y="209016"/>
                  </a:lnTo>
                  <a:lnTo>
                    <a:pt x="2032000" y="232740"/>
                  </a:lnTo>
                  <a:lnTo>
                    <a:pt x="2070100" y="262826"/>
                  </a:lnTo>
                  <a:lnTo>
                    <a:pt x="2095500" y="298323"/>
                  </a:lnTo>
                  <a:lnTo>
                    <a:pt x="2120900" y="338289"/>
                  </a:lnTo>
                  <a:lnTo>
                    <a:pt x="2133600" y="381774"/>
                  </a:lnTo>
                  <a:lnTo>
                    <a:pt x="2133600" y="476808"/>
                  </a:lnTo>
                  <a:lnTo>
                    <a:pt x="2120900" y="500608"/>
                  </a:lnTo>
                  <a:lnTo>
                    <a:pt x="2120900" y="523036"/>
                  </a:lnTo>
                  <a:lnTo>
                    <a:pt x="2120900" y="523722"/>
                  </a:lnTo>
                  <a:lnTo>
                    <a:pt x="2108200" y="528180"/>
                  </a:lnTo>
                  <a:lnTo>
                    <a:pt x="2120900" y="529209"/>
                  </a:lnTo>
                  <a:lnTo>
                    <a:pt x="2120900" y="527951"/>
                  </a:lnTo>
                  <a:lnTo>
                    <a:pt x="2146300" y="570776"/>
                  </a:lnTo>
                  <a:lnTo>
                    <a:pt x="2171700" y="617143"/>
                  </a:lnTo>
                  <a:lnTo>
                    <a:pt x="2184400" y="666127"/>
                  </a:lnTo>
                  <a:lnTo>
                    <a:pt x="2184400" y="762190"/>
                  </a:lnTo>
                  <a:lnTo>
                    <a:pt x="2171700" y="805713"/>
                  </a:lnTo>
                  <a:lnTo>
                    <a:pt x="2159000" y="846823"/>
                  </a:lnTo>
                  <a:lnTo>
                    <a:pt x="2133600" y="884999"/>
                  </a:lnTo>
                  <a:lnTo>
                    <a:pt x="2108200" y="919734"/>
                  </a:lnTo>
                  <a:lnTo>
                    <a:pt x="2070100" y="950506"/>
                  </a:lnTo>
                  <a:lnTo>
                    <a:pt x="2032000" y="976807"/>
                  </a:lnTo>
                  <a:lnTo>
                    <a:pt x="1993900" y="998118"/>
                  </a:lnTo>
                  <a:lnTo>
                    <a:pt x="1943100" y="1013904"/>
                  </a:lnTo>
                  <a:lnTo>
                    <a:pt x="1892300" y="1023670"/>
                  </a:lnTo>
                  <a:lnTo>
                    <a:pt x="1892300" y="1027442"/>
                  </a:lnTo>
                  <a:lnTo>
                    <a:pt x="1892300" y="1031214"/>
                  </a:lnTo>
                  <a:lnTo>
                    <a:pt x="1892300" y="1072007"/>
                  </a:lnTo>
                  <a:lnTo>
                    <a:pt x="1904809" y="1028776"/>
                  </a:lnTo>
                  <a:lnTo>
                    <a:pt x="1905000" y="1028738"/>
                  </a:lnTo>
                  <a:lnTo>
                    <a:pt x="1943100" y="1021270"/>
                  </a:lnTo>
                  <a:lnTo>
                    <a:pt x="1993900" y="1005154"/>
                  </a:lnTo>
                  <a:lnTo>
                    <a:pt x="2032000" y="983386"/>
                  </a:lnTo>
                  <a:lnTo>
                    <a:pt x="2070100" y="956500"/>
                  </a:lnTo>
                  <a:lnTo>
                    <a:pt x="2108200" y="925004"/>
                  </a:lnTo>
                  <a:lnTo>
                    <a:pt x="2133600" y="889431"/>
                  </a:lnTo>
                  <a:lnTo>
                    <a:pt x="2159000" y="850303"/>
                  </a:lnTo>
                  <a:lnTo>
                    <a:pt x="2184400" y="808139"/>
                  </a:lnTo>
                  <a:lnTo>
                    <a:pt x="2197100" y="763447"/>
                  </a:lnTo>
                  <a:lnTo>
                    <a:pt x="2197100" y="664768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" name="object 37"/>
            <p:cNvSpPr/>
            <p:nvPr/>
          </p:nvSpPr>
          <p:spPr>
            <a:xfrm>
              <a:off x="4776101" y="4524921"/>
              <a:ext cx="56515" cy="13335"/>
            </a:xfrm>
            <a:custGeom>
              <a:avLst/>
              <a:gdLst/>
              <a:ahLst/>
              <a:cxnLst/>
              <a:rect l="l" t="t" r="r" b="b"/>
              <a:pathLst>
                <a:path w="56514" h="13335">
                  <a:moveTo>
                    <a:pt x="0" y="12941"/>
                  </a:moveTo>
                  <a:lnTo>
                    <a:pt x="14395" y="10976"/>
                  </a:lnTo>
                  <a:lnTo>
                    <a:pt x="28600" y="8156"/>
                  </a:lnTo>
                  <a:lnTo>
                    <a:pt x="42576" y="4493"/>
                  </a:lnTo>
                  <a:lnTo>
                    <a:pt x="56286" y="0"/>
                  </a:lnTo>
                </a:path>
              </a:pathLst>
            </a:custGeom>
            <a:ln w="7619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" name="object 38"/>
            <p:cNvSpPr/>
            <p:nvPr/>
          </p:nvSpPr>
          <p:spPr>
            <a:xfrm>
              <a:off x="5282679" y="4609426"/>
              <a:ext cx="34290" cy="59690"/>
            </a:xfrm>
            <a:custGeom>
              <a:avLst/>
              <a:gdLst/>
              <a:ahLst/>
              <a:cxnLst/>
              <a:rect l="l" t="t" r="r" b="b"/>
              <a:pathLst>
                <a:path w="34289" h="59689">
                  <a:moveTo>
                    <a:pt x="0" y="0"/>
                  </a:moveTo>
                  <a:lnTo>
                    <a:pt x="7159" y="15400"/>
                  </a:lnTo>
                  <a:lnTo>
                    <a:pt x="15214" y="30430"/>
                  </a:lnTo>
                  <a:lnTo>
                    <a:pt x="24145" y="45053"/>
                  </a:lnTo>
                  <a:lnTo>
                    <a:pt x="33934" y="59232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" name="object 39"/>
            <p:cNvSpPr/>
            <p:nvPr/>
          </p:nvSpPr>
          <p:spPr>
            <a:xfrm>
              <a:off x="5930074" y="4520222"/>
              <a:ext cx="13970" cy="65405"/>
            </a:xfrm>
            <a:custGeom>
              <a:avLst/>
              <a:gdLst/>
              <a:ahLst/>
              <a:cxnLst/>
              <a:rect l="l" t="t" r="r" b="b"/>
              <a:pathLst>
                <a:path w="13970" h="65404">
                  <a:moveTo>
                    <a:pt x="0" y="64960"/>
                  </a:moveTo>
                  <a:lnTo>
                    <a:pt x="4783" y="48972"/>
                  </a:lnTo>
                  <a:lnTo>
                    <a:pt x="8623" y="32789"/>
                  </a:lnTo>
                  <a:lnTo>
                    <a:pt x="11530" y="16452"/>
                  </a:lnTo>
                  <a:lnTo>
                    <a:pt x="13512" y="0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40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13221" y="4115498"/>
              <a:ext cx="170535" cy="246659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6529311" y="3859174"/>
              <a:ext cx="73660" cy="91440"/>
            </a:xfrm>
            <a:custGeom>
              <a:avLst/>
              <a:gdLst/>
              <a:ahLst/>
              <a:cxnLst/>
              <a:rect l="l" t="t" r="r" b="b"/>
              <a:pathLst>
                <a:path w="73659" h="91439">
                  <a:moveTo>
                    <a:pt x="0" y="91109"/>
                  </a:moveTo>
                  <a:lnTo>
                    <a:pt x="22623" y="71357"/>
                  </a:lnTo>
                  <a:lnTo>
                    <a:pt x="42532" y="49436"/>
                  </a:lnTo>
                  <a:lnTo>
                    <a:pt x="59564" y="25574"/>
                  </a:lnTo>
                  <a:lnTo>
                    <a:pt x="73558" y="0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" name="object 42"/>
            <p:cNvSpPr/>
            <p:nvPr/>
          </p:nvSpPr>
          <p:spPr>
            <a:xfrm>
              <a:off x="6425984" y="3522217"/>
              <a:ext cx="4445" cy="43180"/>
            </a:xfrm>
            <a:custGeom>
              <a:avLst/>
              <a:gdLst/>
              <a:ahLst/>
              <a:cxnLst/>
              <a:rect l="l" t="t" r="r" b="b"/>
              <a:pathLst>
                <a:path w="4445" h="43179">
                  <a:moveTo>
                    <a:pt x="3860" y="43040"/>
                  </a:moveTo>
                  <a:lnTo>
                    <a:pt x="3962" y="39839"/>
                  </a:lnTo>
                  <a:lnTo>
                    <a:pt x="3714" y="29832"/>
                  </a:lnTo>
                  <a:lnTo>
                    <a:pt x="2971" y="19843"/>
                  </a:lnTo>
                  <a:lnTo>
                    <a:pt x="1733" y="9893"/>
                  </a:lnTo>
                  <a:lnTo>
                    <a:pt x="0" y="0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" name="object 43"/>
            <p:cNvSpPr/>
            <p:nvPr/>
          </p:nvSpPr>
          <p:spPr>
            <a:xfrm>
              <a:off x="5957303" y="3416896"/>
              <a:ext cx="38100" cy="55244"/>
            </a:xfrm>
            <a:custGeom>
              <a:avLst/>
              <a:gdLst/>
              <a:ahLst/>
              <a:cxnLst/>
              <a:rect l="l" t="t" r="r" b="b"/>
              <a:pathLst>
                <a:path w="38100" h="55245">
                  <a:moveTo>
                    <a:pt x="37591" y="0"/>
                  </a:moveTo>
                  <a:lnTo>
                    <a:pt x="26589" y="12753"/>
                  </a:lnTo>
                  <a:lnTo>
                    <a:pt x="16624" y="26181"/>
                  </a:lnTo>
                  <a:lnTo>
                    <a:pt x="7745" y="40237"/>
                  </a:lnTo>
                  <a:lnTo>
                    <a:pt x="0" y="54876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4" name="object 44"/>
            <p:cNvSpPr/>
            <p:nvPr/>
          </p:nvSpPr>
          <p:spPr>
            <a:xfrm>
              <a:off x="5602313" y="3449573"/>
              <a:ext cx="18415" cy="47625"/>
            </a:xfrm>
            <a:custGeom>
              <a:avLst/>
              <a:gdLst/>
              <a:ahLst/>
              <a:cxnLst/>
              <a:rect l="l" t="t" r="r" b="b"/>
              <a:pathLst>
                <a:path w="18414" h="47625">
                  <a:moveTo>
                    <a:pt x="18287" y="0"/>
                  </a:moveTo>
                  <a:lnTo>
                    <a:pt x="12515" y="11435"/>
                  </a:lnTo>
                  <a:lnTo>
                    <a:pt x="7543" y="23150"/>
                  </a:lnTo>
                  <a:lnTo>
                    <a:pt x="3371" y="35120"/>
                  </a:lnTo>
                  <a:lnTo>
                    <a:pt x="0" y="47320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" name="object 45"/>
            <p:cNvSpPr/>
            <p:nvPr/>
          </p:nvSpPr>
          <p:spPr>
            <a:xfrm>
              <a:off x="5191239" y="3514737"/>
              <a:ext cx="66040" cy="46355"/>
            </a:xfrm>
            <a:custGeom>
              <a:avLst/>
              <a:gdLst/>
              <a:ahLst/>
              <a:cxnLst/>
              <a:rect l="l" t="t" r="r" b="b"/>
              <a:pathLst>
                <a:path w="66039" h="46354">
                  <a:moveTo>
                    <a:pt x="66039" y="45885"/>
                  </a:moveTo>
                  <a:lnTo>
                    <a:pt x="50692" y="33045"/>
                  </a:lnTo>
                  <a:lnTo>
                    <a:pt x="34543" y="21099"/>
                  </a:lnTo>
                  <a:lnTo>
                    <a:pt x="17633" y="10075"/>
                  </a:lnTo>
                  <a:lnTo>
                    <a:pt x="0" y="0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" name="object 46"/>
            <p:cNvSpPr/>
            <p:nvPr/>
          </p:nvSpPr>
          <p:spPr>
            <a:xfrm>
              <a:off x="4677854" y="3826840"/>
              <a:ext cx="12065" cy="48895"/>
            </a:xfrm>
            <a:custGeom>
              <a:avLst/>
              <a:gdLst/>
              <a:ahLst/>
              <a:cxnLst/>
              <a:rect l="l" t="t" r="r" b="b"/>
              <a:pathLst>
                <a:path w="12064" h="48895">
                  <a:moveTo>
                    <a:pt x="0" y="0"/>
                  </a:moveTo>
                  <a:lnTo>
                    <a:pt x="2095" y="12216"/>
                  </a:lnTo>
                  <a:lnTo>
                    <a:pt x="4724" y="24341"/>
                  </a:lnTo>
                  <a:lnTo>
                    <a:pt x="7886" y="36363"/>
                  </a:lnTo>
                  <a:lnTo>
                    <a:pt x="11582" y="48272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743700" y="2904020"/>
              <a:ext cx="1278445" cy="148591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123245" y="4195942"/>
              <a:ext cx="410679" cy="19399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780599" y="4241812"/>
              <a:ext cx="342646" cy="14812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582367" y="3627267"/>
              <a:ext cx="1388305" cy="76266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743635" y="4215823"/>
              <a:ext cx="236119" cy="17410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381838" y="4195279"/>
              <a:ext cx="361861" cy="19465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533925" y="4195279"/>
              <a:ext cx="47294" cy="8533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532668" y="4195279"/>
              <a:ext cx="2098954" cy="19465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372440" y="4195279"/>
              <a:ext cx="267982" cy="19465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525010" y="4191012"/>
              <a:ext cx="173860" cy="19892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312916" y="4195279"/>
              <a:ext cx="70815" cy="16687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582367" y="2904020"/>
              <a:ext cx="2110409" cy="54926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067693" y="2904020"/>
              <a:ext cx="397852" cy="6115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208102" y="2904020"/>
              <a:ext cx="137680" cy="2514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743700" y="4091910"/>
              <a:ext cx="211683" cy="103368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640423" y="4128857"/>
              <a:ext cx="103276" cy="6642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989810" y="4102112"/>
              <a:ext cx="674585" cy="9316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223113" y="4127512"/>
              <a:ext cx="99835" cy="6776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259709" y="4064874"/>
              <a:ext cx="396877" cy="130405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2529827" y="2849892"/>
              <a:ext cx="5422900" cy="1470660"/>
            </a:xfrm>
            <a:custGeom>
              <a:avLst/>
              <a:gdLst/>
              <a:ahLst/>
              <a:cxnLst/>
              <a:rect l="l" t="t" r="r" b="b"/>
              <a:pathLst>
                <a:path w="5422900" h="1470660">
                  <a:moveTo>
                    <a:pt x="2819400" y="1469704"/>
                  </a:moveTo>
                  <a:lnTo>
                    <a:pt x="2819400" y="115341"/>
                  </a:lnTo>
                  <a:lnTo>
                    <a:pt x="2806700" y="112001"/>
                  </a:lnTo>
                  <a:lnTo>
                    <a:pt x="2806700" y="111728"/>
                  </a:lnTo>
                  <a:lnTo>
                    <a:pt x="2768600" y="100889"/>
                  </a:lnTo>
                  <a:lnTo>
                    <a:pt x="2730500" y="87973"/>
                  </a:lnTo>
                  <a:lnTo>
                    <a:pt x="2679700" y="76637"/>
                  </a:lnTo>
                  <a:lnTo>
                    <a:pt x="2628900" y="66926"/>
                  </a:lnTo>
                  <a:lnTo>
                    <a:pt x="2565400" y="58882"/>
                  </a:lnTo>
                  <a:lnTo>
                    <a:pt x="2514600" y="52550"/>
                  </a:lnTo>
                  <a:lnTo>
                    <a:pt x="2463800" y="47973"/>
                  </a:lnTo>
                  <a:lnTo>
                    <a:pt x="2400300" y="45195"/>
                  </a:lnTo>
                  <a:lnTo>
                    <a:pt x="2349500" y="44259"/>
                  </a:lnTo>
                  <a:lnTo>
                    <a:pt x="2286000" y="45282"/>
                  </a:lnTo>
                  <a:lnTo>
                    <a:pt x="2222500" y="48343"/>
                  </a:lnTo>
                  <a:lnTo>
                    <a:pt x="2159000" y="53372"/>
                  </a:lnTo>
                  <a:lnTo>
                    <a:pt x="2108200" y="60297"/>
                  </a:lnTo>
                  <a:lnTo>
                    <a:pt x="2057400" y="69048"/>
                  </a:lnTo>
                  <a:lnTo>
                    <a:pt x="1993900" y="79555"/>
                  </a:lnTo>
                  <a:lnTo>
                    <a:pt x="1943100" y="91748"/>
                  </a:lnTo>
                  <a:lnTo>
                    <a:pt x="1905000" y="105556"/>
                  </a:lnTo>
                  <a:lnTo>
                    <a:pt x="1854200" y="120908"/>
                  </a:lnTo>
                  <a:lnTo>
                    <a:pt x="1816100" y="137734"/>
                  </a:lnTo>
                  <a:lnTo>
                    <a:pt x="1778000" y="155964"/>
                  </a:lnTo>
                  <a:lnTo>
                    <a:pt x="1752600" y="175526"/>
                  </a:lnTo>
                  <a:lnTo>
                    <a:pt x="1752600" y="177165"/>
                  </a:lnTo>
                  <a:lnTo>
                    <a:pt x="1701800" y="168284"/>
                  </a:lnTo>
                  <a:lnTo>
                    <a:pt x="1663700" y="160406"/>
                  </a:lnTo>
                  <a:lnTo>
                    <a:pt x="1612900" y="153540"/>
                  </a:lnTo>
                  <a:lnTo>
                    <a:pt x="1562100" y="147698"/>
                  </a:lnTo>
                  <a:lnTo>
                    <a:pt x="1524000" y="142893"/>
                  </a:lnTo>
                  <a:lnTo>
                    <a:pt x="1473200" y="139135"/>
                  </a:lnTo>
                  <a:lnTo>
                    <a:pt x="1422400" y="136437"/>
                  </a:lnTo>
                  <a:lnTo>
                    <a:pt x="1371600" y="134809"/>
                  </a:lnTo>
                  <a:lnTo>
                    <a:pt x="1320800" y="134264"/>
                  </a:lnTo>
                  <a:lnTo>
                    <a:pt x="1257300" y="135205"/>
                  </a:lnTo>
                  <a:lnTo>
                    <a:pt x="1193800" y="137982"/>
                  </a:lnTo>
                  <a:lnTo>
                    <a:pt x="1130300" y="142526"/>
                  </a:lnTo>
                  <a:lnTo>
                    <a:pt x="1066800" y="148766"/>
                  </a:lnTo>
                  <a:lnTo>
                    <a:pt x="1003300" y="156634"/>
                  </a:lnTo>
                  <a:lnTo>
                    <a:pt x="952500" y="166060"/>
                  </a:lnTo>
                  <a:lnTo>
                    <a:pt x="889000" y="176974"/>
                  </a:lnTo>
                  <a:lnTo>
                    <a:pt x="838200" y="189308"/>
                  </a:lnTo>
                  <a:lnTo>
                    <a:pt x="787400" y="202990"/>
                  </a:lnTo>
                  <a:lnTo>
                    <a:pt x="749300" y="217952"/>
                  </a:lnTo>
                  <a:lnTo>
                    <a:pt x="698500" y="234124"/>
                  </a:lnTo>
                  <a:lnTo>
                    <a:pt x="660400" y="251437"/>
                  </a:lnTo>
                  <a:lnTo>
                    <a:pt x="622300" y="269822"/>
                  </a:lnTo>
                  <a:lnTo>
                    <a:pt x="584200" y="289208"/>
                  </a:lnTo>
                  <a:lnTo>
                    <a:pt x="533400" y="330706"/>
                  </a:lnTo>
                  <a:lnTo>
                    <a:pt x="495300" y="375378"/>
                  </a:lnTo>
                  <a:lnTo>
                    <a:pt x="482600" y="398729"/>
                  </a:lnTo>
                  <a:lnTo>
                    <a:pt x="482600" y="488861"/>
                  </a:lnTo>
                  <a:lnTo>
                    <a:pt x="419100" y="493071"/>
                  </a:lnTo>
                  <a:lnTo>
                    <a:pt x="355600" y="500254"/>
                  </a:lnTo>
                  <a:lnTo>
                    <a:pt x="292100" y="510205"/>
                  </a:lnTo>
                  <a:lnTo>
                    <a:pt x="228600" y="522716"/>
                  </a:lnTo>
                  <a:lnTo>
                    <a:pt x="177800" y="537582"/>
                  </a:lnTo>
                  <a:lnTo>
                    <a:pt x="139700" y="554594"/>
                  </a:lnTo>
                  <a:lnTo>
                    <a:pt x="88900" y="573547"/>
                  </a:lnTo>
                  <a:lnTo>
                    <a:pt x="63500" y="594235"/>
                  </a:lnTo>
                  <a:lnTo>
                    <a:pt x="25400" y="616450"/>
                  </a:lnTo>
                  <a:lnTo>
                    <a:pt x="12700" y="639986"/>
                  </a:lnTo>
                  <a:lnTo>
                    <a:pt x="0" y="664636"/>
                  </a:lnTo>
                  <a:lnTo>
                    <a:pt x="0" y="720580"/>
                  </a:lnTo>
                  <a:lnTo>
                    <a:pt x="50800" y="777657"/>
                  </a:lnTo>
                  <a:lnTo>
                    <a:pt x="88900" y="803476"/>
                  </a:lnTo>
                  <a:lnTo>
                    <a:pt x="139700" y="826901"/>
                  </a:lnTo>
                  <a:lnTo>
                    <a:pt x="190500" y="847498"/>
                  </a:lnTo>
                  <a:lnTo>
                    <a:pt x="263404" y="864082"/>
                  </a:lnTo>
                  <a:lnTo>
                    <a:pt x="266700" y="862520"/>
                  </a:lnTo>
                  <a:lnTo>
                    <a:pt x="266700" y="1139648"/>
                  </a:lnTo>
                  <a:lnTo>
                    <a:pt x="292100" y="1150865"/>
                  </a:lnTo>
                  <a:lnTo>
                    <a:pt x="342900" y="1165618"/>
                  </a:lnTo>
                  <a:lnTo>
                    <a:pt x="406400" y="1178113"/>
                  </a:lnTo>
                  <a:lnTo>
                    <a:pt x="457200" y="1188160"/>
                  </a:lnTo>
                  <a:lnTo>
                    <a:pt x="520700" y="1195570"/>
                  </a:lnTo>
                  <a:lnTo>
                    <a:pt x="596900" y="1200154"/>
                  </a:lnTo>
                  <a:lnTo>
                    <a:pt x="660400" y="1201724"/>
                  </a:lnTo>
                  <a:lnTo>
                    <a:pt x="673100" y="1201634"/>
                  </a:lnTo>
                  <a:lnTo>
                    <a:pt x="698500" y="1201364"/>
                  </a:lnTo>
                  <a:lnTo>
                    <a:pt x="711200" y="1200915"/>
                  </a:lnTo>
                  <a:lnTo>
                    <a:pt x="723900" y="1200289"/>
                  </a:lnTo>
                  <a:lnTo>
                    <a:pt x="723900" y="1201648"/>
                  </a:lnTo>
                  <a:lnTo>
                    <a:pt x="787400" y="1239219"/>
                  </a:lnTo>
                  <a:lnTo>
                    <a:pt x="825500" y="1256596"/>
                  </a:lnTo>
                  <a:lnTo>
                    <a:pt x="863600" y="1272990"/>
                  </a:lnTo>
                  <a:lnTo>
                    <a:pt x="914400" y="1288370"/>
                  </a:lnTo>
                  <a:lnTo>
                    <a:pt x="952500" y="1302703"/>
                  </a:lnTo>
                  <a:lnTo>
                    <a:pt x="1003300" y="1315958"/>
                  </a:lnTo>
                  <a:lnTo>
                    <a:pt x="1054100" y="1328103"/>
                  </a:lnTo>
                  <a:lnTo>
                    <a:pt x="1104900" y="1339105"/>
                  </a:lnTo>
                  <a:lnTo>
                    <a:pt x="1155700" y="1348933"/>
                  </a:lnTo>
                  <a:lnTo>
                    <a:pt x="1206500" y="1357554"/>
                  </a:lnTo>
                  <a:lnTo>
                    <a:pt x="1270000" y="1364937"/>
                  </a:lnTo>
                  <a:lnTo>
                    <a:pt x="1320800" y="1371050"/>
                  </a:lnTo>
                  <a:lnTo>
                    <a:pt x="1384300" y="1375859"/>
                  </a:lnTo>
                  <a:lnTo>
                    <a:pt x="1435100" y="1379335"/>
                  </a:lnTo>
                  <a:lnTo>
                    <a:pt x="1498600" y="1381443"/>
                  </a:lnTo>
                  <a:lnTo>
                    <a:pt x="1562100" y="1382153"/>
                  </a:lnTo>
                  <a:lnTo>
                    <a:pt x="1612900" y="1381603"/>
                  </a:lnTo>
                  <a:lnTo>
                    <a:pt x="1663700" y="1380006"/>
                  </a:lnTo>
                  <a:lnTo>
                    <a:pt x="1714500" y="1377373"/>
                  </a:lnTo>
                  <a:lnTo>
                    <a:pt x="1765300" y="1373713"/>
                  </a:lnTo>
                  <a:lnTo>
                    <a:pt x="1816100" y="1369039"/>
                  </a:lnTo>
                  <a:lnTo>
                    <a:pt x="1866900" y="1363360"/>
                  </a:lnTo>
                  <a:lnTo>
                    <a:pt x="1917700" y="1356686"/>
                  </a:lnTo>
                  <a:lnTo>
                    <a:pt x="1968500" y="1349029"/>
                  </a:lnTo>
                  <a:lnTo>
                    <a:pt x="2019300" y="1340399"/>
                  </a:lnTo>
                  <a:lnTo>
                    <a:pt x="2057400" y="1330807"/>
                  </a:lnTo>
                  <a:lnTo>
                    <a:pt x="2057400" y="1331087"/>
                  </a:lnTo>
                  <a:lnTo>
                    <a:pt x="2095500" y="1349208"/>
                  </a:lnTo>
                  <a:lnTo>
                    <a:pt x="2133600" y="1366227"/>
                  </a:lnTo>
                  <a:lnTo>
                    <a:pt x="2171700" y="1382103"/>
                  </a:lnTo>
                  <a:lnTo>
                    <a:pt x="2222500" y="1396800"/>
                  </a:lnTo>
                  <a:lnTo>
                    <a:pt x="2260600" y="1410278"/>
                  </a:lnTo>
                  <a:lnTo>
                    <a:pt x="2311400" y="1422501"/>
                  </a:lnTo>
                  <a:lnTo>
                    <a:pt x="2362200" y="1433428"/>
                  </a:lnTo>
                  <a:lnTo>
                    <a:pt x="2413000" y="1443022"/>
                  </a:lnTo>
                  <a:lnTo>
                    <a:pt x="2476500" y="1451246"/>
                  </a:lnTo>
                  <a:lnTo>
                    <a:pt x="2527300" y="1458059"/>
                  </a:lnTo>
                  <a:lnTo>
                    <a:pt x="2590800" y="1463426"/>
                  </a:lnTo>
                  <a:lnTo>
                    <a:pt x="2641600" y="1467306"/>
                  </a:lnTo>
                  <a:lnTo>
                    <a:pt x="2705100" y="1469662"/>
                  </a:lnTo>
                  <a:lnTo>
                    <a:pt x="2768600" y="1470456"/>
                  </a:lnTo>
                  <a:lnTo>
                    <a:pt x="2806700" y="1469892"/>
                  </a:lnTo>
                  <a:lnTo>
                    <a:pt x="2806700" y="112001"/>
                  </a:lnTo>
                  <a:lnTo>
                    <a:pt x="2807039" y="111824"/>
                  </a:lnTo>
                  <a:lnTo>
                    <a:pt x="2807039" y="1469887"/>
                  </a:lnTo>
                  <a:lnTo>
                    <a:pt x="2819400" y="1469704"/>
                  </a:lnTo>
                  <a:close/>
                </a:path>
                <a:path w="5422900" h="1470660">
                  <a:moveTo>
                    <a:pt x="266700" y="1139648"/>
                  </a:moveTo>
                  <a:lnTo>
                    <a:pt x="266700" y="864831"/>
                  </a:lnTo>
                  <a:lnTo>
                    <a:pt x="263404" y="864082"/>
                  </a:lnTo>
                  <a:lnTo>
                    <a:pt x="203200" y="892617"/>
                  </a:lnTo>
                  <a:lnTo>
                    <a:pt x="152400" y="926220"/>
                  </a:lnTo>
                  <a:lnTo>
                    <a:pt x="127000" y="962390"/>
                  </a:lnTo>
                  <a:lnTo>
                    <a:pt x="114300" y="1000188"/>
                  </a:lnTo>
                  <a:lnTo>
                    <a:pt x="114300" y="1025470"/>
                  </a:lnTo>
                  <a:lnTo>
                    <a:pt x="152400" y="1073033"/>
                  </a:lnTo>
                  <a:lnTo>
                    <a:pt x="215900" y="1115334"/>
                  </a:lnTo>
                  <a:lnTo>
                    <a:pt x="254000" y="1134040"/>
                  </a:lnTo>
                  <a:lnTo>
                    <a:pt x="266700" y="1139648"/>
                  </a:lnTo>
                  <a:close/>
                </a:path>
                <a:path w="5422900" h="1470660">
                  <a:moveTo>
                    <a:pt x="482600" y="478775"/>
                  </a:moveTo>
                  <a:lnTo>
                    <a:pt x="482600" y="422665"/>
                  </a:lnTo>
                  <a:lnTo>
                    <a:pt x="469900" y="447116"/>
                  </a:lnTo>
                  <a:lnTo>
                    <a:pt x="469900" y="468244"/>
                  </a:lnTo>
                  <a:lnTo>
                    <a:pt x="482600" y="478775"/>
                  </a:lnTo>
                  <a:close/>
                </a:path>
                <a:path w="5422900" h="1470660">
                  <a:moveTo>
                    <a:pt x="5295900" y="449108"/>
                  </a:moveTo>
                  <a:lnTo>
                    <a:pt x="5295900" y="396443"/>
                  </a:lnTo>
                  <a:lnTo>
                    <a:pt x="5283200" y="369610"/>
                  </a:lnTo>
                  <a:lnTo>
                    <a:pt x="5232400" y="318996"/>
                  </a:lnTo>
                  <a:lnTo>
                    <a:pt x="5194300" y="295595"/>
                  </a:lnTo>
                  <a:lnTo>
                    <a:pt x="5156200" y="273718"/>
                  </a:lnTo>
                  <a:lnTo>
                    <a:pt x="5105400" y="253556"/>
                  </a:lnTo>
                  <a:lnTo>
                    <a:pt x="5054600" y="235299"/>
                  </a:lnTo>
                  <a:lnTo>
                    <a:pt x="5003800" y="219137"/>
                  </a:lnTo>
                  <a:lnTo>
                    <a:pt x="4940300" y="205261"/>
                  </a:lnTo>
                  <a:lnTo>
                    <a:pt x="4876800" y="193861"/>
                  </a:lnTo>
                  <a:lnTo>
                    <a:pt x="4800600" y="185127"/>
                  </a:lnTo>
                  <a:lnTo>
                    <a:pt x="4800600" y="184645"/>
                  </a:lnTo>
                  <a:lnTo>
                    <a:pt x="4762500" y="137555"/>
                  </a:lnTo>
                  <a:lnTo>
                    <a:pt x="4699000" y="95666"/>
                  </a:lnTo>
                  <a:lnTo>
                    <a:pt x="4660900" y="77004"/>
                  </a:lnTo>
                  <a:lnTo>
                    <a:pt x="4622800" y="60040"/>
                  </a:lnTo>
                  <a:lnTo>
                    <a:pt x="4572000" y="44907"/>
                  </a:lnTo>
                  <a:lnTo>
                    <a:pt x="4521200" y="31738"/>
                  </a:lnTo>
                  <a:lnTo>
                    <a:pt x="4457700" y="20666"/>
                  </a:lnTo>
                  <a:lnTo>
                    <a:pt x="4394200" y="11824"/>
                  </a:lnTo>
                  <a:lnTo>
                    <a:pt x="4330700" y="5343"/>
                  </a:lnTo>
                  <a:lnTo>
                    <a:pt x="4267200" y="1358"/>
                  </a:lnTo>
                  <a:lnTo>
                    <a:pt x="4203700" y="0"/>
                  </a:lnTo>
                  <a:lnTo>
                    <a:pt x="4140200" y="1047"/>
                  </a:lnTo>
                  <a:lnTo>
                    <a:pt x="4089400" y="4187"/>
                  </a:lnTo>
                  <a:lnTo>
                    <a:pt x="4025900" y="9355"/>
                  </a:lnTo>
                  <a:lnTo>
                    <a:pt x="3975100" y="16487"/>
                  </a:lnTo>
                  <a:lnTo>
                    <a:pt x="3924300" y="25517"/>
                  </a:lnTo>
                  <a:lnTo>
                    <a:pt x="3873500" y="36381"/>
                  </a:lnTo>
                  <a:lnTo>
                    <a:pt x="3822700" y="49013"/>
                  </a:lnTo>
                  <a:lnTo>
                    <a:pt x="3771900" y="63349"/>
                  </a:lnTo>
                  <a:lnTo>
                    <a:pt x="3733800" y="79324"/>
                  </a:lnTo>
                  <a:lnTo>
                    <a:pt x="3733800" y="79654"/>
                  </a:lnTo>
                  <a:lnTo>
                    <a:pt x="3695700" y="63690"/>
                  </a:lnTo>
                  <a:lnTo>
                    <a:pt x="3657600" y="49340"/>
                  </a:lnTo>
                  <a:lnTo>
                    <a:pt x="3619500" y="36673"/>
                  </a:lnTo>
                  <a:lnTo>
                    <a:pt x="3568700" y="25762"/>
                  </a:lnTo>
                  <a:lnTo>
                    <a:pt x="3517900" y="16676"/>
                  </a:lnTo>
                  <a:lnTo>
                    <a:pt x="3467100" y="9486"/>
                  </a:lnTo>
                  <a:lnTo>
                    <a:pt x="3416300" y="4263"/>
                  </a:lnTo>
                  <a:lnTo>
                    <a:pt x="3365500" y="1077"/>
                  </a:lnTo>
                  <a:lnTo>
                    <a:pt x="3302000" y="0"/>
                  </a:lnTo>
                  <a:lnTo>
                    <a:pt x="3238500" y="1267"/>
                  </a:lnTo>
                  <a:lnTo>
                    <a:pt x="3175000" y="5035"/>
                  </a:lnTo>
                  <a:lnTo>
                    <a:pt x="3124200" y="11193"/>
                  </a:lnTo>
                  <a:lnTo>
                    <a:pt x="3060700" y="19631"/>
                  </a:lnTo>
                  <a:lnTo>
                    <a:pt x="3009900" y="30240"/>
                  </a:lnTo>
                  <a:lnTo>
                    <a:pt x="2959100" y="42910"/>
                  </a:lnTo>
                  <a:lnTo>
                    <a:pt x="2921000" y="57530"/>
                  </a:lnTo>
                  <a:lnTo>
                    <a:pt x="2882900" y="73992"/>
                  </a:lnTo>
                  <a:lnTo>
                    <a:pt x="2844800" y="92186"/>
                  </a:lnTo>
                  <a:lnTo>
                    <a:pt x="2807039" y="111824"/>
                  </a:lnTo>
                  <a:lnTo>
                    <a:pt x="2819400" y="115341"/>
                  </a:lnTo>
                  <a:lnTo>
                    <a:pt x="2819400" y="1469704"/>
                  </a:lnTo>
                  <a:lnTo>
                    <a:pt x="2895600" y="1466758"/>
                  </a:lnTo>
                  <a:lnTo>
                    <a:pt x="2959100" y="1462242"/>
                  </a:lnTo>
                  <a:lnTo>
                    <a:pt x="3022600" y="1456026"/>
                  </a:lnTo>
                  <a:lnTo>
                    <a:pt x="3073400" y="1448171"/>
                  </a:lnTo>
                  <a:lnTo>
                    <a:pt x="3136900" y="1438735"/>
                  </a:lnTo>
                  <a:lnTo>
                    <a:pt x="3187700" y="1427778"/>
                  </a:lnTo>
                  <a:lnTo>
                    <a:pt x="3251200" y="1415359"/>
                  </a:lnTo>
                  <a:lnTo>
                    <a:pt x="3302000" y="1401538"/>
                  </a:lnTo>
                  <a:lnTo>
                    <a:pt x="3340100" y="1386374"/>
                  </a:lnTo>
                  <a:lnTo>
                    <a:pt x="3390900" y="1369926"/>
                  </a:lnTo>
                  <a:lnTo>
                    <a:pt x="3429000" y="1352254"/>
                  </a:lnTo>
                  <a:lnTo>
                    <a:pt x="3467100" y="1333417"/>
                  </a:lnTo>
                  <a:lnTo>
                    <a:pt x="3505200" y="1313475"/>
                  </a:lnTo>
                  <a:lnTo>
                    <a:pt x="3556000" y="1270512"/>
                  </a:lnTo>
                  <a:lnTo>
                    <a:pt x="3581400" y="1247609"/>
                  </a:lnTo>
                  <a:lnTo>
                    <a:pt x="3581400" y="1249375"/>
                  </a:lnTo>
                  <a:lnTo>
                    <a:pt x="3619500" y="1258746"/>
                  </a:lnTo>
                  <a:lnTo>
                    <a:pt x="3670300" y="1266930"/>
                  </a:lnTo>
                  <a:lnTo>
                    <a:pt x="3708400" y="1273907"/>
                  </a:lnTo>
                  <a:lnTo>
                    <a:pt x="3759200" y="1279659"/>
                  </a:lnTo>
                  <a:lnTo>
                    <a:pt x="3810000" y="1284167"/>
                  </a:lnTo>
                  <a:lnTo>
                    <a:pt x="3860800" y="1287410"/>
                  </a:lnTo>
                  <a:lnTo>
                    <a:pt x="3911600" y="1289370"/>
                  </a:lnTo>
                  <a:lnTo>
                    <a:pt x="3962400" y="1290027"/>
                  </a:lnTo>
                  <a:lnTo>
                    <a:pt x="4025900" y="1288935"/>
                  </a:lnTo>
                  <a:lnTo>
                    <a:pt x="4089400" y="1285742"/>
                  </a:lnTo>
                  <a:lnTo>
                    <a:pt x="4152900" y="1280539"/>
                  </a:lnTo>
                  <a:lnTo>
                    <a:pt x="4216400" y="1273420"/>
                  </a:lnTo>
                  <a:lnTo>
                    <a:pt x="4267200" y="1264477"/>
                  </a:lnTo>
                  <a:lnTo>
                    <a:pt x="4330700" y="1253803"/>
                  </a:lnTo>
                  <a:lnTo>
                    <a:pt x="4381500" y="1241490"/>
                  </a:lnTo>
                  <a:lnTo>
                    <a:pt x="4432300" y="1227631"/>
                  </a:lnTo>
                  <a:lnTo>
                    <a:pt x="4470400" y="1212318"/>
                  </a:lnTo>
                  <a:lnTo>
                    <a:pt x="4521200" y="1195644"/>
                  </a:lnTo>
                  <a:lnTo>
                    <a:pt x="4559300" y="1177701"/>
                  </a:lnTo>
                  <a:lnTo>
                    <a:pt x="4584700" y="1158582"/>
                  </a:lnTo>
                  <a:lnTo>
                    <a:pt x="4622800" y="1138380"/>
                  </a:lnTo>
                  <a:lnTo>
                    <a:pt x="4648200" y="1117187"/>
                  </a:lnTo>
                  <a:lnTo>
                    <a:pt x="4660900" y="1095096"/>
                  </a:lnTo>
                  <a:lnTo>
                    <a:pt x="4673600" y="1072198"/>
                  </a:lnTo>
                  <a:lnTo>
                    <a:pt x="4686300" y="1048588"/>
                  </a:lnTo>
                  <a:lnTo>
                    <a:pt x="4686300" y="1023670"/>
                  </a:lnTo>
                  <a:lnTo>
                    <a:pt x="4762500" y="1018977"/>
                  </a:lnTo>
                  <a:lnTo>
                    <a:pt x="4826000" y="1012329"/>
                  </a:lnTo>
                  <a:lnTo>
                    <a:pt x="4889500" y="1003818"/>
                  </a:lnTo>
                  <a:lnTo>
                    <a:pt x="4953000" y="993531"/>
                  </a:lnTo>
                  <a:lnTo>
                    <a:pt x="5003800" y="981558"/>
                  </a:lnTo>
                  <a:lnTo>
                    <a:pt x="5067300" y="967988"/>
                  </a:lnTo>
                  <a:lnTo>
                    <a:pt x="5118100" y="952910"/>
                  </a:lnTo>
                  <a:lnTo>
                    <a:pt x="5168900" y="936413"/>
                  </a:lnTo>
                  <a:lnTo>
                    <a:pt x="5207000" y="918586"/>
                  </a:lnTo>
                  <a:lnTo>
                    <a:pt x="5245100" y="904285"/>
                  </a:lnTo>
                  <a:lnTo>
                    <a:pt x="5245100" y="521601"/>
                  </a:lnTo>
                  <a:lnTo>
                    <a:pt x="5257800" y="498069"/>
                  </a:lnTo>
                  <a:lnTo>
                    <a:pt x="5283200" y="473844"/>
                  </a:lnTo>
                  <a:lnTo>
                    <a:pt x="5295900" y="449108"/>
                  </a:lnTo>
                  <a:close/>
                </a:path>
                <a:path w="5422900" h="1470660">
                  <a:moveTo>
                    <a:pt x="5422900" y="713003"/>
                  </a:moveTo>
                  <a:lnTo>
                    <a:pt x="5397500" y="644866"/>
                  </a:lnTo>
                  <a:lnTo>
                    <a:pt x="5372100" y="612009"/>
                  </a:lnTo>
                  <a:lnTo>
                    <a:pt x="5334000" y="580344"/>
                  </a:lnTo>
                  <a:lnTo>
                    <a:pt x="5295900" y="550159"/>
                  </a:lnTo>
                  <a:lnTo>
                    <a:pt x="5245100" y="521741"/>
                  </a:lnTo>
                  <a:lnTo>
                    <a:pt x="5245100" y="904285"/>
                  </a:lnTo>
                  <a:lnTo>
                    <a:pt x="5257800" y="899518"/>
                  </a:lnTo>
                  <a:lnTo>
                    <a:pt x="5283200" y="879299"/>
                  </a:lnTo>
                  <a:lnTo>
                    <a:pt x="5321300" y="858017"/>
                  </a:lnTo>
                  <a:lnTo>
                    <a:pt x="5346700" y="835762"/>
                  </a:lnTo>
                  <a:lnTo>
                    <a:pt x="5372100" y="812622"/>
                  </a:lnTo>
                  <a:lnTo>
                    <a:pt x="5397500" y="788688"/>
                  </a:lnTo>
                  <a:lnTo>
                    <a:pt x="5410200" y="764047"/>
                  </a:lnTo>
                  <a:lnTo>
                    <a:pt x="5410200" y="738789"/>
                  </a:lnTo>
                  <a:lnTo>
                    <a:pt x="5422900" y="713003"/>
                  </a:lnTo>
                  <a:close/>
                </a:path>
              </a:pathLst>
            </a:custGeom>
            <a:solidFill>
              <a:srgbClr val="E8F5F5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7" name="object 67"/>
            <p:cNvSpPr/>
            <p:nvPr/>
          </p:nvSpPr>
          <p:spPr>
            <a:xfrm>
              <a:off x="2529827" y="2849892"/>
              <a:ext cx="5424805" cy="1470660"/>
            </a:xfrm>
            <a:custGeom>
              <a:avLst/>
              <a:gdLst/>
              <a:ahLst/>
              <a:cxnLst/>
              <a:rect l="l" t="t" r="r" b="b"/>
              <a:pathLst>
                <a:path w="5424805" h="1470660">
                  <a:moveTo>
                    <a:pt x="489546" y="488861"/>
                  </a:moveTo>
                  <a:lnTo>
                    <a:pt x="421450" y="493071"/>
                  </a:lnTo>
                  <a:lnTo>
                    <a:pt x="356649" y="500254"/>
                  </a:lnTo>
                  <a:lnTo>
                    <a:pt x="295644" y="510205"/>
                  </a:lnTo>
                  <a:lnTo>
                    <a:pt x="238934" y="522716"/>
                  </a:lnTo>
                  <a:lnTo>
                    <a:pt x="187022" y="537582"/>
                  </a:lnTo>
                  <a:lnTo>
                    <a:pt x="140408" y="554594"/>
                  </a:lnTo>
                  <a:lnTo>
                    <a:pt x="99591" y="573547"/>
                  </a:lnTo>
                  <a:lnTo>
                    <a:pt x="65073" y="594235"/>
                  </a:lnTo>
                  <a:lnTo>
                    <a:pt x="16935" y="639986"/>
                  </a:lnTo>
                  <a:lnTo>
                    <a:pt x="0" y="690194"/>
                  </a:lnTo>
                  <a:lnTo>
                    <a:pt x="6097" y="720580"/>
                  </a:lnTo>
                  <a:lnTo>
                    <a:pt x="53474" y="777657"/>
                  </a:lnTo>
                  <a:lnTo>
                    <a:pt x="93383" y="803476"/>
                  </a:lnTo>
                  <a:lnTo>
                    <a:pt x="143190" y="826901"/>
                  </a:lnTo>
                  <a:lnTo>
                    <a:pt x="202211" y="847498"/>
                  </a:lnTo>
                  <a:lnTo>
                    <a:pt x="269760" y="864831"/>
                  </a:lnTo>
                  <a:lnTo>
                    <a:pt x="203871" y="892617"/>
                  </a:lnTo>
                  <a:lnTo>
                    <a:pt x="157549" y="926220"/>
                  </a:lnTo>
                  <a:lnTo>
                    <a:pt x="129030" y="962390"/>
                  </a:lnTo>
                  <a:lnTo>
                    <a:pt x="119303" y="1000188"/>
                  </a:lnTo>
                  <a:lnTo>
                    <a:pt x="136027" y="1049815"/>
                  </a:lnTo>
                  <a:lnTo>
                    <a:pt x="183461" y="1094936"/>
                  </a:lnTo>
                  <a:lnTo>
                    <a:pt x="217411" y="1115334"/>
                  </a:lnTo>
                  <a:lnTo>
                    <a:pt x="257500" y="1134040"/>
                  </a:lnTo>
                  <a:lnTo>
                    <a:pt x="303213" y="1150865"/>
                  </a:lnTo>
                  <a:lnTo>
                    <a:pt x="354038" y="1165618"/>
                  </a:lnTo>
                  <a:lnTo>
                    <a:pt x="409461" y="1178113"/>
                  </a:lnTo>
                  <a:lnTo>
                    <a:pt x="468970" y="1188160"/>
                  </a:lnTo>
                  <a:lnTo>
                    <a:pt x="532051" y="1195570"/>
                  </a:lnTo>
                  <a:lnTo>
                    <a:pt x="598191" y="1200154"/>
                  </a:lnTo>
                  <a:lnTo>
                    <a:pt x="666877" y="1201724"/>
                  </a:lnTo>
                  <a:lnTo>
                    <a:pt x="682741" y="1201634"/>
                  </a:lnTo>
                  <a:lnTo>
                    <a:pt x="698679" y="1201364"/>
                  </a:lnTo>
                  <a:lnTo>
                    <a:pt x="714666" y="1200915"/>
                  </a:lnTo>
                  <a:lnTo>
                    <a:pt x="730681" y="1200289"/>
                  </a:lnTo>
                  <a:lnTo>
                    <a:pt x="727659" y="1201648"/>
                  </a:lnTo>
                  <a:lnTo>
                    <a:pt x="794606" y="1239219"/>
                  </a:lnTo>
                  <a:lnTo>
                    <a:pt x="832323" y="1256595"/>
                  </a:lnTo>
                  <a:lnTo>
                    <a:pt x="872672" y="1272988"/>
                  </a:lnTo>
                  <a:lnTo>
                    <a:pt x="915503" y="1288367"/>
                  </a:lnTo>
                  <a:lnTo>
                    <a:pt x="960670" y="1302699"/>
                  </a:lnTo>
                  <a:lnTo>
                    <a:pt x="1008022" y="1315953"/>
                  </a:lnTo>
                  <a:lnTo>
                    <a:pt x="1057411" y="1328097"/>
                  </a:lnTo>
                  <a:lnTo>
                    <a:pt x="1108690" y="1339098"/>
                  </a:lnTo>
                  <a:lnTo>
                    <a:pt x="1161709" y="1348925"/>
                  </a:lnTo>
                  <a:lnTo>
                    <a:pt x="1216321" y="1357545"/>
                  </a:lnTo>
                  <a:lnTo>
                    <a:pt x="1272376" y="1364927"/>
                  </a:lnTo>
                  <a:lnTo>
                    <a:pt x="1329726" y="1371039"/>
                  </a:lnTo>
                  <a:lnTo>
                    <a:pt x="1388223" y="1375848"/>
                  </a:lnTo>
                  <a:lnTo>
                    <a:pt x="1447718" y="1379322"/>
                  </a:lnTo>
                  <a:lnTo>
                    <a:pt x="1508063" y="1381431"/>
                  </a:lnTo>
                  <a:lnTo>
                    <a:pt x="1569110" y="1382141"/>
                  </a:lnTo>
                  <a:lnTo>
                    <a:pt x="1621746" y="1381594"/>
                  </a:lnTo>
                  <a:lnTo>
                    <a:pt x="1674087" y="1380000"/>
                  </a:lnTo>
                  <a:lnTo>
                    <a:pt x="1726019" y="1377368"/>
                  </a:lnTo>
                  <a:lnTo>
                    <a:pt x="1777426" y="1373711"/>
                  </a:lnTo>
                  <a:lnTo>
                    <a:pt x="1828195" y="1369037"/>
                  </a:lnTo>
                  <a:lnTo>
                    <a:pt x="1878210" y="1363359"/>
                  </a:lnTo>
                  <a:lnTo>
                    <a:pt x="1927358" y="1356686"/>
                  </a:lnTo>
                  <a:lnTo>
                    <a:pt x="1975523" y="1349029"/>
                  </a:lnTo>
                  <a:lnTo>
                    <a:pt x="2022591" y="1340399"/>
                  </a:lnTo>
                  <a:lnTo>
                    <a:pt x="2068449" y="1330807"/>
                  </a:lnTo>
                  <a:lnTo>
                    <a:pt x="2102241" y="1349208"/>
                  </a:lnTo>
                  <a:lnTo>
                    <a:pt x="2140634" y="1366227"/>
                  </a:lnTo>
                  <a:lnTo>
                    <a:pt x="2181924" y="1382103"/>
                  </a:lnTo>
                  <a:lnTo>
                    <a:pt x="2225917" y="1396800"/>
                  </a:lnTo>
                  <a:lnTo>
                    <a:pt x="2272420" y="1410278"/>
                  </a:lnTo>
                  <a:lnTo>
                    <a:pt x="2321239" y="1422501"/>
                  </a:lnTo>
                  <a:lnTo>
                    <a:pt x="2372182" y="1433428"/>
                  </a:lnTo>
                  <a:lnTo>
                    <a:pt x="2425054" y="1443022"/>
                  </a:lnTo>
                  <a:lnTo>
                    <a:pt x="2479663" y="1451246"/>
                  </a:lnTo>
                  <a:lnTo>
                    <a:pt x="2535816" y="1458059"/>
                  </a:lnTo>
                  <a:lnTo>
                    <a:pt x="2593318" y="1463426"/>
                  </a:lnTo>
                  <a:lnTo>
                    <a:pt x="2651977" y="1467306"/>
                  </a:lnTo>
                  <a:lnTo>
                    <a:pt x="2711599" y="1469662"/>
                  </a:lnTo>
                  <a:lnTo>
                    <a:pt x="2771990" y="1470456"/>
                  </a:lnTo>
                  <a:lnTo>
                    <a:pt x="2837413" y="1469516"/>
                  </a:lnTo>
                  <a:lnTo>
                    <a:pt x="2901712" y="1466758"/>
                  </a:lnTo>
                  <a:lnTo>
                    <a:pt x="2964668" y="1462242"/>
                  </a:lnTo>
                  <a:lnTo>
                    <a:pt x="3026066" y="1456026"/>
                  </a:lnTo>
                  <a:lnTo>
                    <a:pt x="3085687" y="1448171"/>
                  </a:lnTo>
                  <a:lnTo>
                    <a:pt x="3143315" y="1438735"/>
                  </a:lnTo>
                  <a:lnTo>
                    <a:pt x="3198733" y="1427778"/>
                  </a:lnTo>
                  <a:lnTo>
                    <a:pt x="3251723" y="1415359"/>
                  </a:lnTo>
                  <a:lnTo>
                    <a:pt x="3302068" y="1401538"/>
                  </a:lnTo>
                  <a:lnTo>
                    <a:pt x="3349551" y="1386374"/>
                  </a:lnTo>
                  <a:lnTo>
                    <a:pt x="3393955" y="1369926"/>
                  </a:lnTo>
                  <a:lnTo>
                    <a:pt x="3435063" y="1352254"/>
                  </a:lnTo>
                  <a:lnTo>
                    <a:pt x="3472657" y="1333417"/>
                  </a:lnTo>
                  <a:lnTo>
                    <a:pt x="3506521" y="1313475"/>
                  </a:lnTo>
                  <a:lnTo>
                    <a:pt x="3562189" y="1270512"/>
                  </a:lnTo>
                  <a:lnTo>
                    <a:pt x="3583558" y="1247609"/>
                  </a:lnTo>
                  <a:lnTo>
                    <a:pt x="3584308" y="1249375"/>
                  </a:lnTo>
                  <a:lnTo>
                    <a:pt x="3628437" y="1258746"/>
                  </a:lnTo>
                  <a:lnTo>
                    <a:pt x="3674042" y="1266930"/>
                  </a:lnTo>
                  <a:lnTo>
                    <a:pt x="3720952" y="1273907"/>
                  </a:lnTo>
                  <a:lnTo>
                    <a:pt x="3768998" y="1279659"/>
                  </a:lnTo>
                  <a:lnTo>
                    <a:pt x="3818007" y="1284167"/>
                  </a:lnTo>
                  <a:lnTo>
                    <a:pt x="3867811" y="1287410"/>
                  </a:lnTo>
                  <a:lnTo>
                    <a:pt x="3918238" y="1289370"/>
                  </a:lnTo>
                  <a:lnTo>
                    <a:pt x="3969118" y="1290027"/>
                  </a:lnTo>
                  <a:lnTo>
                    <a:pt x="4034865" y="1288935"/>
                  </a:lnTo>
                  <a:lnTo>
                    <a:pt x="4098982" y="1285742"/>
                  </a:lnTo>
                  <a:lnTo>
                    <a:pt x="4161213" y="1280539"/>
                  </a:lnTo>
                  <a:lnTo>
                    <a:pt x="4221304" y="1273420"/>
                  </a:lnTo>
                  <a:lnTo>
                    <a:pt x="4279001" y="1264477"/>
                  </a:lnTo>
                  <a:lnTo>
                    <a:pt x="4334051" y="1253803"/>
                  </a:lnTo>
                  <a:lnTo>
                    <a:pt x="4386198" y="1241490"/>
                  </a:lnTo>
                  <a:lnTo>
                    <a:pt x="4435188" y="1227631"/>
                  </a:lnTo>
                  <a:lnTo>
                    <a:pt x="4480767" y="1212318"/>
                  </a:lnTo>
                  <a:lnTo>
                    <a:pt x="4522682" y="1195644"/>
                  </a:lnTo>
                  <a:lnTo>
                    <a:pt x="4560676" y="1177701"/>
                  </a:lnTo>
                  <a:lnTo>
                    <a:pt x="4594497" y="1158582"/>
                  </a:lnTo>
                  <a:lnTo>
                    <a:pt x="4648600" y="1117187"/>
                  </a:lnTo>
                  <a:lnTo>
                    <a:pt x="4682956" y="1072198"/>
                  </a:lnTo>
                  <a:lnTo>
                    <a:pt x="4695532" y="1024356"/>
                  </a:lnTo>
                  <a:lnTo>
                    <a:pt x="4694275" y="1023670"/>
                  </a:lnTo>
                  <a:lnTo>
                    <a:pt x="4763072" y="1018977"/>
                  </a:lnTo>
                  <a:lnTo>
                    <a:pt x="4829668" y="1012329"/>
                  </a:lnTo>
                  <a:lnTo>
                    <a:pt x="4893853" y="1003818"/>
                  </a:lnTo>
                  <a:lnTo>
                    <a:pt x="4955419" y="993531"/>
                  </a:lnTo>
                  <a:lnTo>
                    <a:pt x="5014154" y="981558"/>
                  </a:lnTo>
                  <a:lnTo>
                    <a:pt x="5069850" y="967988"/>
                  </a:lnTo>
                  <a:lnTo>
                    <a:pt x="5122296" y="952910"/>
                  </a:lnTo>
                  <a:lnTo>
                    <a:pt x="5171282" y="936413"/>
                  </a:lnTo>
                  <a:lnTo>
                    <a:pt x="5216599" y="918586"/>
                  </a:lnTo>
                  <a:lnTo>
                    <a:pt x="5258037" y="899518"/>
                  </a:lnTo>
                  <a:lnTo>
                    <a:pt x="5295385" y="879299"/>
                  </a:lnTo>
                  <a:lnTo>
                    <a:pt x="5328435" y="858017"/>
                  </a:lnTo>
                  <a:lnTo>
                    <a:pt x="5380798" y="812622"/>
                  </a:lnTo>
                  <a:lnTo>
                    <a:pt x="5413447" y="764047"/>
                  </a:lnTo>
                  <a:lnTo>
                    <a:pt x="5424703" y="713003"/>
                  </a:lnTo>
                  <a:lnTo>
                    <a:pt x="5419579" y="678626"/>
                  </a:lnTo>
                  <a:lnTo>
                    <a:pt x="5379427" y="612009"/>
                  </a:lnTo>
                  <a:lnTo>
                    <a:pt x="5344956" y="580344"/>
                  </a:lnTo>
                  <a:lnTo>
                    <a:pt x="5301260" y="550159"/>
                  </a:lnTo>
                  <a:lnTo>
                    <a:pt x="5248617" y="521741"/>
                  </a:lnTo>
                  <a:lnTo>
                    <a:pt x="5246865" y="521601"/>
                  </a:lnTo>
                  <a:lnTo>
                    <a:pt x="5270387" y="498069"/>
                  </a:lnTo>
                  <a:lnTo>
                    <a:pt x="5287365" y="473844"/>
                  </a:lnTo>
                  <a:lnTo>
                    <a:pt x="5297657" y="449108"/>
                  </a:lnTo>
                  <a:lnTo>
                    <a:pt x="5301119" y="424040"/>
                  </a:lnTo>
                  <a:lnTo>
                    <a:pt x="5296967" y="396443"/>
                  </a:lnTo>
                  <a:lnTo>
                    <a:pt x="5264934" y="343729"/>
                  </a:lnTo>
                  <a:lnTo>
                    <a:pt x="5203889" y="295591"/>
                  </a:lnTo>
                  <a:lnTo>
                    <a:pt x="5163473" y="273713"/>
                  </a:lnTo>
                  <a:lnTo>
                    <a:pt x="5116988" y="253550"/>
                  </a:lnTo>
                  <a:lnTo>
                    <a:pt x="5064826" y="235293"/>
                  </a:lnTo>
                  <a:lnTo>
                    <a:pt x="5007382" y="219132"/>
                  </a:lnTo>
                  <a:lnTo>
                    <a:pt x="4945052" y="205257"/>
                  </a:lnTo>
                  <a:lnTo>
                    <a:pt x="4878228" y="193859"/>
                  </a:lnTo>
                  <a:lnTo>
                    <a:pt x="4807305" y="185127"/>
                  </a:lnTo>
                  <a:lnTo>
                    <a:pt x="4809566" y="184645"/>
                  </a:lnTo>
                  <a:lnTo>
                    <a:pt x="4771779" y="137555"/>
                  </a:lnTo>
                  <a:lnTo>
                    <a:pt x="4708954" y="95666"/>
                  </a:lnTo>
                  <a:lnTo>
                    <a:pt x="4669235" y="77004"/>
                  </a:lnTo>
                  <a:lnTo>
                    <a:pt x="4624555" y="60040"/>
                  </a:lnTo>
                  <a:lnTo>
                    <a:pt x="4575347" y="44907"/>
                  </a:lnTo>
                  <a:lnTo>
                    <a:pt x="4522044" y="31738"/>
                  </a:lnTo>
                  <a:lnTo>
                    <a:pt x="4465079" y="20666"/>
                  </a:lnTo>
                  <a:lnTo>
                    <a:pt x="4404884" y="11824"/>
                  </a:lnTo>
                  <a:lnTo>
                    <a:pt x="4341892" y="5343"/>
                  </a:lnTo>
                  <a:lnTo>
                    <a:pt x="4276536" y="1358"/>
                  </a:lnTo>
                  <a:lnTo>
                    <a:pt x="4209249" y="0"/>
                  </a:lnTo>
                  <a:lnTo>
                    <a:pt x="4149876" y="1047"/>
                  </a:lnTo>
                  <a:lnTo>
                    <a:pt x="4091558" y="4187"/>
                  </a:lnTo>
                  <a:lnTo>
                    <a:pt x="4034664" y="9355"/>
                  </a:lnTo>
                  <a:lnTo>
                    <a:pt x="3979562" y="16487"/>
                  </a:lnTo>
                  <a:lnTo>
                    <a:pt x="3926621" y="25517"/>
                  </a:lnTo>
                  <a:lnTo>
                    <a:pt x="3876207" y="36381"/>
                  </a:lnTo>
                  <a:lnTo>
                    <a:pt x="3828691" y="49013"/>
                  </a:lnTo>
                  <a:lnTo>
                    <a:pt x="3784439" y="63349"/>
                  </a:lnTo>
                  <a:lnTo>
                    <a:pt x="3743820" y="79324"/>
                  </a:lnTo>
                  <a:lnTo>
                    <a:pt x="3708240" y="63690"/>
                  </a:lnTo>
                  <a:lnTo>
                    <a:pt x="3667785" y="49340"/>
                  </a:lnTo>
                  <a:lnTo>
                    <a:pt x="3623841" y="36673"/>
                  </a:lnTo>
                  <a:lnTo>
                    <a:pt x="3576803" y="25762"/>
                  </a:lnTo>
                  <a:lnTo>
                    <a:pt x="3527065" y="16676"/>
                  </a:lnTo>
                  <a:lnTo>
                    <a:pt x="3475022" y="9486"/>
                  </a:lnTo>
                  <a:lnTo>
                    <a:pt x="3421069" y="4263"/>
                  </a:lnTo>
                  <a:lnTo>
                    <a:pt x="3365600" y="1077"/>
                  </a:lnTo>
                  <a:lnTo>
                    <a:pt x="3309010" y="0"/>
                  </a:lnTo>
                  <a:lnTo>
                    <a:pt x="3247301" y="1267"/>
                  </a:lnTo>
                  <a:lnTo>
                    <a:pt x="3187125" y="5035"/>
                  </a:lnTo>
                  <a:lnTo>
                    <a:pt x="3128963" y="11193"/>
                  </a:lnTo>
                  <a:lnTo>
                    <a:pt x="3073294" y="19631"/>
                  </a:lnTo>
                  <a:lnTo>
                    <a:pt x="3020596" y="30240"/>
                  </a:lnTo>
                  <a:lnTo>
                    <a:pt x="2971349" y="42910"/>
                  </a:lnTo>
                  <a:lnTo>
                    <a:pt x="2926033" y="57530"/>
                  </a:lnTo>
                  <a:lnTo>
                    <a:pt x="2885127" y="73992"/>
                  </a:lnTo>
                  <a:lnTo>
                    <a:pt x="2849109" y="92186"/>
                  </a:lnTo>
                  <a:lnTo>
                    <a:pt x="2818460" y="112001"/>
                  </a:lnTo>
                  <a:lnTo>
                    <a:pt x="2820479" y="115341"/>
                  </a:lnTo>
                  <a:lnTo>
                    <a:pt x="2777141" y="100889"/>
                  </a:lnTo>
                  <a:lnTo>
                    <a:pt x="2730883" y="87973"/>
                  </a:lnTo>
                  <a:lnTo>
                    <a:pt x="2682005" y="76637"/>
                  </a:lnTo>
                  <a:lnTo>
                    <a:pt x="2630808" y="66926"/>
                  </a:lnTo>
                  <a:lnTo>
                    <a:pt x="2577590" y="58882"/>
                  </a:lnTo>
                  <a:lnTo>
                    <a:pt x="2522653" y="52550"/>
                  </a:lnTo>
                  <a:lnTo>
                    <a:pt x="2466294" y="47973"/>
                  </a:lnTo>
                  <a:lnTo>
                    <a:pt x="2408815" y="45195"/>
                  </a:lnTo>
                  <a:lnTo>
                    <a:pt x="2350516" y="44259"/>
                  </a:lnTo>
                  <a:lnTo>
                    <a:pt x="2289074" y="45282"/>
                  </a:lnTo>
                  <a:lnTo>
                    <a:pt x="2228786" y="48343"/>
                  </a:lnTo>
                  <a:lnTo>
                    <a:pt x="2169968" y="53372"/>
                  </a:lnTo>
                  <a:lnTo>
                    <a:pt x="2112936" y="60297"/>
                  </a:lnTo>
                  <a:lnTo>
                    <a:pt x="2058008" y="69048"/>
                  </a:lnTo>
                  <a:lnTo>
                    <a:pt x="2005499" y="79555"/>
                  </a:lnTo>
                  <a:lnTo>
                    <a:pt x="1955728" y="91748"/>
                  </a:lnTo>
                  <a:lnTo>
                    <a:pt x="1909009" y="105556"/>
                  </a:lnTo>
                  <a:lnTo>
                    <a:pt x="1865660" y="120908"/>
                  </a:lnTo>
                  <a:lnTo>
                    <a:pt x="1825998" y="137734"/>
                  </a:lnTo>
                  <a:lnTo>
                    <a:pt x="1790339" y="155964"/>
                  </a:lnTo>
                  <a:lnTo>
                    <a:pt x="1756994" y="177165"/>
                  </a:lnTo>
                  <a:lnTo>
                    <a:pt x="1712983" y="168284"/>
                  </a:lnTo>
                  <a:lnTo>
                    <a:pt x="1667775" y="160406"/>
                  </a:lnTo>
                  <a:lnTo>
                    <a:pt x="1621494" y="153540"/>
                  </a:lnTo>
                  <a:lnTo>
                    <a:pt x="1574263" y="147698"/>
                  </a:lnTo>
                  <a:lnTo>
                    <a:pt x="1526209" y="142893"/>
                  </a:lnTo>
                  <a:lnTo>
                    <a:pt x="1477454" y="139135"/>
                  </a:lnTo>
                  <a:lnTo>
                    <a:pt x="1428122" y="136437"/>
                  </a:lnTo>
                  <a:lnTo>
                    <a:pt x="1378339" y="134809"/>
                  </a:lnTo>
                  <a:lnTo>
                    <a:pt x="1328229" y="134264"/>
                  </a:lnTo>
                  <a:lnTo>
                    <a:pt x="1261944" y="135205"/>
                  </a:lnTo>
                  <a:lnTo>
                    <a:pt x="1197056" y="137982"/>
                  </a:lnTo>
                  <a:lnTo>
                    <a:pt x="1133755" y="142526"/>
                  </a:lnTo>
                  <a:lnTo>
                    <a:pt x="1072229" y="148766"/>
                  </a:lnTo>
                  <a:lnTo>
                    <a:pt x="1012666" y="156634"/>
                  </a:lnTo>
                  <a:lnTo>
                    <a:pt x="955254" y="166060"/>
                  </a:lnTo>
                  <a:lnTo>
                    <a:pt x="900182" y="176974"/>
                  </a:lnTo>
                  <a:lnTo>
                    <a:pt x="847637" y="189308"/>
                  </a:lnTo>
                  <a:lnTo>
                    <a:pt x="797808" y="202990"/>
                  </a:lnTo>
                  <a:lnTo>
                    <a:pt x="750884" y="217952"/>
                  </a:lnTo>
                  <a:lnTo>
                    <a:pt x="707052" y="234124"/>
                  </a:lnTo>
                  <a:lnTo>
                    <a:pt x="666502" y="251437"/>
                  </a:lnTo>
                  <a:lnTo>
                    <a:pt x="629420" y="269822"/>
                  </a:lnTo>
                  <a:lnTo>
                    <a:pt x="595996" y="289208"/>
                  </a:lnTo>
                  <a:lnTo>
                    <a:pt x="540873" y="330706"/>
                  </a:lnTo>
                  <a:lnTo>
                    <a:pt x="502639" y="375378"/>
                  </a:lnTo>
                  <a:lnTo>
                    <a:pt x="482800" y="422665"/>
                  </a:lnTo>
                  <a:lnTo>
                    <a:pt x="480250" y="447116"/>
                  </a:lnTo>
                  <a:lnTo>
                    <a:pt x="480614" y="457686"/>
                  </a:lnTo>
                  <a:lnTo>
                    <a:pt x="482039" y="468244"/>
                  </a:lnTo>
                  <a:lnTo>
                    <a:pt x="484452" y="478775"/>
                  </a:lnTo>
                  <a:lnTo>
                    <a:pt x="487781" y="489267"/>
                  </a:lnTo>
                  <a:lnTo>
                    <a:pt x="489546" y="488861"/>
                  </a:lnTo>
                  <a:close/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8" name="object 68"/>
            <p:cNvSpPr/>
            <p:nvPr/>
          </p:nvSpPr>
          <p:spPr>
            <a:xfrm>
              <a:off x="2799588" y="3714724"/>
              <a:ext cx="318770" cy="27940"/>
            </a:xfrm>
            <a:custGeom>
              <a:avLst/>
              <a:gdLst/>
              <a:ahLst/>
              <a:cxnLst/>
              <a:rect l="l" t="t" r="r" b="b"/>
              <a:pathLst>
                <a:path w="318769" h="27939">
                  <a:moveTo>
                    <a:pt x="0" y="0"/>
                  </a:moveTo>
                  <a:lnTo>
                    <a:pt x="51493" y="9867"/>
                  </a:lnTo>
                  <a:lnTo>
                    <a:pt x="105290" y="17627"/>
                  </a:lnTo>
                  <a:lnTo>
                    <a:pt x="160919" y="23232"/>
                  </a:lnTo>
                  <a:lnTo>
                    <a:pt x="217910" y="26630"/>
                  </a:lnTo>
                  <a:lnTo>
                    <a:pt x="275793" y="27774"/>
                  </a:lnTo>
                  <a:lnTo>
                    <a:pt x="286384" y="27710"/>
                  </a:lnTo>
                  <a:lnTo>
                    <a:pt x="297021" y="27598"/>
                  </a:lnTo>
                  <a:lnTo>
                    <a:pt x="307657" y="27423"/>
                  </a:lnTo>
                  <a:lnTo>
                    <a:pt x="318249" y="27165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9" name="object 69"/>
            <p:cNvSpPr/>
            <p:nvPr/>
          </p:nvSpPr>
          <p:spPr>
            <a:xfrm>
              <a:off x="3260509" y="4037241"/>
              <a:ext cx="139700" cy="13335"/>
            </a:xfrm>
            <a:custGeom>
              <a:avLst/>
              <a:gdLst/>
              <a:ahLst/>
              <a:cxnLst/>
              <a:rect l="l" t="t" r="r" b="b"/>
              <a:pathLst>
                <a:path w="139700" h="13335">
                  <a:moveTo>
                    <a:pt x="0" y="12941"/>
                  </a:moveTo>
                  <a:lnTo>
                    <a:pt x="35583" y="10976"/>
                  </a:lnTo>
                  <a:lnTo>
                    <a:pt x="70699" y="8156"/>
                  </a:lnTo>
                  <a:lnTo>
                    <a:pt x="105250" y="4493"/>
                  </a:lnTo>
                  <a:lnTo>
                    <a:pt x="139141" y="0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0" name="object 70"/>
            <p:cNvSpPr/>
            <p:nvPr/>
          </p:nvSpPr>
          <p:spPr>
            <a:xfrm>
              <a:off x="4512881" y="4121746"/>
              <a:ext cx="84455" cy="59690"/>
            </a:xfrm>
            <a:custGeom>
              <a:avLst/>
              <a:gdLst/>
              <a:ahLst/>
              <a:cxnLst/>
              <a:rect l="l" t="t" r="r" b="b"/>
              <a:pathLst>
                <a:path w="84454" h="59689">
                  <a:moveTo>
                    <a:pt x="0" y="0"/>
                  </a:moveTo>
                  <a:lnTo>
                    <a:pt x="17696" y="15400"/>
                  </a:lnTo>
                  <a:lnTo>
                    <a:pt x="37607" y="30430"/>
                  </a:lnTo>
                  <a:lnTo>
                    <a:pt x="59686" y="45053"/>
                  </a:lnTo>
                  <a:lnTo>
                    <a:pt x="83883" y="59232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1" name="object 71"/>
            <p:cNvSpPr/>
            <p:nvPr/>
          </p:nvSpPr>
          <p:spPr>
            <a:xfrm>
              <a:off x="6113386" y="4032542"/>
              <a:ext cx="33655" cy="65405"/>
            </a:xfrm>
            <a:custGeom>
              <a:avLst/>
              <a:gdLst/>
              <a:ahLst/>
              <a:cxnLst/>
              <a:rect l="l" t="t" r="r" b="b"/>
              <a:pathLst>
                <a:path w="33654" h="65404">
                  <a:moveTo>
                    <a:pt x="0" y="64960"/>
                  </a:moveTo>
                  <a:lnTo>
                    <a:pt x="11819" y="48972"/>
                  </a:lnTo>
                  <a:lnTo>
                    <a:pt x="21310" y="32789"/>
                  </a:lnTo>
                  <a:lnTo>
                    <a:pt x="28496" y="16452"/>
                  </a:lnTo>
                  <a:lnTo>
                    <a:pt x="33400" y="0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2" name="object 72"/>
            <p:cNvSpPr/>
            <p:nvPr/>
          </p:nvSpPr>
          <p:spPr>
            <a:xfrm>
              <a:off x="6817182" y="3631310"/>
              <a:ext cx="408940" cy="243204"/>
            </a:xfrm>
            <a:custGeom>
              <a:avLst/>
              <a:gdLst/>
              <a:ahLst/>
              <a:cxnLst/>
              <a:rect l="l" t="t" r="r" b="b"/>
              <a:pathLst>
                <a:path w="408940" h="243204">
                  <a:moveTo>
                    <a:pt x="408165" y="242938"/>
                  </a:moveTo>
                  <a:lnTo>
                    <a:pt x="393071" y="185998"/>
                  </a:lnTo>
                  <a:lnTo>
                    <a:pt x="348696" y="134462"/>
                  </a:lnTo>
                  <a:lnTo>
                    <a:pt x="316383" y="110346"/>
                  </a:lnTo>
                  <a:lnTo>
                    <a:pt x="277727" y="87568"/>
                  </a:lnTo>
                  <a:lnTo>
                    <a:pt x="233033" y="66308"/>
                  </a:lnTo>
                  <a:lnTo>
                    <a:pt x="182608" y="46743"/>
                  </a:lnTo>
                  <a:lnTo>
                    <a:pt x="126757" y="29051"/>
                  </a:lnTo>
                  <a:lnTo>
                    <a:pt x="65786" y="13411"/>
                  </a:lnTo>
                  <a:lnTo>
                    <a:pt x="0" y="0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3" name="object 73"/>
            <p:cNvSpPr/>
            <p:nvPr/>
          </p:nvSpPr>
          <p:spPr>
            <a:xfrm>
              <a:off x="7594828" y="3371494"/>
              <a:ext cx="182245" cy="91440"/>
            </a:xfrm>
            <a:custGeom>
              <a:avLst/>
              <a:gdLst/>
              <a:ahLst/>
              <a:cxnLst/>
              <a:rect l="l" t="t" r="r" b="b"/>
              <a:pathLst>
                <a:path w="182245" h="91439">
                  <a:moveTo>
                    <a:pt x="0" y="91109"/>
                  </a:moveTo>
                  <a:lnTo>
                    <a:pt x="55928" y="71357"/>
                  </a:lnTo>
                  <a:lnTo>
                    <a:pt x="105146" y="49436"/>
                  </a:lnTo>
                  <a:lnTo>
                    <a:pt x="147254" y="25574"/>
                  </a:lnTo>
                  <a:lnTo>
                    <a:pt x="181851" y="0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4" name="object 74"/>
            <p:cNvSpPr/>
            <p:nvPr/>
          </p:nvSpPr>
          <p:spPr>
            <a:xfrm>
              <a:off x="7339380" y="3034537"/>
              <a:ext cx="10160" cy="43180"/>
            </a:xfrm>
            <a:custGeom>
              <a:avLst/>
              <a:gdLst/>
              <a:ahLst/>
              <a:cxnLst/>
              <a:rect l="l" t="t" r="r" b="b"/>
              <a:pathLst>
                <a:path w="10159" h="43180">
                  <a:moveTo>
                    <a:pt x="9537" y="43040"/>
                  </a:moveTo>
                  <a:lnTo>
                    <a:pt x="9791" y="39839"/>
                  </a:lnTo>
                  <a:lnTo>
                    <a:pt x="9179" y="29832"/>
                  </a:lnTo>
                  <a:lnTo>
                    <a:pt x="7343" y="19843"/>
                  </a:lnTo>
                  <a:lnTo>
                    <a:pt x="4283" y="9893"/>
                  </a:lnTo>
                  <a:lnTo>
                    <a:pt x="0" y="0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5" name="object 75"/>
            <p:cNvSpPr/>
            <p:nvPr/>
          </p:nvSpPr>
          <p:spPr>
            <a:xfrm>
              <a:off x="6180696" y="2929216"/>
              <a:ext cx="93345" cy="55244"/>
            </a:xfrm>
            <a:custGeom>
              <a:avLst/>
              <a:gdLst/>
              <a:ahLst/>
              <a:cxnLst/>
              <a:rect l="l" t="t" r="r" b="b"/>
              <a:pathLst>
                <a:path w="93345" h="55244">
                  <a:moveTo>
                    <a:pt x="92938" y="0"/>
                  </a:moveTo>
                  <a:lnTo>
                    <a:pt x="65733" y="12753"/>
                  </a:lnTo>
                  <a:lnTo>
                    <a:pt x="41097" y="26181"/>
                  </a:lnTo>
                  <a:lnTo>
                    <a:pt x="19147" y="40237"/>
                  </a:lnTo>
                  <a:lnTo>
                    <a:pt x="0" y="54876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6" name="object 76"/>
            <p:cNvSpPr/>
            <p:nvPr/>
          </p:nvSpPr>
          <p:spPr>
            <a:xfrm>
              <a:off x="5303075" y="2961893"/>
              <a:ext cx="45720" cy="47625"/>
            </a:xfrm>
            <a:custGeom>
              <a:avLst/>
              <a:gdLst/>
              <a:ahLst/>
              <a:cxnLst/>
              <a:rect l="l" t="t" r="r" b="b"/>
              <a:pathLst>
                <a:path w="45720" h="47625">
                  <a:moveTo>
                    <a:pt x="45212" y="0"/>
                  </a:moveTo>
                  <a:lnTo>
                    <a:pt x="30943" y="11435"/>
                  </a:lnTo>
                  <a:lnTo>
                    <a:pt x="18653" y="23150"/>
                  </a:lnTo>
                  <a:lnTo>
                    <a:pt x="8339" y="35120"/>
                  </a:lnTo>
                  <a:lnTo>
                    <a:pt x="0" y="47320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7" name="object 77"/>
            <p:cNvSpPr/>
            <p:nvPr/>
          </p:nvSpPr>
          <p:spPr>
            <a:xfrm>
              <a:off x="4286821" y="3027057"/>
              <a:ext cx="163830" cy="46355"/>
            </a:xfrm>
            <a:custGeom>
              <a:avLst/>
              <a:gdLst/>
              <a:ahLst/>
              <a:cxnLst/>
              <a:rect l="l" t="t" r="r" b="b"/>
              <a:pathLst>
                <a:path w="163829" h="46355">
                  <a:moveTo>
                    <a:pt x="163258" y="45885"/>
                  </a:moveTo>
                  <a:lnTo>
                    <a:pt x="125317" y="33045"/>
                  </a:lnTo>
                  <a:lnTo>
                    <a:pt x="85396" y="21099"/>
                  </a:lnTo>
                  <a:lnTo>
                    <a:pt x="43591" y="10075"/>
                  </a:lnTo>
                  <a:lnTo>
                    <a:pt x="0" y="0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8" name="object 78"/>
            <p:cNvSpPr/>
            <p:nvPr/>
          </p:nvSpPr>
          <p:spPr>
            <a:xfrm>
              <a:off x="3017608" y="3339160"/>
              <a:ext cx="29209" cy="48895"/>
            </a:xfrm>
            <a:custGeom>
              <a:avLst/>
              <a:gdLst/>
              <a:ahLst/>
              <a:cxnLst/>
              <a:rect l="l" t="t" r="r" b="b"/>
              <a:pathLst>
                <a:path w="29210" h="48895">
                  <a:moveTo>
                    <a:pt x="0" y="0"/>
                  </a:moveTo>
                  <a:lnTo>
                    <a:pt x="5183" y="12216"/>
                  </a:lnTo>
                  <a:lnTo>
                    <a:pt x="11685" y="24341"/>
                  </a:lnTo>
                  <a:lnTo>
                    <a:pt x="19504" y="36363"/>
                  </a:lnTo>
                  <a:lnTo>
                    <a:pt x="28638" y="48272"/>
                  </a:lnTo>
                </a:path>
              </a:pathLst>
            </a:custGeom>
            <a:ln w="762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4604015" y="2724276"/>
            <a:ext cx="2957231" cy="272794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z="1677" dirty="0">
                <a:solidFill>
                  <a:srgbClr val="010202"/>
                </a:solidFill>
                <a:latin typeface="Arial"/>
                <a:cs typeface="Arial"/>
              </a:rPr>
              <a:t>Surrounds</a:t>
            </a:r>
            <a:r>
              <a:rPr sz="1677" spc="18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77" dirty="0">
                <a:solidFill>
                  <a:srgbClr val="010202"/>
                </a:solidFill>
                <a:latin typeface="Arial"/>
                <a:cs typeface="Arial"/>
              </a:rPr>
              <a:t>itself</a:t>
            </a:r>
            <a:r>
              <a:rPr sz="1677" spc="22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77" dirty="0">
                <a:solidFill>
                  <a:srgbClr val="010202"/>
                </a:solidFill>
                <a:latin typeface="Arial"/>
                <a:cs typeface="Arial"/>
              </a:rPr>
              <a:t>with</a:t>
            </a:r>
            <a:r>
              <a:rPr sz="1677" spc="18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77" dirty="0">
                <a:solidFill>
                  <a:srgbClr val="010202"/>
                </a:solidFill>
                <a:latin typeface="Arial"/>
                <a:cs typeface="Arial"/>
              </a:rPr>
              <a:t>a</a:t>
            </a:r>
            <a:r>
              <a:rPr sz="1677" spc="22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77" dirty="0">
                <a:solidFill>
                  <a:srgbClr val="010202"/>
                </a:solidFill>
                <a:latin typeface="Arial"/>
                <a:cs typeface="Arial"/>
              </a:rPr>
              <a:t>cloud</a:t>
            </a:r>
            <a:r>
              <a:rPr sz="1677" spc="22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77" spc="-22" dirty="0">
                <a:solidFill>
                  <a:srgbClr val="010202"/>
                </a:solidFill>
                <a:latin typeface="Arial"/>
                <a:cs typeface="Arial"/>
              </a:rPr>
              <a:t>of</a:t>
            </a:r>
            <a:endParaRPr sz="1677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4604015" y="3239743"/>
            <a:ext cx="2347632" cy="272794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z="1677" dirty="0">
                <a:solidFill>
                  <a:srgbClr val="010202"/>
                </a:solidFill>
                <a:latin typeface="Arial"/>
                <a:cs typeface="Arial"/>
              </a:rPr>
              <a:t>to</a:t>
            </a:r>
            <a:r>
              <a:rPr sz="1677" spc="18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77" dirty="0">
                <a:solidFill>
                  <a:srgbClr val="010202"/>
                </a:solidFill>
                <a:latin typeface="Arial"/>
                <a:cs typeface="Arial"/>
              </a:rPr>
              <a:t>counter</a:t>
            </a:r>
            <a:r>
              <a:rPr sz="1677" spc="22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77" dirty="0">
                <a:solidFill>
                  <a:srgbClr val="010202"/>
                </a:solidFill>
                <a:latin typeface="Arial"/>
                <a:cs typeface="Arial"/>
              </a:rPr>
              <a:t>gastric</a:t>
            </a:r>
            <a:r>
              <a:rPr sz="1677" spc="22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77" spc="-9" dirty="0">
                <a:solidFill>
                  <a:srgbClr val="010202"/>
                </a:solidFill>
                <a:latin typeface="Arial"/>
                <a:cs typeface="Arial"/>
              </a:rPr>
              <a:t>acidity</a:t>
            </a:r>
            <a:endParaRPr sz="1677">
              <a:latin typeface="Arial"/>
              <a:cs typeface="Arial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4643706" y="2998705"/>
            <a:ext cx="2350994" cy="280147"/>
          </a:xfrm>
          <a:custGeom>
            <a:avLst/>
            <a:gdLst/>
            <a:ahLst/>
            <a:cxnLst/>
            <a:rect l="l" t="t" r="r" b="b"/>
            <a:pathLst>
              <a:path w="2664460" h="317500">
                <a:moveTo>
                  <a:pt x="2664460" y="317500"/>
                </a:moveTo>
                <a:lnTo>
                  <a:pt x="2664460" y="0"/>
                </a:lnTo>
                <a:lnTo>
                  <a:pt x="0" y="0"/>
                </a:lnTo>
                <a:lnTo>
                  <a:pt x="0" y="317500"/>
                </a:lnTo>
                <a:lnTo>
                  <a:pt x="2664460" y="317500"/>
                </a:lnTo>
                <a:close/>
              </a:path>
            </a:pathLst>
          </a:custGeom>
          <a:solidFill>
            <a:srgbClr val="CCC9E5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2" name="object 82"/>
          <p:cNvSpPr txBox="1"/>
          <p:nvPr/>
        </p:nvSpPr>
        <p:spPr>
          <a:xfrm>
            <a:off x="4643706" y="2998705"/>
            <a:ext cx="2350994" cy="246157"/>
          </a:xfrm>
          <a:prstGeom prst="rect">
            <a:avLst/>
          </a:prstGeom>
        </p:spPr>
        <p:txBody>
          <a:bodyPr vert="horz" wrap="square" lIns="0" tIns="28574" rIns="0" bIns="0" rtlCol="0">
            <a:spAutoFit/>
          </a:bodyPr>
          <a:lstStyle/>
          <a:p>
            <a:pPr marL="64437">
              <a:spcBef>
                <a:spcPts val="224"/>
              </a:spcBef>
            </a:pPr>
            <a:r>
              <a:rPr sz="1412" b="1" dirty="0">
                <a:solidFill>
                  <a:srgbClr val="010202"/>
                </a:solidFill>
                <a:latin typeface="Arial"/>
                <a:cs typeface="Arial"/>
              </a:rPr>
              <a:t>ammonia</a:t>
            </a:r>
            <a:r>
              <a:rPr sz="1412" b="1" spc="-35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412" b="1" dirty="0">
                <a:solidFill>
                  <a:srgbClr val="010202"/>
                </a:solidFill>
                <a:latin typeface="Arial"/>
                <a:cs typeface="Arial"/>
              </a:rPr>
              <a:t>and</a:t>
            </a:r>
            <a:r>
              <a:rPr sz="1412" b="1" spc="-31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412" b="1" spc="-9" dirty="0">
                <a:solidFill>
                  <a:srgbClr val="010202"/>
                </a:solidFill>
                <a:latin typeface="Arial"/>
                <a:cs typeface="Arial"/>
              </a:rPr>
              <a:t>bicarbonate</a:t>
            </a:r>
            <a:endParaRPr sz="1412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3671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06577" y="1223681"/>
            <a:ext cx="5702113" cy="823000"/>
          </a:xfrm>
          <a:prstGeom prst="rect">
            <a:avLst/>
          </a:prstGeom>
          <a:solidFill>
            <a:srgbClr val="FAF398"/>
          </a:solidFill>
        </p:spPr>
        <p:txBody>
          <a:bodyPr vert="horz" wrap="square" lIns="0" tIns="2241" rIns="0" bIns="0" rtlCol="0">
            <a:spAutoFit/>
          </a:bodyPr>
          <a:lstStyle/>
          <a:p>
            <a:pPr marL="63317" algn="ctr">
              <a:lnSpc>
                <a:spcPts val="3224"/>
              </a:lnSpc>
              <a:spcBef>
                <a:spcPts val="18"/>
              </a:spcBef>
            </a:pPr>
            <a:r>
              <a:rPr sz="2824" dirty="0">
                <a:solidFill>
                  <a:srgbClr val="010202"/>
                </a:solidFill>
                <a:latin typeface="Calibri Light"/>
                <a:cs typeface="Calibri Light"/>
              </a:rPr>
              <a:t>Gastritis</a:t>
            </a:r>
            <a:r>
              <a:rPr sz="2824" spc="-35" dirty="0">
                <a:solidFill>
                  <a:srgbClr val="010202"/>
                </a:solidFill>
                <a:latin typeface="Calibri Light"/>
                <a:cs typeface="Calibri Light"/>
              </a:rPr>
              <a:t> </a:t>
            </a:r>
            <a:r>
              <a:rPr sz="2824" spc="-9" dirty="0" smtClean="0">
                <a:solidFill>
                  <a:srgbClr val="010202"/>
                </a:solidFill>
                <a:latin typeface="Calibri Light"/>
                <a:cs typeface="Calibri Light"/>
              </a:rPr>
              <a:t>Stages</a:t>
            </a:r>
            <a:endParaRPr lang="en-US" sz="2824" dirty="0">
              <a:latin typeface="Calibri Light"/>
              <a:cs typeface="Calibri Light"/>
            </a:endParaRPr>
          </a:p>
          <a:p>
            <a:pPr marL="63317" algn="ctr">
              <a:lnSpc>
                <a:spcPts val="3224"/>
              </a:lnSpc>
              <a:spcBef>
                <a:spcPts val="18"/>
              </a:spcBef>
            </a:pPr>
            <a:r>
              <a:rPr sz="2824" dirty="0" smtClean="0">
                <a:solidFill>
                  <a:srgbClr val="010202"/>
                </a:solidFill>
                <a:latin typeface="Calibri Light"/>
                <a:cs typeface="Calibri Light"/>
              </a:rPr>
              <a:t>proximal</a:t>
            </a:r>
            <a:r>
              <a:rPr sz="2824" spc="-44" dirty="0" smtClean="0">
                <a:solidFill>
                  <a:srgbClr val="010202"/>
                </a:solidFill>
                <a:latin typeface="Calibri Light"/>
                <a:cs typeface="Calibri Light"/>
              </a:rPr>
              <a:t> </a:t>
            </a:r>
            <a:r>
              <a:rPr sz="2824" dirty="0">
                <a:solidFill>
                  <a:srgbClr val="010202"/>
                </a:solidFill>
                <a:latin typeface="Calibri Light"/>
                <a:cs typeface="Calibri Light"/>
              </a:rPr>
              <a:t>migration</a:t>
            </a:r>
            <a:r>
              <a:rPr sz="2824" spc="-44" dirty="0">
                <a:solidFill>
                  <a:srgbClr val="010202"/>
                </a:solidFill>
                <a:latin typeface="Calibri Light"/>
                <a:cs typeface="Calibri Light"/>
              </a:rPr>
              <a:t> </a:t>
            </a:r>
            <a:r>
              <a:rPr sz="2824" dirty="0">
                <a:solidFill>
                  <a:srgbClr val="010202"/>
                </a:solidFill>
                <a:latin typeface="Calibri Light"/>
                <a:cs typeface="Calibri Light"/>
              </a:rPr>
              <a:t>of</a:t>
            </a:r>
            <a:r>
              <a:rPr sz="2824" spc="-40" dirty="0">
                <a:solidFill>
                  <a:srgbClr val="010202"/>
                </a:solidFill>
                <a:latin typeface="Calibri Light"/>
                <a:cs typeface="Calibri Light"/>
              </a:rPr>
              <a:t> </a:t>
            </a:r>
            <a:r>
              <a:rPr sz="2824" i="1" dirty="0">
                <a:solidFill>
                  <a:srgbClr val="010202"/>
                </a:solidFill>
                <a:latin typeface="Calibri Light"/>
                <a:cs typeface="Calibri Light"/>
              </a:rPr>
              <a:t>H.</a:t>
            </a:r>
            <a:r>
              <a:rPr sz="2824" i="1" spc="-49" dirty="0">
                <a:solidFill>
                  <a:srgbClr val="010202"/>
                </a:solidFill>
                <a:latin typeface="Calibri Light"/>
                <a:cs typeface="Calibri Light"/>
              </a:rPr>
              <a:t> </a:t>
            </a:r>
            <a:r>
              <a:rPr sz="2824" i="1" spc="-9" dirty="0" smtClean="0">
                <a:solidFill>
                  <a:srgbClr val="010202"/>
                </a:solidFill>
                <a:latin typeface="Calibri Light"/>
                <a:cs typeface="Calibri Light"/>
              </a:rPr>
              <a:t>pylori</a:t>
            </a:r>
            <a:endParaRPr sz="2824" dirty="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362201" y="2905696"/>
            <a:ext cx="7848600" cy="2251262"/>
            <a:chOff x="1592567" y="3293122"/>
            <a:chExt cx="6912609" cy="25514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06532" y="3317252"/>
              <a:ext cx="2257996" cy="247951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895077" y="3304552"/>
              <a:ext cx="2280920" cy="2513330"/>
            </a:xfrm>
            <a:custGeom>
              <a:avLst/>
              <a:gdLst/>
              <a:ahLst/>
              <a:cxnLst/>
              <a:rect l="l" t="t" r="r" b="b"/>
              <a:pathLst>
                <a:path w="2280920" h="2513329">
                  <a:moveTo>
                    <a:pt x="0" y="2513330"/>
                  </a:moveTo>
                  <a:lnTo>
                    <a:pt x="0" y="0"/>
                  </a:lnTo>
                  <a:lnTo>
                    <a:pt x="2280919" y="0"/>
                  </a:lnTo>
                  <a:lnTo>
                    <a:pt x="2280919" y="2513329"/>
                  </a:lnTo>
                  <a:lnTo>
                    <a:pt x="0" y="2513330"/>
                  </a:lnTo>
                  <a:close/>
                </a:path>
              </a:pathLst>
            </a:custGeom>
            <a:ln w="22860">
              <a:solidFill>
                <a:srgbClr val="D51E25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8568" y="3603294"/>
              <a:ext cx="1702093" cy="20828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41723" y="3674795"/>
              <a:ext cx="1729981" cy="193898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24257" y="3315982"/>
              <a:ext cx="2092410" cy="248077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212827" y="3304552"/>
              <a:ext cx="2280920" cy="2513330"/>
            </a:xfrm>
            <a:custGeom>
              <a:avLst/>
              <a:gdLst/>
              <a:ahLst/>
              <a:cxnLst/>
              <a:rect l="l" t="t" r="r" b="b"/>
              <a:pathLst>
                <a:path w="2280920" h="2513329">
                  <a:moveTo>
                    <a:pt x="0" y="2513329"/>
                  </a:moveTo>
                  <a:lnTo>
                    <a:pt x="0" y="0"/>
                  </a:lnTo>
                  <a:lnTo>
                    <a:pt x="2280919" y="0"/>
                  </a:lnTo>
                  <a:lnTo>
                    <a:pt x="2280919" y="2513329"/>
                  </a:lnTo>
                  <a:lnTo>
                    <a:pt x="0" y="2513329"/>
                  </a:lnTo>
                  <a:close/>
                </a:path>
              </a:pathLst>
            </a:custGeom>
            <a:ln w="22860">
              <a:solidFill>
                <a:srgbClr val="D51E25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59512" y="3548392"/>
              <a:ext cx="1758441" cy="208660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5389" y="3315957"/>
              <a:ext cx="2232736" cy="249594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603997" y="3304552"/>
              <a:ext cx="2255520" cy="2528570"/>
            </a:xfrm>
            <a:custGeom>
              <a:avLst/>
              <a:gdLst/>
              <a:ahLst/>
              <a:cxnLst/>
              <a:rect l="l" t="t" r="r" b="b"/>
              <a:pathLst>
                <a:path w="2255520" h="2528570">
                  <a:moveTo>
                    <a:pt x="0" y="2528569"/>
                  </a:moveTo>
                  <a:lnTo>
                    <a:pt x="0" y="0"/>
                  </a:lnTo>
                  <a:lnTo>
                    <a:pt x="2255519" y="0"/>
                  </a:lnTo>
                  <a:lnTo>
                    <a:pt x="2255519" y="2528569"/>
                  </a:lnTo>
                  <a:lnTo>
                    <a:pt x="0" y="2528569"/>
                  </a:lnTo>
                  <a:close/>
                </a:path>
              </a:pathLst>
            </a:custGeom>
            <a:ln w="22859">
              <a:solidFill>
                <a:srgbClr val="D51E25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4010" y="4728552"/>
              <a:ext cx="1498739" cy="89341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529708" y="4068546"/>
              <a:ext cx="21590" cy="53975"/>
            </a:xfrm>
            <a:custGeom>
              <a:avLst/>
              <a:gdLst/>
              <a:ahLst/>
              <a:cxnLst/>
              <a:rect l="l" t="t" r="r" b="b"/>
              <a:pathLst>
                <a:path w="21589" h="53975">
                  <a:moveTo>
                    <a:pt x="13629" y="0"/>
                  </a:moveTo>
                  <a:lnTo>
                    <a:pt x="17642" y="7493"/>
                  </a:lnTo>
                  <a:lnTo>
                    <a:pt x="21363" y="15125"/>
                  </a:lnTo>
                  <a:lnTo>
                    <a:pt x="19153" y="19418"/>
                  </a:lnTo>
                  <a:lnTo>
                    <a:pt x="16931" y="23698"/>
                  </a:lnTo>
                  <a:lnTo>
                    <a:pt x="2123" y="20637"/>
                  </a:lnTo>
                  <a:lnTo>
                    <a:pt x="15" y="26416"/>
                  </a:lnTo>
                  <a:lnTo>
                    <a:pt x="0" y="32438"/>
                  </a:lnTo>
                  <a:lnTo>
                    <a:pt x="2094" y="40409"/>
                  </a:lnTo>
                  <a:lnTo>
                    <a:pt x="4794" y="48159"/>
                  </a:lnTo>
                  <a:lnTo>
                    <a:pt x="6593" y="53517"/>
                  </a:lnTo>
                </a:path>
              </a:pathLst>
            </a:custGeom>
            <a:ln w="10160">
              <a:solidFill>
                <a:srgbClr val="443513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3532936" y="4072851"/>
              <a:ext cx="35560" cy="39370"/>
            </a:xfrm>
            <a:custGeom>
              <a:avLst/>
              <a:gdLst/>
              <a:ahLst/>
              <a:cxnLst/>
              <a:rect l="l" t="t" r="r" b="b"/>
              <a:pathLst>
                <a:path w="35560" h="39370">
                  <a:moveTo>
                    <a:pt x="0" y="0"/>
                  </a:moveTo>
                  <a:lnTo>
                    <a:pt x="8242" y="1765"/>
                  </a:lnTo>
                  <a:lnTo>
                    <a:pt x="16408" y="3835"/>
                  </a:lnTo>
                  <a:lnTo>
                    <a:pt x="18161" y="8204"/>
                  </a:lnTo>
                  <a:lnTo>
                    <a:pt x="19913" y="12572"/>
                  </a:lnTo>
                  <a:lnTo>
                    <a:pt x="7848" y="21666"/>
                  </a:lnTo>
                  <a:lnTo>
                    <a:pt x="10782" y="26898"/>
                  </a:lnTo>
                  <a:lnTo>
                    <a:pt x="15278" y="30733"/>
                  </a:lnTo>
                  <a:lnTo>
                    <a:pt x="22621" y="34224"/>
                  </a:lnTo>
                  <a:lnTo>
                    <a:pt x="30199" y="37123"/>
                  </a:lnTo>
                  <a:lnTo>
                    <a:pt x="35394" y="39179"/>
                  </a:lnTo>
                </a:path>
              </a:pathLst>
            </a:custGeom>
            <a:ln w="10160">
              <a:solidFill>
                <a:srgbClr val="443513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" name="object 16"/>
            <p:cNvSpPr/>
            <p:nvPr/>
          </p:nvSpPr>
          <p:spPr>
            <a:xfrm>
              <a:off x="3051835" y="4380801"/>
              <a:ext cx="26034" cy="50800"/>
            </a:xfrm>
            <a:custGeom>
              <a:avLst/>
              <a:gdLst/>
              <a:ahLst/>
              <a:cxnLst/>
              <a:rect l="l" t="t" r="r" b="b"/>
              <a:pathLst>
                <a:path w="26035" h="50800">
                  <a:moveTo>
                    <a:pt x="3073" y="50419"/>
                  </a:moveTo>
                  <a:lnTo>
                    <a:pt x="1371" y="42024"/>
                  </a:lnTo>
                  <a:lnTo>
                    <a:pt x="0" y="33566"/>
                  </a:lnTo>
                  <a:lnTo>
                    <a:pt x="3390" y="29972"/>
                  </a:lnTo>
                  <a:lnTo>
                    <a:pt x="7512" y="28896"/>
                  </a:lnTo>
                  <a:lnTo>
                    <a:pt x="13554" y="29667"/>
                  </a:lnTo>
                  <a:lnTo>
                    <a:pt x="19657" y="30161"/>
                  </a:lnTo>
                  <a:lnTo>
                    <a:pt x="23964" y="28257"/>
                  </a:lnTo>
                  <a:lnTo>
                    <a:pt x="25740" y="22372"/>
                  </a:lnTo>
                  <a:lnTo>
                    <a:pt x="26036" y="14019"/>
                  </a:lnTo>
                  <a:lnTo>
                    <a:pt x="25677" y="5720"/>
                  </a:lnTo>
                  <a:lnTo>
                    <a:pt x="25488" y="0"/>
                  </a:lnTo>
                </a:path>
              </a:pathLst>
            </a:custGeom>
            <a:ln w="10160">
              <a:solidFill>
                <a:srgbClr val="443513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" name="object 17"/>
            <p:cNvSpPr/>
            <p:nvPr/>
          </p:nvSpPr>
          <p:spPr>
            <a:xfrm>
              <a:off x="3053575" y="4424578"/>
              <a:ext cx="47625" cy="20320"/>
            </a:xfrm>
            <a:custGeom>
              <a:avLst/>
              <a:gdLst/>
              <a:ahLst/>
              <a:cxnLst/>
              <a:rect l="l" t="t" r="r" b="b"/>
              <a:pathLst>
                <a:path w="47625" h="20320">
                  <a:moveTo>
                    <a:pt x="0" y="12128"/>
                  </a:moveTo>
                  <a:lnTo>
                    <a:pt x="6413" y="5918"/>
                  </a:lnTo>
                  <a:lnTo>
                    <a:pt x="12979" y="0"/>
                  </a:lnTo>
                  <a:lnTo>
                    <a:pt x="16865" y="1308"/>
                  </a:lnTo>
                  <a:lnTo>
                    <a:pt x="20751" y="2628"/>
                  </a:lnTo>
                  <a:lnTo>
                    <a:pt x="18732" y="19380"/>
                  </a:lnTo>
                  <a:lnTo>
                    <a:pt x="23926" y="20205"/>
                  </a:lnTo>
                  <a:lnTo>
                    <a:pt x="29244" y="18717"/>
                  </a:lnTo>
                  <a:lnTo>
                    <a:pt x="36179" y="14460"/>
                  </a:lnTo>
                  <a:lnTo>
                    <a:pt x="42889" y="9606"/>
                  </a:lnTo>
                  <a:lnTo>
                    <a:pt x="47536" y="6324"/>
                  </a:lnTo>
                </a:path>
              </a:pathLst>
            </a:custGeom>
            <a:ln w="10160">
              <a:solidFill>
                <a:srgbClr val="443513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00793" y="4412780"/>
              <a:ext cx="68465" cy="6658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117621" y="4383531"/>
              <a:ext cx="38100" cy="34925"/>
            </a:xfrm>
            <a:custGeom>
              <a:avLst/>
              <a:gdLst/>
              <a:ahLst/>
              <a:cxnLst/>
              <a:rect l="l" t="t" r="r" b="b"/>
              <a:pathLst>
                <a:path w="38100" h="34925">
                  <a:moveTo>
                    <a:pt x="37896" y="34404"/>
                  </a:moveTo>
                  <a:lnTo>
                    <a:pt x="29972" y="33464"/>
                  </a:lnTo>
                  <a:lnTo>
                    <a:pt x="22085" y="32232"/>
                  </a:lnTo>
                  <a:lnTo>
                    <a:pt x="19913" y="28194"/>
                  </a:lnTo>
                  <a:lnTo>
                    <a:pt x="17741" y="24155"/>
                  </a:lnTo>
                  <a:lnTo>
                    <a:pt x="27889" y="14300"/>
                  </a:lnTo>
                  <a:lnTo>
                    <a:pt x="24511" y="9550"/>
                  </a:lnTo>
                  <a:lnTo>
                    <a:pt x="19834" y="6273"/>
                  </a:lnTo>
                  <a:lnTo>
                    <a:pt x="12541" y="3589"/>
                  </a:lnTo>
                  <a:lnTo>
                    <a:pt x="5105" y="1497"/>
                  </a:lnTo>
                  <a:lnTo>
                    <a:pt x="0" y="0"/>
                  </a:lnTo>
                </a:path>
              </a:pathLst>
            </a:custGeom>
            <a:ln w="10160">
              <a:solidFill>
                <a:srgbClr val="443513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" name="object 20"/>
            <p:cNvSpPr/>
            <p:nvPr/>
          </p:nvSpPr>
          <p:spPr>
            <a:xfrm>
              <a:off x="3150590" y="4368330"/>
              <a:ext cx="24765" cy="52705"/>
            </a:xfrm>
            <a:custGeom>
              <a:avLst/>
              <a:gdLst/>
              <a:ahLst/>
              <a:cxnLst/>
              <a:rect l="l" t="t" r="r" b="b"/>
              <a:pathLst>
                <a:path w="24764" h="52704">
                  <a:moveTo>
                    <a:pt x="4902" y="52565"/>
                  </a:moveTo>
                  <a:lnTo>
                    <a:pt x="2298" y="44399"/>
                  </a:lnTo>
                  <a:lnTo>
                    <a:pt x="0" y="36144"/>
                  </a:lnTo>
                  <a:lnTo>
                    <a:pt x="2984" y="32194"/>
                  </a:lnTo>
                  <a:lnTo>
                    <a:pt x="5956" y="28257"/>
                  </a:lnTo>
                  <a:lnTo>
                    <a:pt x="20104" y="33705"/>
                  </a:lnTo>
                  <a:lnTo>
                    <a:pt x="23253" y="28257"/>
                  </a:lnTo>
                  <a:lnTo>
                    <a:pt x="24372" y="22211"/>
                  </a:lnTo>
                  <a:lnTo>
                    <a:pt x="23752" y="13876"/>
                  </a:lnTo>
                  <a:lnTo>
                    <a:pt x="22489" y="5667"/>
                  </a:lnTo>
                  <a:lnTo>
                    <a:pt x="21678" y="0"/>
                  </a:lnTo>
                </a:path>
              </a:pathLst>
            </a:custGeom>
            <a:ln w="10160">
              <a:solidFill>
                <a:srgbClr val="443513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" name="object 21"/>
            <p:cNvSpPr/>
            <p:nvPr/>
          </p:nvSpPr>
          <p:spPr>
            <a:xfrm>
              <a:off x="3138271" y="4376432"/>
              <a:ext cx="28575" cy="45085"/>
            </a:xfrm>
            <a:custGeom>
              <a:avLst/>
              <a:gdLst/>
              <a:ahLst/>
              <a:cxnLst/>
              <a:rect l="l" t="t" r="r" b="b"/>
              <a:pathLst>
                <a:path w="28575" h="45085">
                  <a:moveTo>
                    <a:pt x="28219" y="44615"/>
                  </a:moveTo>
                  <a:lnTo>
                    <a:pt x="20396" y="41478"/>
                  </a:lnTo>
                  <a:lnTo>
                    <a:pt x="12712" y="38049"/>
                  </a:lnTo>
                  <a:lnTo>
                    <a:pt x="11722" y="33451"/>
                  </a:lnTo>
                  <a:lnTo>
                    <a:pt x="10744" y="28854"/>
                  </a:lnTo>
                  <a:lnTo>
                    <a:pt x="24168" y="21932"/>
                  </a:lnTo>
                  <a:lnTo>
                    <a:pt x="22161" y="16281"/>
                  </a:lnTo>
                  <a:lnTo>
                    <a:pt x="18386" y="11738"/>
                  </a:lnTo>
                  <a:lnTo>
                    <a:pt x="11742" y="7050"/>
                  </a:lnTo>
                  <a:lnTo>
                    <a:pt x="4768" y="2906"/>
                  </a:lnTo>
                  <a:lnTo>
                    <a:pt x="0" y="0"/>
                  </a:lnTo>
                </a:path>
              </a:pathLst>
            </a:custGeom>
            <a:ln w="10160">
              <a:solidFill>
                <a:srgbClr val="443513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" name="object 22"/>
            <p:cNvSpPr/>
            <p:nvPr/>
          </p:nvSpPr>
          <p:spPr>
            <a:xfrm>
              <a:off x="2989249" y="4355058"/>
              <a:ext cx="88265" cy="60325"/>
            </a:xfrm>
            <a:custGeom>
              <a:avLst/>
              <a:gdLst/>
              <a:ahLst/>
              <a:cxnLst/>
              <a:rect l="l" t="t" r="r" b="b"/>
              <a:pathLst>
                <a:path w="88264" h="60325">
                  <a:moveTo>
                    <a:pt x="0" y="58686"/>
                  </a:moveTo>
                  <a:lnTo>
                    <a:pt x="6696" y="59514"/>
                  </a:lnTo>
                  <a:lnTo>
                    <a:pt x="13206" y="59769"/>
                  </a:lnTo>
                  <a:lnTo>
                    <a:pt x="19218" y="58876"/>
                  </a:lnTo>
                  <a:lnTo>
                    <a:pt x="24422" y="56260"/>
                  </a:lnTo>
                  <a:lnTo>
                    <a:pt x="28077" y="50683"/>
                  </a:lnTo>
                  <a:lnTo>
                    <a:pt x="30616" y="42808"/>
                  </a:lnTo>
                  <a:lnTo>
                    <a:pt x="33483" y="34890"/>
                  </a:lnTo>
                  <a:lnTo>
                    <a:pt x="38125" y="29184"/>
                  </a:lnTo>
                  <a:lnTo>
                    <a:pt x="45808" y="27090"/>
                  </a:lnTo>
                  <a:lnTo>
                    <a:pt x="55502" y="27112"/>
                  </a:lnTo>
                  <a:lnTo>
                    <a:pt x="65228" y="27189"/>
                  </a:lnTo>
                  <a:lnTo>
                    <a:pt x="73012" y="25260"/>
                  </a:lnTo>
                  <a:lnTo>
                    <a:pt x="78397" y="19839"/>
                  </a:lnTo>
                  <a:lnTo>
                    <a:pt x="82457" y="12320"/>
                  </a:lnTo>
                  <a:lnTo>
                    <a:pt x="85485" y="4955"/>
                  </a:lnTo>
                  <a:lnTo>
                    <a:pt x="87769" y="0"/>
                  </a:lnTo>
                </a:path>
              </a:pathLst>
            </a:custGeom>
            <a:ln w="45720">
              <a:solidFill>
                <a:srgbClr val="443513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" name="object 23"/>
            <p:cNvSpPr/>
            <p:nvPr/>
          </p:nvSpPr>
          <p:spPr>
            <a:xfrm>
              <a:off x="3070758" y="4303585"/>
              <a:ext cx="25400" cy="48895"/>
            </a:xfrm>
            <a:custGeom>
              <a:avLst/>
              <a:gdLst/>
              <a:ahLst/>
              <a:cxnLst/>
              <a:rect l="l" t="t" r="r" b="b"/>
              <a:pathLst>
                <a:path w="25400" h="48895">
                  <a:moveTo>
                    <a:pt x="2578" y="48666"/>
                  </a:moveTo>
                  <a:lnTo>
                    <a:pt x="1130" y="40678"/>
                  </a:lnTo>
                  <a:lnTo>
                    <a:pt x="0" y="32626"/>
                  </a:lnTo>
                  <a:lnTo>
                    <a:pt x="3314" y="29108"/>
                  </a:lnTo>
                  <a:lnTo>
                    <a:pt x="6616" y="25603"/>
                  </a:lnTo>
                  <a:lnTo>
                    <a:pt x="19304" y="31978"/>
                  </a:lnTo>
                  <a:lnTo>
                    <a:pt x="22961" y="27038"/>
                  </a:lnTo>
                  <a:lnTo>
                    <a:pt x="24779" y="21379"/>
                  </a:lnTo>
                  <a:lnTo>
                    <a:pt x="25238" y="13390"/>
                  </a:lnTo>
                  <a:lnTo>
                    <a:pt x="25072" y="5465"/>
                  </a:lnTo>
                  <a:lnTo>
                    <a:pt x="25019" y="0"/>
                  </a:lnTo>
                </a:path>
              </a:pathLst>
            </a:custGeom>
            <a:ln w="10160">
              <a:solidFill>
                <a:srgbClr val="443513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" name="object 24"/>
            <p:cNvSpPr/>
            <p:nvPr/>
          </p:nvSpPr>
          <p:spPr>
            <a:xfrm>
              <a:off x="3072841" y="4345393"/>
              <a:ext cx="48895" cy="19685"/>
            </a:xfrm>
            <a:custGeom>
              <a:avLst/>
              <a:gdLst/>
              <a:ahLst/>
              <a:cxnLst/>
              <a:rect l="l" t="t" r="r" b="b"/>
              <a:pathLst>
                <a:path w="48894" h="19685">
                  <a:moveTo>
                    <a:pt x="0" y="11175"/>
                  </a:moveTo>
                  <a:lnTo>
                    <a:pt x="6388" y="5460"/>
                  </a:lnTo>
                  <a:lnTo>
                    <a:pt x="12915" y="0"/>
                  </a:lnTo>
                  <a:lnTo>
                    <a:pt x="16916" y="1358"/>
                  </a:lnTo>
                  <a:lnTo>
                    <a:pt x="20916" y="2705"/>
                  </a:lnTo>
                  <a:lnTo>
                    <a:pt x="19316" y="18580"/>
                  </a:lnTo>
                  <a:lnTo>
                    <a:pt x="24638" y="19494"/>
                  </a:lnTo>
                  <a:lnTo>
                    <a:pt x="30023" y="18224"/>
                  </a:lnTo>
                  <a:lnTo>
                    <a:pt x="36983" y="14366"/>
                  </a:lnTo>
                  <a:lnTo>
                    <a:pt x="43699" y="9932"/>
                  </a:lnTo>
                  <a:lnTo>
                    <a:pt x="48348" y="6934"/>
                  </a:lnTo>
                </a:path>
              </a:pathLst>
            </a:custGeom>
            <a:ln w="10160">
              <a:solidFill>
                <a:srgbClr val="443513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50590" y="4263072"/>
              <a:ext cx="137629" cy="11863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134944" y="4304271"/>
              <a:ext cx="41275" cy="35560"/>
            </a:xfrm>
            <a:custGeom>
              <a:avLst/>
              <a:gdLst/>
              <a:ahLst/>
              <a:cxnLst/>
              <a:rect l="l" t="t" r="r" b="b"/>
              <a:pathLst>
                <a:path w="41275" h="35560">
                  <a:moveTo>
                    <a:pt x="41249" y="35496"/>
                  </a:moveTo>
                  <a:lnTo>
                    <a:pt x="32384" y="34785"/>
                  </a:lnTo>
                  <a:lnTo>
                    <a:pt x="23596" y="33743"/>
                  </a:lnTo>
                  <a:lnTo>
                    <a:pt x="21297" y="29502"/>
                  </a:lnTo>
                  <a:lnTo>
                    <a:pt x="21759" y="25254"/>
                  </a:lnTo>
                  <a:lnTo>
                    <a:pt x="24731" y="19683"/>
                  </a:lnTo>
                  <a:lnTo>
                    <a:pt x="27454" y="13976"/>
                  </a:lnTo>
                  <a:lnTo>
                    <a:pt x="27165" y="9321"/>
                  </a:lnTo>
                  <a:lnTo>
                    <a:pt x="22042" y="5990"/>
                  </a:lnTo>
                  <a:lnTo>
                    <a:pt x="13954" y="3384"/>
                  </a:lnTo>
                  <a:lnTo>
                    <a:pt x="5680" y="1417"/>
                  </a:lnTo>
                  <a:lnTo>
                    <a:pt x="0" y="0"/>
                  </a:lnTo>
                </a:path>
              </a:pathLst>
            </a:custGeom>
            <a:ln w="10160">
              <a:solidFill>
                <a:srgbClr val="443513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" name="object 27"/>
            <p:cNvSpPr/>
            <p:nvPr/>
          </p:nvSpPr>
          <p:spPr>
            <a:xfrm>
              <a:off x="3168637" y="4291876"/>
              <a:ext cx="24130" cy="52069"/>
            </a:xfrm>
            <a:custGeom>
              <a:avLst/>
              <a:gdLst/>
              <a:ahLst/>
              <a:cxnLst/>
              <a:rect l="l" t="t" r="r" b="b"/>
              <a:pathLst>
                <a:path w="24130" h="52070">
                  <a:moveTo>
                    <a:pt x="4165" y="51828"/>
                  </a:moveTo>
                  <a:lnTo>
                    <a:pt x="1930" y="43954"/>
                  </a:lnTo>
                  <a:lnTo>
                    <a:pt x="0" y="35966"/>
                  </a:lnTo>
                  <a:lnTo>
                    <a:pt x="2984" y="32016"/>
                  </a:lnTo>
                  <a:lnTo>
                    <a:pt x="5969" y="28067"/>
                  </a:lnTo>
                  <a:lnTo>
                    <a:pt x="19329" y="32943"/>
                  </a:lnTo>
                  <a:lnTo>
                    <a:pt x="22517" y="27520"/>
                  </a:lnTo>
                  <a:lnTo>
                    <a:pt x="23786" y="21588"/>
                  </a:lnTo>
                  <a:lnTo>
                    <a:pt x="23461" y="13474"/>
                  </a:lnTo>
                  <a:lnTo>
                    <a:pt x="22515" y="5503"/>
                  </a:lnTo>
                  <a:lnTo>
                    <a:pt x="21920" y="0"/>
                  </a:lnTo>
                </a:path>
              </a:pathLst>
            </a:custGeom>
            <a:ln w="10160">
              <a:solidFill>
                <a:srgbClr val="443513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" name="object 28"/>
            <p:cNvSpPr/>
            <p:nvPr/>
          </p:nvSpPr>
          <p:spPr>
            <a:xfrm>
              <a:off x="3157296" y="4297425"/>
              <a:ext cx="26034" cy="45720"/>
            </a:xfrm>
            <a:custGeom>
              <a:avLst/>
              <a:gdLst/>
              <a:ahLst/>
              <a:cxnLst/>
              <a:rect l="l" t="t" r="r" b="b"/>
              <a:pathLst>
                <a:path w="26035" h="45720">
                  <a:moveTo>
                    <a:pt x="25844" y="45123"/>
                  </a:moveTo>
                  <a:lnTo>
                    <a:pt x="18922" y="41795"/>
                  </a:lnTo>
                  <a:lnTo>
                    <a:pt x="12115" y="38176"/>
                  </a:lnTo>
                  <a:lnTo>
                    <a:pt x="11137" y="33578"/>
                  </a:lnTo>
                  <a:lnTo>
                    <a:pt x="10159" y="28981"/>
                  </a:lnTo>
                  <a:lnTo>
                    <a:pt x="21678" y="22466"/>
                  </a:lnTo>
                  <a:lnTo>
                    <a:pt x="19773" y="16789"/>
                  </a:lnTo>
                  <a:lnTo>
                    <a:pt x="16357" y="12169"/>
                  </a:lnTo>
                  <a:lnTo>
                    <a:pt x="10434" y="7327"/>
                  </a:lnTo>
                  <a:lnTo>
                    <a:pt x="4238" y="3019"/>
                  </a:lnTo>
                  <a:lnTo>
                    <a:pt x="0" y="0"/>
                  </a:lnTo>
                </a:path>
              </a:pathLst>
            </a:custGeom>
            <a:ln w="10160">
              <a:solidFill>
                <a:srgbClr val="443513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57550" y="4556105"/>
              <a:ext cx="165747" cy="13237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77072" y="4427118"/>
              <a:ext cx="1207947" cy="1186535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3195456" y="2585737"/>
            <a:ext cx="5757022" cy="313382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  <a:tabLst>
                <a:tab pos="1942643" algn="l"/>
                <a:tab pos="4236610" algn="l"/>
              </a:tabLst>
            </a:pPr>
            <a:r>
              <a:rPr sz="1941" dirty="0">
                <a:solidFill>
                  <a:srgbClr val="010202"/>
                </a:solidFill>
                <a:latin typeface="Century Schoolbook"/>
                <a:cs typeface="Century Schoolbook"/>
              </a:rPr>
              <a:t>Antral</a:t>
            </a:r>
            <a:r>
              <a:rPr sz="1941" spc="88" dirty="0">
                <a:solidFill>
                  <a:srgbClr val="010202"/>
                </a:solidFill>
                <a:latin typeface="Century Schoolbook"/>
                <a:cs typeface="Century Schoolbook"/>
              </a:rPr>
              <a:t> </a:t>
            </a:r>
            <a:r>
              <a:rPr sz="1941" spc="-9" dirty="0">
                <a:solidFill>
                  <a:srgbClr val="010202"/>
                </a:solidFill>
                <a:latin typeface="Century Schoolbook"/>
                <a:cs typeface="Century Schoolbook"/>
              </a:rPr>
              <a:t>Predom.</a:t>
            </a:r>
            <a:r>
              <a:rPr sz="1941" dirty="0">
                <a:solidFill>
                  <a:srgbClr val="010202"/>
                </a:solidFill>
                <a:latin typeface="Century Schoolbook"/>
                <a:cs typeface="Century Schoolbook"/>
              </a:rPr>
              <a:t>	Corpus</a:t>
            </a:r>
            <a:r>
              <a:rPr sz="1941" spc="97" dirty="0">
                <a:solidFill>
                  <a:srgbClr val="010202"/>
                </a:solidFill>
                <a:latin typeface="Century Schoolbook"/>
                <a:cs typeface="Century Schoolbook"/>
              </a:rPr>
              <a:t> </a:t>
            </a:r>
            <a:r>
              <a:rPr sz="1941" spc="-9" dirty="0">
                <a:solidFill>
                  <a:srgbClr val="010202"/>
                </a:solidFill>
                <a:latin typeface="Century Schoolbook"/>
                <a:cs typeface="Century Schoolbook"/>
              </a:rPr>
              <a:t>gastritis</a:t>
            </a:r>
            <a:r>
              <a:rPr sz="1941" dirty="0">
                <a:solidFill>
                  <a:srgbClr val="010202"/>
                </a:solidFill>
                <a:latin typeface="Century Schoolbook"/>
                <a:cs typeface="Century Schoolbook"/>
              </a:rPr>
              <a:t>	Pan-</a:t>
            </a:r>
            <a:r>
              <a:rPr sz="1941" spc="-9" dirty="0">
                <a:solidFill>
                  <a:srgbClr val="010202"/>
                </a:solidFill>
                <a:latin typeface="Century Schoolbook"/>
                <a:cs typeface="Century Schoolbook"/>
              </a:rPr>
              <a:t>atrophic</a:t>
            </a:r>
            <a:endParaRPr sz="1941">
              <a:latin typeface="Century Schoolbook"/>
              <a:cs typeface="Century Schoolbook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966436" y="3832422"/>
            <a:ext cx="2427194" cy="268941"/>
          </a:xfrm>
          <a:custGeom>
            <a:avLst/>
            <a:gdLst/>
            <a:ahLst/>
            <a:cxnLst/>
            <a:rect l="l" t="t" r="r" b="b"/>
            <a:pathLst>
              <a:path w="2750820" h="304800">
                <a:moveTo>
                  <a:pt x="434340" y="152400"/>
                </a:moveTo>
                <a:lnTo>
                  <a:pt x="129540" y="0"/>
                </a:lnTo>
                <a:lnTo>
                  <a:pt x="129540" y="101600"/>
                </a:lnTo>
                <a:lnTo>
                  <a:pt x="0" y="101600"/>
                </a:lnTo>
                <a:lnTo>
                  <a:pt x="0" y="203200"/>
                </a:lnTo>
                <a:lnTo>
                  <a:pt x="129540" y="203200"/>
                </a:lnTo>
                <a:lnTo>
                  <a:pt x="129540" y="304800"/>
                </a:lnTo>
                <a:lnTo>
                  <a:pt x="434340" y="152400"/>
                </a:lnTo>
                <a:close/>
              </a:path>
              <a:path w="2750820" h="304800">
                <a:moveTo>
                  <a:pt x="2750820" y="152400"/>
                </a:moveTo>
                <a:lnTo>
                  <a:pt x="2446020" y="0"/>
                </a:lnTo>
                <a:lnTo>
                  <a:pt x="2446020" y="101600"/>
                </a:lnTo>
                <a:lnTo>
                  <a:pt x="2316480" y="101600"/>
                </a:lnTo>
                <a:lnTo>
                  <a:pt x="2316480" y="203200"/>
                </a:lnTo>
                <a:lnTo>
                  <a:pt x="2446020" y="203200"/>
                </a:lnTo>
                <a:lnTo>
                  <a:pt x="2446020" y="304800"/>
                </a:lnTo>
                <a:lnTo>
                  <a:pt x="2750820" y="15240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38637470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83530" y="1869141"/>
            <a:ext cx="6624928" cy="333488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25979" y="1856978"/>
            <a:ext cx="914960" cy="359260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2250" spc="-9" dirty="0">
                <a:latin typeface="Arial"/>
                <a:cs typeface="Arial"/>
              </a:rPr>
              <a:t>antrum</a:t>
            </a:r>
            <a:endParaRPr sz="22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39953" y="1843368"/>
            <a:ext cx="998444" cy="37284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26334" rIns="0" bIns="0" rtlCol="0">
            <a:spAutoFit/>
          </a:bodyPr>
          <a:lstStyle/>
          <a:p>
            <a:pPr marL="64437">
              <a:spcBef>
                <a:spcPts val="207"/>
              </a:spcBef>
            </a:pPr>
            <a:r>
              <a:rPr sz="2250" spc="-9" dirty="0">
                <a:latin typeface="Arial"/>
                <a:cs typeface="Arial"/>
              </a:rPr>
              <a:t>corpus</a:t>
            </a:r>
            <a:endParaRPr sz="22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22031" y="5331899"/>
            <a:ext cx="6188449" cy="313382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z="1941" dirty="0">
                <a:latin typeface="Arial"/>
                <a:cs typeface="Arial"/>
              </a:rPr>
              <a:t>Pan</a:t>
            </a:r>
            <a:r>
              <a:rPr sz="1941" spc="75" dirty="0">
                <a:latin typeface="Arial"/>
                <a:cs typeface="Arial"/>
              </a:rPr>
              <a:t> </a:t>
            </a:r>
            <a:r>
              <a:rPr sz="1941" dirty="0">
                <a:latin typeface="Arial"/>
                <a:cs typeface="Arial"/>
              </a:rPr>
              <a:t>Gastritis</a:t>
            </a:r>
            <a:r>
              <a:rPr sz="1941" spc="75" dirty="0">
                <a:latin typeface="Arial"/>
                <a:cs typeface="Arial"/>
              </a:rPr>
              <a:t> </a:t>
            </a:r>
            <a:r>
              <a:rPr sz="1941" dirty="0">
                <a:latin typeface="Arial"/>
                <a:cs typeface="Arial"/>
              </a:rPr>
              <a:t>with</a:t>
            </a:r>
            <a:r>
              <a:rPr sz="1941" spc="79" dirty="0">
                <a:latin typeface="Arial"/>
                <a:cs typeface="Arial"/>
              </a:rPr>
              <a:t> </a:t>
            </a:r>
            <a:r>
              <a:rPr sz="1941" dirty="0">
                <a:latin typeface="Arial"/>
                <a:cs typeface="Arial"/>
              </a:rPr>
              <a:t>superficial</a:t>
            </a:r>
            <a:r>
              <a:rPr sz="1941" spc="79" dirty="0">
                <a:latin typeface="Arial"/>
                <a:cs typeface="Arial"/>
              </a:rPr>
              <a:t> </a:t>
            </a:r>
            <a:r>
              <a:rPr sz="1941" dirty="0">
                <a:latin typeface="Arial"/>
                <a:cs typeface="Arial"/>
              </a:rPr>
              <a:t>inflammation</a:t>
            </a:r>
            <a:r>
              <a:rPr sz="1941" spc="84" dirty="0">
                <a:latin typeface="Arial"/>
                <a:cs typeface="Arial"/>
              </a:rPr>
              <a:t> </a:t>
            </a:r>
            <a:r>
              <a:rPr sz="1941" dirty="0">
                <a:latin typeface="Arial"/>
                <a:cs typeface="Arial"/>
              </a:rPr>
              <a:t>in</a:t>
            </a:r>
            <a:r>
              <a:rPr sz="1941" spc="79" dirty="0">
                <a:latin typeface="Arial"/>
                <a:cs typeface="Arial"/>
              </a:rPr>
              <a:t> </a:t>
            </a:r>
            <a:r>
              <a:rPr sz="1941" dirty="0">
                <a:latin typeface="Arial"/>
                <a:cs typeface="Arial"/>
              </a:rPr>
              <a:t>the</a:t>
            </a:r>
            <a:r>
              <a:rPr sz="1941" spc="84" dirty="0">
                <a:latin typeface="Arial"/>
                <a:cs typeface="Arial"/>
              </a:rPr>
              <a:t> </a:t>
            </a:r>
            <a:r>
              <a:rPr sz="1941" spc="-9" dirty="0">
                <a:latin typeface="Arial"/>
                <a:cs typeface="Arial"/>
              </a:rPr>
              <a:t>corpus</a:t>
            </a:r>
            <a:endParaRPr sz="1941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98059" y="589874"/>
            <a:ext cx="9278471" cy="634207"/>
          </a:xfrm>
          <a:prstGeom prst="rect">
            <a:avLst/>
          </a:prstGeom>
        </p:spPr>
        <p:txBody>
          <a:bodyPr vert="horz" wrap="square" lIns="0" tIns="117088" rIns="0" bIns="0" rtlCol="0" anchor="ctr">
            <a:spAutoFit/>
          </a:bodyPr>
          <a:lstStyle/>
          <a:p>
            <a:pPr marL="866820">
              <a:lnSpc>
                <a:spcPct val="100000"/>
              </a:lnSpc>
              <a:spcBef>
                <a:spcPts val="115"/>
              </a:spcBef>
            </a:pPr>
            <a:r>
              <a:rPr sz="3353" i="1" dirty="0">
                <a:solidFill>
                  <a:srgbClr val="FF0000"/>
                </a:solidFill>
                <a:latin typeface="Calibri Light"/>
                <a:cs typeface="Calibri Light"/>
              </a:rPr>
              <a:t>Sustained</a:t>
            </a:r>
            <a:r>
              <a:rPr sz="3353" i="1" spc="22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3353" i="1" dirty="0">
                <a:solidFill>
                  <a:srgbClr val="44546A"/>
                </a:solidFill>
                <a:latin typeface="Calibri Light"/>
                <a:cs typeface="Calibri Light"/>
              </a:rPr>
              <a:t>H.</a:t>
            </a:r>
            <a:r>
              <a:rPr sz="3353" i="1" spc="35" dirty="0">
                <a:solidFill>
                  <a:srgbClr val="44546A"/>
                </a:solidFill>
                <a:latin typeface="Calibri Light"/>
                <a:cs typeface="Calibri Light"/>
              </a:rPr>
              <a:t> </a:t>
            </a:r>
            <a:r>
              <a:rPr sz="3353" i="1" dirty="0">
                <a:solidFill>
                  <a:srgbClr val="44546A"/>
                </a:solidFill>
                <a:latin typeface="Calibri Light"/>
                <a:cs typeface="Calibri Light"/>
              </a:rPr>
              <a:t>Pylori</a:t>
            </a:r>
            <a:r>
              <a:rPr sz="3353" i="1" spc="31" dirty="0">
                <a:solidFill>
                  <a:srgbClr val="44546A"/>
                </a:solidFill>
                <a:latin typeface="Calibri Light"/>
                <a:cs typeface="Calibri Light"/>
              </a:rPr>
              <a:t> </a:t>
            </a:r>
            <a:r>
              <a:rPr sz="3353" spc="-9" dirty="0">
                <a:solidFill>
                  <a:srgbClr val="44546A"/>
                </a:solidFill>
                <a:latin typeface="Calibri Light"/>
                <a:cs typeface="Calibri Light"/>
              </a:rPr>
              <a:t>Gastritis</a:t>
            </a:r>
            <a:endParaRPr sz="3353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8021179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22483" y="2299446"/>
            <a:ext cx="6353175" cy="2895040"/>
            <a:chOff x="1432547" y="2606039"/>
            <a:chExt cx="7200265" cy="32810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2547" y="2669539"/>
              <a:ext cx="7199642" cy="321692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98307" y="2606039"/>
              <a:ext cx="933450" cy="365760"/>
            </a:xfrm>
            <a:custGeom>
              <a:avLst/>
              <a:gdLst/>
              <a:ahLst/>
              <a:cxnLst/>
              <a:rect l="l" t="t" r="r" b="b"/>
              <a:pathLst>
                <a:path w="933450" h="365760">
                  <a:moveTo>
                    <a:pt x="933450" y="365760"/>
                  </a:moveTo>
                  <a:lnTo>
                    <a:pt x="933450" y="0"/>
                  </a:lnTo>
                  <a:lnTo>
                    <a:pt x="0" y="0"/>
                  </a:lnTo>
                  <a:lnTo>
                    <a:pt x="0" y="365760"/>
                  </a:lnTo>
                  <a:lnTo>
                    <a:pt x="933450" y="3657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98059" y="546309"/>
            <a:ext cx="9278471" cy="721335"/>
          </a:xfrm>
          <a:prstGeom prst="rect">
            <a:avLst/>
          </a:prstGeom>
        </p:spPr>
        <p:txBody>
          <a:bodyPr vert="horz" wrap="square" lIns="0" tIns="203374" rIns="0" bIns="0" rtlCol="0" anchor="ctr">
            <a:spAutoFit/>
          </a:bodyPr>
          <a:lstStyle/>
          <a:p>
            <a:pPr marL="913328">
              <a:lnSpc>
                <a:spcPct val="100000"/>
              </a:lnSpc>
              <a:spcBef>
                <a:spcPts val="115"/>
              </a:spcBef>
            </a:pPr>
            <a:r>
              <a:rPr sz="3353" i="1" dirty="0">
                <a:solidFill>
                  <a:srgbClr val="44546A"/>
                </a:solidFill>
                <a:latin typeface="Calibri Light"/>
                <a:cs typeface="Calibri Light"/>
              </a:rPr>
              <a:t>And</a:t>
            </a:r>
            <a:r>
              <a:rPr sz="3353" i="1" spc="13" dirty="0">
                <a:solidFill>
                  <a:srgbClr val="44546A"/>
                </a:solidFill>
                <a:latin typeface="Calibri Light"/>
                <a:cs typeface="Calibri Light"/>
              </a:rPr>
              <a:t> </a:t>
            </a:r>
            <a:r>
              <a:rPr sz="3353" i="1" dirty="0">
                <a:solidFill>
                  <a:srgbClr val="FF0000"/>
                </a:solidFill>
                <a:latin typeface="Calibri Light"/>
                <a:cs typeface="Calibri Light"/>
              </a:rPr>
              <a:t>later</a:t>
            </a:r>
            <a:r>
              <a:rPr sz="3353" i="1" spc="26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3353" i="1" dirty="0">
                <a:solidFill>
                  <a:srgbClr val="44546A"/>
                </a:solidFill>
                <a:latin typeface="Calibri Light"/>
                <a:cs typeface="Calibri Light"/>
              </a:rPr>
              <a:t>H.</a:t>
            </a:r>
            <a:r>
              <a:rPr sz="3353" i="1" spc="22" dirty="0">
                <a:solidFill>
                  <a:srgbClr val="44546A"/>
                </a:solidFill>
                <a:latin typeface="Calibri Light"/>
                <a:cs typeface="Calibri Light"/>
              </a:rPr>
              <a:t> </a:t>
            </a:r>
            <a:r>
              <a:rPr sz="3353" i="1" dirty="0">
                <a:solidFill>
                  <a:srgbClr val="44546A"/>
                </a:solidFill>
                <a:latin typeface="Calibri Light"/>
                <a:cs typeface="Calibri Light"/>
              </a:rPr>
              <a:t>Pylori</a:t>
            </a:r>
            <a:r>
              <a:rPr sz="3353" i="1" spc="18" dirty="0">
                <a:solidFill>
                  <a:srgbClr val="44546A"/>
                </a:solidFill>
                <a:latin typeface="Calibri Light"/>
                <a:cs typeface="Calibri Light"/>
              </a:rPr>
              <a:t> </a:t>
            </a:r>
            <a:r>
              <a:rPr sz="3353" spc="-9" dirty="0">
                <a:solidFill>
                  <a:srgbClr val="44546A"/>
                </a:solidFill>
                <a:latin typeface="Calibri Light"/>
                <a:cs typeface="Calibri Light"/>
              </a:rPr>
              <a:t>Gastritis</a:t>
            </a:r>
            <a:endParaRPr sz="3353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98549" y="2313041"/>
            <a:ext cx="717737" cy="272794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z="1677" spc="-9" dirty="0">
                <a:latin typeface="Arial"/>
                <a:cs typeface="Arial"/>
              </a:rPr>
              <a:t>Antrum</a:t>
            </a:r>
            <a:endParaRPr sz="167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86164" y="2299446"/>
            <a:ext cx="824752" cy="286937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28574" rIns="0" bIns="0" rtlCol="0">
            <a:spAutoFit/>
          </a:bodyPr>
          <a:lstStyle/>
          <a:p>
            <a:pPr marL="64437">
              <a:spcBef>
                <a:spcPts val="224"/>
              </a:spcBef>
            </a:pPr>
            <a:r>
              <a:rPr sz="1677" spc="-9" dirty="0">
                <a:latin typeface="Arial"/>
                <a:cs typeface="Arial"/>
              </a:rPr>
              <a:t>Corpus</a:t>
            </a:r>
            <a:endParaRPr sz="167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68243" y="5235560"/>
            <a:ext cx="6350934" cy="359260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2250" spc="-9" dirty="0">
                <a:latin typeface="Arial"/>
                <a:cs typeface="Arial"/>
              </a:rPr>
              <a:t>Pan-</a:t>
            </a:r>
            <a:r>
              <a:rPr sz="2250" dirty="0">
                <a:latin typeface="Arial"/>
                <a:cs typeface="Arial"/>
              </a:rPr>
              <a:t>Gastritis</a:t>
            </a:r>
            <a:r>
              <a:rPr sz="2250" spc="-35" dirty="0"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with</a:t>
            </a:r>
            <a:r>
              <a:rPr sz="2250" spc="-22" dirty="0"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deep</a:t>
            </a:r>
            <a:r>
              <a:rPr sz="2250" dirty="0">
                <a:solidFill>
                  <a:srgbClr val="FF0000"/>
                </a:solidFill>
                <a:latin typeface="Arial"/>
                <a:cs typeface="Arial"/>
              </a:rPr>
              <a:t>er</a:t>
            </a:r>
            <a:r>
              <a:rPr sz="2250" spc="-22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inflammation</a:t>
            </a:r>
            <a:r>
              <a:rPr sz="2250" spc="-22" dirty="0"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in</a:t>
            </a:r>
            <a:r>
              <a:rPr sz="2250" spc="-22" dirty="0"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!</a:t>
            </a:r>
            <a:r>
              <a:rPr sz="2250" spc="-22" dirty="0">
                <a:latin typeface="Arial"/>
                <a:cs typeface="Arial"/>
              </a:rPr>
              <a:t> </a:t>
            </a:r>
            <a:r>
              <a:rPr sz="2250" spc="-9" dirty="0">
                <a:latin typeface="Arial"/>
                <a:cs typeface="Arial"/>
              </a:rPr>
              <a:t>corpus</a:t>
            </a:r>
            <a:endParaRPr sz="22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22954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0144" y="1919568"/>
            <a:ext cx="6111699" cy="30188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93481" y="5015912"/>
            <a:ext cx="5838265" cy="787070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2515" dirty="0">
                <a:latin typeface="Arial"/>
                <a:cs typeface="Arial"/>
              </a:rPr>
              <a:t>Pan</a:t>
            </a:r>
            <a:r>
              <a:rPr sz="2515" spc="35" dirty="0">
                <a:latin typeface="Arial"/>
                <a:cs typeface="Arial"/>
              </a:rPr>
              <a:t> </a:t>
            </a:r>
            <a:r>
              <a:rPr sz="2515" dirty="0">
                <a:latin typeface="Arial"/>
                <a:cs typeface="Arial"/>
              </a:rPr>
              <a:t>Gastritis</a:t>
            </a:r>
            <a:r>
              <a:rPr sz="2515" spc="31" dirty="0">
                <a:latin typeface="Arial"/>
                <a:cs typeface="Arial"/>
              </a:rPr>
              <a:t> </a:t>
            </a:r>
            <a:r>
              <a:rPr sz="2515" dirty="0">
                <a:latin typeface="Arial"/>
                <a:cs typeface="Arial"/>
              </a:rPr>
              <a:t>with</a:t>
            </a:r>
            <a:r>
              <a:rPr sz="2515" spc="35" dirty="0">
                <a:latin typeface="Arial"/>
                <a:cs typeface="Arial"/>
              </a:rPr>
              <a:t> </a:t>
            </a:r>
            <a:r>
              <a:rPr sz="2515" dirty="0">
                <a:latin typeface="Arial"/>
                <a:cs typeface="Arial"/>
              </a:rPr>
              <a:t>corpus</a:t>
            </a:r>
            <a:r>
              <a:rPr sz="2515" spc="31" dirty="0">
                <a:latin typeface="Arial"/>
                <a:cs typeface="Arial"/>
              </a:rPr>
              <a:t> </a:t>
            </a:r>
            <a:r>
              <a:rPr sz="2515" spc="-9" dirty="0">
                <a:latin typeface="Arial"/>
                <a:cs typeface="Arial"/>
              </a:rPr>
              <a:t>atrophy</a:t>
            </a:r>
            <a:endParaRPr sz="2515">
              <a:latin typeface="Arial"/>
              <a:cs typeface="Arial"/>
            </a:endParaRPr>
          </a:p>
          <a:p>
            <a:pPr marL="11206">
              <a:spcBef>
                <a:spcPts val="40"/>
              </a:spcBef>
            </a:pPr>
            <a:r>
              <a:rPr sz="2515" dirty="0">
                <a:latin typeface="Arial"/>
                <a:cs typeface="Arial"/>
              </a:rPr>
              <a:t>With</a:t>
            </a:r>
            <a:r>
              <a:rPr sz="2515" spc="31" dirty="0">
                <a:latin typeface="Arial"/>
                <a:cs typeface="Arial"/>
              </a:rPr>
              <a:t> </a:t>
            </a:r>
            <a:r>
              <a:rPr sz="2515" dirty="0">
                <a:latin typeface="Arial"/>
                <a:cs typeface="Arial"/>
              </a:rPr>
              <a:t>increased</a:t>
            </a:r>
            <a:r>
              <a:rPr sz="2515" spc="40" dirty="0">
                <a:latin typeface="Arial"/>
                <a:cs typeface="Arial"/>
              </a:rPr>
              <a:t> </a:t>
            </a:r>
            <a:r>
              <a:rPr sz="2515" dirty="0">
                <a:latin typeface="Arial"/>
                <a:cs typeface="Arial"/>
              </a:rPr>
              <a:t>risk</a:t>
            </a:r>
            <a:r>
              <a:rPr sz="2515" spc="31" dirty="0">
                <a:latin typeface="Arial"/>
                <a:cs typeface="Arial"/>
              </a:rPr>
              <a:t> </a:t>
            </a:r>
            <a:r>
              <a:rPr sz="2515" dirty="0">
                <a:latin typeface="Arial"/>
                <a:cs typeface="Arial"/>
              </a:rPr>
              <a:t>for</a:t>
            </a:r>
            <a:r>
              <a:rPr sz="2515" spc="35" dirty="0">
                <a:latin typeface="Arial"/>
                <a:cs typeface="Arial"/>
              </a:rPr>
              <a:t> </a:t>
            </a:r>
            <a:r>
              <a:rPr sz="2515" dirty="0">
                <a:latin typeface="Arial"/>
                <a:cs typeface="Arial"/>
              </a:rPr>
              <a:t>gastric</a:t>
            </a:r>
            <a:r>
              <a:rPr sz="2515" spc="31" dirty="0">
                <a:latin typeface="Arial"/>
                <a:cs typeface="Arial"/>
              </a:rPr>
              <a:t> </a:t>
            </a:r>
            <a:r>
              <a:rPr sz="2515" spc="-9" dirty="0">
                <a:latin typeface="Arial"/>
                <a:cs typeface="Arial"/>
              </a:rPr>
              <a:t>carcinoma</a:t>
            </a:r>
            <a:endParaRPr sz="2515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98059" y="589874"/>
            <a:ext cx="9278471" cy="634207"/>
          </a:xfrm>
          <a:prstGeom prst="rect">
            <a:avLst/>
          </a:prstGeom>
        </p:spPr>
        <p:txBody>
          <a:bodyPr vert="horz" wrap="square" lIns="0" tIns="117088" rIns="0" bIns="0" rtlCol="0" anchor="ctr">
            <a:spAutoFit/>
          </a:bodyPr>
          <a:lstStyle/>
          <a:p>
            <a:pPr marL="996256">
              <a:lnSpc>
                <a:spcPct val="100000"/>
              </a:lnSpc>
              <a:spcBef>
                <a:spcPts val="115"/>
              </a:spcBef>
            </a:pPr>
            <a:r>
              <a:rPr sz="3353" i="1" dirty="0">
                <a:solidFill>
                  <a:srgbClr val="FF0000"/>
                </a:solidFill>
                <a:latin typeface="Calibri Light"/>
                <a:cs typeface="Calibri Light"/>
              </a:rPr>
              <a:t>Too</a:t>
            </a:r>
            <a:r>
              <a:rPr sz="3353" i="1" spc="13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3353" i="1" dirty="0">
                <a:solidFill>
                  <a:srgbClr val="FF0000"/>
                </a:solidFill>
                <a:latin typeface="Calibri Light"/>
                <a:cs typeface="Calibri Light"/>
              </a:rPr>
              <a:t>Late</a:t>
            </a:r>
            <a:r>
              <a:rPr sz="3353" i="1" spc="26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3353" i="1" dirty="0">
                <a:solidFill>
                  <a:srgbClr val="44546A"/>
                </a:solidFill>
                <a:latin typeface="Calibri Light"/>
                <a:cs typeface="Calibri Light"/>
              </a:rPr>
              <a:t>H.</a:t>
            </a:r>
            <a:r>
              <a:rPr sz="3353" i="1" spc="18" dirty="0">
                <a:solidFill>
                  <a:srgbClr val="44546A"/>
                </a:solidFill>
                <a:latin typeface="Calibri Light"/>
                <a:cs typeface="Calibri Light"/>
              </a:rPr>
              <a:t> </a:t>
            </a:r>
            <a:r>
              <a:rPr sz="3353" i="1" dirty="0">
                <a:solidFill>
                  <a:srgbClr val="44546A"/>
                </a:solidFill>
                <a:latin typeface="Calibri Light"/>
                <a:cs typeface="Calibri Light"/>
              </a:rPr>
              <a:t>Pylori</a:t>
            </a:r>
            <a:r>
              <a:rPr sz="3353" i="1" spc="18" dirty="0">
                <a:solidFill>
                  <a:srgbClr val="44546A"/>
                </a:solidFill>
                <a:latin typeface="Calibri Light"/>
                <a:cs typeface="Calibri Light"/>
              </a:rPr>
              <a:t> </a:t>
            </a:r>
            <a:r>
              <a:rPr sz="3353" spc="-9" dirty="0">
                <a:solidFill>
                  <a:srgbClr val="44546A"/>
                </a:solidFill>
                <a:latin typeface="Calibri Light"/>
                <a:cs typeface="Calibri Light"/>
              </a:rPr>
              <a:t>gastritis</a:t>
            </a:r>
            <a:endParaRPr sz="3353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9551653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6584" y="1447800"/>
            <a:ext cx="28936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 smtClean="0"/>
              <a:t>M</a:t>
            </a:r>
            <a:r>
              <a:rPr lang="en-US" sz="3600" spc="-5" dirty="0" smtClean="0"/>
              <a:t>orphology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756310" y="2456433"/>
            <a:ext cx="10521290" cy="285813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  <a:tabLst>
                <a:tab pos="354965" algn="l"/>
                <a:tab pos="2360930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Gastric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biopsy:	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H.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pylori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mucus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layer,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antrum.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Neutrophils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propria</a:t>
            </a: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cells,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lymphocytes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&amp;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macrophages.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b="1" spc="-20" dirty="0">
                <a:latin typeface="Arial" panose="020B0604020202020204" pitchFamily="34" charset="0"/>
                <a:cs typeface="Arial" panose="020B0604020202020204" pitchFamily="34" charset="0"/>
              </a:rPr>
              <a:t>Lymphoid</a:t>
            </a:r>
            <a:r>
              <a:rPr sz="2400" b="1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aggregates&gt;&gt;&gt;</a:t>
            </a:r>
            <a:r>
              <a:rPr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sz="2400" b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400" b="1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60" dirty="0">
                <a:latin typeface="Arial" panose="020B0604020202020204" pitchFamily="34" charset="0"/>
                <a:cs typeface="Arial" panose="020B0604020202020204" pitchFamily="34" charset="0"/>
              </a:rPr>
              <a:t>MALT</a:t>
            </a:r>
            <a:r>
              <a:rPr sz="24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lymphoma.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82550" indent="-3429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Intestinal</a:t>
            </a:r>
            <a:r>
              <a:rPr sz="24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metaplasia</a:t>
            </a:r>
            <a:r>
              <a:rPr sz="24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(goblet cells)&gt;&gt;&gt;</a:t>
            </a:r>
            <a:r>
              <a:rPr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dysplasia</a:t>
            </a:r>
            <a:r>
              <a:rPr sz="2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r>
              <a:rPr sz="2400" b="1" spc="-5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sz="24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adenocarcinoma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4400" y="990600"/>
            <a:ext cx="10591800" cy="5867478"/>
            <a:chOff x="0" y="78"/>
            <a:chExt cx="937768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535" y="78"/>
              <a:ext cx="3077275" cy="40989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0400" y="1650539"/>
              <a:ext cx="3075824" cy="42000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01740" y="2305890"/>
              <a:ext cx="3075824" cy="409895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959597" y="6564579"/>
            <a:ext cx="3769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Trebuchet MS"/>
                <a:cs typeface="Trebuchet MS"/>
              </a:rPr>
              <a:t>Robbins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Basic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Pathology </a:t>
            </a:r>
            <a:r>
              <a:rPr sz="1800" spc="-5" dirty="0">
                <a:latin typeface="Trebuchet MS"/>
                <a:cs typeface="Trebuchet MS"/>
              </a:rPr>
              <a:t>10th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edition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43262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Intestinal</a:t>
            </a:r>
            <a:r>
              <a:rPr sz="3600" spc="-85" dirty="0"/>
              <a:t> </a:t>
            </a:r>
            <a:r>
              <a:rPr sz="3600" spc="-5" dirty="0"/>
              <a:t>metaplasia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0" y="1207747"/>
            <a:ext cx="7162800" cy="518005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208266" y="6577685"/>
            <a:ext cx="3769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Trebuchet MS"/>
                <a:cs typeface="Trebuchet MS"/>
              </a:rPr>
              <a:t>Robbins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Basic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Pathology </a:t>
            </a:r>
            <a:r>
              <a:rPr sz="1800" spc="-5" dirty="0">
                <a:latin typeface="Trebuchet MS"/>
                <a:cs typeface="Trebuchet MS"/>
              </a:rPr>
              <a:t>10th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edition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74473" y="5540136"/>
            <a:ext cx="71157" cy="157886"/>
          </a:xfrm>
          <a:prstGeom prst="rect">
            <a:avLst/>
          </a:prstGeom>
        </p:spPr>
        <p:txBody>
          <a:bodyPr vert="horz" wrap="square" lIns="0" tIns="8404" rIns="0" bIns="0" rtlCol="0">
            <a:spAutoFit/>
          </a:bodyPr>
          <a:lstStyle/>
          <a:p>
            <a:pPr>
              <a:spcBef>
                <a:spcPts val="66"/>
              </a:spcBef>
            </a:pPr>
            <a:r>
              <a:rPr sz="971" spc="13" dirty="0">
                <a:solidFill>
                  <a:srgbClr val="010202"/>
                </a:solidFill>
                <a:latin typeface="Arial"/>
                <a:cs typeface="Arial"/>
              </a:rPr>
              <a:t>7</a:t>
            </a:r>
            <a:endParaRPr sz="971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8241" y="506425"/>
            <a:ext cx="6799731" cy="530685"/>
          </a:xfrm>
          <a:prstGeom prst="rect">
            <a:avLst/>
          </a:prstGeom>
        </p:spPr>
        <p:txBody>
          <a:bodyPr vert="horz" wrap="square" lIns="0" tIns="14568" rIns="0" bIns="0" rtlCol="0" anchor="ctr">
            <a:spAutoFit/>
          </a:bodyPr>
          <a:lstStyle/>
          <a:p>
            <a:pPr marL="2455900">
              <a:lnSpc>
                <a:spcPct val="100000"/>
              </a:lnSpc>
              <a:spcBef>
                <a:spcPts val="115"/>
              </a:spcBef>
            </a:pPr>
            <a:r>
              <a:rPr sz="3353" spc="-9" dirty="0">
                <a:latin typeface="Arial"/>
                <a:cs typeface="Arial"/>
              </a:rPr>
              <a:t>Antrum</a:t>
            </a:r>
            <a:endParaRPr sz="3353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589952" y="1005167"/>
            <a:ext cx="5809690" cy="4848225"/>
            <a:chOff x="3322345" y="1139189"/>
            <a:chExt cx="6584315" cy="549465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52559" y="1996478"/>
              <a:ext cx="853478" cy="46329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22345" y="1996478"/>
              <a:ext cx="2743200" cy="463293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577382" y="4800612"/>
              <a:ext cx="310515" cy="627380"/>
            </a:xfrm>
            <a:custGeom>
              <a:avLst/>
              <a:gdLst/>
              <a:ahLst/>
              <a:cxnLst/>
              <a:rect l="l" t="t" r="r" b="b"/>
              <a:pathLst>
                <a:path w="310514" h="627379">
                  <a:moveTo>
                    <a:pt x="310108" y="153276"/>
                  </a:moveTo>
                  <a:lnTo>
                    <a:pt x="305244" y="0"/>
                  </a:lnTo>
                  <a:lnTo>
                    <a:pt x="185546" y="95859"/>
                  </a:lnTo>
                  <a:lnTo>
                    <a:pt x="227075" y="114998"/>
                  </a:lnTo>
                  <a:lnTo>
                    <a:pt x="0" y="607644"/>
                  </a:lnTo>
                  <a:lnTo>
                    <a:pt x="41528" y="626783"/>
                  </a:lnTo>
                  <a:lnTo>
                    <a:pt x="268592" y="134137"/>
                  </a:lnTo>
                  <a:lnTo>
                    <a:pt x="310108" y="153276"/>
                  </a:lnTo>
                  <a:close/>
                </a:path>
              </a:pathLst>
            </a:custGeom>
            <a:solidFill>
              <a:srgbClr val="8F2F1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52949" y="5253583"/>
              <a:ext cx="550354" cy="36827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983554" y="5242572"/>
              <a:ext cx="533400" cy="350520"/>
            </a:xfrm>
            <a:custGeom>
              <a:avLst/>
              <a:gdLst/>
              <a:ahLst/>
              <a:cxnLst/>
              <a:rect l="l" t="t" r="r" b="b"/>
              <a:pathLst>
                <a:path w="533400" h="350520">
                  <a:moveTo>
                    <a:pt x="533312" y="95948"/>
                  </a:moveTo>
                  <a:lnTo>
                    <a:pt x="521265" y="53144"/>
                  </a:lnTo>
                  <a:lnTo>
                    <a:pt x="489524" y="23147"/>
                  </a:lnTo>
                  <a:lnTo>
                    <a:pt x="436088" y="5722"/>
                  </a:lnTo>
                  <a:lnTo>
                    <a:pt x="376961" y="635"/>
                  </a:lnTo>
                  <a:lnTo>
                    <a:pt x="339002" y="0"/>
                  </a:lnTo>
                  <a:lnTo>
                    <a:pt x="298526" y="1026"/>
                  </a:lnTo>
                  <a:lnTo>
                    <a:pt x="228294" y="9236"/>
                  </a:lnTo>
                  <a:lnTo>
                    <a:pt x="164129" y="28288"/>
                  </a:lnTo>
                  <a:lnTo>
                    <a:pt x="104189" y="59444"/>
                  </a:lnTo>
                  <a:lnTo>
                    <a:pt x="56364" y="100148"/>
                  </a:lnTo>
                  <a:lnTo>
                    <a:pt x="22254" y="148416"/>
                  </a:lnTo>
                  <a:lnTo>
                    <a:pt x="3049" y="200865"/>
                  </a:lnTo>
                  <a:lnTo>
                    <a:pt x="0" y="224969"/>
                  </a:lnTo>
                  <a:lnTo>
                    <a:pt x="1291" y="247570"/>
                  </a:lnTo>
                  <a:lnTo>
                    <a:pt x="16729" y="287756"/>
                  </a:lnTo>
                  <a:lnTo>
                    <a:pt x="48381" y="318394"/>
                  </a:lnTo>
                  <a:lnTo>
                    <a:pt x="96581" y="338947"/>
                  </a:lnTo>
                  <a:lnTo>
                    <a:pt x="164213" y="349234"/>
                  </a:lnTo>
                  <a:lnTo>
                    <a:pt x="205500" y="350520"/>
                  </a:lnTo>
                  <a:lnTo>
                    <a:pt x="240111" y="349805"/>
                  </a:lnTo>
                  <a:lnTo>
                    <a:pt x="303657" y="344085"/>
                  </a:lnTo>
                  <a:lnTo>
                    <a:pt x="362014" y="332088"/>
                  </a:lnTo>
                  <a:lnTo>
                    <a:pt x="429456" y="310523"/>
                  </a:lnTo>
                  <a:lnTo>
                    <a:pt x="467475" y="295948"/>
                  </a:lnTo>
                  <a:lnTo>
                    <a:pt x="519901" y="151447"/>
                  </a:lnTo>
                  <a:lnTo>
                    <a:pt x="285091" y="151447"/>
                  </a:lnTo>
                  <a:lnTo>
                    <a:pt x="259513" y="221970"/>
                  </a:lnTo>
                  <a:lnTo>
                    <a:pt x="361151" y="221970"/>
                  </a:lnTo>
                  <a:lnTo>
                    <a:pt x="349569" y="253872"/>
                  </a:lnTo>
                  <a:lnTo>
                    <a:pt x="303363" y="268217"/>
                  </a:lnTo>
                  <a:lnTo>
                    <a:pt x="265168" y="275026"/>
                  </a:lnTo>
                  <a:lnTo>
                    <a:pt x="239802" y="276301"/>
                  </a:lnTo>
                  <a:lnTo>
                    <a:pt x="214975" y="274827"/>
                  </a:lnTo>
                  <a:lnTo>
                    <a:pt x="177404" y="263035"/>
                  </a:lnTo>
                  <a:lnTo>
                    <a:pt x="153549" y="221273"/>
                  </a:lnTo>
                  <a:lnTo>
                    <a:pt x="155764" y="199655"/>
                  </a:lnTo>
                  <a:lnTo>
                    <a:pt x="173774" y="149948"/>
                  </a:lnTo>
                  <a:lnTo>
                    <a:pt x="202349" y="112091"/>
                  </a:lnTo>
                  <a:lnTo>
                    <a:pt x="240216" y="87911"/>
                  </a:lnTo>
                  <a:lnTo>
                    <a:pt x="284384" y="75943"/>
                  </a:lnTo>
                  <a:lnTo>
                    <a:pt x="308649" y="74447"/>
                  </a:lnTo>
                  <a:lnTo>
                    <a:pt x="324447" y="75083"/>
                  </a:lnTo>
                  <a:lnTo>
                    <a:pt x="368124" y="90270"/>
                  </a:lnTo>
                  <a:lnTo>
                    <a:pt x="380188" y="113982"/>
                  </a:lnTo>
                  <a:lnTo>
                    <a:pt x="533312" y="95948"/>
                  </a:lnTo>
                  <a:close/>
                </a:path>
              </a:pathLst>
            </a:custGeom>
            <a:solidFill>
              <a:srgbClr val="6E0E1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4983554" y="5242572"/>
              <a:ext cx="533400" cy="350520"/>
            </a:xfrm>
            <a:custGeom>
              <a:avLst/>
              <a:gdLst/>
              <a:ahLst/>
              <a:cxnLst/>
              <a:rect l="l" t="t" r="r" b="b"/>
              <a:pathLst>
                <a:path w="533400" h="350520">
                  <a:moveTo>
                    <a:pt x="339002" y="0"/>
                  </a:moveTo>
                  <a:lnTo>
                    <a:pt x="409324" y="2543"/>
                  </a:lnTo>
                  <a:lnTo>
                    <a:pt x="457252" y="10172"/>
                  </a:lnTo>
                  <a:lnTo>
                    <a:pt x="502320" y="31737"/>
                  </a:lnTo>
                  <a:lnTo>
                    <a:pt x="527457" y="65976"/>
                  </a:lnTo>
                  <a:lnTo>
                    <a:pt x="528917" y="73472"/>
                  </a:lnTo>
                  <a:lnTo>
                    <a:pt x="530380" y="80967"/>
                  </a:lnTo>
                  <a:lnTo>
                    <a:pt x="531846" y="88459"/>
                  </a:lnTo>
                  <a:lnTo>
                    <a:pt x="533312" y="95948"/>
                  </a:lnTo>
                  <a:lnTo>
                    <a:pt x="495031" y="100461"/>
                  </a:lnTo>
                  <a:lnTo>
                    <a:pt x="456750" y="104970"/>
                  </a:lnTo>
                  <a:lnTo>
                    <a:pt x="418469" y="109476"/>
                  </a:lnTo>
                  <a:lnTo>
                    <a:pt x="380188" y="113982"/>
                  </a:lnTo>
                  <a:lnTo>
                    <a:pt x="378148" y="104952"/>
                  </a:lnTo>
                  <a:lnTo>
                    <a:pt x="374124" y="97048"/>
                  </a:lnTo>
                  <a:lnTo>
                    <a:pt x="338293" y="76990"/>
                  </a:lnTo>
                  <a:lnTo>
                    <a:pt x="308649" y="74447"/>
                  </a:lnTo>
                  <a:lnTo>
                    <a:pt x="284384" y="75943"/>
                  </a:lnTo>
                  <a:lnTo>
                    <a:pt x="240216" y="87911"/>
                  </a:lnTo>
                  <a:lnTo>
                    <a:pt x="202349" y="112091"/>
                  </a:lnTo>
                  <a:lnTo>
                    <a:pt x="173774" y="149948"/>
                  </a:lnTo>
                  <a:lnTo>
                    <a:pt x="155764" y="199655"/>
                  </a:lnTo>
                  <a:lnTo>
                    <a:pt x="153549" y="221273"/>
                  </a:lnTo>
                  <a:lnTo>
                    <a:pt x="156513" y="238960"/>
                  </a:lnTo>
                  <a:lnTo>
                    <a:pt x="194176" y="270405"/>
                  </a:lnTo>
                  <a:lnTo>
                    <a:pt x="239802" y="276301"/>
                  </a:lnTo>
                  <a:lnTo>
                    <a:pt x="252516" y="275982"/>
                  </a:lnTo>
                  <a:lnTo>
                    <a:pt x="303363" y="268217"/>
                  </a:lnTo>
                  <a:lnTo>
                    <a:pt x="349569" y="253872"/>
                  </a:lnTo>
                  <a:lnTo>
                    <a:pt x="352464" y="245893"/>
                  </a:lnTo>
                  <a:lnTo>
                    <a:pt x="355360" y="237917"/>
                  </a:lnTo>
                  <a:lnTo>
                    <a:pt x="358255" y="229943"/>
                  </a:lnTo>
                  <a:lnTo>
                    <a:pt x="361151" y="221970"/>
                  </a:lnTo>
                  <a:lnTo>
                    <a:pt x="335738" y="221970"/>
                  </a:lnTo>
                  <a:lnTo>
                    <a:pt x="310327" y="221970"/>
                  </a:lnTo>
                  <a:lnTo>
                    <a:pt x="284918" y="221970"/>
                  </a:lnTo>
                  <a:lnTo>
                    <a:pt x="259513" y="221970"/>
                  </a:lnTo>
                  <a:lnTo>
                    <a:pt x="265904" y="204339"/>
                  </a:lnTo>
                  <a:lnTo>
                    <a:pt x="272297" y="186709"/>
                  </a:lnTo>
                  <a:lnTo>
                    <a:pt x="278692" y="169078"/>
                  </a:lnTo>
                  <a:lnTo>
                    <a:pt x="285091" y="151447"/>
                  </a:lnTo>
                  <a:lnTo>
                    <a:pt x="332053" y="151447"/>
                  </a:lnTo>
                  <a:lnTo>
                    <a:pt x="379014" y="151447"/>
                  </a:lnTo>
                  <a:lnTo>
                    <a:pt x="425974" y="151447"/>
                  </a:lnTo>
                  <a:lnTo>
                    <a:pt x="472932" y="151447"/>
                  </a:lnTo>
                  <a:lnTo>
                    <a:pt x="519888" y="151447"/>
                  </a:lnTo>
                  <a:lnTo>
                    <a:pt x="506789" y="187575"/>
                  </a:lnTo>
                  <a:lnTo>
                    <a:pt x="493687" y="223702"/>
                  </a:lnTo>
                  <a:lnTo>
                    <a:pt x="480582" y="259827"/>
                  </a:lnTo>
                  <a:lnTo>
                    <a:pt x="467475" y="295948"/>
                  </a:lnTo>
                  <a:lnTo>
                    <a:pt x="429456" y="310523"/>
                  </a:lnTo>
                  <a:lnTo>
                    <a:pt x="362014" y="332088"/>
                  </a:lnTo>
                  <a:lnTo>
                    <a:pt x="303657" y="344085"/>
                  </a:lnTo>
                  <a:lnTo>
                    <a:pt x="240111" y="349805"/>
                  </a:lnTo>
                  <a:lnTo>
                    <a:pt x="205500" y="350520"/>
                  </a:lnTo>
                  <a:lnTo>
                    <a:pt x="164213" y="349234"/>
                  </a:lnTo>
                  <a:lnTo>
                    <a:pt x="96581" y="338947"/>
                  </a:lnTo>
                  <a:lnTo>
                    <a:pt x="48381" y="318394"/>
                  </a:lnTo>
                  <a:lnTo>
                    <a:pt x="16729" y="287756"/>
                  </a:lnTo>
                  <a:lnTo>
                    <a:pt x="1291" y="247570"/>
                  </a:lnTo>
                  <a:lnTo>
                    <a:pt x="0" y="224969"/>
                  </a:lnTo>
                  <a:lnTo>
                    <a:pt x="3049" y="200865"/>
                  </a:lnTo>
                  <a:lnTo>
                    <a:pt x="22254" y="148416"/>
                  </a:lnTo>
                  <a:lnTo>
                    <a:pt x="56364" y="100148"/>
                  </a:lnTo>
                  <a:lnTo>
                    <a:pt x="104189" y="59444"/>
                  </a:lnTo>
                  <a:lnTo>
                    <a:pt x="164129" y="28288"/>
                  </a:lnTo>
                  <a:lnTo>
                    <a:pt x="228294" y="9236"/>
                  </a:lnTo>
                  <a:lnTo>
                    <a:pt x="298526" y="1026"/>
                  </a:lnTo>
                  <a:lnTo>
                    <a:pt x="339002" y="0"/>
                  </a:lnTo>
                  <a:close/>
                </a:path>
              </a:pathLst>
            </a:custGeom>
            <a:ln w="8470">
              <a:solidFill>
                <a:srgbClr val="6E0E1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27065" y="3958221"/>
              <a:ext cx="444512" cy="38519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455907" y="3947172"/>
              <a:ext cx="426720" cy="365760"/>
            </a:xfrm>
            <a:custGeom>
              <a:avLst/>
              <a:gdLst/>
              <a:ahLst/>
              <a:cxnLst/>
              <a:rect l="l" t="t" r="r" b="b"/>
              <a:pathLst>
                <a:path w="426720" h="365760">
                  <a:moveTo>
                    <a:pt x="426681" y="110769"/>
                  </a:moveTo>
                  <a:lnTo>
                    <a:pt x="417659" y="65260"/>
                  </a:lnTo>
                  <a:lnTo>
                    <a:pt x="392520" y="29876"/>
                  </a:lnTo>
                  <a:lnTo>
                    <a:pt x="350200" y="7581"/>
                  </a:lnTo>
                  <a:lnTo>
                    <a:pt x="308309" y="842"/>
                  </a:lnTo>
                  <a:lnTo>
                    <a:pt x="99694" y="0"/>
                  </a:lnTo>
                  <a:lnTo>
                    <a:pt x="0" y="365759"/>
                  </a:lnTo>
                  <a:lnTo>
                    <a:pt x="145872" y="365759"/>
                  </a:lnTo>
                  <a:lnTo>
                    <a:pt x="145872" y="282676"/>
                  </a:lnTo>
                  <a:lnTo>
                    <a:pt x="200342" y="82829"/>
                  </a:lnTo>
                  <a:lnTo>
                    <a:pt x="252960" y="84170"/>
                  </a:lnTo>
                  <a:lnTo>
                    <a:pt x="293789" y="104292"/>
                  </a:lnTo>
                  <a:lnTo>
                    <a:pt x="300948" y="134915"/>
                  </a:lnTo>
                  <a:lnTo>
                    <a:pt x="300948" y="339722"/>
                  </a:lnTo>
                  <a:lnTo>
                    <a:pt x="306770" y="336721"/>
                  </a:lnTo>
                  <a:lnTo>
                    <a:pt x="352344" y="302259"/>
                  </a:lnTo>
                  <a:lnTo>
                    <a:pt x="377812" y="272580"/>
                  </a:lnTo>
                  <a:lnTo>
                    <a:pt x="399327" y="233684"/>
                  </a:lnTo>
                  <a:lnTo>
                    <a:pt x="417156" y="181635"/>
                  </a:lnTo>
                  <a:lnTo>
                    <a:pt x="426338" y="127735"/>
                  </a:lnTo>
                  <a:lnTo>
                    <a:pt x="426681" y="110769"/>
                  </a:lnTo>
                  <a:close/>
                </a:path>
                <a:path w="426720" h="365760">
                  <a:moveTo>
                    <a:pt x="300948" y="339722"/>
                  </a:moveTo>
                  <a:lnTo>
                    <a:pt x="300948" y="134915"/>
                  </a:lnTo>
                  <a:lnTo>
                    <a:pt x="298779" y="157106"/>
                  </a:lnTo>
                  <a:lnTo>
                    <a:pt x="292773" y="183883"/>
                  </a:lnTo>
                  <a:lnTo>
                    <a:pt x="280152" y="221708"/>
                  </a:lnTo>
                  <a:lnTo>
                    <a:pt x="258678" y="256430"/>
                  </a:lnTo>
                  <a:lnTo>
                    <a:pt x="222669" y="278256"/>
                  </a:lnTo>
                  <a:lnTo>
                    <a:pt x="176072" y="282676"/>
                  </a:lnTo>
                  <a:lnTo>
                    <a:pt x="145872" y="282676"/>
                  </a:lnTo>
                  <a:lnTo>
                    <a:pt x="145872" y="365759"/>
                  </a:lnTo>
                  <a:lnTo>
                    <a:pt x="183083" y="365759"/>
                  </a:lnTo>
                  <a:lnTo>
                    <a:pt x="218579" y="363270"/>
                  </a:lnTo>
                  <a:lnTo>
                    <a:pt x="259245" y="355777"/>
                  </a:lnTo>
                  <a:lnTo>
                    <a:pt x="290907" y="344897"/>
                  </a:lnTo>
                  <a:lnTo>
                    <a:pt x="300948" y="339722"/>
                  </a:lnTo>
                  <a:close/>
                </a:path>
              </a:pathLst>
            </a:custGeom>
            <a:solidFill>
              <a:srgbClr val="7A64A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97543" y="4025766"/>
              <a:ext cx="163547" cy="20831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455907" y="3947172"/>
              <a:ext cx="426720" cy="365760"/>
            </a:xfrm>
            <a:custGeom>
              <a:avLst/>
              <a:gdLst/>
              <a:ahLst/>
              <a:cxnLst/>
              <a:rect l="l" t="t" r="r" b="b"/>
              <a:pathLst>
                <a:path w="426720" h="365760">
                  <a:moveTo>
                    <a:pt x="99695" y="0"/>
                  </a:moveTo>
                  <a:lnTo>
                    <a:pt x="145464" y="0"/>
                  </a:lnTo>
                  <a:lnTo>
                    <a:pt x="191236" y="0"/>
                  </a:lnTo>
                  <a:lnTo>
                    <a:pt x="237008" y="0"/>
                  </a:lnTo>
                  <a:lnTo>
                    <a:pt x="282778" y="0"/>
                  </a:lnTo>
                  <a:lnTo>
                    <a:pt x="330784" y="3370"/>
                  </a:lnTo>
                  <a:lnTo>
                    <a:pt x="380461" y="20942"/>
                  </a:lnTo>
                  <a:lnTo>
                    <a:pt x="411099" y="52146"/>
                  </a:lnTo>
                  <a:lnTo>
                    <a:pt x="425450" y="94569"/>
                  </a:lnTo>
                  <a:lnTo>
                    <a:pt x="426681" y="110769"/>
                  </a:lnTo>
                  <a:lnTo>
                    <a:pt x="426336" y="127735"/>
                  </a:lnTo>
                  <a:lnTo>
                    <a:pt x="417156" y="181635"/>
                  </a:lnTo>
                  <a:lnTo>
                    <a:pt x="399327" y="233683"/>
                  </a:lnTo>
                  <a:lnTo>
                    <a:pt x="377812" y="272567"/>
                  </a:lnTo>
                  <a:lnTo>
                    <a:pt x="352344" y="302256"/>
                  </a:lnTo>
                  <a:lnTo>
                    <a:pt x="322656" y="326707"/>
                  </a:lnTo>
                  <a:lnTo>
                    <a:pt x="275066" y="351246"/>
                  </a:lnTo>
                  <a:lnTo>
                    <a:pt x="228259" y="361866"/>
                  </a:lnTo>
                  <a:lnTo>
                    <a:pt x="209702" y="363890"/>
                  </a:lnTo>
                  <a:lnTo>
                    <a:pt x="200826" y="364510"/>
                  </a:lnTo>
                  <a:lnTo>
                    <a:pt x="191953" y="365133"/>
                  </a:lnTo>
                  <a:lnTo>
                    <a:pt x="183083" y="365760"/>
                  </a:lnTo>
                  <a:lnTo>
                    <a:pt x="137308" y="365760"/>
                  </a:lnTo>
                  <a:lnTo>
                    <a:pt x="91536" y="365760"/>
                  </a:lnTo>
                  <a:lnTo>
                    <a:pt x="45767" y="365760"/>
                  </a:lnTo>
                  <a:lnTo>
                    <a:pt x="0" y="365760"/>
                  </a:lnTo>
                  <a:lnTo>
                    <a:pt x="14243" y="313508"/>
                  </a:lnTo>
                  <a:lnTo>
                    <a:pt x="28487" y="261257"/>
                  </a:lnTo>
                  <a:lnTo>
                    <a:pt x="42730" y="209005"/>
                  </a:lnTo>
                  <a:lnTo>
                    <a:pt x="56973" y="156754"/>
                  </a:lnTo>
                  <a:lnTo>
                    <a:pt x="71215" y="104502"/>
                  </a:lnTo>
                  <a:lnTo>
                    <a:pt x="85455" y="52251"/>
                  </a:lnTo>
                  <a:lnTo>
                    <a:pt x="99695" y="0"/>
                  </a:lnTo>
                  <a:close/>
                </a:path>
              </a:pathLst>
            </a:custGeom>
            <a:ln w="8470">
              <a:solidFill>
                <a:srgbClr val="6E0E1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5029187" y="3774211"/>
              <a:ext cx="490855" cy="136525"/>
            </a:xfrm>
            <a:custGeom>
              <a:avLst/>
              <a:gdLst/>
              <a:ahLst/>
              <a:cxnLst/>
              <a:rect l="l" t="t" r="r" b="b"/>
              <a:pathLst>
                <a:path w="490854" h="136525">
                  <a:moveTo>
                    <a:pt x="490512" y="89319"/>
                  </a:moveTo>
                  <a:lnTo>
                    <a:pt x="138938" y="45377"/>
                  </a:lnTo>
                  <a:lnTo>
                    <a:pt x="144602" y="0"/>
                  </a:lnTo>
                  <a:lnTo>
                    <a:pt x="0" y="51041"/>
                  </a:lnTo>
                  <a:lnTo>
                    <a:pt x="127596" y="136105"/>
                  </a:lnTo>
                  <a:lnTo>
                    <a:pt x="133261" y="90741"/>
                  </a:lnTo>
                  <a:lnTo>
                    <a:pt x="484847" y="134683"/>
                  </a:lnTo>
                  <a:lnTo>
                    <a:pt x="490512" y="89319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65545" y="1142999"/>
              <a:ext cx="2987014" cy="548641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061697" y="1142999"/>
              <a:ext cx="2994660" cy="5487035"/>
            </a:xfrm>
            <a:custGeom>
              <a:avLst/>
              <a:gdLst/>
              <a:ahLst/>
              <a:cxnLst/>
              <a:rect l="l" t="t" r="r" b="b"/>
              <a:pathLst>
                <a:path w="2994659" h="5487034">
                  <a:moveTo>
                    <a:pt x="0" y="5486412"/>
                  </a:moveTo>
                  <a:lnTo>
                    <a:pt x="0" y="0"/>
                  </a:lnTo>
                </a:path>
                <a:path w="2994659" h="5487034">
                  <a:moveTo>
                    <a:pt x="2994659" y="0"/>
                  </a:moveTo>
                  <a:lnTo>
                    <a:pt x="2994659" y="5486412"/>
                  </a:lnTo>
                </a:path>
              </a:pathLst>
            </a:custGeom>
            <a:ln w="7620">
              <a:solidFill>
                <a:srgbClr val="EB7923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" name="object 18"/>
            <p:cNvSpPr/>
            <p:nvPr/>
          </p:nvSpPr>
          <p:spPr>
            <a:xfrm>
              <a:off x="6492239" y="2561399"/>
              <a:ext cx="426720" cy="137160"/>
            </a:xfrm>
            <a:custGeom>
              <a:avLst/>
              <a:gdLst/>
              <a:ahLst/>
              <a:cxnLst/>
              <a:rect l="l" t="t" r="r" b="b"/>
              <a:pathLst>
                <a:path w="426720" h="137160">
                  <a:moveTo>
                    <a:pt x="426720" y="68580"/>
                  </a:moveTo>
                  <a:lnTo>
                    <a:pt x="289560" y="0"/>
                  </a:lnTo>
                  <a:lnTo>
                    <a:pt x="289560" y="45720"/>
                  </a:lnTo>
                  <a:lnTo>
                    <a:pt x="0" y="45720"/>
                  </a:lnTo>
                  <a:lnTo>
                    <a:pt x="0" y="91440"/>
                  </a:lnTo>
                  <a:lnTo>
                    <a:pt x="289560" y="91440"/>
                  </a:lnTo>
                  <a:lnTo>
                    <a:pt x="289560" y="137160"/>
                  </a:lnTo>
                  <a:lnTo>
                    <a:pt x="426720" y="68580"/>
                  </a:lnTo>
                  <a:close/>
                </a:path>
              </a:pathLst>
            </a:custGeom>
            <a:solidFill>
              <a:srgbClr val="8F2F1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95949" y="2518829"/>
              <a:ext cx="309067" cy="18630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126541" y="2508046"/>
              <a:ext cx="289560" cy="167005"/>
            </a:xfrm>
            <a:custGeom>
              <a:avLst/>
              <a:gdLst/>
              <a:ahLst/>
              <a:cxnLst/>
              <a:rect l="l" t="t" r="r" b="b"/>
              <a:pathLst>
                <a:path w="289560" h="167005">
                  <a:moveTo>
                    <a:pt x="289485" y="45580"/>
                  </a:moveTo>
                  <a:lnTo>
                    <a:pt x="265722" y="10998"/>
                  </a:lnTo>
                  <a:lnTo>
                    <a:pt x="222176" y="1200"/>
                  </a:lnTo>
                  <a:lnTo>
                    <a:pt x="184011" y="0"/>
                  </a:lnTo>
                  <a:lnTo>
                    <a:pt x="162035" y="482"/>
                  </a:lnTo>
                  <a:lnTo>
                    <a:pt x="123902" y="4371"/>
                  </a:lnTo>
                  <a:lnTo>
                    <a:pt x="71986" y="20246"/>
                  </a:lnTo>
                  <a:lnTo>
                    <a:pt x="30581" y="47601"/>
                  </a:lnTo>
                  <a:lnTo>
                    <a:pt x="5640" y="83261"/>
                  </a:lnTo>
                  <a:lnTo>
                    <a:pt x="0" y="106876"/>
                  </a:lnTo>
                  <a:lnTo>
                    <a:pt x="691" y="117608"/>
                  </a:lnTo>
                  <a:lnTo>
                    <a:pt x="26239" y="151245"/>
                  </a:lnTo>
                  <a:lnTo>
                    <a:pt x="69402" y="164095"/>
                  </a:lnTo>
                  <a:lnTo>
                    <a:pt x="111532" y="166522"/>
                  </a:lnTo>
                  <a:lnTo>
                    <a:pt x="130318" y="166185"/>
                  </a:lnTo>
                  <a:lnTo>
                    <a:pt x="180519" y="161086"/>
                  </a:lnTo>
                  <a:lnTo>
                    <a:pt x="233115" y="147549"/>
                  </a:lnTo>
                  <a:lnTo>
                    <a:pt x="282195" y="71945"/>
                  </a:lnTo>
                  <a:lnTo>
                    <a:pt x="154738" y="71945"/>
                  </a:lnTo>
                  <a:lnTo>
                    <a:pt x="196026" y="105448"/>
                  </a:lnTo>
                  <a:lnTo>
                    <a:pt x="189739" y="120611"/>
                  </a:lnTo>
                  <a:lnTo>
                    <a:pt x="150757" y="129906"/>
                  </a:lnTo>
                  <a:lnTo>
                    <a:pt x="130151" y="131267"/>
                  </a:lnTo>
                  <a:lnTo>
                    <a:pt x="116674" y="130570"/>
                  </a:lnTo>
                  <a:lnTo>
                    <a:pt x="83351" y="105119"/>
                  </a:lnTo>
                  <a:lnTo>
                    <a:pt x="84551" y="94857"/>
                  </a:lnTo>
                  <a:lnTo>
                    <a:pt x="109818" y="53263"/>
                  </a:lnTo>
                  <a:lnTo>
                    <a:pt x="154353" y="36075"/>
                  </a:lnTo>
                  <a:lnTo>
                    <a:pt x="167527" y="35369"/>
                  </a:lnTo>
                  <a:lnTo>
                    <a:pt x="176104" y="35670"/>
                  </a:lnTo>
                  <a:lnTo>
                    <a:pt x="206363" y="54152"/>
                  </a:lnTo>
                  <a:lnTo>
                    <a:pt x="289485" y="45580"/>
                  </a:lnTo>
                  <a:close/>
                </a:path>
              </a:pathLst>
            </a:custGeom>
            <a:solidFill>
              <a:srgbClr val="6E0E1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" name="object 21"/>
            <p:cNvSpPr/>
            <p:nvPr/>
          </p:nvSpPr>
          <p:spPr>
            <a:xfrm>
              <a:off x="6126543" y="2508046"/>
              <a:ext cx="289560" cy="167005"/>
            </a:xfrm>
            <a:custGeom>
              <a:avLst/>
              <a:gdLst/>
              <a:ahLst/>
              <a:cxnLst/>
              <a:rect l="l" t="t" r="r" b="b"/>
              <a:pathLst>
                <a:path w="289560" h="167005">
                  <a:moveTo>
                    <a:pt x="184010" y="0"/>
                  </a:moveTo>
                  <a:lnTo>
                    <a:pt x="222175" y="1200"/>
                  </a:lnTo>
                  <a:lnTo>
                    <a:pt x="265720" y="10998"/>
                  </a:lnTo>
                  <a:lnTo>
                    <a:pt x="287362" y="36093"/>
                  </a:lnTo>
                  <a:lnTo>
                    <a:pt x="288429" y="40843"/>
                  </a:lnTo>
                  <a:lnTo>
                    <a:pt x="289483" y="45592"/>
                  </a:lnTo>
                  <a:lnTo>
                    <a:pt x="268700" y="47737"/>
                  </a:lnTo>
                  <a:lnTo>
                    <a:pt x="247918" y="49872"/>
                  </a:lnTo>
                  <a:lnTo>
                    <a:pt x="227138" y="52008"/>
                  </a:lnTo>
                  <a:lnTo>
                    <a:pt x="206362" y="54152"/>
                  </a:lnTo>
                  <a:lnTo>
                    <a:pt x="205600" y="48082"/>
                  </a:lnTo>
                  <a:lnTo>
                    <a:pt x="201968" y="43446"/>
                  </a:lnTo>
                  <a:lnTo>
                    <a:pt x="167525" y="35369"/>
                  </a:lnTo>
                  <a:lnTo>
                    <a:pt x="154351" y="36073"/>
                  </a:lnTo>
                  <a:lnTo>
                    <a:pt x="109822" y="53263"/>
                  </a:lnTo>
                  <a:lnTo>
                    <a:pt x="84549" y="94857"/>
                  </a:lnTo>
                  <a:lnTo>
                    <a:pt x="83350" y="105119"/>
                  </a:lnTo>
                  <a:lnTo>
                    <a:pt x="84951" y="113517"/>
                  </a:lnTo>
                  <a:lnTo>
                    <a:pt x="130149" y="131267"/>
                  </a:lnTo>
                  <a:lnTo>
                    <a:pt x="137050" y="131116"/>
                  </a:lnTo>
                  <a:lnTo>
                    <a:pt x="180746" y="123316"/>
                  </a:lnTo>
                  <a:lnTo>
                    <a:pt x="191820" y="115557"/>
                  </a:lnTo>
                  <a:lnTo>
                    <a:pt x="193941" y="110515"/>
                  </a:lnTo>
                  <a:lnTo>
                    <a:pt x="196024" y="105448"/>
                  </a:lnTo>
                  <a:lnTo>
                    <a:pt x="182232" y="105448"/>
                  </a:lnTo>
                  <a:lnTo>
                    <a:pt x="168438" y="105448"/>
                  </a:lnTo>
                  <a:lnTo>
                    <a:pt x="154642" y="105448"/>
                  </a:lnTo>
                  <a:lnTo>
                    <a:pt x="140842" y="105448"/>
                  </a:lnTo>
                  <a:lnTo>
                    <a:pt x="144310" y="97070"/>
                  </a:lnTo>
                  <a:lnTo>
                    <a:pt x="147789" y="88696"/>
                  </a:lnTo>
                  <a:lnTo>
                    <a:pt x="151269" y="80323"/>
                  </a:lnTo>
                  <a:lnTo>
                    <a:pt x="154736" y="71945"/>
                  </a:lnTo>
                  <a:lnTo>
                    <a:pt x="186599" y="71945"/>
                  </a:lnTo>
                  <a:lnTo>
                    <a:pt x="218465" y="71945"/>
                  </a:lnTo>
                  <a:lnTo>
                    <a:pt x="250330" y="71945"/>
                  </a:lnTo>
                  <a:lnTo>
                    <a:pt x="282193" y="71945"/>
                  </a:lnTo>
                  <a:lnTo>
                    <a:pt x="275100" y="89116"/>
                  </a:lnTo>
                  <a:lnTo>
                    <a:pt x="267974" y="106273"/>
                  </a:lnTo>
                  <a:lnTo>
                    <a:pt x="260846" y="123430"/>
                  </a:lnTo>
                  <a:lnTo>
                    <a:pt x="253745" y="140601"/>
                  </a:lnTo>
                  <a:lnTo>
                    <a:pt x="214026" y="153263"/>
                  </a:lnTo>
                  <a:lnTo>
                    <a:pt x="164816" y="163473"/>
                  </a:lnTo>
                  <a:lnTo>
                    <a:pt x="111531" y="166522"/>
                  </a:lnTo>
                  <a:lnTo>
                    <a:pt x="89117" y="165917"/>
                  </a:lnTo>
                  <a:lnTo>
                    <a:pt x="38099" y="156743"/>
                  </a:lnTo>
                  <a:lnTo>
                    <a:pt x="3733" y="127635"/>
                  </a:lnTo>
                  <a:lnTo>
                    <a:pt x="0" y="106876"/>
                  </a:lnTo>
                  <a:lnTo>
                    <a:pt x="1647" y="95430"/>
                  </a:lnTo>
                  <a:lnTo>
                    <a:pt x="20359" y="58631"/>
                  </a:lnTo>
                  <a:lnTo>
                    <a:pt x="56513" y="28221"/>
                  </a:lnTo>
                  <a:lnTo>
                    <a:pt x="107746" y="7797"/>
                  </a:lnTo>
                  <a:lnTo>
                    <a:pt x="162033" y="482"/>
                  </a:lnTo>
                  <a:lnTo>
                    <a:pt x="184010" y="0"/>
                  </a:lnTo>
                  <a:close/>
                </a:path>
              </a:pathLst>
            </a:custGeom>
            <a:ln w="8470">
              <a:solidFill>
                <a:srgbClr val="6E0E1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88312" y="2823667"/>
              <a:ext cx="304838" cy="17773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016239" y="2812859"/>
              <a:ext cx="289560" cy="160655"/>
            </a:xfrm>
            <a:custGeom>
              <a:avLst/>
              <a:gdLst/>
              <a:ahLst/>
              <a:cxnLst/>
              <a:rect l="l" t="t" r="r" b="b"/>
              <a:pathLst>
                <a:path w="289559" h="160655">
                  <a:moveTo>
                    <a:pt x="289534" y="48475"/>
                  </a:moveTo>
                  <a:lnTo>
                    <a:pt x="266355" y="13076"/>
                  </a:lnTo>
                  <a:lnTo>
                    <a:pt x="224461" y="1474"/>
                  </a:lnTo>
                  <a:lnTo>
                    <a:pt x="67652" y="0"/>
                  </a:lnTo>
                  <a:lnTo>
                    <a:pt x="0" y="160032"/>
                  </a:lnTo>
                  <a:lnTo>
                    <a:pt x="98983" y="160032"/>
                  </a:lnTo>
                  <a:lnTo>
                    <a:pt x="98983" y="123685"/>
                  </a:lnTo>
                  <a:lnTo>
                    <a:pt x="135953" y="36245"/>
                  </a:lnTo>
                  <a:lnTo>
                    <a:pt x="183691" y="38590"/>
                  </a:lnTo>
                  <a:lnTo>
                    <a:pt x="204216" y="59032"/>
                  </a:lnTo>
                  <a:lnTo>
                    <a:pt x="204216" y="148637"/>
                  </a:lnTo>
                  <a:lnTo>
                    <a:pt x="208165" y="147325"/>
                  </a:lnTo>
                  <a:lnTo>
                    <a:pt x="248092" y="126040"/>
                  </a:lnTo>
                  <a:lnTo>
                    <a:pt x="277336" y="91579"/>
                  </a:lnTo>
                  <a:lnTo>
                    <a:pt x="289301" y="55893"/>
                  </a:lnTo>
                  <a:lnTo>
                    <a:pt x="289534" y="48475"/>
                  </a:lnTo>
                  <a:close/>
                </a:path>
                <a:path w="289559" h="160655">
                  <a:moveTo>
                    <a:pt x="204216" y="148637"/>
                  </a:moveTo>
                  <a:lnTo>
                    <a:pt x="204216" y="59032"/>
                  </a:lnTo>
                  <a:lnTo>
                    <a:pt x="202740" y="68741"/>
                  </a:lnTo>
                  <a:lnTo>
                    <a:pt x="198666" y="80454"/>
                  </a:lnTo>
                  <a:lnTo>
                    <a:pt x="175529" y="112194"/>
                  </a:lnTo>
                  <a:lnTo>
                    <a:pt x="131731" y="123469"/>
                  </a:lnTo>
                  <a:lnTo>
                    <a:pt x="98983" y="123685"/>
                  </a:lnTo>
                  <a:lnTo>
                    <a:pt x="98983" y="160032"/>
                  </a:lnTo>
                  <a:lnTo>
                    <a:pt x="124231" y="160032"/>
                  </a:lnTo>
                  <a:lnTo>
                    <a:pt x="135953" y="159751"/>
                  </a:lnTo>
                  <a:lnTo>
                    <a:pt x="175920" y="155663"/>
                  </a:lnTo>
                  <a:lnTo>
                    <a:pt x="197400" y="150902"/>
                  </a:lnTo>
                  <a:lnTo>
                    <a:pt x="204216" y="148637"/>
                  </a:lnTo>
                  <a:close/>
                </a:path>
              </a:pathLst>
            </a:custGeom>
            <a:solidFill>
              <a:srgbClr val="7A64A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10988" y="2844869"/>
              <a:ext cx="113703" cy="9591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016239" y="2812859"/>
              <a:ext cx="289560" cy="160655"/>
            </a:xfrm>
            <a:custGeom>
              <a:avLst/>
              <a:gdLst/>
              <a:ahLst/>
              <a:cxnLst/>
              <a:rect l="l" t="t" r="r" b="b"/>
              <a:pathLst>
                <a:path w="289559" h="160655">
                  <a:moveTo>
                    <a:pt x="67652" y="0"/>
                  </a:moveTo>
                  <a:lnTo>
                    <a:pt x="98711" y="0"/>
                  </a:lnTo>
                  <a:lnTo>
                    <a:pt x="129768" y="0"/>
                  </a:lnTo>
                  <a:lnTo>
                    <a:pt x="160825" y="0"/>
                  </a:lnTo>
                  <a:lnTo>
                    <a:pt x="209210" y="368"/>
                  </a:lnTo>
                  <a:lnTo>
                    <a:pt x="248742" y="5892"/>
                  </a:lnTo>
                  <a:lnTo>
                    <a:pt x="283415" y="28555"/>
                  </a:lnTo>
                  <a:lnTo>
                    <a:pt x="289534" y="48475"/>
                  </a:lnTo>
                  <a:lnTo>
                    <a:pt x="289301" y="55893"/>
                  </a:lnTo>
                  <a:lnTo>
                    <a:pt x="270975" y="102242"/>
                  </a:lnTo>
                  <a:lnTo>
                    <a:pt x="239094" y="132251"/>
                  </a:lnTo>
                  <a:lnTo>
                    <a:pt x="197400" y="150902"/>
                  </a:lnTo>
                  <a:lnTo>
                    <a:pt x="148318" y="158938"/>
                  </a:lnTo>
                  <a:lnTo>
                    <a:pt x="124231" y="160032"/>
                  </a:lnTo>
                  <a:lnTo>
                    <a:pt x="93172" y="160032"/>
                  </a:lnTo>
                  <a:lnTo>
                    <a:pt x="62115" y="160032"/>
                  </a:lnTo>
                  <a:lnTo>
                    <a:pt x="31059" y="160032"/>
                  </a:lnTo>
                  <a:lnTo>
                    <a:pt x="0" y="160032"/>
                  </a:lnTo>
                  <a:lnTo>
                    <a:pt x="16914" y="120025"/>
                  </a:lnTo>
                  <a:lnTo>
                    <a:pt x="33826" y="80016"/>
                  </a:lnTo>
                  <a:lnTo>
                    <a:pt x="50738" y="40006"/>
                  </a:lnTo>
                  <a:lnTo>
                    <a:pt x="67652" y="0"/>
                  </a:lnTo>
                  <a:close/>
                </a:path>
              </a:pathLst>
            </a:custGeom>
            <a:ln w="8470">
              <a:solidFill>
                <a:srgbClr val="6E0E1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33359" y="2798076"/>
              <a:ext cx="244868" cy="79857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8628078" y="3101062"/>
            <a:ext cx="588309" cy="204762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z="1235" spc="-9" dirty="0">
                <a:solidFill>
                  <a:srgbClr val="010202"/>
                </a:solidFill>
                <a:latin typeface="Arial"/>
                <a:cs typeface="Arial"/>
              </a:rPr>
              <a:t>Mucous</a:t>
            </a:r>
            <a:endParaRPr sz="1235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201640" y="5063894"/>
            <a:ext cx="1446119" cy="272863"/>
            <a:chOff x="6282258" y="5739079"/>
            <a:chExt cx="1638935" cy="309245"/>
          </a:xfrm>
        </p:grpSpPr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82258" y="5825083"/>
              <a:ext cx="304838" cy="16927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309347" y="5814021"/>
              <a:ext cx="289560" cy="152400"/>
            </a:xfrm>
            <a:custGeom>
              <a:avLst/>
              <a:gdLst/>
              <a:ahLst/>
              <a:cxnLst/>
              <a:rect l="l" t="t" r="r" b="b"/>
              <a:pathLst>
                <a:path w="289559" h="152400">
                  <a:moveTo>
                    <a:pt x="289173" y="36189"/>
                  </a:moveTo>
                  <a:lnTo>
                    <a:pt x="253217" y="3038"/>
                  </a:lnTo>
                  <a:lnTo>
                    <a:pt x="213575" y="0"/>
                  </a:lnTo>
                  <a:lnTo>
                    <a:pt x="69913" y="0"/>
                  </a:lnTo>
                  <a:lnTo>
                    <a:pt x="0" y="152400"/>
                  </a:lnTo>
                  <a:lnTo>
                    <a:pt x="86804" y="152400"/>
                  </a:lnTo>
                  <a:lnTo>
                    <a:pt x="112750" y="95846"/>
                  </a:lnTo>
                  <a:lnTo>
                    <a:pt x="126911" y="95846"/>
                  </a:lnTo>
                  <a:lnTo>
                    <a:pt x="126911" y="64973"/>
                  </a:lnTo>
                  <a:lnTo>
                    <a:pt x="142506" y="30975"/>
                  </a:lnTo>
                  <a:lnTo>
                    <a:pt x="186913" y="32223"/>
                  </a:lnTo>
                  <a:lnTo>
                    <a:pt x="203225" y="43345"/>
                  </a:lnTo>
                  <a:lnTo>
                    <a:pt x="203225" y="93025"/>
                  </a:lnTo>
                  <a:lnTo>
                    <a:pt x="207121" y="92598"/>
                  </a:lnTo>
                  <a:lnTo>
                    <a:pt x="258177" y="75722"/>
                  </a:lnTo>
                  <a:lnTo>
                    <a:pt x="285775" y="46774"/>
                  </a:lnTo>
                  <a:lnTo>
                    <a:pt x="289173" y="36189"/>
                  </a:lnTo>
                  <a:close/>
                </a:path>
                <a:path w="289559" h="152400">
                  <a:moveTo>
                    <a:pt x="203225" y="93025"/>
                  </a:moveTo>
                  <a:lnTo>
                    <a:pt x="203225" y="43345"/>
                  </a:lnTo>
                  <a:lnTo>
                    <a:pt x="198767" y="53047"/>
                  </a:lnTo>
                  <a:lnTo>
                    <a:pt x="193548" y="57086"/>
                  </a:lnTo>
                  <a:lnTo>
                    <a:pt x="148094" y="64973"/>
                  </a:lnTo>
                  <a:lnTo>
                    <a:pt x="126911" y="64973"/>
                  </a:lnTo>
                  <a:lnTo>
                    <a:pt x="126911" y="95846"/>
                  </a:lnTo>
                  <a:lnTo>
                    <a:pt x="160058" y="95846"/>
                  </a:lnTo>
                  <a:lnTo>
                    <a:pt x="184892" y="95034"/>
                  </a:lnTo>
                  <a:lnTo>
                    <a:pt x="203225" y="93025"/>
                  </a:lnTo>
                  <a:close/>
                </a:path>
              </a:pathLst>
            </a:custGeom>
            <a:solidFill>
              <a:srgbClr val="E069A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" name="object 31"/>
            <p:cNvSpPr/>
            <p:nvPr/>
          </p:nvSpPr>
          <p:spPr>
            <a:xfrm>
              <a:off x="6436258" y="5844997"/>
              <a:ext cx="76835" cy="34290"/>
            </a:xfrm>
            <a:custGeom>
              <a:avLst/>
              <a:gdLst/>
              <a:ahLst/>
              <a:cxnLst/>
              <a:rect l="l" t="t" r="r" b="b"/>
              <a:pathLst>
                <a:path w="76834" h="34289">
                  <a:moveTo>
                    <a:pt x="15595" y="0"/>
                  </a:moveTo>
                  <a:lnTo>
                    <a:pt x="11699" y="8496"/>
                  </a:lnTo>
                  <a:lnTo>
                    <a:pt x="7802" y="16994"/>
                  </a:lnTo>
                  <a:lnTo>
                    <a:pt x="3903" y="25494"/>
                  </a:lnTo>
                  <a:lnTo>
                    <a:pt x="0" y="33997"/>
                  </a:lnTo>
                  <a:lnTo>
                    <a:pt x="7061" y="33997"/>
                  </a:lnTo>
                  <a:lnTo>
                    <a:pt x="14122" y="33997"/>
                  </a:lnTo>
                  <a:lnTo>
                    <a:pt x="21183" y="33997"/>
                  </a:lnTo>
                  <a:lnTo>
                    <a:pt x="32879" y="33700"/>
                  </a:lnTo>
                  <a:lnTo>
                    <a:pt x="71856" y="22072"/>
                  </a:lnTo>
                  <a:lnTo>
                    <a:pt x="76314" y="12369"/>
                  </a:lnTo>
                  <a:lnTo>
                    <a:pt x="75247" y="8318"/>
                  </a:lnTo>
                  <a:lnTo>
                    <a:pt x="40208" y="0"/>
                  </a:lnTo>
                  <a:lnTo>
                    <a:pt x="32004" y="0"/>
                  </a:lnTo>
                  <a:lnTo>
                    <a:pt x="23799" y="0"/>
                  </a:lnTo>
                  <a:lnTo>
                    <a:pt x="15595" y="0"/>
                  </a:lnTo>
                  <a:close/>
                </a:path>
              </a:pathLst>
            </a:custGeom>
            <a:ln w="8470">
              <a:solidFill>
                <a:srgbClr val="EB7923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" name="object 32"/>
            <p:cNvSpPr/>
            <p:nvPr/>
          </p:nvSpPr>
          <p:spPr>
            <a:xfrm>
              <a:off x="6309347" y="5814009"/>
              <a:ext cx="289560" cy="153035"/>
            </a:xfrm>
            <a:custGeom>
              <a:avLst/>
              <a:gdLst/>
              <a:ahLst/>
              <a:cxnLst/>
              <a:rect l="l" t="t" r="r" b="b"/>
              <a:pathLst>
                <a:path w="289559" h="153035">
                  <a:moveTo>
                    <a:pt x="69913" y="0"/>
                  </a:moveTo>
                  <a:lnTo>
                    <a:pt x="105830" y="0"/>
                  </a:lnTo>
                  <a:lnTo>
                    <a:pt x="141744" y="0"/>
                  </a:lnTo>
                  <a:lnTo>
                    <a:pt x="177659" y="0"/>
                  </a:lnTo>
                  <a:lnTo>
                    <a:pt x="235216" y="761"/>
                  </a:lnTo>
                  <a:lnTo>
                    <a:pt x="278295" y="12166"/>
                  </a:lnTo>
                  <a:lnTo>
                    <a:pt x="289173" y="36201"/>
                  </a:lnTo>
                  <a:lnTo>
                    <a:pt x="285775" y="46786"/>
                  </a:lnTo>
                  <a:lnTo>
                    <a:pt x="258177" y="75735"/>
                  </a:lnTo>
                  <a:lnTo>
                    <a:pt x="207121" y="92611"/>
                  </a:lnTo>
                  <a:lnTo>
                    <a:pt x="160058" y="95859"/>
                  </a:lnTo>
                  <a:lnTo>
                    <a:pt x="148230" y="95859"/>
                  </a:lnTo>
                  <a:lnTo>
                    <a:pt x="136404" y="95859"/>
                  </a:lnTo>
                  <a:lnTo>
                    <a:pt x="124578" y="95859"/>
                  </a:lnTo>
                  <a:lnTo>
                    <a:pt x="112750" y="95859"/>
                  </a:lnTo>
                  <a:lnTo>
                    <a:pt x="106264" y="109996"/>
                  </a:lnTo>
                  <a:lnTo>
                    <a:pt x="99777" y="124136"/>
                  </a:lnTo>
                  <a:lnTo>
                    <a:pt x="93291" y="138275"/>
                  </a:lnTo>
                  <a:lnTo>
                    <a:pt x="86804" y="152412"/>
                  </a:lnTo>
                  <a:lnTo>
                    <a:pt x="65104" y="152412"/>
                  </a:lnTo>
                  <a:lnTo>
                    <a:pt x="43402" y="152412"/>
                  </a:lnTo>
                  <a:lnTo>
                    <a:pt x="21699" y="152412"/>
                  </a:lnTo>
                  <a:lnTo>
                    <a:pt x="0" y="152412"/>
                  </a:lnTo>
                  <a:lnTo>
                    <a:pt x="17478" y="114312"/>
                  </a:lnTo>
                  <a:lnTo>
                    <a:pt x="34956" y="76211"/>
                  </a:lnTo>
                  <a:lnTo>
                    <a:pt x="52435" y="38107"/>
                  </a:lnTo>
                  <a:lnTo>
                    <a:pt x="69913" y="0"/>
                  </a:lnTo>
                  <a:close/>
                </a:path>
              </a:pathLst>
            </a:custGeom>
            <a:ln w="8470">
              <a:solidFill>
                <a:srgbClr val="EB7923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" name="object 33"/>
            <p:cNvSpPr/>
            <p:nvPr/>
          </p:nvSpPr>
          <p:spPr>
            <a:xfrm>
              <a:off x="6675107" y="5742889"/>
              <a:ext cx="1242060" cy="301625"/>
            </a:xfrm>
            <a:custGeom>
              <a:avLst/>
              <a:gdLst/>
              <a:ahLst/>
              <a:cxnLst/>
              <a:rect l="l" t="t" r="r" b="b"/>
              <a:pathLst>
                <a:path w="1242059" h="301625">
                  <a:moveTo>
                    <a:pt x="1242059" y="301002"/>
                  </a:moveTo>
                  <a:lnTo>
                    <a:pt x="1242059" y="0"/>
                  </a:lnTo>
                  <a:lnTo>
                    <a:pt x="0" y="0"/>
                  </a:lnTo>
                  <a:lnTo>
                    <a:pt x="0" y="301002"/>
                  </a:lnTo>
                  <a:lnTo>
                    <a:pt x="1242059" y="301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" name="object 34"/>
            <p:cNvSpPr/>
            <p:nvPr/>
          </p:nvSpPr>
          <p:spPr>
            <a:xfrm>
              <a:off x="6675107" y="5742889"/>
              <a:ext cx="1242060" cy="301625"/>
            </a:xfrm>
            <a:custGeom>
              <a:avLst/>
              <a:gdLst/>
              <a:ahLst/>
              <a:cxnLst/>
              <a:rect l="l" t="t" r="r" b="b"/>
              <a:pathLst>
                <a:path w="1242059" h="301625">
                  <a:moveTo>
                    <a:pt x="0" y="301002"/>
                  </a:moveTo>
                  <a:lnTo>
                    <a:pt x="0" y="0"/>
                  </a:lnTo>
                  <a:lnTo>
                    <a:pt x="1242059" y="0"/>
                  </a:lnTo>
                  <a:lnTo>
                    <a:pt x="1242059" y="301002"/>
                  </a:lnTo>
                  <a:lnTo>
                    <a:pt x="0" y="301002"/>
                  </a:lnTo>
                  <a:close/>
                </a:path>
              </a:pathLst>
            </a:custGeom>
            <a:ln w="7620">
              <a:solidFill>
                <a:srgbClr val="EB7923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7646496" y="5084586"/>
            <a:ext cx="937932" cy="204762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z="1235" dirty="0">
                <a:solidFill>
                  <a:srgbClr val="EB7923"/>
                </a:solidFill>
                <a:latin typeface="Arial"/>
                <a:cs typeface="Arial"/>
              </a:rPr>
              <a:t>Parietal</a:t>
            </a:r>
            <a:r>
              <a:rPr sz="1235" spc="93" dirty="0">
                <a:solidFill>
                  <a:srgbClr val="EB7923"/>
                </a:solidFill>
                <a:latin typeface="Arial"/>
                <a:cs typeface="Arial"/>
              </a:rPr>
              <a:t> </a:t>
            </a:r>
            <a:r>
              <a:rPr sz="1235" spc="-9" dirty="0">
                <a:solidFill>
                  <a:srgbClr val="EB7923"/>
                </a:solidFill>
                <a:latin typeface="Arial"/>
                <a:cs typeface="Arial"/>
              </a:rPr>
              <a:t>cells</a:t>
            </a:r>
            <a:endParaRPr sz="1235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565108" y="4744579"/>
            <a:ext cx="1259541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824" b="1" spc="-9" dirty="0">
                <a:solidFill>
                  <a:srgbClr val="364A63"/>
                </a:solidFill>
                <a:latin typeface="Arial"/>
                <a:cs typeface="Arial"/>
              </a:rPr>
              <a:t>Normal</a:t>
            </a:r>
            <a:endParaRPr sz="2824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552808" y="5177899"/>
            <a:ext cx="1418665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>
              <a:spcBef>
                <a:spcPts val="88"/>
              </a:spcBef>
            </a:pPr>
            <a:r>
              <a:rPr sz="2824" b="1" spc="-22" dirty="0" smtClean="0">
                <a:solidFill>
                  <a:srgbClr val="364A63"/>
                </a:solidFill>
                <a:latin typeface="Arial"/>
                <a:cs typeface="Arial"/>
              </a:rPr>
              <a:t>antrum</a:t>
            </a:r>
            <a:endParaRPr sz="1456" baseline="-1010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98373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50120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Diagnosis</a:t>
            </a:r>
            <a:r>
              <a:rPr sz="3600" spc="-25" dirty="0"/>
              <a:t> </a:t>
            </a:r>
            <a:r>
              <a:rPr sz="3600" dirty="0"/>
              <a:t>and</a:t>
            </a:r>
            <a:r>
              <a:rPr sz="3600" spc="-40" dirty="0"/>
              <a:t> </a:t>
            </a:r>
            <a:r>
              <a:rPr sz="3600" spc="-5" dirty="0"/>
              <a:t>treatment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851534" y="1676400"/>
            <a:ext cx="9833661" cy="4208844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Serologic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test: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anti-H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.pylori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antibodies.</a:t>
            </a:r>
          </a:p>
          <a:p>
            <a:pPr marL="12700">
              <a:lnSpc>
                <a:spcPct val="100000"/>
              </a:lnSpc>
              <a:spcBef>
                <a:spcPts val="72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Stool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H.pylori.</a:t>
            </a:r>
          </a:p>
          <a:p>
            <a:pPr marL="12700">
              <a:lnSpc>
                <a:spcPct val="100000"/>
              </a:lnSpc>
              <a:spcBef>
                <a:spcPts val="71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Urea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breath</a:t>
            </a:r>
            <a:r>
              <a:rPr sz="24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test.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Gastric</a:t>
            </a:r>
            <a:r>
              <a:rPr sz="24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biopsy</a:t>
            </a:r>
          </a:p>
          <a:p>
            <a:pPr marL="12700">
              <a:lnSpc>
                <a:spcPct val="100000"/>
              </a:lnSpc>
              <a:spcBef>
                <a:spcPts val="715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Bacterial</a:t>
            </a:r>
            <a:r>
              <a:rPr sz="24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culture.</a:t>
            </a:r>
          </a:p>
          <a:p>
            <a:pPr marL="12700">
              <a:lnSpc>
                <a:spcPct val="100000"/>
              </a:lnSpc>
              <a:spcBef>
                <a:spcPts val="705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PCR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bacterial</a:t>
            </a:r>
            <a:r>
              <a:rPr sz="24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DNA.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3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Treatment: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combinations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antibiotics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PPI.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22031" y="982337"/>
            <a:ext cx="5771029" cy="928466"/>
          </a:xfrm>
          <a:prstGeom prst="rect">
            <a:avLst/>
          </a:prstGeom>
        </p:spPr>
        <p:txBody>
          <a:bodyPr vert="horz" wrap="square" lIns="0" tIns="117101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922"/>
              </a:spcBef>
            </a:pPr>
            <a:r>
              <a:rPr sz="2824" dirty="0">
                <a:latin typeface="Calibri Light"/>
                <a:cs typeface="Calibri Light"/>
              </a:rPr>
              <a:t>Lymphoid</a:t>
            </a:r>
            <a:r>
              <a:rPr sz="2824" spc="-44" dirty="0">
                <a:latin typeface="Calibri Light"/>
                <a:cs typeface="Calibri Light"/>
              </a:rPr>
              <a:t> </a:t>
            </a:r>
            <a:r>
              <a:rPr sz="2824" dirty="0">
                <a:latin typeface="Calibri Light"/>
                <a:cs typeface="Calibri Light"/>
              </a:rPr>
              <a:t>Follicles</a:t>
            </a:r>
            <a:r>
              <a:rPr sz="2824" spc="-35" dirty="0">
                <a:latin typeface="Calibri Light"/>
                <a:cs typeface="Calibri Light"/>
              </a:rPr>
              <a:t> </a:t>
            </a:r>
            <a:r>
              <a:rPr sz="2824" dirty="0">
                <a:latin typeface="Calibri Light"/>
                <a:cs typeface="Calibri Light"/>
              </a:rPr>
              <a:t>in</a:t>
            </a:r>
            <a:r>
              <a:rPr sz="2824" spc="-35" dirty="0">
                <a:latin typeface="Calibri Light"/>
                <a:cs typeface="Calibri Light"/>
              </a:rPr>
              <a:t> </a:t>
            </a:r>
            <a:r>
              <a:rPr sz="2824" i="1" dirty="0">
                <a:latin typeface="Calibri Light"/>
                <a:cs typeface="Calibri Light"/>
              </a:rPr>
              <a:t>H.</a:t>
            </a:r>
            <a:r>
              <a:rPr sz="2824" i="1" spc="-35" dirty="0">
                <a:latin typeface="Calibri Light"/>
                <a:cs typeface="Calibri Light"/>
              </a:rPr>
              <a:t> </a:t>
            </a:r>
            <a:r>
              <a:rPr sz="2824" i="1" dirty="0">
                <a:latin typeface="Calibri Light"/>
                <a:cs typeface="Calibri Light"/>
              </a:rPr>
              <a:t>pylori</a:t>
            </a:r>
            <a:r>
              <a:rPr sz="2824" i="1" spc="-35" dirty="0">
                <a:latin typeface="Calibri Light"/>
                <a:cs typeface="Calibri Light"/>
              </a:rPr>
              <a:t> </a:t>
            </a:r>
            <a:r>
              <a:rPr sz="2824" spc="-9" dirty="0">
                <a:latin typeface="Calibri Light"/>
                <a:cs typeface="Calibri Light"/>
              </a:rPr>
              <a:t>infection</a:t>
            </a:r>
            <a:endParaRPr sz="2824">
              <a:latin typeface="Calibri Light"/>
              <a:cs typeface="Calibri Light"/>
            </a:endParaRPr>
          </a:p>
          <a:p>
            <a:pPr marL="378778">
              <a:lnSpc>
                <a:spcPct val="100000"/>
              </a:lnSpc>
              <a:spcBef>
                <a:spcPts val="613"/>
              </a:spcBef>
              <a:tabLst>
                <a:tab pos="4123424" algn="l"/>
              </a:tabLst>
            </a:pPr>
            <a:r>
              <a:rPr sz="1941" dirty="0">
                <a:latin typeface="Arial"/>
                <a:cs typeface="Arial"/>
              </a:rPr>
              <a:t>Pre-</a:t>
            </a:r>
            <a:r>
              <a:rPr sz="1941" spc="-9" dirty="0">
                <a:latin typeface="Arial"/>
                <a:cs typeface="Arial"/>
              </a:rPr>
              <a:t>treatment</a:t>
            </a:r>
            <a:r>
              <a:rPr sz="1941" dirty="0">
                <a:latin typeface="Arial"/>
                <a:cs typeface="Arial"/>
              </a:rPr>
              <a:t>	Post</a:t>
            </a:r>
            <a:r>
              <a:rPr sz="1941" spc="66" dirty="0">
                <a:latin typeface="Arial"/>
                <a:cs typeface="Arial"/>
              </a:rPr>
              <a:t> </a:t>
            </a:r>
            <a:r>
              <a:rPr sz="1941" spc="-9" dirty="0">
                <a:latin typeface="Arial"/>
                <a:cs typeface="Arial"/>
              </a:rPr>
              <a:t>treatment</a:t>
            </a:r>
            <a:endParaRPr sz="1941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096000" y="1945352"/>
            <a:ext cx="3227294" cy="3845859"/>
            <a:chOff x="5029200" y="2204732"/>
            <a:chExt cx="3657600" cy="43586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2204732"/>
              <a:ext cx="2329179" cy="30537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53922" y="2204732"/>
              <a:ext cx="1332877" cy="43580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29200" y="5252351"/>
              <a:ext cx="2329179" cy="131042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92885" y="1945352"/>
            <a:ext cx="4169473" cy="379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668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4400" y="1143000"/>
            <a:ext cx="44665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Autoimmune</a:t>
            </a:r>
            <a:r>
              <a:rPr sz="3600" spc="-105" dirty="0"/>
              <a:t> </a:t>
            </a:r>
            <a:r>
              <a:rPr sz="3600" spc="-5" dirty="0"/>
              <a:t>Gastritis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756310" y="2056267"/>
            <a:ext cx="10521290" cy="3495829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Antibodies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parietal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intrinsic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serum.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serum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pepsinogen</a:t>
            </a:r>
            <a:r>
              <a:rPr sz="24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 levels</a:t>
            </a: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Antral</a:t>
            </a:r>
            <a:r>
              <a:rPr sz="24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endocrine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sz="24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hyperplasia</a:t>
            </a:r>
          </a:p>
          <a:p>
            <a:pPr marL="355600" marR="5080" indent="-3429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Vitamin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B12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deficiency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&gt;&gt;&gt;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pernicious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anemia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neurologic </a:t>
            </a:r>
            <a:r>
              <a:rPr sz="2400" spc="-5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Impaired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gastric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acid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secretion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2400" i="1" spc="-5" dirty="0">
                <a:latin typeface="Arial" panose="020B0604020202020204" pitchFamily="34" charset="0"/>
                <a:cs typeface="Arial" panose="020B0604020202020204" pitchFamily="34" charset="0"/>
              </a:rPr>
              <a:t>achlorhydria)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Spares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antrum.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Marked</a:t>
            </a:r>
            <a:r>
              <a:rPr sz="24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i="1" spc="-5" dirty="0">
                <a:latin typeface="Arial" panose="020B0604020202020204" pitchFamily="34" charset="0"/>
                <a:cs typeface="Arial" panose="020B0604020202020204" pitchFamily="34" charset="0"/>
              </a:rPr>
              <a:t>hypergastrinemia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2232" y="1752600"/>
            <a:ext cx="26555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Pathogenesis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756310" y="2584450"/>
            <a:ext cx="10902290" cy="3095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68275" indent="-3429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Immune-mediated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parietal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&gt;&gt;&gt;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reductions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acid </a:t>
            </a:r>
            <a:r>
              <a:rPr sz="2400" spc="-5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intrinsic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secretion.</a:t>
            </a: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Acid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sz="24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leads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hypergastrinemia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Hyperplasia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antral</a:t>
            </a:r>
            <a:r>
              <a:rPr sz="24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</a:p>
          <a:p>
            <a:pPr marL="355600" marR="5080" indent="-3429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Deficient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intrinsic</a:t>
            </a:r>
            <a:r>
              <a:rPr sz="24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factor &gt;&gt;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deficient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ileal</a:t>
            </a:r>
            <a:r>
              <a:rPr sz="24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VB12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absorption</a:t>
            </a:r>
            <a:r>
              <a:rPr sz="24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&gt;&gt; </a:t>
            </a:r>
            <a:r>
              <a:rPr sz="2400" spc="-5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megaloblastic</a:t>
            </a:r>
            <a:r>
              <a:rPr sz="24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anemia.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chief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damage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pepsinogen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0232" y="1524000"/>
            <a:ext cx="28936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 smtClean="0"/>
              <a:t>M</a:t>
            </a:r>
            <a:r>
              <a:rPr lang="en-US" sz="3600" spc="-5" dirty="0" smtClean="0"/>
              <a:t>orphology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756310" y="2456433"/>
            <a:ext cx="9530690" cy="2501326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oxyntic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(acid-producing)</a:t>
            </a:r>
            <a:r>
              <a:rPr sz="24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mucosa.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Diffuse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atrophy,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thinning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wall,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loss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rugal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folds</a:t>
            </a: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Lymphocytes,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plasma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cells,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macrophages,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likely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neutrophils.</a:t>
            </a: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Intestinal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metaplasia</a:t>
            </a:r>
            <a:r>
              <a:rPr sz="2400" spc="-2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&gt;&gt;&gt;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dysplasia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carcinoma.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Neuroendocrine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sz="24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hyperplasia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&gt;&gt;&gt;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tumors.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1752600"/>
            <a:ext cx="3387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Clinical</a:t>
            </a:r>
            <a:r>
              <a:rPr sz="3600" spc="-45" dirty="0"/>
              <a:t> </a:t>
            </a:r>
            <a:r>
              <a:rPr sz="3600" spc="-5" dirty="0"/>
              <a:t>features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990600" y="2667000"/>
            <a:ext cx="8768690" cy="1006686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0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years,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slight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female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predominance.</a:t>
            </a: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900" spc="-170" dirty="0">
                <a:latin typeface="Arial" panose="020B0604020202020204" pitchFamily="34" charset="0"/>
                <a:cs typeface="Arial" panose="020B0604020202020204" pitchFamily="34" charset="0"/>
              </a:rPr>
              <a:t>▶	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Often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associated</a:t>
            </a:r>
            <a:r>
              <a:rPr sz="24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autoimmune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984" y="452627"/>
            <a:ext cx="11606784" cy="55366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618221" y="6290259"/>
            <a:ext cx="3769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Trebuchet MS"/>
                <a:cs typeface="Trebuchet MS"/>
              </a:rPr>
              <a:t>Robbins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Basic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Pathology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10th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edition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8059" y="521894"/>
            <a:ext cx="9278471" cy="770163"/>
          </a:xfrm>
          <a:prstGeom prst="rect">
            <a:avLst/>
          </a:prstGeom>
        </p:spPr>
        <p:txBody>
          <a:bodyPr vert="horz" wrap="square" lIns="0" tIns="92155" rIns="0" bIns="0" rtlCol="0" anchor="ctr">
            <a:spAutoFit/>
          </a:bodyPr>
          <a:lstStyle/>
          <a:p>
            <a:pPr marL="75083">
              <a:lnSpc>
                <a:spcPct val="100000"/>
              </a:lnSpc>
              <a:spcBef>
                <a:spcPts val="115"/>
              </a:spcBef>
            </a:pPr>
            <a:r>
              <a:rPr b="0" dirty="0">
                <a:solidFill>
                  <a:srgbClr val="000000"/>
                </a:solidFill>
                <a:latin typeface="Calibri Light"/>
                <a:cs typeface="Calibri Light"/>
              </a:rPr>
              <a:t>Antrum</a:t>
            </a:r>
            <a:r>
              <a:rPr spc="-18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 Light"/>
                <a:cs typeface="Calibri Light"/>
              </a:rPr>
              <a:t>e</a:t>
            </a:r>
            <a:r>
              <a:rPr dirty="0">
                <a:solidFill>
                  <a:srgbClr val="000000"/>
                </a:solidFill>
                <a:latin typeface="Calibri Light"/>
                <a:cs typeface="Calibri Light"/>
              </a:rPr>
              <a:t>ndocrine cells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758877" y="1815353"/>
            <a:ext cx="5072343" cy="3765737"/>
            <a:chOff x="1247127" y="2057400"/>
            <a:chExt cx="5748655" cy="42678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7127" y="2057400"/>
              <a:ext cx="5748032" cy="426721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184510" y="2687586"/>
              <a:ext cx="664210" cy="432434"/>
            </a:xfrm>
            <a:custGeom>
              <a:avLst/>
              <a:gdLst/>
              <a:ahLst/>
              <a:cxnLst/>
              <a:rect l="l" t="t" r="r" b="b"/>
              <a:pathLst>
                <a:path w="664210" h="432435">
                  <a:moveTo>
                    <a:pt x="664121" y="317538"/>
                  </a:moveTo>
                  <a:lnTo>
                    <a:pt x="189039" y="57378"/>
                  </a:lnTo>
                  <a:lnTo>
                    <a:pt x="220459" y="0"/>
                  </a:lnTo>
                  <a:lnTo>
                    <a:pt x="0" y="28422"/>
                  </a:lnTo>
                  <a:lnTo>
                    <a:pt x="94792" y="229476"/>
                  </a:lnTo>
                  <a:lnTo>
                    <a:pt x="126212" y="172110"/>
                  </a:lnTo>
                  <a:lnTo>
                    <a:pt x="601294" y="432269"/>
                  </a:lnTo>
                  <a:lnTo>
                    <a:pt x="664121" y="31753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4184510" y="2687599"/>
              <a:ext cx="664210" cy="432434"/>
            </a:xfrm>
            <a:custGeom>
              <a:avLst/>
              <a:gdLst/>
              <a:ahLst/>
              <a:cxnLst/>
              <a:rect l="l" t="t" r="r" b="b"/>
              <a:pathLst>
                <a:path w="664210" h="432435">
                  <a:moveTo>
                    <a:pt x="0" y="28409"/>
                  </a:moveTo>
                  <a:lnTo>
                    <a:pt x="220459" y="0"/>
                  </a:lnTo>
                  <a:lnTo>
                    <a:pt x="189039" y="57365"/>
                  </a:lnTo>
                  <a:lnTo>
                    <a:pt x="664121" y="317525"/>
                  </a:lnTo>
                  <a:lnTo>
                    <a:pt x="601294" y="432257"/>
                  </a:lnTo>
                  <a:lnTo>
                    <a:pt x="126212" y="172097"/>
                  </a:lnTo>
                  <a:lnTo>
                    <a:pt x="94792" y="229463"/>
                  </a:lnTo>
                  <a:lnTo>
                    <a:pt x="0" y="28409"/>
                  </a:lnTo>
                  <a:close/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189183" y="2019299"/>
            <a:ext cx="1183341" cy="286937"/>
          </a:xfrm>
          <a:prstGeom prst="rect">
            <a:avLst/>
          </a:prstGeom>
          <a:solidFill>
            <a:srgbClr val="FFFF66"/>
          </a:solidFill>
        </p:spPr>
        <p:txBody>
          <a:bodyPr vert="horz" wrap="square" lIns="0" tIns="28574" rIns="0" bIns="0" rtlCol="0">
            <a:spAutoFit/>
          </a:bodyPr>
          <a:lstStyle/>
          <a:p>
            <a:pPr marL="64437">
              <a:spcBef>
                <a:spcPts val="224"/>
              </a:spcBef>
            </a:pPr>
            <a:r>
              <a:rPr sz="1677" dirty="0">
                <a:latin typeface="Arial"/>
                <a:cs typeface="Arial"/>
              </a:rPr>
              <a:t>Silver</a:t>
            </a:r>
            <a:r>
              <a:rPr sz="1677" spc="18" dirty="0">
                <a:latin typeface="Arial"/>
                <a:cs typeface="Arial"/>
              </a:rPr>
              <a:t> </a:t>
            </a:r>
            <a:r>
              <a:rPr sz="1677" spc="-9" dirty="0">
                <a:latin typeface="Arial"/>
                <a:cs typeface="Arial"/>
              </a:rPr>
              <a:t>stain</a:t>
            </a:r>
            <a:endParaRPr sz="1677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878780" y="5176007"/>
            <a:ext cx="3743325" cy="673474"/>
          </a:xfrm>
          <a:custGeom>
            <a:avLst/>
            <a:gdLst/>
            <a:ahLst/>
            <a:cxnLst/>
            <a:rect l="l" t="t" r="r" b="b"/>
            <a:pathLst>
              <a:path w="4242435" h="763270">
                <a:moveTo>
                  <a:pt x="4241812" y="763269"/>
                </a:moveTo>
                <a:lnTo>
                  <a:pt x="4241812" y="0"/>
                </a:lnTo>
                <a:lnTo>
                  <a:pt x="0" y="0"/>
                </a:lnTo>
                <a:lnTo>
                  <a:pt x="0" y="763269"/>
                </a:lnTo>
                <a:lnTo>
                  <a:pt x="4241812" y="763269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 txBox="1"/>
          <p:nvPr/>
        </p:nvSpPr>
        <p:spPr>
          <a:xfrm>
            <a:off x="2878780" y="5176008"/>
            <a:ext cx="3743325" cy="327525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28574" rIns="0" bIns="0" rtlCol="0">
            <a:spAutoFit/>
          </a:bodyPr>
          <a:lstStyle/>
          <a:p>
            <a:pPr marL="64437">
              <a:spcBef>
                <a:spcPts val="224"/>
              </a:spcBef>
            </a:pPr>
            <a:r>
              <a:rPr sz="1941" dirty="0">
                <a:latin typeface="Arial"/>
                <a:cs typeface="Arial"/>
              </a:rPr>
              <a:t>Heterogeneous</a:t>
            </a:r>
            <a:r>
              <a:rPr sz="1941" spc="159" dirty="0">
                <a:latin typeface="Arial"/>
                <a:cs typeface="Arial"/>
              </a:rPr>
              <a:t> </a:t>
            </a:r>
            <a:r>
              <a:rPr sz="1941" dirty="0">
                <a:latin typeface="Arial"/>
                <a:cs typeface="Arial"/>
              </a:rPr>
              <a:t>staining</a:t>
            </a:r>
            <a:r>
              <a:rPr sz="1941" spc="159" dirty="0">
                <a:latin typeface="Arial"/>
                <a:cs typeface="Arial"/>
              </a:rPr>
              <a:t> </a:t>
            </a:r>
            <a:r>
              <a:rPr sz="1941" spc="-9" dirty="0">
                <a:latin typeface="Arial"/>
                <a:cs typeface="Arial"/>
              </a:rPr>
              <a:t>pattern</a:t>
            </a:r>
            <a:endParaRPr sz="1941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78780" y="5512883"/>
            <a:ext cx="3743325" cy="294953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0" rIns="0" bIns="0" rtlCol="0">
            <a:spAutoFit/>
          </a:bodyPr>
          <a:lstStyle/>
          <a:p>
            <a:pPr marL="64437">
              <a:lnSpc>
                <a:spcPts val="2285"/>
              </a:lnSpc>
            </a:pPr>
            <a:r>
              <a:rPr sz="1941" dirty="0">
                <a:latin typeface="Arial"/>
                <a:cs typeface="Arial"/>
              </a:rPr>
              <a:t>Hence:</a:t>
            </a:r>
            <a:r>
              <a:rPr sz="1941" spc="75" dirty="0">
                <a:latin typeface="Arial"/>
                <a:cs typeface="Arial"/>
              </a:rPr>
              <a:t> </a:t>
            </a:r>
            <a:r>
              <a:rPr sz="1941" dirty="0">
                <a:latin typeface="Arial"/>
                <a:cs typeface="Arial"/>
              </a:rPr>
              <a:t>best</a:t>
            </a:r>
            <a:r>
              <a:rPr sz="1941" spc="75" dirty="0">
                <a:latin typeface="Arial"/>
                <a:cs typeface="Arial"/>
              </a:rPr>
              <a:t> </a:t>
            </a:r>
            <a:r>
              <a:rPr sz="1941" dirty="0">
                <a:latin typeface="Arial"/>
                <a:cs typeface="Arial"/>
              </a:rPr>
              <a:t>use</a:t>
            </a:r>
            <a:r>
              <a:rPr sz="1941" spc="75" dirty="0">
                <a:latin typeface="Arial"/>
                <a:cs typeface="Arial"/>
              </a:rPr>
              <a:t> </a:t>
            </a:r>
            <a:r>
              <a:rPr sz="1941" spc="-9" dirty="0">
                <a:latin typeface="Arial"/>
                <a:cs typeface="Arial"/>
              </a:rPr>
              <a:t>immunostains</a:t>
            </a:r>
            <a:endParaRPr sz="1941" dirty="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566709" y="3245481"/>
            <a:ext cx="3282202" cy="752475"/>
            <a:chOff x="2162670" y="3678211"/>
            <a:chExt cx="3719829" cy="852805"/>
          </a:xfrm>
        </p:grpSpPr>
        <p:sp>
          <p:nvSpPr>
            <p:cNvPr id="13" name="object 13"/>
            <p:cNvSpPr/>
            <p:nvPr/>
          </p:nvSpPr>
          <p:spPr>
            <a:xfrm>
              <a:off x="5214492" y="4094771"/>
              <a:ext cx="664210" cy="432434"/>
            </a:xfrm>
            <a:custGeom>
              <a:avLst/>
              <a:gdLst/>
              <a:ahLst/>
              <a:cxnLst/>
              <a:rect l="l" t="t" r="r" b="b"/>
              <a:pathLst>
                <a:path w="664210" h="432435">
                  <a:moveTo>
                    <a:pt x="664108" y="317525"/>
                  </a:moveTo>
                  <a:lnTo>
                    <a:pt x="189026" y="57365"/>
                  </a:lnTo>
                  <a:lnTo>
                    <a:pt x="220446" y="0"/>
                  </a:lnTo>
                  <a:lnTo>
                    <a:pt x="0" y="28409"/>
                  </a:lnTo>
                  <a:lnTo>
                    <a:pt x="94780" y="229463"/>
                  </a:lnTo>
                  <a:lnTo>
                    <a:pt x="126199" y="172097"/>
                  </a:lnTo>
                  <a:lnTo>
                    <a:pt x="601281" y="432257"/>
                  </a:lnTo>
                  <a:lnTo>
                    <a:pt x="664108" y="31752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" name="object 14"/>
            <p:cNvSpPr/>
            <p:nvPr/>
          </p:nvSpPr>
          <p:spPr>
            <a:xfrm>
              <a:off x="5214480" y="4094771"/>
              <a:ext cx="664210" cy="432434"/>
            </a:xfrm>
            <a:custGeom>
              <a:avLst/>
              <a:gdLst/>
              <a:ahLst/>
              <a:cxnLst/>
              <a:rect l="l" t="t" r="r" b="b"/>
              <a:pathLst>
                <a:path w="664210" h="432435">
                  <a:moveTo>
                    <a:pt x="0" y="28409"/>
                  </a:moveTo>
                  <a:lnTo>
                    <a:pt x="220459" y="0"/>
                  </a:lnTo>
                  <a:lnTo>
                    <a:pt x="189039" y="57365"/>
                  </a:lnTo>
                  <a:lnTo>
                    <a:pt x="664121" y="317525"/>
                  </a:lnTo>
                  <a:lnTo>
                    <a:pt x="601294" y="432257"/>
                  </a:lnTo>
                  <a:lnTo>
                    <a:pt x="126212" y="172097"/>
                  </a:lnTo>
                  <a:lnTo>
                    <a:pt x="94792" y="229463"/>
                  </a:lnTo>
                  <a:lnTo>
                    <a:pt x="0" y="28409"/>
                  </a:lnTo>
                  <a:close/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2166480" y="3682021"/>
              <a:ext cx="664210" cy="432434"/>
            </a:xfrm>
            <a:custGeom>
              <a:avLst/>
              <a:gdLst/>
              <a:ahLst/>
              <a:cxnLst/>
              <a:rect l="l" t="t" r="r" b="b"/>
              <a:pathLst>
                <a:path w="664210" h="432435">
                  <a:moveTo>
                    <a:pt x="664121" y="317525"/>
                  </a:moveTo>
                  <a:lnTo>
                    <a:pt x="189039" y="57365"/>
                  </a:lnTo>
                  <a:lnTo>
                    <a:pt x="220459" y="0"/>
                  </a:lnTo>
                  <a:lnTo>
                    <a:pt x="0" y="28409"/>
                  </a:lnTo>
                  <a:lnTo>
                    <a:pt x="94792" y="229463"/>
                  </a:lnTo>
                  <a:lnTo>
                    <a:pt x="126212" y="172097"/>
                  </a:lnTo>
                  <a:lnTo>
                    <a:pt x="601294" y="432257"/>
                  </a:lnTo>
                  <a:lnTo>
                    <a:pt x="664121" y="31752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" name="object 16"/>
            <p:cNvSpPr/>
            <p:nvPr/>
          </p:nvSpPr>
          <p:spPr>
            <a:xfrm>
              <a:off x="2166480" y="3682021"/>
              <a:ext cx="664210" cy="432434"/>
            </a:xfrm>
            <a:custGeom>
              <a:avLst/>
              <a:gdLst/>
              <a:ahLst/>
              <a:cxnLst/>
              <a:rect l="l" t="t" r="r" b="b"/>
              <a:pathLst>
                <a:path w="664210" h="432435">
                  <a:moveTo>
                    <a:pt x="0" y="28409"/>
                  </a:moveTo>
                  <a:lnTo>
                    <a:pt x="220459" y="0"/>
                  </a:lnTo>
                  <a:lnTo>
                    <a:pt x="189039" y="57365"/>
                  </a:lnTo>
                  <a:lnTo>
                    <a:pt x="664121" y="317525"/>
                  </a:lnTo>
                  <a:lnTo>
                    <a:pt x="601294" y="432257"/>
                  </a:lnTo>
                  <a:lnTo>
                    <a:pt x="126212" y="172097"/>
                  </a:lnTo>
                  <a:lnTo>
                    <a:pt x="94792" y="229463"/>
                  </a:lnTo>
                  <a:lnTo>
                    <a:pt x="0" y="28409"/>
                  </a:lnTo>
                  <a:close/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</p:spTree>
    <p:extLst>
      <p:ext uri="{BB962C8B-B14F-4D97-AF65-F5344CB8AC3E}">
        <p14:creationId xmlns:p14="http://schemas.microsoft.com/office/powerpoint/2010/main" val="1879659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81021" y="1017494"/>
            <a:ext cx="6431066" cy="482302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45213" y="1244204"/>
            <a:ext cx="4841501" cy="496840"/>
          </a:xfrm>
          <a:prstGeom prst="rect">
            <a:avLst/>
          </a:prstGeom>
          <a:solidFill>
            <a:srgbClr val="F7FDBB"/>
          </a:solidFill>
        </p:spPr>
        <p:txBody>
          <a:bodyPr vert="horz" wrap="square" lIns="0" tIns="61632" rIns="0" bIns="0" rtlCol="0" anchor="ctr">
            <a:spAutoFit/>
          </a:bodyPr>
          <a:lstStyle/>
          <a:p>
            <a:pPr marL="64437">
              <a:lnSpc>
                <a:spcPct val="100000"/>
              </a:lnSpc>
              <a:spcBef>
                <a:spcPts val="485"/>
              </a:spcBef>
            </a:pPr>
            <a:r>
              <a:rPr sz="2824" dirty="0">
                <a:solidFill>
                  <a:srgbClr val="000000"/>
                </a:solidFill>
                <a:latin typeface="Calibri Light"/>
                <a:cs typeface="Calibri Light"/>
              </a:rPr>
              <a:t>Antrum-</a:t>
            </a:r>
            <a:r>
              <a:rPr sz="2824" spc="-44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824" spc="-9" dirty="0">
                <a:solidFill>
                  <a:srgbClr val="000000"/>
                </a:solidFill>
                <a:latin typeface="Calibri Light"/>
                <a:cs typeface="Calibri Light"/>
              </a:rPr>
              <a:t>Gastrin-Positive</a:t>
            </a:r>
            <a:endParaRPr sz="2824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12785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8059" y="495562"/>
            <a:ext cx="9278471" cy="822829"/>
          </a:xfrm>
          <a:prstGeom prst="rect">
            <a:avLst/>
          </a:prstGeom>
        </p:spPr>
        <p:txBody>
          <a:bodyPr vert="horz" wrap="square" lIns="0" tIns="129071" rIns="0" bIns="0" rtlCol="0" anchor="ctr">
            <a:spAutoFit/>
          </a:bodyPr>
          <a:lstStyle/>
          <a:p>
            <a:pPr marL="64998">
              <a:lnSpc>
                <a:spcPts val="3327"/>
              </a:lnSpc>
              <a:spcBef>
                <a:spcPts val="88"/>
              </a:spcBef>
            </a:pPr>
            <a:r>
              <a:rPr sz="2824" dirty="0">
                <a:latin typeface="Arial" panose="020B0604020202020204" pitchFamily="34" charset="0"/>
                <a:cs typeface="Arial" panose="020B0604020202020204" pitchFamily="34" charset="0"/>
              </a:rPr>
              <a:t>Endocrine Cells</a:t>
            </a:r>
            <a:r>
              <a:rPr sz="2824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24" spc="-9" dirty="0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Antrum</a:t>
            </a:r>
            <a:endParaRPr sz="282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998">
              <a:lnSpc>
                <a:spcPts val="2056"/>
              </a:lnSpc>
            </a:pPr>
            <a:r>
              <a:rPr sz="176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765" spc="-3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65" spc="-9" dirty="0">
                <a:latin typeface="Arial" panose="020B0604020202020204" pitchFamily="34" charset="0"/>
                <a:cs typeface="Arial" panose="020B0604020202020204" pitchFamily="34" charset="0"/>
              </a:rPr>
              <a:t>somatostatin,</a:t>
            </a:r>
            <a:r>
              <a:rPr sz="1765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65" dirty="0">
                <a:latin typeface="Arial" panose="020B0604020202020204" pitchFamily="34" charset="0"/>
                <a:cs typeface="Arial" panose="020B0604020202020204" pitchFamily="34" charset="0"/>
              </a:rPr>
              <a:t>EC</a:t>
            </a:r>
            <a:r>
              <a:rPr sz="1765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65" dirty="0">
                <a:latin typeface="Arial" panose="020B0604020202020204" pitchFamily="34" charset="0"/>
                <a:cs typeface="Arial" panose="020B0604020202020204" pitchFamily="34" charset="0"/>
              </a:rPr>
              <a:t>serotonin,</a:t>
            </a:r>
            <a:r>
              <a:rPr sz="1765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65" dirty="0">
                <a:latin typeface="Arial" panose="020B0604020202020204" pitchFamily="34" charset="0"/>
                <a:cs typeface="Arial" panose="020B0604020202020204" pitchFamily="34" charset="0"/>
              </a:rPr>
              <a:t>ECL</a:t>
            </a:r>
            <a:r>
              <a:rPr sz="1765" spc="-3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65" dirty="0">
                <a:latin typeface="Arial" panose="020B0604020202020204" pitchFamily="34" charset="0"/>
                <a:cs typeface="Arial" panose="020B0604020202020204" pitchFamily="34" charset="0"/>
              </a:rPr>
              <a:t>histamine</a:t>
            </a:r>
            <a:r>
              <a:rPr sz="1765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65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sz="1765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65" dirty="0">
                <a:latin typeface="Arial" panose="020B0604020202020204" pitchFamily="34" charset="0"/>
                <a:cs typeface="Arial" panose="020B0604020202020204" pitchFamily="34" charset="0"/>
              </a:rPr>
              <a:t>Ghrelin,</a:t>
            </a:r>
            <a:r>
              <a:rPr sz="1765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65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765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65" spc="-9" dirty="0">
                <a:latin typeface="Arial" panose="020B0604020202020204" pitchFamily="34" charset="0"/>
                <a:cs typeface="Arial" panose="020B0604020202020204" pitchFamily="34" charset="0"/>
              </a:rPr>
              <a:t>gastrin</a:t>
            </a:r>
            <a:endParaRPr sz="176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155521" y="2102179"/>
            <a:ext cx="5881407" cy="3267075"/>
            <a:chOff x="1696656" y="2382469"/>
            <a:chExt cx="6665595" cy="37026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6656" y="2382469"/>
              <a:ext cx="6223127" cy="28824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13687" y="2382469"/>
              <a:ext cx="448043" cy="37020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6656" y="5258854"/>
              <a:ext cx="6223127" cy="82569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137184" y="5436508"/>
            <a:ext cx="4231341" cy="204762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z="1235" dirty="0">
                <a:solidFill>
                  <a:srgbClr val="010202"/>
                </a:solidFill>
                <a:latin typeface="Arial"/>
                <a:cs typeface="Arial"/>
              </a:rPr>
              <a:t>Modified</a:t>
            </a:r>
            <a:r>
              <a:rPr sz="1235" spc="106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235" dirty="0">
                <a:solidFill>
                  <a:srgbClr val="010202"/>
                </a:solidFill>
                <a:latin typeface="Arial"/>
                <a:cs typeface="Arial"/>
              </a:rPr>
              <a:t>from</a:t>
            </a:r>
            <a:r>
              <a:rPr sz="1235" spc="110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235" dirty="0">
                <a:solidFill>
                  <a:srgbClr val="010202"/>
                </a:solidFill>
                <a:latin typeface="Arial"/>
                <a:cs typeface="Arial"/>
              </a:rPr>
              <a:t>Gasteroenterologia</a:t>
            </a:r>
            <a:r>
              <a:rPr sz="1235" spc="110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235" dirty="0">
                <a:solidFill>
                  <a:srgbClr val="010202"/>
                </a:solidFill>
                <a:latin typeface="Arial"/>
                <a:cs typeface="Arial"/>
              </a:rPr>
              <a:t>Polska</a:t>
            </a:r>
            <a:r>
              <a:rPr sz="1235" spc="101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235" dirty="0">
                <a:solidFill>
                  <a:srgbClr val="010202"/>
                </a:solidFill>
                <a:latin typeface="Arial"/>
                <a:cs typeface="Arial"/>
              </a:rPr>
              <a:t>2006,</a:t>
            </a:r>
            <a:r>
              <a:rPr sz="1235" spc="106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235" dirty="0">
                <a:solidFill>
                  <a:srgbClr val="010202"/>
                </a:solidFill>
                <a:latin typeface="Arial"/>
                <a:cs typeface="Arial"/>
              </a:rPr>
              <a:t>13(1):</a:t>
            </a:r>
            <a:r>
              <a:rPr sz="1235" spc="101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235" dirty="0">
                <a:solidFill>
                  <a:srgbClr val="010202"/>
                </a:solidFill>
                <a:latin typeface="Arial"/>
                <a:cs typeface="Arial"/>
              </a:rPr>
              <a:t>7-</a:t>
            </a:r>
            <a:r>
              <a:rPr sz="1235" spc="-22" dirty="0">
                <a:solidFill>
                  <a:srgbClr val="010202"/>
                </a:solidFill>
                <a:latin typeface="Arial"/>
                <a:cs typeface="Arial"/>
              </a:rPr>
              <a:t>10</a:t>
            </a:r>
            <a:endParaRPr sz="1235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10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A6304EBC11C4CB0CFE0F3798C5213" ma:contentTypeVersion="5" ma:contentTypeDescription="Create a new document." ma:contentTypeScope="" ma:versionID="40e86cd8c5769d91d59557312f24b477">
  <xsd:schema xmlns:xsd="http://www.w3.org/2001/XMLSchema" xmlns:xs="http://www.w3.org/2001/XMLSchema" xmlns:p="http://schemas.microsoft.com/office/2006/metadata/properties" xmlns:ns2="833bdabc-4c20-4266-84f3-9e3e536f14b8" targetNamespace="http://schemas.microsoft.com/office/2006/metadata/properties" ma:root="true" ma:fieldsID="7010a86a8e53576099cc655e608f8329" ns2:_="">
    <xsd:import namespace="833bdabc-4c20-4266-84f3-9e3e536f14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3bdabc-4c20-4266-84f3-9e3e536f14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E1BDAC9-C72A-44E4-BB3A-028E78821F58}"/>
</file>

<file path=customXml/itemProps2.xml><?xml version="1.0" encoding="utf-8"?>
<ds:datastoreItem xmlns:ds="http://schemas.openxmlformats.org/officeDocument/2006/customXml" ds:itemID="{1094F4CC-73B2-45AE-B9D5-888A4F2CDF02}"/>
</file>

<file path=customXml/itemProps3.xml><?xml version="1.0" encoding="utf-8"?>
<ds:datastoreItem xmlns:ds="http://schemas.openxmlformats.org/officeDocument/2006/customXml" ds:itemID="{EED54C97-9759-4F43-9B99-7F1E063FC7B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1549</TotalTime>
  <Words>859</Words>
  <Application>Microsoft Office PowerPoint</Application>
  <PresentationFormat>Widescreen</PresentationFormat>
  <Paragraphs>363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Arial</vt:lpstr>
      <vt:lpstr>Baskerville Old Face</vt:lpstr>
      <vt:lpstr>Calibri</vt:lpstr>
      <vt:lpstr>Calibri Light</vt:lpstr>
      <vt:lpstr>Century Schoolbook</vt:lpstr>
      <vt:lpstr>Lucida Sans Unicode</vt:lpstr>
      <vt:lpstr>Times New Roman</vt:lpstr>
      <vt:lpstr>Trebuchet MS</vt:lpstr>
      <vt:lpstr>1_Office Theme</vt:lpstr>
      <vt:lpstr>Pathology of the stomach</vt:lpstr>
      <vt:lpstr>Overview</vt:lpstr>
      <vt:lpstr>Normal Stomach</vt:lpstr>
      <vt:lpstr>PowerPoint Presentation</vt:lpstr>
      <vt:lpstr>Antrum</vt:lpstr>
      <vt:lpstr>Antrum</vt:lpstr>
      <vt:lpstr>Antrum endocrine cells</vt:lpstr>
      <vt:lpstr>Antrum- Gastrin-Positive</vt:lpstr>
      <vt:lpstr>Endocrine Cells Antrum D somatostatin, EC serotonin, ECL histamine or Ghrelin, G gastrin</vt:lpstr>
      <vt:lpstr>Hypergastrinemia (PPIs) :</vt:lpstr>
      <vt:lpstr>Normal Corpus (oxyntic mucosa)</vt:lpstr>
      <vt:lpstr>Corpus (oxyntic mucosa)</vt:lpstr>
      <vt:lpstr>Endocrine Cells body D somatostatin, EC serotonin, ECL histamine or Ghrelin, G gastrin</vt:lpstr>
      <vt:lpstr>NORMAL CORPUS</vt:lpstr>
      <vt:lpstr>NORMAL</vt:lpstr>
      <vt:lpstr>Endocrine Cells Stomach D somatostatin, EC serotonin, ECL histamine or Ghrelin, G gastrin</vt:lpstr>
      <vt:lpstr>? Clinical relevance</vt:lpstr>
      <vt:lpstr>Landmark for NORMAL lymphoid infitrates Musclaris mucosae</vt:lpstr>
      <vt:lpstr>PowerPoint Presentation</vt:lpstr>
      <vt:lpstr>OUTLINE</vt:lpstr>
      <vt:lpstr>Updated Sydney System 1994</vt:lpstr>
      <vt:lpstr>By etiology</vt:lpstr>
      <vt:lpstr>My algorithm at low power</vt:lpstr>
      <vt:lpstr>Inflammatory conditions</vt:lpstr>
      <vt:lpstr>Acute gastritis and gastropathy</vt:lpstr>
      <vt:lpstr>Reactive (Chemical/Reflux) Gastropathy</vt:lpstr>
      <vt:lpstr>CHEMICAL GASTROPATHY</vt:lpstr>
      <vt:lpstr>Reactive/Chemical Gastropathy Triad</vt:lpstr>
      <vt:lpstr>How to identify foveolar hyperplasia? (length of neck region)</vt:lpstr>
      <vt:lpstr>SMOOTH MUSCLE FlBERs</vt:lpstr>
      <vt:lpstr>Chemical gastropathy:</vt:lpstr>
      <vt:lpstr>PowerPoint Presentation</vt:lpstr>
      <vt:lpstr>Pathogenesis</vt:lpstr>
      <vt:lpstr>Pathogenesis</vt:lpstr>
      <vt:lpstr>Morphology</vt:lpstr>
      <vt:lpstr>Acute gastritis</vt:lpstr>
      <vt:lpstr>PowerPoint Presentation</vt:lpstr>
      <vt:lpstr>Stress-Related Mucosal Disease  acute gastric ulcers</vt:lpstr>
      <vt:lpstr>Acute gastric ulcers:</vt:lpstr>
      <vt:lpstr>Morphology</vt:lpstr>
      <vt:lpstr>PowerPoint Presentation</vt:lpstr>
      <vt:lpstr>Clinical features</vt:lpstr>
      <vt:lpstr>Chronic gastritis</vt:lpstr>
      <vt:lpstr>Clinical features</vt:lpstr>
      <vt:lpstr>Diffuse Ghronic Inflammation</vt:lpstr>
      <vt:lpstr>Helicobacter pylori Gastritis</vt:lpstr>
      <vt:lpstr>PowerPoint Presentation</vt:lpstr>
      <vt:lpstr> OUTCOMES OF H. PYLORI INFECTION</vt:lpstr>
      <vt:lpstr>GASTRITIS PATTERN</vt:lpstr>
      <vt:lpstr>Q: How do we explain different gastritis patterns   with H. pylori infection?</vt:lpstr>
      <vt:lpstr>No bacteria likes too much acid including H. pylori</vt:lpstr>
      <vt:lpstr>No bacteria likes acid</vt:lpstr>
      <vt:lpstr>PowerPoint Presentation</vt:lpstr>
      <vt:lpstr>Sustained H. Pylori Gastritis</vt:lpstr>
      <vt:lpstr>And later H. Pylori Gastritis</vt:lpstr>
      <vt:lpstr>Too Late H. Pylori gastritis</vt:lpstr>
      <vt:lpstr>Morphology</vt:lpstr>
      <vt:lpstr>PowerPoint Presentation</vt:lpstr>
      <vt:lpstr>Intestinal metaplasia</vt:lpstr>
      <vt:lpstr>Diagnosis and treatment</vt:lpstr>
      <vt:lpstr>Lymphoid Follicles in H. pylori infection Pre-treatment Post treatment</vt:lpstr>
      <vt:lpstr>Autoimmune Gastritis</vt:lpstr>
      <vt:lpstr>Pathogenesis</vt:lpstr>
      <vt:lpstr>Morphology</vt:lpstr>
      <vt:lpstr>Clinical features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Manar</dc:creator>
  <cp:lastModifiedBy>User</cp:lastModifiedBy>
  <cp:revision>32</cp:revision>
  <dcterms:created xsi:type="dcterms:W3CDTF">2023-03-27T07:41:08Z</dcterms:created>
  <dcterms:modified xsi:type="dcterms:W3CDTF">2023-04-03T07:13:46Z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2019-03-17T00:00:00Z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2023-03-27T00:00:00Z</vt:filetime>
  </property>
  <property fmtid="{D5CDD505-2E9C-101B-9397-08002B2CF9AE}" pid="5" name="ContentTypeId">
    <vt:lpwstr>0x0101005B8A6304EBC11C4CB0CFE0F3798C5213</vt:lpwstr>
  </property>
</Properties>
</file>