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av" ContentType="audio/x-wa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32"/>
  </p:notesMasterIdLst>
  <p:handoutMasterIdLst>
    <p:handoutMasterId r:id="rId33"/>
  </p:handoutMasterIdLst>
  <p:sldIdLst>
    <p:sldId id="333" r:id="rId4"/>
    <p:sldId id="339" r:id="rId5"/>
    <p:sldId id="350" r:id="rId6"/>
    <p:sldId id="351" r:id="rId7"/>
    <p:sldId id="354" r:id="rId8"/>
    <p:sldId id="275" r:id="rId9"/>
    <p:sldId id="289" r:id="rId10"/>
    <p:sldId id="276" r:id="rId11"/>
    <p:sldId id="341" r:id="rId12"/>
    <p:sldId id="329" r:id="rId13"/>
    <p:sldId id="353" r:id="rId14"/>
    <p:sldId id="349" r:id="rId15"/>
    <p:sldId id="277" r:id="rId16"/>
    <p:sldId id="268" r:id="rId17"/>
    <p:sldId id="278" r:id="rId18"/>
    <p:sldId id="280" r:id="rId19"/>
    <p:sldId id="331" r:id="rId20"/>
    <p:sldId id="332" r:id="rId21"/>
    <p:sldId id="345" r:id="rId22"/>
    <p:sldId id="355" r:id="rId23"/>
    <p:sldId id="281" r:id="rId24"/>
    <p:sldId id="346" r:id="rId25"/>
    <p:sldId id="257" r:id="rId26"/>
    <p:sldId id="269" r:id="rId27"/>
    <p:sldId id="298" r:id="rId28"/>
    <p:sldId id="300" r:id="rId29"/>
    <p:sldId id="301" r:id="rId30"/>
    <p:sldId id="302" r:id="rId3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a:srgbClr val="0066FF"/>
    <a:srgbClr val="EAEAEA"/>
    <a:srgbClr val="DDDDDD"/>
    <a:srgbClr val="FF0000"/>
    <a:srgbClr val="FFFF00"/>
    <a:srgbClr val="FFCC00"/>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88" d="100"/>
          <a:sy n="88" d="100"/>
        </p:scale>
        <p:origin x="138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 /><Relationship Id="rId13" Type="http://schemas.openxmlformats.org/officeDocument/2006/relationships/slide" Target="slides/slide10.xml" /><Relationship Id="rId18" Type="http://schemas.openxmlformats.org/officeDocument/2006/relationships/slide" Target="slides/slide15.xml" /><Relationship Id="rId26" Type="http://schemas.openxmlformats.org/officeDocument/2006/relationships/slide" Target="slides/slide23.xml" /><Relationship Id="rId3" Type="http://schemas.openxmlformats.org/officeDocument/2006/relationships/slideMaster" Target="slideMasters/slideMaster1.xml" /><Relationship Id="rId21" Type="http://schemas.openxmlformats.org/officeDocument/2006/relationships/slide" Target="slides/slide18.xml" /><Relationship Id="rId34" Type="http://schemas.openxmlformats.org/officeDocument/2006/relationships/presProps" Target="presProps.xml" /><Relationship Id="rId7" Type="http://schemas.openxmlformats.org/officeDocument/2006/relationships/slide" Target="slides/slide4.xml" /><Relationship Id="rId12" Type="http://schemas.openxmlformats.org/officeDocument/2006/relationships/slide" Target="slides/slide9.xml" /><Relationship Id="rId17" Type="http://schemas.openxmlformats.org/officeDocument/2006/relationships/slide" Target="slides/slide14.xml" /><Relationship Id="rId25" Type="http://schemas.openxmlformats.org/officeDocument/2006/relationships/slide" Target="slides/slide22.xml" /><Relationship Id="rId33" Type="http://schemas.openxmlformats.org/officeDocument/2006/relationships/handoutMaster" Target="handoutMasters/handoutMaster1.xml" /><Relationship Id="rId2" Type="http://schemas.openxmlformats.org/officeDocument/2006/relationships/customXml" Target="../customXml/item2.xml" /><Relationship Id="rId16" Type="http://schemas.openxmlformats.org/officeDocument/2006/relationships/slide" Target="slides/slide13.xml" /><Relationship Id="rId20" Type="http://schemas.openxmlformats.org/officeDocument/2006/relationships/slide" Target="slides/slide17.xml" /><Relationship Id="rId29" Type="http://schemas.openxmlformats.org/officeDocument/2006/relationships/slide" Target="slides/slide26.xml" /><Relationship Id="rId1" Type="http://schemas.openxmlformats.org/officeDocument/2006/relationships/customXml" Target="../customXml/item1.xml" /><Relationship Id="rId6" Type="http://schemas.openxmlformats.org/officeDocument/2006/relationships/slide" Target="slides/slide3.xml" /><Relationship Id="rId11" Type="http://schemas.openxmlformats.org/officeDocument/2006/relationships/slide" Target="slides/slide8.xml" /><Relationship Id="rId24" Type="http://schemas.openxmlformats.org/officeDocument/2006/relationships/slide" Target="slides/slide21.xml" /><Relationship Id="rId32" Type="http://schemas.openxmlformats.org/officeDocument/2006/relationships/notesMaster" Target="notesMasters/notesMaster1.xml" /><Relationship Id="rId37" Type="http://schemas.openxmlformats.org/officeDocument/2006/relationships/tableStyles" Target="tableStyles.xml" /><Relationship Id="rId5" Type="http://schemas.openxmlformats.org/officeDocument/2006/relationships/slide" Target="slides/slide2.xml" /><Relationship Id="rId15" Type="http://schemas.openxmlformats.org/officeDocument/2006/relationships/slide" Target="slides/slide12.xml" /><Relationship Id="rId23" Type="http://schemas.openxmlformats.org/officeDocument/2006/relationships/slide" Target="slides/slide20.xml" /><Relationship Id="rId28" Type="http://schemas.openxmlformats.org/officeDocument/2006/relationships/slide" Target="slides/slide25.xml" /><Relationship Id="rId36" Type="http://schemas.openxmlformats.org/officeDocument/2006/relationships/theme" Target="theme/theme1.xml" /><Relationship Id="rId10" Type="http://schemas.openxmlformats.org/officeDocument/2006/relationships/slide" Target="slides/slide7.xml" /><Relationship Id="rId19" Type="http://schemas.openxmlformats.org/officeDocument/2006/relationships/slide" Target="slides/slide16.xml" /><Relationship Id="rId31" Type="http://schemas.openxmlformats.org/officeDocument/2006/relationships/slide" Target="slides/slide28.xml" /><Relationship Id="rId4" Type="http://schemas.openxmlformats.org/officeDocument/2006/relationships/slide" Target="slides/slide1.xml" /><Relationship Id="rId9" Type="http://schemas.openxmlformats.org/officeDocument/2006/relationships/slide" Target="slides/slide6.xml" /><Relationship Id="rId14" Type="http://schemas.openxmlformats.org/officeDocument/2006/relationships/slide" Target="slides/slide11.xml" /><Relationship Id="rId22" Type="http://schemas.openxmlformats.org/officeDocument/2006/relationships/slide" Target="slides/slide19.xml" /><Relationship Id="rId27" Type="http://schemas.openxmlformats.org/officeDocument/2006/relationships/slide" Target="slides/slide24.xml" /><Relationship Id="rId30" Type="http://schemas.openxmlformats.org/officeDocument/2006/relationships/slide" Target="slides/slide27.xml" /><Relationship Id="rId35" Type="http://schemas.openxmlformats.org/officeDocument/2006/relationships/viewProps" Target="viewProps.xml" /></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 /></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3.png" /></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 /></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 /></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 /></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emf" /></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emf" /></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emf" /></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4.emf" /></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8.emf"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7B2BAD6E-AB24-448B-BE80-C608F8904E56}"/>
              </a:ext>
            </a:extLst>
          </p:cNvPr>
          <p:cNvSpPr>
            <a:spLocks noGrp="1" noChangeArrowheads="1"/>
          </p:cNvSpPr>
          <p:nvPr>
            <p:ph type="hdr" sz="quarte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en-US"/>
          </a:p>
        </p:txBody>
      </p:sp>
      <p:sp>
        <p:nvSpPr>
          <p:cNvPr id="131075" name="Rectangle 3">
            <a:extLst>
              <a:ext uri="{FF2B5EF4-FFF2-40B4-BE49-F238E27FC236}">
                <a16:creationId xmlns:a16="http://schemas.microsoft.com/office/drawing/2014/main" id="{850F5333-59BC-4C7D-B60E-551F9B0A642B}"/>
              </a:ext>
            </a:extLst>
          </p:cNvPr>
          <p:cNvSpPr>
            <a:spLocks noGrp="1" noChangeArrowheads="1"/>
          </p:cNvSpPr>
          <p:nvPr>
            <p:ph type="dt" sz="quarter" idx="1"/>
          </p:nvPr>
        </p:nvSpPr>
        <p:spPr bwMode="auto">
          <a:xfrm>
            <a:off x="1588"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131076" name="Rectangle 4">
            <a:extLst>
              <a:ext uri="{FF2B5EF4-FFF2-40B4-BE49-F238E27FC236}">
                <a16:creationId xmlns:a16="http://schemas.microsoft.com/office/drawing/2014/main" id="{21FCF9E0-3B0A-4BF9-9959-A3B0016B5DA2}"/>
              </a:ext>
            </a:extLst>
          </p:cNvPr>
          <p:cNvSpPr>
            <a:spLocks noGrp="1" noChangeArrowheads="1"/>
          </p:cNvSpPr>
          <p:nvPr>
            <p:ph type="ftr" sz="quarter" idx="2"/>
          </p:nvPr>
        </p:nvSpPr>
        <p:spPr bwMode="auto">
          <a:xfrm>
            <a:off x="388620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endParaRPr lang="en-US" altLang="en-US"/>
          </a:p>
        </p:txBody>
      </p:sp>
      <p:sp>
        <p:nvSpPr>
          <p:cNvPr id="131077" name="Rectangle 5">
            <a:extLst>
              <a:ext uri="{FF2B5EF4-FFF2-40B4-BE49-F238E27FC236}">
                <a16:creationId xmlns:a16="http://schemas.microsoft.com/office/drawing/2014/main" id="{00920619-6AE6-43E4-A6E3-89CEE07507CD}"/>
              </a:ext>
            </a:extLst>
          </p:cNvPr>
          <p:cNvSpPr>
            <a:spLocks noGrp="1" noChangeArrowheads="1"/>
          </p:cNvSpPr>
          <p:nvPr>
            <p:ph type="sldNum" sz="quarter" idx="3"/>
          </p:nvPr>
        </p:nvSpPr>
        <p:spPr bwMode="auto">
          <a:xfrm>
            <a:off x="1588"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cs typeface="Times New Roman" panose="02020603050405020304" pitchFamily="18" charset="0"/>
              </a:defRPr>
            </a:lvl1pPr>
          </a:lstStyle>
          <a:p>
            <a:fld id="{F035EB84-2C2D-4990-ACD3-7838713E3B36}" type="slidenum">
              <a:rPr lang="ar-SA" altLang="en-US"/>
              <a:pPr/>
              <a:t>‹#›</a:t>
            </a:fld>
            <a:endParaRPr lang="en-US" altLang="en-US">
              <a:cs typeface="+mn-cs"/>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8CE281D3-FCA6-4803-9A78-B3380C50D726}"/>
              </a:ext>
            </a:extLst>
          </p:cNvPr>
          <p:cNvSpPr>
            <a:spLocks noGrp="1" noChangeArrowheads="1"/>
          </p:cNvSpPr>
          <p:nvPr>
            <p:ph type="hdr" sz="quarte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en-US"/>
          </a:p>
        </p:txBody>
      </p:sp>
      <p:sp>
        <p:nvSpPr>
          <p:cNvPr id="129027" name="Rectangle 3">
            <a:extLst>
              <a:ext uri="{FF2B5EF4-FFF2-40B4-BE49-F238E27FC236}">
                <a16:creationId xmlns:a16="http://schemas.microsoft.com/office/drawing/2014/main" id="{6318914A-44D8-43BE-A520-A34C3881109B}"/>
              </a:ext>
            </a:extLst>
          </p:cNvPr>
          <p:cNvSpPr>
            <a:spLocks noGrp="1" noChangeArrowheads="1"/>
          </p:cNvSpPr>
          <p:nvPr>
            <p:ph type="dt" idx="1"/>
          </p:nvPr>
        </p:nvSpPr>
        <p:spPr bwMode="auto">
          <a:xfrm>
            <a:off x="1588"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14340" name="Rectangle 4">
            <a:extLst>
              <a:ext uri="{FF2B5EF4-FFF2-40B4-BE49-F238E27FC236}">
                <a16:creationId xmlns:a16="http://schemas.microsoft.com/office/drawing/2014/main" id="{37BF138C-84E3-440A-9B68-C9CBE9663F07}"/>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9029" name="Rectangle 5">
            <a:extLst>
              <a:ext uri="{FF2B5EF4-FFF2-40B4-BE49-F238E27FC236}">
                <a16:creationId xmlns:a16="http://schemas.microsoft.com/office/drawing/2014/main" id="{7A544821-F915-4800-9865-EB1B3EBAECD7}"/>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29030" name="Rectangle 6">
            <a:extLst>
              <a:ext uri="{FF2B5EF4-FFF2-40B4-BE49-F238E27FC236}">
                <a16:creationId xmlns:a16="http://schemas.microsoft.com/office/drawing/2014/main" id="{3AF15AD3-8D55-4971-B5D2-55E9E90FF6A0}"/>
              </a:ext>
            </a:extLst>
          </p:cNvPr>
          <p:cNvSpPr>
            <a:spLocks noGrp="1" noChangeArrowheads="1"/>
          </p:cNvSpPr>
          <p:nvPr>
            <p:ph type="ftr" sz="quarter" idx="4"/>
          </p:nvPr>
        </p:nvSpPr>
        <p:spPr bwMode="auto">
          <a:xfrm>
            <a:off x="388620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endParaRPr lang="en-US" altLang="en-US"/>
          </a:p>
        </p:txBody>
      </p:sp>
      <p:sp>
        <p:nvSpPr>
          <p:cNvPr id="129031" name="Rectangle 7">
            <a:extLst>
              <a:ext uri="{FF2B5EF4-FFF2-40B4-BE49-F238E27FC236}">
                <a16:creationId xmlns:a16="http://schemas.microsoft.com/office/drawing/2014/main" id="{1EA8379D-34D6-4165-9A35-C10AE8975A1E}"/>
              </a:ext>
            </a:extLst>
          </p:cNvPr>
          <p:cNvSpPr>
            <a:spLocks noGrp="1" noChangeArrowheads="1"/>
          </p:cNvSpPr>
          <p:nvPr>
            <p:ph type="sldNum" sz="quarter" idx="5"/>
          </p:nvPr>
        </p:nvSpPr>
        <p:spPr bwMode="auto">
          <a:xfrm>
            <a:off x="1588"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cs typeface="Times New Roman" panose="02020603050405020304" pitchFamily="18" charset="0"/>
              </a:defRPr>
            </a:lvl1pPr>
          </a:lstStyle>
          <a:p>
            <a:fld id="{645018B5-B4C0-4877-B544-DF98EAB5C4A9}" type="slidenum">
              <a:rPr lang="ar-SA" altLang="en-US"/>
              <a:pPr/>
              <a:t>‹#›</a:t>
            </a:fld>
            <a:endParaRPr lang="en-US" altLang="en-US">
              <a:cs typeface="+mn-cs"/>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A54B23-E92C-44AA-9406-D282C10BC121}"/>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091D927E-EC8B-49C8-9DBF-C3F2C913C8D9}"/>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BFC37966-172B-4AF0-AEB7-7F05C616FF19}"/>
              </a:ext>
            </a:extLst>
          </p:cNvPr>
          <p:cNvSpPr>
            <a:spLocks noGrp="1"/>
          </p:cNvSpPr>
          <p:nvPr>
            <p:ph type="sldNum" sz="quarter" idx="12"/>
          </p:nvPr>
        </p:nvSpPr>
        <p:spPr/>
        <p:txBody>
          <a:bodyPr/>
          <a:lstStyle>
            <a:lvl1pPr>
              <a:defRPr/>
            </a:lvl1pPr>
          </a:lstStyle>
          <a:p>
            <a:fld id="{7675F7B8-6578-458E-8975-AA6111198697}" type="slidenum">
              <a:rPr lang="ar-SA" altLang="en-US"/>
              <a:pPr/>
              <a:t>‹#›</a:t>
            </a:fld>
            <a:endParaRPr lang="en-US" altLang="en-US"/>
          </a:p>
        </p:txBody>
      </p:sp>
    </p:spTree>
    <p:extLst>
      <p:ext uri="{BB962C8B-B14F-4D97-AF65-F5344CB8AC3E}">
        <p14:creationId xmlns:p14="http://schemas.microsoft.com/office/powerpoint/2010/main" val="3446897666"/>
      </p:ext>
    </p:extLst>
  </p:cSld>
  <p:clrMapOvr>
    <a:masterClrMapping/>
  </p:clrMapOvr>
  <p:transition spd="slow" advClick="0">
    <p:zoom/>
    <p:sndAc>
      <p:end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B14C1D-4BF6-4766-9B69-B4B424DD21F8}"/>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D6C1C911-0078-41DC-9DFF-EBA692EAEBAB}"/>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334C133F-81A1-4ED0-925F-5B3DD233F0C6}"/>
              </a:ext>
            </a:extLst>
          </p:cNvPr>
          <p:cNvSpPr>
            <a:spLocks noGrp="1"/>
          </p:cNvSpPr>
          <p:nvPr>
            <p:ph type="sldNum" sz="quarter" idx="12"/>
          </p:nvPr>
        </p:nvSpPr>
        <p:spPr/>
        <p:txBody>
          <a:bodyPr/>
          <a:lstStyle>
            <a:lvl1pPr>
              <a:defRPr/>
            </a:lvl1pPr>
          </a:lstStyle>
          <a:p>
            <a:fld id="{63511BBB-7F90-47E8-877E-702234EF5543}" type="slidenum">
              <a:rPr lang="ar-SA" altLang="en-US"/>
              <a:pPr/>
              <a:t>‹#›</a:t>
            </a:fld>
            <a:endParaRPr lang="en-US" altLang="en-US"/>
          </a:p>
        </p:txBody>
      </p:sp>
    </p:spTree>
    <p:extLst>
      <p:ext uri="{BB962C8B-B14F-4D97-AF65-F5344CB8AC3E}">
        <p14:creationId xmlns:p14="http://schemas.microsoft.com/office/powerpoint/2010/main" val="4128072608"/>
      </p:ext>
    </p:extLst>
  </p:cSld>
  <p:clrMapOvr>
    <a:masterClrMapping/>
  </p:clrMapOvr>
  <p:transition spd="slow" advClick="0">
    <p:zoom/>
    <p:sndAc>
      <p:end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E57350-318B-4F38-9B61-0E6CAD2E1D5B}"/>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B6B1CBB2-B57F-4A87-8D26-B660DD0CC6B2}"/>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9C93E77F-A7C2-4B9B-A3BF-53D4B9BBFB1F}"/>
              </a:ext>
            </a:extLst>
          </p:cNvPr>
          <p:cNvSpPr>
            <a:spLocks noGrp="1"/>
          </p:cNvSpPr>
          <p:nvPr>
            <p:ph type="sldNum" sz="quarter" idx="12"/>
          </p:nvPr>
        </p:nvSpPr>
        <p:spPr/>
        <p:txBody>
          <a:bodyPr/>
          <a:lstStyle>
            <a:lvl1pPr>
              <a:defRPr/>
            </a:lvl1pPr>
          </a:lstStyle>
          <a:p>
            <a:fld id="{BCEB4DE4-A485-4FD7-84CE-D77087A7E6B3}" type="slidenum">
              <a:rPr lang="ar-SA" altLang="en-US"/>
              <a:pPr/>
              <a:t>‹#›</a:t>
            </a:fld>
            <a:endParaRPr lang="en-US" altLang="en-US"/>
          </a:p>
        </p:txBody>
      </p:sp>
    </p:spTree>
    <p:extLst>
      <p:ext uri="{BB962C8B-B14F-4D97-AF65-F5344CB8AC3E}">
        <p14:creationId xmlns:p14="http://schemas.microsoft.com/office/powerpoint/2010/main" val="1136385306"/>
      </p:ext>
    </p:extLst>
  </p:cSld>
  <p:clrMapOvr>
    <a:masterClrMapping/>
  </p:clrMapOvr>
  <p:transition spd="slow" advClick="0">
    <p:zoom/>
    <p:sndAc>
      <p:end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81D04C-EDD0-4878-B632-BEA5C330D00B}"/>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1050E2BC-D148-40E3-9424-7E76208ECB93}"/>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6A6A0B47-C567-4BE0-9D5E-D275689C5AA5}"/>
              </a:ext>
            </a:extLst>
          </p:cNvPr>
          <p:cNvSpPr>
            <a:spLocks noGrp="1"/>
          </p:cNvSpPr>
          <p:nvPr>
            <p:ph type="sldNum" sz="quarter" idx="12"/>
          </p:nvPr>
        </p:nvSpPr>
        <p:spPr/>
        <p:txBody>
          <a:bodyPr/>
          <a:lstStyle>
            <a:lvl1pPr>
              <a:defRPr/>
            </a:lvl1pPr>
          </a:lstStyle>
          <a:p>
            <a:fld id="{5BB2C121-A709-4F1D-9816-69E0C0B0DA00}" type="slidenum">
              <a:rPr lang="ar-SA" altLang="en-US"/>
              <a:pPr/>
              <a:t>‹#›</a:t>
            </a:fld>
            <a:endParaRPr lang="en-US" altLang="en-US"/>
          </a:p>
        </p:txBody>
      </p:sp>
    </p:spTree>
    <p:extLst>
      <p:ext uri="{BB962C8B-B14F-4D97-AF65-F5344CB8AC3E}">
        <p14:creationId xmlns:p14="http://schemas.microsoft.com/office/powerpoint/2010/main" val="3646495549"/>
      </p:ext>
    </p:extLst>
  </p:cSld>
  <p:clrMapOvr>
    <a:masterClrMapping/>
  </p:clrMapOvr>
  <p:transition spd="slow" advClick="0">
    <p:zoom/>
    <p:sndAc>
      <p:end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A2AE18-FC48-4518-B891-8CC77F92CBDF}"/>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6F1BDBD5-EE11-4820-A079-F925B50DA844}"/>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E9B44AAE-1E0D-41E9-9B34-3CFEDE02AE02}"/>
              </a:ext>
            </a:extLst>
          </p:cNvPr>
          <p:cNvSpPr>
            <a:spLocks noGrp="1"/>
          </p:cNvSpPr>
          <p:nvPr>
            <p:ph type="sldNum" sz="quarter" idx="12"/>
          </p:nvPr>
        </p:nvSpPr>
        <p:spPr/>
        <p:txBody>
          <a:bodyPr/>
          <a:lstStyle>
            <a:lvl1pPr>
              <a:defRPr/>
            </a:lvl1pPr>
          </a:lstStyle>
          <a:p>
            <a:fld id="{A2030C6C-F9E2-4671-8926-AAD63DFEC4B2}" type="slidenum">
              <a:rPr lang="ar-SA" altLang="en-US"/>
              <a:pPr/>
              <a:t>‹#›</a:t>
            </a:fld>
            <a:endParaRPr lang="en-US" altLang="en-US"/>
          </a:p>
        </p:txBody>
      </p:sp>
    </p:spTree>
    <p:extLst>
      <p:ext uri="{BB962C8B-B14F-4D97-AF65-F5344CB8AC3E}">
        <p14:creationId xmlns:p14="http://schemas.microsoft.com/office/powerpoint/2010/main" val="2698135228"/>
      </p:ext>
    </p:extLst>
  </p:cSld>
  <p:clrMapOvr>
    <a:masterClrMapping/>
  </p:clrMapOvr>
  <p:transition spd="slow" advClick="0">
    <p:zoom/>
    <p:sndAc>
      <p:end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814E53CE-9913-4B80-8078-B290900B6011}"/>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4CCE05C4-E586-4586-890E-BAFA1A4DAD93}"/>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1B834326-24A6-406A-A052-90148B97902B}"/>
              </a:ext>
            </a:extLst>
          </p:cNvPr>
          <p:cNvSpPr>
            <a:spLocks noGrp="1"/>
          </p:cNvSpPr>
          <p:nvPr>
            <p:ph type="sldNum" sz="quarter" idx="12"/>
          </p:nvPr>
        </p:nvSpPr>
        <p:spPr/>
        <p:txBody>
          <a:bodyPr/>
          <a:lstStyle>
            <a:lvl1pPr>
              <a:defRPr/>
            </a:lvl1pPr>
          </a:lstStyle>
          <a:p>
            <a:fld id="{8A089333-9A5F-49AE-B883-D82696635EA4}" type="slidenum">
              <a:rPr lang="ar-SA" altLang="en-US"/>
              <a:pPr/>
              <a:t>‹#›</a:t>
            </a:fld>
            <a:endParaRPr lang="en-US" altLang="en-US"/>
          </a:p>
        </p:txBody>
      </p:sp>
    </p:spTree>
    <p:extLst>
      <p:ext uri="{BB962C8B-B14F-4D97-AF65-F5344CB8AC3E}">
        <p14:creationId xmlns:p14="http://schemas.microsoft.com/office/powerpoint/2010/main" val="2015466760"/>
      </p:ext>
    </p:extLst>
  </p:cSld>
  <p:clrMapOvr>
    <a:masterClrMapping/>
  </p:clrMapOvr>
  <p:transition spd="slow" advClick="0">
    <p:zoom/>
    <p:sndAc>
      <p:end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ED241E-D71C-4FC0-9CAA-2167A673FCEE}"/>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BB0AF9C8-8B8C-4596-A682-89975868991D}"/>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B80C6843-5AE2-432A-8ACF-3350BAB0CFA7}"/>
              </a:ext>
            </a:extLst>
          </p:cNvPr>
          <p:cNvSpPr>
            <a:spLocks noGrp="1"/>
          </p:cNvSpPr>
          <p:nvPr>
            <p:ph type="sldNum" sz="quarter" idx="12"/>
          </p:nvPr>
        </p:nvSpPr>
        <p:spPr/>
        <p:txBody>
          <a:bodyPr/>
          <a:lstStyle>
            <a:lvl1pPr>
              <a:defRPr/>
            </a:lvl1pPr>
          </a:lstStyle>
          <a:p>
            <a:fld id="{D3B63131-3103-4874-B91A-3AE4DA576FF8}" type="slidenum">
              <a:rPr lang="ar-SA" altLang="en-US"/>
              <a:pPr/>
              <a:t>‹#›</a:t>
            </a:fld>
            <a:endParaRPr lang="en-US" altLang="en-US"/>
          </a:p>
        </p:txBody>
      </p:sp>
    </p:spTree>
    <p:extLst>
      <p:ext uri="{BB962C8B-B14F-4D97-AF65-F5344CB8AC3E}">
        <p14:creationId xmlns:p14="http://schemas.microsoft.com/office/powerpoint/2010/main" val="237107786"/>
      </p:ext>
    </p:extLst>
  </p:cSld>
  <p:clrMapOvr>
    <a:masterClrMapping/>
  </p:clrMapOvr>
  <p:transition spd="slow" advClick="0">
    <p:zoom/>
    <p:sndAc>
      <p:end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0363763-FDEE-4FF1-9337-1485AAF5A1C2}"/>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7">
            <a:extLst>
              <a:ext uri="{FF2B5EF4-FFF2-40B4-BE49-F238E27FC236}">
                <a16:creationId xmlns:a16="http://schemas.microsoft.com/office/drawing/2014/main" id="{C5728B54-46D4-40C5-828C-395ECAFAB99F}"/>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8">
            <a:extLst>
              <a:ext uri="{FF2B5EF4-FFF2-40B4-BE49-F238E27FC236}">
                <a16:creationId xmlns:a16="http://schemas.microsoft.com/office/drawing/2014/main" id="{D6C20AB5-B851-4456-A469-7032C9824715}"/>
              </a:ext>
            </a:extLst>
          </p:cNvPr>
          <p:cNvSpPr>
            <a:spLocks noGrp="1"/>
          </p:cNvSpPr>
          <p:nvPr>
            <p:ph type="sldNum" sz="quarter" idx="12"/>
          </p:nvPr>
        </p:nvSpPr>
        <p:spPr/>
        <p:txBody>
          <a:bodyPr/>
          <a:lstStyle>
            <a:lvl1pPr>
              <a:defRPr/>
            </a:lvl1pPr>
          </a:lstStyle>
          <a:p>
            <a:fld id="{FE8EBD18-82C9-4190-A9A6-809E704791EF}" type="slidenum">
              <a:rPr lang="ar-SA" altLang="en-US"/>
              <a:pPr/>
              <a:t>‹#›</a:t>
            </a:fld>
            <a:endParaRPr lang="en-US" altLang="en-US"/>
          </a:p>
        </p:txBody>
      </p:sp>
    </p:spTree>
    <p:extLst>
      <p:ext uri="{BB962C8B-B14F-4D97-AF65-F5344CB8AC3E}">
        <p14:creationId xmlns:p14="http://schemas.microsoft.com/office/powerpoint/2010/main" val="2800513949"/>
      </p:ext>
    </p:extLst>
  </p:cSld>
  <p:clrMapOvr>
    <a:masterClrMapping/>
  </p:clrMapOvr>
  <p:transition spd="slow" advClick="0">
    <p:zoom/>
    <p:sndAc>
      <p:end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25551A-9B50-45E4-B0D5-EFE2ECB229F9}"/>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3">
            <a:extLst>
              <a:ext uri="{FF2B5EF4-FFF2-40B4-BE49-F238E27FC236}">
                <a16:creationId xmlns:a16="http://schemas.microsoft.com/office/drawing/2014/main" id="{E10FCA29-89C4-440A-942C-60BA696E5380}"/>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4">
            <a:extLst>
              <a:ext uri="{FF2B5EF4-FFF2-40B4-BE49-F238E27FC236}">
                <a16:creationId xmlns:a16="http://schemas.microsoft.com/office/drawing/2014/main" id="{A15C9B7E-DBA7-43B0-88E2-64944BAA1231}"/>
              </a:ext>
            </a:extLst>
          </p:cNvPr>
          <p:cNvSpPr>
            <a:spLocks noGrp="1"/>
          </p:cNvSpPr>
          <p:nvPr>
            <p:ph type="sldNum" sz="quarter" idx="12"/>
          </p:nvPr>
        </p:nvSpPr>
        <p:spPr/>
        <p:txBody>
          <a:bodyPr/>
          <a:lstStyle>
            <a:lvl1pPr>
              <a:defRPr/>
            </a:lvl1pPr>
          </a:lstStyle>
          <a:p>
            <a:fld id="{F4AF7FAB-54A2-481A-BFEA-56F27D32C024}" type="slidenum">
              <a:rPr lang="ar-SA" altLang="en-US"/>
              <a:pPr/>
              <a:t>‹#›</a:t>
            </a:fld>
            <a:endParaRPr lang="en-US" altLang="en-US"/>
          </a:p>
        </p:txBody>
      </p:sp>
    </p:spTree>
    <p:extLst>
      <p:ext uri="{BB962C8B-B14F-4D97-AF65-F5344CB8AC3E}">
        <p14:creationId xmlns:p14="http://schemas.microsoft.com/office/powerpoint/2010/main" val="4179151965"/>
      </p:ext>
    </p:extLst>
  </p:cSld>
  <p:clrMapOvr>
    <a:masterClrMapping/>
  </p:clrMapOvr>
  <p:transition spd="slow" advClick="0">
    <p:zoom/>
    <p:sndAc>
      <p:end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EBD36F-695E-42FF-B077-9734FC2B98C2}"/>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2">
            <a:extLst>
              <a:ext uri="{FF2B5EF4-FFF2-40B4-BE49-F238E27FC236}">
                <a16:creationId xmlns:a16="http://schemas.microsoft.com/office/drawing/2014/main" id="{E088019C-2448-4C50-A2C8-05589559E57E}"/>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3">
            <a:extLst>
              <a:ext uri="{FF2B5EF4-FFF2-40B4-BE49-F238E27FC236}">
                <a16:creationId xmlns:a16="http://schemas.microsoft.com/office/drawing/2014/main" id="{020EFBC3-53C4-4F00-83E6-1941B0183DC9}"/>
              </a:ext>
            </a:extLst>
          </p:cNvPr>
          <p:cNvSpPr>
            <a:spLocks noGrp="1"/>
          </p:cNvSpPr>
          <p:nvPr>
            <p:ph type="sldNum" sz="quarter" idx="12"/>
          </p:nvPr>
        </p:nvSpPr>
        <p:spPr/>
        <p:txBody>
          <a:bodyPr/>
          <a:lstStyle>
            <a:lvl1pPr>
              <a:defRPr/>
            </a:lvl1pPr>
          </a:lstStyle>
          <a:p>
            <a:fld id="{A1F8136C-6AE8-420D-954E-831263C24FA5}" type="slidenum">
              <a:rPr lang="ar-SA" altLang="en-US"/>
              <a:pPr/>
              <a:t>‹#›</a:t>
            </a:fld>
            <a:endParaRPr lang="en-US" altLang="en-US"/>
          </a:p>
        </p:txBody>
      </p:sp>
    </p:spTree>
    <p:extLst>
      <p:ext uri="{BB962C8B-B14F-4D97-AF65-F5344CB8AC3E}">
        <p14:creationId xmlns:p14="http://schemas.microsoft.com/office/powerpoint/2010/main" val="2953297809"/>
      </p:ext>
    </p:extLst>
  </p:cSld>
  <p:clrMapOvr>
    <a:masterClrMapping/>
  </p:clrMapOvr>
  <p:transition spd="slow" advClick="0">
    <p:zoom/>
    <p:sndAc>
      <p:end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5273BD-7949-462B-A12D-08F5174729D9}"/>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47CAD5BB-2956-4635-BE8B-63D987E01B33}"/>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F0D452C3-13C7-407F-A581-36434C814A2E}"/>
              </a:ext>
            </a:extLst>
          </p:cNvPr>
          <p:cNvSpPr>
            <a:spLocks noGrp="1"/>
          </p:cNvSpPr>
          <p:nvPr>
            <p:ph type="sldNum" sz="quarter" idx="12"/>
          </p:nvPr>
        </p:nvSpPr>
        <p:spPr/>
        <p:txBody>
          <a:bodyPr/>
          <a:lstStyle>
            <a:lvl1pPr>
              <a:defRPr/>
            </a:lvl1pPr>
          </a:lstStyle>
          <a:p>
            <a:fld id="{E638B33D-7D3C-40F8-ADBC-112955C8E40F}" type="slidenum">
              <a:rPr lang="ar-SA" altLang="en-US"/>
              <a:pPr/>
              <a:t>‹#›</a:t>
            </a:fld>
            <a:endParaRPr lang="en-US" altLang="en-US"/>
          </a:p>
        </p:txBody>
      </p:sp>
    </p:spTree>
    <p:extLst>
      <p:ext uri="{BB962C8B-B14F-4D97-AF65-F5344CB8AC3E}">
        <p14:creationId xmlns:p14="http://schemas.microsoft.com/office/powerpoint/2010/main" val="1596464159"/>
      </p:ext>
    </p:extLst>
  </p:cSld>
  <p:clrMapOvr>
    <a:masterClrMapping/>
  </p:clrMapOvr>
  <p:transition spd="slow" advClick="0">
    <p:zoom/>
    <p:sndAc>
      <p:end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879FB9-6FBE-45F5-8E5D-06CACD765FCD}"/>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D9D620B6-8E95-46A2-9DCF-A053B64BB76D}"/>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C416776B-2B6E-4ADB-AC4A-289BB7A6577E}"/>
              </a:ext>
            </a:extLst>
          </p:cNvPr>
          <p:cNvSpPr>
            <a:spLocks noGrp="1"/>
          </p:cNvSpPr>
          <p:nvPr>
            <p:ph type="sldNum" sz="quarter" idx="12"/>
          </p:nvPr>
        </p:nvSpPr>
        <p:spPr/>
        <p:txBody>
          <a:bodyPr/>
          <a:lstStyle>
            <a:lvl1pPr>
              <a:defRPr/>
            </a:lvl1pPr>
          </a:lstStyle>
          <a:p>
            <a:fld id="{19E31999-8D66-485A-A3AF-41C062382E7B}" type="slidenum">
              <a:rPr lang="ar-SA" altLang="en-US"/>
              <a:pPr/>
              <a:t>‹#›</a:t>
            </a:fld>
            <a:endParaRPr lang="en-US" altLang="en-US"/>
          </a:p>
        </p:txBody>
      </p:sp>
    </p:spTree>
    <p:extLst>
      <p:ext uri="{BB962C8B-B14F-4D97-AF65-F5344CB8AC3E}">
        <p14:creationId xmlns:p14="http://schemas.microsoft.com/office/powerpoint/2010/main" val="1182497297"/>
      </p:ext>
    </p:extLst>
  </p:cSld>
  <p:clrMapOvr>
    <a:masterClrMapping/>
  </p:clrMapOvr>
  <p:transition spd="slow" advClick="0">
    <p:zoom/>
    <p:sndAc>
      <p:end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087BFA1-89CE-409C-A84E-6A7A57EC39FA}"/>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C2E04D19-9B90-45A4-B481-DE8A503AAF7B}"/>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EEB51D11-CEC7-4565-9CA1-F517A976252B}"/>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a:extLst>
              <a:ext uri="{FF2B5EF4-FFF2-40B4-BE49-F238E27FC236}">
                <a16:creationId xmlns:a16="http://schemas.microsoft.com/office/drawing/2014/main" id="{87860BC5-4142-45D8-ABB1-47C90391B187}"/>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a:extLst>
              <a:ext uri="{FF2B5EF4-FFF2-40B4-BE49-F238E27FC236}">
                <a16:creationId xmlns:a16="http://schemas.microsoft.com/office/drawing/2014/main" id="{B906E362-0A38-4C8E-AE1A-33586F16A72E}"/>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cs typeface="Times New Roman" panose="02020603050405020304" pitchFamily="18" charset="0"/>
              </a:defRPr>
            </a:lvl1pPr>
          </a:lstStyle>
          <a:p>
            <a:fld id="{8EB4267B-9C0E-4E7B-8676-69532254A697}" type="slidenum">
              <a:rPr lang="ar-SA" altLang="en-US"/>
              <a:pPr/>
              <a:t>‹#›</a:t>
            </a:fld>
            <a:endParaRPr lang="en-US" altLang="en-US">
              <a:cs typeface="+mn-cs"/>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ransition spd="slow" advClick="0">
    <p:zoom/>
    <p:sndAc>
      <p:endSnd/>
    </p:sndAc>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 Target="slide3.xml" /><Relationship Id="rId1" Type="http://schemas.openxmlformats.org/officeDocument/2006/relationships/slideLayout" Target="../slideLayouts/slideLayout7.xml" /></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5.bin" /><Relationship Id="rId2" Type="http://schemas.openxmlformats.org/officeDocument/2006/relationships/slideLayout" Target="../slideLayouts/slideLayout7.xml" /><Relationship Id="rId1" Type="http://schemas.openxmlformats.org/officeDocument/2006/relationships/vmlDrawing" Target="../drawings/vmlDrawing5.vml" /><Relationship Id="rId6" Type="http://schemas.openxmlformats.org/officeDocument/2006/relationships/slide" Target="slide5.xml" /><Relationship Id="rId5" Type="http://schemas.openxmlformats.org/officeDocument/2006/relationships/slide" Target="slide3.xml" /><Relationship Id="rId4" Type="http://schemas.openxmlformats.org/officeDocument/2006/relationships/image" Target="../media/image17.emf" /></Relationships>
</file>

<file path=ppt/slides/_rels/slide11.xml.rels><?xml version="1.0" encoding="UTF-8" standalone="yes"?>
<Relationships xmlns="http://schemas.openxmlformats.org/package/2006/relationships"><Relationship Id="rId2" Type="http://schemas.openxmlformats.org/officeDocument/2006/relationships/image" Target="../media/image18.jpeg" /><Relationship Id="rId1" Type="http://schemas.openxmlformats.org/officeDocument/2006/relationships/slideLayout" Target="../slideLayouts/slideLayout12.xml" /></Relationships>
</file>

<file path=ppt/slides/_rels/slide12.xml.rels><?xml version="1.0" encoding="UTF-8" standalone="yes"?>
<Relationships xmlns="http://schemas.openxmlformats.org/package/2006/relationships"><Relationship Id="rId3" Type="http://schemas.openxmlformats.org/officeDocument/2006/relationships/image" Target="../media/image19.jpeg" /><Relationship Id="rId2" Type="http://schemas.openxmlformats.org/officeDocument/2006/relationships/audio" Target="../media/audio1.wav" /><Relationship Id="rId1" Type="http://schemas.openxmlformats.org/officeDocument/2006/relationships/slideLayout" Target="../slideLayouts/slideLayout7.xml" /><Relationship Id="rId6" Type="http://schemas.openxmlformats.org/officeDocument/2006/relationships/slide" Target="slide5.xml" /><Relationship Id="rId5" Type="http://schemas.openxmlformats.org/officeDocument/2006/relationships/slide" Target="slide3.xml" /><Relationship Id="rId4" Type="http://schemas.openxmlformats.org/officeDocument/2006/relationships/image" Target="../media/image20.jpeg" /></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6.bin" /><Relationship Id="rId2" Type="http://schemas.openxmlformats.org/officeDocument/2006/relationships/slideLayout" Target="../slideLayouts/slideLayout7.xml" /><Relationship Id="rId1" Type="http://schemas.openxmlformats.org/officeDocument/2006/relationships/vmlDrawing" Target="../drawings/vmlDrawing6.vml" /><Relationship Id="rId6" Type="http://schemas.openxmlformats.org/officeDocument/2006/relationships/slide" Target="slide5.xml" /><Relationship Id="rId5" Type="http://schemas.openxmlformats.org/officeDocument/2006/relationships/slide" Target="slide3.xml" /><Relationship Id="rId4" Type="http://schemas.openxmlformats.org/officeDocument/2006/relationships/image" Target="../media/image21.emf" /></Relationships>
</file>

<file path=ppt/slides/_rels/slide14.xml.rels><?xml version="1.0" encoding="UTF-8" standalone="yes"?>
<Relationships xmlns="http://schemas.openxmlformats.org/package/2006/relationships"><Relationship Id="rId3" Type="http://schemas.openxmlformats.org/officeDocument/2006/relationships/image" Target="../media/image19.jpeg" /><Relationship Id="rId2" Type="http://schemas.openxmlformats.org/officeDocument/2006/relationships/audio" Target="../media/audio2.wav" /><Relationship Id="rId1" Type="http://schemas.openxmlformats.org/officeDocument/2006/relationships/slideLayout" Target="../slideLayouts/slideLayout7.xml" /><Relationship Id="rId6" Type="http://schemas.openxmlformats.org/officeDocument/2006/relationships/slide" Target="slide5.xml" /><Relationship Id="rId5" Type="http://schemas.openxmlformats.org/officeDocument/2006/relationships/slide" Target="slide3.xml" /><Relationship Id="rId4" Type="http://schemas.openxmlformats.org/officeDocument/2006/relationships/image" Target="../media/image22.jpeg" /></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7.bin" /><Relationship Id="rId2" Type="http://schemas.openxmlformats.org/officeDocument/2006/relationships/slideLayout" Target="../slideLayouts/slideLayout7.xml" /><Relationship Id="rId1" Type="http://schemas.openxmlformats.org/officeDocument/2006/relationships/vmlDrawing" Target="../drawings/vmlDrawing7.vml" /><Relationship Id="rId6" Type="http://schemas.openxmlformats.org/officeDocument/2006/relationships/slide" Target="slide5.xml" /><Relationship Id="rId5" Type="http://schemas.openxmlformats.org/officeDocument/2006/relationships/slide" Target="slide3.xml" /><Relationship Id="rId4" Type="http://schemas.openxmlformats.org/officeDocument/2006/relationships/image" Target="../media/image23.emf" /></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8.bin" /><Relationship Id="rId2" Type="http://schemas.openxmlformats.org/officeDocument/2006/relationships/slideLayout" Target="../slideLayouts/slideLayout7.xml" /><Relationship Id="rId1" Type="http://schemas.openxmlformats.org/officeDocument/2006/relationships/vmlDrawing" Target="../drawings/vmlDrawing8.vml" /><Relationship Id="rId6" Type="http://schemas.openxmlformats.org/officeDocument/2006/relationships/slide" Target="slide5.xml" /><Relationship Id="rId5" Type="http://schemas.openxmlformats.org/officeDocument/2006/relationships/slide" Target="slide3.xml" /><Relationship Id="rId4" Type="http://schemas.openxmlformats.org/officeDocument/2006/relationships/image" Target="../media/image24.emf" /></Relationships>
</file>

<file path=ppt/slides/_rels/slide17.xml.rels><?xml version="1.0" encoding="UTF-8" standalone="yes"?>
<Relationships xmlns="http://schemas.openxmlformats.org/package/2006/relationships"><Relationship Id="rId3" Type="http://schemas.openxmlformats.org/officeDocument/2006/relationships/audio" Target="../media/audio3.wav" /><Relationship Id="rId2" Type="http://schemas.openxmlformats.org/officeDocument/2006/relationships/image" Target="../media/image25.png" /><Relationship Id="rId1" Type="http://schemas.openxmlformats.org/officeDocument/2006/relationships/slideLayout" Target="../slideLayouts/slideLayout7.xml" /><Relationship Id="rId5" Type="http://schemas.openxmlformats.org/officeDocument/2006/relationships/slide" Target="slide5.xml" /><Relationship Id="rId4" Type="http://schemas.openxmlformats.org/officeDocument/2006/relationships/slide" Target="slide3.xml" /></Relationships>
</file>

<file path=ppt/slides/_rels/slide18.xml.rels><?xml version="1.0" encoding="UTF-8" standalone="yes"?>
<Relationships xmlns="http://schemas.openxmlformats.org/package/2006/relationships"><Relationship Id="rId3" Type="http://schemas.openxmlformats.org/officeDocument/2006/relationships/audio" Target="../media/audio4.wav" /><Relationship Id="rId2" Type="http://schemas.openxmlformats.org/officeDocument/2006/relationships/image" Target="../media/image26.png" /><Relationship Id="rId1" Type="http://schemas.openxmlformats.org/officeDocument/2006/relationships/slideLayout" Target="../slideLayouts/slideLayout7.xml" /><Relationship Id="rId5" Type="http://schemas.openxmlformats.org/officeDocument/2006/relationships/slide" Target="slide5.xml" /><Relationship Id="rId4" Type="http://schemas.openxmlformats.org/officeDocument/2006/relationships/slide" Target="slide3.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 /><Relationship Id="rId2" Type="http://schemas.openxmlformats.org/officeDocument/2006/relationships/slideLayout" Target="../slideLayouts/slideLayout7.xml" /><Relationship Id="rId1" Type="http://schemas.openxmlformats.org/officeDocument/2006/relationships/vmlDrawing" Target="../drawings/vmlDrawing1.vml" /><Relationship Id="rId5" Type="http://schemas.openxmlformats.org/officeDocument/2006/relationships/image" Target="../media/image2.png" /><Relationship Id="rId4" Type="http://schemas.openxmlformats.org/officeDocument/2006/relationships/image" Target="../media/image1.emf" /></Relationships>
</file>

<file path=ppt/slides/_rels/slide20.xml.rels><?xml version="1.0" encoding="UTF-8" standalone="yes"?>
<Relationships xmlns="http://schemas.openxmlformats.org/package/2006/relationships"><Relationship Id="rId2" Type="http://schemas.openxmlformats.org/officeDocument/2006/relationships/image" Target="../media/image27.jpeg" /><Relationship Id="rId1" Type="http://schemas.openxmlformats.org/officeDocument/2006/relationships/slideLayout" Target="../slideLayouts/slideLayout7.xml" /></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9.bin" /><Relationship Id="rId2" Type="http://schemas.openxmlformats.org/officeDocument/2006/relationships/slideLayout" Target="../slideLayouts/slideLayout7.xml" /><Relationship Id="rId1" Type="http://schemas.openxmlformats.org/officeDocument/2006/relationships/vmlDrawing" Target="../drawings/vmlDrawing9.vml" /><Relationship Id="rId6" Type="http://schemas.openxmlformats.org/officeDocument/2006/relationships/slide" Target="slide5.xml" /><Relationship Id="rId5" Type="http://schemas.openxmlformats.org/officeDocument/2006/relationships/slide" Target="slide3.xml" /><Relationship Id="rId4" Type="http://schemas.openxmlformats.org/officeDocument/2006/relationships/image" Target="../media/image28.emf" /></Relationships>
</file>

<file path=ppt/slides/_rels/slide22.xml.rels><?xml version="1.0" encoding="UTF-8" standalone="yes"?>
<Relationships xmlns="http://schemas.openxmlformats.org/package/2006/relationships"><Relationship Id="rId3" Type="http://schemas.openxmlformats.org/officeDocument/2006/relationships/image" Target="../media/image30.png" /><Relationship Id="rId2" Type="http://schemas.openxmlformats.org/officeDocument/2006/relationships/image" Target="../media/image29.png" /><Relationship Id="rId1" Type="http://schemas.openxmlformats.org/officeDocument/2006/relationships/slideLayout" Target="../slideLayouts/slideLayout7.xml" /></Relationships>
</file>

<file path=ppt/slides/_rels/slide23.xml.rels><?xml version="1.0" encoding="UTF-8" standalone="yes"?>
<Relationships xmlns="http://schemas.openxmlformats.org/package/2006/relationships"><Relationship Id="rId3" Type="http://schemas.openxmlformats.org/officeDocument/2006/relationships/image" Target="../media/image31.jpeg" /><Relationship Id="rId2" Type="http://schemas.openxmlformats.org/officeDocument/2006/relationships/audio" Target="../media/audio5.wav" /><Relationship Id="rId1" Type="http://schemas.openxmlformats.org/officeDocument/2006/relationships/slideLayout" Target="../slideLayouts/slideLayout7.xml" /><Relationship Id="rId5" Type="http://schemas.openxmlformats.org/officeDocument/2006/relationships/slide" Target="slide5.xml" /><Relationship Id="rId4" Type="http://schemas.openxmlformats.org/officeDocument/2006/relationships/slide" Target="slide3.xml" /></Relationships>
</file>

<file path=ppt/slides/_rels/slide24.xml.rels><?xml version="1.0" encoding="UTF-8" standalone="yes"?>
<Relationships xmlns="http://schemas.openxmlformats.org/package/2006/relationships"><Relationship Id="rId3" Type="http://schemas.openxmlformats.org/officeDocument/2006/relationships/image" Target="../media/image31.jpeg" /><Relationship Id="rId7" Type="http://schemas.openxmlformats.org/officeDocument/2006/relationships/image" Target="http://scienceblogs.com/purepedantry/upload/2007/03/synapse.gif" TargetMode="External" /><Relationship Id="rId2" Type="http://schemas.openxmlformats.org/officeDocument/2006/relationships/audio" Target="../media/audio6.wav" /><Relationship Id="rId1" Type="http://schemas.openxmlformats.org/officeDocument/2006/relationships/slideLayout" Target="../slideLayouts/slideLayout7.xml" /><Relationship Id="rId6" Type="http://schemas.openxmlformats.org/officeDocument/2006/relationships/image" Target="../media/image32.png" /><Relationship Id="rId5" Type="http://schemas.openxmlformats.org/officeDocument/2006/relationships/slide" Target="slide5.xml" /><Relationship Id="rId4" Type="http://schemas.openxmlformats.org/officeDocument/2006/relationships/slide" Target="slide3.xml" /></Relationships>
</file>

<file path=ppt/slides/_rels/slide25.xml.rels><?xml version="1.0" encoding="UTF-8" standalone="yes"?>
<Relationships xmlns="http://schemas.openxmlformats.org/package/2006/relationships"><Relationship Id="rId3" Type="http://schemas.openxmlformats.org/officeDocument/2006/relationships/audio" Target="../media/audio7.wav" /><Relationship Id="rId7" Type="http://schemas.openxmlformats.org/officeDocument/2006/relationships/slide" Target="slide5.xml" /><Relationship Id="rId2" Type="http://schemas.openxmlformats.org/officeDocument/2006/relationships/slideLayout" Target="../slideLayouts/slideLayout7.xml" /><Relationship Id="rId1" Type="http://schemas.openxmlformats.org/officeDocument/2006/relationships/vmlDrawing" Target="../drawings/vmlDrawing10.vml" /><Relationship Id="rId6" Type="http://schemas.openxmlformats.org/officeDocument/2006/relationships/slide" Target="slide3.xml" /><Relationship Id="rId5" Type="http://schemas.openxmlformats.org/officeDocument/2006/relationships/image" Target="../media/image33.png" /><Relationship Id="rId4" Type="http://schemas.openxmlformats.org/officeDocument/2006/relationships/oleObject" Target="../embeddings/oleObject10.bin" /></Relationships>
</file>

<file path=ppt/slides/_rels/slide26.xml.rels><?xml version="1.0" encoding="UTF-8" standalone="yes"?>
<Relationships xmlns="http://schemas.openxmlformats.org/package/2006/relationships"><Relationship Id="rId3" Type="http://schemas.openxmlformats.org/officeDocument/2006/relationships/audio" Target="../media/audio8.wav" /><Relationship Id="rId2" Type="http://schemas.openxmlformats.org/officeDocument/2006/relationships/image" Target="../media/image34.png" /><Relationship Id="rId1" Type="http://schemas.openxmlformats.org/officeDocument/2006/relationships/slideLayout" Target="../slideLayouts/slideLayout7.xml" /><Relationship Id="rId5" Type="http://schemas.openxmlformats.org/officeDocument/2006/relationships/slide" Target="slide5.xml" /><Relationship Id="rId4" Type="http://schemas.openxmlformats.org/officeDocument/2006/relationships/slide" Target="slide3.xml" /></Relationships>
</file>

<file path=ppt/slides/_rels/slide27.xml.rels><?xml version="1.0" encoding="UTF-8" standalone="yes"?>
<Relationships xmlns="http://schemas.openxmlformats.org/package/2006/relationships"><Relationship Id="rId3" Type="http://schemas.openxmlformats.org/officeDocument/2006/relationships/audio" Target="../media/audio9.wav" /><Relationship Id="rId2" Type="http://schemas.openxmlformats.org/officeDocument/2006/relationships/image" Target="../media/image34.png" /><Relationship Id="rId1" Type="http://schemas.openxmlformats.org/officeDocument/2006/relationships/slideLayout" Target="../slideLayouts/slideLayout7.xml" /><Relationship Id="rId5" Type="http://schemas.openxmlformats.org/officeDocument/2006/relationships/slide" Target="slide5.xml" /><Relationship Id="rId4" Type="http://schemas.openxmlformats.org/officeDocument/2006/relationships/slide" Target="slide3.xml" /></Relationships>
</file>

<file path=ppt/slides/_rels/slide28.xml.rels><?xml version="1.0" encoding="UTF-8" standalone="yes"?>
<Relationships xmlns="http://schemas.openxmlformats.org/package/2006/relationships"><Relationship Id="rId3" Type="http://schemas.openxmlformats.org/officeDocument/2006/relationships/audio" Target="../media/audio10.wav" /><Relationship Id="rId2" Type="http://schemas.openxmlformats.org/officeDocument/2006/relationships/image" Target="../media/image35.png" /><Relationship Id="rId1" Type="http://schemas.openxmlformats.org/officeDocument/2006/relationships/slideLayout" Target="../slideLayouts/slideLayout7.xml" /><Relationship Id="rId5" Type="http://schemas.openxmlformats.org/officeDocument/2006/relationships/slide" Target="slide5.xml" /><Relationship Id="rId4" Type="http://schemas.openxmlformats.org/officeDocument/2006/relationships/slide" Target="slide3.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image" Target="../media/image3.jpeg" /><Relationship Id="rId1" Type="http://schemas.openxmlformats.org/officeDocument/2006/relationships/slideLayout" Target="../slideLayouts/slideLayout7.xml" /><Relationship Id="rId6" Type="http://schemas.openxmlformats.org/officeDocument/2006/relationships/image" Target="../media/image6.jpeg" /><Relationship Id="rId5" Type="http://schemas.openxmlformats.org/officeDocument/2006/relationships/image" Target="../media/image5.jpeg" /><Relationship Id="rId4" Type="http://schemas.openxmlformats.org/officeDocument/2006/relationships/hyperlink" Target="#334,3,Slide 3" /></Relationships>
</file>

<file path=ppt/slides/_rels/slide5.xml.rels><?xml version="1.0" encoding="UTF-8" standalone="yes"?>
<Relationships xmlns="http://schemas.openxmlformats.org/package/2006/relationships"><Relationship Id="rId3" Type="http://schemas.openxmlformats.org/officeDocument/2006/relationships/image" Target="../media/image8.jpeg" /><Relationship Id="rId2" Type="http://schemas.openxmlformats.org/officeDocument/2006/relationships/image" Target="../media/image7.png"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 /><Relationship Id="rId2" Type="http://schemas.openxmlformats.org/officeDocument/2006/relationships/slideLayout" Target="../slideLayouts/slideLayout7.xml" /><Relationship Id="rId1" Type="http://schemas.openxmlformats.org/officeDocument/2006/relationships/vmlDrawing" Target="../drawings/vmlDrawing2.vml" /><Relationship Id="rId6" Type="http://schemas.openxmlformats.org/officeDocument/2006/relationships/slide" Target="slide5.xml" /><Relationship Id="rId5" Type="http://schemas.openxmlformats.org/officeDocument/2006/relationships/slide" Target="slide3.xml" /><Relationship Id="rId4" Type="http://schemas.openxmlformats.org/officeDocument/2006/relationships/image" Target="../media/image9.emf" /></Relationships>
</file>

<file path=ppt/slides/_rels/slide7.xml.rels><?xml version="1.0" encoding="UTF-8" standalone="yes"?>
<Relationships xmlns="http://schemas.openxmlformats.org/package/2006/relationships"><Relationship Id="rId8" Type="http://schemas.openxmlformats.org/officeDocument/2006/relationships/image" Target="http://upload.wikimedia.org/wikipedia/commons/b/ba/Neuron-no_labels.png" TargetMode="External" /><Relationship Id="rId3" Type="http://schemas.openxmlformats.org/officeDocument/2006/relationships/oleObject" Target="../embeddings/oleObject3.bin" /><Relationship Id="rId7" Type="http://schemas.openxmlformats.org/officeDocument/2006/relationships/image" Target="../media/image11.png" /><Relationship Id="rId2" Type="http://schemas.openxmlformats.org/officeDocument/2006/relationships/slideLayout" Target="../slideLayouts/slideLayout7.xml" /><Relationship Id="rId1" Type="http://schemas.openxmlformats.org/officeDocument/2006/relationships/vmlDrawing" Target="../drawings/vmlDrawing3.vml" /><Relationship Id="rId6" Type="http://schemas.openxmlformats.org/officeDocument/2006/relationships/slide" Target="slide5.xml" /><Relationship Id="rId5" Type="http://schemas.openxmlformats.org/officeDocument/2006/relationships/slide" Target="slide3.xml" /><Relationship Id="rId4" Type="http://schemas.openxmlformats.org/officeDocument/2006/relationships/image" Target="../media/image10.emf" /></Relationships>
</file>

<file path=ppt/slides/_rels/slide8.xml.rels><?xml version="1.0" encoding="UTF-8" standalone="yes"?>
<Relationships xmlns="http://schemas.openxmlformats.org/package/2006/relationships"><Relationship Id="rId8" Type="http://schemas.openxmlformats.org/officeDocument/2006/relationships/hyperlink" Target="http://health.howstuffworks.com/brain2.htm" TargetMode="External" /><Relationship Id="rId3" Type="http://schemas.openxmlformats.org/officeDocument/2006/relationships/oleObject" Target="../embeddings/oleObject4.bin" /><Relationship Id="rId7" Type="http://schemas.openxmlformats.org/officeDocument/2006/relationships/image" Target="../media/image13.jpeg" /><Relationship Id="rId2" Type="http://schemas.openxmlformats.org/officeDocument/2006/relationships/slideLayout" Target="../slideLayouts/slideLayout7.xml" /><Relationship Id="rId1" Type="http://schemas.openxmlformats.org/officeDocument/2006/relationships/vmlDrawing" Target="../drawings/vmlDrawing4.vml" /><Relationship Id="rId6" Type="http://schemas.openxmlformats.org/officeDocument/2006/relationships/slide" Target="slide5.xml" /><Relationship Id="rId5" Type="http://schemas.openxmlformats.org/officeDocument/2006/relationships/slide" Target="slide3.xml" /><Relationship Id="rId10" Type="http://schemas.openxmlformats.org/officeDocument/2006/relationships/image" Target="../media/image15.png" /><Relationship Id="rId4" Type="http://schemas.openxmlformats.org/officeDocument/2006/relationships/image" Target="../media/image12.emf" /><Relationship Id="rId9" Type="http://schemas.openxmlformats.org/officeDocument/2006/relationships/image" Target="../media/image14.png" /></Relationships>
</file>

<file path=ppt/slides/_rels/slide9.xml.rels><?xml version="1.0" encoding="UTF-8" standalone="yes"?>
<Relationships xmlns="http://schemas.openxmlformats.org/package/2006/relationships"><Relationship Id="rId2" Type="http://schemas.openxmlformats.org/officeDocument/2006/relationships/image" Target="../media/image16.jpeg"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a:extLst>
              <a:ext uri="{FF2B5EF4-FFF2-40B4-BE49-F238E27FC236}">
                <a16:creationId xmlns:a16="http://schemas.microsoft.com/office/drawing/2014/main" id="{05B0C097-0165-4C0A-A79B-687EE5ABE5F5}"/>
              </a:ext>
            </a:extLst>
          </p:cNvPr>
          <p:cNvSpPr txBox="1">
            <a:spLocks noChangeArrowheads="1"/>
          </p:cNvSpPr>
          <p:nvPr/>
        </p:nvSpPr>
        <p:spPr bwMode="auto">
          <a:xfrm>
            <a:off x="990600" y="1600200"/>
            <a:ext cx="7023100" cy="25590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5400" b="1">
                <a:solidFill>
                  <a:srgbClr val="FF0000"/>
                </a:solidFill>
              </a:rPr>
              <a:t>NEURO HISTOLOGY</a:t>
            </a:r>
          </a:p>
          <a:p>
            <a:pPr algn="ctr" eaLnBrk="1" hangingPunct="1">
              <a:spcBef>
                <a:spcPct val="0"/>
              </a:spcBef>
              <a:buFontTx/>
              <a:buNone/>
            </a:pPr>
            <a:endParaRPr lang="en-US" altLang="en-US" sz="5400" b="1">
              <a:solidFill>
                <a:srgbClr val="FF0000"/>
              </a:solidFill>
            </a:endParaRPr>
          </a:p>
          <a:p>
            <a:pPr algn="ctr" eaLnBrk="1" hangingPunct="1">
              <a:spcBef>
                <a:spcPct val="0"/>
              </a:spcBef>
              <a:buFontTx/>
              <a:buNone/>
            </a:pPr>
            <a:r>
              <a:rPr lang="en-US" altLang="en-US" sz="5400" b="1">
                <a:solidFill>
                  <a:srgbClr val="FF0000"/>
                </a:solidFill>
              </a:rPr>
              <a:t>1</a:t>
            </a:r>
          </a:p>
        </p:txBody>
      </p:sp>
      <p:sp>
        <p:nvSpPr>
          <p:cNvPr id="16387" name="AutoShape 3">
            <a:hlinkClick r:id="rId2" action="ppaction://hlinksldjump" highlightClick="1"/>
            <a:extLst>
              <a:ext uri="{FF2B5EF4-FFF2-40B4-BE49-F238E27FC236}">
                <a16:creationId xmlns:a16="http://schemas.microsoft.com/office/drawing/2014/main" id="{2CF3B533-60F8-4DAE-B1A2-E4EEB743E48D}"/>
              </a:ext>
            </a:extLst>
          </p:cNvPr>
          <p:cNvSpPr>
            <a:spLocks noChangeArrowheads="1"/>
          </p:cNvSpPr>
          <p:nvPr/>
        </p:nvSpPr>
        <p:spPr bwMode="auto">
          <a:xfrm>
            <a:off x="8534400" y="990600"/>
            <a:ext cx="381000" cy="304800"/>
          </a:xfrm>
          <a:prstGeom prst="actionButtonForwardNex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16388" name="AutoShape 4">
            <a:hlinkClick r:id="" action="ppaction://hlinkshowjump?jump=endshow" highlightClick="1"/>
            <a:extLst>
              <a:ext uri="{FF2B5EF4-FFF2-40B4-BE49-F238E27FC236}">
                <a16:creationId xmlns:a16="http://schemas.microsoft.com/office/drawing/2014/main" id="{21202052-44AE-42F0-99C1-ACCE249160ED}"/>
              </a:ext>
            </a:extLst>
          </p:cNvPr>
          <p:cNvSpPr>
            <a:spLocks noChangeArrowheads="1"/>
          </p:cNvSpPr>
          <p:nvPr/>
        </p:nvSpPr>
        <p:spPr bwMode="auto">
          <a:xfrm>
            <a:off x="8077200" y="5943600"/>
            <a:ext cx="762000" cy="457200"/>
          </a:xfrm>
          <a:prstGeom prst="actionButtonBlank">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b="1"/>
              <a:t>Quit</a:t>
            </a:r>
          </a:p>
        </p:txBody>
      </p:sp>
    </p:spTree>
  </p:cSld>
  <p:clrMapOvr>
    <a:masterClrMapping/>
  </p:clrMapOvr>
  <p:transition spd="slow" advClick="0">
    <p:zoom/>
    <p:sndAc>
      <p:end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2">
            <a:hlinkClick r:id="" action="ppaction://hlinkshowjump?jump=nextslide" highlightClick="1"/>
            <a:extLst>
              <a:ext uri="{FF2B5EF4-FFF2-40B4-BE49-F238E27FC236}">
                <a16:creationId xmlns:a16="http://schemas.microsoft.com/office/drawing/2014/main" id="{DBD4C472-5FEC-4473-BE4C-C8FDDF4B937A}"/>
              </a:ext>
            </a:extLst>
          </p:cNvPr>
          <p:cNvSpPr>
            <a:spLocks noChangeArrowheads="1"/>
          </p:cNvSpPr>
          <p:nvPr/>
        </p:nvSpPr>
        <p:spPr bwMode="auto">
          <a:xfrm>
            <a:off x="8534400" y="990600"/>
            <a:ext cx="381000" cy="304800"/>
          </a:xfrm>
          <a:prstGeom prst="actionButtonForwardNex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25603" name="AutoShape 3">
            <a:hlinkClick r:id="" action="ppaction://hlinkshowjump?jump=previousslide" highlightClick="1"/>
            <a:extLst>
              <a:ext uri="{FF2B5EF4-FFF2-40B4-BE49-F238E27FC236}">
                <a16:creationId xmlns:a16="http://schemas.microsoft.com/office/drawing/2014/main" id="{4F94B73C-ABA9-4325-9D49-A557ADDBEA3B}"/>
              </a:ext>
            </a:extLst>
          </p:cNvPr>
          <p:cNvSpPr>
            <a:spLocks noChangeArrowheads="1"/>
          </p:cNvSpPr>
          <p:nvPr/>
        </p:nvSpPr>
        <p:spPr bwMode="auto">
          <a:xfrm>
            <a:off x="7924800" y="990600"/>
            <a:ext cx="381000" cy="304800"/>
          </a:xfrm>
          <a:prstGeom prst="actionButtonBackPrevious">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25604" name="Rectangle 4">
            <a:extLst>
              <a:ext uri="{FF2B5EF4-FFF2-40B4-BE49-F238E27FC236}">
                <a16:creationId xmlns:a16="http://schemas.microsoft.com/office/drawing/2014/main" id="{B4F13A6C-CE2C-4203-AA77-EC5A5903FFB9}"/>
              </a:ext>
            </a:extLst>
          </p:cNvPr>
          <p:cNvSpPr>
            <a:spLocks noChangeArrowheads="1"/>
          </p:cNvSpPr>
          <p:nvPr/>
        </p:nvSpPr>
        <p:spPr bwMode="auto">
          <a:xfrm>
            <a:off x="7772400" y="0"/>
            <a:ext cx="1371600" cy="6858000"/>
          </a:xfrm>
          <a:prstGeom prst="rect">
            <a:avLst/>
          </a:prstGeom>
          <a:noFill/>
          <a:ln w="762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graphicFrame>
        <p:nvGraphicFramePr>
          <p:cNvPr id="25605" name="Object 5">
            <a:extLst>
              <a:ext uri="{FF2B5EF4-FFF2-40B4-BE49-F238E27FC236}">
                <a16:creationId xmlns:a16="http://schemas.microsoft.com/office/drawing/2014/main" id="{46956E46-6CDF-4AB6-AE4D-3DA14675AE4E}"/>
              </a:ext>
            </a:extLst>
          </p:cNvPr>
          <p:cNvGraphicFramePr>
            <a:graphicFrameLocks noChangeAspect="1"/>
          </p:cNvGraphicFramePr>
          <p:nvPr/>
        </p:nvGraphicFramePr>
        <p:xfrm>
          <a:off x="374650" y="0"/>
          <a:ext cx="6330950" cy="6373813"/>
        </p:xfrm>
        <a:graphic>
          <a:graphicData uri="http://schemas.openxmlformats.org/presentationml/2006/ole">
            <mc:AlternateContent xmlns:mc="http://schemas.openxmlformats.org/markup-compatibility/2006">
              <mc:Choice xmlns:v="urn:schemas-microsoft-com:vml" Requires="v">
                <p:oleObj spid="_x0000_s5121" name="Document" r:id="rId3" imgW="8910944" imgH="8956116" progId="Word.Document.8">
                  <p:embed/>
                </p:oleObj>
              </mc:Choice>
              <mc:Fallback>
                <p:oleObj name="Document" r:id="rId3" imgW="8910944" imgH="8956116" progId="Word.Document.8">
                  <p:embed/>
                  <p:pic>
                    <p:nvPicPr>
                      <p:cNvPr id="25605" name="Object 5">
                        <a:extLst>
                          <a:ext uri="{FF2B5EF4-FFF2-40B4-BE49-F238E27FC236}">
                            <a16:creationId xmlns:a16="http://schemas.microsoft.com/office/drawing/2014/main" id="{46956E46-6CDF-4AB6-AE4D-3DA14675AE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650" y="0"/>
                        <a:ext cx="6330950" cy="6373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606" name="AutoShape 10">
            <a:hlinkClick r:id="" action="ppaction://hlinkshowjump?jump=endshow" highlightClick="1"/>
            <a:extLst>
              <a:ext uri="{FF2B5EF4-FFF2-40B4-BE49-F238E27FC236}">
                <a16:creationId xmlns:a16="http://schemas.microsoft.com/office/drawing/2014/main" id="{2B08B40F-17C8-49C4-92CC-48CFBA0E676B}"/>
              </a:ext>
            </a:extLst>
          </p:cNvPr>
          <p:cNvSpPr>
            <a:spLocks noChangeArrowheads="1"/>
          </p:cNvSpPr>
          <p:nvPr/>
        </p:nvSpPr>
        <p:spPr bwMode="auto">
          <a:xfrm>
            <a:off x="8077200" y="5943600"/>
            <a:ext cx="762000" cy="457200"/>
          </a:xfrm>
          <a:prstGeom prst="actionButtonBlank">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b="1"/>
              <a:t>Quit</a:t>
            </a:r>
          </a:p>
        </p:txBody>
      </p:sp>
      <p:sp>
        <p:nvSpPr>
          <p:cNvPr id="25607" name="AutoShape 13">
            <a:hlinkClick r:id="rId5" action="ppaction://hlinksldjump" highlightClick="1"/>
            <a:extLst>
              <a:ext uri="{FF2B5EF4-FFF2-40B4-BE49-F238E27FC236}">
                <a16:creationId xmlns:a16="http://schemas.microsoft.com/office/drawing/2014/main" id="{6D06A15D-D1A7-475B-9AE7-0C235AC13D1A}"/>
              </a:ext>
            </a:extLst>
          </p:cNvPr>
          <p:cNvSpPr>
            <a:spLocks noChangeArrowheads="1"/>
          </p:cNvSpPr>
          <p:nvPr/>
        </p:nvSpPr>
        <p:spPr bwMode="auto">
          <a:xfrm>
            <a:off x="7924800" y="2209800"/>
            <a:ext cx="1066800" cy="381000"/>
          </a:xfrm>
          <a:prstGeom prst="actionButtonBlank">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600" b="1">
                <a:solidFill>
                  <a:schemeClr val="bg1"/>
                </a:solidFill>
              </a:rPr>
              <a:t>Main menu</a:t>
            </a:r>
          </a:p>
        </p:txBody>
      </p:sp>
      <p:sp>
        <p:nvSpPr>
          <p:cNvPr id="25608" name="AutoShape 15">
            <a:hlinkClick r:id="" action="ppaction://hlinkshowjump?jump=lastslideviewed" highlightClick="1"/>
            <a:extLst>
              <a:ext uri="{FF2B5EF4-FFF2-40B4-BE49-F238E27FC236}">
                <a16:creationId xmlns:a16="http://schemas.microsoft.com/office/drawing/2014/main" id="{B28CAB6E-8D80-4CB8-9F7B-BCAA057E556E}"/>
              </a:ext>
            </a:extLst>
          </p:cNvPr>
          <p:cNvSpPr>
            <a:spLocks noChangeArrowheads="1"/>
          </p:cNvSpPr>
          <p:nvPr/>
        </p:nvSpPr>
        <p:spPr bwMode="auto">
          <a:xfrm>
            <a:off x="8229600" y="4419600"/>
            <a:ext cx="533400" cy="533400"/>
          </a:xfrm>
          <a:prstGeom prst="actionButtonReturn">
            <a:avLst/>
          </a:prstGeom>
          <a:solidFill>
            <a:srgbClr val="FF9900"/>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25609" name="AutoShape 16">
            <a:hlinkClick r:id="rId6" action="ppaction://hlinksldjump" highlightClick="1"/>
            <a:extLst>
              <a:ext uri="{FF2B5EF4-FFF2-40B4-BE49-F238E27FC236}">
                <a16:creationId xmlns:a16="http://schemas.microsoft.com/office/drawing/2014/main" id="{047AE739-2273-4503-8A61-87857C19B994}"/>
              </a:ext>
            </a:extLst>
          </p:cNvPr>
          <p:cNvSpPr>
            <a:spLocks noChangeArrowheads="1"/>
          </p:cNvSpPr>
          <p:nvPr/>
        </p:nvSpPr>
        <p:spPr bwMode="auto">
          <a:xfrm>
            <a:off x="7924800" y="2819400"/>
            <a:ext cx="1066800" cy="381000"/>
          </a:xfrm>
          <a:prstGeom prst="actionButtonBlank">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600" b="1"/>
              <a:t>Slide menu</a:t>
            </a:r>
          </a:p>
        </p:txBody>
      </p:sp>
    </p:spTree>
  </p:cSld>
  <p:clrMapOvr>
    <a:masterClrMapping/>
  </p:clrMapOvr>
  <p:transition spd="slow" advClick="0">
    <p:zoom/>
    <p:sndAc>
      <p:endSnd/>
    </p:sndAc>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6626" name="Group 9">
            <a:extLst>
              <a:ext uri="{FF2B5EF4-FFF2-40B4-BE49-F238E27FC236}">
                <a16:creationId xmlns:a16="http://schemas.microsoft.com/office/drawing/2014/main" id="{BC6DE6A3-BC51-4136-97A6-CA3383369EEB}"/>
              </a:ext>
            </a:extLst>
          </p:cNvPr>
          <p:cNvGrpSpPr>
            <a:grpSpLocks/>
          </p:cNvGrpSpPr>
          <p:nvPr/>
        </p:nvGrpSpPr>
        <p:grpSpPr bwMode="auto">
          <a:xfrm>
            <a:off x="179388" y="692150"/>
            <a:ext cx="8785225" cy="5616575"/>
            <a:chOff x="113" y="436"/>
            <a:chExt cx="5534" cy="3538"/>
          </a:xfrm>
        </p:grpSpPr>
        <p:pic>
          <p:nvPicPr>
            <p:cNvPr id="26627" name="Picture 4" descr="11_04">
              <a:extLst>
                <a:ext uri="{FF2B5EF4-FFF2-40B4-BE49-F238E27FC236}">
                  <a16:creationId xmlns:a16="http://schemas.microsoft.com/office/drawing/2014/main" id="{E1248919-AB3C-4855-9D5F-53BD9981A1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 y="436"/>
              <a:ext cx="5534" cy="3538"/>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6628" name="Text Box 7">
              <a:extLst>
                <a:ext uri="{FF2B5EF4-FFF2-40B4-BE49-F238E27FC236}">
                  <a16:creationId xmlns:a16="http://schemas.microsoft.com/office/drawing/2014/main" id="{AC097FB7-D0B1-42BC-B931-FE2036109DE2}"/>
                </a:ext>
              </a:extLst>
            </p:cNvPr>
            <p:cNvSpPr txBox="1">
              <a:spLocks noChangeArrowheads="1"/>
            </p:cNvSpPr>
            <p:nvPr/>
          </p:nvSpPr>
          <p:spPr bwMode="auto">
            <a:xfrm>
              <a:off x="4649" y="2795"/>
              <a:ext cx="953" cy="28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000" b="1"/>
                <a:t>telodendria</a:t>
              </a:r>
              <a:r>
                <a:rPr lang="en-US" altLang="en-US" sz="2400"/>
                <a:t> </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A79A113B-3BEE-4284-87A6-83002F65D5B0}"/>
              </a:ext>
            </a:extLst>
          </p:cNvPr>
          <p:cNvSpPr>
            <a:spLocks noChangeArrowheads="1"/>
          </p:cNvSpPr>
          <p:nvPr/>
        </p:nvSpPr>
        <p:spPr bwMode="auto">
          <a:xfrm>
            <a:off x="7772400" y="0"/>
            <a:ext cx="1371600" cy="6858000"/>
          </a:xfrm>
          <a:prstGeom prst="rect">
            <a:avLst/>
          </a:prstGeom>
          <a:noFill/>
          <a:ln w="762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27651" name="AutoShape 4">
            <a:hlinkClick r:id="" action="ppaction://hlinkshowjump?jump=previousslide" highlightClick="1"/>
            <a:extLst>
              <a:ext uri="{FF2B5EF4-FFF2-40B4-BE49-F238E27FC236}">
                <a16:creationId xmlns:a16="http://schemas.microsoft.com/office/drawing/2014/main" id="{2F335C61-45FB-4CA2-ACDA-AE908818835A}"/>
              </a:ext>
            </a:extLst>
          </p:cNvPr>
          <p:cNvSpPr>
            <a:spLocks noChangeArrowheads="1"/>
          </p:cNvSpPr>
          <p:nvPr/>
        </p:nvSpPr>
        <p:spPr bwMode="auto">
          <a:xfrm>
            <a:off x="7924800" y="990600"/>
            <a:ext cx="381000" cy="304800"/>
          </a:xfrm>
          <a:prstGeom prst="actionButtonBackPrevious">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27652" name="AutoShape 5">
            <a:hlinkClick r:id="" action="ppaction://hlinkshowjump?jump=nextslide" highlightClick="1"/>
            <a:extLst>
              <a:ext uri="{FF2B5EF4-FFF2-40B4-BE49-F238E27FC236}">
                <a16:creationId xmlns:a16="http://schemas.microsoft.com/office/drawing/2014/main" id="{91FF4C44-16A1-4D2B-A9F5-00DCD47AF7C9}"/>
              </a:ext>
            </a:extLst>
          </p:cNvPr>
          <p:cNvSpPr>
            <a:spLocks noChangeArrowheads="1"/>
          </p:cNvSpPr>
          <p:nvPr/>
        </p:nvSpPr>
        <p:spPr bwMode="auto">
          <a:xfrm>
            <a:off x="8534400" y="990600"/>
            <a:ext cx="381000" cy="304800"/>
          </a:xfrm>
          <a:prstGeom prst="actionButtonForwardNex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27653" name="AutoShape 6">
            <a:hlinkClick r:id="" action="ppaction://noaction" highlightClick="1">
              <a:snd r:embed="rId2" name="6.wav"/>
            </a:hlinkClick>
            <a:extLst>
              <a:ext uri="{FF2B5EF4-FFF2-40B4-BE49-F238E27FC236}">
                <a16:creationId xmlns:a16="http://schemas.microsoft.com/office/drawing/2014/main" id="{64BD2590-BC33-41DA-830F-BA4E46E7FD94}"/>
              </a:ext>
            </a:extLst>
          </p:cNvPr>
          <p:cNvSpPr>
            <a:spLocks noChangeArrowheads="1"/>
          </p:cNvSpPr>
          <p:nvPr/>
        </p:nvSpPr>
        <p:spPr bwMode="auto">
          <a:xfrm>
            <a:off x="8077200" y="1447800"/>
            <a:ext cx="685800" cy="533400"/>
          </a:xfrm>
          <a:prstGeom prst="actionButtonSound">
            <a:avLst/>
          </a:prstGeom>
          <a:solidFill>
            <a:srgbClr val="0000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27654" name="AutoShape 7">
            <a:hlinkClick r:id="" action="ppaction://hlinkshowjump?jump=endshow" highlightClick="1"/>
            <a:extLst>
              <a:ext uri="{FF2B5EF4-FFF2-40B4-BE49-F238E27FC236}">
                <a16:creationId xmlns:a16="http://schemas.microsoft.com/office/drawing/2014/main" id="{77AA6DA6-11D0-4E88-A18A-C8564C8C1ED6}"/>
              </a:ext>
            </a:extLst>
          </p:cNvPr>
          <p:cNvSpPr>
            <a:spLocks noChangeArrowheads="1"/>
          </p:cNvSpPr>
          <p:nvPr/>
        </p:nvSpPr>
        <p:spPr bwMode="auto">
          <a:xfrm>
            <a:off x="8077200" y="5943600"/>
            <a:ext cx="762000" cy="457200"/>
          </a:xfrm>
          <a:prstGeom prst="actionButtonBlank">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b="1"/>
              <a:t>Quit</a:t>
            </a:r>
          </a:p>
        </p:txBody>
      </p:sp>
      <p:pic>
        <p:nvPicPr>
          <p:cNvPr id="27655" name="Picture 8" descr="1">
            <a:extLst>
              <a:ext uri="{FF2B5EF4-FFF2-40B4-BE49-F238E27FC236}">
                <a16:creationId xmlns:a16="http://schemas.microsoft.com/office/drawing/2014/main" id="{6D0B8C3A-EBFF-4ECD-B154-A395CEB859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204" t="3030" b="44444"/>
          <a:stretch>
            <a:fillRect/>
          </a:stretch>
        </p:blipFill>
        <p:spPr bwMode="auto">
          <a:xfrm>
            <a:off x="0" y="0"/>
            <a:ext cx="6705600" cy="598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9" descr="1">
            <a:extLst>
              <a:ext uri="{FF2B5EF4-FFF2-40B4-BE49-F238E27FC236}">
                <a16:creationId xmlns:a16="http://schemas.microsoft.com/office/drawing/2014/main" id="{3839B406-524B-448F-B67B-18867718E6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020" b="1010"/>
          <a:stretch>
            <a:fillRect/>
          </a:stretch>
        </p:blipFill>
        <p:spPr bwMode="auto">
          <a:xfrm>
            <a:off x="5334000" y="0"/>
            <a:ext cx="2319338"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7" name="AutoShape 10">
            <a:extLst>
              <a:ext uri="{FF2B5EF4-FFF2-40B4-BE49-F238E27FC236}">
                <a16:creationId xmlns:a16="http://schemas.microsoft.com/office/drawing/2014/main" id="{1F7E76BA-A662-4C88-9051-9EF2364E1901}"/>
              </a:ext>
            </a:extLst>
          </p:cNvPr>
          <p:cNvSpPr>
            <a:spLocks noChangeArrowheads="1"/>
          </p:cNvSpPr>
          <p:nvPr/>
        </p:nvSpPr>
        <p:spPr bwMode="auto">
          <a:xfrm rot="-1764511">
            <a:off x="4724400" y="1295400"/>
            <a:ext cx="977900" cy="228600"/>
          </a:xfrm>
          <a:prstGeom prst="leftArrow">
            <a:avLst>
              <a:gd name="adj1" fmla="val 50000"/>
              <a:gd name="adj2" fmla="val 106944"/>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27658" name="Text Box 11">
            <a:extLst>
              <a:ext uri="{FF2B5EF4-FFF2-40B4-BE49-F238E27FC236}">
                <a16:creationId xmlns:a16="http://schemas.microsoft.com/office/drawing/2014/main" id="{1A96A77A-0F27-4594-ADC1-2D126C59F11E}"/>
              </a:ext>
            </a:extLst>
          </p:cNvPr>
          <p:cNvSpPr txBox="1">
            <a:spLocks noChangeArrowheads="1"/>
          </p:cNvSpPr>
          <p:nvPr/>
        </p:nvSpPr>
        <p:spPr bwMode="auto">
          <a:xfrm>
            <a:off x="0" y="0"/>
            <a:ext cx="2224088" cy="4572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1" u="sng"/>
              <a:t>Typical Neuron</a:t>
            </a:r>
          </a:p>
        </p:txBody>
      </p:sp>
      <p:sp>
        <p:nvSpPr>
          <p:cNvPr id="27659" name="AutoShape 12">
            <a:extLst>
              <a:ext uri="{FF2B5EF4-FFF2-40B4-BE49-F238E27FC236}">
                <a16:creationId xmlns:a16="http://schemas.microsoft.com/office/drawing/2014/main" id="{0EC4AC4C-264F-4795-8D31-A7080461BDAA}"/>
              </a:ext>
            </a:extLst>
          </p:cNvPr>
          <p:cNvSpPr>
            <a:spLocks noChangeArrowheads="1"/>
          </p:cNvSpPr>
          <p:nvPr/>
        </p:nvSpPr>
        <p:spPr bwMode="auto">
          <a:xfrm rot="3101109">
            <a:off x="3879057" y="997743"/>
            <a:ext cx="228600" cy="671513"/>
          </a:xfrm>
          <a:prstGeom prst="downArrow">
            <a:avLst>
              <a:gd name="adj1" fmla="val 50000"/>
              <a:gd name="adj2" fmla="val 73438"/>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27660" name="AutoShape 13">
            <a:extLst>
              <a:ext uri="{FF2B5EF4-FFF2-40B4-BE49-F238E27FC236}">
                <a16:creationId xmlns:a16="http://schemas.microsoft.com/office/drawing/2014/main" id="{CF4A048F-C920-4EFD-88F6-638ADCA8C299}"/>
              </a:ext>
            </a:extLst>
          </p:cNvPr>
          <p:cNvSpPr>
            <a:spLocks noChangeArrowheads="1"/>
          </p:cNvSpPr>
          <p:nvPr/>
        </p:nvSpPr>
        <p:spPr bwMode="auto">
          <a:xfrm rot="-1553923">
            <a:off x="2133600" y="1676400"/>
            <a:ext cx="228600" cy="671513"/>
          </a:xfrm>
          <a:prstGeom prst="downArrow">
            <a:avLst>
              <a:gd name="adj1" fmla="val 50000"/>
              <a:gd name="adj2" fmla="val 73438"/>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27661" name="Text Box 14">
            <a:extLst>
              <a:ext uri="{FF2B5EF4-FFF2-40B4-BE49-F238E27FC236}">
                <a16:creationId xmlns:a16="http://schemas.microsoft.com/office/drawing/2014/main" id="{138A82B4-53E2-4A91-93DB-EDA5D7DC6F58}"/>
              </a:ext>
            </a:extLst>
          </p:cNvPr>
          <p:cNvSpPr txBox="1">
            <a:spLocks noChangeArrowheads="1"/>
          </p:cNvSpPr>
          <p:nvPr/>
        </p:nvSpPr>
        <p:spPr bwMode="auto">
          <a:xfrm rot="4113195">
            <a:off x="1932782" y="1572418"/>
            <a:ext cx="920750" cy="3667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solidFill>
                  <a:schemeClr val="accent2"/>
                </a:solidFill>
              </a:rPr>
              <a:t>Impulse</a:t>
            </a:r>
          </a:p>
        </p:txBody>
      </p:sp>
      <p:sp>
        <p:nvSpPr>
          <p:cNvPr id="27662" name="Text Box 15">
            <a:extLst>
              <a:ext uri="{FF2B5EF4-FFF2-40B4-BE49-F238E27FC236}">
                <a16:creationId xmlns:a16="http://schemas.microsoft.com/office/drawing/2014/main" id="{68B9FCEA-6154-4447-BA86-D17073041645}"/>
              </a:ext>
            </a:extLst>
          </p:cNvPr>
          <p:cNvSpPr txBox="1">
            <a:spLocks noChangeArrowheads="1"/>
          </p:cNvSpPr>
          <p:nvPr/>
        </p:nvSpPr>
        <p:spPr bwMode="auto">
          <a:xfrm rot="-2171107">
            <a:off x="3733800" y="685800"/>
            <a:ext cx="920750" cy="3667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solidFill>
                  <a:schemeClr val="accent2"/>
                </a:solidFill>
              </a:rPr>
              <a:t>Impulse</a:t>
            </a:r>
          </a:p>
        </p:txBody>
      </p:sp>
      <p:sp>
        <p:nvSpPr>
          <p:cNvPr id="27663" name="Text Box 16">
            <a:extLst>
              <a:ext uri="{FF2B5EF4-FFF2-40B4-BE49-F238E27FC236}">
                <a16:creationId xmlns:a16="http://schemas.microsoft.com/office/drawing/2014/main" id="{0E064E8A-D7C6-4D1F-A089-A354B8A074FC}"/>
              </a:ext>
            </a:extLst>
          </p:cNvPr>
          <p:cNvSpPr txBox="1">
            <a:spLocks noChangeArrowheads="1"/>
          </p:cNvSpPr>
          <p:nvPr/>
        </p:nvSpPr>
        <p:spPr bwMode="auto">
          <a:xfrm rot="-77542">
            <a:off x="3124200" y="4419600"/>
            <a:ext cx="920750" cy="3667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solidFill>
                  <a:schemeClr val="accent2"/>
                </a:solidFill>
              </a:rPr>
              <a:t>Impulse</a:t>
            </a:r>
          </a:p>
        </p:txBody>
      </p:sp>
      <p:sp>
        <p:nvSpPr>
          <p:cNvPr id="27664" name="AutoShape 17">
            <a:extLst>
              <a:ext uri="{FF2B5EF4-FFF2-40B4-BE49-F238E27FC236}">
                <a16:creationId xmlns:a16="http://schemas.microsoft.com/office/drawing/2014/main" id="{E5AC23ED-5DE1-4CE7-8246-B02B10A4C920}"/>
              </a:ext>
            </a:extLst>
          </p:cNvPr>
          <p:cNvSpPr>
            <a:spLocks noChangeArrowheads="1"/>
          </p:cNvSpPr>
          <p:nvPr/>
        </p:nvSpPr>
        <p:spPr bwMode="auto">
          <a:xfrm rot="465608">
            <a:off x="2971800" y="4343400"/>
            <a:ext cx="228600" cy="671513"/>
          </a:xfrm>
          <a:prstGeom prst="downArrow">
            <a:avLst>
              <a:gd name="adj1" fmla="val 50000"/>
              <a:gd name="adj2" fmla="val 73438"/>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27665" name="Text Box 18">
            <a:extLst>
              <a:ext uri="{FF2B5EF4-FFF2-40B4-BE49-F238E27FC236}">
                <a16:creationId xmlns:a16="http://schemas.microsoft.com/office/drawing/2014/main" id="{21462ADB-2673-4A13-A29B-7818E361A25B}"/>
              </a:ext>
            </a:extLst>
          </p:cNvPr>
          <p:cNvSpPr txBox="1">
            <a:spLocks noChangeArrowheads="1"/>
          </p:cNvSpPr>
          <p:nvPr/>
        </p:nvSpPr>
        <p:spPr bwMode="auto">
          <a:xfrm>
            <a:off x="5410200" y="3429000"/>
            <a:ext cx="2330450" cy="256381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1800" b="1" i="1">
                <a:latin typeface="Arial" panose="020B0604020202020204" pitchFamily="34" charset="0"/>
                <a:cs typeface="Arial" panose="020B0604020202020204" pitchFamily="34" charset="0"/>
              </a:rPr>
              <a:t>Impulses are </a:t>
            </a:r>
          </a:p>
          <a:p>
            <a:pPr eaLnBrk="1" hangingPunct="1">
              <a:spcBef>
                <a:spcPct val="0"/>
              </a:spcBef>
              <a:buFontTx/>
              <a:buNone/>
            </a:pPr>
            <a:r>
              <a:rPr lang="en-GB" altLang="en-US" sz="1800" b="1" i="1">
                <a:latin typeface="Arial" panose="020B0604020202020204" pitchFamily="34" charset="0"/>
                <a:cs typeface="Arial" panose="020B0604020202020204" pitchFamily="34" charset="0"/>
              </a:rPr>
              <a:t>conducted in one </a:t>
            </a:r>
          </a:p>
          <a:p>
            <a:pPr eaLnBrk="1" hangingPunct="1">
              <a:spcBef>
                <a:spcPct val="0"/>
              </a:spcBef>
              <a:buFontTx/>
              <a:buNone/>
            </a:pPr>
            <a:r>
              <a:rPr lang="en-GB" altLang="en-US" sz="1800" b="1" i="1">
                <a:latin typeface="Arial" panose="020B0604020202020204" pitchFamily="34" charset="0"/>
                <a:cs typeface="Arial" panose="020B0604020202020204" pitchFamily="34" charset="0"/>
              </a:rPr>
              <a:t>direction only</a:t>
            </a:r>
            <a:endParaRPr lang="en-US" altLang="en-US" sz="1800">
              <a:cs typeface="Times New Roman" panose="02020603050405020304" pitchFamily="18" charset="0"/>
            </a:endParaRPr>
          </a:p>
          <a:p>
            <a:pPr eaLnBrk="1" hangingPunct="1">
              <a:spcBef>
                <a:spcPct val="0"/>
              </a:spcBef>
              <a:buFontTx/>
              <a:buNone/>
            </a:pPr>
            <a:endParaRPr lang="en-GB" altLang="en-US" sz="1800">
              <a:latin typeface="Arial" panose="020B0604020202020204" pitchFamily="34" charset="0"/>
              <a:cs typeface="Arial" panose="020B0604020202020204" pitchFamily="34" charset="0"/>
            </a:endParaRPr>
          </a:p>
          <a:p>
            <a:pPr eaLnBrk="1" hangingPunct="1">
              <a:spcBef>
                <a:spcPct val="0"/>
              </a:spcBef>
              <a:buFontTx/>
              <a:buNone/>
            </a:pPr>
            <a:r>
              <a:rPr lang="en-GB" altLang="en-US" sz="1800">
                <a:latin typeface="Arial" panose="020B0604020202020204" pitchFamily="34" charset="0"/>
                <a:cs typeface="Arial" panose="020B0604020202020204" pitchFamily="34" charset="0"/>
              </a:rPr>
              <a:t>Dendrites conduct </a:t>
            </a:r>
          </a:p>
          <a:p>
            <a:pPr eaLnBrk="1" hangingPunct="1">
              <a:spcBef>
                <a:spcPct val="0"/>
              </a:spcBef>
              <a:buFontTx/>
              <a:buNone/>
            </a:pPr>
            <a:r>
              <a:rPr lang="en-GB" altLang="en-US" sz="1800">
                <a:latin typeface="Arial" panose="020B0604020202020204" pitchFamily="34" charset="0"/>
                <a:cs typeface="Arial" panose="020B0604020202020204" pitchFamily="34" charset="0"/>
              </a:rPr>
              <a:t>towards the cell body</a:t>
            </a:r>
          </a:p>
          <a:p>
            <a:pPr eaLnBrk="1" hangingPunct="1">
              <a:spcBef>
                <a:spcPct val="0"/>
              </a:spcBef>
              <a:buFontTx/>
              <a:buNone/>
            </a:pPr>
            <a:r>
              <a:rPr lang="en-GB" altLang="en-US" sz="1800">
                <a:latin typeface="Arial" panose="020B0604020202020204" pitchFamily="34" charset="0"/>
                <a:cs typeface="Arial" panose="020B0604020202020204" pitchFamily="34" charset="0"/>
              </a:rPr>
              <a:t>Axons conduct away</a:t>
            </a:r>
          </a:p>
          <a:p>
            <a:pPr eaLnBrk="1" hangingPunct="1">
              <a:spcBef>
                <a:spcPct val="0"/>
              </a:spcBef>
              <a:buFontTx/>
              <a:buNone/>
            </a:pPr>
            <a:r>
              <a:rPr lang="en-GB" altLang="en-US" sz="1800">
                <a:latin typeface="Arial" panose="020B0604020202020204" pitchFamily="34" charset="0"/>
                <a:cs typeface="Arial" panose="020B0604020202020204" pitchFamily="34" charset="0"/>
              </a:rPr>
              <a:t>from cell body</a:t>
            </a:r>
            <a:endParaRPr lang="en-US" altLang="en-US" sz="1800">
              <a:cs typeface="Times New Roman" panose="02020603050405020304" pitchFamily="18" charset="0"/>
            </a:endParaRPr>
          </a:p>
          <a:p>
            <a:pPr eaLnBrk="1" hangingPunct="1">
              <a:spcBef>
                <a:spcPct val="0"/>
              </a:spcBef>
              <a:buFontTx/>
              <a:buNone/>
            </a:pPr>
            <a:endParaRPr lang="en-US" altLang="en-US" sz="1800"/>
          </a:p>
        </p:txBody>
      </p:sp>
      <p:sp>
        <p:nvSpPr>
          <p:cNvPr id="27666" name="Text Box 20">
            <a:extLst>
              <a:ext uri="{FF2B5EF4-FFF2-40B4-BE49-F238E27FC236}">
                <a16:creationId xmlns:a16="http://schemas.microsoft.com/office/drawing/2014/main" id="{0019F07C-6C0C-417E-AB2A-C493A741DC2A}"/>
              </a:ext>
            </a:extLst>
          </p:cNvPr>
          <p:cNvSpPr txBox="1">
            <a:spLocks noChangeArrowheads="1"/>
          </p:cNvSpPr>
          <p:nvPr/>
        </p:nvSpPr>
        <p:spPr bwMode="auto">
          <a:xfrm>
            <a:off x="-92075" y="5905500"/>
            <a:ext cx="7861300" cy="91598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t>The functional unit of the nervous system is the neuron. It has dendrites and 1 axon.</a:t>
            </a:r>
          </a:p>
          <a:p>
            <a:pPr eaLnBrk="1" hangingPunct="1">
              <a:spcBef>
                <a:spcPct val="0"/>
              </a:spcBef>
              <a:buFontTx/>
              <a:buNone/>
            </a:pPr>
            <a:r>
              <a:rPr lang="en-US" altLang="en-US" sz="1800"/>
              <a:t>The cell body lies in a ganglion or in the central nervous system. The cell body </a:t>
            </a:r>
          </a:p>
          <a:p>
            <a:pPr eaLnBrk="1" hangingPunct="1">
              <a:spcBef>
                <a:spcPct val="0"/>
              </a:spcBef>
              <a:buFontTx/>
              <a:buNone/>
            </a:pPr>
            <a:r>
              <a:rPr lang="en-US" altLang="en-US" sz="1800"/>
              <a:t>(Perikaryon) has a nucleus (karyon). The Nissl bodies lie around the nucleus. </a:t>
            </a:r>
          </a:p>
        </p:txBody>
      </p:sp>
      <p:sp>
        <p:nvSpPr>
          <p:cNvPr id="27667" name="Text Box 21">
            <a:extLst>
              <a:ext uri="{FF2B5EF4-FFF2-40B4-BE49-F238E27FC236}">
                <a16:creationId xmlns:a16="http://schemas.microsoft.com/office/drawing/2014/main" id="{3AD145E9-A328-4808-A4E4-582EDE3F95B9}"/>
              </a:ext>
            </a:extLst>
          </p:cNvPr>
          <p:cNvSpPr txBox="1">
            <a:spLocks noChangeArrowheads="1"/>
          </p:cNvSpPr>
          <p:nvPr/>
        </p:nvSpPr>
        <p:spPr bwMode="auto">
          <a:xfrm>
            <a:off x="2895600" y="5638800"/>
            <a:ext cx="248285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b="1"/>
              <a:t>Central nervous system</a:t>
            </a:r>
          </a:p>
        </p:txBody>
      </p:sp>
      <p:sp>
        <p:nvSpPr>
          <p:cNvPr id="27668" name="AutoShape 22">
            <a:hlinkClick r:id="rId5" action="ppaction://hlinksldjump" highlightClick="1"/>
            <a:extLst>
              <a:ext uri="{FF2B5EF4-FFF2-40B4-BE49-F238E27FC236}">
                <a16:creationId xmlns:a16="http://schemas.microsoft.com/office/drawing/2014/main" id="{02212DF9-6BF6-4F36-8558-6BE1F401887B}"/>
              </a:ext>
            </a:extLst>
          </p:cNvPr>
          <p:cNvSpPr>
            <a:spLocks noChangeArrowheads="1"/>
          </p:cNvSpPr>
          <p:nvPr/>
        </p:nvSpPr>
        <p:spPr bwMode="auto">
          <a:xfrm>
            <a:off x="7924800" y="2209800"/>
            <a:ext cx="1066800" cy="381000"/>
          </a:xfrm>
          <a:prstGeom prst="actionButtonBlank">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600" b="1">
                <a:solidFill>
                  <a:schemeClr val="bg1"/>
                </a:solidFill>
              </a:rPr>
              <a:t>Main menu</a:t>
            </a:r>
          </a:p>
        </p:txBody>
      </p:sp>
      <p:sp>
        <p:nvSpPr>
          <p:cNvPr id="27669" name="AutoShape 23">
            <a:hlinkClick r:id="" action="ppaction://hlinkshowjump?jump=lastslideviewed" highlightClick="1"/>
            <a:extLst>
              <a:ext uri="{FF2B5EF4-FFF2-40B4-BE49-F238E27FC236}">
                <a16:creationId xmlns:a16="http://schemas.microsoft.com/office/drawing/2014/main" id="{2E3703C1-6B1E-4C55-9F39-FFB6A94A64F3}"/>
              </a:ext>
            </a:extLst>
          </p:cNvPr>
          <p:cNvSpPr>
            <a:spLocks noChangeArrowheads="1"/>
          </p:cNvSpPr>
          <p:nvPr/>
        </p:nvSpPr>
        <p:spPr bwMode="auto">
          <a:xfrm>
            <a:off x="8229600" y="4419600"/>
            <a:ext cx="533400" cy="533400"/>
          </a:xfrm>
          <a:prstGeom prst="actionButtonReturn">
            <a:avLst/>
          </a:prstGeom>
          <a:solidFill>
            <a:srgbClr val="FF9900"/>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27670" name="AutoShape 24">
            <a:hlinkClick r:id="rId6" action="ppaction://hlinksldjump" highlightClick="1"/>
            <a:extLst>
              <a:ext uri="{FF2B5EF4-FFF2-40B4-BE49-F238E27FC236}">
                <a16:creationId xmlns:a16="http://schemas.microsoft.com/office/drawing/2014/main" id="{95F5C1A8-246C-4631-85BD-CEA97D5E8425}"/>
              </a:ext>
            </a:extLst>
          </p:cNvPr>
          <p:cNvSpPr>
            <a:spLocks noChangeArrowheads="1"/>
          </p:cNvSpPr>
          <p:nvPr/>
        </p:nvSpPr>
        <p:spPr bwMode="auto">
          <a:xfrm>
            <a:off x="7924800" y="2819400"/>
            <a:ext cx="1066800" cy="381000"/>
          </a:xfrm>
          <a:prstGeom prst="actionButtonBlank">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600" b="1"/>
              <a:t>Slide menu</a:t>
            </a:r>
          </a:p>
        </p:txBody>
      </p:sp>
      <p:sp>
        <p:nvSpPr>
          <p:cNvPr id="27671" name="Rectangle 25">
            <a:extLst>
              <a:ext uri="{FF2B5EF4-FFF2-40B4-BE49-F238E27FC236}">
                <a16:creationId xmlns:a16="http://schemas.microsoft.com/office/drawing/2014/main" id="{B0FEFD5B-EFB8-4CC6-9160-7BB50B7D8F31}"/>
              </a:ext>
            </a:extLst>
          </p:cNvPr>
          <p:cNvSpPr>
            <a:spLocks noChangeArrowheads="1"/>
          </p:cNvSpPr>
          <p:nvPr/>
        </p:nvSpPr>
        <p:spPr bwMode="auto">
          <a:xfrm>
            <a:off x="0" y="5589588"/>
            <a:ext cx="2298700"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a:t>(Junqueira et al, 1986).</a:t>
            </a:r>
          </a:p>
        </p:txBody>
      </p:sp>
    </p:spTree>
  </p:cSld>
  <p:clrMapOvr>
    <a:masterClrMapping/>
  </p:clrMapOvr>
  <p:transition spd="slow" advClick="0">
    <p:zoom/>
    <p:sndAc>
      <p:endSnd/>
    </p:sndAc>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
            <a:hlinkClick r:id="" action="ppaction://hlinkshowjump?jump=nextslide" highlightClick="1"/>
            <a:extLst>
              <a:ext uri="{FF2B5EF4-FFF2-40B4-BE49-F238E27FC236}">
                <a16:creationId xmlns:a16="http://schemas.microsoft.com/office/drawing/2014/main" id="{A7DE1662-B638-441B-8FCB-EC9AFB607BDB}"/>
              </a:ext>
            </a:extLst>
          </p:cNvPr>
          <p:cNvSpPr>
            <a:spLocks noChangeArrowheads="1"/>
          </p:cNvSpPr>
          <p:nvPr/>
        </p:nvSpPr>
        <p:spPr bwMode="auto">
          <a:xfrm>
            <a:off x="8534400" y="990600"/>
            <a:ext cx="381000" cy="304800"/>
          </a:xfrm>
          <a:prstGeom prst="actionButtonForwardNex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28675" name="AutoShape 3">
            <a:hlinkClick r:id="" action="ppaction://hlinkshowjump?jump=previousslide" highlightClick="1"/>
            <a:extLst>
              <a:ext uri="{FF2B5EF4-FFF2-40B4-BE49-F238E27FC236}">
                <a16:creationId xmlns:a16="http://schemas.microsoft.com/office/drawing/2014/main" id="{A37535D3-3494-4CD5-A3AB-83108CE19216}"/>
              </a:ext>
            </a:extLst>
          </p:cNvPr>
          <p:cNvSpPr>
            <a:spLocks noChangeArrowheads="1"/>
          </p:cNvSpPr>
          <p:nvPr/>
        </p:nvSpPr>
        <p:spPr bwMode="auto">
          <a:xfrm>
            <a:off x="7924800" y="990600"/>
            <a:ext cx="381000" cy="304800"/>
          </a:xfrm>
          <a:prstGeom prst="actionButtonBackPrevious">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28676" name="Rectangle 4">
            <a:extLst>
              <a:ext uri="{FF2B5EF4-FFF2-40B4-BE49-F238E27FC236}">
                <a16:creationId xmlns:a16="http://schemas.microsoft.com/office/drawing/2014/main" id="{BA6556F1-F0AB-4DAC-B389-8E2CA41BB551}"/>
              </a:ext>
            </a:extLst>
          </p:cNvPr>
          <p:cNvSpPr>
            <a:spLocks noChangeArrowheads="1"/>
          </p:cNvSpPr>
          <p:nvPr/>
        </p:nvSpPr>
        <p:spPr bwMode="auto">
          <a:xfrm>
            <a:off x="7772400" y="0"/>
            <a:ext cx="1371600" cy="6858000"/>
          </a:xfrm>
          <a:prstGeom prst="rect">
            <a:avLst/>
          </a:prstGeom>
          <a:noFill/>
          <a:ln w="762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graphicFrame>
        <p:nvGraphicFramePr>
          <p:cNvPr id="28677" name="Object 5">
            <a:extLst>
              <a:ext uri="{FF2B5EF4-FFF2-40B4-BE49-F238E27FC236}">
                <a16:creationId xmlns:a16="http://schemas.microsoft.com/office/drawing/2014/main" id="{C9023A88-7500-4950-9B05-FE05B9C350E0}"/>
              </a:ext>
            </a:extLst>
          </p:cNvPr>
          <p:cNvGraphicFramePr>
            <a:graphicFrameLocks noChangeAspect="1"/>
          </p:cNvGraphicFramePr>
          <p:nvPr/>
        </p:nvGraphicFramePr>
        <p:xfrm>
          <a:off x="0" y="0"/>
          <a:ext cx="7661275" cy="7702550"/>
        </p:xfrm>
        <a:graphic>
          <a:graphicData uri="http://schemas.openxmlformats.org/presentationml/2006/ole">
            <mc:AlternateContent xmlns:mc="http://schemas.openxmlformats.org/markup-compatibility/2006">
              <mc:Choice xmlns:v="urn:schemas-microsoft-com:vml" Requires="v">
                <p:oleObj spid="_x0000_s6145" name="Document" r:id="rId3" imgW="9292466" imgH="9287851" progId="Word.Document.8">
                  <p:embed/>
                </p:oleObj>
              </mc:Choice>
              <mc:Fallback>
                <p:oleObj name="Document" r:id="rId3" imgW="9292466" imgH="9287851" progId="Word.Document.8">
                  <p:embed/>
                  <p:pic>
                    <p:nvPicPr>
                      <p:cNvPr id="28677" name="Object 5">
                        <a:extLst>
                          <a:ext uri="{FF2B5EF4-FFF2-40B4-BE49-F238E27FC236}">
                            <a16:creationId xmlns:a16="http://schemas.microsoft.com/office/drawing/2014/main" id="{C9023A88-7500-4950-9B05-FE05B9C350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661275" cy="7702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678" name="AutoShape 10">
            <a:hlinkClick r:id="" action="ppaction://hlinkshowjump?jump=endshow" highlightClick="1"/>
            <a:extLst>
              <a:ext uri="{FF2B5EF4-FFF2-40B4-BE49-F238E27FC236}">
                <a16:creationId xmlns:a16="http://schemas.microsoft.com/office/drawing/2014/main" id="{D77C2738-F61F-4B27-BDAE-00BF9A175704}"/>
              </a:ext>
            </a:extLst>
          </p:cNvPr>
          <p:cNvSpPr>
            <a:spLocks noChangeArrowheads="1"/>
          </p:cNvSpPr>
          <p:nvPr/>
        </p:nvSpPr>
        <p:spPr bwMode="auto">
          <a:xfrm>
            <a:off x="8077200" y="5943600"/>
            <a:ext cx="762000" cy="457200"/>
          </a:xfrm>
          <a:prstGeom prst="actionButtonBlank">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b="1"/>
              <a:t>Quit</a:t>
            </a:r>
          </a:p>
        </p:txBody>
      </p:sp>
      <p:sp>
        <p:nvSpPr>
          <p:cNvPr id="28679" name="AutoShape 13">
            <a:hlinkClick r:id="rId5" action="ppaction://hlinksldjump" highlightClick="1"/>
            <a:extLst>
              <a:ext uri="{FF2B5EF4-FFF2-40B4-BE49-F238E27FC236}">
                <a16:creationId xmlns:a16="http://schemas.microsoft.com/office/drawing/2014/main" id="{68C1182E-2CDC-438B-8D1F-E01837F79E74}"/>
              </a:ext>
            </a:extLst>
          </p:cNvPr>
          <p:cNvSpPr>
            <a:spLocks noChangeArrowheads="1"/>
          </p:cNvSpPr>
          <p:nvPr/>
        </p:nvSpPr>
        <p:spPr bwMode="auto">
          <a:xfrm>
            <a:off x="7924800" y="2209800"/>
            <a:ext cx="1066800" cy="381000"/>
          </a:xfrm>
          <a:prstGeom prst="actionButtonBlank">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600" b="1">
                <a:solidFill>
                  <a:schemeClr val="bg1"/>
                </a:solidFill>
              </a:rPr>
              <a:t>Main menu</a:t>
            </a:r>
          </a:p>
        </p:txBody>
      </p:sp>
      <p:sp>
        <p:nvSpPr>
          <p:cNvPr id="28680" name="AutoShape 15">
            <a:hlinkClick r:id="" action="ppaction://hlinkshowjump?jump=lastslideviewed" highlightClick="1"/>
            <a:extLst>
              <a:ext uri="{FF2B5EF4-FFF2-40B4-BE49-F238E27FC236}">
                <a16:creationId xmlns:a16="http://schemas.microsoft.com/office/drawing/2014/main" id="{8F4DD676-77A7-4274-A202-591A51C096D6}"/>
              </a:ext>
            </a:extLst>
          </p:cNvPr>
          <p:cNvSpPr>
            <a:spLocks noChangeArrowheads="1"/>
          </p:cNvSpPr>
          <p:nvPr/>
        </p:nvSpPr>
        <p:spPr bwMode="auto">
          <a:xfrm>
            <a:off x="8229600" y="4419600"/>
            <a:ext cx="533400" cy="533400"/>
          </a:xfrm>
          <a:prstGeom prst="actionButtonReturn">
            <a:avLst/>
          </a:prstGeom>
          <a:solidFill>
            <a:srgbClr val="FF9900"/>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28681" name="AutoShape 16">
            <a:hlinkClick r:id="rId6" action="ppaction://hlinksldjump" highlightClick="1"/>
            <a:extLst>
              <a:ext uri="{FF2B5EF4-FFF2-40B4-BE49-F238E27FC236}">
                <a16:creationId xmlns:a16="http://schemas.microsoft.com/office/drawing/2014/main" id="{508C79EF-2387-4543-8803-7AF9A6FF508E}"/>
              </a:ext>
            </a:extLst>
          </p:cNvPr>
          <p:cNvSpPr>
            <a:spLocks noChangeArrowheads="1"/>
          </p:cNvSpPr>
          <p:nvPr/>
        </p:nvSpPr>
        <p:spPr bwMode="auto">
          <a:xfrm>
            <a:off x="7924800" y="2819400"/>
            <a:ext cx="1066800" cy="381000"/>
          </a:xfrm>
          <a:prstGeom prst="actionButtonBlank">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600" b="1"/>
              <a:t>Slide menu</a:t>
            </a:r>
          </a:p>
        </p:txBody>
      </p:sp>
    </p:spTree>
  </p:cSld>
  <p:clrMapOvr>
    <a:masterClrMapping/>
  </p:clrMapOvr>
  <p:transition spd="slow" advClick="0">
    <p:zoom/>
    <p:sndAc>
      <p:endSnd/>
    </p:sndAc>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1">
            <a:extLst>
              <a:ext uri="{FF2B5EF4-FFF2-40B4-BE49-F238E27FC236}">
                <a16:creationId xmlns:a16="http://schemas.microsoft.com/office/drawing/2014/main" id="{0668B000-4DA9-4718-B744-48F90B021635}"/>
              </a:ext>
            </a:extLst>
          </p:cNvPr>
          <p:cNvSpPr>
            <a:spLocks noChangeArrowheads="1"/>
          </p:cNvSpPr>
          <p:nvPr/>
        </p:nvSpPr>
        <p:spPr bwMode="auto">
          <a:xfrm>
            <a:off x="6781800" y="0"/>
            <a:ext cx="990600" cy="5867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29699" name="Rectangle 2">
            <a:extLst>
              <a:ext uri="{FF2B5EF4-FFF2-40B4-BE49-F238E27FC236}">
                <a16:creationId xmlns:a16="http://schemas.microsoft.com/office/drawing/2014/main" id="{098C6433-B773-4122-BF06-384BB0F7C1F9}"/>
              </a:ext>
            </a:extLst>
          </p:cNvPr>
          <p:cNvSpPr>
            <a:spLocks noChangeArrowheads="1"/>
          </p:cNvSpPr>
          <p:nvPr/>
        </p:nvSpPr>
        <p:spPr bwMode="auto">
          <a:xfrm>
            <a:off x="7772400" y="0"/>
            <a:ext cx="1371600" cy="6858000"/>
          </a:xfrm>
          <a:prstGeom prst="rect">
            <a:avLst/>
          </a:prstGeom>
          <a:noFill/>
          <a:ln w="762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29700" name="AutoShape 4">
            <a:hlinkClick r:id="" action="ppaction://hlinkshowjump?jump=previousslide" highlightClick="1"/>
            <a:extLst>
              <a:ext uri="{FF2B5EF4-FFF2-40B4-BE49-F238E27FC236}">
                <a16:creationId xmlns:a16="http://schemas.microsoft.com/office/drawing/2014/main" id="{47DC4C52-E4E4-4C20-83D1-B90F2F092686}"/>
              </a:ext>
            </a:extLst>
          </p:cNvPr>
          <p:cNvSpPr>
            <a:spLocks noChangeArrowheads="1"/>
          </p:cNvSpPr>
          <p:nvPr/>
        </p:nvSpPr>
        <p:spPr bwMode="auto">
          <a:xfrm>
            <a:off x="7924800" y="990600"/>
            <a:ext cx="381000" cy="304800"/>
          </a:xfrm>
          <a:prstGeom prst="actionButtonBackPrevious">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29701" name="AutoShape 5">
            <a:hlinkClick r:id="" action="ppaction://hlinkshowjump?jump=nextslide" highlightClick="1"/>
            <a:extLst>
              <a:ext uri="{FF2B5EF4-FFF2-40B4-BE49-F238E27FC236}">
                <a16:creationId xmlns:a16="http://schemas.microsoft.com/office/drawing/2014/main" id="{54AC8596-8173-42B5-8EA5-0F927C8BCF78}"/>
              </a:ext>
            </a:extLst>
          </p:cNvPr>
          <p:cNvSpPr>
            <a:spLocks noChangeArrowheads="1"/>
          </p:cNvSpPr>
          <p:nvPr/>
        </p:nvSpPr>
        <p:spPr bwMode="auto">
          <a:xfrm>
            <a:off x="8534400" y="990600"/>
            <a:ext cx="381000" cy="304800"/>
          </a:xfrm>
          <a:prstGeom prst="actionButtonForwardNex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29702" name="AutoShape 6">
            <a:hlinkClick r:id="" action="ppaction://noaction" highlightClick="1">
              <a:snd r:embed="rId2" name="7.wav"/>
            </a:hlinkClick>
            <a:extLst>
              <a:ext uri="{FF2B5EF4-FFF2-40B4-BE49-F238E27FC236}">
                <a16:creationId xmlns:a16="http://schemas.microsoft.com/office/drawing/2014/main" id="{5F5A5916-A533-4073-8F6D-F66B44187618}"/>
              </a:ext>
            </a:extLst>
          </p:cNvPr>
          <p:cNvSpPr>
            <a:spLocks noChangeArrowheads="1"/>
          </p:cNvSpPr>
          <p:nvPr/>
        </p:nvSpPr>
        <p:spPr bwMode="auto">
          <a:xfrm>
            <a:off x="8077200" y="1447800"/>
            <a:ext cx="685800" cy="533400"/>
          </a:xfrm>
          <a:prstGeom prst="actionButtonSound">
            <a:avLst/>
          </a:prstGeom>
          <a:solidFill>
            <a:srgbClr val="0000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29703" name="AutoShape 10">
            <a:hlinkClick r:id="" action="ppaction://hlinkshowjump?jump=endshow" highlightClick="1"/>
            <a:extLst>
              <a:ext uri="{FF2B5EF4-FFF2-40B4-BE49-F238E27FC236}">
                <a16:creationId xmlns:a16="http://schemas.microsoft.com/office/drawing/2014/main" id="{97E31C4F-5F6C-4E02-9C66-411245E06DD1}"/>
              </a:ext>
            </a:extLst>
          </p:cNvPr>
          <p:cNvSpPr>
            <a:spLocks noChangeArrowheads="1"/>
          </p:cNvSpPr>
          <p:nvPr/>
        </p:nvSpPr>
        <p:spPr bwMode="auto">
          <a:xfrm>
            <a:off x="8077200" y="5943600"/>
            <a:ext cx="762000" cy="457200"/>
          </a:xfrm>
          <a:prstGeom prst="actionButtonBlank">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b="1"/>
              <a:t>Quit</a:t>
            </a:r>
          </a:p>
        </p:txBody>
      </p:sp>
      <p:pic>
        <p:nvPicPr>
          <p:cNvPr id="29704" name="Picture 13" descr="1">
            <a:extLst>
              <a:ext uri="{FF2B5EF4-FFF2-40B4-BE49-F238E27FC236}">
                <a16:creationId xmlns:a16="http://schemas.microsoft.com/office/drawing/2014/main" id="{E4425308-2553-4DC4-B8EC-FA836AD1F7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945" t="55556" r="6033" b="865"/>
          <a:stretch>
            <a:fillRect/>
          </a:stretch>
        </p:blipFill>
        <p:spPr bwMode="auto">
          <a:xfrm>
            <a:off x="0" y="0"/>
            <a:ext cx="6781800" cy="585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5" name="AutoShape 15">
            <a:extLst>
              <a:ext uri="{FF2B5EF4-FFF2-40B4-BE49-F238E27FC236}">
                <a16:creationId xmlns:a16="http://schemas.microsoft.com/office/drawing/2014/main" id="{7330FDA2-3D1A-4F8C-843E-540F29C55AB8}"/>
              </a:ext>
            </a:extLst>
          </p:cNvPr>
          <p:cNvSpPr>
            <a:spLocks noChangeArrowheads="1"/>
          </p:cNvSpPr>
          <p:nvPr/>
        </p:nvSpPr>
        <p:spPr bwMode="auto">
          <a:xfrm rot="-193725">
            <a:off x="1979613" y="225425"/>
            <a:ext cx="304800" cy="671513"/>
          </a:xfrm>
          <a:prstGeom prst="downArrow">
            <a:avLst>
              <a:gd name="adj1" fmla="val 50000"/>
              <a:gd name="adj2" fmla="val 55078"/>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29706" name="Text Box 17">
            <a:extLst>
              <a:ext uri="{FF2B5EF4-FFF2-40B4-BE49-F238E27FC236}">
                <a16:creationId xmlns:a16="http://schemas.microsoft.com/office/drawing/2014/main" id="{8E0D22FD-A75D-4A8C-A175-2264B2F4F0BF}"/>
              </a:ext>
            </a:extLst>
          </p:cNvPr>
          <p:cNvSpPr txBox="1">
            <a:spLocks noChangeArrowheads="1"/>
          </p:cNvSpPr>
          <p:nvPr/>
        </p:nvSpPr>
        <p:spPr bwMode="auto">
          <a:xfrm rot="-77542">
            <a:off x="1143000" y="381000"/>
            <a:ext cx="920750" cy="3667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solidFill>
                  <a:schemeClr val="accent2"/>
                </a:solidFill>
              </a:rPr>
              <a:t>Impulse</a:t>
            </a:r>
          </a:p>
        </p:txBody>
      </p:sp>
      <p:pic>
        <p:nvPicPr>
          <p:cNvPr id="29707" name="Picture 12" descr="1">
            <a:extLst>
              <a:ext uri="{FF2B5EF4-FFF2-40B4-BE49-F238E27FC236}">
                <a16:creationId xmlns:a16="http://schemas.microsoft.com/office/drawing/2014/main" id="{E5C43611-0FA0-4762-A10D-FAF00C92CF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020" b="1010"/>
          <a:stretch>
            <a:fillRect/>
          </a:stretch>
        </p:blipFill>
        <p:spPr bwMode="auto">
          <a:xfrm>
            <a:off x="5334000" y="304800"/>
            <a:ext cx="231933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8" name="AutoShape 16">
            <a:extLst>
              <a:ext uri="{FF2B5EF4-FFF2-40B4-BE49-F238E27FC236}">
                <a16:creationId xmlns:a16="http://schemas.microsoft.com/office/drawing/2014/main" id="{A8FA3E88-31E6-4F62-B9E4-40B16802056F}"/>
              </a:ext>
            </a:extLst>
          </p:cNvPr>
          <p:cNvSpPr>
            <a:spLocks noChangeArrowheads="1"/>
          </p:cNvSpPr>
          <p:nvPr/>
        </p:nvSpPr>
        <p:spPr bwMode="auto">
          <a:xfrm rot="-369984">
            <a:off x="4876800" y="2743200"/>
            <a:ext cx="977900" cy="228600"/>
          </a:xfrm>
          <a:prstGeom prst="leftArrow">
            <a:avLst>
              <a:gd name="adj1" fmla="val 50000"/>
              <a:gd name="adj2" fmla="val 106944"/>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29709" name="Text Box 18">
            <a:extLst>
              <a:ext uri="{FF2B5EF4-FFF2-40B4-BE49-F238E27FC236}">
                <a16:creationId xmlns:a16="http://schemas.microsoft.com/office/drawing/2014/main" id="{A369029C-C107-4F22-BDF0-AEC50BE95D6B}"/>
              </a:ext>
            </a:extLst>
          </p:cNvPr>
          <p:cNvSpPr txBox="1">
            <a:spLocks noChangeArrowheads="1"/>
          </p:cNvSpPr>
          <p:nvPr/>
        </p:nvSpPr>
        <p:spPr bwMode="auto">
          <a:xfrm>
            <a:off x="0" y="5942013"/>
            <a:ext cx="7785100" cy="91598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t>The axon carries the impulse away from the cell body. The axon can break up into</a:t>
            </a:r>
          </a:p>
          <a:p>
            <a:pPr eaLnBrk="1" hangingPunct="1">
              <a:spcBef>
                <a:spcPct val="0"/>
              </a:spcBef>
              <a:buFontTx/>
              <a:buNone/>
            </a:pPr>
            <a:r>
              <a:rPr lang="en-US" altLang="en-US" sz="1800"/>
              <a:t>collateral branches. In this case they carry the impulse to muscle fibers where they </a:t>
            </a:r>
          </a:p>
          <a:p>
            <a:pPr eaLnBrk="1" hangingPunct="1">
              <a:spcBef>
                <a:spcPct val="0"/>
              </a:spcBef>
              <a:buFontTx/>
              <a:buNone/>
            </a:pPr>
            <a:r>
              <a:rPr lang="en-US" altLang="en-US" sz="1800"/>
              <a:t>form motor end plates.  </a:t>
            </a:r>
          </a:p>
        </p:txBody>
      </p:sp>
      <p:sp>
        <p:nvSpPr>
          <p:cNvPr id="29710" name="Text Box 19">
            <a:extLst>
              <a:ext uri="{FF2B5EF4-FFF2-40B4-BE49-F238E27FC236}">
                <a16:creationId xmlns:a16="http://schemas.microsoft.com/office/drawing/2014/main" id="{8A3F06FA-C641-4432-A966-8DE3DE5A1002}"/>
              </a:ext>
            </a:extLst>
          </p:cNvPr>
          <p:cNvSpPr txBox="1">
            <a:spLocks noChangeArrowheads="1"/>
          </p:cNvSpPr>
          <p:nvPr/>
        </p:nvSpPr>
        <p:spPr bwMode="auto">
          <a:xfrm>
            <a:off x="3108325" y="900113"/>
            <a:ext cx="1411288" cy="3365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600" b="1"/>
              <a:t>Myelin sheath</a:t>
            </a:r>
          </a:p>
        </p:txBody>
      </p:sp>
      <p:sp>
        <p:nvSpPr>
          <p:cNvPr id="29711" name="Line 20">
            <a:extLst>
              <a:ext uri="{FF2B5EF4-FFF2-40B4-BE49-F238E27FC236}">
                <a16:creationId xmlns:a16="http://schemas.microsoft.com/office/drawing/2014/main" id="{12C58F10-C9EF-4DE4-8127-D7C6CF65E068}"/>
              </a:ext>
            </a:extLst>
          </p:cNvPr>
          <p:cNvSpPr>
            <a:spLocks noChangeShapeType="1"/>
          </p:cNvSpPr>
          <p:nvPr/>
        </p:nvSpPr>
        <p:spPr bwMode="auto">
          <a:xfrm>
            <a:off x="2590800" y="1066800"/>
            <a:ext cx="6096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12" name="AutoShape 23">
            <a:hlinkClick r:id="rId5" action="ppaction://hlinksldjump" highlightClick="1"/>
            <a:extLst>
              <a:ext uri="{FF2B5EF4-FFF2-40B4-BE49-F238E27FC236}">
                <a16:creationId xmlns:a16="http://schemas.microsoft.com/office/drawing/2014/main" id="{766C2716-8A71-4668-8AEA-A5837B5B01B4}"/>
              </a:ext>
            </a:extLst>
          </p:cNvPr>
          <p:cNvSpPr>
            <a:spLocks noChangeArrowheads="1"/>
          </p:cNvSpPr>
          <p:nvPr/>
        </p:nvSpPr>
        <p:spPr bwMode="auto">
          <a:xfrm>
            <a:off x="7924800" y="2209800"/>
            <a:ext cx="1066800" cy="381000"/>
          </a:xfrm>
          <a:prstGeom prst="actionButtonBlank">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600" b="1">
                <a:solidFill>
                  <a:schemeClr val="bg1"/>
                </a:solidFill>
              </a:rPr>
              <a:t>Main menu</a:t>
            </a:r>
          </a:p>
        </p:txBody>
      </p:sp>
      <p:sp>
        <p:nvSpPr>
          <p:cNvPr id="29713" name="AutoShape 25">
            <a:hlinkClick r:id="" action="ppaction://hlinkshowjump?jump=lastslideviewed" highlightClick="1"/>
            <a:extLst>
              <a:ext uri="{FF2B5EF4-FFF2-40B4-BE49-F238E27FC236}">
                <a16:creationId xmlns:a16="http://schemas.microsoft.com/office/drawing/2014/main" id="{54568103-6290-4DE7-B8F4-9089204491EA}"/>
              </a:ext>
            </a:extLst>
          </p:cNvPr>
          <p:cNvSpPr>
            <a:spLocks noChangeArrowheads="1"/>
          </p:cNvSpPr>
          <p:nvPr/>
        </p:nvSpPr>
        <p:spPr bwMode="auto">
          <a:xfrm>
            <a:off x="8229600" y="4419600"/>
            <a:ext cx="533400" cy="533400"/>
          </a:xfrm>
          <a:prstGeom prst="actionButtonReturn">
            <a:avLst/>
          </a:prstGeom>
          <a:solidFill>
            <a:srgbClr val="FF9900"/>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29714" name="AutoShape 26">
            <a:hlinkClick r:id="rId6" action="ppaction://hlinksldjump" highlightClick="1"/>
            <a:extLst>
              <a:ext uri="{FF2B5EF4-FFF2-40B4-BE49-F238E27FC236}">
                <a16:creationId xmlns:a16="http://schemas.microsoft.com/office/drawing/2014/main" id="{610DAF2B-4F3D-4D65-B435-7615365A8180}"/>
              </a:ext>
            </a:extLst>
          </p:cNvPr>
          <p:cNvSpPr>
            <a:spLocks noChangeArrowheads="1"/>
          </p:cNvSpPr>
          <p:nvPr/>
        </p:nvSpPr>
        <p:spPr bwMode="auto">
          <a:xfrm>
            <a:off x="7924800" y="2819400"/>
            <a:ext cx="1066800" cy="381000"/>
          </a:xfrm>
          <a:prstGeom prst="actionButtonBlank">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600" b="1"/>
              <a:t>Slide menu</a:t>
            </a:r>
          </a:p>
        </p:txBody>
      </p:sp>
      <p:sp>
        <p:nvSpPr>
          <p:cNvPr id="29715" name="Rectangle 27">
            <a:extLst>
              <a:ext uri="{FF2B5EF4-FFF2-40B4-BE49-F238E27FC236}">
                <a16:creationId xmlns:a16="http://schemas.microsoft.com/office/drawing/2014/main" id="{627E5C1F-A2E9-44E4-96F2-9DAA6B72DE4A}"/>
              </a:ext>
            </a:extLst>
          </p:cNvPr>
          <p:cNvSpPr>
            <a:spLocks noChangeArrowheads="1"/>
          </p:cNvSpPr>
          <p:nvPr/>
        </p:nvSpPr>
        <p:spPr bwMode="auto">
          <a:xfrm>
            <a:off x="5364163" y="5445125"/>
            <a:ext cx="22987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a:t>(Junqueira et al, 1986).</a:t>
            </a:r>
          </a:p>
        </p:txBody>
      </p:sp>
    </p:spTree>
  </p:cSld>
  <p:clrMapOvr>
    <a:masterClrMapping/>
  </p:clrMapOvr>
  <p:transition spd="slow" advClick="0">
    <p:zoom/>
    <p:sndAc>
      <p:endSnd/>
    </p:sndAc>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3">
            <a:hlinkClick r:id="" action="ppaction://hlinkshowjump?jump=previousslide" highlightClick="1"/>
            <a:extLst>
              <a:ext uri="{FF2B5EF4-FFF2-40B4-BE49-F238E27FC236}">
                <a16:creationId xmlns:a16="http://schemas.microsoft.com/office/drawing/2014/main" id="{B4AE9406-7FCE-45A3-B7FF-981E1EE90FF6}"/>
              </a:ext>
            </a:extLst>
          </p:cNvPr>
          <p:cNvSpPr>
            <a:spLocks noChangeArrowheads="1"/>
          </p:cNvSpPr>
          <p:nvPr/>
        </p:nvSpPr>
        <p:spPr bwMode="auto">
          <a:xfrm>
            <a:off x="7924800" y="990600"/>
            <a:ext cx="381000" cy="304800"/>
          </a:xfrm>
          <a:prstGeom prst="actionButtonBackPrevious">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0723" name="Rectangle 4">
            <a:extLst>
              <a:ext uri="{FF2B5EF4-FFF2-40B4-BE49-F238E27FC236}">
                <a16:creationId xmlns:a16="http://schemas.microsoft.com/office/drawing/2014/main" id="{B71CC5DE-EA5E-458B-AB31-6E066F1ECBB0}"/>
              </a:ext>
            </a:extLst>
          </p:cNvPr>
          <p:cNvSpPr>
            <a:spLocks noChangeArrowheads="1"/>
          </p:cNvSpPr>
          <p:nvPr/>
        </p:nvSpPr>
        <p:spPr bwMode="auto">
          <a:xfrm>
            <a:off x="7772400" y="0"/>
            <a:ext cx="1371600" cy="6858000"/>
          </a:xfrm>
          <a:prstGeom prst="rect">
            <a:avLst/>
          </a:prstGeom>
          <a:noFill/>
          <a:ln w="762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graphicFrame>
        <p:nvGraphicFramePr>
          <p:cNvPr id="30724" name="Object 5">
            <a:extLst>
              <a:ext uri="{FF2B5EF4-FFF2-40B4-BE49-F238E27FC236}">
                <a16:creationId xmlns:a16="http://schemas.microsoft.com/office/drawing/2014/main" id="{7A4176A7-5325-4E86-9CAB-2518F97C8A88}"/>
              </a:ext>
            </a:extLst>
          </p:cNvPr>
          <p:cNvGraphicFramePr>
            <a:graphicFrameLocks noChangeAspect="1"/>
          </p:cNvGraphicFramePr>
          <p:nvPr/>
        </p:nvGraphicFramePr>
        <p:xfrm>
          <a:off x="179388" y="404813"/>
          <a:ext cx="7129462" cy="7104062"/>
        </p:xfrm>
        <a:graphic>
          <a:graphicData uri="http://schemas.openxmlformats.org/presentationml/2006/ole">
            <mc:AlternateContent xmlns:mc="http://schemas.openxmlformats.org/markup-compatibility/2006">
              <mc:Choice xmlns:v="urn:schemas-microsoft-com:vml" Requires="v">
                <p:oleObj spid="_x0000_s7169" name="Document" r:id="rId3" imgW="8651308" imgH="9079887" progId="Word.Document.8">
                  <p:embed/>
                </p:oleObj>
              </mc:Choice>
              <mc:Fallback>
                <p:oleObj name="Document" r:id="rId3" imgW="8651308" imgH="9079887" progId="Word.Document.8">
                  <p:embed/>
                  <p:pic>
                    <p:nvPicPr>
                      <p:cNvPr id="30724" name="Object 5">
                        <a:extLst>
                          <a:ext uri="{FF2B5EF4-FFF2-40B4-BE49-F238E27FC236}">
                            <a16:creationId xmlns:a16="http://schemas.microsoft.com/office/drawing/2014/main" id="{7A4176A7-5325-4E86-9CAB-2518F97C8A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404813"/>
                        <a:ext cx="7129462" cy="7104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25" name="AutoShape 10">
            <a:hlinkClick r:id="" action="ppaction://hlinkshowjump?jump=endshow" highlightClick="1"/>
            <a:extLst>
              <a:ext uri="{FF2B5EF4-FFF2-40B4-BE49-F238E27FC236}">
                <a16:creationId xmlns:a16="http://schemas.microsoft.com/office/drawing/2014/main" id="{10D93444-F5C6-4213-A461-49AA47FEC3F9}"/>
              </a:ext>
            </a:extLst>
          </p:cNvPr>
          <p:cNvSpPr>
            <a:spLocks noChangeArrowheads="1"/>
          </p:cNvSpPr>
          <p:nvPr/>
        </p:nvSpPr>
        <p:spPr bwMode="auto">
          <a:xfrm>
            <a:off x="8077200" y="5943600"/>
            <a:ext cx="762000" cy="457200"/>
          </a:xfrm>
          <a:prstGeom prst="actionButtonBlank">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b="1"/>
              <a:t>Quit</a:t>
            </a:r>
          </a:p>
        </p:txBody>
      </p:sp>
      <p:sp>
        <p:nvSpPr>
          <p:cNvPr id="30726" name="AutoShape 12">
            <a:hlinkClick r:id="" action="ppaction://hlinkshowjump?jump=nextslide" highlightClick="1"/>
            <a:extLst>
              <a:ext uri="{FF2B5EF4-FFF2-40B4-BE49-F238E27FC236}">
                <a16:creationId xmlns:a16="http://schemas.microsoft.com/office/drawing/2014/main" id="{EA32C736-ECED-49A6-9D6F-A308D39A4441}"/>
              </a:ext>
            </a:extLst>
          </p:cNvPr>
          <p:cNvSpPr>
            <a:spLocks noChangeArrowheads="1"/>
          </p:cNvSpPr>
          <p:nvPr/>
        </p:nvSpPr>
        <p:spPr bwMode="auto">
          <a:xfrm>
            <a:off x="8534400" y="990600"/>
            <a:ext cx="381000" cy="304800"/>
          </a:xfrm>
          <a:prstGeom prst="actionButtonForwardNex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0727" name="AutoShape 14">
            <a:hlinkClick r:id="rId5" action="ppaction://hlinksldjump" highlightClick="1"/>
            <a:extLst>
              <a:ext uri="{FF2B5EF4-FFF2-40B4-BE49-F238E27FC236}">
                <a16:creationId xmlns:a16="http://schemas.microsoft.com/office/drawing/2014/main" id="{A8905D69-9384-4CF9-A2E5-66530F10C426}"/>
              </a:ext>
            </a:extLst>
          </p:cNvPr>
          <p:cNvSpPr>
            <a:spLocks noChangeArrowheads="1"/>
          </p:cNvSpPr>
          <p:nvPr/>
        </p:nvSpPr>
        <p:spPr bwMode="auto">
          <a:xfrm>
            <a:off x="7924800" y="2209800"/>
            <a:ext cx="1066800" cy="381000"/>
          </a:xfrm>
          <a:prstGeom prst="actionButtonBlank">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600" b="1">
                <a:solidFill>
                  <a:schemeClr val="bg1"/>
                </a:solidFill>
              </a:rPr>
              <a:t>Main menu</a:t>
            </a:r>
          </a:p>
        </p:txBody>
      </p:sp>
      <p:sp>
        <p:nvSpPr>
          <p:cNvPr id="30728" name="AutoShape 16">
            <a:hlinkClick r:id="" action="ppaction://hlinkshowjump?jump=lastslideviewed" highlightClick="1"/>
            <a:extLst>
              <a:ext uri="{FF2B5EF4-FFF2-40B4-BE49-F238E27FC236}">
                <a16:creationId xmlns:a16="http://schemas.microsoft.com/office/drawing/2014/main" id="{1E532315-974E-4D3C-8A93-AF589873232B}"/>
              </a:ext>
            </a:extLst>
          </p:cNvPr>
          <p:cNvSpPr>
            <a:spLocks noChangeArrowheads="1"/>
          </p:cNvSpPr>
          <p:nvPr/>
        </p:nvSpPr>
        <p:spPr bwMode="auto">
          <a:xfrm>
            <a:off x="8229600" y="4419600"/>
            <a:ext cx="533400" cy="533400"/>
          </a:xfrm>
          <a:prstGeom prst="actionButtonReturn">
            <a:avLst/>
          </a:prstGeom>
          <a:solidFill>
            <a:srgbClr val="FF9900"/>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0729" name="AutoShape 17">
            <a:hlinkClick r:id="rId6" action="ppaction://hlinksldjump" highlightClick="1"/>
            <a:extLst>
              <a:ext uri="{FF2B5EF4-FFF2-40B4-BE49-F238E27FC236}">
                <a16:creationId xmlns:a16="http://schemas.microsoft.com/office/drawing/2014/main" id="{3B8C1154-BF06-4062-A4D9-02FD337660EB}"/>
              </a:ext>
            </a:extLst>
          </p:cNvPr>
          <p:cNvSpPr>
            <a:spLocks noChangeArrowheads="1"/>
          </p:cNvSpPr>
          <p:nvPr/>
        </p:nvSpPr>
        <p:spPr bwMode="auto">
          <a:xfrm>
            <a:off x="7924800" y="2819400"/>
            <a:ext cx="1066800" cy="381000"/>
          </a:xfrm>
          <a:prstGeom prst="actionButtonBlank">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600" b="1"/>
              <a:t>Slide menu</a:t>
            </a:r>
          </a:p>
        </p:txBody>
      </p:sp>
    </p:spTree>
  </p:cSld>
  <p:clrMapOvr>
    <a:masterClrMapping/>
  </p:clrMapOvr>
  <p:transition spd="slow" advClick="0">
    <p:zoom/>
    <p:sndAc>
      <p:endSnd/>
    </p:sndAc>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1027">
            <a:hlinkClick r:id="" action="ppaction://hlinkshowjump?jump=previousslide" highlightClick="1"/>
            <a:extLst>
              <a:ext uri="{FF2B5EF4-FFF2-40B4-BE49-F238E27FC236}">
                <a16:creationId xmlns:a16="http://schemas.microsoft.com/office/drawing/2014/main" id="{C53B0A52-5431-4ECE-BA34-E84E59A753B7}"/>
              </a:ext>
            </a:extLst>
          </p:cNvPr>
          <p:cNvSpPr>
            <a:spLocks noChangeArrowheads="1"/>
          </p:cNvSpPr>
          <p:nvPr/>
        </p:nvSpPr>
        <p:spPr bwMode="auto">
          <a:xfrm>
            <a:off x="7924800" y="990600"/>
            <a:ext cx="381000" cy="304800"/>
          </a:xfrm>
          <a:prstGeom prst="actionButtonBackPrevious">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1747" name="Rectangle 1028">
            <a:extLst>
              <a:ext uri="{FF2B5EF4-FFF2-40B4-BE49-F238E27FC236}">
                <a16:creationId xmlns:a16="http://schemas.microsoft.com/office/drawing/2014/main" id="{67C7E62F-5C4D-4337-8B86-0BCAE8EA47CC}"/>
              </a:ext>
            </a:extLst>
          </p:cNvPr>
          <p:cNvSpPr>
            <a:spLocks noChangeArrowheads="1"/>
          </p:cNvSpPr>
          <p:nvPr/>
        </p:nvSpPr>
        <p:spPr bwMode="auto">
          <a:xfrm>
            <a:off x="7772400" y="0"/>
            <a:ext cx="1371600" cy="6858000"/>
          </a:xfrm>
          <a:prstGeom prst="rect">
            <a:avLst/>
          </a:prstGeom>
          <a:noFill/>
          <a:ln w="762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graphicFrame>
        <p:nvGraphicFramePr>
          <p:cNvPr id="31748" name="Object 1029">
            <a:extLst>
              <a:ext uri="{FF2B5EF4-FFF2-40B4-BE49-F238E27FC236}">
                <a16:creationId xmlns:a16="http://schemas.microsoft.com/office/drawing/2014/main" id="{D1D3BDE8-2160-4F0A-A5E7-4D5125A8DE1B}"/>
              </a:ext>
            </a:extLst>
          </p:cNvPr>
          <p:cNvGraphicFramePr>
            <a:graphicFrameLocks noChangeAspect="1"/>
          </p:cNvGraphicFramePr>
          <p:nvPr/>
        </p:nvGraphicFramePr>
        <p:xfrm>
          <a:off x="246063" y="481013"/>
          <a:ext cx="7315200" cy="6938962"/>
        </p:xfrm>
        <a:graphic>
          <a:graphicData uri="http://schemas.openxmlformats.org/presentationml/2006/ole">
            <mc:AlternateContent xmlns:mc="http://schemas.openxmlformats.org/markup-compatibility/2006">
              <mc:Choice xmlns:v="urn:schemas-microsoft-com:vml" Requires="v">
                <p:oleObj spid="_x0000_s8193" name="Document" r:id="rId3" imgW="8643296" imgH="8176108" progId="Word.Document.8">
                  <p:embed/>
                </p:oleObj>
              </mc:Choice>
              <mc:Fallback>
                <p:oleObj name="Document" r:id="rId3" imgW="8643296" imgH="8176108" progId="Word.Document.8">
                  <p:embed/>
                  <p:pic>
                    <p:nvPicPr>
                      <p:cNvPr id="31748" name="Object 1029">
                        <a:extLst>
                          <a:ext uri="{FF2B5EF4-FFF2-40B4-BE49-F238E27FC236}">
                            <a16:creationId xmlns:a16="http://schemas.microsoft.com/office/drawing/2014/main" id="{D1D3BDE8-2160-4F0A-A5E7-4D5125A8DE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063" y="481013"/>
                        <a:ext cx="7315200" cy="6938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749" name="AutoShape 1034">
            <a:hlinkClick r:id="" action="ppaction://hlinkshowjump?jump=endshow" highlightClick="1"/>
            <a:extLst>
              <a:ext uri="{FF2B5EF4-FFF2-40B4-BE49-F238E27FC236}">
                <a16:creationId xmlns:a16="http://schemas.microsoft.com/office/drawing/2014/main" id="{D4F34166-149D-4EB4-BD7E-0674F849AF0C}"/>
              </a:ext>
            </a:extLst>
          </p:cNvPr>
          <p:cNvSpPr>
            <a:spLocks noChangeArrowheads="1"/>
          </p:cNvSpPr>
          <p:nvPr/>
        </p:nvSpPr>
        <p:spPr bwMode="auto">
          <a:xfrm>
            <a:off x="8077200" y="5943600"/>
            <a:ext cx="762000" cy="457200"/>
          </a:xfrm>
          <a:prstGeom prst="actionButtonBlank">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b="1"/>
              <a:t>Quit</a:t>
            </a:r>
          </a:p>
        </p:txBody>
      </p:sp>
      <p:sp>
        <p:nvSpPr>
          <p:cNvPr id="31750" name="AutoShape 1036">
            <a:hlinkClick r:id="" action="ppaction://hlinkshowjump?jump=nextslide" highlightClick="1"/>
            <a:extLst>
              <a:ext uri="{FF2B5EF4-FFF2-40B4-BE49-F238E27FC236}">
                <a16:creationId xmlns:a16="http://schemas.microsoft.com/office/drawing/2014/main" id="{AEC2669B-AD29-4C1F-A7C8-41659C4AF989}"/>
              </a:ext>
            </a:extLst>
          </p:cNvPr>
          <p:cNvSpPr>
            <a:spLocks noChangeArrowheads="1"/>
          </p:cNvSpPr>
          <p:nvPr/>
        </p:nvSpPr>
        <p:spPr bwMode="auto">
          <a:xfrm>
            <a:off x="8534400" y="990600"/>
            <a:ext cx="381000" cy="304800"/>
          </a:xfrm>
          <a:prstGeom prst="actionButtonForwardNex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1751" name="AutoShape 1039">
            <a:hlinkClick r:id="rId5" action="ppaction://hlinksldjump" highlightClick="1"/>
            <a:extLst>
              <a:ext uri="{FF2B5EF4-FFF2-40B4-BE49-F238E27FC236}">
                <a16:creationId xmlns:a16="http://schemas.microsoft.com/office/drawing/2014/main" id="{FB5E6317-6525-4F89-B33D-1C8DDFD8535E}"/>
              </a:ext>
            </a:extLst>
          </p:cNvPr>
          <p:cNvSpPr>
            <a:spLocks noChangeArrowheads="1"/>
          </p:cNvSpPr>
          <p:nvPr/>
        </p:nvSpPr>
        <p:spPr bwMode="auto">
          <a:xfrm>
            <a:off x="7924800" y="2209800"/>
            <a:ext cx="1066800" cy="381000"/>
          </a:xfrm>
          <a:prstGeom prst="actionButtonBlank">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600" b="1">
                <a:solidFill>
                  <a:schemeClr val="bg1"/>
                </a:solidFill>
              </a:rPr>
              <a:t>Main menu</a:t>
            </a:r>
          </a:p>
        </p:txBody>
      </p:sp>
      <p:sp>
        <p:nvSpPr>
          <p:cNvPr id="31752" name="AutoShape 1041">
            <a:hlinkClick r:id="" action="ppaction://hlinkshowjump?jump=lastslideviewed" highlightClick="1"/>
            <a:extLst>
              <a:ext uri="{FF2B5EF4-FFF2-40B4-BE49-F238E27FC236}">
                <a16:creationId xmlns:a16="http://schemas.microsoft.com/office/drawing/2014/main" id="{1D023497-7D7E-4064-AEDD-053E2B38FC8D}"/>
              </a:ext>
            </a:extLst>
          </p:cNvPr>
          <p:cNvSpPr>
            <a:spLocks noChangeArrowheads="1"/>
          </p:cNvSpPr>
          <p:nvPr/>
        </p:nvSpPr>
        <p:spPr bwMode="auto">
          <a:xfrm>
            <a:off x="8229600" y="4419600"/>
            <a:ext cx="533400" cy="533400"/>
          </a:xfrm>
          <a:prstGeom prst="actionButtonReturn">
            <a:avLst/>
          </a:prstGeom>
          <a:solidFill>
            <a:srgbClr val="FF9900"/>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1753" name="AutoShape 1042">
            <a:hlinkClick r:id="rId6" action="ppaction://hlinksldjump" highlightClick="1"/>
            <a:extLst>
              <a:ext uri="{FF2B5EF4-FFF2-40B4-BE49-F238E27FC236}">
                <a16:creationId xmlns:a16="http://schemas.microsoft.com/office/drawing/2014/main" id="{1C7089D5-0DFD-4F6F-AF05-EC7561A86342}"/>
              </a:ext>
            </a:extLst>
          </p:cNvPr>
          <p:cNvSpPr>
            <a:spLocks noChangeArrowheads="1"/>
          </p:cNvSpPr>
          <p:nvPr/>
        </p:nvSpPr>
        <p:spPr bwMode="auto">
          <a:xfrm>
            <a:off x="7924800" y="2819400"/>
            <a:ext cx="1066800" cy="381000"/>
          </a:xfrm>
          <a:prstGeom prst="actionButtonBlank">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600" b="1"/>
              <a:t>Slide menu</a:t>
            </a:r>
          </a:p>
        </p:txBody>
      </p:sp>
    </p:spTree>
  </p:cSld>
  <p:clrMapOvr>
    <a:masterClrMapping/>
  </p:clrMapOvr>
  <p:transition spd="slow" advClick="0">
    <p:zoom/>
    <p:sndAc>
      <p:endSnd/>
    </p:sndAc>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NEURON1">
            <a:extLst>
              <a:ext uri="{FF2B5EF4-FFF2-40B4-BE49-F238E27FC236}">
                <a16:creationId xmlns:a16="http://schemas.microsoft.com/office/drawing/2014/main" id="{76D40FDA-8E20-4662-9810-D3D1FEB86B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037"/>
          <a:stretch>
            <a:fillRect/>
          </a:stretch>
        </p:blipFill>
        <p:spPr bwMode="auto">
          <a:xfrm>
            <a:off x="0" y="0"/>
            <a:ext cx="7696200" cy="554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AutoShape 3">
            <a:extLst>
              <a:ext uri="{FF2B5EF4-FFF2-40B4-BE49-F238E27FC236}">
                <a16:creationId xmlns:a16="http://schemas.microsoft.com/office/drawing/2014/main" id="{98702D6C-C179-4510-875B-0E736B2491DB}"/>
              </a:ext>
            </a:extLst>
          </p:cNvPr>
          <p:cNvSpPr>
            <a:spLocks noChangeArrowheads="1"/>
          </p:cNvSpPr>
          <p:nvPr/>
        </p:nvSpPr>
        <p:spPr bwMode="auto">
          <a:xfrm>
            <a:off x="4800600" y="4191000"/>
            <a:ext cx="304800" cy="976313"/>
          </a:xfrm>
          <a:prstGeom prst="upArrow">
            <a:avLst>
              <a:gd name="adj1" fmla="val 50000"/>
              <a:gd name="adj2" fmla="val 80078"/>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2772" name="AutoShape 4">
            <a:extLst>
              <a:ext uri="{FF2B5EF4-FFF2-40B4-BE49-F238E27FC236}">
                <a16:creationId xmlns:a16="http://schemas.microsoft.com/office/drawing/2014/main" id="{F4314F0F-6E72-4705-BDA6-3B668E4D6397}"/>
              </a:ext>
            </a:extLst>
          </p:cNvPr>
          <p:cNvSpPr>
            <a:spLocks noChangeArrowheads="1"/>
          </p:cNvSpPr>
          <p:nvPr/>
        </p:nvSpPr>
        <p:spPr bwMode="auto">
          <a:xfrm rot="3309231">
            <a:off x="335757" y="1797843"/>
            <a:ext cx="304800" cy="976313"/>
          </a:xfrm>
          <a:prstGeom prst="upArrow">
            <a:avLst>
              <a:gd name="adj1" fmla="val 50000"/>
              <a:gd name="adj2" fmla="val 80078"/>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2773" name="AutoShape 5">
            <a:extLst>
              <a:ext uri="{FF2B5EF4-FFF2-40B4-BE49-F238E27FC236}">
                <a16:creationId xmlns:a16="http://schemas.microsoft.com/office/drawing/2014/main" id="{439A3648-EC44-4EDD-AAEB-2911CEB4E4D3}"/>
              </a:ext>
            </a:extLst>
          </p:cNvPr>
          <p:cNvSpPr>
            <a:spLocks noChangeArrowheads="1"/>
          </p:cNvSpPr>
          <p:nvPr/>
        </p:nvSpPr>
        <p:spPr bwMode="auto">
          <a:xfrm>
            <a:off x="3276600" y="3048000"/>
            <a:ext cx="976313" cy="381000"/>
          </a:xfrm>
          <a:prstGeom prst="rightArrow">
            <a:avLst>
              <a:gd name="adj1" fmla="val 50000"/>
              <a:gd name="adj2" fmla="val 64063"/>
            </a:avLst>
          </a:prstGeom>
          <a:solidFill>
            <a:srgbClr val="0000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2774" name="AutoShape 6">
            <a:extLst>
              <a:ext uri="{FF2B5EF4-FFF2-40B4-BE49-F238E27FC236}">
                <a16:creationId xmlns:a16="http://schemas.microsoft.com/office/drawing/2014/main" id="{C38B50A0-5771-4B17-84A1-BC138AD6796A}"/>
              </a:ext>
            </a:extLst>
          </p:cNvPr>
          <p:cNvSpPr>
            <a:spLocks noChangeArrowheads="1"/>
          </p:cNvSpPr>
          <p:nvPr/>
        </p:nvSpPr>
        <p:spPr bwMode="auto">
          <a:xfrm rot="-1984578">
            <a:off x="3048000" y="1143000"/>
            <a:ext cx="485775" cy="976313"/>
          </a:xfrm>
          <a:prstGeom prst="downArrow">
            <a:avLst>
              <a:gd name="adj1" fmla="val 50000"/>
              <a:gd name="adj2" fmla="val 50245"/>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2775" name="Text Box 7">
            <a:extLst>
              <a:ext uri="{FF2B5EF4-FFF2-40B4-BE49-F238E27FC236}">
                <a16:creationId xmlns:a16="http://schemas.microsoft.com/office/drawing/2014/main" id="{F2C4CB41-043F-4BF6-98EB-1B524B11A88F}"/>
              </a:ext>
            </a:extLst>
          </p:cNvPr>
          <p:cNvSpPr txBox="1">
            <a:spLocks noChangeArrowheads="1"/>
          </p:cNvSpPr>
          <p:nvPr/>
        </p:nvSpPr>
        <p:spPr bwMode="auto">
          <a:xfrm>
            <a:off x="6248400" y="2514600"/>
            <a:ext cx="1058863" cy="823913"/>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4800">
                <a:latin typeface="Bookman Old Style" panose="02050604050505020204" pitchFamily="18" charset="0"/>
              </a:rPr>
              <a:t>BV</a:t>
            </a:r>
          </a:p>
        </p:txBody>
      </p:sp>
      <p:sp>
        <p:nvSpPr>
          <p:cNvPr id="32776" name="Text Box 8">
            <a:extLst>
              <a:ext uri="{FF2B5EF4-FFF2-40B4-BE49-F238E27FC236}">
                <a16:creationId xmlns:a16="http://schemas.microsoft.com/office/drawing/2014/main" id="{409F7B6D-BCAF-4DDF-9ED6-71359B1A49F3}"/>
              </a:ext>
            </a:extLst>
          </p:cNvPr>
          <p:cNvSpPr txBox="1">
            <a:spLocks noChangeArrowheads="1"/>
          </p:cNvSpPr>
          <p:nvPr/>
        </p:nvSpPr>
        <p:spPr bwMode="auto">
          <a:xfrm>
            <a:off x="990600" y="4419600"/>
            <a:ext cx="693738" cy="519113"/>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GB" altLang="en-US" sz="2800">
                <a:latin typeface="Bookman Old Style" panose="02050604050505020204" pitchFamily="18" charset="0"/>
              </a:rPr>
              <a:t>BV</a:t>
            </a:r>
          </a:p>
        </p:txBody>
      </p:sp>
      <p:sp>
        <p:nvSpPr>
          <p:cNvPr id="32777" name="Rectangle 9">
            <a:extLst>
              <a:ext uri="{FF2B5EF4-FFF2-40B4-BE49-F238E27FC236}">
                <a16:creationId xmlns:a16="http://schemas.microsoft.com/office/drawing/2014/main" id="{E00BFE77-3E61-4708-B027-E3DD672396F8}"/>
              </a:ext>
            </a:extLst>
          </p:cNvPr>
          <p:cNvSpPr>
            <a:spLocks noChangeArrowheads="1"/>
          </p:cNvSpPr>
          <p:nvPr/>
        </p:nvSpPr>
        <p:spPr bwMode="auto">
          <a:xfrm>
            <a:off x="7772400" y="0"/>
            <a:ext cx="1371600" cy="6858000"/>
          </a:xfrm>
          <a:prstGeom prst="rect">
            <a:avLst/>
          </a:prstGeom>
          <a:noFill/>
          <a:ln w="762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2778" name="AutoShape 11">
            <a:hlinkClick r:id="" action="ppaction://hlinkshowjump?jump=previousslide" highlightClick="1"/>
            <a:extLst>
              <a:ext uri="{FF2B5EF4-FFF2-40B4-BE49-F238E27FC236}">
                <a16:creationId xmlns:a16="http://schemas.microsoft.com/office/drawing/2014/main" id="{8451E08C-6111-46A7-B36B-F4AAB37D001C}"/>
              </a:ext>
            </a:extLst>
          </p:cNvPr>
          <p:cNvSpPr>
            <a:spLocks noChangeArrowheads="1"/>
          </p:cNvSpPr>
          <p:nvPr/>
        </p:nvSpPr>
        <p:spPr bwMode="auto">
          <a:xfrm>
            <a:off x="7924800" y="990600"/>
            <a:ext cx="381000" cy="304800"/>
          </a:xfrm>
          <a:prstGeom prst="actionButtonBackPrevious">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2779" name="AutoShape 12">
            <a:hlinkClick r:id="" action="ppaction://hlinkshowjump?jump=nextslide" highlightClick="1"/>
            <a:extLst>
              <a:ext uri="{FF2B5EF4-FFF2-40B4-BE49-F238E27FC236}">
                <a16:creationId xmlns:a16="http://schemas.microsoft.com/office/drawing/2014/main" id="{DB721F53-2A29-4521-97F3-5F4EDA316014}"/>
              </a:ext>
            </a:extLst>
          </p:cNvPr>
          <p:cNvSpPr>
            <a:spLocks noChangeArrowheads="1"/>
          </p:cNvSpPr>
          <p:nvPr/>
        </p:nvSpPr>
        <p:spPr bwMode="auto">
          <a:xfrm>
            <a:off x="8534400" y="990600"/>
            <a:ext cx="381000" cy="304800"/>
          </a:xfrm>
          <a:prstGeom prst="actionButtonForwardNex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2780" name="AutoShape 13">
            <a:hlinkClick r:id="" action="ppaction://noaction" highlightClick="1">
              <a:snd r:embed="rId3" name="8.wav"/>
            </a:hlinkClick>
            <a:extLst>
              <a:ext uri="{FF2B5EF4-FFF2-40B4-BE49-F238E27FC236}">
                <a16:creationId xmlns:a16="http://schemas.microsoft.com/office/drawing/2014/main" id="{B7C88B96-378C-4CF5-81C6-98AB28E6C886}"/>
              </a:ext>
            </a:extLst>
          </p:cNvPr>
          <p:cNvSpPr>
            <a:spLocks noChangeArrowheads="1"/>
          </p:cNvSpPr>
          <p:nvPr/>
        </p:nvSpPr>
        <p:spPr bwMode="auto">
          <a:xfrm>
            <a:off x="8077200" y="1447800"/>
            <a:ext cx="685800" cy="533400"/>
          </a:xfrm>
          <a:prstGeom prst="actionButtonSound">
            <a:avLst/>
          </a:prstGeom>
          <a:solidFill>
            <a:srgbClr val="0000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2781" name="AutoShape 17">
            <a:hlinkClick r:id="" action="ppaction://hlinkshowjump?jump=endshow" highlightClick="1"/>
            <a:extLst>
              <a:ext uri="{FF2B5EF4-FFF2-40B4-BE49-F238E27FC236}">
                <a16:creationId xmlns:a16="http://schemas.microsoft.com/office/drawing/2014/main" id="{B0A20B21-3E7C-458B-A31F-B18DB518D0B6}"/>
              </a:ext>
            </a:extLst>
          </p:cNvPr>
          <p:cNvSpPr>
            <a:spLocks noChangeArrowheads="1"/>
          </p:cNvSpPr>
          <p:nvPr/>
        </p:nvSpPr>
        <p:spPr bwMode="auto">
          <a:xfrm>
            <a:off x="8077200" y="5943600"/>
            <a:ext cx="762000" cy="457200"/>
          </a:xfrm>
          <a:prstGeom prst="actionButtonBlank">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b="1"/>
              <a:t>Quit</a:t>
            </a:r>
          </a:p>
        </p:txBody>
      </p:sp>
      <p:sp>
        <p:nvSpPr>
          <p:cNvPr id="32782" name="Text Box 18">
            <a:extLst>
              <a:ext uri="{FF2B5EF4-FFF2-40B4-BE49-F238E27FC236}">
                <a16:creationId xmlns:a16="http://schemas.microsoft.com/office/drawing/2014/main" id="{02C03646-9BF2-4771-9FF5-258F87E4F1E1}"/>
              </a:ext>
            </a:extLst>
          </p:cNvPr>
          <p:cNvSpPr txBox="1">
            <a:spLocks noChangeArrowheads="1"/>
          </p:cNvSpPr>
          <p:nvPr/>
        </p:nvSpPr>
        <p:spPr bwMode="auto">
          <a:xfrm>
            <a:off x="-92075" y="5448300"/>
            <a:ext cx="7940675" cy="11874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t>This is the cell body of a neuron. The </a:t>
            </a:r>
            <a:r>
              <a:rPr lang="en-US" altLang="en-US" sz="2400">
                <a:sym typeface="Wingdings 3" panose="05040102010807070707" pitchFamily="18" charset="2"/>
              </a:rPr>
              <a:t></a:t>
            </a:r>
            <a:r>
              <a:rPr lang="en-US" altLang="en-US" sz="1800">
                <a:sym typeface="Wingdings 3" panose="05040102010807070707" pitchFamily="18" charset="2"/>
              </a:rPr>
              <a:t> indicates  the nucleolus. The </a:t>
            </a:r>
            <a:r>
              <a:rPr lang="en-US" altLang="en-US" sz="2400">
                <a:solidFill>
                  <a:schemeClr val="accent2"/>
                </a:solidFill>
                <a:sym typeface="Wingdings 3" panose="05040102010807070707" pitchFamily="18" charset="2"/>
              </a:rPr>
              <a:t></a:t>
            </a:r>
            <a:r>
              <a:rPr lang="en-US" altLang="en-US" sz="1800">
                <a:sym typeface="Wingdings 3" panose="05040102010807070707" pitchFamily="18" charset="2"/>
              </a:rPr>
              <a:t> indicates</a:t>
            </a:r>
          </a:p>
          <a:p>
            <a:pPr eaLnBrk="1" hangingPunct="1">
              <a:spcBef>
                <a:spcPct val="0"/>
              </a:spcBef>
              <a:buFontTx/>
              <a:buNone/>
            </a:pPr>
            <a:r>
              <a:rPr lang="en-US" altLang="en-US" sz="1800">
                <a:sym typeface="Wingdings 3" panose="05040102010807070707" pitchFamily="18" charset="2"/>
              </a:rPr>
              <a:t> the Nissl substance. The </a:t>
            </a:r>
            <a:r>
              <a:rPr lang="en-US" altLang="en-US" sz="2400">
                <a:solidFill>
                  <a:srgbClr val="66FF33"/>
                </a:solidFill>
                <a:sym typeface="Wingdings 3" panose="05040102010807070707" pitchFamily="18" charset="2"/>
              </a:rPr>
              <a:t></a:t>
            </a:r>
            <a:r>
              <a:rPr lang="en-US" altLang="en-US" sz="1800">
                <a:sym typeface="Wingdings 3" panose="05040102010807070707" pitchFamily="18" charset="2"/>
              </a:rPr>
              <a:t> indicates the axon hillock and the </a:t>
            </a:r>
            <a:r>
              <a:rPr lang="en-US" altLang="en-US" sz="2400">
                <a:solidFill>
                  <a:srgbClr val="FF3300"/>
                </a:solidFill>
                <a:sym typeface="Wingdings 3" panose="05040102010807070707" pitchFamily="18" charset="2"/>
              </a:rPr>
              <a:t></a:t>
            </a:r>
            <a:r>
              <a:rPr lang="en-US" altLang="en-US" sz="1800">
                <a:sym typeface="Wingdings 3" panose="05040102010807070707" pitchFamily="18" charset="2"/>
              </a:rPr>
              <a:t> indicate the axon.</a:t>
            </a:r>
          </a:p>
          <a:p>
            <a:pPr eaLnBrk="1" hangingPunct="1">
              <a:spcBef>
                <a:spcPct val="0"/>
              </a:spcBef>
              <a:buFontTx/>
              <a:buNone/>
            </a:pPr>
            <a:r>
              <a:rPr lang="en-US" altLang="en-US" sz="1800">
                <a:sym typeface="Wingdings 3" panose="05040102010807070707" pitchFamily="18" charset="2"/>
              </a:rPr>
              <a:t>The </a:t>
            </a:r>
            <a:r>
              <a:rPr lang="en-US" altLang="en-US" sz="2400" b="1">
                <a:sym typeface="Wingdings 3" panose="05040102010807070707" pitchFamily="18" charset="2"/>
              </a:rPr>
              <a:t>BV</a:t>
            </a:r>
            <a:r>
              <a:rPr lang="en-US" altLang="en-US" sz="1800">
                <a:sym typeface="Wingdings 3" panose="05040102010807070707" pitchFamily="18" charset="2"/>
              </a:rPr>
              <a:t> stands for blood vessel.</a:t>
            </a:r>
            <a:endParaRPr lang="en-US" altLang="en-US" sz="1800"/>
          </a:p>
        </p:txBody>
      </p:sp>
      <p:sp>
        <p:nvSpPr>
          <p:cNvPr id="32783" name="AutoShape 20">
            <a:hlinkClick r:id="rId4" action="ppaction://hlinksldjump" highlightClick="1"/>
            <a:extLst>
              <a:ext uri="{FF2B5EF4-FFF2-40B4-BE49-F238E27FC236}">
                <a16:creationId xmlns:a16="http://schemas.microsoft.com/office/drawing/2014/main" id="{E25AAE33-1AA0-4C5D-8618-B455FE9AC6C5}"/>
              </a:ext>
            </a:extLst>
          </p:cNvPr>
          <p:cNvSpPr>
            <a:spLocks noChangeArrowheads="1"/>
          </p:cNvSpPr>
          <p:nvPr/>
        </p:nvSpPr>
        <p:spPr bwMode="auto">
          <a:xfrm>
            <a:off x="7924800" y="2209800"/>
            <a:ext cx="1066800" cy="381000"/>
          </a:xfrm>
          <a:prstGeom prst="actionButtonBlank">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600" b="1">
                <a:solidFill>
                  <a:schemeClr val="bg1"/>
                </a:solidFill>
              </a:rPr>
              <a:t>Main menu</a:t>
            </a:r>
          </a:p>
        </p:txBody>
      </p:sp>
      <p:sp>
        <p:nvSpPr>
          <p:cNvPr id="32784" name="AutoShape 22">
            <a:hlinkClick r:id="" action="ppaction://hlinkshowjump?jump=lastslideviewed" highlightClick="1"/>
            <a:extLst>
              <a:ext uri="{FF2B5EF4-FFF2-40B4-BE49-F238E27FC236}">
                <a16:creationId xmlns:a16="http://schemas.microsoft.com/office/drawing/2014/main" id="{A3207625-FB84-49D4-B475-E406223B0FC2}"/>
              </a:ext>
            </a:extLst>
          </p:cNvPr>
          <p:cNvSpPr>
            <a:spLocks noChangeArrowheads="1"/>
          </p:cNvSpPr>
          <p:nvPr/>
        </p:nvSpPr>
        <p:spPr bwMode="auto">
          <a:xfrm>
            <a:off x="8229600" y="4419600"/>
            <a:ext cx="533400" cy="533400"/>
          </a:xfrm>
          <a:prstGeom prst="actionButtonReturn">
            <a:avLst/>
          </a:prstGeom>
          <a:solidFill>
            <a:srgbClr val="FF9900"/>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2785" name="AutoShape 23">
            <a:hlinkClick r:id="rId5" action="ppaction://hlinksldjump" highlightClick="1"/>
            <a:extLst>
              <a:ext uri="{FF2B5EF4-FFF2-40B4-BE49-F238E27FC236}">
                <a16:creationId xmlns:a16="http://schemas.microsoft.com/office/drawing/2014/main" id="{152011FB-1BFB-45B6-B006-8BB1E161CB8A}"/>
              </a:ext>
            </a:extLst>
          </p:cNvPr>
          <p:cNvSpPr>
            <a:spLocks noChangeArrowheads="1"/>
          </p:cNvSpPr>
          <p:nvPr/>
        </p:nvSpPr>
        <p:spPr bwMode="auto">
          <a:xfrm>
            <a:off x="7924800" y="2819400"/>
            <a:ext cx="1066800" cy="381000"/>
          </a:xfrm>
          <a:prstGeom prst="actionButtonBlank">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600" b="1"/>
              <a:t>Slide menu</a:t>
            </a:r>
          </a:p>
        </p:txBody>
      </p:sp>
    </p:spTree>
  </p:cSld>
  <p:clrMapOvr>
    <a:masterClrMapping/>
  </p:clrMapOvr>
  <p:transition spd="slow" advClick="0">
    <p:zoom/>
    <p:sndAc>
      <p:endSnd/>
    </p:sndAc>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PYR2">
            <a:extLst>
              <a:ext uri="{FF2B5EF4-FFF2-40B4-BE49-F238E27FC236}">
                <a16:creationId xmlns:a16="http://schemas.microsoft.com/office/drawing/2014/main" id="{D6D9DFD7-2E7E-4F12-8834-477C6B8D14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8"/>
            <a:ext cx="7696200" cy="5784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AutoShape 3">
            <a:extLst>
              <a:ext uri="{FF2B5EF4-FFF2-40B4-BE49-F238E27FC236}">
                <a16:creationId xmlns:a16="http://schemas.microsoft.com/office/drawing/2014/main" id="{81C77AD9-113F-45F7-A504-1F957AB2C1DC}"/>
              </a:ext>
            </a:extLst>
          </p:cNvPr>
          <p:cNvSpPr>
            <a:spLocks noChangeArrowheads="1"/>
          </p:cNvSpPr>
          <p:nvPr/>
        </p:nvSpPr>
        <p:spPr bwMode="auto">
          <a:xfrm rot="-2686844">
            <a:off x="5791200" y="0"/>
            <a:ext cx="485775" cy="976313"/>
          </a:xfrm>
          <a:prstGeom prst="downArrow">
            <a:avLst>
              <a:gd name="adj1" fmla="val 50000"/>
              <a:gd name="adj2" fmla="val 50245"/>
            </a:avLst>
          </a:prstGeom>
          <a:solidFill>
            <a:srgbClr val="FF0000"/>
          </a:solidFill>
          <a:ln>
            <a:noFill/>
          </a:ln>
          <a:effectLst/>
          <a:extLst>
            <a:ext uri="{91240B29-F687-4F45-9708-019B960494DF}">
              <a14:hiddenLine xmlns:a14="http://schemas.microsoft.com/office/drawing/2010/main" w="1016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3796" name="AutoShape 4">
            <a:extLst>
              <a:ext uri="{FF2B5EF4-FFF2-40B4-BE49-F238E27FC236}">
                <a16:creationId xmlns:a16="http://schemas.microsoft.com/office/drawing/2014/main" id="{68CDCDDB-9622-4AC7-9803-0A97BA1F302C}"/>
              </a:ext>
            </a:extLst>
          </p:cNvPr>
          <p:cNvSpPr>
            <a:spLocks noChangeArrowheads="1"/>
          </p:cNvSpPr>
          <p:nvPr/>
        </p:nvSpPr>
        <p:spPr bwMode="auto">
          <a:xfrm rot="4548441">
            <a:off x="2912269" y="3259931"/>
            <a:ext cx="485775" cy="976313"/>
          </a:xfrm>
          <a:prstGeom prst="downArrow">
            <a:avLst>
              <a:gd name="adj1" fmla="val 50000"/>
              <a:gd name="adj2" fmla="val 50245"/>
            </a:avLst>
          </a:prstGeom>
          <a:solidFill>
            <a:srgbClr val="FF0000"/>
          </a:solidFill>
          <a:ln>
            <a:noFill/>
          </a:ln>
          <a:effectLst/>
          <a:extLst>
            <a:ext uri="{91240B29-F687-4F45-9708-019B960494DF}">
              <a14:hiddenLine xmlns:a14="http://schemas.microsoft.com/office/drawing/2010/main" w="1016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3797" name="Rectangle 5">
            <a:extLst>
              <a:ext uri="{FF2B5EF4-FFF2-40B4-BE49-F238E27FC236}">
                <a16:creationId xmlns:a16="http://schemas.microsoft.com/office/drawing/2014/main" id="{8F3F0033-FDC9-4C6F-89D1-0DB0C8FD82DF}"/>
              </a:ext>
            </a:extLst>
          </p:cNvPr>
          <p:cNvSpPr>
            <a:spLocks noChangeArrowheads="1"/>
          </p:cNvSpPr>
          <p:nvPr/>
        </p:nvSpPr>
        <p:spPr bwMode="auto">
          <a:xfrm>
            <a:off x="457200" y="533400"/>
            <a:ext cx="180975" cy="100647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101600">
                <a:solidFill>
                  <a:schemeClr val="accent2"/>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6000" b="1"/>
          </a:p>
        </p:txBody>
      </p:sp>
      <p:sp>
        <p:nvSpPr>
          <p:cNvPr id="33798" name="Rectangle 6">
            <a:extLst>
              <a:ext uri="{FF2B5EF4-FFF2-40B4-BE49-F238E27FC236}">
                <a16:creationId xmlns:a16="http://schemas.microsoft.com/office/drawing/2014/main" id="{60CE294C-0E64-4AAC-A7FC-D426063BE73E}"/>
              </a:ext>
            </a:extLst>
          </p:cNvPr>
          <p:cNvSpPr>
            <a:spLocks noChangeArrowheads="1"/>
          </p:cNvSpPr>
          <p:nvPr/>
        </p:nvSpPr>
        <p:spPr bwMode="auto">
          <a:xfrm>
            <a:off x="7772400" y="0"/>
            <a:ext cx="1371600" cy="6858000"/>
          </a:xfrm>
          <a:prstGeom prst="rect">
            <a:avLst/>
          </a:prstGeom>
          <a:noFill/>
          <a:ln w="762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3799" name="AutoShape 8">
            <a:hlinkClick r:id="" action="ppaction://hlinkshowjump?jump=previousslide" highlightClick="1"/>
            <a:extLst>
              <a:ext uri="{FF2B5EF4-FFF2-40B4-BE49-F238E27FC236}">
                <a16:creationId xmlns:a16="http://schemas.microsoft.com/office/drawing/2014/main" id="{64DF1649-2979-4D64-AA23-BA19E01134B0}"/>
              </a:ext>
            </a:extLst>
          </p:cNvPr>
          <p:cNvSpPr>
            <a:spLocks noChangeArrowheads="1"/>
          </p:cNvSpPr>
          <p:nvPr/>
        </p:nvSpPr>
        <p:spPr bwMode="auto">
          <a:xfrm>
            <a:off x="7924800" y="990600"/>
            <a:ext cx="381000" cy="304800"/>
          </a:xfrm>
          <a:prstGeom prst="actionButtonBackPrevious">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3800" name="AutoShape 10">
            <a:hlinkClick r:id="" action="ppaction://noaction" highlightClick="1">
              <a:snd r:embed="rId3" name="9.wav"/>
            </a:hlinkClick>
            <a:extLst>
              <a:ext uri="{FF2B5EF4-FFF2-40B4-BE49-F238E27FC236}">
                <a16:creationId xmlns:a16="http://schemas.microsoft.com/office/drawing/2014/main" id="{2D773A78-B77E-4A34-80EE-62B8A7776888}"/>
              </a:ext>
            </a:extLst>
          </p:cNvPr>
          <p:cNvSpPr>
            <a:spLocks noChangeArrowheads="1"/>
          </p:cNvSpPr>
          <p:nvPr/>
        </p:nvSpPr>
        <p:spPr bwMode="auto">
          <a:xfrm>
            <a:off x="8077200" y="1447800"/>
            <a:ext cx="685800" cy="533400"/>
          </a:xfrm>
          <a:prstGeom prst="actionButtonSound">
            <a:avLst/>
          </a:prstGeom>
          <a:solidFill>
            <a:srgbClr val="0000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3801" name="AutoShape 14">
            <a:hlinkClick r:id="" action="ppaction://hlinkshowjump?jump=endshow" highlightClick="1"/>
            <a:extLst>
              <a:ext uri="{FF2B5EF4-FFF2-40B4-BE49-F238E27FC236}">
                <a16:creationId xmlns:a16="http://schemas.microsoft.com/office/drawing/2014/main" id="{63EF8936-E52C-443A-AC78-B26FA8FA20C3}"/>
              </a:ext>
            </a:extLst>
          </p:cNvPr>
          <p:cNvSpPr>
            <a:spLocks noChangeArrowheads="1"/>
          </p:cNvSpPr>
          <p:nvPr/>
        </p:nvSpPr>
        <p:spPr bwMode="auto">
          <a:xfrm>
            <a:off x="8077200" y="5943600"/>
            <a:ext cx="762000" cy="457200"/>
          </a:xfrm>
          <a:prstGeom prst="actionButtonBlank">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b="1"/>
              <a:t>Quit</a:t>
            </a:r>
          </a:p>
        </p:txBody>
      </p:sp>
      <p:sp>
        <p:nvSpPr>
          <p:cNvPr id="33802" name="Text Box 15">
            <a:extLst>
              <a:ext uri="{FF2B5EF4-FFF2-40B4-BE49-F238E27FC236}">
                <a16:creationId xmlns:a16="http://schemas.microsoft.com/office/drawing/2014/main" id="{CB9B1102-8AE2-4D94-B070-9EEBA1866476}"/>
              </a:ext>
            </a:extLst>
          </p:cNvPr>
          <p:cNvSpPr txBox="1">
            <a:spLocks noChangeArrowheads="1"/>
          </p:cNvSpPr>
          <p:nvPr/>
        </p:nvSpPr>
        <p:spPr bwMode="auto">
          <a:xfrm>
            <a:off x="-92075" y="5754688"/>
            <a:ext cx="6505575" cy="4572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t>The </a:t>
            </a:r>
            <a:r>
              <a:rPr lang="en-US" altLang="en-US" sz="2400">
                <a:solidFill>
                  <a:srgbClr val="FF3300"/>
                </a:solidFill>
                <a:sym typeface="Wingdings 3" panose="05040102010807070707" pitchFamily="18" charset="2"/>
              </a:rPr>
              <a:t> </a:t>
            </a:r>
            <a:r>
              <a:rPr lang="en-US" altLang="en-US" sz="1800">
                <a:sym typeface="Wingdings 3" panose="05040102010807070707" pitchFamily="18" charset="2"/>
              </a:rPr>
              <a:t>indicate pyramidal neurons in the central nervous system.</a:t>
            </a:r>
            <a:endParaRPr lang="en-US" altLang="en-US" sz="1800"/>
          </a:p>
        </p:txBody>
      </p:sp>
      <p:sp>
        <p:nvSpPr>
          <p:cNvPr id="33803" name="AutoShape 16">
            <a:hlinkClick r:id="" action="ppaction://hlinkshowjump?jump=nextslide" highlightClick="1"/>
            <a:extLst>
              <a:ext uri="{FF2B5EF4-FFF2-40B4-BE49-F238E27FC236}">
                <a16:creationId xmlns:a16="http://schemas.microsoft.com/office/drawing/2014/main" id="{A0ACC465-0B5E-4D24-BB66-4212D46E7D35}"/>
              </a:ext>
            </a:extLst>
          </p:cNvPr>
          <p:cNvSpPr>
            <a:spLocks noChangeArrowheads="1"/>
          </p:cNvSpPr>
          <p:nvPr/>
        </p:nvSpPr>
        <p:spPr bwMode="auto">
          <a:xfrm>
            <a:off x="8534400" y="990600"/>
            <a:ext cx="381000" cy="304800"/>
          </a:xfrm>
          <a:prstGeom prst="actionButtonForwardNex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3804" name="AutoShape 18">
            <a:hlinkClick r:id="rId4" action="ppaction://hlinksldjump" highlightClick="1"/>
            <a:extLst>
              <a:ext uri="{FF2B5EF4-FFF2-40B4-BE49-F238E27FC236}">
                <a16:creationId xmlns:a16="http://schemas.microsoft.com/office/drawing/2014/main" id="{D9537EB2-2F5D-43CC-995A-10D5EAB8A6D4}"/>
              </a:ext>
            </a:extLst>
          </p:cNvPr>
          <p:cNvSpPr>
            <a:spLocks noChangeArrowheads="1"/>
          </p:cNvSpPr>
          <p:nvPr/>
        </p:nvSpPr>
        <p:spPr bwMode="auto">
          <a:xfrm>
            <a:off x="7924800" y="2209800"/>
            <a:ext cx="1066800" cy="381000"/>
          </a:xfrm>
          <a:prstGeom prst="actionButtonBlank">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600" b="1">
                <a:solidFill>
                  <a:schemeClr val="bg1"/>
                </a:solidFill>
              </a:rPr>
              <a:t>Main menu</a:t>
            </a:r>
          </a:p>
        </p:txBody>
      </p:sp>
      <p:sp>
        <p:nvSpPr>
          <p:cNvPr id="33805" name="AutoShape 20">
            <a:hlinkClick r:id="" action="ppaction://hlinkshowjump?jump=lastslideviewed" highlightClick="1"/>
            <a:extLst>
              <a:ext uri="{FF2B5EF4-FFF2-40B4-BE49-F238E27FC236}">
                <a16:creationId xmlns:a16="http://schemas.microsoft.com/office/drawing/2014/main" id="{7A298EB8-E0E8-45FE-9B78-6ED48CA8E04E}"/>
              </a:ext>
            </a:extLst>
          </p:cNvPr>
          <p:cNvSpPr>
            <a:spLocks noChangeArrowheads="1"/>
          </p:cNvSpPr>
          <p:nvPr/>
        </p:nvSpPr>
        <p:spPr bwMode="auto">
          <a:xfrm>
            <a:off x="8229600" y="4419600"/>
            <a:ext cx="533400" cy="533400"/>
          </a:xfrm>
          <a:prstGeom prst="actionButtonReturn">
            <a:avLst/>
          </a:prstGeom>
          <a:solidFill>
            <a:srgbClr val="FF9900"/>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3806" name="AutoShape 21">
            <a:hlinkClick r:id="rId5" action="ppaction://hlinksldjump" highlightClick="1"/>
            <a:extLst>
              <a:ext uri="{FF2B5EF4-FFF2-40B4-BE49-F238E27FC236}">
                <a16:creationId xmlns:a16="http://schemas.microsoft.com/office/drawing/2014/main" id="{5AC646D6-ABCF-45B3-BD4F-0D07C2EBF391}"/>
              </a:ext>
            </a:extLst>
          </p:cNvPr>
          <p:cNvSpPr>
            <a:spLocks noChangeArrowheads="1"/>
          </p:cNvSpPr>
          <p:nvPr/>
        </p:nvSpPr>
        <p:spPr bwMode="auto">
          <a:xfrm>
            <a:off x="7924800" y="2819400"/>
            <a:ext cx="1066800" cy="381000"/>
          </a:xfrm>
          <a:prstGeom prst="actionButtonBlank">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600" b="1"/>
              <a:t>Slide menu</a:t>
            </a:r>
          </a:p>
        </p:txBody>
      </p:sp>
    </p:spTree>
  </p:cSld>
  <p:clrMapOvr>
    <a:masterClrMapping/>
  </p:clrMapOvr>
  <p:transition spd="slow" advClick="0">
    <p:zoom/>
    <p:sndAc>
      <p:endSnd/>
    </p:sndAc>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6">
            <a:extLst>
              <a:ext uri="{FF2B5EF4-FFF2-40B4-BE49-F238E27FC236}">
                <a16:creationId xmlns:a16="http://schemas.microsoft.com/office/drawing/2014/main" id="{1098C119-8649-4FA3-B966-7959D58E5C55}"/>
              </a:ext>
            </a:extLst>
          </p:cNvPr>
          <p:cNvSpPr txBox="1">
            <a:spLocks noChangeArrowheads="1"/>
          </p:cNvSpPr>
          <p:nvPr/>
        </p:nvSpPr>
        <p:spPr bwMode="auto">
          <a:xfrm>
            <a:off x="468313" y="692150"/>
            <a:ext cx="8064500" cy="569436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b="1"/>
              <a:t>Golgi bodies</a:t>
            </a:r>
            <a:r>
              <a:rPr lang="en-US" altLang="en-US" sz="2200"/>
              <a:t> and </a:t>
            </a:r>
            <a:r>
              <a:rPr lang="en-US" altLang="en-US" sz="2200" b="1"/>
              <a:t>Mitochondria</a:t>
            </a:r>
            <a:r>
              <a:rPr lang="en-US" altLang="en-US" sz="2200"/>
              <a:t> </a:t>
            </a:r>
          </a:p>
          <a:p>
            <a:pPr eaLnBrk="1" hangingPunct="1">
              <a:spcBef>
                <a:spcPct val="0"/>
              </a:spcBef>
            </a:pPr>
            <a:r>
              <a:rPr lang="en-US" altLang="en-US" sz="2200"/>
              <a:t>   Golgi complexes and mitochondria are </a:t>
            </a:r>
            <a:r>
              <a:rPr lang="en-US" altLang="en-US" sz="2200" b="1"/>
              <a:t>numerous</a:t>
            </a:r>
            <a:r>
              <a:rPr lang="en-US" altLang="en-US" sz="2200"/>
              <a:t>.</a:t>
            </a:r>
          </a:p>
          <a:p>
            <a:pPr eaLnBrk="1" hangingPunct="1">
              <a:spcBef>
                <a:spcPct val="0"/>
              </a:spcBef>
            </a:pPr>
            <a:r>
              <a:rPr lang="en-US" altLang="en-US" sz="2200"/>
              <a:t>   </a:t>
            </a:r>
            <a:r>
              <a:rPr lang="en-US" altLang="en-US" sz="2200" b="1"/>
              <a:t>Large</a:t>
            </a:r>
            <a:r>
              <a:rPr lang="en-US" altLang="en-US" sz="2200"/>
              <a:t> well developed Golgi bodies are present in the perikarya. </a:t>
            </a:r>
          </a:p>
          <a:p>
            <a:pPr eaLnBrk="1" hangingPunct="1">
              <a:spcBef>
                <a:spcPct val="0"/>
              </a:spcBef>
            </a:pPr>
            <a:r>
              <a:rPr lang="en-US" altLang="en-US" sz="2200"/>
              <a:t>   Many </a:t>
            </a:r>
            <a:r>
              <a:rPr lang="en-US" altLang="en-US" sz="2200" b="1"/>
              <a:t>large</a:t>
            </a:r>
            <a:r>
              <a:rPr lang="en-US" altLang="en-US" sz="2200"/>
              <a:t> mitochondria are found throughout the perikaryon.</a:t>
            </a:r>
          </a:p>
          <a:p>
            <a:pPr eaLnBrk="1" hangingPunct="1">
              <a:spcBef>
                <a:spcPct val="0"/>
              </a:spcBef>
            </a:pPr>
            <a:r>
              <a:rPr lang="en-US" altLang="en-US" sz="2200"/>
              <a:t>   The presence of rER, Golgi and mitochondria indicative of high level of </a:t>
            </a:r>
            <a:r>
              <a:rPr lang="en-US" altLang="en-US" sz="2200" b="1"/>
              <a:t>anabolic activity</a:t>
            </a:r>
            <a:r>
              <a:rPr lang="en-US" altLang="en-US" sz="2200"/>
              <a:t> needed to maintain these large postmitotic cells.</a:t>
            </a:r>
          </a:p>
          <a:p>
            <a:pPr eaLnBrk="1" hangingPunct="1">
              <a:spcBef>
                <a:spcPct val="0"/>
              </a:spcBef>
              <a:buFontTx/>
              <a:buNone/>
            </a:pPr>
            <a:r>
              <a:rPr lang="en-US" altLang="en-US" sz="2200"/>
              <a:t> </a:t>
            </a:r>
          </a:p>
          <a:p>
            <a:pPr eaLnBrk="1" hangingPunct="1">
              <a:spcBef>
                <a:spcPct val="0"/>
              </a:spcBef>
              <a:buFontTx/>
              <a:buNone/>
            </a:pPr>
            <a:endParaRPr lang="en-US" altLang="en-US" sz="2200" b="1"/>
          </a:p>
          <a:p>
            <a:pPr eaLnBrk="1" hangingPunct="1">
              <a:spcBef>
                <a:spcPct val="0"/>
              </a:spcBef>
              <a:buFontTx/>
              <a:buNone/>
            </a:pPr>
            <a:r>
              <a:rPr lang="en-US" altLang="en-US" sz="2200" b="1"/>
              <a:t>Neurofibrils</a:t>
            </a:r>
            <a:r>
              <a:rPr lang="en-US" altLang="en-US" sz="2200"/>
              <a:t> </a:t>
            </a:r>
          </a:p>
          <a:p>
            <a:pPr eaLnBrk="1" hangingPunct="1">
              <a:spcBef>
                <a:spcPct val="0"/>
              </a:spcBef>
            </a:pPr>
            <a:r>
              <a:rPr lang="en-US" altLang="en-US" sz="2200"/>
              <a:t>   Neurofibrils are present in both the cell </a:t>
            </a:r>
            <a:r>
              <a:rPr lang="en-US" altLang="en-US" sz="2200" b="1"/>
              <a:t>body</a:t>
            </a:r>
            <a:r>
              <a:rPr lang="en-US" altLang="en-US" sz="2200"/>
              <a:t> and in cell </a:t>
            </a:r>
            <a:r>
              <a:rPr lang="en-US" altLang="en-US" sz="2200" b="1"/>
              <a:t>processes</a:t>
            </a:r>
            <a:r>
              <a:rPr lang="en-US" altLang="en-US" sz="2200"/>
              <a:t>. These are composed of microtubules and microfilaments (</a:t>
            </a:r>
            <a:r>
              <a:rPr lang="en-US" altLang="en-US" sz="2200" b="1"/>
              <a:t>neurofilaments</a:t>
            </a:r>
            <a:r>
              <a:rPr lang="en-US" altLang="en-US" sz="2200"/>
              <a:t> and </a:t>
            </a:r>
            <a:r>
              <a:rPr lang="en-US" altLang="en-US" sz="2200" b="1"/>
              <a:t>neurotubules</a:t>
            </a:r>
            <a:r>
              <a:rPr lang="en-US" altLang="en-US" sz="2200"/>
              <a:t>) as seen under EM. </a:t>
            </a:r>
          </a:p>
          <a:p>
            <a:pPr eaLnBrk="1" hangingPunct="1">
              <a:spcBef>
                <a:spcPct val="0"/>
              </a:spcBef>
            </a:pPr>
            <a:r>
              <a:rPr lang="en-US" altLang="en-US" sz="2200"/>
              <a:t>   The neurofibrils are thought to be responsible for the </a:t>
            </a:r>
            <a:r>
              <a:rPr lang="en-US" altLang="en-US" sz="2200" b="1"/>
              <a:t>intracellular transport </a:t>
            </a:r>
            <a:r>
              <a:rPr lang="en-US" altLang="en-US" sz="2200"/>
              <a:t>of materials throughout the cell</a:t>
            </a:r>
            <a:r>
              <a:rPr lang="en-US" altLang="en-US" sz="2400"/>
              <a:t> </a:t>
            </a:r>
          </a:p>
          <a:p>
            <a:pPr eaLnBrk="1" hangingPunct="1">
              <a:spcBef>
                <a:spcPct val="50000"/>
              </a:spcBef>
              <a:buFontTx/>
              <a:buNone/>
            </a:pPr>
            <a:endParaRPr lang="en-US" altLang="en-US" sz="2400"/>
          </a:p>
        </p:txBody>
      </p:sp>
    </p:spTree>
  </p:cSld>
  <p:clrMapOvr>
    <a:masterClrMapping/>
  </p:clrMapOvr>
  <p:transition spd="slow" advClick="0">
    <p:zoom/>
    <p:sndAc>
      <p:endSnd/>
    </p:sndAc>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a:extLst>
              <a:ext uri="{FF2B5EF4-FFF2-40B4-BE49-F238E27FC236}">
                <a16:creationId xmlns:a16="http://schemas.microsoft.com/office/drawing/2014/main" id="{D3FE24C1-FDC7-4129-BB1A-11C119CF8560}"/>
              </a:ext>
            </a:extLst>
          </p:cNvPr>
          <p:cNvSpPr txBox="1">
            <a:spLocks noChangeArrowheads="1"/>
          </p:cNvSpPr>
          <p:nvPr/>
        </p:nvSpPr>
        <p:spPr bwMode="auto">
          <a:xfrm>
            <a:off x="539750" y="0"/>
            <a:ext cx="5040313" cy="70977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tabLst>
                <a:tab pos="7361238" algn="l"/>
              </a:tabLst>
              <a:defRPr sz="3200">
                <a:solidFill>
                  <a:schemeClr val="tx1"/>
                </a:solidFill>
                <a:latin typeface="Times New Roman" panose="02020603050405020304" pitchFamily="18" charset="0"/>
              </a:defRPr>
            </a:lvl1pPr>
            <a:lvl2pPr marL="742950" indent="-285750">
              <a:spcBef>
                <a:spcPct val="20000"/>
              </a:spcBef>
              <a:buChar char="–"/>
              <a:tabLst>
                <a:tab pos="7361238" algn="l"/>
              </a:tabLst>
              <a:defRPr sz="2800">
                <a:solidFill>
                  <a:schemeClr val="tx1"/>
                </a:solidFill>
                <a:latin typeface="Times New Roman" panose="02020603050405020304" pitchFamily="18" charset="0"/>
              </a:defRPr>
            </a:lvl2pPr>
            <a:lvl3pPr marL="1143000" indent="-228600">
              <a:spcBef>
                <a:spcPct val="20000"/>
              </a:spcBef>
              <a:buChar char="•"/>
              <a:tabLst>
                <a:tab pos="7361238" algn="l"/>
              </a:tabLst>
              <a:defRPr sz="2400">
                <a:solidFill>
                  <a:schemeClr val="tx1"/>
                </a:solidFill>
                <a:latin typeface="Times New Roman" panose="02020603050405020304" pitchFamily="18" charset="0"/>
              </a:defRPr>
            </a:lvl3pPr>
            <a:lvl4pPr marL="1600200" indent="-228600">
              <a:spcBef>
                <a:spcPct val="20000"/>
              </a:spcBef>
              <a:buChar char="–"/>
              <a:tabLst>
                <a:tab pos="7361238" algn="l"/>
              </a:tabLst>
              <a:defRPr sz="2000">
                <a:solidFill>
                  <a:schemeClr val="tx1"/>
                </a:solidFill>
                <a:latin typeface="Times New Roman" panose="02020603050405020304" pitchFamily="18" charset="0"/>
              </a:defRPr>
            </a:lvl4pPr>
            <a:lvl5pPr marL="2057400" indent="-228600">
              <a:spcBef>
                <a:spcPct val="20000"/>
              </a:spcBef>
              <a:buChar char="»"/>
              <a:tabLst>
                <a:tab pos="7361238"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7361238"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7361238"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7361238"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7361238" algn="l"/>
              </a:tabLst>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1"/>
              <a:t>NERVOUS TISSUE</a:t>
            </a:r>
            <a:r>
              <a:rPr lang="en-US" altLang="en-US" sz="2400"/>
              <a:t> </a:t>
            </a:r>
          </a:p>
          <a:p>
            <a:pPr eaLnBrk="1" hangingPunct="1">
              <a:spcBef>
                <a:spcPct val="0"/>
              </a:spcBef>
              <a:buFontTx/>
              <a:buNone/>
            </a:pPr>
            <a:r>
              <a:rPr lang="en-US" altLang="en-US" sz="2400" b="1"/>
              <a:t>-Irritability</a:t>
            </a:r>
            <a:r>
              <a:rPr lang="en-US" altLang="en-US" sz="2400"/>
              <a:t> and </a:t>
            </a:r>
            <a:r>
              <a:rPr lang="en-US" altLang="en-US" sz="2400" b="1"/>
              <a:t>conductivity</a:t>
            </a:r>
            <a:r>
              <a:rPr lang="en-US" altLang="en-US" sz="2400"/>
              <a:t>. </a:t>
            </a:r>
          </a:p>
          <a:p>
            <a:pPr eaLnBrk="1" hangingPunct="1">
              <a:spcBef>
                <a:spcPct val="0"/>
              </a:spcBef>
              <a:buFontTx/>
              <a:buNone/>
            </a:pPr>
            <a:r>
              <a:rPr lang="en-US" altLang="en-US" sz="2400"/>
              <a:t>-derived from embryonic </a:t>
            </a:r>
            <a:r>
              <a:rPr lang="en-US" altLang="en-US" sz="2400" b="1"/>
              <a:t>neuroectoderm.</a:t>
            </a:r>
            <a:r>
              <a:rPr lang="en-US" altLang="en-US" sz="2400"/>
              <a:t> </a:t>
            </a:r>
          </a:p>
          <a:p>
            <a:pPr eaLnBrk="1" hangingPunct="1">
              <a:spcBef>
                <a:spcPct val="0"/>
              </a:spcBef>
              <a:buFontTx/>
              <a:buNone/>
            </a:pPr>
            <a:endParaRPr lang="en-US" altLang="en-US" sz="2400"/>
          </a:p>
          <a:p>
            <a:pPr eaLnBrk="1" hangingPunct="1">
              <a:spcBef>
                <a:spcPct val="0"/>
              </a:spcBef>
              <a:buFontTx/>
              <a:buNone/>
            </a:pPr>
            <a:r>
              <a:rPr lang="en-US" altLang="en-US" sz="2000"/>
              <a:t>The human nervous system is divided anatomically into: </a:t>
            </a:r>
          </a:p>
          <a:p>
            <a:pPr eaLnBrk="1" hangingPunct="1">
              <a:spcBef>
                <a:spcPct val="0"/>
              </a:spcBef>
              <a:buFontTx/>
              <a:buNone/>
            </a:pPr>
            <a:r>
              <a:rPr lang="en-US" altLang="en-US" sz="2000" b="1"/>
              <a:t>       =Central Nervous System</a:t>
            </a:r>
            <a:r>
              <a:rPr lang="en-US" altLang="en-US" sz="2000"/>
              <a:t> (</a:t>
            </a:r>
            <a:r>
              <a:rPr lang="en-US" altLang="en-US" sz="2000" b="1"/>
              <a:t>CNS</a:t>
            </a:r>
            <a:r>
              <a:rPr lang="en-US" altLang="en-US" sz="2000"/>
              <a:t>), the brain (encephalon) and spinal cord. </a:t>
            </a:r>
            <a:endParaRPr lang="en-US" altLang="en-US" sz="2000" b="1"/>
          </a:p>
          <a:p>
            <a:pPr eaLnBrk="1" hangingPunct="1">
              <a:spcBef>
                <a:spcPct val="0"/>
              </a:spcBef>
              <a:buFontTx/>
              <a:buNone/>
            </a:pPr>
            <a:r>
              <a:rPr lang="en-US" altLang="en-US" sz="2000" b="1"/>
              <a:t>       =Peripheral Nervous System</a:t>
            </a:r>
            <a:r>
              <a:rPr lang="en-US" altLang="en-US" sz="2000"/>
              <a:t> (</a:t>
            </a:r>
            <a:r>
              <a:rPr lang="en-US" altLang="en-US" sz="2000" b="1"/>
              <a:t>PNS</a:t>
            </a:r>
            <a:r>
              <a:rPr lang="en-US" altLang="en-US" sz="2000"/>
              <a:t>), consisting of </a:t>
            </a:r>
            <a:r>
              <a:rPr lang="en-US" altLang="en-US" sz="2000" b="1"/>
              <a:t>cranial</a:t>
            </a:r>
            <a:r>
              <a:rPr lang="en-US" altLang="en-US" sz="2000"/>
              <a:t> and </a:t>
            </a:r>
            <a:r>
              <a:rPr lang="en-US" altLang="en-US" sz="2000" b="1"/>
              <a:t>spinal</a:t>
            </a:r>
            <a:r>
              <a:rPr lang="en-US" altLang="en-US" sz="2000"/>
              <a:t> nerves (both motor and sensory), aggregates of nerve cells (</a:t>
            </a:r>
            <a:r>
              <a:rPr lang="en-US" altLang="en-US" sz="2000" b="1"/>
              <a:t>ganglia</a:t>
            </a:r>
            <a:r>
              <a:rPr lang="en-US" altLang="en-US" sz="2000"/>
              <a:t>) and </a:t>
            </a:r>
            <a:r>
              <a:rPr lang="en-US" altLang="en-US" sz="2000" b="1"/>
              <a:t>supporting</a:t>
            </a:r>
            <a:r>
              <a:rPr lang="en-US" altLang="en-US" sz="2000"/>
              <a:t> cells.</a:t>
            </a:r>
          </a:p>
          <a:p>
            <a:pPr eaLnBrk="1" hangingPunct="1">
              <a:spcBef>
                <a:spcPct val="0"/>
              </a:spcBef>
              <a:buFontTx/>
              <a:buNone/>
            </a:pPr>
            <a:r>
              <a:rPr lang="en-US" altLang="en-US" sz="2000"/>
              <a:t>   The part of PNS which regulates the function of internal organs (smooth muscles, cardiac muscle and glandular epithelium) is called </a:t>
            </a:r>
            <a:r>
              <a:rPr lang="en-US" altLang="en-US" sz="2000" b="1"/>
              <a:t>autonomic nervous system </a:t>
            </a:r>
            <a:r>
              <a:rPr lang="en-US" altLang="en-US" sz="2000"/>
              <a:t>(</a:t>
            </a:r>
            <a:r>
              <a:rPr lang="en-US" altLang="en-US" sz="2000" b="1"/>
              <a:t>ANS</a:t>
            </a:r>
            <a:r>
              <a:rPr lang="en-US" altLang="en-US" sz="2000"/>
              <a:t>) </a:t>
            </a:r>
          </a:p>
          <a:p>
            <a:pPr eaLnBrk="1" hangingPunct="1">
              <a:spcBef>
                <a:spcPct val="0"/>
              </a:spcBef>
              <a:buFontTx/>
              <a:buNone/>
            </a:pPr>
            <a:endParaRPr lang="en-US" altLang="en-US" sz="2000"/>
          </a:p>
          <a:p>
            <a:pPr eaLnBrk="1" hangingPunct="1">
              <a:spcBef>
                <a:spcPct val="0"/>
              </a:spcBef>
              <a:buFontTx/>
              <a:buNone/>
            </a:pPr>
            <a:r>
              <a:rPr lang="en-US" altLang="en-US" sz="2000"/>
              <a:t>-the human nervous system consists of at least 10 billion neurons.</a:t>
            </a:r>
            <a:r>
              <a:rPr lang="en-US" altLang="en-US" sz="2400"/>
              <a:t> </a:t>
            </a:r>
          </a:p>
          <a:p>
            <a:pPr eaLnBrk="1" hangingPunct="1">
              <a:spcBef>
                <a:spcPct val="50000"/>
              </a:spcBef>
              <a:buFontTx/>
              <a:buNone/>
            </a:pPr>
            <a:endParaRPr lang="en-US" altLang="en-US" sz="2400">
              <a:cs typeface="Times New Roman" panose="02020603050405020304" pitchFamily="18" charset="0"/>
            </a:endParaRPr>
          </a:p>
        </p:txBody>
      </p:sp>
      <p:graphicFrame>
        <p:nvGraphicFramePr>
          <p:cNvPr id="17411" name="Object 5">
            <a:extLst>
              <a:ext uri="{FF2B5EF4-FFF2-40B4-BE49-F238E27FC236}">
                <a16:creationId xmlns:a16="http://schemas.microsoft.com/office/drawing/2014/main" id="{85B896D0-D2AA-4D50-9BF3-1A647ECE41F0}"/>
              </a:ext>
            </a:extLst>
          </p:cNvPr>
          <p:cNvGraphicFramePr>
            <a:graphicFrameLocks noChangeAspect="1"/>
          </p:cNvGraphicFramePr>
          <p:nvPr/>
        </p:nvGraphicFramePr>
        <p:xfrm>
          <a:off x="6011863" y="692150"/>
          <a:ext cx="2843212" cy="2663825"/>
        </p:xfrm>
        <a:graphic>
          <a:graphicData uri="http://schemas.openxmlformats.org/presentationml/2006/ole">
            <mc:AlternateContent xmlns:mc="http://schemas.openxmlformats.org/markup-compatibility/2006">
              <mc:Choice xmlns:v="urn:schemas-microsoft-com:vml" Requires="v">
                <p:oleObj spid="_x0000_s1025" name="Slide" r:id="rId3" imgW="4571941" imgH="3428837" progId="PowerPoint.Slide.8">
                  <p:embed/>
                </p:oleObj>
              </mc:Choice>
              <mc:Fallback>
                <p:oleObj name="Slide" r:id="rId3" imgW="4571941" imgH="3428837" progId="PowerPoint.Slide.8">
                  <p:embed/>
                  <p:pic>
                    <p:nvPicPr>
                      <p:cNvPr id="17411" name="Object 5">
                        <a:extLst>
                          <a:ext uri="{FF2B5EF4-FFF2-40B4-BE49-F238E27FC236}">
                            <a16:creationId xmlns:a16="http://schemas.microsoft.com/office/drawing/2014/main" id="{85B896D0-D2AA-4D50-9BF3-1A647ECE41F0}"/>
                          </a:ext>
                        </a:extLst>
                      </p:cNvPr>
                      <p:cNvPicPr>
                        <a:picLocks noChangeAspect="1" noChangeArrowheads="1"/>
                      </p:cNvPicPr>
                      <p:nvPr/>
                    </p:nvPicPr>
                    <p:blipFill>
                      <a:blip r:embed="rId4">
                        <a:lum contrast="6000"/>
                        <a:extLst>
                          <a:ext uri="{28A0092B-C50C-407E-A947-70E740481C1C}">
                            <a14:useLocalDpi xmlns:a14="http://schemas.microsoft.com/office/drawing/2010/main" val="0"/>
                          </a:ext>
                        </a:extLst>
                      </a:blip>
                      <a:srcRect l="999" t="22043" r="41499" b="21133"/>
                      <a:stretch>
                        <a:fillRect/>
                      </a:stretch>
                    </p:blipFill>
                    <p:spPr bwMode="auto">
                      <a:xfrm>
                        <a:off x="6011863" y="692150"/>
                        <a:ext cx="2843212"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7412" name="Picture 6" descr="49">
            <a:extLst>
              <a:ext uri="{FF2B5EF4-FFF2-40B4-BE49-F238E27FC236}">
                <a16:creationId xmlns:a16="http://schemas.microsoft.com/office/drawing/2014/main" id="{EB4B3AF2-D4FE-44BE-A43B-1297C0043C4F}"/>
              </a:ext>
            </a:extLst>
          </p:cNvPr>
          <p:cNvPicPr>
            <a:picLocks noChangeAspect="1" noChangeArrowheads="1"/>
          </p:cNvPicPr>
          <p:nvPr/>
        </p:nvPicPr>
        <p:blipFill>
          <a:blip r:embed="rId5">
            <a:lum bright="-12000" contrast="12000"/>
            <a:extLst>
              <a:ext uri="{28A0092B-C50C-407E-A947-70E740481C1C}">
                <a14:useLocalDpi xmlns:a14="http://schemas.microsoft.com/office/drawing/2010/main" val="0"/>
              </a:ext>
            </a:extLst>
          </a:blip>
          <a:srcRect/>
          <a:stretch>
            <a:fillRect/>
          </a:stretch>
        </p:blipFill>
        <p:spPr bwMode="auto">
          <a:xfrm>
            <a:off x="5580063" y="549275"/>
            <a:ext cx="3381375" cy="561657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p:zoom/>
    <p:sndAc>
      <p:endSnd/>
    </p:sndAc>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descr="نتيجة بحث الصور عن ‪neuron histology‬‏">
            <a:extLst>
              <a:ext uri="{FF2B5EF4-FFF2-40B4-BE49-F238E27FC236}">
                <a16:creationId xmlns:a16="http://schemas.microsoft.com/office/drawing/2014/main" id="{0296B2F5-5740-47DB-886F-B42D1E2E21DC}"/>
              </a:ext>
            </a:extLst>
          </p:cNvPr>
          <p:cNvPicPr>
            <a:picLocks noChangeAspect="1" noChangeArrowheads="1"/>
          </p:cNvPicPr>
          <p:nvPr/>
        </p:nvPicPr>
        <p:blipFill>
          <a:blip r:embed="rId2">
            <a:lum bright="-6000" contrast="18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p:zoom/>
    <p:sndAc>
      <p:endSnd/>
    </p:sndAc>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3">
            <a:hlinkClick r:id="" action="ppaction://hlinkshowjump?jump=previousslide" highlightClick="1"/>
            <a:extLst>
              <a:ext uri="{FF2B5EF4-FFF2-40B4-BE49-F238E27FC236}">
                <a16:creationId xmlns:a16="http://schemas.microsoft.com/office/drawing/2014/main" id="{3894026F-1E6B-412D-B96A-48AA3A0EDB46}"/>
              </a:ext>
            </a:extLst>
          </p:cNvPr>
          <p:cNvSpPr>
            <a:spLocks noChangeArrowheads="1"/>
          </p:cNvSpPr>
          <p:nvPr/>
        </p:nvSpPr>
        <p:spPr bwMode="auto">
          <a:xfrm>
            <a:off x="7924800" y="990600"/>
            <a:ext cx="381000" cy="304800"/>
          </a:xfrm>
          <a:prstGeom prst="actionButtonBackPrevious">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6867" name="Rectangle 4">
            <a:extLst>
              <a:ext uri="{FF2B5EF4-FFF2-40B4-BE49-F238E27FC236}">
                <a16:creationId xmlns:a16="http://schemas.microsoft.com/office/drawing/2014/main" id="{E56891F8-7E39-4864-B89F-9F2F4AD4056E}"/>
              </a:ext>
            </a:extLst>
          </p:cNvPr>
          <p:cNvSpPr>
            <a:spLocks noChangeArrowheads="1"/>
          </p:cNvSpPr>
          <p:nvPr/>
        </p:nvSpPr>
        <p:spPr bwMode="auto">
          <a:xfrm>
            <a:off x="7772400" y="0"/>
            <a:ext cx="1371600" cy="6858000"/>
          </a:xfrm>
          <a:prstGeom prst="rect">
            <a:avLst/>
          </a:prstGeom>
          <a:noFill/>
          <a:ln w="762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graphicFrame>
        <p:nvGraphicFramePr>
          <p:cNvPr id="36868" name="Object 5">
            <a:extLst>
              <a:ext uri="{FF2B5EF4-FFF2-40B4-BE49-F238E27FC236}">
                <a16:creationId xmlns:a16="http://schemas.microsoft.com/office/drawing/2014/main" id="{C95224F0-3153-431D-866B-F6FF29DD1531}"/>
              </a:ext>
            </a:extLst>
          </p:cNvPr>
          <p:cNvGraphicFramePr>
            <a:graphicFrameLocks noChangeAspect="1"/>
          </p:cNvGraphicFramePr>
          <p:nvPr/>
        </p:nvGraphicFramePr>
        <p:xfrm>
          <a:off x="331788" y="252413"/>
          <a:ext cx="5976937" cy="6638925"/>
        </p:xfrm>
        <a:graphic>
          <a:graphicData uri="http://schemas.openxmlformats.org/presentationml/2006/ole">
            <mc:AlternateContent xmlns:mc="http://schemas.openxmlformats.org/markup-compatibility/2006">
              <mc:Choice xmlns:v="urn:schemas-microsoft-com:vml" Requires="v">
                <p:oleObj spid="_x0000_s9217" name="Document" r:id="rId3" imgW="7649249" imgH="8528082" progId="Word.Document.8">
                  <p:embed/>
                </p:oleObj>
              </mc:Choice>
              <mc:Fallback>
                <p:oleObj name="Document" r:id="rId3" imgW="7649249" imgH="8528082" progId="Word.Document.8">
                  <p:embed/>
                  <p:pic>
                    <p:nvPicPr>
                      <p:cNvPr id="36868" name="Object 5">
                        <a:extLst>
                          <a:ext uri="{FF2B5EF4-FFF2-40B4-BE49-F238E27FC236}">
                            <a16:creationId xmlns:a16="http://schemas.microsoft.com/office/drawing/2014/main" id="{C95224F0-3153-431D-866B-F6FF29DD15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788" y="252413"/>
                        <a:ext cx="5976937" cy="663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869" name="AutoShape 10">
            <a:hlinkClick r:id="" action="ppaction://hlinkshowjump?jump=endshow" highlightClick="1"/>
            <a:extLst>
              <a:ext uri="{FF2B5EF4-FFF2-40B4-BE49-F238E27FC236}">
                <a16:creationId xmlns:a16="http://schemas.microsoft.com/office/drawing/2014/main" id="{40EBC95A-81F6-412B-84A7-B431F0BA079A}"/>
              </a:ext>
            </a:extLst>
          </p:cNvPr>
          <p:cNvSpPr>
            <a:spLocks noChangeArrowheads="1"/>
          </p:cNvSpPr>
          <p:nvPr/>
        </p:nvSpPr>
        <p:spPr bwMode="auto">
          <a:xfrm>
            <a:off x="8077200" y="5943600"/>
            <a:ext cx="762000" cy="457200"/>
          </a:xfrm>
          <a:prstGeom prst="actionButtonBlank">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b="1"/>
              <a:t>Quit</a:t>
            </a:r>
          </a:p>
        </p:txBody>
      </p:sp>
      <p:sp>
        <p:nvSpPr>
          <p:cNvPr id="36870" name="AutoShape 12">
            <a:hlinkClick r:id="" action="ppaction://hlinkshowjump?jump=nextslide" highlightClick="1"/>
            <a:extLst>
              <a:ext uri="{FF2B5EF4-FFF2-40B4-BE49-F238E27FC236}">
                <a16:creationId xmlns:a16="http://schemas.microsoft.com/office/drawing/2014/main" id="{06BA3244-4980-42DB-A0A8-ED1CCF22F75F}"/>
              </a:ext>
            </a:extLst>
          </p:cNvPr>
          <p:cNvSpPr>
            <a:spLocks noChangeArrowheads="1"/>
          </p:cNvSpPr>
          <p:nvPr/>
        </p:nvSpPr>
        <p:spPr bwMode="auto">
          <a:xfrm>
            <a:off x="8534400" y="990600"/>
            <a:ext cx="381000" cy="304800"/>
          </a:xfrm>
          <a:prstGeom prst="actionButtonForwardNex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6871" name="AutoShape 14">
            <a:hlinkClick r:id="rId5" action="ppaction://hlinksldjump" highlightClick="1"/>
            <a:extLst>
              <a:ext uri="{FF2B5EF4-FFF2-40B4-BE49-F238E27FC236}">
                <a16:creationId xmlns:a16="http://schemas.microsoft.com/office/drawing/2014/main" id="{135D1CEE-CDB4-4EF6-89B4-3D88AAA70CE7}"/>
              </a:ext>
            </a:extLst>
          </p:cNvPr>
          <p:cNvSpPr>
            <a:spLocks noChangeArrowheads="1"/>
          </p:cNvSpPr>
          <p:nvPr/>
        </p:nvSpPr>
        <p:spPr bwMode="auto">
          <a:xfrm>
            <a:off x="7924800" y="2209800"/>
            <a:ext cx="1066800" cy="381000"/>
          </a:xfrm>
          <a:prstGeom prst="actionButtonBlank">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600" b="1">
                <a:solidFill>
                  <a:schemeClr val="bg1"/>
                </a:solidFill>
              </a:rPr>
              <a:t>Main menu</a:t>
            </a:r>
          </a:p>
        </p:txBody>
      </p:sp>
      <p:sp>
        <p:nvSpPr>
          <p:cNvPr id="36872" name="AutoShape 16">
            <a:hlinkClick r:id="" action="ppaction://hlinkshowjump?jump=lastslideviewed" highlightClick="1"/>
            <a:extLst>
              <a:ext uri="{FF2B5EF4-FFF2-40B4-BE49-F238E27FC236}">
                <a16:creationId xmlns:a16="http://schemas.microsoft.com/office/drawing/2014/main" id="{FDECE112-4546-4D13-AEEC-F4C0907843A5}"/>
              </a:ext>
            </a:extLst>
          </p:cNvPr>
          <p:cNvSpPr>
            <a:spLocks noChangeArrowheads="1"/>
          </p:cNvSpPr>
          <p:nvPr/>
        </p:nvSpPr>
        <p:spPr bwMode="auto">
          <a:xfrm>
            <a:off x="8229600" y="4419600"/>
            <a:ext cx="533400" cy="533400"/>
          </a:xfrm>
          <a:prstGeom prst="actionButtonReturn">
            <a:avLst/>
          </a:prstGeom>
          <a:solidFill>
            <a:srgbClr val="FF9900"/>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6873" name="AutoShape 17">
            <a:hlinkClick r:id="rId6" action="ppaction://hlinksldjump" highlightClick="1"/>
            <a:extLst>
              <a:ext uri="{FF2B5EF4-FFF2-40B4-BE49-F238E27FC236}">
                <a16:creationId xmlns:a16="http://schemas.microsoft.com/office/drawing/2014/main" id="{7589DBD4-CE09-47F5-9A38-C4044289116E}"/>
              </a:ext>
            </a:extLst>
          </p:cNvPr>
          <p:cNvSpPr>
            <a:spLocks noChangeArrowheads="1"/>
          </p:cNvSpPr>
          <p:nvPr/>
        </p:nvSpPr>
        <p:spPr bwMode="auto">
          <a:xfrm>
            <a:off x="7924800" y="2819400"/>
            <a:ext cx="1066800" cy="381000"/>
          </a:xfrm>
          <a:prstGeom prst="actionButtonBlank">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600" b="1"/>
              <a:t>Slide menu</a:t>
            </a:r>
          </a:p>
        </p:txBody>
      </p:sp>
      <p:sp>
        <p:nvSpPr>
          <p:cNvPr id="36874" name="Text Box 18">
            <a:extLst>
              <a:ext uri="{FF2B5EF4-FFF2-40B4-BE49-F238E27FC236}">
                <a16:creationId xmlns:a16="http://schemas.microsoft.com/office/drawing/2014/main" id="{079ABA50-11A9-4EB2-8FC9-C3C1B65C0D89}"/>
              </a:ext>
            </a:extLst>
          </p:cNvPr>
          <p:cNvSpPr txBox="1">
            <a:spLocks noChangeArrowheads="1"/>
          </p:cNvSpPr>
          <p:nvPr/>
        </p:nvSpPr>
        <p:spPr bwMode="auto">
          <a:xfrm>
            <a:off x="250825" y="669925"/>
            <a:ext cx="7416800" cy="58832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pPr>
            <a:r>
              <a:rPr lang="en-GB" altLang="en-US" sz="2000"/>
              <a:t>Neurons interconnect by way of synapses</a:t>
            </a:r>
            <a:endParaRPr lang="en-US" altLang="en-US" sz="2000"/>
          </a:p>
          <a:p>
            <a:pPr eaLnBrk="1" hangingPunct="1">
              <a:spcBef>
                <a:spcPct val="0"/>
              </a:spcBef>
            </a:pPr>
            <a:r>
              <a:rPr lang="en-US" altLang="en-US" sz="2000"/>
              <a:t>The axon forms small, bulb-shaped swellings called </a:t>
            </a:r>
            <a:r>
              <a:rPr lang="en-US" altLang="en-US" sz="2000" b="1"/>
              <a:t>boutons</a:t>
            </a:r>
            <a:r>
              <a:rPr lang="en-US" altLang="en-US" sz="2000"/>
              <a:t> at the ends (</a:t>
            </a:r>
            <a:r>
              <a:rPr lang="en-US" altLang="en-US" sz="2000" b="1"/>
              <a:t>terminal</a:t>
            </a:r>
            <a:r>
              <a:rPr lang="en-US" altLang="en-US" sz="2000"/>
              <a:t> boutons) or along the course of its branches called </a:t>
            </a:r>
            <a:r>
              <a:rPr lang="en-US" altLang="en-US" sz="2000" b="1"/>
              <a:t>boutons en passant</a:t>
            </a:r>
            <a:r>
              <a:rPr lang="en-US" altLang="en-US" sz="2000"/>
              <a:t>. </a:t>
            </a:r>
          </a:p>
          <a:p>
            <a:pPr eaLnBrk="1" hangingPunct="1">
              <a:spcBef>
                <a:spcPct val="0"/>
              </a:spcBef>
            </a:pPr>
            <a:r>
              <a:rPr lang="en-US" altLang="en-US" sz="2000"/>
              <a:t>The synapses in the human body are </a:t>
            </a:r>
            <a:r>
              <a:rPr lang="en-US" altLang="en-US" sz="2000" b="1"/>
              <a:t>chemical synapses</a:t>
            </a:r>
            <a:r>
              <a:rPr lang="en-US" altLang="en-US" sz="2000"/>
              <a:t>. They involve the release of </a:t>
            </a:r>
            <a:r>
              <a:rPr lang="en-US" altLang="en-US" sz="2000" b="1"/>
              <a:t>neurotransmitters</a:t>
            </a:r>
            <a:r>
              <a:rPr lang="en-US" altLang="en-US" sz="2000"/>
              <a:t>, which combine with receptors on the post-synaptic membrane and result in the transmission of the impulse. </a:t>
            </a:r>
          </a:p>
          <a:p>
            <a:pPr eaLnBrk="1" hangingPunct="1">
              <a:spcBef>
                <a:spcPct val="0"/>
              </a:spcBef>
            </a:pPr>
            <a:r>
              <a:rPr lang="en-US" altLang="en-US" sz="2000"/>
              <a:t>Synapses are morphologically specialized contacts between a bouton formed by one neurone, the </a:t>
            </a:r>
            <a:r>
              <a:rPr lang="en-US" altLang="en-US" sz="2000" b="1"/>
              <a:t>presynaptic neurone</a:t>
            </a:r>
            <a:r>
              <a:rPr lang="en-US" altLang="en-US" sz="2000"/>
              <a:t>, and the cell surface of another neurone, the </a:t>
            </a:r>
            <a:r>
              <a:rPr lang="en-US" altLang="en-US" sz="2000" b="1"/>
              <a:t>postsynaptic neurone</a:t>
            </a:r>
            <a:r>
              <a:rPr lang="en-US" altLang="en-US" sz="2000"/>
              <a:t>. </a:t>
            </a:r>
            <a:r>
              <a:rPr lang="en-US" altLang="en-US" sz="2000" b="1"/>
              <a:t>Synaptic vesicles</a:t>
            </a:r>
            <a:r>
              <a:rPr lang="en-US" altLang="en-US" sz="2000"/>
              <a:t> contain the neurotransmitters. Synaptic vesicles typically accumulate close to the site of contact between the bouton and the postsynaptic neurone. The release of the neurotransmitter from the synaptic vesicles into the </a:t>
            </a:r>
            <a:r>
              <a:rPr lang="en-US" altLang="en-US" sz="2000" b="1"/>
              <a:t>synaptic cleft</a:t>
            </a:r>
            <a:r>
              <a:rPr lang="en-US" altLang="en-US" sz="2000"/>
              <a:t> , i.e. the space between the bouton and the postsynaptic neurone, mediates the transfer of information from the pre- to the postsynaptic neurone. The neurotransmitters combine with specific </a:t>
            </a:r>
            <a:r>
              <a:rPr lang="en-US" altLang="en-US" sz="2000" b="1"/>
              <a:t>receptors</a:t>
            </a:r>
            <a:r>
              <a:rPr lang="en-US" altLang="en-US" sz="2000"/>
              <a:t> on the postsynaptic membrane leading to the transmission of the impulse</a:t>
            </a:r>
          </a:p>
        </p:txBody>
      </p:sp>
    </p:spTree>
  </p:cSld>
  <p:clrMapOvr>
    <a:masterClrMapping/>
  </p:clrMapOvr>
  <p:transition spd="slow" advClick="0">
    <p:zoom/>
    <p:sndAc>
      <p:endSnd/>
    </p:sndAc>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descr="boutons1">
            <a:extLst>
              <a:ext uri="{FF2B5EF4-FFF2-40B4-BE49-F238E27FC236}">
                <a16:creationId xmlns:a16="http://schemas.microsoft.com/office/drawing/2014/main" id="{8A7C5659-BEB6-4944-B684-8CAF2C9C96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2276475"/>
            <a:ext cx="5867400" cy="427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 Box 5">
            <a:extLst>
              <a:ext uri="{FF2B5EF4-FFF2-40B4-BE49-F238E27FC236}">
                <a16:creationId xmlns:a16="http://schemas.microsoft.com/office/drawing/2014/main" id="{EB065C4E-96F0-48DE-8F55-75D94441CC10}"/>
              </a:ext>
            </a:extLst>
          </p:cNvPr>
          <p:cNvSpPr txBox="1">
            <a:spLocks noChangeArrowheads="1"/>
          </p:cNvSpPr>
          <p:nvPr/>
        </p:nvSpPr>
        <p:spPr bwMode="auto">
          <a:xfrm>
            <a:off x="611188" y="333375"/>
            <a:ext cx="7705725" cy="19177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t>- Some synapses are </a:t>
            </a:r>
            <a:r>
              <a:rPr lang="en-US" altLang="en-US" sz="2400" b="1"/>
              <a:t>excitatory</a:t>
            </a:r>
            <a:r>
              <a:rPr lang="en-US" altLang="en-US" sz="2400"/>
              <a:t>, whereas others are </a:t>
            </a:r>
            <a:r>
              <a:rPr lang="en-US" altLang="en-US" sz="2400" b="1"/>
              <a:t>inhibitory</a:t>
            </a:r>
            <a:r>
              <a:rPr lang="en-US" altLang="en-US" sz="2400"/>
              <a:t>. Various categories of synapses are found including:</a:t>
            </a:r>
            <a:endParaRPr lang="en-US" altLang="en-US" sz="2400" b="1"/>
          </a:p>
          <a:p>
            <a:pPr eaLnBrk="1" hangingPunct="1">
              <a:spcBef>
                <a:spcPct val="0"/>
              </a:spcBef>
              <a:buFontTx/>
              <a:buNone/>
            </a:pPr>
            <a:r>
              <a:rPr lang="en-US" altLang="en-US" sz="2400" b="1"/>
              <a:t>axo-dendritic</a:t>
            </a:r>
            <a:r>
              <a:rPr lang="en-US" altLang="en-US" sz="2400"/>
              <a:t>                      -</a:t>
            </a:r>
            <a:r>
              <a:rPr lang="en-US" altLang="en-US" sz="2400" b="1"/>
              <a:t>axo-somatic</a:t>
            </a:r>
            <a:r>
              <a:rPr lang="en-US" altLang="en-US" sz="2400"/>
              <a:t> </a:t>
            </a:r>
            <a:endParaRPr lang="en-US" altLang="en-US" sz="2400" b="1"/>
          </a:p>
          <a:p>
            <a:pPr eaLnBrk="1" hangingPunct="1">
              <a:spcBef>
                <a:spcPct val="0"/>
              </a:spcBef>
              <a:buFontTx/>
              <a:buNone/>
            </a:pPr>
            <a:r>
              <a:rPr lang="en-US" altLang="en-US" sz="2400" b="1"/>
              <a:t>dendro-dendritic</a:t>
            </a:r>
            <a:r>
              <a:rPr lang="en-US" altLang="en-US" sz="2400"/>
              <a:t>                -</a:t>
            </a:r>
            <a:r>
              <a:rPr lang="en-US" altLang="en-US" sz="2400" b="1"/>
              <a:t>axo-axonic</a:t>
            </a:r>
            <a:r>
              <a:rPr lang="en-US" altLang="en-US" sz="2400"/>
              <a:t> </a:t>
            </a:r>
          </a:p>
        </p:txBody>
      </p:sp>
      <p:pic>
        <p:nvPicPr>
          <p:cNvPr id="37892" name="Picture 6" descr="SYNAPTIC_KNOB">
            <a:extLst>
              <a:ext uri="{FF2B5EF4-FFF2-40B4-BE49-F238E27FC236}">
                <a16:creationId xmlns:a16="http://schemas.microsoft.com/office/drawing/2014/main" id="{DC724FDB-0ADF-4CE9-A500-AD75ECD59074}"/>
              </a:ext>
            </a:extLst>
          </p:cNvPr>
          <p:cNvPicPr>
            <a:picLocks noChangeAspect="1" noChangeArrowheads="1"/>
          </p:cNvPicPr>
          <p:nvPr/>
        </p:nvPicPr>
        <p:blipFill>
          <a:blip r:embed="rId3">
            <a:lum bright="-6000" contrast="18000"/>
            <a:extLst>
              <a:ext uri="{28A0092B-C50C-407E-A947-70E740481C1C}">
                <a14:useLocalDpi xmlns:a14="http://schemas.microsoft.com/office/drawing/2010/main" val="0"/>
              </a:ext>
            </a:extLst>
          </a:blip>
          <a:srcRect/>
          <a:stretch>
            <a:fillRect/>
          </a:stretch>
        </p:blipFill>
        <p:spPr bwMode="auto">
          <a:xfrm>
            <a:off x="0" y="2492375"/>
            <a:ext cx="3276600" cy="31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p:zoom/>
    <p:sndAc>
      <p:endSnd/>
    </p:sndAc>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4">
            <a:extLst>
              <a:ext uri="{FF2B5EF4-FFF2-40B4-BE49-F238E27FC236}">
                <a16:creationId xmlns:a16="http://schemas.microsoft.com/office/drawing/2014/main" id="{DFFE891B-533F-44B4-9372-B40FC4F0394A}"/>
              </a:ext>
            </a:extLst>
          </p:cNvPr>
          <p:cNvSpPr>
            <a:spLocks noChangeArrowheads="1"/>
          </p:cNvSpPr>
          <p:nvPr/>
        </p:nvSpPr>
        <p:spPr bwMode="auto">
          <a:xfrm>
            <a:off x="0" y="0"/>
            <a:ext cx="7696200" cy="4953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8915" name="Rectangle 2">
            <a:extLst>
              <a:ext uri="{FF2B5EF4-FFF2-40B4-BE49-F238E27FC236}">
                <a16:creationId xmlns:a16="http://schemas.microsoft.com/office/drawing/2014/main" id="{ABA5F6B0-263F-4DB2-A095-1004BB474A2F}"/>
              </a:ext>
            </a:extLst>
          </p:cNvPr>
          <p:cNvSpPr>
            <a:spLocks noChangeArrowheads="1"/>
          </p:cNvSpPr>
          <p:nvPr/>
        </p:nvSpPr>
        <p:spPr bwMode="auto">
          <a:xfrm>
            <a:off x="7772400" y="0"/>
            <a:ext cx="1371600" cy="6858000"/>
          </a:xfrm>
          <a:prstGeom prst="rect">
            <a:avLst/>
          </a:prstGeom>
          <a:noFill/>
          <a:ln w="762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8916" name="AutoShape 4">
            <a:hlinkClick r:id="" action="ppaction://hlinkshowjump?jump=previousslide" highlightClick="1"/>
            <a:extLst>
              <a:ext uri="{FF2B5EF4-FFF2-40B4-BE49-F238E27FC236}">
                <a16:creationId xmlns:a16="http://schemas.microsoft.com/office/drawing/2014/main" id="{CC662B5C-4D63-4EE4-9EEF-9A98DCAE8185}"/>
              </a:ext>
            </a:extLst>
          </p:cNvPr>
          <p:cNvSpPr>
            <a:spLocks noChangeArrowheads="1"/>
          </p:cNvSpPr>
          <p:nvPr/>
        </p:nvSpPr>
        <p:spPr bwMode="auto">
          <a:xfrm>
            <a:off x="7924800" y="990600"/>
            <a:ext cx="381000" cy="304800"/>
          </a:xfrm>
          <a:prstGeom prst="actionButtonBackPrevious">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8917" name="AutoShape 6">
            <a:hlinkClick r:id="" action="ppaction://noaction" highlightClick="1">
              <a:snd r:embed="rId2" name="13.wav"/>
            </a:hlinkClick>
            <a:extLst>
              <a:ext uri="{FF2B5EF4-FFF2-40B4-BE49-F238E27FC236}">
                <a16:creationId xmlns:a16="http://schemas.microsoft.com/office/drawing/2014/main" id="{0647ADAB-4FD0-4523-BC6E-5715CB309371}"/>
              </a:ext>
            </a:extLst>
          </p:cNvPr>
          <p:cNvSpPr>
            <a:spLocks noChangeArrowheads="1"/>
          </p:cNvSpPr>
          <p:nvPr/>
        </p:nvSpPr>
        <p:spPr bwMode="auto">
          <a:xfrm>
            <a:off x="8077200" y="1447800"/>
            <a:ext cx="685800" cy="533400"/>
          </a:xfrm>
          <a:prstGeom prst="actionButtonSound">
            <a:avLst/>
          </a:prstGeom>
          <a:solidFill>
            <a:srgbClr val="0000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8918" name="AutoShape 10">
            <a:hlinkClick r:id="" action="ppaction://hlinkshowjump?jump=endshow" highlightClick="1"/>
            <a:extLst>
              <a:ext uri="{FF2B5EF4-FFF2-40B4-BE49-F238E27FC236}">
                <a16:creationId xmlns:a16="http://schemas.microsoft.com/office/drawing/2014/main" id="{B5854B2F-F8DD-4440-9891-919951418238}"/>
              </a:ext>
            </a:extLst>
          </p:cNvPr>
          <p:cNvSpPr>
            <a:spLocks noChangeArrowheads="1"/>
          </p:cNvSpPr>
          <p:nvPr/>
        </p:nvSpPr>
        <p:spPr bwMode="auto">
          <a:xfrm>
            <a:off x="8077200" y="5943600"/>
            <a:ext cx="762000" cy="457200"/>
          </a:xfrm>
          <a:prstGeom prst="actionButtonBlank">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b="1"/>
              <a:t>Quit</a:t>
            </a:r>
          </a:p>
        </p:txBody>
      </p:sp>
      <p:pic>
        <p:nvPicPr>
          <p:cNvPr id="38919" name="Picture 12" descr="2">
            <a:extLst>
              <a:ext uri="{FF2B5EF4-FFF2-40B4-BE49-F238E27FC236}">
                <a16:creationId xmlns:a16="http://schemas.microsoft.com/office/drawing/2014/main" id="{6CD3B465-4034-4D06-A159-B93EC03788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814" t="47144" r="58762" b="7143"/>
          <a:stretch>
            <a:fillRect/>
          </a:stretch>
        </p:blipFill>
        <p:spPr bwMode="auto">
          <a:xfrm>
            <a:off x="4572000" y="0"/>
            <a:ext cx="30861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0" name="Rectangle 13">
            <a:extLst>
              <a:ext uri="{FF2B5EF4-FFF2-40B4-BE49-F238E27FC236}">
                <a16:creationId xmlns:a16="http://schemas.microsoft.com/office/drawing/2014/main" id="{1CE52B49-258C-435E-8C5C-059646A854FF}"/>
              </a:ext>
            </a:extLst>
          </p:cNvPr>
          <p:cNvSpPr>
            <a:spLocks noChangeArrowheads="1"/>
          </p:cNvSpPr>
          <p:nvPr/>
        </p:nvSpPr>
        <p:spPr bwMode="auto">
          <a:xfrm>
            <a:off x="382588" y="3500438"/>
            <a:ext cx="457200" cy="6127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8921" name="Rectangle 14">
            <a:extLst>
              <a:ext uri="{FF2B5EF4-FFF2-40B4-BE49-F238E27FC236}">
                <a16:creationId xmlns:a16="http://schemas.microsoft.com/office/drawing/2014/main" id="{FD55E179-0E40-4AAC-9D4B-387F4F0C23C5}"/>
              </a:ext>
            </a:extLst>
          </p:cNvPr>
          <p:cNvSpPr>
            <a:spLocks noChangeArrowheads="1"/>
          </p:cNvSpPr>
          <p:nvPr/>
        </p:nvSpPr>
        <p:spPr bwMode="auto">
          <a:xfrm>
            <a:off x="2590800" y="4114800"/>
            <a:ext cx="609600" cy="381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8922" name="Rectangle 15">
            <a:extLst>
              <a:ext uri="{FF2B5EF4-FFF2-40B4-BE49-F238E27FC236}">
                <a16:creationId xmlns:a16="http://schemas.microsoft.com/office/drawing/2014/main" id="{4C6DBD56-8515-420D-9E8E-F4EBDC5E5D7B}"/>
              </a:ext>
            </a:extLst>
          </p:cNvPr>
          <p:cNvSpPr>
            <a:spLocks noChangeArrowheads="1"/>
          </p:cNvSpPr>
          <p:nvPr/>
        </p:nvSpPr>
        <p:spPr bwMode="auto">
          <a:xfrm>
            <a:off x="2514600" y="1524000"/>
            <a:ext cx="838200" cy="6127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pic>
        <p:nvPicPr>
          <p:cNvPr id="38923" name="Picture 16" descr="2">
            <a:extLst>
              <a:ext uri="{FF2B5EF4-FFF2-40B4-BE49-F238E27FC236}">
                <a16:creationId xmlns:a16="http://schemas.microsoft.com/office/drawing/2014/main" id="{11A7ED81-2658-4ADF-A332-D5532534EA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5242" r="23482" b="52856"/>
          <a:stretch>
            <a:fillRect/>
          </a:stretch>
        </p:blipFill>
        <p:spPr bwMode="auto">
          <a:xfrm>
            <a:off x="0" y="0"/>
            <a:ext cx="4495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4" name="Rectangle 17">
            <a:extLst>
              <a:ext uri="{FF2B5EF4-FFF2-40B4-BE49-F238E27FC236}">
                <a16:creationId xmlns:a16="http://schemas.microsoft.com/office/drawing/2014/main" id="{E88F2225-D254-4529-B88E-F72D6AA57933}"/>
              </a:ext>
            </a:extLst>
          </p:cNvPr>
          <p:cNvSpPr>
            <a:spLocks noChangeArrowheads="1"/>
          </p:cNvSpPr>
          <p:nvPr/>
        </p:nvSpPr>
        <p:spPr bwMode="auto">
          <a:xfrm>
            <a:off x="3810000" y="3733800"/>
            <a:ext cx="990600" cy="838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8925" name="Rectangle 18">
            <a:extLst>
              <a:ext uri="{FF2B5EF4-FFF2-40B4-BE49-F238E27FC236}">
                <a16:creationId xmlns:a16="http://schemas.microsoft.com/office/drawing/2014/main" id="{82CB69D7-DA09-4191-99FC-56E87A3E8480}"/>
              </a:ext>
            </a:extLst>
          </p:cNvPr>
          <p:cNvSpPr>
            <a:spLocks noChangeArrowheads="1"/>
          </p:cNvSpPr>
          <p:nvPr/>
        </p:nvSpPr>
        <p:spPr bwMode="auto">
          <a:xfrm>
            <a:off x="4495800" y="3429000"/>
            <a:ext cx="990600" cy="838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8926" name="Rectangle 19">
            <a:extLst>
              <a:ext uri="{FF2B5EF4-FFF2-40B4-BE49-F238E27FC236}">
                <a16:creationId xmlns:a16="http://schemas.microsoft.com/office/drawing/2014/main" id="{63CCB90F-0F82-45A0-BE54-048B928B1314}"/>
              </a:ext>
            </a:extLst>
          </p:cNvPr>
          <p:cNvSpPr>
            <a:spLocks noChangeArrowheads="1"/>
          </p:cNvSpPr>
          <p:nvPr/>
        </p:nvSpPr>
        <p:spPr bwMode="auto">
          <a:xfrm>
            <a:off x="7239000" y="4114800"/>
            <a:ext cx="457200" cy="838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8927" name="Rectangle 20">
            <a:extLst>
              <a:ext uri="{FF2B5EF4-FFF2-40B4-BE49-F238E27FC236}">
                <a16:creationId xmlns:a16="http://schemas.microsoft.com/office/drawing/2014/main" id="{2907DBE3-2F96-42DD-AD66-124DD7CDCAE9}"/>
              </a:ext>
            </a:extLst>
          </p:cNvPr>
          <p:cNvSpPr>
            <a:spLocks noChangeArrowheads="1"/>
          </p:cNvSpPr>
          <p:nvPr/>
        </p:nvSpPr>
        <p:spPr bwMode="auto">
          <a:xfrm>
            <a:off x="7086600" y="1143000"/>
            <a:ext cx="609600" cy="838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8928" name="Text Box 22">
            <a:extLst>
              <a:ext uri="{FF2B5EF4-FFF2-40B4-BE49-F238E27FC236}">
                <a16:creationId xmlns:a16="http://schemas.microsoft.com/office/drawing/2014/main" id="{58F91DED-0AE7-4AAD-B310-4E5AECB806CA}"/>
              </a:ext>
            </a:extLst>
          </p:cNvPr>
          <p:cNvSpPr txBox="1">
            <a:spLocks noChangeArrowheads="1"/>
          </p:cNvSpPr>
          <p:nvPr/>
        </p:nvSpPr>
        <p:spPr bwMode="auto">
          <a:xfrm>
            <a:off x="1508125" y="117475"/>
            <a:ext cx="819150" cy="4572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t>Fig 1</a:t>
            </a:r>
          </a:p>
        </p:txBody>
      </p:sp>
      <p:sp>
        <p:nvSpPr>
          <p:cNvPr id="38929" name="Text Box 23">
            <a:extLst>
              <a:ext uri="{FF2B5EF4-FFF2-40B4-BE49-F238E27FC236}">
                <a16:creationId xmlns:a16="http://schemas.microsoft.com/office/drawing/2014/main" id="{9F108061-CBC1-476C-AE97-9BDF51497BAD}"/>
              </a:ext>
            </a:extLst>
          </p:cNvPr>
          <p:cNvSpPr txBox="1">
            <a:spLocks noChangeArrowheads="1"/>
          </p:cNvSpPr>
          <p:nvPr/>
        </p:nvSpPr>
        <p:spPr bwMode="auto">
          <a:xfrm>
            <a:off x="6248400" y="228600"/>
            <a:ext cx="819150" cy="4572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t>Fig 2</a:t>
            </a:r>
          </a:p>
        </p:txBody>
      </p:sp>
      <p:sp>
        <p:nvSpPr>
          <p:cNvPr id="38930" name="AutoShape 24">
            <a:extLst>
              <a:ext uri="{FF2B5EF4-FFF2-40B4-BE49-F238E27FC236}">
                <a16:creationId xmlns:a16="http://schemas.microsoft.com/office/drawing/2014/main" id="{B81258F6-8197-4C35-8DDA-24A4F7CAE35D}"/>
              </a:ext>
            </a:extLst>
          </p:cNvPr>
          <p:cNvSpPr>
            <a:spLocks noChangeArrowheads="1"/>
          </p:cNvSpPr>
          <p:nvPr/>
        </p:nvSpPr>
        <p:spPr bwMode="auto">
          <a:xfrm>
            <a:off x="3733800" y="2057400"/>
            <a:ext cx="1204913" cy="485775"/>
          </a:xfrm>
          <a:prstGeom prst="rightArrow">
            <a:avLst>
              <a:gd name="adj1" fmla="val 50000"/>
              <a:gd name="adj2" fmla="val 62010"/>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8931" name="Rectangle 25">
            <a:extLst>
              <a:ext uri="{FF2B5EF4-FFF2-40B4-BE49-F238E27FC236}">
                <a16:creationId xmlns:a16="http://schemas.microsoft.com/office/drawing/2014/main" id="{FFAAFC0E-1E84-4AFE-98D2-A235EC642A3D}"/>
              </a:ext>
            </a:extLst>
          </p:cNvPr>
          <p:cNvSpPr>
            <a:spLocks noChangeArrowheads="1"/>
          </p:cNvSpPr>
          <p:nvPr/>
        </p:nvSpPr>
        <p:spPr bwMode="auto">
          <a:xfrm rot="-1892738">
            <a:off x="2970213" y="1574800"/>
            <a:ext cx="463550" cy="1011238"/>
          </a:xfrm>
          <a:prstGeom prst="rect">
            <a:avLst/>
          </a:prstGeom>
          <a:noFill/>
          <a:ln w="63500">
            <a:solidFill>
              <a:schemeClr val="accent2"/>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8932" name="AutoShape 26">
            <a:extLst>
              <a:ext uri="{FF2B5EF4-FFF2-40B4-BE49-F238E27FC236}">
                <a16:creationId xmlns:a16="http://schemas.microsoft.com/office/drawing/2014/main" id="{8213D401-12E1-4EC6-A497-E7E88D7F53E5}"/>
              </a:ext>
            </a:extLst>
          </p:cNvPr>
          <p:cNvSpPr>
            <a:spLocks noChangeArrowheads="1"/>
          </p:cNvSpPr>
          <p:nvPr/>
        </p:nvSpPr>
        <p:spPr bwMode="auto">
          <a:xfrm>
            <a:off x="5638800" y="3200400"/>
            <a:ext cx="485775" cy="976313"/>
          </a:xfrm>
          <a:prstGeom prst="downArrow">
            <a:avLst>
              <a:gd name="adj1" fmla="val 50000"/>
              <a:gd name="adj2" fmla="val 50245"/>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8933" name="Text Box 27">
            <a:extLst>
              <a:ext uri="{FF2B5EF4-FFF2-40B4-BE49-F238E27FC236}">
                <a16:creationId xmlns:a16="http://schemas.microsoft.com/office/drawing/2014/main" id="{9946CB63-4634-48B1-8EC4-0BCC1C017D8E}"/>
              </a:ext>
            </a:extLst>
          </p:cNvPr>
          <p:cNvSpPr txBox="1">
            <a:spLocks noChangeArrowheads="1"/>
          </p:cNvSpPr>
          <p:nvPr/>
        </p:nvSpPr>
        <p:spPr bwMode="auto">
          <a:xfrm>
            <a:off x="5241925" y="4152900"/>
            <a:ext cx="1143000" cy="3667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b="1">
                <a:solidFill>
                  <a:srgbClr val="FF3300"/>
                </a:solidFill>
              </a:rPr>
              <a:t>Next slide</a:t>
            </a:r>
          </a:p>
        </p:txBody>
      </p:sp>
      <p:sp>
        <p:nvSpPr>
          <p:cNvPr id="38934" name="AutoShape 28">
            <a:extLst>
              <a:ext uri="{FF2B5EF4-FFF2-40B4-BE49-F238E27FC236}">
                <a16:creationId xmlns:a16="http://schemas.microsoft.com/office/drawing/2014/main" id="{A2C0FB23-FC81-41CA-B0B7-409C2078D799}"/>
              </a:ext>
            </a:extLst>
          </p:cNvPr>
          <p:cNvSpPr>
            <a:spLocks noChangeArrowheads="1"/>
          </p:cNvSpPr>
          <p:nvPr/>
        </p:nvSpPr>
        <p:spPr bwMode="auto">
          <a:xfrm>
            <a:off x="4648200" y="381000"/>
            <a:ext cx="595313" cy="228600"/>
          </a:xfrm>
          <a:prstGeom prst="rightArrow">
            <a:avLst>
              <a:gd name="adj1" fmla="val 50000"/>
              <a:gd name="adj2" fmla="val 65104"/>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8935" name="Text Box 29">
            <a:extLst>
              <a:ext uri="{FF2B5EF4-FFF2-40B4-BE49-F238E27FC236}">
                <a16:creationId xmlns:a16="http://schemas.microsoft.com/office/drawing/2014/main" id="{99C60DFD-B6E2-47EA-97B9-0BC9711F91FB}"/>
              </a:ext>
            </a:extLst>
          </p:cNvPr>
          <p:cNvSpPr txBox="1">
            <a:spLocks noChangeArrowheads="1"/>
          </p:cNvSpPr>
          <p:nvPr/>
        </p:nvSpPr>
        <p:spPr bwMode="auto">
          <a:xfrm>
            <a:off x="3962400" y="228600"/>
            <a:ext cx="704850" cy="3667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b="1"/>
              <a:t>Axon</a:t>
            </a:r>
          </a:p>
        </p:txBody>
      </p:sp>
      <p:sp>
        <p:nvSpPr>
          <p:cNvPr id="38936" name="AutoShape 32">
            <a:extLst>
              <a:ext uri="{FF2B5EF4-FFF2-40B4-BE49-F238E27FC236}">
                <a16:creationId xmlns:a16="http://schemas.microsoft.com/office/drawing/2014/main" id="{6EC06688-5FCD-4343-A4C6-B2806F595989}"/>
              </a:ext>
            </a:extLst>
          </p:cNvPr>
          <p:cNvSpPr>
            <a:spLocks/>
          </p:cNvSpPr>
          <p:nvPr/>
        </p:nvSpPr>
        <p:spPr bwMode="auto">
          <a:xfrm>
            <a:off x="4495800" y="990600"/>
            <a:ext cx="76200" cy="457200"/>
          </a:xfrm>
          <a:prstGeom prst="leftBrace">
            <a:avLst>
              <a:gd name="adj1" fmla="val 50000"/>
              <a:gd name="adj2" fmla="val 50000"/>
            </a:avLst>
          </a:prstGeom>
          <a:noFill/>
          <a:ln w="25400">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8937" name="Text Box 33">
            <a:extLst>
              <a:ext uri="{FF2B5EF4-FFF2-40B4-BE49-F238E27FC236}">
                <a16:creationId xmlns:a16="http://schemas.microsoft.com/office/drawing/2014/main" id="{9ECCE4D7-78F9-4305-9423-E6AC1C756039}"/>
              </a:ext>
            </a:extLst>
          </p:cNvPr>
          <p:cNvSpPr txBox="1">
            <a:spLocks noChangeArrowheads="1"/>
          </p:cNvSpPr>
          <p:nvPr/>
        </p:nvSpPr>
        <p:spPr bwMode="auto">
          <a:xfrm>
            <a:off x="3581400" y="990600"/>
            <a:ext cx="895350" cy="3667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b="1"/>
              <a:t>Bouton</a:t>
            </a:r>
          </a:p>
        </p:txBody>
      </p:sp>
      <p:sp>
        <p:nvSpPr>
          <p:cNvPr id="38938" name="Text Box 21">
            <a:extLst>
              <a:ext uri="{FF2B5EF4-FFF2-40B4-BE49-F238E27FC236}">
                <a16:creationId xmlns:a16="http://schemas.microsoft.com/office/drawing/2014/main" id="{DD475829-F91E-442C-9989-D6E3EEFD30F5}"/>
              </a:ext>
            </a:extLst>
          </p:cNvPr>
          <p:cNvSpPr txBox="1">
            <a:spLocks noChangeArrowheads="1"/>
          </p:cNvSpPr>
          <p:nvPr/>
        </p:nvSpPr>
        <p:spPr bwMode="auto">
          <a:xfrm>
            <a:off x="0" y="4841875"/>
            <a:ext cx="7699375" cy="1006475"/>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t>Fig 1 </a:t>
            </a:r>
            <a:r>
              <a:rPr lang="en-US" altLang="en-US" sz="1800"/>
              <a:t>shows a cell body with numerous boutons forming synapses. </a:t>
            </a:r>
            <a:r>
              <a:rPr lang="en-US" altLang="en-US" sz="2400"/>
              <a:t>Fig 2 </a:t>
            </a:r>
            <a:r>
              <a:rPr lang="en-US" altLang="en-US" sz="1800"/>
              <a:t>shows a number of  boutons synapting with the cell membrane of a neuron cell body. </a:t>
            </a:r>
            <a:endParaRPr lang="en-US" altLang="en-US" sz="2400"/>
          </a:p>
        </p:txBody>
      </p:sp>
      <p:sp>
        <p:nvSpPr>
          <p:cNvPr id="38939" name="AutoShape 35">
            <a:hlinkClick r:id="" action="ppaction://hlinkshowjump?jump=nextslide" highlightClick="1"/>
            <a:extLst>
              <a:ext uri="{FF2B5EF4-FFF2-40B4-BE49-F238E27FC236}">
                <a16:creationId xmlns:a16="http://schemas.microsoft.com/office/drawing/2014/main" id="{F1A92970-D829-4FAC-A3C5-147ACB57077D}"/>
              </a:ext>
            </a:extLst>
          </p:cNvPr>
          <p:cNvSpPr>
            <a:spLocks noChangeArrowheads="1"/>
          </p:cNvSpPr>
          <p:nvPr/>
        </p:nvSpPr>
        <p:spPr bwMode="auto">
          <a:xfrm>
            <a:off x="8534400" y="990600"/>
            <a:ext cx="381000" cy="304800"/>
          </a:xfrm>
          <a:prstGeom prst="actionButtonForwardNex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8940" name="AutoShape 37">
            <a:hlinkClick r:id="rId4" action="ppaction://hlinksldjump" highlightClick="1"/>
            <a:extLst>
              <a:ext uri="{FF2B5EF4-FFF2-40B4-BE49-F238E27FC236}">
                <a16:creationId xmlns:a16="http://schemas.microsoft.com/office/drawing/2014/main" id="{C1116E8D-8678-4191-8D32-3C60A56D6597}"/>
              </a:ext>
            </a:extLst>
          </p:cNvPr>
          <p:cNvSpPr>
            <a:spLocks noChangeArrowheads="1"/>
          </p:cNvSpPr>
          <p:nvPr/>
        </p:nvSpPr>
        <p:spPr bwMode="auto">
          <a:xfrm>
            <a:off x="7924800" y="2209800"/>
            <a:ext cx="1066800" cy="381000"/>
          </a:xfrm>
          <a:prstGeom prst="actionButtonBlank">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600" b="1">
                <a:solidFill>
                  <a:schemeClr val="bg1"/>
                </a:solidFill>
              </a:rPr>
              <a:t>Main menu</a:t>
            </a:r>
          </a:p>
        </p:txBody>
      </p:sp>
      <p:sp>
        <p:nvSpPr>
          <p:cNvPr id="38941" name="AutoShape 39">
            <a:hlinkClick r:id="" action="ppaction://hlinkshowjump?jump=lastslideviewed" highlightClick="1"/>
            <a:extLst>
              <a:ext uri="{FF2B5EF4-FFF2-40B4-BE49-F238E27FC236}">
                <a16:creationId xmlns:a16="http://schemas.microsoft.com/office/drawing/2014/main" id="{E2F2E22E-7514-45AD-9171-88B91652BD7F}"/>
              </a:ext>
            </a:extLst>
          </p:cNvPr>
          <p:cNvSpPr>
            <a:spLocks noChangeArrowheads="1"/>
          </p:cNvSpPr>
          <p:nvPr/>
        </p:nvSpPr>
        <p:spPr bwMode="auto">
          <a:xfrm>
            <a:off x="8229600" y="4419600"/>
            <a:ext cx="533400" cy="533400"/>
          </a:xfrm>
          <a:prstGeom prst="actionButtonReturn">
            <a:avLst/>
          </a:prstGeom>
          <a:solidFill>
            <a:srgbClr val="FF9900"/>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8942" name="AutoShape 40">
            <a:hlinkClick r:id="rId5" action="ppaction://hlinksldjump" highlightClick="1"/>
            <a:extLst>
              <a:ext uri="{FF2B5EF4-FFF2-40B4-BE49-F238E27FC236}">
                <a16:creationId xmlns:a16="http://schemas.microsoft.com/office/drawing/2014/main" id="{5621122D-BBAC-4373-B00C-E6895D2A3F57}"/>
              </a:ext>
            </a:extLst>
          </p:cNvPr>
          <p:cNvSpPr>
            <a:spLocks noChangeArrowheads="1"/>
          </p:cNvSpPr>
          <p:nvPr/>
        </p:nvSpPr>
        <p:spPr bwMode="auto">
          <a:xfrm>
            <a:off x="7924800" y="2819400"/>
            <a:ext cx="1066800" cy="381000"/>
          </a:xfrm>
          <a:prstGeom prst="actionButtonBlank">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600" b="1"/>
              <a:t>Slide menu</a:t>
            </a:r>
          </a:p>
        </p:txBody>
      </p:sp>
      <p:sp>
        <p:nvSpPr>
          <p:cNvPr id="38943" name="Rectangle 41">
            <a:extLst>
              <a:ext uri="{FF2B5EF4-FFF2-40B4-BE49-F238E27FC236}">
                <a16:creationId xmlns:a16="http://schemas.microsoft.com/office/drawing/2014/main" id="{B9681147-8581-4E7A-8372-DF474960CD04}"/>
              </a:ext>
            </a:extLst>
          </p:cNvPr>
          <p:cNvSpPr>
            <a:spLocks noChangeArrowheads="1"/>
          </p:cNvSpPr>
          <p:nvPr/>
        </p:nvSpPr>
        <p:spPr bwMode="auto">
          <a:xfrm>
            <a:off x="0" y="4437063"/>
            <a:ext cx="2298700"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a:t>(Junqueira et al, 1986).</a:t>
            </a:r>
          </a:p>
        </p:txBody>
      </p:sp>
    </p:spTree>
  </p:cSld>
  <p:clrMapOvr>
    <a:masterClrMapping/>
  </p:clrMapOvr>
  <p:transition spd="slow" advClick="0">
    <p:zoom/>
    <p:sndAc>
      <p:endSnd/>
    </p:sndAc>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5B066C36-07B8-424E-86FB-7C698DBAEB6E}"/>
              </a:ext>
            </a:extLst>
          </p:cNvPr>
          <p:cNvSpPr>
            <a:spLocks noChangeArrowheads="1"/>
          </p:cNvSpPr>
          <p:nvPr/>
        </p:nvSpPr>
        <p:spPr bwMode="auto">
          <a:xfrm>
            <a:off x="7772400" y="0"/>
            <a:ext cx="1371600" cy="6858000"/>
          </a:xfrm>
          <a:prstGeom prst="rect">
            <a:avLst/>
          </a:prstGeom>
          <a:noFill/>
          <a:ln w="762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9939" name="AutoShape 4">
            <a:hlinkClick r:id="" action="ppaction://hlinkshowjump?jump=previousslide" highlightClick="1"/>
            <a:extLst>
              <a:ext uri="{FF2B5EF4-FFF2-40B4-BE49-F238E27FC236}">
                <a16:creationId xmlns:a16="http://schemas.microsoft.com/office/drawing/2014/main" id="{F7CD1047-32A0-4CEA-8C70-420E5CB7EBFB}"/>
              </a:ext>
            </a:extLst>
          </p:cNvPr>
          <p:cNvSpPr>
            <a:spLocks noChangeArrowheads="1"/>
          </p:cNvSpPr>
          <p:nvPr/>
        </p:nvSpPr>
        <p:spPr bwMode="auto">
          <a:xfrm>
            <a:off x="7924800" y="990600"/>
            <a:ext cx="381000" cy="304800"/>
          </a:xfrm>
          <a:prstGeom prst="actionButtonBackPrevious">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9940" name="AutoShape 6">
            <a:hlinkClick r:id="" action="ppaction://noaction" highlightClick="1">
              <a:snd r:embed="rId2" name="14.wav"/>
            </a:hlinkClick>
            <a:extLst>
              <a:ext uri="{FF2B5EF4-FFF2-40B4-BE49-F238E27FC236}">
                <a16:creationId xmlns:a16="http://schemas.microsoft.com/office/drawing/2014/main" id="{A516E30C-C157-4B43-8F88-392C82740769}"/>
              </a:ext>
            </a:extLst>
          </p:cNvPr>
          <p:cNvSpPr>
            <a:spLocks noChangeArrowheads="1"/>
          </p:cNvSpPr>
          <p:nvPr/>
        </p:nvSpPr>
        <p:spPr bwMode="auto">
          <a:xfrm>
            <a:off x="8077200" y="1447800"/>
            <a:ext cx="685800" cy="533400"/>
          </a:xfrm>
          <a:prstGeom prst="actionButtonSound">
            <a:avLst/>
          </a:prstGeom>
          <a:solidFill>
            <a:srgbClr val="0000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9941" name="AutoShape 10">
            <a:hlinkClick r:id="" action="ppaction://hlinkshowjump?jump=endshow" highlightClick="1"/>
            <a:extLst>
              <a:ext uri="{FF2B5EF4-FFF2-40B4-BE49-F238E27FC236}">
                <a16:creationId xmlns:a16="http://schemas.microsoft.com/office/drawing/2014/main" id="{184413F6-A10D-4D41-A307-5B73F5258617}"/>
              </a:ext>
            </a:extLst>
          </p:cNvPr>
          <p:cNvSpPr>
            <a:spLocks noChangeArrowheads="1"/>
          </p:cNvSpPr>
          <p:nvPr/>
        </p:nvSpPr>
        <p:spPr bwMode="auto">
          <a:xfrm>
            <a:off x="8077200" y="5943600"/>
            <a:ext cx="762000" cy="457200"/>
          </a:xfrm>
          <a:prstGeom prst="actionButtonBlank">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b="1"/>
              <a:t>Quit</a:t>
            </a:r>
          </a:p>
        </p:txBody>
      </p:sp>
      <p:pic>
        <p:nvPicPr>
          <p:cNvPr id="39942" name="Picture 11" descr="2">
            <a:extLst>
              <a:ext uri="{FF2B5EF4-FFF2-40B4-BE49-F238E27FC236}">
                <a16:creationId xmlns:a16="http://schemas.microsoft.com/office/drawing/2014/main" id="{40F60E6E-8C3A-4BEA-B950-277F40743A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3810" t="37143"/>
          <a:stretch>
            <a:fillRect/>
          </a:stretch>
        </p:blipFill>
        <p:spPr bwMode="auto">
          <a:xfrm>
            <a:off x="0" y="0"/>
            <a:ext cx="55562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3" name="Rectangle 12">
            <a:extLst>
              <a:ext uri="{FF2B5EF4-FFF2-40B4-BE49-F238E27FC236}">
                <a16:creationId xmlns:a16="http://schemas.microsoft.com/office/drawing/2014/main" id="{97E346DB-1AEB-4A43-B5D5-7651B3E53C4B}"/>
              </a:ext>
            </a:extLst>
          </p:cNvPr>
          <p:cNvSpPr>
            <a:spLocks noChangeArrowheads="1"/>
          </p:cNvSpPr>
          <p:nvPr/>
        </p:nvSpPr>
        <p:spPr bwMode="auto">
          <a:xfrm>
            <a:off x="0" y="2971800"/>
            <a:ext cx="685800" cy="1676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9944" name="Rectangle 13">
            <a:extLst>
              <a:ext uri="{FF2B5EF4-FFF2-40B4-BE49-F238E27FC236}">
                <a16:creationId xmlns:a16="http://schemas.microsoft.com/office/drawing/2014/main" id="{7435F855-0DF8-45D9-8E1C-F7F91D27BBAB}"/>
              </a:ext>
            </a:extLst>
          </p:cNvPr>
          <p:cNvSpPr>
            <a:spLocks noChangeArrowheads="1"/>
          </p:cNvSpPr>
          <p:nvPr/>
        </p:nvSpPr>
        <p:spPr bwMode="auto">
          <a:xfrm>
            <a:off x="0" y="4572000"/>
            <a:ext cx="228600" cy="838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9945" name="Rectangle 14">
            <a:extLst>
              <a:ext uri="{FF2B5EF4-FFF2-40B4-BE49-F238E27FC236}">
                <a16:creationId xmlns:a16="http://schemas.microsoft.com/office/drawing/2014/main" id="{613233C0-3A98-466D-A707-2C183EF297F7}"/>
              </a:ext>
            </a:extLst>
          </p:cNvPr>
          <p:cNvSpPr>
            <a:spLocks noChangeArrowheads="1"/>
          </p:cNvSpPr>
          <p:nvPr/>
        </p:nvSpPr>
        <p:spPr bwMode="auto">
          <a:xfrm>
            <a:off x="0" y="0"/>
            <a:ext cx="2743200" cy="990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9946" name="Rectangle 15">
            <a:extLst>
              <a:ext uri="{FF2B5EF4-FFF2-40B4-BE49-F238E27FC236}">
                <a16:creationId xmlns:a16="http://schemas.microsoft.com/office/drawing/2014/main" id="{4C613B88-2E5E-487B-9067-A86D16C7D3B3}"/>
              </a:ext>
            </a:extLst>
          </p:cNvPr>
          <p:cNvSpPr>
            <a:spLocks noChangeArrowheads="1"/>
          </p:cNvSpPr>
          <p:nvPr/>
        </p:nvSpPr>
        <p:spPr bwMode="auto">
          <a:xfrm>
            <a:off x="2743200" y="0"/>
            <a:ext cx="990600"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9947" name="Rectangle 16">
            <a:extLst>
              <a:ext uri="{FF2B5EF4-FFF2-40B4-BE49-F238E27FC236}">
                <a16:creationId xmlns:a16="http://schemas.microsoft.com/office/drawing/2014/main" id="{04F4F42E-31DE-4EFF-92FF-BDC84A04C0BA}"/>
              </a:ext>
            </a:extLst>
          </p:cNvPr>
          <p:cNvSpPr>
            <a:spLocks noChangeArrowheads="1"/>
          </p:cNvSpPr>
          <p:nvPr/>
        </p:nvSpPr>
        <p:spPr bwMode="auto">
          <a:xfrm>
            <a:off x="4724400" y="2057400"/>
            <a:ext cx="609600" cy="685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9948" name="AutoShape 17">
            <a:hlinkClick r:id="" action="ppaction://hlinkshowjump?jump=nextslide" highlightClick="1"/>
            <a:extLst>
              <a:ext uri="{FF2B5EF4-FFF2-40B4-BE49-F238E27FC236}">
                <a16:creationId xmlns:a16="http://schemas.microsoft.com/office/drawing/2014/main" id="{BD7F3B93-C7BF-49B7-BD03-1F0F3C1652C8}"/>
              </a:ext>
            </a:extLst>
          </p:cNvPr>
          <p:cNvSpPr>
            <a:spLocks noChangeArrowheads="1"/>
          </p:cNvSpPr>
          <p:nvPr/>
        </p:nvSpPr>
        <p:spPr bwMode="auto">
          <a:xfrm>
            <a:off x="8534400" y="990600"/>
            <a:ext cx="381000" cy="304800"/>
          </a:xfrm>
          <a:prstGeom prst="actionButtonForwardNex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9949" name="Text Box 19">
            <a:extLst>
              <a:ext uri="{FF2B5EF4-FFF2-40B4-BE49-F238E27FC236}">
                <a16:creationId xmlns:a16="http://schemas.microsoft.com/office/drawing/2014/main" id="{9DAD25A8-9678-41C5-AE46-1E6ABBF9F146}"/>
              </a:ext>
            </a:extLst>
          </p:cNvPr>
          <p:cNvSpPr txBox="1">
            <a:spLocks noChangeArrowheads="1"/>
          </p:cNvSpPr>
          <p:nvPr/>
        </p:nvSpPr>
        <p:spPr bwMode="auto">
          <a:xfrm>
            <a:off x="2346325" y="3241675"/>
            <a:ext cx="1133475" cy="4572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1"/>
              <a:t>Bouton</a:t>
            </a:r>
          </a:p>
        </p:txBody>
      </p:sp>
      <p:sp>
        <p:nvSpPr>
          <p:cNvPr id="39950" name="Text Box 20">
            <a:extLst>
              <a:ext uri="{FF2B5EF4-FFF2-40B4-BE49-F238E27FC236}">
                <a16:creationId xmlns:a16="http://schemas.microsoft.com/office/drawing/2014/main" id="{E9BCAEF1-D77E-4BB8-B073-9071534DE79B}"/>
              </a:ext>
            </a:extLst>
          </p:cNvPr>
          <p:cNvSpPr txBox="1">
            <a:spLocks noChangeArrowheads="1"/>
          </p:cNvSpPr>
          <p:nvPr/>
        </p:nvSpPr>
        <p:spPr bwMode="auto">
          <a:xfrm>
            <a:off x="1431925" y="6210300"/>
            <a:ext cx="2120900" cy="3667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b="1"/>
              <a:t>(Neuro transmitter)</a:t>
            </a:r>
          </a:p>
        </p:txBody>
      </p:sp>
      <p:sp>
        <p:nvSpPr>
          <p:cNvPr id="39951" name="Text Box 21">
            <a:extLst>
              <a:ext uri="{FF2B5EF4-FFF2-40B4-BE49-F238E27FC236}">
                <a16:creationId xmlns:a16="http://schemas.microsoft.com/office/drawing/2014/main" id="{7D1B8F2A-AAA7-475D-B727-3FF7FC05BA59}"/>
              </a:ext>
            </a:extLst>
          </p:cNvPr>
          <p:cNvSpPr txBox="1">
            <a:spLocks noChangeArrowheads="1"/>
          </p:cNvSpPr>
          <p:nvPr/>
        </p:nvSpPr>
        <p:spPr bwMode="auto">
          <a:xfrm>
            <a:off x="5546725" y="41275"/>
            <a:ext cx="2305050" cy="457676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1" u="sng"/>
              <a:t>Synaps</a:t>
            </a:r>
          </a:p>
          <a:p>
            <a:pPr eaLnBrk="1" hangingPunct="1">
              <a:spcBef>
                <a:spcPct val="0"/>
              </a:spcBef>
              <a:buFontTx/>
              <a:buNone/>
            </a:pPr>
            <a:r>
              <a:rPr lang="en-US" altLang="en-US" sz="1800"/>
              <a:t>This drawing shows a </a:t>
            </a:r>
          </a:p>
          <a:p>
            <a:pPr eaLnBrk="1" hangingPunct="1">
              <a:spcBef>
                <a:spcPct val="0"/>
              </a:spcBef>
              <a:buFontTx/>
              <a:buNone/>
            </a:pPr>
            <a:r>
              <a:rPr lang="en-US" altLang="en-US" sz="1800"/>
              <a:t>bouton, which is the </a:t>
            </a:r>
          </a:p>
          <a:p>
            <a:pPr eaLnBrk="1" hangingPunct="1">
              <a:spcBef>
                <a:spcPct val="0"/>
              </a:spcBef>
              <a:buFontTx/>
              <a:buNone/>
            </a:pPr>
            <a:r>
              <a:rPr lang="en-US" altLang="en-US" sz="1800"/>
              <a:t>end of an axon, with </a:t>
            </a:r>
          </a:p>
          <a:p>
            <a:pPr eaLnBrk="1" hangingPunct="1">
              <a:spcBef>
                <a:spcPct val="0"/>
              </a:spcBef>
              <a:buFontTx/>
              <a:buNone/>
            </a:pPr>
            <a:r>
              <a:rPr lang="en-US" altLang="en-US" sz="1800"/>
              <a:t>its presynaptic </a:t>
            </a:r>
          </a:p>
          <a:p>
            <a:pPr eaLnBrk="1" hangingPunct="1">
              <a:spcBef>
                <a:spcPct val="0"/>
              </a:spcBef>
              <a:buFontTx/>
              <a:buNone/>
            </a:pPr>
            <a:r>
              <a:rPr lang="en-US" altLang="en-US" sz="1800"/>
              <a:t>membrane and post</a:t>
            </a:r>
          </a:p>
          <a:p>
            <a:pPr eaLnBrk="1" hangingPunct="1">
              <a:spcBef>
                <a:spcPct val="0"/>
              </a:spcBef>
              <a:buFontTx/>
              <a:buNone/>
            </a:pPr>
            <a:r>
              <a:rPr lang="en-US" altLang="en-US" sz="1800"/>
              <a:t>synaptic membrane</a:t>
            </a:r>
          </a:p>
          <a:p>
            <a:pPr eaLnBrk="1" hangingPunct="1">
              <a:spcBef>
                <a:spcPct val="0"/>
              </a:spcBef>
              <a:buFontTx/>
              <a:buNone/>
            </a:pPr>
            <a:r>
              <a:rPr lang="en-US" altLang="en-US" sz="1800"/>
              <a:t>with the cleft </a:t>
            </a:r>
          </a:p>
          <a:p>
            <a:pPr eaLnBrk="1" hangingPunct="1">
              <a:spcBef>
                <a:spcPct val="0"/>
              </a:spcBef>
              <a:buFontTx/>
              <a:buNone/>
            </a:pPr>
            <a:r>
              <a:rPr lang="en-US" altLang="en-US" sz="1800"/>
              <a:t>inbetween.</a:t>
            </a:r>
          </a:p>
          <a:p>
            <a:pPr eaLnBrk="1" hangingPunct="1">
              <a:spcBef>
                <a:spcPct val="0"/>
              </a:spcBef>
              <a:buFontTx/>
              <a:buNone/>
            </a:pPr>
            <a:endParaRPr lang="en-US" altLang="en-US" sz="1800"/>
          </a:p>
          <a:p>
            <a:pPr eaLnBrk="1" hangingPunct="1">
              <a:spcBef>
                <a:spcPct val="0"/>
              </a:spcBef>
              <a:buFontTx/>
              <a:buNone/>
            </a:pPr>
            <a:r>
              <a:rPr lang="en-US" altLang="en-US" sz="1800"/>
              <a:t>Notice the mito-</a:t>
            </a:r>
          </a:p>
          <a:p>
            <a:pPr eaLnBrk="1" hangingPunct="1">
              <a:spcBef>
                <a:spcPct val="0"/>
              </a:spcBef>
              <a:buFontTx/>
              <a:buNone/>
            </a:pPr>
            <a:r>
              <a:rPr lang="en-US" altLang="en-US" sz="1800"/>
              <a:t>chondria in the bouton.</a:t>
            </a:r>
          </a:p>
          <a:p>
            <a:pPr eaLnBrk="1" hangingPunct="1">
              <a:spcBef>
                <a:spcPct val="0"/>
              </a:spcBef>
              <a:buFontTx/>
              <a:buNone/>
            </a:pPr>
            <a:endParaRPr lang="en-US" altLang="en-US" sz="1800"/>
          </a:p>
          <a:p>
            <a:pPr eaLnBrk="1" hangingPunct="1">
              <a:spcBef>
                <a:spcPct val="0"/>
              </a:spcBef>
              <a:buFontTx/>
              <a:buNone/>
            </a:pPr>
            <a:r>
              <a:rPr lang="en-US" altLang="en-US" sz="1800"/>
              <a:t>The synaptic vesicles</a:t>
            </a:r>
          </a:p>
          <a:p>
            <a:pPr eaLnBrk="1" hangingPunct="1">
              <a:spcBef>
                <a:spcPct val="0"/>
              </a:spcBef>
              <a:buFontTx/>
              <a:buNone/>
            </a:pPr>
            <a:r>
              <a:rPr lang="en-US" altLang="en-US" sz="1800"/>
              <a:t>contain neurotrans-</a:t>
            </a:r>
          </a:p>
          <a:p>
            <a:pPr eaLnBrk="1" hangingPunct="1">
              <a:spcBef>
                <a:spcPct val="0"/>
              </a:spcBef>
              <a:buFontTx/>
              <a:buNone/>
            </a:pPr>
            <a:r>
              <a:rPr lang="en-US" altLang="en-US" sz="1800"/>
              <a:t>mitter</a:t>
            </a:r>
          </a:p>
        </p:txBody>
      </p:sp>
      <p:sp>
        <p:nvSpPr>
          <p:cNvPr id="39952" name="AutoShape 22">
            <a:hlinkClick r:id="rId4" action="ppaction://hlinksldjump" highlightClick="1"/>
            <a:extLst>
              <a:ext uri="{FF2B5EF4-FFF2-40B4-BE49-F238E27FC236}">
                <a16:creationId xmlns:a16="http://schemas.microsoft.com/office/drawing/2014/main" id="{C1DBCB17-43E7-4EF2-A87C-62A6004FF397}"/>
              </a:ext>
            </a:extLst>
          </p:cNvPr>
          <p:cNvSpPr>
            <a:spLocks noChangeArrowheads="1"/>
          </p:cNvSpPr>
          <p:nvPr/>
        </p:nvSpPr>
        <p:spPr bwMode="auto">
          <a:xfrm>
            <a:off x="7924800" y="2209800"/>
            <a:ext cx="1066800" cy="381000"/>
          </a:xfrm>
          <a:prstGeom prst="actionButtonBlank">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600" b="1">
                <a:solidFill>
                  <a:schemeClr val="bg1"/>
                </a:solidFill>
              </a:rPr>
              <a:t>Main menu</a:t>
            </a:r>
          </a:p>
        </p:txBody>
      </p:sp>
      <p:sp>
        <p:nvSpPr>
          <p:cNvPr id="39953" name="AutoShape 24">
            <a:hlinkClick r:id="" action="ppaction://hlinkshowjump?jump=lastslideviewed" highlightClick="1"/>
            <a:extLst>
              <a:ext uri="{FF2B5EF4-FFF2-40B4-BE49-F238E27FC236}">
                <a16:creationId xmlns:a16="http://schemas.microsoft.com/office/drawing/2014/main" id="{FE13A82C-2C57-44CF-8182-2756A74B3774}"/>
              </a:ext>
            </a:extLst>
          </p:cNvPr>
          <p:cNvSpPr>
            <a:spLocks noChangeArrowheads="1"/>
          </p:cNvSpPr>
          <p:nvPr/>
        </p:nvSpPr>
        <p:spPr bwMode="auto">
          <a:xfrm>
            <a:off x="8229600" y="4419600"/>
            <a:ext cx="533400" cy="533400"/>
          </a:xfrm>
          <a:prstGeom prst="actionButtonReturn">
            <a:avLst/>
          </a:prstGeom>
          <a:solidFill>
            <a:srgbClr val="FF9900"/>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9954" name="AutoShape 25">
            <a:hlinkClick r:id="rId5" action="ppaction://hlinksldjump" highlightClick="1"/>
            <a:extLst>
              <a:ext uri="{FF2B5EF4-FFF2-40B4-BE49-F238E27FC236}">
                <a16:creationId xmlns:a16="http://schemas.microsoft.com/office/drawing/2014/main" id="{9C3F94CF-CF6C-4C83-903C-9DBFF078A480}"/>
              </a:ext>
            </a:extLst>
          </p:cNvPr>
          <p:cNvSpPr>
            <a:spLocks noChangeArrowheads="1"/>
          </p:cNvSpPr>
          <p:nvPr/>
        </p:nvSpPr>
        <p:spPr bwMode="auto">
          <a:xfrm>
            <a:off x="7924800" y="2819400"/>
            <a:ext cx="1066800" cy="381000"/>
          </a:xfrm>
          <a:prstGeom prst="actionButtonBlank">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600" b="1"/>
              <a:t>Slide menu</a:t>
            </a:r>
          </a:p>
        </p:txBody>
      </p:sp>
      <p:pic>
        <p:nvPicPr>
          <p:cNvPr id="39955" name="Picture 27" descr="http://scienceblogs.com/purepedantry/upload/2007/03/synapse.gif">
            <a:extLst>
              <a:ext uri="{FF2B5EF4-FFF2-40B4-BE49-F238E27FC236}">
                <a16:creationId xmlns:a16="http://schemas.microsoft.com/office/drawing/2014/main" id="{589191F1-2241-4387-9DB7-030AD6C83B2D}"/>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5435600" y="4581525"/>
            <a:ext cx="2230438"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p:zoom/>
    <p:sndAc>
      <p:endSnd/>
    </p:sndAc>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66C1365C-77C0-4552-AC1B-E8196120C512}"/>
              </a:ext>
            </a:extLst>
          </p:cNvPr>
          <p:cNvSpPr>
            <a:spLocks noChangeArrowheads="1"/>
          </p:cNvSpPr>
          <p:nvPr/>
        </p:nvSpPr>
        <p:spPr bwMode="auto">
          <a:xfrm>
            <a:off x="7772400" y="0"/>
            <a:ext cx="1371600" cy="6858000"/>
          </a:xfrm>
          <a:prstGeom prst="rect">
            <a:avLst/>
          </a:prstGeom>
          <a:noFill/>
          <a:ln w="762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40963" name="AutoShape 4">
            <a:hlinkClick r:id="" action="ppaction://hlinkshowjump?jump=previousslide" highlightClick="1"/>
            <a:extLst>
              <a:ext uri="{FF2B5EF4-FFF2-40B4-BE49-F238E27FC236}">
                <a16:creationId xmlns:a16="http://schemas.microsoft.com/office/drawing/2014/main" id="{B9F6FFA4-C733-4103-A987-CE9BE8F2CAD2}"/>
              </a:ext>
            </a:extLst>
          </p:cNvPr>
          <p:cNvSpPr>
            <a:spLocks noChangeArrowheads="1"/>
          </p:cNvSpPr>
          <p:nvPr/>
        </p:nvSpPr>
        <p:spPr bwMode="auto">
          <a:xfrm>
            <a:off x="7924800" y="990600"/>
            <a:ext cx="381000" cy="304800"/>
          </a:xfrm>
          <a:prstGeom prst="actionButtonBackPrevious">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40964" name="AutoShape 6">
            <a:hlinkClick r:id="" action="ppaction://noaction" highlightClick="1">
              <a:snd r:embed="rId3" name="15.wav"/>
            </a:hlinkClick>
            <a:extLst>
              <a:ext uri="{FF2B5EF4-FFF2-40B4-BE49-F238E27FC236}">
                <a16:creationId xmlns:a16="http://schemas.microsoft.com/office/drawing/2014/main" id="{794FD030-DA7D-43F1-B7CA-DACBA2EEDDDE}"/>
              </a:ext>
            </a:extLst>
          </p:cNvPr>
          <p:cNvSpPr>
            <a:spLocks noChangeArrowheads="1"/>
          </p:cNvSpPr>
          <p:nvPr/>
        </p:nvSpPr>
        <p:spPr bwMode="auto">
          <a:xfrm>
            <a:off x="8077200" y="1447800"/>
            <a:ext cx="685800" cy="533400"/>
          </a:xfrm>
          <a:prstGeom prst="actionButtonSound">
            <a:avLst/>
          </a:prstGeom>
          <a:solidFill>
            <a:srgbClr val="0000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40965" name="AutoShape 10">
            <a:hlinkClick r:id="" action="ppaction://hlinkshowjump?jump=endshow" highlightClick="1"/>
            <a:extLst>
              <a:ext uri="{FF2B5EF4-FFF2-40B4-BE49-F238E27FC236}">
                <a16:creationId xmlns:a16="http://schemas.microsoft.com/office/drawing/2014/main" id="{5850E14D-5604-49CF-950C-DE355911226E}"/>
              </a:ext>
            </a:extLst>
          </p:cNvPr>
          <p:cNvSpPr>
            <a:spLocks noChangeArrowheads="1"/>
          </p:cNvSpPr>
          <p:nvPr/>
        </p:nvSpPr>
        <p:spPr bwMode="auto">
          <a:xfrm>
            <a:off x="8077200" y="5943600"/>
            <a:ext cx="762000" cy="457200"/>
          </a:xfrm>
          <a:prstGeom prst="actionButtonBlank">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b="1"/>
              <a:t>Quit</a:t>
            </a:r>
          </a:p>
        </p:txBody>
      </p:sp>
      <p:sp>
        <p:nvSpPr>
          <p:cNvPr id="40966" name="Rectangle 12">
            <a:extLst>
              <a:ext uri="{FF2B5EF4-FFF2-40B4-BE49-F238E27FC236}">
                <a16:creationId xmlns:a16="http://schemas.microsoft.com/office/drawing/2014/main" id="{078BD284-6ADC-43A2-832D-37697B25457F}"/>
              </a:ext>
            </a:extLst>
          </p:cNvPr>
          <p:cNvSpPr>
            <a:spLocks noChangeArrowheads="1"/>
          </p:cNvSpPr>
          <p:nvPr/>
        </p:nvSpPr>
        <p:spPr bwMode="auto">
          <a:xfrm>
            <a:off x="0" y="2971800"/>
            <a:ext cx="685800" cy="1676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40967" name="Rectangle 15">
            <a:extLst>
              <a:ext uri="{FF2B5EF4-FFF2-40B4-BE49-F238E27FC236}">
                <a16:creationId xmlns:a16="http://schemas.microsoft.com/office/drawing/2014/main" id="{723DCDB7-EF7D-4CA4-A2D9-2A7BBF52CC3A}"/>
              </a:ext>
            </a:extLst>
          </p:cNvPr>
          <p:cNvSpPr>
            <a:spLocks noChangeArrowheads="1"/>
          </p:cNvSpPr>
          <p:nvPr/>
        </p:nvSpPr>
        <p:spPr bwMode="auto">
          <a:xfrm>
            <a:off x="2743200" y="0"/>
            <a:ext cx="990600"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40968" name="Rectangle 16">
            <a:extLst>
              <a:ext uri="{FF2B5EF4-FFF2-40B4-BE49-F238E27FC236}">
                <a16:creationId xmlns:a16="http://schemas.microsoft.com/office/drawing/2014/main" id="{85F64642-4844-45C5-A050-3B4544137415}"/>
              </a:ext>
            </a:extLst>
          </p:cNvPr>
          <p:cNvSpPr>
            <a:spLocks noChangeArrowheads="1"/>
          </p:cNvSpPr>
          <p:nvPr/>
        </p:nvSpPr>
        <p:spPr bwMode="auto">
          <a:xfrm>
            <a:off x="4724400" y="2057400"/>
            <a:ext cx="609600" cy="685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graphicFrame>
        <p:nvGraphicFramePr>
          <p:cNvPr id="40969" name="Object 17">
            <a:extLst>
              <a:ext uri="{FF2B5EF4-FFF2-40B4-BE49-F238E27FC236}">
                <a16:creationId xmlns:a16="http://schemas.microsoft.com/office/drawing/2014/main" id="{6DF6A1B2-CCFD-4169-B231-4058A3C4C051}"/>
              </a:ext>
            </a:extLst>
          </p:cNvPr>
          <p:cNvGraphicFramePr>
            <a:graphicFrameLocks noChangeAspect="1"/>
          </p:cNvGraphicFramePr>
          <p:nvPr/>
        </p:nvGraphicFramePr>
        <p:xfrm>
          <a:off x="0" y="0"/>
          <a:ext cx="7696200" cy="4943475"/>
        </p:xfrm>
        <a:graphic>
          <a:graphicData uri="http://schemas.openxmlformats.org/presentationml/2006/ole">
            <mc:AlternateContent xmlns:mc="http://schemas.openxmlformats.org/markup-compatibility/2006">
              <mc:Choice xmlns:v="urn:schemas-microsoft-com:vml" Requires="v">
                <p:oleObj spid="_x0000_s10241" name="Bitmap Image" r:id="rId4" imgW="0" imgH="0" progId="Paint.Picture">
                  <p:embed/>
                </p:oleObj>
              </mc:Choice>
              <mc:Fallback>
                <p:oleObj name="Bitmap Image" r:id="rId4" imgW="0" imgH="0" progId="Paint.Picture">
                  <p:embed/>
                  <p:pic>
                    <p:nvPicPr>
                      <p:cNvPr id="40969" name="Object 17">
                        <a:extLst>
                          <a:ext uri="{FF2B5EF4-FFF2-40B4-BE49-F238E27FC236}">
                            <a16:creationId xmlns:a16="http://schemas.microsoft.com/office/drawing/2014/main" id="{6DF6A1B2-CCFD-4169-B231-4058A3C4C0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7696200" cy="49434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70" name="AutoShape 18">
            <a:extLst>
              <a:ext uri="{FF2B5EF4-FFF2-40B4-BE49-F238E27FC236}">
                <a16:creationId xmlns:a16="http://schemas.microsoft.com/office/drawing/2014/main" id="{DAEE147F-FC0C-42E4-9D82-710F56593A19}"/>
              </a:ext>
            </a:extLst>
          </p:cNvPr>
          <p:cNvSpPr>
            <a:spLocks noChangeArrowheads="1"/>
          </p:cNvSpPr>
          <p:nvPr/>
        </p:nvSpPr>
        <p:spPr bwMode="auto">
          <a:xfrm rot="1839235">
            <a:off x="3875088" y="3314700"/>
            <a:ext cx="304800" cy="609600"/>
          </a:xfrm>
          <a:prstGeom prst="downArrow">
            <a:avLst>
              <a:gd name="adj1" fmla="val 50000"/>
              <a:gd name="adj2" fmla="val 50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40971" name="AutoShape 19">
            <a:extLst>
              <a:ext uri="{FF2B5EF4-FFF2-40B4-BE49-F238E27FC236}">
                <a16:creationId xmlns:a16="http://schemas.microsoft.com/office/drawing/2014/main" id="{25234211-2635-42B0-8AF0-391ED423F4A0}"/>
              </a:ext>
            </a:extLst>
          </p:cNvPr>
          <p:cNvSpPr>
            <a:spLocks noChangeArrowheads="1"/>
          </p:cNvSpPr>
          <p:nvPr/>
        </p:nvSpPr>
        <p:spPr bwMode="auto">
          <a:xfrm rot="1839235">
            <a:off x="2819400" y="2743200"/>
            <a:ext cx="304800" cy="609600"/>
          </a:xfrm>
          <a:prstGeom prst="downArrow">
            <a:avLst>
              <a:gd name="adj1" fmla="val 50000"/>
              <a:gd name="adj2" fmla="val 50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40972" name="AutoShape 20">
            <a:extLst>
              <a:ext uri="{FF2B5EF4-FFF2-40B4-BE49-F238E27FC236}">
                <a16:creationId xmlns:a16="http://schemas.microsoft.com/office/drawing/2014/main" id="{1D9287CB-4B79-4280-B196-9D8833A35640}"/>
              </a:ext>
            </a:extLst>
          </p:cNvPr>
          <p:cNvSpPr>
            <a:spLocks noChangeArrowheads="1"/>
          </p:cNvSpPr>
          <p:nvPr/>
        </p:nvSpPr>
        <p:spPr bwMode="auto">
          <a:xfrm rot="1839235">
            <a:off x="4953000" y="3733800"/>
            <a:ext cx="304800" cy="609600"/>
          </a:xfrm>
          <a:prstGeom prst="downArrow">
            <a:avLst>
              <a:gd name="adj1" fmla="val 50000"/>
              <a:gd name="adj2" fmla="val 50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40973" name="AutoShape 21">
            <a:extLst>
              <a:ext uri="{FF2B5EF4-FFF2-40B4-BE49-F238E27FC236}">
                <a16:creationId xmlns:a16="http://schemas.microsoft.com/office/drawing/2014/main" id="{6FF95F20-DD8B-4657-A83C-5B0E7BB54F83}"/>
              </a:ext>
            </a:extLst>
          </p:cNvPr>
          <p:cNvSpPr>
            <a:spLocks noChangeArrowheads="1"/>
          </p:cNvSpPr>
          <p:nvPr/>
        </p:nvSpPr>
        <p:spPr bwMode="auto">
          <a:xfrm rot="1839235">
            <a:off x="2209800" y="2209800"/>
            <a:ext cx="304800" cy="609600"/>
          </a:xfrm>
          <a:prstGeom prst="downArrow">
            <a:avLst>
              <a:gd name="adj1" fmla="val 50000"/>
              <a:gd name="adj2" fmla="val 50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40974" name="Freeform 22">
            <a:extLst>
              <a:ext uri="{FF2B5EF4-FFF2-40B4-BE49-F238E27FC236}">
                <a16:creationId xmlns:a16="http://schemas.microsoft.com/office/drawing/2014/main" id="{242BC928-3ED2-4790-9700-97E2A0F166E1}"/>
              </a:ext>
            </a:extLst>
          </p:cNvPr>
          <p:cNvSpPr>
            <a:spLocks/>
          </p:cNvSpPr>
          <p:nvPr/>
        </p:nvSpPr>
        <p:spPr bwMode="auto">
          <a:xfrm>
            <a:off x="784225" y="579438"/>
            <a:ext cx="5738813" cy="4110037"/>
          </a:xfrm>
          <a:custGeom>
            <a:avLst/>
            <a:gdLst>
              <a:gd name="T0" fmla="*/ 375504108 w 3615"/>
              <a:gd name="T1" fmla="*/ 315018699 h 2589"/>
              <a:gd name="T2" fmla="*/ 594756927 w 3615"/>
              <a:gd name="T3" fmla="*/ 652719596 h 2589"/>
              <a:gd name="T4" fmla="*/ 884575715 w 3615"/>
              <a:gd name="T5" fmla="*/ 1063505808 h 2589"/>
              <a:gd name="T6" fmla="*/ 957659458 w 3615"/>
              <a:gd name="T7" fmla="*/ 1378524507 h 2589"/>
              <a:gd name="T8" fmla="*/ 1320561990 w 3615"/>
              <a:gd name="T9" fmla="*/ 2008563493 h 2589"/>
              <a:gd name="T10" fmla="*/ 1731348288 w 3615"/>
              <a:gd name="T11" fmla="*/ 2147483646 h 2589"/>
              <a:gd name="T12" fmla="*/ 1827114234 w 3615"/>
              <a:gd name="T13" fmla="*/ 2147483646 h 2589"/>
              <a:gd name="T14" fmla="*/ 2142132999 w 3615"/>
              <a:gd name="T15" fmla="*/ 2147483646 h 2589"/>
              <a:gd name="T16" fmla="*/ 2147483646 w 3615"/>
              <a:gd name="T17" fmla="*/ 2147483646 h 2589"/>
              <a:gd name="T18" fmla="*/ 2147483646 w 3615"/>
              <a:gd name="T19" fmla="*/ 2147483646 h 2589"/>
              <a:gd name="T20" fmla="*/ 2147483646 w 3615"/>
              <a:gd name="T21" fmla="*/ 2147483646 h 2589"/>
              <a:gd name="T22" fmla="*/ 2147483646 w 3615"/>
              <a:gd name="T23" fmla="*/ 2147483646 h 2589"/>
              <a:gd name="T24" fmla="*/ 2147483646 w 3615"/>
              <a:gd name="T25" fmla="*/ 2147483646 h 2589"/>
              <a:gd name="T26" fmla="*/ 2147483646 w 3615"/>
              <a:gd name="T27" fmla="*/ 2147483646 h 2589"/>
              <a:gd name="T28" fmla="*/ 2147483646 w 3615"/>
              <a:gd name="T29" fmla="*/ 2147483646 h 2589"/>
              <a:gd name="T30" fmla="*/ 2147483646 w 3615"/>
              <a:gd name="T31" fmla="*/ 2147483646 h 2589"/>
              <a:gd name="T32" fmla="*/ 2147483646 w 3615"/>
              <a:gd name="T33" fmla="*/ 2147483646 h 2589"/>
              <a:gd name="T34" fmla="*/ 2147483646 w 3615"/>
              <a:gd name="T35" fmla="*/ 2147483646 h 2589"/>
              <a:gd name="T36" fmla="*/ 2147483646 w 3615"/>
              <a:gd name="T37" fmla="*/ 2147483646 h 2589"/>
              <a:gd name="T38" fmla="*/ 2147483646 w 3615"/>
              <a:gd name="T39" fmla="*/ 2147483646 h 2589"/>
              <a:gd name="T40" fmla="*/ 2147483646 w 3615"/>
              <a:gd name="T41" fmla="*/ 2147483646 h 2589"/>
              <a:gd name="T42" fmla="*/ 2147483646 w 3615"/>
              <a:gd name="T43" fmla="*/ 2147483646 h 2589"/>
              <a:gd name="T44" fmla="*/ 2147483646 w 3615"/>
              <a:gd name="T45" fmla="*/ 2147483646 h 2589"/>
              <a:gd name="T46" fmla="*/ 2147483646 w 3615"/>
              <a:gd name="T47" fmla="*/ 2147483646 h 2589"/>
              <a:gd name="T48" fmla="*/ 2147483646 w 3615"/>
              <a:gd name="T49" fmla="*/ 2147483646 h 2589"/>
              <a:gd name="T50" fmla="*/ 2147483646 w 3615"/>
              <a:gd name="T51" fmla="*/ 2147483646 h 2589"/>
              <a:gd name="T52" fmla="*/ 2147483646 w 3615"/>
              <a:gd name="T53" fmla="*/ 2147483646 h 2589"/>
              <a:gd name="T54" fmla="*/ 2147483646 w 3615"/>
              <a:gd name="T55" fmla="*/ 2147483646 h 2589"/>
              <a:gd name="T56" fmla="*/ 2147483646 w 3615"/>
              <a:gd name="T57" fmla="*/ 2147483646 h 2589"/>
              <a:gd name="T58" fmla="*/ 2147483646 w 3615"/>
              <a:gd name="T59" fmla="*/ 2147483646 h 2589"/>
              <a:gd name="T60" fmla="*/ 2147483646 w 3615"/>
              <a:gd name="T61" fmla="*/ 2147483646 h 2589"/>
              <a:gd name="T62" fmla="*/ 2094250820 w 3615"/>
              <a:gd name="T63" fmla="*/ 2147483646 h 2589"/>
              <a:gd name="T64" fmla="*/ 1754028903 w 3615"/>
              <a:gd name="T65" fmla="*/ 2147483646 h 2589"/>
              <a:gd name="T66" fmla="*/ 1489413267 w 3615"/>
              <a:gd name="T67" fmla="*/ 2147483646 h 2589"/>
              <a:gd name="T68" fmla="*/ 1222276681 w 3615"/>
              <a:gd name="T69" fmla="*/ 2147483646 h 2589"/>
              <a:gd name="T70" fmla="*/ 1028223840 w 3615"/>
              <a:gd name="T71" fmla="*/ 2147483646 h 2589"/>
              <a:gd name="T72" fmla="*/ 836691948 w 3615"/>
              <a:gd name="T73" fmla="*/ 1983361934 h 2589"/>
              <a:gd name="T74" fmla="*/ 665321308 w 3615"/>
              <a:gd name="T75" fmla="*/ 1693544794 h 2589"/>
              <a:gd name="T76" fmla="*/ 423386287 w 3615"/>
              <a:gd name="T77" fmla="*/ 1184473293 h 2589"/>
              <a:gd name="T78" fmla="*/ 133569087 w 3615"/>
              <a:gd name="T79" fmla="*/ 627518036 h 2589"/>
              <a:gd name="T80" fmla="*/ 158770651 w 3615"/>
              <a:gd name="T81" fmla="*/ 0 h 258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615" h="2589">
                <a:moveTo>
                  <a:pt x="63" y="0"/>
                </a:moveTo>
                <a:cubicBezTo>
                  <a:pt x="83" y="66"/>
                  <a:pt x="100" y="74"/>
                  <a:pt x="149" y="125"/>
                </a:cubicBezTo>
                <a:cubicBezTo>
                  <a:pt x="165" y="142"/>
                  <a:pt x="188" y="182"/>
                  <a:pt x="188" y="182"/>
                </a:cubicBezTo>
                <a:cubicBezTo>
                  <a:pt x="198" y="215"/>
                  <a:pt x="211" y="235"/>
                  <a:pt x="236" y="259"/>
                </a:cubicBezTo>
                <a:cubicBezTo>
                  <a:pt x="249" y="314"/>
                  <a:pt x="260" y="334"/>
                  <a:pt x="293" y="384"/>
                </a:cubicBezTo>
                <a:cubicBezTo>
                  <a:pt x="299" y="394"/>
                  <a:pt x="344" y="412"/>
                  <a:pt x="351" y="422"/>
                </a:cubicBezTo>
                <a:cubicBezTo>
                  <a:pt x="357" y="431"/>
                  <a:pt x="332" y="441"/>
                  <a:pt x="332" y="441"/>
                </a:cubicBezTo>
                <a:cubicBezTo>
                  <a:pt x="345" y="480"/>
                  <a:pt x="350" y="519"/>
                  <a:pt x="380" y="547"/>
                </a:cubicBezTo>
                <a:cubicBezTo>
                  <a:pt x="390" y="580"/>
                  <a:pt x="441" y="629"/>
                  <a:pt x="466" y="653"/>
                </a:cubicBezTo>
                <a:cubicBezTo>
                  <a:pt x="480" y="726"/>
                  <a:pt x="472" y="745"/>
                  <a:pt x="524" y="797"/>
                </a:cubicBezTo>
                <a:cubicBezTo>
                  <a:pt x="541" y="848"/>
                  <a:pt x="592" y="899"/>
                  <a:pt x="610" y="950"/>
                </a:cubicBezTo>
                <a:cubicBezTo>
                  <a:pt x="624" y="990"/>
                  <a:pt x="657" y="1036"/>
                  <a:pt x="687" y="1065"/>
                </a:cubicBezTo>
                <a:cubicBezTo>
                  <a:pt x="707" y="1129"/>
                  <a:pt x="650" y="1071"/>
                  <a:pt x="696" y="1123"/>
                </a:cubicBezTo>
                <a:cubicBezTo>
                  <a:pt x="711" y="1140"/>
                  <a:pt x="709" y="1145"/>
                  <a:pt x="725" y="1161"/>
                </a:cubicBezTo>
                <a:cubicBezTo>
                  <a:pt x="746" y="1182"/>
                  <a:pt x="736" y="1206"/>
                  <a:pt x="754" y="1229"/>
                </a:cubicBezTo>
                <a:cubicBezTo>
                  <a:pt x="783" y="1266"/>
                  <a:pt x="808" y="1278"/>
                  <a:pt x="850" y="1305"/>
                </a:cubicBezTo>
                <a:cubicBezTo>
                  <a:pt x="868" y="1363"/>
                  <a:pt x="905" y="1388"/>
                  <a:pt x="956" y="1421"/>
                </a:cubicBezTo>
                <a:cubicBezTo>
                  <a:pt x="985" y="1465"/>
                  <a:pt x="948" y="1465"/>
                  <a:pt x="984" y="1497"/>
                </a:cubicBezTo>
                <a:cubicBezTo>
                  <a:pt x="1001" y="1512"/>
                  <a:pt x="1071" y="1526"/>
                  <a:pt x="1071" y="1526"/>
                </a:cubicBezTo>
                <a:cubicBezTo>
                  <a:pt x="1100" y="1611"/>
                  <a:pt x="1205" y="1689"/>
                  <a:pt x="1244" y="1728"/>
                </a:cubicBezTo>
                <a:cubicBezTo>
                  <a:pt x="1290" y="1759"/>
                  <a:pt x="1296" y="1806"/>
                  <a:pt x="1349" y="1824"/>
                </a:cubicBezTo>
                <a:cubicBezTo>
                  <a:pt x="1369" y="1864"/>
                  <a:pt x="1414" y="1876"/>
                  <a:pt x="1455" y="1891"/>
                </a:cubicBezTo>
                <a:cubicBezTo>
                  <a:pt x="1541" y="1920"/>
                  <a:pt x="1483" y="1913"/>
                  <a:pt x="1512" y="1929"/>
                </a:cubicBezTo>
                <a:cubicBezTo>
                  <a:pt x="1550" y="1950"/>
                  <a:pt x="1570" y="1969"/>
                  <a:pt x="1608" y="1987"/>
                </a:cubicBezTo>
                <a:cubicBezTo>
                  <a:pt x="1626" y="1996"/>
                  <a:pt x="1666" y="2009"/>
                  <a:pt x="1685" y="2016"/>
                </a:cubicBezTo>
                <a:cubicBezTo>
                  <a:pt x="1709" y="2039"/>
                  <a:pt x="1730" y="2044"/>
                  <a:pt x="1762" y="2054"/>
                </a:cubicBezTo>
                <a:cubicBezTo>
                  <a:pt x="1824" y="2116"/>
                  <a:pt x="1839" y="2082"/>
                  <a:pt x="1916" y="2102"/>
                </a:cubicBezTo>
                <a:cubicBezTo>
                  <a:pt x="1936" y="2107"/>
                  <a:pt x="1964" y="2169"/>
                  <a:pt x="1964" y="2169"/>
                </a:cubicBezTo>
                <a:cubicBezTo>
                  <a:pt x="1989" y="2195"/>
                  <a:pt x="2009" y="2192"/>
                  <a:pt x="2040" y="2208"/>
                </a:cubicBezTo>
                <a:cubicBezTo>
                  <a:pt x="2058" y="2217"/>
                  <a:pt x="2057" y="2200"/>
                  <a:pt x="2079" y="2208"/>
                </a:cubicBezTo>
                <a:cubicBezTo>
                  <a:pt x="2101" y="2216"/>
                  <a:pt x="2137" y="2247"/>
                  <a:pt x="2175" y="2256"/>
                </a:cubicBezTo>
                <a:cubicBezTo>
                  <a:pt x="2229" y="2268"/>
                  <a:pt x="2244" y="2243"/>
                  <a:pt x="2309" y="2265"/>
                </a:cubicBezTo>
                <a:cubicBezTo>
                  <a:pt x="2319" y="2268"/>
                  <a:pt x="2338" y="2285"/>
                  <a:pt x="2338" y="2285"/>
                </a:cubicBezTo>
                <a:cubicBezTo>
                  <a:pt x="2363" y="2301"/>
                  <a:pt x="2436" y="2326"/>
                  <a:pt x="2492" y="2342"/>
                </a:cubicBezTo>
                <a:cubicBezTo>
                  <a:pt x="2540" y="2350"/>
                  <a:pt x="2596" y="2327"/>
                  <a:pt x="2626" y="2333"/>
                </a:cubicBezTo>
                <a:cubicBezTo>
                  <a:pt x="2656" y="2339"/>
                  <a:pt x="2660" y="2372"/>
                  <a:pt x="2674" y="2381"/>
                </a:cubicBezTo>
                <a:cubicBezTo>
                  <a:pt x="2687" y="2384"/>
                  <a:pt x="2700" y="2386"/>
                  <a:pt x="2712" y="2390"/>
                </a:cubicBezTo>
                <a:cubicBezTo>
                  <a:pt x="2732" y="2396"/>
                  <a:pt x="2789" y="2371"/>
                  <a:pt x="2789" y="2371"/>
                </a:cubicBezTo>
                <a:cubicBezTo>
                  <a:pt x="2839" y="2423"/>
                  <a:pt x="3005" y="2434"/>
                  <a:pt x="3077" y="2448"/>
                </a:cubicBezTo>
                <a:cubicBezTo>
                  <a:pt x="3090" y="2450"/>
                  <a:pt x="3055" y="2477"/>
                  <a:pt x="3068" y="2477"/>
                </a:cubicBezTo>
                <a:cubicBezTo>
                  <a:pt x="3076" y="2481"/>
                  <a:pt x="3095" y="2460"/>
                  <a:pt x="3135" y="2457"/>
                </a:cubicBezTo>
                <a:cubicBezTo>
                  <a:pt x="3175" y="2454"/>
                  <a:pt x="3228" y="2452"/>
                  <a:pt x="3308" y="2457"/>
                </a:cubicBezTo>
                <a:cubicBezTo>
                  <a:pt x="3388" y="2462"/>
                  <a:pt x="3585" y="2476"/>
                  <a:pt x="3615" y="2486"/>
                </a:cubicBezTo>
                <a:cubicBezTo>
                  <a:pt x="3556" y="2525"/>
                  <a:pt x="3607" y="2498"/>
                  <a:pt x="3490" y="2515"/>
                </a:cubicBezTo>
                <a:cubicBezTo>
                  <a:pt x="3455" y="2520"/>
                  <a:pt x="3419" y="2541"/>
                  <a:pt x="3384" y="2544"/>
                </a:cubicBezTo>
                <a:cubicBezTo>
                  <a:pt x="3330" y="2549"/>
                  <a:pt x="3275" y="2550"/>
                  <a:pt x="3221" y="2553"/>
                </a:cubicBezTo>
                <a:cubicBezTo>
                  <a:pt x="3103" y="2574"/>
                  <a:pt x="3052" y="2589"/>
                  <a:pt x="2924" y="2582"/>
                </a:cubicBezTo>
                <a:cubicBezTo>
                  <a:pt x="2789" y="2563"/>
                  <a:pt x="2616" y="2518"/>
                  <a:pt x="2472" y="2496"/>
                </a:cubicBezTo>
                <a:cubicBezTo>
                  <a:pt x="2355" y="2454"/>
                  <a:pt x="2226" y="2438"/>
                  <a:pt x="2108" y="2400"/>
                </a:cubicBezTo>
                <a:cubicBezTo>
                  <a:pt x="2063" y="2371"/>
                  <a:pt x="2087" y="2383"/>
                  <a:pt x="2021" y="2361"/>
                </a:cubicBezTo>
                <a:cubicBezTo>
                  <a:pt x="2011" y="2358"/>
                  <a:pt x="1992" y="2352"/>
                  <a:pt x="1992" y="2352"/>
                </a:cubicBezTo>
                <a:cubicBezTo>
                  <a:pt x="1983" y="2346"/>
                  <a:pt x="1974" y="2338"/>
                  <a:pt x="1964" y="2333"/>
                </a:cubicBezTo>
                <a:cubicBezTo>
                  <a:pt x="1945" y="2325"/>
                  <a:pt x="1923" y="2324"/>
                  <a:pt x="1906" y="2313"/>
                </a:cubicBezTo>
                <a:cubicBezTo>
                  <a:pt x="1823" y="2259"/>
                  <a:pt x="1703" y="2242"/>
                  <a:pt x="1608" y="2217"/>
                </a:cubicBezTo>
                <a:cubicBezTo>
                  <a:pt x="1563" y="2205"/>
                  <a:pt x="1536" y="2184"/>
                  <a:pt x="1493" y="2169"/>
                </a:cubicBezTo>
                <a:cubicBezTo>
                  <a:pt x="1470" y="2146"/>
                  <a:pt x="1436" y="2128"/>
                  <a:pt x="1416" y="2102"/>
                </a:cubicBezTo>
                <a:cubicBezTo>
                  <a:pt x="1397" y="2077"/>
                  <a:pt x="1386" y="2042"/>
                  <a:pt x="1359" y="2025"/>
                </a:cubicBezTo>
                <a:cubicBezTo>
                  <a:pt x="1327" y="2005"/>
                  <a:pt x="1281" y="2000"/>
                  <a:pt x="1244" y="1987"/>
                </a:cubicBezTo>
                <a:cubicBezTo>
                  <a:pt x="1199" y="1945"/>
                  <a:pt x="1251" y="1989"/>
                  <a:pt x="1196" y="1958"/>
                </a:cubicBezTo>
                <a:cubicBezTo>
                  <a:pt x="1099" y="1904"/>
                  <a:pt x="1173" y="1932"/>
                  <a:pt x="1109" y="1910"/>
                </a:cubicBezTo>
                <a:cubicBezTo>
                  <a:pt x="1066" y="1845"/>
                  <a:pt x="1087" y="1870"/>
                  <a:pt x="1052" y="1833"/>
                </a:cubicBezTo>
                <a:cubicBezTo>
                  <a:pt x="1049" y="1825"/>
                  <a:pt x="1015" y="1749"/>
                  <a:pt x="1013" y="1747"/>
                </a:cubicBezTo>
                <a:cubicBezTo>
                  <a:pt x="995" y="1729"/>
                  <a:pt x="935" y="1689"/>
                  <a:pt x="908" y="1680"/>
                </a:cubicBezTo>
                <a:cubicBezTo>
                  <a:pt x="879" y="1653"/>
                  <a:pt x="858" y="1622"/>
                  <a:pt x="831" y="1593"/>
                </a:cubicBezTo>
                <a:cubicBezTo>
                  <a:pt x="813" y="1544"/>
                  <a:pt x="772" y="1521"/>
                  <a:pt x="744" y="1478"/>
                </a:cubicBezTo>
                <a:cubicBezTo>
                  <a:pt x="723" y="1447"/>
                  <a:pt x="727" y="1447"/>
                  <a:pt x="696" y="1421"/>
                </a:cubicBezTo>
                <a:cubicBezTo>
                  <a:pt x="678" y="1406"/>
                  <a:pt x="662" y="1401"/>
                  <a:pt x="648" y="1382"/>
                </a:cubicBezTo>
                <a:cubicBezTo>
                  <a:pt x="627" y="1355"/>
                  <a:pt x="602" y="1329"/>
                  <a:pt x="591" y="1296"/>
                </a:cubicBezTo>
                <a:cubicBezTo>
                  <a:pt x="580" y="1264"/>
                  <a:pt x="577" y="1243"/>
                  <a:pt x="552" y="1219"/>
                </a:cubicBezTo>
                <a:cubicBezTo>
                  <a:pt x="541" y="1162"/>
                  <a:pt x="535" y="1127"/>
                  <a:pt x="485" y="1094"/>
                </a:cubicBezTo>
                <a:cubicBezTo>
                  <a:pt x="460" y="1013"/>
                  <a:pt x="496" y="1112"/>
                  <a:pt x="456" y="1046"/>
                </a:cubicBezTo>
                <a:cubicBezTo>
                  <a:pt x="434" y="1010"/>
                  <a:pt x="441" y="972"/>
                  <a:pt x="408" y="941"/>
                </a:cubicBezTo>
                <a:cubicBezTo>
                  <a:pt x="395" y="899"/>
                  <a:pt x="384" y="853"/>
                  <a:pt x="360" y="816"/>
                </a:cubicBezTo>
                <a:cubicBezTo>
                  <a:pt x="353" y="805"/>
                  <a:pt x="340" y="798"/>
                  <a:pt x="332" y="787"/>
                </a:cubicBezTo>
                <a:cubicBezTo>
                  <a:pt x="318" y="769"/>
                  <a:pt x="293" y="729"/>
                  <a:pt x="293" y="729"/>
                </a:cubicBezTo>
                <a:cubicBezTo>
                  <a:pt x="261" y="631"/>
                  <a:pt x="312" y="780"/>
                  <a:pt x="264" y="672"/>
                </a:cubicBezTo>
                <a:cubicBezTo>
                  <a:pt x="244" y="627"/>
                  <a:pt x="244" y="587"/>
                  <a:pt x="216" y="547"/>
                </a:cubicBezTo>
                <a:cubicBezTo>
                  <a:pt x="206" y="514"/>
                  <a:pt x="193" y="494"/>
                  <a:pt x="168" y="470"/>
                </a:cubicBezTo>
                <a:cubicBezTo>
                  <a:pt x="152" y="419"/>
                  <a:pt x="129" y="384"/>
                  <a:pt x="92" y="345"/>
                </a:cubicBezTo>
                <a:cubicBezTo>
                  <a:pt x="83" y="304"/>
                  <a:pt x="82" y="279"/>
                  <a:pt x="53" y="249"/>
                </a:cubicBezTo>
                <a:cubicBezTo>
                  <a:pt x="38" y="187"/>
                  <a:pt x="16" y="130"/>
                  <a:pt x="5" y="67"/>
                </a:cubicBezTo>
                <a:cubicBezTo>
                  <a:pt x="19" y="2"/>
                  <a:pt x="0" y="25"/>
                  <a:pt x="63" y="0"/>
                </a:cubicBezTo>
                <a:close/>
              </a:path>
            </a:pathLst>
          </a:custGeom>
          <a:solidFill>
            <a:srgbClr val="FFFF00">
              <a:alpha val="50195"/>
            </a:srgbClr>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75" name="AutoShape 23">
            <a:hlinkClick r:id="" action="ppaction://hlinkshowjump?jump=nextslide" highlightClick="1"/>
            <a:extLst>
              <a:ext uri="{FF2B5EF4-FFF2-40B4-BE49-F238E27FC236}">
                <a16:creationId xmlns:a16="http://schemas.microsoft.com/office/drawing/2014/main" id="{3B3767EF-C24E-42A4-852D-5C88852C4ADC}"/>
              </a:ext>
            </a:extLst>
          </p:cNvPr>
          <p:cNvSpPr>
            <a:spLocks noChangeArrowheads="1"/>
          </p:cNvSpPr>
          <p:nvPr/>
        </p:nvSpPr>
        <p:spPr bwMode="auto">
          <a:xfrm>
            <a:off x="8534400" y="990600"/>
            <a:ext cx="381000" cy="304800"/>
          </a:xfrm>
          <a:prstGeom prst="actionButtonForwardNex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40976" name="Text Box 25">
            <a:extLst>
              <a:ext uri="{FF2B5EF4-FFF2-40B4-BE49-F238E27FC236}">
                <a16:creationId xmlns:a16="http://schemas.microsoft.com/office/drawing/2014/main" id="{A2C81826-1C81-4ABB-B231-BE7EE1829D39}"/>
              </a:ext>
            </a:extLst>
          </p:cNvPr>
          <p:cNvSpPr txBox="1">
            <a:spLocks noChangeArrowheads="1"/>
          </p:cNvSpPr>
          <p:nvPr/>
        </p:nvSpPr>
        <p:spPr bwMode="auto">
          <a:xfrm>
            <a:off x="-92075" y="4991100"/>
            <a:ext cx="7804150" cy="128111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t>This is a high magnification of the contact between the bouton (axon) and the </a:t>
            </a:r>
          </a:p>
          <a:p>
            <a:pPr eaLnBrk="1" hangingPunct="1">
              <a:spcBef>
                <a:spcPct val="0"/>
              </a:spcBef>
              <a:buFontTx/>
              <a:buNone/>
            </a:pPr>
            <a:r>
              <a:rPr lang="en-US" altLang="en-US" sz="1800"/>
              <a:t>effector (muscle fiber). The little circles</a:t>
            </a:r>
            <a:r>
              <a:rPr lang="en-US" altLang="en-US" sz="1800">
                <a:sym typeface="Wingdings 3" panose="05040102010807070707" pitchFamily="18" charset="2"/>
              </a:rPr>
              <a:t></a:t>
            </a:r>
            <a:r>
              <a:rPr lang="en-US" altLang="en-US" sz="1800"/>
              <a:t> are vesicles that contain nerotransmitter.</a:t>
            </a:r>
          </a:p>
          <a:p>
            <a:pPr eaLnBrk="1" hangingPunct="1">
              <a:spcBef>
                <a:spcPct val="0"/>
              </a:spcBef>
              <a:buFontTx/>
              <a:buNone/>
            </a:pPr>
            <a:r>
              <a:rPr lang="en-US" altLang="en-US" sz="1800"/>
              <a:t>The neurotransmitter will move across</a:t>
            </a:r>
            <a:r>
              <a:rPr lang="en-US" altLang="en-US" sz="2400">
                <a:solidFill>
                  <a:srgbClr val="FF0000"/>
                </a:solidFill>
                <a:sym typeface="Wingdings 3" panose="05040102010807070707" pitchFamily="18" charset="2"/>
              </a:rPr>
              <a:t></a:t>
            </a:r>
            <a:r>
              <a:rPr lang="en-US" altLang="en-US" sz="1800"/>
              <a:t>the </a:t>
            </a:r>
            <a:r>
              <a:rPr lang="en-US" altLang="en-US" sz="1800" b="1"/>
              <a:t>presynaptic membrane,</a:t>
            </a:r>
            <a:r>
              <a:rPr lang="en-US" altLang="en-US" sz="1800"/>
              <a:t> </a:t>
            </a:r>
            <a:r>
              <a:rPr lang="en-US" altLang="en-US" sz="1800" b="1">
                <a:solidFill>
                  <a:schemeClr val="accent2"/>
                </a:solidFill>
              </a:rPr>
              <a:t>cleft </a:t>
            </a:r>
            <a:r>
              <a:rPr lang="en-US" altLang="en-US" sz="1800"/>
              <a:t>and </a:t>
            </a:r>
          </a:p>
          <a:p>
            <a:pPr eaLnBrk="1" hangingPunct="1">
              <a:spcBef>
                <a:spcPct val="0"/>
              </a:spcBef>
              <a:buFontTx/>
              <a:buNone/>
            </a:pPr>
            <a:r>
              <a:rPr lang="en-US" altLang="en-US" sz="1800"/>
              <a:t>stimulate receptors lying in the </a:t>
            </a:r>
            <a:r>
              <a:rPr lang="en-US" altLang="en-US" sz="1800" b="1">
                <a:solidFill>
                  <a:srgbClr val="FFFF00"/>
                </a:solidFill>
              </a:rPr>
              <a:t>postsynaptic membrane</a:t>
            </a:r>
            <a:r>
              <a:rPr lang="en-US" altLang="en-US" sz="1800">
                <a:solidFill>
                  <a:srgbClr val="FFFF00"/>
                </a:solidFill>
              </a:rPr>
              <a:t>.</a:t>
            </a:r>
          </a:p>
        </p:txBody>
      </p:sp>
      <p:sp>
        <p:nvSpPr>
          <p:cNvPr id="40977" name="AutoShape 26">
            <a:extLst>
              <a:ext uri="{FF2B5EF4-FFF2-40B4-BE49-F238E27FC236}">
                <a16:creationId xmlns:a16="http://schemas.microsoft.com/office/drawing/2014/main" id="{72260D65-3F80-4359-BC4D-1A9FA2B44383}"/>
              </a:ext>
            </a:extLst>
          </p:cNvPr>
          <p:cNvSpPr>
            <a:spLocks noChangeArrowheads="1"/>
          </p:cNvSpPr>
          <p:nvPr/>
        </p:nvSpPr>
        <p:spPr bwMode="auto">
          <a:xfrm>
            <a:off x="3505200" y="2514600"/>
            <a:ext cx="976313" cy="228600"/>
          </a:xfrm>
          <a:prstGeom prst="leftArrow">
            <a:avLst>
              <a:gd name="adj1" fmla="val 50000"/>
              <a:gd name="adj2" fmla="val 106771"/>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40978" name="Text Box 27">
            <a:extLst>
              <a:ext uri="{FF2B5EF4-FFF2-40B4-BE49-F238E27FC236}">
                <a16:creationId xmlns:a16="http://schemas.microsoft.com/office/drawing/2014/main" id="{E31FF6E4-2AB3-4FD4-A854-EE3377C148BD}"/>
              </a:ext>
            </a:extLst>
          </p:cNvPr>
          <p:cNvSpPr txBox="1">
            <a:spLocks noChangeArrowheads="1"/>
          </p:cNvSpPr>
          <p:nvPr/>
        </p:nvSpPr>
        <p:spPr bwMode="auto">
          <a:xfrm>
            <a:off x="6781800" y="4038600"/>
            <a:ext cx="827088" cy="4572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1">
                <a:solidFill>
                  <a:schemeClr val="accent2"/>
                </a:solidFill>
              </a:rPr>
              <a:t>Cleft</a:t>
            </a:r>
          </a:p>
        </p:txBody>
      </p:sp>
      <p:sp>
        <p:nvSpPr>
          <p:cNvPr id="40979" name="AutoShape 28">
            <a:extLst>
              <a:ext uri="{FF2B5EF4-FFF2-40B4-BE49-F238E27FC236}">
                <a16:creationId xmlns:a16="http://schemas.microsoft.com/office/drawing/2014/main" id="{31473302-806C-4D10-AD0D-1EA774FC46D4}"/>
              </a:ext>
            </a:extLst>
          </p:cNvPr>
          <p:cNvSpPr>
            <a:spLocks noChangeArrowheads="1"/>
          </p:cNvSpPr>
          <p:nvPr/>
        </p:nvSpPr>
        <p:spPr bwMode="auto">
          <a:xfrm>
            <a:off x="5943600" y="4191000"/>
            <a:ext cx="838200" cy="228600"/>
          </a:xfrm>
          <a:prstGeom prst="leftArrow">
            <a:avLst>
              <a:gd name="adj1" fmla="val 50000"/>
              <a:gd name="adj2" fmla="val 9166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40980" name="Text Box 29">
            <a:extLst>
              <a:ext uri="{FF2B5EF4-FFF2-40B4-BE49-F238E27FC236}">
                <a16:creationId xmlns:a16="http://schemas.microsoft.com/office/drawing/2014/main" id="{8BA71A3C-E27A-4075-B8FB-837A99182EC6}"/>
              </a:ext>
            </a:extLst>
          </p:cNvPr>
          <p:cNvSpPr txBox="1">
            <a:spLocks noChangeArrowheads="1"/>
          </p:cNvSpPr>
          <p:nvPr/>
        </p:nvSpPr>
        <p:spPr bwMode="auto">
          <a:xfrm>
            <a:off x="5241925" y="1568450"/>
            <a:ext cx="1606550" cy="6413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3600" b="1"/>
              <a:t>Bouton</a:t>
            </a:r>
          </a:p>
        </p:txBody>
      </p:sp>
      <p:sp>
        <p:nvSpPr>
          <p:cNvPr id="40981" name="AutoShape 30">
            <a:hlinkClick r:id="rId6" action="ppaction://hlinksldjump" highlightClick="1"/>
            <a:extLst>
              <a:ext uri="{FF2B5EF4-FFF2-40B4-BE49-F238E27FC236}">
                <a16:creationId xmlns:a16="http://schemas.microsoft.com/office/drawing/2014/main" id="{214B8EEC-FDE9-4AD7-BC17-406CA1E96A40}"/>
              </a:ext>
            </a:extLst>
          </p:cNvPr>
          <p:cNvSpPr>
            <a:spLocks noChangeArrowheads="1"/>
          </p:cNvSpPr>
          <p:nvPr/>
        </p:nvSpPr>
        <p:spPr bwMode="auto">
          <a:xfrm>
            <a:off x="7924800" y="2209800"/>
            <a:ext cx="1066800" cy="381000"/>
          </a:xfrm>
          <a:prstGeom prst="actionButtonBlank">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600" b="1">
                <a:solidFill>
                  <a:schemeClr val="bg1"/>
                </a:solidFill>
              </a:rPr>
              <a:t>Main menu</a:t>
            </a:r>
          </a:p>
        </p:txBody>
      </p:sp>
      <p:sp>
        <p:nvSpPr>
          <p:cNvPr id="40982" name="AutoShape 32">
            <a:hlinkClick r:id="" action="ppaction://hlinkshowjump?jump=lastslideviewed" highlightClick="1"/>
            <a:extLst>
              <a:ext uri="{FF2B5EF4-FFF2-40B4-BE49-F238E27FC236}">
                <a16:creationId xmlns:a16="http://schemas.microsoft.com/office/drawing/2014/main" id="{311A8D86-0885-4D7A-B7B6-FDD5511377F9}"/>
              </a:ext>
            </a:extLst>
          </p:cNvPr>
          <p:cNvSpPr>
            <a:spLocks noChangeArrowheads="1"/>
          </p:cNvSpPr>
          <p:nvPr/>
        </p:nvSpPr>
        <p:spPr bwMode="auto">
          <a:xfrm>
            <a:off x="8229600" y="4419600"/>
            <a:ext cx="533400" cy="533400"/>
          </a:xfrm>
          <a:prstGeom prst="actionButtonReturn">
            <a:avLst/>
          </a:prstGeom>
          <a:solidFill>
            <a:srgbClr val="FF9900"/>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40983" name="AutoShape 33">
            <a:hlinkClick r:id="rId7" action="ppaction://hlinksldjump" highlightClick="1"/>
            <a:extLst>
              <a:ext uri="{FF2B5EF4-FFF2-40B4-BE49-F238E27FC236}">
                <a16:creationId xmlns:a16="http://schemas.microsoft.com/office/drawing/2014/main" id="{6C72D058-A62C-4468-AF2C-A0E849C410E6}"/>
              </a:ext>
            </a:extLst>
          </p:cNvPr>
          <p:cNvSpPr>
            <a:spLocks noChangeArrowheads="1"/>
          </p:cNvSpPr>
          <p:nvPr/>
        </p:nvSpPr>
        <p:spPr bwMode="auto">
          <a:xfrm>
            <a:off x="7924800" y="2819400"/>
            <a:ext cx="1066800" cy="381000"/>
          </a:xfrm>
          <a:prstGeom prst="actionButtonBlank">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600" b="1"/>
              <a:t>Slide menu</a:t>
            </a:r>
          </a:p>
        </p:txBody>
      </p:sp>
      <p:sp>
        <p:nvSpPr>
          <p:cNvPr id="40984" name="Rectangle 34">
            <a:extLst>
              <a:ext uri="{FF2B5EF4-FFF2-40B4-BE49-F238E27FC236}">
                <a16:creationId xmlns:a16="http://schemas.microsoft.com/office/drawing/2014/main" id="{36FD0F4E-2788-4E1D-84AB-C2376E3FDEFC}"/>
              </a:ext>
            </a:extLst>
          </p:cNvPr>
          <p:cNvSpPr>
            <a:spLocks noChangeArrowheads="1"/>
          </p:cNvSpPr>
          <p:nvPr/>
        </p:nvSpPr>
        <p:spPr bwMode="auto">
          <a:xfrm>
            <a:off x="0" y="4508500"/>
            <a:ext cx="22987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a:t>(Junqueira et al, 1986).</a:t>
            </a:r>
          </a:p>
        </p:txBody>
      </p:sp>
    </p:spTree>
  </p:cSld>
  <p:clrMapOvr>
    <a:masterClrMapping/>
  </p:clrMapOvr>
  <p:transition spd="slow" advClick="0">
    <p:zoom/>
    <p:sndAc>
      <p:endSnd/>
    </p:sndAc>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bouton1">
            <a:extLst>
              <a:ext uri="{FF2B5EF4-FFF2-40B4-BE49-F238E27FC236}">
                <a16:creationId xmlns:a16="http://schemas.microsoft.com/office/drawing/2014/main" id="{459E67A6-3688-4C11-A320-AB73F28E99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4177"/>
          <a:stretch>
            <a:fillRect/>
          </a:stretch>
        </p:blipFill>
        <p:spPr bwMode="auto">
          <a:xfrm>
            <a:off x="685800" y="0"/>
            <a:ext cx="6629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ext Box 11">
            <a:extLst>
              <a:ext uri="{FF2B5EF4-FFF2-40B4-BE49-F238E27FC236}">
                <a16:creationId xmlns:a16="http://schemas.microsoft.com/office/drawing/2014/main" id="{AF931AAA-2AD0-4C56-97CD-5F20420B94C5}"/>
              </a:ext>
            </a:extLst>
          </p:cNvPr>
          <p:cNvSpPr txBox="1">
            <a:spLocks noChangeArrowheads="1"/>
          </p:cNvSpPr>
          <p:nvPr/>
        </p:nvSpPr>
        <p:spPr bwMode="auto">
          <a:xfrm>
            <a:off x="5791200" y="4114800"/>
            <a:ext cx="180975" cy="7016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01600">
                <a:solidFill>
                  <a:schemeClr val="accent2"/>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4000">
              <a:solidFill>
                <a:schemeClr val="bg1"/>
              </a:solidFill>
            </a:endParaRPr>
          </a:p>
        </p:txBody>
      </p:sp>
      <p:sp>
        <p:nvSpPr>
          <p:cNvPr id="41988" name="AutoShape 12">
            <a:extLst>
              <a:ext uri="{FF2B5EF4-FFF2-40B4-BE49-F238E27FC236}">
                <a16:creationId xmlns:a16="http://schemas.microsoft.com/office/drawing/2014/main" id="{D92DF4FC-40B4-4F70-BB8E-4433CF7C2A1F}"/>
              </a:ext>
            </a:extLst>
          </p:cNvPr>
          <p:cNvSpPr>
            <a:spLocks noChangeArrowheads="1"/>
          </p:cNvSpPr>
          <p:nvPr/>
        </p:nvSpPr>
        <p:spPr bwMode="auto">
          <a:xfrm rot="-2189924">
            <a:off x="5943600" y="1371600"/>
            <a:ext cx="457200" cy="1600200"/>
          </a:xfrm>
          <a:prstGeom prst="upArrow">
            <a:avLst>
              <a:gd name="adj1" fmla="val 50000"/>
              <a:gd name="adj2" fmla="val 87500"/>
            </a:avLst>
          </a:prstGeom>
          <a:solidFill>
            <a:schemeClr val="bg1"/>
          </a:solidFill>
          <a:ln>
            <a:noFill/>
          </a:ln>
          <a:effectLst/>
          <a:extLst>
            <a:ext uri="{91240B29-F687-4F45-9708-019B960494DF}">
              <a14:hiddenLine xmlns:a14="http://schemas.microsoft.com/office/drawing/2010/main" w="101600">
                <a:solidFill>
                  <a:schemeClr val="accent2"/>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41989" name="Text Box 13">
            <a:extLst>
              <a:ext uri="{FF2B5EF4-FFF2-40B4-BE49-F238E27FC236}">
                <a16:creationId xmlns:a16="http://schemas.microsoft.com/office/drawing/2014/main" id="{C732497B-573C-4451-8C83-C23915D3FF8D}"/>
              </a:ext>
            </a:extLst>
          </p:cNvPr>
          <p:cNvSpPr txBox="1">
            <a:spLocks noChangeArrowheads="1"/>
          </p:cNvSpPr>
          <p:nvPr/>
        </p:nvSpPr>
        <p:spPr bwMode="auto">
          <a:xfrm>
            <a:off x="0" y="4268788"/>
            <a:ext cx="7667625" cy="292893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1800" b="1">
                <a:cs typeface="Times New Roman" panose="02020603050405020304" pitchFamily="18" charset="0"/>
              </a:rPr>
              <a:t>Motor endplate</a:t>
            </a:r>
            <a:r>
              <a:rPr lang="en-US" altLang="en-US" sz="1800" b="1">
                <a:cs typeface="Times New Roman" panose="02020603050405020304" pitchFamily="18" charset="0"/>
              </a:rPr>
              <a:t>(neuromuscular junctions)</a:t>
            </a:r>
            <a:r>
              <a:rPr lang="en-US" altLang="en-US" sz="1800">
                <a:cs typeface="Times New Roman" panose="02020603050405020304" pitchFamily="18" charset="0"/>
              </a:rPr>
              <a:t> </a:t>
            </a:r>
          </a:p>
          <a:p>
            <a:pPr eaLnBrk="1" hangingPunct="1">
              <a:spcBef>
                <a:spcPct val="0"/>
              </a:spcBef>
              <a:buFontTx/>
              <a:buNone/>
            </a:pPr>
            <a:r>
              <a:rPr lang="en-GB" altLang="en-US" sz="1800">
                <a:cs typeface="Times New Roman" panose="02020603050405020304" pitchFamily="18" charset="0"/>
              </a:rPr>
              <a:t>Seen in periphery on striated muscle fibres</a:t>
            </a:r>
            <a:endParaRPr lang="en-US" altLang="en-US" sz="1800">
              <a:cs typeface="Times New Roman" panose="02020603050405020304" pitchFamily="18" charset="0"/>
            </a:endParaRPr>
          </a:p>
          <a:p>
            <a:pPr eaLnBrk="1" hangingPunct="1">
              <a:spcBef>
                <a:spcPct val="0"/>
              </a:spcBef>
              <a:buFontTx/>
              <a:buNone/>
            </a:pPr>
            <a:r>
              <a:rPr lang="en-GB" altLang="en-US" sz="1800">
                <a:cs typeface="Times New Roman" panose="02020603050405020304" pitchFamily="18" charset="0"/>
              </a:rPr>
              <a:t>-        known as boutons</a:t>
            </a:r>
            <a:endParaRPr lang="en-US" altLang="en-US" sz="1800">
              <a:cs typeface="Times New Roman" panose="02020603050405020304" pitchFamily="18" charset="0"/>
            </a:endParaRPr>
          </a:p>
          <a:p>
            <a:pPr eaLnBrk="1" hangingPunct="1">
              <a:spcBef>
                <a:spcPct val="0"/>
              </a:spcBef>
              <a:buFontTx/>
              <a:buNone/>
            </a:pPr>
            <a:r>
              <a:rPr lang="en-GB" altLang="en-US" sz="1800">
                <a:cs typeface="Times New Roman" panose="02020603050405020304" pitchFamily="18" charset="0"/>
              </a:rPr>
              <a:t>-        has no continuous myelin covering from the Schwann cells</a:t>
            </a:r>
            <a:endParaRPr lang="en-US" altLang="en-US" sz="1800">
              <a:cs typeface="Times New Roman" panose="02020603050405020304" pitchFamily="18" charset="0"/>
            </a:endParaRPr>
          </a:p>
          <a:p>
            <a:pPr eaLnBrk="1" hangingPunct="1">
              <a:spcBef>
                <a:spcPct val="0"/>
              </a:spcBef>
              <a:buFontTx/>
              <a:buNone/>
            </a:pPr>
            <a:r>
              <a:rPr lang="en-GB" altLang="en-US" sz="1800">
                <a:cs typeface="Times New Roman" panose="02020603050405020304" pitchFamily="18" charset="0"/>
              </a:rPr>
              <a:t>-        passes through perimysium of muscle fiber to "synapse"</a:t>
            </a:r>
            <a:endParaRPr lang="en-US" altLang="en-US" sz="1800">
              <a:cs typeface="Times New Roman" panose="02020603050405020304" pitchFamily="18" charset="0"/>
            </a:endParaRPr>
          </a:p>
          <a:p>
            <a:pPr eaLnBrk="1" hangingPunct="1">
              <a:spcBef>
                <a:spcPct val="0"/>
              </a:spcBef>
              <a:buFontTx/>
              <a:buNone/>
            </a:pPr>
            <a:r>
              <a:rPr lang="en-GB" altLang="en-US" sz="1800">
                <a:cs typeface="Times New Roman" panose="02020603050405020304" pitchFamily="18" charset="0"/>
              </a:rPr>
              <a:t>-       </a:t>
            </a:r>
            <a:r>
              <a:rPr lang="en-US" altLang="en-US" sz="1800"/>
              <a:t>A single motor nerve may innervate a single fiber or may have several neuromuscular junctions. A single motor nerve and all the muscle fibers it innervates is called a </a:t>
            </a:r>
            <a:r>
              <a:rPr lang="en-US" altLang="en-US" sz="1800" b="1"/>
              <a:t>motor unit</a:t>
            </a:r>
            <a:r>
              <a:rPr lang="en-US" altLang="en-US" sz="1800"/>
              <a:t>.</a:t>
            </a:r>
            <a:r>
              <a:rPr lang="en-US" altLang="en-US" sz="2400"/>
              <a:t> </a:t>
            </a:r>
            <a:r>
              <a:rPr lang="en-GB" altLang="en-US" sz="1800">
                <a:cs typeface="Times New Roman" panose="02020603050405020304" pitchFamily="18" charset="0"/>
              </a:rPr>
              <a:t>bouton</a:t>
            </a:r>
            <a:endParaRPr lang="en-US" altLang="en-US" sz="1800">
              <a:cs typeface="Times New Roman" panose="02020603050405020304" pitchFamily="18" charset="0"/>
            </a:endParaRPr>
          </a:p>
          <a:p>
            <a:pPr eaLnBrk="1" hangingPunct="1">
              <a:spcBef>
                <a:spcPct val="0"/>
              </a:spcBef>
              <a:buFontTx/>
              <a:buNone/>
            </a:pPr>
            <a:r>
              <a:rPr lang="en-GB" altLang="en-US" sz="1800">
                <a:cs typeface="Times New Roman" panose="02020603050405020304" pitchFamily="18" charset="0"/>
              </a:rPr>
              <a:t>-        contains numerous synaptic vesicles and mitochondria</a:t>
            </a:r>
            <a:endParaRPr lang="en-US" altLang="en-US" sz="1800">
              <a:cs typeface="Times New Roman" panose="02020603050405020304" pitchFamily="18" charset="0"/>
            </a:endParaRPr>
          </a:p>
          <a:p>
            <a:pPr eaLnBrk="1" hangingPunct="1">
              <a:spcBef>
                <a:spcPct val="0"/>
              </a:spcBef>
              <a:buFontTx/>
              <a:buNone/>
            </a:pPr>
            <a:r>
              <a:rPr lang="en-GB" altLang="en-US" sz="1800">
                <a:latin typeface="Arial" panose="020B0604020202020204" pitchFamily="34" charset="0"/>
                <a:cs typeface="Arial" panose="020B0604020202020204" pitchFamily="34" charset="0"/>
              </a:rPr>
              <a:t> </a:t>
            </a:r>
            <a:endParaRPr lang="en-US" altLang="en-US" sz="1800">
              <a:latin typeface="Arial" panose="020B0604020202020204" pitchFamily="34" charset="0"/>
              <a:cs typeface="Arial" panose="020B0604020202020204" pitchFamily="34" charset="0"/>
            </a:endParaRPr>
          </a:p>
        </p:txBody>
      </p:sp>
      <p:sp>
        <p:nvSpPr>
          <p:cNvPr id="41990" name="Rectangle 14">
            <a:extLst>
              <a:ext uri="{FF2B5EF4-FFF2-40B4-BE49-F238E27FC236}">
                <a16:creationId xmlns:a16="http://schemas.microsoft.com/office/drawing/2014/main" id="{D5C4F5E6-A86C-4B75-B100-D44B83F24BBD}"/>
              </a:ext>
            </a:extLst>
          </p:cNvPr>
          <p:cNvSpPr>
            <a:spLocks noChangeArrowheads="1"/>
          </p:cNvSpPr>
          <p:nvPr/>
        </p:nvSpPr>
        <p:spPr bwMode="auto">
          <a:xfrm>
            <a:off x="7772400" y="0"/>
            <a:ext cx="1371600" cy="6858000"/>
          </a:xfrm>
          <a:prstGeom prst="rect">
            <a:avLst/>
          </a:prstGeom>
          <a:noFill/>
          <a:ln w="762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41991" name="AutoShape 16">
            <a:hlinkClick r:id="" action="ppaction://hlinkshowjump?jump=previousslide" highlightClick="1"/>
            <a:extLst>
              <a:ext uri="{FF2B5EF4-FFF2-40B4-BE49-F238E27FC236}">
                <a16:creationId xmlns:a16="http://schemas.microsoft.com/office/drawing/2014/main" id="{A1793C2F-2F18-4569-88F4-A9B4D9E4C39F}"/>
              </a:ext>
            </a:extLst>
          </p:cNvPr>
          <p:cNvSpPr>
            <a:spLocks noChangeArrowheads="1"/>
          </p:cNvSpPr>
          <p:nvPr/>
        </p:nvSpPr>
        <p:spPr bwMode="auto">
          <a:xfrm>
            <a:off x="7924800" y="990600"/>
            <a:ext cx="381000" cy="304800"/>
          </a:xfrm>
          <a:prstGeom prst="actionButtonBackPrevious">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41992" name="AutoShape 18">
            <a:hlinkClick r:id="" action="ppaction://noaction" highlightClick="1">
              <a:snd r:embed="rId3" name="16.wav"/>
            </a:hlinkClick>
            <a:extLst>
              <a:ext uri="{FF2B5EF4-FFF2-40B4-BE49-F238E27FC236}">
                <a16:creationId xmlns:a16="http://schemas.microsoft.com/office/drawing/2014/main" id="{53560C7A-35A4-439F-BA3C-185D10E228A4}"/>
              </a:ext>
            </a:extLst>
          </p:cNvPr>
          <p:cNvSpPr>
            <a:spLocks noChangeArrowheads="1"/>
          </p:cNvSpPr>
          <p:nvPr/>
        </p:nvSpPr>
        <p:spPr bwMode="auto">
          <a:xfrm>
            <a:off x="8077200" y="1447800"/>
            <a:ext cx="685800" cy="533400"/>
          </a:xfrm>
          <a:prstGeom prst="actionButtonSound">
            <a:avLst/>
          </a:prstGeom>
          <a:solidFill>
            <a:srgbClr val="0000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41993" name="AutoShape 22">
            <a:hlinkClick r:id="" action="ppaction://hlinkshowjump?jump=endshow" highlightClick="1"/>
            <a:extLst>
              <a:ext uri="{FF2B5EF4-FFF2-40B4-BE49-F238E27FC236}">
                <a16:creationId xmlns:a16="http://schemas.microsoft.com/office/drawing/2014/main" id="{AF02A447-6851-4EE2-AF7B-87D5038346BE}"/>
              </a:ext>
            </a:extLst>
          </p:cNvPr>
          <p:cNvSpPr>
            <a:spLocks noChangeArrowheads="1"/>
          </p:cNvSpPr>
          <p:nvPr/>
        </p:nvSpPr>
        <p:spPr bwMode="auto">
          <a:xfrm>
            <a:off x="8077200" y="5943600"/>
            <a:ext cx="762000" cy="457200"/>
          </a:xfrm>
          <a:prstGeom prst="actionButtonBlank">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b="1"/>
              <a:t>Quit</a:t>
            </a:r>
          </a:p>
        </p:txBody>
      </p:sp>
      <p:sp>
        <p:nvSpPr>
          <p:cNvPr id="41994" name="AutoShape 23">
            <a:hlinkClick r:id="" action="ppaction://hlinkshowjump?jump=nextslide" highlightClick="1"/>
            <a:extLst>
              <a:ext uri="{FF2B5EF4-FFF2-40B4-BE49-F238E27FC236}">
                <a16:creationId xmlns:a16="http://schemas.microsoft.com/office/drawing/2014/main" id="{390072DA-9D8A-4B80-BFA1-A3372A8FE842}"/>
              </a:ext>
            </a:extLst>
          </p:cNvPr>
          <p:cNvSpPr>
            <a:spLocks noChangeArrowheads="1"/>
          </p:cNvSpPr>
          <p:nvPr/>
        </p:nvSpPr>
        <p:spPr bwMode="auto">
          <a:xfrm>
            <a:off x="8534400" y="990600"/>
            <a:ext cx="381000" cy="304800"/>
          </a:xfrm>
          <a:prstGeom prst="actionButtonForwardNex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41995" name="Text Box 25">
            <a:extLst>
              <a:ext uri="{FF2B5EF4-FFF2-40B4-BE49-F238E27FC236}">
                <a16:creationId xmlns:a16="http://schemas.microsoft.com/office/drawing/2014/main" id="{C32171ED-6B9B-413B-AC03-AD6E62B82770}"/>
              </a:ext>
            </a:extLst>
          </p:cNvPr>
          <p:cNvSpPr txBox="1">
            <a:spLocks noChangeArrowheads="1"/>
          </p:cNvSpPr>
          <p:nvPr/>
        </p:nvSpPr>
        <p:spPr bwMode="auto">
          <a:xfrm>
            <a:off x="6477000" y="2819400"/>
            <a:ext cx="879475" cy="4572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1">
                <a:solidFill>
                  <a:schemeClr val="bg1"/>
                </a:solidFill>
              </a:rPr>
              <a:t>Axon</a:t>
            </a:r>
          </a:p>
        </p:txBody>
      </p:sp>
      <p:sp>
        <p:nvSpPr>
          <p:cNvPr id="41996" name="AutoShape 26">
            <a:hlinkClick r:id="rId4" action="ppaction://hlinksldjump" highlightClick="1"/>
            <a:extLst>
              <a:ext uri="{FF2B5EF4-FFF2-40B4-BE49-F238E27FC236}">
                <a16:creationId xmlns:a16="http://schemas.microsoft.com/office/drawing/2014/main" id="{BE28A9F6-7DED-427E-B036-AB0277C065EF}"/>
              </a:ext>
            </a:extLst>
          </p:cNvPr>
          <p:cNvSpPr>
            <a:spLocks noChangeArrowheads="1"/>
          </p:cNvSpPr>
          <p:nvPr/>
        </p:nvSpPr>
        <p:spPr bwMode="auto">
          <a:xfrm>
            <a:off x="7924800" y="2209800"/>
            <a:ext cx="1066800" cy="381000"/>
          </a:xfrm>
          <a:prstGeom prst="actionButtonBlank">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600" b="1">
                <a:solidFill>
                  <a:schemeClr val="bg1"/>
                </a:solidFill>
              </a:rPr>
              <a:t>Main menu</a:t>
            </a:r>
          </a:p>
        </p:txBody>
      </p:sp>
      <p:sp>
        <p:nvSpPr>
          <p:cNvPr id="41997" name="AutoShape 28">
            <a:hlinkClick r:id="" action="ppaction://hlinkshowjump?jump=lastslideviewed" highlightClick="1"/>
            <a:extLst>
              <a:ext uri="{FF2B5EF4-FFF2-40B4-BE49-F238E27FC236}">
                <a16:creationId xmlns:a16="http://schemas.microsoft.com/office/drawing/2014/main" id="{6E0A8275-77B2-42F6-8661-BD778937D18A}"/>
              </a:ext>
            </a:extLst>
          </p:cNvPr>
          <p:cNvSpPr>
            <a:spLocks noChangeArrowheads="1"/>
          </p:cNvSpPr>
          <p:nvPr/>
        </p:nvSpPr>
        <p:spPr bwMode="auto">
          <a:xfrm>
            <a:off x="8229600" y="4419600"/>
            <a:ext cx="533400" cy="533400"/>
          </a:xfrm>
          <a:prstGeom prst="actionButtonReturn">
            <a:avLst/>
          </a:prstGeom>
          <a:solidFill>
            <a:srgbClr val="FF9900"/>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41998" name="AutoShape 29">
            <a:hlinkClick r:id="rId5" action="ppaction://hlinksldjump" highlightClick="1"/>
            <a:extLst>
              <a:ext uri="{FF2B5EF4-FFF2-40B4-BE49-F238E27FC236}">
                <a16:creationId xmlns:a16="http://schemas.microsoft.com/office/drawing/2014/main" id="{75128A3D-D4CA-4CF9-AB5D-82AEA383695D}"/>
              </a:ext>
            </a:extLst>
          </p:cNvPr>
          <p:cNvSpPr>
            <a:spLocks noChangeArrowheads="1"/>
          </p:cNvSpPr>
          <p:nvPr/>
        </p:nvSpPr>
        <p:spPr bwMode="auto">
          <a:xfrm>
            <a:off x="7924800" y="2819400"/>
            <a:ext cx="1066800" cy="381000"/>
          </a:xfrm>
          <a:prstGeom prst="actionButtonBlank">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600" b="1"/>
              <a:t>Slide menu</a:t>
            </a:r>
          </a:p>
        </p:txBody>
      </p:sp>
    </p:spTree>
  </p:cSld>
  <p:clrMapOvr>
    <a:masterClrMapping/>
  </p:clrMapOvr>
  <p:transition spd="slow" advClick="0">
    <p:zoom/>
    <p:sndAc>
      <p:endSnd/>
    </p:sndAc>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bouton1">
            <a:extLst>
              <a:ext uri="{FF2B5EF4-FFF2-40B4-BE49-F238E27FC236}">
                <a16:creationId xmlns:a16="http://schemas.microsoft.com/office/drawing/2014/main" id="{0E9EE7A6-0987-4E4E-8F46-7849A27596D4}"/>
              </a:ext>
            </a:extLst>
          </p:cNvPr>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0" y="0"/>
            <a:ext cx="7696200" cy="577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AutoShape 3">
            <a:extLst>
              <a:ext uri="{FF2B5EF4-FFF2-40B4-BE49-F238E27FC236}">
                <a16:creationId xmlns:a16="http://schemas.microsoft.com/office/drawing/2014/main" id="{4AF336A5-D3A8-48CF-8826-D6E977935634}"/>
              </a:ext>
            </a:extLst>
          </p:cNvPr>
          <p:cNvSpPr>
            <a:spLocks noChangeArrowheads="1"/>
          </p:cNvSpPr>
          <p:nvPr/>
        </p:nvSpPr>
        <p:spPr bwMode="auto">
          <a:xfrm>
            <a:off x="2743200" y="3429000"/>
            <a:ext cx="304800" cy="976313"/>
          </a:xfrm>
          <a:prstGeom prst="upArrow">
            <a:avLst>
              <a:gd name="adj1" fmla="val 50000"/>
              <a:gd name="adj2" fmla="val 80078"/>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49156" name="AutoShape 4">
            <a:extLst>
              <a:ext uri="{FF2B5EF4-FFF2-40B4-BE49-F238E27FC236}">
                <a16:creationId xmlns:a16="http://schemas.microsoft.com/office/drawing/2014/main" id="{D07FCAFB-347F-40D7-A143-5E5F3CE9A49D}"/>
              </a:ext>
            </a:extLst>
          </p:cNvPr>
          <p:cNvSpPr>
            <a:spLocks noChangeArrowheads="1"/>
          </p:cNvSpPr>
          <p:nvPr/>
        </p:nvSpPr>
        <p:spPr bwMode="auto">
          <a:xfrm>
            <a:off x="5257800" y="4800600"/>
            <a:ext cx="304800" cy="976313"/>
          </a:xfrm>
          <a:prstGeom prst="upArrow">
            <a:avLst>
              <a:gd name="adj1" fmla="val 50000"/>
              <a:gd name="adj2" fmla="val 80078"/>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49157" name="AutoShape 5">
            <a:extLst>
              <a:ext uri="{FF2B5EF4-FFF2-40B4-BE49-F238E27FC236}">
                <a16:creationId xmlns:a16="http://schemas.microsoft.com/office/drawing/2014/main" id="{D8CDD855-6E6F-458A-A2AB-FD01ADA4887F}"/>
              </a:ext>
            </a:extLst>
          </p:cNvPr>
          <p:cNvSpPr>
            <a:spLocks noChangeArrowheads="1"/>
          </p:cNvSpPr>
          <p:nvPr/>
        </p:nvSpPr>
        <p:spPr bwMode="auto">
          <a:xfrm>
            <a:off x="1295400" y="1905000"/>
            <a:ext cx="304800" cy="976313"/>
          </a:xfrm>
          <a:prstGeom prst="downArrow">
            <a:avLst>
              <a:gd name="adj1" fmla="val 50000"/>
              <a:gd name="adj2" fmla="val 80078"/>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49158" name="Text Box 6">
            <a:extLst>
              <a:ext uri="{FF2B5EF4-FFF2-40B4-BE49-F238E27FC236}">
                <a16:creationId xmlns:a16="http://schemas.microsoft.com/office/drawing/2014/main" id="{73C67CC1-0DE1-45E2-8A03-7E55C903C872}"/>
              </a:ext>
            </a:extLst>
          </p:cNvPr>
          <p:cNvSpPr txBox="1">
            <a:spLocks noChangeArrowheads="1"/>
          </p:cNvSpPr>
          <p:nvPr/>
        </p:nvSpPr>
        <p:spPr bwMode="auto">
          <a:xfrm>
            <a:off x="381000" y="685800"/>
            <a:ext cx="180975" cy="70167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38100">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4000"/>
          </a:p>
        </p:txBody>
      </p:sp>
      <p:sp>
        <p:nvSpPr>
          <p:cNvPr id="43015" name="Rectangle 7">
            <a:extLst>
              <a:ext uri="{FF2B5EF4-FFF2-40B4-BE49-F238E27FC236}">
                <a16:creationId xmlns:a16="http://schemas.microsoft.com/office/drawing/2014/main" id="{3CC62A53-F785-45AA-93DF-3FC65FB7DF33}"/>
              </a:ext>
            </a:extLst>
          </p:cNvPr>
          <p:cNvSpPr>
            <a:spLocks noChangeArrowheads="1"/>
          </p:cNvSpPr>
          <p:nvPr/>
        </p:nvSpPr>
        <p:spPr bwMode="auto">
          <a:xfrm>
            <a:off x="7772400" y="0"/>
            <a:ext cx="1371600" cy="6858000"/>
          </a:xfrm>
          <a:prstGeom prst="rect">
            <a:avLst/>
          </a:prstGeom>
          <a:noFill/>
          <a:ln w="762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43016" name="AutoShape 9">
            <a:hlinkClick r:id="" action="ppaction://hlinkshowjump?jump=previousslide" highlightClick="1"/>
            <a:extLst>
              <a:ext uri="{FF2B5EF4-FFF2-40B4-BE49-F238E27FC236}">
                <a16:creationId xmlns:a16="http://schemas.microsoft.com/office/drawing/2014/main" id="{37509D27-B4BD-4742-AFA0-BC7CBC2DCF7B}"/>
              </a:ext>
            </a:extLst>
          </p:cNvPr>
          <p:cNvSpPr>
            <a:spLocks noChangeArrowheads="1"/>
          </p:cNvSpPr>
          <p:nvPr/>
        </p:nvSpPr>
        <p:spPr bwMode="auto">
          <a:xfrm>
            <a:off x="7924800" y="990600"/>
            <a:ext cx="381000" cy="304800"/>
          </a:xfrm>
          <a:prstGeom prst="actionButtonBackPrevious">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43017" name="AutoShape 11">
            <a:hlinkClick r:id="" action="ppaction://noaction" highlightClick="1">
              <a:snd r:embed="rId3" name="17.wav"/>
            </a:hlinkClick>
            <a:extLst>
              <a:ext uri="{FF2B5EF4-FFF2-40B4-BE49-F238E27FC236}">
                <a16:creationId xmlns:a16="http://schemas.microsoft.com/office/drawing/2014/main" id="{5805A93B-867A-4039-B104-220BC2EAFC15}"/>
              </a:ext>
            </a:extLst>
          </p:cNvPr>
          <p:cNvSpPr>
            <a:spLocks noChangeArrowheads="1"/>
          </p:cNvSpPr>
          <p:nvPr/>
        </p:nvSpPr>
        <p:spPr bwMode="auto">
          <a:xfrm>
            <a:off x="8077200" y="1447800"/>
            <a:ext cx="685800" cy="533400"/>
          </a:xfrm>
          <a:prstGeom prst="actionButtonSound">
            <a:avLst/>
          </a:prstGeom>
          <a:solidFill>
            <a:srgbClr val="0000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43018" name="AutoShape 15">
            <a:hlinkClick r:id="" action="ppaction://hlinkshowjump?jump=endshow" highlightClick="1"/>
            <a:extLst>
              <a:ext uri="{FF2B5EF4-FFF2-40B4-BE49-F238E27FC236}">
                <a16:creationId xmlns:a16="http://schemas.microsoft.com/office/drawing/2014/main" id="{0A9B69AC-0D9D-4820-8D6D-99E2354D2457}"/>
              </a:ext>
            </a:extLst>
          </p:cNvPr>
          <p:cNvSpPr>
            <a:spLocks noChangeArrowheads="1"/>
          </p:cNvSpPr>
          <p:nvPr/>
        </p:nvSpPr>
        <p:spPr bwMode="auto">
          <a:xfrm>
            <a:off x="8077200" y="5943600"/>
            <a:ext cx="762000" cy="457200"/>
          </a:xfrm>
          <a:prstGeom prst="actionButtonBlank">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b="1"/>
              <a:t>Quit</a:t>
            </a:r>
          </a:p>
        </p:txBody>
      </p:sp>
      <p:sp>
        <p:nvSpPr>
          <p:cNvPr id="43019" name="AutoShape 16">
            <a:hlinkClick r:id="" action="ppaction://hlinkshowjump?jump=nextslide" highlightClick="1"/>
            <a:extLst>
              <a:ext uri="{FF2B5EF4-FFF2-40B4-BE49-F238E27FC236}">
                <a16:creationId xmlns:a16="http://schemas.microsoft.com/office/drawing/2014/main" id="{D3AF63B7-5898-4359-93FA-7F2519743492}"/>
              </a:ext>
            </a:extLst>
          </p:cNvPr>
          <p:cNvSpPr>
            <a:spLocks noChangeArrowheads="1"/>
          </p:cNvSpPr>
          <p:nvPr/>
        </p:nvSpPr>
        <p:spPr bwMode="auto">
          <a:xfrm>
            <a:off x="8534400" y="990600"/>
            <a:ext cx="381000" cy="304800"/>
          </a:xfrm>
          <a:prstGeom prst="actionButtonForwardNex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43020" name="Text Box 18">
            <a:extLst>
              <a:ext uri="{FF2B5EF4-FFF2-40B4-BE49-F238E27FC236}">
                <a16:creationId xmlns:a16="http://schemas.microsoft.com/office/drawing/2014/main" id="{FB42E4DE-8430-4432-9EAF-840AB774808E}"/>
              </a:ext>
            </a:extLst>
          </p:cNvPr>
          <p:cNvSpPr txBox="1">
            <a:spLocks noChangeArrowheads="1"/>
          </p:cNvSpPr>
          <p:nvPr/>
        </p:nvSpPr>
        <p:spPr bwMode="auto">
          <a:xfrm>
            <a:off x="-92075" y="5676900"/>
            <a:ext cx="8024813" cy="73183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t>The black arrows </a:t>
            </a:r>
            <a:r>
              <a:rPr lang="en-US" altLang="en-US" sz="2400">
                <a:sym typeface="Wingdings 3" panose="05040102010807070707" pitchFamily="18" charset="2"/>
              </a:rPr>
              <a:t></a:t>
            </a:r>
            <a:r>
              <a:rPr lang="en-US" altLang="en-US" sz="1800">
                <a:sym typeface="Wingdings 3" panose="05040102010807070707" pitchFamily="18" charset="2"/>
              </a:rPr>
              <a:t> </a:t>
            </a:r>
            <a:r>
              <a:rPr lang="en-US" altLang="en-US" sz="1800"/>
              <a:t>in this slide indicate motor end plates all coming from the same </a:t>
            </a:r>
          </a:p>
          <a:p>
            <a:pPr eaLnBrk="1" hangingPunct="1">
              <a:spcBef>
                <a:spcPct val="0"/>
              </a:spcBef>
              <a:buFontTx/>
              <a:buNone/>
            </a:pPr>
            <a:r>
              <a:rPr lang="en-US" altLang="en-US" sz="1800"/>
              <a:t>axon.</a:t>
            </a:r>
          </a:p>
        </p:txBody>
      </p:sp>
      <p:sp>
        <p:nvSpPr>
          <p:cNvPr id="43021" name="AutoShape 19">
            <a:hlinkClick r:id="rId4" action="ppaction://hlinksldjump" highlightClick="1"/>
            <a:extLst>
              <a:ext uri="{FF2B5EF4-FFF2-40B4-BE49-F238E27FC236}">
                <a16:creationId xmlns:a16="http://schemas.microsoft.com/office/drawing/2014/main" id="{E0BBF6AE-336B-464A-9C7F-F6A187D956EB}"/>
              </a:ext>
            </a:extLst>
          </p:cNvPr>
          <p:cNvSpPr>
            <a:spLocks noChangeArrowheads="1"/>
          </p:cNvSpPr>
          <p:nvPr/>
        </p:nvSpPr>
        <p:spPr bwMode="auto">
          <a:xfrm>
            <a:off x="7924800" y="2209800"/>
            <a:ext cx="1066800" cy="381000"/>
          </a:xfrm>
          <a:prstGeom prst="actionButtonBlank">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600" b="1">
                <a:solidFill>
                  <a:schemeClr val="bg1"/>
                </a:solidFill>
              </a:rPr>
              <a:t>Main menu</a:t>
            </a:r>
          </a:p>
        </p:txBody>
      </p:sp>
      <p:sp>
        <p:nvSpPr>
          <p:cNvPr id="43022" name="AutoShape 21">
            <a:hlinkClick r:id="" action="ppaction://hlinkshowjump?jump=lastslideviewed" highlightClick="1"/>
            <a:extLst>
              <a:ext uri="{FF2B5EF4-FFF2-40B4-BE49-F238E27FC236}">
                <a16:creationId xmlns:a16="http://schemas.microsoft.com/office/drawing/2014/main" id="{B7F5DC95-4C11-4B44-B7F4-B11C1F6DC669}"/>
              </a:ext>
            </a:extLst>
          </p:cNvPr>
          <p:cNvSpPr>
            <a:spLocks noChangeArrowheads="1"/>
          </p:cNvSpPr>
          <p:nvPr/>
        </p:nvSpPr>
        <p:spPr bwMode="auto">
          <a:xfrm>
            <a:off x="8229600" y="4419600"/>
            <a:ext cx="533400" cy="533400"/>
          </a:xfrm>
          <a:prstGeom prst="actionButtonReturn">
            <a:avLst/>
          </a:prstGeom>
          <a:solidFill>
            <a:srgbClr val="FF9900"/>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43023" name="AutoShape 22">
            <a:hlinkClick r:id="rId5" action="ppaction://hlinksldjump" highlightClick="1"/>
            <a:extLst>
              <a:ext uri="{FF2B5EF4-FFF2-40B4-BE49-F238E27FC236}">
                <a16:creationId xmlns:a16="http://schemas.microsoft.com/office/drawing/2014/main" id="{6A5A239E-6FA5-46C0-A8F7-7B1040CBC043}"/>
              </a:ext>
            </a:extLst>
          </p:cNvPr>
          <p:cNvSpPr>
            <a:spLocks noChangeArrowheads="1"/>
          </p:cNvSpPr>
          <p:nvPr/>
        </p:nvSpPr>
        <p:spPr bwMode="auto">
          <a:xfrm>
            <a:off x="7924800" y="2819400"/>
            <a:ext cx="1066800" cy="381000"/>
          </a:xfrm>
          <a:prstGeom prst="actionButtonBlank">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600" b="1"/>
              <a:t>Slide menu</a:t>
            </a:r>
          </a:p>
        </p:txBody>
      </p:sp>
    </p:spTree>
  </p:cSld>
  <p:clrMapOvr>
    <a:masterClrMapping/>
  </p:clrMapOvr>
  <p:transition spd="slow" advClick="0">
    <p:zoom/>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915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915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915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nodePh="1">
                                  <p:stCondLst>
                                    <p:cond delay="0"/>
                                  </p:stCondLst>
                                  <p:endCondLst>
                                    <p:cond evt="begin" delay="0">
                                      <p:tn val="17"/>
                                    </p:cond>
                                  </p:endCondLst>
                                  <p:childTnLst>
                                    <p:set>
                                      <p:cBhvr>
                                        <p:cTn id="18" dur="1" fill="hold">
                                          <p:stCondLst>
                                            <p:cond delay="499"/>
                                          </p:stCondLst>
                                        </p:cTn>
                                        <p:tgtEl>
                                          <p:spTgt spid="491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animBg="1"/>
      <p:bldP spid="49156" grpId="0" animBg="1"/>
      <p:bldP spid="49157" grpId="0" animBg="1"/>
      <p:bldP spid="49158"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bouton2">
            <a:extLst>
              <a:ext uri="{FF2B5EF4-FFF2-40B4-BE49-F238E27FC236}">
                <a16:creationId xmlns:a16="http://schemas.microsoft.com/office/drawing/2014/main" id="{AAA61AA1-1A73-4834-BF95-9609A5A677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136"/>
          <a:stretch>
            <a:fillRect/>
          </a:stretch>
        </p:blipFill>
        <p:spPr bwMode="auto">
          <a:xfrm>
            <a:off x="0" y="0"/>
            <a:ext cx="7696200" cy="577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AutoShape 3">
            <a:extLst>
              <a:ext uri="{FF2B5EF4-FFF2-40B4-BE49-F238E27FC236}">
                <a16:creationId xmlns:a16="http://schemas.microsoft.com/office/drawing/2014/main" id="{72BD673D-BE0F-4657-9389-8013C4F25F70}"/>
              </a:ext>
            </a:extLst>
          </p:cNvPr>
          <p:cNvSpPr>
            <a:spLocks noChangeArrowheads="1"/>
          </p:cNvSpPr>
          <p:nvPr/>
        </p:nvSpPr>
        <p:spPr bwMode="auto">
          <a:xfrm rot="1821471">
            <a:off x="3581400" y="1066800"/>
            <a:ext cx="485775" cy="976313"/>
          </a:xfrm>
          <a:prstGeom prst="downArrow">
            <a:avLst>
              <a:gd name="adj1" fmla="val 50000"/>
              <a:gd name="adj2" fmla="val 50245"/>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44036" name="Rectangle 4">
            <a:extLst>
              <a:ext uri="{FF2B5EF4-FFF2-40B4-BE49-F238E27FC236}">
                <a16:creationId xmlns:a16="http://schemas.microsoft.com/office/drawing/2014/main" id="{C1F4DEE1-1DAA-4167-A294-D844C0114369}"/>
              </a:ext>
            </a:extLst>
          </p:cNvPr>
          <p:cNvSpPr>
            <a:spLocks noChangeArrowheads="1"/>
          </p:cNvSpPr>
          <p:nvPr/>
        </p:nvSpPr>
        <p:spPr bwMode="auto">
          <a:xfrm>
            <a:off x="7772400" y="228600"/>
            <a:ext cx="180975" cy="1006475"/>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38100">
                <a:solidFill>
                  <a:schemeClr val="bg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GB" altLang="en-US" sz="6000">
              <a:solidFill>
                <a:schemeClr val="bg1"/>
              </a:solidFill>
            </a:endParaRPr>
          </a:p>
        </p:txBody>
      </p:sp>
      <p:sp>
        <p:nvSpPr>
          <p:cNvPr id="44037" name="Rectangle 5">
            <a:extLst>
              <a:ext uri="{FF2B5EF4-FFF2-40B4-BE49-F238E27FC236}">
                <a16:creationId xmlns:a16="http://schemas.microsoft.com/office/drawing/2014/main" id="{E3B4B283-2269-4BE0-9EB8-60668DC4DD3A}"/>
              </a:ext>
            </a:extLst>
          </p:cNvPr>
          <p:cNvSpPr>
            <a:spLocks noChangeArrowheads="1"/>
          </p:cNvSpPr>
          <p:nvPr/>
        </p:nvSpPr>
        <p:spPr bwMode="auto">
          <a:xfrm>
            <a:off x="7772400" y="0"/>
            <a:ext cx="1371600" cy="6858000"/>
          </a:xfrm>
          <a:prstGeom prst="rect">
            <a:avLst/>
          </a:prstGeom>
          <a:noFill/>
          <a:ln w="762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44038" name="AutoShape 7">
            <a:hlinkClick r:id="" action="ppaction://hlinkshowjump?jump=previousslide" highlightClick="1"/>
            <a:extLst>
              <a:ext uri="{FF2B5EF4-FFF2-40B4-BE49-F238E27FC236}">
                <a16:creationId xmlns:a16="http://schemas.microsoft.com/office/drawing/2014/main" id="{6D8D2C25-BC4A-4F0A-BF85-25FF4E439663}"/>
              </a:ext>
            </a:extLst>
          </p:cNvPr>
          <p:cNvSpPr>
            <a:spLocks noChangeArrowheads="1"/>
          </p:cNvSpPr>
          <p:nvPr/>
        </p:nvSpPr>
        <p:spPr bwMode="auto">
          <a:xfrm>
            <a:off x="7924800" y="990600"/>
            <a:ext cx="381000" cy="304800"/>
          </a:xfrm>
          <a:prstGeom prst="actionButtonBackPrevious">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44039" name="AutoShape 9">
            <a:hlinkClick r:id="" action="ppaction://noaction" highlightClick="1">
              <a:snd r:embed="rId3" name="18.wav"/>
            </a:hlinkClick>
            <a:extLst>
              <a:ext uri="{FF2B5EF4-FFF2-40B4-BE49-F238E27FC236}">
                <a16:creationId xmlns:a16="http://schemas.microsoft.com/office/drawing/2014/main" id="{EAE80090-60A9-474C-945F-C6B9A4B9FD99}"/>
              </a:ext>
            </a:extLst>
          </p:cNvPr>
          <p:cNvSpPr>
            <a:spLocks noChangeArrowheads="1"/>
          </p:cNvSpPr>
          <p:nvPr/>
        </p:nvSpPr>
        <p:spPr bwMode="auto">
          <a:xfrm>
            <a:off x="8077200" y="1447800"/>
            <a:ext cx="685800" cy="533400"/>
          </a:xfrm>
          <a:prstGeom prst="actionButtonSound">
            <a:avLst/>
          </a:prstGeom>
          <a:solidFill>
            <a:srgbClr val="0000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44040" name="AutoShape 13">
            <a:hlinkClick r:id="" action="ppaction://hlinkshowjump?jump=endshow" highlightClick="1"/>
            <a:extLst>
              <a:ext uri="{FF2B5EF4-FFF2-40B4-BE49-F238E27FC236}">
                <a16:creationId xmlns:a16="http://schemas.microsoft.com/office/drawing/2014/main" id="{CE4BFA72-CA67-415D-8819-26008003D9F7}"/>
              </a:ext>
            </a:extLst>
          </p:cNvPr>
          <p:cNvSpPr>
            <a:spLocks noChangeArrowheads="1"/>
          </p:cNvSpPr>
          <p:nvPr/>
        </p:nvSpPr>
        <p:spPr bwMode="auto">
          <a:xfrm>
            <a:off x="8077200" y="5943600"/>
            <a:ext cx="762000" cy="457200"/>
          </a:xfrm>
          <a:prstGeom prst="actionButtonBlank">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b="1"/>
              <a:t>Quit</a:t>
            </a:r>
          </a:p>
        </p:txBody>
      </p:sp>
      <p:sp>
        <p:nvSpPr>
          <p:cNvPr id="44041" name="Text Box 15">
            <a:extLst>
              <a:ext uri="{FF2B5EF4-FFF2-40B4-BE49-F238E27FC236}">
                <a16:creationId xmlns:a16="http://schemas.microsoft.com/office/drawing/2014/main" id="{79D3D8ED-894F-4A89-8989-3A260AB06FD8}"/>
              </a:ext>
            </a:extLst>
          </p:cNvPr>
          <p:cNvSpPr txBox="1">
            <a:spLocks noChangeArrowheads="1"/>
          </p:cNvSpPr>
          <p:nvPr/>
        </p:nvSpPr>
        <p:spPr bwMode="auto">
          <a:xfrm>
            <a:off x="-92075" y="5676900"/>
            <a:ext cx="5100638" cy="4572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a:t>This is a high magnification of a motor end plate  </a:t>
            </a:r>
            <a:r>
              <a:rPr lang="en-US" altLang="en-US" sz="2400">
                <a:solidFill>
                  <a:schemeClr val="bg1"/>
                </a:solidFill>
                <a:sym typeface="Wingdings 3" panose="05040102010807070707" pitchFamily="18" charset="2"/>
              </a:rPr>
              <a:t></a:t>
            </a:r>
            <a:r>
              <a:rPr lang="en-US" altLang="en-US" sz="1800"/>
              <a:t>.</a:t>
            </a:r>
          </a:p>
        </p:txBody>
      </p:sp>
      <p:sp>
        <p:nvSpPr>
          <p:cNvPr id="44042" name="AutoShape 17">
            <a:hlinkClick r:id="rId4" action="ppaction://hlinksldjump" highlightClick="1"/>
            <a:extLst>
              <a:ext uri="{FF2B5EF4-FFF2-40B4-BE49-F238E27FC236}">
                <a16:creationId xmlns:a16="http://schemas.microsoft.com/office/drawing/2014/main" id="{CFC1F38A-3E5B-4BB7-984B-4DEB3CE87CA0}"/>
              </a:ext>
            </a:extLst>
          </p:cNvPr>
          <p:cNvSpPr>
            <a:spLocks noChangeArrowheads="1"/>
          </p:cNvSpPr>
          <p:nvPr/>
        </p:nvSpPr>
        <p:spPr bwMode="auto">
          <a:xfrm>
            <a:off x="7924800" y="2209800"/>
            <a:ext cx="1066800" cy="381000"/>
          </a:xfrm>
          <a:prstGeom prst="actionButtonBlank">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600" b="1">
                <a:solidFill>
                  <a:schemeClr val="bg1"/>
                </a:solidFill>
              </a:rPr>
              <a:t>Main menu</a:t>
            </a:r>
          </a:p>
        </p:txBody>
      </p:sp>
      <p:sp>
        <p:nvSpPr>
          <p:cNvPr id="44043" name="AutoShape 19">
            <a:hlinkClick r:id="" action="ppaction://hlinkshowjump?jump=lastslideviewed" highlightClick="1"/>
            <a:extLst>
              <a:ext uri="{FF2B5EF4-FFF2-40B4-BE49-F238E27FC236}">
                <a16:creationId xmlns:a16="http://schemas.microsoft.com/office/drawing/2014/main" id="{29CF1DF1-6C8D-49CF-A24E-87E1034F539E}"/>
              </a:ext>
            </a:extLst>
          </p:cNvPr>
          <p:cNvSpPr>
            <a:spLocks noChangeArrowheads="1"/>
          </p:cNvSpPr>
          <p:nvPr/>
        </p:nvSpPr>
        <p:spPr bwMode="auto">
          <a:xfrm>
            <a:off x="8229600" y="4419600"/>
            <a:ext cx="533400" cy="533400"/>
          </a:xfrm>
          <a:prstGeom prst="actionButtonReturn">
            <a:avLst/>
          </a:prstGeom>
          <a:solidFill>
            <a:srgbClr val="FF9900"/>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44044" name="AutoShape 20">
            <a:hlinkClick r:id="rId5" action="ppaction://hlinksldjump" highlightClick="1"/>
            <a:extLst>
              <a:ext uri="{FF2B5EF4-FFF2-40B4-BE49-F238E27FC236}">
                <a16:creationId xmlns:a16="http://schemas.microsoft.com/office/drawing/2014/main" id="{257F007F-A687-43A4-B108-5F276AFFAC13}"/>
              </a:ext>
            </a:extLst>
          </p:cNvPr>
          <p:cNvSpPr>
            <a:spLocks noChangeArrowheads="1"/>
          </p:cNvSpPr>
          <p:nvPr/>
        </p:nvSpPr>
        <p:spPr bwMode="auto">
          <a:xfrm>
            <a:off x="7924800" y="2819400"/>
            <a:ext cx="1066800" cy="381000"/>
          </a:xfrm>
          <a:prstGeom prst="actionButtonBlank">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600" b="1"/>
              <a:t>Slide menu</a:t>
            </a:r>
          </a:p>
        </p:txBody>
      </p:sp>
    </p:spTree>
  </p:cSld>
  <p:clrMapOvr>
    <a:masterClrMapping/>
  </p:clrMapOvr>
  <p:transition spd="slow" advClick="0">
    <p:zoom/>
    <p:sndAc>
      <p:end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5">
            <a:extLst>
              <a:ext uri="{FF2B5EF4-FFF2-40B4-BE49-F238E27FC236}">
                <a16:creationId xmlns:a16="http://schemas.microsoft.com/office/drawing/2014/main" id="{F419085A-D411-4066-BA94-4E8B68CFD5A5}"/>
              </a:ext>
            </a:extLst>
          </p:cNvPr>
          <p:cNvSpPr txBox="1">
            <a:spLocks noChangeArrowheads="1"/>
          </p:cNvSpPr>
          <p:nvPr/>
        </p:nvSpPr>
        <p:spPr bwMode="auto">
          <a:xfrm>
            <a:off x="250825" y="0"/>
            <a:ext cx="8064500" cy="679608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200" b="1"/>
              <a:t>Central Nervous System</a:t>
            </a:r>
            <a:r>
              <a:rPr lang="en-US" altLang="en-US" sz="2000"/>
              <a:t> (CNS) </a:t>
            </a:r>
          </a:p>
          <a:p>
            <a:pPr eaLnBrk="1" hangingPunct="1">
              <a:spcBef>
                <a:spcPct val="0"/>
              </a:spcBef>
              <a:buFontTx/>
              <a:buNone/>
            </a:pPr>
            <a:r>
              <a:rPr lang="en-US" altLang="en-US" sz="2000"/>
              <a:t>The brain and spinal cord are composed of </a:t>
            </a:r>
            <a:r>
              <a:rPr lang="en-US" altLang="en-US" sz="2000" b="1"/>
              <a:t>gray matter</a:t>
            </a:r>
            <a:r>
              <a:rPr lang="en-US" altLang="en-US" sz="2000"/>
              <a:t> and </a:t>
            </a:r>
            <a:r>
              <a:rPr lang="en-US" altLang="en-US" sz="2000" b="1"/>
              <a:t>white matter</a:t>
            </a:r>
            <a:r>
              <a:rPr lang="en-US" altLang="en-US" sz="2000"/>
              <a:t>. </a:t>
            </a:r>
          </a:p>
          <a:p>
            <a:pPr eaLnBrk="1" hangingPunct="1">
              <a:spcBef>
                <a:spcPct val="0"/>
              </a:spcBef>
              <a:buFontTx/>
              <a:buNone/>
            </a:pPr>
            <a:endParaRPr lang="en-US" altLang="en-US" sz="2000" b="1"/>
          </a:p>
          <a:p>
            <a:pPr eaLnBrk="1" hangingPunct="1">
              <a:spcBef>
                <a:spcPct val="0"/>
              </a:spcBef>
              <a:buFontTx/>
              <a:buNone/>
            </a:pPr>
            <a:r>
              <a:rPr lang="en-US" altLang="en-US" sz="2200" b="1" u="sng"/>
              <a:t>Gray matter</a:t>
            </a:r>
            <a:r>
              <a:rPr lang="en-US" altLang="en-US" sz="2000"/>
              <a:t> contains </a:t>
            </a:r>
          </a:p>
          <a:p>
            <a:pPr eaLnBrk="1" hangingPunct="1">
              <a:spcBef>
                <a:spcPct val="0"/>
              </a:spcBef>
              <a:buFontTx/>
              <a:buNone/>
            </a:pPr>
            <a:r>
              <a:rPr lang="en-US" altLang="en-US" sz="2000"/>
              <a:t>             -nerve </a:t>
            </a:r>
            <a:r>
              <a:rPr lang="en-US" altLang="en-US" sz="2000" b="1"/>
              <a:t>cell bodies</a:t>
            </a:r>
            <a:r>
              <a:rPr lang="en-US" altLang="en-US" sz="2000"/>
              <a:t> (</a:t>
            </a:r>
            <a:r>
              <a:rPr lang="en-US" altLang="en-US" sz="2000" b="1"/>
              <a:t>perikarya</a:t>
            </a:r>
            <a:r>
              <a:rPr lang="en-US" altLang="en-US" sz="2000"/>
              <a:t>) </a:t>
            </a:r>
          </a:p>
          <a:p>
            <a:pPr eaLnBrk="1" hangingPunct="1">
              <a:spcBef>
                <a:spcPct val="0"/>
              </a:spcBef>
              <a:buFontTx/>
              <a:buNone/>
            </a:pPr>
            <a:r>
              <a:rPr lang="en-US" altLang="en-US" sz="2000"/>
              <a:t>             -</a:t>
            </a:r>
            <a:r>
              <a:rPr lang="en-US" altLang="en-US" sz="2000" b="1"/>
              <a:t>neuroglia</a:t>
            </a:r>
            <a:r>
              <a:rPr lang="en-US" altLang="en-US" sz="2000"/>
              <a:t> (supporting cells).</a:t>
            </a:r>
            <a:r>
              <a:rPr lang="en-US" altLang="en-US" sz="2400"/>
              <a:t> </a:t>
            </a:r>
            <a:endParaRPr lang="en-US" altLang="en-US" sz="2000"/>
          </a:p>
          <a:p>
            <a:pPr eaLnBrk="1" hangingPunct="1">
              <a:spcBef>
                <a:spcPct val="0"/>
              </a:spcBef>
              <a:buFontTx/>
              <a:buNone/>
            </a:pPr>
            <a:r>
              <a:rPr lang="en-US" altLang="en-US" sz="2000"/>
              <a:t>             -</a:t>
            </a:r>
            <a:r>
              <a:rPr lang="en-US" altLang="en-US" sz="2000" b="1"/>
              <a:t>neuropil</a:t>
            </a:r>
            <a:r>
              <a:rPr lang="en-US" altLang="en-US" sz="2000"/>
              <a:t> (a complicated network of cell processes)</a:t>
            </a:r>
          </a:p>
          <a:p>
            <a:pPr eaLnBrk="1" hangingPunct="1">
              <a:spcBef>
                <a:spcPct val="0"/>
              </a:spcBef>
              <a:buFontTx/>
              <a:buNone/>
            </a:pPr>
            <a:endParaRPr lang="en-US" altLang="en-US" sz="1000"/>
          </a:p>
          <a:p>
            <a:pPr eaLnBrk="1" hangingPunct="1">
              <a:spcBef>
                <a:spcPct val="0"/>
              </a:spcBef>
              <a:buFontTx/>
              <a:buNone/>
            </a:pPr>
            <a:r>
              <a:rPr lang="en-US" altLang="en-US" sz="2000"/>
              <a:t>Functionally related groups of cell bodies in the </a:t>
            </a:r>
            <a:r>
              <a:rPr lang="en-US" altLang="en-US" sz="2000" b="1"/>
              <a:t>gray matter</a:t>
            </a:r>
            <a:r>
              <a:rPr lang="en-US" altLang="en-US" sz="2000"/>
              <a:t> are called </a:t>
            </a:r>
            <a:r>
              <a:rPr lang="en-US" altLang="en-US" sz="2000" b="1" i="1"/>
              <a:t>nuclei</a:t>
            </a:r>
            <a:r>
              <a:rPr lang="en-US" altLang="en-US" sz="2000" b="1"/>
              <a:t> </a:t>
            </a:r>
            <a:r>
              <a:rPr lang="en-US" altLang="en-US" sz="2000"/>
              <a:t>i.e. </a:t>
            </a:r>
            <a:r>
              <a:rPr lang="en-US" altLang="en-US" sz="2000" b="1" i="1"/>
              <a:t>nucleus</a:t>
            </a:r>
            <a:r>
              <a:rPr lang="en-US" altLang="en-US" sz="2000"/>
              <a:t> means a cluster or group of neuronal cell bodies and neuroglia</a:t>
            </a:r>
            <a:endParaRPr lang="en-US" altLang="en-US" sz="2000" b="1"/>
          </a:p>
          <a:p>
            <a:pPr eaLnBrk="1" hangingPunct="1">
              <a:spcBef>
                <a:spcPct val="0"/>
              </a:spcBef>
              <a:buFontTx/>
              <a:buNone/>
            </a:pPr>
            <a:endParaRPr lang="en-US" altLang="en-US" sz="1000" b="1"/>
          </a:p>
          <a:p>
            <a:pPr eaLnBrk="1" hangingPunct="1">
              <a:spcBef>
                <a:spcPct val="0"/>
              </a:spcBef>
              <a:buFontTx/>
              <a:buNone/>
            </a:pPr>
            <a:r>
              <a:rPr lang="en-US" altLang="en-US" sz="2200" b="1" u="sng"/>
              <a:t>White matter</a:t>
            </a:r>
            <a:r>
              <a:rPr lang="en-US" altLang="en-US" sz="2000"/>
              <a:t> lacks nerve cell bodies (</a:t>
            </a:r>
            <a:r>
              <a:rPr lang="en-US" altLang="en-US" sz="2000" b="1"/>
              <a:t>NO </a:t>
            </a:r>
            <a:r>
              <a:rPr lang="en-US" altLang="en-US" sz="2000"/>
              <a:t>perikarya), but has many </a:t>
            </a:r>
            <a:r>
              <a:rPr lang="en-US" altLang="en-US" sz="2000" b="1"/>
              <a:t>processes (axons)</a:t>
            </a:r>
            <a:r>
              <a:rPr lang="en-US" altLang="en-US" sz="2000"/>
              <a:t> of neurons. The white appearance is the result of the </a:t>
            </a:r>
            <a:r>
              <a:rPr lang="en-US" altLang="en-US" sz="2000" b="1"/>
              <a:t>myelin</a:t>
            </a:r>
            <a:r>
              <a:rPr lang="en-US" altLang="en-US" sz="2000"/>
              <a:t> that envelops many of the neuronal processes. </a:t>
            </a:r>
            <a:r>
              <a:rPr lang="en-US" altLang="en-US" sz="2000" b="1"/>
              <a:t>Neuroglia</a:t>
            </a:r>
            <a:r>
              <a:rPr lang="en-US" altLang="en-US" sz="2000"/>
              <a:t> are also found in the white matter and the nuclei seen in white matter belong to neuroglia. </a:t>
            </a:r>
          </a:p>
          <a:p>
            <a:pPr eaLnBrk="1" hangingPunct="1">
              <a:spcBef>
                <a:spcPct val="0"/>
              </a:spcBef>
              <a:buFontTx/>
              <a:buNone/>
            </a:pPr>
            <a:r>
              <a:rPr lang="en-US" altLang="en-US" sz="2000"/>
              <a:t>Functionally related bundles of axons in the </a:t>
            </a:r>
            <a:r>
              <a:rPr lang="en-US" altLang="en-US" sz="2000" b="1"/>
              <a:t>white matter</a:t>
            </a:r>
            <a:r>
              <a:rPr lang="en-US" altLang="en-US" sz="2000"/>
              <a:t> are called</a:t>
            </a:r>
            <a:r>
              <a:rPr lang="en-US" altLang="en-US" sz="2000" b="1"/>
              <a:t> </a:t>
            </a:r>
            <a:r>
              <a:rPr lang="en-US" altLang="en-US" sz="2000" b="1" i="1"/>
              <a:t>tract</a:t>
            </a:r>
            <a:r>
              <a:rPr lang="en-US" altLang="en-US" sz="2000"/>
              <a:t> </a:t>
            </a:r>
          </a:p>
          <a:p>
            <a:pPr eaLnBrk="1" hangingPunct="1">
              <a:spcBef>
                <a:spcPct val="0"/>
              </a:spcBef>
              <a:buFontTx/>
              <a:buNone/>
            </a:pPr>
            <a:endParaRPr lang="en-US" altLang="en-US" sz="1000"/>
          </a:p>
          <a:p>
            <a:pPr eaLnBrk="1" hangingPunct="1">
              <a:spcBef>
                <a:spcPct val="0"/>
              </a:spcBef>
              <a:buFontTx/>
              <a:buNone/>
            </a:pPr>
            <a:r>
              <a:rPr lang="en-US" altLang="en-US" sz="2000"/>
              <a:t>Perikarya in the Peripheral Nervous System (PNS) are found only in </a:t>
            </a:r>
            <a:r>
              <a:rPr lang="en-US" altLang="en-US" sz="2000" b="1"/>
              <a:t>ganglia</a:t>
            </a:r>
            <a:r>
              <a:rPr lang="en-US" altLang="en-US" sz="2000"/>
              <a:t> (apart from in some </a:t>
            </a:r>
            <a:r>
              <a:rPr lang="en-US" altLang="en-US" sz="2000" b="1"/>
              <a:t>sensory regions</a:t>
            </a:r>
            <a:r>
              <a:rPr lang="en-US" altLang="en-US" sz="2000"/>
              <a:t> such as the </a:t>
            </a:r>
            <a:r>
              <a:rPr lang="en-US" altLang="en-US" sz="2000" b="1"/>
              <a:t>retina</a:t>
            </a:r>
            <a:r>
              <a:rPr lang="en-US" altLang="en-US" sz="2000"/>
              <a:t> and </a:t>
            </a:r>
            <a:r>
              <a:rPr lang="en-US" altLang="en-US" sz="2000" b="1"/>
              <a:t>olfactory</a:t>
            </a:r>
            <a:r>
              <a:rPr lang="en-US" altLang="en-US" sz="2000"/>
              <a:t> mucosa) i.e. </a:t>
            </a:r>
            <a:r>
              <a:rPr lang="en-US" altLang="en-US" sz="2000" b="1"/>
              <a:t>nuclei </a:t>
            </a:r>
            <a:r>
              <a:rPr lang="en-US" altLang="en-US" sz="2000"/>
              <a:t>of CNS are the morphologic and functional equivalents of the </a:t>
            </a:r>
            <a:r>
              <a:rPr lang="en-US" altLang="en-US" sz="2000" b="1"/>
              <a:t>ganglia</a:t>
            </a:r>
            <a:r>
              <a:rPr lang="en-US" altLang="en-US" sz="2000"/>
              <a:t> of the PNS </a:t>
            </a:r>
          </a:p>
        </p:txBody>
      </p:sp>
    </p:spTree>
  </p:cSld>
  <p:clrMapOvr>
    <a:masterClrMapping/>
  </p:clrMapOvr>
  <p:transition spd="slow" advClick="0">
    <p:zoom/>
    <p:sndAc>
      <p:end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descr="18117">
            <a:extLst>
              <a:ext uri="{FF2B5EF4-FFF2-40B4-BE49-F238E27FC236}">
                <a16:creationId xmlns:a16="http://schemas.microsoft.com/office/drawing/2014/main" id="{904E00E3-A5D7-4FBC-BAE5-2769A144A3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88913"/>
            <a:ext cx="4248150" cy="316865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9459" name="Picture 9" descr="spinal-cord-01">
            <a:extLst>
              <a:ext uri="{FF2B5EF4-FFF2-40B4-BE49-F238E27FC236}">
                <a16:creationId xmlns:a16="http://schemas.microsoft.com/office/drawing/2014/main" id="{B998958E-98B8-46EF-82E8-034FC825C8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500438"/>
            <a:ext cx="4319588" cy="302418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19460" name="Group 13">
            <a:extLst>
              <a:ext uri="{FF2B5EF4-FFF2-40B4-BE49-F238E27FC236}">
                <a16:creationId xmlns:a16="http://schemas.microsoft.com/office/drawing/2014/main" id="{87CB3889-E016-44BA-AAEF-7F8C518D5B8E}"/>
              </a:ext>
            </a:extLst>
          </p:cNvPr>
          <p:cNvGrpSpPr>
            <a:grpSpLocks/>
          </p:cNvGrpSpPr>
          <p:nvPr/>
        </p:nvGrpSpPr>
        <p:grpSpPr bwMode="auto">
          <a:xfrm>
            <a:off x="179388" y="3500438"/>
            <a:ext cx="4176712" cy="3097212"/>
            <a:chOff x="1701" y="2251"/>
            <a:chExt cx="2631" cy="1769"/>
          </a:xfrm>
        </p:grpSpPr>
        <p:pic>
          <p:nvPicPr>
            <p:cNvPr id="19462" name="Picture 7" descr="GRAY%20AND%20WHITE%20B">
              <a:hlinkClick r:id="rId4"/>
              <a:extLst>
                <a:ext uri="{FF2B5EF4-FFF2-40B4-BE49-F238E27FC236}">
                  <a16:creationId xmlns:a16="http://schemas.microsoft.com/office/drawing/2014/main" id="{95A54B4C-DB89-4DFD-B06C-E05B31EEBC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8618" t="6476" r="8017" b="9285"/>
            <a:stretch>
              <a:fillRect/>
            </a:stretch>
          </p:blipFill>
          <p:spPr bwMode="auto">
            <a:xfrm>
              <a:off x="1701" y="2251"/>
              <a:ext cx="2631" cy="1769"/>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9463" name="Oval 10">
              <a:extLst>
                <a:ext uri="{FF2B5EF4-FFF2-40B4-BE49-F238E27FC236}">
                  <a16:creationId xmlns:a16="http://schemas.microsoft.com/office/drawing/2014/main" id="{08E6AE8B-A3FA-493F-AC7C-0E41B80844CD}"/>
                </a:ext>
              </a:extLst>
            </p:cNvPr>
            <p:cNvSpPr>
              <a:spLocks noChangeArrowheads="1"/>
            </p:cNvSpPr>
            <p:nvPr/>
          </p:nvSpPr>
          <p:spPr bwMode="auto">
            <a:xfrm>
              <a:off x="1927" y="2659"/>
              <a:ext cx="726" cy="590"/>
            </a:xfrm>
            <a:prstGeom prst="ellipse">
              <a:avLst/>
            </a:prstGeom>
            <a:solidFill>
              <a:schemeClr val="tx1">
                <a:alpha val="0"/>
              </a:schemeClr>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19464" name="Oval 11">
              <a:extLst>
                <a:ext uri="{FF2B5EF4-FFF2-40B4-BE49-F238E27FC236}">
                  <a16:creationId xmlns:a16="http://schemas.microsoft.com/office/drawing/2014/main" id="{603384C7-0C91-43EC-920E-5281B32D5B05}"/>
                </a:ext>
              </a:extLst>
            </p:cNvPr>
            <p:cNvSpPr>
              <a:spLocks noChangeArrowheads="1"/>
            </p:cNvSpPr>
            <p:nvPr/>
          </p:nvSpPr>
          <p:spPr bwMode="auto">
            <a:xfrm>
              <a:off x="4059" y="2523"/>
              <a:ext cx="273" cy="227"/>
            </a:xfrm>
            <a:prstGeom prst="ellipse">
              <a:avLst/>
            </a:prstGeom>
            <a:solidFill>
              <a:schemeClr val="tx1">
                <a:alpha val="0"/>
              </a:schemeClr>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grpSp>
      <p:pic>
        <p:nvPicPr>
          <p:cNvPr id="19461" name="Picture 15" descr="section-spinal-column">
            <a:extLst>
              <a:ext uri="{FF2B5EF4-FFF2-40B4-BE49-F238E27FC236}">
                <a16:creationId xmlns:a16="http://schemas.microsoft.com/office/drawing/2014/main" id="{BAB2F777-D38E-4829-A83B-FBB82968435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188913"/>
            <a:ext cx="4224337" cy="316547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p:zoom/>
    <p:sndAc>
      <p:endSnd/>
    </p:sndAc>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descr="Spinal Cord Cross Section Diagram">
            <a:extLst>
              <a:ext uri="{FF2B5EF4-FFF2-40B4-BE49-F238E27FC236}">
                <a16:creationId xmlns:a16="http://schemas.microsoft.com/office/drawing/2014/main" id="{77D86573-BBA5-4160-89F3-711F858953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0"/>
            <a:ext cx="6697663" cy="3716338"/>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483" name="Picture 8" descr="spinal_tracts">
            <a:extLst>
              <a:ext uri="{FF2B5EF4-FFF2-40B4-BE49-F238E27FC236}">
                <a16:creationId xmlns:a16="http://schemas.microsoft.com/office/drawing/2014/main" id="{D41AC212-CFA4-4F4E-A373-B13FB34156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789363"/>
            <a:ext cx="6697663" cy="306863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0484" name="Text Box 9">
            <a:extLst>
              <a:ext uri="{FF2B5EF4-FFF2-40B4-BE49-F238E27FC236}">
                <a16:creationId xmlns:a16="http://schemas.microsoft.com/office/drawing/2014/main" id="{8BA619ED-1EAF-4745-A0F5-9A9295585C69}"/>
              </a:ext>
            </a:extLst>
          </p:cNvPr>
          <p:cNvSpPr txBox="1">
            <a:spLocks noChangeArrowheads="1"/>
          </p:cNvSpPr>
          <p:nvPr/>
        </p:nvSpPr>
        <p:spPr bwMode="auto">
          <a:xfrm>
            <a:off x="7092950" y="1484313"/>
            <a:ext cx="1800225" cy="5191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800" b="1">
                <a:solidFill>
                  <a:srgbClr val="0066FF"/>
                </a:solidFill>
              </a:rPr>
              <a:t>nuclei</a:t>
            </a:r>
          </a:p>
        </p:txBody>
      </p:sp>
      <p:sp>
        <p:nvSpPr>
          <p:cNvPr id="20485" name="Text Box 10">
            <a:extLst>
              <a:ext uri="{FF2B5EF4-FFF2-40B4-BE49-F238E27FC236}">
                <a16:creationId xmlns:a16="http://schemas.microsoft.com/office/drawing/2014/main" id="{3DD2B84F-D529-4140-96C0-6E5E4E0B1E02}"/>
              </a:ext>
            </a:extLst>
          </p:cNvPr>
          <p:cNvSpPr txBox="1">
            <a:spLocks noChangeArrowheads="1"/>
          </p:cNvSpPr>
          <p:nvPr/>
        </p:nvSpPr>
        <p:spPr bwMode="auto">
          <a:xfrm>
            <a:off x="7019925" y="4941888"/>
            <a:ext cx="1800225" cy="51911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2800" b="1">
                <a:solidFill>
                  <a:srgbClr val="0066FF"/>
                </a:solidFill>
              </a:rPr>
              <a:t>tracts</a:t>
            </a:r>
          </a:p>
        </p:txBody>
      </p:sp>
    </p:spTree>
  </p:cSld>
  <p:clrMapOvr>
    <a:masterClrMapping/>
  </p:clrMapOvr>
  <p:transition spd="slow" advClick="0">
    <p:zoom/>
    <p:sndAc>
      <p:endSnd/>
    </p:sndAc>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a:hlinkClick r:id="" action="ppaction://hlinkshowjump?jump=nextslide" highlightClick="1"/>
            <a:extLst>
              <a:ext uri="{FF2B5EF4-FFF2-40B4-BE49-F238E27FC236}">
                <a16:creationId xmlns:a16="http://schemas.microsoft.com/office/drawing/2014/main" id="{2D333C0E-1FFB-49C5-A474-2D606BA47991}"/>
              </a:ext>
            </a:extLst>
          </p:cNvPr>
          <p:cNvSpPr>
            <a:spLocks noChangeArrowheads="1"/>
          </p:cNvSpPr>
          <p:nvPr/>
        </p:nvSpPr>
        <p:spPr bwMode="auto">
          <a:xfrm>
            <a:off x="8534400" y="990600"/>
            <a:ext cx="381000" cy="304800"/>
          </a:xfrm>
          <a:prstGeom prst="actionButtonForwardNex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21507" name="Rectangle 4">
            <a:extLst>
              <a:ext uri="{FF2B5EF4-FFF2-40B4-BE49-F238E27FC236}">
                <a16:creationId xmlns:a16="http://schemas.microsoft.com/office/drawing/2014/main" id="{14D0A111-1AFA-4F53-92F4-4DAD8986E51B}"/>
              </a:ext>
            </a:extLst>
          </p:cNvPr>
          <p:cNvSpPr>
            <a:spLocks noChangeArrowheads="1"/>
          </p:cNvSpPr>
          <p:nvPr/>
        </p:nvSpPr>
        <p:spPr bwMode="auto">
          <a:xfrm>
            <a:off x="7772400" y="0"/>
            <a:ext cx="1371600" cy="6858000"/>
          </a:xfrm>
          <a:prstGeom prst="rect">
            <a:avLst/>
          </a:prstGeom>
          <a:noFill/>
          <a:ln w="762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graphicFrame>
        <p:nvGraphicFramePr>
          <p:cNvPr id="21508" name="Object 5">
            <a:extLst>
              <a:ext uri="{FF2B5EF4-FFF2-40B4-BE49-F238E27FC236}">
                <a16:creationId xmlns:a16="http://schemas.microsoft.com/office/drawing/2014/main" id="{9407570F-3F22-4529-93C8-A79AE675CB61}"/>
              </a:ext>
            </a:extLst>
          </p:cNvPr>
          <p:cNvGraphicFramePr>
            <a:graphicFrameLocks noChangeAspect="1"/>
          </p:cNvGraphicFramePr>
          <p:nvPr/>
        </p:nvGraphicFramePr>
        <p:xfrm>
          <a:off x="387350" y="539750"/>
          <a:ext cx="6262688" cy="5916613"/>
        </p:xfrm>
        <a:graphic>
          <a:graphicData uri="http://schemas.openxmlformats.org/presentationml/2006/ole">
            <mc:AlternateContent xmlns:mc="http://schemas.openxmlformats.org/markup-compatibility/2006">
              <mc:Choice xmlns:v="urn:schemas-microsoft-com:vml" Requires="v">
                <p:oleObj spid="_x0000_s2049" name="Document" r:id="rId3" imgW="8508507" imgH="7972426" progId="Word.Document.8">
                  <p:embed/>
                </p:oleObj>
              </mc:Choice>
              <mc:Fallback>
                <p:oleObj name="Document" r:id="rId3" imgW="8508507" imgH="7972426" progId="Word.Document.8">
                  <p:embed/>
                  <p:pic>
                    <p:nvPicPr>
                      <p:cNvPr id="21508" name="Object 5">
                        <a:extLst>
                          <a:ext uri="{FF2B5EF4-FFF2-40B4-BE49-F238E27FC236}">
                            <a16:creationId xmlns:a16="http://schemas.microsoft.com/office/drawing/2014/main" id="{9407570F-3F22-4529-93C8-A79AE675CB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350" y="539750"/>
                        <a:ext cx="6262688" cy="5916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509" name="AutoShape 10">
            <a:hlinkClick r:id="" action="ppaction://hlinkshowjump?jump=endshow" highlightClick="1"/>
            <a:extLst>
              <a:ext uri="{FF2B5EF4-FFF2-40B4-BE49-F238E27FC236}">
                <a16:creationId xmlns:a16="http://schemas.microsoft.com/office/drawing/2014/main" id="{5F7306A7-7B42-41AB-9E07-E0263C8C85DD}"/>
              </a:ext>
            </a:extLst>
          </p:cNvPr>
          <p:cNvSpPr>
            <a:spLocks noChangeArrowheads="1"/>
          </p:cNvSpPr>
          <p:nvPr/>
        </p:nvSpPr>
        <p:spPr bwMode="auto">
          <a:xfrm>
            <a:off x="8077200" y="5943600"/>
            <a:ext cx="762000" cy="457200"/>
          </a:xfrm>
          <a:prstGeom prst="actionButtonBlank">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b="1"/>
              <a:t>Quit</a:t>
            </a:r>
          </a:p>
        </p:txBody>
      </p:sp>
      <p:sp>
        <p:nvSpPr>
          <p:cNvPr id="21510" name="AutoShape 12">
            <a:hlinkClick r:id="rId5" action="ppaction://hlinksldjump" highlightClick="1"/>
            <a:extLst>
              <a:ext uri="{FF2B5EF4-FFF2-40B4-BE49-F238E27FC236}">
                <a16:creationId xmlns:a16="http://schemas.microsoft.com/office/drawing/2014/main" id="{854AF71D-FF11-49D5-BE7D-A4993CB28465}"/>
              </a:ext>
            </a:extLst>
          </p:cNvPr>
          <p:cNvSpPr>
            <a:spLocks noChangeArrowheads="1"/>
          </p:cNvSpPr>
          <p:nvPr/>
        </p:nvSpPr>
        <p:spPr bwMode="auto">
          <a:xfrm>
            <a:off x="7924800" y="2209800"/>
            <a:ext cx="1066800" cy="381000"/>
          </a:xfrm>
          <a:prstGeom prst="actionButtonBlank">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600" b="1">
                <a:solidFill>
                  <a:schemeClr val="bg1"/>
                </a:solidFill>
              </a:rPr>
              <a:t>Main menu</a:t>
            </a:r>
          </a:p>
        </p:txBody>
      </p:sp>
      <p:sp>
        <p:nvSpPr>
          <p:cNvPr id="21511" name="AutoShape 14">
            <a:hlinkClick r:id="" action="ppaction://hlinkshowjump?jump=lastslideviewed" highlightClick="1"/>
            <a:extLst>
              <a:ext uri="{FF2B5EF4-FFF2-40B4-BE49-F238E27FC236}">
                <a16:creationId xmlns:a16="http://schemas.microsoft.com/office/drawing/2014/main" id="{4C190B35-3A72-4B56-AC39-2C2F340FC5A0}"/>
              </a:ext>
            </a:extLst>
          </p:cNvPr>
          <p:cNvSpPr>
            <a:spLocks noChangeArrowheads="1"/>
          </p:cNvSpPr>
          <p:nvPr/>
        </p:nvSpPr>
        <p:spPr bwMode="auto">
          <a:xfrm>
            <a:off x="8229600" y="4419600"/>
            <a:ext cx="533400" cy="533400"/>
          </a:xfrm>
          <a:prstGeom prst="actionButtonReturn">
            <a:avLst/>
          </a:prstGeom>
          <a:solidFill>
            <a:srgbClr val="FF9900"/>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21512" name="AutoShape 16">
            <a:hlinkClick r:id="rId6" action="ppaction://hlinksldjump" highlightClick="1"/>
            <a:extLst>
              <a:ext uri="{FF2B5EF4-FFF2-40B4-BE49-F238E27FC236}">
                <a16:creationId xmlns:a16="http://schemas.microsoft.com/office/drawing/2014/main" id="{4667CBA1-34AD-4DB5-B56C-718DF98E0412}"/>
              </a:ext>
            </a:extLst>
          </p:cNvPr>
          <p:cNvSpPr>
            <a:spLocks noChangeArrowheads="1"/>
          </p:cNvSpPr>
          <p:nvPr/>
        </p:nvSpPr>
        <p:spPr bwMode="auto">
          <a:xfrm>
            <a:off x="7924800" y="2819400"/>
            <a:ext cx="1066800" cy="381000"/>
          </a:xfrm>
          <a:prstGeom prst="actionButtonBlank">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600" b="1"/>
              <a:t>Slide menu</a:t>
            </a:r>
          </a:p>
        </p:txBody>
      </p:sp>
    </p:spTree>
  </p:cSld>
  <p:clrMapOvr>
    <a:masterClrMapping/>
  </p:clrMapOvr>
  <p:transition spd="slow" advClick="0">
    <p:zoom/>
    <p:sndAc>
      <p:endSnd/>
    </p:sndAc>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a:hlinkClick r:id="" action="ppaction://hlinkshowjump?jump=nextslide" highlightClick="1"/>
            <a:extLst>
              <a:ext uri="{FF2B5EF4-FFF2-40B4-BE49-F238E27FC236}">
                <a16:creationId xmlns:a16="http://schemas.microsoft.com/office/drawing/2014/main" id="{B56090D7-6F89-421D-AF51-E2A403B2741D}"/>
              </a:ext>
            </a:extLst>
          </p:cNvPr>
          <p:cNvSpPr>
            <a:spLocks noChangeArrowheads="1"/>
          </p:cNvSpPr>
          <p:nvPr/>
        </p:nvSpPr>
        <p:spPr bwMode="auto">
          <a:xfrm>
            <a:off x="8534400" y="990600"/>
            <a:ext cx="381000" cy="304800"/>
          </a:xfrm>
          <a:prstGeom prst="actionButtonForwardNex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22531" name="AutoShape 3">
            <a:hlinkClick r:id="" action="ppaction://hlinkshowjump?jump=previousslide" highlightClick="1"/>
            <a:extLst>
              <a:ext uri="{FF2B5EF4-FFF2-40B4-BE49-F238E27FC236}">
                <a16:creationId xmlns:a16="http://schemas.microsoft.com/office/drawing/2014/main" id="{9EB9C315-FAB6-4BEA-A659-9F9FD50E38A6}"/>
              </a:ext>
            </a:extLst>
          </p:cNvPr>
          <p:cNvSpPr>
            <a:spLocks noChangeArrowheads="1"/>
          </p:cNvSpPr>
          <p:nvPr/>
        </p:nvSpPr>
        <p:spPr bwMode="auto">
          <a:xfrm>
            <a:off x="7924800" y="990600"/>
            <a:ext cx="381000" cy="304800"/>
          </a:xfrm>
          <a:prstGeom prst="actionButtonBackPrevious">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22532" name="Rectangle 4">
            <a:extLst>
              <a:ext uri="{FF2B5EF4-FFF2-40B4-BE49-F238E27FC236}">
                <a16:creationId xmlns:a16="http://schemas.microsoft.com/office/drawing/2014/main" id="{2B125502-5870-4134-99C8-A21D4293C42B}"/>
              </a:ext>
            </a:extLst>
          </p:cNvPr>
          <p:cNvSpPr>
            <a:spLocks noChangeArrowheads="1"/>
          </p:cNvSpPr>
          <p:nvPr/>
        </p:nvSpPr>
        <p:spPr bwMode="auto">
          <a:xfrm>
            <a:off x="7772400" y="0"/>
            <a:ext cx="1371600" cy="6858000"/>
          </a:xfrm>
          <a:prstGeom prst="rect">
            <a:avLst/>
          </a:prstGeom>
          <a:noFill/>
          <a:ln w="762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graphicFrame>
        <p:nvGraphicFramePr>
          <p:cNvPr id="22533" name="Object 5">
            <a:extLst>
              <a:ext uri="{FF2B5EF4-FFF2-40B4-BE49-F238E27FC236}">
                <a16:creationId xmlns:a16="http://schemas.microsoft.com/office/drawing/2014/main" id="{92EFE782-C23E-4683-9A74-2134C83EB496}"/>
              </a:ext>
            </a:extLst>
          </p:cNvPr>
          <p:cNvGraphicFramePr>
            <a:graphicFrameLocks noChangeAspect="1"/>
          </p:cNvGraphicFramePr>
          <p:nvPr/>
        </p:nvGraphicFramePr>
        <p:xfrm>
          <a:off x="179388" y="193675"/>
          <a:ext cx="7056437" cy="6303963"/>
        </p:xfrm>
        <a:graphic>
          <a:graphicData uri="http://schemas.openxmlformats.org/presentationml/2006/ole">
            <mc:AlternateContent xmlns:mc="http://schemas.openxmlformats.org/markup-compatibility/2006">
              <mc:Choice xmlns:v="urn:schemas-microsoft-com:vml" Requires="v">
                <p:oleObj spid="_x0000_s3073" name="Document" r:id="rId3" imgW="8973329" imgH="10084086" progId="Word.Document.8">
                  <p:embed/>
                </p:oleObj>
              </mc:Choice>
              <mc:Fallback>
                <p:oleObj name="Document" r:id="rId3" imgW="8973329" imgH="10084086" progId="Word.Document.8">
                  <p:embed/>
                  <p:pic>
                    <p:nvPicPr>
                      <p:cNvPr id="22533" name="Object 5">
                        <a:extLst>
                          <a:ext uri="{FF2B5EF4-FFF2-40B4-BE49-F238E27FC236}">
                            <a16:creationId xmlns:a16="http://schemas.microsoft.com/office/drawing/2014/main" id="{92EFE782-C23E-4683-9A74-2134C83EB4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93675"/>
                        <a:ext cx="7056437" cy="6303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34" name="AutoShape 10">
            <a:hlinkClick r:id="" action="ppaction://hlinkshowjump?jump=endshow" highlightClick="1"/>
            <a:extLst>
              <a:ext uri="{FF2B5EF4-FFF2-40B4-BE49-F238E27FC236}">
                <a16:creationId xmlns:a16="http://schemas.microsoft.com/office/drawing/2014/main" id="{6DEB4B00-89B0-4C36-8141-D578B83214D2}"/>
              </a:ext>
            </a:extLst>
          </p:cNvPr>
          <p:cNvSpPr>
            <a:spLocks noChangeArrowheads="1"/>
          </p:cNvSpPr>
          <p:nvPr/>
        </p:nvSpPr>
        <p:spPr bwMode="auto">
          <a:xfrm>
            <a:off x="8077200" y="5943600"/>
            <a:ext cx="762000" cy="457200"/>
          </a:xfrm>
          <a:prstGeom prst="actionButtonBlank">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b="1"/>
              <a:t>Quit</a:t>
            </a:r>
          </a:p>
        </p:txBody>
      </p:sp>
      <p:sp>
        <p:nvSpPr>
          <p:cNvPr id="22535" name="AutoShape 13">
            <a:hlinkClick r:id="rId5" action="ppaction://hlinksldjump" highlightClick="1"/>
            <a:extLst>
              <a:ext uri="{FF2B5EF4-FFF2-40B4-BE49-F238E27FC236}">
                <a16:creationId xmlns:a16="http://schemas.microsoft.com/office/drawing/2014/main" id="{11C29AFD-53D0-451B-807E-0D2023ABC7BC}"/>
              </a:ext>
            </a:extLst>
          </p:cNvPr>
          <p:cNvSpPr>
            <a:spLocks noChangeArrowheads="1"/>
          </p:cNvSpPr>
          <p:nvPr/>
        </p:nvSpPr>
        <p:spPr bwMode="auto">
          <a:xfrm>
            <a:off x="7924800" y="2209800"/>
            <a:ext cx="1066800" cy="381000"/>
          </a:xfrm>
          <a:prstGeom prst="actionButtonBlank">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600" b="1">
                <a:solidFill>
                  <a:schemeClr val="bg1"/>
                </a:solidFill>
              </a:rPr>
              <a:t>Main menu</a:t>
            </a:r>
          </a:p>
        </p:txBody>
      </p:sp>
      <p:sp>
        <p:nvSpPr>
          <p:cNvPr id="22536" name="AutoShape 15">
            <a:hlinkClick r:id="" action="ppaction://hlinkshowjump?jump=lastslideviewed" highlightClick="1"/>
            <a:extLst>
              <a:ext uri="{FF2B5EF4-FFF2-40B4-BE49-F238E27FC236}">
                <a16:creationId xmlns:a16="http://schemas.microsoft.com/office/drawing/2014/main" id="{E7475CD5-C391-489E-8587-D97E58F31178}"/>
              </a:ext>
            </a:extLst>
          </p:cNvPr>
          <p:cNvSpPr>
            <a:spLocks noChangeArrowheads="1"/>
          </p:cNvSpPr>
          <p:nvPr/>
        </p:nvSpPr>
        <p:spPr bwMode="auto">
          <a:xfrm>
            <a:off x="8229600" y="4419600"/>
            <a:ext cx="533400" cy="533400"/>
          </a:xfrm>
          <a:prstGeom prst="actionButtonReturn">
            <a:avLst/>
          </a:prstGeom>
          <a:solidFill>
            <a:srgbClr val="FF9900"/>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22537" name="AutoShape 16">
            <a:hlinkClick r:id="rId6" action="ppaction://hlinksldjump" highlightClick="1"/>
            <a:extLst>
              <a:ext uri="{FF2B5EF4-FFF2-40B4-BE49-F238E27FC236}">
                <a16:creationId xmlns:a16="http://schemas.microsoft.com/office/drawing/2014/main" id="{C2279F85-69B8-4406-84B7-ACAC06C61A01}"/>
              </a:ext>
            </a:extLst>
          </p:cNvPr>
          <p:cNvSpPr>
            <a:spLocks noChangeArrowheads="1"/>
          </p:cNvSpPr>
          <p:nvPr/>
        </p:nvSpPr>
        <p:spPr bwMode="auto">
          <a:xfrm>
            <a:off x="7924800" y="2819400"/>
            <a:ext cx="1066800" cy="381000"/>
          </a:xfrm>
          <a:prstGeom prst="actionButtonBlank">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600" b="1"/>
              <a:t>Slide menu</a:t>
            </a:r>
          </a:p>
        </p:txBody>
      </p:sp>
      <p:pic>
        <p:nvPicPr>
          <p:cNvPr id="22538" name="Picture 18" descr="http://upload.wikimedia.org/wikipedia/commons/b/ba/Neuron-no_labels.png">
            <a:extLst>
              <a:ext uri="{FF2B5EF4-FFF2-40B4-BE49-F238E27FC236}">
                <a16:creationId xmlns:a16="http://schemas.microsoft.com/office/drawing/2014/main" id="{17F93342-9FF8-4450-9F11-394A26DC6C5E}"/>
              </a:ext>
            </a:extLst>
          </p:cNvPr>
          <p:cNvPicPr>
            <a:picLocks noChangeAspect="1" noChangeArrowheads="1"/>
          </p:cNvPicPr>
          <p:nvPr/>
        </p:nvPicPr>
        <p:blipFill>
          <a:blip r:embed="rId7" r:link="rId8">
            <a:extLst>
              <a:ext uri="{28A0092B-C50C-407E-A947-70E740481C1C}">
                <a14:useLocalDpi xmlns:a14="http://schemas.microsoft.com/office/drawing/2010/main" val="0"/>
              </a:ext>
            </a:extLst>
          </a:blip>
          <a:srcRect l="2307" t="3728" r="6975"/>
          <a:stretch>
            <a:fillRect/>
          </a:stretch>
        </p:blipFill>
        <p:spPr bwMode="auto">
          <a:xfrm>
            <a:off x="4356100" y="4129088"/>
            <a:ext cx="3311525" cy="2728912"/>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p:zoom/>
    <p:sndAc>
      <p:endSnd/>
    </p:sndAc>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1026">
            <a:hlinkClick r:id="" action="ppaction://hlinkshowjump?jump=nextslide" highlightClick="1"/>
            <a:extLst>
              <a:ext uri="{FF2B5EF4-FFF2-40B4-BE49-F238E27FC236}">
                <a16:creationId xmlns:a16="http://schemas.microsoft.com/office/drawing/2014/main" id="{48BD71D7-9FBA-4E7D-AF6A-7D9F41FC5627}"/>
              </a:ext>
            </a:extLst>
          </p:cNvPr>
          <p:cNvSpPr>
            <a:spLocks noChangeArrowheads="1"/>
          </p:cNvSpPr>
          <p:nvPr/>
        </p:nvSpPr>
        <p:spPr bwMode="auto">
          <a:xfrm>
            <a:off x="8534400" y="990600"/>
            <a:ext cx="381000" cy="304800"/>
          </a:xfrm>
          <a:prstGeom prst="actionButtonForwardNex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23555" name="AutoShape 1027">
            <a:hlinkClick r:id="" action="ppaction://hlinkshowjump?jump=previousslide" highlightClick="1"/>
            <a:extLst>
              <a:ext uri="{FF2B5EF4-FFF2-40B4-BE49-F238E27FC236}">
                <a16:creationId xmlns:a16="http://schemas.microsoft.com/office/drawing/2014/main" id="{490147D0-22E7-4197-8F3B-23CA932BC353}"/>
              </a:ext>
            </a:extLst>
          </p:cNvPr>
          <p:cNvSpPr>
            <a:spLocks noChangeArrowheads="1"/>
          </p:cNvSpPr>
          <p:nvPr/>
        </p:nvSpPr>
        <p:spPr bwMode="auto">
          <a:xfrm>
            <a:off x="7924800" y="990600"/>
            <a:ext cx="381000" cy="304800"/>
          </a:xfrm>
          <a:prstGeom prst="actionButtonBackPrevious">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23556" name="Rectangle 1028">
            <a:extLst>
              <a:ext uri="{FF2B5EF4-FFF2-40B4-BE49-F238E27FC236}">
                <a16:creationId xmlns:a16="http://schemas.microsoft.com/office/drawing/2014/main" id="{D7F5E5F4-FEC8-4B70-B38C-DDDA147570BF}"/>
              </a:ext>
            </a:extLst>
          </p:cNvPr>
          <p:cNvSpPr>
            <a:spLocks noChangeArrowheads="1"/>
          </p:cNvSpPr>
          <p:nvPr/>
        </p:nvSpPr>
        <p:spPr bwMode="auto">
          <a:xfrm>
            <a:off x="7772400" y="0"/>
            <a:ext cx="1371600" cy="6858000"/>
          </a:xfrm>
          <a:prstGeom prst="rect">
            <a:avLst/>
          </a:prstGeom>
          <a:noFill/>
          <a:ln w="762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graphicFrame>
        <p:nvGraphicFramePr>
          <p:cNvPr id="23557" name="Object 1029">
            <a:extLst>
              <a:ext uri="{FF2B5EF4-FFF2-40B4-BE49-F238E27FC236}">
                <a16:creationId xmlns:a16="http://schemas.microsoft.com/office/drawing/2014/main" id="{CCBF3E72-9565-435A-8F2A-20601481938A}"/>
              </a:ext>
            </a:extLst>
          </p:cNvPr>
          <p:cNvGraphicFramePr>
            <a:graphicFrameLocks noChangeAspect="1"/>
          </p:cNvGraphicFramePr>
          <p:nvPr/>
        </p:nvGraphicFramePr>
        <p:xfrm>
          <a:off x="395288" y="620713"/>
          <a:ext cx="7056437" cy="7065962"/>
        </p:xfrm>
        <a:graphic>
          <a:graphicData uri="http://schemas.openxmlformats.org/presentationml/2006/ole">
            <mc:AlternateContent xmlns:mc="http://schemas.openxmlformats.org/markup-compatibility/2006">
              <mc:Choice xmlns:v="urn:schemas-microsoft-com:vml" Requires="v">
                <p:oleObj spid="_x0000_s4097" name="Document" r:id="rId3" imgW="7601222" imgH="8089720" progId="Word.Document.8">
                  <p:embed/>
                </p:oleObj>
              </mc:Choice>
              <mc:Fallback>
                <p:oleObj name="Document" r:id="rId3" imgW="7601222" imgH="8089720" progId="Word.Document.8">
                  <p:embed/>
                  <p:pic>
                    <p:nvPicPr>
                      <p:cNvPr id="23557" name="Object 1029">
                        <a:extLst>
                          <a:ext uri="{FF2B5EF4-FFF2-40B4-BE49-F238E27FC236}">
                            <a16:creationId xmlns:a16="http://schemas.microsoft.com/office/drawing/2014/main" id="{CCBF3E72-9565-435A-8F2A-2060148193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620713"/>
                        <a:ext cx="7056437" cy="706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558" name="AutoShape 1034">
            <a:hlinkClick r:id="" action="ppaction://hlinkshowjump?jump=endshow" highlightClick="1"/>
            <a:extLst>
              <a:ext uri="{FF2B5EF4-FFF2-40B4-BE49-F238E27FC236}">
                <a16:creationId xmlns:a16="http://schemas.microsoft.com/office/drawing/2014/main" id="{8F70037C-33E1-464B-AA96-F305E56DDB6E}"/>
              </a:ext>
            </a:extLst>
          </p:cNvPr>
          <p:cNvSpPr>
            <a:spLocks noChangeArrowheads="1"/>
          </p:cNvSpPr>
          <p:nvPr/>
        </p:nvSpPr>
        <p:spPr bwMode="auto">
          <a:xfrm>
            <a:off x="8077200" y="5943600"/>
            <a:ext cx="762000" cy="457200"/>
          </a:xfrm>
          <a:prstGeom prst="actionButtonBlank">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b="1"/>
              <a:t>Quit</a:t>
            </a:r>
          </a:p>
        </p:txBody>
      </p:sp>
      <p:sp>
        <p:nvSpPr>
          <p:cNvPr id="23559" name="AutoShape 1037">
            <a:hlinkClick r:id="rId5" action="ppaction://hlinksldjump" highlightClick="1"/>
            <a:extLst>
              <a:ext uri="{FF2B5EF4-FFF2-40B4-BE49-F238E27FC236}">
                <a16:creationId xmlns:a16="http://schemas.microsoft.com/office/drawing/2014/main" id="{923DEC56-026F-45CF-83A1-2231E5575D26}"/>
              </a:ext>
            </a:extLst>
          </p:cNvPr>
          <p:cNvSpPr>
            <a:spLocks noChangeArrowheads="1"/>
          </p:cNvSpPr>
          <p:nvPr/>
        </p:nvSpPr>
        <p:spPr bwMode="auto">
          <a:xfrm>
            <a:off x="7924800" y="2209800"/>
            <a:ext cx="1066800" cy="381000"/>
          </a:xfrm>
          <a:prstGeom prst="actionButtonBlank">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600" b="1">
                <a:solidFill>
                  <a:schemeClr val="bg1"/>
                </a:solidFill>
              </a:rPr>
              <a:t>Main menu</a:t>
            </a:r>
          </a:p>
        </p:txBody>
      </p:sp>
      <p:sp>
        <p:nvSpPr>
          <p:cNvPr id="23560" name="AutoShape 1039">
            <a:hlinkClick r:id="" action="ppaction://hlinkshowjump?jump=lastslideviewed" highlightClick="1"/>
            <a:extLst>
              <a:ext uri="{FF2B5EF4-FFF2-40B4-BE49-F238E27FC236}">
                <a16:creationId xmlns:a16="http://schemas.microsoft.com/office/drawing/2014/main" id="{306557D2-1AC3-4945-A529-1C07FB09BA94}"/>
              </a:ext>
            </a:extLst>
          </p:cNvPr>
          <p:cNvSpPr>
            <a:spLocks noChangeArrowheads="1"/>
          </p:cNvSpPr>
          <p:nvPr/>
        </p:nvSpPr>
        <p:spPr bwMode="auto">
          <a:xfrm>
            <a:off x="8229600" y="4419600"/>
            <a:ext cx="533400" cy="533400"/>
          </a:xfrm>
          <a:prstGeom prst="actionButtonReturn">
            <a:avLst/>
          </a:prstGeom>
          <a:solidFill>
            <a:srgbClr val="FF9900"/>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23561" name="AutoShape 1040">
            <a:hlinkClick r:id="rId6" action="ppaction://hlinksldjump" highlightClick="1"/>
            <a:extLst>
              <a:ext uri="{FF2B5EF4-FFF2-40B4-BE49-F238E27FC236}">
                <a16:creationId xmlns:a16="http://schemas.microsoft.com/office/drawing/2014/main" id="{142D0D93-7DAF-4504-8D2B-9BE00F133C0E}"/>
              </a:ext>
            </a:extLst>
          </p:cNvPr>
          <p:cNvSpPr>
            <a:spLocks noChangeArrowheads="1"/>
          </p:cNvSpPr>
          <p:nvPr/>
        </p:nvSpPr>
        <p:spPr bwMode="auto">
          <a:xfrm>
            <a:off x="7924800" y="2819400"/>
            <a:ext cx="1066800" cy="381000"/>
          </a:xfrm>
          <a:prstGeom prst="actionButtonBlank">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600" b="1"/>
              <a:t>Slide menu</a:t>
            </a:r>
          </a:p>
        </p:txBody>
      </p:sp>
      <p:pic>
        <p:nvPicPr>
          <p:cNvPr id="23562" name="Picture 1043" descr="11_05">
            <a:extLst>
              <a:ext uri="{FF2B5EF4-FFF2-40B4-BE49-F238E27FC236}">
                <a16:creationId xmlns:a16="http://schemas.microsoft.com/office/drawing/2014/main" id="{B956BD66-7874-44F3-B273-9793F29B4ED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13" y="4221163"/>
            <a:ext cx="3670300" cy="2636837"/>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23563" name="Group 1046">
            <a:extLst>
              <a:ext uri="{FF2B5EF4-FFF2-40B4-BE49-F238E27FC236}">
                <a16:creationId xmlns:a16="http://schemas.microsoft.com/office/drawing/2014/main" id="{8B7B3788-759B-4A6A-A8F2-61C294FEBFF6}"/>
              </a:ext>
            </a:extLst>
          </p:cNvPr>
          <p:cNvGrpSpPr>
            <a:grpSpLocks/>
          </p:cNvGrpSpPr>
          <p:nvPr/>
        </p:nvGrpSpPr>
        <p:grpSpPr bwMode="auto">
          <a:xfrm>
            <a:off x="3779838" y="4221163"/>
            <a:ext cx="3889375" cy="2636837"/>
            <a:chOff x="2381" y="2659"/>
            <a:chExt cx="2450" cy="1661"/>
          </a:xfrm>
        </p:grpSpPr>
        <p:pic>
          <p:nvPicPr>
            <p:cNvPr id="23565" name="Picture 1041" descr="brain-neuron-types">
              <a:hlinkClick r:id="rId8"/>
              <a:extLst>
                <a:ext uri="{FF2B5EF4-FFF2-40B4-BE49-F238E27FC236}">
                  <a16:creationId xmlns:a16="http://schemas.microsoft.com/office/drawing/2014/main" id="{931AA329-0971-486E-A3E2-AE79750F624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r="26256"/>
            <a:stretch>
              <a:fillRect/>
            </a:stretch>
          </p:blipFill>
          <p:spPr bwMode="auto">
            <a:xfrm>
              <a:off x="2381" y="2659"/>
              <a:ext cx="2450" cy="1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6" name="Rectangle 1045">
              <a:extLst>
                <a:ext uri="{FF2B5EF4-FFF2-40B4-BE49-F238E27FC236}">
                  <a16:creationId xmlns:a16="http://schemas.microsoft.com/office/drawing/2014/main" id="{EFAE1682-A8B7-4D7B-A0A7-05D886955008}"/>
                </a:ext>
              </a:extLst>
            </p:cNvPr>
            <p:cNvSpPr>
              <a:spLocks noChangeArrowheads="1"/>
            </p:cNvSpPr>
            <p:nvPr/>
          </p:nvSpPr>
          <p:spPr bwMode="auto">
            <a:xfrm>
              <a:off x="2562" y="4110"/>
              <a:ext cx="2268" cy="4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grpSp>
      <p:pic>
        <p:nvPicPr>
          <p:cNvPr id="23564" name="Picture 16" descr="Related image">
            <a:extLst>
              <a:ext uri="{FF2B5EF4-FFF2-40B4-BE49-F238E27FC236}">
                <a16:creationId xmlns:a16="http://schemas.microsoft.com/office/drawing/2014/main" id="{6F158B71-3CA9-4AFF-BB7B-2E29CF6BBB8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36988" y="4221163"/>
            <a:ext cx="3859212" cy="2636837"/>
          </a:xfrm>
          <a:prstGeom prst="rect">
            <a:avLst/>
          </a:prstGeom>
          <a:noFill/>
          <a:ln w="44450">
            <a:solidFill>
              <a:srgbClr val="CC66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p:zoom/>
    <p:sndAc>
      <p:end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6">
            <a:extLst>
              <a:ext uri="{FF2B5EF4-FFF2-40B4-BE49-F238E27FC236}">
                <a16:creationId xmlns:a16="http://schemas.microsoft.com/office/drawing/2014/main" id="{F60110C7-C236-444C-B5DB-8E0DB013559D}"/>
              </a:ext>
            </a:extLst>
          </p:cNvPr>
          <p:cNvSpPr txBox="1">
            <a:spLocks noChangeArrowheads="1"/>
          </p:cNvSpPr>
          <p:nvPr/>
        </p:nvSpPr>
        <p:spPr bwMode="auto">
          <a:xfrm>
            <a:off x="468313" y="188913"/>
            <a:ext cx="8351837" cy="368776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t>Neurons may also be classified according to their</a:t>
            </a:r>
            <a:r>
              <a:rPr lang="en-US" altLang="en-US" sz="2400" b="1"/>
              <a:t> FUNCTION</a:t>
            </a:r>
          </a:p>
          <a:p>
            <a:pPr eaLnBrk="1" hangingPunct="1">
              <a:spcBef>
                <a:spcPct val="0"/>
              </a:spcBef>
              <a:buFontTx/>
              <a:buNone/>
            </a:pPr>
            <a:endParaRPr lang="en-US" altLang="en-US" sz="800"/>
          </a:p>
          <a:p>
            <a:pPr lvl="1" eaLnBrk="1" hangingPunct="1">
              <a:spcBef>
                <a:spcPct val="0"/>
              </a:spcBef>
              <a:buFontTx/>
              <a:buChar char="•"/>
            </a:pPr>
            <a:r>
              <a:rPr lang="en-US" altLang="en-US" sz="2000" b="1"/>
              <a:t>   Sensory neurons (afferent)</a:t>
            </a:r>
            <a:r>
              <a:rPr lang="en-US" altLang="en-US" sz="2000"/>
              <a:t>. These receive sensory stimuli from the environment (from receptors) and from within the body (e.g. unipolar neurons). </a:t>
            </a:r>
            <a:endParaRPr lang="en-US" altLang="en-US" sz="2000" b="1"/>
          </a:p>
          <a:p>
            <a:pPr lvl="1" eaLnBrk="1" hangingPunct="1">
              <a:spcBef>
                <a:spcPct val="0"/>
              </a:spcBef>
              <a:buFontTx/>
              <a:buChar char="•"/>
            </a:pPr>
            <a:r>
              <a:rPr lang="en-US" altLang="en-US" sz="2000" b="1"/>
              <a:t>   Motor neurons (efferent)</a:t>
            </a:r>
            <a:r>
              <a:rPr lang="en-US" altLang="en-US" sz="2000"/>
              <a:t>. These control the effecter organs (muscles, exocrine glands, endocrine glands) </a:t>
            </a:r>
            <a:endParaRPr lang="en-US" altLang="en-US" sz="2000" b="1"/>
          </a:p>
          <a:p>
            <a:pPr lvl="1" eaLnBrk="1" hangingPunct="1">
              <a:spcBef>
                <a:spcPct val="0"/>
              </a:spcBef>
              <a:buFontTx/>
              <a:buChar char="•"/>
            </a:pPr>
            <a:r>
              <a:rPr lang="en-US" altLang="en-US" sz="2000" b="1"/>
              <a:t>   Interneurons</a:t>
            </a:r>
            <a:r>
              <a:rPr lang="en-US" altLang="en-US" sz="2000"/>
              <a:t> (</a:t>
            </a:r>
            <a:r>
              <a:rPr lang="en-US" altLang="en-US" sz="2000" b="1"/>
              <a:t>Intermediate neurons</a:t>
            </a:r>
            <a:r>
              <a:rPr lang="en-US" altLang="en-US" sz="2000"/>
              <a:t>). These are typically found in the CNS and connect between other neurons (often between sensory and motor neurons). </a:t>
            </a:r>
            <a:endParaRPr lang="en-US" altLang="en-US" sz="2000" b="1"/>
          </a:p>
          <a:p>
            <a:pPr lvl="1" eaLnBrk="1" hangingPunct="1">
              <a:spcBef>
                <a:spcPct val="0"/>
              </a:spcBef>
              <a:buFontTx/>
              <a:buChar char="•"/>
            </a:pPr>
            <a:r>
              <a:rPr lang="en-US" altLang="en-US" sz="2000" b="1"/>
              <a:t>  Neurosecretory neurons</a:t>
            </a:r>
            <a:r>
              <a:rPr lang="en-US" altLang="en-US" sz="2000"/>
              <a:t>. These are specialized neurons that synthesize and secrete hormones</a:t>
            </a:r>
            <a:r>
              <a:rPr lang="en-US" altLang="en-US" sz="2400"/>
              <a:t>. </a:t>
            </a:r>
          </a:p>
        </p:txBody>
      </p:sp>
      <p:pic>
        <p:nvPicPr>
          <p:cNvPr id="24579" name="Picture 8">
            <a:extLst>
              <a:ext uri="{FF2B5EF4-FFF2-40B4-BE49-F238E27FC236}">
                <a16:creationId xmlns:a16="http://schemas.microsoft.com/office/drawing/2014/main" id="{FA933207-45DC-4422-8408-71BA88EACA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9608" b="11765"/>
          <a:stretch>
            <a:fillRect/>
          </a:stretch>
        </p:blipFill>
        <p:spPr bwMode="auto">
          <a:xfrm>
            <a:off x="827088" y="3860800"/>
            <a:ext cx="7739062" cy="29972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p:zoom/>
    <p:sndAc>
      <p:endSnd/>
    </p:sndAc>
  </p:transition>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E3F62F58E31954599AF5D7BF24514D4" ma:contentTypeVersion="2" ma:contentTypeDescription="Create a new document." ma:contentTypeScope="" ma:versionID="1f97733726474c944a67f50e0a8bd811">
  <xsd:schema xmlns:xsd="http://www.w3.org/2001/XMLSchema" xmlns:xs="http://www.w3.org/2001/XMLSchema" xmlns:p="http://schemas.microsoft.com/office/2006/metadata/properties" xmlns:ns2="d04b26b9-50b7-4329-ba0b-d0dc18387505" targetNamespace="http://schemas.microsoft.com/office/2006/metadata/properties" ma:root="true" ma:fieldsID="1fc3081d13638dbfc9427cb62a769f1c" ns2:_="">
    <xsd:import namespace="d04b26b9-50b7-4329-ba0b-d0dc18387505"/>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4b26b9-50b7-4329-ba0b-d0dc183875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7DFAEBC-C5B6-4DF8-9BDC-3A31F7407437}">
  <ds:schemaRefs>
    <ds:schemaRef ds:uri="http://schemas.microsoft.com/sharepoint/v3/contenttype/forms"/>
  </ds:schemaRefs>
</ds:datastoreItem>
</file>

<file path=customXml/itemProps2.xml><?xml version="1.0" encoding="utf-8"?>
<ds:datastoreItem xmlns:ds="http://schemas.openxmlformats.org/officeDocument/2006/customXml" ds:itemID="{CC9FA656-E395-4539-BBF0-3A5C27FDEBC3}">
  <ds:schemaRefs>
    <ds:schemaRef ds:uri="http://schemas.microsoft.com/office/2006/metadata/contentType"/>
    <ds:schemaRef ds:uri="http://schemas.microsoft.com/office/2006/metadata/properties/metaAttributes"/>
    <ds:schemaRef ds:uri="http://www.w3.org/2000/xmlns/"/>
    <ds:schemaRef ds:uri="http://www.w3.org/2001/XMLSchema"/>
    <ds:schemaRef ds:uri="d04b26b9-50b7-4329-ba0b-d0dc18387505"/>
  </ds:schemaRefs>
</ds:datastoreItem>
</file>

<file path=docProps/app.xml><?xml version="1.0" encoding="utf-8"?>
<Properties xmlns="http://schemas.openxmlformats.org/officeDocument/2006/extended-properties" xmlns:vt="http://schemas.openxmlformats.org/officeDocument/2006/docPropsVTypes">
  <TotalTime>2074</TotalTime>
  <Words>1192</Words>
  <Application>Microsoft Office PowerPoint</Application>
  <PresentationFormat>On-screen Show (4:3)</PresentationFormat>
  <Paragraphs>181</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Medunsa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Ackermann</dc:creator>
  <cp:lastModifiedBy>عوده اشرف عوده ابو عوض</cp:lastModifiedBy>
  <cp:revision>130</cp:revision>
  <dcterms:created xsi:type="dcterms:W3CDTF">2001-05-02T20:35:41Z</dcterms:created>
  <dcterms:modified xsi:type="dcterms:W3CDTF">2021-03-30T07:31:32Z</dcterms:modified>
</cp:coreProperties>
</file>