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2"/>
  </p:notesMasterIdLst>
  <p:sldIdLst>
    <p:sldId id="347" r:id="rId2"/>
    <p:sldId id="344" r:id="rId3"/>
    <p:sldId id="263" r:id="rId4"/>
    <p:sldId id="345" r:id="rId5"/>
    <p:sldId id="256" r:id="rId6"/>
    <p:sldId id="354" r:id="rId7"/>
    <p:sldId id="355" r:id="rId8"/>
    <p:sldId id="351" r:id="rId9"/>
    <p:sldId id="346" r:id="rId10"/>
    <p:sldId id="331" r:id="rId11"/>
    <p:sldId id="337" r:id="rId12"/>
    <p:sldId id="328" r:id="rId13"/>
    <p:sldId id="270" r:id="rId14"/>
    <p:sldId id="278" r:id="rId15"/>
    <p:sldId id="280" r:id="rId16"/>
    <p:sldId id="257" r:id="rId17"/>
    <p:sldId id="260" r:id="rId18"/>
    <p:sldId id="282" r:id="rId19"/>
    <p:sldId id="284" r:id="rId20"/>
    <p:sldId id="286" r:id="rId21"/>
    <p:sldId id="288" r:id="rId22"/>
    <p:sldId id="290" r:id="rId23"/>
    <p:sldId id="292" r:id="rId24"/>
    <p:sldId id="294" r:id="rId25"/>
    <p:sldId id="298" r:id="rId26"/>
    <p:sldId id="296" r:id="rId27"/>
    <p:sldId id="300" r:id="rId28"/>
    <p:sldId id="314" r:id="rId29"/>
    <p:sldId id="308" r:id="rId30"/>
    <p:sldId id="310" r:id="rId31"/>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howGuides="1">
      <p:cViewPr varScale="1">
        <p:scale>
          <a:sx n="64" d="100"/>
          <a:sy n="64" d="100"/>
        </p:scale>
        <p:origin x="14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76D3536A-63AA-461A-903B-51EB0265BA6F}"/>
              </a:ext>
            </a:extLst>
          </p:cNvPr>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5363" name="Rectangle 3">
            <a:extLst>
              <a:ext uri="{FF2B5EF4-FFF2-40B4-BE49-F238E27FC236}">
                <a16:creationId xmlns:a16="http://schemas.microsoft.com/office/drawing/2014/main" id="{84B2CB85-EFAB-4BA8-B9C1-4E37919D2A95}"/>
              </a:ext>
            </a:extLst>
          </p:cNvPr>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32772" name="Rectangle 4">
            <a:extLst>
              <a:ext uri="{FF2B5EF4-FFF2-40B4-BE49-F238E27FC236}">
                <a16:creationId xmlns:a16="http://schemas.microsoft.com/office/drawing/2014/main" id="{2DB76F06-2028-4B6A-9D79-C19FD91B0FE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a:extLst>
              <a:ext uri="{FF2B5EF4-FFF2-40B4-BE49-F238E27FC236}">
                <a16:creationId xmlns:a16="http://schemas.microsoft.com/office/drawing/2014/main" id="{073EEE21-2121-4A53-BE46-894523EEF05F}"/>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a:t>انقر لتحرير أنماط النص الرئيسي</a:t>
            </a:r>
            <a:endParaRPr lang="en-US" noProof="0"/>
          </a:p>
          <a:p>
            <a:pPr lvl="1"/>
            <a:r>
              <a:rPr lang="ar-SA" noProof="0"/>
              <a:t>المستوى الثاني</a:t>
            </a:r>
            <a:endParaRPr lang="en-US" noProof="0"/>
          </a:p>
          <a:p>
            <a:pPr lvl="2"/>
            <a:r>
              <a:rPr lang="ar-SA" noProof="0"/>
              <a:t>المستوى الثالث</a:t>
            </a:r>
            <a:endParaRPr lang="en-US" noProof="0"/>
          </a:p>
          <a:p>
            <a:pPr lvl="3"/>
            <a:r>
              <a:rPr lang="ar-SA" noProof="0"/>
              <a:t>المستوى الرابع</a:t>
            </a:r>
            <a:endParaRPr lang="en-US" noProof="0"/>
          </a:p>
          <a:p>
            <a:pPr lvl="4"/>
            <a:r>
              <a:rPr lang="ar-SA" noProof="0"/>
              <a:t>المستوى الخامس</a:t>
            </a:r>
            <a:endParaRPr lang="en-US" noProof="0"/>
          </a:p>
        </p:txBody>
      </p:sp>
      <p:sp>
        <p:nvSpPr>
          <p:cNvPr id="15366" name="Rectangle 6">
            <a:extLst>
              <a:ext uri="{FF2B5EF4-FFF2-40B4-BE49-F238E27FC236}">
                <a16:creationId xmlns:a16="http://schemas.microsoft.com/office/drawing/2014/main" id="{B5281CAC-6E3E-4F09-85DE-0BF27F23F6B3}"/>
              </a:ext>
            </a:extLst>
          </p:cNvPr>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5367" name="Rectangle 7">
            <a:extLst>
              <a:ext uri="{FF2B5EF4-FFF2-40B4-BE49-F238E27FC236}">
                <a16:creationId xmlns:a16="http://schemas.microsoft.com/office/drawing/2014/main" id="{D5E95586-ABAF-4FC5-A329-C21FDD2CF9D0}"/>
              </a:ext>
            </a:extLst>
          </p:cNvPr>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fld id="{60093BFE-B50A-45AF-B2E7-DC44C2E11EB1}" type="slidenum">
              <a:rPr lang="ar-SA" altLang="en-US"/>
              <a:pPr/>
              <a:t>‹#›</a:t>
            </a:fld>
            <a:endParaRPr lang="en-US" alt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عنصر نائب لصورة الشريحة 1">
            <a:extLst>
              <a:ext uri="{FF2B5EF4-FFF2-40B4-BE49-F238E27FC236}">
                <a16:creationId xmlns:a16="http://schemas.microsoft.com/office/drawing/2014/main" id="{5B5BC45C-9CFD-40EF-900E-8ADC1BB81189}"/>
              </a:ext>
            </a:extLst>
          </p:cNvPr>
          <p:cNvSpPr>
            <a:spLocks noGrp="1" noRot="1" noChangeAspect="1" noTextEdit="1"/>
          </p:cNvSpPr>
          <p:nvPr>
            <p:ph type="sldImg"/>
          </p:nvPr>
        </p:nvSpPr>
        <p:spPr>
          <a:ln/>
        </p:spPr>
      </p:sp>
      <p:sp>
        <p:nvSpPr>
          <p:cNvPr id="33795" name="عنصر نائب للملاحظات 2">
            <a:extLst>
              <a:ext uri="{FF2B5EF4-FFF2-40B4-BE49-F238E27FC236}">
                <a16:creationId xmlns:a16="http://schemas.microsoft.com/office/drawing/2014/main" id="{68BB3F6A-6EF3-4FFC-9B5D-C9A9464F380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ar-JO" altLang="en-US"/>
          </a:p>
        </p:txBody>
      </p:sp>
      <p:sp>
        <p:nvSpPr>
          <p:cNvPr id="33796" name="عنصر نائب لرقم الشريحة 3">
            <a:extLst>
              <a:ext uri="{FF2B5EF4-FFF2-40B4-BE49-F238E27FC236}">
                <a16:creationId xmlns:a16="http://schemas.microsoft.com/office/drawing/2014/main" id="{3ED23700-9A1E-4169-8899-BBF6C2B5E50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3F44A55-B52A-4BE4-98E6-726DF0B723C6}" type="slidenum">
              <a:rPr lang="ar-SA" altLang="en-US"/>
              <a:pPr eaLnBrk="1" hangingPunct="1"/>
              <a:t>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ar-JO"/>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ar-SA"/>
              <a:t>انقر لتحرير نمط العنوان الثانوي الرئيسي</a:t>
            </a:r>
            <a:endParaRPr lang="ar-JO"/>
          </a:p>
        </p:txBody>
      </p:sp>
      <p:sp>
        <p:nvSpPr>
          <p:cNvPr id="4" name="Rectangle 4">
            <a:extLst>
              <a:ext uri="{FF2B5EF4-FFF2-40B4-BE49-F238E27FC236}">
                <a16:creationId xmlns:a16="http://schemas.microsoft.com/office/drawing/2014/main" id="{F47C4AD7-59B8-4155-BD48-4165CE1CC6B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AB76601-E2D1-4101-A39B-7533EC87D6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964D963-6632-4C0E-A214-C236AF95E309}"/>
              </a:ext>
            </a:extLst>
          </p:cNvPr>
          <p:cNvSpPr>
            <a:spLocks noGrp="1" noChangeArrowheads="1"/>
          </p:cNvSpPr>
          <p:nvPr>
            <p:ph type="sldNum" sz="quarter" idx="12"/>
          </p:nvPr>
        </p:nvSpPr>
        <p:spPr>
          <a:ln/>
        </p:spPr>
        <p:txBody>
          <a:bodyPr/>
          <a:lstStyle>
            <a:lvl1pPr>
              <a:defRPr/>
            </a:lvl1pPr>
          </a:lstStyle>
          <a:p>
            <a:fld id="{256E90C9-6CE1-4B0A-83DF-F4756971F5EE}" type="slidenum">
              <a:rPr lang="ar-SA" altLang="en-US"/>
              <a:pPr/>
              <a:t>‹#›</a:t>
            </a:fld>
            <a:endParaRPr lang="en-US" altLang="en-US"/>
          </a:p>
        </p:txBody>
      </p:sp>
    </p:spTree>
    <p:extLst>
      <p:ext uri="{BB962C8B-B14F-4D97-AF65-F5344CB8AC3E}">
        <p14:creationId xmlns:p14="http://schemas.microsoft.com/office/powerpoint/2010/main" val="2345950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Rectangle 4">
            <a:extLst>
              <a:ext uri="{FF2B5EF4-FFF2-40B4-BE49-F238E27FC236}">
                <a16:creationId xmlns:a16="http://schemas.microsoft.com/office/drawing/2014/main" id="{44A7A470-9998-45C1-8614-3F3561BCDF9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955A469-03EC-40A9-B8B2-0F1FDE174BC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310A9C3-0E95-4CC7-97D8-B78597FA7400}"/>
              </a:ext>
            </a:extLst>
          </p:cNvPr>
          <p:cNvSpPr>
            <a:spLocks noGrp="1" noChangeArrowheads="1"/>
          </p:cNvSpPr>
          <p:nvPr>
            <p:ph type="sldNum" sz="quarter" idx="12"/>
          </p:nvPr>
        </p:nvSpPr>
        <p:spPr>
          <a:ln/>
        </p:spPr>
        <p:txBody>
          <a:bodyPr/>
          <a:lstStyle>
            <a:lvl1pPr>
              <a:defRPr/>
            </a:lvl1pPr>
          </a:lstStyle>
          <a:p>
            <a:fld id="{37EC6783-A093-442E-A77B-37E43A482F0A}" type="slidenum">
              <a:rPr lang="ar-SA" altLang="en-US"/>
              <a:pPr/>
              <a:t>‹#›</a:t>
            </a:fld>
            <a:endParaRPr lang="en-US" altLang="en-US"/>
          </a:p>
        </p:txBody>
      </p:sp>
    </p:spTree>
    <p:extLst>
      <p:ext uri="{BB962C8B-B14F-4D97-AF65-F5344CB8AC3E}">
        <p14:creationId xmlns:p14="http://schemas.microsoft.com/office/powerpoint/2010/main" val="1360471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ar-JO"/>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Rectangle 4">
            <a:extLst>
              <a:ext uri="{FF2B5EF4-FFF2-40B4-BE49-F238E27FC236}">
                <a16:creationId xmlns:a16="http://schemas.microsoft.com/office/drawing/2014/main" id="{0C64B3AF-0C96-49A9-8DAC-16EC6D19201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BF57074-3CB6-48D9-A730-AB105415E1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61E31A1-516B-4FFB-8F3C-905899328935}"/>
              </a:ext>
            </a:extLst>
          </p:cNvPr>
          <p:cNvSpPr>
            <a:spLocks noGrp="1" noChangeArrowheads="1"/>
          </p:cNvSpPr>
          <p:nvPr>
            <p:ph type="sldNum" sz="quarter" idx="12"/>
          </p:nvPr>
        </p:nvSpPr>
        <p:spPr>
          <a:ln/>
        </p:spPr>
        <p:txBody>
          <a:bodyPr/>
          <a:lstStyle>
            <a:lvl1pPr>
              <a:defRPr/>
            </a:lvl1pPr>
          </a:lstStyle>
          <a:p>
            <a:fld id="{AF64B95F-E43E-420A-9973-FDA261D8FE94}" type="slidenum">
              <a:rPr lang="ar-SA" altLang="en-US"/>
              <a:pPr/>
              <a:t>‹#›</a:t>
            </a:fld>
            <a:endParaRPr lang="en-US" altLang="en-US"/>
          </a:p>
        </p:txBody>
      </p:sp>
    </p:spTree>
    <p:extLst>
      <p:ext uri="{BB962C8B-B14F-4D97-AF65-F5344CB8AC3E}">
        <p14:creationId xmlns:p14="http://schemas.microsoft.com/office/powerpoint/2010/main" val="822007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Rectangle 4">
            <a:extLst>
              <a:ext uri="{FF2B5EF4-FFF2-40B4-BE49-F238E27FC236}">
                <a16:creationId xmlns:a16="http://schemas.microsoft.com/office/drawing/2014/main" id="{653B8FB0-F5C5-474A-8E4F-B0C9648BC9F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F20C39D-D24A-4F71-89E9-E87EEEB7E9C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F708F7A-7F02-4B62-B02A-838F39DADAB6}"/>
              </a:ext>
            </a:extLst>
          </p:cNvPr>
          <p:cNvSpPr>
            <a:spLocks noGrp="1" noChangeArrowheads="1"/>
          </p:cNvSpPr>
          <p:nvPr>
            <p:ph type="sldNum" sz="quarter" idx="12"/>
          </p:nvPr>
        </p:nvSpPr>
        <p:spPr>
          <a:ln/>
        </p:spPr>
        <p:txBody>
          <a:bodyPr/>
          <a:lstStyle>
            <a:lvl1pPr>
              <a:defRPr/>
            </a:lvl1pPr>
          </a:lstStyle>
          <a:p>
            <a:fld id="{5842C2F5-CB7A-434C-901E-243D6B8BD453}" type="slidenum">
              <a:rPr lang="ar-SA" altLang="en-US"/>
              <a:pPr/>
              <a:t>‹#›</a:t>
            </a:fld>
            <a:endParaRPr lang="en-US" altLang="en-US"/>
          </a:p>
        </p:txBody>
      </p:sp>
    </p:spTree>
    <p:extLst>
      <p:ext uri="{BB962C8B-B14F-4D97-AF65-F5344CB8AC3E}">
        <p14:creationId xmlns:p14="http://schemas.microsoft.com/office/powerpoint/2010/main" val="4265876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endParaRPr lang="ar-JO"/>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a:t>انقر لتحرير أنماط النص الرئيسي</a:t>
            </a:r>
          </a:p>
        </p:txBody>
      </p:sp>
      <p:sp>
        <p:nvSpPr>
          <p:cNvPr id="4" name="Rectangle 4">
            <a:extLst>
              <a:ext uri="{FF2B5EF4-FFF2-40B4-BE49-F238E27FC236}">
                <a16:creationId xmlns:a16="http://schemas.microsoft.com/office/drawing/2014/main" id="{0A11EB04-3AE4-4A54-8DB0-F1DF6211F18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426CF76-FF1D-4C70-9295-A57A8E3E8D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DC1205B-63A7-488E-B668-CED124BF1294}"/>
              </a:ext>
            </a:extLst>
          </p:cNvPr>
          <p:cNvSpPr>
            <a:spLocks noGrp="1" noChangeArrowheads="1"/>
          </p:cNvSpPr>
          <p:nvPr>
            <p:ph type="sldNum" sz="quarter" idx="12"/>
          </p:nvPr>
        </p:nvSpPr>
        <p:spPr>
          <a:ln/>
        </p:spPr>
        <p:txBody>
          <a:bodyPr/>
          <a:lstStyle>
            <a:lvl1pPr>
              <a:defRPr/>
            </a:lvl1pPr>
          </a:lstStyle>
          <a:p>
            <a:fld id="{5C9AE480-70C8-4A65-8E18-AFF7AEC850D7}" type="slidenum">
              <a:rPr lang="ar-SA" altLang="en-US"/>
              <a:pPr/>
              <a:t>‹#›</a:t>
            </a:fld>
            <a:endParaRPr lang="en-US" altLang="en-US"/>
          </a:p>
        </p:txBody>
      </p:sp>
    </p:spTree>
    <p:extLst>
      <p:ext uri="{BB962C8B-B14F-4D97-AF65-F5344CB8AC3E}">
        <p14:creationId xmlns:p14="http://schemas.microsoft.com/office/powerpoint/2010/main" val="3371178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5" name="Rectangle 4">
            <a:extLst>
              <a:ext uri="{FF2B5EF4-FFF2-40B4-BE49-F238E27FC236}">
                <a16:creationId xmlns:a16="http://schemas.microsoft.com/office/drawing/2014/main" id="{DEB82642-B1F2-41A4-A193-550A65C5E16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018E761-18D1-44FC-BC5B-119855E85DB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69F867C-929A-4BF8-B478-DC0565F9E33B}"/>
              </a:ext>
            </a:extLst>
          </p:cNvPr>
          <p:cNvSpPr>
            <a:spLocks noGrp="1" noChangeArrowheads="1"/>
          </p:cNvSpPr>
          <p:nvPr>
            <p:ph type="sldNum" sz="quarter" idx="12"/>
          </p:nvPr>
        </p:nvSpPr>
        <p:spPr>
          <a:ln/>
        </p:spPr>
        <p:txBody>
          <a:bodyPr/>
          <a:lstStyle>
            <a:lvl1pPr>
              <a:defRPr/>
            </a:lvl1pPr>
          </a:lstStyle>
          <a:p>
            <a:fld id="{371F4198-344C-496F-B051-BF84D63F7B88}" type="slidenum">
              <a:rPr lang="ar-SA" altLang="en-US"/>
              <a:pPr/>
              <a:t>‹#›</a:t>
            </a:fld>
            <a:endParaRPr lang="en-US" altLang="en-US"/>
          </a:p>
        </p:txBody>
      </p:sp>
    </p:spTree>
    <p:extLst>
      <p:ext uri="{BB962C8B-B14F-4D97-AF65-F5344CB8AC3E}">
        <p14:creationId xmlns:p14="http://schemas.microsoft.com/office/powerpoint/2010/main" val="1499777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ar-JO"/>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7" name="Rectangle 4">
            <a:extLst>
              <a:ext uri="{FF2B5EF4-FFF2-40B4-BE49-F238E27FC236}">
                <a16:creationId xmlns:a16="http://schemas.microsoft.com/office/drawing/2014/main" id="{CAC8488F-8C94-436C-B0A0-C8B89C56015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F8B5460-0359-46F4-8C1E-0069BF643CB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FE75E5C4-2C33-4C8A-BBE0-2BE058CADD47}"/>
              </a:ext>
            </a:extLst>
          </p:cNvPr>
          <p:cNvSpPr>
            <a:spLocks noGrp="1" noChangeArrowheads="1"/>
          </p:cNvSpPr>
          <p:nvPr>
            <p:ph type="sldNum" sz="quarter" idx="12"/>
          </p:nvPr>
        </p:nvSpPr>
        <p:spPr>
          <a:ln/>
        </p:spPr>
        <p:txBody>
          <a:bodyPr/>
          <a:lstStyle>
            <a:lvl1pPr>
              <a:defRPr/>
            </a:lvl1pPr>
          </a:lstStyle>
          <a:p>
            <a:fld id="{EC447EF1-FADB-4E23-AD56-5BD70C3B2105}" type="slidenum">
              <a:rPr lang="ar-SA" altLang="en-US"/>
              <a:pPr/>
              <a:t>‹#›</a:t>
            </a:fld>
            <a:endParaRPr lang="en-US" altLang="en-US"/>
          </a:p>
        </p:txBody>
      </p:sp>
    </p:spTree>
    <p:extLst>
      <p:ext uri="{BB962C8B-B14F-4D97-AF65-F5344CB8AC3E}">
        <p14:creationId xmlns:p14="http://schemas.microsoft.com/office/powerpoint/2010/main" val="165447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JO"/>
          </a:p>
        </p:txBody>
      </p:sp>
      <p:sp>
        <p:nvSpPr>
          <p:cNvPr id="3" name="Rectangle 4">
            <a:extLst>
              <a:ext uri="{FF2B5EF4-FFF2-40B4-BE49-F238E27FC236}">
                <a16:creationId xmlns:a16="http://schemas.microsoft.com/office/drawing/2014/main" id="{BB01E0CB-381F-4DA3-88A1-86323B107D2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C34D1A54-5886-427D-95C1-5FBD38C9584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7B2EEB0-D1F1-4E47-9F27-91018F5B6479}"/>
              </a:ext>
            </a:extLst>
          </p:cNvPr>
          <p:cNvSpPr>
            <a:spLocks noGrp="1" noChangeArrowheads="1"/>
          </p:cNvSpPr>
          <p:nvPr>
            <p:ph type="sldNum" sz="quarter" idx="12"/>
          </p:nvPr>
        </p:nvSpPr>
        <p:spPr>
          <a:ln/>
        </p:spPr>
        <p:txBody>
          <a:bodyPr/>
          <a:lstStyle>
            <a:lvl1pPr>
              <a:defRPr/>
            </a:lvl1pPr>
          </a:lstStyle>
          <a:p>
            <a:fld id="{5D99A3A5-9081-42AB-863C-34E0C4491266}" type="slidenum">
              <a:rPr lang="ar-SA" altLang="en-US"/>
              <a:pPr/>
              <a:t>‹#›</a:t>
            </a:fld>
            <a:endParaRPr lang="en-US" altLang="en-US"/>
          </a:p>
        </p:txBody>
      </p:sp>
    </p:spTree>
    <p:extLst>
      <p:ext uri="{BB962C8B-B14F-4D97-AF65-F5344CB8AC3E}">
        <p14:creationId xmlns:p14="http://schemas.microsoft.com/office/powerpoint/2010/main" val="308341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1370E27-0F63-4F1D-A5BC-7E851796FAD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64354E4-FA27-4F69-9F6A-42D57E5BF9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CBEE03EC-3B72-4291-A762-DC1F340A8E48}"/>
              </a:ext>
            </a:extLst>
          </p:cNvPr>
          <p:cNvSpPr>
            <a:spLocks noGrp="1" noChangeArrowheads="1"/>
          </p:cNvSpPr>
          <p:nvPr>
            <p:ph type="sldNum" sz="quarter" idx="12"/>
          </p:nvPr>
        </p:nvSpPr>
        <p:spPr>
          <a:ln/>
        </p:spPr>
        <p:txBody>
          <a:bodyPr/>
          <a:lstStyle>
            <a:lvl1pPr>
              <a:defRPr/>
            </a:lvl1pPr>
          </a:lstStyle>
          <a:p>
            <a:fld id="{08183D46-12B5-4CA4-A539-C2E2221D828E}" type="slidenum">
              <a:rPr lang="ar-SA" altLang="en-US"/>
              <a:pPr/>
              <a:t>‹#›</a:t>
            </a:fld>
            <a:endParaRPr lang="en-US" altLang="en-US"/>
          </a:p>
        </p:txBody>
      </p:sp>
    </p:spTree>
    <p:extLst>
      <p:ext uri="{BB962C8B-B14F-4D97-AF65-F5344CB8AC3E}">
        <p14:creationId xmlns:p14="http://schemas.microsoft.com/office/powerpoint/2010/main" val="753609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endParaRPr lang="ar-JO"/>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4">
            <a:extLst>
              <a:ext uri="{FF2B5EF4-FFF2-40B4-BE49-F238E27FC236}">
                <a16:creationId xmlns:a16="http://schemas.microsoft.com/office/drawing/2014/main" id="{668E94C0-CE21-4BC0-824F-3D50E9B6B51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1B1D490-538D-4FFE-80FB-D03C368E83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87B1EEE-ACDD-4250-980A-4E8CFA98A42F}"/>
              </a:ext>
            </a:extLst>
          </p:cNvPr>
          <p:cNvSpPr>
            <a:spLocks noGrp="1" noChangeArrowheads="1"/>
          </p:cNvSpPr>
          <p:nvPr>
            <p:ph type="sldNum" sz="quarter" idx="12"/>
          </p:nvPr>
        </p:nvSpPr>
        <p:spPr>
          <a:ln/>
        </p:spPr>
        <p:txBody>
          <a:bodyPr/>
          <a:lstStyle>
            <a:lvl1pPr>
              <a:defRPr/>
            </a:lvl1pPr>
          </a:lstStyle>
          <a:p>
            <a:fld id="{CDD38F7F-7EB4-4C81-8C7B-60AAD662F003}" type="slidenum">
              <a:rPr lang="ar-SA" altLang="en-US"/>
              <a:pPr/>
              <a:t>‹#›</a:t>
            </a:fld>
            <a:endParaRPr lang="en-US" altLang="en-US"/>
          </a:p>
        </p:txBody>
      </p:sp>
    </p:spTree>
    <p:extLst>
      <p:ext uri="{BB962C8B-B14F-4D97-AF65-F5344CB8AC3E}">
        <p14:creationId xmlns:p14="http://schemas.microsoft.com/office/powerpoint/2010/main" val="1532519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endParaRPr lang="ar-JO"/>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JO" noProof="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Rectangle 4">
            <a:extLst>
              <a:ext uri="{FF2B5EF4-FFF2-40B4-BE49-F238E27FC236}">
                <a16:creationId xmlns:a16="http://schemas.microsoft.com/office/drawing/2014/main" id="{FB4D4CD6-13B0-463F-800D-EAC756CFC76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22D1492-116A-4107-8AB3-0687103EC0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871E5D5-CDD1-46BB-B751-1000DEE2E303}"/>
              </a:ext>
            </a:extLst>
          </p:cNvPr>
          <p:cNvSpPr>
            <a:spLocks noGrp="1" noChangeArrowheads="1"/>
          </p:cNvSpPr>
          <p:nvPr>
            <p:ph type="sldNum" sz="quarter" idx="12"/>
          </p:nvPr>
        </p:nvSpPr>
        <p:spPr>
          <a:ln/>
        </p:spPr>
        <p:txBody>
          <a:bodyPr/>
          <a:lstStyle>
            <a:lvl1pPr>
              <a:defRPr/>
            </a:lvl1pPr>
          </a:lstStyle>
          <a:p>
            <a:fld id="{9280B406-B42E-46A9-8AF6-E88C74B4DF3F}" type="slidenum">
              <a:rPr lang="ar-SA" altLang="en-US"/>
              <a:pPr/>
              <a:t>‹#›</a:t>
            </a:fld>
            <a:endParaRPr lang="en-US" altLang="en-US"/>
          </a:p>
        </p:txBody>
      </p:sp>
    </p:spTree>
    <p:extLst>
      <p:ext uri="{BB962C8B-B14F-4D97-AF65-F5344CB8AC3E}">
        <p14:creationId xmlns:p14="http://schemas.microsoft.com/office/powerpoint/2010/main" val="3425636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01FD3DE-0B43-44AA-A4FD-22924BD1BD6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altLang="en-US"/>
              <a:t>انقر لتحرير نمط العنوان الرئيسي</a:t>
            </a:r>
          </a:p>
        </p:txBody>
      </p:sp>
      <p:sp>
        <p:nvSpPr>
          <p:cNvPr id="1027" name="Rectangle 3">
            <a:extLst>
              <a:ext uri="{FF2B5EF4-FFF2-40B4-BE49-F238E27FC236}">
                <a16:creationId xmlns:a16="http://schemas.microsoft.com/office/drawing/2014/main" id="{0154E43A-408D-4892-A7EA-D69AA0D17AF4}"/>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28" name="Rectangle 4">
            <a:extLst>
              <a:ext uri="{FF2B5EF4-FFF2-40B4-BE49-F238E27FC236}">
                <a16:creationId xmlns:a16="http://schemas.microsoft.com/office/drawing/2014/main" id="{8E8E046D-9474-4774-91D2-59CF04C4AFB7}"/>
              </a:ext>
            </a:extLst>
          </p:cNvPr>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a:extLst>
              <a:ext uri="{FF2B5EF4-FFF2-40B4-BE49-F238E27FC236}">
                <a16:creationId xmlns:a16="http://schemas.microsoft.com/office/drawing/2014/main" id="{D9196FEC-AA57-4B4B-B6AB-5E76BEE270CE}"/>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a:extLst>
              <a:ext uri="{FF2B5EF4-FFF2-40B4-BE49-F238E27FC236}">
                <a16:creationId xmlns:a16="http://schemas.microsoft.com/office/drawing/2014/main" id="{A0698C9D-5E72-49EF-8164-3675F98CE7B1}"/>
              </a:ext>
            </a:extLst>
          </p:cNvPr>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fld id="{DC499AF6-F5DF-4028-8155-75465E0575D0}" type="slidenum">
              <a:rPr lang="ar-SA"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pitchFamily="34" charset="0"/>
          <a:cs typeface="Arial" pitchFamily="34" charset="0"/>
        </a:defRPr>
      </a:lvl2pPr>
      <a:lvl3pPr algn="ctr" rtl="1" eaLnBrk="0" fontAlgn="base" hangingPunct="0">
        <a:spcBef>
          <a:spcPct val="0"/>
        </a:spcBef>
        <a:spcAft>
          <a:spcPct val="0"/>
        </a:spcAft>
        <a:defRPr sz="4400">
          <a:solidFill>
            <a:schemeClr val="tx2"/>
          </a:solidFill>
          <a:latin typeface="Arial" pitchFamily="34" charset="0"/>
          <a:cs typeface="Arial" pitchFamily="34" charset="0"/>
        </a:defRPr>
      </a:lvl3pPr>
      <a:lvl4pPr algn="ctr" rtl="1" eaLnBrk="0" fontAlgn="base" hangingPunct="0">
        <a:spcBef>
          <a:spcPct val="0"/>
        </a:spcBef>
        <a:spcAft>
          <a:spcPct val="0"/>
        </a:spcAft>
        <a:defRPr sz="4400">
          <a:solidFill>
            <a:schemeClr val="tx2"/>
          </a:solidFill>
          <a:latin typeface="Arial" pitchFamily="34" charset="0"/>
          <a:cs typeface="Arial" pitchFamily="34" charset="0"/>
        </a:defRPr>
      </a:lvl4pPr>
      <a:lvl5pPr algn="ctr" rtl="1"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1" fontAlgn="base">
        <a:spcBef>
          <a:spcPct val="0"/>
        </a:spcBef>
        <a:spcAft>
          <a:spcPct val="0"/>
        </a:spcAft>
        <a:defRPr sz="4400">
          <a:solidFill>
            <a:schemeClr val="tx2"/>
          </a:solidFill>
          <a:latin typeface="Arial" pitchFamily="34" charset="0"/>
          <a:cs typeface="Arial" pitchFamily="34" charset="0"/>
        </a:defRPr>
      </a:lvl6pPr>
      <a:lvl7pPr marL="914400" algn="ctr" rtl="1" fontAlgn="base">
        <a:spcBef>
          <a:spcPct val="0"/>
        </a:spcBef>
        <a:spcAft>
          <a:spcPct val="0"/>
        </a:spcAft>
        <a:defRPr sz="4400">
          <a:solidFill>
            <a:schemeClr val="tx2"/>
          </a:solidFill>
          <a:latin typeface="Arial" pitchFamily="34" charset="0"/>
          <a:cs typeface="Arial" pitchFamily="34" charset="0"/>
        </a:defRPr>
      </a:lvl7pPr>
      <a:lvl8pPr marL="1371600" algn="ctr" rtl="1" fontAlgn="base">
        <a:spcBef>
          <a:spcPct val="0"/>
        </a:spcBef>
        <a:spcAft>
          <a:spcPct val="0"/>
        </a:spcAft>
        <a:defRPr sz="4400">
          <a:solidFill>
            <a:schemeClr val="tx2"/>
          </a:solidFill>
          <a:latin typeface="Arial" pitchFamily="34" charset="0"/>
          <a:cs typeface="Arial" pitchFamily="34" charset="0"/>
        </a:defRPr>
      </a:lvl8pPr>
      <a:lvl9pPr marL="1828800" algn="ctr" rtl="1"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en.wikipedia.org/wiki/Hepatitis_B" TargetMode="External"/><Relationship Id="rId3" Type="http://schemas.openxmlformats.org/officeDocument/2006/relationships/hyperlink" Target="http://en.wikipedia.org/wiki/2005" TargetMode="External"/><Relationship Id="rId7" Type="http://schemas.openxmlformats.org/officeDocument/2006/relationships/hyperlink" Target="http://en.wikipedia.org/wiki/Hepatitis_C" TargetMode="External"/><Relationship Id="rId2" Type="http://schemas.openxmlformats.org/officeDocument/2006/relationships/hyperlink" Target="http://en.wikipedia.org/wiki/United_States" TargetMode="External"/><Relationship Id="rId1" Type="http://schemas.openxmlformats.org/officeDocument/2006/relationships/slideLayout" Target="../slideLayouts/slideLayout7.xml"/><Relationship Id="rId6" Type="http://schemas.openxmlformats.org/officeDocument/2006/relationships/hyperlink" Target="http://en.wikipedia.org/wiki/Human_T-lymphotropic_virus" TargetMode="External"/><Relationship Id="rId5" Type="http://schemas.openxmlformats.org/officeDocument/2006/relationships/hyperlink" Target="http://en.wikipedia.org/wiki/HIV-2" TargetMode="External"/><Relationship Id="rId10" Type="http://schemas.openxmlformats.org/officeDocument/2006/relationships/hyperlink" Target="http://en.wikipedia.org/wiki/Treponema_pallidum" TargetMode="External"/><Relationship Id="rId4" Type="http://schemas.openxmlformats.org/officeDocument/2006/relationships/hyperlink" Target="http://en.wikipedia.org/wiki/HIV-1" TargetMode="External"/><Relationship Id="rId9" Type="http://schemas.openxmlformats.org/officeDocument/2006/relationships/hyperlink" Target="http://en.wikipedia.org/wiki/West_Nile_virus"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en.wikipedia.org/wiki/White_blood_cells"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en.wikipedia.org/wiki/Jean-Baptiste_Denys" TargetMode="External"/><Relationship Id="rId7" Type="http://schemas.openxmlformats.org/officeDocument/2006/relationships/hyperlink" Target="http://en.wikipedia.org/wiki/Image:Direct-blood-transfusion.jp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en.wikipedia.org/wiki/Albert_Hustin" TargetMode="External"/><Relationship Id="rId5" Type="http://schemas.openxmlformats.org/officeDocument/2006/relationships/hyperlink" Target="http://en.wikipedia.org/wiki/Belgium" TargetMode="External"/><Relationship Id="rId4" Type="http://schemas.openxmlformats.org/officeDocument/2006/relationships/hyperlink" Target="http://en.wikipedia.org/wiki/191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HIV" TargetMode="External"/><Relationship Id="rId2" Type="http://schemas.openxmlformats.org/officeDocument/2006/relationships/hyperlink" Target="http://en.wikipedia.org/wiki/Hepatitis_B" TargetMode="External"/><Relationship Id="rId1" Type="http://schemas.openxmlformats.org/officeDocument/2006/relationships/slideLayout" Target="../slideLayouts/slideLayout2.xml"/><Relationship Id="rId4" Type="http://schemas.openxmlformats.org/officeDocument/2006/relationships/hyperlink" Target="http://en.wikipedia.org/wiki/Hepatitis_C"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عنوان 1">
            <a:extLst>
              <a:ext uri="{FF2B5EF4-FFF2-40B4-BE49-F238E27FC236}">
                <a16:creationId xmlns:a16="http://schemas.microsoft.com/office/drawing/2014/main" id="{D5E1D336-5B62-419E-A0F8-BEFE9B56644D}"/>
              </a:ext>
            </a:extLst>
          </p:cNvPr>
          <p:cNvSpPr>
            <a:spLocks noGrp="1"/>
          </p:cNvSpPr>
          <p:nvPr>
            <p:ph type="title"/>
          </p:nvPr>
        </p:nvSpPr>
        <p:spPr>
          <a:xfrm>
            <a:off x="500063" y="142875"/>
            <a:ext cx="8229600" cy="1143000"/>
          </a:xfrm>
        </p:spPr>
        <p:txBody>
          <a:bodyPr/>
          <a:lstStyle/>
          <a:p>
            <a:r>
              <a:rPr lang="en-US" altLang="en-US" b="1">
                <a:solidFill>
                  <a:schemeClr val="accent2"/>
                </a:solidFill>
                <a:latin typeface="Gungsuh" panose="020B0503020000020004" pitchFamily="18" charset="-127"/>
                <a:ea typeface="Gungsuh" panose="020B0503020000020004" pitchFamily="18" charset="-127"/>
                <a:cs typeface="Arabic Transparent" panose="020B0604020202020204" pitchFamily="34" charset="0"/>
              </a:rPr>
              <a:t>BLOOD TRANSFUSION</a:t>
            </a:r>
            <a:endParaRPr lang="ar-JO" altLang="en-US">
              <a:ea typeface="Gungsuh" panose="020B0503020000020004" pitchFamily="18" charset="-127"/>
              <a:cs typeface="Arabic Transparent" panose="020B0604020202020204" pitchFamily="34" charset="0"/>
            </a:endParaRPr>
          </a:p>
        </p:txBody>
      </p:sp>
      <p:pic>
        <p:nvPicPr>
          <p:cNvPr id="2051" name="Picture 2" descr="http://media5.picsearch.com/is?afb5xrFxVWcFxp2I9mYjt379iCXoE-Bz9leLuHXfY58&amp;height=221">
            <a:extLst>
              <a:ext uri="{FF2B5EF4-FFF2-40B4-BE49-F238E27FC236}">
                <a16:creationId xmlns:a16="http://schemas.microsoft.com/office/drawing/2014/main" id="{A4C8414D-F10F-44DE-9AE8-AC54B2EBF8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5" y="1428750"/>
            <a:ext cx="8143875" cy="521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17A5DFA6-1E37-46B5-8D88-CE886613BF48}"/>
              </a:ext>
            </a:extLst>
          </p:cNvPr>
          <p:cNvSpPr>
            <a:spLocks noGrp="1" noChangeArrowheads="1"/>
          </p:cNvSpPr>
          <p:nvPr>
            <p:ph type="title"/>
          </p:nvPr>
        </p:nvSpPr>
        <p:spPr>
          <a:xfrm>
            <a:off x="250825" y="908050"/>
            <a:ext cx="8229600" cy="1143000"/>
          </a:xfrm>
        </p:spPr>
        <p:txBody>
          <a:bodyPr/>
          <a:lstStyle/>
          <a:p>
            <a:pPr eaLnBrk="1" hangingPunct="1"/>
            <a:r>
              <a:rPr lang="en-US" altLang="en-US" sz="3200" b="1" u="sng">
                <a:solidFill>
                  <a:srgbClr val="CC3300"/>
                </a:solidFill>
              </a:rPr>
              <a:t>Indication for blood transfusion</a:t>
            </a:r>
            <a:br>
              <a:rPr lang="en-US" altLang="en-US" sz="3200" b="1" u="sng">
                <a:solidFill>
                  <a:srgbClr val="CC3300"/>
                </a:solidFill>
              </a:rPr>
            </a:br>
            <a:br>
              <a:rPr lang="en-US" altLang="en-US" sz="3200">
                <a:solidFill>
                  <a:srgbClr val="CC3300"/>
                </a:solidFill>
              </a:rPr>
            </a:br>
            <a:r>
              <a:rPr lang="en-US" altLang="en-US" sz="2800">
                <a:solidFill>
                  <a:srgbClr val="CC3300"/>
                </a:solidFill>
              </a:rPr>
              <a:t>Who is in need for blood ?</a:t>
            </a:r>
            <a:br>
              <a:rPr lang="en-US" altLang="en-US" sz="2800">
                <a:solidFill>
                  <a:srgbClr val="CC3300"/>
                </a:solidFill>
              </a:rPr>
            </a:br>
            <a:br>
              <a:rPr lang="en-US" altLang="en-US" sz="2800">
                <a:solidFill>
                  <a:srgbClr val="CC3300"/>
                </a:solidFill>
              </a:rPr>
            </a:br>
            <a:endParaRPr lang="en-US" altLang="en-US" sz="2800">
              <a:solidFill>
                <a:srgbClr val="CC3300"/>
              </a:solidFill>
            </a:endParaRPr>
          </a:p>
        </p:txBody>
      </p:sp>
      <p:sp>
        <p:nvSpPr>
          <p:cNvPr id="87043" name="Rectangle 3">
            <a:extLst>
              <a:ext uri="{FF2B5EF4-FFF2-40B4-BE49-F238E27FC236}">
                <a16:creationId xmlns:a16="http://schemas.microsoft.com/office/drawing/2014/main" id="{35F8C5B4-F8A2-436D-B520-8177025364E9}"/>
              </a:ext>
            </a:extLst>
          </p:cNvPr>
          <p:cNvSpPr>
            <a:spLocks noGrp="1" noChangeArrowheads="1"/>
          </p:cNvSpPr>
          <p:nvPr>
            <p:ph type="body" idx="1"/>
          </p:nvPr>
        </p:nvSpPr>
        <p:spPr>
          <a:xfrm>
            <a:off x="0" y="2857500"/>
            <a:ext cx="6357938" cy="3417888"/>
          </a:xfrm>
        </p:spPr>
        <p:txBody>
          <a:bodyPr/>
          <a:lstStyle/>
          <a:p>
            <a:pPr algn="l" eaLnBrk="1" hangingPunct="1">
              <a:buFontTx/>
              <a:buNone/>
            </a:pPr>
            <a:endParaRPr lang="en-US" altLang="en-US">
              <a:solidFill>
                <a:schemeClr val="accent2"/>
              </a:solidFill>
            </a:endParaRPr>
          </a:p>
          <a:p>
            <a:pPr algn="l" eaLnBrk="1" hangingPunct="1">
              <a:buFontTx/>
              <a:buNone/>
            </a:pPr>
            <a:r>
              <a:rPr lang="en-US" altLang="en-US">
                <a:solidFill>
                  <a:schemeClr val="accent2"/>
                </a:solidFill>
              </a:rPr>
              <a:t> A</a:t>
            </a:r>
            <a:r>
              <a:rPr lang="en-US" altLang="en-US" sz="2400">
                <a:solidFill>
                  <a:schemeClr val="accent2"/>
                </a:solidFill>
              </a:rPr>
              <a:t>dequate tissue perfusion can be attained            by maintaining normovolemia </a:t>
            </a:r>
            <a:endParaRPr lang="ar-JO" altLang="en-US" sz="2400">
              <a:solidFill>
                <a:schemeClr val="accent2"/>
              </a:solidFill>
            </a:endParaRPr>
          </a:p>
          <a:p>
            <a:pPr algn="l" eaLnBrk="1" hangingPunct="1">
              <a:buFontTx/>
              <a:buNone/>
            </a:pPr>
            <a:endParaRPr lang="en-US" altLang="en-US" sz="2400">
              <a:solidFill>
                <a:srgbClr val="FF3300"/>
              </a:solidFill>
            </a:endParaRPr>
          </a:p>
          <a:p>
            <a:pPr algn="l" eaLnBrk="1" hangingPunct="1">
              <a:buFontTx/>
              <a:buNone/>
            </a:pPr>
            <a:endParaRPr lang="en-US" altLang="en-US" sz="2400">
              <a:solidFill>
                <a:schemeClr val="accent2"/>
              </a:solidFill>
            </a:endParaRPr>
          </a:p>
          <a:p>
            <a:pPr algn="l" eaLnBrk="1" hangingPunct="1">
              <a:buFontTx/>
              <a:buNone/>
            </a:pPr>
            <a:r>
              <a:rPr lang="ar-SA" altLang="en-US">
                <a:solidFill>
                  <a:schemeClr val="accent2"/>
                </a:solidFill>
              </a:rPr>
              <a:t> </a:t>
            </a:r>
            <a:endParaRPr lang="en-US" altLang="en-US">
              <a:solidFill>
                <a:schemeClr val="accent2"/>
              </a:solidFill>
            </a:endParaRPr>
          </a:p>
        </p:txBody>
      </p:sp>
      <p:sp>
        <p:nvSpPr>
          <p:cNvPr id="87045" name="Text Box 5">
            <a:extLst>
              <a:ext uri="{FF2B5EF4-FFF2-40B4-BE49-F238E27FC236}">
                <a16:creationId xmlns:a16="http://schemas.microsoft.com/office/drawing/2014/main" id="{B5E0BC72-D822-4251-BBB0-373D2EA81C7D}"/>
              </a:ext>
            </a:extLst>
          </p:cNvPr>
          <p:cNvSpPr txBox="1">
            <a:spLocks noChangeArrowheads="1"/>
          </p:cNvSpPr>
          <p:nvPr/>
        </p:nvSpPr>
        <p:spPr bwMode="auto">
          <a:xfrm>
            <a:off x="285750" y="2071688"/>
            <a:ext cx="727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a:solidFill>
                  <a:srgbClr val="CC3300"/>
                </a:solidFill>
              </a:rPr>
              <a:t>Is any one who lost blood need to be transfused ?</a:t>
            </a:r>
          </a:p>
        </p:txBody>
      </p:sp>
      <p:pic>
        <p:nvPicPr>
          <p:cNvPr id="11269" name="Picture 10">
            <a:extLst>
              <a:ext uri="{FF2B5EF4-FFF2-40B4-BE49-F238E27FC236}">
                <a16:creationId xmlns:a16="http://schemas.microsoft.com/office/drawing/2014/main" id="{B4FC7A76-6464-45DA-B11A-04870030A7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4613" y="2857500"/>
            <a:ext cx="2719387"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7045"/>
                                        </p:tgtEl>
                                        <p:attrNameLst>
                                          <p:attrName>style.visibility</p:attrName>
                                        </p:attrNameLst>
                                      </p:cBhvr>
                                      <p:to>
                                        <p:strVal val="visible"/>
                                      </p:to>
                                    </p:set>
                                    <p:animEffect transition="in" filter="blinds(horizontal)">
                                      <p:cBhvr>
                                        <p:cTn id="7" dur="1000"/>
                                        <p:tgtEl>
                                          <p:spTgt spid="870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87043">
                                            <p:txEl>
                                              <p:pRg st="1" end="1"/>
                                            </p:txEl>
                                          </p:spTgt>
                                        </p:tgtEl>
                                        <p:attrNameLst>
                                          <p:attrName>style.visibility</p:attrName>
                                        </p:attrNameLst>
                                      </p:cBhvr>
                                      <p:to>
                                        <p:strVal val="visible"/>
                                      </p:to>
                                    </p:set>
                                    <p:animEffect transition="in" filter="blinds(horizontal)">
                                      <p:cBhvr>
                                        <p:cTn id="12" dur="500"/>
                                        <p:tgtEl>
                                          <p:spTgt spid="8704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87043">
                                            <p:txEl>
                                              <p:pRg st="4" end="4"/>
                                            </p:txEl>
                                          </p:spTgt>
                                        </p:tgtEl>
                                        <p:attrNameLst>
                                          <p:attrName>style.visibility</p:attrName>
                                        </p:attrNameLst>
                                      </p:cBhvr>
                                      <p:to>
                                        <p:strVal val="visible"/>
                                      </p:to>
                                    </p:set>
                                    <p:animEffect transition="in" filter="blinds(horizontal)">
                                      <p:cBhvr>
                                        <p:cTn id="15" dur="500"/>
                                        <p:tgtEl>
                                          <p:spTgt spid="870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3186" name="Group 2">
            <a:extLst>
              <a:ext uri="{FF2B5EF4-FFF2-40B4-BE49-F238E27FC236}">
                <a16:creationId xmlns:a16="http://schemas.microsoft.com/office/drawing/2014/main" id="{0CC52915-B2A4-4E27-B3E9-6F94C9BC0CA4}"/>
              </a:ext>
            </a:extLst>
          </p:cNvPr>
          <p:cNvGraphicFramePr>
            <a:graphicFrameLocks noGrp="1"/>
          </p:cNvGraphicFramePr>
          <p:nvPr/>
        </p:nvGraphicFramePr>
        <p:xfrm>
          <a:off x="0" y="1085850"/>
          <a:ext cx="9144000" cy="4689475"/>
        </p:xfrm>
        <a:graphic>
          <a:graphicData uri="http://schemas.openxmlformats.org/drawingml/2006/table">
            <a:tbl>
              <a:tblPr rtl="1"/>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542962">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34" charset="0"/>
                          <a:cs typeface="Arial" pitchFamily="34" charset="0"/>
                        </a:rPr>
                        <a:t>Class IV</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34" charset="0"/>
                          <a:cs typeface="Arial" pitchFamily="34" charset="0"/>
                        </a:rPr>
                        <a:t>Class 111</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34" charset="0"/>
                          <a:cs typeface="Arial" pitchFamily="34" charset="0"/>
                        </a:rPr>
                        <a:t>Class 11</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pitchFamily="34" charset="0"/>
                          <a:cs typeface="Arial" pitchFamily="34" charset="0"/>
                        </a:rPr>
                        <a:t>Class 1</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pitchFamily="34" charset="0"/>
                        <a:cs typeface="Arial" pitchFamily="34"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9641">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&gt;2000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1500-2000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chemeClr val="tx1"/>
                          </a:solidFill>
                          <a:effectLst/>
                          <a:latin typeface="Arial" pitchFamily="34" charset="0"/>
                          <a:cs typeface="Arial" pitchFamily="34" charset="0"/>
                        </a:rPr>
                        <a:t>750-1500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Up to 750</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Blood loss,ml</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01087">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&gt;40%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30-40%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15- 30%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Up to 15%</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Blood loss,%b.vol.</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11229">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&gt;140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&gt;120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&gt;100</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&lt;100</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Pulse rate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01087">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decreased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decreased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normal</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normal</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Blood pressure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22381">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Confused,lethargic</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Anxious, confused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Mildly anxious</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normal</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CNS.,mental</a:t>
                      </a:r>
                      <a:r>
                        <a:rPr kumimoji="0" lang="en-US" sz="2800" b="0" i="0" u="none" strike="noStrike" cap="none" normalizeH="0" baseline="0">
                          <a:ln>
                            <a:noFill/>
                          </a:ln>
                          <a:solidFill>
                            <a:schemeClr val="tx1"/>
                          </a:solidFill>
                          <a:effectLst/>
                          <a:latin typeface="Arial" pitchFamily="34" charset="0"/>
                          <a:cs typeface="Arial" pitchFamily="34" charset="0"/>
                        </a:rPr>
                        <a:t> </a:t>
                      </a:r>
                      <a:r>
                        <a:rPr kumimoji="0" lang="en-US" sz="2000" b="0" i="0" u="none" strike="noStrike" cap="none" normalizeH="0" baseline="0">
                          <a:ln>
                            <a:noFill/>
                          </a:ln>
                          <a:solidFill>
                            <a:schemeClr val="tx1"/>
                          </a:solidFill>
                          <a:effectLst/>
                          <a:latin typeface="Arial" pitchFamily="34" charset="0"/>
                          <a:cs typeface="Arial" pitchFamily="34" charset="0"/>
                        </a:rPr>
                        <a:t>state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01087">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Crystaloid &amp;blood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Crystaloid &amp; blood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crystaloid</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crystaloid</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Arial" pitchFamily="34" charset="0"/>
                          <a:cs typeface="Arial" pitchFamily="34" charset="0"/>
                        </a:rPr>
                        <a:t>Fluid replacement</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D9DCF8D-D8E9-47B8-A1AD-B697CA568223}"/>
              </a:ext>
            </a:extLst>
          </p:cNvPr>
          <p:cNvSpPr>
            <a:spLocks noGrp="1" noChangeArrowheads="1"/>
          </p:cNvSpPr>
          <p:nvPr>
            <p:ph type="title"/>
          </p:nvPr>
        </p:nvSpPr>
        <p:spPr>
          <a:xfrm>
            <a:off x="0" y="0"/>
            <a:ext cx="9144000" cy="857250"/>
          </a:xfrm>
        </p:spPr>
        <p:txBody>
          <a:bodyPr/>
          <a:lstStyle/>
          <a:p>
            <a:pPr eaLnBrk="1" hangingPunct="1"/>
            <a:r>
              <a:rPr lang="en-US" altLang="en-US" sz="3200">
                <a:solidFill>
                  <a:srgbClr val="FF0000"/>
                </a:solidFill>
              </a:rPr>
              <a:t>The recomendations for B. transfusion</a:t>
            </a:r>
          </a:p>
        </p:txBody>
      </p:sp>
      <p:sp>
        <p:nvSpPr>
          <p:cNvPr id="13315" name="Rectangle 3">
            <a:extLst>
              <a:ext uri="{FF2B5EF4-FFF2-40B4-BE49-F238E27FC236}">
                <a16:creationId xmlns:a16="http://schemas.microsoft.com/office/drawing/2014/main" id="{C33063CA-8D65-4F6E-A1C2-A5E53A74A9DD}"/>
              </a:ext>
            </a:extLst>
          </p:cNvPr>
          <p:cNvSpPr>
            <a:spLocks noGrp="1" noChangeArrowheads="1"/>
          </p:cNvSpPr>
          <p:nvPr>
            <p:ph type="body" idx="1"/>
          </p:nvPr>
        </p:nvSpPr>
        <p:spPr>
          <a:xfrm>
            <a:off x="0" y="928688"/>
            <a:ext cx="9144000" cy="5197475"/>
          </a:xfrm>
        </p:spPr>
        <p:txBody>
          <a:bodyPr/>
          <a:lstStyle/>
          <a:p>
            <a:pPr algn="l" eaLnBrk="1" hangingPunct="1">
              <a:lnSpc>
                <a:spcPct val="90000"/>
              </a:lnSpc>
              <a:buFontTx/>
              <a:buNone/>
            </a:pPr>
            <a:r>
              <a:rPr lang="en-US" altLang="en-US" sz="2400">
                <a:solidFill>
                  <a:schemeClr val="accent2"/>
                </a:solidFill>
              </a:rPr>
              <a:t>American Association of Blood Banks say that :</a:t>
            </a:r>
          </a:p>
          <a:p>
            <a:pPr algn="l" eaLnBrk="1" hangingPunct="1">
              <a:lnSpc>
                <a:spcPct val="90000"/>
              </a:lnSpc>
              <a:buFontTx/>
              <a:buNone/>
            </a:pPr>
            <a:r>
              <a:rPr lang="en-US" altLang="en-US" sz="2400">
                <a:solidFill>
                  <a:schemeClr val="accent2"/>
                </a:solidFill>
              </a:rPr>
              <a:t>In most hemodynamically stable hospitalized adults,transfused red blood cells can be withheld until lower thresholds                        7 g/dL for hemodynamically stable adults, and 8 g/dL for patients with preexisting cardiovascular disease or those undergoing surgery</a:t>
            </a:r>
            <a:endParaRPr lang="en-US" altLang="en-US" sz="2400" b="1">
              <a:solidFill>
                <a:schemeClr val="accent2"/>
              </a:solidFill>
            </a:endParaRPr>
          </a:p>
          <a:p>
            <a:pPr algn="l" eaLnBrk="1" hangingPunct="1">
              <a:lnSpc>
                <a:spcPct val="90000"/>
              </a:lnSpc>
              <a:buFontTx/>
              <a:buNone/>
            </a:pPr>
            <a:endParaRPr lang="en-US" altLang="en-US" sz="2400" b="1">
              <a:solidFill>
                <a:schemeClr val="accent2"/>
              </a:solidFill>
            </a:endParaRPr>
          </a:p>
          <a:p>
            <a:pPr algn="l" eaLnBrk="1" hangingPunct="1">
              <a:lnSpc>
                <a:spcPct val="90000"/>
              </a:lnSpc>
              <a:buFontTx/>
              <a:buNone/>
            </a:pPr>
            <a:r>
              <a:rPr lang="en-US" altLang="en-US" sz="2400" b="1">
                <a:solidFill>
                  <a:srgbClr val="FF3300"/>
                </a:solidFill>
              </a:rPr>
              <a:t>The American Society of Anesthesiologists</a:t>
            </a:r>
            <a:r>
              <a:rPr lang="en-US" altLang="en-US" sz="2400">
                <a:solidFill>
                  <a:srgbClr val="FF3300"/>
                </a:solidFill>
              </a:rPr>
              <a:t> </a:t>
            </a:r>
            <a:r>
              <a:rPr lang="en-US" altLang="en-US" sz="2400">
                <a:solidFill>
                  <a:schemeClr val="accent2"/>
                </a:solidFill>
              </a:rPr>
              <a:t>recommendations     on transfusion which based on hemoglobin concentration are:</a:t>
            </a:r>
            <a:endParaRPr lang="en-US" altLang="en-US" sz="2400">
              <a:solidFill>
                <a:srgbClr val="CC3300"/>
              </a:solidFill>
            </a:endParaRPr>
          </a:p>
          <a:p>
            <a:pPr algn="l" eaLnBrk="1" hangingPunct="1">
              <a:lnSpc>
                <a:spcPct val="90000"/>
              </a:lnSpc>
              <a:buFontTx/>
              <a:buNone/>
            </a:pPr>
            <a:r>
              <a:rPr lang="en-US" altLang="en-US" sz="2400">
                <a:solidFill>
                  <a:srgbClr val="CC3300"/>
                </a:solidFill>
              </a:rPr>
              <a:t>a.</a:t>
            </a:r>
            <a:r>
              <a:rPr lang="en-US" altLang="en-US" sz="2400">
                <a:solidFill>
                  <a:schemeClr val="accent2"/>
                </a:solidFill>
              </a:rPr>
              <a:t>Hemoglobin &gt; 10 g/dL  :    transfusion is rarely indicated</a:t>
            </a:r>
            <a:endParaRPr lang="ar-SA" altLang="en-US" sz="2400">
              <a:solidFill>
                <a:schemeClr val="accent2"/>
              </a:solidFill>
            </a:endParaRPr>
          </a:p>
          <a:p>
            <a:pPr algn="l" eaLnBrk="1" hangingPunct="1">
              <a:lnSpc>
                <a:spcPct val="90000"/>
              </a:lnSpc>
              <a:buFontTx/>
              <a:buNone/>
            </a:pPr>
            <a:r>
              <a:rPr lang="en-US" altLang="en-US" sz="2400">
                <a:solidFill>
                  <a:srgbClr val="CC3300"/>
                </a:solidFill>
              </a:rPr>
              <a:t>b.</a:t>
            </a:r>
            <a:r>
              <a:rPr lang="en-US" altLang="en-US" sz="2400">
                <a:solidFill>
                  <a:schemeClr val="accent2"/>
                </a:solidFill>
              </a:rPr>
              <a:t>Hemoglobin 6-10 g/dL : </a:t>
            </a:r>
          </a:p>
          <a:p>
            <a:pPr algn="l" eaLnBrk="1" hangingPunct="1">
              <a:lnSpc>
                <a:spcPct val="90000"/>
              </a:lnSpc>
              <a:buFontTx/>
              <a:buNone/>
            </a:pPr>
            <a:r>
              <a:rPr lang="en-US" altLang="en-US" sz="2400">
                <a:solidFill>
                  <a:schemeClr val="accent2"/>
                </a:solidFill>
              </a:rPr>
              <a:t>    indications for transfusion should be based on the patient's risk     of inadequate oxygenation from ongoing bleeding</a:t>
            </a:r>
            <a:endParaRPr lang="en-US" altLang="en-US" sz="2400">
              <a:solidFill>
                <a:srgbClr val="CC3300"/>
              </a:solidFill>
            </a:endParaRPr>
          </a:p>
          <a:p>
            <a:pPr algn="l" eaLnBrk="1" hangingPunct="1">
              <a:lnSpc>
                <a:spcPct val="90000"/>
              </a:lnSpc>
              <a:buFontTx/>
              <a:buNone/>
            </a:pPr>
            <a:r>
              <a:rPr lang="en-US" altLang="en-US" sz="2400">
                <a:solidFill>
                  <a:srgbClr val="CC3300"/>
                </a:solidFill>
              </a:rPr>
              <a:t>c.</a:t>
            </a:r>
            <a:r>
              <a:rPr lang="en-US" altLang="en-US" sz="2400">
                <a:solidFill>
                  <a:schemeClr val="accent2"/>
                </a:solidFill>
              </a:rPr>
              <a:t>Hemoglobin &lt; 6 g/dL :      transfusion is almost always indicated.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7241320-1327-49F2-AABB-DB330DB6F35F}"/>
              </a:ext>
            </a:extLst>
          </p:cNvPr>
          <p:cNvSpPr>
            <a:spLocks noGrp="1" noChangeArrowheads="1"/>
          </p:cNvSpPr>
          <p:nvPr>
            <p:ph type="title" idx="4294967295"/>
          </p:nvPr>
        </p:nvSpPr>
        <p:spPr>
          <a:xfrm>
            <a:off x="0" y="0"/>
            <a:ext cx="9144000" cy="1143000"/>
          </a:xfrm>
        </p:spPr>
        <p:txBody>
          <a:bodyPr/>
          <a:lstStyle/>
          <a:p>
            <a:pPr eaLnBrk="1" hangingPunct="1"/>
            <a:r>
              <a:rPr lang="en-US" altLang="en-US" sz="3200" b="1" u="sng">
                <a:solidFill>
                  <a:srgbClr val="FF0000"/>
                </a:solidFill>
                <a:latin typeface="Gungsuh" panose="020B0503020000020004" pitchFamily="18" charset="-127"/>
                <a:ea typeface="Gungsuh" panose="020B0503020000020004" pitchFamily="18" charset="-127"/>
              </a:rPr>
              <a:t>Clinical indications for blood transfusion</a:t>
            </a:r>
            <a:endParaRPr lang="en-US" altLang="en-US" sz="3200">
              <a:solidFill>
                <a:srgbClr val="FF0000"/>
              </a:solidFill>
              <a:latin typeface="Gungsuh" panose="020B0503020000020004" pitchFamily="18" charset="-127"/>
              <a:ea typeface="Gungsuh" panose="020B0503020000020004" pitchFamily="18" charset="-127"/>
            </a:endParaRPr>
          </a:p>
        </p:txBody>
      </p:sp>
      <p:sp>
        <p:nvSpPr>
          <p:cNvPr id="14339" name="Rectangle 3">
            <a:extLst>
              <a:ext uri="{FF2B5EF4-FFF2-40B4-BE49-F238E27FC236}">
                <a16:creationId xmlns:a16="http://schemas.microsoft.com/office/drawing/2014/main" id="{337C833F-9246-4902-9325-6A39AF5DA624}"/>
              </a:ext>
            </a:extLst>
          </p:cNvPr>
          <p:cNvSpPr>
            <a:spLocks noGrp="1" noChangeArrowheads="1"/>
          </p:cNvSpPr>
          <p:nvPr>
            <p:ph type="body" idx="4294967295"/>
          </p:nvPr>
        </p:nvSpPr>
        <p:spPr>
          <a:xfrm>
            <a:off x="0" y="1341438"/>
            <a:ext cx="9144000" cy="5516562"/>
          </a:xfrm>
        </p:spPr>
        <p:txBody>
          <a:bodyPr/>
          <a:lstStyle/>
          <a:p>
            <a:pPr algn="l" rtl="0" eaLnBrk="1" hangingPunct="1">
              <a:lnSpc>
                <a:spcPct val="80000"/>
              </a:lnSpc>
              <a:buFontTx/>
              <a:buNone/>
            </a:pPr>
            <a:r>
              <a:rPr lang="en-US" altLang="en-US" b="1" i="1">
                <a:solidFill>
                  <a:srgbClr val="FF0000"/>
                </a:solidFill>
              </a:rPr>
              <a:t>1.</a:t>
            </a:r>
            <a:r>
              <a:rPr lang="en-US" altLang="en-US" sz="2400" b="1" i="1"/>
              <a:t> </a:t>
            </a:r>
            <a:r>
              <a:rPr lang="en-US" altLang="en-US" sz="2400" b="1" i="1">
                <a:solidFill>
                  <a:schemeClr val="accent2"/>
                </a:solidFill>
              </a:rPr>
              <a:t>Following </a:t>
            </a:r>
            <a:r>
              <a:rPr lang="en-US" altLang="en-US" sz="2400" b="1" i="1" u="sng">
                <a:solidFill>
                  <a:schemeClr val="accent2"/>
                </a:solidFill>
              </a:rPr>
              <a:t>Traumatic</a:t>
            </a:r>
            <a:r>
              <a:rPr lang="en-US" altLang="en-US" sz="2400" b="1" i="1">
                <a:solidFill>
                  <a:schemeClr val="accent2"/>
                </a:solidFill>
              </a:rPr>
              <a:t> Incidents</a:t>
            </a:r>
          </a:p>
          <a:p>
            <a:pPr algn="l" rtl="0" eaLnBrk="1" hangingPunct="1">
              <a:lnSpc>
                <a:spcPct val="80000"/>
              </a:lnSpc>
              <a:buFontTx/>
              <a:buNone/>
            </a:pPr>
            <a:r>
              <a:rPr lang="en-US" altLang="en-US" sz="2400" b="1" i="1">
                <a:solidFill>
                  <a:schemeClr val="accent2"/>
                </a:solidFill>
              </a:rPr>
              <a:t>                concealed haemorrage”blunt trauma”</a:t>
            </a:r>
          </a:p>
          <a:p>
            <a:pPr algn="l" rtl="0" eaLnBrk="1" hangingPunct="1">
              <a:lnSpc>
                <a:spcPct val="80000"/>
              </a:lnSpc>
              <a:buFontTx/>
              <a:buNone/>
            </a:pPr>
            <a:r>
              <a:rPr lang="en-US" altLang="en-US" sz="2400" b="1" i="1">
                <a:solidFill>
                  <a:schemeClr val="accent2"/>
                </a:solidFill>
              </a:rPr>
              <a:t>                 open trauma”stab,bullets</a:t>
            </a:r>
          </a:p>
          <a:p>
            <a:pPr algn="l" rtl="0" eaLnBrk="1" hangingPunct="1">
              <a:lnSpc>
                <a:spcPct val="80000"/>
              </a:lnSpc>
              <a:buFontTx/>
              <a:buNone/>
            </a:pPr>
            <a:r>
              <a:rPr lang="en-US" altLang="en-US" b="1" i="1">
                <a:solidFill>
                  <a:srgbClr val="FF0000"/>
                </a:solidFill>
              </a:rPr>
              <a:t>2.</a:t>
            </a:r>
            <a:r>
              <a:rPr lang="en-US" altLang="en-US" sz="2400" b="1" i="1">
                <a:solidFill>
                  <a:srgbClr val="FF0000"/>
                </a:solidFill>
              </a:rPr>
              <a:t>    </a:t>
            </a:r>
            <a:r>
              <a:rPr lang="en-US" altLang="en-US" sz="2400" b="1" i="1">
                <a:solidFill>
                  <a:schemeClr val="accent2"/>
                </a:solidFill>
              </a:rPr>
              <a:t>Haemorrage from </a:t>
            </a:r>
            <a:r>
              <a:rPr lang="en-US" altLang="en-US" sz="2400" b="1" i="1" u="sng">
                <a:solidFill>
                  <a:schemeClr val="accent2"/>
                </a:solidFill>
              </a:rPr>
              <a:t>Pathological Lesions</a:t>
            </a:r>
          </a:p>
          <a:p>
            <a:pPr algn="l" rtl="0" eaLnBrk="1" hangingPunct="1">
              <a:lnSpc>
                <a:spcPct val="80000"/>
              </a:lnSpc>
              <a:buFontTx/>
              <a:buNone/>
            </a:pPr>
            <a:r>
              <a:rPr lang="en-US" altLang="en-US" sz="2400" b="1" i="1">
                <a:solidFill>
                  <a:schemeClr val="accent2"/>
                </a:solidFill>
              </a:rPr>
              <a:t>            i.e. bleeding d.u. Bleeding typhoid ulcer.</a:t>
            </a:r>
          </a:p>
          <a:p>
            <a:pPr algn="l" rtl="0" eaLnBrk="1" hangingPunct="1">
              <a:lnSpc>
                <a:spcPct val="80000"/>
              </a:lnSpc>
              <a:buFontTx/>
              <a:buNone/>
            </a:pPr>
            <a:r>
              <a:rPr lang="en-US" altLang="en-US" b="1" i="1">
                <a:solidFill>
                  <a:srgbClr val="FF0000"/>
                </a:solidFill>
              </a:rPr>
              <a:t>3.</a:t>
            </a:r>
            <a:r>
              <a:rPr lang="en-US" altLang="en-US" sz="2400" b="1" i="1">
                <a:solidFill>
                  <a:schemeClr val="accent2"/>
                </a:solidFill>
              </a:rPr>
              <a:t>   During Major </a:t>
            </a:r>
            <a:r>
              <a:rPr lang="en-US" altLang="en-US" sz="2400" b="1" i="1" u="sng">
                <a:solidFill>
                  <a:schemeClr val="accent2"/>
                </a:solidFill>
              </a:rPr>
              <a:t>Operative</a:t>
            </a:r>
            <a:r>
              <a:rPr lang="en-US" altLang="en-US" sz="2400" b="1" i="1">
                <a:solidFill>
                  <a:schemeClr val="accent2"/>
                </a:solidFill>
              </a:rPr>
              <a:t> procedures</a:t>
            </a:r>
          </a:p>
          <a:p>
            <a:pPr algn="l" rtl="0" eaLnBrk="1" hangingPunct="1">
              <a:lnSpc>
                <a:spcPct val="80000"/>
              </a:lnSpc>
              <a:buFontTx/>
              <a:buNone/>
            </a:pPr>
            <a:r>
              <a:rPr lang="en-US" altLang="en-US" b="1" i="1">
                <a:solidFill>
                  <a:srgbClr val="FF0000"/>
                </a:solidFill>
              </a:rPr>
              <a:t>4.</a:t>
            </a:r>
            <a:r>
              <a:rPr lang="en-US" altLang="en-US" sz="2400" b="1" i="1">
                <a:solidFill>
                  <a:schemeClr val="accent2"/>
                </a:solidFill>
              </a:rPr>
              <a:t>   </a:t>
            </a:r>
            <a:r>
              <a:rPr lang="en-US" altLang="en-US" sz="2400" b="1" i="1" u="sng">
                <a:solidFill>
                  <a:schemeClr val="accent2"/>
                </a:solidFill>
              </a:rPr>
              <a:t>Post operative</a:t>
            </a:r>
            <a:r>
              <a:rPr lang="en-US" altLang="en-US" sz="2400" b="1" i="1">
                <a:solidFill>
                  <a:schemeClr val="accent2"/>
                </a:solidFill>
              </a:rPr>
              <a:t> severe anaemia</a:t>
            </a:r>
          </a:p>
          <a:p>
            <a:pPr algn="l" rtl="0" eaLnBrk="1" hangingPunct="1">
              <a:lnSpc>
                <a:spcPct val="80000"/>
              </a:lnSpc>
              <a:buFontTx/>
              <a:buNone/>
            </a:pPr>
            <a:r>
              <a:rPr lang="en-US" altLang="en-US" b="1" i="1">
                <a:solidFill>
                  <a:srgbClr val="FF0000"/>
                </a:solidFill>
              </a:rPr>
              <a:t>5.</a:t>
            </a:r>
            <a:r>
              <a:rPr lang="en-US" altLang="en-US" sz="2400" b="1" i="1">
                <a:solidFill>
                  <a:schemeClr val="accent2"/>
                </a:solidFill>
              </a:rPr>
              <a:t>   </a:t>
            </a:r>
            <a:r>
              <a:rPr lang="en-US" altLang="en-US" sz="2400" b="1" i="1" u="sng">
                <a:solidFill>
                  <a:schemeClr val="accent2"/>
                </a:solidFill>
              </a:rPr>
              <a:t>Pre operative</a:t>
            </a:r>
            <a:r>
              <a:rPr lang="en-US" altLang="en-US" sz="2400" b="1" i="1">
                <a:solidFill>
                  <a:schemeClr val="accent2"/>
                </a:solidFill>
              </a:rPr>
              <a:t> anaemia</a:t>
            </a:r>
          </a:p>
          <a:p>
            <a:pPr algn="l" rtl="0" eaLnBrk="1" hangingPunct="1">
              <a:lnSpc>
                <a:spcPct val="80000"/>
              </a:lnSpc>
              <a:buFontTx/>
              <a:buNone/>
            </a:pPr>
            <a:r>
              <a:rPr lang="en-US" altLang="en-US" b="1" i="1">
                <a:solidFill>
                  <a:srgbClr val="FF0000"/>
                </a:solidFill>
              </a:rPr>
              <a:t>6</a:t>
            </a:r>
            <a:r>
              <a:rPr lang="en-US" altLang="en-US" sz="2400" b="1" i="1">
                <a:solidFill>
                  <a:srgbClr val="FF0000"/>
                </a:solidFill>
              </a:rPr>
              <a:t>.</a:t>
            </a:r>
            <a:r>
              <a:rPr lang="en-US" altLang="en-US" sz="2400" b="1" i="1">
                <a:solidFill>
                  <a:schemeClr val="accent2"/>
                </a:solidFill>
              </a:rPr>
              <a:t>   Following sever </a:t>
            </a:r>
            <a:r>
              <a:rPr lang="en-US" altLang="en-US" sz="2400" b="1" i="1" u="sng">
                <a:solidFill>
                  <a:schemeClr val="accent2"/>
                </a:solidFill>
              </a:rPr>
              <a:t>Burn</a:t>
            </a:r>
            <a:r>
              <a:rPr lang="en-US" altLang="en-US" sz="2400" b="1" i="1">
                <a:solidFill>
                  <a:schemeClr val="accent2"/>
                </a:solidFill>
              </a:rPr>
              <a:t>-i.e. Deep burn</a:t>
            </a:r>
          </a:p>
          <a:p>
            <a:pPr algn="l" rtl="0" eaLnBrk="1" hangingPunct="1">
              <a:lnSpc>
                <a:spcPct val="80000"/>
              </a:lnSpc>
              <a:buFontTx/>
              <a:buNone/>
            </a:pPr>
            <a:r>
              <a:rPr lang="en-US" altLang="en-US" b="1" i="1">
                <a:solidFill>
                  <a:srgbClr val="FF0000"/>
                </a:solidFill>
              </a:rPr>
              <a:t>7.</a:t>
            </a:r>
            <a:r>
              <a:rPr lang="en-US" altLang="en-US" sz="2400" b="1" i="1">
                <a:solidFill>
                  <a:schemeClr val="accent2"/>
                </a:solidFill>
              </a:rPr>
              <a:t>   Patients with </a:t>
            </a:r>
            <a:r>
              <a:rPr lang="en-US" altLang="en-US" sz="2400" b="1" i="1" u="sng">
                <a:solidFill>
                  <a:schemeClr val="accent2"/>
                </a:solidFill>
              </a:rPr>
              <a:t>haemorragic diseases</a:t>
            </a:r>
            <a:r>
              <a:rPr lang="en-US" altLang="en-US" sz="2400" b="1" i="1">
                <a:solidFill>
                  <a:schemeClr val="accent2"/>
                </a:solidFill>
              </a:rPr>
              <a:t>, prophylaxis  or to   </a:t>
            </a:r>
            <a:r>
              <a:rPr lang="ar-JO" altLang="en-US" sz="2400" b="1" i="1">
                <a:solidFill>
                  <a:schemeClr val="accent2"/>
                </a:solidFill>
              </a:rPr>
              <a:t>     </a:t>
            </a:r>
            <a:r>
              <a:rPr lang="en-US" altLang="en-US" sz="2400" b="1" i="1">
                <a:solidFill>
                  <a:schemeClr val="accent2"/>
                </a:solidFill>
              </a:rPr>
              <a:t>arrest bleeding</a:t>
            </a:r>
          </a:p>
          <a:p>
            <a:pPr algn="l" rtl="0" eaLnBrk="1" hangingPunct="1">
              <a:lnSpc>
                <a:spcPct val="80000"/>
              </a:lnSpc>
              <a:buFontTx/>
              <a:buNone/>
            </a:pPr>
            <a:r>
              <a:rPr lang="en-US" altLang="en-US" b="1" i="1">
                <a:solidFill>
                  <a:srgbClr val="FF0000"/>
                </a:solidFill>
              </a:rPr>
              <a:t>8.</a:t>
            </a:r>
            <a:r>
              <a:rPr lang="en-US" altLang="en-US" sz="2400" b="1" i="1">
                <a:solidFill>
                  <a:schemeClr val="accent2"/>
                </a:solidFill>
              </a:rPr>
              <a:t>  </a:t>
            </a:r>
            <a:r>
              <a:rPr lang="en-US" altLang="en-US" sz="2400" b="1" i="1" u="sng">
                <a:solidFill>
                  <a:schemeClr val="accent2"/>
                </a:solidFill>
              </a:rPr>
              <a:t>Septicaemia</a:t>
            </a:r>
            <a:r>
              <a:rPr lang="en-US" altLang="en-US" sz="2400" b="1" i="1">
                <a:solidFill>
                  <a:schemeClr val="accent2"/>
                </a:solidFill>
              </a:rPr>
              <a:t>.</a:t>
            </a:r>
          </a:p>
        </p:txBody>
      </p:sp>
    </p:spTree>
  </p:cSld>
  <p:clrMapOvr>
    <a:masterClrMapping/>
  </p:clrMapOvr>
  <p:transition spd="slow">
    <p:cover dir="l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0611A86-2044-4AB1-8FE7-999623B532A3}"/>
              </a:ext>
            </a:extLst>
          </p:cNvPr>
          <p:cNvSpPr>
            <a:spLocks noGrp="1" noChangeArrowheads="1"/>
          </p:cNvSpPr>
          <p:nvPr>
            <p:ph type="title"/>
          </p:nvPr>
        </p:nvSpPr>
        <p:spPr>
          <a:xfrm>
            <a:off x="0" y="274638"/>
            <a:ext cx="8686800" cy="1143000"/>
          </a:xfrm>
        </p:spPr>
        <p:txBody>
          <a:bodyPr/>
          <a:lstStyle/>
          <a:p>
            <a:pPr algn="l" eaLnBrk="1" hangingPunct="1"/>
            <a:r>
              <a:rPr lang="en-US" altLang="en-US" sz="4000" u="sng">
                <a:solidFill>
                  <a:srgbClr val="FF0000"/>
                </a:solidFill>
              </a:rPr>
              <a:t>The steps in Blood transfusion</a:t>
            </a:r>
            <a:br>
              <a:rPr lang="en-US" altLang="en-US" sz="4000">
                <a:solidFill>
                  <a:srgbClr val="FF0000"/>
                </a:solidFill>
              </a:rPr>
            </a:br>
            <a:endParaRPr lang="en-US" altLang="en-US" sz="4000">
              <a:solidFill>
                <a:srgbClr val="FF0000"/>
              </a:solidFill>
            </a:endParaRPr>
          </a:p>
        </p:txBody>
      </p:sp>
      <p:sp>
        <p:nvSpPr>
          <p:cNvPr id="15363" name="Rectangle 3">
            <a:extLst>
              <a:ext uri="{FF2B5EF4-FFF2-40B4-BE49-F238E27FC236}">
                <a16:creationId xmlns:a16="http://schemas.microsoft.com/office/drawing/2014/main" id="{A3189A54-5782-438D-9553-307BCC5E7FA8}"/>
              </a:ext>
            </a:extLst>
          </p:cNvPr>
          <p:cNvSpPr>
            <a:spLocks noGrp="1" noChangeArrowheads="1"/>
          </p:cNvSpPr>
          <p:nvPr>
            <p:ph type="body" idx="1"/>
          </p:nvPr>
        </p:nvSpPr>
        <p:spPr>
          <a:xfrm>
            <a:off x="0" y="1600200"/>
            <a:ext cx="9144000" cy="4525963"/>
          </a:xfrm>
        </p:spPr>
        <p:txBody>
          <a:bodyPr/>
          <a:lstStyle/>
          <a:p>
            <a:pPr algn="l" eaLnBrk="1" hangingPunct="1">
              <a:buFontTx/>
              <a:buNone/>
            </a:pPr>
            <a:endParaRPr lang="en-US" altLang="en-US">
              <a:solidFill>
                <a:srgbClr val="FF0000"/>
              </a:solidFill>
            </a:endParaRPr>
          </a:p>
          <a:p>
            <a:pPr algn="l" eaLnBrk="1" hangingPunct="1">
              <a:buFontTx/>
              <a:buNone/>
            </a:pPr>
            <a:r>
              <a:rPr lang="en-US" altLang="en-US">
                <a:solidFill>
                  <a:srgbClr val="FF0000"/>
                </a:solidFill>
              </a:rPr>
              <a:t>1.</a:t>
            </a:r>
            <a:r>
              <a:rPr lang="en-US" altLang="en-US">
                <a:solidFill>
                  <a:schemeClr val="accent2"/>
                </a:solidFill>
              </a:rPr>
              <a:t> Donation :selection of donors</a:t>
            </a:r>
          </a:p>
          <a:p>
            <a:pPr algn="l" eaLnBrk="1" hangingPunct="1">
              <a:buFontTx/>
              <a:buNone/>
            </a:pPr>
            <a:r>
              <a:rPr lang="en-US" altLang="en-US">
                <a:solidFill>
                  <a:srgbClr val="FF0000"/>
                </a:solidFill>
              </a:rPr>
              <a:t>2.</a:t>
            </a:r>
            <a:r>
              <a:rPr lang="en-US" altLang="en-US">
                <a:solidFill>
                  <a:schemeClr val="accent2"/>
                </a:solidFill>
              </a:rPr>
              <a:t> Screening and blood processing</a:t>
            </a:r>
          </a:p>
          <a:p>
            <a:pPr algn="l" eaLnBrk="1" hangingPunct="1">
              <a:buFontTx/>
              <a:buNone/>
            </a:pPr>
            <a:r>
              <a:rPr lang="en-US" altLang="en-US">
                <a:solidFill>
                  <a:srgbClr val="FF0000"/>
                </a:solidFill>
              </a:rPr>
              <a:t>3.</a:t>
            </a:r>
            <a:r>
              <a:rPr lang="en-US" altLang="en-US">
                <a:solidFill>
                  <a:schemeClr val="accent2"/>
                </a:solidFill>
              </a:rPr>
              <a:t> storage</a:t>
            </a:r>
          </a:p>
          <a:p>
            <a:pPr algn="l" eaLnBrk="1" hangingPunct="1">
              <a:buFontTx/>
              <a:buNone/>
            </a:pPr>
            <a:r>
              <a:rPr lang="en-US" altLang="en-US">
                <a:solidFill>
                  <a:srgbClr val="FF0000"/>
                </a:solidFill>
              </a:rPr>
              <a:t>4.</a:t>
            </a:r>
            <a:r>
              <a:rPr lang="en-US" altLang="en-US">
                <a:solidFill>
                  <a:schemeClr val="accent2"/>
                </a:solidFill>
              </a:rPr>
              <a:t> giving the blood </a:t>
            </a:r>
          </a:p>
          <a:p>
            <a:pPr algn="l" eaLnBrk="1" hangingPunct="1">
              <a:buFontTx/>
              <a:buNone/>
            </a:pPr>
            <a:r>
              <a:rPr lang="en-US" altLang="en-US">
                <a:solidFill>
                  <a:srgbClr val="FF0000"/>
                </a:solidFill>
              </a:rPr>
              <a:t>5.</a:t>
            </a:r>
            <a:r>
              <a:rPr lang="en-US" altLang="en-US">
                <a:solidFill>
                  <a:schemeClr val="accent2"/>
                </a:solidFill>
              </a:rPr>
              <a:t> Watching for a possible complications</a:t>
            </a:r>
          </a:p>
        </p:txBody>
      </p:sp>
    </p:spTree>
  </p:cSld>
  <p:clrMapOvr>
    <a:masterClrMapping/>
  </p:clrMapOvr>
  <p:transition spd="slow">
    <p:cover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63E4A2C-AF80-4033-8E80-F5AC60EB842D}"/>
              </a:ext>
            </a:extLst>
          </p:cNvPr>
          <p:cNvSpPr>
            <a:spLocks noGrp="1" noChangeArrowheads="1"/>
          </p:cNvSpPr>
          <p:nvPr>
            <p:ph type="title" idx="4294967295"/>
          </p:nvPr>
        </p:nvSpPr>
        <p:spPr>
          <a:xfrm>
            <a:off x="323850" y="0"/>
            <a:ext cx="8229600" cy="908050"/>
          </a:xfrm>
        </p:spPr>
        <p:txBody>
          <a:bodyPr/>
          <a:lstStyle/>
          <a:p>
            <a:pPr algn="l" eaLnBrk="1" hangingPunct="1"/>
            <a:r>
              <a:rPr lang="en-US" altLang="en-US" sz="3600" b="1" u="sng">
                <a:solidFill>
                  <a:srgbClr val="FF0000"/>
                </a:solidFill>
                <a:latin typeface="Gungsuh" panose="020B0503020000020004" pitchFamily="18" charset="-127"/>
                <a:ea typeface="Gungsuh" panose="020B0503020000020004" pitchFamily="18" charset="-127"/>
              </a:rPr>
              <a:t>The Donation</a:t>
            </a:r>
            <a:r>
              <a:rPr lang="en-US" altLang="en-US" sz="3600" b="1">
                <a:solidFill>
                  <a:srgbClr val="FF0000"/>
                </a:solidFill>
                <a:latin typeface="Gungsuh" panose="020B0503020000020004" pitchFamily="18" charset="-127"/>
                <a:ea typeface="Gungsuh" panose="020B0503020000020004" pitchFamily="18" charset="-127"/>
              </a:rPr>
              <a:t> :</a:t>
            </a:r>
          </a:p>
        </p:txBody>
      </p:sp>
      <p:sp>
        <p:nvSpPr>
          <p:cNvPr id="16387" name="Rectangle 3">
            <a:extLst>
              <a:ext uri="{FF2B5EF4-FFF2-40B4-BE49-F238E27FC236}">
                <a16:creationId xmlns:a16="http://schemas.microsoft.com/office/drawing/2014/main" id="{C420F7DA-FE18-49C7-8BA5-3446CD5848AF}"/>
              </a:ext>
            </a:extLst>
          </p:cNvPr>
          <p:cNvSpPr>
            <a:spLocks noGrp="1" noChangeArrowheads="1"/>
          </p:cNvSpPr>
          <p:nvPr>
            <p:ph type="body" idx="4294967295"/>
          </p:nvPr>
        </p:nvSpPr>
        <p:spPr>
          <a:xfrm>
            <a:off x="0" y="765175"/>
            <a:ext cx="9144000" cy="6092825"/>
          </a:xfrm>
        </p:spPr>
        <p:txBody>
          <a:bodyPr/>
          <a:lstStyle/>
          <a:p>
            <a:pPr algn="l" rtl="0" eaLnBrk="1" hangingPunct="1">
              <a:buFontTx/>
              <a:buNone/>
            </a:pPr>
            <a:endParaRPr lang="en-US" altLang="en-US" sz="2400">
              <a:solidFill>
                <a:srgbClr val="CC3300"/>
              </a:solidFill>
            </a:endParaRPr>
          </a:p>
          <a:p>
            <a:pPr algn="l" rtl="0" eaLnBrk="1" hangingPunct="1">
              <a:buFontTx/>
              <a:buNone/>
            </a:pPr>
            <a:r>
              <a:rPr lang="en-US" altLang="en-US" sz="2400" b="1">
                <a:solidFill>
                  <a:srgbClr val="FF3300"/>
                </a:solidFill>
              </a:rPr>
              <a:t>1.</a:t>
            </a:r>
            <a:r>
              <a:rPr lang="en-US" altLang="en-US" sz="2400" b="1"/>
              <a:t> </a:t>
            </a:r>
            <a:r>
              <a:rPr lang="en-US" altLang="en-US" sz="2400">
                <a:solidFill>
                  <a:schemeClr val="accent2"/>
                </a:solidFill>
              </a:rPr>
              <a:t>Blood is colected in sterile bag contains 75 ml of anti- caogulant  sol.  “CPD” with closed sterile unit</a:t>
            </a:r>
          </a:p>
          <a:p>
            <a:pPr algn="l" rtl="0" eaLnBrk="1" hangingPunct="1">
              <a:buFontTx/>
              <a:buNone/>
            </a:pPr>
            <a:r>
              <a:rPr lang="en-US" altLang="en-US" sz="2400">
                <a:solidFill>
                  <a:srgbClr val="FF3300"/>
                </a:solidFill>
              </a:rPr>
              <a:t>2.</a:t>
            </a:r>
            <a:r>
              <a:rPr lang="en-US" altLang="en-US" sz="2400"/>
              <a:t> </a:t>
            </a:r>
            <a:r>
              <a:rPr lang="en-US" altLang="en-US" sz="2400">
                <a:solidFill>
                  <a:schemeClr val="accent2"/>
                </a:solidFill>
              </a:rPr>
              <a:t>The donor lying on acouch 425ml of blood collected</a:t>
            </a:r>
            <a:endParaRPr lang="en-US" altLang="en-US" sz="2400"/>
          </a:p>
          <a:p>
            <a:pPr algn="l" rtl="0" eaLnBrk="1" hangingPunct="1">
              <a:buFontTx/>
              <a:buNone/>
            </a:pPr>
            <a:r>
              <a:rPr lang="en-US" altLang="en-US" sz="2400">
                <a:solidFill>
                  <a:srgbClr val="FF3300"/>
                </a:solidFill>
              </a:rPr>
              <a:t>3.</a:t>
            </a:r>
            <a:r>
              <a:rPr lang="en-US" altLang="en-US" sz="2400">
                <a:solidFill>
                  <a:schemeClr val="accent2"/>
                </a:solidFill>
              </a:rPr>
              <a:t>During collection  the blood constantly mixed</a:t>
            </a: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endParaRPr lang="en-US" altLang="en-US" sz="2400">
              <a:solidFill>
                <a:srgbClr val="CC3300"/>
              </a:solidFill>
            </a:endParaRPr>
          </a:p>
          <a:p>
            <a:pPr algn="l" rtl="0" eaLnBrk="1" hangingPunct="1">
              <a:buFontTx/>
              <a:buNone/>
            </a:pPr>
            <a:r>
              <a:rPr lang="en-US" altLang="en-US" sz="2400">
                <a:solidFill>
                  <a:srgbClr val="FF3300"/>
                </a:solidFill>
              </a:rPr>
              <a:t>4.</a:t>
            </a:r>
            <a:r>
              <a:rPr lang="en-US" altLang="en-US" sz="2400">
                <a:solidFill>
                  <a:schemeClr val="accent2"/>
                </a:solidFill>
              </a:rPr>
              <a:t>Donors are eligible to donate no sooner than 56 days after their previous donation. this interval vary depending upon how rapidly the person's body is able to replenish its red blood cells</a:t>
            </a:r>
          </a:p>
          <a:p>
            <a:pPr algn="l" rtl="0" eaLnBrk="1" hangingPunct="1">
              <a:buFontTx/>
              <a:buNone/>
            </a:pPr>
            <a:endParaRPr lang="en-US" altLang="en-US" sz="2400">
              <a:solidFill>
                <a:schemeClr val="accent2"/>
              </a:solidFill>
            </a:endParaRPr>
          </a:p>
          <a:p>
            <a:pPr algn="l" eaLnBrk="1" hangingPunct="1">
              <a:buFontTx/>
              <a:buNone/>
            </a:pPr>
            <a:endParaRPr lang="en-US" altLang="en-US" sz="2400">
              <a:solidFill>
                <a:schemeClr val="accent2"/>
              </a:solidFill>
            </a:endParaRPr>
          </a:p>
          <a:p>
            <a:pPr algn="l" eaLnBrk="1" hangingPunct="1">
              <a:buFontTx/>
              <a:buNone/>
            </a:pPr>
            <a:endParaRPr lang="en-US" altLang="en-US">
              <a:solidFill>
                <a:schemeClr val="accent2"/>
              </a:solidFill>
            </a:endParaRPr>
          </a:p>
          <a:p>
            <a:pPr algn="l" eaLnBrk="1" hangingPunct="1">
              <a:buFontTx/>
              <a:buNone/>
            </a:pPr>
            <a:endParaRPr lang="en-US" altLang="en-US">
              <a:solidFill>
                <a:schemeClr val="accent2"/>
              </a:solidFill>
            </a:endParaRPr>
          </a:p>
          <a:p>
            <a:pPr algn="l" eaLnBrk="1" hangingPunct="1">
              <a:buFontTx/>
              <a:buNone/>
            </a:pPr>
            <a:endParaRPr lang="en-US" altLang="en-US">
              <a:solidFill>
                <a:schemeClr val="accent2"/>
              </a:solidFill>
            </a:endParaRPr>
          </a:p>
        </p:txBody>
      </p:sp>
      <p:pic>
        <p:nvPicPr>
          <p:cNvPr id="16388" name="Picture 4" descr="_811835_blood300[1]">
            <a:extLst>
              <a:ext uri="{FF2B5EF4-FFF2-40B4-BE49-F238E27FC236}">
                <a16:creationId xmlns:a16="http://schemas.microsoft.com/office/drawing/2014/main" id="{8FA8764F-1942-4D1E-93AC-1D464A83E7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625" y="2924175"/>
            <a:ext cx="3635375"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l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7305FAB9-1F19-4461-BB46-8A1946D5E816}"/>
              </a:ext>
            </a:extLst>
          </p:cNvPr>
          <p:cNvSpPr>
            <a:spLocks noGrp="1" noChangeArrowheads="1"/>
          </p:cNvSpPr>
          <p:nvPr>
            <p:ph type="title"/>
          </p:nvPr>
        </p:nvSpPr>
        <p:spPr>
          <a:xfrm>
            <a:off x="0" y="0"/>
            <a:ext cx="9144000" cy="765175"/>
          </a:xfrm>
        </p:spPr>
        <p:txBody>
          <a:bodyPr/>
          <a:lstStyle/>
          <a:p>
            <a:pPr algn="l" eaLnBrk="1" hangingPunct="1"/>
            <a:r>
              <a:rPr lang="en-US" altLang="en-US" sz="3600" u="sng">
                <a:solidFill>
                  <a:srgbClr val="CC3300"/>
                </a:solidFill>
              </a:rPr>
              <a:t>Donor selection</a:t>
            </a:r>
            <a:r>
              <a:rPr lang="en-US" altLang="en-US"/>
              <a:t> </a:t>
            </a:r>
          </a:p>
        </p:txBody>
      </p:sp>
      <p:sp>
        <p:nvSpPr>
          <p:cNvPr id="17411" name="Rectangle 3">
            <a:extLst>
              <a:ext uri="{FF2B5EF4-FFF2-40B4-BE49-F238E27FC236}">
                <a16:creationId xmlns:a16="http://schemas.microsoft.com/office/drawing/2014/main" id="{15B2C45E-D7B0-4B39-9B1D-E767C56E71F7}"/>
              </a:ext>
            </a:extLst>
          </p:cNvPr>
          <p:cNvSpPr>
            <a:spLocks noGrp="1" noChangeArrowheads="1"/>
          </p:cNvSpPr>
          <p:nvPr>
            <p:ph type="body" idx="1"/>
          </p:nvPr>
        </p:nvSpPr>
        <p:spPr>
          <a:xfrm>
            <a:off x="0" y="836613"/>
            <a:ext cx="9144000" cy="6381750"/>
          </a:xfrm>
        </p:spPr>
        <p:txBody>
          <a:bodyPr/>
          <a:lstStyle/>
          <a:p>
            <a:pPr algn="l" eaLnBrk="1" hangingPunct="1">
              <a:lnSpc>
                <a:spcPct val="80000"/>
              </a:lnSpc>
              <a:buFontTx/>
              <a:buNone/>
            </a:pPr>
            <a:endParaRPr lang="en-US" altLang="en-US" sz="1800">
              <a:solidFill>
                <a:schemeClr val="accent2"/>
              </a:solidFill>
            </a:endParaRPr>
          </a:p>
          <a:p>
            <a:pPr algn="l" eaLnBrk="1" hangingPunct="1">
              <a:lnSpc>
                <a:spcPct val="80000"/>
              </a:lnSpc>
              <a:buFontTx/>
              <a:buNone/>
            </a:pPr>
            <a:r>
              <a:rPr lang="en-US" altLang="en-US" sz="2400">
                <a:solidFill>
                  <a:srgbClr val="CC3300"/>
                </a:solidFill>
              </a:rPr>
              <a:t>1</a:t>
            </a:r>
            <a:r>
              <a:rPr lang="en-US" altLang="en-US" sz="2400">
                <a:solidFill>
                  <a:schemeClr val="accent2"/>
                </a:solidFill>
              </a:rPr>
              <a:t>.donors are asked if they have ever had heart, lung, or blood          diseases. irregular heartbeat, disease of the blood vessels in      the brain, heart failure, </a:t>
            </a:r>
          </a:p>
          <a:p>
            <a:pPr algn="l" eaLnBrk="1" hangingPunct="1">
              <a:lnSpc>
                <a:spcPct val="80000"/>
              </a:lnSpc>
              <a:buFontTx/>
              <a:buNone/>
            </a:pPr>
            <a:r>
              <a:rPr lang="en-US" altLang="en-US" sz="2400">
                <a:solidFill>
                  <a:srgbClr val="CC3300"/>
                </a:solidFill>
              </a:rPr>
              <a:t>2.</a:t>
            </a:r>
            <a:r>
              <a:rPr lang="en-US" altLang="en-US" sz="2400">
                <a:solidFill>
                  <a:schemeClr val="accent2"/>
                </a:solidFill>
              </a:rPr>
              <a:t>People who have undergone recent surgery are permitted to         donate blood when they have resumed full activity. However,    if a transfusion was given at the time of surgery, donation is       not allowed for one year. </a:t>
            </a:r>
            <a:endParaRPr lang="en-US" altLang="en-US" sz="2400" b="1" u="sng">
              <a:solidFill>
                <a:srgbClr val="CC3300"/>
              </a:solidFill>
            </a:endParaRPr>
          </a:p>
          <a:p>
            <a:pPr algn="l" eaLnBrk="1" hangingPunct="1">
              <a:lnSpc>
                <a:spcPct val="80000"/>
              </a:lnSpc>
              <a:buFontTx/>
              <a:buNone/>
            </a:pPr>
            <a:r>
              <a:rPr lang="en-US" altLang="en-US" sz="2400">
                <a:solidFill>
                  <a:srgbClr val="CC3300"/>
                </a:solidFill>
              </a:rPr>
              <a:t>3.</a:t>
            </a:r>
            <a:r>
              <a:rPr lang="en-US" altLang="en-US" sz="2400">
                <a:solidFill>
                  <a:schemeClr val="accent2"/>
                </a:solidFill>
              </a:rPr>
              <a:t>Women who are pregnant are not permitted to donate blood           during pregnancy and for six weeks after the pregnancy                   ends. </a:t>
            </a:r>
          </a:p>
          <a:p>
            <a:pPr algn="l" eaLnBrk="1" hangingPunct="1">
              <a:lnSpc>
                <a:spcPct val="80000"/>
              </a:lnSpc>
              <a:buFontTx/>
              <a:buNone/>
            </a:pPr>
            <a:r>
              <a:rPr lang="en-US" altLang="en-US" sz="2400">
                <a:solidFill>
                  <a:srgbClr val="CC3300"/>
                </a:solidFill>
              </a:rPr>
              <a:t>4</a:t>
            </a:r>
            <a:r>
              <a:rPr lang="en-US" altLang="en-US" sz="2400">
                <a:solidFill>
                  <a:schemeClr val="accent2"/>
                </a:solidFill>
              </a:rPr>
              <a:t>.The minimum age for blood donation is 16 years,                              depending upon the state., In most cases, there is no upper        age limit for donation,</a:t>
            </a:r>
          </a:p>
          <a:p>
            <a:pPr algn="l" eaLnBrk="1" hangingPunct="1">
              <a:lnSpc>
                <a:spcPct val="80000"/>
              </a:lnSpc>
              <a:buFontTx/>
              <a:buNone/>
            </a:pPr>
            <a:r>
              <a:rPr lang="en-US" altLang="en-US" sz="2400">
                <a:solidFill>
                  <a:srgbClr val="CC3300"/>
                </a:solidFill>
              </a:rPr>
              <a:t>5.</a:t>
            </a:r>
            <a:r>
              <a:rPr lang="en-US" altLang="en-US" sz="2400">
                <a:solidFill>
                  <a:schemeClr val="accent2"/>
                </a:solidFill>
              </a:rPr>
              <a:t>Individuals weighing less than 50 kg are not permitted to donate     blood. The less a donor weighs, the greater the likelihood of        having a reaction, such as dizziness and fainting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B542B23-B510-4044-9ED6-2104538FF832}"/>
              </a:ext>
            </a:extLst>
          </p:cNvPr>
          <p:cNvSpPr>
            <a:spLocks noGrp="1" noChangeArrowheads="1"/>
          </p:cNvSpPr>
          <p:nvPr>
            <p:ph type="title"/>
          </p:nvPr>
        </p:nvSpPr>
        <p:spPr/>
        <p:txBody>
          <a:bodyPr/>
          <a:lstStyle/>
          <a:p>
            <a:pPr eaLnBrk="1" hangingPunct="1"/>
            <a:r>
              <a:rPr lang="en-US" altLang="en-US">
                <a:solidFill>
                  <a:srgbClr val="CC3300"/>
                </a:solidFill>
              </a:rPr>
              <a:t>Apheresis donation</a:t>
            </a:r>
            <a:r>
              <a:rPr lang="ar-SA" altLang="en-US"/>
              <a:t> </a:t>
            </a:r>
            <a:endParaRPr lang="en-US" altLang="en-US"/>
          </a:p>
        </p:txBody>
      </p:sp>
      <p:sp>
        <p:nvSpPr>
          <p:cNvPr id="18435" name="Rectangle 3">
            <a:extLst>
              <a:ext uri="{FF2B5EF4-FFF2-40B4-BE49-F238E27FC236}">
                <a16:creationId xmlns:a16="http://schemas.microsoft.com/office/drawing/2014/main" id="{12603831-60D7-4074-8B4D-8210F5E2236C}"/>
              </a:ext>
            </a:extLst>
          </p:cNvPr>
          <p:cNvSpPr>
            <a:spLocks noGrp="1" noChangeArrowheads="1"/>
          </p:cNvSpPr>
          <p:nvPr>
            <p:ph type="body" idx="1"/>
          </p:nvPr>
        </p:nvSpPr>
        <p:spPr>
          <a:xfrm>
            <a:off x="0" y="1600200"/>
            <a:ext cx="9144000" cy="4525963"/>
          </a:xfrm>
        </p:spPr>
        <p:txBody>
          <a:bodyPr/>
          <a:lstStyle/>
          <a:p>
            <a:pPr algn="l" eaLnBrk="1" hangingPunct="1">
              <a:buFontTx/>
              <a:buNone/>
            </a:pPr>
            <a:r>
              <a:rPr lang="en-US" altLang="en-US" sz="2400">
                <a:solidFill>
                  <a:srgbClr val="FF3300"/>
                </a:solidFill>
              </a:rPr>
              <a:t>*</a:t>
            </a:r>
            <a:r>
              <a:rPr lang="en-US" altLang="en-US" sz="2400">
                <a:solidFill>
                  <a:schemeClr val="accent2"/>
                </a:solidFill>
              </a:rPr>
              <a:t>  A donor gives only RBC.  platelets, WBC. rather than whole blood. </a:t>
            </a:r>
          </a:p>
          <a:p>
            <a:pPr algn="l" eaLnBrk="1" hangingPunct="1">
              <a:buFontTx/>
              <a:buNone/>
            </a:pPr>
            <a:endParaRPr lang="en-US" altLang="en-US" sz="2400">
              <a:solidFill>
                <a:schemeClr val="accent2"/>
              </a:solidFill>
            </a:endParaRPr>
          </a:p>
          <a:p>
            <a:pPr algn="l" eaLnBrk="1" hangingPunct="1">
              <a:buFontTx/>
              <a:buNone/>
            </a:pPr>
            <a:r>
              <a:rPr lang="en-US" altLang="en-US" sz="2400">
                <a:solidFill>
                  <a:srgbClr val="FF3300"/>
                </a:solidFill>
              </a:rPr>
              <a:t>*</a:t>
            </a:r>
            <a:r>
              <a:rPr lang="en-US" altLang="en-US" sz="2400">
                <a:solidFill>
                  <a:schemeClr val="accent2"/>
                </a:solidFill>
              </a:rPr>
              <a:t> A whole blood is drawn from the donor, and a machine                       separates the blood into its components selectively and</a:t>
            </a:r>
          </a:p>
          <a:p>
            <a:pPr algn="l" eaLnBrk="1" hangingPunct="1">
              <a:buFontTx/>
              <a:buNone/>
            </a:pPr>
            <a:r>
              <a:rPr lang="en-US" altLang="en-US" sz="2400">
                <a:solidFill>
                  <a:schemeClr val="accent2"/>
                </a:solidFill>
              </a:rPr>
              <a:t>     returns the rest of the blood to the donor.</a:t>
            </a:r>
            <a:r>
              <a:rPr lang="en-US" altLang="en-US" sz="2800">
                <a:solidFill>
                  <a:schemeClr val="accent2"/>
                </a:solidFill>
              </a:rPr>
              <a:t> </a:t>
            </a:r>
          </a:p>
          <a:p>
            <a:pPr algn="l" eaLnBrk="1" hangingPunct="1">
              <a:buFontTx/>
              <a:buNone/>
            </a:pPr>
            <a:endParaRPr lang="en-US" altLang="en-US" sz="2400">
              <a:solidFill>
                <a:schemeClr val="accent2"/>
              </a:solidFill>
            </a:endParaRPr>
          </a:p>
          <a:p>
            <a:pPr algn="l" eaLnBrk="1" hangingPunct="1">
              <a:buFontTx/>
              <a:buNone/>
            </a:pPr>
            <a:r>
              <a:rPr lang="en-US" altLang="en-US" sz="2400">
                <a:solidFill>
                  <a:schemeClr val="accent2"/>
                </a:solidFill>
              </a:rPr>
              <a:t>- erythrocytapheresis </a:t>
            </a:r>
          </a:p>
          <a:p>
            <a:pPr algn="l" eaLnBrk="1" hangingPunct="1">
              <a:buFontTx/>
              <a:buNone/>
            </a:pPr>
            <a:r>
              <a:rPr lang="en-US" altLang="en-US" sz="2400">
                <a:solidFill>
                  <a:schemeClr val="accent2"/>
                </a:solidFill>
              </a:rPr>
              <a:t>- plateletpheresis,</a:t>
            </a:r>
          </a:p>
          <a:p>
            <a:pPr algn="l" eaLnBrk="1" hangingPunct="1">
              <a:buFontTx/>
              <a:buNone/>
            </a:pPr>
            <a:r>
              <a:rPr lang="en-US" altLang="en-US" sz="2400">
                <a:solidFill>
                  <a:schemeClr val="accent2"/>
                </a:solidFill>
              </a:rPr>
              <a:t>- Leukapheresis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38956C65-BAD2-4078-A98F-BD344C1E7A09}"/>
              </a:ext>
            </a:extLst>
          </p:cNvPr>
          <p:cNvSpPr>
            <a:spLocks noGrp="1" noChangeArrowheads="1"/>
          </p:cNvSpPr>
          <p:nvPr>
            <p:ph type="title" idx="4294967295"/>
          </p:nvPr>
        </p:nvSpPr>
        <p:spPr>
          <a:xfrm>
            <a:off x="539750" y="0"/>
            <a:ext cx="8229600" cy="981075"/>
          </a:xfrm>
        </p:spPr>
        <p:txBody>
          <a:bodyPr/>
          <a:lstStyle/>
          <a:p>
            <a:pPr eaLnBrk="1" hangingPunct="1"/>
            <a:r>
              <a:rPr lang="en-US" altLang="en-US">
                <a:solidFill>
                  <a:srgbClr val="FF0000"/>
                </a:solidFill>
              </a:rPr>
              <a:t>Blood screening for infection</a:t>
            </a:r>
            <a:r>
              <a:rPr lang="ar-SA" altLang="en-US"/>
              <a:t> </a:t>
            </a:r>
            <a:endParaRPr lang="en-US" altLang="en-US"/>
          </a:p>
        </p:txBody>
      </p:sp>
      <p:sp>
        <p:nvSpPr>
          <p:cNvPr id="19459" name="Rectangle 3">
            <a:extLst>
              <a:ext uri="{FF2B5EF4-FFF2-40B4-BE49-F238E27FC236}">
                <a16:creationId xmlns:a16="http://schemas.microsoft.com/office/drawing/2014/main" id="{CC0A3A2D-492B-4704-BAC1-563A7F4330ED}"/>
              </a:ext>
            </a:extLst>
          </p:cNvPr>
          <p:cNvSpPr>
            <a:spLocks noGrp="1" noChangeArrowheads="1"/>
          </p:cNvSpPr>
          <p:nvPr>
            <p:ph type="body" idx="4294967295"/>
          </p:nvPr>
        </p:nvSpPr>
        <p:spPr>
          <a:xfrm>
            <a:off x="0" y="1125538"/>
            <a:ext cx="9144000" cy="5429250"/>
          </a:xfrm>
        </p:spPr>
        <p:txBody>
          <a:bodyPr/>
          <a:lstStyle/>
          <a:p>
            <a:pPr algn="l" eaLnBrk="1" hangingPunct="1">
              <a:buFontTx/>
              <a:buNone/>
            </a:pPr>
            <a:r>
              <a:rPr lang="en-US" altLang="en-US" sz="2800" b="1"/>
              <a:t>all donated blood in the </a:t>
            </a:r>
            <a:r>
              <a:rPr lang="en-US" altLang="en-US" sz="2800" b="1">
                <a:hlinkClick r:id="rId2" tooltip="United States"/>
              </a:rPr>
              <a:t>United States</a:t>
            </a:r>
            <a:r>
              <a:rPr lang="en-US" altLang="en-US" sz="2800" b="1"/>
              <a:t> is screened for the following infectious agents</a:t>
            </a:r>
            <a:r>
              <a:rPr lang="en-US" altLang="en-US" sz="3600" b="1"/>
              <a:t> ,</a:t>
            </a:r>
            <a:r>
              <a:rPr lang="en-US" altLang="en-US" sz="2800" b="1"/>
              <a:t>As of mid-</a:t>
            </a:r>
            <a:r>
              <a:rPr lang="en-US" altLang="en-US" sz="2800" b="1">
                <a:hlinkClick r:id="rId3" tooltip="2005"/>
              </a:rPr>
              <a:t>2005</a:t>
            </a:r>
            <a:endParaRPr lang="en-US" altLang="en-US" sz="3600"/>
          </a:p>
          <a:p>
            <a:pPr algn="l" eaLnBrk="1" hangingPunct="1">
              <a:buFontTx/>
              <a:buNone/>
            </a:pPr>
            <a:r>
              <a:rPr lang="en-US" altLang="en-US" sz="2800"/>
              <a:t>    </a:t>
            </a:r>
          </a:p>
          <a:p>
            <a:pPr algn="l" eaLnBrk="1" hangingPunct="1">
              <a:buFontTx/>
              <a:buNone/>
            </a:pPr>
            <a:r>
              <a:rPr lang="en-US" altLang="en-US" sz="2800"/>
              <a:t>     - </a:t>
            </a:r>
            <a:r>
              <a:rPr lang="en-US" altLang="en-US" sz="2800">
                <a:hlinkClick r:id="rId4" tooltip="HIV-1"/>
              </a:rPr>
              <a:t>HIV-1</a:t>
            </a:r>
            <a:r>
              <a:rPr lang="en-US" altLang="en-US" sz="2800"/>
              <a:t> and </a:t>
            </a:r>
            <a:r>
              <a:rPr lang="en-US" altLang="en-US" sz="2800">
                <a:hlinkClick r:id="rId5" tooltip="HIV-2"/>
              </a:rPr>
              <a:t>HIV-2</a:t>
            </a:r>
            <a:endParaRPr lang="ar-SA" altLang="en-US" sz="2800"/>
          </a:p>
          <a:p>
            <a:pPr algn="l" eaLnBrk="1" hangingPunct="1">
              <a:buFontTx/>
              <a:buNone/>
            </a:pPr>
            <a:r>
              <a:rPr lang="en-US" altLang="en-US" sz="2800"/>
              <a:t>     - </a:t>
            </a:r>
            <a:r>
              <a:rPr lang="en-US" altLang="en-US" sz="2800">
                <a:hlinkClick r:id="rId6" tooltip="Human T-lymphotropic virus"/>
              </a:rPr>
              <a:t>Human T-lymphotropic virus</a:t>
            </a:r>
            <a:r>
              <a:rPr lang="en-US" altLang="en-US" sz="2800"/>
              <a:t> (HTLV-1 and HTLV-2)       - </a:t>
            </a:r>
            <a:r>
              <a:rPr lang="en-US" altLang="en-US" sz="2800">
                <a:hlinkClick r:id="rId7" tooltip="Hepatitis C"/>
              </a:rPr>
              <a:t>Hepatitis C</a:t>
            </a:r>
            <a:endParaRPr lang="ar-SA" altLang="en-US" sz="2800"/>
          </a:p>
          <a:p>
            <a:pPr algn="l" eaLnBrk="1" hangingPunct="1">
              <a:buFontTx/>
              <a:buNone/>
            </a:pPr>
            <a:r>
              <a:rPr lang="en-US" altLang="en-US" sz="2800"/>
              <a:t>     -</a:t>
            </a:r>
            <a:r>
              <a:rPr lang="en-US" altLang="en-US" sz="2800">
                <a:hlinkClick r:id="rId8" tooltip="Hepatitis B"/>
              </a:rPr>
              <a:t>Hepatitis B</a:t>
            </a:r>
            <a:r>
              <a:rPr lang="en-US" altLang="en-US" sz="2800"/>
              <a:t>   </a:t>
            </a:r>
            <a:endParaRPr lang="ar-SA" altLang="en-US" sz="2800"/>
          </a:p>
          <a:p>
            <a:pPr algn="l" eaLnBrk="1" hangingPunct="1">
              <a:buFontTx/>
              <a:buNone/>
            </a:pPr>
            <a:r>
              <a:rPr lang="en-US" altLang="en-US" sz="2800"/>
              <a:t>     -</a:t>
            </a:r>
            <a:r>
              <a:rPr lang="en-US" altLang="en-US" sz="2800">
                <a:hlinkClick r:id="rId9" tooltip="West Nile virus"/>
              </a:rPr>
              <a:t>West Nile virus</a:t>
            </a:r>
            <a:endParaRPr lang="en-US" altLang="en-US" sz="2800"/>
          </a:p>
          <a:p>
            <a:pPr algn="l" eaLnBrk="1" hangingPunct="1">
              <a:buFontTx/>
              <a:buNone/>
            </a:pPr>
            <a:r>
              <a:rPr lang="en-US" altLang="en-US" sz="2800"/>
              <a:t>     -</a:t>
            </a:r>
            <a:r>
              <a:rPr lang="en-US" altLang="en-US" sz="2800">
                <a:hlinkClick r:id="rId10" tooltip="Treponema pallidum"/>
              </a:rPr>
              <a:t>Treponema pallidum</a:t>
            </a:r>
            <a:r>
              <a:rPr lang="ar-SA" altLang="en-US" sz="2800"/>
              <a:t> </a:t>
            </a:r>
          </a:p>
          <a:p>
            <a:pPr algn="l" eaLnBrk="1" hangingPunct="1">
              <a:buFontTx/>
              <a:buNone/>
            </a:pPr>
            <a:r>
              <a:rPr lang="en-US" altLang="en-US" sz="2800"/>
              <a:t> </a:t>
            </a:r>
          </a:p>
          <a:p>
            <a:pPr algn="l" eaLnBrk="1" hangingPunct="1">
              <a:buFontTx/>
              <a:buNone/>
            </a:pPr>
            <a:endParaRPr lang="en-US" altLang="en-US" sz="2800"/>
          </a:p>
        </p:txBody>
      </p:sp>
    </p:spTree>
  </p:cSld>
  <p:clrMapOvr>
    <a:masterClrMapping/>
  </p:clrMapOvr>
  <p:transition spd="slow">
    <p:cover dir="l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6942AA11-0A97-49DB-868E-4CDB317F9C8A}"/>
              </a:ext>
            </a:extLst>
          </p:cNvPr>
          <p:cNvSpPr>
            <a:spLocks noGrp="1" noChangeArrowheads="1"/>
          </p:cNvSpPr>
          <p:nvPr>
            <p:ph type="title"/>
          </p:nvPr>
        </p:nvSpPr>
        <p:spPr>
          <a:xfrm>
            <a:off x="0" y="260350"/>
            <a:ext cx="9144000" cy="1143000"/>
          </a:xfrm>
        </p:spPr>
        <p:txBody>
          <a:bodyPr/>
          <a:lstStyle/>
          <a:p>
            <a:pPr algn="l" eaLnBrk="1" hangingPunct="1"/>
            <a:r>
              <a:rPr lang="en-US" altLang="en-US" u="sng">
                <a:solidFill>
                  <a:srgbClr val="FF0000"/>
                </a:solidFill>
              </a:rPr>
              <a:t>Processing of blood</a:t>
            </a:r>
            <a:r>
              <a:rPr lang="en-US" altLang="en-US">
                <a:solidFill>
                  <a:srgbClr val="FF0000"/>
                </a:solidFill>
              </a:rPr>
              <a:t> :</a:t>
            </a:r>
            <a:endParaRPr lang="en-US" altLang="en-US"/>
          </a:p>
        </p:txBody>
      </p:sp>
      <p:sp>
        <p:nvSpPr>
          <p:cNvPr id="20483" name="Rectangle 3">
            <a:extLst>
              <a:ext uri="{FF2B5EF4-FFF2-40B4-BE49-F238E27FC236}">
                <a16:creationId xmlns:a16="http://schemas.microsoft.com/office/drawing/2014/main" id="{7E286112-41E0-4FDA-972A-3C827914B37C}"/>
              </a:ext>
            </a:extLst>
          </p:cNvPr>
          <p:cNvSpPr>
            <a:spLocks noGrp="1" noChangeArrowheads="1"/>
          </p:cNvSpPr>
          <p:nvPr>
            <p:ph type="body" idx="1"/>
          </p:nvPr>
        </p:nvSpPr>
        <p:spPr/>
        <p:txBody>
          <a:bodyPr/>
          <a:lstStyle/>
          <a:p>
            <a:pPr algn="l" eaLnBrk="1" hangingPunct="1">
              <a:buFontTx/>
              <a:buNone/>
            </a:pPr>
            <a:endParaRPr lang="en-US" altLang="en-US" b="1"/>
          </a:p>
          <a:p>
            <a:pPr algn="l" eaLnBrk="1" hangingPunct="1">
              <a:buFontTx/>
              <a:buNone/>
            </a:pPr>
            <a:r>
              <a:rPr lang="en-US" altLang="en-US" b="1">
                <a:solidFill>
                  <a:srgbClr val="FF0000"/>
                </a:solidFill>
              </a:rPr>
              <a:t>1.</a:t>
            </a:r>
            <a:r>
              <a:rPr lang="en-US" altLang="en-US" b="1">
                <a:solidFill>
                  <a:schemeClr val="tx2"/>
                </a:solidFill>
              </a:rPr>
              <a:t> </a:t>
            </a:r>
            <a:r>
              <a:rPr lang="en-US" altLang="en-US" b="1">
                <a:solidFill>
                  <a:schemeClr val="accent2"/>
                </a:solidFill>
              </a:rPr>
              <a:t>Component separation</a:t>
            </a:r>
            <a:r>
              <a:rPr lang="en-US" altLang="en-US">
                <a:solidFill>
                  <a:schemeClr val="tx2"/>
                </a:solidFill>
              </a:rPr>
              <a:t> </a:t>
            </a:r>
          </a:p>
          <a:p>
            <a:pPr algn="l" eaLnBrk="1" hangingPunct="1">
              <a:buFontTx/>
              <a:buNone/>
            </a:pPr>
            <a:endParaRPr lang="en-US" altLang="en-US" b="1">
              <a:solidFill>
                <a:srgbClr val="FF0000"/>
              </a:solidFill>
            </a:endParaRPr>
          </a:p>
          <a:p>
            <a:pPr algn="l" eaLnBrk="1" hangingPunct="1">
              <a:buFontTx/>
              <a:buNone/>
            </a:pPr>
            <a:r>
              <a:rPr lang="en-US" altLang="en-US" b="1">
                <a:solidFill>
                  <a:srgbClr val="FF0000"/>
                </a:solidFill>
              </a:rPr>
              <a:t>2.</a:t>
            </a:r>
            <a:r>
              <a:rPr lang="en-US" altLang="en-US" b="1">
                <a:solidFill>
                  <a:schemeClr val="tx2"/>
                </a:solidFill>
              </a:rPr>
              <a:t> </a:t>
            </a:r>
            <a:r>
              <a:rPr lang="en-US" altLang="en-US" b="1">
                <a:solidFill>
                  <a:schemeClr val="accent2"/>
                </a:solidFill>
              </a:rPr>
              <a:t>Leukoreduction</a:t>
            </a:r>
            <a:r>
              <a:rPr lang="en-US" altLang="en-US">
                <a:solidFill>
                  <a:schemeClr val="accent2"/>
                </a:solidFill>
              </a:rPr>
              <a:t>,</a:t>
            </a:r>
            <a:r>
              <a:rPr lang="en-US" altLang="en-US">
                <a:solidFill>
                  <a:schemeClr val="tx2"/>
                </a:solidFill>
              </a:rPr>
              <a:t> </a:t>
            </a:r>
          </a:p>
          <a:p>
            <a:pPr algn="l" eaLnBrk="1" hangingPunct="1">
              <a:buFontTx/>
              <a:buNone/>
            </a:pPr>
            <a:endParaRPr lang="en-US" altLang="en-US" b="1">
              <a:solidFill>
                <a:srgbClr val="FF0000"/>
              </a:solidFill>
            </a:endParaRPr>
          </a:p>
          <a:p>
            <a:pPr algn="l" eaLnBrk="1" hangingPunct="1">
              <a:buFontTx/>
              <a:buNone/>
            </a:pPr>
            <a:r>
              <a:rPr lang="en-US" altLang="en-US" b="1">
                <a:solidFill>
                  <a:srgbClr val="FF0000"/>
                </a:solidFill>
              </a:rPr>
              <a:t>3.</a:t>
            </a:r>
            <a:r>
              <a:rPr lang="en-US" altLang="en-US" b="1">
                <a:solidFill>
                  <a:schemeClr val="tx2"/>
                </a:solidFill>
              </a:rPr>
              <a:t> </a:t>
            </a:r>
            <a:r>
              <a:rPr lang="en-US" altLang="en-US" b="1">
                <a:solidFill>
                  <a:schemeClr val="accent2"/>
                </a:solidFill>
              </a:rPr>
              <a:t>Irradiation</a:t>
            </a:r>
            <a:r>
              <a:rPr lang="en-US" altLang="en-US">
                <a:solidFill>
                  <a:schemeClr val="tx2"/>
                </a:solidFill>
              </a:rPr>
              <a:t>. </a:t>
            </a:r>
          </a:p>
          <a:p>
            <a:pPr algn="l" eaLnBrk="1" hangingPunct="1">
              <a:buFontTx/>
              <a:buNone/>
            </a:pPr>
            <a:endParaRPr lang="en-US" altLang="en-US" u="sng"/>
          </a:p>
        </p:txBody>
      </p:sp>
    </p:spTree>
  </p:cSld>
  <p:clrMapOvr>
    <a:masterClrMapping/>
  </p:clrMapOvr>
  <p:transition spd="slow">
    <p:push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06AE5AF7-C2FD-4BA8-9CD7-42D72836D895}"/>
              </a:ext>
            </a:extLst>
          </p:cNvPr>
          <p:cNvSpPr>
            <a:spLocks noGrp="1" noChangeArrowheads="1"/>
          </p:cNvSpPr>
          <p:nvPr>
            <p:ph type="ctrTitle"/>
          </p:nvPr>
        </p:nvSpPr>
        <p:spPr>
          <a:xfrm>
            <a:off x="0" y="0"/>
            <a:ext cx="9144000" cy="1470025"/>
          </a:xfrm>
        </p:spPr>
        <p:txBody>
          <a:bodyPr/>
          <a:lstStyle/>
          <a:p>
            <a:pPr algn="l" eaLnBrk="1" hangingPunct="1"/>
            <a:r>
              <a:rPr lang="en-US" altLang="en-US" u="sng">
                <a:solidFill>
                  <a:srgbClr val="FF0000"/>
                </a:solidFill>
              </a:rPr>
              <a:t>DEFINITION</a:t>
            </a:r>
            <a:r>
              <a:rPr lang="en-US" altLang="en-US">
                <a:solidFill>
                  <a:srgbClr val="FF0000"/>
                </a:solidFill>
              </a:rPr>
              <a:t> :</a:t>
            </a:r>
          </a:p>
        </p:txBody>
      </p:sp>
      <p:sp>
        <p:nvSpPr>
          <p:cNvPr id="3075" name="Rectangle 5">
            <a:extLst>
              <a:ext uri="{FF2B5EF4-FFF2-40B4-BE49-F238E27FC236}">
                <a16:creationId xmlns:a16="http://schemas.microsoft.com/office/drawing/2014/main" id="{3E8ED108-0FE3-4DC0-970D-B5F928267DAA}"/>
              </a:ext>
            </a:extLst>
          </p:cNvPr>
          <p:cNvSpPr>
            <a:spLocks noGrp="1" noChangeArrowheads="1"/>
          </p:cNvSpPr>
          <p:nvPr>
            <p:ph type="subTitle" idx="1"/>
          </p:nvPr>
        </p:nvSpPr>
        <p:spPr>
          <a:xfrm>
            <a:off x="0" y="1125538"/>
            <a:ext cx="9144000" cy="5732462"/>
          </a:xfrm>
        </p:spPr>
        <p:txBody>
          <a:bodyPr/>
          <a:lstStyle/>
          <a:p>
            <a:pPr algn="l" rtl="0" eaLnBrk="1" hangingPunct="1"/>
            <a:endParaRPr lang="en-US" altLang="en-US" sz="3600" b="1">
              <a:solidFill>
                <a:schemeClr val="accent2"/>
              </a:solidFill>
            </a:endParaRPr>
          </a:p>
          <a:p>
            <a:pPr algn="l" rtl="0" eaLnBrk="1" hangingPunct="1"/>
            <a:r>
              <a:rPr lang="en-US" altLang="en-US" sz="3600" b="1">
                <a:solidFill>
                  <a:schemeClr val="accent2"/>
                </a:solidFill>
              </a:rPr>
              <a:t>The process of transfering blood or                               blood products from one person to the circulatory system of another</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B5818A3-4A60-46D1-9CC5-C4709CDA2A0B}"/>
              </a:ext>
            </a:extLst>
          </p:cNvPr>
          <p:cNvSpPr>
            <a:spLocks noGrp="1" noChangeArrowheads="1"/>
          </p:cNvSpPr>
          <p:nvPr>
            <p:ph type="title" idx="4294967295"/>
          </p:nvPr>
        </p:nvSpPr>
        <p:spPr>
          <a:xfrm>
            <a:off x="0" y="-242888"/>
            <a:ext cx="8229600" cy="1143001"/>
          </a:xfrm>
        </p:spPr>
        <p:txBody>
          <a:bodyPr/>
          <a:lstStyle/>
          <a:p>
            <a:pPr algn="l" eaLnBrk="1" hangingPunct="1"/>
            <a:r>
              <a:rPr lang="en-US" altLang="en-US" sz="2800" b="1">
                <a:solidFill>
                  <a:srgbClr val="FF0000"/>
                </a:solidFill>
              </a:rPr>
              <a:t>1.</a:t>
            </a:r>
            <a:r>
              <a:rPr lang="en-US" altLang="en-US" sz="2800" b="1" u="sng">
                <a:solidFill>
                  <a:srgbClr val="FF0000"/>
                </a:solidFill>
              </a:rPr>
              <a:t>Blood components separation:</a:t>
            </a:r>
          </a:p>
        </p:txBody>
      </p:sp>
      <p:sp>
        <p:nvSpPr>
          <p:cNvPr id="21507" name="Rectangle 3">
            <a:extLst>
              <a:ext uri="{FF2B5EF4-FFF2-40B4-BE49-F238E27FC236}">
                <a16:creationId xmlns:a16="http://schemas.microsoft.com/office/drawing/2014/main" id="{CF6868CE-13B7-472F-A3DC-834A863B5CF0}"/>
              </a:ext>
            </a:extLst>
          </p:cNvPr>
          <p:cNvSpPr>
            <a:spLocks noGrp="1" noChangeArrowheads="1"/>
          </p:cNvSpPr>
          <p:nvPr>
            <p:ph type="body" idx="4294967295"/>
          </p:nvPr>
        </p:nvSpPr>
        <p:spPr>
          <a:xfrm>
            <a:off x="0" y="836613"/>
            <a:ext cx="9144000" cy="6021387"/>
          </a:xfrm>
        </p:spPr>
        <p:txBody>
          <a:bodyPr/>
          <a:lstStyle/>
          <a:p>
            <a:pPr algn="l" eaLnBrk="1" hangingPunct="1">
              <a:lnSpc>
                <a:spcPct val="80000"/>
              </a:lnSpc>
              <a:buFontTx/>
              <a:buNone/>
            </a:pPr>
            <a:r>
              <a:rPr lang="en-US" altLang="en-US" sz="2000" b="1">
                <a:solidFill>
                  <a:srgbClr val="FF0000"/>
                </a:solidFill>
              </a:rPr>
              <a:t>1.</a:t>
            </a:r>
            <a:r>
              <a:rPr lang="en-US" altLang="en-US" sz="2000" b="1" u="sng">
                <a:solidFill>
                  <a:srgbClr val="FF0000"/>
                </a:solidFill>
              </a:rPr>
              <a:t>Packed Red Blood Cells </a:t>
            </a:r>
            <a:r>
              <a:rPr lang="en-US" altLang="en-US" sz="2000" b="1">
                <a:solidFill>
                  <a:srgbClr val="FF0000"/>
                </a:solidFill>
              </a:rPr>
              <a:t>:</a:t>
            </a:r>
          </a:p>
          <a:p>
            <a:pPr algn="l" eaLnBrk="1" hangingPunct="1">
              <a:lnSpc>
                <a:spcPct val="80000"/>
              </a:lnSpc>
              <a:buFontTx/>
              <a:buNone/>
            </a:pPr>
            <a:r>
              <a:rPr lang="en-US" altLang="en-US" sz="2000"/>
              <a:t>      </a:t>
            </a:r>
            <a:r>
              <a:rPr lang="en-US" altLang="en-US" sz="2000" b="1" u="sng">
                <a:solidFill>
                  <a:srgbClr val="FF0000"/>
                </a:solidFill>
              </a:rPr>
              <a:t>Indications </a:t>
            </a:r>
            <a:r>
              <a:rPr lang="en-US" altLang="en-US" sz="2000" b="1">
                <a:solidFill>
                  <a:srgbClr val="FF0000"/>
                </a:solidFill>
              </a:rPr>
              <a:t>:</a:t>
            </a:r>
          </a:p>
          <a:p>
            <a:pPr algn="l" eaLnBrk="1" hangingPunct="1">
              <a:lnSpc>
                <a:spcPct val="80000"/>
              </a:lnSpc>
              <a:buFontTx/>
              <a:buNone/>
            </a:pPr>
            <a:r>
              <a:rPr lang="en-US" altLang="en-US" sz="2000" b="1"/>
              <a:t>             </a:t>
            </a:r>
            <a:r>
              <a:rPr lang="en-US" altLang="en-US" sz="2000" b="1">
                <a:solidFill>
                  <a:schemeClr val="accent2"/>
                </a:solidFill>
              </a:rPr>
              <a:t>a. Chronic anaemia</a:t>
            </a:r>
          </a:p>
          <a:p>
            <a:pPr algn="l" rtl="0" eaLnBrk="1" hangingPunct="1">
              <a:lnSpc>
                <a:spcPct val="80000"/>
              </a:lnSpc>
              <a:buFontTx/>
              <a:buNone/>
            </a:pPr>
            <a:r>
              <a:rPr lang="en-US" altLang="en-US" sz="2000" b="1">
                <a:solidFill>
                  <a:schemeClr val="accent2"/>
                </a:solidFill>
              </a:rPr>
              <a:t>             b. Elderly patient</a:t>
            </a:r>
          </a:p>
          <a:p>
            <a:pPr algn="l" rtl="0" eaLnBrk="1" hangingPunct="1">
              <a:lnSpc>
                <a:spcPct val="80000"/>
              </a:lnSpc>
              <a:buFontTx/>
              <a:buNone/>
            </a:pPr>
            <a:r>
              <a:rPr lang="en-US" altLang="en-US" sz="2000" b="1">
                <a:solidFill>
                  <a:schemeClr val="accent2"/>
                </a:solidFill>
              </a:rPr>
              <a:t>            c. Small children</a:t>
            </a:r>
          </a:p>
          <a:p>
            <a:pPr algn="l" rtl="0" eaLnBrk="1" hangingPunct="1">
              <a:lnSpc>
                <a:spcPct val="80000"/>
              </a:lnSpc>
              <a:buFontTx/>
              <a:buNone/>
            </a:pPr>
            <a:r>
              <a:rPr lang="en-US" altLang="en-US" sz="2000" b="1">
                <a:solidFill>
                  <a:schemeClr val="accent2"/>
                </a:solidFill>
              </a:rPr>
              <a:t>            d. Patients need large amount of blood</a:t>
            </a:r>
          </a:p>
          <a:p>
            <a:pPr algn="l" rtl="0" eaLnBrk="1" hangingPunct="1">
              <a:lnSpc>
                <a:spcPct val="80000"/>
              </a:lnSpc>
            </a:pPr>
            <a:endParaRPr lang="en-US" altLang="en-US" sz="2000" b="1" i="1">
              <a:solidFill>
                <a:srgbClr val="CC00FF"/>
              </a:solidFill>
            </a:endParaRPr>
          </a:p>
          <a:p>
            <a:pPr algn="l" rtl="0" eaLnBrk="1" hangingPunct="1">
              <a:lnSpc>
                <a:spcPct val="80000"/>
              </a:lnSpc>
              <a:buFontTx/>
              <a:buNone/>
            </a:pPr>
            <a:r>
              <a:rPr lang="en-US" altLang="en-US" sz="2000" b="1" i="1">
                <a:solidFill>
                  <a:srgbClr val="FF0000"/>
                </a:solidFill>
              </a:rPr>
              <a:t>  </a:t>
            </a:r>
            <a:r>
              <a:rPr lang="en-US" altLang="en-US" sz="2000" b="1">
                <a:solidFill>
                  <a:srgbClr val="FF0000"/>
                </a:solidFill>
              </a:rPr>
              <a:t>2.</a:t>
            </a:r>
            <a:r>
              <a:rPr lang="en-US" altLang="en-US" sz="2000" b="1">
                <a:solidFill>
                  <a:schemeClr val="accent2"/>
                </a:solidFill>
              </a:rPr>
              <a:t> </a:t>
            </a:r>
            <a:r>
              <a:rPr lang="en-US" altLang="en-US" sz="2000" b="1" u="sng">
                <a:solidFill>
                  <a:srgbClr val="FF0000"/>
                </a:solidFill>
              </a:rPr>
              <a:t>Platlet concentrates</a:t>
            </a:r>
            <a:r>
              <a:rPr lang="en-US" altLang="en-US" sz="2000" b="1" i="1">
                <a:solidFill>
                  <a:schemeClr val="accent2"/>
                </a:solidFill>
              </a:rPr>
              <a:t>: </a:t>
            </a:r>
            <a:r>
              <a:rPr lang="en-US" altLang="en-US" sz="2000" b="1">
                <a:solidFill>
                  <a:schemeClr val="accent2"/>
                </a:solidFill>
              </a:rPr>
              <a:t>stored at room temp.for 5 days</a:t>
            </a:r>
          </a:p>
          <a:p>
            <a:pPr algn="l" rtl="0" eaLnBrk="1" hangingPunct="1">
              <a:lnSpc>
                <a:spcPct val="80000"/>
              </a:lnSpc>
              <a:buFontTx/>
              <a:buNone/>
            </a:pPr>
            <a:r>
              <a:rPr lang="en-US" altLang="en-US" sz="2000" b="1" i="1">
                <a:solidFill>
                  <a:srgbClr val="FF0000"/>
                </a:solidFill>
              </a:rPr>
              <a:t>  </a:t>
            </a:r>
            <a:r>
              <a:rPr lang="en-US" altLang="en-US" sz="2000" b="1">
                <a:solidFill>
                  <a:srgbClr val="FF0000"/>
                </a:solidFill>
              </a:rPr>
              <a:t>3.</a:t>
            </a:r>
            <a:r>
              <a:rPr lang="en-US" altLang="en-US" sz="2000" b="1" u="sng">
                <a:solidFill>
                  <a:srgbClr val="FF0000"/>
                </a:solidFill>
              </a:rPr>
              <a:t>White Blood Cells</a:t>
            </a:r>
            <a:r>
              <a:rPr lang="en-US" altLang="en-US" sz="2000" b="1" i="1">
                <a:solidFill>
                  <a:schemeClr val="accent2"/>
                </a:solidFill>
              </a:rPr>
              <a:t>: </a:t>
            </a:r>
            <a:r>
              <a:rPr lang="en-US" altLang="en-US" sz="2000" b="1">
                <a:solidFill>
                  <a:schemeClr val="accent2"/>
                </a:solidFill>
              </a:rPr>
              <a:t>Transfused within 24 hours after collection</a:t>
            </a:r>
          </a:p>
          <a:p>
            <a:pPr algn="l" rtl="0" eaLnBrk="1" hangingPunct="1">
              <a:lnSpc>
                <a:spcPct val="80000"/>
              </a:lnSpc>
              <a:buFontTx/>
              <a:buNone/>
            </a:pPr>
            <a:r>
              <a:rPr lang="en-US" altLang="en-US" sz="2000" b="1" i="1">
                <a:solidFill>
                  <a:srgbClr val="FF0000"/>
                </a:solidFill>
              </a:rPr>
              <a:t>  4.</a:t>
            </a:r>
            <a:r>
              <a:rPr lang="en-US" altLang="en-US" sz="2000" b="1" i="1">
                <a:solidFill>
                  <a:schemeClr val="accent2"/>
                </a:solidFill>
              </a:rPr>
              <a:t> </a:t>
            </a:r>
            <a:r>
              <a:rPr lang="en-US" altLang="en-US" sz="2000" b="1" u="sng">
                <a:solidFill>
                  <a:srgbClr val="FF0000"/>
                </a:solidFill>
              </a:rPr>
              <a:t>Cryoprecipitate</a:t>
            </a:r>
            <a:r>
              <a:rPr lang="en-US" altLang="en-US" sz="2000" b="1">
                <a:solidFill>
                  <a:srgbClr val="FF0000"/>
                </a:solidFill>
              </a:rPr>
              <a:t>:</a:t>
            </a:r>
            <a:r>
              <a:rPr lang="en-US" altLang="en-US" sz="2000" b="1" i="1">
                <a:solidFill>
                  <a:schemeClr val="accent2"/>
                </a:solidFill>
              </a:rPr>
              <a:t> </a:t>
            </a:r>
            <a:r>
              <a:rPr lang="en-US" altLang="en-US" sz="2000" b="1">
                <a:solidFill>
                  <a:schemeClr val="accent2"/>
                </a:solidFill>
              </a:rPr>
              <a:t>plasma protien ,rich in certain clotting factors</a:t>
            </a:r>
          </a:p>
          <a:p>
            <a:pPr algn="l" rtl="0" eaLnBrk="1" hangingPunct="1">
              <a:lnSpc>
                <a:spcPct val="80000"/>
              </a:lnSpc>
              <a:buFontTx/>
              <a:buNone/>
            </a:pPr>
            <a:r>
              <a:rPr lang="en-US" altLang="en-US" sz="2000" b="1">
                <a:solidFill>
                  <a:srgbClr val="FF0000"/>
                </a:solidFill>
              </a:rPr>
              <a:t>  </a:t>
            </a:r>
          </a:p>
          <a:p>
            <a:pPr algn="l" rtl="0" eaLnBrk="1" hangingPunct="1">
              <a:lnSpc>
                <a:spcPct val="80000"/>
              </a:lnSpc>
              <a:buFontTx/>
              <a:buNone/>
            </a:pPr>
            <a:r>
              <a:rPr lang="en-US" altLang="en-US" sz="2000" b="1" i="1">
                <a:solidFill>
                  <a:srgbClr val="FF0000"/>
                </a:solidFill>
              </a:rPr>
              <a:t>  5.</a:t>
            </a:r>
            <a:r>
              <a:rPr lang="en-US" altLang="en-US" sz="2000" b="1" i="1" u="sng">
                <a:solidFill>
                  <a:srgbClr val="FF0000"/>
                </a:solidFill>
              </a:rPr>
              <a:t>Fresh frozen </a:t>
            </a:r>
            <a:r>
              <a:rPr lang="en-US" altLang="en-US" sz="2000" b="1" i="1">
                <a:solidFill>
                  <a:srgbClr val="FF0000"/>
                </a:solidFill>
              </a:rPr>
              <a:t>p</a:t>
            </a:r>
            <a:r>
              <a:rPr lang="en-US" altLang="en-US" sz="2000" b="1" u="sng">
                <a:solidFill>
                  <a:srgbClr val="FF0000"/>
                </a:solidFill>
              </a:rPr>
              <a:t>lasma</a:t>
            </a:r>
            <a:r>
              <a:rPr lang="en-US" altLang="en-US" sz="2000" b="1" u="sng">
                <a:solidFill>
                  <a:schemeClr val="accent2"/>
                </a:solidFill>
              </a:rPr>
              <a:t> </a:t>
            </a:r>
            <a:r>
              <a:rPr lang="en-US" altLang="en-US" sz="2000" b="1">
                <a:solidFill>
                  <a:schemeClr val="accent2"/>
                </a:solidFill>
              </a:rPr>
              <a:t>:</a:t>
            </a:r>
            <a:r>
              <a:rPr lang="en-US" altLang="en-US" sz="2000" b="1" i="1">
                <a:solidFill>
                  <a:schemeClr val="accent2"/>
                </a:solidFill>
              </a:rPr>
              <a:t> </a:t>
            </a:r>
            <a:r>
              <a:rPr lang="en-US" altLang="en-US" sz="2000" b="1">
                <a:solidFill>
                  <a:schemeClr val="accent2"/>
                </a:solidFill>
              </a:rPr>
              <a:t>frozen within hours after donation,contains albumin   </a:t>
            </a:r>
            <a:r>
              <a:rPr lang="ar-JO" altLang="en-US" sz="2000" b="1">
                <a:solidFill>
                  <a:schemeClr val="accent2"/>
                </a:solidFill>
              </a:rPr>
              <a:t>                             </a:t>
            </a:r>
            <a:r>
              <a:rPr lang="en-US" altLang="en-US" sz="2000" b="1">
                <a:solidFill>
                  <a:schemeClr val="accent2"/>
                </a:solidFill>
              </a:rPr>
              <a:t>globulin,fibrinogen ,clotting protiens   </a:t>
            </a:r>
          </a:p>
          <a:p>
            <a:pPr algn="l" rtl="0" eaLnBrk="1" hangingPunct="1">
              <a:lnSpc>
                <a:spcPct val="80000"/>
              </a:lnSpc>
              <a:buFontTx/>
              <a:buNone/>
            </a:pPr>
            <a:r>
              <a:rPr lang="en-US" altLang="en-US" sz="2000" b="1">
                <a:solidFill>
                  <a:srgbClr val="FF0000"/>
                </a:solidFill>
              </a:rPr>
              <a:t>  </a:t>
            </a:r>
          </a:p>
          <a:p>
            <a:pPr algn="l" rtl="0" eaLnBrk="1" hangingPunct="1">
              <a:lnSpc>
                <a:spcPct val="80000"/>
              </a:lnSpc>
              <a:buFontTx/>
              <a:buNone/>
            </a:pPr>
            <a:r>
              <a:rPr lang="en-US" altLang="en-US" sz="2000" b="1" i="1">
                <a:solidFill>
                  <a:srgbClr val="FF0000"/>
                </a:solidFill>
              </a:rPr>
              <a:t>  6. </a:t>
            </a:r>
            <a:r>
              <a:rPr lang="en-US" altLang="en-US" sz="2000" b="1" u="sng">
                <a:solidFill>
                  <a:srgbClr val="FF0000"/>
                </a:solidFill>
              </a:rPr>
              <a:t>Plasma Derivitives </a:t>
            </a:r>
            <a:r>
              <a:rPr lang="en-US" altLang="en-US" sz="2000" b="1" i="1">
                <a:solidFill>
                  <a:srgbClr val="FF0000"/>
                </a:solidFill>
              </a:rPr>
              <a:t>:</a:t>
            </a:r>
          </a:p>
          <a:p>
            <a:pPr algn="l" rtl="0" eaLnBrk="1" hangingPunct="1">
              <a:lnSpc>
                <a:spcPct val="80000"/>
              </a:lnSpc>
              <a:buFontTx/>
              <a:buNone/>
            </a:pPr>
            <a:r>
              <a:rPr lang="en-US" altLang="en-US" sz="2000" b="1" i="1">
                <a:solidFill>
                  <a:schemeClr val="accent2"/>
                </a:solidFill>
              </a:rPr>
              <a:t>       </a:t>
            </a:r>
            <a:r>
              <a:rPr lang="en-US" altLang="en-US" sz="2000" b="1">
                <a:solidFill>
                  <a:schemeClr val="accent2"/>
                </a:solidFill>
              </a:rPr>
              <a:t>a. factor viii concentrate</a:t>
            </a:r>
          </a:p>
          <a:p>
            <a:pPr algn="l" rtl="0" eaLnBrk="1" hangingPunct="1">
              <a:lnSpc>
                <a:spcPct val="80000"/>
              </a:lnSpc>
              <a:buFontTx/>
              <a:buNone/>
            </a:pPr>
            <a:r>
              <a:rPr lang="en-US" altLang="en-US" sz="2000" b="1">
                <a:solidFill>
                  <a:schemeClr val="accent2"/>
                </a:solidFill>
              </a:rPr>
              <a:t>       b. factor Ix cncentrate</a:t>
            </a:r>
          </a:p>
          <a:p>
            <a:pPr algn="l" rtl="0" eaLnBrk="1" hangingPunct="1">
              <a:lnSpc>
                <a:spcPct val="80000"/>
              </a:lnSpc>
              <a:buFontTx/>
              <a:buNone/>
            </a:pPr>
            <a:r>
              <a:rPr lang="en-US" altLang="en-US" sz="2000" b="1">
                <a:solidFill>
                  <a:schemeClr val="accent2"/>
                </a:solidFill>
              </a:rPr>
              <a:t>       c.albumin</a:t>
            </a:r>
          </a:p>
          <a:p>
            <a:pPr algn="l" rtl="0" eaLnBrk="1" hangingPunct="1">
              <a:lnSpc>
                <a:spcPct val="80000"/>
              </a:lnSpc>
              <a:buFontTx/>
              <a:buNone/>
            </a:pPr>
            <a:r>
              <a:rPr lang="en-US" altLang="en-US" sz="2000" b="1">
                <a:solidFill>
                  <a:schemeClr val="accent2"/>
                </a:solidFill>
              </a:rPr>
              <a:t>       d.Imuno globulin</a:t>
            </a:r>
          </a:p>
          <a:p>
            <a:pPr algn="l" rtl="0" eaLnBrk="1" hangingPunct="1">
              <a:lnSpc>
                <a:spcPct val="80000"/>
              </a:lnSpc>
              <a:buFontTx/>
              <a:buNone/>
            </a:pPr>
            <a:r>
              <a:rPr lang="en-US" altLang="en-US" sz="2000" b="1">
                <a:solidFill>
                  <a:schemeClr val="accent2"/>
                </a:solidFill>
              </a:rPr>
              <a:t>       e. Fibrinogen</a:t>
            </a:r>
          </a:p>
          <a:p>
            <a:pPr algn="l" rtl="0" eaLnBrk="1" hangingPunct="1">
              <a:lnSpc>
                <a:spcPct val="80000"/>
              </a:lnSpc>
              <a:buFontTx/>
              <a:buNone/>
            </a:pPr>
            <a:r>
              <a:rPr lang="en-US" altLang="en-US" sz="1800" b="1" i="1">
                <a:solidFill>
                  <a:srgbClr val="CC00FF"/>
                </a:solidFill>
              </a:rPr>
              <a:t>     </a:t>
            </a:r>
          </a:p>
          <a:p>
            <a:pPr eaLnBrk="1" hangingPunct="1">
              <a:lnSpc>
                <a:spcPct val="80000"/>
              </a:lnSpc>
            </a:pPr>
            <a:endParaRPr lang="en-US" altLang="en-US" sz="2000"/>
          </a:p>
        </p:txBody>
      </p:sp>
    </p:spTree>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7AF90F9-8EB0-4056-AFA7-5AE6A9CD0E24}"/>
              </a:ext>
            </a:extLst>
          </p:cNvPr>
          <p:cNvSpPr>
            <a:spLocks noGrp="1" noChangeArrowheads="1"/>
          </p:cNvSpPr>
          <p:nvPr>
            <p:ph type="title" idx="4294967295"/>
          </p:nvPr>
        </p:nvSpPr>
        <p:spPr>
          <a:xfrm>
            <a:off x="0" y="0"/>
            <a:ext cx="9144000" cy="1143000"/>
          </a:xfrm>
        </p:spPr>
        <p:txBody>
          <a:bodyPr/>
          <a:lstStyle/>
          <a:p>
            <a:pPr algn="l" eaLnBrk="1" hangingPunct="1"/>
            <a:r>
              <a:rPr lang="en-US" altLang="en-US" sz="3200">
                <a:solidFill>
                  <a:srgbClr val="FF0000"/>
                </a:solidFill>
              </a:rPr>
              <a:t>2.</a:t>
            </a:r>
            <a:r>
              <a:rPr lang="en-US" altLang="en-US" sz="3200" u="sng">
                <a:solidFill>
                  <a:srgbClr val="FF0000"/>
                </a:solidFill>
              </a:rPr>
              <a:t>Processing of blood :</a:t>
            </a:r>
            <a:endParaRPr lang="en-US" altLang="en-US" sz="3200" u="sng"/>
          </a:p>
        </p:txBody>
      </p:sp>
      <p:sp>
        <p:nvSpPr>
          <p:cNvPr id="22531" name="Rectangle 3">
            <a:extLst>
              <a:ext uri="{FF2B5EF4-FFF2-40B4-BE49-F238E27FC236}">
                <a16:creationId xmlns:a16="http://schemas.microsoft.com/office/drawing/2014/main" id="{4DE28545-B68D-48AC-BFA6-1477F7F83748}"/>
              </a:ext>
            </a:extLst>
          </p:cNvPr>
          <p:cNvSpPr>
            <a:spLocks noGrp="1" noChangeArrowheads="1"/>
          </p:cNvSpPr>
          <p:nvPr>
            <p:ph type="body" idx="4294967295"/>
          </p:nvPr>
        </p:nvSpPr>
        <p:spPr>
          <a:xfrm>
            <a:off x="0" y="981075"/>
            <a:ext cx="9144000" cy="5876925"/>
          </a:xfrm>
        </p:spPr>
        <p:txBody>
          <a:bodyPr/>
          <a:lstStyle/>
          <a:p>
            <a:pPr algn="l" eaLnBrk="1" hangingPunct="1">
              <a:lnSpc>
                <a:spcPct val="90000"/>
              </a:lnSpc>
              <a:buFontTx/>
              <a:buNone/>
            </a:pPr>
            <a:endParaRPr lang="en-US" altLang="en-US" sz="3600" b="1" u="sng">
              <a:solidFill>
                <a:schemeClr val="accent2"/>
              </a:solidFill>
            </a:endParaRPr>
          </a:p>
          <a:p>
            <a:pPr algn="l" eaLnBrk="1" hangingPunct="1">
              <a:lnSpc>
                <a:spcPct val="90000"/>
              </a:lnSpc>
              <a:buFontTx/>
              <a:buNone/>
            </a:pPr>
            <a:r>
              <a:rPr lang="en-US" altLang="en-US"/>
              <a:t> </a:t>
            </a:r>
            <a:r>
              <a:rPr lang="en-US" altLang="en-US" sz="2400" b="1">
                <a:solidFill>
                  <a:srgbClr val="FF0000"/>
                </a:solidFill>
              </a:rPr>
              <a:t>1.</a:t>
            </a:r>
            <a:r>
              <a:rPr lang="en-US" altLang="en-US" sz="2400" b="1">
                <a:solidFill>
                  <a:schemeClr val="accent2"/>
                </a:solidFill>
              </a:rPr>
              <a:t> </a:t>
            </a:r>
            <a:r>
              <a:rPr lang="en-US" altLang="en-US" sz="2400" b="1" u="sng">
                <a:solidFill>
                  <a:schemeClr val="accent2"/>
                </a:solidFill>
              </a:rPr>
              <a:t>Leukoreduction :</a:t>
            </a:r>
            <a:endParaRPr lang="en-US" altLang="en-US" sz="2400"/>
          </a:p>
          <a:p>
            <a:pPr algn="l" eaLnBrk="1" hangingPunct="1">
              <a:lnSpc>
                <a:spcPct val="90000"/>
              </a:lnSpc>
              <a:buFontTx/>
              <a:buNone/>
            </a:pPr>
            <a:r>
              <a:rPr lang="en-US" altLang="en-US" sz="2400"/>
              <a:t>        </a:t>
            </a:r>
            <a:r>
              <a:rPr lang="en-US" altLang="en-US" sz="2400" b="1">
                <a:solidFill>
                  <a:schemeClr val="accent2"/>
                </a:solidFill>
              </a:rPr>
              <a:t>the removal of </a:t>
            </a:r>
            <a:r>
              <a:rPr lang="en-US" altLang="en-US" sz="2400" b="1">
                <a:solidFill>
                  <a:schemeClr val="accent2"/>
                </a:solidFill>
                <a:hlinkClick r:id="rId2" tooltip="White blood cells"/>
              </a:rPr>
              <a:t>white blood cells</a:t>
            </a:r>
            <a:r>
              <a:rPr lang="en-US" altLang="en-US" sz="2400" b="1">
                <a:solidFill>
                  <a:schemeClr val="accent2"/>
                </a:solidFill>
              </a:rPr>
              <a:t> from the blood product              by filtration</a:t>
            </a:r>
            <a:r>
              <a:rPr lang="en-US" altLang="en-US" sz="2400" b="1"/>
              <a:t>.    </a:t>
            </a:r>
          </a:p>
          <a:p>
            <a:pPr algn="l" eaLnBrk="1" hangingPunct="1">
              <a:lnSpc>
                <a:spcPct val="90000"/>
              </a:lnSpc>
              <a:buFontTx/>
              <a:buNone/>
            </a:pPr>
            <a:r>
              <a:rPr lang="en-US" altLang="en-US" sz="2400" b="1">
                <a:solidFill>
                  <a:schemeClr val="accent2"/>
                </a:solidFill>
              </a:rPr>
              <a:t>        </a:t>
            </a:r>
          </a:p>
          <a:p>
            <a:pPr algn="l" eaLnBrk="1" hangingPunct="1">
              <a:lnSpc>
                <a:spcPct val="90000"/>
              </a:lnSpc>
              <a:buFontTx/>
              <a:buNone/>
            </a:pPr>
            <a:r>
              <a:rPr lang="en-US" altLang="en-US" sz="2400" b="1">
                <a:solidFill>
                  <a:schemeClr val="accent2"/>
                </a:solidFill>
              </a:rPr>
              <a:t>      </a:t>
            </a:r>
            <a:r>
              <a:rPr lang="en-US" altLang="en-US" sz="2000" b="1" u="sng">
                <a:solidFill>
                  <a:schemeClr val="accent2"/>
                </a:solidFill>
              </a:rPr>
              <a:t>Leukoreduced blood is appropriate for:</a:t>
            </a:r>
            <a:endParaRPr lang="ar-SA" altLang="en-US" sz="2000" b="1" u="sng">
              <a:solidFill>
                <a:schemeClr val="accent2"/>
              </a:solidFill>
            </a:endParaRPr>
          </a:p>
          <a:p>
            <a:pPr algn="l" eaLnBrk="1" hangingPunct="1">
              <a:lnSpc>
                <a:spcPct val="90000"/>
              </a:lnSpc>
              <a:buFontTx/>
              <a:buNone/>
            </a:pPr>
            <a:r>
              <a:rPr lang="en-US" altLang="en-US" sz="2400"/>
              <a:t>           </a:t>
            </a:r>
          </a:p>
          <a:p>
            <a:pPr algn="l" eaLnBrk="1" hangingPunct="1">
              <a:lnSpc>
                <a:spcPct val="90000"/>
              </a:lnSpc>
              <a:buFontTx/>
              <a:buNone/>
            </a:pPr>
            <a:r>
              <a:rPr lang="en-US" altLang="en-US" sz="2400" b="1">
                <a:solidFill>
                  <a:schemeClr val="accent2"/>
                </a:solidFill>
              </a:rPr>
              <a:t>           </a:t>
            </a:r>
            <a:r>
              <a:rPr lang="en-US" altLang="en-US" sz="2400" b="1">
                <a:solidFill>
                  <a:srgbClr val="FF0000"/>
                </a:solidFill>
              </a:rPr>
              <a:t>a.</a:t>
            </a:r>
            <a:r>
              <a:rPr lang="en-US" altLang="en-US" sz="2400" b="1">
                <a:solidFill>
                  <a:schemeClr val="accent2"/>
                </a:solidFill>
              </a:rPr>
              <a:t> Chronically transfused patients</a:t>
            </a:r>
            <a:r>
              <a:rPr lang="ar-SA" altLang="en-US" sz="2400" b="1">
                <a:solidFill>
                  <a:schemeClr val="accent2"/>
                </a:solidFill>
              </a:rPr>
              <a:t>   </a:t>
            </a:r>
          </a:p>
          <a:p>
            <a:pPr algn="l" eaLnBrk="1" hangingPunct="1">
              <a:lnSpc>
                <a:spcPct val="90000"/>
              </a:lnSpc>
              <a:buFontTx/>
              <a:buNone/>
            </a:pPr>
            <a:r>
              <a:rPr lang="en-US" altLang="en-US" sz="2400" b="1">
                <a:solidFill>
                  <a:schemeClr val="accent2"/>
                </a:solidFill>
              </a:rPr>
              <a:t>           </a:t>
            </a:r>
            <a:r>
              <a:rPr lang="en-US" altLang="en-US" sz="2400" b="1">
                <a:solidFill>
                  <a:srgbClr val="FF0000"/>
                </a:solidFill>
              </a:rPr>
              <a:t>b.</a:t>
            </a:r>
            <a:r>
              <a:rPr lang="en-US" altLang="en-US" sz="2400" b="1">
                <a:solidFill>
                  <a:schemeClr val="accent2"/>
                </a:solidFill>
              </a:rPr>
              <a:t> Patients with previous febrile nonhemolytic                               transfusion reactions                 </a:t>
            </a:r>
            <a:r>
              <a:rPr lang="ar-SA" altLang="en-US" sz="2400" b="1">
                <a:solidFill>
                  <a:schemeClr val="accent2"/>
                </a:solidFill>
              </a:rPr>
              <a:t> </a:t>
            </a:r>
          </a:p>
          <a:p>
            <a:pPr algn="l" eaLnBrk="1" hangingPunct="1">
              <a:lnSpc>
                <a:spcPct val="90000"/>
              </a:lnSpc>
              <a:buFontTx/>
              <a:buNone/>
            </a:pPr>
            <a:r>
              <a:rPr lang="en-US" altLang="en-US" sz="2400" b="1">
                <a:solidFill>
                  <a:schemeClr val="accent2"/>
                </a:solidFill>
              </a:rPr>
              <a:t>           </a:t>
            </a:r>
            <a:r>
              <a:rPr lang="en-US" altLang="en-US" sz="2400" b="1">
                <a:solidFill>
                  <a:srgbClr val="FF0000"/>
                </a:solidFill>
              </a:rPr>
              <a:t>c.</a:t>
            </a:r>
            <a:r>
              <a:rPr lang="en-US" altLang="en-US" sz="2400" b="1">
                <a:solidFill>
                  <a:schemeClr val="accent2"/>
                </a:solidFill>
              </a:rPr>
              <a:t> CMV seronegative at-risk patients for whom                               seronegative components are not available</a:t>
            </a:r>
          </a:p>
          <a:p>
            <a:pPr algn="l" eaLnBrk="1" hangingPunct="1">
              <a:lnSpc>
                <a:spcPct val="90000"/>
              </a:lnSpc>
              <a:buFontTx/>
              <a:buNone/>
            </a:pPr>
            <a:r>
              <a:rPr lang="ar-SA" altLang="en-US" sz="2400"/>
              <a:t> </a:t>
            </a:r>
          </a:p>
          <a:p>
            <a:pPr algn="l" eaLnBrk="1" hangingPunct="1">
              <a:lnSpc>
                <a:spcPct val="90000"/>
              </a:lnSpc>
              <a:buFontTx/>
              <a:buNone/>
            </a:pPr>
            <a:r>
              <a:rPr lang="en-US" altLang="en-US" b="1">
                <a:solidFill>
                  <a:schemeClr val="accent2"/>
                </a:solidFill>
              </a:rPr>
              <a:t>    </a:t>
            </a:r>
            <a:endParaRPr lang="en-US" altLang="en-US" sz="200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1026F31-40A8-40D3-B819-14D18BD45D83}"/>
              </a:ext>
            </a:extLst>
          </p:cNvPr>
          <p:cNvSpPr>
            <a:spLocks noGrp="1" noChangeArrowheads="1"/>
          </p:cNvSpPr>
          <p:nvPr>
            <p:ph type="title"/>
          </p:nvPr>
        </p:nvSpPr>
        <p:spPr>
          <a:xfrm>
            <a:off x="0" y="0"/>
            <a:ext cx="8229600" cy="1143000"/>
          </a:xfrm>
        </p:spPr>
        <p:txBody>
          <a:bodyPr/>
          <a:lstStyle/>
          <a:p>
            <a:pPr algn="l" eaLnBrk="1" hangingPunct="1"/>
            <a:r>
              <a:rPr lang="en-US" altLang="en-US" sz="3200" b="1">
                <a:solidFill>
                  <a:srgbClr val="FF0000"/>
                </a:solidFill>
              </a:rPr>
              <a:t>3.</a:t>
            </a:r>
            <a:r>
              <a:rPr lang="en-US" altLang="en-US" sz="3200" b="1" u="sng">
                <a:solidFill>
                  <a:srgbClr val="FF0000"/>
                </a:solidFill>
              </a:rPr>
              <a:t>Irradiation of blood products</a:t>
            </a:r>
            <a:br>
              <a:rPr lang="ar-SA" altLang="en-US" sz="4000" b="1"/>
            </a:br>
            <a:endParaRPr lang="en-US" altLang="en-US" sz="4000" b="1"/>
          </a:p>
        </p:txBody>
      </p:sp>
      <p:sp>
        <p:nvSpPr>
          <p:cNvPr id="23555" name="Rectangle 3">
            <a:extLst>
              <a:ext uri="{FF2B5EF4-FFF2-40B4-BE49-F238E27FC236}">
                <a16:creationId xmlns:a16="http://schemas.microsoft.com/office/drawing/2014/main" id="{1F0444F2-2D3F-4534-B71C-FD6942CC8123}"/>
              </a:ext>
            </a:extLst>
          </p:cNvPr>
          <p:cNvSpPr>
            <a:spLocks noGrp="1" noChangeArrowheads="1"/>
          </p:cNvSpPr>
          <p:nvPr>
            <p:ph type="body" idx="1"/>
          </p:nvPr>
        </p:nvSpPr>
        <p:spPr>
          <a:xfrm>
            <a:off x="0" y="908050"/>
            <a:ext cx="9144000" cy="5949950"/>
          </a:xfrm>
        </p:spPr>
        <p:txBody>
          <a:bodyPr/>
          <a:lstStyle/>
          <a:p>
            <a:pPr algn="l" eaLnBrk="1" hangingPunct="1">
              <a:buFontTx/>
              <a:buNone/>
            </a:pPr>
            <a:endParaRPr lang="ar-SA" altLang="en-US" b="1" u="sng">
              <a:solidFill>
                <a:srgbClr val="CC0000"/>
              </a:solidFill>
            </a:endParaRPr>
          </a:p>
          <a:p>
            <a:pPr algn="l" eaLnBrk="1" hangingPunct="1">
              <a:buFontTx/>
              <a:buNone/>
            </a:pPr>
            <a:r>
              <a:rPr lang="en-US" altLang="en-US" sz="2800"/>
              <a:t>   </a:t>
            </a:r>
            <a:endParaRPr lang="en-US" altLang="en-US" sz="2400" b="1" u="sng">
              <a:solidFill>
                <a:schemeClr val="accent2"/>
              </a:solidFill>
            </a:endParaRPr>
          </a:p>
          <a:p>
            <a:pPr algn="l" eaLnBrk="1" hangingPunct="1">
              <a:buFontTx/>
              <a:buNone/>
            </a:pPr>
            <a:endParaRPr lang="ar-SA" altLang="en-US" b="1" u="sng">
              <a:solidFill>
                <a:srgbClr val="CC0000"/>
              </a:solidFill>
            </a:endParaRPr>
          </a:p>
          <a:p>
            <a:pPr algn="l" eaLnBrk="1" hangingPunct="1">
              <a:buFontTx/>
              <a:buNone/>
            </a:pPr>
            <a:r>
              <a:rPr lang="en-US" altLang="en-US" sz="2800" b="1">
                <a:solidFill>
                  <a:schemeClr val="accent2"/>
                </a:solidFill>
              </a:rPr>
              <a:t>Gamma irradiation to cellular blood products</a:t>
            </a:r>
          </a:p>
          <a:p>
            <a:pPr algn="l" eaLnBrk="1" hangingPunct="1">
              <a:buFontTx/>
              <a:buNone/>
            </a:pPr>
            <a:r>
              <a:rPr lang="en-US" altLang="en-US" sz="2800" b="1">
                <a:solidFill>
                  <a:schemeClr val="accent2"/>
                </a:solidFill>
              </a:rPr>
              <a:t>to prevent Transfusion Associated Graft-Versus Host Disease (TA-GVHD)</a:t>
            </a:r>
            <a:endParaRPr lang="ar-SA" altLang="en-US" sz="2800" b="1">
              <a:solidFill>
                <a:schemeClr val="accent2"/>
              </a:solidFill>
            </a:endParaRPr>
          </a:p>
          <a:p>
            <a:pPr algn="l" eaLnBrk="1" hangingPunct="1">
              <a:buFontTx/>
              <a:buNone/>
            </a:pPr>
            <a:endParaRPr lang="ar-SA" altLang="en-US" sz="2800" b="1">
              <a:solidFill>
                <a:schemeClr val="accent2"/>
              </a:solidFill>
            </a:endParaRPr>
          </a:p>
          <a:p>
            <a:pPr algn="l" eaLnBrk="1" hangingPunct="1">
              <a:buFontTx/>
              <a:buNone/>
            </a:pPr>
            <a:endParaRPr lang="en-US" altLang="en-US" b="1" u="sng">
              <a:solidFill>
                <a:schemeClr val="accent2"/>
              </a:solidFill>
            </a:endParaRPr>
          </a:p>
        </p:txBody>
      </p:sp>
    </p:spTree>
  </p:cSld>
  <p:clrMapOvr>
    <a:masterClrMapping/>
  </p:clrMapOvr>
  <p:transition spd="slow">
    <p:push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ABFAA31-ED60-441B-8129-8A2109A536DF}"/>
              </a:ext>
            </a:extLst>
          </p:cNvPr>
          <p:cNvSpPr>
            <a:spLocks noGrp="1" noChangeArrowheads="1"/>
          </p:cNvSpPr>
          <p:nvPr>
            <p:ph type="title" idx="4294967295"/>
          </p:nvPr>
        </p:nvSpPr>
        <p:spPr>
          <a:xfrm>
            <a:off x="468313" y="0"/>
            <a:ext cx="8229600" cy="1143000"/>
          </a:xfrm>
        </p:spPr>
        <p:txBody>
          <a:bodyPr/>
          <a:lstStyle/>
          <a:p>
            <a:pPr eaLnBrk="1" hangingPunct="1"/>
            <a:r>
              <a:rPr lang="en-US" altLang="en-US" b="1">
                <a:solidFill>
                  <a:srgbClr val="FF0000"/>
                </a:solidFill>
                <a:latin typeface="Gungsuh" panose="020B0503020000020004" pitchFamily="18" charset="-127"/>
                <a:ea typeface="Gungsuh" panose="020B0503020000020004" pitchFamily="18" charset="-127"/>
              </a:rPr>
              <a:t>Blood storage</a:t>
            </a:r>
          </a:p>
        </p:txBody>
      </p:sp>
      <p:sp>
        <p:nvSpPr>
          <p:cNvPr id="24579" name="Rectangle 3">
            <a:extLst>
              <a:ext uri="{FF2B5EF4-FFF2-40B4-BE49-F238E27FC236}">
                <a16:creationId xmlns:a16="http://schemas.microsoft.com/office/drawing/2014/main" id="{4A8AD28E-DDAA-43C2-91FF-DCA842CD35ED}"/>
              </a:ext>
            </a:extLst>
          </p:cNvPr>
          <p:cNvSpPr>
            <a:spLocks noGrp="1" noChangeArrowheads="1"/>
          </p:cNvSpPr>
          <p:nvPr>
            <p:ph type="body" idx="4294967295"/>
          </p:nvPr>
        </p:nvSpPr>
        <p:spPr>
          <a:xfrm>
            <a:off x="0" y="1196975"/>
            <a:ext cx="9144000" cy="5661025"/>
          </a:xfrm>
        </p:spPr>
        <p:txBody>
          <a:bodyPr/>
          <a:lstStyle/>
          <a:p>
            <a:pPr algn="l" rtl="0" eaLnBrk="1" hangingPunct="1">
              <a:buFontTx/>
              <a:buNone/>
            </a:pPr>
            <a:r>
              <a:rPr lang="en-US" altLang="en-US" sz="2400" b="1" i="1">
                <a:solidFill>
                  <a:srgbClr val="FF0000"/>
                </a:solidFill>
              </a:rPr>
              <a:t>1. </a:t>
            </a:r>
            <a:r>
              <a:rPr lang="en-US" altLang="en-US" sz="2400" b="1" i="1">
                <a:solidFill>
                  <a:schemeClr val="accent2"/>
                </a:solidFill>
              </a:rPr>
              <a:t>Blood for Transfusion must be stored in special Bl. Bank Refrigirator controled at 4c +-2c</a:t>
            </a:r>
          </a:p>
          <a:p>
            <a:pPr algn="l" rtl="0" eaLnBrk="1" hangingPunct="1"/>
            <a:endParaRPr lang="en-US" altLang="en-US" sz="2400" b="1" i="1">
              <a:solidFill>
                <a:schemeClr val="accent2"/>
              </a:solidFill>
            </a:endParaRPr>
          </a:p>
          <a:p>
            <a:pPr algn="l" rtl="0" eaLnBrk="1" hangingPunct="1">
              <a:buFontTx/>
              <a:buNone/>
            </a:pPr>
            <a:r>
              <a:rPr lang="en-US" altLang="en-US" sz="2400" b="1" i="1">
                <a:solidFill>
                  <a:srgbClr val="FF0000"/>
                </a:solidFill>
              </a:rPr>
              <a:t>2. </a:t>
            </a:r>
            <a:r>
              <a:rPr lang="en-US" altLang="en-US" sz="2400" b="1" i="1">
                <a:solidFill>
                  <a:schemeClr val="accent2"/>
                </a:solidFill>
              </a:rPr>
              <a:t>CPD blood should be used within 3 weeks</a:t>
            </a:r>
          </a:p>
          <a:p>
            <a:pPr algn="l" rtl="0" eaLnBrk="1" hangingPunct="1">
              <a:buFontTx/>
              <a:buNone/>
            </a:pPr>
            <a:endParaRPr lang="en-US" altLang="en-US" sz="2400" b="1" i="1">
              <a:solidFill>
                <a:schemeClr val="accent2"/>
              </a:solidFill>
            </a:endParaRPr>
          </a:p>
          <a:p>
            <a:pPr algn="l" rtl="0" eaLnBrk="1" hangingPunct="1">
              <a:buFontTx/>
              <a:buNone/>
            </a:pPr>
            <a:r>
              <a:rPr lang="en-US" altLang="en-US" sz="2400" b="1" i="1">
                <a:solidFill>
                  <a:srgbClr val="FF0000"/>
                </a:solidFill>
              </a:rPr>
              <a:t>3.</a:t>
            </a:r>
            <a:r>
              <a:rPr lang="en-US" altLang="en-US" sz="2400" b="1" i="1">
                <a:solidFill>
                  <a:schemeClr val="accent2"/>
                </a:solidFill>
              </a:rPr>
              <a:t>Packed red cells stored  at 4c</a:t>
            </a:r>
          </a:p>
          <a:p>
            <a:pPr algn="l" rtl="0" eaLnBrk="1" hangingPunct="1">
              <a:buFontTx/>
              <a:buNone/>
            </a:pPr>
            <a:endParaRPr lang="en-US" altLang="en-US" sz="2400" b="1" i="1">
              <a:solidFill>
                <a:schemeClr val="accent2"/>
              </a:solidFill>
            </a:endParaRPr>
          </a:p>
          <a:p>
            <a:pPr algn="l" rtl="0" eaLnBrk="1" hangingPunct="1">
              <a:buFontTx/>
              <a:buNone/>
            </a:pPr>
            <a:r>
              <a:rPr lang="en-US" altLang="en-US" sz="2400" b="1" i="1">
                <a:solidFill>
                  <a:srgbClr val="FF0000"/>
                </a:solidFill>
              </a:rPr>
              <a:t>4. </a:t>
            </a:r>
            <a:r>
              <a:rPr lang="en-US" altLang="en-US" sz="2400" b="1" i="1">
                <a:solidFill>
                  <a:schemeClr val="accent2"/>
                </a:solidFill>
              </a:rPr>
              <a:t>Fresh frozen plasma stored at -20c</a:t>
            </a:r>
          </a:p>
          <a:p>
            <a:pPr algn="l" rtl="0" eaLnBrk="1" hangingPunct="1">
              <a:buFontTx/>
              <a:buNone/>
            </a:pPr>
            <a:endParaRPr lang="en-US" altLang="en-US" sz="2400" b="1" i="1">
              <a:solidFill>
                <a:schemeClr val="accent2"/>
              </a:solidFill>
            </a:endParaRPr>
          </a:p>
          <a:p>
            <a:pPr algn="l" rtl="0" eaLnBrk="1" hangingPunct="1">
              <a:buFontTx/>
              <a:buNone/>
            </a:pPr>
            <a:r>
              <a:rPr lang="en-AU" altLang="en-US" sz="2400" b="1">
                <a:solidFill>
                  <a:srgbClr val="FF0000"/>
                </a:solidFill>
              </a:rPr>
              <a:t>5.</a:t>
            </a:r>
            <a:r>
              <a:rPr lang="en-AU" altLang="en-US" sz="2400" b="1">
                <a:solidFill>
                  <a:schemeClr val="accent2"/>
                </a:solidFill>
              </a:rPr>
              <a:t>Platelets are stored at 20-24</a:t>
            </a:r>
            <a:r>
              <a:rPr lang="en-AU" altLang="en-US" sz="2400" b="1" baseline="30000">
                <a:solidFill>
                  <a:schemeClr val="accent2"/>
                </a:solidFill>
              </a:rPr>
              <a:t>0</a:t>
            </a:r>
            <a:r>
              <a:rPr lang="en-AU" altLang="en-US" sz="2400" b="1">
                <a:solidFill>
                  <a:schemeClr val="accent2"/>
                </a:solidFill>
              </a:rPr>
              <a:t>C on a platelet agitator for a period of 5 days from collection</a:t>
            </a:r>
          </a:p>
          <a:p>
            <a:pPr algn="l" rtl="0" eaLnBrk="1" hangingPunct="1">
              <a:buFontTx/>
              <a:buNone/>
            </a:pPr>
            <a:r>
              <a:rPr lang="en-AU" altLang="en-US" sz="2400" b="1">
                <a:solidFill>
                  <a:srgbClr val="FF0000"/>
                </a:solidFill>
              </a:rPr>
              <a:t>6.</a:t>
            </a:r>
            <a:r>
              <a:rPr lang="en-AU" altLang="en-US" sz="2400" b="1">
                <a:solidFill>
                  <a:schemeClr val="accent2"/>
                </a:solidFill>
              </a:rPr>
              <a:t>Clotting factor concentrates are stored in blood bank between 2 &amp; 8</a:t>
            </a:r>
            <a:r>
              <a:rPr lang="en-AU" altLang="en-US" sz="2400" b="1" baseline="30000">
                <a:solidFill>
                  <a:schemeClr val="accent2"/>
                </a:solidFill>
              </a:rPr>
              <a:t>0</a:t>
            </a:r>
            <a:r>
              <a:rPr lang="en-AU" altLang="en-US" sz="2400" b="1">
                <a:solidFill>
                  <a:schemeClr val="accent2"/>
                </a:solidFill>
              </a:rPr>
              <a:t>C </a:t>
            </a:r>
            <a:endParaRPr lang="en-US" altLang="en-US" sz="2400" b="1" i="1">
              <a:solidFill>
                <a:schemeClr val="accent2"/>
              </a:solidFill>
            </a:endParaRPr>
          </a:p>
        </p:txBody>
      </p:sp>
    </p:spTree>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614DDB1A-6EAE-49EB-82B4-162F3107DF99}"/>
              </a:ext>
            </a:extLst>
          </p:cNvPr>
          <p:cNvSpPr>
            <a:spLocks noGrp="1" noChangeArrowheads="1"/>
          </p:cNvSpPr>
          <p:nvPr>
            <p:ph type="title" idx="4294967295"/>
          </p:nvPr>
        </p:nvSpPr>
        <p:spPr/>
        <p:txBody>
          <a:bodyPr/>
          <a:lstStyle/>
          <a:p>
            <a:pPr eaLnBrk="1" hangingPunct="1"/>
            <a:r>
              <a:rPr lang="en-US" altLang="en-US">
                <a:solidFill>
                  <a:srgbClr val="FF0000"/>
                </a:solidFill>
                <a:latin typeface="Gungsuh" panose="020B0503020000020004" pitchFamily="18" charset="-127"/>
                <a:ea typeface="Gungsuh" panose="020B0503020000020004" pitchFamily="18" charset="-127"/>
              </a:rPr>
              <a:t>Giving the blood</a:t>
            </a:r>
            <a:br>
              <a:rPr lang="en-US" altLang="en-US">
                <a:solidFill>
                  <a:srgbClr val="FF0000"/>
                </a:solidFill>
                <a:latin typeface="Gungsuh" panose="020B0503020000020004" pitchFamily="18" charset="-127"/>
                <a:ea typeface="Gungsuh" panose="020B0503020000020004" pitchFamily="18" charset="-127"/>
              </a:rPr>
            </a:br>
            <a:endParaRPr lang="en-US" altLang="en-US">
              <a:solidFill>
                <a:srgbClr val="FF0000"/>
              </a:solidFill>
              <a:latin typeface="Gungsuh" panose="020B0503020000020004" pitchFamily="18" charset="-127"/>
              <a:ea typeface="Gungsuh" panose="020B0503020000020004" pitchFamily="18" charset="-127"/>
            </a:endParaRPr>
          </a:p>
        </p:txBody>
      </p:sp>
      <p:sp>
        <p:nvSpPr>
          <p:cNvPr id="25603" name="Rectangle 3">
            <a:extLst>
              <a:ext uri="{FF2B5EF4-FFF2-40B4-BE49-F238E27FC236}">
                <a16:creationId xmlns:a16="http://schemas.microsoft.com/office/drawing/2014/main" id="{FBB4F572-B3AE-446A-A62E-212303BF7D92}"/>
              </a:ext>
            </a:extLst>
          </p:cNvPr>
          <p:cNvSpPr>
            <a:spLocks noGrp="1" noChangeArrowheads="1"/>
          </p:cNvSpPr>
          <p:nvPr>
            <p:ph type="body" sz="half" idx="4294967295"/>
          </p:nvPr>
        </p:nvSpPr>
        <p:spPr>
          <a:xfrm>
            <a:off x="0" y="838200"/>
            <a:ext cx="5435600" cy="5759450"/>
          </a:xfrm>
        </p:spPr>
        <p:txBody>
          <a:bodyPr/>
          <a:lstStyle/>
          <a:p>
            <a:pPr algn="l" rtl="0" eaLnBrk="1" hangingPunct="1">
              <a:lnSpc>
                <a:spcPct val="80000"/>
              </a:lnSpc>
              <a:buFontTx/>
              <a:buNone/>
            </a:pPr>
            <a:r>
              <a:rPr lang="en-US" altLang="en-US" sz="1800" b="1" i="1">
                <a:solidFill>
                  <a:srgbClr val="FF0000"/>
                </a:solidFill>
              </a:rPr>
              <a:t>1. </a:t>
            </a:r>
            <a:r>
              <a:rPr lang="en-US" altLang="en-US" sz="1800" b="1">
                <a:solidFill>
                  <a:schemeClr val="accent2"/>
                </a:solidFill>
              </a:rPr>
              <a:t>Selection &amp; preparation of the site</a:t>
            </a:r>
          </a:p>
          <a:p>
            <a:pPr algn="l" rtl="0" eaLnBrk="1" hangingPunct="1">
              <a:lnSpc>
                <a:spcPct val="80000"/>
              </a:lnSpc>
            </a:pPr>
            <a:endParaRPr lang="en-US" altLang="en-US" sz="1800" b="1"/>
          </a:p>
          <a:p>
            <a:pPr algn="l" rtl="0" eaLnBrk="1" hangingPunct="1">
              <a:lnSpc>
                <a:spcPct val="80000"/>
              </a:lnSpc>
              <a:buFontTx/>
              <a:buNone/>
            </a:pPr>
            <a:r>
              <a:rPr lang="en-US" altLang="en-US" sz="1800" b="1">
                <a:solidFill>
                  <a:srgbClr val="FF0000"/>
                </a:solidFill>
              </a:rPr>
              <a:t>2. </a:t>
            </a:r>
            <a:r>
              <a:rPr lang="en-US" altLang="en-US" sz="1800" b="1">
                <a:solidFill>
                  <a:schemeClr val="accent2"/>
                </a:solidFill>
              </a:rPr>
              <a:t>Careful checking of the donor blood :Name, ward,Hosp.no. B.gp</a:t>
            </a:r>
          </a:p>
          <a:p>
            <a:pPr algn="l" rtl="0" eaLnBrk="1" hangingPunct="1">
              <a:lnSpc>
                <a:spcPct val="80000"/>
              </a:lnSpc>
            </a:pPr>
            <a:endParaRPr lang="en-US" altLang="en-US" sz="1800" b="1"/>
          </a:p>
          <a:p>
            <a:pPr algn="l" rtl="0" eaLnBrk="1" hangingPunct="1">
              <a:lnSpc>
                <a:spcPct val="80000"/>
              </a:lnSpc>
              <a:buFontTx/>
              <a:buNone/>
            </a:pPr>
            <a:r>
              <a:rPr lang="en-US" altLang="en-US" sz="1800" b="1">
                <a:solidFill>
                  <a:srgbClr val="FF0000"/>
                </a:solidFill>
              </a:rPr>
              <a:t>3. </a:t>
            </a:r>
            <a:r>
              <a:rPr lang="en-US" altLang="en-US" sz="1800" b="1">
                <a:solidFill>
                  <a:schemeClr val="accent2"/>
                </a:solidFill>
              </a:rPr>
              <a:t>Giving a detailed Written Instruction: rate of flow,watching for possible complications.</a:t>
            </a:r>
          </a:p>
          <a:p>
            <a:pPr algn="l" rtl="0" eaLnBrk="1" hangingPunct="1">
              <a:lnSpc>
                <a:spcPct val="80000"/>
              </a:lnSpc>
            </a:pPr>
            <a:endParaRPr lang="en-US" altLang="en-US" sz="1800" b="1"/>
          </a:p>
          <a:p>
            <a:pPr algn="l" rtl="0" eaLnBrk="1" hangingPunct="1">
              <a:lnSpc>
                <a:spcPct val="80000"/>
              </a:lnSpc>
              <a:buFontTx/>
              <a:buNone/>
            </a:pPr>
            <a:r>
              <a:rPr lang="en-US" altLang="en-US" sz="1800" b="1">
                <a:solidFill>
                  <a:srgbClr val="FF0000"/>
                </a:solidFill>
              </a:rPr>
              <a:t>4. </a:t>
            </a:r>
            <a:r>
              <a:rPr lang="en-US" altLang="en-US" sz="1800" b="1">
                <a:solidFill>
                  <a:schemeClr val="accent2"/>
                </a:solidFill>
              </a:rPr>
              <a:t>Warming the blood by Temp. Regulated blood warming unit. cold blood can cause cardiac arrest .</a:t>
            </a:r>
          </a:p>
          <a:p>
            <a:pPr algn="l" rtl="0" eaLnBrk="1" hangingPunct="1">
              <a:lnSpc>
                <a:spcPct val="80000"/>
              </a:lnSpc>
            </a:pPr>
            <a:endParaRPr lang="en-US" altLang="en-US" sz="1800" b="1"/>
          </a:p>
          <a:p>
            <a:pPr algn="l" rtl="0" eaLnBrk="1" hangingPunct="1">
              <a:lnSpc>
                <a:spcPct val="80000"/>
              </a:lnSpc>
              <a:buFontTx/>
              <a:buNone/>
            </a:pPr>
            <a:r>
              <a:rPr lang="en-US" altLang="en-US" sz="1800" b="1">
                <a:solidFill>
                  <a:srgbClr val="FF0000"/>
                </a:solidFill>
              </a:rPr>
              <a:t>5. </a:t>
            </a:r>
            <a:r>
              <a:rPr lang="en-US" altLang="en-US" sz="1800" b="1">
                <a:solidFill>
                  <a:schemeClr val="accent2"/>
                </a:solidFill>
              </a:rPr>
              <a:t>Filtering the blood: the use of Micro filter forplatelets aggr.&amp; leucocyte membranes</a:t>
            </a:r>
            <a:r>
              <a:rPr lang="en-US" altLang="en-US" sz="1800" b="1"/>
              <a:t>.</a:t>
            </a:r>
          </a:p>
          <a:p>
            <a:pPr algn="l" eaLnBrk="1" hangingPunct="1">
              <a:lnSpc>
                <a:spcPct val="80000"/>
              </a:lnSpc>
              <a:buFontTx/>
              <a:buNone/>
            </a:pPr>
            <a:endParaRPr lang="en-US" altLang="en-US" sz="2000" b="1">
              <a:solidFill>
                <a:srgbClr val="FF0000"/>
              </a:solidFill>
            </a:endParaRPr>
          </a:p>
          <a:p>
            <a:pPr algn="l" eaLnBrk="1" hangingPunct="1">
              <a:lnSpc>
                <a:spcPct val="80000"/>
              </a:lnSpc>
              <a:buFontTx/>
              <a:buNone/>
            </a:pPr>
            <a:r>
              <a:rPr lang="en-US" altLang="en-US" sz="2000" b="1">
                <a:solidFill>
                  <a:srgbClr val="FF0000"/>
                </a:solidFill>
              </a:rPr>
              <a:t>6.</a:t>
            </a:r>
            <a:r>
              <a:rPr lang="en-US" altLang="en-US" sz="2000" b="1">
                <a:solidFill>
                  <a:schemeClr val="accent2"/>
                </a:solidFill>
              </a:rPr>
              <a:t>Blood must be commenced within 30 minutes of arrival on ward</a:t>
            </a:r>
          </a:p>
          <a:p>
            <a:pPr algn="l" eaLnBrk="1" hangingPunct="1">
              <a:lnSpc>
                <a:spcPct val="80000"/>
              </a:lnSpc>
              <a:buFontTx/>
              <a:buNone/>
            </a:pPr>
            <a:r>
              <a:rPr lang="en-US" altLang="en-US" sz="2000" b="1">
                <a:solidFill>
                  <a:schemeClr val="accent2"/>
                </a:solidFill>
              </a:rPr>
              <a:t>Maximum transfusion time is 4 hours</a:t>
            </a:r>
          </a:p>
        </p:txBody>
      </p:sp>
      <p:pic>
        <p:nvPicPr>
          <p:cNvPr id="25604" name="Picture 4">
            <a:extLst>
              <a:ext uri="{FF2B5EF4-FFF2-40B4-BE49-F238E27FC236}">
                <a16:creationId xmlns:a16="http://schemas.microsoft.com/office/drawing/2014/main" id="{130DEC9D-BF8C-4CBD-A697-940FE07BE2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0725" y="2286000"/>
            <a:ext cx="3343275" cy="306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l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025728F3-B410-4F5B-B17F-5FB808B46D0D}"/>
              </a:ext>
            </a:extLst>
          </p:cNvPr>
          <p:cNvSpPr>
            <a:spLocks noGrp="1" noChangeArrowheads="1"/>
          </p:cNvSpPr>
          <p:nvPr>
            <p:ph type="title" idx="4294967295"/>
          </p:nvPr>
        </p:nvSpPr>
        <p:spPr>
          <a:xfrm>
            <a:off x="1476375" y="-242888"/>
            <a:ext cx="8229600" cy="1143001"/>
          </a:xfrm>
        </p:spPr>
        <p:txBody>
          <a:bodyPr/>
          <a:lstStyle/>
          <a:p>
            <a:pPr algn="l" eaLnBrk="1" hangingPunct="1"/>
            <a:r>
              <a:rPr lang="en-US" altLang="en-US" sz="3600" b="1">
                <a:solidFill>
                  <a:srgbClr val="FF0000"/>
                </a:solidFill>
                <a:latin typeface="Gungsuh" panose="020B0503020000020004" pitchFamily="18" charset="-127"/>
                <a:ea typeface="Gungsuh" panose="020B0503020000020004" pitchFamily="18" charset="-127"/>
              </a:rPr>
              <a:t>ABO group incompatability</a:t>
            </a:r>
          </a:p>
        </p:txBody>
      </p:sp>
      <p:sp>
        <p:nvSpPr>
          <p:cNvPr id="26627" name="Rectangle 3">
            <a:extLst>
              <a:ext uri="{FF2B5EF4-FFF2-40B4-BE49-F238E27FC236}">
                <a16:creationId xmlns:a16="http://schemas.microsoft.com/office/drawing/2014/main" id="{D7F24DCB-BD81-47FB-BC1D-F08D6519A3C1}"/>
              </a:ext>
            </a:extLst>
          </p:cNvPr>
          <p:cNvSpPr>
            <a:spLocks noGrp="1" noChangeArrowheads="1"/>
          </p:cNvSpPr>
          <p:nvPr>
            <p:ph type="body" idx="4294967295"/>
          </p:nvPr>
        </p:nvSpPr>
        <p:spPr>
          <a:xfrm>
            <a:off x="0" y="1066800"/>
            <a:ext cx="9144000" cy="5791200"/>
          </a:xfrm>
        </p:spPr>
        <p:txBody>
          <a:bodyPr/>
          <a:lstStyle/>
          <a:p>
            <a:pPr algn="l" rtl="0" eaLnBrk="1" hangingPunct="1">
              <a:lnSpc>
                <a:spcPct val="80000"/>
              </a:lnSpc>
              <a:buFontTx/>
              <a:buNone/>
            </a:pPr>
            <a:r>
              <a:rPr lang="en-US" altLang="en-US" sz="2800" b="1" i="1">
                <a:solidFill>
                  <a:srgbClr val="FF0000"/>
                </a:solidFill>
              </a:rPr>
              <a:t>*</a:t>
            </a:r>
            <a:r>
              <a:rPr lang="en-US" altLang="en-US" sz="2800" b="1" i="1"/>
              <a:t> </a:t>
            </a:r>
            <a:r>
              <a:rPr lang="en-US" altLang="en-US" sz="2800" i="1">
                <a:solidFill>
                  <a:schemeClr val="accent2"/>
                </a:solidFill>
              </a:rPr>
              <a:t>It is a transfusion reaction resulting in agglutination &amp; haemolysis of RBC with systemic disturbances due to inaccurate ABO group matching</a:t>
            </a:r>
            <a:r>
              <a:rPr lang="en-US" altLang="en-US" sz="2800" b="1" i="1">
                <a:solidFill>
                  <a:schemeClr val="tx2"/>
                </a:solidFill>
              </a:rPr>
              <a:t> </a:t>
            </a:r>
          </a:p>
          <a:p>
            <a:pPr algn="l" rtl="0" eaLnBrk="1" hangingPunct="1">
              <a:lnSpc>
                <a:spcPct val="80000"/>
              </a:lnSpc>
              <a:buFontTx/>
              <a:buNone/>
            </a:pPr>
            <a:endParaRPr lang="en-US" altLang="en-US" sz="2800" b="1" i="1" u="sng">
              <a:solidFill>
                <a:srgbClr val="FF0000"/>
              </a:solidFill>
            </a:endParaRPr>
          </a:p>
          <a:p>
            <a:pPr algn="l" rtl="0" eaLnBrk="1" hangingPunct="1">
              <a:lnSpc>
                <a:spcPct val="80000"/>
              </a:lnSpc>
              <a:buFontTx/>
              <a:buNone/>
            </a:pPr>
            <a:r>
              <a:rPr lang="en-US" altLang="en-US" sz="2800" b="1" i="1" u="sng">
                <a:solidFill>
                  <a:srgbClr val="FF0000"/>
                </a:solidFill>
              </a:rPr>
              <a:t>The Clinical Features:</a:t>
            </a:r>
          </a:p>
          <a:p>
            <a:pPr algn="l" rtl="0" eaLnBrk="1" hangingPunct="1">
              <a:lnSpc>
                <a:spcPct val="80000"/>
              </a:lnSpc>
              <a:buFontTx/>
              <a:buNone/>
            </a:pPr>
            <a:r>
              <a:rPr lang="en-US" altLang="en-US" sz="2800" b="1" i="1">
                <a:solidFill>
                  <a:srgbClr val="FF0000"/>
                </a:solidFill>
              </a:rPr>
              <a:t>   1.  </a:t>
            </a:r>
            <a:r>
              <a:rPr lang="en-US" altLang="en-US" sz="2800" i="1">
                <a:solidFill>
                  <a:schemeClr val="accent2"/>
                </a:solidFill>
              </a:rPr>
              <a:t>Rash</a:t>
            </a:r>
          </a:p>
          <a:p>
            <a:pPr algn="l" rtl="0" eaLnBrk="1" hangingPunct="1">
              <a:lnSpc>
                <a:spcPct val="80000"/>
              </a:lnSpc>
              <a:buFontTx/>
              <a:buNone/>
            </a:pPr>
            <a:r>
              <a:rPr lang="en-US" altLang="en-US" sz="2800" i="1">
                <a:solidFill>
                  <a:srgbClr val="FF0000"/>
                </a:solidFill>
              </a:rPr>
              <a:t>   2. </a:t>
            </a:r>
            <a:r>
              <a:rPr lang="en-US" altLang="en-US" sz="2800" i="1">
                <a:solidFill>
                  <a:schemeClr val="accent2"/>
                </a:solidFill>
              </a:rPr>
              <a:t>Tachycardia</a:t>
            </a:r>
          </a:p>
          <a:p>
            <a:pPr algn="l" rtl="0" eaLnBrk="1" hangingPunct="1">
              <a:lnSpc>
                <a:spcPct val="80000"/>
              </a:lnSpc>
              <a:buFontTx/>
              <a:buNone/>
            </a:pPr>
            <a:r>
              <a:rPr lang="en-US" altLang="en-US" sz="2800" i="1">
                <a:solidFill>
                  <a:srgbClr val="FF0000"/>
                </a:solidFill>
              </a:rPr>
              <a:t>   3.  </a:t>
            </a:r>
            <a:r>
              <a:rPr lang="en-US" altLang="en-US" sz="2800" i="1">
                <a:solidFill>
                  <a:schemeClr val="accent2"/>
                </a:solidFill>
              </a:rPr>
              <a:t>Hypotension, </a:t>
            </a:r>
            <a:r>
              <a:rPr lang="en-US" altLang="en-US" sz="2800">
                <a:solidFill>
                  <a:schemeClr val="accent2"/>
                </a:solidFill>
              </a:rPr>
              <a:t>Shock</a:t>
            </a:r>
            <a:endParaRPr lang="en-US" altLang="en-US" sz="2800" i="1">
              <a:solidFill>
                <a:schemeClr val="accent2"/>
              </a:solidFill>
            </a:endParaRPr>
          </a:p>
          <a:p>
            <a:pPr algn="l" rtl="0" eaLnBrk="1" hangingPunct="1">
              <a:lnSpc>
                <a:spcPct val="80000"/>
              </a:lnSpc>
              <a:buFontTx/>
              <a:buNone/>
            </a:pPr>
            <a:r>
              <a:rPr lang="en-US" altLang="en-US" sz="2800" i="1">
                <a:solidFill>
                  <a:srgbClr val="FF0000"/>
                </a:solidFill>
              </a:rPr>
              <a:t>   4. </a:t>
            </a:r>
            <a:r>
              <a:rPr lang="en-US" altLang="en-US" sz="2800" i="1">
                <a:solidFill>
                  <a:schemeClr val="accent2"/>
                </a:solidFill>
              </a:rPr>
              <a:t>Tachypnoe</a:t>
            </a:r>
          </a:p>
          <a:p>
            <a:pPr algn="l" rtl="0" eaLnBrk="1" hangingPunct="1">
              <a:lnSpc>
                <a:spcPct val="80000"/>
              </a:lnSpc>
              <a:buFontTx/>
              <a:buNone/>
            </a:pPr>
            <a:r>
              <a:rPr lang="en-US" altLang="en-US" sz="2800" i="1">
                <a:solidFill>
                  <a:srgbClr val="FF0000"/>
                </a:solidFill>
              </a:rPr>
              <a:t>   5. </a:t>
            </a:r>
            <a:r>
              <a:rPr lang="en-US" altLang="en-US" sz="2800" i="1">
                <a:solidFill>
                  <a:schemeClr val="accent2"/>
                </a:solidFill>
              </a:rPr>
              <a:t>Rise of Temp.+ Rigor</a:t>
            </a:r>
          </a:p>
          <a:p>
            <a:pPr algn="l" rtl="0" eaLnBrk="1" hangingPunct="1">
              <a:lnSpc>
                <a:spcPct val="80000"/>
              </a:lnSpc>
              <a:buFontTx/>
              <a:buNone/>
            </a:pPr>
            <a:r>
              <a:rPr lang="en-US" altLang="en-US" sz="2800" i="1">
                <a:solidFill>
                  <a:srgbClr val="FF0000"/>
                </a:solidFill>
              </a:rPr>
              <a:t>   6. </a:t>
            </a:r>
            <a:r>
              <a:rPr lang="en-US" altLang="en-US" sz="2800" i="1">
                <a:solidFill>
                  <a:schemeClr val="accent2"/>
                </a:solidFill>
              </a:rPr>
              <a:t>Pain in the loins</a:t>
            </a:r>
          </a:p>
          <a:p>
            <a:pPr algn="l" rtl="0" eaLnBrk="1" hangingPunct="1">
              <a:lnSpc>
                <a:spcPct val="80000"/>
              </a:lnSpc>
              <a:buFontTx/>
              <a:buNone/>
            </a:pPr>
            <a:r>
              <a:rPr lang="en-US" altLang="en-US" sz="2800">
                <a:solidFill>
                  <a:srgbClr val="FF0000"/>
                </a:solidFill>
              </a:rPr>
              <a:t>   7.  </a:t>
            </a:r>
            <a:r>
              <a:rPr lang="en-US" altLang="en-US" sz="2800">
                <a:solidFill>
                  <a:schemeClr val="accent2"/>
                </a:solidFill>
              </a:rPr>
              <a:t>Pain along infusion</a:t>
            </a:r>
            <a:r>
              <a:rPr lang="en-US" altLang="en-US" sz="2800"/>
              <a:t> </a:t>
            </a:r>
            <a:r>
              <a:rPr lang="en-US" altLang="en-US" sz="2800">
                <a:solidFill>
                  <a:schemeClr val="accent2"/>
                </a:solidFill>
              </a:rPr>
              <a:t>vein</a:t>
            </a:r>
            <a:endParaRPr lang="en-US" altLang="en-US" sz="2800" i="1">
              <a:solidFill>
                <a:schemeClr val="accent2"/>
              </a:solidFill>
            </a:endParaRPr>
          </a:p>
          <a:p>
            <a:pPr algn="l" rtl="0" eaLnBrk="1" hangingPunct="1">
              <a:lnSpc>
                <a:spcPct val="80000"/>
              </a:lnSpc>
              <a:buFontTx/>
              <a:buNone/>
            </a:pPr>
            <a:r>
              <a:rPr lang="en-US" altLang="en-US" sz="2800" i="1">
                <a:solidFill>
                  <a:srgbClr val="FF0000"/>
                </a:solidFill>
              </a:rPr>
              <a:t>   8. </a:t>
            </a:r>
            <a:r>
              <a:rPr lang="en-US" altLang="en-US" sz="2800" i="1">
                <a:solidFill>
                  <a:schemeClr val="accent2"/>
                </a:solidFill>
              </a:rPr>
              <a:t>Oligurea, </a:t>
            </a:r>
            <a:r>
              <a:rPr lang="en-US" altLang="en-US" sz="2800">
                <a:solidFill>
                  <a:schemeClr val="accent2"/>
                </a:solidFill>
              </a:rPr>
              <a:t>Hemoglobinuria, Renal failure</a:t>
            </a:r>
          </a:p>
        </p:txBody>
      </p:sp>
    </p:spTree>
  </p:cSld>
  <p:clrMapOvr>
    <a:masterClrMapping/>
  </p:clrMapOvr>
  <p:transition spd="slow">
    <p:cover dir="l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015EA0CB-B3AE-4AE4-AD63-DDEBD001C766}"/>
              </a:ext>
            </a:extLst>
          </p:cNvPr>
          <p:cNvSpPr>
            <a:spLocks noGrp="1" noChangeArrowheads="1"/>
          </p:cNvSpPr>
          <p:nvPr>
            <p:ph type="title" idx="4294967295"/>
          </p:nvPr>
        </p:nvSpPr>
        <p:spPr>
          <a:xfrm>
            <a:off x="0" y="0"/>
            <a:ext cx="9144000" cy="908050"/>
          </a:xfrm>
        </p:spPr>
        <p:txBody>
          <a:bodyPr/>
          <a:lstStyle/>
          <a:p>
            <a:pPr eaLnBrk="1" hangingPunct="1"/>
            <a:r>
              <a:rPr lang="en-US" altLang="en-US" sz="3600" b="1">
                <a:solidFill>
                  <a:srgbClr val="FF0000"/>
                </a:solidFill>
                <a:latin typeface="Gungsuh" panose="020B0503020000020004" pitchFamily="18" charset="-127"/>
                <a:ea typeface="Gungsuh" panose="020B0503020000020004" pitchFamily="18" charset="-127"/>
              </a:rPr>
              <a:t>Complications of Blood Transfusion</a:t>
            </a:r>
          </a:p>
        </p:txBody>
      </p:sp>
      <p:sp>
        <p:nvSpPr>
          <p:cNvPr id="27651" name="Rectangle 3">
            <a:extLst>
              <a:ext uri="{FF2B5EF4-FFF2-40B4-BE49-F238E27FC236}">
                <a16:creationId xmlns:a16="http://schemas.microsoft.com/office/drawing/2014/main" id="{1813444C-38C9-484D-8805-4632032C8C38}"/>
              </a:ext>
            </a:extLst>
          </p:cNvPr>
          <p:cNvSpPr>
            <a:spLocks noGrp="1" noChangeArrowheads="1"/>
          </p:cNvSpPr>
          <p:nvPr>
            <p:ph type="body" idx="4294967295"/>
          </p:nvPr>
        </p:nvSpPr>
        <p:spPr>
          <a:xfrm>
            <a:off x="0" y="981075"/>
            <a:ext cx="9144000" cy="5876925"/>
          </a:xfrm>
        </p:spPr>
        <p:txBody>
          <a:bodyPr/>
          <a:lstStyle/>
          <a:p>
            <a:pPr algn="l" rtl="0" eaLnBrk="1" hangingPunct="1">
              <a:lnSpc>
                <a:spcPct val="80000"/>
              </a:lnSpc>
              <a:buFontTx/>
              <a:buNone/>
            </a:pPr>
            <a:r>
              <a:rPr lang="en-US" altLang="en-US" sz="2400" b="1" i="1">
                <a:solidFill>
                  <a:srgbClr val="FF0000"/>
                </a:solidFill>
              </a:rPr>
              <a:t>1. </a:t>
            </a:r>
            <a:r>
              <a:rPr lang="en-US" altLang="en-US" sz="2400" b="1" i="1">
                <a:solidFill>
                  <a:schemeClr val="accent2"/>
                </a:solidFill>
              </a:rPr>
              <a:t>transfusion reaction</a:t>
            </a:r>
          </a:p>
          <a:p>
            <a:pPr algn="l" rtl="0" eaLnBrk="1" hangingPunct="1">
              <a:lnSpc>
                <a:spcPct val="80000"/>
              </a:lnSpc>
              <a:buFontTx/>
              <a:buNone/>
            </a:pPr>
            <a:r>
              <a:rPr lang="en-US" altLang="en-US" sz="2400" b="1" i="1">
                <a:solidFill>
                  <a:schemeClr val="accent2"/>
                </a:solidFill>
              </a:rPr>
              <a:t>   </a:t>
            </a:r>
            <a:r>
              <a:rPr lang="en-US" altLang="en-US" sz="2400" b="1" i="1">
                <a:solidFill>
                  <a:srgbClr val="FF0000"/>
                </a:solidFill>
              </a:rPr>
              <a:t> a. </a:t>
            </a:r>
            <a:r>
              <a:rPr lang="en-US" altLang="en-US" sz="2400" b="1" i="1">
                <a:solidFill>
                  <a:schemeClr val="accent2"/>
                </a:solidFill>
              </a:rPr>
              <a:t>ABO group</a:t>
            </a:r>
            <a:r>
              <a:rPr lang="en-US" altLang="en-US" sz="2400" b="1" i="1">
                <a:solidFill>
                  <a:srgbClr val="FF0000"/>
                </a:solidFill>
              </a:rPr>
              <a:t> </a:t>
            </a:r>
            <a:r>
              <a:rPr lang="en-US" altLang="en-US" sz="2400" b="1" i="1">
                <a:solidFill>
                  <a:schemeClr val="accent2"/>
                </a:solidFill>
              </a:rPr>
              <a:t>incompatability</a:t>
            </a:r>
          </a:p>
          <a:p>
            <a:pPr algn="l" rtl="0" eaLnBrk="1" hangingPunct="1">
              <a:lnSpc>
                <a:spcPct val="80000"/>
              </a:lnSpc>
              <a:buFontTx/>
              <a:buNone/>
            </a:pPr>
            <a:r>
              <a:rPr lang="en-US" altLang="en-US" sz="2400" b="1" i="1">
                <a:solidFill>
                  <a:schemeClr val="accent2"/>
                </a:solidFill>
              </a:rPr>
              <a:t>    </a:t>
            </a:r>
            <a:r>
              <a:rPr lang="en-US" altLang="en-US" sz="2400" b="1" i="1">
                <a:solidFill>
                  <a:srgbClr val="FF0000"/>
                </a:solidFill>
              </a:rPr>
              <a:t>b. </a:t>
            </a:r>
            <a:r>
              <a:rPr lang="en-US" altLang="en-US" sz="2400" b="1" i="1">
                <a:solidFill>
                  <a:schemeClr val="accent2"/>
                </a:solidFill>
              </a:rPr>
              <a:t>simple pyrexial reaction</a:t>
            </a:r>
          </a:p>
          <a:p>
            <a:pPr algn="l" rtl="0" eaLnBrk="1" hangingPunct="1">
              <a:lnSpc>
                <a:spcPct val="80000"/>
              </a:lnSpc>
              <a:buFontTx/>
              <a:buNone/>
            </a:pPr>
            <a:r>
              <a:rPr lang="en-US" altLang="en-US" sz="2400" b="1" i="1">
                <a:solidFill>
                  <a:schemeClr val="accent2"/>
                </a:solidFill>
              </a:rPr>
              <a:t>    </a:t>
            </a:r>
            <a:r>
              <a:rPr lang="en-US" altLang="en-US" sz="2400" b="1" i="1">
                <a:solidFill>
                  <a:srgbClr val="FF0000"/>
                </a:solidFill>
              </a:rPr>
              <a:t>c. </a:t>
            </a:r>
            <a:r>
              <a:rPr lang="en-US" altLang="en-US" sz="2400" b="1" i="1">
                <a:solidFill>
                  <a:schemeClr val="accent2"/>
                </a:solidFill>
              </a:rPr>
              <a:t>allergic reactions</a:t>
            </a:r>
          </a:p>
          <a:p>
            <a:pPr algn="l" rtl="0" eaLnBrk="1" hangingPunct="1">
              <a:lnSpc>
                <a:spcPct val="80000"/>
              </a:lnSpc>
              <a:buFontTx/>
              <a:buNone/>
            </a:pPr>
            <a:r>
              <a:rPr lang="en-US" altLang="en-US" sz="2400" b="1" i="1">
                <a:solidFill>
                  <a:srgbClr val="FF0000"/>
                </a:solidFill>
              </a:rPr>
              <a:t>    d. </a:t>
            </a:r>
            <a:r>
              <a:rPr lang="en-US" altLang="en-US" sz="2400" b="1" i="1">
                <a:solidFill>
                  <a:schemeClr val="accent2"/>
                </a:solidFill>
              </a:rPr>
              <a:t>sensitization to leucocytes &amp; platelets</a:t>
            </a:r>
          </a:p>
          <a:p>
            <a:pPr algn="l" rtl="0" eaLnBrk="1" hangingPunct="1">
              <a:lnSpc>
                <a:spcPct val="80000"/>
              </a:lnSpc>
              <a:buFontTx/>
              <a:buNone/>
            </a:pPr>
            <a:r>
              <a:rPr lang="en-US" altLang="en-US" sz="2400" b="1" i="1">
                <a:solidFill>
                  <a:schemeClr val="accent2"/>
                </a:solidFill>
              </a:rPr>
              <a:t>    </a:t>
            </a:r>
          </a:p>
          <a:p>
            <a:pPr algn="l" rtl="0" eaLnBrk="1" hangingPunct="1">
              <a:lnSpc>
                <a:spcPct val="80000"/>
              </a:lnSpc>
              <a:buFontTx/>
              <a:buNone/>
            </a:pPr>
            <a:r>
              <a:rPr lang="en-US" altLang="en-US" sz="2400" b="1" i="1">
                <a:solidFill>
                  <a:srgbClr val="FF0000"/>
                </a:solidFill>
              </a:rPr>
              <a:t>2. </a:t>
            </a:r>
            <a:r>
              <a:rPr lang="en-US" altLang="en-US" sz="2400" b="1" i="1">
                <a:solidFill>
                  <a:schemeClr val="accent2"/>
                </a:solidFill>
              </a:rPr>
              <a:t>infection :</a:t>
            </a:r>
          </a:p>
          <a:p>
            <a:pPr algn="l" rtl="0" eaLnBrk="1" hangingPunct="1">
              <a:lnSpc>
                <a:spcPct val="80000"/>
              </a:lnSpc>
              <a:buFontTx/>
              <a:buNone/>
            </a:pPr>
            <a:r>
              <a:rPr lang="en-US" altLang="en-US" sz="2400" b="1" i="1">
                <a:solidFill>
                  <a:schemeClr val="accent2"/>
                </a:solidFill>
              </a:rPr>
              <a:t>  Hepatitis B,C, HIV ,Malaria ,Syphlis,other bacterial infections</a:t>
            </a:r>
          </a:p>
          <a:p>
            <a:pPr algn="l" rtl="0" eaLnBrk="1" hangingPunct="1">
              <a:lnSpc>
                <a:spcPct val="80000"/>
              </a:lnSpc>
              <a:buFontTx/>
              <a:buNone/>
            </a:pPr>
            <a:r>
              <a:rPr lang="en-US" altLang="en-US" sz="2400" b="1" i="1">
                <a:solidFill>
                  <a:srgbClr val="FF0000"/>
                </a:solidFill>
              </a:rPr>
              <a:t>3.</a:t>
            </a:r>
            <a:r>
              <a:rPr lang="en-US" altLang="en-US" sz="2400" b="1" i="1">
                <a:solidFill>
                  <a:schemeClr val="accent2"/>
                </a:solidFill>
              </a:rPr>
              <a:t>congestive cardiac failure</a:t>
            </a:r>
          </a:p>
          <a:p>
            <a:pPr algn="l" rtl="0" eaLnBrk="1" hangingPunct="1">
              <a:lnSpc>
                <a:spcPct val="80000"/>
              </a:lnSpc>
              <a:buFontTx/>
              <a:buNone/>
            </a:pPr>
            <a:r>
              <a:rPr lang="en-US" altLang="en-US" sz="2400" b="1" i="1">
                <a:solidFill>
                  <a:srgbClr val="FF0000"/>
                </a:solidFill>
              </a:rPr>
              <a:t>4. </a:t>
            </a:r>
            <a:r>
              <a:rPr lang="en-US" altLang="en-US" sz="2400" b="1" i="1">
                <a:solidFill>
                  <a:schemeClr val="accent2"/>
                </a:solidFill>
              </a:rPr>
              <a:t>air embolism</a:t>
            </a:r>
          </a:p>
          <a:p>
            <a:pPr algn="l" rtl="0" eaLnBrk="1" hangingPunct="1">
              <a:lnSpc>
                <a:spcPct val="80000"/>
              </a:lnSpc>
              <a:buFontTx/>
              <a:buNone/>
            </a:pPr>
            <a:r>
              <a:rPr lang="en-US" altLang="en-US" sz="2400" b="1" i="1">
                <a:solidFill>
                  <a:srgbClr val="FF0000"/>
                </a:solidFill>
              </a:rPr>
              <a:t>5</a:t>
            </a:r>
            <a:r>
              <a:rPr lang="en-US" altLang="en-US" sz="2400" b="1" i="1">
                <a:solidFill>
                  <a:schemeClr val="accent2"/>
                </a:solidFill>
              </a:rPr>
              <a:t>.Iron over load</a:t>
            </a:r>
          </a:p>
          <a:p>
            <a:pPr algn="l" rtl="0" eaLnBrk="1" hangingPunct="1">
              <a:lnSpc>
                <a:spcPct val="80000"/>
              </a:lnSpc>
              <a:buFontTx/>
              <a:buNone/>
            </a:pPr>
            <a:r>
              <a:rPr lang="en-US" altLang="en-US" sz="2400" b="1" i="1">
                <a:solidFill>
                  <a:srgbClr val="FF0000"/>
                </a:solidFill>
              </a:rPr>
              <a:t>6. </a:t>
            </a:r>
            <a:r>
              <a:rPr lang="en-US" altLang="en-US" sz="2400" b="1">
                <a:solidFill>
                  <a:schemeClr val="accent2"/>
                </a:solidFill>
              </a:rPr>
              <a:t>transfusion-related acute lung injury</a:t>
            </a:r>
          </a:p>
          <a:p>
            <a:pPr algn="l" rtl="0" eaLnBrk="1" hangingPunct="1">
              <a:lnSpc>
                <a:spcPct val="80000"/>
              </a:lnSpc>
              <a:buFontTx/>
              <a:buNone/>
            </a:pPr>
            <a:r>
              <a:rPr lang="en-US" altLang="en-US" sz="2400" b="1">
                <a:solidFill>
                  <a:srgbClr val="FF0000"/>
                </a:solidFill>
              </a:rPr>
              <a:t>7.</a:t>
            </a:r>
            <a:r>
              <a:rPr lang="en-US" altLang="en-US" sz="2400" b="1">
                <a:solidFill>
                  <a:schemeClr val="accent2"/>
                </a:solidFill>
              </a:rPr>
              <a:t>Transfusion associated graft versus host disease</a:t>
            </a:r>
          </a:p>
          <a:p>
            <a:pPr algn="l" rtl="0" eaLnBrk="1" hangingPunct="1">
              <a:lnSpc>
                <a:spcPct val="80000"/>
              </a:lnSpc>
              <a:buFontTx/>
              <a:buNone/>
            </a:pPr>
            <a:r>
              <a:rPr lang="en-US" altLang="en-US" sz="2400" b="1">
                <a:solidFill>
                  <a:srgbClr val="FF0000"/>
                </a:solidFill>
              </a:rPr>
              <a:t>8.</a:t>
            </a:r>
            <a:r>
              <a:rPr lang="en-US" altLang="en-US" sz="2400" b="1">
                <a:solidFill>
                  <a:schemeClr val="accent2"/>
                </a:solidFill>
              </a:rPr>
              <a:t> </a:t>
            </a:r>
            <a:r>
              <a:rPr lang="en-US" altLang="en-US" sz="2400" b="1" u="sng">
                <a:solidFill>
                  <a:schemeClr val="accent2"/>
                </a:solidFill>
              </a:rPr>
              <a:t>microchimerism</a:t>
            </a:r>
            <a:endParaRPr lang="en-US" altLang="en-US" sz="2400" b="1">
              <a:solidFill>
                <a:schemeClr val="accent2"/>
              </a:solidFill>
            </a:endParaRPr>
          </a:p>
          <a:p>
            <a:pPr algn="l" rtl="0" eaLnBrk="1" hangingPunct="1">
              <a:lnSpc>
                <a:spcPct val="80000"/>
              </a:lnSpc>
              <a:buFontTx/>
              <a:buNone/>
            </a:pPr>
            <a:r>
              <a:rPr lang="en-US" altLang="en-US" sz="2400" b="1" i="1">
                <a:solidFill>
                  <a:srgbClr val="FF0000"/>
                </a:solidFill>
              </a:rPr>
              <a:t>9.</a:t>
            </a:r>
            <a:r>
              <a:rPr lang="en-US" altLang="en-US" sz="2400" b="1" i="1">
                <a:solidFill>
                  <a:schemeClr val="accent2"/>
                </a:solidFill>
              </a:rPr>
              <a:t>thrombophlebitis</a:t>
            </a:r>
          </a:p>
        </p:txBody>
      </p:sp>
    </p:spTree>
  </p:cSld>
  <p:clrMapOvr>
    <a:masterClrMapping/>
  </p:clrMapOvr>
  <p:transition spd="slow">
    <p:cover dir="l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91F5EED5-D0E2-41CC-AED8-7F4F5624BEB0}"/>
              </a:ext>
            </a:extLst>
          </p:cNvPr>
          <p:cNvSpPr>
            <a:spLocks noGrp="1" noChangeArrowheads="1"/>
          </p:cNvSpPr>
          <p:nvPr>
            <p:ph type="title"/>
          </p:nvPr>
        </p:nvSpPr>
        <p:spPr>
          <a:xfrm>
            <a:off x="-757238" y="0"/>
            <a:ext cx="8229601" cy="1143000"/>
          </a:xfrm>
        </p:spPr>
        <p:txBody>
          <a:bodyPr/>
          <a:lstStyle/>
          <a:p>
            <a:pPr eaLnBrk="1" hangingPunct="1"/>
            <a:r>
              <a:rPr lang="en-US" altLang="en-US" sz="3200" u="sng">
                <a:solidFill>
                  <a:srgbClr val="FF0000"/>
                </a:solidFill>
              </a:rPr>
              <a:t>Treatment of blood incompatability</a:t>
            </a:r>
          </a:p>
        </p:txBody>
      </p:sp>
      <p:sp>
        <p:nvSpPr>
          <p:cNvPr id="28675" name="Rectangle 3">
            <a:extLst>
              <a:ext uri="{FF2B5EF4-FFF2-40B4-BE49-F238E27FC236}">
                <a16:creationId xmlns:a16="http://schemas.microsoft.com/office/drawing/2014/main" id="{BACE0D57-BD77-4029-8BB9-7BA18DF78F77}"/>
              </a:ext>
            </a:extLst>
          </p:cNvPr>
          <p:cNvSpPr>
            <a:spLocks noGrp="1" noChangeArrowheads="1"/>
          </p:cNvSpPr>
          <p:nvPr>
            <p:ph type="body" idx="1"/>
          </p:nvPr>
        </p:nvSpPr>
        <p:spPr>
          <a:xfrm>
            <a:off x="0" y="1600200"/>
            <a:ext cx="9144000" cy="4525963"/>
          </a:xfrm>
        </p:spPr>
        <p:txBody>
          <a:bodyPr/>
          <a:lstStyle/>
          <a:p>
            <a:pPr marL="609600" indent="-609600" algn="l" eaLnBrk="1" hangingPunct="1">
              <a:buFontTx/>
              <a:buNone/>
            </a:pPr>
            <a:r>
              <a:rPr lang="en-US" altLang="en-US" sz="2800">
                <a:solidFill>
                  <a:srgbClr val="FF0000"/>
                </a:solidFill>
              </a:rPr>
              <a:t>1.</a:t>
            </a:r>
            <a:r>
              <a:rPr lang="en-US" altLang="en-US" sz="2800">
                <a:solidFill>
                  <a:schemeClr val="accent2"/>
                </a:solidFill>
              </a:rPr>
              <a:t>Stop transfusion immediately </a:t>
            </a:r>
            <a:r>
              <a:rPr lang="en-US" altLang="zh-CN" sz="2800">
                <a:solidFill>
                  <a:schemeClr val="accent2"/>
                </a:solidFill>
                <a:ea typeface="SimSun" panose="02010600030101010101" pitchFamily="2" charset="-122"/>
              </a:rPr>
              <a:t>as soon as reaction is              suspected</a:t>
            </a:r>
            <a:endParaRPr lang="en-US" altLang="en-US" sz="2800">
              <a:solidFill>
                <a:schemeClr val="accent2"/>
              </a:solidFill>
            </a:endParaRPr>
          </a:p>
          <a:p>
            <a:pPr marL="609600" indent="-609600" algn="l" eaLnBrk="1" hangingPunct="1">
              <a:buFontTx/>
              <a:buNone/>
            </a:pPr>
            <a:r>
              <a:rPr lang="en-US" altLang="en-US" sz="2800">
                <a:solidFill>
                  <a:srgbClr val="FF0000"/>
                </a:solidFill>
              </a:rPr>
              <a:t>2.</a:t>
            </a:r>
            <a:r>
              <a:rPr lang="en-US" altLang="en-US" sz="2800">
                <a:solidFill>
                  <a:schemeClr val="accent2"/>
                </a:solidFill>
              </a:rPr>
              <a:t>Continue IV infusion with normal saline</a:t>
            </a:r>
          </a:p>
          <a:p>
            <a:pPr marL="609600" indent="-609600" algn="l" eaLnBrk="1" hangingPunct="1">
              <a:buFontTx/>
              <a:buNone/>
            </a:pPr>
            <a:r>
              <a:rPr lang="en-US" altLang="zh-CN" sz="2800">
                <a:solidFill>
                  <a:srgbClr val="FF0000"/>
                </a:solidFill>
                <a:ea typeface="SimSun" panose="02010600030101010101" pitchFamily="2" charset="-122"/>
              </a:rPr>
              <a:t>3.</a:t>
            </a:r>
            <a:r>
              <a:rPr lang="en-US" altLang="zh-CN" sz="2800">
                <a:solidFill>
                  <a:schemeClr val="accent2"/>
                </a:solidFill>
                <a:ea typeface="SimSun" panose="02010600030101010101" pitchFamily="2" charset="-122"/>
              </a:rPr>
              <a:t>Check the name, type and crossmatch</a:t>
            </a:r>
            <a:endParaRPr lang="en-US" altLang="en-US" sz="2800">
              <a:solidFill>
                <a:schemeClr val="accent2"/>
              </a:solidFill>
            </a:endParaRPr>
          </a:p>
          <a:p>
            <a:pPr marL="609600" indent="-609600" algn="l" eaLnBrk="1" hangingPunct="1">
              <a:buFontTx/>
              <a:buNone/>
            </a:pPr>
            <a:r>
              <a:rPr lang="en-US" altLang="en-US" sz="2800">
                <a:solidFill>
                  <a:srgbClr val="FF0000"/>
                </a:solidFill>
              </a:rPr>
              <a:t>4.</a:t>
            </a:r>
            <a:r>
              <a:rPr lang="en-US" altLang="en-US" sz="2800">
                <a:solidFill>
                  <a:schemeClr val="accent2"/>
                </a:solidFill>
              </a:rPr>
              <a:t>Obtain urine specimen for free hemoglobin                         “</a:t>
            </a:r>
            <a:r>
              <a:rPr lang="en-US" altLang="zh-CN" sz="2800">
                <a:solidFill>
                  <a:schemeClr val="accent2"/>
                </a:solidFill>
                <a:ea typeface="SimSun" panose="02010600030101010101" pitchFamily="2" charset="-122"/>
              </a:rPr>
              <a:t>Hemoglobinuria</a:t>
            </a:r>
            <a:r>
              <a:rPr lang="en-US" altLang="zh-CN" sz="2800" b="1">
                <a:solidFill>
                  <a:schemeClr val="accent2"/>
                </a:solidFill>
                <a:ea typeface="SimSun" panose="02010600030101010101" pitchFamily="2" charset="-122"/>
              </a:rPr>
              <a:t>”</a:t>
            </a:r>
            <a:r>
              <a:rPr lang="en-US" altLang="en-US" sz="2800">
                <a:solidFill>
                  <a:schemeClr val="accent2"/>
                </a:solidFill>
              </a:rPr>
              <a:t> </a:t>
            </a:r>
          </a:p>
        </p:txBody>
      </p:sp>
    </p:spTree>
  </p:cSld>
  <p:clrMapOvr>
    <a:masterClrMapping/>
  </p:clrMapOvr>
  <p:transition spd="slow">
    <p:push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8C917E7-C5B5-4C70-8401-8265994AC763}"/>
              </a:ext>
            </a:extLst>
          </p:cNvPr>
          <p:cNvSpPr>
            <a:spLocks noGrp="1" noChangeArrowheads="1"/>
          </p:cNvSpPr>
          <p:nvPr>
            <p:ph type="title" idx="4294967295"/>
          </p:nvPr>
        </p:nvSpPr>
        <p:spPr>
          <a:xfrm>
            <a:off x="468313" y="0"/>
            <a:ext cx="8229600" cy="908050"/>
          </a:xfrm>
        </p:spPr>
        <p:txBody>
          <a:bodyPr/>
          <a:lstStyle/>
          <a:p>
            <a:pPr algn="l" eaLnBrk="1" hangingPunct="1"/>
            <a:r>
              <a:rPr lang="en-US" altLang="en-US" sz="3600" b="1" u="sng">
                <a:solidFill>
                  <a:srgbClr val="FF0000"/>
                </a:solidFill>
                <a:latin typeface="Gungsuh" panose="020B0503020000020004" pitchFamily="18" charset="-127"/>
                <a:ea typeface="Gungsuh" panose="020B0503020000020004" pitchFamily="18" charset="-127"/>
              </a:rPr>
              <a:t>AUTO TRANSFUSION</a:t>
            </a:r>
          </a:p>
        </p:txBody>
      </p:sp>
      <p:sp>
        <p:nvSpPr>
          <p:cNvPr id="29699" name="Rectangle 3">
            <a:extLst>
              <a:ext uri="{FF2B5EF4-FFF2-40B4-BE49-F238E27FC236}">
                <a16:creationId xmlns:a16="http://schemas.microsoft.com/office/drawing/2014/main" id="{7AB1BD0A-02CC-4512-9F3B-BE54454D4507}"/>
              </a:ext>
            </a:extLst>
          </p:cNvPr>
          <p:cNvSpPr>
            <a:spLocks noGrp="1" noChangeArrowheads="1"/>
          </p:cNvSpPr>
          <p:nvPr>
            <p:ph type="body" idx="4294967295"/>
          </p:nvPr>
        </p:nvSpPr>
        <p:spPr>
          <a:xfrm>
            <a:off x="0" y="1700213"/>
            <a:ext cx="9144000" cy="5157787"/>
          </a:xfrm>
        </p:spPr>
        <p:txBody>
          <a:bodyPr/>
          <a:lstStyle/>
          <a:p>
            <a:pPr marL="457200" indent="-457200" algn="l" rtl="0" eaLnBrk="1" hangingPunct="1">
              <a:buFontTx/>
              <a:buNone/>
            </a:pPr>
            <a:r>
              <a:rPr lang="en-US" altLang="en-US" b="1">
                <a:solidFill>
                  <a:srgbClr val="FF0000"/>
                </a:solidFill>
              </a:rPr>
              <a:t>1.  </a:t>
            </a:r>
            <a:r>
              <a:rPr lang="en-US" altLang="en-US" sz="2800" b="1" u="sng">
                <a:solidFill>
                  <a:schemeClr val="accent2"/>
                </a:solidFill>
              </a:rPr>
              <a:t>pre deposit autologous transfusion</a:t>
            </a:r>
          </a:p>
          <a:p>
            <a:pPr marL="457200" indent="-457200" algn="l" rtl="0" eaLnBrk="1" hangingPunct="1">
              <a:buFontTx/>
              <a:buNone/>
            </a:pPr>
            <a:r>
              <a:rPr lang="en-US" altLang="en-US" b="1">
                <a:solidFill>
                  <a:srgbClr val="FF0000"/>
                </a:solidFill>
              </a:rPr>
              <a:t>2</a:t>
            </a:r>
            <a:r>
              <a:rPr lang="en-US" altLang="en-US" b="1">
                <a:solidFill>
                  <a:srgbClr val="CC3300"/>
                </a:solidFill>
              </a:rPr>
              <a:t>.</a:t>
            </a:r>
            <a:r>
              <a:rPr lang="en-US" altLang="en-US" b="1">
                <a:solidFill>
                  <a:schemeClr val="accent2"/>
                </a:solidFill>
              </a:rPr>
              <a:t>  </a:t>
            </a:r>
            <a:r>
              <a:rPr lang="en-US" altLang="en-US" sz="2800" b="1" u="sng">
                <a:solidFill>
                  <a:schemeClr val="accent2"/>
                </a:solidFill>
              </a:rPr>
              <a:t>acute isotonic dilution</a:t>
            </a:r>
            <a:r>
              <a:rPr lang="en-US" altLang="en-US" u="sng">
                <a:solidFill>
                  <a:schemeClr val="accent2"/>
                </a:solidFill>
              </a:rPr>
              <a:t> </a:t>
            </a:r>
            <a:r>
              <a:rPr lang="en-US" altLang="en-US" sz="2000">
                <a:solidFill>
                  <a:srgbClr val="000099"/>
                </a:solidFill>
              </a:rPr>
              <a:t>This process dilutes your own  blood</a:t>
            </a:r>
            <a:r>
              <a:rPr lang="ar-JO" altLang="en-US" sz="2000">
                <a:solidFill>
                  <a:srgbClr val="000099"/>
                </a:solidFill>
              </a:rPr>
              <a:t> </a:t>
            </a:r>
            <a:r>
              <a:rPr lang="en-US" altLang="en-US" sz="2000">
                <a:solidFill>
                  <a:srgbClr val="000099"/>
                </a:solidFill>
              </a:rPr>
              <a:t>so you lose less concentrated blood during surgery</a:t>
            </a:r>
            <a:r>
              <a:rPr lang="en-US" altLang="en-US" sz="2000">
                <a:solidFill>
                  <a:srgbClr val="0070C0"/>
                </a:solidFill>
              </a:rPr>
              <a:t>. </a:t>
            </a:r>
          </a:p>
          <a:p>
            <a:pPr marL="457200" indent="-457200" algn="l" rtl="0" eaLnBrk="1" hangingPunct="1">
              <a:buFontTx/>
              <a:buNone/>
            </a:pPr>
            <a:r>
              <a:rPr lang="en-US" altLang="en-US" sz="2000" b="1">
                <a:solidFill>
                  <a:srgbClr val="0070C0"/>
                </a:solidFill>
              </a:rPr>
              <a:t>      </a:t>
            </a:r>
            <a:r>
              <a:rPr lang="en-US" altLang="en-US" sz="2400">
                <a:solidFill>
                  <a:schemeClr val="accent2"/>
                </a:solidFill>
              </a:rPr>
              <a:t>This technique has been widely used in cardiothoracic surgery. </a:t>
            </a:r>
            <a:endParaRPr lang="en-US" altLang="en-US" sz="2400" b="1" u="sng">
              <a:solidFill>
                <a:schemeClr val="accent2"/>
              </a:solidFill>
            </a:endParaRPr>
          </a:p>
          <a:p>
            <a:pPr marL="457200" indent="-457200" algn="l" rtl="0" eaLnBrk="1" hangingPunct="1">
              <a:buFontTx/>
              <a:buNone/>
            </a:pPr>
            <a:r>
              <a:rPr lang="en-US" altLang="en-US" sz="2400" b="1">
                <a:solidFill>
                  <a:schemeClr val="accent2"/>
                </a:solidFill>
              </a:rPr>
              <a:t>        </a:t>
            </a:r>
          </a:p>
          <a:p>
            <a:pPr marL="457200" indent="-457200" algn="l" rtl="0" eaLnBrk="1" hangingPunct="1">
              <a:buFontTx/>
              <a:buNone/>
            </a:pPr>
            <a:r>
              <a:rPr lang="en-US" altLang="en-US" sz="2800" b="1">
                <a:solidFill>
                  <a:srgbClr val="FF0000"/>
                </a:solidFill>
              </a:rPr>
              <a:t>3. </a:t>
            </a:r>
            <a:r>
              <a:rPr lang="en-US" altLang="en-US" sz="2800" b="1" u="sng">
                <a:solidFill>
                  <a:schemeClr val="accent2"/>
                </a:solidFill>
              </a:rPr>
              <a:t>blood salvage</a:t>
            </a:r>
            <a:endParaRPr lang="en-US" altLang="en-US" sz="2800" b="1" u="sng">
              <a:solidFill>
                <a:srgbClr val="FF0000"/>
              </a:solidFill>
            </a:endParaRPr>
          </a:p>
          <a:p>
            <a:pPr marL="457200" indent="-457200" algn="l" rtl="0" eaLnBrk="1" hangingPunct="1">
              <a:buFontTx/>
              <a:buNone/>
            </a:pPr>
            <a:r>
              <a:rPr lang="en-US" altLang="en-US" sz="2400" b="1">
                <a:solidFill>
                  <a:srgbClr val="000099"/>
                </a:solidFill>
              </a:rPr>
              <a:t> </a:t>
            </a:r>
            <a:r>
              <a:rPr lang="en-US" altLang="en-US" sz="2400">
                <a:solidFill>
                  <a:srgbClr val="000099"/>
                </a:solidFill>
              </a:rPr>
              <a:t>blood is collected and processed for reinfusion</a:t>
            </a:r>
          </a:p>
          <a:p>
            <a:pPr marL="457200" indent="-457200" algn="l" rtl="0" eaLnBrk="1" hangingPunct="1">
              <a:buFontTx/>
              <a:buNone/>
            </a:pPr>
            <a:r>
              <a:rPr lang="en-US" altLang="en-US" sz="2400" b="1"/>
              <a:t>           </a:t>
            </a:r>
            <a:r>
              <a:rPr lang="en-US" altLang="en-US" sz="2400" b="1">
                <a:solidFill>
                  <a:srgbClr val="C00000"/>
                </a:solidFill>
              </a:rPr>
              <a:t>a. </a:t>
            </a:r>
            <a:r>
              <a:rPr lang="en-US" altLang="en-US" sz="2400" b="1">
                <a:solidFill>
                  <a:srgbClr val="FF0000"/>
                </a:solidFill>
              </a:rPr>
              <a:t>peri operative</a:t>
            </a:r>
            <a:br>
              <a:rPr lang="en-US" altLang="en-US" sz="2400" b="1"/>
            </a:br>
            <a:r>
              <a:rPr lang="en-US" altLang="en-US" sz="2400" b="1"/>
              <a:t>         </a:t>
            </a:r>
            <a:r>
              <a:rPr lang="en-US" altLang="en-US" sz="2000" b="1">
                <a:solidFill>
                  <a:schemeClr val="accent2"/>
                </a:solidFill>
              </a:rPr>
              <a:t>Blood lost from surgical site may be saved</a:t>
            </a:r>
          </a:p>
          <a:p>
            <a:pPr marL="457200" indent="-457200" algn="l" rtl="0" eaLnBrk="1" hangingPunct="1">
              <a:buFontTx/>
              <a:buNone/>
            </a:pPr>
            <a:r>
              <a:rPr lang="en-US" altLang="en-US" sz="2400" b="1"/>
              <a:t>           </a:t>
            </a:r>
            <a:r>
              <a:rPr lang="en-US" altLang="en-US" sz="2400" b="1">
                <a:solidFill>
                  <a:srgbClr val="C00000"/>
                </a:solidFill>
              </a:rPr>
              <a:t>b. </a:t>
            </a:r>
            <a:r>
              <a:rPr lang="en-US" altLang="en-US" sz="2400" b="1">
                <a:solidFill>
                  <a:srgbClr val="FF0000"/>
                </a:solidFill>
              </a:rPr>
              <a:t>Post operative:  wound drains</a:t>
            </a:r>
          </a:p>
        </p:txBody>
      </p:sp>
      <p:sp>
        <p:nvSpPr>
          <p:cNvPr id="29700" name="Rectangle 4">
            <a:extLst>
              <a:ext uri="{FF2B5EF4-FFF2-40B4-BE49-F238E27FC236}">
                <a16:creationId xmlns:a16="http://schemas.microsoft.com/office/drawing/2014/main" id="{547DEF37-F764-4BF4-8E47-C62E91B49F26}"/>
              </a:ext>
            </a:extLst>
          </p:cNvPr>
          <p:cNvSpPr>
            <a:spLocks noChangeArrowheads="1"/>
          </p:cNvSpPr>
          <p:nvPr/>
        </p:nvSpPr>
        <p:spPr bwMode="auto">
          <a:xfrm>
            <a:off x="2124075" y="765175"/>
            <a:ext cx="41830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u="sng"/>
              <a:t>.</a:t>
            </a:r>
            <a:r>
              <a:rPr lang="en-US" altLang="en-US" b="1"/>
              <a:t> </a:t>
            </a:r>
          </a:p>
        </p:txBody>
      </p:sp>
      <p:sp>
        <p:nvSpPr>
          <p:cNvPr id="29701" name="Rectangle 8">
            <a:extLst>
              <a:ext uri="{FF2B5EF4-FFF2-40B4-BE49-F238E27FC236}">
                <a16:creationId xmlns:a16="http://schemas.microsoft.com/office/drawing/2014/main" id="{8E76359C-9218-4BCE-8D9D-8AAD98B86954}"/>
              </a:ext>
            </a:extLst>
          </p:cNvPr>
          <p:cNvSpPr>
            <a:spLocks noChangeArrowheads="1"/>
          </p:cNvSpPr>
          <p:nvPr/>
        </p:nvSpPr>
        <p:spPr bwMode="auto">
          <a:xfrm>
            <a:off x="8551863" y="4005263"/>
            <a:ext cx="247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 </a:t>
            </a:r>
          </a:p>
        </p:txBody>
      </p:sp>
      <p:sp>
        <p:nvSpPr>
          <p:cNvPr id="29702" name="Rectangle 9">
            <a:extLst>
              <a:ext uri="{FF2B5EF4-FFF2-40B4-BE49-F238E27FC236}">
                <a16:creationId xmlns:a16="http://schemas.microsoft.com/office/drawing/2014/main" id="{263D1A39-47CC-4027-A48D-F2931CBD45D2}"/>
              </a:ext>
            </a:extLst>
          </p:cNvPr>
          <p:cNvSpPr>
            <a:spLocks noChangeArrowheads="1"/>
          </p:cNvSpPr>
          <p:nvPr/>
        </p:nvSpPr>
        <p:spPr bwMode="auto">
          <a:xfrm>
            <a:off x="900113" y="6858000"/>
            <a:ext cx="2873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b="1"/>
          </a:p>
        </p:txBody>
      </p:sp>
      <p:pic>
        <p:nvPicPr>
          <p:cNvPr id="29703" name="Picture 13" descr="brat2">
            <a:extLst>
              <a:ext uri="{FF2B5EF4-FFF2-40B4-BE49-F238E27FC236}">
                <a16:creationId xmlns:a16="http://schemas.microsoft.com/office/drawing/2014/main" id="{6E197455-E806-431B-8B5F-81DFFA0F22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8738" y="4214813"/>
            <a:ext cx="2735262" cy="264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sh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226CEDF4-61AF-4421-B828-231D39230470}"/>
              </a:ext>
            </a:extLst>
          </p:cNvPr>
          <p:cNvSpPr>
            <a:spLocks noGrp="1"/>
          </p:cNvSpPr>
          <p:nvPr>
            <p:ph type="ctrTitle" idx="4294967295"/>
          </p:nvPr>
        </p:nvSpPr>
        <p:spPr>
          <a:xfrm>
            <a:off x="785813" y="0"/>
            <a:ext cx="7772400" cy="1470025"/>
          </a:xfrm>
        </p:spPr>
        <p:txBody>
          <a:bodyPr/>
          <a:lstStyle/>
          <a:p>
            <a:pPr eaLnBrk="1" hangingPunct="1"/>
            <a:r>
              <a:rPr lang="en-US" altLang="en-US" b="1">
                <a:solidFill>
                  <a:srgbClr val="FF0000"/>
                </a:solidFill>
              </a:rPr>
              <a:t>Massive transfusion</a:t>
            </a:r>
            <a:r>
              <a:rPr lang="en-US" altLang="en-US" b="1"/>
              <a:t> </a:t>
            </a:r>
          </a:p>
        </p:txBody>
      </p:sp>
      <p:sp>
        <p:nvSpPr>
          <p:cNvPr id="30723" name="Subtitle 2">
            <a:extLst>
              <a:ext uri="{FF2B5EF4-FFF2-40B4-BE49-F238E27FC236}">
                <a16:creationId xmlns:a16="http://schemas.microsoft.com/office/drawing/2014/main" id="{BB335843-B96A-44D4-8314-3122CE892206}"/>
              </a:ext>
            </a:extLst>
          </p:cNvPr>
          <p:cNvSpPr>
            <a:spLocks noGrp="1"/>
          </p:cNvSpPr>
          <p:nvPr>
            <p:ph type="subTitle" idx="4294967295"/>
          </p:nvPr>
        </p:nvSpPr>
        <p:spPr>
          <a:xfrm>
            <a:off x="0" y="1643063"/>
            <a:ext cx="9144000" cy="5214937"/>
          </a:xfrm>
        </p:spPr>
        <p:txBody>
          <a:bodyPr/>
          <a:lstStyle/>
          <a:p>
            <a:pPr marL="0" indent="0" algn="l" rtl="0" eaLnBrk="1" hangingPunct="1">
              <a:buFontTx/>
              <a:buNone/>
            </a:pPr>
            <a:r>
              <a:rPr lang="en-US" altLang="en-US" sz="2400" b="1" u="sng">
                <a:solidFill>
                  <a:schemeClr val="accent2"/>
                </a:solidFill>
              </a:rPr>
              <a:t>Defined as</a:t>
            </a:r>
            <a:r>
              <a:rPr lang="en-US" altLang="en-US" sz="2400">
                <a:solidFill>
                  <a:schemeClr val="accent2"/>
                </a:solidFill>
              </a:rPr>
              <a:t>: </a:t>
            </a:r>
          </a:p>
          <a:p>
            <a:pPr marL="0" indent="0" algn="l" rtl="0" eaLnBrk="1" hangingPunct="1">
              <a:buFontTx/>
              <a:buNone/>
            </a:pPr>
            <a:r>
              <a:rPr lang="en-US" altLang="en-US" sz="2400">
                <a:solidFill>
                  <a:schemeClr val="accent2"/>
                </a:solidFill>
              </a:rPr>
              <a:t>the replacement by transfusion of more than 50 percent of a patient's blood volume in 12 to 24 hours, may be associated with a number of hemostatic and metabolic complications </a:t>
            </a:r>
          </a:p>
          <a:p>
            <a:pPr marL="0" indent="0" algn="l" rtl="0" eaLnBrk="1" hangingPunct="1">
              <a:buFontTx/>
              <a:buNone/>
            </a:pPr>
            <a:endParaRPr lang="en-US" altLang="en-US" sz="2400" b="1" u="sng"/>
          </a:p>
          <a:p>
            <a:pPr marL="0" indent="0" algn="l" rtl="0" eaLnBrk="1" hangingPunct="1">
              <a:buFontTx/>
              <a:buNone/>
            </a:pPr>
            <a:r>
              <a:rPr lang="en-US" altLang="en-US" sz="2400" b="1" u="sng">
                <a:solidFill>
                  <a:srgbClr val="FF0000"/>
                </a:solidFill>
              </a:rPr>
              <a:t>The most frequent indication</a:t>
            </a:r>
            <a:r>
              <a:rPr lang="en-US" altLang="en-US" sz="2400">
                <a:solidFill>
                  <a:srgbClr val="FF0000"/>
                </a:solidFill>
              </a:rPr>
              <a:t>: </a:t>
            </a:r>
          </a:p>
          <a:p>
            <a:pPr marL="0" indent="0" algn="l" rtl="0" eaLnBrk="1" hangingPunct="1">
              <a:buFontTx/>
              <a:buNone/>
            </a:pPr>
            <a:r>
              <a:rPr lang="en-US" altLang="en-US" sz="2400" b="1">
                <a:solidFill>
                  <a:srgbClr val="000099"/>
                </a:solidFill>
              </a:rPr>
              <a:t>        1.Hemorrahgic shock secondry to trauma,</a:t>
            </a:r>
          </a:p>
          <a:p>
            <a:pPr marL="0" indent="0" algn="l" rtl="0" eaLnBrk="1" hangingPunct="1">
              <a:buFontTx/>
              <a:buNone/>
            </a:pPr>
            <a:r>
              <a:rPr lang="en-US" altLang="en-US" sz="2400" b="1">
                <a:solidFill>
                  <a:srgbClr val="000099"/>
                </a:solidFill>
              </a:rPr>
              <a:t>        2. ruptured aortic aneurysm,</a:t>
            </a:r>
          </a:p>
          <a:p>
            <a:pPr marL="0" indent="0" algn="l" rtl="0" eaLnBrk="1" hangingPunct="1">
              <a:buFontTx/>
              <a:buNone/>
            </a:pPr>
            <a:r>
              <a:rPr lang="en-US" altLang="en-US" sz="2400" b="1">
                <a:solidFill>
                  <a:srgbClr val="000099"/>
                </a:solidFill>
              </a:rPr>
              <a:t>        3. massive GI hemorrhage</a:t>
            </a:r>
          </a:p>
          <a:p>
            <a:pPr marL="0" indent="0" algn="l" rtl="0" eaLnBrk="1" hangingPunct="1">
              <a:buFontTx/>
              <a:buNone/>
            </a:pPr>
            <a:r>
              <a:rPr lang="en-US" altLang="en-US" sz="2400" b="1">
                <a:solidFill>
                  <a:srgbClr val="000099"/>
                </a:solidFill>
              </a:rPr>
              <a:t>        4.liver transplantation</a:t>
            </a:r>
          </a:p>
        </p:txBody>
      </p:sp>
    </p:spTree>
  </p:cSld>
  <p:clrMapOvr>
    <a:masterClrMapping/>
  </p:clrMapOvr>
  <p:transition spd="slow">
    <p:cover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C68E6F5-8F51-47F3-B9F5-8F0783B2F1C0}"/>
              </a:ext>
            </a:extLst>
          </p:cNvPr>
          <p:cNvSpPr>
            <a:spLocks noGrp="1" noChangeArrowheads="1"/>
          </p:cNvSpPr>
          <p:nvPr>
            <p:ph type="title"/>
          </p:nvPr>
        </p:nvSpPr>
        <p:spPr>
          <a:xfrm>
            <a:off x="457200" y="274638"/>
            <a:ext cx="8218488" cy="490537"/>
          </a:xfrm>
        </p:spPr>
        <p:txBody>
          <a:bodyPr/>
          <a:lstStyle/>
          <a:p>
            <a:pPr eaLnBrk="1" hangingPunct="1"/>
            <a:r>
              <a:rPr lang="en-US" altLang="en-US" sz="4000">
                <a:solidFill>
                  <a:srgbClr val="FF0000"/>
                </a:solidFill>
              </a:rPr>
              <a:t>Introduction</a:t>
            </a:r>
            <a:br>
              <a:rPr lang="ar-SA" altLang="en-US" sz="4000"/>
            </a:br>
            <a:endParaRPr lang="en-US" altLang="en-US" sz="4000"/>
          </a:p>
        </p:txBody>
      </p:sp>
      <p:sp>
        <p:nvSpPr>
          <p:cNvPr id="4099" name="Rectangle 3">
            <a:extLst>
              <a:ext uri="{FF2B5EF4-FFF2-40B4-BE49-F238E27FC236}">
                <a16:creationId xmlns:a16="http://schemas.microsoft.com/office/drawing/2014/main" id="{6C08E0BD-F15A-4ABE-A3B2-6160B99EFD20}"/>
              </a:ext>
            </a:extLst>
          </p:cNvPr>
          <p:cNvSpPr>
            <a:spLocks noGrp="1" noChangeArrowheads="1"/>
          </p:cNvSpPr>
          <p:nvPr>
            <p:ph type="body" idx="1"/>
          </p:nvPr>
        </p:nvSpPr>
        <p:spPr>
          <a:xfrm>
            <a:off x="0" y="476250"/>
            <a:ext cx="9144000" cy="6381750"/>
          </a:xfrm>
        </p:spPr>
        <p:txBody>
          <a:bodyPr/>
          <a:lstStyle/>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r>
              <a:rPr lang="en-US" altLang="en-US" sz="2000" b="1">
                <a:solidFill>
                  <a:srgbClr val="CC3300"/>
                </a:solidFill>
              </a:rPr>
              <a:t>1.</a:t>
            </a:r>
            <a:r>
              <a:rPr lang="en-US" altLang="en-US" sz="2000" b="1">
                <a:solidFill>
                  <a:schemeClr val="accent2"/>
                </a:solidFill>
              </a:rPr>
              <a:t>An average-sized man has about 12 pints of blood in his body, an                     average-sized woman has about 9 pints</a:t>
            </a:r>
            <a:endParaRPr lang="en-US" altLang="en-US" sz="2000" b="1">
              <a:solidFill>
                <a:srgbClr val="CC3300"/>
              </a:solidFill>
            </a:endParaRPr>
          </a:p>
          <a:p>
            <a:pPr algn="l" eaLnBrk="1" hangingPunct="1">
              <a:lnSpc>
                <a:spcPct val="80000"/>
              </a:lnSpc>
              <a:buFontTx/>
              <a:buNone/>
            </a:pPr>
            <a:r>
              <a:rPr lang="en-US" altLang="en-US" sz="2000" b="1">
                <a:solidFill>
                  <a:srgbClr val="CC3300"/>
                </a:solidFill>
              </a:rPr>
              <a:t>2. </a:t>
            </a:r>
            <a:r>
              <a:rPr lang="en-US" altLang="en-US" sz="2000" b="1">
                <a:solidFill>
                  <a:schemeClr val="accent2"/>
                </a:solidFill>
              </a:rPr>
              <a:t>Blood constitute</a:t>
            </a:r>
          </a:p>
          <a:p>
            <a:pPr algn="l" eaLnBrk="1" hangingPunct="1">
              <a:lnSpc>
                <a:spcPct val="80000"/>
              </a:lnSpc>
              <a:buFontTx/>
              <a:buNone/>
            </a:pPr>
            <a:r>
              <a:rPr lang="en-US" altLang="en-US" sz="2000" b="1">
                <a:solidFill>
                  <a:schemeClr val="accent2"/>
                </a:solidFill>
              </a:rPr>
              <a:t> </a:t>
            </a: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endParaRPr lang="en-US" altLang="en-US" sz="2000" b="1">
              <a:solidFill>
                <a:srgbClr val="CC3300"/>
              </a:solidFill>
            </a:endParaRPr>
          </a:p>
          <a:p>
            <a:pPr algn="l" eaLnBrk="1" hangingPunct="1">
              <a:lnSpc>
                <a:spcPct val="80000"/>
              </a:lnSpc>
              <a:buFontTx/>
              <a:buNone/>
            </a:pPr>
            <a:r>
              <a:rPr lang="en-US" altLang="en-US" sz="2000" b="1">
                <a:solidFill>
                  <a:srgbClr val="CC3300"/>
                </a:solidFill>
              </a:rPr>
              <a:t>3.</a:t>
            </a:r>
            <a:r>
              <a:rPr lang="en-US" altLang="en-US" sz="2000" b="1" u="sng">
                <a:solidFill>
                  <a:schemeClr val="accent2"/>
                </a:solidFill>
              </a:rPr>
              <a:t>Blood has many different functions</a:t>
            </a:r>
            <a:r>
              <a:rPr lang="en-US" altLang="en-US" sz="2000" b="1">
                <a:solidFill>
                  <a:schemeClr val="accent2"/>
                </a:solidFill>
              </a:rPr>
              <a:t>:</a:t>
            </a:r>
            <a:endParaRPr lang="en-US" altLang="en-US" sz="2000" b="1">
              <a:solidFill>
                <a:srgbClr val="CC3300"/>
              </a:solidFill>
            </a:endParaRPr>
          </a:p>
          <a:p>
            <a:pPr algn="l" eaLnBrk="1" hangingPunct="1">
              <a:lnSpc>
                <a:spcPct val="80000"/>
              </a:lnSpc>
              <a:buFontTx/>
              <a:buNone/>
            </a:pPr>
            <a:r>
              <a:rPr lang="en-US" altLang="en-US" sz="2000" b="1">
                <a:solidFill>
                  <a:srgbClr val="CC3300"/>
                </a:solidFill>
              </a:rPr>
              <a:t>  a.</a:t>
            </a:r>
            <a:r>
              <a:rPr lang="en-US" altLang="en-US" sz="2000" b="1">
                <a:solidFill>
                  <a:schemeClr val="accent2"/>
                </a:solidFill>
              </a:rPr>
              <a:t>transporting oxygen and nutrients to the lungs and tissues</a:t>
            </a:r>
            <a:endParaRPr lang="ar-SA" altLang="en-US" sz="2000" b="1">
              <a:solidFill>
                <a:schemeClr val="accent2"/>
              </a:solidFill>
            </a:endParaRPr>
          </a:p>
          <a:p>
            <a:pPr algn="l" eaLnBrk="1" hangingPunct="1">
              <a:lnSpc>
                <a:spcPct val="80000"/>
              </a:lnSpc>
              <a:buFontTx/>
              <a:buNone/>
            </a:pPr>
            <a:r>
              <a:rPr lang="en-US" altLang="en-US" sz="2000" b="1">
                <a:solidFill>
                  <a:schemeClr val="accent2"/>
                </a:solidFill>
              </a:rPr>
              <a:t>  </a:t>
            </a:r>
            <a:r>
              <a:rPr lang="en-US" altLang="en-US" sz="2000" b="1">
                <a:solidFill>
                  <a:srgbClr val="CC3300"/>
                </a:solidFill>
              </a:rPr>
              <a:t>b.</a:t>
            </a:r>
            <a:r>
              <a:rPr lang="en-US" altLang="en-US" sz="2000" b="1">
                <a:solidFill>
                  <a:schemeClr val="accent2"/>
                </a:solidFill>
              </a:rPr>
              <a:t>forming blood clots to prevent excess blood loss.  </a:t>
            </a:r>
            <a:endParaRPr lang="ar-SA" altLang="en-US" sz="2000" b="1">
              <a:solidFill>
                <a:schemeClr val="accent2"/>
              </a:solidFill>
            </a:endParaRPr>
          </a:p>
          <a:p>
            <a:pPr algn="l" eaLnBrk="1" hangingPunct="1">
              <a:lnSpc>
                <a:spcPct val="80000"/>
              </a:lnSpc>
              <a:buFontTx/>
              <a:buNone/>
            </a:pPr>
            <a:r>
              <a:rPr lang="en-US" altLang="en-US" sz="2000" b="1">
                <a:solidFill>
                  <a:srgbClr val="CC3300"/>
                </a:solidFill>
              </a:rPr>
              <a:t>  c.</a:t>
            </a:r>
            <a:r>
              <a:rPr lang="en-US" altLang="en-US" sz="2000" b="1">
                <a:solidFill>
                  <a:schemeClr val="accent2"/>
                </a:solidFill>
              </a:rPr>
              <a:t>carrying cells and antibodies that fight infection </a:t>
            </a:r>
            <a:endParaRPr lang="ar-SA" altLang="en-US" sz="2000" b="1">
              <a:solidFill>
                <a:schemeClr val="accent2"/>
              </a:solidFill>
            </a:endParaRPr>
          </a:p>
          <a:p>
            <a:pPr algn="l" eaLnBrk="1" hangingPunct="1">
              <a:lnSpc>
                <a:spcPct val="80000"/>
              </a:lnSpc>
              <a:buFontTx/>
              <a:buNone/>
            </a:pPr>
            <a:r>
              <a:rPr lang="en-US" altLang="en-US" sz="2000" b="1">
                <a:solidFill>
                  <a:srgbClr val="CC3300"/>
                </a:solidFill>
              </a:rPr>
              <a:t>  d.</a:t>
            </a:r>
            <a:r>
              <a:rPr lang="en-US" altLang="en-US" sz="2000" b="1">
                <a:solidFill>
                  <a:schemeClr val="accent2"/>
                </a:solidFill>
              </a:rPr>
              <a:t>bringing waste products to the kidneys and liver, which filter and clean        the blood</a:t>
            </a:r>
            <a:endParaRPr lang="ar-SA" altLang="en-US" sz="2000" b="1">
              <a:solidFill>
                <a:schemeClr val="accent2"/>
              </a:solidFill>
            </a:endParaRPr>
          </a:p>
          <a:p>
            <a:pPr algn="l" eaLnBrk="1" hangingPunct="1">
              <a:lnSpc>
                <a:spcPct val="80000"/>
              </a:lnSpc>
              <a:buFontTx/>
              <a:buNone/>
            </a:pPr>
            <a:r>
              <a:rPr lang="en-US" altLang="en-US" sz="2000" b="1">
                <a:solidFill>
                  <a:schemeClr val="accent2"/>
                </a:solidFill>
              </a:rPr>
              <a:t>  </a:t>
            </a:r>
            <a:r>
              <a:rPr lang="en-US" altLang="en-US" sz="2000" b="1">
                <a:solidFill>
                  <a:srgbClr val="CC3300"/>
                </a:solidFill>
              </a:rPr>
              <a:t>e.</a:t>
            </a:r>
            <a:r>
              <a:rPr lang="en-US" altLang="en-US" sz="2000" b="1">
                <a:solidFill>
                  <a:schemeClr val="accent2"/>
                </a:solidFill>
              </a:rPr>
              <a:t>regulating body temperature </a:t>
            </a:r>
          </a:p>
          <a:p>
            <a:pPr algn="l" eaLnBrk="1" hangingPunct="1">
              <a:lnSpc>
                <a:spcPct val="80000"/>
              </a:lnSpc>
              <a:buFontTx/>
              <a:buNone/>
            </a:pPr>
            <a:endParaRPr lang="en-US" altLang="en-US" sz="2000" b="1">
              <a:solidFill>
                <a:schemeClr val="accent2"/>
              </a:solidFill>
            </a:endParaRPr>
          </a:p>
        </p:txBody>
      </p:sp>
      <p:pic>
        <p:nvPicPr>
          <p:cNvPr id="4100" name="Picture 4">
            <a:extLst>
              <a:ext uri="{FF2B5EF4-FFF2-40B4-BE49-F238E27FC236}">
                <a16:creationId xmlns:a16="http://schemas.microsoft.com/office/drawing/2014/main" id="{17B00281-4D9F-4B60-84E6-01465C78A5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463" y="1628775"/>
            <a:ext cx="4160837"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4BD55488-C195-4934-A3A7-6A71F7E8FC86}"/>
              </a:ext>
            </a:extLst>
          </p:cNvPr>
          <p:cNvSpPr>
            <a:spLocks noGrp="1"/>
          </p:cNvSpPr>
          <p:nvPr>
            <p:ph type="title" idx="4294967295"/>
          </p:nvPr>
        </p:nvSpPr>
        <p:spPr>
          <a:xfrm>
            <a:off x="0" y="0"/>
            <a:ext cx="9144000" cy="1000125"/>
          </a:xfrm>
        </p:spPr>
        <p:txBody>
          <a:bodyPr/>
          <a:lstStyle/>
          <a:p>
            <a:pPr algn="l" eaLnBrk="1" hangingPunct="1"/>
            <a:br>
              <a:rPr lang="en-US" altLang="en-US" sz="3200" b="1">
                <a:solidFill>
                  <a:srgbClr val="FF0000"/>
                </a:solidFill>
              </a:rPr>
            </a:br>
            <a:r>
              <a:rPr lang="en-US" altLang="en-US" sz="3200" b="1" u="sng">
                <a:solidFill>
                  <a:srgbClr val="FF0000"/>
                </a:solidFill>
              </a:rPr>
              <a:t>Complications of massive transfusion :</a:t>
            </a:r>
            <a:br>
              <a:rPr lang="en-US" altLang="en-US" sz="3200" b="1" u="sng"/>
            </a:br>
            <a:endParaRPr lang="en-US" altLang="en-US" sz="3200" b="1" u="sng"/>
          </a:p>
        </p:txBody>
      </p:sp>
      <p:sp>
        <p:nvSpPr>
          <p:cNvPr id="31747" name="Content Placeholder 2">
            <a:extLst>
              <a:ext uri="{FF2B5EF4-FFF2-40B4-BE49-F238E27FC236}">
                <a16:creationId xmlns:a16="http://schemas.microsoft.com/office/drawing/2014/main" id="{271EB396-30F4-48E6-AF17-7A7F9F3F6797}"/>
              </a:ext>
            </a:extLst>
          </p:cNvPr>
          <p:cNvSpPr>
            <a:spLocks noGrp="1"/>
          </p:cNvSpPr>
          <p:nvPr>
            <p:ph idx="4294967295"/>
          </p:nvPr>
        </p:nvSpPr>
        <p:spPr>
          <a:xfrm>
            <a:off x="0" y="1214438"/>
            <a:ext cx="9144000" cy="5643562"/>
          </a:xfrm>
        </p:spPr>
        <p:txBody>
          <a:bodyPr/>
          <a:lstStyle/>
          <a:p>
            <a:pPr algn="l" eaLnBrk="1" hangingPunct="1">
              <a:buFontTx/>
              <a:buNone/>
            </a:pPr>
            <a:r>
              <a:rPr lang="en-US" altLang="en-US" b="1" i="1"/>
              <a:t>  </a:t>
            </a:r>
            <a:r>
              <a:rPr lang="en-US" altLang="en-US" b="1">
                <a:solidFill>
                  <a:srgbClr val="FF0000"/>
                </a:solidFill>
              </a:rPr>
              <a:t>I.</a:t>
            </a:r>
            <a:r>
              <a:rPr lang="en-US" altLang="en-US" b="1" u="sng">
                <a:solidFill>
                  <a:schemeClr val="accent2"/>
                </a:solidFill>
              </a:rPr>
              <a:t>acute metabolic complications</a:t>
            </a:r>
            <a:r>
              <a:rPr lang="en-US" altLang="en-US" b="1" i="1">
                <a:solidFill>
                  <a:schemeClr val="accent2"/>
                </a:solidFill>
              </a:rPr>
              <a:t>:</a:t>
            </a:r>
          </a:p>
          <a:p>
            <a:pPr algn="l" eaLnBrk="1" hangingPunct="1">
              <a:buFontTx/>
              <a:buNone/>
            </a:pPr>
            <a:r>
              <a:rPr lang="en-US" altLang="en-US" sz="2400" b="1" i="1">
                <a:solidFill>
                  <a:schemeClr val="accent2"/>
                </a:solidFill>
              </a:rPr>
              <a:t>       </a:t>
            </a:r>
          </a:p>
          <a:p>
            <a:pPr algn="l" eaLnBrk="1" hangingPunct="1">
              <a:buFontTx/>
              <a:buNone/>
            </a:pPr>
            <a:r>
              <a:rPr lang="en-US" altLang="en-US" sz="2400" b="1" i="1">
                <a:solidFill>
                  <a:schemeClr val="accent2"/>
                </a:solidFill>
              </a:rPr>
              <a:t>      a.Volume overload</a:t>
            </a:r>
          </a:p>
          <a:p>
            <a:pPr algn="l" eaLnBrk="1" hangingPunct="1">
              <a:buFontTx/>
              <a:buNone/>
            </a:pPr>
            <a:r>
              <a:rPr lang="en-US" altLang="en-US" sz="2400" b="1" i="1">
                <a:solidFill>
                  <a:schemeClr val="accent2"/>
                </a:solidFill>
              </a:rPr>
              <a:t>      b.  Hypothermia</a:t>
            </a:r>
            <a:r>
              <a:rPr lang="en-US" altLang="en-US" sz="2400" i="1">
                <a:solidFill>
                  <a:schemeClr val="accent2"/>
                </a:solidFill>
              </a:rPr>
              <a:t>:</a:t>
            </a:r>
          </a:p>
          <a:p>
            <a:pPr algn="l" eaLnBrk="1" hangingPunct="1">
              <a:buFontTx/>
              <a:buNone/>
            </a:pPr>
            <a:r>
              <a:rPr lang="en-US" altLang="en-US" sz="2400" b="1" i="1">
                <a:solidFill>
                  <a:schemeClr val="accent2"/>
                </a:solidFill>
              </a:rPr>
              <a:t>      c. CitrateToxicity</a:t>
            </a:r>
            <a:r>
              <a:rPr lang="en-US" altLang="en-US" sz="2400" i="1">
                <a:solidFill>
                  <a:schemeClr val="accent2"/>
                </a:solidFill>
              </a:rPr>
              <a:t>:</a:t>
            </a:r>
          </a:p>
          <a:p>
            <a:pPr algn="l" eaLnBrk="1" hangingPunct="1">
              <a:buFontTx/>
              <a:buNone/>
            </a:pPr>
            <a:r>
              <a:rPr lang="en-US" altLang="en-US" sz="2400" b="1" i="1">
                <a:solidFill>
                  <a:schemeClr val="accent2"/>
                </a:solidFill>
              </a:rPr>
              <a:t>      d. Hyperkalemia</a:t>
            </a:r>
            <a:r>
              <a:rPr lang="en-US" altLang="en-US" sz="2400" i="1">
                <a:solidFill>
                  <a:schemeClr val="accent2"/>
                </a:solidFill>
              </a:rPr>
              <a:t>: </a:t>
            </a:r>
          </a:p>
          <a:p>
            <a:pPr algn="l" eaLnBrk="1" hangingPunct="1">
              <a:buFontTx/>
              <a:buNone/>
            </a:pPr>
            <a:endParaRPr lang="en-US" altLang="en-US" i="1">
              <a:solidFill>
                <a:schemeClr val="accent2"/>
              </a:solidFill>
            </a:endParaRPr>
          </a:p>
          <a:p>
            <a:pPr algn="l" eaLnBrk="1" hangingPunct="1">
              <a:buFontTx/>
              <a:buNone/>
            </a:pPr>
            <a:r>
              <a:rPr lang="en-US" altLang="en-US" b="1">
                <a:solidFill>
                  <a:srgbClr val="FF0000"/>
                </a:solidFill>
              </a:rPr>
              <a:t> II.</a:t>
            </a:r>
            <a:r>
              <a:rPr lang="en-US" altLang="en-US" b="1" u="sng">
                <a:solidFill>
                  <a:schemeClr val="accent2"/>
                </a:solidFill>
              </a:rPr>
              <a:t>Coagulation Abnormalities</a:t>
            </a:r>
            <a:r>
              <a:rPr lang="en-US" altLang="en-US" b="1">
                <a:solidFill>
                  <a:schemeClr val="accent2"/>
                </a:solidFill>
              </a:rPr>
              <a:t>:</a:t>
            </a:r>
          </a:p>
          <a:p>
            <a:pPr algn="l" eaLnBrk="1" hangingPunct="1">
              <a:buFontTx/>
              <a:buNone/>
            </a:pPr>
            <a:r>
              <a:rPr lang="en-US" altLang="en-US" sz="2400" b="1">
                <a:solidFill>
                  <a:schemeClr val="accent2"/>
                </a:solidFill>
              </a:rPr>
              <a:t>    </a:t>
            </a:r>
            <a:r>
              <a:rPr lang="en-US" altLang="en-US" sz="2400" b="1">
                <a:solidFill>
                  <a:srgbClr val="FF0000"/>
                </a:solidFill>
              </a:rPr>
              <a:t> &gt; </a:t>
            </a:r>
            <a:r>
              <a:rPr lang="en-US" altLang="en-US" sz="2400" b="1">
                <a:solidFill>
                  <a:schemeClr val="accent2"/>
                </a:solidFill>
              </a:rPr>
              <a:t>Dilutional thrombocytopenia is the major cause of                         microvascular bleeding</a:t>
            </a:r>
          </a:p>
          <a:p>
            <a:pPr algn="l" eaLnBrk="1" hangingPunct="1">
              <a:buFontTx/>
              <a:buNone/>
            </a:pPr>
            <a:r>
              <a:rPr lang="en-US" altLang="en-US" sz="2400" b="1">
                <a:solidFill>
                  <a:srgbClr val="FF0000"/>
                </a:solidFill>
              </a:rPr>
              <a:t>    &gt; </a:t>
            </a:r>
            <a:r>
              <a:rPr lang="en-US" altLang="en-US" sz="2400" b="1">
                <a:solidFill>
                  <a:schemeClr val="accent2"/>
                </a:solidFill>
              </a:rPr>
              <a:t>Coagulation factor deficiency by consumptive                                coagulopathy </a:t>
            </a:r>
            <a:endParaRPr lang="en-US" altLang="en-US" b="1">
              <a:solidFill>
                <a:schemeClr val="accent2"/>
              </a:solidFill>
            </a:endParaRPr>
          </a:p>
        </p:txBody>
      </p:sp>
      <p:sp>
        <p:nvSpPr>
          <p:cNvPr id="31748" name="Rectangle 3">
            <a:extLst>
              <a:ext uri="{FF2B5EF4-FFF2-40B4-BE49-F238E27FC236}">
                <a16:creationId xmlns:a16="http://schemas.microsoft.com/office/drawing/2014/main" id="{87326CBC-A80F-47AF-89CA-3B05F2F286D0}"/>
              </a:ext>
            </a:extLst>
          </p:cNvPr>
          <p:cNvSpPr>
            <a:spLocks noChangeArrowheads="1"/>
          </p:cNvSpPr>
          <p:nvPr/>
        </p:nvSpPr>
        <p:spPr bwMode="auto">
          <a:xfrm>
            <a:off x="2286000" y="2890838"/>
            <a:ext cx="4572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endParaRPr lang="en-US" altLang="en-US" sz="3200"/>
          </a:p>
        </p:txBody>
      </p:sp>
    </p:spTree>
  </p:cSld>
  <p:clrMapOvr>
    <a:masterClrMapping/>
  </p:clrMapOvr>
  <p:transition spd="slow">
    <p:cover dir="l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AAC8B81-3240-4E7B-A0B5-282A73440322}"/>
              </a:ext>
            </a:extLst>
          </p:cNvPr>
          <p:cNvSpPr>
            <a:spLocks noGrp="1" noChangeArrowheads="1"/>
          </p:cNvSpPr>
          <p:nvPr>
            <p:ph type="title"/>
          </p:nvPr>
        </p:nvSpPr>
        <p:spPr>
          <a:xfrm>
            <a:off x="0" y="-322263"/>
            <a:ext cx="9144000" cy="644526"/>
          </a:xfrm>
        </p:spPr>
        <p:txBody>
          <a:bodyPr/>
          <a:lstStyle/>
          <a:p>
            <a:pPr eaLnBrk="1" hangingPunct="1"/>
            <a:br>
              <a:rPr lang="en-US" altLang="en-US" sz="2800">
                <a:solidFill>
                  <a:srgbClr val="FF0000"/>
                </a:solidFill>
              </a:rPr>
            </a:br>
            <a:r>
              <a:rPr lang="en-US" altLang="en-US" sz="2800">
                <a:solidFill>
                  <a:srgbClr val="FF0000"/>
                </a:solidFill>
              </a:rPr>
              <a:t>   </a:t>
            </a:r>
            <a:br>
              <a:rPr lang="en-US" altLang="en-US" sz="2800">
                <a:solidFill>
                  <a:srgbClr val="FF0000"/>
                </a:solidFill>
              </a:rPr>
            </a:br>
            <a:r>
              <a:rPr lang="en-US" altLang="en-US" sz="2800">
                <a:solidFill>
                  <a:srgbClr val="FF0000"/>
                </a:solidFill>
              </a:rPr>
              <a:t>        </a:t>
            </a:r>
            <a:r>
              <a:rPr lang="en-US" altLang="en-US" sz="3200" b="1">
                <a:solidFill>
                  <a:srgbClr val="FF0000"/>
                </a:solidFill>
              </a:rPr>
              <a:t>History of blood transfusion</a:t>
            </a:r>
            <a:br>
              <a:rPr lang="en-US" altLang="en-US" sz="2800" b="1"/>
            </a:br>
            <a:endParaRPr lang="en-US" altLang="en-US" sz="2800">
              <a:solidFill>
                <a:srgbClr val="FF0000"/>
              </a:solidFill>
            </a:endParaRPr>
          </a:p>
        </p:txBody>
      </p:sp>
      <p:sp>
        <p:nvSpPr>
          <p:cNvPr id="5123" name="Rectangle 3">
            <a:extLst>
              <a:ext uri="{FF2B5EF4-FFF2-40B4-BE49-F238E27FC236}">
                <a16:creationId xmlns:a16="http://schemas.microsoft.com/office/drawing/2014/main" id="{265B9956-6CE7-4495-AFFD-A6D7BC33B369}"/>
              </a:ext>
            </a:extLst>
          </p:cNvPr>
          <p:cNvSpPr>
            <a:spLocks noGrp="1" noChangeArrowheads="1"/>
          </p:cNvSpPr>
          <p:nvPr>
            <p:ph type="body" idx="1"/>
          </p:nvPr>
        </p:nvSpPr>
        <p:spPr>
          <a:xfrm>
            <a:off x="0" y="857250"/>
            <a:ext cx="9144000" cy="6000750"/>
          </a:xfrm>
        </p:spPr>
        <p:txBody>
          <a:bodyPr/>
          <a:lstStyle/>
          <a:p>
            <a:pPr algn="l" eaLnBrk="1" hangingPunct="1">
              <a:lnSpc>
                <a:spcPct val="90000"/>
              </a:lnSpc>
              <a:buFontTx/>
              <a:buNone/>
            </a:pPr>
            <a:r>
              <a:rPr lang="en-US" altLang="en-US" sz="2000" b="1">
                <a:solidFill>
                  <a:schemeClr val="accent2"/>
                </a:solidFill>
              </a:rPr>
              <a:t>1667 </a:t>
            </a:r>
            <a:r>
              <a:rPr lang="en-US" altLang="en-US" sz="2000" b="1"/>
              <a:t>- The first fully-documented human blood transfusion was                                administered by Dr. </a:t>
            </a:r>
            <a:r>
              <a:rPr lang="en-US" altLang="en-US" sz="2000" b="1">
                <a:hlinkClick r:id="rId3" tooltip="Jean-Baptiste Denys"/>
              </a:rPr>
              <a:t>Jean-Baptiste Denys</a:t>
            </a:r>
            <a:r>
              <a:rPr lang="en-US" altLang="en-US" sz="2000" b="1"/>
              <a:t> .He transfused the                  blood of a sheep into a 15-year old boy</a:t>
            </a:r>
            <a:r>
              <a:rPr lang="en-US" altLang="en-US" sz="2800" b="1"/>
              <a:t>. </a:t>
            </a:r>
            <a:endParaRPr lang="en-US" altLang="en-US" sz="1800" b="1">
              <a:solidFill>
                <a:schemeClr val="accent2"/>
              </a:solidFill>
            </a:endParaRPr>
          </a:p>
          <a:p>
            <a:pPr algn="l" eaLnBrk="1" hangingPunct="1">
              <a:lnSpc>
                <a:spcPct val="90000"/>
              </a:lnSpc>
              <a:buFontTx/>
              <a:buNone/>
            </a:pPr>
            <a:endParaRPr lang="en-US" altLang="en-US" sz="1800" b="1">
              <a:solidFill>
                <a:schemeClr val="accent2"/>
              </a:solidFill>
            </a:endParaRPr>
          </a:p>
          <a:p>
            <a:pPr algn="l" eaLnBrk="1" hangingPunct="1">
              <a:lnSpc>
                <a:spcPct val="90000"/>
              </a:lnSpc>
              <a:buFontTx/>
              <a:buNone/>
            </a:pPr>
            <a:r>
              <a:rPr lang="en-US" altLang="en-US" sz="2000" b="1">
                <a:solidFill>
                  <a:schemeClr val="accent2"/>
                </a:solidFill>
              </a:rPr>
              <a:t>1818</a:t>
            </a:r>
            <a:r>
              <a:rPr lang="en-US" altLang="en-US" sz="2000"/>
              <a:t> -</a:t>
            </a:r>
            <a:r>
              <a:rPr lang="en-US" altLang="en-US" sz="2000" b="1"/>
              <a:t>James Blundell, a British obstetrician  performed the first                                successful transfusion of human Blood to a patient.                                    </a:t>
            </a:r>
          </a:p>
          <a:p>
            <a:pPr algn="l" eaLnBrk="1" hangingPunct="1">
              <a:lnSpc>
                <a:spcPct val="90000"/>
              </a:lnSpc>
              <a:buFontTx/>
              <a:buNone/>
            </a:pPr>
            <a:r>
              <a:rPr lang="en-US" altLang="en-US" sz="2000" b="1">
                <a:solidFill>
                  <a:schemeClr val="accent2"/>
                </a:solidFill>
              </a:rPr>
              <a:t>1910</a:t>
            </a:r>
            <a:r>
              <a:rPr lang="en-US" altLang="en-US" sz="2000"/>
              <a:t> – </a:t>
            </a:r>
            <a:r>
              <a:rPr lang="en-US" altLang="en-US" sz="2000" b="1"/>
              <a:t>it was possible to store blood for few days by using anti- coagulant</a:t>
            </a:r>
          </a:p>
          <a:p>
            <a:pPr algn="l" rtl="0" eaLnBrk="1" hangingPunct="1">
              <a:lnSpc>
                <a:spcPct val="90000"/>
              </a:lnSpc>
              <a:buFontTx/>
              <a:buNone/>
            </a:pPr>
            <a:r>
              <a:rPr lang="en-US" altLang="en-US" sz="2000" b="1"/>
              <a:t>            The first non-direct transfusion was performed on March 27</a:t>
            </a:r>
            <a:r>
              <a:rPr lang="ar-JO" altLang="en-US" sz="2000" b="1"/>
              <a:t>    </a:t>
            </a:r>
            <a:r>
              <a:rPr lang="en-US" altLang="en-US" sz="2000" b="1">
                <a:hlinkClick r:id="rId4" tooltip="1914"/>
              </a:rPr>
              <a:t>1914</a:t>
            </a:r>
            <a:r>
              <a:rPr lang="en-US" altLang="en-US" sz="2000" b="1"/>
              <a:t> by the </a:t>
            </a:r>
            <a:r>
              <a:rPr lang="en-US" altLang="en-US" sz="2000" b="1">
                <a:hlinkClick r:id="rId5" tooltip="Belgium"/>
              </a:rPr>
              <a:t>Belgian</a:t>
            </a:r>
            <a:r>
              <a:rPr lang="en-US" altLang="en-US" sz="2000" b="1"/>
              <a:t> doctor </a:t>
            </a:r>
            <a:r>
              <a:rPr lang="en-US" altLang="en-US" sz="2000" b="1">
                <a:hlinkClick r:id="rId6" tooltip="Albert Hustin"/>
              </a:rPr>
              <a:t>Albert Hustin</a:t>
            </a:r>
            <a:r>
              <a:rPr lang="en-US" altLang="en-US" sz="2000" b="1"/>
              <a:t>, who used sodium citrate  as an anticoagulant</a:t>
            </a:r>
            <a:r>
              <a:rPr lang="en-US" altLang="en-US" sz="2800"/>
              <a:t> </a:t>
            </a:r>
          </a:p>
          <a:p>
            <a:pPr algn="l" eaLnBrk="1" hangingPunct="1">
              <a:lnSpc>
                <a:spcPct val="90000"/>
              </a:lnSpc>
              <a:buFontTx/>
              <a:buNone/>
            </a:pPr>
            <a:r>
              <a:rPr lang="en-US" altLang="en-US" sz="2000" b="1">
                <a:solidFill>
                  <a:schemeClr val="accent2"/>
                </a:solidFill>
              </a:rPr>
              <a:t>1940</a:t>
            </a:r>
            <a:r>
              <a:rPr lang="en-US" altLang="en-US" sz="2000"/>
              <a:t> –</a:t>
            </a:r>
            <a:r>
              <a:rPr lang="en-US" altLang="en-US" sz="2000" b="1"/>
              <a:t>The discovery that blood could be seperated in to red blood cells                 and plasma and refrigerated                                          </a:t>
            </a:r>
          </a:p>
          <a:p>
            <a:pPr algn="l" eaLnBrk="1" hangingPunct="1">
              <a:lnSpc>
                <a:spcPct val="90000"/>
              </a:lnSpc>
              <a:buFontTx/>
              <a:buNone/>
            </a:pPr>
            <a:r>
              <a:rPr lang="en-US" altLang="en-US" sz="2000" b="1">
                <a:solidFill>
                  <a:schemeClr val="accent2"/>
                </a:solidFill>
              </a:rPr>
              <a:t>1979</a:t>
            </a:r>
            <a:r>
              <a:rPr lang="en-US" altLang="en-US" sz="2000" b="1"/>
              <a:t> </a:t>
            </a:r>
            <a:r>
              <a:rPr lang="en-US" altLang="en-US" sz="2000" b="1">
                <a:solidFill>
                  <a:schemeClr val="accent2"/>
                </a:solidFill>
              </a:rPr>
              <a:t>-</a:t>
            </a:r>
            <a:r>
              <a:rPr lang="en-US" altLang="en-US" sz="2000" b="1"/>
              <a:t> Further extending the shelf life of stored blood was an                        </a:t>
            </a:r>
            <a:r>
              <a:rPr lang="ar-JO" altLang="en-US" sz="2000" b="1"/>
              <a:t>  </a:t>
            </a:r>
            <a:r>
              <a:rPr lang="en-US" altLang="en-US" sz="2000" b="1"/>
              <a:t>            anticoagulant preservative, CPDA-1</a:t>
            </a:r>
          </a:p>
          <a:p>
            <a:pPr algn="l" eaLnBrk="1" hangingPunct="1">
              <a:lnSpc>
                <a:spcPct val="90000"/>
              </a:lnSpc>
              <a:buFontTx/>
              <a:buNone/>
            </a:pPr>
            <a:endParaRPr lang="en-US" altLang="en-US" sz="2000" b="1"/>
          </a:p>
          <a:p>
            <a:pPr algn="l" eaLnBrk="1" hangingPunct="1">
              <a:lnSpc>
                <a:spcPct val="90000"/>
              </a:lnSpc>
              <a:buFontTx/>
              <a:buNone/>
            </a:pPr>
            <a:endParaRPr lang="en-US" altLang="en-US" sz="2000" b="1"/>
          </a:p>
        </p:txBody>
      </p:sp>
      <p:pic>
        <p:nvPicPr>
          <p:cNvPr id="5124" name="Picture 5" descr="World War II syringe for direct interhuman blood transfusion">
            <a:hlinkClick r:id="rId7" tooltip="World War II syringe for direct interhuman blood transfusion"/>
            <a:extLst>
              <a:ext uri="{FF2B5EF4-FFF2-40B4-BE49-F238E27FC236}">
                <a16:creationId xmlns:a16="http://schemas.microsoft.com/office/drawing/2014/main" id="{C62D7E22-CD33-4422-AEA5-04223C83C5F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01000" y="1643063"/>
            <a:ext cx="1143000" cy="107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2B855F6-A336-4CDD-997A-2EC3D72F1447}"/>
              </a:ext>
            </a:extLst>
          </p:cNvPr>
          <p:cNvSpPr>
            <a:spLocks noGrp="1" noChangeArrowheads="1"/>
          </p:cNvSpPr>
          <p:nvPr>
            <p:ph type="ctrTitle"/>
          </p:nvPr>
        </p:nvSpPr>
        <p:spPr>
          <a:xfrm>
            <a:off x="250825" y="333375"/>
            <a:ext cx="8458200" cy="1470025"/>
          </a:xfrm>
        </p:spPr>
        <p:txBody>
          <a:bodyPr/>
          <a:lstStyle/>
          <a:p>
            <a:pPr eaLnBrk="1" hangingPunct="1"/>
            <a:r>
              <a:rPr lang="en-US" altLang="en-US" sz="3600" b="1">
                <a:solidFill>
                  <a:srgbClr val="FF3300"/>
                </a:solidFill>
              </a:rPr>
              <a:t>What is the main concern in blood transfusion ?</a:t>
            </a:r>
          </a:p>
        </p:txBody>
      </p:sp>
      <p:sp>
        <p:nvSpPr>
          <p:cNvPr id="6147" name="Rectangle 3">
            <a:extLst>
              <a:ext uri="{FF2B5EF4-FFF2-40B4-BE49-F238E27FC236}">
                <a16:creationId xmlns:a16="http://schemas.microsoft.com/office/drawing/2014/main" id="{CE19585E-10AD-4BAC-9DAC-0EEAF6155026}"/>
              </a:ext>
            </a:extLst>
          </p:cNvPr>
          <p:cNvSpPr>
            <a:spLocks noGrp="1" noChangeArrowheads="1"/>
          </p:cNvSpPr>
          <p:nvPr>
            <p:ph type="subTitle" idx="1"/>
          </p:nvPr>
        </p:nvSpPr>
        <p:spPr/>
        <p:txBody>
          <a:bodyPr/>
          <a:lstStyle/>
          <a:p>
            <a:pPr algn="l" eaLnBrk="1" hangingPunct="1"/>
            <a:r>
              <a:rPr lang="en-US" altLang="en-US" sz="3600">
                <a:solidFill>
                  <a:schemeClr val="accent2"/>
                </a:solidFill>
              </a:rPr>
              <a:t> </a:t>
            </a:r>
          </a:p>
          <a:p>
            <a:pPr algn="l" eaLnBrk="1" hangingPunct="1"/>
            <a:endParaRPr lang="en-US" altLang="en-US" sz="3600">
              <a:solidFill>
                <a:schemeClr val="accent2"/>
              </a:solidFill>
            </a:endParaRPr>
          </a:p>
        </p:txBody>
      </p:sp>
      <p:sp>
        <p:nvSpPr>
          <p:cNvPr id="2053" name="Text Box 5">
            <a:extLst>
              <a:ext uri="{FF2B5EF4-FFF2-40B4-BE49-F238E27FC236}">
                <a16:creationId xmlns:a16="http://schemas.microsoft.com/office/drawing/2014/main" id="{10FC4D98-AD58-4E3D-B508-D07EEC14D68D}"/>
              </a:ext>
            </a:extLst>
          </p:cNvPr>
          <p:cNvSpPr txBox="1">
            <a:spLocks noChangeArrowheads="1"/>
          </p:cNvSpPr>
          <p:nvPr/>
        </p:nvSpPr>
        <p:spPr bwMode="auto">
          <a:xfrm>
            <a:off x="2627313" y="3141663"/>
            <a:ext cx="20875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3600" b="1">
                <a:solidFill>
                  <a:schemeClr val="accent2"/>
                </a:solidFill>
              </a:rPr>
              <a:t>Safety</a:t>
            </a:r>
          </a:p>
        </p:txBody>
      </p:sp>
      <p:sp>
        <p:nvSpPr>
          <p:cNvPr id="2054" name="Text Box 6">
            <a:extLst>
              <a:ext uri="{FF2B5EF4-FFF2-40B4-BE49-F238E27FC236}">
                <a16:creationId xmlns:a16="http://schemas.microsoft.com/office/drawing/2014/main" id="{7622AA68-F7BD-4F2C-8A46-EFCEBCD2E07F}"/>
              </a:ext>
            </a:extLst>
          </p:cNvPr>
          <p:cNvSpPr txBox="1">
            <a:spLocks noChangeArrowheads="1"/>
          </p:cNvSpPr>
          <p:nvPr/>
        </p:nvSpPr>
        <p:spPr bwMode="auto">
          <a:xfrm>
            <a:off x="2843213" y="4868863"/>
            <a:ext cx="30956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spcBef>
                <a:spcPct val="20000"/>
              </a:spcBef>
            </a:pPr>
            <a:r>
              <a:rPr lang="en-US" altLang="en-US" sz="3600" b="1">
                <a:solidFill>
                  <a:schemeClr val="accent2"/>
                </a:solidFill>
              </a:rPr>
              <a:t>Availability</a:t>
            </a:r>
          </a:p>
          <a:p>
            <a:pPr eaLnBrk="1" hangingPunct="1">
              <a:spcBef>
                <a:spcPct val="50000"/>
              </a:spcBef>
            </a:pPr>
            <a:endParaRPr lang="en-US" altLang="en-US"/>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blinds(horizontal)">
                                      <p:cBhvr>
                                        <p:cTn id="7" dur="500"/>
                                        <p:tgtEl>
                                          <p:spTgt spid="20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054">
                                            <p:txEl>
                                              <p:pRg st="0" end="0"/>
                                            </p:txEl>
                                          </p:spTgt>
                                        </p:tgtEl>
                                        <p:attrNameLst>
                                          <p:attrName>style.visibility</p:attrName>
                                        </p:attrNameLst>
                                      </p:cBhvr>
                                      <p:to>
                                        <p:strVal val="visible"/>
                                      </p:to>
                                    </p:set>
                                    <p:animEffect transition="in" filter="blinds(horizontal)">
                                      <p:cBhvr>
                                        <p:cTn id="12" dur="1000"/>
                                        <p:tgtEl>
                                          <p:spTgt spid="205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5E46228-0D7E-49A2-A2F3-1A5403AC9F36}"/>
              </a:ext>
            </a:extLst>
          </p:cNvPr>
          <p:cNvSpPr>
            <a:spLocks noGrp="1" noChangeArrowheads="1"/>
          </p:cNvSpPr>
          <p:nvPr>
            <p:ph type="title"/>
          </p:nvPr>
        </p:nvSpPr>
        <p:spPr/>
        <p:txBody>
          <a:bodyPr/>
          <a:lstStyle/>
          <a:p>
            <a:pPr algn="l" eaLnBrk="1" hangingPunct="1"/>
            <a:r>
              <a:rPr lang="en-US" altLang="en-US" sz="3200">
                <a:solidFill>
                  <a:srgbClr val="CC3300"/>
                </a:solidFill>
              </a:rPr>
              <a:t>Safety</a:t>
            </a:r>
          </a:p>
        </p:txBody>
      </p:sp>
      <p:sp>
        <p:nvSpPr>
          <p:cNvPr id="7171" name="Rectangle 3">
            <a:extLst>
              <a:ext uri="{FF2B5EF4-FFF2-40B4-BE49-F238E27FC236}">
                <a16:creationId xmlns:a16="http://schemas.microsoft.com/office/drawing/2014/main" id="{D590B368-D93D-42BF-A959-199101AA3C2F}"/>
              </a:ext>
            </a:extLst>
          </p:cNvPr>
          <p:cNvSpPr>
            <a:spLocks noGrp="1" noChangeArrowheads="1"/>
          </p:cNvSpPr>
          <p:nvPr>
            <p:ph type="body" idx="1"/>
          </p:nvPr>
        </p:nvSpPr>
        <p:spPr>
          <a:xfrm>
            <a:off x="0" y="1600200"/>
            <a:ext cx="8686800" cy="4525963"/>
          </a:xfrm>
        </p:spPr>
        <p:txBody>
          <a:bodyPr/>
          <a:lstStyle/>
          <a:p>
            <a:pPr algn="l" eaLnBrk="1" hangingPunct="1">
              <a:lnSpc>
                <a:spcPct val="80000"/>
              </a:lnSpc>
              <a:buFontTx/>
              <a:buNone/>
            </a:pPr>
            <a:r>
              <a:rPr lang="en-US" altLang="en-US" sz="3600" b="1">
                <a:solidFill>
                  <a:srgbClr val="FF0000"/>
                </a:solidFill>
              </a:rPr>
              <a:t>*</a:t>
            </a:r>
            <a:r>
              <a:rPr lang="en-US" altLang="en-US" sz="2000" b="1">
                <a:solidFill>
                  <a:schemeClr val="accent2"/>
                </a:solidFill>
              </a:rPr>
              <a:t>The advent of second and third generation tests and the                         implementation of Nucleic Acid Testing in the early 00's has                           reduced some risks.     </a:t>
            </a:r>
          </a:p>
          <a:p>
            <a:pPr algn="l" eaLnBrk="1" hangingPunct="1">
              <a:lnSpc>
                <a:spcPct val="80000"/>
              </a:lnSpc>
              <a:buFontTx/>
              <a:buNone/>
            </a:pPr>
            <a:endParaRPr lang="en-US" altLang="en-US" sz="2000" b="1">
              <a:solidFill>
                <a:schemeClr val="accent2"/>
              </a:solidFill>
            </a:endParaRPr>
          </a:p>
          <a:p>
            <a:pPr algn="l" eaLnBrk="1" hangingPunct="1">
              <a:lnSpc>
                <a:spcPct val="80000"/>
              </a:lnSpc>
              <a:buFontTx/>
              <a:buNone/>
            </a:pPr>
            <a:r>
              <a:rPr lang="en-US" altLang="en-US" sz="2000" b="1">
                <a:solidFill>
                  <a:schemeClr val="accent2"/>
                </a:solidFill>
              </a:rPr>
              <a:t>       In united states as of 2006,                                                                            </a:t>
            </a:r>
          </a:p>
          <a:p>
            <a:pPr algn="l" eaLnBrk="1" hangingPunct="1">
              <a:lnSpc>
                <a:spcPct val="80000"/>
              </a:lnSpc>
              <a:buFontTx/>
              <a:buNone/>
            </a:pPr>
            <a:r>
              <a:rPr lang="en-US" altLang="en-US" sz="2000" b="1">
                <a:solidFill>
                  <a:schemeClr val="accent2"/>
                </a:solidFill>
              </a:rPr>
              <a:t>     </a:t>
            </a:r>
            <a:r>
              <a:rPr lang="en-US" altLang="en-US" sz="2000" b="1">
                <a:solidFill>
                  <a:srgbClr val="CC3300"/>
                </a:solidFill>
              </a:rPr>
              <a:t> - </a:t>
            </a:r>
            <a:r>
              <a:rPr lang="en-US" altLang="en-US" sz="2000" b="1">
                <a:solidFill>
                  <a:schemeClr val="accent2"/>
                </a:solidFill>
              </a:rPr>
              <a:t> the risk of acquiring </a:t>
            </a:r>
            <a:r>
              <a:rPr lang="en-US" altLang="en-US" sz="2000" b="1">
                <a:solidFill>
                  <a:schemeClr val="accent2"/>
                </a:solidFill>
                <a:hlinkClick r:id="rId2" tooltip="Hepatitis B"/>
              </a:rPr>
              <a:t>hepatitis B</a:t>
            </a:r>
            <a:r>
              <a:rPr lang="en-US" altLang="en-US" sz="2000" b="1">
                <a:solidFill>
                  <a:schemeClr val="accent2"/>
                </a:solidFill>
              </a:rPr>
              <a:t> via blood transfusion is                          about  1 in  250,000 units transfused,     </a:t>
            </a:r>
          </a:p>
          <a:p>
            <a:pPr algn="l" eaLnBrk="1" hangingPunct="1">
              <a:lnSpc>
                <a:spcPct val="80000"/>
              </a:lnSpc>
              <a:buFontTx/>
              <a:buNone/>
            </a:pPr>
            <a:r>
              <a:rPr lang="en-US" altLang="en-US" sz="2000" b="1">
                <a:solidFill>
                  <a:schemeClr val="accent2"/>
                </a:solidFill>
              </a:rPr>
              <a:t>      </a:t>
            </a:r>
            <a:r>
              <a:rPr lang="en-US" altLang="en-US" sz="2000" b="1">
                <a:solidFill>
                  <a:srgbClr val="CC3300"/>
                </a:solidFill>
              </a:rPr>
              <a:t>-</a:t>
            </a:r>
            <a:r>
              <a:rPr lang="en-US" altLang="en-US" sz="2000" b="1">
                <a:solidFill>
                  <a:schemeClr val="accent2"/>
                </a:solidFill>
              </a:rPr>
              <a:t> the risk of acquiring </a:t>
            </a:r>
            <a:r>
              <a:rPr lang="en-US" altLang="en-US" sz="2000" b="1">
                <a:solidFill>
                  <a:schemeClr val="accent2"/>
                </a:solidFill>
                <a:hlinkClick r:id="rId3" tooltip="HIV"/>
              </a:rPr>
              <a:t>HIV</a:t>
            </a:r>
            <a:r>
              <a:rPr lang="en-US" altLang="en-US" sz="2000" b="1">
                <a:solidFill>
                  <a:schemeClr val="accent2"/>
                </a:solidFill>
              </a:rPr>
              <a:t> or </a:t>
            </a:r>
            <a:r>
              <a:rPr lang="en-US" altLang="en-US" sz="2000" b="1">
                <a:solidFill>
                  <a:schemeClr val="accent2"/>
                </a:solidFill>
                <a:hlinkClick r:id="rId4" tooltip="Hepatitis C"/>
              </a:rPr>
              <a:t>hepatitis C</a:t>
            </a:r>
            <a:r>
              <a:rPr lang="en-US" altLang="en-US" sz="2000" b="1">
                <a:solidFill>
                  <a:schemeClr val="accent2"/>
                </a:solidFill>
              </a:rPr>
              <a:t> via a blood                                       transfusion is estimated at 1 per 2 million units transfused</a:t>
            </a:r>
          </a:p>
          <a:p>
            <a:pPr algn="l" eaLnBrk="1" hangingPunct="1">
              <a:lnSpc>
                <a:spcPct val="80000"/>
              </a:lnSpc>
              <a:buFontTx/>
              <a:buNone/>
            </a:pPr>
            <a:r>
              <a:rPr lang="en-US" altLang="en-US" sz="3600" b="1">
                <a:solidFill>
                  <a:srgbClr val="FF0000"/>
                </a:solidFill>
              </a:rPr>
              <a:t>*</a:t>
            </a:r>
            <a:r>
              <a:rPr lang="en-US" altLang="en-US" sz="2000" b="1">
                <a:solidFill>
                  <a:schemeClr val="accent2"/>
                </a:solidFill>
              </a:rPr>
              <a:t> Every year, nearly five million Americans need blood                           transfusions. 43,000 pints (or units) of donated blood are           used each day in the United States,   </a:t>
            </a:r>
          </a:p>
          <a:p>
            <a:pPr algn="l" eaLnBrk="1" hangingPunct="1">
              <a:lnSpc>
                <a:spcPct val="80000"/>
              </a:lnSpc>
              <a:buFontTx/>
              <a:buNone/>
            </a:pPr>
            <a:endParaRPr lang="en-US" altLang="en-US" sz="2000" b="1">
              <a:solidFill>
                <a:schemeClr val="accent2"/>
              </a:solidFill>
            </a:endParaRPr>
          </a:p>
        </p:txBody>
      </p:sp>
    </p:spTree>
  </p:cSld>
  <p:clrMapOvr>
    <a:masterClrMapping/>
  </p:clrMapOvr>
  <p:transition spd="slow">
    <p:cover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7D178D0-60B3-4EC8-9320-6602754331F9}"/>
              </a:ext>
            </a:extLst>
          </p:cNvPr>
          <p:cNvSpPr>
            <a:spLocks noGrp="1" noChangeArrowheads="1"/>
          </p:cNvSpPr>
          <p:nvPr>
            <p:ph type="title"/>
          </p:nvPr>
        </p:nvSpPr>
        <p:spPr/>
        <p:txBody>
          <a:bodyPr/>
          <a:lstStyle/>
          <a:p>
            <a:pPr algn="l" eaLnBrk="1" hangingPunct="1"/>
            <a:r>
              <a:rPr lang="en-US" altLang="en-US" sz="2800">
                <a:solidFill>
                  <a:srgbClr val="CC3300"/>
                </a:solidFill>
              </a:rPr>
              <a:t>Cont.Safety</a:t>
            </a:r>
          </a:p>
        </p:txBody>
      </p:sp>
      <p:sp>
        <p:nvSpPr>
          <p:cNvPr id="8195" name="Rectangle 3">
            <a:extLst>
              <a:ext uri="{FF2B5EF4-FFF2-40B4-BE49-F238E27FC236}">
                <a16:creationId xmlns:a16="http://schemas.microsoft.com/office/drawing/2014/main" id="{B96E0C4B-FEE3-45CD-A42E-AC1506138D01}"/>
              </a:ext>
            </a:extLst>
          </p:cNvPr>
          <p:cNvSpPr>
            <a:spLocks noGrp="1" noChangeArrowheads="1"/>
          </p:cNvSpPr>
          <p:nvPr>
            <p:ph type="body" idx="1"/>
          </p:nvPr>
        </p:nvSpPr>
        <p:spPr>
          <a:xfrm>
            <a:off x="0" y="1600200"/>
            <a:ext cx="9144000" cy="4997450"/>
          </a:xfrm>
        </p:spPr>
        <p:txBody>
          <a:bodyPr/>
          <a:lstStyle/>
          <a:p>
            <a:pPr algn="l" eaLnBrk="1" hangingPunct="1">
              <a:lnSpc>
                <a:spcPct val="90000"/>
              </a:lnSpc>
              <a:buFontTx/>
              <a:buNone/>
            </a:pPr>
            <a:r>
              <a:rPr lang="en-US" altLang="en-US" sz="2800">
                <a:solidFill>
                  <a:schemeClr val="accent2"/>
                </a:solidFill>
              </a:rPr>
              <a:t>Transmission of new infectious agents either not previously present in the country, or not considered significant earlier e.g. :</a:t>
            </a:r>
          </a:p>
          <a:p>
            <a:pPr algn="l" eaLnBrk="1" hangingPunct="1">
              <a:lnSpc>
                <a:spcPct val="90000"/>
              </a:lnSpc>
              <a:buFontTx/>
              <a:buNone/>
            </a:pPr>
            <a:r>
              <a:rPr lang="en-US" altLang="en-US" sz="2800">
                <a:solidFill>
                  <a:schemeClr val="accent2"/>
                </a:solidFill>
              </a:rPr>
              <a:t>      - West Nile virus,  </a:t>
            </a:r>
          </a:p>
          <a:p>
            <a:pPr algn="l" eaLnBrk="1" hangingPunct="1">
              <a:lnSpc>
                <a:spcPct val="90000"/>
              </a:lnSpc>
              <a:buFontTx/>
              <a:buNone/>
            </a:pPr>
            <a:r>
              <a:rPr lang="en-US" altLang="en-US" sz="2800">
                <a:solidFill>
                  <a:schemeClr val="accent2"/>
                </a:solidFill>
              </a:rPr>
              <a:t>      - Chagas' disease”American trypanosomiasis</a:t>
            </a:r>
            <a:r>
              <a:rPr lang="en-US" altLang="en-US" sz="3600">
                <a:solidFill>
                  <a:schemeClr val="accent2"/>
                </a:solidFill>
              </a:rPr>
              <a:t>”</a:t>
            </a:r>
            <a:endParaRPr lang="en-US" altLang="en-US" sz="2800">
              <a:solidFill>
                <a:schemeClr val="accent2"/>
              </a:solidFill>
            </a:endParaRPr>
          </a:p>
          <a:p>
            <a:pPr algn="l" eaLnBrk="1" hangingPunct="1">
              <a:lnSpc>
                <a:spcPct val="90000"/>
              </a:lnSpc>
              <a:buFontTx/>
              <a:buNone/>
            </a:pPr>
            <a:r>
              <a:rPr lang="en-US" altLang="en-US" sz="2800">
                <a:solidFill>
                  <a:schemeClr val="accent2"/>
                </a:solidFill>
              </a:rPr>
              <a:t>      - bacterial sepsis, </a:t>
            </a:r>
          </a:p>
          <a:p>
            <a:pPr algn="l" eaLnBrk="1" hangingPunct="1">
              <a:lnSpc>
                <a:spcPct val="90000"/>
              </a:lnSpc>
              <a:buFontTx/>
              <a:buNone/>
            </a:pPr>
            <a:r>
              <a:rPr lang="en-US" altLang="en-US" sz="2800">
                <a:solidFill>
                  <a:schemeClr val="accent2"/>
                </a:solidFill>
              </a:rPr>
              <a:t>      - parvovirus, </a:t>
            </a:r>
          </a:p>
          <a:p>
            <a:pPr algn="l" eaLnBrk="1" hangingPunct="1">
              <a:lnSpc>
                <a:spcPct val="90000"/>
              </a:lnSpc>
              <a:buFontTx/>
              <a:buNone/>
            </a:pPr>
            <a:r>
              <a:rPr lang="en-US" altLang="en-US" sz="2800">
                <a:solidFill>
                  <a:schemeClr val="accent2"/>
                </a:solidFill>
              </a:rPr>
              <a:t>      - babesiosis”malaria like protozoal infection”</a:t>
            </a:r>
          </a:p>
          <a:p>
            <a:pPr eaLnBrk="1" hangingPunct="1">
              <a:lnSpc>
                <a:spcPct val="90000"/>
              </a:lnSpc>
            </a:pPr>
            <a:endParaRPr lang="en-US" altLang="en-US"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عنوان 1">
            <a:extLst>
              <a:ext uri="{FF2B5EF4-FFF2-40B4-BE49-F238E27FC236}">
                <a16:creationId xmlns:a16="http://schemas.microsoft.com/office/drawing/2014/main" id="{0041DE96-279F-4F44-A25A-005BACB23642}"/>
              </a:ext>
            </a:extLst>
          </p:cNvPr>
          <p:cNvSpPr>
            <a:spLocks noGrp="1"/>
          </p:cNvSpPr>
          <p:nvPr>
            <p:ph type="ctrTitle"/>
          </p:nvPr>
        </p:nvSpPr>
        <p:spPr>
          <a:xfrm>
            <a:off x="571500" y="0"/>
            <a:ext cx="7772400" cy="1071563"/>
          </a:xfrm>
        </p:spPr>
        <p:txBody>
          <a:bodyPr/>
          <a:lstStyle/>
          <a:p>
            <a:r>
              <a:rPr lang="en-US" altLang="en-US">
                <a:solidFill>
                  <a:srgbClr val="FF0000"/>
                </a:solidFill>
              </a:rPr>
              <a:t>Safe blood</a:t>
            </a:r>
            <a:endParaRPr lang="ar-JO" altLang="en-US">
              <a:solidFill>
                <a:srgbClr val="FF0000"/>
              </a:solidFill>
            </a:endParaRPr>
          </a:p>
        </p:txBody>
      </p:sp>
      <p:sp>
        <p:nvSpPr>
          <p:cNvPr id="10243" name="عنوان فرعي 2">
            <a:extLst>
              <a:ext uri="{FF2B5EF4-FFF2-40B4-BE49-F238E27FC236}">
                <a16:creationId xmlns:a16="http://schemas.microsoft.com/office/drawing/2014/main" id="{A2FA8EB6-A5A6-4A26-82FA-0FA0662E342D}"/>
              </a:ext>
            </a:extLst>
          </p:cNvPr>
          <p:cNvSpPr>
            <a:spLocks noGrp="1"/>
          </p:cNvSpPr>
          <p:nvPr>
            <p:ph type="subTitle" idx="1"/>
          </p:nvPr>
        </p:nvSpPr>
        <p:spPr>
          <a:xfrm>
            <a:off x="0" y="1643063"/>
            <a:ext cx="9144000" cy="5214937"/>
          </a:xfrm>
        </p:spPr>
        <p:txBody>
          <a:bodyPr/>
          <a:lstStyle/>
          <a:p>
            <a:pPr algn="l">
              <a:defRPr/>
            </a:pPr>
            <a:r>
              <a:rPr lang="en-US" sz="2400" dirty="0">
                <a:solidFill>
                  <a:schemeClr val="accent6"/>
                </a:solidFill>
              </a:rPr>
              <a:t>Blood for transfusion is considered safe when it is: </a:t>
            </a:r>
          </a:p>
          <a:p>
            <a:pPr algn="l">
              <a:defRPr/>
            </a:pPr>
            <a:r>
              <a:rPr lang="en-US" sz="2400" dirty="0">
                <a:solidFill>
                  <a:schemeClr val="accent6"/>
                </a:solidFill>
              </a:rPr>
              <a:t>  </a:t>
            </a:r>
          </a:p>
          <a:p>
            <a:pPr algn="l">
              <a:defRPr/>
            </a:pPr>
            <a:r>
              <a:rPr lang="en-US" sz="2400" dirty="0">
                <a:solidFill>
                  <a:schemeClr val="accent6"/>
                </a:solidFill>
              </a:rPr>
              <a:t>     </a:t>
            </a:r>
            <a:r>
              <a:rPr lang="en-US" sz="2400" dirty="0">
                <a:solidFill>
                  <a:srgbClr val="FF3300"/>
                </a:solidFill>
              </a:rPr>
              <a:t>1.</a:t>
            </a:r>
            <a:r>
              <a:rPr lang="en-US" sz="2400" dirty="0">
                <a:solidFill>
                  <a:schemeClr val="accent6"/>
                </a:solidFill>
              </a:rPr>
              <a:t>Donated by a carefully selected, healthy donor </a:t>
            </a:r>
          </a:p>
          <a:p>
            <a:pPr algn="l">
              <a:defRPr/>
            </a:pPr>
            <a:r>
              <a:rPr lang="en-US" sz="2400" dirty="0">
                <a:solidFill>
                  <a:schemeClr val="accent6"/>
                </a:solidFill>
              </a:rPr>
              <a:t>   </a:t>
            </a:r>
          </a:p>
          <a:p>
            <a:pPr algn="l">
              <a:defRPr/>
            </a:pPr>
            <a:r>
              <a:rPr lang="en-US" sz="2400" dirty="0">
                <a:solidFill>
                  <a:schemeClr val="accent6"/>
                </a:solidFill>
              </a:rPr>
              <a:t>     </a:t>
            </a:r>
            <a:r>
              <a:rPr lang="en-US" sz="2400" dirty="0">
                <a:solidFill>
                  <a:srgbClr val="FF3300"/>
                </a:solidFill>
              </a:rPr>
              <a:t>2.</a:t>
            </a:r>
            <a:r>
              <a:rPr lang="en-US" sz="2400" dirty="0">
                <a:solidFill>
                  <a:schemeClr val="accent6"/>
                </a:solidFill>
              </a:rPr>
              <a:t>Free from infections that could be harmful to the recipient</a:t>
            </a:r>
          </a:p>
          <a:p>
            <a:pPr algn="l">
              <a:defRPr/>
            </a:pPr>
            <a:r>
              <a:rPr lang="en-US" sz="2400" dirty="0">
                <a:solidFill>
                  <a:schemeClr val="accent6"/>
                </a:solidFill>
              </a:rPr>
              <a:t> </a:t>
            </a:r>
          </a:p>
          <a:p>
            <a:pPr algn="l">
              <a:defRPr/>
            </a:pPr>
            <a:r>
              <a:rPr lang="en-US" sz="2400" dirty="0">
                <a:solidFill>
                  <a:schemeClr val="accent6"/>
                </a:solidFill>
              </a:rPr>
              <a:t>     </a:t>
            </a:r>
            <a:r>
              <a:rPr lang="en-US" sz="2400" dirty="0">
                <a:solidFill>
                  <a:srgbClr val="FF3300"/>
                </a:solidFill>
              </a:rPr>
              <a:t>3.</a:t>
            </a:r>
            <a:r>
              <a:rPr lang="en-US" sz="2400" dirty="0">
                <a:solidFill>
                  <a:schemeClr val="accent6"/>
                </a:solidFill>
              </a:rPr>
              <a:t>Processed by reliable methods of testing, component                               production, storage and transportation</a:t>
            </a:r>
          </a:p>
          <a:p>
            <a:pPr algn="l">
              <a:defRPr/>
            </a:pPr>
            <a:r>
              <a:rPr lang="en-US" sz="2400" dirty="0">
                <a:solidFill>
                  <a:schemeClr val="accent6"/>
                </a:solidFill>
              </a:rPr>
              <a:t> </a:t>
            </a:r>
          </a:p>
          <a:p>
            <a:pPr algn="l">
              <a:defRPr/>
            </a:pPr>
            <a:r>
              <a:rPr lang="en-US" sz="2400" dirty="0">
                <a:solidFill>
                  <a:schemeClr val="accent6"/>
                </a:solidFill>
              </a:rPr>
              <a:t>     </a:t>
            </a:r>
            <a:r>
              <a:rPr lang="en-US" sz="2400" dirty="0">
                <a:solidFill>
                  <a:srgbClr val="FF3300"/>
                </a:solidFill>
              </a:rPr>
              <a:t>4.</a:t>
            </a:r>
            <a:r>
              <a:rPr lang="en-US" sz="2400" dirty="0">
                <a:solidFill>
                  <a:schemeClr val="accent6"/>
                </a:solidFill>
              </a:rPr>
              <a:t>Transfused only upon need for the patient’s health.</a:t>
            </a:r>
            <a:endParaRPr lang="ar-JO" sz="2400" dirty="0">
              <a:solidFill>
                <a:schemeClr val="accent6"/>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وان 1">
            <a:extLst>
              <a:ext uri="{FF2B5EF4-FFF2-40B4-BE49-F238E27FC236}">
                <a16:creationId xmlns:a16="http://schemas.microsoft.com/office/drawing/2014/main" id="{C47D8157-3C54-4A33-B0BE-E0ABDF080235}"/>
              </a:ext>
            </a:extLst>
          </p:cNvPr>
          <p:cNvSpPr>
            <a:spLocks noGrp="1"/>
          </p:cNvSpPr>
          <p:nvPr>
            <p:ph type="ctrTitle"/>
          </p:nvPr>
        </p:nvSpPr>
        <p:spPr>
          <a:xfrm>
            <a:off x="0" y="0"/>
            <a:ext cx="9144000" cy="1470025"/>
          </a:xfrm>
        </p:spPr>
        <p:txBody>
          <a:bodyPr/>
          <a:lstStyle/>
          <a:p>
            <a:pPr algn="l"/>
            <a:r>
              <a:rPr lang="en-US" altLang="en-US" sz="2400"/>
              <a:t> </a:t>
            </a:r>
            <a:br>
              <a:rPr lang="en-US" altLang="en-US" sz="2400"/>
            </a:br>
            <a:br>
              <a:rPr lang="ar-JO" altLang="en-US" sz="2400"/>
            </a:br>
            <a:br>
              <a:rPr lang="en-US" altLang="en-US" sz="2400"/>
            </a:br>
            <a:r>
              <a:rPr lang="en-US" altLang="en-US" sz="2400"/>
              <a:t>                          </a:t>
            </a:r>
            <a:r>
              <a:rPr lang="en-US" altLang="en-US" sz="2400">
                <a:solidFill>
                  <a:srgbClr val="FF0000"/>
                </a:solidFill>
              </a:rPr>
              <a:t>A complex phenomenon  termed :</a:t>
            </a:r>
            <a:br>
              <a:rPr lang="en-US" altLang="en-US" sz="2400">
                <a:solidFill>
                  <a:srgbClr val="FF0000"/>
                </a:solidFill>
              </a:rPr>
            </a:br>
            <a:r>
              <a:rPr lang="en-US" altLang="en-US" sz="2400">
                <a:solidFill>
                  <a:srgbClr val="FF0000"/>
                </a:solidFill>
              </a:rPr>
              <a:t>                      </a:t>
            </a:r>
            <a:r>
              <a:rPr lang="en-US" altLang="en-US" sz="2400" b="1" i="1" u="sng">
                <a:solidFill>
                  <a:srgbClr val="FF0000"/>
                </a:solidFill>
              </a:rPr>
              <a:t>transfusion-related  immunomodulation</a:t>
            </a:r>
            <a:r>
              <a:rPr lang="en-US" altLang="en-US" sz="2400"/>
              <a:t> </a:t>
            </a:r>
            <a:r>
              <a:rPr lang="en-US" altLang="en-US" sz="2400">
                <a:solidFill>
                  <a:srgbClr val="FF0000"/>
                </a:solidFill>
              </a:rPr>
              <a:t>,</a:t>
            </a:r>
            <a:r>
              <a:rPr lang="en-US" altLang="en-US" sz="2400"/>
              <a:t> </a:t>
            </a:r>
            <a:r>
              <a:rPr lang="en-US" altLang="en-US" sz="2400">
                <a:solidFill>
                  <a:srgbClr val="FF0000"/>
                </a:solidFill>
              </a:rPr>
              <a:t>TRIM </a:t>
            </a:r>
            <a:br>
              <a:rPr lang="en-US" altLang="en-US" sz="2400"/>
            </a:br>
            <a:endParaRPr lang="ar-JO" altLang="en-US"/>
          </a:p>
        </p:txBody>
      </p:sp>
      <p:sp>
        <p:nvSpPr>
          <p:cNvPr id="8195" name="عنوان فرعي 2">
            <a:extLst>
              <a:ext uri="{FF2B5EF4-FFF2-40B4-BE49-F238E27FC236}">
                <a16:creationId xmlns:a16="http://schemas.microsoft.com/office/drawing/2014/main" id="{0F4BA2EA-C0CA-4250-8EE4-895BD47280E0}"/>
              </a:ext>
            </a:extLst>
          </p:cNvPr>
          <p:cNvSpPr>
            <a:spLocks noGrp="1"/>
          </p:cNvSpPr>
          <p:nvPr>
            <p:ph type="subTitle" idx="1"/>
          </p:nvPr>
        </p:nvSpPr>
        <p:spPr>
          <a:xfrm>
            <a:off x="0" y="1500188"/>
            <a:ext cx="8929688" cy="5357812"/>
          </a:xfrm>
        </p:spPr>
        <p:txBody>
          <a:bodyPr/>
          <a:lstStyle/>
          <a:p>
            <a:pPr algn="l">
              <a:defRPr/>
            </a:pPr>
            <a:r>
              <a:rPr lang="en-US" sz="3600" dirty="0">
                <a:solidFill>
                  <a:srgbClr val="FF0000"/>
                </a:solidFill>
              </a:rPr>
              <a:t>*</a:t>
            </a:r>
            <a:r>
              <a:rPr lang="en-US" sz="2400" dirty="0">
                <a:solidFill>
                  <a:srgbClr val="FF0000"/>
                </a:solidFill>
              </a:rPr>
              <a:t> </a:t>
            </a:r>
            <a:r>
              <a:rPr lang="en-US" sz="2400" dirty="0">
                <a:solidFill>
                  <a:schemeClr val="accent2"/>
                </a:solidFill>
              </a:rPr>
              <a:t>It involve both </a:t>
            </a:r>
            <a:r>
              <a:rPr lang="en-US" sz="2400" dirty="0" err="1">
                <a:solidFill>
                  <a:schemeClr val="accent2"/>
                </a:solidFill>
              </a:rPr>
              <a:t>downregulated</a:t>
            </a:r>
            <a:r>
              <a:rPr lang="en-US" sz="2400" dirty="0">
                <a:solidFill>
                  <a:schemeClr val="accent2"/>
                </a:solidFill>
              </a:rPr>
              <a:t> cellular immunity and</a:t>
            </a:r>
            <a:endParaRPr lang="ar-JO" sz="2400" dirty="0">
              <a:solidFill>
                <a:schemeClr val="accent2"/>
              </a:solidFill>
            </a:endParaRPr>
          </a:p>
          <a:p>
            <a:pPr algn="l">
              <a:defRPr/>
            </a:pPr>
            <a:r>
              <a:rPr lang="ar-JO" sz="2400" dirty="0">
                <a:solidFill>
                  <a:schemeClr val="accent2"/>
                </a:solidFill>
              </a:rPr>
              <a:t>,</a:t>
            </a:r>
            <a:r>
              <a:rPr lang="en-US" sz="2400" dirty="0">
                <a:solidFill>
                  <a:schemeClr val="accent2"/>
                </a:solidFill>
              </a:rPr>
              <a:t>      </a:t>
            </a:r>
            <a:r>
              <a:rPr lang="en-US" sz="2400" dirty="0" err="1">
                <a:solidFill>
                  <a:schemeClr val="accent2"/>
                </a:solidFill>
              </a:rPr>
              <a:t>upregulated</a:t>
            </a:r>
            <a:r>
              <a:rPr lang="en-US" sz="2400" dirty="0">
                <a:solidFill>
                  <a:schemeClr val="accent2"/>
                </a:solidFill>
              </a:rPr>
              <a:t>, inappropriate inflammatory responses</a:t>
            </a:r>
            <a:endParaRPr lang="en-US" sz="2400" dirty="0">
              <a:solidFill>
                <a:srgbClr val="FF0000"/>
              </a:solidFill>
            </a:endParaRPr>
          </a:p>
          <a:p>
            <a:pPr algn="l">
              <a:defRPr/>
            </a:pPr>
            <a:r>
              <a:rPr lang="ar-JO" sz="2400" dirty="0">
                <a:solidFill>
                  <a:schemeClr val="accent6"/>
                </a:solidFill>
              </a:rPr>
              <a:t>    </a:t>
            </a:r>
            <a:r>
              <a:rPr lang="en-US" sz="2400" dirty="0">
                <a:solidFill>
                  <a:schemeClr val="accent6"/>
                </a:solidFill>
              </a:rPr>
              <a:t>     the result of infusion into the recipient of large amounts of        foreign antigens in both soluble and cell-associated forms.</a:t>
            </a:r>
            <a:r>
              <a:rPr lang="en-US" sz="2400" dirty="0"/>
              <a:t> </a:t>
            </a:r>
            <a:endParaRPr lang="en-US" sz="2400" dirty="0">
              <a:solidFill>
                <a:schemeClr val="accent6"/>
              </a:solidFill>
            </a:endParaRPr>
          </a:p>
          <a:p>
            <a:pPr algn="l">
              <a:defRPr/>
            </a:pPr>
            <a:r>
              <a:rPr lang="en-US" sz="3600" dirty="0">
                <a:solidFill>
                  <a:srgbClr val="FF3300"/>
                </a:solidFill>
              </a:rPr>
              <a:t>* </a:t>
            </a:r>
            <a:r>
              <a:rPr lang="en-US" sz="2400" dirty="0">
                <a:solidFill>
                  <a:srgbClr val="FF3300"/>
                </a:solidFill>
              </a:rPr>
              <a:t> </a:t>
            </a:r>
            <a:r>
              <a:rPr lang="en-US" sz="2400" dirty="0">
                <a:solidFill>
                  <a:schemeClr val="accent6"/>
                </a:solidFill>
              </a:rPr>
              <a:t> TRIM-associated effects include an increased rate of cancer       recurrence and of post-operative bacterial infection,</a:t>
            </a:r>
          </a:p>
          <a:p>
            <a:pPr algn="l">
              <a:defRPr/>
            </a:pPr>
            <a:r>
              <a:rPr lang="en-US" sz="2400" dirty="0">
                <a:solidFill>
                  <a:schemeClr val="accent6"/>
                </a:solidFill>
              </a:rPr>
              <a:t>      reduce the recurrence rate of </a:t>
            </a:r>
            <a:r>
              <a:rPr lang="en-US" sz="2400" dirty="0" err="1">
                <a:solidFill>
                  <a:schemeClr val="accent6"/>
                </a:solidFill>
              </a:rPr>
              <a:t>Crohn</a:t>
            </a:r>
            <a:r>
              <a:rPr lang="en-US" sz="2400" dirty="0">
                <a:solidFill>
                  <a:schemeClr val="accent6"/>
                </a:solidFill>
              </a:rPr>
              <a:t> disease,</a:t>
            </a:r>
          </a:p>
          <a:p>
            <a:pPr algn="l">
              <a:defRPr/>
            </a:pPr>
            <a:r>
              <a:rPr lang="en-US" sz="2400" dirty="0">
                <a:solidFill>
                  <a:schemeClr val="accent6"/>
                </a:solidFill>
              </a:rPr>
              <a:t>      enhances the survival of renal </a:t>
            </a:r>
            <a:r>
              <a:rPr lang="en-US" sz="2400" dirty="0" err="1">
                <a:solidFill>
                  <a:schemeClr val="accent6"/>
                </a:solidFill>
              </a:rPr>
              <a:t>allografts</a:t>
            </a:r>
            <a:endParaRPr lang="en-US" sz="2400" dirty="0">
              <a:solidFill>
                <a:schemeClr val="accent6"/>
              </a:solidFill>
            </a:endParaRPr>
          </a:p>
          <a:p>
            <a:pPr algn="l">
              <a:defRPr/>
            </a:pPr>
            <a:endParaRPr lang="en-US" sz="2400" dirty="0">
              <a:solidFill>
                <a:srgbClr val="FF0000"/>
              </a:solidFill>
            </a:endParaRPr>
          </a:p>
          <a:p>
            <a:pPr algn="l">
              <a:defRPr/>
            </a:pPr>
            <a:endParaRPr lang="en-US" sz="2400" dirty="0">
              <a:solidFill>
                <a:srgbClr val="FF0000"/>
              </a:solidFill>
            </a:endParaRPr>
          </a:p>
          <a:p>
            <a:pPr algn="l">
              <a:defRPr/>
            </a:pPr>
            <a:endParaRPr lang="en-US" sz="2400" dirty="0">
              <a:solidFill>
                <a:srgbClr val="FF0000"/>
              </a:solidFill>
            </a:endParaRPr>
          </a:p>
        </p:txBody>
      </p:sp>
    </p:spTree>
  </p:cSld>
  <p:clrMapOvr>
    <a:masterClrMapping/>
  </p:clrMapOvr>
</p:sld>
</file>

<file path=ppt/theme/theme1.xml><?xml version="1.0" encoding="utf-8"?>
<a:theme xmlns:a="http://schemas.openxmlformats.org/drawingml/2006/main" name="تصميم افتراضي">
  <a:themeElements>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تصميم افتراضي">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تصميم افتراضي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تصميم افتراضي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تصميم افتراضي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تصميم افتراضي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تصميم افتراضي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تصميم افتراضي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1149</TotalTime>
  <Words>1979</Words>
  <Application>Microsoft Office PowerPoint</Application>
  <PresentationFormat>On-screen Show (4:3)</PresentationFormat>
  <Paragraphs>312</Paragraphs>
  <Slides>30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Gungsuh</vt:lpstr>
      <vt:lpstr>Arabic Transparent</vt:lpstr>
      <vt:lpstr>SimSun</vt:lpstr>
      <vt:lpstr>تصميم افتراضي</vt:lpstr>
      <vt:lpstr>BLOOD TRANSFUSION</vt:lpstr>
      <vt:lpstr>DEFINITION :</vt:lpstr>
      <vt:lpstr>Introduction </vt:lpstr>
      <vt:lpstr>             History of blood transfusion </vt:lpstr>
      <vt:lpstr>What is the main concern in blood transfusion ?</vt:lpstr>
      <vt:lpstr>Safety</vt:lpstr>
      <vt:lpstr>Cont.Safety</vt:lpstr>
      <vt:lpstr>Safe blood</vt:lpstr>
      <vt:lpstr>                              A complex phenomenon  termed :                       transfusion-related  immunomodulation , TRIM  </vt:lpstr>
      <vt:lpstr>Indication for blood transfusion  Who is in need for blood ?  </vt:lpstr>
      <vt:lpstr>PowerPoint Presentation</vt:lpstr>
      <vt:lpstr>The recomendations for B. transfusion</vt:lpstr>
      <vt:lpstr>Clinical indications for blood transfusion</vt:lpstr>
      <vt:lpstr>The steps in Blood transfusion </vt:lpstr>
      <vt:lpstr>The Donation :</vt:lpstr>
      <vt:lpstr>Donor selection </vt:lpstr>
      <vt:lpstr>Apheresis donation </vt:lpstr>
      <vt:lpstr>Blood screening for infection </vt:lpstr>
      <vt:lpstr>Processing of blood :</vt:lpstr>
      <vt:lpstr>1.Blood components separation:</vt:lpstr>
      <vt:lpstr>2.Processing of blood :</vt:lpstr>
      <vt:lpstr>3.Irradiation of blood products </vt:lpstr>
      <vt:lpstr>Blood storage</vt:lpstr>
      <vt:lpstr>Giving the blood </vt:lpstr>
      <vt:lpstr>ABO group incompatability</vt:lpstr>
      <vt:lpstr>Complications of Blood Transfusion</vt:lpstr>
      <vt:lpstr>Treatment of blood incompatability</vt:lpstr>
      <vt:lpstr>AUTO TRANSFUSION</vt:lpstr>
      <vt:lpstr>Massive transfusion </vt:lpstr>
      <vt:lpstr> Complications of massive transfusion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mmc</dc:creator>
  <cp:lastModifiedBy>saker sunna</cp:lastModifiedBy>
  <cp:revision>207</cp:revision>
  <dcterms:created xsi:type="dcterms:W3CDTF">2013-08-30T16:59:19Z</dcterms:created>
  <dcterms:modified xsi:type="dcterms:W3CDTF">2019-09-15T12:05:31Z</dcterms:modified>
</cp:coreProperties>
</file>