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62" r:id="rId4"/>
    <p:sldId id="278" r:id="rId5"/>
    <p:sldId id="257" r:id="rId6"/>
    <p:sldId id="279" r:id="rId7"/>
    <p:sldId id="259" r:id="rId8"/>
    <p:sldId id="258" r:id="rId9"/>
    <p:sldId id="277" r:id="rId10"/>
    <p:sldId id="260" r:id="rId11"/>
    <p:sldId id="264" r:id="rId12"/>
    <p:sldId id="261" r:id="rId13"/>
    <p:sldId id="275" r:id="rId14"/>
    <p:sldId id="266" r:id="rId15"/>
    <p:sldId id="263" r:id="rId16"/>
    <p:sldId id="274" r:id="rId17"/>
    <p:sldId id="265" r:id="rId18"/>
    <p:sldId id="267" r:id="rId19"/>
    <p:sldId id="269" r:id="rId20"/>
    <p:sldId id="272" r:id="rId21"/>
    <p:sldId id="270" r:id="rId22"/>
    <p:sldId id="271" r:id="rId23"/>
    <p:sldId id="273" r:id="rId24"/>
    <p:sldId id="280" r:id="rId25"/>
    <p:sldId id="2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4660"/>
  </p:normalViewPr>
  <p:slideViewPr>
    <p:cSldViewPr snapToGrid="0">
      <p:cViewPr>
        <p:scale>
          <a:sx n="68" d="100"/>
          <a:sy n="68" d="100"/>
        </p:scale>
        <p:origin x="81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4AAD347D-5ACD-4C99-B74B-A9C85AD731AF}" type="datetimeFigureOut">
              <a:rPr lang="en-US" dirty="0"/>
            </a:fld>
            <a:endParaRPr lang="en-US" dirty="0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475" y="656134"/>
            <a:ext cx="9170122" cy="3935717"/>
          </a:xfrm>
        </p:spPr>
        <p:txBody>
          <a:bodyPr/>
          <a:lstStyle/>
          <a:p>
            <a:br>
              <a:rPr lang="en-US" sz="6600" dirty="0"/>
            </a:br>
            <a:r>
              <a:rPr lang="en-US" sz="6600" dirty="0"/>
              <a:t>urogenital system-I.</a:t>
            </a:r>
            <a:br>
              <a:rPr lang="en-US" sz="6600" dirty="0"/>
            </a:br>
            <a:r>
              <a:rPr lang="en-US" sz="6600" dirty="0"/>
              <a:t>Male pathology.</a:t>
            </a:r>
            <a:br>
              <a:rPr lang="en-US" sz="6600" dirty="0"/>
            </a:br>
            <a:r>
              <a:rPr lang="en-US" sz="6600" dirty="0"/>
              <a:t>Prostate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9529" y="5492997"/>
            <a:ext cx="8825658" cy="861420"/>
          </a:xfrm>
        </p:spPr>
        <p:txBody>
          <a:bodyPr/>
          <a:lstStyle/>
          <a:p>
            <a:pPr algn="r"/>
            <a:r>
              <a:rPr lang="en-US" dirty="0"/>
              <a:t>Dr.Eman kreishan, m.d.</a:t>
            </a:r>
            <a:endParaRPr lang="en-US" dirty="0"/>
          </a:p>
          <a:p>
            <a:pPr algn="r"/>
            <a:r>
              <a:rPr lang="en-US" dirty="0"/>
              <a:t>2/5/2023.</a:t>
            </a:r>
            <a:endParaRPr lang="en-US" dirty="0"/>
          </a:p>
        </p:txBody>
      </p:sp>
      <p:pic>
        <p:nvPicPr>
          <p:cNvPr id="3074" name="Picture 2" descr="Cartoon Prostate Cancer Ribbon High-Res Vector Graphic - Getty Imag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468" y="503963"/>
            <a:ext cx="2211611" cy="40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64" y="1531704"/>
            <a:ext cx="8961871" cy="3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Pathogenesis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0036"/>
            <a:ext cx="9592653" cy="4918363"/>
          </a:xfrm>
        </p:spPr>
        <p:txBody>
          <a:bodyPr/>
          <a:lstStyle/>
          <a:p>
            <a:r>
              <a:rPr lang="en-US" sz="2500" dirty="0"/>
              <a:t>DHT(Dihydrotestosterone )-induced growth factors act by increasing the proliferation of stromal cells &amp; decreasing the death of epithelial cells.</a:t>
            </a:r>
            <a:endParaRPr lang="en-US" sz="2500" dirty="0"/>
          </a:p>
          <a:p>
            <a:endParaRPr lang="en-US" sz="2500" dirty="0"/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85" y="2486025"/>
            <a:ext cx="7842250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83" y="46169"/>
            <a:ext cx="9404723" cy="1400530"/>
          </a:xfrm>
        </p:spPr>
        <p:txBody>
          <a:bodyPr/>
          <a:lstStyle/>
          <a:p>
            <a:r>
              <a:rPr lang="en-US" dirty="0"/>
              <a:t>Macroscopic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25142" t="13485" r="25852" b="19697"/>
          <a:stretch>
            <a:fillRect/>
          </a:stretch>
        </p:blipFill>
        <p:spPr>
          <a:xfrm>
            <a:off x="6316394" y="2294792"/>
            <a:ext cx="5413663" cy="4152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282" y="746434"/>
            <a:ext cx="10636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Benign prostatic hyperplasia nodules 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around the urethra bulge above the cut surface in a cross section of the prostate gland.</a:t>
            </a:r>
            <a:endParaRPr lang="en-US" dirty="0"/>
          </a:p>
        </p:txBody>
      </p:sp>
      <p:pic>
        <p:nvPicPr>
          <p:cNvPr id="6146" name="Picture 2" descr="Pathology Outlines - Anatomy &amp; histolo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4"/>
          <a:stretch>
            <a:fillRect/>
          </a:stretch>
        </p:blipFill>
        <p:spPr bwMode="auto">
          <a:xfrm>
            <a:off x="455440" y="2270493"/>
            <a:ext cx="5424353" cy="420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Microscopic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33940"/>
            <a:ext cx="11030074" cy="4195481"/>
          </a:xfrm>
        </p:spPr>
        <p:txBody>
          <a:bodyPr/>
          <a:lstStyle/>
          <a:p>
            <a:r>
              <a:rPr lang="en-US" sz="2700" dirty="0"/>
              <a:t>Epithelial hyperplasia is characterized by nodular lesions composed of variably sized glandular structures lined by basal and secretory cells</a:t>
            </a:r>
            <a:endParaRPr lang="en-US" sz="2700" dirty="0"/>
          </a:p>
          <a:p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23097" t="12879" r="24318" b="13485"/>
          <a:stretch>
            <a:fillRect/>
          </a:stretch>
        </p:blipFill>
        <p:spPr>
          <a:xfrm>
            <a:off x="3303270" y="2296795"/>
            <a:ext cx="5306060" cy="41795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Clinical Features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882" y="1562698"/>
            <a:ext cx="10516602" cy="44182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500" dirty="0"/>
              <a:t>Symptoms: </a:t>
            </a:r>
            <a:br>
              <a:rPr lang="en-US" sz="2500" dirty="0"/>
            </a:br>
            <a:r>
              <a:rPr lang="en-US" sz="2500" dirty="0"/>
              <a:t>(occur in only 10% of cases) and include: </a:t>
            </a:r>
            <a:endParaRPr lang="en-US" sz="2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urgency, </a:t>
            </a:r>
            <a:endParaRPr lang="en-US" sz="2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frequency, </a:t>
            </a:r>
            <a:endParaRPr lang="en-US" sz="2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nocturia.</a:t>
            </a:r>
            <a:br>
              <a:rPr lang="en-US" sz="2500" dirty="0"/>
            </a:br>
            <a:r>
              <a:rPr lang="en-US" sz="2500" dirty="0"/>
              <a:t>+ ↑ risk of urinary tract infections. </a:t>
            </a:r>
            <a:endParaRPr lang="en-US" sz="2500" dirty="0"/>
          </a:p>
          <a:p>
            <a:pPr>
              <a:buFont typeface="Arial" panose="020B0604020202020204" pitchFamily="34" charset="0"/>
              <a:buChar char="•"/>
            </a:pPr>
            <a:endParaRPr lang="en-US" sz="2500" dirty="0"/>
          </a:p>
          <a:p>
            <a:r>
              <a:rPr lang="en-US" sz="2500" dirty="0" err="1"/>
              <a:t>Tx</a:t>
            </a:r>
            <a:r>
              <a:rPr lang="en-US" sz="2500" dirty="0"/>
              <a:t> : + Initial pharmacologic; agents inhibit formation of DHT.</a:t>
            </a:r>
            <a:endParaRPr lang="en-US" sz="2500" dirty="0"/>
          </a:p>
          <a:p>
            <a:r>
              <a:rPr lang="en-US" sz="2500" dirty="0"/>
              <a:t>Surgical treatment for :</a:t>
            </a:r>
            <a:endParaRPr lang="en-US" sz="25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/>
              <a:t>       severely symptomatic cases.</a:t>
            </a:r>
            <a:endParaRPr lang="en-US" sz="25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/>
              <a:t>    resistant to medical (Transurethral resection of the prostate (TURP)).</a:t>
            </a:r>
            <a:endParaRPr lang="en-US" sz="2500" dirty="0"/>
          </a:p>
          <a:p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ee the source imag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95" y="1125855"/>
            <a:ext cx="7668895" cy="511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Carcinoma of the Prostate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2" y="1378634"/>
            <a:ext cx="9515281" cy="4869765"/>
          </a:xfrm>
        </p:spPr>
        <p:txBody>
          <a:bodyPr/>
          <a:lstStyle/>
          <a:p>
            <a:r>
              <a:rPr lang="en-US" sz="2700" dirty="0"/>
              <a:t>Adenocarcinoma of prostate is the most common form of cancer in men.</a:t>
            </a:r>
            <a:endParaRPr lang="en-US" sz="2700" dirty="0"/>
          </a:p>
          <a:p>
            <a:r>
              <a:rPr lang="en-US" sz="2700" dirty="0"/>
              <a:t>Age: older than 50 years.</a:t>
            </a:r>
            <a:endParaRPr lang="en-US" sz="2700" dirty="0"/>
          </a:p>
          <a:p>
            <a:r>
              <a:rPr lang="en-US" sz="2700" dirty="0"/>
              <a:t>Significant drop in prostate cancer mortality </a:t>
            </a:r>
            <a:r>
              <a:rPr lang="en-US" sz="2700" dirty="0">
                <a:sym typeface="Wingdings" panose="05000000000000000000" pitchFamily="2" charset="2"/>
              </a:rPr>
              <a:t> </a:t>
            </a:r>
            <a:r>
              <a:rPr lang="en-US" sz="2700" dirty="0"/>
              <a:t>increase detection of disease through screening.</a:t>
            </a:r>
            <a:endParaRPr lang="en-US" sz="2700" dirty="0"/>
          </a:p>
          <a:p>
            <a:endParaRPr lang="en-US" sz="2700" dirty="0"/>
          </a:p>
        </p:txBody>
      </p:sp>
      <p:pic>
        <p:nvPicPr>
          <p:cNvPr id="8194" name="Picture 2" descr="See the source imag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95" y="3459480"/>
            <a:ext cx="4701540" cy="313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tx1"/>
                </a:solidFill>
              </a:rPr>
              <a:t>Pathogenesis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648" y="1152983"/>
            <a:ext cx="8946541" cy="4195481"/>
          </a:xfrm>
        </p:spPr>
        <p:txBody>
          <a:bodyPr/>
          <a:lstStyle/>
          <a:p>
            <a:r>
              <a:rPr lang="en-US" sz="2600" dirty="0"/>
              <a:t>Androgens:  are of central importance; evident by</a:t>
            </a: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Cancer of the prostate doesn't develop in males castrated before puberty.</a:t>
            </a: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Cancers often regress for a time in response to surgical or chemical castration.</a:t>
            </a:r>
            <a:endParaRPr lang="en-US" sz="2600" dirty="0"/>
          </a:p>
          <a:p>
            <a:r>
              <a:rPr lang="en-US" sz="2600" dirty="0"/>
              <a:t>Heredity.</a:t>
            </a:r>
            <a:endParaRPr lang="en-US" sz="2600" dirty="0"/>
          </a:p>
          <a:p>
            <a:r>
              <a:rPr lang="en-US" sz="2600" dirty="0"/>
              <a:t>Environment: </a:t>
            </a: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geographical variations that may be due to dietary variations.</a:t>
            </a:r>
            <a:endParaRPr lang="en-US" sz="2600" dirty="0"/>
          </a:p>
          <a:p>
            <a:r>
              <a:rPr lang="en-US" sz="2600" dirty="0"/>
              <a:t>Acquired somatic mutations: </a:t>
            </a: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+ TMPRSS2-ETS  fusion genes are found in ~ 50% of cases.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9218" name="Picture 2" descr="See the source imag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315" y="2885440"/>
            <a:ext cx="3575685" cy="301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Morphology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52026"/>
            <a:ext cx="9403742" cy="4996374"/>
          </a:xfrm>
        </p:spPr>
        <p:txBody>
          <a:bodyPr/>
          <a:lstStyle/>
          <a:p>
            <a:r>
              <a:rPr lang="en-US" dirty="0"/>
              <a:t>GROSS:  firm, gray-white lesions with ill-defined margins.</a:t>
            </a:r>
            <a:endParaRPr lang="en-US" dirty="0"/>
          </a:p>
          <a:p>
            <a:pPr fontAlgn="base"/>
            <a:r>
              <a:rPr lang="en-US" dirty="0"/>
              <a:t>Most tumors are multifocal.</a:t>
            </a:r>
            <a:endParaRPr lang="en-US" dirty="0"/>
          </a:p>
          <a:p>
            <a:pPr fontAlgn="base"/>
            <a:r>
              <a:rPr lang="en-US" dirty="0"/>
              <a:t>75 - 80% are posterior / posterolateral peripheral zone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22074" t="13787" r="19716" b="27425"/>
          <a:stretch>
            <a:fillRect/>
          </a:stretch>
        </p:blipFill>
        <p:spPr>
          <a:xfrm>
            <a:off x="3838571" y="3563406"/>
            <a:ext cx="5095009" cy="28943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Microscopically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536" y="1532810"/>
            <a:ext cx="10713550" cy="4195481"/>
          </a:xfrm>
        </p:spPr>
        <p:txBody>
          <a:bodyPr/>
          <a:lstStyle/>
          <a:p>
            <a:r>
              <a:rPr lang="en-US" dirty="0"/>
              <a:t>well-defined glands, typically smaller than benign glands and are lined by a single uniform layer of cuboidal epithelium, lacking basal cell layer seen in benign glands.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1676" t="14091" r="12983" b="11666"/>
          <a:stretch>
            <a:fillRect/>
          </a:stretch>
        </p:blipFill>
        <p:spPr>
          <a:xfrm>
            <a:off x="3191130" y="3204203"/>
            <a:ext cx="6106100" cy="33846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551" y="269838"/>
            <a:ext cx="9404723" cy="1400530"/>
          </a:xfrm>
        </p:spPr>
        <p:txBody>
          <a:bodyPr/>
          <a:lstStyle/>
          <a:p>
            <a:r>
              <a:rPr lang="en-US" dirty="0"/>
              <a:t>Prostate ..anatomy</a:t>
            </a:r>
            <a:endParaRPr lang="en-US" dirty="0"/>
          </a:p>
        </p:txBody>
      </p:sp>
      <p:pic>
        <p:nvPicPr>
          <p:cNvPr id="4098" name="Picture 2" descr="Prostatelead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4"/>
          <a:stretch>
            <a:fillRect/>
          </a:stretch>
        </p:blipFill>
        <p:spPr bwMode="auto">
          <a:xfrm>
            <a:off x="1169249" y="1108140"/>
            <a:ext cx="3095637" cy="553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Properties of a Triangular-Based Pyramid | Scie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80" y="2387820"/>
            <a:ext cx="3429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b="1" dirty="0"/>
              <a:t>linical features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800" dirty="0"/>
              <a:t>Generally asymptomatic unless locally advanced or metastatic</a:t>
            </a:r>
            <a:endParaRPr lang="en-US" sz="2800" dirty="0"/>
          </a:p>
          <a:p>
            <a:pPr fontAlgn="base"/>
            <a:r>
              <a:rPr lang="en-US" sz="2800" dirty="0"/>
              <a:t>Often discovered following investigation of nonspecific lower urinary tract symptoms.</a:t>
            </a:r>
            <a:endParaRPr lang="en-US" sz="2800" dirty="0"/>
          </a:p>
          <a:p>
            <a:pPr fontAlgn="base"/>
            <a:r>
              <a:rPr lang="en-US" sz="2800" dirty="0"/>
              <a:t>Serum screening tests: elevated prostate-specific antigen (PSA) level.</a:t>
            </a:r>
            <a:endParaRPr lang="en-US" sz="2800" dirty="0"/>
          </a:p>
          <a:p>
            <a:pPr fontAlgn="base"/>
            <a:r>
              <a:rPr lang="en-US" sz="2800" dirty="0"/>
              <a:t>Digital rectal examination (DRE): prostate may feel normal or may be enlarged / asymmetrical .</a:t>
            </a:r>
            <a:endParaRPr lang="en-US" sz="2800" dirty="0"/>
          </a:p>
          <a:p>
            <a:pPr fontAlgn="base"/>
            <a:r>
              <a:rPr lang="en-US" sz="2800" dirty="0"/>
              <a:t>Bone metastases, particularly to the axial skeleton, are frequent late in the disease and typically cause osteoblastic (bone-producing) lesions.</a:t>
            </a:r>
            <a:endParaRPr lang="en-US" sz="2800" dirty="0"/>
          </a:p>
          <a:p>
            <a:pPr fontAlgn="base"/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endParaRPr lang="en-US" dirty="0"/>
          </a:p>
        </p:txBody>
      </p:sp>
      <p:pic>
        <p:nvPicPr>
          <p:cNvPr id="7172" name="Picture 4" descr="See the source imag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5" y="1619250"/>
            <a:ext cx="10801985" cy="454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The most common treatments for clinically localized prostate cancer are radical prostatectomy and radiotherapy.</a:t>
            </a:r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The prognosis after radical prostatectomy is based on: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the pathologic stage.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the margins of the resected specimens are free of tumor or not.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Gleason grade (grading system on the basis of glandular patterns of differentiation)</a:t>
            </a:r>
            <a:endParaRPr lang="en-US" sz="3000" dirty="0"/>
          </a:p>
          <a:p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at is the Gleason Score? | KOELI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6757"/>
            <a:ext cx="5610162" cy="379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taging and Grading | ZERO Prostate Ca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009" y="0"/>
            <a:ext cx="657899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ee the source imag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91" y="592282"/>
            <a:ext cx="5563610" cy="556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302" y="675249"/>
            <a:ext cx="9502311" cy="4963551"/>
          </a:xfrm>
        </p:spPr>
        <p:txBody>
          <a:bodyPr>
            <a:normAutofit/>
          </a:bodyPr>
          <a:lstStyle/>
          <a:p>
            <a:r>
              <a:rPr lang="en-US" sz="3200" b="1" cap="none" dirty="0">
                <a:solidFill>
                  <a:schemeClr val="tx1"/>
                </a:solidFill>
              </a:rPr>
              <a:t>anatomical location</a:t>
            </a:r>
            <a:endParaRPr lang="en-US" sz="3200" b="1" cap="none" dirty="0">
              <a:solidFill>
                <a:schemeClr val="tx1"/>
              </a:solidFill>
            </a:endParaRPr>
          </a:p>
          <a:p>
            <a:r>
              <a:rPr lang="en-US" sz="3200" b="1" cap="none" dirty="0">
                <a:solidFill>
                  <a:schemeClr val="tx1"/>
                </a:solidFill>
              </a:rPr>
              <a:t>shape</a:t>
            </a:r>
            <a:endParaRPr lang="en-US" sz="3200" b="1" cap="none" dirty="0">
              <a:solidFill>
                <a:schemeClr val="tx1"/>
              </a:solidFill>
            </a:endParaRPr>
          </a:p>
          <a:p>
            <a:r>
              <a:rPr lang="en-US" sz="3200" b="1" cap="none" dirty="0">
                <a:solidFill>
                  <a:schemeClr val="tx1"/>
                </a:solidFill>
              </a:rPr>
              <a:t>weight and dimension</a:t>
            </a:r>
            <a:endParaRPr lang="en-US" sz="3200" b="1" cap="none" dirty="0">
              <a:solidFill>
                <a:schemeClr val="tx1"/>
              </a:solidFill>
            </a:endParaRPr>
          </a:p>
          <a:p>
            <a:r>
              <a:rPr lang="en-US" sz="3200" b="1" cap="none" dirty="0">
                <a:solidFill>
                  <a:schemeClr val="tx1"/>
                </a:solidFill>
              </a:rPr>
              <a:t>function</a:t>
            </a:r>
            <a:endParaRPr lang="en-US" sz="3200" b="1" cap="none" dirty="0">
              <a:solidFill>
                <a:schemeClr val="tx1"/>
              </a:solidFill>
            </a:endParaRPr>
          </a:p>
        </p:txBody>
      </p:sp>
      <p:pic>
        <p:nvPicPr>
          <p:cNvPr id="5122" name="Picture 2" descr="Prostate Gland Anatom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2481580"/>
            <a:ext cx="5372100" cy="384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538" y="634936"/>
            <a:ext cx="8946541" cy="4195481"/>
          </a:xfrm>
        </p:spPr>
        <p:txBody>
          <a:bodyPr/>
          <a:lstStyle/>
          <a:p>
            <a:r>
              <a:rPr lang="en-US" dirty="0"/>
              <a:t>can be divided into biologically distinct regions, the most important of which are the peripheral and transition zones.</a:t>
            </a:r>
            <a:endParaRPr lang="en-US" dirty="0"/>
          </a:p>
          <a:p>
            <a:endParaRPr lang="en-US" dirty="0"/>
          </a:p>
        </p:txBody>
      </p:sp>
      <p:sp>
        <p:nvSpPr>
          <p:cNvPr id="4" name="AutoShape 2" descr="Zones of the Prostate Gland Stock Vector - Illustration of medicine,  biology: 9246982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AutoShape 2" descr="Zones of the prostate. | Download Scientific Diagr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/>
          <a:srcRect l="56344" t="24471" r="3652" b="27836"/>
          <a:stretch>
            <a:fillRect/>
          </a:stretch>
        </p:blipFill>
        <p:spPr>
          <a:xfrm>
            <a:off x="3583305" y="2129790"/>
            <a:ext cx="6461760" cy="4330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12338" t="19856" r="37710" b="10529"/>
          <a:stretch>
            <a:fillRect/>
          </a:stretch>
        </p:blipFill>
        <p:spPr>
          <a:xfrm>
            <a:off x="3418449" y="551198"/>
            <a:ext cx="7680960" cy="60184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9978" y="840327"/>
            <a:ext cx="2454518" cy="1938992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4000" b="1" u="sng" dirty="0"/>
              <a:t>Histology</a:t>
            </a:r>
            <a:br>
              <a:rPr lang="en-US" sz="4000" b="1" u="sng" dirty="0"/>
            </a:br>
            <a:endParaRPr lang="en-US" sz="4000" b="1" u="sng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4000" b="1" u="sng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Prostate</a:t>
            </a:r>
            <a:r>
              <a:rPr lang="en-US" b="1" dirty="0"/>
              <a:t>– Histology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461999"/>
            <a:ext cx="8946541" cy="4195481"/>
          </a:xfrm>
        </p:spPr>
        <p:txBody>
          <a:bodyPr/>
          <a:lstStyle/>
          <a:p>
            <a:r>
              <a:rPr lang="en-US" sz="2600" dirty="0"/>
              <a:t>Normal prostate contains </a:t>
            </a:r>
            <a:r>
              <a:rPr lang="en-US" sz="2600" b="1" u="sng" dirty="0">
                <a:solidFill>
                  <a:srgbClr val="FF0000"/>
                </a:solidFill>
              </a:rPr>
              <a:t>glands</a:t>
            </a:r>
            <a:r>
              <a:rPr lang="en-US" sz="2600" dirty="0"/>
              <a:t> with two cell layers, a flat basal cell layer &amp; an overlying columnar secretory cell layer. </a:t>
            </a:r>
            <a:endParaRPr lang="en-US" sz="2600" dirty="0"/>
          </a:p>
          <a:p>
            <a:r>
              <a:rPr lang="en-US" sz="2600" dirty="0"/>
              <a:t>Surrounding prostatic </a:t>
            </a:r>
            <a:r>
              <a:rPr lang="en-US" sz="2600" b="1" u="sng" dirty="0">
                <a:solidFill>
                  <a:srgbClr val="FF0000"/>
                </a:solidFill>
              </a:rPr>
              <a:t>stroma</a:t>
            </a:r>
            <a:r>
              <a:rPr lang="en-US" sz="2600" dirty="0"/>
              <a:t> contains a mixture of smooth muscle and fibrous tissue.</a:t>
            </a:r>
            <a:endParaRPr lang="en-US" sz="2600" dirty="0"/>
          </a:p>
          <a:p>
            <a:endParaRPr lang="en-US" sz="2600" dirty="0"/>
          </a:p>
        </p:txBody>
      </p:sp>
      <p:pic>
        <p:nvPicPr>
          <p:cNvPr id="1030" name="Picture 6" descr="PSA Antibody (RBT-PSA) - Bio SB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" y="3747770"/>
            <a:ext cx="349631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ebpathology.com: A Collection of Surgical Patholog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869" y="3477048"/>
            <a:ext cx="4213179" cy="316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139" y="1076173"/>
            <a:ext cx="8946541" cy="4195481"/>
          </a:xfrm>
        </p:spPr>
        <p:txBody>
          <a:bodyPr/>
          <a:lstStyle/>
          <a:p>
            <a:r>
              <a:rPr lang="en-GB" sz="2400" b="1" u="sng" dirty="0"/>
              <a:t>Prostate can be affected mainly by:</a:t>
            </a:r>
            <a:endParaRPr lang="en-GB" sz="2400" b="1" u="sng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Hyperplastic lesions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Most arise in inner transition zone.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Causes urinary obstruction. </a:t>
            </a:r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Carcinomas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70%–80% arise in peripheral zones.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Often detected by rectal examination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Hyperplastic lesions</a:t>
            </a:r>
            <a:endParaRPr lang="en-US" dirty="0"/>
          </a:p>
        </p:txBody>
      </p:sp>
      <p:pic>
        <p:nvPicPr>
          <p:cNvPr id="2050" name="Picture 2" descr="Enlarged Prostate | BPH | Symptoms, Causes &amp; Treatment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87" y="2322223"/>
            <a:ext cx="6088471" cy="405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1. </a:t>
            </a:r>
            <a:r>
              <a:rPr lang="en-US" sz="4000" b="1" dirty="0"/>
              <a:t>Benign Prostatic Hyperplasia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2" y="1335945"/>
            <a:ext cx="8946541" cy="4195481"/>
          </a:xfrm>
        </p:spPr>
        <p:txBody>
          <a:bodyPr/>
          <a:lstStyle/>
          <a:p>
            <a:r>
              <a:rPr lang="en-US" sz="2600" dirty="0"/>
              <a:t>An extremely common cause of prostatic enlargement by the age of 40 years.</a:t>
            </a:r>
            <a:endParaRPr lang="en-US" sz="2600" dirty="0"/>
          </a:p>
          <a:p>
            <a:r>
              <a:rPr lang="en-US" sz="2600" dirty="0"/>
              <a:t>An important cause of urinary obstruction.</a:t>
            </a:r>
            <a:endParaRPr lang="en-US" sz="2600" dirty="0"/>
          </a:p>
          <a:p>
            <a:r>
              <a:rPr lang="en-US" sz="2600" dirty="0"/>
              <a:t>Although the cause of BPH is incompletely understood, excessive androgen-dependent growth of stromal &amp; glandular elements has a central role.</a:t>
            </a:r>
            <a:endParaRPr lang="en-US" sz="2600" dirty="0"/>
          </a:p>
          <a:p>
            <a:r>
              <a:rPr lang="en-US" sz="2600" dirty="0"/>
              <a:t>Does not occur in males castrated before the onset of puberty.</a:t>
            </a:r>
            <a:endParaRPr lang="en-US" sz="2600" dirty="0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360" y="4402455"/>
            <a:ext cx="4091940" cy="245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3604</Words>
  <Application>WPS Presentation</Application>
  <PresentationFormat>Widescreen</PresentationFormat>
  <Paragraphs>123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SimSun</vt:lpstr>
      <vt:lpstr>Wingdings</vt:lpstr>
      <vt:lpstr>Wingdings 3</vt:lpstr>
      <vt:lpstr>Symbol</vt:lpstr>
      <vt:lpstr>Arial</vt:lpstr>
      <vt:lpstr>Century Gothic</vt:lpstr>
      <vt:lpstr>Microsoft YaHei</vt:lpstr>
      <vt:lpstr>Arial Unicode MS</vt:lpstr>
      <vt:lpstr>Calibri</vt:lpstr>
      <vt:lpstr>Default Design</vt:lpstr>
      <vt:lpstr> urogenital system-I. Male pathology. Prostate </vt:lpstr>
      <vt:lpstr>Prostate ..anatomy</vt:lpstr>
      <vt:lpstr>PowerPoint 演示文稿</vt:lpstr>
      <vt:lpstr>PowerPoint 演示文稿</vt:lpstr>
      <vt:lpstr>PowerPoint 演示文稿</vt:lpstr>
      <vt:lpstr>Prostate– Histology</vt:lpstr>
      <vt:lpstr>PowerPoint 演示文稿</vt:lpstr>
      <vt:lpstr>Hyperplastic lesions</vt:lpstr>
      <vt:lpstr>1. Benign Prostatic Hyperplasia </vt:lpstr>
      <vt:lpstr>PowerPoint 演示文稿</vt:lpstr>
      <vt:lpstr>Pathogenesis</vt:lpstr>
      <vt:lpstr>Macroscopic</vt:lpstr>
      <vt:lpstr>Microscopic</vt:lpstr>
      <vt:lpstr>Clinical Features</vt:lpstr>
      <vt:lpstr>PowerPoint 演示文稿</vt:lpstr>
      <vt:lpstr>Carcinoma of the Prostate</vt:lpstr>
      <vt:lpstr>Pathogenesis</vt:lpstr>
      <vt:lpstr>Morphology</vt:lpstr>
      <vt:lpstr>Microscopically</vt:lpstr>
      <vt:lpstr>clinical features </vt:lpstr>
      <vt:lpstr>Diagnosis</vt:lpstr>
      <vt:lpstr>Treatment.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urogenital system-II. Male pathology.</dc:title>
  <dc:creator>Windows User</dc:creator>
  <cp:lastModifiedBy>m7md sa3d</cp:lastModifiedBy>
  <cp:revision>20</cp:revision>
  <dcterms:created xsi:type="dcterms:W3CDTF">2022-05-08T07:14:00Z</dcterms:created>
  <dcterms:modified xsi:type="dcterms:W3CDTF">2023-05-02T19:16:06Z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0x0101008E0B9AEC96AF1948A5B6835D72F62867</vt:lpwstr>
  </property>
  <property fmtid="{D5CDD505-2E9C-101B-9397-08002B2CF9AE}" pid="3" name="ICV">
    <vt:lpwstr>6CBC555FD1F84097ADBC84D418DCB82A</vt:lpwstr>
  </property>
  <property fmtid="{D5CDD505-2E9C-101B-9397-08002B2CF9AE}" pid="4" name="KSOProductBuildVer">
    <vt:lpwstr>1033-11.2.0.11417</vt:lpwstr>
  </property>
</Properties>
</file>