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1"/>
  </p:notesMasterIdLst>
  <p:sldIdLst>
    <p:sldId id="266" r:id="rId6"/>
    <p:sldId id="260" r:id="rId7"/>
    <p:sldId id="265" r:id="rId8"/>
    <p:sldId id="261" r:id="rId9"/>
    <p:sldId id="256" r:id="rId10"/>
    <p:sldId id="257" r:id="rId11"/>
    <p:sldId id="258" r:id="rId12"/>
    <p:sldId id="259" r:id="rId13"/>
    <p:sldId id="262" r:id="rId14"/>
    <p:sldId id="263" r:id="rId15"/>
    <p:sldId id="264" r:id="rId16"/>
    <p:sldId id="267" r:id="rId17"/>
    <p:sldId id="268" r:id="rId18"/>
    <p:sldId id="269" r:id="rId19"/>
    <p:sldId id="287" r:id="rId20"/>
    <p:sldId id="288" r:id="rId21"/>
    <p:sldId id="284" r:id="rId22"/>
    <p:sldId id="282" r:id="rId23"/>
    <p:sldId id="280" r:id="rId24"/>
    <p:sldId id="281" r:id="rId25"/>
    <p:sldId id="286" r:id="rId26"/>
    <p:sldId id="270" r:id="rId27"/>
    <p:sldId id="289" r:id="rId28"/>
    <p:sldId id="271" r:id="rId29"/>
    <p:sldId id="272" r:id="rId30"/>
    <p:sldId id="273" r:id="rId31"/>
    <p:sldId id="274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19" r:id="rId44"/>
    <p:sldId id="317" r:id="rId45"/>
    <p:sldId id="302" r:id="rId46"/>
    <p:sldId id="303" r:id="rId47"/>
    <p:sldId id="304" r:id="rId48"/>
    <p:sldId id="305" r:id="rId49"/>
    <p:sldId id="308" r:id="rId50"/>
    <p:sldId id="306" r:id="rId51"/>
    <p:sldId id="307" r:id="rId52"/>
    <p:sldId id="309" r:id="rId53"/>
    <p:sldId id="310" r:id="rId54"/>
    <p:sldId id="318" r:id="rId55"/>
    <p:sldId id="312" r:id="rId56"/>
    <p:sldId id="313" r:id="rId57"/>
    <p:sldId id="314" r:id="rId58"/>
    <p:sldId id="315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B4A5EB-D468-456C-9F96-DC2067592280}">
          <p14:sldIdLst>
            <p14:sldId id="266"/>
            <p14:sldId id="260"/>
            <p14:sldId id="265"/>
            <p14:sldId id="261"/>
            <p14:sldId id="256"/>
            <p14:sldId id="257"/>
            <p14:sldId id="258"/>
            <p14:sldId id="259"/>
            <p14:sldId id="262"/>
            <p14:sldId id="263"/>
            <p14:sldId id="264"/>
            <p14:sldId id="267"/>
            <p14:sldId id="268"/>
            <p14:sldId id="269"/>
            <p14:sldId id="287"/>
            <p14:sldId id="288"/>
            <p14:sldId id="284"/>
            <p14:sldId id="282"/>
            <p14:sldId id="280"/>
            <p14:sldId id="281"/>
            <p14:sldId id="286"/>
            <p14:sldId id="270"/>
            <p14:sldId id="289"/>
            <p14:sldId id="271"/>
            <p14:sldId id="272"/>
            <p14:sldId id="273"/>
            <p14:sldId id="274"/>
          </p14:sldIdLst>
        </p14:section>
        <p14:section name="Untitled Section" id="{DD79850E-E3FA-4EC3-B123-0F5A98FE54A4}">
          <p14:sldIdLst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  <p14:section name="Untitled Section" id="{4CB1AEBD-8973-4480-8FE0-1543C0E051D0}">
          <p14:sldIdLst>
            <p14:sldId id="319"/>
            <p14:sldId id="317"/>
            <p14:sldId id="302"/>
            <p14:sldId id="303"/>
            <p14:sldId id="304"/>
            <p14:sldId id="305"/>
            <p14:sldId id="308"/>
            <p14:sldId id="306"/>
            <p14:sldId id="307"/>
            <p14:sldId id="309"/>
            <p14:sldId id="310"/>
            <p14:sldId id="318"/>
            <p14:sldId id="312"/>
            <p14:sldId id="313"/>
            <p14:sldId id="314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47F7F7"/>
    <a:srgbClr val="DAD630"/>
    <a:srgbClr val="FF99FF"/>
    <a:srgbClr val="78E82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385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06B80-87A5-407A-B672-FED4AED29493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7D3079-D8EE-4598-9E9A-B304BDB03A0E}">
      <dgm:prSet phldrT="[Text]" custT="1"/>
      <dgm:spPr/>
      <dgm:t>
        <a:bodyPr/>
        <a:lstStyle/>
        <a:p>
          <a:r>
            <a:rPr lang="en-US" sz="1800" dirty="0"/>
            <a:t>1</a:t>
          </a:r>
        </a:p>
      </dgm:t>
    </dgm:pt>
    <dgm:pt modelId="{85E3FF20-4A7F-4B26-80A2-DA78BA983565}" type="parTrans" cxnId="{9A26C3D9-7AEB-433D-823F-441860D12ACD}">
      <dgm:prSet/>
      <dgm:spPr/>
      <dgm:t>
        <a:bodyPr/>
        <a:lstStyle/>
        <a:p>
          <a:endParaRPr lang="en-US" sz="2400"/>
        </a:p>
      </dgm:t>
    </dgm:pt>
    <dgm:pt modelId="{4151E34B-D49B-4031-BB93-E2A09059EF68}" type="sibTrans" cxnId="{9A26C3D9-7AEB-433D-823F-441860D12ACD}">
      <dgm:prSet/>
      <dgm:spPr/>
      <dgm:t>
        <a:bodyPr/>
        <a:lstStyle/>
        <a:p>
          <a:endParaRPr lang="en-US" sz="2400"/>
        </a:p>
      </dgm:t>
    </dgm:pt>
    <dgm:pt modelId="{A2CB2CA7-6219-42C7-8FFF-95E775A6002F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0" dirty="0"/>
            <a:t>Acute Appendicitis</a:t>
          </a:r>
        </a:p>
      </dgm:t>
    </dgm:pt>
    <dgm:pt modelId="{9164D8D8-184B-4709-A6EB-EFE6A19A5E6B}" type="parTrans" cxnId="{C103DCF5-F893-490E-AB82-C33B7E56AAFD}">
      <dgm:prSet/>
      <dgm:spPr/>
      <dgm:t>
        <a:bodyPr/>
        <a:lstStyle/>
        <a:p>
          <a:endParaRPr lang="en-US" sz="2400"/>
        </a:p>
      </dgm:t>
    </dgm:pt>
    <dgm:pt modelId="{A3D819B8-8FFB-4E2B-9145-4154613E98B7}" type="sibTrans" cxnId="{C103DCF5-F893-490E-AB82-C33B7E56AAFD}">
      <dgm:prSet/>
      <dgm:spPr/>
      <dgm:t>
        <a:bodyPr/>
        <a:lstStyle/>
        <a:p>
          <a:endParaRPr lang="en-US" sz="2400"/>
        </a:p>
      </dgm:t>
    </dgm:pt>
    <dgm:pt modelId="{01761DA2-C5BB-4D0D-A91C-A6F0519ECEB1}">
      <dgm:prSet phldrT="[Text]" custT="1"/>
      <dgm:spPr/>
      <dgm:t>
        <a:bodyPr/>
        <a:lstStyle/>
        <a:p>
          <a:r>
            <a:rPr lang="en-US" sz="1800" dirty="0"/>
            <a:t>2 </a:t>
          </a:r>
        </a:p>
      </dgm:t>
    </dgm:pt>
    <dgm:pt modelId="{9AE56013-159A-4B59-955D-971B9D5A9491}" type="parTrans" cxnId="{D9724CBC-08CB-41BA-AFE6-F80E65E4ECC4}">
      <dgm:prSet/>
      <dgm:spPr/>
      <dgm:t>
        <a:bodyPr/>
        <a:lstStyle/>
        <a:p>
          <a:endParaRPr lang="en-US" sz="2400"/>
        </a:p>
      </dgm:t>
    </dgm:pt>
    <dgm:pt modelId="{261308A5-46DD-4D91-8BB7-F047738ECE81}" type="sibTrans" cxnId="{D9724CBC-08CB-41BA-AFE6-F80E65E4ECC4}">
      <dgm:prSet/>
      <dgm:spPr/>
      <dgm:t>
        <a:bodyPr/>
        <a:lstStyle/>
        <a:p>
          <a:endParaRPr lang="en-US" sz="2400"/>
        </a:p>
      </dgm:t>
    </dgm:pt>
    <dgm:pt modelId="{8BC4B4DD-CC28-4CF0-BDD9-E84D0E652EED}">
      <dgm:prSet phldrT="[Text]" custT="1"/>
      <dgm:spPr/>
      <dgm:t>
        <a:bodyPr/>
        <a:lstStyle/>
        <a:p>
          <a:r>
            <a:rPr lang="en-US" sz="1800" dirty="0"/>
            <a:t>3</a:t>
          </a:r>
        </a:p>
      </dgm:t>
    </dgm:pt>
    <dgm:pt modelId="{7FB0E26E-24C7-4D42-A453-FC54BC19DE98}" type="parTrans" cxnId="{84FD7ADC-30E1-4DF6-87F6-A3351F2CEE97}">
      <dgm:prSet/>
      <dgm:spPr/>
      <dgm:t>
        <a:bodyPr/>
        <a:lstStyle/>
        <a:p>
          <a:endParaRPr lang="en-US" sz="2400"/>
        </a:p>
      </dgm:t>
    </dgm:pt>
    <dgm:pt modelId="{8020B4C8-2847-42D9-B699-AA78EE2EC635}" type="sibTrans" cxnId="{84FD7ADC-30E1-4DF6-87F6-A3351F2CEE97}">
      <dgm:prSet/>
      <dgm:spPr/>
      <dgm:t>
        <a:bodyPr/>
        <a:lstStyle/>
        <a:p>
          <a:endParaRPr lang="en-US" sz="2400"/>
        </a:p>
      </dgm:t>
    </dgm:pt>
    <dgm:pt modelId="{3E77BA83-0F1B-4465-9E5E-D9CE729B68ED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0" dirty="0" err="1"/>
            <a:t>Intussusception</a:t>
          </a:r>
          <a:endParaRPr lang="en-US" sz="2400" b="0" dirty="0"/>
        </a:p>
      </dgm:t>
    </dgm:pt>
    <dgm:pt modelId="{E1988894-6A78-415C-BE3E-46C74C479790}" type="parTrans" cxnId="{51EEB38B-52C1-4C42-97A9-C3405B964A0D}">
      <dgm:prSet/>
      <dgm:spPr/>
      <dgm:t>
        <a:bodyPr/>
        <a:lstStyle/>
        <a:p>
          <a:endParaRPr lang="en-US" sz="2400"/>
        </a:p>
      </dgm:t>
    </dgm:pt>
    <dgm:pt modelId="{85D13891-DF0C-4BDC-9798-8A3198C446DC}" type="sibTrans" cxnId="{51EEB38B-52C1-4C42-97A9-C3405B964A0D}">
      <dgm:prSet/>
      <dgm:spPr/>
      <dgm:t>
        <a:bodyPr/>
        <a:lstStyle/>
        <a:p>
          <a:endParaRPr lang="en-US" sz="2400"/>
        </a:p>
      </dgm:t>
    </dgm:pt>
    <dgm:pt modelId="{88997F22-8580-47FF-8F55-C64A2E234AFE}">
      <dgm:prSet phldrT="[Text]" custT="1"/>
      <dgm:spPr/>
      <dgm:t>
        <a:bodyPr/>
        <a:lstStyle/>
        <a:p>
          <a:r>
            <a:rPr lang="en-US" sz="1800" dirty="0"/>
            <a:t>4</a:t>
          </a:r>
        </a:p>
      </dgm:t>
    </dgm:pt>
    <dgm:pt modelId="{36B9C7C3-E902-4256-A84F-68249AC55C70}" type="parTrans" cxnId="{B9141F7D-2AC4-4DE9-93FF-9EA909B3F885}">
      <dgm:prSet/>
      <dgm:spPr/>
      <dgm:t>
        <a:bodyPr/>
        <a:lstStyle/>
        <a:p>
          <a:endParaRPr lang="en-US" sz="2400"/>
        </a:p>
      </dgm:t>
    </dgm:pt>
    <dgm:pt modelId="{0F0EAB09-542F-4548-B6F8-3FAC39E44602}" type="sibTrans" cxnId="{B9141F7D-2AC4-4DE9-93FF-9EA909B3F885}">
      <dgm:prSet/>
      <dgm:spPr/>
      <dgm:t>
        <a:bodyPr/>
        <a:lstStyle/>
        <a:p>
          <a:endParaRPr lang="en-US" sz="2400"/>
        </a:p>
      </dgm:t>
    </dgm:pt>
    <dgm:pt modelId="{8696C001-3938-4024-AEB4-655910B148C7}">
      <dgm:prSet phldrT="[Text]" custT="1"/>
      <dgm:spPr/>
      <dgm:t>
        <a:bodyPr/>
        <a:lstStyle/>
        <a:p>
          <a:r>
            <a:rPr lang="en-US" sz="1800" dirty="0"/>
            <a:t>5</a:t>
          </a:r>
        </a:p>
      </dgm:t>
    </dgm:pt>
    <dgm:pt modelId="{A10AF5C7-AB6E-4948-A3AA-E8C70422BE06}" type="parTrans" cxnId="{2ACF10B5-6D46-4AB6-8EA2-7C7D1DE1D534}">
      <dgm:prSet/>
      <dgm:spPr/>
      <dgm:t>
        <a:bodyPr/>
        <a:lstStyle/>
        <a:p>
          <a:endParaRPr lang="en-US" sz="2400"/>
        </a:p>
      </dgm:t>
    </dgm:pt>
    <dgm:pt modelId="{834AF933-7BD0-4D15-A09E-6A7D5CDB1165}" type="sibTrans" cxnId="{2ACF10B5-6D46-4AB6-8EA2-7C7D1DE1D534}">
      <dgm:prSet/>
      <dgm:spPr/>
      <dgm:t>
        <a:bodyPr/>
        <a:lstStyle/>
        <a:p>
          <a:endParaRPr lang="en-US" sz="2400"/>
        </a:p>
      </dgm:t>
    </dgm:pt>
    <dgm:pt modelId="{DE07E1A4-CEBC-479B-8CC4-BBC9C0802147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/>
            <a:t>Incarcerated inguinal hernia</a:t>
          </a:r>
        </a:p>
      </dgm:t>
    </dgm:pt>
    <dgm:pt modelId="{FED17D22-5625-4D97-840F-B82BB6790DD9}" type="parTrans" cxnId="{AC2AA5D8-84C3-4C00-BD83-70C74F3758EC}">
      <dgm:prSet/>
      <dgm:spPr/>
      <dgm:t>
        <a:bodyPr/>
        <a:lstStyle/>
        <a:p>
          <a:endParaRPr lang="en-US" sz="2400"/>
        </a:p>
      </dgm:t>
    </dgm:pt>
    <dgm:pt modelId="{AA3C314A-D7DC-495F-A548-69D5A5B1DA31}" type="sibTrans" cxnId="{AC2AA5D8-84C3-4C00-BD83-70C74F3758EC}">
      <dgm:prSet/>
      <dgm:spPr/>
      <dgm:t>
        <a:bodyPr/>
        <a:lstStyle/>
        <a:p>
          <a:endParaRPr lang="en-US" sz="2400"/>
        </a:p>
      </dgm:t>
    </dgm:pt>
    <dgm:pt modelId="{6C18A15F-6C66-4777-8BE6-77B80B3BE4A3}">
      <dgm:prSet phldrT="[Text]" custT="1"/>
      <dgm:spPr/>
      <dgm:t>
        <a:bodyPr/>
        <a:lstStyle/>
        <a:p>
          <a:r>
            <a:rPr lang="en-US" sz="1800" dirty="0"/>
            <a:t>6</a:t>
          </a:r>
        </a:p>
      </dgm:t>
    </dgm:pt>
    <dgm:pt modelId="{B38914E3-E229-4D41-9488-CA6AB22518C5}" type="parTrans" cxnId="{E8EFBE42-4B92-4A45-B560-79F2F12E8EDA}">
      <dgm:prSet/>
      <dgm:spPr/>
      <dgm:t>
        <a:bodyPr/>
        <a:lstStyle/>
        <a:p>
          <a:endParaRPr lang="en-US" sz="2400"/>
        </a:p>
      </dgm:t>
    </dgm:pt>
    <dgm:pt modelId="{C2A06860-E197-43A4-B619-016F04AD8CC7}" type="sibTrans" cxnId="{E8EFBE42-4B92-4A45-B560-79F2F12E8EDA}">
      <dgm:prSet/>
      <dgm:spPr/>
      <dgm:t>
        <a:bodyPr/>
        <a:lstStyle/>
        <a:p>
          <a:endParaRPr lang="en-US" sz="2400"/>
        </a:p>
      </dgm:t>
    </dgm:pt>
    <dgm:pt modelId="{1728F0A8-E64E-416A-9548-B54B63E17067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0" dirty="0"/>
            <a:t>Mesenteric Lymphadenitis</a:t>
          </a:r>
        </a:p>
      </dgm:t>
    </dgm:pt>
    <dgm:pt modelId="{09C1BCB2-A8E0-4899-A6F4-A96F6A4602F9}" type="parTrans" cxnId="{7C7CDD1F-7A84-4326-8351-411F4E32E76A}">
      <dgm:prSet/>
      <dgm:spPr/>
      <dgm:t>
        <a:bodyPr/>
        <a:lstStyle/>
        <a:p>
          <a:endParaRPr lang="en-US" sz="2400"/>
        </a:p>
      </dgm:t>
    </dgm:pt>
    <dgm:pt modelId="{8EC1FA69-9A19-4DCB-BBDF-A12318B67778}" type="sibTrans" cxnId="{7C7CDD1F-7A84-4326-8351-411F4E32E76A}">
      <dgm:prSet/>
      <dgm:spPr/>
      <dgm:t>
        <a:bodyPr/>
        <a:lstStyle/>
        <a:p>
          <a:endParaRPr lang="en-US" sz="2400"/>
        </a:p>
      </dgm:t>
    </dgm:pt>
    <dgm:pt modelId="{89DF6E8C-CF0D-4A69-8380-FA970CDB9A7E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0" i="0" u="none" dirty="0"/>
            <a:t>Infantile hypertrophic pyloric </a:t>
          </a:r>
          <a:r>
            <a:rPr lang="en-US" sz="1800" b="0" i="0" u="none" dirty="0" err="1"/>
            <a:t>stenosis</a:t>
          </a:r>
          <a:endParaRPr lang="en-US" sz="1800" b="0" dirty="0"/>
        </a:p>
      </dgm:t>
    </dgm:pt>
    <dgm:pt modelId="{DF216D02-C1C2-4084-816A-9071AF6F1C4E}" type="parTrans" cxnId="{797C2D0A-5368-4ED4-A87C-256840D8A86E}">
      <dgm:prSet/>
      <dgm:spPr/>
      <dgm:t>
        <a:bodyPr/>
        <a:lstStyle/>
        <a:p>
          <a:endParaRPr lang="en-US" sz="2400"/>
        </a:p>
      </dgm:t>
    </dgm:pt>
    <dgm:pt modelId="{7026DE27-3A5A-4C9D-B916-F9AEEA616B16}" type="sibTrans" cxnId="{797C2D0A-5368-4ED4-A87C-256840D8A86E}">
      <dgm:prSet/>
      <dgm:spPr/>
      <dgm:t>
        <a:bodyPr/>
        <a:lstStyle/>
        <a:p>
          <a:endParaRPr lang="en-US" sz="2400"/>
        </a:p>
      </dgm:t>
    </dgm:pt>
    <dgm:pt modelId="{CA1D34E7-41FD-4DF7-955F-851F862D8DCD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/>
            <a:t>Intestinal obstruction</a:t>
          </a:r>
        </a:p>
      </dgm:t>
    </dgm:pt>
    <dgm:pt modelId="{2BBB85DE-A1F2-45F6-9E2C-D49ADAB10A41}" type="parTrans" cxnId="{7D7AF831-3852-47F0-A22C-F2DB0C2D820E}">
      <dgm:prSet/>
      <dgm:spPr/>
      <dgm:t>
        <a:bodyPr/>
        <a:lstStyle/>
        <a:p>
          <a:endParaRPr lang="en-US" sz="2400"/>
        </a:p>
      </dgm:t>
    </dgm:pt>
    <dgm:pt modelId="{0481A54D-866A-4D58-8C9F-8E8DED1360E9}" type="sibTrans" cxnId="{7D7AF831-3852-47F0-A22C-F2DB0C2D820E}">
      <dgm:prSet/>
      <dgm:spPr/>
      <dgm:t>
        <a:bodyPr/>
        <a:lstStyle/>
        <a:p>
          <a:endParaRPr lang="en-US" sz="2400"/>
        </a:p>
      </dgm:t>
    </dgm:pt>
    <dgm:pt modelId="{B4778115-F89B-468F-AF76-E3C61D9B75B7}">
      <dgm:prSet custT="1"/>
      <dgm:spPr/>
      <dgm:t>
        <a:bodyPr/>
        <a:lstStyle/>
        <a:p>
          <a:r>
            <a:rPr lang="en-US" sz="1800" dirty="0"/>
            <a:t>7</a:t>
          </a:r>
        </a:p>
      </dgm:t>
    </dgm:pt>
    <dgm:pt modelId="{DF395721-724C-4491-8342-ACA18400C87C}" type="parTrans" cxnId="{B2368EF4-B5B8-446A-9C19-B5A15F40093D}">
      <dgm:prSet/>
      <dgm:spPr/>
      <dgm:t>
        <a:bodyPr/>
        <a:lstStyle/>
        <a:p>
          <a:endParaRPr lang="en-US" sz="2400"/>
        </a:p>
      </dgm:t>
    </dgm:pt>
    <dgm:pt modelId="{87095A49-E2BF-4A61-82F1-7106FE6F0EE2}" type="sibTrans" cxnId="{B2368EF4-B5B8-446A-9C19-B5A15F40093D}">
      <dgm:prSet/>
      <dgm:spPr/>
      <dgm:t>
        <a:bodyPr/>
        <a:lstStyle/>
        <a:p>
          <a:endParaRPr lang="en-US" sz="2400"/>
        </a:p>
      </dgm:t>
    </dgm:pt>
    <dgm:pt modelId="{3DA892B7-EE05-471D-892C-0F2C11482A75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/>
            <a:t>Urinary Tract Disorders</a:t>
          </a:r>
        </a:p>
      </dgm:t>
    </dgm:pt>
    <dgm:pt modelId="{419055EA-F12E-4AE1-8453-D5E6C786449A}" type="parTrans" cxnId="{A35B22D7-D541-4DF0-A732-9066AF9E5534}">
      <dgm:prSet/>
      <dgm:spPr/>
      <dgm:t>
        <a:bodyPr/>
        <a:lstStyle/>
        <a:p>
          <a:endParaRPr lang="en-US" sz="2400"/>
        </a:p>
      </dgm:t>
    </dgm:pt>
    <dgm:pt modelId="{8EE4CC3B-61A2-4922-A34E-33F579F45442}" type="sibTrans" cxnId="{A35B22D7-D541-4DF0-A732-9066AF9E5534}">
      <dgm:prSet/>
      <dgm:spPr/>
      <dgm:t>
        <a:bodyPr/>
        <a:lstStyle/>
        <a:p>
          <a:endParaRPr lang="en-US" sz="2400"/>
        </a:p>
      </dgm:t>
    </dgm:pt>
    <dgm:pt modelId="{19983BF1-CD1D-49F9-8CA2-868D4E29B847}" type="pres">
      <dgm:prSet presAssocID="{D8406B80-87A5-407A-B672-FED4AED29493}" presName="linearFlow" presStyleCnt="0">
        <dgm:presLayoutVars>
          <dgm:dir/>
          <dgm:animLvl val="lvl"/>
          <dgm:resizeHandles val="exact"/>
        </dgm:presLayoutVars>
      </dgm:prSet>
      <dgm:spPr/>
    </dgm:pt>
    <dgm:pt modelId="{A1C35700-926E-4527-B177-8D26A8CAC240}" type="pres">
      <dgm:prSet presAssocID="{F57D3079-D8EE-4598-9E9A-B304BDB03A0E}" presName="composite" presStyleCnt="0"/>
      <dgm:spPr/>
    </dgm:pt>
    <dgm:pt modelId="{01B74968-F0B4-493C-8BE0-17AB9773BE0D}" type="pres">
      <dgm:prSet presAssocID="{F57D3079-D8EE-4598-9E9A-B304BDB03A0E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E9E72AA5-AD70-465F-8108-350986157C6D}" type="pres">
      <dgm:prSet presAssocID="{F57D3079-D8EE-4598-9E9A-B304BDB03A0E}" presName="descendantText" presStyleLbl="alignAcc1" presStyleIdx="0" presStyleCnt="7">
        <dgm:presLayoutVars>
          <dgm:bulletEnabled val="1"/>
        </dgm:presLayoutVars>
      </dgm:prSet>
      <dgm:spPr/>
    </dgm:pt>
    <dgm:pt modelId="{51DEAF11-2013-4D00-806A-25CC142D287C}" type="pres">
      <dgm:prSet presAssocID="{4151E34B-D49B-4031-BB93-E2A09059EF68}" presName="sp" presStyleCnt="0"/>
      <dgm:spPr/>
    </dgm:pt>
    <dgm:pt modelId="{2B730AB4-E145-419D-8DA4-FCEEDCB1F7F6}" type="pres">
      <dgm:prSet presAssocID="{01761DA2-C5BB-4D0D-A91C-A6F0519ECEB1}" presName="composite" presStyleCnt="0"/>
      <dgm:spPr/>
    </dgm:pt>
    <dgm:pt modelId="{DC603990-4624-4AC0-899F-24035F2F7911}" type="pres">
      <dgm:prSet presAssocID="{01761DA2-C5BB-4D0D-A91C-A6F0519ECEB1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1E364C08-B25C-48CF-B3BC-EAFF3024A0D8}" type="pres">
      <dgm:prSet presAssocID="{01761DA2-C5BB-4D0D-A91C-A6F0519ECEB1}" presName="descendantText" presStyleLbl="alignAcc1" presStyleIdx="1" presStyleCnt="7" custLinFactNeighborX="255" custLinFactNeighborY="4324">
        <dgm:presLayoutVars>
          <dgm:bulletEnabled val="1"/>
        </dgm:presLayoutVars>
      </dgm:prSet>
      <dgm:spPr/>
    </dgm:pt>
    <dgm:pt modelId="{9B521313-B19F-4DC9-A263-7EEDC49A1C07}" type="pres">
      <dgm:prSet presAssocID="{261308A5-46DD-4D91-8BB7-F047738ECE81}" presName="sp" presStyleCnt="0"/>
      <dgm:spPr/>
    </dgm:pt>
    <dgm:pt modelId="{BAC8103E-5745-4B4D-AC7B-74306B4FB2FA}" type="pres">
      <dgm:prSet presAssocID="{8BC4B4DD-CC28-4CF0-BDD9-E84D0E652EED}" presName="composite" presStyleCnt="0"/>
      <dgm:spPr/>
    </dgm:pt>
    <dgm:pt modelId="{C884FF23-AE52-439F-B2AF-983FCC35B16F}" type="pres">
      <dgm:prSet presAssocID="{8BC4B4DD-CC28-4CF0-BDD9-E84D0E652EED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3472AC27-0306-45E8-BEB9-E369CE9565C0}" type="pres">
      <dgm:prSet presAssocID="{8BC4B4DD-CC28-4CF0-BDD9-E84D0E652EED}" presName="descendantText" presStyleLbl="alignAcc1" presStyleIdx="2" presStyleCnt="7">
        <dgm:presLayoutVars>
          <dgm:bulletEnabled val="1"/>
        </dgm:presLayoutVars>
      </dgm:prSet>
      <dgm:spPr/>
    </dgm:pt>
    <dgm:pt modelId="{50E643FC-A291-4013-B9DD-4B8C81D86E4B}" type="pres">
      <dgm:prSet presAssocID="{8020B4C8-2847-42D9-B699-AA78EE2EC635}" presName="sp" presStyleCnt="0"/>
      <dgm:spPr/>
    </dgm:pt>
    <dgm:pt modelId="{45E480E5-1604-4EC0-A76B-C91B96E82F3D}" type="pres">
      <dgm:prSet presAssocID="{88997F22-8580-47FF-8F55-C64A2E234AFE}" presName="composite" presStyleCnt="0"/>
      <dgm:spPr/>
    </dgm:pt>
    <dgm:pt modelId="{F7F4618B-785F-4A34-A308-BA7B2C05C484}" type="pres">
      <dgm:prSet presAssocID="{88997F22-8580-47FF-8F55-C64A2E234AFE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FD56A847-6BCC-48A0-AA35-11151378E048}" type="pres">
      <dgm:prSet presAssocID="{88997F22-8580-47FF-8F55-C64A2E234AFE}" presName="descendantText" presStyleLbl="alignAcc1" presStyleIdx="3" presStyleCnt="7">
        <dgm:presLayoutVars>
          <dgm:bulletEnabled val="1"/>
        </dgm:presLayoutVars>
      </dgm:prSet>
      <dgm:spPr/>
    </dgm:pt>
    <dgm:pt modelId="{8140423C-890F-4F67-8CF0-CFADC1C272D7}" type="pres">
      <dgm:prSet presAssocID="{0F0EAB09-542F-4548-B6F8-3FAC39E44602}" presName="sp" presStyleCnt="0"/>
      <dgm:spPr/>
    </dgm:pt>
    <dgm:pt modelId="{D2266CF8-EF7D-49F9-885D-B4C1FDDC3DA3}" type="pres">
      <dgm:prSet presAssocID="{8696C001-3938-4024-AEB4-655910B148C7}" presName="composite" presStyleCnt="0"/>
      <dgm:spPr/>
    </dgm:pt>
    <dgm:pt modelId="{8FC309F6-A9F0-43AF-AE8D-FAA28357FF4B}" type="pres">
      <dgm:prSet presAssocID="{8696C001-3938-4024-AEB4-655910B148C7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3B48946E-5C3A-4EC2-A7BA-E2C767D7E745}" type="pres">
      <dgm:prSet presAssocID="{8696C001-3938-4024-AEB4-655910B148C7}" presName="descendantText" presStyleLbl="alignAcc1" presStyleIdx="4" presStyleCnt="7">
        <dgm:presLayoutVars>
          <dgm:bulletEnabled val="1"/>
        </dgm:presLayoutVars>
      </dgm:prSet>
      <dgm:spPr/>
    </dgm:pt>
    <dgm:pt modelId="{C47E2563-B3AE-437E-9FEF-AAD5D6585105}" type="pres">
      <dgm:prSet presAssocID="{834AF933-7BD0-4D15-A09E-6A7D5CDB1165}" presName="sp" presStyleCnt="0"/>
      <dgm:spPr/>
    </dgm:pt>
    <dgm:pt modelId="{CD90DE03-49C7-4B53-8806-00D8251A1E76}" type="pres">
      <dgm:prSet presAssocID="{6C18A15F-6C66-4777-8BE6-77B80B3BE4A3}" presName="composite" presStyleCnt="0"/>
      <dgm:spPr/>
    </dgm:pt>
    <dgm:pt modelId="{29EBF8CE-841E-44FD-B21F-269D40AE3A54}" type="pres">
      <dgm:prSet presAssocID="{6C18A15F-6C66-4777-8BE6-77B80B3BE4A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481C6F97-17CC-448E-AED1-4A7AAC7B9FF4}" type="pres">
      <dgm:prSet presAssocID="{6C18A15F-6C66-4777-8BE6-77B80B3BE4A3}" presName="descendantText" presStyleLbl="alignAcc1" presStyleIdx="5" presStyleCnt="7">
        <dgm:presLayoutVars>
          <dgm:bulletEnabled val="1"/>
        </dgm:presLayoutVars>
      </dgm:prSet>
      <dgm:spPr/>
    </dgm:pt>
    <dgm:pt modelId="{6A18BEB5-EE0D-4953-803A-00971793E8B5}" type="pres">
      <dgm:prSet presAssocID="{C2A06860-E197-43A4-B619-016F04AD8CC7}" presName="sp" presStyleCnt="0"/>
      <dgm:spPr/>
    </dgm:pt>
    <dgm:pt modelId="{C173B578-AEEF-4859-944E-7B7DBAE706D0}" type="pres">
      <dgm:prSet presAssocID="{B4778115-F89B-468F-AF76-E3C61D9B75B7}" presName="composite" presStyleCnt="0"/>
      <dgm:spPr/>
    </dgm:pt>
    <dgm:pt modelId="{AE2DD4E1-AEBA-49E6-B79F-FF3A1FFEDB32}" type="pres">
      <dgm:prSet presAssocID="{B4778115-F89B-468F-AF76-E3C61D9B75B7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82350C8C-75DE-444E-86CF-7D80081884D9}" type="pres">
      <dgm:prSet presAssocID="{B4778115-F89B-468F-AF76-E3C61D9B75B7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797C2D0A-5368-4ED4-A87C-256840D8A86E}" srcId="{88997F22-8580-47FF-8F55-C64A2E234AFE}" destId="{89DF6E8C-CF0D-4A69-8380-FA970CDB9A7E}" srcOrd="0" destOrd="0" parTransId="{DF216D02-C1C2-4084-816A-9071AF6F1C4E}" sibTransId="{7026DE27-3A5A-4C9D-B916-F9AEEA616B16}"/>
    <dgm:cxn modelId="{7C7CDD1F-7A84-4326-8351-411F4E32E76A}" srcId="{01761DA2-C5BB-4D0D-A91C-A6F0519ECEB1}" destId="{1728F0A8-E64E-416A-9548-B54B63E17067}" srcOrd="0" destOrd="0" parTransId="{09C1BCB2-A8E0-4899-A6F4-A96F6A4602F9}" sibTransId="{8EC1FA69-9A19-4DCB-BBDF-A12318B67778}"/>
    <dgm:cxn modelId="{03E53427-BEB7-4BA0-8364-63EA14B55E7F}" type="presOf" srcId="{8696C001-3938-4024-AEB4-655910B148C7}" destId="{8FC309F6-A9F0-43AF-AE8D-FAA28357FF4B}" srcOrd="0" destOrd="0" presId="urn:microsoft.com/office/officeart/2005/8/layout/chevron2"/>
    <dgm:cxn modelId="{00FFC630-CCE1-4AEF-BCC4-66746138ECCD}" type="presOf" srcId="{6C18A15F-6C66-4777-8BE6-77B80B3BE4A3}" destId="{29EBF8CE-841E-44FD-B21F-269D40AE3A54}" srcOrd="0" destOrd="0" presId="urn:microsoft.com/office/officeart/2005/8/layout/chevron2"/>
    <dgm:cxn modelId="{7D7AF831-3852-47F0-A22C-F2DB0C2D820E}" srcId="{6C18A15F-6C66-4777-8BE6-77B80B3BE4A3}" destId="{CA1D34E7-41FD-4DF7-955F-851F862D8DCD}" srcOrd="0" destOrd="0" parTransId="{2BBB85DE-A1F2-45F6-9E2C-D49ADAB10A41}" sibTransId="{0481A54D-866A-4D58-8C9F-8E8DED1360E9}"/>
    <dgm:cxn modelId="{E8EFBE42-4B92-4A45-B560-79F2F12E8EDA}" srcId="{D8406B80-87A5-407A-B672-FED4AED29493}" destId="{6C18A15F-6C66-4777-8BE6-77B80B3BE4A3}" srcOrd="5" destOrd="0" parTransId="{B38914E3-E229-4D41-9488-CA6AB22518C5}" sibTransId="{C2A06860-E197-43A4-B619-016F04AD8CC7}"/>
    <dgm:cxn modelId="{E853D942-939E-4178-8503-CBB4ABC4952F}" type="presOf" srcId="{3E77BA83-0F1B-4465-9E5E-D9CE729B68ED}" destId="{3472AC27-0306-45E8-BEB9-E369CE9565C0}" srcOrd="0" destOrd="0" presId="urn:microsoft.com/office/officeart/2005/8/layout/chevron2"/>
    <dgm:cxn modelId="{95590F66-76E3-4499-A685-52DE2164DCF3}" type="presOf" srcId="{F57D3079-D8EE-4598-9E9A-B304BDB03A0E}" destId="{01B74968-F0B4-493C-8BE0-17AB9773BE0D}" srcOrd="0" destOrd="0" presId="urn:microsoft.com/office/officeart/2005/8/layout/chevron2"/>
    <dgm:cxn modelId="{449F4D46-F56B-4DDC-A79F-DF16EA07C4C9}" type="presOf" srcId="{CA1D34E7-41FD-4DF7-955F-851F862D8DCD}" destId="{481C6F97-17CC-448E-AED1-4A7AAC7B9FF4}" srcOrd="0" destOrd="0" presId="urn:microsoft.com/office/officeart/2005/8/layout/chevron2"/>
    <dgm:cxn modelId="{B83A7149-E9A2-4728-813C-723689FA7A2C}" type="presOf" srcId="{8BC4B4DD-CC28-4CF0-BDD9-E84D0E652EED}" destId="{C884FF23-AE52-439F-B2AF-983FCC35B16F}" srcOrd="0" destOrd="0" presId="urn:microsoft.com/office/officeart/2005/8/layout/chevron2"/>
    <dgm:cxn modelId="{27947A50-2CC7-45AF-B117-A3F11C3EBC38}" type="presOf" srcId="{3DA892B7-EE05-471D-892C-0F2C11482A75}" destId="{82350C8C-75DE-444E-86CF-7D80081884D9}" srcOrd="0" destOrd="0" presId="urn:microsoft.com/office/officeart/2005/8/layout/chevron2"/>
    <dgm:cxn modelId="{F952E072-9B79-494B-AB8E-E631FD8B9791}" type="presOf" srcId="{01761DA2-C5BB-4D0D-A91C-A6F0519ECEB1}" destId="{DC603990-4624-4AC0-899F-24035F2F7911}" srcOrd="0" destOrd="0" presId="urn:microsoft.com/office/officeart/2005/8/layout/chevron2"/>
    <dgm:cxn modelId="{F838FE52-DF8D-4130-87B9-E0ECF2710178}" type="presOf" srcId="{1728F0A8-E64E-416A-9548-B54B63E17067}" destId="{1E364C08-B25C-48CF-B3BC-EAFF3024A0D8}" srcOrd="0" destOrd="0" presId="urn:microsoft.com/office/officeart/2005/8/layout/chevron2"/>
    <dgm:cxn modelId="{CAF6607A-4806-4B03-94D2-EF625EA76243}" type="presOf" srcId="{D8406B80-87A5-407A-B672-FED4AED29493}" destId="{19983BF1-CD1D-49F9-8CA2-868D4E29B847}" srcOrd="0" destOrd="0" presId="urn:microsoft.com/office/officeart/2005/8/layout/chevron2"/>
    <dgm:cxn modelId="{B9141F7D-2AC4-4DE9-93FF-9EA909B3F885}" srcId="{D8406B80-87A5-407A-B672-FED4AED29493}" destId="{88997F22-8580-47FF-8F55-C64A2E234AFE}" srcOrd="3" destOrd="0" parTransId="{36B9C7C3-E902-4256-A84F-68249AC55C70}" sibTransId="{0F0EAB09-542F-4548-B6F8-3FAC39E44602}"/>
    <dgm:cxn modelId="{51EEB38B-52C1-4C42-97A9-C3405B964A0D}" srcId="{8BC4B4DD-CC28-4CF0-BDD9-E84D0E652EED}" destId="{3E77BA83-0F1B-4465-9E5E-D9CE729B68ED}" srcOrd="0" destOrd="0" parTransId="{E1988894-6A78-415C-BE3E-46C74C479790}" sibTransId="{85D13891-DF0C-4BDC-9798-8A3198C446DC}"/>
    <dgm:cxn modelId="{B662CEA8-E99E-4B6A-98CC-865D97CD984F}" type="presOf" srcId="{89DF6E8C-CF0D-4A69-8380-FA970CDB9A7E}" destId="{FD56A847-6BCC-48A0-AA35-11151378E048}" srcOrd="0" destOrd="0" presId="urn:microsoft.com/office/officeart/2005/8/layout/chevron2"/>
    <dgm:cxn modelId="{FC693AB0-F6E4-4276-B61C-433CFD71CB25}" type="presOf" srcId="{B4778115-F89B-468F-AF76-E3C61D9B75B7}" destId="{AE2DD4E1-AEBA-49E6-B79F-FF3A1FFEDB32}" srcOrd="0" destOrd="0" presId="urn:microsoft.com/office/officeart/2005/8/layout/chevron2"/>
    <dgm:cxn modelId="{2ACF10B5-6D46-4AB6-8EA2-7C7D1DE1D534}" srcId="{D8406B80-87A5-407A-B672-FED4AED29493}" destId="{8696C001-3938-4024-AEB4-655910B148C7}" srcOrd="4" destOrd="0" parTransId="{A10AF5C7-AB6E-4948-A3AA-E8C70422BE06}" sibTransId="{834AF933-7BD0-4D15-A09E-6A7D5CDB1165}"/>
    <dgm:cxn modelId="{B373F0B8-2158-4A6C-A8D4-BB0D3D8759FA}" type="presOf" srcId="{A2CB2CA7-6219-42C7-8FFF-95E775A6002F}" destId="{E9E72AA5-AD70-465F-8108-350986157C6D}" srcOrd="0" destOrd="0" presId="urn:microsoft.com/office/officeart/2005/8/layout/chevron2"/>
    <dgm:cxn modelId="{D9724CBC-08CB-41BA-AFE6-F80E65E4ECC4}" srcId="{D8406B80-87A5-407A-B672-FED4AED29493}" destId="{01761DA2-C5BB-4D0D-A91C-A6F0519ECEB1}" srcOrd="1" destOrd="0" parTransId="{9AE56013-159A-4B59-955D-971B9D5A9491}" sibTransId="{261308A5-46DD-4D91-8BB7-F047738ECE81}"/>
    <dgm:cxn modelId="{7B8042C2-1CDD-4FE1-B91A-391D76E3336A}" type="presOf" srcId="{DE07E1A4-CEBC-479B-8CC4-BBC9C0802147}" destId="{3B48946E-5C3A-4EC2-A7BA-E2C767D7E745}" srcOrd="0" destOrd="0" presId="urn:microsoft.com/office/officeart/2005/8/layout/chevron2"/>
    <dgm:cxn modelId="{C0880DCD-5AD4-4E06-8DBD-502C125A332A}" type="presOf" srcId="{88997F22-8580-47FF-8F55-C64A2E234AFE}" destId="{F7F4618B-785F-4A34-A308-BA7B2C05C484}" srcOrd="0" destOrd="0" presId="urn:microsoft.com/office/officeart/2005/8/layout/chevron2"/>
    <dgm:cxn modelId="{A35B22D7-D541-4DF0-A732-9066AF9E5534}" srcId="{B4778115-F89B-468F-AF76-E3C61D9B75B7}" destId="{3DA892B7-EE05-471D-892C-0F2C11482A75}" srcOrd="0" destOrd="0" parTransId="{419055EA-F12E-4AE1-8453-D5E6C786449A}" sibTransId="{8EE4CC3B-61A2-4922-A34E-33F579F45442}"/>
    <dgm:cxn modelId="{AC2AA5D8-84C3-4C00-BD83-70C74F3758EC}" srcId="{8696C001-3938-4024-AEB4-655910B148C7}" destId="{DE07E1A4-CEBC-479B-8CC4-BBC9C0802147}" srcOrd="0" destOrd="0" parTransId="{FED17D22-5625-4D97-840F-B82BB6790DD9}" sibTransId="{AA3C314A-D7DC-495F-A548-69D5A5B1DA31}"/>
    <dgm:cxn modelId="{9A26C3D9-7AEB-433D-823F-441860D12ACD}" srcId="{D8406B80-87A5-407A-B672-FED4AED29493}" destId="{F57D3079-D8EE-4598-9E9A-B304BDB03A0E}" srcOrd="0" destOrd="0" parTransId="{85E3FF20-4A7F-4B26-80A2-DA78BA983565}" sibTransId="{4151E34B-D49B-4031-BB93-E2A09059EF68}"/>
    <dgm:cxn modelId="{84FD7ADC-30E1-4DF6-87F6-A3351F2CEE97}" srcId="{D8406B80-87A5-407A-B672-FED4AED29493}" destId="{8BC4B4DD-CC28-4CF0-BDD9-E84D0E652EED}" srcOrd="2" destOrd="0" parTransId="{7FB0E26E-24C7-4D42-A453-FC54BC19DE98}" sibTransId="{8020B4C8-2847-42D9-B699-AA78EE2EC635}"/>
    <dgm:cxn modelId="{B2368EF4-B5B8-446A-9C19-B5A15F40093D}" srcId="{D8406B80-87A5-407A-B672-FED4AED29493}" destId="{B4778115-F89B-468F-AF76-E3C61D9B75B7}" srcOrd="6" destOrd="0" parTransId="{DF395721-724C-4491-8342-ACA18400C87C}" sibTransId="{87095A49-E2BF-4A61-82F1-7106FE6F0EE2}"/>
    <dgm:cxn modelId="{C103DCF5-F893-490E-AB82-C33B7E56AAFD}" srcId="{F57D3079-D8EE-4598-9E9A-B304BDB03A0E}" destId="{A2CB2CA7-6219-42C7-8FFF-95E775A6002F}" srcOrd="0" destOrd="0" parTransId="{9164D8D8-184B-4709-A6EB-EFE6A19A5E6B}" sibTransId="{A3D819B8-8FFB-4E2B-9145-4154613E98B7}"/>
    <dgm:cxn modelId="{FE88A18D-3CB8-401C-A019-83767E408FCF}" type="presParOf" srcId="{19983BF1-CD1D-49F9-8CA2-868D4E29B847}" destId="{A1C35700-926E-4527-B177-8D26A8CAC240}" srcOrd="0" destOrd="0" presId="urn:microsoft.com/office/officeart/2005/8/layout/chevron2"/>
    <dgm:cxn modelId="{08C45019-B2AA-45E1-9309-FA713978DCFA}" type="presParOf" srcId="{A1C35700-926E-4527-B177-8D26A8CAC240}" destId="{01B74968-F0B4-493C-8BE0-17AB9773BE0D}" srcOrd="0" destOrd="0" presId="urn:microsoft.com/office/officeart/2005/8/layout/chevron2"/>
    <dgm:cxn modelId="{3EA34BFF-8053-4A27-92F5-A2D509141C50}" type="presParOf" srcId="{A1C35700-926E-4527-B177-8D26A8CAC240}" destId="{E9E72AA5-AD70-465F-8108-350986157C6D}" srcOrd="1" destOrd="0" presId="urn:microsoft.com/office/officeart/2005/8/layout/chevron2"/>
    <dgm:cxn modelId="{B60302C6-1E74-4688-981C-44A12F597CAE}" type="presParOf" srcId="{19983BF1-CD1D-49F9-8CA2-868D4E29B847}" destId="{51DEAF11-2013-4D00-806A-25CC142D287C}" srcOrd="1" destOrd="0" presId="urn:microsoft.com/office/officeart/2005/8/layout/chevron2"/>
    <dgm:cxn modelId="{E4C4B98D-F727-4475-885F-D66FF27BEB80}" type="presParOf" srcId="{19983BF1-CD1D-49F9-8CA2-868D4E29B847}" destId="{2B730AB4-E145-419D-8DA4-FCEEDCB1F7F6}" srcOrd="2" destOrd="0" presId="urn:microsoft.com/office/officeart/2005/8/layout/chevron2"/>
    <dgm:cxn modelId="{552C5F49-0773-48C1-BDFC-A17473E204C2}" type="presParOf" srcId="{2B730AB4-E145-419D-8DA4-FCEEDCB1F7F6}" destId="{DC603990-4624-4AC0-899F-24035F2F7911}" srcOrd="0" destOrd="0" presId="urn:microsoft.com/office/officeart/2005/8/layout/chevron2"/>
    <dgm:cxn modelId="{3BCD5914-430B-4BE7-88D1-4582C7AFEBAC}" type="presParOf" srcId="{2B730AB4-E145-419D-8DA4-FCEEDCB1F7F6}" destId="{1E364C08-B25C-48CF-B3BC-EAFF3024A0D8}" srcOrd="1" destOrd="0" presId="urn:microsoft.com/office/officeart/2005/8/layout/chevron2"/>
    <dgm:cxn modelId="{AE42AE9F-635C-49C0-B543-2BBC235DAF71}" type="presParOf" srcId="{19983BF1-CD1D-49F9-8CA2-868D4E29B847}" destId="{9B521313-B19F-4DC9-A263-7EEDC49A1C07}" srcOrd="3" destOrd="0" presId="urn:microsoft.com/office/officeart/2005/8/layout/chevron2"/>
    <dgm:cxn modelId="{E031E13D-3070-4C4D-8BCF-38C00B34C936}" type="presParOf" srcId="{19983BF1-CD1D-49F9-8CA2-868D4E29B847}" destId="{BAC8103E-5745-4B4D-AC7B-74306B4FB2FA}" srcOrd="4" destOrd="0" presId="urn:microsoft.com/office/officeart/2005/8/layout/chevron2"/>
    <dgm:cxn modelId="{76D2CF82-562F-4CBC-9590-EC1DF40E9075}" type="presParOf" srcId="{BAC8103E-5745-4B4D-AC7B-74306B4FB2FA}" destId="{C884FF23-AE52-439F-B2AF-983FCC35B16F}" srcOrd="0" destOrd="0" presId="urn:microsoft.com/office/officeart/2005/8/layout/chevron2"/>
    <dgm:cxn modelId="{B67F0AFC-F65F-41AA-82C2-09EA829530E2}" type="presParOf" srcId="{BAC8103E-5745-4B4D-AC7B-74306B4FB2FA}" destId="{3472AC27-0306-45E8-BEB9-E369CE9565C0}" srcOrd="1" destOrd="0" presId="urn:microsoft.com/office/officeart/2005/8/layout/chevron2"/>
    <dgm:cxn modelId="{42223390-B203-47FC-9284-C599A3E959BE}" type="presParOf" srcId="{19983BF1-CD1D-49F9-8CA2-868D4E29B847}" destId="{50E643FC-A291-4013-B9DD-4B8C81D86E4B}" srcOrd="5" destOrd="0" presId="urn:microsoft.com/office/officeart/2005/8/layout/chevron2"/>
    <dgm:cxn modelId="{7839AA03-8520-4826-9816-B17F03B33192}" type="presParOf" srcId="{19983BF1-CD1D-49F9-8CA2-868D4E29B847}" destId="{45E480E5-1604-4EC0-A76B-C91B96E82F3D}" srcOrd="6" destOrd="0" presId="urn:microsoft.com/office/officeart/2005/8/layout/chevron2"/>
    <dgm:cxn modelId="{51188AA9-6B59-43EB-A9C3-A1E571020942}" type="presParOf" srcId="{45E480E5-1604-4EC0-A76B-C91B96E82F3D}" destId="{F7F4618B-785F-4A34-A308-BA7B2C05C484}" srcOrd="0" destOrd="0" presId="urn:microsoft.com/office/officeart/2005/8/layout/chevron2"/>
    <dgm:cxn modelId="{23F39174-8A33-41B1-B438-09C59381A7F4}" type="presParOf" srcId="{45E480E5-1604-4EC0-A76B-C91B96E82F3D}" destId="{FD56A847-6BCC-48A0-AA35-11151378E048}" srcOrd="1" destOrd="0" presId="urn:microsoft.com/office/officeart/2005/8/layout/chevron2"/>
    <dgm:cxn modelId="{E05C7418-FA18-49DC-B781-8874A5065174}" type="presParOf" srcId="{19983BF1-CD1D-49F9-8CA2-868D4E29B847}" destId="{8140423C-890F-4F67-8CF0-CFADC1C272D7}" srcOrd="7" destOrd="0" presId="urn:microsoft.com/office/officeart/2005/8/layout/chevron2"/>
    <dgm:cxn modelId="{8F38541A-DE06-4C51-A868-A05555208AF0}" type="presParOf" srcId="{19983BF1-CD1D-49F9-8CA2-868D4E29B847}" destId="{D2266CF8-EF7D-49F9-885D-B4C1FDDC3DA3}" srcOrd="8" destOrd="0" presId="urn:microsoft.com/office/officeart/2005/8/layout/chevron2"/>
    <dgm:cxn modelId="{07D70462-F4B3-4B01-85E1-19A6850967D0}" type="presParOf" srcId="{D2266CF8-EF7D-49F9-885D-B4C1FDDC3DA3}" destId="{8FC309F6-A9F0-43AF-AE8D-FAA28357FF4B}" srcOrd="0" destOrd="0" presId="urn:microsoft.com/office/officeart/2005/8/layout/chevron2"/>
    <dgm:cxn modelId="{1765C3BF-F78F-4B52-9F7F-7EB0586D3E0B}" type="presParOf" srcId="{D2266CF8-EF7D-49F9-885D-B4C1FDDC3DA3}" destId="{3B48946E-5C3A-4EC2-A7BA-E2C767D7E745}" srcOrd="1" destOrd="0" presId="urn:microsoft.com/office/officeart/2005/8/layout/chevron2"/>
    <dgm:cxn modelId="{82FE6E31-3093-4C64-BB7E-0985D07B471C}" type="presParOf" srcId="{19983BF1-CD1D-49F9-8CA2-868D4E29B847}" destId="{C47E2563-B3AE-437E-9FEF-AAD5D6585105}" srcOrd="9" destOrd="0" presId="urn:microsoft.com/office/officeart/2005/8/layout/chevron2"/>
    <dgm:cxn modelId="{0590641E-8AB9-4B62-9E9D-32A70D94EC9B}" type="presParOf" srcId="{19983BF1-CD1D-49F9-8CA2-868D4E29B847}" destId="{CD90DE03-49C7-4B53-8806-00D8251A1E76}" srcOrd="10" destOrd="0" presId="urn:microsoft.com/office/officeart/2005/8/layout/chevron2"/>
    <dgm:cxn modelId="{F0BA9853-3287-44F8-9A4E-F813B0858B7B}" type="presParOf" srcId="{CD90DE03-49C7-4B53-8806-00D8251A1E76}" destId="{29EBF8CE-841E-44FD-B21F-269D40AE3A54}" srcOrd="0" destOrd="0" presId="urn:microsoft.com/office/officeart/2005/8/layout/chevron2"/>
    <dgm:cxn modelId="{AB69B96A-8A72-4E95-BB01-B01FEFD124F7}" type="presParOf" srcId="{CD90DE03-49C7-4B53-8806-00D8251A1E76}" destId="{481C6F97-17CC-448E-AED1-4A7AAC7B9FF4}" srcOrd="1" destOrd="0" presId="urn:microsoft.com/office/officeart/2005/8/layout/chevron2"/>
    <dgm:cxn modelId="{5A8971A3-F643-4AF6-8599-31B15A9D84DF}" type="presParOf" srcId="{19983BF1-CD1D-49F9-8CA2-868D4E29B847}" destId="{6A18BEB5-EE0D-4953-803A-00971793E8B5}" srcOrd="11" destOrd="0" presId="urn:microsoft.com/office/officeart/2005/8/layout/chevron2"/>
    <dgm:cxn modelId="{CB9E765A-0652-4762-B530-513DA6AC4AF8}" type="presParOf" srcId="{19983BF1-CD1D-49F9-8CA2-868D4E29B847}" destId="{C173B578-AEEF-4859-944E-7B7DBAE706D0}" srcOrd="12" destOrd="0" presId="urn:microsoft.com/office/officeart/2005/8/layout/chevron2"/>
    <dgm:cxn modelId="{5FB71D4F-E669-4A8A-B221-EA8AB0C19F9A}" type="presParOf" srcId="{C173B578-AEEF-4859-944E-7B7DBAE706D0}" destId="{AE2DD4E1-AEBA-49E6-B79F-FF3A1FFEDB32}" srcOrd="0" destOrd="0" presId="urn:microsoft.com/office/officeart/2005/8/layout/chevron2"/>
    <dgm:cxn modelId="{4A2BB764-4B8D-4765-83A4-F8CD6CDEB51F}" type="presParOf" srcId="{C173B578-AEEF-4859-944E-7B7DBAE706D0}" destId="{82350C8C-75DE-444E-86CF-7D80081884D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406B80-87A5-407A-B672-FED4AED29493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7D3079-D8EE-4598-9E9A-B304BDB03A0E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5E3FF20-4A7F-4B26-80A2-DA78BA983565}" type="parTrans" cxnId="{9A26C3D9-7AEB-433D-823F-441860D12ACD}">
      <dgm:prSet/>
      <dgm:spPr/>
      <dgm:t>
        <a:bodyPr/>
        <a:lstStyle/>
        <a:p>
          <a:endParaRPr lang="en-US"/>
        </a:p>
      </dgm:t>
    </dgm:pt>
    <dgm:pt modelId="{4151E34B-D49B-4031-BB93-E2A09059EF68}" type="sibTrans" cxnId="{9A26C3D9-7AEB-433D-823F-441860D12ACD}">
      <dgm:prSet/>
      <dgm:spPr/>
      <dgm:t>
        <a:bodyPr/>
        <a:lstStyle/>
        <a:p>
          <a:endParaRPr lang="en-US"/>
        </a:p>
      </dgm:t>
    </dgm:pt>
    <dgm:pt modelId="{A2CB2CA7-6219-42C7-8FFF-95E775A6002F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000" dirty="0" err="1"/>
            <a:t>Mickles’s</a:t>
          </a:r>
          <a:r>
            <a:rPr lang="en-US" sz="2000" dirty="0"/>
            <a:t> </a:t>
          </a:r>
          <a:r>
            <a:rPr lang="en-US" sz="2000" dirty="0" err="1"/>
            <a:t>Diverticulum</a:t>
          </a:r>
          <a:endParaRPr lang="en-US" sz="2000" dirty="0"/>
        </a:p>
      </dgm:t>
    </dgm:pt>
    <dgm:pt modelId="{9164D8D8-184B-4709-A6EB-EFE6A19A5E6B}" type="parTrans" cxnId="{C103DCF5-F893-490E-AB82-C33B7E56AAFD}">
      <dgm:prSet/>
      <dgm:spPr/>
      <dgm:t>
        <a:bodyPr/>
        <a:lstStyle/>
        <a:p>
          <a:endParaRPr lang="en-US"/>
        </a:p>
      </dgm:t>
    </dgm:pt>
    <dgm:pt modelId="{A3D819B8-8FFB-4E2B-9145-4154613E98B7}" type="sibTrans" cxnId="{C103DCF5-F893-490E-AB82-C33B7E56AAFD}">
      <dgm:prSet/>
      <dgm:spPr/>
      <dgm:t>
        <a:bodyPr/>
        <a:lstStyle/>
        <a:p>
          <a:endParaRPr lang="en-US"/>
        </a:p>
      </dgm:t>
    </dgm:pt>
    <dgm:pt modelId="{01761DA2-C5BB-4D0D-A91C-A6F0519ECEB1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9AE56013-159A-4B59-955D-971B9D5A9491}" type="parTrans" cxnId="{D9724CBC-08CB-41BA-AFE6-F80E65E4ECC4}">
      <dgm:prSet/>
      <dgm:spPr/>
      <dgm:t>
        <a:bodyPr/>
        <a:lstStyle/>
        <a:p>
          <a:endParaRPr lang="en-US"/>
        </a:p>
      </dgm:t>
    </dgm:pt>
    <dgm:pt modelId="{261308A5-46DD-4D91-8BB7-F047738ECE81}" type="sibTrans" cxnId="{D9724CBC-08CB-41BA-AFE6-F80E65E4ECC4}">
      <dgm:prSet/>
      <dgm:spPr/>
      <dgm:t>
        <a:bodyPr/>
        <a:lstStyle/>
        <a:p>
          <a:endParaRPr lang="en-US"/>
        </a:p>
      </dgm:t>
    </dgm:pt>
    <dgm:pt modelId="{8BC4B4DD-CC28-4CF0-BDD9-E84D0E652EED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7FB0E26E-24C7-4D42-A453-FC54BC19DE98}" type="parTrans" cxnId="{84FD7ADC-30E1-4DF6-87F6-A3351F2CEE97}">
      <dgm:prSet/>
      <dgm:spPr/>
      <dgm:t>
        <a:bodyPr/>
        <a:lstStyle/>
        <a:p>
          <a:endParaRPr lang="en-US"/>
        </a:p>
      </dgm:t>
    </dgm:pt>
    <dgm:pt modelId="{8020B4C8-2847-42D9-B699-AA78EE2EC635}" type="sibTrans" cxnId="{84FD7ADC-30E1-4DF6-87F6-A3351F2CEE97}">
      <dgm:prSet/>
      <dgm:spPr/>
      <dgm:t>
        <a:bodyPr/>
        <a:lstStyle/>
        <a:p>
          <a:endParaRPr lang="en-US"/>
        </a:p>
      </dgm:t>
    </dgm:pt>
    <dgm:pt modelId="{3E77BA83-0F1B-4465-9E5E-D9CE729B68ED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dirty="0"/>
            <a:t>Constipation</a:t>
          </a:r>
        </a:p>
      </dgm:t>
    </dgm:pt>
    <dgm:pt modelId="{E1988894-6A78-415C-BE3E-46C74C479790}" type="parTrans" cxnId="{51EEB38B-52C1-4C42-97A9-C3405B964A0D}">
      <dgm:prSet/>
      <dgm:spPr/>
      <dgm:t>
        <a:bodyPr/>
        <a:lstStyle/>
        <a:p>
          <a:endParaRPr lang="en-US"/>
        </a:p>
      </dgm:t>
    </dgm:pt>
    <dgm:pt modelId="{85D13891-DF0C-4BDC-9798-8A3198C446DC}" type="sibTrans" cxnId="{51EEB38B-52C1-4C42-97A9-C3405B964A0D}">
      <dgm:prSet/>
      <dgm:spPr/>
      <dgm:t>
        <a:bodyPr/>
        <a:lstStyle/>
        <a:p>
          <a:endParaRPr lang="en-US"/>
        </a:p>
      </dgm:t>
    </dgm:pt>
    <dgm:pt modelId="{88997F22-8580-47FF-8F55-C64A2E234AF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36B9C7C3-E902-4256-A84F-68249AC55C70}" type="parTrans" cxnId="{B9141F7D-2AC4-4DE9-93FF-9EA909B3F885}">
      <dgm:prSet/>
      <dgm:spPr/>
      <dgm:t>
        <a:bodyPr/>
        <a:lstStyle/>
        <a:p>
          <a:endParaRPr lang="en-US"/>
        </a:p>
      </dgm:t>
    </dgm:pt>
    <dgm:pt modelId="{0F0EAB09-542F-4548-B6F8-3FAC39E44602}" type="sibTrans" cxnId="{B9141F7D-2AC4-4DE9-93FF-9EA909B3F885}">
      <dgm:prSet/>
      <dgm:spPr/>
      <dgm:t>
        <a:bodyPr/>
        <a:lstStyle/>
        <a:p>
          <a:endParaRPr lang="en-US"/>
        </a:p>
      </dgm:t>
    </dgm:pt>
    <dgm:pt modelId="{1888755E-386F-4189-AF73-5D03B5F2CE11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dirty="0"/>
            <a:t>Adhesion</a:t>
          </a:r>
        </a:p>
      </dgm:t>
    </dgm:pt>
    <dgm:pt modelId="{786AC89C-5D1F-4450-921A-EBBCA4A6F3AD}" type="parTrans" cxnId="{F5B68458-947C-43A0-8494-10E445C51F92}">
      <dgm:prSet/>
      <dgm:spPr/>
      <dgm:t>
        <a:bodyPr/>
        <a:lstStyle/>
        <a:p>
          <a:endParaRPr lang="en-US"/>
        </a:p>
      </dgm:t>
    </dgm:pt>
    <dgm:pt modelId="{00F47D7A-7977-4CB5-AB10-CB3D8D6CD817}" type="sibTrans" cxnId="{F5B68458-947C-43A0-8494-10E445C51F92}">
      <dgm:prSet/>
      <dgm:spPr/>
      <dgm:t>
        <a:bodyPr/>
        <a:lstStyle/>
        <a:p>
          <a:endParaRPr lang="en-US"/>
        </a:p>
      </dgm:t>
    </dgm:pt>
    <dgm:pt modelId="{1D2A6895-EAAC-4FD0-81E7-8B63ED70B3FB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dirty="0"/>
            <a:t>Gastroenteritis</a:t>
          </a:r>
        </a:p>
      </dgm:t>
    </dgm:pt>
    <dgm:pt modelId="{AD6FF07B-8445-4EEB-9C98-F82FFFE2EEFE}" type="parTrans" cxnId="{E3C04651-7BD5-4325-A927-B9ED5D4BF46B}">
      <dgm:prSet/>
      <dgm:spPr/>
      <dgm:t>
        <a:bodyPr/>
        <a:lstStyle/>
        <a:p>
          <a:endParaRPr lang="en-US"/>
        </a:p>
      </dgm:t>
    </dgm:pt>
    <dgm:pt modelId="{6510C039-BDC9-448A-88D0-FCDD6F3523A9}" type="sibTrans" cxnId="{E3C04651-7BD5-4325-A927-B9ED5D4BF46B}">
      <dgm:prSet/>
      <dgm:spPr/>
      <dgm:t>
        <a:bodyPr/>
        <a:lstStyle/>
        <a:p>
          <a:endParaRPr lang="en-US"/>
        </a:p>
      </dgm:t>
    </dgm:pt>
    <dgm:pt modelId="{19983BF1-CD1D-49F9-8CA2-868D4E29B847}" type="pres">
      <dgm:prSet presAssocID="{D8406B80-87A5-407A-B672-FED4AED29493}" presName="linearFlow" presStyleCnt="0">
        <dgm:presLayoutVars>
          <dgm:dir/>
          <dgm:animLvl val="lvl"/>
          <dgm:resizeHandles val="exact"/>
        </dgm:presLayoutVars>
      </dgm:prSet>
      <dgm:spPr/>
    </dgm:pt>
    <dgm:pt modelId="{A1C35700-926E-4527-B177-8D26A8CAC240}" type="pres">
      <dgm:prSet presAssocID="{F57D3079-D8EE-4598-9E9A-B304BDB03A0E}" presName="composite" presStyleCnt="0"/>
      <dgm:spPr/>
    </dgm:pt>
    <dgm:pt modelId="{01B74968-F0B4-493C-8BE0-17AB9773BE0D}" type="pres">
      <dgm:prSet presAssocID="{F57D3079-D8EE-4598-9E9A-B304BDB03A0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E9E72AA5-AD70-465F-8108-350986157C6D}" type="pres">
      <dgm:prSet presAssocID="{F57D3079-D8EE-4598-9E9A-B304BDB03A0E}" presName="descendantText" presStyleLbl="alignAcc1" presStyleIdx="0" presStyleCnt="4">
        <dgm:presLayoutVars>
          <dgm:bulletEnabled val="1"/>
        </dgm:presLayoutVars>
      </dgm:prSet>
      <dgm:spPr/>
    </dgm:pt>
    <dgm:pt modelId="{51DEAF11-2013-4D00-806A-25CC142D287C}" type="pres">
      <dgm:prSet presAssocID="{4151E34B-D49B-4031-BB93-E2A09059EF68}" presName="sp" presStyleCnt="0"/>
      <dgm:spPr/>
    </dgm:pt>
    <dgm:pt modelId="{399966D2-1481-4941-904D-FDBD2F4990D1}" type="pres">
      <dgm:prSet presAssocID="{01761DA2-C5BB-4D0D-A91C-A6F0519ECEB1}" presName="composite" presStyleCnt="0"/>
      <dgm:spPr/>
    </dgm:pt>
    <dgm:pt modelId="{744FC250-CBF1-49F6-A236-36F2F49C522A}" type="pres">
      <dgm:prSet presAssocID="{01761DA2-C5BB-4D0D-A91C-A6F0519ECEB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38B01E01-38EC-4B66-931B-D038DFCBE927}" type="pres">
      <dgm:prSet presAssocID="{01761DA2-C5BB-4D0D-A91C-A6F0519ECEB1}" presName="descendantText" presStyleLbl="alignAcc1" presStyleIdx="1" presStyleCnt="4">
        <dgm:presLayoutVars>
          <dgm:bulletEnabled val="1"/>
        </dgm:presLayoutVars>
      </dgm:prSet>
      <dgm:spPr/>
    </dgm:pt>
    <dgm:pt modelId="{10085D7C-B9B7-47E4-AA27-034458C35653}" type="pres">
      <dgm:prSet presAssocID="{261308A5-46DD-4D91-8BB7-F047738ECE81}" presName="sp" presStyleCnt="0"/>
      <dgm:spPr/>
    </dgm:pt>
    <dgm:pt modelId="{BAC8103E-5745-4B4D-AC7B-74306B4FB2FA}" type="pres">
      <dgm:prSet presAssocID="{8BC4B4DD-CC28-4CF0-BDD9-E84D0E652EED}" presName="composite" presStyleCnt="0"/>
      <dgm:spPr/>
    </dgm:pt>
    <dgm:pt modelId="{C884FF23-AE52-439F-B2AF-983FCC35B16F}" type="pres">
      <dgm:prSet presAssocID="{8BC4B4DD-CC28-4CF0-BDD9-E84D0E652EE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472AC27-0306-45E8-BEB9-E369CE9565C0}" type="pres">
      <dgm:prSet presAssocID="{8BC4B4DD-CC28-4CF0-BDD9-E84D0E652EED}" presName="descendantText" presStyleLbl="alignAcc1" presStyleIdx="2" presStyleCnt="4">
        <dgm:presLayoutVars>
          <dgm:bulletEnabled val="1"/>
        </dgm:presLayoutVars>
      </dgm:prSet>
      <dgm:spPr/>
    </dgm:pt>
    <dgm:pt modelId="{50E643FC-A291-4013-B9DD-4B8C81D86E4B}" type="pres">
      <dgm:prSet presAssocID="{8020B4C8-2847-42D9-B699-AA78EE2EC635}" presName="sp" presStyleCnt="0"/>
      <dgm:spPr/>
    </dgm:pt>
    <dgm:pt modelId="{DC748F3D-82C9-4A58-8831-297C78B7EDC5}" type="pres">
      <dgm:prSet presAssocID="{88997F22-8580-47FF-8F55-C64A2E234AFE}" presName="composite" presStyleCnt="0"/>
      <dgm:spPr/>
    </dgm:pt>
    <dgm:pt modelId="{97DA131F-CD3F-42A4-A1A5-7DBDA956E3AB}" type="pres">
      <dgm:prSet presAssocID="{88997F22-8580-47FF-8F55-C64A2E234AFE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0B221AF-D01D-4810-BE42-EED8F18BA5FA}" type="pres">
      <dgm:prSet presAssocID="{88997F22-8580-47FF-8F55-C64A2E234AFE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7ED3F0A-2E9D-4738-8A46-0004A91CEF74}" type="presOf" srcId="{8BC4B4DD-CC28-4CF0-BDD9-E84D0E652EED}" destId="{C884FF23-AE52-439F-B2AF-983FCC35B16F}" srcOrd="0" destOrd="0" presId="urn:microsoft.com/office/officeart/2005/8/layout/chevron2"/>
    <dgm:cxn modelId="{D79FB536-2CB3-4F62-B71B-1B6D8BF3EBA9}" type="presOf" srcId="{88997F22-8580-47FF-8F55-C64A2E234AFE}" destId="{97DA131F-CD3F-42A4-A1A5-7DBDA956E3AB}" srcOrd="0" destOrd="0" presId="urn:microsoft.com/office/officeart/2005/8/layout/chevron2"/>
    <dgm:cxn modelId="{E0702340-5056-4EB6-B7BF-7E831F18F168}" type="presOf" srcId="{1D2A6895-EAAC-4FD0-81E7-8B63ED70B3FB}" destId="{B0B221AF-D01D-4810-BE42-EED8F18BA5FA}" srcOrd="0" destOrd="0" presId="urn:microsoft.com/office/officeart/2005/8/layout/chevron2"/>
    <dgm:cxn modelId="{5FDCDC67-0787-4752-A655-CD2FE2D7DE69}" type="presOf" srcId="{3E77BA83-0F1B-4465-9E5E-D9CE729B68ED}" destId="{3472AC27-0306-45E8-BEB9-E369CE9565C0}" srcOrd="0" destOrd="0" presId="urn:microsoft.com/office/officeart/2005/8/layout/chevron2"/>
    <dgm:cxn modelId="{E3C04651-7BD5-4325-A927-B9ED5D4BF46B}" srcId="{88997F22-8580-47FF-8F55-C64A2E234AFE}" destId="{1D2A6895-EAAC-4FD0-81E7-8B63ED70B3FB}" srcOrd="0" destOrd="0" parTransId="{AD6FF07B-8445-4EEB-9C98-F82FFFE2EEFE}" sibTransId="{6510C039-BDC9-448A-88D0-FCDD6F3523A9}"/>
    <dgm:cxn modelId="{F5B68458-947C-43A0-8494-10E445C51F92}" srcId="{01761DA2-C5BB-4D0D-A91C-A6F0519ECEB1}" destId="{1888755E-386F-4189-AF73-5D03B5F2CE11}" srcOrd="0" destOrd="0" parTransId="{786AC89C-5D1F-4450-921A-EBBCA4A6F3AD}" sibTransId="{00F47D7A-7977-4CB5-AB10-CB3D8D6CD817}"/>
    <dgm:cxn modelId="{B9141F7D-2AC4-4DE9-93FF-9EA909B3F885}" srcId="{D8406B80-87A5-407A-B672-FED4AED29493}" destId="{88997F22-8580-47FF-8F55-C64A2E234AFE}" srcOrd="3" destOrd="0" parTransId="{36B9C7C3-E902-4256-A84F-68249AC55C70}" sibTransId="{0F0EAB09-542F-4548-B6F8-3FAC39E44602}"/>
    <dgm:cxn modelId="{FE388482-07A2-4693-8D12-E5EEEE4C147B}" type="presOf" srcId="{1888755E-386F-4189-AF73-5D03B5F2CE11}" destId="{38B01E01-38EC-4B66-931B-D038DFCBE927}" srcOrd="0" destOrd="0" presId="urn:microsoft.com/office/officeart/2005/8/layout/chevron2"/>
    <dgm:cxn modelId="{5D40CB8A-3C17-471D-B6FB-7C81D1748877}" type="presOf" srcId="{A2CB2CA7-6219-42C7-8FFF-95E775A6002F}" destId="{E9E72AA5-AD70-465F-8108-350986157C6D}" srcOrd="0" destOrd="0" presId="urn:microsoft.com/office/officeart/2005/8/layout/chevron2"/>
    <dgm:cxn modelId="{51EEB38B-52C1-4C42-97A9-C3405B964A0D}" srcId="{8BC4B4DD-CC28-4CF0-BDD9-E84D0E652EED}" destId="{3E77BA83-0F1B-4465-9E5E-D9CE729B68ED}" srcOrd="0" destOrd="0" parTransId="{E1988894-6A78-415C-BE3E-46C74C479790}" sibTransId="{85D13891-DF0C-4BDC-9798-8A3198C446DC}"/>
    <dgm:cxn modelId="{9FA6A695-10D9-470F-B980-2A091B4AF7A8}" type="presOf" srcId="{F57D3079-D8EE-4598-9E9A-B304BDB03A0E}" destId="{01B74968-F0B4-493C-8BE0-17AB9773BE0D}" srcOrd="0" destOrd="0" presId="urn:microsoft.com/office/officeart/2005/8/layout/chevron2"/>
    <dgm:cxn modelId="{A53829A4-5CA0-4A80-819A-B6D9539D7C92}" type="presOf" srcId="{D8406B80-87A5-407A-B672-FED4AED29493}" destId="{19983BF1-CD1D-49F9-8CA2-868D4E29B847}" srcOrd="0" destOrd="0" presId="urn:microsoft.com/office/officeart/2005/8/layout/chevron2"/>
    <dgm:cxn modelId="{D9724CBC-08CB-41BA-AFE6-F80E65E4ECC4}" srcId="{D8406B80-87A5-407A-B672-FED4AED29493}" destId="{01761DA2-C5BB-4D0D-A91C-A6F0519ECEB1}" srcOrd="1" destOrd="0" parTransId="{9AE56013-159A-4B59-955D-971B9D5A9491}" sibTransId="{261308A5-46DD-4D91-8BB7-F047738ECE81}"/>
    <dgm:cxn modelId="{1B739ED6-3E5C-482B-8B84-7ED7135922F9}" type="presOf" srcId="{01761DA2-C5BB-4D0D-A91C-A6F0519ECEB1}" destId="{744FC250-CBF1-49F6-A236-36F2F49C522A}" srcOrd="0" destOrd="0" presId="urn:microsoft.com/office/officeart/2005/8/layout/chevron2"/>
    <dgm:cxn modelId="{9A26C3D9-7AEB-433D-823F-441860D12ACD}" srcId="{D8406B80-87A5-407A-B672-FED4AED29493}" destId="{F57D3079-D8EE-4598-9E9A-B304BDB03A0E}" srcOrd="0" destOrd="0" parTransId="{85E3FF20-4A7F-4B26-80A2-DA78BA983565}" sibTransId="{4151E34B-D49B-4031-BB93-E2A09059EF68}"/>
    <dgm:cxn modelId="{84FD7ADC-30E1-4DF6-87F6-A3351F2CEE97}" srcId="{D8406B80-87A5-407A-B672-FED4AED29493}" destId="{8BC4B4DD-CC28-4CF0-BDD9-E84D0E652EED}" srcOrd="2" destOrd="0" parTransId="{7FB0E26E-24C7-4D42-A453-FC54BC19DE98}" sibTransId="{8020B4C8-2847-42D9-B699-AA78EE2EC635}"/>
    <dgm:cxn modelId="{C103DCF5-F893-490E-AB82-C33B7E56AAFD}" srcId="{F57D3079-D8EE-4598-9E9A-B304BDB03A0E}" destId="{A2CB2CA7-6219-42C7-8FFF-95E775A6002F}" srcOrd="0" destOrd="0" parTransId="{9164D8D8-184B-4709-A6EB-EFE6A19A5E6B}" sibTransId="{A3D819B8-8FFB-4E2B-9145-4154613E98B7}"/>
    <dgm:cxn modelId="{736D9116-20BC-418A-89D4-E9DD6DE860E5}" type="presParOf" srcId="{19983BF1-CD1D-49F9-8CA2-868D4E29B847}" destId="{A1C35700-926E-4527-B177-8D26A8CAC240}" srcOrd="0" destOrd="0" presId="urn:microsoft.com/office/officeart/2005/8/layout/chevron2"/>
    <dgm:cxn modelId="{37EFEB53-48CD-42EF-8C97-4245578DF72C}" type="presParOf" srcId="{A1C35700-926E-4527-B177-8D26A8CAC240}" destId="{01B74968-F0B4-493C-8BE0-17AB9773BE0D}" srcOrd="0" destOrd="0" presId="urn:microsoft.com/office/officeart/2005/8/layout/chevron2"/>
    <dgm:cxn modelId="{A1BBE6EB-8EA9-45A6-9CBB-B76DC795A715}" type="presParOf" srcId="{A1C35700-926E-4527-B177-8D26A8CAC240}" destId="{E9E72AA5-AD70-465F-8108-350986157C6D}" srcOrd="1" destOrd="0" presId="urn:microsoft.com/office/officeart/2005/8/layout/chevron2"/>
    <dgm:cxn modelId="{47ACC714-CDD8-4910-A8ED-10CC46BFEB7B}" type="presParOf" srcId="{19983BF1-CD1D-49F9-8CA2-868D4E29B847}" destId="{51DEAF11-2013-4D00-806A-25CC142D287C}" srcOrd="1" destOrd="0" presId="urn:microsoft.com/office/officeart/2005/8/layout/chevron2"/>
    <dgm:cxn modelId="{86341CEB-6C8C-4539-99ED-476F8D9D2A2C}" type="presParOf" srcId="{19983BF1-CD1D-49F9-8CA2-868D4E29B847}" destId="{399966D2-1481-4941-904D-FDBD2F4990D1}" srcOrd="2" destOrd="0" presId="urn:microsoft.com/office/officeart/2005/8/layout/chevron2"/>
    <dgm:cxn modelId="{F68EB906-541C-4C89-99AD-8E827F4EEC89}" type="presParOf" srcId="{399966D2-1481-4941-904D-FDBD2F4990D1}" destId="{744FC250-CBF1-49F6-A236-36F2F49C522A}" srcOrd="0" destOrd="0" presId="urn:microsoft.com/office/officeart/2005/8/layout/chevron2"/>
    <dgm:cxn modelId="{5466E93B-0151-483D-B0BF-8E07397946DF}" type="presParOf" srcId="{399966D2-1481-4941-904D-FDBD2F4990D1}" destId="{38B01E01-38EC-4B66-931B-D038DFCBE927}" srcOrd="1" destOrd="0" presId="urn:microsoft.com/office/officeart/2005/8/layout/chevron2"/>
    <dgm:cxn modelId="{04A45059-0817-4458-8BF4-22E687BAF297}" type="presParOf" srcId="{19983BF1-CD1D-49F9-8CA2-868D4E29B847}" destId="{10085D7C-B9B7-47E4-AA27-034458C35653}" srcOrd="3" destOrd="0" presId="urn:microsoft.com/office/officeart/2005/8/layout/chevron2"/>
    <dgm:cxn modelId="{7F66E083-FA04-4CA7-B47B-9944A14518F0}" type="presParOf" srcId="{19983BF1-CD1D-49F9-8CA2-868D4E29B847}" destId="{BAC8103E-5745-4B4D-AC7B-74306B4FB2FA}" srcOrd="4" destOrd="0" presId="urn:microsoft.com/office/officeart/2005/8/layout/chevron2"/>
    <dgm:cxn modelId="{BB1DFAA1-FAD5-4887-A8AE-46990BE1623A}" type="presParOf" srcId="{BAC8103E-5745-4B4D-AC7B-74306B4FB2FA}" destId="{C884FF23-AE52-439F-B2AF-983FCC35B16F}" srcOrd="0" destOrd="0" presId="urn:microsoft.com/office/officeart/2005/8/layout/chevron2"/>
    <dgm:cxn modelId="{4FCF374D-8A2E-4CB2-824F-CD003A27D5AD}" type="presParOf" srcId="{BAC8103E-5745-4B4D-AC7B-74306B4FB2FA}" destId="{3472AC27-0306-45E8-BEB9-E369CE9565C0}" srcOrd="1" destOrd="0" presId="urn:microsoft.com/office/officeart/2005/8/layout/chevron2"/>
    <dgm:cxn modelId="{6553A5A7-952C-49C5-89A1-8F41978E355C}" type="presParOf" srcId="{19983BF1-CD1D-49F9-8CA2-868D4E29B847}" destId="{50E643FC-A291-4013-B9DD-4B8C81D86E4B}" srcOrd="5" destOrd="0" presId="urn:microsoft.com/office/officeart/2005/8/layout/chevron2"/>
    <dgm:cxn modelId="{A26DFF30-5F26-415B-9DEE-9527E82AAEC0}" type="presParOf" srcId="{19983BF1-CD1D-49F9-8CA2-868D4E29B847}" destId="{DC748F3D-82C9-4A58-8831-297C78B7EDC5}" srcOrd="6" destOrd="0" presId="urn:microsoft.com/office/officeart/2005/8/layout/chevron2"/>
    <dgm:cxn modelId="{19250AA7-D639-4FC9-8A39-73F468020A6F}" type="presParOf" srcId="{DC748F3D-82C9-4A58-8831-297C78B7EDC5}" destId="{97DA131F-CD3F-42A4-A1A5-7DBDA956E3AB}" srcOrd="0" destOrd="0" presId="urn:microsoft.com/office/officeart/2005/8/layout/chevron2"/>
    <dgm:cxn modelId="{A0918500-6F34-4131-8866-241C30BC520F}" type="presParOf" srcId="{DC748F3D-82C9-4A58-8831-297C78B7EDC5}" destId="{B0B221AF-D01D-4810-BE42-EED8F18BA5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74968-F0B4-493C-8BE0-17AB9773BE0D}">
      <dsp:nvSpPr>
        <dsp:cNvPr id="0" name=""/>
        <dsp:cNvSpPr/>
      </dsp:nvSpPr>
      <dsp:spPr>
        <a:xfrm rot="5400000">
          <a:off x="-112002" y="114795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</a:p>
      </dsp:txBody>
      <dsp:txXfrm rot="-5400000">
        <a:off x="1" y="264133"/>
        <a:ext cx="522679" cy="224005"/>
      </dsp:txXfrm>
    </dsp:sp>
    <dsp:sp modelId="{E9E72AA5-AD70-465F-8108-350986157C6D}">
      <dsp:nvSpPr>
        <dsp:cNvPr id="0" name=""/>
        <dsp:cNvSpPr/>
      </dsp:nvSpPr>
      <dsp:spPr>
        <a:xfrm rot="5400000">
          <a:off x="2380739" y="-1855266"/>
          <a:ext cx="485600" cy="4201720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/>
            <a:t>Acute Appendicitis</a:t>
          </a:r>
        </a:p>
      </dsp:txBody>
      <dsp:txXfrm rot="-5400000">
        <a:off x="522680" y="26498"/>
        <a:ext cx="4178015" cy="438190"/>
      </dsp:txXfrm>
    </dsp:sp>
    <dsp:sp modelId="{DC603990-4624-4AC0-899F-24035F2F7911}">
      <dsp:nvSpPr>
        <dsp:cNvPr id="0" name=""/>
        <dsp:cNvSpPr/>
      </dsp:nvSpPr>
      <dsp:spPr>
        <a:xfrm rot="5400000">
          <a:off x="-112002" y="776817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tint val="50000"/>
                <a:satMod val="300000"/>
              </a:schemeClr>
            </a:gs>
            <a:gs pos="35000">
              <a:schemeClr val="accent5">
                <a:hueOff val="-1655646"/>
                <a:satOff val="6635"/>
                <a:lumOff val="1438"/>
                <a:alphaOff val="0"/>
                <a:tint val="37000"/>
                <a:satMod val="30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</a:t>
          </a:r>
        </a:p>
      </dsp:txBody>
      <dsp:txXfrm rot="-5400000">
        <a:off x="1" y="926155"/>
        <a:ext cx="522679" cy="224005"/>
      </dsp:txXfrm>
    </dsp:sp>
    <dsp:sp modelId="{1E364C08-B25C-48CF-B3BC-EAFF3024A0D8}">
      <dsp:nvSpPr>
        <dsp:cNvPr id="0" name=""/>
        <dsp:cNvSpPr/>
      </dsp:nvSpPr>
      <dsp:spPr>
        <a:xfrm rot="5400000">
          <a:off x="2380867" y="-1172386"/>
          <a:ext cx="485345" cy="4201720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/>
            <a:t>Mesenteric Lymphadenitis</a:t>
          </a:r>
        </a:p>
      </dsp:txBody>
      <dsp:txXfrm rot="-5400000">
        <a:off x="522680" y="709494"/>
        <a:ext cx="4178027" cy="437959"/>
      </dsp:txXfrm>
    </dsp:sp>
    <dsp:sp modelId="{C884FF23-AE52-439F-B2AF-983FCC35B16F}">
      <dsp:nvSpPr>
        <dsp:cNvPr id="0" name=""/>
        <dsp:cNvSpPr/>
      </dsp:nvSpPr>
      <dsp:spPr>
        <a:xfrm rot="5400000">
          <a:off x="-112002" y="1438838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</a:p>
      </dsp:txBody>
      <dsp:txXfrm rot="-5400000">
        <a:off x="1" y="1588176"/>
        <a:ext cx="522679" cy="224005"/>
      </dsp:txXfrm>
    </dsp:sp>
    <dsp:sp modelId="{3472AC27-0306-45E8-BEB9-E369CE9565C0}">
      <dsp:nvSpPr>
        <dsp:cNvPr id="0" name=""/>
        <dsp:cNvSpPr/>
      </dsp:nvSpPr>
      <dsp:spPr>
        <a:xfrm rot="5400000">
          <a:off x="2380867" y="-531351"/>
          <a:ext cx="485345" cy="4201720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 err="1"/>
            <a:t>Intussusception</a:t>
          </a:r>
          <a:endParaRPr lang="en-US" sz="2400" b="0" kern="1200" dirty="0"/>
        </a:p>
      </dsp:txBody>
      <dsp:txXfrm rot="-5400000">
        <a:off x="522680" y="1350529"/>
        <a:ext cx="4178027" cy="437959"/>
      </dsp:txXfrm>
    </dsp:sp>
    <dsp:sp modelId="{F7F4618B-785F-4A34-A308-BA7B2C05C484}">
      <dsp:nvSpPr>
        <dsp:cNvPr id="0" name=""/>
        <dsp:cNvSpPr/>
      </dsp:nvSpPr>
      <dsp:spPr>
        <a:xfrm rot="5400000">
          <a:off x="-112002" y="2100860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</a:t>
          </a:r>
        </a:p>
      </dsp:txBody>
      <dsp:txXfrm rot="-5400000">
        <a:off x="1" y="2250198"/>
        <a:ext cx="522679" cy="224005"/>
      </dsp:txXfrm>
    </dsp:sp>
    <dsp:sp modelId="{FD56A847-6BCC-48A0-AA35-11151378E048}">
      <dsp:nvSpPr>
        <dsp:cNvPr id="0" name=""/>
        <dsp:cNvSpPr/>
      </dsp:nvSpPr>
      <dsp:spPr>
        <a:xfrm rot="5400000">
          <a:off x="2380867" y="130669"/>
          <a:ext cx="485345" cy="4201720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Infantile hypertrophic pyloric </a:t>
          </a:r>
          <a:r>
            <a:rPr lang="en-US" sz="1800" b="0" i="0" u="none" kern="1200" dirty="0" err="1"/>
            <a:t>stenosis</a:t>
          </a:r>
          <a:endParaRPr lang="en-US" sz="1800" b="0" kern="1200" dirty="0"/>
        </a:p>
      </dsp:txBody>
      <dsp:txXfrm rot="-5400000">
        <a:off x="522680" y="2012550"/>
        <a:ext cx="4178027" cy="437959"/>
      </dsp:txXfrm>
    </dsp:sp>
    <dsp:sp modelId="{8FC309F6-A9F0-43AF-AE8D-FAA28357FF4B}">
      <dsp:nvSpPr>
        <dsp:cNvPr id="0" name=""/>
        <dsp:cNvSpPr/>
      </dsp:nvSpPr>
      <dsp:spPr>
        <a:xfrm rot="5400000">
          <a:off x="-112002" y="2762881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</a:t>
          </a:r>
        </a:p>
      </dsp:txBody>
      <dsp:txXfrm rot="-5400000">
        <a:off x="1" y="2912219"/>
        <a:ext cx="522679" cy="224005"/>
      </dsp:txXfrm>
    </dsp:sp>
    <dsp:sp modelId="{3B48946E-5C3A-4EC2-A7BA-E2C767D7E745}">
      <dsp:nvSpPr>
        <dsp:cNvPr id="0" name=""/>
        <dsp:cNvSpPr/>
      </dsp:nvSpPr>
      <dsp:spPr>
        <a:xfrm rot="5400000">
          <a:off x="2380867" y="792691"/>
          <a:ext cx="485345" cy="420172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Incarcerated inguinal hernia</a:t>
          </a:r>
        </a:p>
      </dsp:txBody>
      <dsp:txXfrm rot="-5400000">
        <a:off x="522680" y="2674572"/>
        <a:ext cx="4178027" cy="437959"/>
      </dsp:txXfrm>
    </dsp:sp>
    <dsp:sp modelId="{29EBF8CE-841E-44FD-B21F-269D40AE3A54}">
      <dsp:nvSpPr>
        <dsp:cNvPr id="0" name=""/>
        <dsp:cNvSpPr/>
      </dsp:nvSpPr>
      <dsp:spPr>
        <a:xfrm rot="5400000">
          <a:off x="-112002" y="3424903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tint val="50000"/>
                <a:satMod val="300000"/>
              </a:schemeClr>
            </a:gs>
            <a:gs pos="35000">
              <a:schemeClr val="accent5">
                <a:hueOff val="-8278230"/>
                <a:satOff val="33176"/>
                <a:lumOff val="7190"/>
                <a:alphaOff val="0"/>
                <a:tint val="37000"/>
                <a:satMod val="30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</a:t>
          </a:r>
        </a:p>
      </dsp:txBody>
      <dsp:txXfrm rot="-5400000">
        <a:off x="1" y="3574241"/>
        <a:ext cx="522679" cy="224005"/>
      </dsp:txXfrm>
    </dsp:sp>
    <dsp:sp modelId="{481C6F97-17CC-448E-AED1-4A7AAC7B9FF4}">
      <dsp:nvSpPr>
        <dsp:cNvPr id="0" name=""/>
        <dsp:cNvSpPr/>
      </dsp:nvSpPr>
      <dsp:spPr>
        <a:xfrm rot="5400000">
          <a:off x="2380867" y="1454712"/>
          <a:ext cx="485345" cy="420172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Intestinal obstruction</a:t>
          </a:r>
        </a:p>
      </dsp:txBody>
      <dsp:txXfrm rot="-5400000">
        <a:off x="522680" y="3336593"/>
        <a:ext cx="4178027" cy="437959"/>
      </dsp:txXfrm>
    </dsp:sp>
    <dsp:sp modelId="{AE2DD4E1-AEBA-49E6-B79F-FF3A1FFEDB32}">
      <dsp:nvSpPr>
        <dsp:cNvPr id="0" name=""/>
        <dsp:cNvSpPr/>
      </dsp:nvSpPr>
      <dsp:spPr>
        <a:xfrm rot="5400000">
          <a:off x="-112002" y="4086924"/>
          <a:ext cx="746684" cy="522679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</a:t>
          </a:r>
        </a:p>
      </dsp:txBody>
      <dsp:txXfrm rot="-5400000">
        <a:off x="1" y="4236262"/>
        <a:ext cx="522679" cy="224005"/>
      </dsp:txXfrm>
    </dsp:sp>
    <dsp:sp modelId="{82350C8C-75DE-444E-86CF-7D80081884D9}">
      <dsp:nvSpPr>
        <dsp:cNvPr id="0" name=""/>
        <dsp:cNvSpPr/>
      </dsp:nvSpPr>
      <dsp:spPr>
        <a:xfrm rot="5400000">
          <a:off x="2380867" y="2116734"/>
          <a:ext cx="485345" cy="420172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Urinary Tract Disorders</a:t>
          </a:r>
        </a:p>
      </dsp:txBody>
      <dsp:txXfrm rot="-5400000">
        <a:off x="522680" y="3998615"/>
        <a:ext cx="4178027" cy="437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74968-F0B4-493C-8BE0-17AB9773BE0D}">
      <dsp:nvSpPr>
        <dsp:cNvPr id="0" name=""/>
        <dsp:cNvSpPr/>
      </dsp:nvSpPr>
      <dsp:spPr>
        <a:xfrm rot="5400000">
          <a:off x="-170880" y="172329"/>
          <a:ext cx="1139204" cy="79744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</a:t>
          </a:r>
        </a:p>
      </dsp:txBody>
      <dsp:txXfrm rot="-5400000">
        <a:off x="1" y="400171"/>
        <a:ext cx="797443" cy="341761"/>
      </dsp:txXfrm>
    </dsp:sp>
    <dsp:sp modelId="{E9E72AA5-AD70-465F-8108-350986157C6D}">
      <dsp:nvSpPr>
        <dsp:cNvPr id="0" name=""/>
        <dsp:cNvSpPr/>
      </dsp:nvSpPr>
      <dsp:spPr>
        <a:xfrm rot="5400000">
          <a:off x="1857280" y="-1058387"/>
          <a:ext cx="740482" cy="2860156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Mickles’s</a:t>
          </a:r>
          <a:r>
            <a:rPr lang="en-US" sz="2000" kern="1200" dirty="0"/>
            <a:t> </a:t>
          </a:r>
          <a:r>
            <a:rPr lang="en-US" sz="2000" kern="1200" dirty="0" err="1"/>
            <a:t>Diverticulum</a:t>
          </a:r>
          <a:endParaRPr lang="en-US" sz="2000" kern="1200" dirty="0"/>
        </a:p>
      </dsp:txBody>
      <dsp:txXfrm rot="-5400000">
        <a:off x="797444" y="37596"/>
        <a:ext cx="2824009" cy="668188"/>
      </dsp:txXfrm>
    </dsp:sp>
    <dsp:sp modelId="{744FC250-CBF1-49F6-A236-36F2F49C522A}">
      <dsp:nvSpPr>
        <dsp:cNvPr id="0" name=""/>
        <dsp:cNvSpPr/>
      </dsp:nvSpPr>
      <dsp:spPr>
        <a:xfrm rot="5400000">
          <a:off x="-170880" y="1163228"/>
          <a:ext cx="1139204" cy="797443"/>
        </a:xfrm>
        <a:prstGeom prst="chevron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</a:t>
          </a:r>
        </a:p>
      </dsp:txBody>
      <dsp:txXfrm rot="-5400000">
        <a:off x="1" y="1391070"/>
        <a:ext cx="797443" cy="341761"/>
      </dsp:txXfrm>
    </dsp:sp>
    <dsp:sp modelId="{38B01E01-38EC-4B66-931B-D038DFCBE927}">
      <dsp:nvSpPr>
        <dsp:cNvPr id="0" name=""/>
        <dsp:cNvSpPr/>
      </dsp:nvSpPr>
      <dsp:spPr>
        <a:xfrm rot="5400000">
          <a:off x="1857280" y="-67489"/>
          <a:ext cx="740482" cy="2860156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Adhesion</a:t>
          </a:r>
        </a:p>
      </dsp:txBody>
      <dsp:txXfrm rot="-5400000">
        <a:off x="797444" y="1028494"/>
        <a:ext cx="2824009" cy="668188"/>
      </dsp:txXfrm>
    </dsp:sp>
    <dsp:sp modelId="{C884FF23-AE52-439F-B2AF-983FCC35B16F}">
      <dsp:nvSpPr>
        <dsp:cNvPr id="0" name=""/>
        <dsp:cNvSpPr/>
      </dsp:nvSpPr>
      <dsp:spPr>
        <a:xfrm rot="5400000">
          <a:off x="-170880" y="2154127"/>
          <a:ext cx="1139204" cy="797443"/>
        </a:xfrm>
        <a:prstGeom prst="chevron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</a:t>
          </a:r>
        </a:p>
      </dsp:txBody>
      <dsp:txXfrm rot="-5400000">
        <a:off x="1" y="2381969"/>
        <a:ext cx="797443" cy="341761"/>
      </dsp:txXfrm>
    </dsp:sp>
    <dsp:sp modelId="{3472AC27-0306-45E8-BEB9-E369CE9565C0}">
      <dsp:nvSpPr>
        <dsp:cNvPr id="0" name=""/>
        <dsp:cNvSpPr/>
      </dsp:nvSpPr>
      <dsp:spPr>
        <a:xfrm rot="5400000">
          <a:off x="1857280" y="923409"/>
          <a:ext cx="740482" cy="2860156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Constipation</a:t>
          </a:r>
        </a:p>
      </dsp:txBody>
      <dsp:txXfrm rot="-5400000">
        <a:off x="797444" y="2019393"/>
        <a:ext cx="2824009" cy="668188"/>
      </dsp:txXfrm>
    </dsp:sp>
    <dsp:sp modelId="{97DA131F-CD3F-42A4-A1A5-7DBDA956E3AB}">
      <dsp:nvSpPr>
        <dsp:cNvPr id="0" name=""/>
        <dsp:cNvSpPr/>
      </dsp:nvSpPr>
      <dsp:spPr>
        <a:xfrm rot="5400000">
          <a:off x="-170880" y="3145025"/>
          <a:ext cx="1139204" cy="797443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</a:t>
          </a:r>
        </a:p>
      </dsp:txBody>
      <dsp:txXfrm rot="-5400000">
        <a:off x="1" y="3372867"/>
        <a:ext cx="797443" cy="341761"/>
      </dsp:txXfrm>
    </dsp:sp>
    <dsp:sp modelId="{B0B221AF-D01D-4810-BE42-EED8F18BA5FA}">
      <dsp:nvSpPr>
        <dsp:cNvPr id="0" name=""/>
        <dsp:cNvSpPr/>
      </dsp:nvSpPr>
      <dsp:spPr>
        <a:xfrm rot="5400000">
          <a:off x="1857280" y="1914308"/>
          <a:ext cx="740482" cy="2860156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Gastroenteritis</a:t>
          </a:r>
        </a:p>
      </dsp:txBody>
      <dsp:txXfrm rot="-5400000">
        <a:off x="797444" y="3010292"/>
        <a:ext cx="2824009" cy="668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F1EAB-B315-421E-8EF3-5DFB9EF4DE3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62FD8-F442-429E-99A4-72D6C1CCBB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2FD8-F442-429E-99A4-72D6C1CCBBE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6" y="557800"/>
            <a:ext cx="8227314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3902223"/>
            <a:ext cx="8227314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8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4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57784"/>
            <a:ext cx="8227314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3902224"/>
            <a:ext cx="8227314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83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39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65129"/>
            <a:ext cx="805934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9" y="1895096"/>
            <a:ext cx="4040981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9" y="2842211"/>
            <a:ext cx="4040981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5925" y="1895096"/>
            <a:ext cx="4060883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5925" y="2842211"/>
            <a:ext cx="4060883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91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4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4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5" y="457201"/>
            <a:ext cx="3728117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17"/>
            <a:ext cx="4112514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95" y="3329989"/>
            <a:ext cx="3728117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1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5" y="457201"/>
            <a:ext cx="3728117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457216"/>
            <a:ext cx="4112514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95" y="3322708"/>
            <a:ext cx="3728117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3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42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557784"/>
            <a:ext cx="2140839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8" y="557784"/>
            <a:ext cx="5800725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57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6" y="557798"/>
            <a:ext cx="8227314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3902221"/>
            <a:ext cx="8227314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38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79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57784"/>
            <a:ext cx="8227314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3902222"/>
            <a:ext cx="8227314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09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77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65129"/>
            <a:ext cx="805934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8" y="1895096"/>
            <a:ext cx="4040981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8" y="2842211"/>
            <a:ext cx="4040981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5924" y="1895096"/>
            <a:ext cx="4060883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5924" y="2842211"/>
            <a:ext cx="4060883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04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0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0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4" y="457201"/>
            <a:ext cx="3728117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15"/>
            <a:ext cx="4112514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94" y="3329989"/>
            <a:ext cx="3728117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85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4" y="457201"/>
            <a:ext cx="3728117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457214"/>
            <a:ext cx="4112514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94" y="3322708"/>
            <a:ext cx="3728117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5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22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557784"/>
            <a:ext cx="2140839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8" y="557784"/>
            <a:ext cx="5800725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90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6" y="557792"/>
            <a:ext cx="8227314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3902215"/>
            <a:ext cx="8227314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05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6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57784"/>
            <a:ext cx="8227314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3902216"/>
            <a:ext cx="8227314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72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49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65129"/>
            <a:ext cx="805934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5" y="1895096"/>
            <a:ext cx="4040981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5" y="2842211"/>
            <a:ext cx="4040981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5921" y="1895096"/>
            <a:ext cx="4060883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5921" y="2842211"/>
            <a:ext cx="4060883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29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2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2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1" y="457201"/>
            <a:ext cx="3728117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09"/>
            <a:ext cx="4112514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91" y="3329989"/>
            <a:ext cx="3728117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84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1" y="457201"/>
            <a:ext cx="3728117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457208"/>
            <a:ext cx="4112514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91" y="3322708"/>
            <a:ext cx="3728117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85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51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557784"/>
            <a:ext cx="2140839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8" y="557784"/>
            <a:ext cx="5800725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73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6" y="557784"/>
            <a:ext cx="8227314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3902207"/>
            <a:ext cx="8227314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90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46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57784"/>
            <a:ext cx="8227314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3902208"/>
            <a:ext cx="8227314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99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33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05934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895096"/>
            <a:ext cx="4040981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842211"/>
            <a:ext cx="4040981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5917" y="1895096"/>
            <a:ext cx="4060883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5917" y="2842211"/>
            <a:ext cx="4060883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7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64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6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7" y="457200"/>
            <a:ext cx="3728117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01"/>
            <a:ext cx="4112514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87" y="3329989"/>
            <a:ext cx="3728117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9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7" y="457200"/>
            <a:ext cx="3728117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457200"/>
            <a:ext cx="4112514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87" y="3322708"/>
            <a:ext cx="3728117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5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42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557784"/>
            <a:ext cx="2140839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6" y="557784"/>
            <a:ext cx="5800725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8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F0175-40B7-47B3-A496-0FEF8653550B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433B3-977E-4EC5-B3E4-346E59FAB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8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7170358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801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6204"/>
            <a:ext cx="82296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6356367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7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7170358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799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6204"/>
            <a:ext cx="82296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6356365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4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7170358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793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6204"/>
            <a:ext cx="82296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6356359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2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7170358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785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6204"/>
            <a:ext cx="82296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>
                <a:solidFill>
                  <a:srgbClr val="000000"/>
                </a:solidFill>
              </a:rPr>
              <a:pPr/>
              <a:t>12/8/2021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6356351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16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Abdominal Emergency in Pediatrics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5410216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We’am</a:t>
            </a: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Sowan</a:t>
            </a: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Tamara </a:t>
            </a:r>
            <a:r>
              <a:rPr lang="en-US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Abd</a:t>
            </a: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Alqader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We’am</a:t>
            </a: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hatem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Picture 9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096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FF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Course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</a:t>
            </a:r>
            <a:r>
              <a:rPr lang="en-US" dirty="0" err="1"/>
              <a:t>inflammed</a:t>
            </a:r>
            <a:r>
              <a:rPr lang="en-US" dirty="0"/>
              <a:t> appendix may resolve </a:t>
            </a:r>
          </a:p>
          <a:p>
            <a:r>
              <a:rPr lang="en-US" dirty="0"/>
              <a:t>May Undergoes gangrene and perforation</a:t>
            </a:r>
          </a:p>
          <a:p>
            <a:r>
              <a:rPr lang="en-US" dirty="0"/>
              <a:t>Present as general peritonitis</a:t>
            </a:r>
          </a:p>
          <a:p>
            <a:r>
              <a:rPr lang="en-US" dirty="0"/>
              <a:t>Formation as localize mass or abscess</a:t>
            </a:r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2" y="4191000"/>
            <a:ext cx="2466975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AD63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Clinical Features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Localized RLQ Pain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Nausea &amp; Vomiting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Anorexia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Constipation or diarrhea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Urinary Urgency &amp;frequency </a:t>
            </a:r>
          </a:p>
        </p:txBody>
      </p:sp>
      <p:pic>
        <p:nvPicPr>
          <p:cNvPr id="5" name="Picture 4" descr="female-nurse-using-digital-thermometer-260nw-1698249673.jpg"/>
          <p:cNvPicPr>
            <a:picLocks noChangeAspect="1"/>
          </p:cNvPicPr>
          <p:nvPr/>
        </p:nvPicPr>
        <p:blipFill>
          <a:blip r:embed="rId2"/>
          <a:srcRect b="5714"/>
          <a:stretch>
            <a:fillRect/>
          </a:stretch>
        </p:blipFill>
        <p:spPr>
          <a:xfrm>
            <a:off x="5489865" y="3352800"/>
            <a:ext cx="2949286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ppendicitis-symptoms-appendix-disease-abdominal-pain-infographic-diarrhea-vomiting-emergency-case-revention-appendicitis-182933183.jpg"/>
          <p:cNvPicPr>
            <a:picLocks noGrp="1" noChangeAspect="1"/>
          </p:cNvPicPr>
          <p:nvPr>
            <p:ph idx="1"/>
          </p:nvPr>
        </p:nvPicPr>
        <p:blipFill>
          <a:blip r:embed="rId2"/>
          <a:srcRect b="571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7F7F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3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Pyrexia &amp; </a:t>
            </a:r>
            <a:r>
              <a:rPr lang="en-US" sz="2800" dirty="0" err="1"/>
              <a:t>Tachyardia</a:t>
            </a:r>
            <a:endParaRPr lang="en-US" sz="2800" dirty="0"/>
          </a:p>
          <a:p>
            <a:r>
              <a:rPr lang="en-US" sz="2800" dirty="0"/>
              <a:t>The child reluctant to move or cough</a:t>
            </a:r>
          </a:p>
          <a:p>
            <a:r>
              <a:rPr lang="en-US" sz="2800" dirty="0" err="1"/>
              <a:t>Localised</a:t>
            </a:r>
            <a:r>
              <a:rPr lang="en-US" sz="2800" dirty="0"/>
              <a:t> Tenderness at RIF</a:t>
            </a:r>
          </a:p>
          <a:p>
            <a:r>
              <a:rPr lang="en-US" sz="2800" dirty="0"/>
              <a:t>Muscle irritation (</a:t>
            </a:r>
            <a:r>
              <a:rPr lang="en-US" sz="2800" dirty="0" err="1"/>
              <a:t>psoas</a:t>
            </a:r>
            <a:r>
              <a:rPr lang="en-US" sz="2800" dirty="0"/>
              <a:t> &amp; </a:t>
            </a:r>
            <a:r>
              <a:rPr lang="en-US" sz="2800" dirty="0" err="1"/>
              <a:t>obturator</a:t>
            </a:r>
            <a:r>
              <a:rPr lang="en-US" sz="2800" dirty="0"/>
              <a:t> sign )</a:t>
            </a:r>
          </a:p>
          <a:p>
            <a:r>
              <a:rPr lang="en-US" sz="2800" dirty="0"/>
              <a:t>Release tenderness ( </a:t>
            </a:r>
            <a:r>
              <a:rPr lang="en-US" sz="2800" dirty="0" err="1"/>
              <a:t>Rovsing’s</a:t>
            </a:r>
            <a:r>
              <a:rPr lang="en-US" sz="2800" dirty="0"/>
              <a:t> sign , Rebound tenderness )</a:t>
            </a:r>
          </a:p>
          <a:p>
            <a:r>
              <a:rPr lang="en-US" sz="2800" dirty="0"/>
              <a:t>Muscle guarding and rigidity over the site of </a:t>
            </a:r>
            <a:r>
              <a:rPr lang="en-US" sz="2800" dirty="0" err="1"/>
              <a:t>inflammed</a:t>
            </a:r>
            <a:r>
              <a:rPr lang="en-US" sz="2800" dirty="0"/>
              <a:t> appendix</a:t>
            </a: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2" y="4953000"/>
            <a:ext cx="380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8"/>
            <a:ext cx="8229600" cy="4144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br>
              <a:rPr lang="en-US" b="1" dirty="0"/>
            </a:br>
            <a:r>
              <a:rPr lang="en-US" b="1" dirty="0"/>
              <a:t>1-CBC (</a:t>
            </a:r>
            <a:r>
              <a:rPr lang="en-US" b="1" dirty="0" err="1"/>
              <a:t>neutrophil</a:t>
            </a:r>
            <a:r>
              <a:rPr lang="en-US" b="1" dirty="0"/>
              <a:t> </a:t>
            </a:r>
            <a:r>
              <a:rPr lang="en-US" b="1" dirty="0" err="1"/>
              <a:t>leukocytosis</a:t>
            </a:r>
            <a:r>
              <a:rPr lang="en-US" b="1" dirty="0"/>
              <a:t>)</a:t>
            </a:r>
          </a:p>
          <a:p>
            <a:pPr>
              <a:buNone/>
            </a:pPr>
            <a:r>
              <a:rPr lang="en-US" b="1" dirty="0"/>
              <a:t>     </a:t>
            </a:r>
          </a:p>
          <a:p>
            <a:pPr>
              <a:buNone/>
            </a:pPr>
            <a:r>
              <a:rPr lang="en-US" b="1" dirty="0"/>
              <a:t>      2-CRP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2-Abdominal X-ray (abdominal bowel dilatation, </a:t>
            </a:r>
            <a:r>
              <a:rPr lang="en-US" b="1" dirty="0" err="1"/>
              <a:t>fecolith</a:t>
            </a:r>
            <a:r>
              <a:rPr lang="en-US" b="1" dirty="0"/>
              <a:t> calcification)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3-U/S (</a:t>
            </a:r>
            <a:r>
              <a:rPr lang="en-US" b="1" dirty="0" err="1"/>
              <a:t>noncompressable</a:t>
            </a:r>
            <a:r>
              <a:rPr lang="en-US" b="1" dirty="0"/>
              <a:t> tubular mass with diameter &gt; 6mm, free peritoneal fluid,</a:t>
            </a:r>
            <a:br>
              <a:rPr lang="en-US" b="1" dirty="0"/>
            </a:br>
            <a:r>
              <a:rPr lang="en-US" b="1" dirty="0"/>
              <a:t>mesenteric thickening, target sign, </a:t>
            </a:r>
            <a:r>
              <a:rPr lang="en-US" b="1" dirty="0" err="1"/>
              <a:t>appendicular</a:t>
            </a:r>
            <a:r>
              <a:rPr lang="en-US" b="1" dirty="0"/>
              <a:t> mass, frank abscess)</a:t>
            </a:r>
          </a:p>
          <a:p>
            <a:pPr>
              <a:buNone/>
            </a:pPr>
            <a:r>
              <a:rPr lang="en-US" b="1" dirty="0"/>
              <a:t>       </a:t>
            </a:r>
          </a:p>
          <a:p>
            <a:pPr>
              <a:buNone/>
            </a:pPr>
            <a:r>
              <a:rPr lang="en-US" b="1" dirty="0"/>
              <a:t>       4-CT scanning : selectively used 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381000"/>
            <a:ext cx="69342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/>
              <a:t>Investigation:</a:t>
            </a:r>
            <a:endParaRPr lang="en-US" sz="4000" dirty="0"/>
          </a:p>
        </p:txBody>
      </p:sp>
      <p:pic>
        <p:nvPicPr>
          <p:cNvPr id="5" name="Picture 4" descr="146b652729bf596c71cd2e1dc6ff14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711700"/>
            <a:ext cx="29972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953000"/>
            <a:ext cx="42672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Acute appendicitis could coexist with pneumonia , tonsillitis or </a:t>
            </a:r>
            <a:r>
              <a:rPr lang="en-US" dirty="0" err="1"/>
              <a:t>lymphadenopathy</a:t>
            </a:r>
            <a:endParaRPr lang="en-US" dirty="0"/>
          </a:p>
          <a:p>
            <a:endParaRPr lang="en-US" dirty="0"/>
          </a:p>
          <a:p>
            <a:r>
              <a:rPr lang="en-US" dirty="0"/>
              <a:t>Gastroenteritis may occur co-incident with acute appendicitis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0050970-bff0-45f4-a2ed-503f4694d5f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616d3e8-4090-403c-9628-17a68960c1d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" y="0"/>
            <a:ext cx="9143999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ngtree-yellow-question-mark-on-a-light-blue-pastel-background-3d-illustration-image_443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400" y="3657616"/>
            <a:ext cx="5334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/>
              <a:t>Why is appendicitis an emergency in children 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3200" dirty="0"/>
              <a:t>The younger the patient the earlier the perforation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3048000"/>
          </a:xfrm>
        </p:spPr>
        <p:txBody>
          <a:bodyPr/>
          <a:lstStyle/>
          <a:p>
            <a:r>
              <a:rPr lang="en-US" dirty="0"/>
              <a:t>Young children have an undeveloped </a:t>
            </a:r>
            <a:r>
              <a:rPr lang="en-US" dirty="0" err="1"/>
              <a:t>omentum</a:t>
            </a:r>
            <a:r>
              <a:rPr lang="en-US" dirty="0"/>
              <a:t> that is not able to limit the purulent material effusion from a perforation. For this reason, diffuse peritonitis following a perforation is more likely in young children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133600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young children could show atypical or delayed symptoms presentation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ngtree-yellow-question-mark-on-a-light-blue-pastel-background-3d-illustration-image_443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3657608"/>
            <a:ext cx="5334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/>
              <a:t>Why is baby appendix so rare 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cardinal symptoms :  </a:t>
            </a:r>
            <a:br>
              <a:rPr lang="en-US" b="0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 descr="depositphotos_303841378-stock-illustration-kid-boy-having-diarrhea-vec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975" y="3962400"/>
            <a:ext cx="2929033" cy="2667000"/>
          </a:xfrm>
          <a:prstGeom prst="rect">
            <a:avLst/>
          </a:prstGeom>
        </p:spPr>
      </p:pic>
      <p:pic>
        <p:nvPicPr>
          <p:cNvPr id="6" name="Picture 5" descr="sick-girl-vomiting-cartoon-illustration-932199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962400"/>
            <a:ext cx="2590800" cy="2590800"/>
          </a:xfrm>
          <a:prstGeom prst="rect">
            <a:avLst/>
          </a:prstGeom>
        </p:spPr>
      </p:pic>
      <p:pic>
        <p:nvPicPr>
          <p:cNvPr id="7" name="Picture 6" descr="little-boy-standing-his-hands-his-stomach-pain-vector-illustration-kid-suffering-stomachache-feeling-172544702.jpg"/>
          <p:cNvPicPr>
            <a:picLocks noChangeAspect="1"/>
          </p:cNvPicPr>
          <p:nvPr/>
        </p:nvPicPr>
        <p:blipFill>
          <a:blip r:embed="rId4" cstate="print"/>
          <a:srcRect b="9710"/>
          <a:stretch>
            <a:fillRect/>
          </a:stretch>
        </p:blipFill>
        <p:spPr>
          <a:xfrm>
            <a:off x="304808" y="3810000"/>
            <a:ext cx="2878111" cy="27432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3276600" y="1600200"/>
            <a:ext cx="2743200" cy="2286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6248400" y="1752600"/>
            <a:ext cx="2667000" cy="2057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304800" y="1600200"/>
            <a:ext cx="2667000" cy="21336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" y="2133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5516" y="2362200"/>
            <a:ext cx="2165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vomiting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2438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diarrhea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5721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 Acute appendicitis is rare in neonates because :</a:t>
            </a:r>
          </a:p>
          <a:p>
            <a:r>
              <a:rPr lang="en-US" dirty="0"/>
              <a:t>they present a funnel-shaped appendix </a:t>
            </a:r>
          </a:p>
          <a:p>
            <a:r>
              <a:rPr lang="en-US" dirty="0"/>
              <a:t> have liquid diet</a:t>
            </a:r>
          </a:p>
          <a:p>
            <a:r>
              <a:rPr lang="en-US" dirty="0"/>
              <a:t> supine posture</a:t>
            </a:r>
          </a:p>
          <a:p>
            <a:r>
              <a:rPr lang="en-US" dirty="0"/>
              <a:t> low frequency of gastrointestinal and upper respiratory tract infections.</a:t>
            </a:r>
          </a:p>
          <a:p>
            <a:r>
              <a:rPr lang="en-US" dirty="0"/>
              <a:t> Furthermore, there is evidence that breast-feeding could reduce the risk of appendicitis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5334016"/>
            <a:ext cx="70866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Between 1-2 years of age, the appendix becomes similar to that of an adult and the susceptibility to inflammation increases.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ngtree-yellow-question-mark-on-a-light-blue-pastel-background-3d-illustration-image_443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3581400"/>
            <a:ext cx="5029200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Why is appendicitis misdiagnosed 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1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br>
              <a:rPr lang="en-US" b="1" dirty="0"/>
            </a:br>
            <a:r>
              <a:rPr lang="en-US" b="1" dirty="0"/>
              <a:t>1-Mesenteric lymphadenitis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2-Primary peritonitis(mostly in females)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3-Meckel's </a:t>
            </a:r>
            <a:r>
              <a:rPr lang="en-US" b="1" dirty="0" err="1"/>
              <a:t>diverticulum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4-Rupture or torsion of ovarian cyst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4-Omentum torsion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5-Suppurating deep iliac lymph node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228616"/>
            <a:ext cx="68580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/>
              <a:t>DDx</a:t>
            </a:r>
            <a:endParaRPr lang="en-US" sz="4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/>
              <a:t>Appendectomy either open technique or laparoscopic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41803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/>
              <a:t>Perforated</a:t>
            </a:r>
            <a:r>
              <a:rPr lang="en-US" sz="2400" dirty="0"/>
              <a:t> </a:t>
            </a:r>
            <a:r>
              <a:rPr lang="en-US" sz="2400" b="1" dirty="0"/>
              <a:t>appendicitis</a:t>
            </a:r>
            <a:endParaRPr lang="en-US" sz="2400" dirty="0"/>
          </a:p>
          <a:p>
            <a:br>
              <a:rPr lang="en-US" sz="2400" dirty="0"/>
            </a:br>
            <a:r>
              <a:rPr lang="en-US" sz="2400" b="1" dirty="0" err="1"/>
              <a:t>Appendicular</a:t>
            </a:r>
            <a:r>
              <a:rPr lang="en-US" sz="2400" dirty="0"/>
              <a:t> </a:t>
            </a:r>
            <a:r>
              <a:rPr lang="en-US" sz="2400" b="1" dirty="0"/>
              <a:t>mass</a:t>
            </a:r>
            <a:endParaRPr lang="en-US" sz="2400" dirty="0"/>
          </a:p>
          <a:p>
            <a:br>
              <a:rPr lang="en-US" sz="2400" dirty="0"/>
            </a:br>
            <a:r>
              <a:rPr lang="en-US" sz="2400" b="1" dirty="0" err="1"/>
              <a:t>Appendicular</a:t>
            </a:r>
            <a:r>
              <a:rPr lang="en-US" sz="2400" dirty="0"/>
              <a:t> </a:t>
            </a:r>
            <a:r>
              <a:rPr lang="en-US" sz="2400" b="1" dirty="0"/>
              <a:t>abscess</a:t>
            </a:r>
            <a:endParaRPr lang="en-US" sz="2400" dirty="0"/>
          </a:p>
          <a:p>
            <a:br>
              <a:rPr lang="en-US" sz="2400" dirty="0"/>
            </a:b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33400" y="2743200"/>
            <a:ext cx="8229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Complications</a:t>
            </a:r>
            <a:endParaRPr lang="en-US" sz="3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ngtree-yellow-question-mark-on-a-light-blue-pastel-background-3d-illustration-image_443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8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is</a:t>
            </a:r>
            <a:br>
              <a:rPr lang="en-US" b="1" dirty="0"/>
            </a:br>
            <a:r>
              <a:rPr lang="en-US" b="1" dirty="0"/>
              <a:t> MESENTERIC LYMPH</a:t>
            </a:r>
            <a:br>
              <a:rPr lang="en-US" b="1" dirty="0"/>
            </a:br>
            <a:r>
              <a:rPr lang="en-US" b="1" dirty="0"/>
              <a:t>ADENITIS ?</a:t>
            </a:r>
            <a:br>
              <a:rPr lang="en-US" b="0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29600" cy="1524000"/>
          </a:xfrm>
        </p:spPr>
        <p:txBody>
          <a:bodyPr/>
          <a:lstStyle/>
          <a:p>
            <a:r>
              <a:rPr lang="en-US" b="1" dirty="0"/>
              <a:t>inflammation (swelling) of the lymph nodes in the abdomen</a:t>
            </a:r>
            <a:r>
              <a:rPr lang="en-US" dirty="0"/>
              <a:t> </a:t>
            </a:r>
          </a:p>
        </p:txBody>
      </p:sp>
      <p:pic>
        <p:nvPicPr>
          <p:cNvPr id="4" name="Picture 3" descr="mesenteric-lymphadenitis-709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41910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mesenteric-lymphadenitis-71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76400"/>
            <a:ext cx="4191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1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    </a:t>
            </a:r>
            <a:r>
              <a:rPr lang="en-US" sz="2400" b="1" dirty="0"/>
              <a:t>1- short attacks of central abdominal pain lasting from 10 to 30 minutes , commonly associated with vomiting</a:t>
            </a:r>
          </a:p>
          <a:p>
            <a:pPr>
              <a:buNone/>
            </a:pPr>
            <a:br>
              <a:rPr lang="en-US" sz="2400" b="0" dirty="0"/>
            </a:br>
            <a:r>
              <a:rPr lang="en-US" sz="2400" b="1" dirty="0"/>
              <a:t>2-fever </a:t>
            </a:r>
            <a:endParaRPr lang="en-US" sz="2400" b="0" dirty="0"/>
          </a:p>
          <a:p>
            <a:pPr>
              <a:buNone/>
            </a:pPr>
            <a:br>
              <a:rPr lang="en-US" sz="2400" b="0" dirty="0"/>
            </a:br>
            <a:r>
              <a:rPr lang="en-US" sz="2400" b="1" dirty="0"/>
              <a:t>3-Hx of UT infection or Gastroenteritis</a:t>
            </a:r>
            <a:endParaRPr lang="en-US" sz="2400" b="0" dirty="0"/>
          </a:p>
          <a:p>
            <a:pPr>
              <a:buNone/>
            </a:pPr>
            <a:br>
              <a:rPr lang="en-US" sz="2400" b="0" dirty="0"/>
            </a:br>
            <a:r>
              <a:rPr lang="en-US" sz="2400" b="1" dirty="0"/>
              <a:t>4-Absence of rigidity</a:t>
            </a:r>
            <a:endParaRPr lang="en-US" sz="2400" b="0" dirty="0"/>
          </a:p>
          <a:p>
            <a:pPr>
              <a:buNone/>
            </a:pPr>
            <a:br>
              <a:rPr lang="en-US" sz="2400" b="0" dirty="0"/>
            </a:br>
            <a:r>
              <a:rPr lang="en-US" sz="2400" b="1" dirty="0"/>
              <a:t>5-NO sign of localized peritonitis</a:t>
            </a:r>
            <a:br>
              <a:rPr lang="en-US" sz="2400" b="0" dirty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638816"/>
            <a:ext cx="62484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Abdominal tenderness is poorly localized, and when present, shifting tenderness is a valuable sign for differentiating the condition from appendicitis.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5105416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There is a Difficulty in distinguishing from Acute Appendicitis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600200" y="228605"/>
            <a:ext cx="57150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/>
              <a:t>Presentation</a:t>
            </a:r>
            <a:r>
              <a:rPr lang="en-US" sz="3200" dirty="0"/>
              <a:t>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b="1" dirty="0"/>
              <a:t>Self-limiting (Symptomatic </a:t>
            </a:r>
            <a:r>
              <a:rPr lang="en-US" b="1" dirty="0" err="1"/>
              <a:t>treartment</a:t>
            </a:r>
            <a:r>
              <a:rPr lang="en-US" b="1" dirty="0"/>
              <a:t>)</a:t>
            </a:r>
          </a:p>
          <a:p>
            <a:pPr>
              <a:buNone/>
            </a:pPr>
            <a:r>
              <a:rPr lang="en-US" dirty="0"/>
              <a:t>bed rest and simple analgesia is the only treatment necessary </a:t>
            </a:r>
            <a:br>
              <a:rPr lang="en-US" b="0" dirty="0"/>
            </a:br>
            <a:endParaRPr lang="en-US" b="0" dirty="0"/>
          </a:p>
          <a:p>
            <a:pPr>
              <a:buNone/>
            </a:pPr>
            <a:r>
              <a:rPr lang="en-US" dirty="0"/>
              <a:t>If at a second examination a few hours later, acute appendicitis cannot be excluded, it is safer to perform either appendectomy or diagnostic laparoscopy.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457200"/>
            <a:ext cx="6858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/>
              <a:t>Treatment</a:t>
            </a:r>
            <a:r>
              <a:rPr lang="en-US" sz="4000" dirty="0"/>
              <a:t>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E6E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BB0B2F-84A3-44CB-AE29-06D1794C3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8"/>
          <a:stretch/>
        </p:blipFill>
        <p:spPr>
          <a:xfrm>
            <a:off x="-1" y="10"/>
            <a:ext cx="9144001" cy="685799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91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2E6E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2C29D-F81D-49A6-B872-CC6E1F816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7392" y="2916497"/>
            <a:ext cx="4843917" cy="1025013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Intussusception</a:t>
            </a:r>
          </a:p>
        </p:txBody>
      </p:sp>
    </p:spTree>
    <p:extLst>
      <p:ext uri="{BB962C8B-B14F-4D97-AF65-F5344CB8AC3E}">
        <p14:creationId xmlns:p14="http://schemas.microsoft.com/office/powerpoint/2010/main" val="290683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7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7AB5C-2B95-4F84-88EC-235F7E02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07" y="243787"/>
            <a:ext cx="6921650" cy="634780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3C74B-295B-41F3-B967-21F69263D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30" y="1223749"/>
            <a:ext cx="9018884" cy="4985322"/>
          </a:xfrm>
        </p:spPr>
        <p:txBody>
          <a:bodyPr>
            <a:noAutofit/>
          </a:bodyPr>
          <a:lstStyle/>
          <a:p>
            <a:r>
              <a:rPr lang="en-US" sz="2600" b="0" i="0" u="none" strike="noStrike" dirty="0">
                <a:solidFill>
                  <a:srgbClr val="000000"/>
                </a:solidFill>
                <a:effectLst/>
              </a:rPr>
              <a:t>Invagination of proximal portion of the intestine into an adjacent distal segment resulting in obstruction.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</a:rPr>
              <a:t>Usually happen in ileocecal region (more than 80%)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</a:rPr>
              <a:t>More c</a:t>
            </a:r>
            <a:r>
              <a:rPr lang="en-US" sz="2600" dirty="0">
                <a:solidFill>
                  <a:srgbClr val="000000"/>
                </a:solidFill>
              </a:rPr>
              <a:t>ommon among plump infants between the age of 4-12 months</a:t>
            </a:r>
            <a:endParaRPr lang="en-US" sz="2600" b="0" i="0" u="none" strike="noStrike" dirty="0">
              <a:solidFill>
                <a:srgbClr val="000000"/>
              </a:solidFill>
              <a:effectLst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</a:rPr>
              <a:t>Boys are more common affected than girls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</a:rPr>
              <a:t>Compression of the mesenteric vessels cause a strangulation, and it        may progress to gangrene and perforation (life-threatening condition).</a:t>
            </a:r>
            <a:endParaRPr lang="en-US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7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1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All abdominal pain in childhood lasting 3-4 hours should be regarded as a potential abdominal emergency until proven otherwise.</a:t>
            </a:r>
          </a:p>
          <a:p>
            <a:pPr fontAlgn="base"/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Persistent vomiting should raise the possibility of a small bowel obstruction.</a:t>
            </a:r>
          </a:p>
          <a:p>
            <a:pPr fontAlgn="base"/>
            <a:endParaRPr lang="en-US" b="1" dirty="0"/>
          </a:p>
          <a:p>
            <a:pPr fontAlgn="base"/>
            <a:r>
              <a:rPr lang="en-US" b="1" dirty="0">
                <a:solidFill>
                  <a:srgbClr val="FF6699"/>
                </a:solidFill>
              </a:rPr>
              <a:t>Diarrhea lasting more than 24hours ,should suggest the possibility of a pelvic lesion.</a:t>
            </a:r>
            <a:br>
              <a:rPr lang="en-US" b="0" dirty="0">
                <a:solidFill>
                  <a:srgbClr val="FF6699"/>
                </a:solidFill>
              </a:rPr>
            </a:br>
            <a:endParaRPr lang="en-US" dirty="0">
              <a:solidFill>
                <a:srgbClr val="FF66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7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E60B2-8009-468C-92E6-160D42D3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1" y="707942"/>
            <a:ext cx="8207478" cy="4858867"/>
          </a:xfrm>
        </p:spPr>
        <p:txBody>
          <a:bodyPr>
            <a:normAutofit/>
          </a:bodyPr>
          <a:lstStyle/>
          <a:p>
            <a:r>
              <a:rPr lang="en-US" sz="2600" dirty="0"/>
              <a:t>Classified according to the site into:</a:t>
            </a:r>
          </a:p>
          <a:p>
            <a:r>
              <a:rPr lang="en-US" sz="2600" dirty="0"/>
              <a:t>1- Inner </a:t>
            </a:r>
            <a:r>
              <a:rPr lang="en-US" sz="2600" b="0" i="0" u="none" strike="noStrike" dirty="0">
                <a:effectLst/>
              </a:rPr>
              <a:t>intussusceptum</a:t>
            </a:r>
            <a:r>
              <a:rPr lang="en-US" sz="2600" dirty="0"/>
              <a:t>: proximal portion of the intestine</a:t>
            </a:r>
          </a:p>
          <a:p>
            <a:r>
              <a:rPr lang="en-US" sz="2600" dirty="0"/>
              <a:t>2- Outer i</a:t>
            </a:r>
            <a:r>
              <a:rPr lang="en-US" sz="2600" b="0" i="0" u="none" strike="noStrike" dirty="0">
                <a:effectLst/>
              </a:rPr>
              <a:t>ntussuscepiens</a:t>
            </a:r>
            <a:r>
              <a:rPr lang="en-US" sz="2600" dirty="0"/>
              <a:t>: distal portion of the intestine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90C073-90B4-43CA-85D5-AF649D35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6" y="3430142"/>
            <a:ext cx="3551135" cy="2950943"/>
          </a:xfrm>
          <a:prstGeom prst="rect">
            <a:avLst/>
          </a:prstGeom>
        </p:spPr>
      </p:pic>
      <p:pic>
        <p:nvPicPr>
          <p:cNvPr id="4" name="Picture 3" descr="A picture containing person, person, indoor, dish&#10;&#10;Description automatically generated">
            <a:extLst>
              <a:ext uri="{FF2B5EF4-FFF2-40B4-BE49-F238E27FC236}">
                <a16:creationId xmlns:a16="http://schemas.microsoft.com/office/drawing/2014/main" id="{4F7D48BA-9560-4185-9DD1-474639F3F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02" y="2763016"/>
            <a:ext cx="3551135" cy="40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1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EB57C9-BD5E-4F2F-8A5A-C17D4B5F2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A601AB-386B-4C7C-8D4A-4B37D25A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3" y="19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2CB83-A440-4A0E-9478-16E9E3F02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63" y="170781"/>
            <a:ext cx="8227314" cy="976049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Causes: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52EED-94D3-48D5-9346-209AA35FB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94" y="1146830"/>
            <a:ext cx="8738420" cy="4213149"/>
          </a:xfrm>
        </p:spPr>
        <p:txBody>
          <a:bodyPr anchor="t">
            <a:noAutofit/>
          </a:bodyPr>
          <a:lstStyle/>
          <a:p>
            <a:pPr rtl="0" fontAlgn="base">
              <a:spcBef>
                <a:spcPts val="225"/>
              </a:spcBef>
              <a:spcAft>
                <a:spcPts val="0"/>
              </a:spcAft>
            </a:pPr>
            <a:r>
              <a:rPr lang="en-US" sz="1800" b="1" i="0" u="none" strike="noStrike" dirty="0">
                <a:effectLst/>
              </a:rPr>
              <a:t>Primary (unknown); 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</a:rPr>
              <a:t>Peak incidence is between 5 to 10 months of age.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 80% under the age of  two years.</a:t>
            </a:r>
          </a:p>
          <a:p>
            <a:pPr marL="742950" lvl="1" indent="-285750" algn="l"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effectLst/>
              </a:rPr>
              <a:t>Weaning theory (i.e. Weaning may lead to a change in the bowel flora, which produce edematous payer's patches). Their common site is ileum.</a:t>
            </a:r>
          </a:p>
          <a:p>
            <a:pPr marL="742950" lvl="1" indent="-285750" algn="l"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effectLst/>
              </a:rPr>
              <a:t>Viral infection theory (i.e</a:t>
            </a:r>
            <a:r>
              <a:rPr lang="en-US" sz="1800" dirty="0"/>
              <a:t>.</a:t>
            </a:r>
            <a:r>
              <a:rPr lang="en-US" sz="1800" b="0" i="0" u="none" strike="noStrike" dirty="0">
                <a:effectLst/>
              </a:rPr>
              <a:t> Infection may lead to produce edematous, hyperplastic  payer's patches).usually caused by Rota virus or norovirus.</a:t>
            </a:r>
          </a:p>
          <a:p>
            <a:pPr rtl="0" fontAlgn="base">
              <a:spcBef>
                <a:spcPts val="405"/>
              </a:spcBef>
              <a:spcAft>
                <a:spcPts val="0"/>
              </a:spcAft>
            </a:pPr>
            <a:br>
              <a:rPr lang="en-US" sz="1800" b="0" dirty="0">
                <a:effectLst/>
              </a:rPr>
            </a:br>
            <a:r>
              <a:rPr lang="en-US" sz="1800" b="1" i="0" u="none" strike="noStrike" dirty="0">
                <a:effectLst/>
              </a:rPr>
              <a:t>Secondary; </a:t>
            </a:r>
          </a:p>
          <a:p>
            <a:pPr rtl="0" fontAlgn="base">
              <a:spcBef>
                <a:spcPts val="405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</a:rPr>
              <a:t>2% of children, secondary to a pathological lead point.</a:t>
            </a:r>
          </a:p>
          <a:p>
            <a:pPr rtl="0" fontAlgn="base">
              <a:spcBef>
                <a:spcPts val="4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 More in older children, over the age of 2 years.</a:t>
            </a:r>
          </a:p>
          <a:p>
            <a:pPr rtl="0" fontAlgn="base">
              <a:spcBef>
                <a:spcPts val="4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 Such as</a:t>
            </a:r>
          </a:p>
          <a:p>
            <a:pPr rtl="0" fontAlgn="base">
              <a:spcBef>
                <a:spcPts val="405"/>
              </a:spcBef>
              <a:spcAft>
                <a:spcPts val="0"/>
              </a:spcAft>
            </a:pPr>
            <a:r>
              <a:rPr lang="en-US" sz="1800" dirty="0">
                <a:solidFill>
                  <a:srgbClr val="A0C2A0"/>
                </a:solidFill>
              </a:rPr>
              <a:t>       1. </a:t>
            </a:r>
            <a:r>
              <a:rPr lang="en-US" sz="1800" b="0" i="0" u="none" strike="noStrike" dirty="0">
                <a:effectLst/>
              </a:rPr>
              <a:t>Meckel’s diverticulum or</a:t>
            </a:r>
          </a:p>
          <a:p>
            <a:pPr marL="742950" lvl="1" indent="-285750" algn="l"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800" b="0" i="0" u="none" strike="noStrike" dirty="0">
                <a:effectLst/>
              </a:rPr>
              <a:t> Mucosal polyps (overgrowth of intestine)</a:t>
            </a:r>
          </a:p>
          <a:p>
            <a:pPr marL="742950" lvl="1" indent="-285750" algn="l"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800" b="0" i="0" u="none" strike="noStrike" dirty="0">
                <a:effectLst/>
              </a:rPr>
              <a:t>Enteric duplication cyst or Submucosal cyst</a:t>
            </a:r>
          </a:p>
          <a:p>
            <a:pPr marL="742950" lvl="1" indent="-285750" algn="l"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800" b="0" i="0" u="none" strike="noStrike" dirty="0">
                <a:effectLst/>
              </a:rPr>
              <a:t>Underlying Bowel malignancy (as a lymphoma)</a:t>
            </a:r>
          </a:p>
          <a:p>
            <a:endParaRPr lang="en-US" sz="1800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20BD367-B6D1-4DEF-92B7-731277847BC4}"/>
              </a:ext>
            </a:extLst>
          </p:cNvPr>
          <p:cNvSpPr/>
          <p:nvPr/>
        </p:nvSpPr>
        <p:spPr>
          <a:xfrm>
            <a:off x="6324601" y="3923090"/>
            <a:ext cx="2579738" cy="2583700"/>
          </a:xfrm>
          <a:prstGeom prst="wedgeRectCallou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en-US" sz="1500" dirty="0">
                <a:solidFill>
                  <a:srgbClr val="000000"/>
                </a:solidFill>
              </a:rPr>
              <a:t>Most cases are considered Idiopathic.</a:t>
            </a:r>
            <a:endParaRPr lang="en-US" sz="1500" dirty="0">
              <a:solidFill>
                <a:srgbClr val="A04DA3"/>
              </a:solidFill>
            </a:endParaRPr>
          </a:p>
          <a:p>
            <a:pPr fontAlgn="base">
              <a:spcBef>
                <a:spcPts val="225"/>
              </a:spcBef>
            </a:pPr>
            <a:br>
              <a:rPr lang="en-US" sz="1500" dirty="0">
                <a:solidFill>
                  <a:srgbClr val="000000"/>
                </a:solidFill>
              </a:rPr>
            </a:br>
            <a:r>
              <a:rPr lang="en-US" sz="1500" dirty="0">
                <a:solidFill>
                  <a:srgbClr val="000000"/>
                </a:solidFill>
              </a:rPr>
              <a:t>RISK FACTORS : </a:t>
            </a:r>
            <a:endParaRPr lang="en-US" sz="1500" dirty="0">
              <a:solidFill>
                <a:srgbClr val="A04DA3"/>
              </a:solidFill>
            </a:endParaRPr>
          </a:p>
          <a:p>
            <a:pPr fontAlgn="base">
              <a:spcBef>
                <a:spcPts val="225"/>
              </a:spcBef>
            </a:pPr>
            <a:r>
              <a:rPr lang="en-US" sz="1500" dirty="0">
                <a:solidFill>
                  <a:srgbClr val="000000"/>
                </a:solidFill>
              </a:rPr>
              <a:t>    1. Having one previously. </a:t>
            </a:r>
            <a:endParaRPr lang="en-US" sz="1500" dirty="0">
              <a:solidFill>
                <a:srgbClr val="A04DA3"/>
              </a:solidFill>
            </a:endParaRPr>
          </a:p>
          <a:p>
            <a:pPr fontAlgn="base">
              <a:spcBef>
                <a:spcPts val="225"/>
              </a:spcBef>
            </a:pPr>
            <a:r>
              <a:rPr lang="en-US" sz="1500" dirty="0">
                <a:solidFill>
                  <a:srgbClr val="000000"/>
                </a:solidFill>
              </a:rPr>
              <a:t>    2. Having a sibling with intussusception.</a:t>
            </a:r>
            <a:endParaRPr lang="en-US" sz="1500" dirty="0">
              <a:solidFill>
                <a:srgbClr val="A04DA3"/>
              </a:solidFill>
            </a:endParaRPr>
          </a:p>
          <a:p>
            <a:pPr fontAlgn="base">
              <a:spcBef>
                <a:spcPts val="225"/>
              </a:spcBef>
            </a:pPr>
            <a:r>
              <a:rPr lang="en-US" sz="1500" dirty="0">
                <a:solidFill>
                  <a:srgbClr val="000000"/>
                </a:solidFill>
              </a:rPr>
              <a:t>    3. Having intestinal malrotation.</a:t>
            </a:r>
            <a:endParaRPr lang="en-US" sz="1500" dirty="0">
              <a:solidFill>
                <a:srgbClr val="A04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6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7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02BA1-739C-4C52-8E88-4EA5F4B6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5" y="-945299"/>
            <a:ext cx="6921650" cy="1890597"/>
          </a:xfrm>
        </p:spPr>
        <p:txBody>
          <a:bodyPr>
            <a:normAutofit/>
          </a:bodyPr>
          <a:lstStyle/>
          <a:p>
            <a:r>
              <a:rPr lang="en-US" dirty="0"/>
              <a:t>Clinical manifestation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2FF03-5F50-41B8-ACD0-2C4BFC2F3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45" y="1297858"/>
            <a:ext cx="8406581" cy="5250426"/>
          </a:xfrm>
        </p:spPr>
        <p:txBody>
          <a:bodyPr>
            <a:noAutofit/>
          </a:bodyPr>
          <a:lstStyle/>
          <a:p>
            <a:r>
              <a:rPr lang="en-US" sz="2400" b="1" dirty="0"/>
              <a:t>Symptoms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Distressing </a:t>
            </a:r>
            <a:r>
              <a:rPr lang="en-US" b="1" i="0" u="none" strike="noStrike" dirty="0">
                <a:solidFill>
                  <a:srgbClr val="FF0000"/>
                </a:solidFill>
                <a:effectLst/>
              </a:rPr>
              <a:t>colicky pain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in a previously healthy infant.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The pain lasting 2-3 minutes During the attacks of pain, draws up his knees , relaxing as the spasm eases .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Spasm occur in interval of 15-20 minutes. 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Between episodes, the infant appears well.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Later </a:t>
            </a:r>
            <a:r>
              <a:rPr lang="en-US" b="1" i="0" u="none" strike="noStrike" dirty="0">
                <a:solidFill>
                  <a:srgbClr val="FF0000"/>
                </a:solidFill>
                <a:effectLst/>
              </a:rPr>
              <a:t>vomiting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n-US" b="1" i="0" u="none" strike="noStrike" dirty="0">
                <a:effectLst/>
              </a:rPr>
              <a:t>milk</a:t>
            </a:r>
            <a:r>
              <a:rPr lang="en-US" b="1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then bile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) becomes pale, exhausted and drowsy (cause dehydration).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Pass a "</a:t>
            </a:r>
            <a:r>
              <a:rPr lang="en-US" b="1" i="0" u="none" strike="noStrike" dirty="0">
                <a:solidFill>
                  <a:srgbClr val="FF0000"/>
                </a:solidFill>
                <a:effectLst/>
              </a:rPr>
              <a:t>redcurrant jelly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"stool. (Bloody mucoid stool)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i="0" strike="noStrike" dirty="0">
                <a:solidFill>
                  <a:srgbClr val="000000"/>
                </a:solidFill>
                <a:effectLst/>
              </a:rPr>
              <a:t>Signs</a:t>
            </a:r>
            <a:endParaRPr lang="en-US" sz="2400" b="1" i="0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Observing the spasm of the pain.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Palpable </a:t>
            </a:r>
            <a:r>
              <a:rPr lang="en-US" b="1" i="0" u="none" strike="noStrike" dirty="0">
                <a:solidFill>
                  <a:srgbClr val="FF0000"/>
                </a:solidFill>
                <a:effectLst/>
              </a:rPr>
              <a:t>sausage-shaped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mass, anywhere around umbilical.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Rectal examination reveal blood or feeling the apex.</a:t>
            </a:r>
            <a:endParaRPr lang="en-US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4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EB57C9-BD5E-4F2F-8A5A-C17D4B5F2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A601AB-386B-4C7C-8D4A-4B37D25A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3" y="19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031A-E549-44A9-9BE9-36DAFA44C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95" y="557802"/>
            <a:ext cx="3146495" cy="102711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Diagnosis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3B38F-39B5-48B0-81C3-C56E481D1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976285"/>
            <a:ext cx="3502742" cy="3888684"/>
          </a:xfrm>
        </p:spPr>
        <p:txBody>
          <a:bodyPr anchor="t">
            <a:normAutofit/>
          </a:bodyPr>
          <a:lstStyle/>
          <a:p>
            <a:pPr marL="6096"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effectLst/>
              </a:rPr>
              <a:t>A- plain X-Ray </a:t>
            </a:r>
          </a:p>
          <a:p>
            <a:pPr marL="6096" rtl="0" fontAlgn="base">
              <a:spcBef>
                <a:spcPts val="225"/>
              </a:spcBef>
              <a:spcAft>
                <a:spcPts val="0"/>
              </a:spcAft>
            </a:pPr>
            <a:r>
              <a:rPr lang="en-US" sz="2200" i="0" u="none" strike="noStrike" dirty="0">
                <a:effectLst/>
              </a:rPr>
              <a:t>Abdominal x-rays show signs of :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i="0" u="none" strike="noStrike" dirty="0">
                <a:effectLst/>
              </a:rPr>
              <a:t>Small bowel obstruction(air fluid level and bowel dilation) 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i="0" u="none" strike="noStrike" dirty="0">
                <a:effectLst/>
              </a:rPr>
              <a:t>Soft tissue opacity. </a:t>
            </a:r>
          </a:p>
          <a:p>
            <a:endParaRPr lang="en-US" sz="2200" dirty="0"/>
          </a:p>
        </p:txBody>
      </p:sp>
      <p:pic>
        <p:nvPicPr>
          <p:cNvPr id="5" name="Picture 4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F4043296-3C6D-42EE-BDCE-9AB7FC81F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99" y="1584903"/>
            <a:ext cx="3292506" cy="49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78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5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9B16-060A-4FEC-A598-DB7F679D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50" y="1196695"/>
            <a:ext cx="5696123" cy="2644534"/>
          </a:xfrm>
        </p:spPr>
        <p:txBody>
          <a:bodyPr>
            <a:norm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B- contrast barium enema (GOLD STANDARD)</a:t>
            </a:r>
          </a:p>
          <a:p>
            <a:r>
              <a:rPr lang="en-US" sz="2200" dirty="0"/>
              <a:t>Shows:</a:t>
            </a:r>
          </a:p>
          <a:p>
            <a:r>
              <a:rPr lang="en-US" sz="2200" dirty="0"/>
              <a:t>1- crescent or meniscus sign</a:t>
            </a:r>
          </a:p>
          <a:p>
            <a:r>
              <a:rPr lang="en-US" sz="2200" dirty="0"/>
              <a:t>2- coiled spring sign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EB79995-5BE1-4F64-A4E4-D0FFCBD0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78" y="2676447"/>
            <a:ext cx="2200582" cy="412490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CE4ED97-8357-4619-8B95-C5A6FA63D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49" y="3230071"/>
            <a:ext cx="3575862" cy="35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47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5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53359-9D5A-4D4F-B2A0-7CF300CF5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79" y="884920"/>
            <a:ext cx="6944215" cy="4681887"/>
          </a:xfrm>
        </p:spPr>
        <p:txBody>
          <a:bodyPr>
            <a:normAutofit/>
          </a:bodyPr>
          <a:lstStyle/>
          <a:p>
            <a:pPr marL="6096"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C- U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ltrasound </a:t>
            </a:r>
            <a:endParaRPr lang="en-US" sz="2400" b="1" i="0" u="none" strike="noStrike" dirty="0">
              <a:solidFill>
                <a:srgbClr val="A04DA3"/>
              </a:solidFill>
              <a:effectLst/>
            </a:endParaRPr>
          </a:p>
          <a:p>
            <a:pPr marL="6096"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Sagittal scan :kidney like mass (central echogenicity)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pPr marL="6096"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Transverse scan : target sign (peripheral hypoechoic ring)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endParaRPr lang="en-US" sz="2200" dirty="0"/>
          </a:p>
        </p:txBody>
      </p:sp>
      <p:pic>
        <p:nvPicPr>
          <p:cNvPr id="5" name="Picture 4" descr="A ultrasound of a baby&#10;&#10;Description automatically generated with medium confidence">
            <a:extLst>
              <a:ext uri="{FF2B5EF4-FFF2-40B4-BE49-F238E27FC236}">
                <a16:creationId xmlns:a16="http://schemas.microsoft.com/office/drawing/2014/main" id="{DE64A8C2-30CE-4E82-A5B4-F41939C52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53" y="2929901"/>
            <a:ext cx="1962326" cy="3789610"/>
          </a:xfrm>
          <a:prstGeom prst="rect">
            <a:avLst/>
          </a:prstGeom>
        </p:spPr>
      </p:pic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B3B05D2-6BDF-4AE9-B330-594F6696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2" y="3395956"/>
            <a:ext cx="6076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95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5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104BD-0DF4-48F7-A98B-87D71AFF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8" y="176382"/>
            <a:ext cx="6921650" cy="929748"/>
          </a:xfrm>
        </p:spPr>
        <p:txBody>
          <a:bodyPr>
            <a:normAutofit/>
          </a:bodyPr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22E4F-EDEC-46D6-B02A-BAB32E7D5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66" y="2035285"/>
            <a:ext cx="8251723" cy="3531513"/>
          </a:xfrm>
        </p:spPr>
        <p:txBody>
          <a:bodyPr>
            <a:normAutofit fontScale="92500" lnSpcReduction="10000"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1- Non- operative reduction (hydrostatic or pneumatic reduction)</a:t>
            </a:r>
            <a:endParaRPr lang="en-US" sz="2400" b="1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 Using a barium enema or air at controlled pressure. 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Reduction monitored by fluoroscopy.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 Successful reduction can be accepted only if: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</a:rPr>
              <a:t>        1. 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Free reflux of barium or air into the small bowel. 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</a:rPr>
              <a:t>        2.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 Resolution of the symptoms and signs.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       3. Disappearance of the abdominal mass by clinical examination and by    </a:t>
            </a:r>
          </a:p>
          <a:p>
            <a:pPr rtl="0" fontAlgn="base">
              <a:spcBef>
                <a:spcPts val="225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</a:rPr>
              <a:t>             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ultrasound evaluation.</a:t>
            </a:r>
            <a:endParaRPr lang="en-US" sz="2200" b="0" i="0" u="none" strike="noStrike" dirty="0">
              <a:solidFill>
                <a:srgbClr val="A04DA3"/>
              </a:solidFill>
              <a:effectLst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64243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0CF52A5B-5810-4130-A3DB-FD2582D05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B77B4CB6-64B7-4C1D-B623-F1EC02FCC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5937866"/>
          </a:xfrm>
          <a:custGeom>
            <a:avLst/>
            <a:gdLst>
              <a:gd name="connsiteX0" fmla="*/ 8930642 w 12192000"/>
              <a:gd name="connsiteY0" fmla="*/ 5494299 h 5937866"/>
              <a:gd name="connsiteX1" fmla="*/ 9143134 w 12192000"/>
              <a:gd name="connsiteY1" fmla="*/ 5616927 h 5937866"/>
              <a:gd name="connsiteX2" fmla="*/ 9043549 w 12192000"/>
              <a:gd name="connsiteY2" fmla="*/ 5914543 h 5937866"/>
              <a:gd name="connsiteX3" fmla="*/ 8745984 w 12192000"/>
              <a:gd name="connsiteY3" fmla="*/ 5814814 h 5937866"/>
              <a:gd name="connsiteX4" fmla="*/ 8845568 w 12192000"/>
              <a:gd name="connsiteY4" fmla="*/ 5517199 h 5937866"/>
              <a:gd name="connsiteX5" fmla="*/ 8930642 w 12192000"/>
              <a:gd name="connsiteY5" fmla="*/ 5494299 h 5937866"/>
              <a:gd name="connsiteX6" fmla="*/ 9842642 w 12192000"/>
              <a:gd name="connsiteY6" fmla="*/ 4939308 h 5937866"/>
              <a:gd name="connsiteX7" fmla="*/ 10272210 w 12192000"/>
              <a:gd name="connsiteY7" fmla="*/ 5187210 h 5937866"/>
              <a:gd name="connsiteX8" fmla="*/ 10070896 w 12192000"/>
              <a:gd name="connsiteY8" fmla="*/ 5788857 h 5937866"/>
              <a:gd name="connsiteX9" fmla="*/ 9469346 w 12192000"/>
              <a:gd name="connsiteY9" fmla="*/ 5587251 h 5937866"/>
              <a:gd name="connsiteX10" fmla="*/ 9670660 w 12192000"/>
              <a:gd name="connsiteY10" fmla="*/ 4985603 h 5937866"/>
              <a:gd name="connsiteX11" fmla="*/ 9842642 w 12192000"/>
              <a:gd name="connsiteY11" fmla="*/ 4939308 h 5937866"/>
              <a:gd name="connsiteX12" fmla="*/ 0 w 12192000"/>
              <a:gd name="connsiteY12" fmla="*/ 0 h 5937866"/>
              <a:gd name="connsiteX13" fmla="*/ 12188952 w 12192000"/>
              <a:gd name="connsiteY13" fmla="*/ 0 h 5937866"/>
              <a:gd name="connsiteX14" fmla="*/ 12188952 w 12192000"/>
              <a:gd name="connsiteY14" fmla="*/ 1220565 h 5937866"/>
              <a:gd name="connsiteX15" fmla="*/ 12192000 w 12192000"/>
              <a:gd name="connsiteY15" fmla="*/ 1220565 h 5937866"/>
              <a:gd name="connsiteX16" fmla="*/ 12192000 w 12192000"/>
              <a:gd name="connsiteY16" fmla="*/ 4590456 h 5937866"/>
              <a:gd name="connsiteX17" fmla="*/ 12124015 w 12192000"/>
              <a:gd name="connsiteY17" fmla="*/ 4631278 h 5937866"/>
              <a:gd name="connsiteX18" fmla="*/ 11077457 w 12192000"/>
              <a:gd name="connsiteY18" fmla="*/ 4722290 h 5937866"/>
              <a:gd name="connsiteX19" fmla="*/ 9867246 w 12192000"/>
              <a:gd name="connsiteY19" fmla="*/ 4572157 h 5937866"/>
              <a:gd name="connsiteX20" fmla="*/ 8994802 w 12192000"/>
              <a:gd name="connsiteY20" fmla="*/ 5098943 h 5937866"/>
              <a:gd name="connsiteX21" fmla="*/ 6994655 w 12192000"/>
              <a:gd name="connsiteY21" fmla="*/ 5556202 h 5937866"/>
              <a:gd name="connsiteX22" fmla="*/ 6287534 w 12192000"/>
              <a:gd name="connsiteY22" fmla="*/ 4934764 h 5937866"/>
              <a:gd name="connsiteX23" fmla="*/ 4392596 w 12192000"/>
              <a:gd name="connsiteY23" fmla="*/ 4612909 h 5937866"/>
              <a:gd name="connsiteX24" fmla="*/ 3014500 w 12192000"/>
              <a:gd name="connsiteY24" fmla="*/ 5320787 h 5937866"/>
              <a:gd name="connsiteX25" fmla="*/ 86414 w 12192000"/>
              <a:gd name="connsiteY25" fmla="*/ 5123870 h 5937866"/>
              <a:gd name="connsiteX26" fmla="*/ 0 w 12192000"/>
              <a:gd name="connsiteY26" fmla="*/ 5061131 h 5937866"/>
              <a:gd name="connsiteX27" fmla="*/ 0 w 12192000"/>
              <a:gd name="connsiteY27" fmla="*/ 3267075 h 5937866"/>
              <a:gd name="connsiteX28" fmla="*/ 0 w 12192000"/>
              <a:gd name="connsiteY28" fmla="*/ 1220565 h 59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5937866">
                <a:moveTo>
                  <a:pt x="8930642" y="5494299"/>
                </a:moveTo>
                <a:cubicBezTo>
                  <a:pt x="9016941" y="5488946"/>
                  <a:pt x="9102130" y="5534635"/>
                  <a:pt x="9143134" y="5616927"/>
                </a:cubicBezTo>
                <a:cubicBezTo>
                  <a:pt x="9197806" y="5726652"/>
                  <a:pt x="9153221" y="5859898"/>
                  <a:pt x="9043549" y="5914543"/>
                </a:cubicBezTo>
                <a:cubicBezTo>
                  <a:pt x="8933879" y="5969187"/>
                  <a:pt x="8800655" y="5924538"/>
                  <a:pt x="8745984" y="5814814"/>
                </a:cubicBezTo>
                <a:cubicBezTo>
                  <a:pt x="8691311" y="5705090"/>
                  <a:pt x="8735897" y="5571844"/>
                  <a:pt x="8845568" y="5517199"/>
                </a:cubicBezTo>
                <a:cubicBezTo>
                  <a:pt x="8872986" y="5503538"/>
                  <a:pt x="8901875" y="5496082"/>
                  <a:pt x="8930642" y="5494299"/>
                </a:cubicBezTo>
                <a:close/>
                <a:moveTo>
                  <a:pt x="9842642" y="4939308"/>
                </a:moveTo>
                <a:cubicBezTo>
                  <a:pt x="10017101" y="4928488"/>
                  <a:pt x="10189318" y="5020851"/>
                  <a:pt x="10272210" y="5187210"/>
                </a:cubicBezTo>
                <a:cubicBezTo>
                  <a:pt x="10382732" y="5409023"/>
                  <a:pt x="10292600" y="5678390"/>
                  <a:pt x="10070896" y="5788857"/>
                </a:cubicBezTo>
                <a:cubicBezTo>
                  <a:pt x="9849191" y="5899325"/>
                  <a:pt x="9579867" y="5809063"/>
                  <a:pt x="9469346" y="5587251"/>
                </a:cubicBezTo>
                <a:cubicBezTo>
                  <a:pt x="9358824" y="5365438"/>
                  <a:pt x="9448956" y="5096071"/>
                  <a:pt x="9670660" y="4985603"/>
                </a:cubicBezTo>
                <a:cubicBezTo>
                  <a:pt x="9726087" y="4957986"/>
                  <a:pt x="9784490" y="4942914"/>
                  <a:pt x="9842642" y="4939308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1220565"/>
                </a:lnTo>
                <a:lnTo>
                  <a:pt x="12192000" y="1220565"/>
                </a:lnTo>
                <a:lnTo>
                  <a:pt x="12192000" y="4590456"/>
                </a:lnTo>
                <a:lnTo>
                  <a:pt x="12124015" y="4631278"/>
                </a:lnTo>
                <a:cubicBezTo>
                  <a:pt x="11792041" y="4802103"/>
                  <a:pt x="11443617" y="4797817"/>
                  <a:pt x="11077457" y="4722290"/>
                </a:cubicBezTo>
                <a:cubicBezTo>
                  <a:pt x="10679189" y="4640425"/>
                  <a:pt x="10271734" y="4578846"/>
                  <a:pt x="9867246" y="4572157"/>
                </a:cubicBezTo>
                <a:cubicBezTo>
                  <a:pt x="9492336" y="4566176"/>
                  <a:pt x="9239136" y="4846894"/>
                  <a:pt x="8994802" y="5098943"/>
                </a:cubicBezTo>
                <a:cubicBezTo>
                  <a:pt x="8385954" y="5727243"/>
                  <a:pt x="7695268" y="5911307"/>
                  <a:pt x="6994655" y="5556202"/>
                </a:cubicBezTo>
                <a:cubicBezTo>
                  <a:pt x="6722938" y="5418487"/>
                  <a:pt x="6494843" y="5169191"/>
                  <a:pt x="6287534" y="4934764"/>
                </a:cubicBezTo>
                <a:cubicBezTo>
                  <a:pt x="5731733" y="4306056"/>
                  <a:pt x="5043559" y="4288064"/>
                  <a:pt x="4392596" y="4612909"/>
                </a:cubicBezTo>
                <a:cubicBezTo>
                  <a:pt x="3930423" y="4844432"/>
                  <a:pt x="3492022" y="5129169"/>
                  <a:pt x="3014500" y="5320787"/>
                </a:cubicBezTo>
                <a:cubicBezTo>
                  <a:pt x="1977820" y="5738974"/>
                  <a:pt x="973242" y="5720051"/>
                  <a:pt x="86414" y="5123870"/>
                </a:cubicBezTo>
                <a:lnTo>
                  <a:pt x="0" y="5061131"/>
                </a:lnTo>
                <a:lnTo>
                  <a:pt x="0" y="3267075"/>
                </a:lnTo>
                <a:lnTo>
                  <a:pt x="0" y="1220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B65C91-61AC-44F0-BB77-37F8DB3CDE31}"/>
              </a:ext>
            </a:extLst>
          </p:cNvPr>
          <p:cNvSpPr/>
          <p:nvPr/>
        </p:nvSpPr>
        <p:spPr>
          <a:xfrm>
            <a:off x="193572" y="737419"/>
            <a:ext cx="2533036" cy="3126658"/>
          </a:xfrm>
          <a:prstGeom prst="rect">
            <a:avLst/>
          </a:prstGeom>
          <a:solidFill>
            <a:schemeClr val="bg1"/>
          </a:solidFill>
          <a:ln w="38100">
            <a:solidFill>
              <a:srgbClr val="DDE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0C2A0"/>
                </a:solidFill>
              </a:rPr>
              <a:t>70% of intussusception can be reduced non-operatively</a:t>
            </a:r>
            <a:endParaRPr lang="en-US" dirty="0">
              <a:solidFill>
                <a:srgbClr val="A0C2A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CE9B87-6CDF-463D-A29C-4515E2805E18}"/>
              </a:ext>
            </a:extLst>
          </p:cNvPr>
          <p:cNvSpPr/>
          <p:nvPr/>
        </p:nvSpPr>
        <p:spPr>
          <a:xfrm>
            <a:off x="2999139" y="737419"/>
            <a:ext cx="2533036" cy="3126658"/>
          </a:xfrm>
          <a:prstGeom prst="rect">
            <a:avLst/>
          </a:prstGeom>
          <a:solidFill>
            <a:schemeClr val="bg1"/>
          </a:solidFill>
          <a:ln w="38100">
            <a:solidFill>
              <a:srgbClr val="DDE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0C2A0"/>
                </a:solidFill>
              </a:rPr>
              <a:t>Recurrent intussusception occurs in up to 10% of cases undergoing non-operative reduction</a:t>
            </a:r>
            <a:endParaRPr lang="en-US" dirty="0">
              <a:solidFill>
                <a:srgbClr val="A0C2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F752AF-7C85-41B0-9D29-D3F499D54042}"/>
              </a:ext>
            </a:extLst>
          </p:cNvPr>
          <p:cNvSpPr/>
          <p:nvPr/>
        </p:nvSpPr>
        <p:spPr>
          <a:xfrm>
            <a:off x="5837376" y="737419"/>
            <a:ext cx="3082192" cy="3126658"/>
          </a:xfrm>
          <a:prstGeom prst="rect">
            <a:avLst/>
          </a:prstGeom>
          <a:solidFill>
            <a:schemeClr val="bg1"/>
          </a:solidFill>
          <a:ln w="38100">
            <a:solidFill>
              <a:srgbClr val="DDE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A0C2A0"/>
                </a:solidFill>
              </a:rPr>
              <a:t>An air enema is contraindicated if there is:</a:t>
            </a:r>
          </a:p>
          <a:p>
            <a:r>
              <a:rPr lang="en-US" sz="2000" dirty="0">
                <a:solidFill>
                  <a:srgbClr val="A0C2A0"/>
                </a:solidFill>
              </a:rPr>
              <a:t>1. sign of perforation or peritonitis</a:t>
            </a:r>
          </a:p>
          <a:p>
            <a:r>
              <a:rPr lang="en-US" sz="2000" dirty="0">
                <a:solidFill>
                  <a:srgbClr val="A0C2A0"/>
                </a:solidFill>
              </a:rPr>
              <a:t>2. presence of shock </a:t>
            </a:r>
          </a:p>
          <a:p>
            <a:r>
              <a:rPr lang="en-US" sz="2000" dirty="0">
                <a:solidFill>
                  <a:srgbClr val="A0C2A0"/>
                </a:solidFill>
              </a:rPr>
              <a:t>3. known pathological lead point.</a:t>
            </a:r>
          </a:p>
        </p:txBody>
      </p:sp>
    </p:spTree>
    <p:extLst>
      <p:ext uri="{BB962C8B-B14F-4D97-AF65-F5344CB8AC3E}">
        <p14:creationId xmlns:p14="http://schemas.microsoft.com/office/powerpoint/2010/main" val="3022304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B39A6-D628-4338-9D6E-995B6A739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EB82B4-D9A1-4145-93F1-004DC0B9B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85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14284-E525-4E21-980B-8E1B6FD5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8" y="884910"/>
            <a:ext cx="8041558" cy="5530645"/>
          </a:xfrm>
        </p:spPr>
        <p:txBody>
          <a:bodyPr>
            <a:normAutofit/>
          </a:bodyPr>
          <a:lstStyle/>
          <a:p>
            <a:r>
              <a:rPr lang="en-US" sz="2400" b="1" dirty="0"/>
              <a:t>2- </a:t>
            </a:r>
            <a:r>
              <a:rPr lang="en-US" sz="2400" b="1" dirty="0">
                <a:solidFill>
                  <a:srgbClr val="202124"/>
                </a:solidFill>
              </a:rPr>
              <a:t>S</a:t>
            </a:r>
            <a:r>
              <a:rPr lang="en-US" sz="2400" b="1" i="0" dirty="0">
                <a:solidFill>
                  <a:srgbClr val="202124"/>
                </a:solidFill>
                <a:effectLst/>
              </a:rPr>
              <a:t>urgical treatment</a:t>
            </a:r>
          </a:p>
          <a:p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 Indications for </a:t>
            </a:r>
            <a:r>
              <a:rPr lang="en-US" sz="2200" u="sng" dirty="0">
                <a:solidFill>
                  <a:srgbClr val="000000"/>
                </a:solidFill>
              </a:rPr>
              <a:t>operative reduction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If non-operative reduction is contraindicated.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In unsuccessful non-operative reduction.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If a pathological lead point is suspected.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 In cases of recurrence after reduction.</a:t>
            </a:r>
          </a:p>
          <a:p>
            <a:endParaRPr lang="en-US" sz="2200" b="1" i="0" dirty="0">
              <a:solidFill>
                <a:srgbClr val="202124"/>
              </a:solidFill>
              <a:effectLst/>
            </a:endParaRPr>
          </a:p>
          <a:p>
            <a:r>
              <a:rPr lang="en-US" sz="2200" b="1" dirty="0">
                <a:solidFill>
                  <a:srgbClr val="202124"/>
                </a:solidFill>
              </a:rPr>
              <a:t>                </a:t>
            </a:r>
            <a:r>
              <a:rPr lang="en-US" sz="2500" b="1" dirty="0">
                <a:solidFill>
                  <a:srgbClr val="202124"/>
                </a:solidFill>
              </a:rPr>
              <a:t>Resection and Anastomosis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Non-viability of the segment (infarction).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 Irreducible intussusception.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 Presence of a pathological lead point</a:t>
            </a:r>
          </a:p>
          <a:p>
            <a:endParaRPr lang="en-US" sz="2200" b="1" i="0" dirty="0">
              <a:solidFill>
                <a:srgbClr val="202124"/>
              </a:solidFill>
              <a:effectLst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20476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57799"/>
            <a:ext cx="8229600" cy="3252201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Pyloric stenosis </a:t>
            </a:r>
          </a:p>
        </p:txBody>
      </p:sp>
    </p:spTree>
    <p:extLst>
      <p:ext uri="{BB962C8B-B14F-4D97-AF65-F5344CB8AC3E}">
        <p14:creationId xmlns:p14="http://schemas.microsoft.com/office/powerpoint/2010/main" val="94139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92162"/>
          </a:xfrm>
        </p:spPr>
        <p:txBody>
          <a:bodyPr/>
          <a:lstStyle/>
          <a:p>
            <a:r>
              <a:rPr lang="en-US" dirty="0"/>
              <a:t>Causes 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752600"/>
          <a:ext cx="472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5181600" y="1752606"/>
          <a:ext cx="3657600" cy="411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ound Diagonal Corner Rectangle 5"/>
          <p:cNvSpPr/>
          <p:nvPr/>
        </p:nvSpPr>
        <p:spPr>
          <a:xfrm>
            <a:off x="685800" y="762000"/>
            <a:ext cx="2819400" cy="7620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5334000" y="838200"/>
            <a:ext cx="2971800" cy="7620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838216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common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91441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 common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4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647" y="231356"/>
            <a:ext cx="8227314" cy="144114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INFANTILE (CONGENITAL)</a:t>
            </a:r>
            <a:r>
              <a:rPr lang="ar-JO" sz="3600" dirty="0"/>
              <a:t> </a:t>
            </a:r>
            <a:r>
              <a:rPr lang="en-US" sz="3600" dirty="0"/>
              <a:t>HYPERTROPHIC PYLORIC</a:t>
            </a:r>
            <a:r>
              <a:rPr lang="ar-JO" sz="3600" dirty="0"/>
              <a:t> </a:t>
            </a:r>
            <a:r>
              <a:rPr lang="en-US" sz="3600" dirty="0"/>
              <a:t>STENOSIS (IHPS OR CHPS)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227314" cy="3512146"/>
          </a:xfrm>
        </p:spPr>
        <p:txBody>
          <a:bodyPr/>
          <a:lstStyle/>
          <a:p>
            <a:r>
              <a:rPr lang="en-US" dirty="0"/>
              <a:t>Definition: Hypertrophic of the circular muscle layer of the pyloric canal of stomach that’s lead to</a:t>
            </a:r>
            <a:r>
              <a:rPr lang="ar-JO" dirty="0"/>
              <a:t>:</a:t>
            </a:r>
          </a:p>
          <a:p>
            <a:r>
              <a:rPr lang="ar-JO" dirty="0"/>
              <a:t>-1</a:t>
            </a:r>
            <a:r>
              <a:rPr lang="en-US" dirty="0"/>
              <a:t> increase the length and the wall thickness of the pyloric canal of stomach.</a:t>
            </a:r>
            <a:endParaRPr lang="ar-JO" dirty="0"/>
          </a:p>
          <a:p>
            <a:r>
              <a:rPr lang="ar-JO" dirty="0"/>
              <a:t>-2</a:t>
            </a:r>
            <a:r>
              <a:rPr lang="en-US" dirty="0"/>
              <a:t>decreased lumen diameter, thus causing outflow obstruction.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7206" r="18363" b="7206"/>
          <a:stretch/>
        </p:blipFill>
        <p:spPr>
          <a:xfrm>
            <a:off x="381000" y="4038600"/>
            <a:ext cx="4038600" cy="2819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2786" b="13085"/>
          <a:stretch/>
        </p:blipFill>
        <p:spPr bwMode="auto">
          <a:xfrm>
            <a:off x="4953000" y="4092497"/>
            <a:ext cx="4191000" cy="276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230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17528"/>
            <a:ext cx="8229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Incidence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3563" y="937509"/>
            <a:ext cx="8229600" cy="223467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/>
              <a:t>1 in 300 live births 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/>
              <a:t>Boys are affected four times more than girls.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/>
              <a:t>Classically presents in a first born male between 2 and 6 weeks of age.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/>
              <a:t>However</a:t>
            </a:r>
            <a:r>
              <a:rPr lang="ar-JO" sz="2600" dirty="0"/>
              <a:t>,</a:t>
            </a:r>
            <a:r>
              <a:rPr lang="en-US" sz="2600" dirty="0"/>
              <a:t>children outside this age range are commonly seen also.</a:t>
            </a: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0668" y="2709336"/>
            <a:ext cx="6129866" cy="12857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00"/>
                </a:solidFill>
              </a:rPr>
              <a:t>Causes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3582" y="4370544"/>
            <a:ext cx="8227314" cy="22405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7CAF78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Has not been determined </a:t>
            </a:r>
          </a:p>
          <a:p>
            <a:pPr marL="342900" indent="-342900">
              <a:buClr>
                <a:srgbClr val="7CAF78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Studies have shown that HPS is found in several generations of the same family , suggesting a familial link. </a:t>
            </a:r>
          </a:p>
          <a:p>
            <a:pPr>
              <a:buClr>
                <a:srgbClr val="7CAF78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79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subTitle" idx="1"/>
          </p:nvPr>
        </p:nvSpPr>
        <p:spPr>
          <a:xfrm>
            <a:off x="152400" y="788854"/>
            <a:ext cx="8227314" cy="5021456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Infants with HPS usually present in the </a:t>
            </a:r>
            <a:r>
              <a:rPr lang="en-US" b="1" dirty="0">
                <a:solidFill>
                  <a:srgbClr val="FF0000"/>
                </a:solidFill>
              </a:rPr>
              <a:t>2nd week</a:t>
            </a:r>
            <a:r>
              <a:rPr lang="en-US" dirty="0"/>
              <a:t> with </a:t>
            </a:r>
            <a:r>
              <a:rPr lang="en-US" b="1" dirty="0">
                <a:solidFill>
                  <a:srgbClr val="FF0000"/>
                </a:solidFill>
              </a:rPr>
              <a:t>recurrent non bilious vomiting </a:t>
            </a:r>
            <a:r>
              <a:rPr lang="en-US" dirty="0"/>
              <a:t>that becomes increasingly </a:t>
            </a:r>
            <a:r>
              <a:rPr lang="en-US" b="1" dirty="0">
                <a:solidFill>
                  <a:srgbClr val="FF0000"/>
                </a:solidFill>
              </a:rPr>
              <a:t>projectile</a:t>
            </a:r>
            <a:r>
              <a:rPr lang="en-US" dirty="0"/>
              <a:t> over the course of several days to weeks.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 The vomitus contains </a:t>
            </a:r>
            <a:r>
              <a:rPr lang="en-US" b="1" dirty="0">
                <a:solidFill>
                  <a:srgbClr val="FF0000"/>
                </a:solidFill>
              </a:rPr>
              <a:t>elements of milk with gastric mucus and never bile-stained.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Despite the recurrent emesis, the child normally has a voracious appetite, leading to a </a:t>
            </a:r>
            <a:r>
              <a:rPr lang="en-US" b="1" dirty="0">
                <a:solidFill>
                  <a:srgbClr val="FF0000"/>
                </a:solidFill>
              </a:rPr>
              <a:t>cycle of feeding and vomiting , </a:t>
            </a:r>
            <a:r>
              <a:rPr lang="en-US" dirty="0"/>
              <a:t>that results in severe </a:t>
            </a:r>
            <a:r>
              <a:rPr lang="en-US" b="1" dirty="0">
                <a:solidFill>
                  <a:srgbClr val="FF0000"/>
                </a:solidFill>
              </a:rPr>
              <a:t>dehydration</a:t>
            </a:r>
            <a:r>
              <a:rPr lang="en-US" dirty="0"/>
              <a:t> if left untreated.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patient is usually </a:t>
            </a:r>
            <a:r>
              <a:rPr lang="en-US" b="1" dirty="0">
                <a:solidFill>
                  <a:srgbClr val="FF0000"/>
                </a:solidFill>
              </a:rPr>
              <a:t>crying and is restless </a:t>
            </a:r>
            <a:r>
              <a:rPr lang="en-US" dirty="0"/>
              <a:t>due to </a:t>
            </a:r>
            <a:r>
              <a:rPr lang="en-US" b="1" dirty="0">
                <a:solidFill>
                  <a:srgbClr val="FF0000"/>
                </a:solidFill>
              </a:rPr>
              <a:t>pain and hunger</a:t>
            </a:r>
            <a:r>
              <a:rPr lang="en-US" dirty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child usually </a:t>
            </a:r>
            <a:r>
              <a:rPr lang="en-US" b="1" dirty="0">
                <a:solidFill>
                  <a:srgbClr val="FF0000"/>
                </a:solidFill>
              </a:rPr>
              <a:t>loses weight and fails to thrive</a:t>
            </a:r>
            <a:r>
              <a:rPr lang="en-US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caregivers will mention that their infant is</a:t>
            </a:r>
            <a:r>
              <a:rPr lang="en-US" b="1" dirty="0">
                <a:solidFill>
                  <a:srgbClr val="FF0000"/>
                </a:solidFill>
              </a:rPr>
              <a:t> passing less flatus</a:t>
            </a:r>
            <a:r>
              <a:rPr lang="en-US" dirty="0"/>
              <a:t>, which provides a further clue that </a:t>
            </a:r>
            <a:r>
              <a:rPr lang="en-US" b="1" dirty="0">
                <a:solidFill>
                  <a:srgbClr val="FF0000"/>
                </a:solidFill>
              </a:rPr>
              <a:t>gastric outlet obstruction </a:t>
            </a:r>
            <a:r>
              <a:rPr lang="en-US" dirty="0"/>
              <a:t>is complete.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 A </a:t>
            </a:r>
            <a:r>
              <a:rPr lang="en-US" b="1" dirty="0">
                <a:solidFill>
                  <a:srgbClr val="FF0000"/>
                </a:solidFill>
              </a:rPr>
              <a:t>coffee ground in the vomitus </a:t>
            </a:r>
            <a:r>
              <a:rPr lang="en-US" dirty="0"/>
              <a:t>indicates the development of </a:t>
            </a:r>
            <a:r>
              <a:rPr lang="en-US" b="1" dirty="0">
                <a:solidFill>
                  <a:srgbClr val="FF0000"/>
                </a:solidFill>
              </a:rPr>
              <a:t>gastritis</a:t>
            </a:r>
            <a:r>
              <a:rPr lang="en-US" dirty="0"/>
              <a:t>.</a:t>
            </a:r>
            <a:endParaRPr lang="ar-EG" dirty="0"/>
          </a:p>
        </p:txBody>
      </p:sp>
      <p:sp>
        <p:nvSpPr>
          <p:cNvPr id="7" name="Rectangle 6"/>
          <p:cNvSpPr/>
          <p:nvPr/>
        </p:nvSpPr>
        <p:spPr>
          <a:xfrm>
            <a:off x="297461" y="204079"/>
            <a:ext cx="5007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Clinical Features : </a:t>
            </a:r>
          </a:p>
        </p:txBody>
      </p:sp>
    </p:spTree>
    <p:extLst>
      <p:ext uri="{BB962C8B-B14F-4D97-AF65-F5344CB8AC3E}">
        <p14:creationId xmlns:p14="http://schemas.microsoft.com/office/powerpoint/2010/main" val="3006484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Hunger pain (that appear as Crying with Restlessness).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Projectile non-</a:t>
            </a:r>
            <a:r>
              <a:rPr lang="en-US" dirty="0" err="1"/>
              <a:t>bilous</a:t>
            </a:r>
            <a:r>
              <a:rPr lang="en-US" dirty="0"/>
              <a:t> vomiting.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Constipation.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Failure to thrive and Loss of weight.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66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8937" y="398588"/>
            <a:ext cx="8229600" cy="5660688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arn-CL" b="1" dirty="0">
                <a:solidFill>
                  <a:srgbClr val="FF0000"/>
                </a:solidFill>
              </a:rPr>
              <a:t>Diagnosis</a:t>
            </a:r>
            <a:r>
              <a:rPr lang="arn-CL" dirty="0"/>
              <a:t>: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Feeding test (</a:t>
            </a:r>
            <a:r>
              <a:rPr lang="en-US" b="1" dirty="0">
                <a:solidFill>
                  <a:srgbClr val="FF0000"/>
                </a:solidFill>
              </a:rPr>
              <a:t>palpable Olive like mass</a:t>
            </a:r>
            <a:r>
              <a:rPr lang="en-US" dirty="0"/>
              <a:t> during feeding)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Barium meal (</a:t>
            </a:r>
            <a:r>
              <a:rPr lang="en-US" b="1" dirty="0">
                <a:solidFill>
                  <a:srgbClr val="FF0000"/>
                </a:solidFill>
              </a:rPr>
              <a:t>string sign, dilated stomach, delay empty) </a:t>
            </a:r>
            <a:r>
              <a:rPr lang="en-US" dirty="0"/>
              <a:t>=less accurate than ultrasound.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U/S (channel length &gt; 16mm and the wall thickness &gt; 3mm).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</a:rPr>
              <a:t>DDx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Mismanagement of the feeding program &lt; overfeeding&gt;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Gastric-outlet obstruction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GERD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Intracranial condition (Cerebral birth injuries, Meningitis)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Septicemia (Infection)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Malrotation (Annular pancreas , sub hepatic cecum)  </a:t>
            </a:r>
          </a:p>
        </p:txBody>
      </p:sp>
    </p:spTree>
    <p:extLst>
      <p:ext uri="{BB962C8B-B14F-4D97-AF65-F5344CB8AC3E}">
        <p14:creationId xmlns:p14="http://schemas.microsoft.com/office/powerpoint/2010/main" val="3020760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229600" cy="469120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 Olive-like mass in the right upper quadrant.</a:t>
            </a:r>
            <a:endParaRPr lang="ar-JO" dirty="0"/>
          </a:p>
          <a:p>
            <a:r>
              <a:rPr lang="ar-JO" dirty="0"/>
              <a:t>-</a:t>
            </a:r>
            <a:r>
              <a:rPr lang="en-US" dirty="0"/>
              <a:t> it is palpable on examination.</a:t>
            </a:r>
            <a:br>
              <a:rPr lang="en-US" dirty="0"/>
            </a:br>
            <a:r>
              <a:rPr lang="ar-JO" dirty="0"/>
              <a:t>-</a:t>
            </a:r>
            <a:r>
              <a:rPr lang="en-US" dirty="0"/>
              <a:t>A feeding test usually allows better palpation of the mass, and may show better peristalsis. </a:t>
            </a:r>
            <a:br>
              <a:rPr lang="en-US" dirty="0"/>
            </a:br>
            <a:r>
              <a:rPr lang="ar-JO" dirty="0"/>
              <a:t>-</a:t>
            </a:r>
            <a:r>
              <a:rPr lang="en-US" dirty="0"/>
              <a:t>When the olive cannot be palpated, ultrasound can diagnose the condition accurately in 95% of patients.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presence of the visible peristaltic gastric waves that pass</a:t>
            </a:r>
          </a:p>
          <a:p>
            <a:r>
              <a:rPr lang="en-US" dirty="0"/>
              <a:t>   form the left to right on the abdomen.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169" y="-52917"/>
            <a:ext cx="6417325" cy="792174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/>
                </a:solidFill>
              </a:rPr>
              <a:t>Physical examination : </a:t>
            </a: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5294" y="704088"/>
            <a:ext cx="6172200" cy="546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7CAF78">
                    <a:lumMod val="75000"/>
                  </a:srgbClr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endParaRPr lang="ar-EG" sz="2800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33" y="3675062"/>
            <a:ext cx="425026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815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518" y="341534"/>
            <a:ext cx="4318613" cy="580121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Pyloric stenosis is NEVER a surgical emergency.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Although the dehydration and electrolyte abnormalities may present a medical emergency.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Most common cause of death in CHPS is electrolyte status. </a:t>
            </a:r>
            <a:endParaRPr lang="ar-JO" dirty="0"/>
          </a:p>
          <a:p>
            <a:r>
              <a:rPr lang="en-US" dirty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As continuous cycles of feeding and vomiting may cause dehydration and the infant develop</a:t>
            </a:r>
            <a:r>
              <a:rPr lang="ar-JO" dirty="0"/>
              <a:t>:</a:t>
            </a:r>
            <a:r>
              <a:rPr lang="en-US" dirty="0"/>
              <a:t> </a:t>
            </a:r>
            <a:r>
              <a:rPr lang="en-US" dirty="0" err="1"/>
              <a:t>Hypochloremic</a:t>
            </a:r>
            <a:r>
              <a:rPr lang="en-US" dirty="0"/>
              <a:t> , hypokalemic metabolic alkalosis.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47" y="139310"/>
            <a:ext cx="3832307" cy="503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16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78" y="224893"/>
            <a:ext cx="6181725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421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67" y="295316"/>
            <a:ext cx="6571059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45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ngtree-yellow-question-mark-on-a-light-blue-pastel-background-3d-illustration-image_443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3276600"/>
            <a:ext cx="4419600" cy="1295400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400" b="1" dirty="0"/>
              <a:t>What is Appendix 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162800" cy="6019800"/>
          </a:xfrm>
        </p:spPr>
      </p:pic>
    </p:spTree>
    <p:extLst>
      <p:ext uri="{BB962C8B-B14F-4D97-AF65-F5344CB8AC3E}">
        <p14:creationId xmlns:p14="http://schemas.microsoft.com/office/powerpoint/2010/main" val="448848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9786" y="343505"/>
            <a:ext cx="8229600" cy="5517468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arn-CL" sz="4000" b="1" dirty="0">
                <a:solidFill>
                  <a:srgbClr val="FF0000"/>
                </a:solidFill>
              </a:rPr>
              <a:t>Treatment: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arn-CL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arn-CL" b="1" dirty="0">
              <a:solidFill>
                <a:srgbClr val="FF0000"/>
              </a:solidFill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arn-CL" dirty="0"/>
              <a:t>Fluid resuscitation and electrolytes correction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arn-CL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arn-CL" dirty="0"/>
              <a:t>Dehydration correction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arn-CL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arn-CL" dirty="0"/>
              <a:t>Nasogastric tube (for stomach emptied)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arn-CL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arn-CL" dirty="0"/>
              <a:t>Discontinued oral feeding = </a:t>
            </a:r>
            <a:r>
              <a:rPr lang="arn-CL" b="1" dirty="0">
                <a:solidFill>
                  <a:srgbClr val="FF0000"/>
                </a:solidFill>
              </a:rPr>
              <a:t>TPN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arn-CL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arn-CL" dirty="0"/>
              <a:t>Surgery via Pyloromyotomy (Ramstedt’s operation)</a:t>
            </a:r>
            <a:endParaRPr lang="ar-E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90" y="227224"/>
            <a:ext cx="468404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332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It is performed using an open and laparoscopic approach.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The open </a:t>
            </a:r>
            <a:r>
              <a:rPr lang="en-US" sz="2400" dirty="0" err="1"/>
              <a:t>pyloromyotomy</a:t>
            </a:r>
            <a:r>
              <a:rPr lang="en-US" sz="2400" dirty="0"/>
              <a:t> is performed through either </a:t>
            </a:r>
            <a:r>
              <a:rPr lang="en-US" sz="2400" b="1" dirty="0">
                <a:solidFill>
                  <a:srgbClr val="FF0000"/>
                </a:solidFill>
              </a:rPr>
              <a:t>an umbilical or a right upper quadrant transverse abdominal incision.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 The operation involves dividing the serosa and then splitting the pyloric muscle until the </a:t>
            </a:r>
            <a:r>
              <a:rPr lang="en-US" sz="2400" b="1" dirty="0">
                <a:solidFill>
                  <a:srgbClr val="FF0000"/>
                </a:solidFill>
              </a:rPr>
              <a:t>submucosa</a:t>
            </a:r>
            <a:r>
              <a:rPr lang="en-US" sz="2400" dirty="0"/>
              <a:t> is seen bulging upward.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1099" y="106095"/>
            <a:ext cx="8229600" cy="1568471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>
                <a:solidFill>
                  <a:schemeClr val="tx1"/>
                </a:solidFill>
              </a:rPr>
              <a:t>Ramstedt Pyloromyotomy </a:t>
            </a:r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41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1" y="190500"/>
            <a:ext cx="6291263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117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8" y="264408"/>
            <a:ext cx="6981754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909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65256"/>
            <a:ext cx="7199337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57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16"/>
            <a:ext cx="8229600" cy="4525963"/>
          </a:xfrm>
        </p:spPr>
        <p:txBody>
          <a:bodyPr/>
          <a:lstStyle/>
          <a:p>
            <a:r>
              <a:rPr lang="en-US" b="1" dirty="0"/>
              <a:t>a narrow, finger-shaped pouch that projects out from the colon</a:t>
            </a:r>
          </a:p>
          <a:p>
            <a:r>
              <a:rPr lang="en-US" b="1" dirty="0"/>
              <a:t>Located in the RLQ</a:t>
            </a:r>
            <a:endParaRPr lang="en-US" dirty="0"/>
          </a:p>
        </p:txBody>
      </p:sp>
      <p:pic>
        <p:nvPicPr>
          <p:cNvPr id="4" name="Picture 3" descr="illustration-inflammation-appendix-appendicitis-normal-260nw-1756467869.jpg"/>
          <p:cNvPicPr>
            <a:picLocks noChangeAspect="1"/>
          </p:cNvPicPr>
          <p:nvPr/>
        </p:nvPicPr>
        <p:blipFill>
          <a:blip r:embed="rId2"/>
          <a:srcRect t="1429" r="50000"/>
          <a:stretch>
            <a:fillRect/>
          </a:stretch>
        </p:blipFill>
        <p:spPr>
          <a:xfrm>
            <a:off x="4343400" y="1447800"/>
            <a:ext cx="44196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3886216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 4.5 cm long in neonates  reaching the length of 9.5 cm in adults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12421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Its’ Length ??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ngtree-yellow-question-mark-on-a-light-blue-pastel-background-3d-illustration-image_443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657600"/>
            <a:ext cx="5562600" cy="11430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/>
              <a:t>What is appendicitis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term used when the appendix is infected and swells up</a:t>
            </a:r>
          </a:p>
        </p:txBody>
      </p:sp>
      <p:pic>
        <p:nvPicPr>
          <p:cNvPr id="4" name="Content Placeholder 3" descr="illustration-inflammation-appendix-appendicitis-normal-260nw-1756467869.jpg"/>
          <p:cNvPicPr>
            <a:picLocks noGrp="1" noChangeAspect="1"/>
          </p:cNvPicPr>
          <p:nvPr>
            <p:ph idx="1"/>
          </p:nvPr>
        </p:nvPicPr>
        <p:blipFill>
          <a:blip r:embed="rId2"/>
          <a:srcRect b="5882"/>
          <a:stretch>
            <a:fillRect/>
          </a:stretch>
        </p:blipFill>
        <p:spPr>
          <a:xfrm>
            <a:off x="1676402" y="2362200"/>
            <a:ext cx="5860143" cy="2438400"/>
          </a:xfrm>
        </p:spPr>
      </p:pic>
      <p:sp>
        <p:nvSpPr>
          <p:cNvPr id="6" name="Curved Down Arrow 5"/>
          <p:cNvSpPr/>
          <p:nvPr/>
        </p:nvSpPr>
        <p:spPr>
          <a:xfrm>
            <a:off x="3429000" y="1447800"/>
            <a:ext cx="2667000" cy="914400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334000"/>
            <a:ext cx="8077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commonest abdominal Emergency in children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Pathology</a:t>
            </a:r>
          </a:p>
        </p:txBody>
      </p:sp>
      <p:sp>
        <p:nvSpPr>
          <p:cNvPr id="14" name="Cloud 13"/>
          <p:cNvSpPr/>
          <p:nvPr/>
        </p:nvSpPr>
        <p:spPr>
          <a:xfrm>
            <a:off x="1143000" y="1600200"/>
            <a:ext cx="2971800" cy="15240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4953000" y="1600200"/>
            <a:ext cx="3048000" cy="1524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4000" y="1981216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Obstructed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0574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 Obstructed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32004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400" dirty="0" err="1"/>
              <a:t>Fecolith</a:t>
            </a:r>
            <a:endParaRPr lang="en-US" sz="2400" dirty="0"/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parasites 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 foreign body in the lumen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lymphoid tissue 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 tumor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3400" y="32004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buFont typeface="Arial" pitchFamily="34" charset="0"/>
              <a:buChar char="•"/>
            </a:pPr>
            <a:r>
              <a:rPr lang="en-US" sz="2400" dirty="0"/>
              <a:t>direct infection from the lumen </a:t>
            </a:r>
          </a:p>
          <a:p>
            <a:pPr algn="ctr" fontAlgn="base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hematogenus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lashVTI">
  <a:themeElements>
    <a:clrScheme name="AnalogousFromLightSeedRightStep">
      <a:dk1>
        <a:srgbClr val="000000"/>
      </a:dk1>
      <a:lt1>
        <a:srgbClr val="FFFFFF"/>
      </a:lt1>
      <a:dk2>
        <a:srgbClr val="3D3522"/>
      </a:dk2>
      <a:lt2>
        <a:srgbClr val="E2E6E8"/>
      </a:lt2>
      <a:accent1>
        <a:srgbClr val="C89785"/>
      </a:accent1>
      <a:accent2>
        <a:srgbClr val="B59F6F"/>
      </a:accent2>
      <a:accent3>
        <a:srgbClr val="A2A776"/>
      </a:accent3>
      <a:accent4>
        <a:srgbClr val="8AAC6A"/>
      </a:accent4>
      <a:accent5>
        <a:srgbClr val="7CAF78"/>
      </a:accent5>
      <a:accent6>
        <a:srgbClr val="6DB285"/>
      </a:accent6>
      <a:hlink>
        <a:srgbClr val="5D8A9A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3.xml><?xml version="1.0" encoding="utf-8"?>
<a:theme xmlns:a="http://schemas.openxmlformats.org/drawingml/2006/main" name="1_SplashVTI">
  <a:themeElements>
    <a:clrScheme name="AnalogousFromLightSeedRightStep">
      <a:dk1>
        <a:srgbClr val="000000"/>
      </a:dk1>
      <a:lt1>
        <a:srgbClr val="FFFFFF"/>
      </a:lt1>
      <a:dk2>
        <a:srgbClr val="3D3522"/>
      </a:dk2>
      <a:lt2>
        <a:srgbClr val="E2E6E8"/>
      </a:lt2>
      <a:accent1>
        <a:srgbClr val="C89785"/>
      </a:accent1>
      <a:accent2>
        <a:srgbClr val="B59F6F"/>
      </a:accent2>
      <a:accent3>
        <a:srgbClr val="A2A776"/>
      </a:accent3>
      <a:accent4>
        <a:srgbClr val="8AAC6A"/>
      </a:accent4>
      <a:accent5>
        <a:srgbClr val="7CAF78"/>
      </a:accent5>
      <a:accent6>
        <a:srgbClr val="6DB285"/>
      </a:accent6>
      <a:hlink>
        <a:srgbClr val="5D8A9A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4.xml><?xml version="1.0" encoding="utf-8"?>
<a:theme xmlns:a="http://schemas.openxmlformats.org/drawingml/2006/main" name="2_SplashVTI">
  <a:themeElements>
    <a:clrScheme name="AnalogousFromLightSeedRightStep">
      <a:dk1>
        <a:srgbClr val="000000"/>
      </a:dk1>
      <a:lt1>
        <a:srgbClr val="FFFFFF"/>
      </a:lt1>
      <a:dk2>
        <a:srgbClr val="3D3522"/>
      </a:dk2>
      <a:lt2>
        <a:srgbClr val="E2E6E8"/>
      </a:lt2>
      <a:accent1>
        <a:srgbClr val="C89785"/>
      </a:accent1>
      <a:accent2>
        <a:srgbClr val="B59F6F"/>
      </a:accent2>
      <a:accent3>
        <a:srgbClr val="A2A776"/>
      </a:accent3>
      <a:accent4>
        <a:srgbClr val="8AAC6A"/>
      </a:accent4>
      <a:accent5>
        <a:srgbClr val="7CAF78"/>
      </a:accent5>
      <a:accent6>
        <a:srgbClr val="6DB285"/>
      </a:accent6>
      <a:hlink>
        <a:srgbClr val="5D8A9A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5.xml><?xml version="1.0" encoding="utf-8"?>
<a:theme xmlns:a="http://schemas.openxmlformats.org/drawingml/2006/main" name="3_SplashVTI">
  <a:themeElements>
    <a:clrScheme name="AnalogousFromLightSeedRightStep">
      <a:dk1>
        <a:srgbClr val="000000"/>
      </a:dk1>
      <a:lt1>
        <a:srgbClr val="FFFFFF"/>
      </a:lt1>
      <a:dk2>
        <a:srgbClr val="3D3522"/>
      </a:dk2>
      <a:lt2>
        <a:srgbClr val="E2E6E8"/>
      </a:lt2>
      <a:accent1>
        <a:srgbClr val="C89785"/>
      </a:accent1>
      <a:accent2>
        <a:srgbClr val="B59F6F"/>
      </a:accent2>
      <a:accent3>
        <a:srgbClr val="A2A776"/>
      </a:accent3>
      <a:accent4>
        <a:srgbClr val="8AAC6A"/>
      </a:accent4>
      <a:accent5>
        <a:srgbClr val="7CAF78"/>
      </a:accent5>
      <a:accent6>
        <a:srgbClr val="6DB285"/>
      </a:accent6>
      <a:hlink>
        <a:srgbClr val="5D8A9A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1908</Words>
  <Application>Microsoft Office PowerPoint</Application>
  <PresentationFormat>On-screen Show (4:3)</PresentationFormat>
  <Paragraphs>272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Avenir Next LT Pro</vt:lpstr>
      <vt:lpstr>Calibri</vt:lpstr>
      <vt:lpstr>Courier New</vt:lpstr>
      <vt:lpstr>Posterama</vt:lpstr>
      <vt:lpstr>Wingdings</vt:lpstr>
      <vt:lpstr>Office Theme</vt:lpstr>
      <vt:lpstr>SplashVTI</vt:lpstr>
      <vt:lpstr>1_SplashVTI</vt:lpstr>
      <vt:lpstr>2_SplashVTI</vt:lpstr>
      <vt:lpstr>3_SplashVTI</vt:lpstr>
      <vt:lpstr>PowerPoint Presentation</vt:lpstr>
      <vt:lpstr>The cardinal symptoms :    </vt:lpstr>
      <vt:lpstr>PowerPoint Presentation</vt:lpstr>
      <vt:lpstr>Causes :</vt:lpstr>
      <vt:lpstr>What is Appendix ?</vt:lpstr>
      <vt:lpstr>PowerPoint Presentation</vt:lpstr>
      <vt:lpstr>What is appendicitis ?</vt:lpstr>
      <vt:lpstr>A term used when the appendix is infected and swells up</vt:lpstr>
      <vt:lpstr>Pathology</vt:lpstr>
      <vt:lpstr>Course :</vt:lpstr>
      <vt:lpstr>Clinical Features </vt:lpstr>
      <vt:lpstr>PowerPoint Presentation</vt:lpstr>
      <vt:lpstr>Examination</vt:lpstr>
      <vt:lpstr>PowerPoint Presentation</vt:lpstr>
      <vt:lpstr>PowerPoint Presentation</vt:lpstr>
      <vt:lpstr>PowerPoint Presentation</vt:lpstr>
      <vt:lpstr>PowerPoint Presentation</vt:lpstr>
      <vt:lpstr>The younger the patient the earlier the perforation </vt:lpstr>
      <vt:lpstr>PowerPoint Presentation</vt:lpstr>
      <vt:lpstr>PowerPoint Presentation</vt:lpstr>
      <vt:lpstr>PowerPoint Presentation</vt:lpstr>
      <vt:lpstr>PowerPoint Presentation</vt:lpstr>
      <vt:lpstr>Treatment</vt:lpstr>
      <vt:lpstr>What is  MESENTERIC LYMPH ADENITIS ?  </vt:lpstr>
      <vt:lpstr>PowerPoint Presentation</vt:lpstr>
      <vt:lpstr>PowerPoint Presentation</vt:lpstr>
      <vt:lpstr>PowerPoint Presentation</vt:lpstr>
      <vt:lpstr> Intussusception</vt:lpstr>
      <vt:lpstr>Definition </vt:lpstr>
      <vt:lpstr>PowerPoint Presentation</vt:lpstr>
      <vt:lpstr>Causes: </vt:lpstr>
      <vt:lpstr>Clinical manifestation</vt:lpstr>
      <vt:lpstr>Diagnosis</vt:lpstr>
      <vt:lpstr>PowerPoint Presentation</vt:lpstr>
      <vt:lpstr>PowerPoint Presentation</vt:lpstr>
      <vt:lpstr>Management</vt:lpstr>
      <vt:lpstr>PowerPoint Presentation</vt:lpstr>
      <vt:lpstr>PowerPoint Presentation</vt:lpstr>
      <vt:lpstr>Pyloric stenosis </vt:lpstr>
      <vt:lpstr>PowerPoint Presentation</vt:lpstr>
      <vt:lpstr>INFANTILE (CONGENITAL) HYPERTROPHIC PYLORIC STENOSIS (IHPS OR CHPS)</vt:lpstr>
      <vt:lpstr>Incidence </vt:lpstr>
      <vt:lpstr>PowerPoint Presentation</vt:lpstr>
      <vt:lpstr>Presentation:  </vt:lpstr>
      <vt:lpstr>PowerPoint Presentation</vt:lpstr>
      <vt:lpstr>Physical examination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Ramstedt Pyloromyotomy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Yousef</dc:creator>
  <cp:lastModifiedBy>تمارا عبد القادر</cp:lastModifiedBy>
  <cp:revision>19</cp:revision>
  <dcterms:created xsi:type="dcterms:W3CDTF">2021-12-06T21:13:34Z</dcterms:created>
  <dcterms:modified xsi:type="dcterms:W3CDTF">2021-12-08T11:24:43Z</dcterms:modified>
</cp:coreProperties>
</file>