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74" r:id="rId3"/>
    <p:sldId id="285" r:id="rId4"/>
    <p:sldId id="286" r:id="rId5"/>
    <p:sldId id="287" r:id="rId6"/>
    <p:sldId id="296" r:id="rId7"/>
    <p:sldId id="288" r:id="rId8"/>
    <p:sldId id="289" r:id="rId9"/>
    <p:sldId id="290" r:id="rId10"/>
    <p:sldId id="291" r:id="rId11"/>
    <p:sldId id="292" r:id="rId12"/>
    <p:sldId id="293" r:id="rId13"/>
    <p:sldId id="298" r:id="rId14"/>
    <p:sldId id="294" r:id="rId15"/>
    <p:sldId id="295" r:id="rId16"/>
    <p:sldId id="284" r:id="rId17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9DB2BA-903B-44DE-A452-45C57B1C3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E02197-39A0-447F-9370-7218C7556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DF63CC-9D52-4C35-9A20-433BDEB2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B1A0CD-7FE5-492B-AFC7-3556996B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E99127-CF39-4358-A283-1F15E0B4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9909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A9933B-743F-4EEA-9B9D-B40B8B5C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CCDCAB-1D73-4C86-92C6-7D20AE70C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1DE541-5B3B-4120-8D9F-E24E4851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6B06CD-0D0E-4799-A50B-48A6EEAD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136ADD-58A6-44B9-AABA-5A491712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888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7B4C9B-3695-4A50-9D41-F00D5D605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F472CB-8CCA-4F88-9C07-D3D5B8B28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B734C2-2097-455C-9D2A-0F66AE7F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F601C1-1A67-4B8B-A7BA-479A2BD2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D5258A-A2A6-4BCB-8DEF-6A12DAF7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443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34BC71-F7D4-432A-BE9B-AF7F6181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BBAC7E-C1F9-4E5F-AC98-3A170A67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C32F68-E14B-4B0E-B995-38DE1F3E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98DD17-73CD-43EC-A500-688A96D6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EE32E9-F3F1-4DE9-9B8F-D6C61A6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010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3EBDCF-9AD2-4FFC-9FDD-8FB83675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C560C4-F3EF-46D5-805C-23C4CE45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3FC477-88E2-4FEF-8937-0BA6DF53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C73BAC-7D7E-43B9-A9DF-EA347C40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2BF66C-D2D5-45A3-85DF-6031D9AB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62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ADA2-43F2-47CD-B371-E9239EB1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D7E329-7B0B-4845-B9D3-9B0CD128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1DB281-F2E6-4E8D-B204-76AD1B500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A5B6E49-2175-45B9-A065-D7ECED2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02E172-242B-45FE-963E-D69A927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FB342B-E766-4EC7-8854-2E06399F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449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4A1612-8A10-4142-9FD9-B017C953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FA08E6-D165-4727-964D-B999678B7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49578F-7CF6-47B0-A7F4-20B736CC3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0EEBA4-D1D5-4FB5-B02A-0BB9C4E5D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613F360-DECC-49EF-B045-3163788CE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44CB033-0F2C-4F6E-9D0D-00DD8801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7CD4543-990E-413F-9894-7DD747F2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C26A5FC-9803-41AF-AA65-1A0BB056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79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C2F318-F6E4-4F92-8F76-ED95E51B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4DE4529-3029-403A-98E3-09DF4CB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306910-97A7-4684-AAAF-408F3180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1E45DEE-3790-41C4-B402-20C95145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15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F28EAC-2E39-4CD0-8109-DAD1265C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AF0490-B5EC-455B-BA0B-64470E48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30C389-5D91-40FF-B1C8-867A24E0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23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B8CC5B-657B-4B24-B4C0-56D37A3F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92E58D-4EA4-4E7D-8C43-AD89DF75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74B43F-4C17-4B8F-91FA-34FE5C00D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C471EF-4FCF-4E23-A5B1-8531DD70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BE9211-C114-4EDC-8677-7D896F6F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2A6749-B407-4FD3-B0A7-256D012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57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0FB6F7-1965-4B38-A6BC-F7FC8A5C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10F8281-ED42-4E57-B1A0-F08050E8F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C40AC7-BB39-49B8-8F10-2F5CF4B3F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D74A85-C624-470C-BD00-5D53143F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D3BAA72-4B37-41C3-964D-AF47084E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586721-733C-45F2-AA2B-467E652D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58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72F309C-1CF0-47C5-B6F6-1BAF0DE5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A417D2-988B-4F74-89FC-DAF34A64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3496BC-D039-4E1C-BBC7-691FED0F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A590-72DB-4296-A0C0-A2B00949A540}" type="datetimeFigureOut">
              <a:rPr lang="ar-EG" smtClean="0"/>
              <a:t>17/10/1444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8204F4-4A86-4EFA-BBE0-ACB67E81B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ECD57A-512B-44ED-932F-2E217E3E2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42C5-10EA-49DB-84E8-99B40CB1655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663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D86040C5-B1CF-4339-8ADE-B7678E83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57" y="583097"/>
            <a:ext cx="5765511" cy="5791200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dirty="0">
                <a:latin typeface="Algerian" panose="04020705040A02060702" pitchFamily="82" charset="0"/>
              </a:rPr>
              <a:t>Posterior pituitary</a:t>
            </a: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r>
              <a:rPr lang="en-US" sz="3600" b="1" i="1" dirty="0">
                <a:latin typeface="Algerian" panose="04020705040A02060702" pitchFamily="82" charset="0"/>
              </a:rPr>
              <a:t>By</a:t>
            </a:r>
            <a:br>
              <a:rPr lang="en-US" sz="3600" b="1" dirty="0">
                <a:latin typeface="Algerian" panose="04020705040A02060702" pitchFamily="82" charset="0"/>
              </a:rPr>
            </a:br>
            <a:br>
              <a:rPr lang="en-US" sz="3600" b="1" dirty="0">
                <a:latin typeface="Algerian" panose="04020705040A02060702" pitchFamily="82" charset="0"/>
              </a:rPr>
            </a:br>
            <a:r>
              <a:rPr lang="en-US" sz="3200" b="1" dirty="0">
                <a:latin typeface="Algerian" panose="04020705040A02060702" pitchFamily="82" charset="0"/>
              </a:rPr>
              <a:t>Dr. Nour a. Mohammed</a:t>
            </a:r>
            <a:br>
              <a:rPr lang="en-US" sz="3200" b="1" dirty="0">
                <a:latin typeface="Algerian" panose="04020705040A02060702" pitchFamily="82" charset="0"/>
              </a:rPr>
            </a:br>
            <a:r>
              <a:rPr lang="en-US" sz="3200" b="1" dirty="0">
                <a:latin typeface="Algerian" panose="04020705040A02060702" pitchFamily="82" charset="0"/>
              </a:rPr>
              <a:t>mut'ah school of medicine </a:t>
            </a:r>
            <a:endParaRPr lang="ar-EG" sz="3200" b="1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Posterior Pituitary - an overview | ScienceDirect Topics">
            <a:extLst>
              <a:ext uri="{FF2B5EF4-FFF2-40B4-BE49-F238E27FC236}">
                <a16:creationId xmlns:a16="http://schemas.microsoft.com/office/drawing/2014/main" id="{1B8CB8E9-8D8B-411F-AB2E-17B0CA159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5638" y="1587292"/>
            <a:ext cx="3042605" cy="4094570"/>
          </a:xfrm>
        </p:spPr>
      </p:pic>
    </p:spTree>
    <p:extLst>
      <p:ext uri="{BB962C8B-B14F-4D97-AF65-F5344CB8AC3E}">
        <p14:creationId xmlns:p14="http://schemas.microsoft.com/office/powerpoint/2010/main" val="7215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A671-2A16-4387-8986-935FD4C9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7201-BC80-4210-9279-15C3A78E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Calibri,Bold"/>
              </a:rPr>
              <a:t>5. Angiotensin II: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B15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Stimulus: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Renal ischemia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release of renin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formation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angiotensin II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secretion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B15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,Bold"/>
              </a:rPr>
              <a:t>Mechanism: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Angiotensin II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size &amp; number of 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Na+ channels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 the osmoreceptor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cells in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the hypothalamus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influx to the receptors.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Na+ entering the cell of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osmoreceptor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depolarization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secretion.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Angiotensin II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osmoreceptor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even with normal osmolarity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223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6B63-E110-4C29-8504-0F589F3E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i="1" u="none" strike="noStrike" baseline="0" dirty="0">
                <a:solidFill>
                  <a:srgbClr val="00B150"/>
                </a:solidFill>
                <a:latin typeface="Cambria,BoldItalic"/>
              </a:rPr>
              <a:t>Functions of oxytocin hormone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DC0E-2593-46BA-9DA3-B0460D34D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993914"/>
            <a:ext cx="11639005" cy="574652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1. Effect on the uterus:</a:t>
            </a:r>
            <a:endParaRPr lang="en-US" sz="2200" b="1" i="0" u="none" strike="noStrike" baseline="0" dirty="0">
              <a:solidFill>
                <a:srgbClr val="C00000"/>
              </a:solidFill>
              <a:latin typeface="Calibri,Bold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 the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pregnant uterus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 end of pregnancy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(during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abor)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powerful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tonic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and helps delivery of fetus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2. Effect in primary fertilization of the ovum: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Sexual stimulation during intercourse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reflex stimulation of the paraventricular nuclei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rhythmic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 contractions (during orgasm)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 suction of semen toward the fallopian tubes.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3. Effect on Milk Ejection: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of the myoepithelial cells around the alveoli of mammary glands (during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actation)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milk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jection.</a:t>
            </a:r>
          </a:p>
          <a:p>
            <a:pPr algn="l" rtl="0">
              <a:buFontTx/>
              <a:buChar char="-"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role in milk formation (no role in synthesis of milk)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4. In the Male (Ejaculation):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increases the contractility of vas deferens and seminal vesicle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semen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transport during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jaculation.</a:t>
            </a:r>
          </a:p>
          <a:p>
            <a:pPr marL="0" indent="0" algn="l" rtl="0">
              <a:buNone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it-IT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 role in semen formation (no role in spermatogenesis)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122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2875-F2D1-4703-8D3A-43711F48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662607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i="1" u="none" strike="noStrike" baseline="0" dirty="0">
                <a:solidFill>
                  <a:srgbClr val="00B150"/>
                </a:solidFill>
                <a:latin typeface="Cambria,BoldItalic"/>
              </a:rPr>
              <a:t>Regulation of oxytocin secretion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6EA4-2681-46CF-8C15-AE716C9D5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781878"/>
            <a:ext cx="11035748" cy="583095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is regulated by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+ve feedback reflexes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b="1" i="0" u="none" strike="noStrike" baseline="0" dirty="0">
                <a:solidFill>
                  <a:srgbClr val="C00000"/>
                </a:solidFill>
                <a:latin typeface="Calibri,Bold"/>
              </a:rPr>
              <a:t>1. Dilatation (stretch) of uterus &amp; cervix &amp; vagina: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 during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,Bold"/>
              </a:rPr>
              <a:t>L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abor.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called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,Bold"/>
              </a:rPr>
              <a:t>positive feed back of labor</a:t>
            </a: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Stretch of uterus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stretch receptors in the wall of the uterus.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Dilatation of cervix &amp; vagina after the onset of labor by the head of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fetus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stretch receptors in the wall of the cervix.</a:t>
            </a:r>
          </a:p>
          <a:p>
            <a:pPr marL="0" indent="0" algn="l" rtl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Both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(a+b )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send impulses to hypothalamus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paraventricular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nuclei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powerful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alibri,Bold"/>
              </a:rPr>
              <a:t>tonic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9BDB-DF3F-10F7-FD46-B0A1DB47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88C2D-D95A-04ED-8320-F21E7BAC6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225287"/>
            <a:ext cx="10730948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0F6-63AE-4AB8-A769-0ECC170B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473E-D480-4A7E-874A-AA9CF00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Calibri,Bold"/>
              </a:rPr>
              <a:t>2. Stimulation of vagina &amp; cervix: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-It occurs during intercourse.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Vaginal &amp; cervical stimulation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send impulses to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paraventricular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nuclei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rhythmic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uterine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contractions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orgasm &amp; suction of semen toward the fallopian tubes.</a:t>
            </a:r>
          </a:p>
          <a:p>
            <a:pPr marL="0" indent="0" algn="l" rtl="0">
              <a:buNone/>
            </a:pPr>
            <a:endParaRPr lang="en-US" sz="2400" b="1" i="0" u="none" strike="noStrike" baseline="0" dirty="0">
              <a:solidFill>
                <a:srgbClr val="C00000"/>
              </a:solidFill>
              <a:latin typeface="Calibri,Bold"/>
            </a:endParaRPr>
          </a:p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Calibri,Bold"/>
              </a:rPr>
              <a:t>3. Suckling of the nipple: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It occur during Lactation.</a:t>
            </a: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It is called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suckling reflex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Suckling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send impulses to hypothalamus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paraventricular nuclei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oxytocin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ejection of milk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045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4F26-7CF5-4092-A6D5-14DECFEB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C66F8-FB52-4834-8DDE-B026166E8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122" y="92766"/>
            <a:ext cx="9087678" cy="67652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01860-8E63-442B-BB9E-9A2D0AFACBF1}"/>
              </a:ext>
            </a:extLst>
          </p:cNvPr>
          <p:cNvSpPr txBox="1"/>
          <p:nvPr/>
        </p:nvSpPr>
        <p:spPr>
          <a:xfrm>
            <a:off x="9250017" y="6281530"/>
            <a:ext cx="1577009" cy="463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0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D45FD7-69CE-45A3-8537-C0EBDC940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119270"/>
            <a:ext cx="11145078" cy="63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FC21C64-9068-460B-B060-6DA5EF6D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901147"/>
            <a:ext cx="10611678" cy="5275815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b="0" i="0" u="none" strike="noStrike" baseline="0" dirty="0">
                <a:latin typeface="TimesNewRoman"/>
                <a:cs typeface="+mj-cs"/>
              </a:rPr>
              <a:t> </a:t>
            </a:r>
            <a:r>
              <a:rPr lang="en-US" sz="2600" b="0" i="0" u="none" strike="noStrike" baseline="0" dirty="0">
                <a:latin typeface="Calibri" panose="020F0502020204030204" pitchFamily="34" charset="0"/>
                <a:cs typeface="+mj-cs"/>
              </a:rPr>
              <a:t>Posterior pituitary hormones are synthesized in hypothalamus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b="0" i="0" u="none" strike="noStrike" baseline="0" dirty="0">
                <a:latin typeface="Calibri" panose="020F0502020204030204" pitchFamily="34" charset="0"/>
                <a:cs typeface="+mj-cs"/>
              </a:rPr>
              <a:t>Posterior pituitary just store and release the hormones.</a:t>
            </a: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2 polypeptide hormones; </a:t>
            </a:r>
            <a:r>
              <a:rPr lang="en-US" sz="2600" b="1" i="1" dirty="0">
                <a:solidFill>
                  <a:srgbClr val="FF0000"/>
                </a:solidFill>
                <a:cs typeface="+mj-cs"/>
              </a:rPr>
              <a:t>ADH (Vasopressin) </a:t>
            </a:r>
            <a:r>
              <a:rPr lang="en-US" sz="2600" b="1" i="1" dirty="0">
                <a:cs typeface="+mj-cs"/>
              </a:rPr>
              <a:t>&amp; </a:t>
            </a:r>
            <a:r>
              <a:rPr lang="en-US" sz="2600" b="1" i="1" dirty="0">
                <a:solidFill>
                  <a:srgbClr val="FF0000"/>
                </a:solidFill>
                <a:cs typeface="+mj-cs"/>
              </a:rPr>
              <a:t>Oxytocin </a:t>
            </a:r>
            <a:r>
              <a:rPr lang="en-US" sz="2600" i="1" dirty="0">
                <a:cs typeface="+mj-cs"/>
              </a:rPr>
              <a:t>(formed of 9 aa). </a:t>
            </a: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They are formed in the cells of the </a:t>
            </a:r>
            <a:r>
              <a:rPr lang="en-US" sz="2600" b="1" i="1" dirty="0">
                <a:cs typeface="+mj-cs"/>
              </a:rPr>
              <a:t>supraoptic &amp;paraventricular </a:t>
            </a:r>
            <a:r>
              <a:rPr lang="en-US" sz="2600" i="1" dirty="0">
                <a:cs typeface="+mj-cs"/>
              </a:rPr>
              <a:t>nuclei of hypothalamus respectively </a:t>
            </a:r>
          </a:p>
          <a:p>
            <a:pPr marL="0" indent="0" algn="l" rtl="0">
              <a:buNone/>
            </a:pP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Their precursor molecules called </a:t>
            </a:r>
            <a:r>
              <a:rPr lang="en-US" sz="2600" b="1" i="1" dirty="0">
                <a:solidFill>
                  <a:srgbClr val="FF0000"/>
                </a:solidFill>
                <a:cs typeface="+mj-cs"/>
              </a:rPr>
              <a:t>Neurophysin</a:t>
            </a:r>
            <a:r>
              <a:rPr lang="en-US" sz="2600" b="1" i="1" dirty="0">
                <a:cs typeface="+mj-cs"/>
              </a:rPr>
              <a:t> </a:t>
            </a:r>
            <a:r>
              <a:rPr lang="en-US" sz="2600" dirty="0">
                <a:cs typeface="+mj-cs"/>
              </a:rPr>
              <a:t>that include: </a:t>
            </a:r>
          </a:p>
          <a:p>
            <a:pPr marL="0" indent="0" algn="l" rtl="0">
              <a:buNone/>
            </a:pPr>
            <a:r>
              <a:rPr lang="en-US" sz="2600" dirty="0">
                <a:cs typeface="+mj-cs"/>
              </a:rPr>
              <a:t>a) </a:t>
            </a:r>
            <a:r>
              <a:rPr lang="en-US" sz="2600" b="1" dirty="0">
                <a:cs typeface="+mj-cs"/>
              </a:rPr>
              <a:t>Preprooxyphysin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Oxyphysin </a:t>
            </a:r>
            <a:r>
              <a:rPr lang="en-US" sz="2600" dirty="0">
                <a:cs typeface="+mj-cs"/>
              </a:rPr>
              <a:t>or </a:t>
            </a:r>
            <a:r>
              <a:rPr lang="en-US" sz="2600" b="1" dirty="0">
                <a:cs typeface="+mj-cs"/>
              </a:rPr>
              <a:t>Neurophysin I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oxytocin. </a:t>
            </a:r>
            <a:endParaRPr lang="en-US" sz="2600" dirty="0">
              <a:cs typeface="+mj-cs"/>
            </a:endParaRPr>
          </a:p>
          <a:p>
            <a:pPr marL="0" indent="0" algn="l" rtl="0">
              <a:buNone/>
            </a:pPr>
            <a:endParaRPr lang="en-US" sz="2600" dirty="0">
              <a:cs typeface="+mj-cs"/>
            </a:endParaRPr>
          </a:p>
          <a:p>
            <a:pPr marL="0" indent="0" algn="l" rtl="0">
              <a:buNone/>
            </a:pPr>
            <a:r>
              <a:rPr lang="en-US" sz="2600" dirty="0">
                <a:cs typeface="+mj-cs"/>
              </a:rPr>
              <a:t>b) </a:t>
            </a:r>
            <a:r>
              <a:rPr lang="en-US" sz="2600" b="1" dirty="0">
                <a:cs typeface="+mj-cs"/>
              </a:rPr>
              <a:t>Prepropressophysin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Pressophysin </a:t>
            </a:r>
            <a:r>
              <a:rPr lang="en-US" sz="2600" dirty="0">
                <a:cs typeface="+mj-cs"/>
              </a:rPr>
              <a:t>or </a:t>
            </a:r>
            <a:r>
              <a:rPr lang="en-US" sz="2600" b="1" dirty="0">
                <a:cs typeface="+mj-cs"/>
              </a:rPr>
              <a:t>Neurophysin II </a:t>
            </a:r>
            <a:r>
              <a:rPr lang="en-US" sz="2600" dirty="0">
                <a:cs typeface="+mj-cs"/>
              </a:rPr>
              <a:t>→ </a:t>
            </a:r>
            <a:r>
              <a:rPr lang="en-US" sz="2600" b="1" dirty="0">
                <a:cs typeface="+mj-cs"/>
              </a:rPr>
              <a:t>Vasopressin</a:t>
            </a:r>
            <a:r>
              <a:rPr lang="en-US" sz="2600" dirty="0">
                <a:cs typeface="+mj-cs"/>
              </a:rPr>
              <a:t>. </a:t>
            </a:r>
          </a:p>
          <a:p>
            <a:pPr algn="l"/>
            <a:endParaRPr lang="ar-EG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Then they are </a:t>
            </a:r>
            <a:r>
              <a:rPr lang="en-US" sz="2600" b="1" dirty="0">
                <a:cs typeface="+mj-cs"/>
              </a:rPr>
              <a:t>transported </a:t>
            </a:r>
            <a:r>
              <a:rPr lang="en-US" sz="2600" dirty="0">
                <a:cs typeface="+mj-cs"/>
              </a:rPr>
              <a:t>as granules by </a:t>
            </a:r>
            <a:r>
              <a:rPr lang="en-US" sz="2600" b="1" i="1" dirty="0">
                <a:cs typeface="+mj-cs"/>
              </a:rPr>
              <a:t>axoplasmic flow </a:t>
            </a:r>
            <a:r>
              <a:rPr lang="en-US" sz="2600" dirty="0">
                <a:cs typeface="+mj-cs"/>
              </a:rPr>
              <a:t>to the nerve </a:t>
            </a:r>
          </a:p>
          <a:p>
            <a:pPr marL="0" indent="0" algn="l" rtl="0">
              <a:buNone/>
            </a:pPr>
            <a:r>
              <a:rPr lang="en-US" sz="2600" dirty="0">
                <a:cs typeface="+mj-cs"/>
              </a:rPr>
              <a:t>endings in the posterior pituitary, where they are </a:t>
            </a:r>
            <a:r>
              <a:rPr lang="en-US" sz="2600" b="1" dirty="0">
                <a:cs typeface="+mj-cs"/>
              </a:rPr>
              <a:t>stored </a:t>
            </a:r>
            <a:r>
              <a:rPr lang="en-US" sz="2600" dirty="0">
                <a:cs typeface="+mj-cs"/>
              </a:rPr>
              <a:t>as </a:t>
            </a:r>
            <a:r>
              <a:rPr lang="en-US" sz="2600" b="1" i="1" dirty="0">
                <a:cs typeface="+mj-cs"/>
              </a:rPr>
              <a:t>Herring bodies</a:t>
            </a:r>
            <a:r>
              <a:rPr lang="en-US" sz="2600" dirty="0">
                <a:cs typeface="+mj-cs"/>
              </a:rPr>
              <a:t>. </a:t>
            </a:r>
          </a:p>
          <a:p>
            <a:pPr marL="0" indent="0" algn="l" rtl="0">
              <a:buNone/>
            </a:pPr>
            <a:endParaRPr lang="en-US" sz="26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600" dirty="0">
                <a:cs typeface="+mj-cs"/>
              </a:rPr>
              <a:t>They are </a:t>
            </a:r>
            <a:r>
              <a:rPr lang="en-US" sz="2600" b="1" dirty="0">
                <a:solidFill>
                  <a:srgbClr val="FF0000"/>
                </a:solidFill>
                <a:cs typeface="+mj-cs"/>
              </a:rPr>
              <a:t>released</a:t>
            </a:r>
            <a:r>
              <a:rPr lang="en-US" sz="2600" dirty="0">
                <a:cs typeface="+mj-cs"/>
              </a:rPr>
              <a:t> by nerve impulses from hypothalamus </a:t>
            </a:r>
            <a:r>
              <a:rPr lang="en-US" sz="2600" i="1" dirty="0">
                <a:cs typeface="+mj-cs"/>
              </a:rPr>
              <a:t>(by help of Ca++ ions ) </a:t>
            </a:r>
            <a:endParaRPr lang="en-US" sz="2600" dirty="0">
              <a:cs typeface="+mj-cs"/>
            </a:endParaRPr>
          </a:p>
          <a:p>
            <a:pPr marL="0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1019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6FFF7-D8E9-4080-94A0-2EA594E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46D351-C6DC-4AF3-AC82-403F65CD0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26" y="365125"/>
            <a:ext cx="1143662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8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5085-16F2-44BD-A068-8149B5A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26"/>
            <a:ext cx="10515600" cy="781878"/>
          </a:xfrm>
        </p:spPr>
        <p:txBody>
          <a:bodyPr>
            <a:normAutofit/>
          </a:bodyPr>
          <a:lstStyle/>
          <a:p>
            <a:pPr algn="ctr" rtl="0"/>
            <a:r>
              <a:rPr lang="en-US" sz="3600" b="1" i="0" u="none" strike="noStrike" baseline="0" dirty="0">
                <a:solidFill>
                  <a:srgbClr val="00B1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ADH (Vasopressin)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1A4C-E812-4C51-BBD1-B3AA66953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23605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i="0" u="none" strike="noStrike" baseline="0" dirty="0">
                <a:solidFill>
                  <a:srgbClr val="C00000"/>
                </a:solidFill>
                <a:latin typeface="Calibri,Bold"/>
              </a:rPr>
              <a:t>1. Anti-diuresis:</a:t>
            </a:r>
          </a:p>
          <a:p>
            <a:pPr marL="0" indent="0" algn="l" rtl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ñ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H2O reabsorption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H2O excretion by kidney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urine volume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H2O reabsorption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ñ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Plasma volume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&amp; </a:t>
            </a:r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ò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Wingdings,Bold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Plasma osmolarity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increases H2O reabsorption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only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(no effect on salts)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Site of action: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permeability of the distal convoluted tubules &amp; principal cells of collecting ducts (P-cells) to H2O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H2O reabsorption 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70C0"/>
                </a:solidFill>
                <a:latin typeface="TimesNewRoman"/>
              </a:rPr>
              <a:t>-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Mechanism of action:</a:t>
            </a:r>
          </a:p>
          <a:p>
            <a:pPr algn="l" rtl="0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Acting on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2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receptors on the </a:t>
            </a:r>
            <a:r>
              <a:rPr lang="en-US" sz="24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blood side membrane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the tubular cells</a:t>
            </a:r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 ð 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MP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cells → increase protein kinase and increase formation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microtubules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the cell membrane called (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A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quaporin</a:t>
            </a:r>
            <a:r>
              <a:rPr lang="en-US" sz="2400" b="0" i="0" u="none" strike="noStrik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channels type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,Bold"/>
              </a:rPr>
              <a:t>2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→ Increase in the permeability of the </a:t>
            </a:r>
            <a:r>
              <a:rPr lang="en-US" sz="2400" b="0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luminal side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the cell membrane to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29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FF0C-4B35-4004-8A89-0F44CE6A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537A37-5CEB-4D7E-8848-2F7B3ABC0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05" y="172278"/>
            <a:ext cx="10866782" cy="6453809"/>
          </a:xfrm>
        </p:spPr>
      </p:pic>
    </p:spTree>
    <p:extLst>
      <p:ext uri="{BB962C8B-B14F-4D97-AF65-F5344CB8AC3E}">
        <p14:creationId xmlns:p14="http://schemas.microsoft.com/office/powerpoint/2010/main" val="379032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AB0C-C961-4AB6-B17E-5C5C00CB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AA7D46-5D67-46C2-958A-D0AD29F45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365125"/>
            <a:ext cx="10730948" cy="63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01CD-BBC2-41AE-AD95-56DCA6A4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0C0C-F281-46DE-8A75-372E6273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681038"/>
            <a:ext cx="11390812" cy="602020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Calibri,Bold"/>
              </a:rPr>
              <a:t>2. Vasoconstrictor effect: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Normally ADH has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effect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blood vessels.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But, in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dose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causes vasoconstriction all over the body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cerebral &amp; renal blood vessels.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This is because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 receptor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less sensitive than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decrease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blood volume is sufficient to cause the release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participate in blood volume &amp; blood pressure control.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Calibri,Bold"/>
              </a:rPr>
              <a:t>3. ADH stimulates corticotrophin (ACTH) release: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ADH increase ACTH from the anterior pituitary.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  <a:latin typeface="Calibri,Bold"/>
              </a:rPr>
              <a:t>4. ADH inhibits renin release: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ADH decrease renin from the juxta-glomerular apparatus.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It is a -ve feed back mechanism.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(renin increase  Angiotensin II which in turn increase ADH So, ADH decrease renin).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9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4E64-C2FF-40E6-BB24-DBCF192E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600" cy="49033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b="1" i="0" u="none" strike="noStrike" baseline="0" dirty="0">
                <a:solidFill>
                  <a:srgbClr val="00B150"/>
                </a:solidFill>
                <a:latin typeface="Cambria,Bold"/>
              </a:rPr>
              <a:t>Regulation of ADH secretion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312B-9EF9-4845-A00B-E71BD5B68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795131"/>
            <a:ext cx="11001103" cy="564485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1. Osmotic regulation:</a:t>
            </a:r>
          </a:p>
          <a:p>
            <a:pPr algn="l" rtl="0"/>
            <a:r>
              <a:rPr lang="en-US" dirty="0"/>
              <a:t>Increase  Solutes concentration increases osmotic pressure of blood (by 1-5%) causes stimulation of  osmoreceptors in hypothalamus which send impulses to stimulate </a:t>
            </a:r>
            <a:r>
              <a:rPr lang="en-US" b="1" dirty="0">
                <a:solidFill>
                  <a:srgbClr val="FF0000"/>
                </a:solidFill>
              </a:rPr>
              <a:t>supraoptic nuclei </a:t>
            </a:r>
            <a:r>
              <a:rPr lang="en-US" dirty="0"/>
              <a:t>increasing ADH so, increasing water reabsorption </a:t>
            </a:r>
            <a:r>
              <a:rPr lang="en-US" b="1" dirty="0">
                <a:solidFill>
                  <a:srgbClr val="FF0000"/>
                </a:solidFill>
              </a:rPr>
              <a:t>while</a:t>
            </a:r>
            <a:r>
              <a:rPr lang="en-US" dirty="0"/>
              <a:t> electrolytes continue to be lost so, dilutes ECF and restores normal osmotic pressure.</a:t>
            </a:r>
          </a:p>
          <a:p>
            <a:pPr algn="l" rtl="0"/>
            <a:r>
              <a:rPr lang="en-US" dirty="0"/>
              <a:t> Dilution of ECF inhibits </a:t>
            </a:r>
            <a:r>
              <a:rPr lang="en-US" b="1" dirty="0">
                <a:solidFill>
                  <a:srgbClr val="FF0000"/>
                </a:solidFill>
              </a:rPr>
              <a:t>ADH </a:t>
            </a:r>
            <a:r>
              <a:rPr lang="en-US" dirty="0"/>
              <a:t>secretion.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2.Alcohol:</a:t>
            </a:r>
          </a:p>
          <a:p>
            <a:pPr marL="0" indent="0" algn="l" rtl="0">
              <a:buNone/>
            </a:pPr>
            <a:r>
              <a:rPr lang="en-US" dirty="0"/>
              <a:t>- Inhibits ADH secretion causes  marked diuresis (alcohol diuresis)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Calibri,Bold"/>
              </a:rPr>
              <a:t>3.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Calibri,Bold"/>
              </a:rPr>
              <a:t> Hypothalamic factors: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Temperature:     Hot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while  Cold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(</a:t>
            </a:r>
            <a:r>
              <a:rPr lang="en-US" sz="2400" b="1" i="0" u="none" strike="noStrike" baseline="0" dirty="0">
                <a:solidFill>
                  <a:srgbClr val="00B150"/>
                </a:solidFill>
                <a:latin typeface="Calibri" panose="020F0502020204030204" pitchFamily="34" charset="0"/>
              </a:rPr>
              <a:t>cold diuresis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 algn="l" rtl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Pain &amp; trauma &amp; anxiety &amp; morphine &amp; nicotine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secretion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9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7AA3-EED0-4074-81F5-84A210B5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4778-3A11-43A9-8295-CF9080D96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772478"/>
            <a:ext cx="11042469" cy="588957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  <a:latin typeface="Calibri,Bold"/>
              </a:rPr>
              <a:t>4. Effective plasma volume (effect of hemorrhage):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Receptors:</a:t>
            </a:r>
          </a:p>
          <a:p>
            <a:pPr marL="0" indent="0" algn="l" rtl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volume receptors (low pressure receptors)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Site: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Present in the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right and left atria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great veins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Normally send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tonic inhibitory impulses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supraoptic nuclei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inhibit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Effect of stimulation: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Blood volume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(by 10%)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frequency of inhibitory impulses from the volume receptors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the release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H2O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reabsorption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extracellular fluids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restore the normal blood volume.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Inhibition: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Volume expansion e.g. (transfusion)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of release of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ADH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70C0"/>
                </a:solidFill>
                <a:latin typeface="Wingdings" panose="05000000000000000000" pitchFamily="2" charset="2"/>
              </a:rPr>
              <a:t>Ø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Calibri,BoldItalic"/>
              </a:rPr>
              <a:t>Primary stimulus:</a:t>
            </a:r>
          </a:p>
          <a:p>
            <a:pPr marL="0" indent="0" algn="l" rtl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primary stimulus is 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blood flow to hypothalamus after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,Bold"/>
              </a:rPr>
              <a:t>hemorrhage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999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1084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Posterior pituitary    By  Dr. Nour a. Mohammed mut'ah school of medicine </vt:lpstr>
      <vt:lpstr>PowerPoint Presentation</vt:lpstr>
      <vt:lpstr>PowerPoint Presentation</vt:lpstr>
      <vt:lpstr>Functions of ADH (Vasopressin)</vt:lpstr>
      <vt:lpstr>PowerPoint Presentation</vt:lpstr>
      <vt:lpstr>PowerPoint Presentation</vt:lpstr>
      <vt:lpstr>PowerPoint Presentation</vt:lpstr>
      <vt:lpstr>Regulation of ADH secretion</vt:lpstr>
      <vt:lpstr>PowerPoint Presentation</vt:lpstr>
      <vt:lpstr>PowerPoint Presentation</vt:lpstr>
      <vt:lpstr>Functions of oxytocin hormone</vt:lpstr>
      <vt:lpstr>Regulation of oxytocin secretion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SEFar</dc:creator>
  <cp:lastModifiedBy>razanemad852@gmail.com</cp:lastModifiedBy>
  <cp:revision>64</cp:revision>
  <dcterms:created xsi:type="dcterms:W3CDTF">2020-10-06T22:57:27Z</dcterms:created>
  <dcterms:modified xsi:type="dcterms:W3CDTF">2023-05-07T01:02:03Z</dcterms:modified>
</cp:coreProperties>
</file>