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16AF2-FCC6-430F-BA5C-4A4CBFC506D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AC9E2-98E5-4DD0-8264-871827439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15A55-5FC9-43FF-84F2-09E284899D21}" type="slidenum">
              <a:rPr lang="ar-EG" smtClean="0">
                <a:solidFill>
                  <a:prstClr val="black"/>
                </a:solidFill>
              </a:rPr>
              <a:pPr/>
              <a:t>16</a:t>
            </a:fld>
            <a:endParaRPr lang="ar-E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1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7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69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8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2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259" y="262890"/>
            <a:ext cx="8539480" cy="10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490" y="1456689"/>
            <a:ext cx="4944745" cy="1864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1"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5100" y="304800"/>
            <a:ext cx="8763000" cy="6342380"/>
          </a:xfrm>
          <a:custGeom>
            <a:avLst/>
            <a:gdLst/>
            <a:ahLst/>
            <a:cxnLst/>
            <a:rect l="l" t="t" r="r" b="b"/>
            <a:pathLst>
              <a:path w="8763000" h="6342380">
                <a:moveTo>
                  <a:pt x="8763000" y="0"/>
                </a:moveTo>
                <a:lnTo>
                  <a:pt x="0" y="0"/>
                </a:lnTo>
                <a:lnTo>
                  <a:pt x="0" y="6342380"/>
                </a:lnTo>
                <a:lnTo>
                  <a:pt x="8763000" y="6342380"/>
                </a:lnTo>
                <a:lnTo>
                  <a:pt x="876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087" y="1066800"/>
            <a:ext cx="8455025" cy="4667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124460" indent="4819650" algn="r" rtl="1">
              <a:lnSpc>
                <a:spcPct val="1521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Essential amino </a:t>
            </a:r>
            <a:r>
              <a:rPr sz="2400" b="1" u="heavy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acids</a:t>
            </a:r>
            <a:r>
              <a:rPr sz="24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90000"/>
                </a:solidFill>
                <a:latin typeface="Times New Roman"/>
                <a:cs typeface="Times New Roman"/>
              </a:rPr>
              <a:t>: 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Lysine, Leucine, Isoleucine, Valine, Methionine,</a:t>
            </a:r>
            <a:r>
              <a:rPr sz="2400" b="1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Phenylalanine,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43180"/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Threonine,</a:t>
            </a:r>
            <a:r>
              <a:rPr sz="24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Tryptophan</a:t>
            </a:r>
            <a:r>
              <a:rPr sz="24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18110">
              <a:spcBef>
                <a:spcPts val="1500"/>
              </a:spcBef>
            </a:pPr>
            <a:r>
              <a:rPr sz="2400" b="1" u="heavy" spc="-5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Nonessential </a:t>
            </a:r>
            <a:r>
              <a:rPr sz="2400" b="1" u="heavy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amino </a:t>
            </a:r>
            <a:r>
              <a:rPr sz="2400" b="1" u="heavy" spc="-5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acids: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25140" marR="120650" indent="-1976120" algn="r" rtl="1">
              <a:spcBef>
                <a:spcPts val="1500"/>
              </a:spcBef>
              <a:tabLst>
                <a:tab pos="4363085" algn="l"/>
                <a:tab pos="6267450" algn="l"/>
                <a:tab pos="7056120" algn="l"/>
              </a:tabLst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Alanine, glycine, aspartate</a:t>
            </a:r>
            <a:r>
              <a:rPr sz="2400" b="1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24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glutamate,	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serine,</a:t>
            </a:r>
            <a:r>
              <a:rPr sz="24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tyrosine,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 cy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e ,	</a:t>
            </a:r>
            <a:r>
              <a:rPr lang="ar-EG"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r>
              <a:rPr sz="24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roli</a:t>
            </a:r>
            <a:r>
              <a:rPr sz="2400" b="1" spc="-10" dirty="0" err="1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 , gl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u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amin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,	</a:t>
            </a:r>
            <a:r>
              <a:rPr sz="24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as</a:t>
            </a:r>
            <a:r>
              <a:rPr sz="2400" b="1" spc="-10" dirty="0" err="1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r>
              <a:rPr sz="24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argi</a:t>
            </a:r>
            <a:r>
              <a:rPr sz="2400" b="1" spc="-10" dirty="0" err="1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lang="ar-EG"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" marR="269240" indent="248920">
              <a:spcBef>
                <a:spcPts val="1500"/>
              </a:spcBef>
              <a:tabLst>
                <a:tab pos="7432675" algn="l"/>
              </a:tabLst>
            </a:pPr>
            <a:r>
              <a:rPr sz="2400" b="1" spc="-5" dirty="0" err="1">
                <a:solidFill>
                  <a:srgbClr val="333399"/>
                </a:solidFill>
                <a:latin typeface="Times New Roman"/>
                <a:cs typeface="Times New Roman"/>
              </a:rPr>
              <a:t>Histidine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&amp;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arginine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are </a:t>
            </a:r>
            <a:r>
              <a:rPr sz="2400" b="1" u="heavy" spc="-5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semi </a:t>
            </a:r>
            <a:r>
              <a:rPr sz="2400" b="1" u="heavy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essential</a:t>
            </a:r>
            <a:r>
              <a:rPr sz="2400" b="1" dirty="0">
                <a:solidFill>
                  <a:srgbClr val="993366"/>
                </a:solidFill>
                <a:latin typeface="Times New Roman"/>
                <a:cs typeface="Times New Roman"/>
              </a:rPr>
              <a:t>. 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They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are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essential  </a:t>
            </a:r>
            <a:r>
              <a:rPr sz="2400" spc="-10" dirty="0">
                <a:solidFill>
                  <a:srgbClr val="333399"/>
                </a:solidFill>
                <a:latin typeface="Times New Roman"/>
                <a:cs typeface="Times New Roman"/>
              </a:rPr>
              <a:t>o</a:t>
            </a:r>
            <a:r>
              <a:rPr sz="2400" spc="5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ly</a:t>
            </a:r>
            <a:r>
              <a:rPr sz="24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r>
              <a:rPr sz="24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nts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gro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th, 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ut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not </a:t>
            </a:r>
            <a:r>
              <a:rPr sz="2400" spc="-10" dirty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r>
              <a:rPr sz="24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o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d c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ild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en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r>
              <a:rPr sz="24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u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s	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here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>
              <a:tabLst>
                <a:tab pos="2747645" algn="l"/>
              </a:tabLst>
            </a:pP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adults</a:t>
            </a:r>
            <a:r>
              <a:rPr sz="24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histidine	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requirement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is obtained by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intestinal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flora</a:t>
            </a:r>
            <a:r>
              <a:rPr sz="24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&amp;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396230" algn="r" rtl="1"/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arginine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by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urea</a:t>
            </a:r>
            <a:r>
              <a:rPr sz="24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cycle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790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89" y="506729"/>
            <a:ext cx="88455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2660" marR="30480" indent="-2194560">
              <a:spcBef>
                <a:spcPts val="100"/>
              </a:spcBef>
            </a:pPr>
            <a:r>
              <a:rPr sz="4200" spc="60" baseline="5952" dirty="0">
                <a:solidFill>
                  <a:srgbClr val="333399"/>
                </a:solidFill>
                <a:latin typeface="Symbol"/>
                <a:cs typeface="Symbol"/>
              </a:rPr>
              <a:t></a:t>
            </a:r>
            <a:r>
              <a:rPr sz="2800" b="1" spc="40" dirty="0">
                <a:solidFill>
                  <a:srgbClr val="333399"/>
                </a:solidFill>
                <a:latin typeface="Arial"/>
                <a:cs typeface="Arial"/>
              </a:rPr>
              <a:t>Tri-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Dipeptides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can </a:t>
            </a:r>
            <a:r>
              <a:rPr sz="28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actively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transported </a:t>
            </a:r>
            <a:r>
              <a:rPr sz="28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faster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than  their individual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34489"/>
            <a:ext cx="8926830" cy="5029200"/>
          </a:xfrm>
          <a:custGeom>
            <a:avLst/>
            <a:gdLst/>
            <a:ahLst/>
            <a:cxnLst/>
            <a:rect l="l" t="t" r="r" b="b"/>
            <a:pathLst>
              <a:path w="8926830" h="5029200">
                <a:moveTo>
                  <a:pt x="8926830" y="0"/>
                </a:moveTo>
                <a:lnTo>
                  <a:pt x="0" y="0"/>
                </a:lnTo>
                <a:lnTo>
                  <a:pt x="0" y="5029200"/>
                </a:lnTo>
                <a:lnTo>
                  <a:pt x="8926830" y="5029200"/>
                </a:lnTo>
                <a:lnTo>
                  <a:pt x="89268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69" y="1668779"/>
            <a:ext cx="3396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rtl="0">
              <a:lnSpc>
                <a:spcPct val="100000"/>
              </a:lnSpc>
              <a:spcBef>
                <a:spcPts val="100"/>
              </a:spcBef>
            </a:pPr>
            <a:r>
              <a:rPr sz="5400" b="0" u="none" spc="52" baseline="5401" dirty="0">
                <a:solidFill>
                  <a:srgbClr val="333399"/>
                </a:solidFill>
                <a:latin typeface="Symbol"/>
                <a:cs typeface="Symbol"/>
              </a:rPr>
              <a:t></a:t>
            </a:r>
            <a:r>
              <a:rPr sz="3600" u="none" spc="35" dirty="0">
                <a:solidFill>
                  <a:srgbClr val="333399"/>
                </a:solidFill>
                <a:latin typeface="Times New Roman"/>
                <a:cs typeface="Times New Roman"/>
              </a:rPr>
              <a:t>intact</a:t>
            </a:r>
            <a:r>
              <a:rPr sz="3600" u="none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u="none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proteins: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39" y="2217420"/>
            <a:ext cx="8736330" cy="446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4640">
              <a:spcBef>
                <a:spcPts val="100"/>
              </a:spcBef>
              <a:buFontTx/>
              <a:buAutoNum type="arabicPeriod"/>
              <a:tabLst>
                <a:tab pos="1897380" algn="l"/>
                <a:tab pos="5628005" algn="l"/>
                <a:tab pos="7687945" algn="l"/>
              </a:tabLst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Immunoglobulins</a:t>
            </a:r>
            <a:r>
              <a:rPr sz="32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of	</a:t>
            </a:r>
            <a:r>
              <a:rPr sz="3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colostrum	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are  absorbed by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neonatal </a:t>
            </a:r>
            <a:r>
              <a:rPr sz="3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intestines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through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endocytosis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66800" marR="427355" indent="-647700">
              <a:tabLst>
                <a:tab pos="3038475" algn="l"/>
              </a:tabLst>
            </a:pP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without loss</a:t>
            </a:r>
            <a:r>
              <a:rPr sz="32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of	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their biological activity and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thus  provide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passive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immunity to the</a:t>
            </a:r>
            <a:r>
              <a:rPr sz="3200" spc="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infants.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3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28800" indent="-803275">
              <a:buFontTx/>
              <a:buAutoNum type="arabicPeriod" startAt="2"/>
              <a:tabLst>
                <a:tab pos="1829435" algn="l"/>
              </a:tabLst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Vaccines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undigested </a:t>
            </a:r>
            <a:r>
              <a:rPr sz="32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polypeptides</a:t>
            </a:r>
            <a:r>
              <a:rPr sz="3200" spc="5" dirty="0">
                <a:solidFill>
                  <a:srgbClr val="333399"/>
                </a:solidFill>
                <a:latin typeface="Times New Roman"/>
                <a:cs typeface="Times New Roman"/>
              </a:rPr>
              <a:t>)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1305" marR="375285" algn="ctr">
              <a:tabLst>
                <a:tab pos="1795780" algn="l"/>
                <a:tab pos="2592705" algn="l"/>
                <a:tab pos="6048375" algn="l"/>
              </a:tabLst>
            </a:pPr>
            <a:r>
              <a:rPr sz="3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children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and adults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are absorbed without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loss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of 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their biological</a:t>
            </a:r>
            <a:r>
              <a:rPr sz="3200" spc="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activity</a:t>
            </a:r>
            <a:r>
              <a:rPr sz="32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producing	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antigenic 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reaction	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and	</a:t>
            </a:r>
            <a:r>
              <a:rPr sz="32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immunologic</a:t>
            </a:r>
            <a:r>
              <a:rPr sz="32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response.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433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989" y="335279"/>
            <a:ext cx="67570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5880" marR="5080" indent="-258318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A70000"/>
                </a:solidFill>
              </a:rPr>
              <a:t>METABOLIC </a:t>
            </a:r>
            <a:r>
              <a:rPr sz="3600" u="none" spc="-15" dirty="0">
                <a:solidFill>
                  <a:srgbClr val="A70000"/>
                </a:solidFill>
              </a:rPr>
              <a:t>FATES </a:t>
            </a:r>
            <a:r>
              <a:rPr sz="3600" u="none" spc="-10" dirty="0">
                <a:solidFill>
                  <a:srgbClr val="A70000"/>
                </a:solidFill>
              </a:rPr>
              <a:t>OF </a:t>
            </a:r>
            <a:r>
              <a:rPr sz="3600" u="none" spc="-15" dirty="0">
                <a:solidFill>
                  <a:srgbClr val="A70000"/>
                </a:solidFill>
              </a:rPr>
              <a:t>AMINO  </a:t>
            </a:r>
            <a:r>
              <a:rPr sz="3600" u="none" spc="-5" dirty="0">
                <a:solidFill>
                  <a:srgbClr val="A70000"/>
                </a:solidFill>
              </a:rPr>
              <a:t>ACIDS: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715770"/>
            <a:ext cx="8991600" cy="5142230"/>
          </a:xfrm>
          <a:custGeom>
            <a:avLst/>
            <a:gdLst/>
            <a:ahLst/>
            <a:cxnLst/>
            <a:rect l="l" t="t" r="r" b="b"/>
            <a:pathLst>
              <a:path w="8991600" h="5142230">
                <a:moveTo>
                  <a:pt x="8991600" y="0"/>
                </a:moveTo>
                <a:lnTo>
                  <a:pt x="0" y="0"/>
                </a:lnTo>
                <a:lnTo>
                  <a:pt x="0" y="5142230"/>
                </a:lnTo>
                <a:lnTo>
                  <a:pt x="8991600" y="5142230"/>
                </a:lnTo>
                <a:lnTo>
                  <a:pt x="899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529" y="1647190"/>
            <a:ext cx="6698615" cy="12039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87045" indent="-474980">
              <a:spcBef>
                <a:spcPts val="900"/>
              </a:spcBef>
              <a:buFontTx/>
              <a:buAutoNum type="arabicPlain"/>
              <a:tabLst>
                <a:tab pos="487680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Body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protein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biosynthesis.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87045" indent="-474980">
              <a:spcBef>
                <a:spcPts val="800"/>
              </a:spcBef>
              <a:buFontTx/>
              <a:buAutoNum type="arabicPlain"/>
              <a:tabLst>
                <a:tab pos="487680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Small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peptide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biosynthesis(GSH</a:t>
            </a:r>
            <a:r>
              <a:rPr lang="ar-EG" sz="3200" spc="-5" dirty="0">
                <a:solidFill>
                  <a:srgbClr val="333399"/>
                </a:solidFill>
                <a:latin typeface="Arial"/>
              </a:rPr>
              <a:t>(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381000" y="3048000"/>
            <a:ext cx="289560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>
              <a:lnSpc>
                <a:spcPts val="3835"/>
              </a:lnSpc>
              <a:spcBef>
                <a:spcPts val="10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3-Synthesis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3835"/>
              </a:lnSpc>
            </a:pPr>
            <a:r>
              <a:rPr lang="ar-EG" sz="3200" b="1" spc="-5" dirty="0">
                <a:solidFill>
                  <a:srgbClr val="333399"/>
                </a:solidFill>
                <a:latin typeface="Arial"/>
              </a:rPr>
              <a:t>   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nitrogenous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9355" y="2927350"/>
            <a:ext cx="3659504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6390">
              <a:spcBef>
                <a:spcPts val="100"/>
              </a:spcBef>
              <a:tabLst>
                <a:tab pos="1253490" algn="l"/>
                <a:tab pos="1537970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of	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non-protein 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(N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PN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)	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co</a:t>
            </a:r>
            <a:r>
              <a:rPr sz="3200" spc="2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ound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4390" y="3413759"/>
            <a:ext cx="1720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ar-EG" sz="3200" spc="-5" dirty="0">
                <a:solidFill>
                  <a:srgbClr val="333399"/>
                </a:solidFill>
                <a:latin typeface="Arial"/>
              </a:rPr>
              <a:t>)</a:t>
            </a:r>
            <a:r>
              <a:rPr sz="3200" spc="-5" dirty="0" err="1">
                <a:solidFill>
                  <a:srgbClr val="333399"/>
                </a:solidFill>
                <a:latin typeface="Arial"/>
                <a:cs typeface="Arial"/>
              </a:rPr>
              <a:t>creatine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" y="3999890"/>
            <a:ext cx="8491220" cy="21793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spcBef>
                <a:spcPts val="900"/>
              </a:spcBef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urea, 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ammonia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uric</a:t>
            </a:r>
            <a:r>
              <a:rPr sz="3200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acid</a:t>
            </a:r>
            <a:r>
              <a:rPr lang="ar-EG" sz="3200" dirty="0">
                <a:solidFill>
                  <a:srgbClr val="333399"/>
                </a:solidFill>
                <a:latin typeface="Arial"/>
              </a:rPr>
              <a:t>(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indent="325120">
              <a:spcBef>
                <a:spcPts val="800"/>
              </a:spcBef>
              <a:tabLst>
                <a:tab pos="1034415" algn="l"/>
                <a:tab pos="2354580" algn="l"/>
                <a:tab pos="2776855" algn="l"/>
                <a:tab pos="3714115" algn="l"/>
                <a:tab pos="3808095" algn="l"/>
                <a:tab pos="4436745" algn="l"/>
                <a:tab pos="5017770" algn="l"/>
                <a:tab pos="5960745" algn="l"/>
                <a:tab pos="6515734" algn="l"/>
                <a:tab pos="7803515" algn="l"/>
                <a:tab pos="8114665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4-	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Deamination		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&amp;	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Transamination	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to 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sy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hes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z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d	a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ne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w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</a:t>
            </a:r>
            <a:r>
              <a:rPr sz="3200" u="heavy" spc="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cid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r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g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uc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r 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ketone bodies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or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produce energy 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</a:t>
            </a:r>
            <a:r>
              <a:rPr sz="3200" u="heavy" spc="6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starvation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44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2479" y="40640"/>
            <a:ext cx="5168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u="none" spc="-5" dirty="0">
                <a:solidFill>
                  <a:srgbClr val="000000"/>
                </a:solidFill>
                <a:latin typeface="Arial"/>
                <a:cs typeface="Arial"/>
              </a:rPr>
              <a:t>Protein</a:t>
            </a:r>
            <a:r>
              <a:rPr sz="4800" b="0" u="none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b="0" u="none" spc="-10" dirty="0">
                <a:solidFill>
                  <a:srgbClr val="000000"/>
                </a:solidFill>
                <a:latin typeface="Arial"/>
                <a:cs typeface="Arial"/>
              </a:rPr>
              <a:t>Catabolism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914400"/>
            <a:ext cx="7772400" cy="5520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4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420" y="128270"/>
            <a:ext cx="3784600" cy="6371590"/>
          </a:xfrm>
          <a:custGeom>
            <a:avLst/>
            <a:gdLst/>
            <a:ahLst/>
            <a:cxnLst/>
            <a:rect l="l" t="t" r="r" b="b"/>
            <a:pathLst>
              <a:path w="3784600" h="6371590">
                <a:moveTo>
                  <a:pt x="3784600" y="0"/>
                </a:moveTo>
                <a:lnTo>
                  <a:pt x="0" y="0"/>
                </a:lnTo>
                <a:lnTo>
                  <a:pt x="0" y="6371590"/>
                </a:lnTo>
                <a:lnTo>
                  <a:pt x="3784600" y="6371590"/>
                </a:lnTo>
                <a:lnTo>
                  <a:pt x="3784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890" y="162559"/>
            <a:ext cx="3408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Sources </a:t>
            </a:r>
            <a:r>
              <a:rPr sz="4000" u="none" dirty="0">
                <a:solidFill>
                  <a:srgbClr val="F4143F"/>
                </a:solidFill>
                <a:latin typeface="Times New Roman"/>
                <a:cs typeface="Times New Roman"/>
              </a:rPr>
              <a:t>&amp;</a:t>
            </a:r>
            <a:r>
              <a:rPr sz="4000" u="none" spc="-85" dirty="0">
                <a:solidFill>
                  <a:srgbClr val="F4143F"/>
                </a:solidFill>
                <a:latin typeface="Times New Roman"/>
                <a:cs typeface="Times New Roman"/>
              </a:rPr>
              <a:t> </a:t>
            </a: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fates  </a:t>
            </a:r>
            <a:r>
              <a:rPr sz="4000" u="none" dirty="0">
                <a:solidFill>
                  <a:srgbClr val="F4143F"/>
                </a:solidFill>
                <a:latin typeface="Times New Roman"/>
                <a:cs typeface="Times New Roman"/>
              </a:rPr>
              <a:t>of </a:t>
            </a: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amino</a:t>
            </a:r>
            <a:r>
              <a:rPr sz="4000" u="none" spc="-60" dirty="0">
                <a:solidFill>
                  <a:srgbClr val="F4143F"/>
                </a:solidFill>
                <a:latin typeface="Times New Roman"/>
                <a:cs typeface="Times New Roman"/>
              </a:rPr>
              <a:t> </a:t>
            </a: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acids: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890" y="1747520"/>
            <a:ext cx="3529329" cy="4771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1610">
              <a:spcBef>
                <a:spcPts val="100"/>
              </a:spcBef>
              <a:buSzPct val="96428"/>
              <a:buFontTx/>
              <a:buChar char="•"/>
              <a:tabLst>
                <a:tab pos="13843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 turnover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: 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(results from  simultaneous</a:t>
            </a:r>
            <a:r>
              <a:rPr sz="28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synthesis 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&amp;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breakdown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 proteins</a:t>
            </a:r>
            <a:r>
              <a:rPr sz="28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molecules)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ts val="3360"/>
              </a:lnSpc>
              <a:spcBef>
                <a:spcPts val="100"/>
              </a:spcBef>
              <a:buSzPct val="96428"/>
              <a:buFontTx/>
              <a:buChar char="•"/>
              <a:tabLst>
                <a:tab pos="138430" algn="l"/>
                <a:tab pos="466725" algn="l"/>
                <a:tab pos="1801495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Total amount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</a:t>
            </a:r>
            <a:r>
              <a:rPr sz="28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 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	body of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healthy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adult  is</a:t>
            </a:r>
            <a:r>
              <a:rPr sz="28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constant	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(due to rate  of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synthesis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equal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to the rate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its 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breakdown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).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22497" y="0"/>
            <a:ext cx="5126174" cy="6862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3100" y="3920490"/>
            <a:ext cx="1931670" cy="54991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algn="ctr" rtl="1">
              <a:spcBef>
                <a:spcPts val="130"/>
              </a:spcBef>
            </a:pPr>
            <a:r>
              <a:rPr sz="2000" spc="-225" dirty="0">
                <a:solidFill>
                  <a:prstClr val="black"/>
                </a:solidFill>
                <a:latin typeface="Arial Black"/>
                <a:cs typeface="Arial Black"/>
              </a:rPr>
              <a:t>Body</a:t>
            </a:r>
            <a:r>
              <a:rPr sz="2000" spc="-130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prstClr val="black"/>
                </a:solidFill>
                <a:latin typeface="Arial Black"/>
                <a:cs typeface="Arial Black"/>
              </a:rPr>
              <a:t>protein</a:t>
            </a:r>
            <a:endParaRPr sz="20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R="10160" algn="ctr"/>
            <a:r>
              <a:rPr sz="1000" spc="-114" dirty="0">
                <a:solidFill>
                  <a:prstClr val="black"/>
                </a:solidFill>
                <a:latin typeface="Arial Black"/>
                <a:cs typeface="Arial Black"/>
              </a:rPr>
              <a:t>400 g per </a:t>
            </a:r>
            <a:r>
              <a:rPr sz="1000" spc="-100" dirty="0" err="1">
                <a:solidFill>
                  <a:prstClr val="black"/>
                </a:solidFill>
                <a:latin typeface="Arial Black"/>
                <a:cs typeface="Arial Black"/>
              </a:rPr>
              <a:t>day,</a:t>
            </a:r>
            <a:r>
              <a:rPr sz="1400" b="1" spc="-100" dirty="0" err="1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400" b="1" spc="-1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35" dirty="0" err="1">
                <a:solidFill>
                  <a:prstClr val="black"/>
                </a:solidFill>
                <a:latin typeface="Arial"/>
                <a:cs typeface="Arial"/>
              </a:rPr>
              <a:t>ynthesis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9629" y="2251710"/>
            <a:ext cx="1870710" cy="52451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88900" algn="r" rtl="1">
              <a:spcBef>
                <a:spcPts val="30"/>
              </a:spcBef>
            </a:pPr>
            <a:r>
              <a:rPr sz="2000" spc="-225" dirty="0">
                <a:solidFill>
                  <a:prstClr val="black"/>
                </a:solidFill>
                <a:latin typeface="Arial Black"/>
                <a:cs typeface="Arial Black"/>
              </a:rPr>
              <a:t>Body</a:t>
            </a:r>
            <a:r>
              <a:rPr sz="2000" spc="-125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prstClr val="black"/>
                </a:solidFill>
                <a:latin typeface="Arial Black"/>
                <a:cs typeface="Arial Black"/>
              </a:rPr>
              <a:t>protein</a:t>
            </a:r>
            <a:endParaRPr sz="200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88900" algn="r" rtl="1"/>
            <a:r>
              <a:rPr sz="1000" spc="-114" dirty="0">
                <a:solidFill>
                  <a:prstClr val="black"/>
                </a:solidFill>
                <a:latin typeface="Arial Black"/>
                <a:cs typeface="Arial Black"/>
              </a:rPr>
              <a:t>400 g </a:t>
            </a:r>
            <a:r>
              <a:rPr sz="1000" spc="-120" dirty="0">
                <a:solidFill>
                  <a:prstClr val="black"/>
                </a:solidFill>
                <a:latin typeface="Arial Black"/>
                <a:cs typeface="Arial Black"/>
              </a:rPr>
              <a:t>per </a:t>
            </a:r>
            <a:r>
              <a:rPr sz="1000" spc="-114" dirty="0">
                <a:solidFill>
                  <a:prstClr val="black"/>
                </a:solidFill>
                <a:latin typeface="Arial Black"/>
                <a:cs typeface="Arial Black"/>
              </a:rPr>
              <a:t>day</a:t>
            </a:r>
            <a:r>
              <a:rPr sz="1000" spc="80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breakdown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7540" y="1247139"/>
            <a:ext cx="1873250" cy="727710"/>
          </a:xfrm>
          <a:custGeom>
            <a:avLst/>
            <a:gdLst/>
            <a:ahLst/>
            <a:cxnLst/>
            <a:rect l="l" t="t" r="r" b="b"/>
            <a:pathLst>
              <a:path w="1873250" h="727710">
                <a:moveTo>
                  <a:pt x="1873250" y="0"/>
                </a:moveTo>
                <a:lnTo>
                  <a:pt x="0" y="0"/>
                </a:lnTo>
                <a:lnTo>
                  <a:pt x="0" y="727710"/>
                </a:lnTo>
                <a:lnTo>
                  <a:pt x="1873250" y="727710"/>
                </a:lnTo>
                <a:lnTo>
                  <a:pt x="1873250" y="0"/>
                </a:lnTo>
                <a:close/>
              </a:path>
            </a:pathLst>
          </a:custGeom>
          <a:solidFill>
            <a:srgbClr val="F478A4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17540" y="1247139"/>
            <a:ext cx="1873250" cy="727710"/>
          </a:xfrm>
          <a:custGeom>
            <a:avLst/>
            <a:gdLst/>
            <a:ahLst/>
            <a:cxnLst/>
            <a:rect l="l" t="t" r="r" b="b"/>
            <a:pathLst>
              <a:path w="1873250" h="727710">
                <a:moveTo>
                  <a:pt x="937260" y="727710"/>
                </a:moveTo>
                <a:lnTo>
                  <a:pt x="0" y="727710"/>
                </a:lnTo>
                <a:lnTo>
                  <a:pt x="0" y="0"/>
                </a:lnTo>
                <a:lnTo>
                  <a:pt x="1873250" y="0"/>
                </a:lnTo>
                <a:lnTo>
                  <a:pt x="1873250" y="727710"/>
                </a:lnTo>
                <a:lnTo>
                  <a:pt x="937260" y="72771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4059" y="1446529"/>
            <a:ext cx="167893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000" spc="-225" dirty="0">
                <a:solidFill>
                  <a:prstClr val="black"/>
                </a:solidFill>
                <a:latin typeface="Arial Black"/>
                <a:cs typeface="Arial Black"/>
              </a:rPr>
              <a:t>Dietary</a:t>
            </a:r>
            <a:r>
              <a:rPr sz="2000" spc="-175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prstClr val="black"/>
                </a:solidFill>
                <a:latin typeface="Arial Black"/>
                <a:cs typeface="Arial Black"/>
              </a:rPr>
              <a:t>protein</a:t>
            </a:r>
            <a:endParaRPr sz="20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15480" y="1929129"/>
            <a:ext cx="1986280" cy="825500"/>
          </a:xfrm>
          <a:custGeom>
            <a:avLst/>
            <a:gdLst/>
            <a:ahLst/>
            <a:cxnLst/>
            <a:rect l="l" t="t" r="r" b="b"/>
            <a:pathLst>
              <a:path w="1986279" h="825500">
                <a:moveTo>
                  <a:pt x="993140" y="0"/>
                </a:moveTo>
                <a:lnTo>
                  <a:pt x="926139" y="845"/>
                </a:lnTo>
                <a:lnTo>
                  <a:pt x="860544" y="3351"/>
                </a:lnTo>
                <a:lnTo>
                  <a:pt x="796467" y="7470"/>
                </a:lnTo>
                <a:lnTo>
                  <a:pt x="734023" y="13155"/>
                </a:lnTo>
                <a:lnTo>
                  <a:pt x="673323" y="20360"/>
                </a:lnTo>
                <a:lnTo>
                  <a:pt x="614481" y="29038"/>
                </a:lnTo>
                <a:lnTo>
                  <a:pt x="557611" y="39142"/>
                </a:lnTo>
                <a:lnTo>
                  <a:pt x="502825" y="50625"/>
                </a:lnTo>
                <a:lnTo>
                  <a:pt x="450236" y="63440"/>
                </a:lnTo>
                <a:lnTo>
                  <a:pt x="399958" y="77541"/>
                </a:lnTo>
                <a:lnTo>
                  <a:pt x="352104" y="92880"/>
                </a:lnTo>
                <a:lnTo>
                  <a:pt x="306786" y="109411"/>
                </a:lnTo>
                <a:lnTo>
                  <a:pt x="264119" y="127088"/>
                </a:lnTo>
                <a:lnTo>
                  <a:pt x="224215" y="145863"/>
                </a:lnTo>
                <a:lnTo>
                  <a:pt x="187187" y="165689"/>
                </a:lnTo>
                <a:lnTo>
                  <a:pt x="153149" y="186520"/>
                </a:lnTo>
                <a:lnTo>
                  <a:pt x="94494" y="231008"/>
                </a:lnTo>
                <a:lnTo>
                  <a:pt x="49154" y="278952"/>
                </a:lnTo>
                <a:lnTo>
                  <a:pt x="18034" y="329979"/>
                </a:lnTo>
                <a:lnTo>
                  <a:pt x="2041" y="383714"/>
                </a:lnTo>
                <a:lnTo>
                  <a:pt x="0" y="411480"/>
                </a:lnTo>
                <a:lnTo>
                  <a:pt x="2041" y="439397"/>
                </a:lnTo>
                <a:lnTo>
                  <a:pt x="18034" y="493435"/>
                </a:lnTo>
                <a:lnTo>
                  <a:pt x="49154" y="544758"/>
                </a:lnTo>
                <a:lnTo>
                  <a:pt x="94494" y="592990"/>
                </a:lnTo>
                <a:lnTo>
                  <a:pt x="153149" y="637752"/>
                </a:lnTo>
                <a:lnTo>
                  <a:pt x="187187" y="658713"/>
                </a:lnTo>
                <a:lnTo>
                  <a:pt x="224215" y="678665"/>
                </a:lnTo>
                <a:lnTo>
                  <a:pt x="264119" y="697559"/>
                </a:lnTo>
                <a:lnTo>
                  <a:pt x="306786" y="715350"/>
                </a:lnTo>
                <a:lnTo>
                  <a:pt x="352104" y="731989"/>
                </a:lnTo>
                <a:lnTo>
                  <a:pt x="399958" y="747430"/>
                </a:lnTo>
                <a:lnTo>
                  <a:pt x="450236" y="761625"/>
                </a:lnTo>
                <a:lnTo>
                  <a:pt x="502825" y="774526"/>
                </a:lnTo>
                <a:lnTo>
                  <a:pt x="557611" y="786087"/>
                </a:lnTo>
                <a:lnTo>
                  <a:pt x="614481" y="796259"/>
                </a:lnTo>
                <a:lnTo>
                  <a:pt x="673323" y="804997"/>
                </a:lnTo>
                <a:lnTo>
                  <a:pt x="734023" y="812252"/>
                </a:lnTo>
                <a:lnTo>
                  <a:pt x="796467" y="817977"/>
                </a:lnTo>
                <a:lnTo>
                  <a:pt x="860544" y="822124"/>
                </a:lnTo>
                <a:lnTo>
                  <a:pt x="926139" y="824648"/>
                </a:lnTo>
                <a:lnTo>
                  <a:pt x="993140" y="825500"/>
                </a:lnTo>
                <a:lnTo>
                  <a:pt x="1060140" y="824648"/>
                </a:lnTo>
                <a:lnTo>
                  <a:pt x="1125735" y="822124"/>
                </a:lnTo>
                <a:lnTo>
                  <a:pt x="1189812" y="817977"/>
                </a:lnTo>
                <a:lnTo>
                  <a:pt x="1252256" y="812252"/>
                </a:lnTo>
                <a:lnTo>
                  <a:pt x="1312956" y="804997"/>
                </a:lnTo>
                <a:lnTo>
                  <a:pt x="1371798" y="796259"/>
                </a:lnTo>
                <a:lnTo>
                  <a:pt x="1428668" y="786087"/>
                </a:lnTo>
                <a:lnTo>
                  <a:pt x="1483454" y="774526"/>
                </a:lnTo>
                <a:lnTo>
                  <a:pt x="1536043" y="761625"/>
                </a:lnTo>
                <a:lnTo>
                  <a:pt x="1586321" y="747430"/>
                </a:lnTo>
                <a:lnTo>
                  <a:pt x="1634175" y="731989"/>
                </a:lnTo>
                <a:lnTo>
                  <a:pt x="1679493" y="715350"/>
                </a:lnTo>
                <a:lnTo>
                  <a:pt x="1722160" y="697559"/>
                </a:lnTo>
                <a:lnTo>
                  <a:pt x="1762064" y="678665"/>
                </a:lnTo>
                <a:lnTo>
                  <a:pt x="1799092" y="658713"/>
                </a:lnTo>
                <a:lnTo>
                  <a:pt x="1833130" y="637752"/>
                </a:lnTo>
                <a:lnTo>
                  <a:pt x="1891785" y="592990"/>
                </a:lnTo>
                <a:lnTo>
                  <a:pt x="1937125" y="544758"/>
                </a:lnTo>
                <a:lnTo>
                  <a:pt x="1968245" y="493435"/>
                </a:lnTo>
                <a:lnTo>
                  <a:pt x="1984238" y="439397"/>
                </a:lnTo>
                <a:lnTo>
                  <a:pt x="1986279" y="411480"/>
                </a:lnTo>
                <a:lnTo>
                  <a:pt x="1984238" y="383714"/>
                </a:lnTo>
                <a:lnTo>
                  <a:pt x="1968245" y="329979"/>
                </a:lnTo>
                <a:lnTo>
                  <a:pt x="1937125" y="278952"/>
                </a:lnTo>
                <a:lnTo>
                  <a:pt x="1891785" y="231008"/>
                </a:lnTo>
                <a:lnTo>
                  <a:pt x="1833130" y="186520"/>
                </a:lnTo>
                <a:lnTo>
                  <a:pt x="1799092" y="165689"/>
                </a:lnTo>
                <a:lnTo>
                  <a:pt x="1762064" y="145863"/>
                </a:lnTo>
                <a:lnTo>
                  <a:pt x="1722160" y="127088"/>
                </a:lnTo>
                <a:lnTo>
                  <a:pt x="1679493" y="109411"/>
                </a:lnTo>
                <a:lnTo>
                  <a:pt x="1634175" y="92880"/>
                </a:lnTo>
                <a:lnTo>
                  <a:pt x="1586321" y="77541"/>
                </a:lnTo>
                <a:lnTo>
                  <a:pt x="1536043" y="63440"/>
                </a:lnTo>
                <a:lnTo>
                  <a:pt x="1483454" y="50625"/>
                </a:lnTo>
                <a:lnTo>
                  <a:pt x="1428668" y="39142"/>
                </a:lnTo>
                <a:lnTo>
                  <a:pt x="1371798" y="29038"/>
                </a:lnTo>
                <a:lnTo>
                  <a:pt x="1312956" y="20360"/>
                </a:lnTo>
                <a:lnTo>
                  <a:pt x="1252256" y="13155"/>
                </a:lnTo>
                <a:lnTo>
                  <a:pt x="1189812" y="7470"/>
                </a:lnTo>
                <a:lnTo>
                  <a:pt x="1125735" y="3351"/>
                </a:lnTo>
                <a:lnTo>
                  <a:pt x="1060140" y="845"/>
                </a:lnTo>
                <a:lnTo>
                  <a:pt x="99314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15480" y="1929129"/>
            <a:ext cx="1986280" cy="825500"/>
          </a:xfrm>
          <a:custGeom>
            <a:avLst/>
            <a:gdLst/>
            <a:ahLst/>
            <a:cxnLst/>
            <a:rect l="l" t="t" r="r" b="b"/>
            <a:pathLst>
              <a:path w="1986279" h="825500">
                <a:moveTo>
                  <a:pt x="993140" y="0"/>
                </a:moveTo>
                <a:lnTo>
                  <a:pt x="1060140" y="845"/>
                </a:lnTo>
                <a:lnTo>
                  <a:pt x="1125735" y="3351"/>
                </a:lnTo>
                <a:lnTo>
                  <a:pt x="1189812" y="7470"/>
                </a:lnTo>
                <a:lnTo>
                  <a:pt x="1252256" y="13155"/>
                </a:lnTo>
                <a:lnTo>
                  <a:pt x="1312956" y="20360"/>
                </a:lnTo>
                <a:lnTo>
                  <a:pt x="1371798" y="29038"/>
                </a:lnTo>
                <a:lnTo>
                  <a:pt x="1428668" y="39142"/>
                </a:lnTo>
                <a:lnTo>
                  <a:pt x="1483454" y="50625"/>
                </a:lnTo>
                <a:lnTo>
                  <a:pt x="1536043" y="63440"/>
                </a:lnTo>
                <a:lnTo>
                  <a:pt x="1586321" y="77541"/>
                </a:lnTo>
                <a:lnTo>
                  <a:pt x="1634175" y="92880"/>
                </a:lnTo>
                <a:lnTo>
                  <a:pt x="1679493" y="109411"/>
                </a:lnTo>
                <a:lnTo>
                  <a:pt x="1722160" y="127088"/>
                </a:lnTo>
                <a:lnTo>
                  <a:pt x="1762064" y="145863"/>
                </a:lnTo>
                <a:lnTo>
                  <a:pt x="1799092" y="165689"/>
                </a:lnTo>
                <a:lnTo>
                  <a:pt x="1833130" y="186520"/>
                </a:lnTo>
                <a:lnTo>
                  <a:pt x="1891785" y="231008"/>
                </a:lnTo>
                <a:lnTo>
                  <a:pt x="1937125" y="278952"/>
                </a:lnTo>
                <a:lnTo>
                  <a:pt x="1968245" y="329979"/>
                </a:lnTo>
                <a:lnTo>
                  <a:pt x="1984238" y="383714"/>
                </a:lnTo>
                <a:lnTo>
                  <a:pt x="1986279" y="411480"/>
                </a:lnTo>
                <a:lnTo>
                  <a:pt x="1984238" y="439397"/>
                </a:lnTo>
                <a:lnTo>
                  <a:pt x="1968245" y="493435"/>
                </a:lnTo>
                <a:lnTo>
                  <a:pt x="1937125" y="544758"/>
                </a:lnTo>
                <a:lnTo>
                  <a:pt x="1891785" y="592990"/>
                </a:lnTo>
                <a:lnTo>
                  <a:pt x="1833130" y="637752"/>
                </a:lnTo>
                <a:lnTo>
                  <a:pt x="1799092" y="658713"/>
                </a:lnTo>
                <a:lnTo>
                  <a:pt x="1762064" y="678665"/>
                </a:lnTo>
                <a:lnTo>
                  <a:pt x="1722160" y="697559"/>
                </a:lnTo>
                <a:lnTo>
                  <a:pt x="1679493" y="715350"/>
                </a:lnTo>
                <a:lnTo>
                  <a:pt x="1634175" y="731989"/>
                </a:lnTo>
                <a:lnTo>
                  <a:pt x="1586321" y="747430"/>
                </a:lnTo>
                <a:lnTo>
                  <a:pt x="1536043" y="761625"/>
                </a:lnTo>
                <a:lnTo>
                  <a:pt x="1483454" y="774526"/>
                </a:lnTo>
                <a:lnTo>
                  <a:pt x="1428668" y="786087"/>
                </a:lnTo>
                <a:lnTo>
                  <a:pt x="1371798" y="796259"/>
                </a:lnTo>
                <a:lnTo>
                  <a:pt x="1312956" y="804997"/>
                </a:lnTo>
                <a:lnTo>
                  <a:pt x="1252256" y="812252"/>
                </a:lnTo>
                <a:lnTo>
                  <a:pt x="1189812" y="817977"/>
                </a:lnTo>
                <a:lnTo>
                  <a:pt x="1125735" y="822124"/>
                </a:lnTo>
                <a:lnTo>
                  <a:pt x="1060140" y="824648"/>
                </a:lnTo>
                <a:lnTo>
                  <a:pt x="993140" y="825500"/>
                </a:lnTo>
                <a:lnTo>
                  <a:pt x="926139" y="824648"/>
                </a:lnTo>
                <a:lnTo>
                  <a:pt x="860544" y="822124"/>
                </a:lnTo>
                <a:lnTo>
                  <a:pt x="796467" y="817977"/>
                </a:lnTo>
                <a:lnTo>
                  <a:pt x="734023" y="812252"/>
                </a:lnTo>
                <a:lnTo>
                  <a:pt x="673323" y="804997"/>
                </a:lnTo>
                <a:lnTo>
                  <a:pt x="614481" y="796259"/>
                </a:lnTo>
                <a:lnTo>
                  <a:pt x="557611" y="786087"/>
                </a:lnTo>
                <a:lnTo>
                  <a:pt x="502825" y="774526"/>
                </a:lnTo>
                <a:lnTo>
                  <a:pt x="450236" y="761625"/>
                </a:lnTo>
                <a:lnTo>
                  <a:pt x="399958" y="747430"/>
                </a:lnTo>
                <a:lnTo>
                  <a:pt x="352104" y="731989"/>
                </a:lnTo>
                <a:lnTo>
                  <a:pt x="306786" y="715350"/>
                </a:lnTo>
                <a:lnTo>
                  <a:pt x="264119" y="697559"/>
                </a:lnTo>
                <a:lnTo>
                  <a:pt x="224215" y="678665"/>
                </a:lnTo>
                <a:lnTo>
                  <a:pt x="187187" y="658713"/>
                </a:lnTo>
                <a:lnTo>
                  <a:pt x="153149" y="637752"/>
                </a:lnTo>
                <a:lnTo>
                  <a:pt x="94494" y="592990"/>
                </a:lnTo>
                <a:lnTo>
                  <a:pt x="49154" y="544758"/>
                </a:lnTo>
                <a:lnTo>
                  <a:pt x="18034" y="493435"/>
                </a:lnTo>
                <a:lnTo>
                  <a:pt x="2041" y="439397"/>
                </a:lnTo>
                <a:lnTo>
                  <a:pt x="0" y="411480"/>
                </a:lnTo>
                <a:lnTo>
                  <a:pt x="2041" y="383714"/>
                </a:lnTo>
                <a:lnTo>
                  <a:pt x="18034" y="329979"/>
                </a:lnTo>
                <a:lnTo>
                  <a:pt x="49154" y="278952"/>
                </a:lnTo>
                <a:lnTo>
                  <a:pt x="94494" y="231008"/>
                </a:lnTo>
                <a:lnTo>
                  <a:pt x="153149" y="186520"/>
                </a:lnTo>
                <a:lnTo>
                  <a:pt x="187187" y="165689"/>
                </a:lnTo>
                <a:lnTo>
                  <a:pt x="224215" y="145863"/>
                </a:lnTo>
                <a:lnTo>
                  <a:pt x="264119" y="127088"/>
                </a:lnTo>
                <a:lnTo>
                  <a:pt x="306786" y="109411"/>
                </a:lnTo>
                <a:lnTo>
                  <a:pt x="352104" y="92880"/>
                </a:lnTo>
                <a:lnTo>
                  <a:pt x="399958" y="77541"/>
                </a:lnTo>
                <a:lnTo>
                  <a:pt x="450236" y="63440"/>
                </a:lnTo>
                <a:lnTo>
                  <a:pt x="502825" y="50625"/>
                </a:lnTo>
                <a:lnTo>
                  <a:pt x="557611" y="39142"/>
                </a:lnTo>
                <a:lnTo>
                  <a:pt x="614481" y="29038"/>
                </a:lnTo>
                <a:lnTo>
                  <a:pt x="673323" y="20360"/>
                </a:lnTo>
                <a:lnTo>
                  <a:pt x="734023" y="13155"/>
                </a:lnTo>
                <a:lnTo>
                  <a:pt x="796467" y="7470"/>
                </a:lnTo>
                <a:lnTo>
                  <a:pt x="860544" y="3351"/>
                </a:lnTo>
                <a:lnTo>
                  <a:pt x="926139" y="845"/>
                </a:lnTo>
                <a:lnTo>
                  <a:pt x="99314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1540" y="2054859"/>
            <a:ext cx="153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5400" algn="r" rtl="1">
              <a:spcBef>
                <a:spcPts val="100"/>
              </a:spcBef>
            </a:pPr>
            <a:r>
              <a:rPr spc="-204" dirty="0">
                <a:solidFill>
                  <a:prstClr val="black"/>
                </a:solidFill>
                <a:latin typeface="Arial Black"/>
                <a:cs typeface="Arial Black"/>
              </a:rPr>
              <a:t>Synthesis </a:t>
            </a:r>
            <a:r>
              <a:rPr spc="-160" dirty="0">
                <a:solidFill>
                  <a:prstClr val="black"/>
                </a:solidFill>
                <a:latin typeface="Arial Black"/>
                <a:cs typeface="Arial Black"/>
              </a:rPr>
              <a:t>non-  </a:t>
            </a:r>
            <a:r>
              <a:rPr spc="-220" dirty="0">
                <a:solidFill>
                  <a:prstClr val="black"/>
                </a:solidFill>
                <a:latin typeface="Arial Black"/>
                <a:cs typeface="Arial Black"/>
              </a:rPr>
              <a:t>essential</a:t>
            </a:r>
            <a:r>
              <a:rPr spc="-155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pc="-165" dirty="0">
                <a:solidFill>
                  <a:prstClr val="black"/>
                </a:solidFill>
                <a:latin typeface="Arial Black"/>
                <a:cs typeface="Arial Black"/>
              </a:rPr>
              <a:t>a.as.</a:t>
            </a:r>
            <a:endParaRPr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68800" y="5283200"/>
            <a:ext cx="1842770" cy="318770"/>
          </a:xfrm>
          <a:custGeom>
            <a:avLst/>
            <a:gdLst/>
            <a:ahLst/>
            <a:cxnLst/>
            <a:rect l="l" t="t" r="r" b="b"/>
            <a:pathLst>
              <a:path w="1842770" h="318770">
                <a:moveTo>
                  <a:pt x="1842770" y="0"/>
                </a:moveTo>
                <a:lnTo>
                  <a:pt x="0" y="0"/>
                </a:lnTo>
                <a:lnTo>
                  <a:pt x="0" y="318769"/>
                </a:lnTo>
                <a:lnTo>
                  <a:pt x="1842770" y="318769"/>
                </a:lnTo>
                <a:lnTo>
                  <a:pt x="1842770" y="0"/>
                </a:lnTo>
                <a:close/>
              </a:path>
            </a:pathLst>
          </a:custGeom>
          <a:solidFill>
            <a:srgbClr val="EEC6B2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68800" y="5283200"/>
            <a:ext cx="1842770" cy="318770"/>
          </a:xfrm>
          <a:custGeom>
            <a:avLst/>
            <a:gdLst/>
            <a:ahLst/>
            <a:cxnLst/>
            <a:rect l="l" t="t" r="r" b="b"/>
            <a:pathLst>
              <a:path w="1842770" h="318770">
                <a:moveTo>
                  <a:pt x="922020" y="318769"/>
                </a:moveTo>
                <a:lnTo>
                  <a:pt x="0" y="318769"/>
                </a:lnTo>
                <a:lnTo>
                  <a:pt x="0" y="0"/>
                </a:lnTo>
                <a:lnTo>
                  <a:pt x="1842770" y="0"/>
                </a:lnTo>
                <a:lnTo>
                  <a:pt x="1842770" y="318769"/>
                </a:lnTo>
                <a:lnTo>
                  <a:pt x="922020" y="31876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6250" y="5247640"/>
            <a:ext cx="2005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400" spc="-125" dirty="0">
                <a:solidFill>
                  <a:prstClr val="black"/>
                </a:solidFill>
                <a:latin typeface="Arial Black"/>
                <a:cs typeface="Arial Black"/>
              </a:rPr>
              <a:t>G</a:t>
            </a:r>
            <a:r>
              <a:rPr sz="2400" spc="-280" dirty="0">
                <a:solidFill>
                  <a:prstClr val="black"/>
                </a:solidFill>
                <a:latin typeface="Arial Black"/>
                <a:cs typeface="Arial Black"/>
              </a:rPr>
              <a:t>L</a:t>
            </a:r>
            <a:r>
              <a:rPr sz="2400" spc="-135" dirty="0">
                <a:solidFill>
                  <a:prstClr val="black"/>
                </a:solidFill>
                <a:latin typeface="Arial Black"/>
                <a:cs typeface="Arial Black"/>
              </a:rPr>
              <a:t>.</a:t>
            </a:r>
            <a:r>
              <a:rPr sz="2400" spc="-350" dirty="0">
                <a:solidFill>
                  <a:prstClr val="black"/>
                </a:solidFill>
                <a:latin typeface="Arial Black"/>
                <a:cs typeface="Arial Black"/>
              </a:rPr>
              <a:t>&amp;</a:t>
            </a:r>
            <a:r>
              <a:rPr sz="2400" spc="-325" dirty="0">
                <a:solidFill>
                  <a:prstClr val="black"/>
                </a:solidFill>
                <a:latin typeface="Arial Black"/>
                <a:cs typeface="Arial Black"/>
              </a:rPr>
              <a:t>G</a:t>
            </a:r>
            <a:r>
              <a:rPr sz="2400" spc="-275" dirty="0">
                <a:solidFill>
                  <a:prstClr val="black"/>
                </a:solidFill>
                <a:latin typeface="Arial Black"/>
                <a:cs typeface="Arial Black"/>
              </a:rPr>
              <a:t>l</a:t>
            </a:r>
            <a:r>
              <a:rPr sz="2400" spc="-310" dirty="0">
                <a:solidFill>
                  <a:prstClr val="black"/>
                </a:solidFill>
                <a:latin typeface="Arial Black"/>
                <a:cs typeface="Arial Black"/>
              </a:rPr>
              <a:t>yc</a:t>
            </a:r>
            <a:r>
              <a:rPr sz="2400" spc="-325" dirty="0">
                <a:solidFill>
                  <a:prstClr val="black"/>
                </a:solidFill>
                <a:latin typeface="Arial Black"/>
                <a:cs typeface="Arial Black"/>
              </a:rPr>
              <a:t>o</a:t>
            </a:r>
            <a:r>
              <a:rPr sz="2400" spc="-280" dirty="0">
                <a:solidFill>
                  <a:prstClr val="black"/>
                </a:solidFill>
                <a:latin typeface="Arial Black"/>
                <a:cs typeface="Arial Black"/>
              </a:rPr>
              <a:t>ge</a:t>
            </a:r>
            <a:r>
              <a:rPr sz="2400" spc="-270" dirty="0">
                <a:solidFill>
                  <a:prstClr val="black"/>
                </a:solidFill>
                <a:latin typeface="Arial Black"/>
                <a:cs typeface="Arial Black"/>
              </a:rPr>
              <a:t>n</a:t>
            </a:r>
            <a:endParaRPr sz="24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26580" y="5223509"/>
            <a:ext cx="1971039" cy="551180"/>
          </a:xfrm>
          <a:prstGeom prst="rect">
            <a:avLst/>
          </a:prstGeom>
          <a:solidFill>
            <a:srgbClr val="D9F1DB"/>
          </a:solidFill>
          <a:ln w="9344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313690" marR="307340" indent="181610" algn="r" rtl="1">
              <a:spcBef>
                <a:spcPts val="20"/>
              </a:spcBef>
            </a:pPr>
            <a:r>
              <a:rPr sz="1200" spc="-155" dirty="0">
                <a:solidFill>
                  <a:prstClr val="black"/>
                </a:solidFill>
                <a:latin typeface="Arial Black"/>
                <a:cs typeface="Arial Black"/>
              </a:rPr>
              <a:t>Ketone </a:t>
            </a:r>
            <a:r>
              <a:rPr sz="1200" spc="-135" dirty="0">
                <a:solidFill>
                  <a:prstClr val="black"/>
                </a:solidFill>
                <a:latin typeface="Arial Black"/>
                <a:cs typeface="Arial Black"/>
              </a:rPr>
              <a:t>bodies  </a:t>
            </a:r>
            <a:r>
              <a:rPr sz="1200" spc="-150" dirty="0">
                <a:solidFill>
                  <a:prstClr val="black"/>
                </a:solidFill>
                <a:latin typeface="Arial Black"/>
                <a:cs typeface="Arial Black"/>
              </a:rPr>
              <a:t>Fatty </a:t>
            </a:r>
            <a:r>
              <a:rPr sz="1200" spc="-180" dirty="0">
                <a:solidFill>
                  <a:prstClr val="black"/>
                </a:solidFill>
                <a:latin typeface="Arial Black"/>
                <a:cs typeface="Arial Black"/>
              </a:rPr>
              <a:t>acid&amp;</a:t>
            </a:r>
            <a:r>
              <a:rPr sz="1200" spc="-250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1200" spc="-145" dirty="0">
                <a:solidFill>
                  <a:prstClr val="black"/>
                </a:solidFill>
                <a:latin typeface="Arial Black"/>
                <a:cs typeface="Arial Black"/>
              </a:rPr>
              <a:t>steroids</a:t>
            </a:r>
            <a:endParaRPr sz="12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55920" y="5761990"/>
            <a:ext cx="1379220" cy="375920"/>
          </a:xfrm>
          <a:prstGeom prst="rect">
            <a:avLst/>
          </a:prstGeom>
          <a:solidFill>
            <a:srgbClr val="CA87E5"/>
          </a:solidFill>
          <a:ln w="9344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31445">
              <a:spcBef>
                <a:spcPts val="40"/>
              </a:spcBef>
            </a:pPr>
            <a:r>
              <a:rPr sz="2400" spc="-275" dirty="0">
                <a:solidFill>
                  <a:prstClr val="black"/>
                </a:solidFill>
                <a:latin typeface="Arial Black"/>
                <a:cs typeface="Arial Black"/>
              </a:rPr>
              <a:t>CO2&amp;</a:t>
            </a:r>
            <a:r>
              <a:rPr sz="2400" spc="-175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400" spc="-135" dirty="0">
                <a:solidFill>
                  <a:prstClr val="black"/>
                </a:solidFill>
                <a:latin typeface="Arial Black"/>
                <a:cs typeface="Arial Black"/>
              </a:rPr>
              <a:t>E</a:t>
            </a:r>
            <a:endParaRPr sz="24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7862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5189" y="254000"/>
            <a:ext cx="7367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10" dirty="0">
                <a:solidFill>
                  <a:srgbClr val="A70000"/>
                </a:solidFill>
              </a:rPr>
              <a:t>Metabolism </a:t>
            </a:r>
            <a:r>
              <a:rPr sz="4000" u="none" spc="-5" dirty="0">
                <a:solidFill>
                  <a:srgbClr val="A70000"/>
                </a:solidFill>
              </a:rPr>
              <a:t>OF </a:t>
            </a:r>
            <a:r>
              <a:rPr sz="4000" u="none" spc="-15" dirty="0">
                <a:solidFill>
                  <a:srgbClr val="A70000"/>
                </a:solidFill>
              </a:rPr>
              <a:t>AMINO</a:t>
            </a:r>
            <a:r>
              <a:rPr sz="4000" u="none" spc="-90" dirty="0">
                <a:solidFill>
                  <a:srgbClr val="A70000"/>
                </a:solidFill>
              </a:rPr>
              <a:t> </a:t>
            </a:r>
            <a:r>
              <a:rPr sz="4000" u="none" spc="-10" dirty="0">
                <a:solidFill>
                  <a:srgbClr val="A70000"/>
                </a:solidFill>
              </a:rPr>
              <a:t>ACIDS: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2729" y="942339"/>
            <a:ext cx="8761095" cy="9702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25320" algn="r" rtl="1">
              <a:spcBef>
                <a:spcPts val="459"/>
              </a:spcBef>
            </a:pP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360"/>
              </a:spcBef>
              <a:tabLst>
                <a:tab pos="621665" algn="l"/>
                <a:tab pos="5640070" algn="l"/>
                <a:tab pos="6776084" algn="l"/>
                <a:tab pos="76835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.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Re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ova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l 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sz="2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ia</a:t>
            </a:r>
            <a:r>
              <a:rPr sz="28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: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800" b="1" spc="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b="1" dirty="0">
                <a:solidFill>
                  <a:srgbClr val="333399"/>
                </a:solidFill>
                <a:latin typeface="Arial"/>
                <a:cs typeface="Arial"/>
              </a:rPr>
              <a:t>2	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H	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920240"/>
            <a:ext cx="22402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800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Deamination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1220" y="1934210"/>
            <a:ext cx="5716270" cy="25184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4135">
              <a:spcBef>
                <a:spcPts val="390"/>
              </a:spcBef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Oxidative</a:t>
            </a:r>
            <a:r>
              <a:rPr sz="2400" b="1" spc="-1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deamination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8935" indent="-356870">
              <a:spcBef>
                <a:spcPts val="290"/>
              </a:spcBef>
              <a:buFontTx/>
              <a:buAutoNum type="arabicParenR"/>
              <a:tabLst>
                <a:tab pos="369570" algn="l"/>
              </a:tabLst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glutamate dehydrogenase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1622B"/>
                </a:solidFill>
                <a:latin typeface="Arial"/>
                <a:cs typeface="Arial"/>
              </a:rPr>
              <a:t>mitochondria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8935" indent="-356870">
              <a:spcBef>
                <a:spcPts val="309"/>
              </a:spcBef>
              <a:buFontTx/>
              <a:buAutoNum type="arabicParenR"/>
              <a:tabLst>
                <a:tab pos="369570" algn="l"/>
              </a:tabLst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 oxidase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1622B"/>
                </a:solidFill>
                <a:latin typeface="Arial"/>
                <a:cs typeface="Arial"/>
              </a:rPr>
              <a:t>peroxisomes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7155">
              <a:spcBef>
                <a:spcPts val="309"/>
              </a:spcBef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Direct deamination</a:t>
            </a:r>
            <a:r>
              <a:rPr sz="2400" b="1" spc="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(nonoxidative)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8935" indent="-356870">
              <a:spcBef>
                <a:spcPts val="309"/>
              </a:spcBef>
              <a:buFontTx/>
              <a:buAutoNum type="arabicParenR"/>
              <a:tabLst>
                <a:tab pos="36957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dea.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dehydration 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(-H</a:t>
            </a:r>
            <a:r>
              <a:rPr sz="1200" spc="5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lang="ar-EG" sz="2400" spc="5" dirty="0">
                <a:solidFill>
                  <a:srgbClr val="333399"/>
                </a:solidFill>
                <a:latin typeface="Arial"/>
              </a:rPr>
              <a:t>(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8935" indent="-356870">
              <a:spcBef>
                <a:spcPts val="359"/>
              </a:spcBef>
              <a:buFontTx/>
              <a:buAutoNum type="arabicParenR"/>
              <a:tabLst>
                <a:tab pos="36957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dea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. by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su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dr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on</a:t>
            </a:r>
            <a:r>
              <a:rPr sz="2400" spc="1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lang="ar-EG" sz="2800" dirty="0">
                <a:solidFill>
                  <a:srgbClr val="333399"/>
                </a:solidFill>
                <a:latin typeface="Arial"/>
              </a:rPr>
              <a:t>(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729" y="4425950"/>
            <a:ext cx="7421880" cy="193642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26745" indent="-217170">
              <a:spcBef>
                <a:spcPts val="459"/>
              </a:spcBef>
              <a:buFontTx/>
              <a:buChar char="-"/>
              <a:tabLst>
                <a:tab pos="62738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Transamination 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(GPT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GOT</a:t>
            </a:r>
            <a:r>
              <a:rPr lang="ar-EG" sz="2800" spc="-10" dirty="0">
                <a:solidFill>
                  <a:srgbClr val="333399"/>
                </a:solidFill>
                <a:latin typeface="Arial"/>
              </a:rPr>
              <a:t>(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26745" indent="-217170">
              <a:spcBef>
                <a:spcPts val="359"/>
              </a:spcBef>
              <a:buFontTx/>
              <a:buChar char="-"/>
              <a:tabLst>
                <a:tab pos="62738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transdeamination.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22300" indent="-609600">
              <a:spcBef>
                <a:spcPts val="359"/>
              </a:spcBef>
              <a:buFontTx/>
              <a:buAutoNum type="arabicPeriod" startAt="2"/>
              <a:tabLst>
                <a:tab pos="621665" algn="l"/>
                <a:tab pos="6223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Fate of carbon-skeletons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8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22300" indent="-609600">
              <a:spcBef>
                <a:spcPts val="359"/>
              </a:spcBef>
              <a:buFontTx/>
              <a:buAutoNum type="arabicPeriod" startAt="2"/>
              <a:tabLst>
                <a:tab pos="621665" algn="l"/>
                <a:tab pos="6223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Metabolism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ammonia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1000" y="2174239"/>
            <a:ext cx="370840" cy="11430"/>
          </a:xfrm>
          <a:custGeom>
            <a:avLst/>
            <a:gdLst/>
            <a:ahLst/>
            <a:cxnLst/>
            <a:rect l="l" t="t" r="r" b="b"/>
            <a:pathLst>
              <a:path w="370839" h="11430">
                <a:moveTo>
                  <a:pt x="-28575" y="5714"/>
                </a:moveTo>
                <a:lnTo>
                  <a:pt x="399414" y="5714"/>
                </a:lnTo>
              </a:path>
            </a:pathLst>
          </a:custGeom>
          <a:ln w="6858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82950" y="2117089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2539" y="114300"/>
                </a:lnTo>
                <a:lnTo>
                  <a:pt x="11557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21000" y="2212339"/>
            <a:ext cx="421640" cy="1064260"/>
          </a:xfrm>
          <a:custGeom>
            <a:avLst/>
            <a:gdLst/>
            <a:ahLst/>
            <a:cxnLst/>
            <a:rect l="l" t="t" r="r" b="b"/>
            <a:pathLst>
              <a:path w="421639" h="1064260">
                <a:moveTo>
                  <a:pt x="0" y="0"/>
                </a:moveTo>
                <a:lnTo>
                  <a:pt x="421639" y="1064260"/>
                </a:lnTo>
              </a:path>
            </a:pathLst>
          </a:custGeom>
          <a:ln w="5715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5490" y="3248660"/>
            <a:ext cx="106680" cy="128270"/>
          </a:xfrm>
          <a:custGeom>
            <a:avLst/>
            <a:gdLst/>
            <a:ahLst/>
            <a:cxnLst/>
            <a:rect l="l" t="t" r="r" b="b"/>
            <a:pathLst>
              <a:path w="106679" h="128270">
                <a:moveTo>
                  <a:pt x="106680" y="0"/>
                </a:moveTo>
                <a:lnTo>
                  <a:pt x="0" y="41910"/>
                </a:lnTo>
                <a:lnTo>
                  <a:pt x="96520" y="128269"/>
                </a:lnTo>
                <a:lnTo>
                  <a:pt x="10668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82409" y="1689100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430" y="0"/>
                </a:lnTo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78090" y="1678939"/>
            <a:ext cx="337820" cy="10160"/>
          </a:xfrm>
          <a:custGeom>
            <a:avLst/>
            <a:gdLst/>
            <a:ahLst/>
            <a:cxnLst/>
            <a:rect l="l" t="t" r="r" b="b"/>
            <a:pathLst>
              <a:path w="337820" h="10160">
                <a:moveTo>
                  <a:pt x="-19048" y="5080"/>
                </a:moveTo>
                <a:lnTo>
                  <a:pt x="356868" y="5080"/>
                </a:lnTo>
              </a:path>
            </a:pathLst>
          </a:custGeom>
          <a:ln w="4825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00900" y="12954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28393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62750" y="1380489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4339"/>
                </a:lnTo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24650" y="18097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1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6450" y="118109"/>
            <a:ext cx="48571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Deamination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of Amino</a:t>
            </a:r>
            <a:r>
              <a:rPr sz="2800" b="1" u="heavy" spc="-7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Acids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1443989"/>
            <a:ext cx="8431530" cy="114046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7305">
              <a:spcBef>
                <a:spcPts val="1610"/>
              </a:spcBef>
              <a:tabLst>
                <a:tab pos="484505" algn="l"/>
              </a:tabLst>
            </a:pPr>
            <a:r>
              <a:rPr sz="2400" b="1" dirty="0">
                <a:solidFill>
                  <a:srgbClr val="009999"/>
                </a:solidFill>
                <a:latin typeface="Times New Roman"/>
                <a:cs typeface="Times New Roman"/>
              </a:rPr>
              <a:t>a)	</a:t>
            </a:r>
            <a:r>
              <a:rPr sz="24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Oxidative</a:t>
            </a:r>
            <a:r>
              <a:rPr sz="2400" b="1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Deamination: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1510"/>
              </a:spcBef>
            </a:pPr>
            <a:r>
              <a:rPr lang="ar-EG"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-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1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Glutamate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dehydrogenase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mitochondrial , potent, major</a:t>
            </a:r>
            <a:r>
              <a:rPr sz="20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deaminase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1660" y="3901440"/>
            <a:ext cx="3542029" cy="2540"/>
          </a:xfrm>
          <a:custGeom>
            <a:avLst/>
            <a:gdLst/>
            <a:ahLst/>
            <a:cxnLst/>
            <a:rect l="l" t="t" r="r" b="b"/>
            <a:pathLst>
              <a:path w="3542029" h="2539">
                <a:moveTo>
                  <a:pt x="0" y="2540"/>
                </a:moveTo>
                <a:lnTo>
                  <a:pt x="3542029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9879" y="3851909"/>
            <a:ext cx="187960" cy="97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7510" y="3855720"/>
            <a:ext cx="187960" cy="96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71089" y="3444240"/>
            <a:ext cx="265430" cy="421640"/>
          </a:xfrm>
          <a:custGeom>
            <a:avLst/>
            <a:gdLst/>
            <a:ahLst/>
            <a:cxnLst/>
            <a:rect l="l" t="t" r="r" b="b"/>
            <a:pathLst>
              <a:path w="265430" h="421639">
                <a:moveTo>
                  <a:pt x="0" y="0"/>
                </a:moveTo>
                <a:lnTo>
                  <a:pt x="13970" y="31750"/>
                </a:lnTo>
                <a:lnTo>
                  <a:pt x="27940" y="60960"/>
                </a:lnTo>
                <a:lnTo>
                  <a:pt x="43180" y="91439"/>
                </a:lnTo>
                <a:lnTo>
                  <a:pt x="59690" y="120650"/>
                </a:lnTo>
                <a:lnTo>
                  <a:pt x="74930" y="149860"/>
                </a:lnTo>
                <a:lnTo>
                  <a:pt x="109220" y="208280"/>
                </a:lnTo>
                <a:lnTo>
                  <a:pt x="144780" y="264160"/>
                </a:lnTo>
                <a:lnTo>
                  <a:pt x="163830" y="290830"/>
                </a:lnTo>
                <a:lnTo>
                  <a:pt x="182880" y="318770"/>
                </a:lnTo>
                <a:lnTo>
                  <a:pt x="203200" y="345440"/>
                </a:lnTo>
                <a:lnTo>
                  <a:pt x="223520" y="370840"/>
                </a:lnTo>
                <a:lnTo>
                  <a:pt x="243840" y="396240"/>
                </a:lnTo>
                <a:lnTo>
                  <a:pt x="265430" y="42164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15210" y="3313429"/>
            <a:ext cx="125730" cy="205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98370" y="3926840"/>
            <a:ext cx="410209" cy="316230"/>
          </a:xfrm>
          <a:custGeom>
            <a:avLst/>
            <a:gdLst/>
            <a:ahLst/>
            <a:cxnLst/>
            <a:rect l="l" t="t" r="r" b="b"/>
            <a:pathLst>
              <a:path w="410210" h="316229">
                <a:moveTo>
                  <a:pt x="410210" y="0"/>
                </a:moveTo>
                <a:lnTo>
                  <a:pt x="384810" y="11430"/>
                </a:lnTo>
                <a:lnTo>
                  <a:pt x="359410" y="24130"/>
                </a:lnTo>
                <a:lnTo>
                  <a:pt x="334010" y="36830"/>
                </a:lnTo>
                <a:lnTo>
                  <a:pt x="283210" y="66040"/>
                </a:lnTo>
                <a:lnTo>
                  <a:pt x="234950" y="96520"/>
                </a:lnTo>
                <a:lnTo>
                  <a:pt x="187960" y="130810"/>
                </a:lnTo>
                <a:lnTo>
                  <a:pt x="165100" y="148590"/>
                </a:lnTo>
                <a:lnTo>
                  <a:pt x="143510" y="167640"/>
                </a:lnTo>
                <a:lnTo>
                  <a:pt x="120650" y="186690"/>
                </a:lnTo>
                <a:lnTo>
                  <a:pt x="99060" y="207010"/>
                </a:lnTo>
                <a:lnTo>
                  <a:pt x="78740" y="227330"/>
                </a:lnTo>
                <a:lnTo>
                  <a:pt x="58419" y="248920"/>
                </a:lnTo>
                <a:lnTo>
                  <a:pt x="38100" y="270510"/>
                </a:lnTo>
                <a:lnTo>
                  <a:pt x="19050" y="293370"/>
                </a:lnTo>
                <a:lnTo>
                  <a:pt x="0" y="31623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48150" y="3511550"/>
            <a:ext cx="379730" cy="377190"/>
          </a:xfrm>
          <a:custGeom>
            <a:avLst/>
            <a:gdLst/>
            <a:ahLst/>
            <a:cxnLst/>
            <a:rect l="l" t="t" r="r" b="b"/>
            <a:pathLst>
              <a:path w="379729" h="377189">
                <a:moveTo>
                  <a:pt x="0" y="377189"/>
                </a:moveTo>
                <a:lnTo>
                  <a:pt x="15239" y="373380"/>
                </a:lnTo>
                <a:lnTo>
                  <a:pt x="29210" y="368300"/>
                </a:lnTo>
                <a:lnTo>
                  <a:pt x="43179" y="363219"/>
                </a:lnTo>
                <a:lnTo>
                  <a:pt x="55879" y="356869"/>
                </a:lnTo>
                <a:lnTo>
                  <a:pt x="69850" y="350519"/>
                </a:lnTo>
                <a:lnTo>
                  <a:pt x="83820" y="344169"/>
                </a:lnTo>
                <a:lnTo>
                  <a:pt x="96520" y="337819"/>
                </a:lnTo>
                <a:lnTo>
                  <a:pt x="110489" y="330200"/>
                </a:lnTo>
                <a:lnTo>
                  <a:pt x="123189" y="322580"/>
                </a:lnTo>
                <a:lnTo>
                  <a:pt x="135889" y="314960"/>
                </a:lnTo>
                <a:lnTo>
                  <a:pt x="148589" y="306069"/>
                </a:lnTo>
                <a:lnTo>
                  <a:pt x="161289" y="297180"/>
                </a:lnTo>
                <a:lnTo>
                  <a:pt x="172720" y="288289"/>
                </a:lnTo>
                <a:lnTo>
                  <a:pt x="185420" y="279400"/>
                </a:lnTo>
                <a:lnTo>
                  <a:pt x="196850" y="269239"/>
                </a:lnTo>
                <a:lnTo>
                  <a:pt x="208279" y="259080"/>
                </a:lnTo>
                <a:lnTo>
                  <a:pt x="219710" y="248919"/>
                </a:lnTo>
                <a:lnTo>
                  <a:pt x="231139" y="238760"/>
                </a:lnTo>
                <a:lnTo>
                  <a:pt x="241300" y="227330"/>
                </a:lnTo>
                <a:lnTo>
                  <a:pt x="251460" y="215900"/>
                </a:lnTo>
                <a:lnTo>
                  <a:pt x="262889" y="204469"/>
                </a:lnTo>
                <a:lnTo>
                  <a:pt x="271779" y="191769"/>
                </a:lnTo>
                <a:lnTo>
                  <a:pt x="281939" y="180339"/>
                </a:lnTo>
                <a:lnTo>
                  <a:pt x="290829" y="167639"/>
                </a:lnTo>
                <a:lnTo>
                  <a:pt x="300989" y="154939"/>
                </a:lnTo>
                <a:lnTo>
                  <a:pt x="309879" y="142239"/>
                </a:lnTo>
                <a:lnTo>
                  <a:pt x="317500" y="128269"/>
                </a:lnTo>
                <a:lnTo>
                  <a:pt x="326389" y="115569"/>
                </a:lnTo>
                <a:lnTo>
                  <a:pt x="334010" y="101600"/>
                </a:lnTo>
                <a:lnTo>
                  <a:pt x="341629" y="87629"/>
                </a:lnTo>
                <a:lnTo>
                  <a:pt x="349250" y="73660"/>
                </a:lnTo>
                <a:lnTo>
                  <a:pt x="355600" y="59689"/>
                </a:lnTo>
                <a:lnTo>
                  <a:pt x="361950" y="44450"/>
                </a:lnTo>
                <a:lnTo>
                  <a:pt x="368300" y="30479"/>
                </a:lnTo>
                <a:lnTo>
                  <a:pt x="374650" y="15239"/>
                </a:lnTo>
                <a:lnTo>
                  <a:pt x="379729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50409" y="3371850"/>
            <a:ext cx="113029" cy="208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139" y="3684270"/>
            <a:ext cx="1437640" cy="449580"/>
          </a:xfrm>
          <a:custGeom>
            <a:avLst/>
            <a:gdLst/>
            <a:ahLst/>
            <a:cxnLst/>
            <a:rect l="l" t="t" r="r" b="b"/>
            <a:pathLst>
              <a:path w="1437640" h="449579">
                <a:moveTo>
                  <a:pt x="0" y="449579"/>
                </a:moveTo>
                <a:lnTo>
                  <a:pt x="1437640" y="449579"/>
                </a:lnTo>
                <a:lnTo>
                  <a:pt x="1437640" y="0"/>
                </a:lnTo>
                <a:lnTo>
                  <a:pt x="0" y="0"/>
                </a:lnTo>
                <a:lnTo>
                  <a:pt x="0" y="449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950" y="3658870"/>
            <a:ext cx="1410335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2900" b="1" spc="-21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900" b="1" spc="-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90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ut</a:t>
            </a:r>
            <a:r>
              <a:rPr sz="29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900" b="1" spc="-2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90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900" b="1" spc="-8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3010" y="2752089"/>
            <a:ext cx="1078230" cy="6921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 algn="r" rtl="1">
              <a:lnSpc>
                <a:spcPts val="2620"/>
              </a:lnSpc>
            </a:pPr>
            <a:r>
              <a:rPr sz="2300" b="1" spc="-170" dirty="0">
                <a:solidFill>
                  <a:prstClr val="black"/>
                </a:solidFill>
                <a:latin typeface="Times New Roman"/>
                <a:cs typeface="Times New Roman"/>
              </a:rPr>
              <a:t>NAD</a:t>
            </a: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5875" algn="r" rtl="1">
              <a:lnSpc>
                <a:spcPts val="2680"/>
              </a:lnSpc>
            </a:pPr>
            <a:r>
              <a:rPr sz="2300" b="1" spc="-105" dirty="0">
                <a:solidFill>
                  <a:prstClr val="black"/>
                </a:solidFill>
                <a:latin typeface="Times New Roman"/>
                <a:cs typeface="Times New Roman"/>
              </a:rPr>
              <a:t>or</a:t>
            </a:r>
            <a:r>
              <a:rPr sz="2300" b="1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NADP</a:t>
            </a: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1039" y="4361179"/>
            <a:ext cx="113030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 rtl="1">
              <a:spcBef>
                <a:spcPts val="120"/>
              </a:spcBef>
            </a:pPr>
            <a:r>
              <a:rPr sz="150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64029" y="4182109"/>
            <a:ext cx="527050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 rtl="1">
              <a:spcBef>
                <a:spcPts val="90"/>
              </a:spcBef>
            </a:pPr>
            <a:r>
              <a:rPr sz="2300" b="1" spc="-17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3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spc="-17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3170" y="3957320"/>
            <a:ext cx="2893695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29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Glu. </a:t>
            </a:r>
            <a:r>
              <a:rPr sz="2900" b="1" spc="-125" dirty="0">
                <a:solidFill>
                  <a:prstClr val="black"/>
                </a:solidFill>
                <a:latin typeface="Times New Roman"/>
                <a:cs typeface="Times New Roman"/>
              </a:rPr>
              <a:t>dehydrogenase</a:t>
            </a:r>
            <a:endParaRPr sz="2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18990" y="2611120"/>
            <a:ext cx="1545590" cy="3530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 algn="r" rtl="1">
              <a:lnSpc>
                <a:spcPts val="2710"/>
              </a:lnSpc>
            </a:pPr>
            <a:r>
              <a:rPr sz="2300" b="1" spc="-170" dirty="0">
                <a:solidFill>
                  <a:prstClr val="black"/>
                </a:solidFill>
                <a:latin typeface="Times New Roman"/>
                <a:cs typeface="Times New Roman"/>
              </a:rPr>
              <a:t>NADH </a:t>
            </a:r>
            <a:r>
              <a:rPr sz="2300" b="1" spc="-13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3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50" b="1" spc="-172" baseline="24074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50" baseline="2407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18990" y="2963843"/>
            <a:ext cx="1545590" cy="339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 algn="r" rtl="1">
              <a:lnSpc>
                <a:spcPts val="2535"/>
              </a:lnSpc>
            </a:pPr>
            <a:r>
              <a:rPr sz="230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NADPH </a:t>
            </a:r>
            <a:r>
              <a:rPr sz="2300" b="1" spc="-13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3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50" b="1" spc="-172" baseline="24074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50" baseline="2407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1029" y="3586479"/>
            <a:ext cx="3255010" cy="47192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16510">
              <a:spcBef>
                <a:spcPts val="200"/>
              </a:spcBef>
            </a:pPr>
            <a:r>
              <a:rPr sz="2900" spc="-110" dirty="0">
                <a:solidFill>
                  <a:prstClr val="black"/>
                </a:solidFill>
                <a:latin typeface="Symbol"/>
                <a:cs typeface="Symbol"/>
              </a:rPr>
              <a:t></a:t>
            </a:r>
            <a:r>
              <a:rPr sz="29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-ketoglutarate </a:t>
            </a:r>
            <a:r>
              <a:rPr sz="290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9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90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r>
              <a:rPr sz="2925" b="1" spc="-232" baseline="-22792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925" baseline="-22792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9870" y="4794250"/>
            <a:ext cx="4136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367915" algn="l"/>
              </a:tabLst>
            </a:pP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It is allosterically	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stimulated</a:t>
            </a:r>
            <a:r>
              <a:rPr sz="24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by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81500" y="4794250"/>
            <a:ext cx="1132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  <a:tabLst>
                <a:tab pos="865505" algn="l"/>
              </a:tabLst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3670" y="5160009"/>
            <a:ext cx="86506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1100">
              <a:spcBef>
                <a:spcPts val="100"/>
              </a:spcBef>
              <a:tabLst>
                <a:tab pos="3924300" algn="l"/>
                <a:tab pos="4626610" algn="l"/>
              </a:tabLst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inhibited	by	ATP, GTP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&amp;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NADH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Thus,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high 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ADP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(low caloric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intake)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increases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protein</a:t>
            </a:r>
            <a:r>
              <a:rPr sz="24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degradation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31900" marR="5080" indent="-457200">
              <a:tabLst>
                <a:tab pos="1502410" algn="l"/>
                <a:tab pos="2086610" algn="l"/>
                <a:tab pos="2551430" algn="l"/>
                <a:tab pos="4416425" algn="l"/>
                <a:tab pos="5890895" algn="l"/>
                <a:tab pos="7876540" algn="l"/>
              </a:tabLst>
            </a:pP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igh	</a:t>
            </a:r>
            <a:r>
              <a:rPr sz="24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w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ell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fe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-sta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)	decre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ses	</a:t>
            </a:r>
            <a:r>
              <a:rPr sz="2400" spc="-10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ea</a:t>
            </a:r>
            <a:r>
              <a:rPr sz="2400" spc="-20" dirty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ination of	a</a:t>
            </a:r>
            <a:r>
              <a:rPr sz="2400" spc="-20" dirty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ino  acids	&amp;	increases protein</a:t>
            </a:r>
            <a:r>
              <a:rPr sz="24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synthesis.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55340" y="1203960"/>
            <a:ext cx="1592580" cy="0"/>
          </a:xfrm>
          <a:custGeom>
            <a:avLst/>
            <a:gdLst/>
            <a:ahLst/>
            <a:cxnLst/>
            <a:rect l="l" t="t" r="r" b="b"/>
            <a:pathLst>
              <a:path w="1592579">
                <a:moveTo>
                  <a:pt x="0" y="0"/>
                </a:moveTo>
                <a:lnTo>
                  <a:pt x="159258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36490" y="11176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91890" y="70358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1066800" y="0"/>
                </a:moveTo>
                <a:lnTo>
                  <a:pt x="0" y="0"/>
                </a:lnTo>
                <a:lnTo>
                  <a:pt x="0" y="381000"/>
                </a:lnTo>
                <a:lnTo>
                  <a:pt x="1066800" y="381000"/>
                </a:lnTo>
                <a:lnTo>
                  <a:pt x="1066800" y="0"/>
                </a:lnTo>
                <a:close/>
              </a:path>
            </a:pathLst>
          </a:custGeom>
          <a:solidFill>
            <a:srgbClr val="CCE7E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91890" y="70358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533400" y="381000"/>
                </a:moveTo>
                <a:lnTo>
                  <a:pt x="0" y="381000"/>
                </a:lnTo>
                <a:lnTo>
                  <a:pt x="0" y="0"/>
                </a:lnTo>
                <a:lnTo>
                  <a:pt x="1066800" y="0"/>
                </a:lnTo>
                <a:lnTo>
                  <a:pt x="1066800" y="381000"/>
                </a:lnTo>
                <a:lnTo>
                  <a:pt x="53340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766820" y="637540"/>
            <a:ext cx="91884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10" dirty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r>
              <a:rPr b="0" u="none" spc="-350" dirty="0">
                <a:solidFill>
                  <a:srgbClr val="000000"/>
                </a:solidFill>
                <a:latin typeface="Arial Black"/>
                <a:cs typeface="Arial Black"/>
              </a:rPr>
              <a:t>N</a:t>
            </a:r>
            <a:r>
              <a:rPr b="0" u="none" spc="-345" dirty="0">
                <a:solidFill>
                  <a:srgbClr val="000000"/>
                </a:solidFill>
                <a:latin typeface="Arial Black"/>
                <a:cs typeface="Arial Black"/>
              </a:rPr>
              <a:t>H</a:t>
            </a:r>
            <a:r>
              <a:rPr sz="2400" b="0" u="none" spc="-270" dirty="0">
                <a:solidFill>
                  <a:srgbClr val="000000"/>
                </a:solidFill>
                <a:latin typeface="Arial Black"/>
                <a:cs typeface="Arial Black"/>
              </a:rPr>
              <a:t>3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84470" y="847089"/>
            <a:ext cx="2319020" cy="717550"/>
          </a:xfrm>
          <a:custGeom>
            <a:avLst/>
            <a:gdLst/>
            <a:ahLst/>
            <a:cxnLst/>
            <a:rect l="l" t="t" r="r" b="b"/>
            <a:pathLst>
              <a:path w="2319020" h="717550">
                <a:moveTo>
                  <a:pt x="1159509" y="0"/>
                </a:moveTo>
                <a:lnTo>
                  <a:pt x="1087074" y="632"/>
                </a:lnTo>
                <a:lnTo>
                  <a:pt x="1016030" y="2507"/>
                </a:lnTo>
                <a:lnTo>
                  <a:pt x="946482" y="5593"/>
                </a:lnTo>
                <a:lnTo>
                  <a:pt x="878536" y="9859"/>
                </a:lnTo>
                <a:lnTo>
                  <a:pt x="812296" y="15270"/>
                </a:lnTo>
                <a:lnTo>
                  <a:pt x="747869" y="21797"/>
                </a:lnTo>
                <a:lnTo>
                  <a:pt x="685359" y="29406"/>
                </a:lnTo>
                <a:lnTo>
                  <a:pt x="624872" y="38065"/>
                </a:lnTo>
                <a:lnTo>
                  <a:pt x="566514" y="47742"/>
                </a:lnTo>
                <a:lnTo>
                  <a:pt x="510388" y="58405"/>
                </a:lnTo>
                <a:lnTo>
                  <a:pt x="456601" y="70023"/>
                </a:lnTo>
                <a:lnTo>
                  <a:pt x="405258" y="82562"/>
                </a:lnTo>
                <a:lnTo>
                  <a:pt x="356465" y="95990"/>
                </a:lnTo>
                <a:lnTo>
                  <a:pt x="310326" y="110277"/>
                </a:lnTo>
                <a:lnTo>
                  <a:pt x="266947" y="125388"/>
                </a:lnTo>
                <a:lnTo>
                  <a:pt x="226433" y="141293"/>
                </a:lnTo>
                <a:lnTo>
                  <a:pt x="188890" y="157959"/>
                </a:lnTo>
                <a:lnTo>
                  <a:pt x="154422" y="175354"/>
                </a:lnTo>
                <a:lnTo>
                  <a:pt x="95136" y="212202"/>
                </a:lnTo>
                <a:lnTo>
                  <a:pt x="49416" y="251580"/>
                </a:lnTo>
                <a:lnTo>
                  <a:pt x="18105" y="293232"/>
                </a:lnTo>
                <a:lnTo>
                  <a:pt x="2046" y="336900"/>
                </a:lnTo>
                <a:lnTo>
                  <a:pt x="0" y="359410"/>
                </a:lnTo>
                <a:lnTo>
                  <a:pt x="2046" y="381783"/>
                </a:lnTo>
                <a:lnTo>
                  <a:pt x="18105" y="425209"/>
                </a:lnTo>
                <a:lnTo>
                  <a:pt x="49416" y="466656"/>
                </a:lnTo>
                <a:lnTo>
                  <a:pt x="95136" y="505863"/>
                </a:lnTo>
                <a:lnTo>
                  <a:pt x="154422" y="542572"/>
                </a:lnTo>
                <a:lnTo>
                  <a:pt x="188890" y="559907"/>
                </a:lnTo>
                <a:lnTo>
                  <a:pt x="226433" y="576520"/>
                </a:lnTo>
                <a:lnTo>
                  <a:pt x="266947" y="592379"/>
                </a:lnTo>
                <a:lnTo>
                  <a:pt x="310326" y="607450"/>
                </a:lnTo>
                <a:lnTo>
                  <a:pt x="356465" y="621700"/>
                </a:lnTo>
                <a:lnTo>
                  <a:pt x="405258" y="635099"/>
                </a:lnTo>
                <a:lnTo>
                  <a:pt x="456601" y="647612"/>
                </a:lnTo>
                <a:lnTo>
                  <a:pt x="510388" y="659208"/>
                </a:lnTo>
                <a:lnTo>
                  <a:pt x="566514" y="669854"/>
                </a:lnTo>
                <a:lnTo>
                  <a:pt x="624872" y="679517"/>
                </a:lnTo>
                <a:lnTo>
                  <a:pt x="685359" y="688165"/>
                </a:lnTo>
                <a:lnTo>
                  <a:pt x="747869" y="695766"/>
                </a:lnTo>
                <a:lnTo>
                  <a:pt x="812296" y="702287"/>
                </a:lnTo>
                <a:lnTo>
                  <a:pt x="878536" y="707695"/>
                </a:lnTo>
                <a:lnTo>
                  <a:pt x="946482" y="711957"/>
                </a:lnTo>
                <a:lnTo>
                  <a:pt x="1016030" y="715042"/>
                </a:lnTo>
                <a:lnTo>
                  <a:pt x="1087074" y="716917"/>
                </a:lnTo>
                <a:lnTo>
                  <a:pt x="1159509" y="717550"/>
                </a:lnTo>
                <a:lnTo>
                  <a:pt x="1231945" y="716917"/>
                </a:lnTo>
                <a:lnTo>
                  <a:pt x="1302989" y="715042"/>
                </a:lnTo>
                <a:lnTo>
                  <a:pt x="1372537" y="711957"/>
                </a:lnTo>
                <a:lnTo>
                  <a:pt x="1440483" y="707695"/>
                </a:lnTo>
                <a:lnTo>
                  <a:pt x="1506723" y="702287"/>
                </a:lnTo>
                <a:lnTo>
                  <a:pt x="1571150" y="695766"/>
                </a:lnTo>
                <a:lnTo>
                  <a:pt x="1633660" y="688165"/>
                </a:lnTo>
                <a:lnTo>
                  <a:pt x="1694147" y="679517"/>
                </a:lnTo>
                <a:lnTo>
                  <a:pt x="1752505" y="669854"/>
                </a:lnTo>
                <a:lnTo>
                  <a:pt x="1808631" y="659208"/>
                </a:lnTo>
                <a:lnTo>
                  <a:pt x="1862418" y="647612"/>
                </a:lnTo>
                <a:lnTo>
                  <a:pt x="1913761" y="635099"/>
                </a:lnTo>
                <a:lnTo>
                  <a:pt x="1962554" y="621700"/>
                </a:lnTo>
                <a:lnTo>
                  <a:pt x="2008693" y="607450"/>
                </a:lnTo>
                <a:lnTo>
                  <a:pt x="2052072" y="592379"/>
                </a:lnTo>
                <a:lnTo>
                  <a:pt x="2092586" y="576520"/>
                </a:lnTo>
                <a:lnTo>
                  <a:pt x="2130129" y="559907"/>
                </a:lnTo>
                <a:lnTo>
                  <a:pt x="2164597" y="542572"/>
                </a:lnTo>
                <a:lnTo>
                  <a:pt x="2223883" y="505863"/>
                </a:lnTo>
                <a:lnTo>
                  <a:pt x="2269603" y="466656"/>
                </a:lnTo>
                <a:lnTo>
                  <a:pt x="2300914" y="425209"/>
                </a:lnTo>
                <a:lnTo>
                  <a:pt x="2316973" y="381783"/>
                </a:lnTo>
                <a:lnTo>
                  <a:pt x="2319020" y="359410"/>
                </a:lnTo>
                <a:lnTo>
                  <a:pt x="2316973" y="336900"/>
                </a:lnTo>
                <a:lnTo>
                  <a:pt x="2300914" y="293232"/>
                </a:lnTo>
                <a:lnTo>
                  <a:pt x="2269603" y="251580"/>
                </a:lnTo>
                <a:lnTo>
                  <a:pt x="2223883" y="212202"/>
                </a:lnTo>
                <a:lnTo>
                  <a:pt x="2164597" y="175354"/>
                </a:lnTo>
                <a:lnTo>
                  <a:pt x="2130129" y="157959"/>
                </a:lnTo>
                <a:lnTo>
                  <a:pt x="2092586" y="141293"/>
                </a:lnTo>
                <a:lnTo>
                  <a:pt x="2052072" y="125388"/>
                </a:lnTo>
                <a:lnTo>
                  <a:pt x="2008693" y="110277"/>
                </a:lnTo>
                <a:lnTo>
                  <a:pt x="1962554" y="95990"/>
                </a:lnTo>
                <a:lnTo>
                  <a:pt x="1913761" y="82562"/>
                </a:lnTo>
                <a:lnTo>
                  <a:pt x="1862418" y="70023"/>
                </a:lnTo>
                <a:lnTo>
                  <a:pt x="1808631" y="58405"/>
                </a:lnTo>
                <a:lnTo>
                  <a:pt x="1752505" y="47742"/>
                </a:lnTo>
                <a:lnTo>
                  <a:pt x="1694147" y="38065"/>
                </a:lnTo>
                <a:lnTo>
                  <a:pt x="1633660" y="29406"/>
                </a:lnTo>
                <a:lnTo>
                  <a:pt x="1571150" y="21797"/>
                </a:lnTo>
                <a:lnTo>
                  <a:pt x="1506723" y="15270"/>
                </a:lnTo>
                <a:lnTo>
                  <a:pt x="1440483" y="9859"/>
                </a:lnTo>
                <a:lnTo>
                  <a:pt x="1372537" y="5593"/>
                </a:lnTo>
                <a:lnTo>
                  <a:pt x="1302989" y="2507"/>
                </a:lnTo>
                <a:lnTo>
                  <a:pt x="1231945" y="632"/>
                </a:lnTo>
                <a:lnTo>
                  <a:pt x="1159509" y="0"/>
                </a:lnTo>
                <a:close/>
              </a:path>
            </a:pathLst>
          </a:custGeom>
          <a:solidFill>
            <a:srgbClr val="CCE7E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84470" y="847089"/>
            <a:ext cx="2319020" cy="717550"/>
          </a:xfrm>
          <a:custGeom>
            <a:avLst/>
            <a:gdLst/>
            <a:ahLst/>
            <a:cxnLst/>
            <a:rect l="l" t="t" r="r" b="b"/>
            <a:pathLst>
              <a:path w="2319020" h="717550">
                <a:moveTo>
                  <a:pt x="1159509" y="0"/>
                </a:moveTo>
                <a:lnTo>
                  <a:pt x="1231945" y="632"/>
                </a:lnTo>
                <a:lnTo>
                  <a:pt x="1302989" y="2507"/>
                </a:lnTo>
                <a:lnTo>
                  <a:pt x="1372537" y="5593"/>
                </a:lnTo>
                <a:lnTo>
                  <a:pt x="1440483" y="9859"/>
                </a:lnTo>
                <a:lnTo>
                  <a:pt x="1506723" y="15270"/>
                </a:lnTo>
                <a:lnTo>
                  <a:pt x="1571150" y="21797"/>
                </a:lnTo>
                <a:lnTo>
                  <a:pt x="1633660" y="29406"/>
                </a:lnTo>
                <a:lnTo>
                  <a:pt x="1694147" y="38065"/>
                </a:lnTo>
                <a:lnTo>
                  <a:pt x="1752505" y="47742"/>
                </a:lnTo>
                <a:lnTo>
                  <a:pt x="1808631" y="58405"/>
                </a:lnTo>
                <a:lnTo>
                  <a:pt x="1862418" y="70023"/>
                </a:lnTo>
                <a:lnTo>
                  <a:pt x="1913761" y="82562"/>
                </a:lnTo>
                <a:lnTo>
                  <a:pt x="1962554" y="95990"/>
                </a:lnTo>
                <a:lnTo>
                  <a:pt x="2008693" y="110277"/>
                </a:lnTo>
                <a:lnTo>
                  <a:pt x="2052072" y="125388"/>
                </a:lnTo>
                <a:lnTo>
                  <a:pt x="2092586" y="141293"/>
                </a:lnTo>
                <a:lnTo>
                  <a:pt x="2130129" y="157959"/>
                </a:lnTo>
                <a:lnTo>
                  <a:pt x="2164597" y="175354"/>
                </a:lnTo>
                <a:lnTo>
                  <a:pt x="2223883" y="212202"/>
                </a:lnTo>
                <a:lnTo>
                  <a:pt x="2269603" y="251580"/>
                </a:lnTo>
                <a:lnTo>
                  <a:pt x="2300914" y="293232"/>
                </a:lnTo>
                <a:lnTo>
                  <a:pt x="2316973" y="336900"/>
                </a:lnTo>
                <a:lnTo>
                  <a:pt x="2319020" y="359410"/>
                </a:lnTo>
                <a:lnTo>
                  <a:pt x="2316973" y="381783"/>
                </a:lnTo>
                <a:lnTo>
                  <a:pt x="2300914" y="425209"/>
                </a:lnTo>
                <a:lnTo>
                  <a:pt x="2269603" y="466656"/>
                </a:lnTo>
                <a:lnTo>
                  <a:pt x="2223883" y="505863"/>
                </a:lnTo>
                <a:lnTo>
                  <a:pt x="2164597" y="542572"/>
                </a:lnTo>
                <a:lnTo>
                  <a:pt x="2130129" y="559907"/>
                </a:lnTo>
                <a:lnTo>
                  <a:pt x="2092586" y="576520"/>
                </a:lnTo>
                <a:lnTo>
                  <a:pt x="2052072" y="592379"/>
                </a:lnTo>
                <a:lnTo>
                  <a:pt x="2008693" y="607450"/>
                </a:lnTo>
                <a:lnTo>
                  <a:pt x="1962554" y="621700"/>
                </a:lnTo>
                <a:lnTo>
                  <a:pt x="1913761" y="635099"/>
                </a:lnTo>
                <a:lnTo>
                  <a:pt x="1862418" y="647612"/>
                </a:lnTo>
                <a:lnTo>
                  <a:pt x="1808631" y="659208"/>
                </a:lnTo>
                <a:lnTo>
                  <a:pt x="1752505" y="669854"/>
                </a:lnTo>
                <a:lnTo>
                  <a:pt x="1694147" y="679517"/>
                </a:lnTo>
                <a:lnTo>
                  <a:pt x="1633660" y="688165"/>
                </a:lnTo>
                <a:lnTo>
                  <a:pt x="1571150" y="695766"/>
                </a:lnTo>
                <a:lnTo>
                  <a:pt x="1506723" y="702287"/>
                </a:lnTo>
                <a:lnTo>
                  <a:pt x="1440483" y="707695"/>
                </a:lnTo>
                <a:lnTo>
                  <a:pt x="1372537" y="711957"/>
                </a:lnTo>
                <a:lnTo>
                  <a:pt x="1302989" y="715042"/>
                </a:lnTo>
                <a:lnTo>
                  <a:pt x="1231945" y="716917"/>
                </a:lnTo>
                <a:lnTo>
                  <a:pt x="1159509" y="717550"/>
                </a:lnTo>
                <a:lnTo>
                  <a:pt x="1087074" y="716917"/>
                </a:lnTo>
                <a:lnTo>
                  <a:pt x="1016030" y="715042"/>
                </a:lnTo>
                <a:lnTo>
                  <a:pt x="946482" y="711957"/>
                </a:lnTo>
                <a:lnTo>
                  <a:pt x="878536" y="707695"/>
                </a:lnTo>
                <a:lnTo>
                  <a:pt x="812296" y="702287"/>
                </a:lnTo>
                <a:lnTo>
                  <a:pt x="747869" y="695766"/>
                </a:lnTo>
                <a:lnTo>
                  <a:pt x="685359" y="688165"/>
                </a:lnTo>
                <a:lnTo>
                  <a:pt x="624872" y="679517"/>
                </a:lnTo>
                <a:lnTo>
                  <a:pt x="566514" y="669854"/>
                </a:lnTo>
                <a:lnTo>
                  <a:pt x="510388" y="659208"/>
                </a:lnTo>
                <a:lnTo>
                  <a:pt x="456601" y="647612"/>
                </a:lnTo>
                <a:lnTo>
                  <a:pt x="405258" y="635099"/>
                </a:lnTo>
                <a:lnTo>
                  <a:pt x="356465" y="621700"/>
                </a:lnTo>
                <a:lnTo>
                  <a:pt x="310326" y="607450"/>
                </a:lnTo>
                <a:lnTo>
                  <a:pt x="266947" y="592379"/>
                </a:lnTo>
                <a:lnTo>
                  <a:pt x="226433" y="576520"/>
                </a:lnTo>
                <a:lnTo>
                  <a:pt x="188890" y="559907"/>
                </a:lnTo>
                <a:lnTo>
                  <a:pt x="154422" y="542572"/>
                </a:lnTo>
                <a:lnTo>
                  <a:pt x="95136" y="505863"/>
                </a:lnTo>
                <a:lnTo>
                  <a:pt x="49416" y="466656"/>
                </a:lnTo>
                <a:lnTo>
                  <a:pt x="18105" y="425209"/>
                </a:lnTo>
                <a:lnTo>
                  <a:pt x="2046" y="381783"/>
                </a:lnTo>
                <a:lnTo>
                  <a:pt x="0" y="359410"/>
                </a:lnTo>
                <a:lnTo>
                  <a:pt x="2046" y="336900"/>
                </a:lnTo>
                <a:lnTo>
                  <a:pt x="18105" y="293232"/>
                </a:lnTo>
                <a:lnTo>
                  <a:pt x="49416" y="251580"/>
                </a:lnTo>
                <a:lnTo>
                  <a:pt x="95136" y="212202"/>
                </a:lnTo>
                <a:lnTo>
                  <a:pt x="154422" y="175354"/>
                </a:lnTo>
                <a:lnTo>
                  <a:pt x="188890" y="157959"/>
                </a:lnTo>
                <a:lnTo>
                  <a:pt x="226433" y="141293"/>
                </a:lnTo>
                <a:lnTo>
                  <a:pt x="266947" y="125388"/>
                </a:lnTo>
                <a:lnTo>
                  <a:pt x="310326" y="110277"/>
                </a:lnTo>
                <a:lnTo>
                  <a:pt x="356465" y="95990"/>
                </a:lnTo>
                <a:lnTo>
                  <a:pt x="405258" y="82562"/>
                </a:lnTo>
                <a:lnTo>
                  <a:pt x="456601" y="70023"/>
                </a:lnTo>
                <a:lnTo>
                  <a:pt x="510388" y="58405"/>
                </a:lnTo>
                <a:lnTo>
                  <a:pt x="566514" y="47742"/>
                </a:lnTo>
                <a:lnTo>
                  <a:pt x="624872" y="38065"/>
                </a:lnTo>
                <a:lnTo>
                  <a:pt x="685359" y="29406"/>
                </a:lnTo>
                <a:lnTo>
                  <a:pt x="747869" y="21797"/>
                </a:lnTo>
                <a:lnTo>
                  <a:pt x="812296" y="15270"/>
                </a:lnTo>
                <a:lnTo>
                  <a:pt x="878536" y="9859"/>
                </a:lnTo>
                <a:lnTo>
                  <a:pt x="946482" y="5593"/>
                </a:lnTo>
                <a:lnTo>
                  <a:pt x="1016030" y="2507"/>
                </a:lnTo>
                <a:lnTo>
                  <a:pt x="1087074" y="632"/>
                </a:lnTo>
                <a:lnTo>
                  <a:pt x="1159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86070" y="949959"/>
            <a:ext cx="21126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3200" spc="-300" dirty="0">
                <a:solidFill>
                  <a:prstClr val="black"/>
                </a:solidFill>
                <a:latin typeface="Symbol"/>
                <a:cs typeface="Symbol"/>
              </a:rPr>
              <a:t></a:t>
            </a:r>
            <a:r>
              <a:rPr sz="3200" spc="-300" dirty="0">
                <a:solidFill>
                  <a:prstClr val="black"/>
                </a:solidFill>
                <a:latin typeface="Arial Black"/>
                <a:cs typeface="Arial Black"/>
              </a:rPr>
              <a:t>-Keto</a:t>
            </a:r>
            <a:r>
              <a:rPr sz="3200" spc="-245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3200" spc="-400" dirty="0">
                <a:solidFill>
                  <a:prstClr val="black"/>
                </a:solidFill>
                <a:latin typeface="Arial Black"/>
                <a:cs typeface="Arial Black"/>
              </a:rPr>
              <a:t>acid</a:t>
            </a:r>
            <a:endParaRPr sz="32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9119" y="927100"/>
            <a:ext cx="2655570" cy="552450"/>
          </a:xfrm>
          <a:custGeom>
            <a:avLst/>
            <a:gdLst/>
            <a:ahLst/>
            <a:cxnLst/>
            <a:rect l="l" t="t" r="r" b="b"/>
            <a:pathLst>
              <a:path w="2655570" h="552450">
                <a:moveTo>
                  <a:pt x="1328420" y="0"/>
                </a:moveTo>
                <a:lnTo>
                  <a:pt x="1251162" y="422"/>
                </a:lnTo>
                <a:lnTo>
                  <a:pt x="1175271" y="1676"/>
                </a:lnTo>
                <a:lnTo>
                  <a:pt x="1100844" y="3741"/>
                </a:lnTo>
                <a:lnTo>
                  <a:pt x="1027979" y="6596"/>
                </a:lnTo>
                <a:lnTo>
                  <a:pt x="956773" y="10223"/>
                </a:lnTo>
                <a:lnTo>
                  <a:pt x="887325" y="14599"/>
                </a:lnTo>
                <a:lnTo>
                  <a:pt x="819732" y="19705"/>
                </a:lnTo>
                <a:lnTo>
                  <a:pt x="754093" y="25521"/>
                </a:lnTo>
                <a:lnTo>
                  <a:pt x="690504" y="32026"/>
                </a:lnTo>
                <a:lnTo>
                  <a:pt x="629063" y="39200"/>
                </a:lnTo>
                <a:lnTo>
                  <a:pt x="569870" y="47022"/>
                </a:lnTo>
                <a:lnTo>
                  <a:pt x="513020" y="55473"/>
                </a:lnTo>
                <a:lnTo>
                  <a:pt x="458612" y="64532"/>
                </a:lnTo>
                <a:lnTo>
                  <a:pt x="406744" y="74178"/>
                </a:lnTo>
                <a:lnTo>
                  <a:pt x="357514" y="84392"/>
                </a:lnTo>
                <a:lnTo>
                  <a:pt x="311019" y="95153"/>
                </a:lnTo>
                <a:lnTo>
                  <a:pt x="267357" y="106441"/>
                </a:lnTo>
                <a:lnTo>
                  <a:pt x="226626" y="118235"/>
                </a:lnTo>
                <a:lnTo>
                  <a:pt x="188924" y="130516"/>
                </a:lnTo>
                <a:lnTo>
                  <a:pt x="122998" y="156454"/>
                </a:lnTo>
                <a:lnTo>
                  <a:pt x="70359" y="184092"/>
                </a:lnTo>
                <a:lnTo>
                  <a:pt x="31792" y="213270"/>
                </a:lnTo>
                <a:lnTo>
                  <a:pt x="8078" y="243823"/>
                </a:lnTo>
                <a:lnTo>
                  <a:pt x="0" y="275589"/>
                </a:lnTo>
                <a:lnTo>
                  <a:pt x="2035" y="291619"/>
                </a:lnTo>
                <a:lnTo>
                  <a:pt x="31792" y="337975"/>
                </a:lnTo>
                <a:lnTo>
                  <a:pt x="70359" y="367227"/>
                </a:lnTo>
                <a:lnTo>
                  <a:pt x="122998" y="394962"/>
                </a:lnTo>
                <a:lnTo>
                  <a:pt x="188924" y="421012"/>
                </a:lnTo>
                <a:lnTo>
                  <a:pt x="226626" y="433353"/>
                </a:lnTo>
                <a:lnTo>
                  <a:pt x="267357" y="445210"/>
                </a:lnTo>
                <a:lnTo>
                  <a:pt x="311019" y="456562"/>
                </a:lnTo>
                <a:lnTo>
                  <a:pt x="357514" y="467389"/>
                </a:lnTo>
                <a:lnTo>
                  <a:pt x="406744" y="477668"/>
                </a:lnTo>
                <a:lnTo>
                  <a:pt x="458612" y="487380"/>
                </a:lnTo>
                <a:lnTo>
                  <a:pt x="513020" y="496503"/>
                </a:lnTo>
                <a:lnTo>
                  <a:pt x="569870" y="505017"/>
                </a:lnTo>
                <a:lnTo>
                  <a:pt x="629063" y="512900"/>
                </a:lnTo>
                <a:lnTo>
                  <a:pt x="690504" y="520132"/>
                </a:lnTo>
                <a:lnTo>
                  <a:pt x="754093" y="526691"/>
                </a:lnTo>
                <a:lnTo>
                  <a:pt x="819732" y="532558"/>
                </a:lnTo>
                <a:lnTo>
                  <a:pt x="887325" y="537709"/>
                </a:lnTo>
                <a:lnTo>
                  <a:pt x="956773" y="542126"/>
                </a:lnTo>
                <a:lnTo>
                  <a:pt x="1027979" y="545787"/>
                </a:lnTo>
                <a:lnTo>
                  <a:pt x="1100844" y="548670"/>
                </a:lnTo>
                <a:lnTo>
                  <a:pt x="1175271" y="550756"/>
                </a:lnTo>
                <a:lnTo>
                  <a:pt x="1251162" y="552023"/>
                </a:lnTo>
                <a:lnTo>
                  <a:pt x="1328420" y="552450"/>
                </a:lnTo>
                <a:lnTo>
                  <a:pt x="1405550" y="552023"/>
                </a:lnTo>
                <a:lnTo>
                  <a:pt x="1481323" y="550756"/>
                </a:lnTo>
                <a:lnTo>
                  <a:pt x="1555640" y="548670"/>
                </a:lnTo>
                <a:lnTo>
                  <a:pt x="1628404" y="545787"/>
                </a:lnTo>
                <a:lnTo>
                  <a:pt x="1699516" y="542126"/>
                </a:lnTo>
                <a:lnTo>
                  <a:pt x="1768877" y="537709"/>
                </a:lnTo>
                <a:lnTo>
                  <a:pt x="1836391" y="532558"/>
                </a:lnTo>
                <a:lnTo>
                  <a:pt x="1901959" y="526691"/>
                </a:lnTo>
                <a:lnTo>
                  <a:pt x="1965482" y="520132"/>
                </a:lnTo>
                <a:lnTo>
                  <a:pt x="2026863" y="512900"/>
                </a:lnTo>
                <a:lnTo>
                  <a:pt x="2086003" y="505017"/>
                </a:lnTo>
                <a:lnTo>
                  <a:pt x="2142805" y="496503"/>
                </a:lnTo>
                <a:lnTo>
                  <a:pt x="2197170" y="487380"/>
                </a:lnTo>
                <a:lnTo>
                  <a:pt x="2249001" y="477668"/>
                </a:lnTo>
                <a:lnTo>
                  <a:pt x="2298198" y="467389"/>
                </a:lnTo>
                <a:lnTo>
                  <a:pt x="2344664" y="456562"/>
                </a:lnTo>
                <a:lnTo>
                  <a:pt x="2388302" y="445210"/>
                </a:lnTo>
                <a:lnTo>
                  <a:pt x="2429012" y="433353"/>
                </a:lnTo>
                <a:lnTo>
                  <a:pt x="2466697" y="421012"/>
                </a:lnTo>
                <a:lnTo>
                  <a:pt x="2532598" y="394962"/>
                </a:lnTo>
                <a:lnTo>
                  <a:pt x="2585221" y="367227"/>
                </a:lnTo>
                <a:lnTo>
                  <a:pt x="2623780" y="337975"/>
                </a:lnTo>
                <a:lnTo>
                  <a:pt x="2647491" y="307374"/>
                </a:lnTo>
                <a:lnTo>
                  <a:pt x="2655570" y="275589"/>
                </a:lnTo>
                <a:lnTo>
                  <a:pt x="2653534" y="259565"/>
                </a:lnTo>
                <a:lnTo>
                  <a:pt x="2623780" y="213270"/>
                </a:lnTo>
                <a:lnTo>
                  <a:pt x="2585221" y="184092"/>
                </a:lnTo>
                <a:lnTo>
                  <a:pt x="2532598" y="156454"/>
                </a:lnTo>
                <a:lnTo>
                  <a:pt x="2466697" y="130516"/>
                </a:lnTo>
                <a:lnTo>
                  <a:pt x="2429012" y="118235"/>
                </a:lnTo>
                <a:lnTo>
                  <a:pt x="2388302" y="106441"/>
                </a:lnTo>
                <a:lnTo>
                  <a:pt x="2344664" y="95153"/>
                </a:lnTo>
                <a:lnTo>
                  <a:pt x="2298198" y="84392"/>
                </a:lnTo>
                <a:lnTo>
                  <a:pt x="2249001" y="74178"/>
                </a:lnTo>
                <a:lnTo>
                  <a:pt x="2197170" y="64532"/>
                </a:lnTo>
                <a:lnTo>
                  <a:pt x="2142805" y="55473"/>
                </a:lnTo>
                <a:lnTo>
                  <a:pt x="2086003" y="47022"/>
                </a:lnTo>
                <a:lnTo>
                  <a:pt x="2026863" y="39200"/>
                </a:lnTo>
                <a:lnTo>
                  <a:pt x="1965482" y="32026"/>
                </a:lnTo>
                <a:lnTo>
                  <a:pt x="1901959" y="25521"/>
                </a:lnTo>
                <a:lnTo>
                  <a:pt x="1836391" y="19705"/>
                </a:lnTo>
                <a:lnTo>
                  <a:pt x="1768877" y="14599"/>
                </a:lnTo>
                <a:lnTo>
                  <a:pt x="1699516" y="10223"/>
                </a:lnTo>
                <a:lnTo>
                  <a:pt x="1628404" y="6596"/>
                </a:lnTo>
                <a:lnTo>
                  <a:pt x="1555640" y="3741"/>
                </a:lnTo>
                <a:lnTo>
                  <a:pt x="1481323" y="1676"/>
                </a:lnTo>
                <a:lnTo>
                  <a:pt x="1405550" y="422"/>
                </a:lnTo>
                <a:lnTo>
                  <a:pt x="1328420" y="0"/>
                </a:lnTo>
                <a:close/>
              </a:path>
            </a:pathLst>
          </a:custGeom>
          <a:solidFill>
            <a:srgbClr val="CCE7E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79119" y="927100"/>
            <a:ext cx="2655570" cy="552450"/>
          </a:xfrm>
          <a:custGeom>
            <a:avLst/>
            <a:gdLst/>
            <a:ahLst/>
            <a:cxnLst/>
            <a:rect l="l" t="t" r="r" b="b"/>
            <a:pathLst>
              <a:path w="2655570" h="552450">
                <a:moveTo>
                  <a:pt x="1328420" y="0"/>
                </a:moveTo>
                <a:lnTo>
                  <a:pt x="1405550" y="422"/>
                </a:lnTo>
                <a:lnTo>
                  <a:pt x="1481323" y="1676"/>
                </a:lnTo>
                <a:lnTo>
                  <a:pt x="1555640" y="3741"/>
                </a:lnTo>
                <a:lnTo>
                  <a:pt x="1628404" y="6596"/>
                </a:lnTo>
                <a:lnTo>
                  <a:pt x="1699516" y="10223"/>
                </a:lnTo>
                <a:lnTo>
                  <a:pt x="1768877" y="14599"/>
                </a:lnTo>
                <a:lnTo>
                  <a:pt x="1836391" y="19705"/>
                </a:lnTo>
                <a:lnTo>
                  <a:pt x="1901959" y="25521"/>
                </a:lnTo>
                <a:lnTo>
                  <a:pt x="1965482" y="32026"/>
                </a:lnTo>
                <a:lnTo>
                  <a:pt x="2026863" y="39200"/>
                </a:lnTo>
                <a:lnTo>
                  <a:pt x="2086003" y="47022"/>
                </a:lnTo>
                <a:lnTo>
                  <a:pt x="2142805" y="55473"/>
                </a:lnTo>
                <a:lnTo>
                  <a:pt x="2197170" y="64532"/>
                </a:lnTo>
                <a:lnTo>
                  <a:pt x="2249001" y="74178"/>
                </a:lnTo>
                <a:lnTo>
                  <a:pt x="2298198" y="84392"/>
                </a:lnTo>
                <a:lnTo>
                  <a:pt x="2344664" y="95153"/>
                </a:lnTo>
                <a:lnTo>
                  <a:pt x="2388302" y="106441"/>
                </a:lnTo>
                <a:lnTo>
                  <a:pt x="2429012" y="118235"/>
                </a:lnTo>
                <a:lnTo>
                  <a:pt x="2466697" y="130516"/>
                </a:lnTo>
                <a:lnTo>
                  <a:pt x="2532598" y="156454"/>
                </a:lnTo>
                <a:lnTo>
                  <a:pt x="2585221" y="184092"/>
                </a:lnTo>
                <a:lnTo>
                  <a:pt x="2623780" y="213270"/>
                </a:lnTo>
                <a:lnTo>
                  <a:pt x="2647491" y="243823"/>
                </a:lnTo>
                <a:lnTo>
                  <a:pt x="2655570" y="275589"/>
                </a:lnTo>
                <a:lnTo>
                  <a:pt x="2653534" y="291619"/>
                </a:lnTo>
                <a:lnTo>
                  <a:pt x="2623780" y="337975"/>
                </a:lnTo>
                <a:lnTo>
                  <a:pt x="2585221" y="367227"/>
                </a:lnTo>
                <a:lnTo>
                  <a:pt x="2532598" y="394962"/>
                </a:lnTo>
                <a:lnTo>
                  <a:pt x="2466697" y="421012"/>
                </a:lnTo>
                <a:lnTo>
                  <a:pt x="2429012" y="433353"/>
                </a:lnTo>
                <a:lnTo>
                  <a:pt x="2388302" y="445210"/>
                </a:lnTo>
                <a:lnTo>
                  <a:pt x="2344664" y="456562"/>
                </a:lnTo>
                <a:lnTo>
                  <a:pt x="2298198" y="467389"/>
                </a:lnTo>
                <a:lnTo>
                  <a:pt x="2249001" y="477668"/>
                </a:lnTo>
                <a:lnTo>
                  <a:pt x="2197170" y="487380"/>
                </a:lnTo>
                <a:lnTo>
                  <a:pt x="2142805" y="496503"/>
                </a:lnTo>
                <a:lnTo>
                  <a:pt x="2086003" y="505017"/>
                </a:lnTo>
                <a:lnTo>
                  <a:pt x="2026863" y="512900"/>
                </a:lnTo>
                <a:lnTo>
                  <a:pt x="1965482" y="520132"/>
                </a:lnTo>
                <a:lnTo>
                  <a:pt x="1901959" y="526691"/>
                </a:lnTo>
                <a:lnTo>
                  <a:pt x="1836391" y="532558"/>
                </a:lnTo>
                <a:lnTo>
                  <a:pt x="1768877" y="537709"/>
                </a:lnTo>
                <a:lnTo>
                  <a:pt x="1699516" y="542126"/>
                </a:lnTo>
                <a:lnTo>
                  <a:pt x="1628404" y="545787"/>
                </a:lnTo>
                <a:lnTo>
                  <a:pt x="1555640" y="548670"/>
                </a:lnTo>
                <a:lnTo>
                  <a:pt x="1481323" y="550756"/>
                </a:lnTo>
                <a:lnTo>
                  <a:pt x="1405550" y="552023"/>
                </a:lnTo>
                <a:lnTo>
                  <a:pt x="1328420" y="552450"/>
                </a:lnTo>
                <a:lnTo>
                  <a:pt x="1251162" y="552023"/>
                </a:lnTo>
                <a:lnTo>
                  <a:pt x="1175271" y="550756"/>
                </a:lnTo>
                <a:lnTo>
                  <a:pt x="1100844" y="548670"/>
                </a:lnTo>
                <a:lnTo>
                  <a:pt x="1027979" y="545787"/>
                </a:lnTo>
                <a:lnTo>
                  <a:pt x="956773" y="542126"/>
                </a:lnTo>
                <a:lnTo>
                  <a:pt x="887325" y="537709"/>
                </a:lnTo>
                <a:lnTo>
                  <a:pt x="819732" y="532558"/>
                </a:lnTo>
                <a:lnTo>
                  <a:pt x="754093" y="526691"/>
                </a:lnTo>
                <a:lnTo>
                  <a:pt x="690504" y="520132"/>
                </a:lnTo>
                <a:lnTo>
                  <a:pt x="629063" y="512900"/>
                </a:lnTo>
                <a:lnTo>
                  <a:pt x="569870" y="505017"/>
                </a:lnTo>
                <a:lnTo>
                  <a:pt x="513020" y="496503"/>
                </a:lnTo>
                <a:lnTo>
                  <a:pt x="458612" y="487380"/>
                </a:lnTo>
                <a:lnTo>
                  <a:pt x="406744" y="477668"/>
                </a:lnTo>
                <a:lnTo>
                  <a:pt x="357514" y="467389"/>
                </a:lnTo>
                <a:lnTo>
                  <a:pt x="311019" y="456562"/>
                </a:lnTo>
                <a:lnTo>
                  <a:pt x="267357" y="445210"/>
                </a:lnTo>
                <a:lnTo>
                  <a:pt x="226626" y="433353"/>
                </a:lnTo>
                <a:lnTo>
                  <a:pt x="188924" y="421012"/>
                </a:lnTo>
                <a:lnTo>
                  <a:pt x="122998" y="394962"/>
                </a:lnTo>
                <a:lnTo>
                  <a:pt x="70359" y="367227"/>
                </a:lnTo>
                <a:lnTo>
                  <a:pt x="31792" y="337975"/>
                </a:lnTo>
                <a:lnTo>
                  <a:pt x="8078" y="307374"/>
                </a:lnTo>
                <a:lnTo>
                  <a:pt x="0" y="275589"/>
                </a:lnTo>
                <a:lnTo>
                  <a:pt x="2035" y="259565"/>
                </a:lnTo>
                <a:lnTo>
                  <a:pt x="31792" y="213270"/>
                </a:lnTo>
                <a:lnTo>
                  <a:pt x="70359" y="184092"/>
                </a:lnTo>
                <a:lnTo>
                  <a:pt x="122998" y="156454"/>
                </a:lnTo>
                <a:lnTo>
                  <a:pt x="188924" y="130516"/>
                </a:lnTo>
                <a:lnTo>
                  <a:pt x="226626" y="118235"/>
                </a:lnTo>
                <a:lnTo>
                  <a:pt x="267357" y="106441"/>
                </a:lnTo>
                <a:lnTo>
                  <a:pt x="311019" y="95153"/>
                </a:lnTo>
                <a:lnTo>
                  <a:pt x="357514" y="84392"/>
                </a:lnTo>
                <a:lnTo>
                  <a:pt x="406744" y="74178"/>
                </a:lnTo>
                <a:lnTo>
                  <a:pt x="458612" y="64532"/>
                </a:lnTo>
                <a:lnTo>
                  <a:pt x="513020" y="55473"/>
                </a:lnTo>
                <a:lnTo>
                  <a:pt x="569870" y="47022"/>
                </a:lnTo>
                <a:lnTo>
                  <a:pt x="629063" y="39200"/>
                </a:lnTo>
                <a:lnTo>
                  <a:pt x="690504" y="32026"/>
                </a:lnTo>
                <a:lnTo>
                  <a:pt x="754093" y="25521"/>
                </a:lnTo>
                <a:lnTo>
                  <a:pt x="819732" y="19705"/>
                </a:lnTo>
                <a:lnTo>
                  <a:pt x="887325" y="14599"/>
                </a:lnTo>
                <a:lnTo>
                  <a:pt x="956773" y="10223"/>
                </a:lnTo>
                <a:lnTo>
                  <a:pt x="1027979" y="6596"/>
                </a:lnTo>
                <a:lnTo>
                  <a:pt x="1100844" y="3741"/>
                </a:lnTo>
                <a:lnTo>
                  <a:pt x="1175271" y="1676"/>
                </a:lnTo>
                <a:lnTo>
                  <a:pt x="1251162" y="422"/>
                </a:lnTo>
                <a:lnTo>
                  <a:pt x="13284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41730" y="1007109"/>
            <a:ext cx="1530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400" spc="-300" dirty="0">
                <a:solidFill>
                  <a:prstClr val="black"/>
                </a:solidFill>
                <a:latin typeface="Arial Black"/>
                <a:cs typeface="Arial Black"/>
              </a:rPr>
              <a:t>Amino</a:t>
            </a:r>
            <a:r>
              <a:rPr sz="2400" spc="-215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400" spc="-305" dirty="0">
                <a:solidFill>
                  <a:prstClr val="black"/>
                </a:solidFill>
                <a:latin typeface="Arial Black"/>
                <a:cs typeface="Arial Black"/>
              </a:rPr>
              <a:t>acid</a:t>
            </a:r>
            <a:endParaRPr sz="2400">
              <a:solidFill>
                <a:prstClr val="black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67977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491" y="381000"/>
            <a:ext cx="326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EG" sz="24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4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2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Amino Acid</a:t>
            </a:r>
            <a:r>
              <a:rPr sz="2400" u="heavy" spc="-4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Oxidases: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59" y="1189990"/>
            <a:ext cx="8662035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1154430" indent="-88900">
              <a:spcBef>
                <a:spcPts val="100"/>
              </a:spcBef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The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minor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pathway for deamination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amino acids. 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They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are found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peroxisomes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liver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 kidney.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indent="125730"/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-amino acid oxidases utilize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FMN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while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-a.a. oxidases  utilize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FAD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050" y="3571240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29337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609" y="3249929"/>
            <a:ext cx="21399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225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909" y="3818890"/>
            <a:ext cx="979169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225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5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-C</a:t>
            </a:r>
            <a:r>
              <a:rPr sz="2250" b="1" spc="-8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50" b="1" spc="-14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5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7950" y="4009390"/>
            <a:ext cx="1123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150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7400" y="416814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4530" y="4423409"/>
            <a:ext cx="8255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2250" b="1" spc="-14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5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5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OH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44650" y="4060190"/>
            <a:ext cx="1888489" cy="0"/>
          </a:xfrm>
          <a:custGeom>
            <a:avLst/>
            <a:gdLst/>
            <a:ahLst/>
            <a:cxnLst/>
            <a:rect l="l" t="t" r="r" b="b"/>
            <a:pathLst>
              <a:path w="1888489">
                <a:moveTo>
                  <a:pt x="0" y="0"/>
                </a:moveTo>
                <a:lnTo>
                  <a:pt x="188848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24884" y="4011295"/>
            <a:ext cx="179069" cy="97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62150" y="4081779"/>
            <a:ext cx="1065530" cy="341630"/>
          </a:xfrm>
          <a:custGeom>
            <a:avLst/>
            <a:gdLst/>
            <a:ahLst/>
            <a:cxnLst/>
            <a:rect l="l" t="t" r="r" b="b"/>
            <a:pathLst>
              <a:path w="1065530" h="341629">
                <a:moveTo>
                  <a:pt x="1065530" y="318770"/>
                </a:moveTo>
                <a:lnTo>
                  <a:pt x="1057910" y="304800"/>
                </a:lnTo>
                <a:lnTo>
                  <a:pt x="1049020" y="290830"/>
                </a:lnTo>
                <a:lnTo>
                  <a:pt x="1038860" y="276860"/>
                </a:lnTo>
                <a:lnTo>
                  <a:pt x="1029969" y="262890"/>
                </a:lnTo>
                <a:lnTo>
                  <a:pt x="1019810" y="250190"/>
                </a:lnTo>
                <a:lnTo>
                  <a:pt x="1009650" y="236220"/>
                </a:lnTo>
                <a:lnTo>
                  <a:pt x="999489" y="223520"/>
                </a:lnTo>
                <a:lnTo>
                  <a:pt x="989330" y="212090"/>
                </a:lnTo>
                <a:lnTo>
                  <a:pt x="977900" y="199390"/>
                </a:lnTo>
                <a:lnTo>
                  <a:pt x="966469" y="187960"/>
                </a:lnTo>
                <a:lnTo>
                  <a:pt x="955039" y="175260"/>
                </a:lnTo>
                <a:lnTo>
                  <a:pt x="943610" y="163830"/>
                </a:lnTo>
                <a:lnTo>
                  <a:pt x="932180" y="153670"/>
                </a:lnTo>
                <a:lnTo>
                  <a:pt x="919480" y="142240"/>
                </a:lnTo>
                <a:lnTo>
                  <a:pt x="906780" y="132080"/>
                </a:lnTo>
                <a:lnTo>
                  <a:pt x="894080" y="123190"/>
                </a:lnTo>
                <a:lnTo>
                  <a:pt x="881380" y="113030"/>
                </a:lnTo>
                <a:lnTo>
                  <a:pt x="868680" y="104140"/>
                </a:lnTo>
                <a:lnTo>
                  <a:pt x="854710" y="95250"/>
                </a:lnTo>
                <a:lnTo>
                  <a:pt x="840739" y="86360"/>
                </a:lnTo>
                <a:lnTo>
                  <a:pt x="828039" y="78740"/>
                </a:lnTo>
                <a:lnTo>
                  <a:pt x="814069" y="71120"/>
                </a:lnTo>
                <a:lnTo>
                  <a:pt x="800100" y="63500"/>
                </a:lnTo>
                <a:lnTo>
                  <a:pt x="784860" y="55880"/>
                </a:lnTo>
                <a:lnTo>
                  <a:pt x="770889" y="49530"/>
                </a:lnTo>
                <a:lnTo>
                  <a:pt x="756919" y="43180"/>
                </a:lnTo>
                <a:lnTo>
                  <a:pt x="741680" y="38100"/>
                </a:lnTo>
                <a:lnTo>
                  <a:pt x="726439" y="31750"/>
                </a:lnTo>
                <a:lnTo>
                  <a:pt x="712469" y="27940"/>
                </a:lnTo>
                <a:lnTo>
                  <a:pt x="697230" y="22860"/>
                </a:lnTo>
                <a:lnTo>
                  <a:pt x="681989" y="19050"/>
                </a:lnTo>
                <a:lnTo>
                  <a:pt x="666750" y="15240"/>
                </a:lnTo>
                <a:lnTo>
                  <a:pt x="621030" y="6350"/>
                </a:lnTo>
                <a:lnTo>
                  <a:pt x="574039" y="1270"/>
                </a:lnTo>
                <a:lnTo>
                  <a:pt x="558800" y="1270"/>
                </a:lnTo>
                <a:lnTo>
                  <a:pt x="542289" y="0"/>
                </a:lnTo>
                <a:lnTo>
                  <a:pt x="527050" y="0"/>
                </a:lnTo>
                <a:lnTo>
                  <a:pt x="511810" y="1270"/>
                </a:lnTo>
                <a:lnTo>
                  <a:pt x="496569" y="2540"/>
                </a:lnTo>
                <a:lnTo>
                  <a:pt x="480060" y="3810"/>
                </a:lnTo>
                <a:lnTo>
                  <a:pt x="464819" y="5080"/>
                </a:lnTo>
                <a:lnTo>
                  <a:pt x="449580" y="7620"/>
                </a:lnTo>
                <a:lnTo>
                  <a:pt x="434339" y="10160"/>
                </a:lnTo>
                <a:lnTo>
                  <a:pt x="419100" y="13970"/>
                </a:lnTo>
                <a:lnTo>
                  <a:pt x="403860" y="16510"/>
                </a:lnTo>
                <a:lnTo>
                  <a:pt x="388619" y="20320"/>
                </a:lnTo>
                <a:lnTo>
                  <a:pt x="373380" y="25400"/>
                </a:lnTo>
                <a:lnTo>
                  <a:pt x="358139" y="30480"/>
                </a:lnTo>
                <a:lnTo>
                  <a:pt x="342900" y="35560"/>
                </a:lnTo>
                <a:lnTo>
                  <a:pt x="328930" y="40640"/>
                </a:lnTo>
                <a:lnTo>
                  <a:pt x="313689" y="46990"/>
                </a:lnTo>
                <a:lnTo>
                  <a:pt x="299719" y="53340"/>
                </a:lnTo>
                <a:lnTo>
                  <a:pt x="285750" y="59690"/>
                </a:lnTo>
                <a:lnTo>
                  <a:pt x="271780" y="67310"/>
                </a:lnTo>
                <a:lnTo>
                  <a:pt x="257810" y="74930"/>
                </a:lnTo>
                <a:lnTo>
                  <a:pt x="243839" y="82550"/>
                </a:lnTo>
                <a:lnTo>
                  <a:pt x="229869" y="91440"/>
                </a:lnTo>
                <a:lnTo>
                  <a:pt x="215900" y="99060"/>
                </a:lnTo>
                <a:lnTo>
                  <a:pt x="203200" y="109220"/>
                </a:lnTo>
                <a:lnTo>
                  <a:pt x="190500" y="118110"/>
                </a:lnTo>
                <a:lnTo>
                  <a:pt x="177800" y="128270"/>
                </a:lnTo>
                <a:lnTo>
                  <a:pt x="165100" y="138430"/>
                </a:lnTo>
                <a:lnTo>
                  <a:pt x="152400" y="148590"/>
                </a:lnTo>
                <a:lnTo>
                  <a:pt x="139700" y="158750"/>
                </a:lnTo>
                <a:lnTo>
                  <a:pt x="128269" y="170180"/>
                </a:lnTo>
                <a:lnTo>
                  <a:pt x="116839" y="181610"/>
                </a:lnTo>
                <a:lnTo>
                  <a:pt x="105410" y="194310"/>
                </a:lnTo>
                <a:lnTo>
                  <a:pt x="93980" y="205740"/>
                </a:lnTo>
                <a:lnTo>
                  <a:pt x="83819" y="218440"/>
                </a:lnTo>
                <a:lnTo>
                  <a:pt x="73660" y="231140"/>
                </a:lnTo>
                <a:lnTo>
                  <a:pt x="62230" y="243840"/>
                </a:lnTo>
                <a:lnTo>
                  <a:pt x="53339" y="256540"/>
                </a:lnTo>
                <a:lnTo>
                  <a:pt x="43180" y="270510"/>
                </a:lnTo>
                <a:lnTo>
                  <a:pt x="34289" y="284480"/>
                </a:lnTo>
                <a:lnTo>
                  <a:pt x="25400" y="298450"/>
                </a:lnTo>
                <a:lnTo>
                  <a:pt x="16510" y="312420"/>
                </a:lnTo>
                <a:lnTo>
                  <a:pt x="7619" y="327660"/>
                </a:lnTo>
                <a:lnTo>
                  <a:pt x="0" y="34163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54654" y="4332604"/>
            <a:ext cx="13335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62120" y="3434079"/>
            <a:ext cx="260350" cy="1391920"/>
          </a:xfrm>
          <a:custGeom>
            <a:avLst/>
            <a:gdLst/>
            <a:ahLst/>
            <a:cxnLst/>
            <a:rect l="l" t="t" r="r" b="b"/>
            <a:pathLst>
              <a:path w="260350" h="1391920">
                <a:moveTo>
                  <a:pt x="180339" y="0"/>
                </a:moveTo>
                <a:lnTo>
                  <a:pt x="0" y="0"/>
                </a:lnTo>
                <a:lnTo>
                  <a:pt x="0" y="1391920"/>
                </a:lnTo>
                <a:lnTo>
                  <a:pt x="260350" y="13919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85359" y="3675379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09159" y="3354070"/>
            <a:ext cx="21399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225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76140" y="3923029"/>
            <a:ext cx="88265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225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sz="225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5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06950" y="427355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04079" y="4528820"/>
            <a:ext cx="8255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2250" b="1" spc="-14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5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5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OH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65140" y="3434079"/>
            <a:ext cx="260350" cy="1391920"/>
          </a:xfrm>
          <a:custGeom>
            <a:avLst/>
            <a:gdLst/>
            <a:ahLst/>
            <a:cxnLst/>
            <a:rect l="l" t="t" r="r" b="b"/>
            <a:pathLst>
              <a:path w="260350" h="1391920">
                <a:moveTo>
                  <a:pt x="80010" y="1391920"/>
                </a:moveTo>
                <a:lnTo>
                  <a:pt x="260350" y="1391920"/>
                </a:lnTo>
                <a:lnTo>
                  <a:pt x="260350" y="0"/>
                </a:ln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01079" y="4043679"/>
            <a:ext cx="1285240" cy="0"/>
          </a:xfrm>
          <a:custGeom>
            <a:avLst/>
            <a:gdLst/>
            <a:ahLst/>
            <a:cxnLst/>
            <a:rect l="l" t="t" r="r" b="b"/>
            <a:pathLst>
              <a:path w="1285240">
                <a:moveTo>
                  <a:pt x="0" y="0"/>
                </a:moveTo>
                <a:lnTo>
                  <a:pt x="128524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78065" y="3994784"/>
            <a:ext cx="179069" cy="97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92240" y="3816350"/>
            <a:ext cx="44450" cy="55880"/>
          </a:xfrm>
          <a:custGeom>
            <a:avLst/>
            <a:gdLst/>
            <a:ahLst/>
            <a:cxnLst/>
            <a:rect l="l" t="t" r="r" b="b"/>
            <a:pathLst>
              <a:path w="44450" h="55879">
                <a:moveTo>
                  <a:pt x="44450" y="5588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41440" y="3797300"/>
            <a:ext cx="50800" cy="19050"/>
          </a:xfrm>
          <a:custGeom>
            <a:avLst/>
            <a:gdLst/>
            <a:ahLst/>
            <a:cxnLst/>
            <a:rect l="l" t="t" r="r" b="b"/>
            <a:pathLst>
              <a:path w="50800" h="19050">
                <a:moveTo>
                  <a:pt x="50800" y="1905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82409" y="4051300"/>
            <a:ext cx="35560" cy="191770"/>
          </a:xfrm>
          <a:custGeom>
            <a:avLst/>
            <a:gdLst/>
            <a:ahLst/>
            <a:cxnLst/>
            <a:rect l="l" t="t" r="r" b="b"/>
            <a:pathLst>
              <a:path w="35559" h="191770">
                <a:moveTo>
                  <a:pt x="35560" y="1917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58280" y="3950970"/>
            <a:ext cx="24130" cy="100330"/>
          </a:xfrm>
          <a:custGeom>
            <a:avLst/>
            <a:gdLst/>
            <a:ahLst/>
            <a:cxnLst/>
            <a:rect l="l" t="t" r="r" b="b"/>
            <a:pathLst>
              <a:path w="24129" h="100329">
                <a:moveTo>
                  <a:pt x="24129" y="10032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36690" y="3872229"/>
            <a:ext cx="21590" cy="78740"/>
          </a:xfrm>
          <a:custGeom>
            <a:avLst/>
            <a:gdLst/>
            <a:ahLst/>
            <a:cxnLst/>
            <a:rect l="l" t="t" r="r" b="b"/>
            <a:pathLst>
              <a:path w="21590" h="78739">
                <a:moveTo>
                  <a:pt x="21589" y="787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667500" y="4316729"/>
            <a:ext cx="64769" cy="5080"/>
          </a:xfrm>
          <a:custGeom>
            <a:avLst/>
            <a:gdLst/>
            <a:ahLst/>
            <a:cxnLst/>
            <a:rect l="l" t="t" r="r" b="b"/>
            <a:pathLst>
              <a:path w="64770" h="5079">
                <a:moveTo>
                  <a:pt x="-8255" y="2540"/>
                </a:moveTo>
                <a:lnTo>
                  <a:pt x="73025" y="254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39559" y="4290059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7940" y="266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17969" y="4243070"/>
            <a:ext cx="21590" cy="46990"/>
          </a:xfrm>
          <a:custGeom>
            <a:avLst/>
            <a:gdLst/>
            <a:ahLst/>
            <a:cxnLst/>
            <a:rect l="l" t="t" r="r" b="b"/>
            <a:pathLst>
              <a:path w="21590" h="46989">
                <a:moveTo>
                  <a:pt x="21589" y="4698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901940" y="353695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92719" y="3215639"/>
            <a:ext cx="695960" cy="939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5720" algn="r" rtl="1">
              <a:spcBef>
                <a:spcPts val="110"/>
              </a:spcBef>
            </a:pPr>
            <a:r>
              <a:rPr sz="225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algn="r" rtl="1">
              <a:spcBef>
                <a:spcPts val="1780"/>
              </a:spcBef>
            </a:pPr>
            <a:r>
              <a:rPr sz="225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sz="225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5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23530" y="4135120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2933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21930" y="4389120"/>
            <a:ext cx="8255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225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5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OO</a:t>
            </a:r>
            <a:r>
              <a:rPr sz="225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95170" y="4940300"/>
            <a:ext cx="1229360" cy="499109"/>
          </a:xfrm>
          <a:custGeom>
            <a:avLst/>
            <a:gdLst/>
            <a:ahLst/>
            <a:cxnLst/>
            <a:rect l="l" t="t" r="r" b="b"/>
            <a:pathLst>
              <a:path w="1229360" h="499110">
                <a:moveTo>
                  <a:pt x="0" y="116839"/>
                </a:moveTo>
                <a:lnTo>
                  <a:pt x="8890" y="133350"/>
                </a:lnTo>
                <a:lnTo>
                  <a:pt x="16510" y="148589"/>
                </a:lnTo>
                <a:lnTo>
                  <a:pt x="26669" y="165100"/>
                </a:lnTo>
                <a:lnTo>
                  <a:pt x="35560" y="180339"/>
                </a:lnTo>
                <a:lnTo>
                  <a:pt x="45719" y="195580"/>
                </a:lnTo>
                <a:lnTo>
                  <a:pt x="55880" y="209550"/>
                </a:lnTo>
                <a:lnTo>
                  <a:pt x="66040" y="224789"/>
                </a:lnTo>
                <a:lnTo>
                  <a:pt x="77469" y="238760"/>
                </a:lnTo>
                <a:lnTo>
                  <a:pt x="87630" y="252730"/>
                </a:lnTo>
                <a:lnTo>
                  <a:pt x="99060" y="266700"/>
                </a:lnTo>
                <a:lnTo>
                  <a:pt x="111760" y="279400"/>
                </a:lnTo>
                <a:lnTo>
                  <a:pt x="123190" y="293369"/>
                </a:lnTo>
                <a:lnTo>
                  <a:pt x="135890" y="306069"/>
                </a:lnTo>
                <a:lnTo>
                  <a:pt x="148590" y="317500"/>
                </a:lnTo>
                <a:lnTo>
                  <a:pt x="161290" y="330200"/>
                </a:lnTo>
                <a:lnTo>
                  <a:pt x="173990" y="341630"/>
                </a:lnTo>
                <a:lnTo>
                  <a:pt x="187960" y="353059"/>
                </a:lnTo>
                <a:lnTo>
                  <a:pt x="201930" y="363219"/>
                </a:lnTo>
                <a:lnTo>
                  <a:pt x="215900" y="374650"/>
                </a:lnTo>
                <a:lnTo>
                  <a:pt x="229869" y="384809"/>
                </a:lnTo>
                <a:lnTo>
                  <a:pt x="243840" y="393700"/>
                </a:lnTo>
                <a:lnTo>
                  <a:pt x="259080" y="403859"/>
                </a:lnTo>
                <a:lnTo>
                  <a:pt x="273050" y="412750"/>
                </a:lnTo>
                <a:lnTo>
                  <a:pt x="288290" y="421640"/>
                </a:lnTo>
                <a:lnTo>
                  <a:pt x="303530" y="429259"/>
                </a:lnTo>
                <a:lnTo>
                  <a:pt x="318769" y="436880"/>
                </a:lnTo>
                <a:lnTo>
                  <a:pt x="365760" y="457200"/>
                </a:lnTo>
                <a:lnTo>
                  <a:pt x="398780" y="468630"/>
                </a:lnTo>
                <a:lnTo>
                  <a:pt x="414019" y="473709"/>
                </a:lnTo>
                <a:lnTo>
                  <a:pt x="430530" y="478790"/>
                </a:lnTo>
                <a:lnTo>
                  <a:pt x="447040" y="482600"/>
                </a:lnTo>
                <a:lnTo>
                  <a:pt x="463550" y="486409"/>
                </a:lnTo>
                <a:lnTo>
                  <a:pt x="480060" y="490219"/>
                </a:lnTo>
                <a:lnTo>
                  <a:pt x="497840" y="492759"/>
                </a:lnTo>
                <a:lnTo>
                  <a:pt x="514350" y="495300"/>
                </a:lnTo>
                <a:lnTo>
                  <a:pt x="530860" y="496569"/>
                </a:lnTo>
                <a:lnTo>
                  <a:pt x="547369" y="497840"/>
                </a:lnTo>
                <a:lnTo>
                  <a:pt x="565150" y="499109"/>
                </a:lnTo>
                <a:lnTo>
                  <a:pt x="581660" y="499109"/>
                </a:lnTo>
                <a:lnTo>
                  <a:pt x="598169" y="499109"/>
                </a:lnTo>
                <a:lnTo>
                  <a:pt x="615950" y="499109"/>
                </a:lnTo>
                <a:lnTo>
                  <a:pt x="632460" y="497840"/>
                </a:lnTo>
                <a:lnTo>
                  <a:pt x="648969" y="496569"/>
                </a:lnTo>
                <a:lnTo>
                  <a:pt x="665480" y="495300"/>
                </a:lnTo>
                <a:lnTo>
                  <a:pt x="683260" y="492759"/>
                </a:lnTo>
                <a:lnTo>
                  <a:pt x="699769" y="490219"/>
                </a:lnTo>
                <a:lnTo>
                  <a:pt x="716280" y="486409"/>
                </a:lnTo>
                <a:lnTo>
                  <a:pt x="732790" y="482600"/>
                </a:lnTo>
                <a:lnTo>
                  <a:pt x="749300" y="478790"/>
                </a:lnTo>
                <a:lnTo>
                  <a:pt x="765810" y="474980"/>
                </a:lnTo>
                <a:lnTo>
                  <a:pt x="782319" y="469900"/>
                </a:lnTo>
                <a:lnTo>
                  <a:pt x="797560" y="463550"/>
                </a:lnTo>
                <a:lnTo>
                  <a:pt x="814069" y="458469"/>
                </a:lnTo>
                <a:lnTo>
                  <a:pt x="829310" y="452119"/>
                </a:lnTo>
                <a:lnTo>
                  <a:pt x="845819" y="444500"/>
                </a:lnTo>
                <a:lnTo>
                  <a:pt x="861060" y="436880"/>
                </a:lnTo>
                <a:lnTo>
                  <a:pt x="876300" y="429259"/>
                </a:lnTo>
                <a:lnTo>
                  <a:pt x="891540" y="421640"/>
                </a:lnTo>
                <a:lnTo>
                  <a:pt x="906780" y="412750"/>
                </a:lnTo>
                <a:lnTo>
                  <a:pt x="922019" y="403859"/>
                </a:lnTo>
                <a:lnTo>
                  <a:pt x="935990" y="394969"/>
                </a:lnTo>
                <a:lnTo>
                  <a:pt x="951230" y="384809"/>
                </a:lnTo>
                <a:lnTo>
                  <a:pt x="965200" y="374650"/>
                </a:lnTo>
                <a:lnTo>
                  <a:pt x="979169" y="364490"/>
                </a:lnTo>
                <a:lnTo>
                  <a:pt x="993140" y="354330"/>
                </a:lnTo>
                <a:lnTo>
                  <a:pt x="1005840" y="342900"/>
                </a:lnTo>
                <a:lnTo>
                  <a:pt x="1019810" y="331469"/>
                </a:lnTo>
                <a:lnTo>
                  <a:pt x="1032510" y="318769"/>
                </a:lnTo>
                <a:lnTo>
                  <a:pt x="1045210" y="306069"/>
                </a:lnTo>
                <a:lnTo>
                  <a:pt x="1056640" y="294640"/>
                </a:lnTo>
                <a:lnTo>
                  <a:pt x="1069340" y="280669"/>
                </a:lnTo>
                <a:lnTo>
                  <a:pt x="1080770" y="267969"/>
                </a:lnTo>
                <a:lnTo>
                  <a:pt x="1092200" y="254000"/>
                </a:lnTo>
                <a:lnTo>
                  <a:pt x="1103630" y="240030"/>
                </a:lnTo>
                <a:lnTo>
                  <a:pt x="1115060" y="226060"/>
                </a:lnTo>
                <a:lnTo>
                  <a:pt x="1125220" y="210819"/>
                </a:lnTo>
                <a:lnTo>
                  <a:pt x="1135380" y="196850"/>
                </a:lnTo>
                <a:lnTo>
                  <a:pt x="1145540" y="181610"/>
                </a:lnTo>
                <a:lnTo>
                  <a:pt x="1154430" y="166369"/>
                </a:lnTo>
                <a:lnTo>
                  <a:pt x="1163320" y="149860"/>
                </a:lnTo>
                <a:lnTo>
                  <a:pt x="1172210" y="134619"/>
                </a:lnTo>
                <a:lnTo>
                  <a:pt x="1181100" y="118110"/>
                </a:lnTo>
                <a:lnTo>
                  <a:pt x="1188720" y="101600"/>
                </a:lnTo>
                <a:lnTo>
                  <a:pt x="1196340" y="85089"/>
                </a:lnTo>
                <a:lnTo>
                  <a:pt x="1203960" y="68580"/>
                </a:lnTo>
                <a:lnTo>
                  <a:pt x="1210310" y="50800"/>
                </a:lnTo>
                <a:lnTo>
                  <a:pt x="1217930" y="34289"/>
                </a:lnTo>
                <a:lnTo>
                  <a:pt x="1223010" y="16510"/>
                </a:lnTo>
                <a:lnTo>
                  <a:pt x="122936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23414" y="4942204"/>
            <a:ext cx="132080" cy="193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98089" y="5373370"/>
            <a:ext cx="762000" cy="341630"/>
          </a:xfrm>
          <a:custGeom>
            <a:avLst/>
            <a:gdLst/>
            <a:ahLst/>
            <a:cxnLst/>
            <a:rect l="l" t="t" r="r" b="b"/>
            <a:pathLst>
              <a:path w="762000" h="341629">
                <a:moveTo>
                  <a:pt x="762000" y="153669"/>
                </a:moveTo>
                <a:lnTo>
                  <a:pt x="753110" y="144779"/>
                </a:lnTo>
                <a:lnTo>
                  <a:pt x="745490" y="135889"/>
                </a:lnTo>
                <a:lnTo>
                  <a:pt x="736600" y="126999"/>
                </a:lnTo>
                <a:lnTo>
                  <a:pt x="728980" y="119379"/>
                </a:lnTo>
                <a:lnTo>
                  <a:pt x="720090" y="110489"/>
                </a:lnTo>
                <a:lnTo>
                  <a:pt x="711200" y="102869"/>
                </a:lnTo>
                <a:lnTo>
                  <a:pt x="701040" y="95249"/>
                </a:lnTo>
                <a:lnTo>
                  <a:pt x="692150" y="88899"/>
                </a:lnTo>
                <a:lnTo>
                  <a:pt x="683260" y="81279"/>
                </a:lnTo>
                <a:lnTo>
                  <a:pt x="673100" y="74929"/>
                </a:lnTo>
                <a:lnTo>
                  <a:pt x="662940" y="68579"/>
                </a:lnTo>
                <a:lnTo>
                  <a:pt x="654050" y="62229"/>
                </a:lnTo>
                <a:lnTo>
                  <a:pt x="643890" y="55879"/>
                </a:lnTo>
                <a:lnTo>
                  <a:pt x="633730" y="50799"/>
                </a:lnTo>
                <a:lnTo>
                  <a:pt x="622300" y="45719"/>
                </a:lnTo>
                <a:lnTo>
                  <a:pt x="612140" y="40639"/>
                </a:lnTo>
                <a:lnTo>
                  <a:pt x="601980" y="35559"/>
                </a:lnTo>
                <a:lnTo>
                  <a:pt x="591820" y="30479"/>
                </a:lnTo>
                <a:lnTo>
                  <a:pt x="580390" y="26669"/>
                </a:lnTo>
                <a:lnTo>
                  <a:pt x="570230" y="22859"/>
                </a:lnTo>
                <a:lnTo>
                  <a:pt x="558800" y="19049"/>
                </a:lnTo>
                <a:lnTo>
                  <a:pt x="547370" y="16509"/>
                </a:lnTo>
                <a:lnTo>
                  <a:pt x="537210" y="12699"/>
                </a:lnTo>
                <a:lnTo>
                  <a:pt x="525780" y="10159"/>
                </a:lnTo>
                <a:lnTo>
                  <a:pt x="514350" y="7619"/>
                </a:lnTo>
                <a:lnTo>
                  <a:pt x="502920" y="6349"/>
                </a:lnTo>
                <a:lnTo>
                  <a:pt x="491490" y="3809"/>
                </a:lnTo>
                <a:lnTo>
                  <a:pt x="480060" y="2539"/>
                </a:lnTo>
                <a:lnTo>
                  <a:pt x="468630" y="1269"/>
                </a:lnTo>
                <a:lnTo>
                  <a:pt x="457200" y="0"/>
                </a:lnTo>
                <a:lnTo>
                  <a:pt x="445770" y="0"/>
                </a:lnTo>
                <a:lnTo>
                  <a:pt x="435610" y="0"/>
                </a:lnTo>
                <a:lnTo>
                  <a:pt x="424180" y="0"/>
                </a:lnTo>
                <a:lnTo>
                  <a:pt x="412750" y="0"/>
                </a:lnTo>
                <a:lnTo>
                  <a:pt x="401320" y="1269"/>
                </a:lnTo>
                <a:lnTo>
                  <a:pt x="389890" y="2539"/>
                </a:lnTo>
                <a:lnTo>
                  <a:pt x="378460" y="3809"/>
                </a:lnTo>
                <a:lnTo>
                  <a:pt x="367030" y="5079"/>
                </a:lnTo>
                <a:lnTo>
                  <a:pt x="355600" y="7619"/>
                </a:lnTo>
                <a:lnTo>
                  <a:pt x="344170" y="8889"/>
                </a:lnTo>
                <a:lnTo>
                  <a:pt x="332740" y="11429"/>
                </a:lnTo>
                <a:lnTo>
                  <a:pt x="322580" y="15239"/>
                </a:lnTo>
                <a:lnTo>
                  <a:pt x="311150" y="17779"/>
                </a:lnTo>
                <a:lnTo>
                  <a:pt x="299720" y="21589"/>
                </a:lnTo>
                <a:lnTo>
                  <a:pt x="289560" y="25399"/>
                </a:lnTo>
                <a:lnTo>
                  <a:pt x="278130" y="29209"/>
                </a:lnTo>
                <a:lnTo>
                  <a:pt x="267970" y="34289"/>
                </a:lnTo>
                <a:lnTo>
                  <a:pt x="257810" y="38099"/>
                </a:lnTo>
                <a:lnTo>
                  <a:pt x="246380" y="43179"/>
                </a:lnTo>
                <a:lnTo>
                  <a:pt x="236220" y="48259"/>
                </a:lnTo>
                <a:lnTo>
                  <a:pt x="226060" y="54609"/>
                </a:lnTo>
                <a:lnTo>
                  <a:pt x="215900" y="59689"/>
                </a:lnTo>
                <a:lnTo>
                  <a:pt x="205740" y="66039"/>
                </a:lnTo>
                <a:lnTo>
                  <a:pt x="196850" y="72389"/>
                </a:lnTo>
                <a:lnTo>
                  <a:pt x="186690" y="78739"/>
                </a:lnTo>
                <a:lnTo>
                  <a:pt x="177800" y="86359"/>
                </a:lnTo>
                <a:lnTo>
                  <a:pt x="167640" y="92709"/>
                </a:lnTo>
                <a:lnTo>
                  <a:pt x="158750" y="100329"/>
                </a:lnTo>
                <a:lnTo>
                  <a:pt x="149860" y="107949"/>
                </a:lnTo>
                <a:lnTo>
                  <a:pt x="140970" y="116839"/>
                </a:lnTo>
                <a:lnTo>
                  <a:pt x="132080" y="124459"/>
                </a:lnTo>
                <a:lnTo>
                  <a:pt x="123190" y="133349"/>
                </a:lnTo>
                <a:lnTo>
                  <a:pt x="115570" y="140969"/>
                </a:lnTo>
                <a:lnTo>
                  <a:pt x="106680" y="149859"/>
                </a:lnTo>
                <a:lnTo>
                  <a:pt x="99060" y="158749"/>
                </a:lnTo>
                <a:lnTo>
                  <a:pt x="91440" y="168909"/>
                </a:lnTo>
                <a:lnTo>
                  <a:pt x="83820" y="177799"/>
                </a:lnTo>
                <a:lnTo>
                  <a:pt x="77470" y="187959"/>
                </a:lnTo>
                <a:lnTo>
                  <a:pt x="69850" y="198119"/>
                </a:lnTo>
                <a:lnTo>
                  <a:pt x="63500" y="208279"/>
                </a:lnTo>
                <a:lnTo>
                  <a:pt x="55880" y="218439"/>
                </a:lnTo>
                <a:lnTo>
                  <a:pt x="50800" y="228599"/>
                </a:lnTo>
                <a:lnTo>
                  <a:pt x="44450" y="238759"/>
                </a:lnTo>
                <a:lnTo>
                  <a:pt x="38100" y="250189"/>
                </a:lnTo>
                <a:lnTo>
                  <a:pt x="33020" y="260349"/>
                </a:lnTo>
                <a:lnTo>
                  <a:pt x="26670" y="271779"/>
                </a:lnTo>
                <a:lnTo>
                  <a:pt x="21590" y="283209"/>
                </a:lnTo>
                <a:lnTo>
                  <a:pt x="17780" y="294639"/>
                </a:lnTo>
                <a:lnTo>
                  <a:pt x="12700" y="306069"/>
                </a:lnTo>
                <a:lnTo>
                  <a:pt x="8890" y="317499"/>
                </a:lnTo>
                <a:lnTo>
                  <a:pt x="3810" y="328929"/>
                </a:lnTo>
                <a:lnTo>
                  <a:pt x="0" y="34162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49195" y="5641975"/>
            <a:ext cx="102870" cy="198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47389" y="5377179"/>
            <a:ext cx="36766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r" rtl="1">
              <a:spcBef>
                <a:spcPts val="110"/>
              </a:spcBef>
            </a:pPr>
            <a:r>
              <a:rPr sz="225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50" b="1" spc="-165" baseline="-2777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2250" baseline="-2777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68705" y="5983604"/>
            <a:ext cx="179070" cy="97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05939" y="3630929"/>
            <a:ext cx="1383030" cy="355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 algn="r" rtl="1">
              <a:lnSpc>
                <a:spcPts val="2650"/>
              </a:lnSpc>
            </a:pPr>
            <a:r>
              <a:rPr sz="2250" b="1" spc="-80" dirty="0">
                <a:solidFill>
                  <a:prstClr val="black"/>
                </a:solidFill>
                <a:latin typeface="Times New Roman"/>
                <a:cs typeface="Times New Roman"/>
              </a:rPr>
              <a:t>a.a.</a:t>
            </a:r>
            <a:r>
              <a:rPr sz="225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b="1" spc="-95" dirty="0">
                <a:solidFill>
                  <a:prstClr val="black"/>
                </a:solidFill>
                <a:latin typeface="Times New Roman"/>
                <a:cs typeface="Times New Roman"/>
              </a:rPr>
              <a:t>Oxidase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10689" y="4491990"/>
            <a:ext cx="615950" cy="355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 algn="r" rtl="1">
              <a:lnSpc>
                <a:spcPts val="2640"/>
              </a:lnSpc>
            </a:pPr>
            <a:r>
              <a:rPr sz="225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50" b="1" spc="-2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5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12110" y="4490720"/>
            <a:ext cx="909319" cy="34624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ts val="2650"/>
              </a:lnSpc>
            </a:pPr>
            <a:r>
              <a:rPr sz="225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FMNH</a:t>
            </a:r>
            <a:r>
              <a:rPr sz="2250" b="1" spc="-217" baseline="-2407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2250" baseline="-24074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29020" y="3643629"/>
            <a:ext cx="1123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150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25820" y="3467100"/>
            <a:ext cx="5207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225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5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32600" y="4258309"/>
            <a:ext cx="502920" cy="34624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2660"/>
              </a:lnSpc>
            </a:pPr>
            <a:r>
              <a:rPr sz="2250" b="1" spc="-160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r>
              <a:rPr sz="2250" b="1" spc="-104" baseline="-24074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250" baseline="-24074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653279" y="4922520"/>
            <a:ext cx="1187450" cy="355600"/>
          </a:xfrm>
          <a:custGeom>
            <a:avLst/>
            <a:gdLst/>
            <a:ahLst/>
            <a:cxnLst/>
            <a:rect l="l" t="t" r="r" b="b"/>
            <a:pathLst>
              <a:path w="1187450" h="355600">
                <a:moveTo>
                  <a:pt x="0" y="355599"/>
                </a:moveTo>
                <a:lnTo>
                  <a:pt x="1187450" y="355599"/>
                </a:lnTo>
                <a:lnTo>
                  <a:pt x="1187450" y="0"/>
                </a:lnTo>
                <a:lnTo>
                  <a:pt x="0" y="0"/>
                </a:lnTo>
                <a:lnTo>
                  <a:pt x="0" y="355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55820" y="4900929"/>
            <a:ext cx="118935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2250" b="1" spc="-105" dirty="0">
                <a:solidFill>
                  <a:prstClr val="black"/>
                </a:solidFill>
                <a:latin typeface="Times New Roman"/>
                <a:cs typeface="Times New Roman"/>
              </a:rPr>
              <a:t>imino</a:t>
            </a:r>
            <a:r>
              <a:rPr sz="2250" b="1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b="1" spc="-90" dirty="0">
                <a:solidFill>
                  <a:prstClr val="black"/>
                </a:solidFill>
                <a:latin typeface="Times New Roman"/>
                <a:cs typeface="Times New Roman"/>
              </a:rPr>
              <a:t>acid</a:t>
            </a:r>
            <a:endParaRPr sz="22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761604" y="4929822"/>
            <a:ext cx="958850" cy="355600"/>
          </a:xfrm>
          <a:custGeom>
            <a:avLst/>
            <a:gdLst/>
            <a:ahLst/>
            <a:cxnLst/>
            <a:rect l="l" t="t" r="r" b="b"/>
            <a:pathLst>
              <a:path w="958850" h="355600">
                <a:moveTo>
                  <a:pt x="0" y="355600"/>
                </a:moveTo>
                <a:lnTo>
                  <a:pt x="958850" y="355600"/>
                </a:lnTo>
                <a:lnTo>
                  <a:pt x="95885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751445" y="4922520"/>
            <a:ext cx="966469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2250" b="1" spc="-95" dirty="0">
                <a:solidFill>
                  <a:prstClr val="black"/>
                </a:solidFill>
                <a:latin typeface="Times New Roman"/>
                <a:cs typeface="Times New Roman"/>
              </a:rPr>
              <a:t>ketoacid</a:t>
            </a:r>
            <a:endParaRPr sz="22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86180" y="5613199"/>
            <a:ext cx="1736725" cy="6407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8100" algn="r" rtl="1">
              <a:spcBef>
                <a:spcPts val="300"/>
              </a:spcBef>
            </a:pPr>
            <a:r>
              <a:rPr sz="2250" b="1" u="heavy" spc="-9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Catalase</a:t>
            </a:r>
            <a:r>
              <a:rPr sz="2250"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75" b="1" spc="-232" baseline="-33333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3375" b="1" spc="150" baseline="-333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75" b="1" spc="-232" baseline="-33333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3375" baseline="-3333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0480" algn="r" rtl="1">
              <a:spcBef>
                <a:spcPts val="140"/>
              </a:spcBef>
              <a:tabLst>
                <a:tab pos="292735" algn="l"/>
              </a:tabLst>
            </a:pPr>
            <a:r>
              <a:rPr sz="150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2	2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2418" y="6094730"/>
            <a:ext cx="1089660" cy="411480"/>
          </a:xfrm>
          <a:custGeom>
            <a:avLst/>
            <a:gdLst/>
            <a:ahLst/>
            <a:cxnLst/>
            <a:rect l="l" t="t" r="r" b="b"/>
            <a:pathLst>
              <a:path w="1089660" h="411479">
                <a:moveTo>
                  <a:pt x="0" y="411480"/>
                </a:moveTo>
                <a:lnTo>
                  <a:pt x="1089660" y="411480"/>
                </a:lnTo>
                <a:lnTo>
                  <a:pt x="1089660" y="0"/>
                </a:lnTo>
                <a:lnTo>
                  <a:pt x="0" y="0"/>
                </a:lnTo>
                <a:lnTo>
                  <a:pt x="0" y="411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29551" y="6094730"/>
            <a:ext cx="114236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225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50" b="1" spc="-179" baseline="-2407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25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O </a:t>
            </a:r>
            <a:r>
              <a:rPr sz="225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25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50" b="1" spc="-10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50" b="1" spc="-157" baseline="-24074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2250" baseline="-24074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20369" y="4185920"/>
            <a:ext cx="276860" cy="0"/>
          </a:xfrm>
          <a:custGeom>
            <a:avLst/>
            <a:gdLst/>
            <a:ahLst/>
            <a:cxnLst/>
            <a:rect l="l" t="t" r="r" b="b"/>
            <a:pathLst>
              <a:path w="276859">
                <a:moveTo>
                  <a:pt x="0" y="0"/>
                </a:moveTo>
                <a:lnTo>
                  <a:pt x="276859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357620" y="4165600"/>
            <a:ext cx="312420" cy="166370"/>
          </a:xfrm>
          <a:custGeom>
            <a:avLst/>
            <a:gdLst/>
            <a:ahLst/>
            <a:cxnLst/>
            <a:rect l="l" t="t" r="r" b="b"/>
            <a:pathLst>
              <a:path w="312420" h="166370">
                <a:moveTo>
                  <a:pt x="0" y="0"/>
                </a:moveTo>
                <a:lnTo>
                  <a:pt x="312420" y="16636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637019" y="4278629"/>
            <a:ext cx="127000" cy="104139"/>
          </a:xfrm>
          <a:custGeom>
            <a:avLst/>
            <a:gdLst/>
            <a:ahLst/>
            <a:cxnLst/>
            <a:rect l="l" t="t" r="r" b="b"/>
            <a:pathLst>
              <a:path w="127000" h="104139">
                <a:moveTo>
                  <a:pt x="53339" y="0"/>
                </a:moveTo>
                <a:lnTo>
                  <a:pt x="0" y="100330"/>
                </a:lnTo>
                <a:lnTo>
                  <a:pt x="127000" y="104140"/>
                </a:lnTo>
                <a:lnTo>
                  <a:pt x="533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168900" y="4287520"/>
            <a:ext cx="434340" cy="16510"/>
          </a:xfrm>
          <a:custGeom>
            <a:avLst/>
            <a:gdLst/>
            <a:ahLst/>
            <a:cxnLst/>
            <a:rect l="l" t="t" r="r" b="b"/>
            <a:pathLst>
              <a:path w="434339" h="16510">
                <a:moveTo>
                  <a:pt x="-19048" y="8254"/>
                </a:moveTo>
                <a:lnTo>
                  <a:pt x="453388" y="8254"/>
                </a:lnTo>
              </a:path>
            </a:pathLst>
          </a:custGeom>
          <a:ln w="546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937250" y="3830320"/>
            <a:ext cx="231140" cy="13970"/>
          </a:xfrm>
          <a:custGeom>
            <a:avLst/>
            <a:gdLst/>
            <a:ahLst/>
            <a:cxnLst/>
            <a:rect l="l" t="t" r="r" b="b"/>
            <a:pathLst>
              <a:path w="231139" h="13970">
                <a:moveTo>
                  <a:pt x="-19048" y="6984"/>
                </a:moveTo>
                <a:lnTo>
                  <a:pt x="250188" y="6984"/>
                </a:lnTo>
              </a:path>
            </a:pathLst>
          </a:custGeom>
          <a:ln w="520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230630" y="4091940"/>
            <a:ext cx="318770" cy="161290"/>
          </a:xfrm>
          <a:custGeom>
            <a:avLst/>
            <a:gdLst/>
            <a:ahLst/>
            <a:cxnLst/>
            <a:rect l="l" t="t" r="r" b="b"/>
            <a:pathLst>
              <a:path w="318769" h="161289">
                <a:moveTo>
                  <a:pt x="0" y="161290"/>
                </a:moveTo>
                <a:lnTo>
                  <a:pt x="318769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357620" y="3110228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351"/>
                </a:lnTo>
              </a:path>
            </a:pathLst>
          </a:custGeom>
          <a:ln w="3809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55590" y="3075939"/>
            <a:ext cx="1016000" cy="15240"/>
          </a:xfrm>
          <a:custGeom>
            <a:avLst/>
            <a:gdLst/>
            <a:ahLst/>
            <a:cxnLst/>
            <a:rect l="l" t="t" r="r" b="b"/>
            <a:pathLst>
              <a:path w="1016000" h="15239">
                <a:moveTo>
                  <a:pt x="1016000" y="0"/>
                </a:moveTo>
                <a:lnTo>
                  <a:pt x="0" y="15239"/>
                </a:lnTo>
              </a:path>
            </a:pathLst>
          </a:custGeom>
          <a:ln w="3809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341620" y="3091179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50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303520" y="3784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3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6889" y="445770"/>
            <a:ext cx="53460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b) Non-oxidative</a:t>
            </a:r>
            <a:r>
              <a:rPr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deamination:</a:t>
            </a:r>
          </a:p>
          <a:p>
            <a:pPr marL="93345" algn="ctr" rtl="1">
              <a:lnSpc>
                <a:spcPct val="100000"/>
              </a:lnSpc>
            </a:pPr>
            <a:r>
              <a:rPr b="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u="none" spc="5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(Direct Deamination</a:t>
            </a:r>
            <a:r>
              <a:rPr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69" y="1831340"/>
            <a:ext cx="5619750" cy="9994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829310" marR="5080" indent="-816610">
              <a:lnSpc>
                <a:spcPts val="3829"/>
              </a:lnSpc>
              <a:spcBef>
                <a:spcPts val="235"/>
              </a:spcBef>
            </a:pPr>
            <a:r>
              <a:rPr lang="ar-EG"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-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1 Deamination by dehydration:  Serine &amp;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Threonine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769" y="3741420"/>
            <a:ext cx="12192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r" rtl="1">
              <a:spcBef>
                <a:spcPts val="110"/>
              </a:spcBef>
            </a:pPr>
            <a:r>
              <a:rPr sz="1050" b="1" spc="229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9" y="3606800"/>
            <a:ext cx="10121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 rtl="1">
              <a:spcBef>
                <a:spcPts val="90"/>
              </a:spcBef>
            </a:pPr>
            <a:r>
              <a:rPr sz="1600" b="1" spc="505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1600" b="1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530" dirty="0">
                <a:solidFill>
                  <a:prstClr val="black"/>
                </a:solidFill>
                <a:latin typeface="Times New Roman"/>
                <a:cs typeface="Times New Roman"/>
              </a:rPr>
              <a:t>OH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8980" y="384302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8030" y="421512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529" y="3874516"/>
            <a:ext cx="1287780" cy="9081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marR="30480" indent="-323850">
              <a:lnSpc>
                <a:spcPct val="142700"/>
              </a:lnSpc>
              <a:spcBef>
                <a:spcPts val="100"/>
              </a:spcBef>
            </a:pPr>
            <a:r>
              <a:rPr sz="1600" b="1" u="heavy" spc="390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H-</a:t>
            </a:r>
            <a:r>
              <a:rPr sz="1600" b="1" spc="390" dirty="0">
                <a:solidFill>
                  <a:prstClr val="black"/>
                </a:solidFill>
                <a:latin typeface="Times New Roman"/>
                <a:cs typeface="Times New Roman"/>
              </a:rPr>
              <a:t>C-NH</a:t>
            </a:r>
            <a:r>
              <a:rPr sz="1575" b="1" spc="585" baseline="-29100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1050" b="1" spc="3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49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600" b="1" spc="5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600" b="1" spc="54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600" b="1" spc="52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75460" y="4138929"/>
            <a:ext cx="2504440" cy="0"/>
          </a:xfrm>
          <a:custGeom>
            <a:avLst/>
            <a:gdLst/>
            <a:ahLst/>
            <a:cxnLst/>
            <a:rect l="l" t="t" r="r" b="b"/>
            <a:pathLst>
              <a:path w="2504440">
                <a:moveTo>
                  <a:pt x="0" y="0"/>
                </a:moveTo>
                <a:lnTo>
                  <a:pt x="250444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74184" y="4105275"/>
            <a:ext cx="191769" cy="68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7270" y="4189729"/>
            <a:ext cx="5676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 rtl="1">
              <a:spcBef>
                <a:spcPts val="90"/>
              </a:spcBef>
            </a:pPr>
            <a:r>
              <a:rPr sz="1600" b="1" spc="39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00" b="1" spc="44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600" b="1" spc="40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83279" y="4149090"/>
            <a:ext cx="494030" cy="251460"/>
          </a:xfrm>
          <a:custGeom>
            <a:avLst/>
            <a:gdLst/>
            <a:ahLst/>
            <a:cxnLst/>
            <a:rect l="l" t="t" r="r" b="b"/>
            <a:pathLst>
              <a:path w="494029" h="251460">
                <a:moveTo>
                  <a:pt x="494030" y="251460"/>
                </a:moveTo>
                <a:lnTo>
                  <a:pt x="490220" y="242570"/>
                </a:lnTo>
                <a:lnTo>
                  <a:pt x="485140" y="234950"/>
                </a:lnTo>
                <a:lnTo>
                  <a:pt x="481330" y="226060"/>
                </a:lnTo>
                <a:lnTo>
                  <a:pt x="476250" y="218440"/>
                </a:lnTo>
                <a:lnTo>
                  <a:pt x="471170" y="209550"/>
                </a:lnTo>
                <a:lnTo>
                  <a:pt x="466090" y="201930"/>
                </a:lnTo>
                <a:lnTo>
                  <a:pt x="459740" y="193040"/>
                </a:lnTo>
                <a:lnTo>
                  <a:pt x="454660" y="185420"/>
                </a:lnTo>
                <a:lnTo>
                  <a:pt x="448310" y="177800"/>
                </a:lnTo>
                <a:lnTo>
                  <a:pt x="441960" y="170180"/>
                </a:lnTo>
                <a:lnTo>
                  <a:pt x="434340" y="162560"/>
                </a:lnTo>
                <a:lnTo>
                  <a:pt x="427990" y="154940"/>
                </a:lnTo>
                <a:lnTo>
                  <a:pt x="420370" y="147320"/>
                </a:lnTo>
                <a:lnTo>
                  <a:pt x="412750" y="139700"/>
                </a:lnTo>
                <a:lnTo>
                  <a:pt x="405130" y="133350"/>
                </a:lnTo>
                <a:lnTo>
                  <a:pt x="396240" y="125730"/>
                </a:lnTo>
                <a:lnTo>
                  <a:pt x="387350" y="119380"/>
                </a:lnTo>
                <a:lnTo>
                  <a:pt x="379730" y="113030"/>
                </a:lnTo>
                <a:lnTo>
                  <a:pt x="370840" y="106680"/>
                </a:lnTo>
                <a:lnTo>
                  <a:pt x="360680" y="100330"/>
                </a:lnTo>
                <a:lnTo>
                  <a:pt x="351790" y="93980"/>
                </a:lnTo>
                <a:lnTo>
                  <a:pt x="342900" y="87630"/>
                </a:lnTo>
                <a:lnTo>
                  <a:pt x="332740" y="81280"/>
                </a:lnTo>
                <a:lnTo>
                  <a:pt x="322580" y="76200"/>
                </a:lnTo>
                <a:lnTo>
                  <a:pt x="312420" y="71120"/>
                </a:lnTo>
                <a:lnTo>
                  <a:pt x="302260" y="66040"/>
                </a:lnTo>
                <a:lnTo>
                  <a:pt x="290830" y="59690"/>
                </a:lnTo>
                <a:lnTo>
                  <a:pt x="280670" y="55880"/>
                </a:lnTo>
                <a:lnTo>
                  <a:pt x="269240" y="50800"/>
                </a:lnTo>
                <a:lnTo>
                  <a:pt x="259080" y="45720"/>
                </a:lnTo>
                <a:lnTo>
                  <a:pt x="247650" y="41910"/>
                </a:lnTo>
                <a:lnTo>
                  <a:pt x="236220" y="38100"/>
                </a:lnTo>
                <a:lnTo>
                  <a:pt x="224790" y="34290"/>
                </a:lnTo>
                <a:lnTo>
                  <a:pt x="212090" y="30480"/>
                </a:lnTo>
                <a:lnTo>
                  <a:pt x="200660" y="26670"/>
                </a:lnTo>
                <a:lnTo>
                  <a:pt x="189230" y="22860"/>
                </a:lnTo>
                <a:lnTo>
                  <a:pt x="176530" y="20320"/>
                </a:lnTo>
                <a:lnTo>
                  <a:pt x="165100" y="17780"/>
                </a:lnTo>
                <a:lnTo>
                  <a:pt x="152400" y="13970"/>
                </a:lnTo>
                <a:lnTo>
                  <a:pt x="139700" y="12700"/>
                </a:lnTo>
                <a:lnTo>
                  <a:pt x="127000" y="10160"/>
                </a:lnTo>
                <a:lnTo>
                  <a:pt x="114300" y="7620"/>
                </a:lnTo>
                <a:lnTo>
                  <a:pt x="101600" y="6350"/>
                </a:lnTo>
                <a:lnTo>
                  <a:pt x="88900" y="5080"/>
                </a:lnTo>
                <a:lnTo>
                  <a:pt x="76200" y="3810"/>
                </a:lnTo>
                <a:lnTo>
                  <a:pt x="63500" y="2540"/>
                </a:lnTo>
                <a:lnTo>
                  <a:pt x="50800" y="1270"/>
                </a:lnTo>
                <a:lnTo>
                  <a:pt x="38100" y="1270"/>
                </a:lnTo>
                <a:lnTo>
                  <a:pt x="25400" y="0"/>
                </a:lnTo>
                <a:lnTo>
                  <a:pt x="12700" y="0"/>
                </a:ln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3175" y="4361815"/>
            <a:ext cx="83819" cy="115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10100" y="3267709"/>
            <a:ext cx="252729" cy="1615440"/>
          </a:xfrm>
          <a:custGeom>
            <a:avLst/>
            <a:gdLst/>
            <a:ahLst/>
            <a:cxnLst/>
            <a:rect l="l" t="t" r="r" b="b"/>
            <a:pathLst>
              <a:path w="252729" h="1615439">
                <a:moveTo>
                  <a:pt x="252729" y="0"/>
                </a:moveTo>
                <a:lnTo>
                  <a:pt x="0" y="0"/>
                </a:lnTo>
                <a:lnTo>
                  <a:pt x="0" y="1615439"/>
                </a:lnTo>
                <a:lnTo>
                  <a:pt x="236220" y="16154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21250" y="3812540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62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59350" y="3812540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62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40300" y="4173220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90440" y="3449065"/>
            <a:ext cx="975360" cy="1106713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8100" rtl="1">
              <a:spcBef>
                <a:spcPts val="1060"/>
              </a:spcBef>
            </a:pPr>
            <a:r>
              <a:rPr sz="1600" b="1" spc="42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1575" b="1" spc="630" baseline="-291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575" baseline="-29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530" marR="30480" indent="-11430">
              <a:lnSpc>
                <a:spcPts val="2930"/>
              </a:lnSpc>
              <a:spcBef>
                <a:spcPts val="215"/>
              </a:spcBef>
            </a:pPr>
            <a:r>
              <a:rPr sz="1600" b="1" spc="390" dirty="0">
                <a:solidFill>
                  <a:prstClr val="black"/>
                </a:solidFill>
                <a:latin typeface="Times New Roman"/>
                <a:cs typeface="Times New Roman"/>
              </a:rPr>
              <a:t>C-NH</a:t>
            </a:r>
            <a:r>
              <a:rPr sz="1575" b="1" spc="585" baseline="-29100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1050" b="1" spc="3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49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600" b="1" spc="54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600" b="1" spc="5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600" b="1" spc="52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29020" y="4050029"/>
            <a:ext cx="848360" cy="0"/>
          </a:xfrm>
          <a:custGeom>
            <a:avLst/>
            <a:gdLst/>
            <a:ahLst/>
            <a:cxnLst/>
            <a:rect l="l" t="t" r="r" b="b"/>
            <a:pathLst>
              <a:path w="848359">
                <a:moveTo>
                  <a:pt x="0" y="0"/>
                </a:moveTo>
                <a:lnTo>
                  <a:pt x="84835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71665" y="4015104"/>
            <a:ext cx="191770" cy="68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41695" y="4015104"/>
            <a:ext cx="193039" cy="68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36840" y="3717290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06030" y="3355085"/>
            <a:ext cx="1042669" cy="75438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38100">
              <a:spcBef>
                <a:spcPts val="1050"/>
              </a:spcBef>
            </a:pPr>
            <a:r>
              <a:rPr sz="1600" b="1" spc="42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1575" b="1" spc="630" baseline="-29100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1575" baseline="-29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4610" algn="r" rtl="1">
              <a:spcBef>
                <a:spcPts val="950"/>
              </a:spcBef>
            </a:pPr>
            <a:r>
              <a:rPr sz="1600" b="1" spc="484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sz="1600" b="1" spc="38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1600" b="1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505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55890" y="4100829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59369" y="4213859"/>
            <a:ext cx="91313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 rtl="1">
              <a:spcBef>
                <a:spcPts val="90"/>
              </a:spcBef>
            </a:pPr>
            <a:r>
              <a:rPr sz="1600" b="1" spc="5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600" b="1" spc="535" dirty="0">
                <a:solidFill>
                  <a:prstClr val="black"/>
                </a:solidFill>
                <a:latin typeface="Times New Roman"/>
                <a:cs typeface="Times New Roman"/>
              </a:rPr>
              <a:t>OO</a:t>
            </a:r>
            <a:r>
              <a:rPr sz="1600" b="1" spc="52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550909" y="3253740"/>
            <a:ext cx="254000" cy="1615440"/>
          </a:xfrm>
          <a:custGeom>
            <a:avLst/>
            <a:gdLst/>
            <a:ahLst/>
            <a:cxnLst/>
            <a:rect l="l" t="t" r="r" b="b"/>
            <a:pathLst>
              <a:path w="254000" h="1615439">
                <a:moveTo>
                  <a:pt x="0" y="0"/>
                </a:moveTo>
                <a:lnTo>
                  <a:pt x="254000" y="0"/>
                </a:lnTo>
                <a:lnTo>
                  <a:pt x="254000" y="1615440"/>
                </a:lnTo>
                <a:lnTo>
                  <a:pt x="17780" y="16154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53350" y="4641850"/>
            <a:ext cx="0" cy="934719"/>
          </a:xfrm>
          <a:custGeom>
            <a:avLst/>
            <a:gdLst/>
            <a:ahLst/>
            <a:cxnLst/>
            <a:rect l="l" t="t" r="r" b="b"/>
            <a:pathLst>
              <a:path h="934720">
                <a:moveTo>
                  <a:pt x="0" y="0"/>
                </a:moveTo>
                <a:lnTo>
                  <a:pt x="0" y="9347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93890" y="5576570"/>
            <a:ext cx="759460" cy="0"/>
          </a:xfrm>
          <a:custGeom>
            <a:avLst/>
            <a:gdLst/>
            <a:ahLst/>
            <a:cxnLst/>
            <a:rect l="l" t="t" r="r" b="b"/>
            <a:pathLst>
              <a:path w="759459">
                <a:moveTo>
                  <a:pt x="75945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59905" y="5541645"/>
            <a:ext cx="193040" cy="68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11850" y="5312409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15747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12970" y="4946396"/>
            <a:ext cx="1944370" cy="711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050290">
              <a:lnSpc>
                <a:spcPct val="151000"/>
              </a:lnSpc>
              <a:spcBef>
                <a:spcPts val="100"/>
              </a:spcBef>
            </a:pPr>
            <a:r>
              <a:rPr sz="1600" b="1" spc="425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1575" b="1" spc="637" baseline="-29100" dirty="0">
                <a:solidFill>
                  <a:prstClr val="black"/>
                </a:solidFill>
                <a:latin typeface="Times New Roman"/>
                <a:cs typeface="Times New Roman"/>
              </a:rPr>
              <a:t>3  </a:t>
            </a:r>
            <a:r>
              <a:rPr sz="1600" b="1" spc="520" dirty="0">
                <a:solidFill>
                  <a:prstClr val="black"/>
                </a:solidFill>
                <a:latin typeface="Times New Roman"/>
                <a:cs typeface="Times New Roman"/>
              </a:rPr>
              <a:t>HOOC</a:t>
            </a:r>
            <a:r>
              <a:rPr sz="1600" b="1" spc="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22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600" b="1" spc="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484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600" b="1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38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1600" b="1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52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58430" y="5389879"/>
            <a:ext cx="300990" cy="430530"/>
          </a:xfrm>
          <a:custGeom>
            <a:avLst/>
            <a:gdLst/>
            <a:ahLst/>
            <a:cxnLst/>
            <a:rect l="l" t="t" r="r" b="b"/>
            <a:pathLst>
              <a:path w="300990" h="430529">
                <a:moveTo>
                  <a:pt x="300990" y="0"/>
                </a:moveTo>
                <a:lnTo>
                  <a:pt x="284479" y="2540"/>
                </a:lnTo>
                <a:lnTo>
                  <a:pt x="266700" y="5080"/>
                </a:lnTo>
                <a:lnTo>
                  <a:pt x="248920" y="8890"/>
                </a:lnTo>
                <a:lnTo>
                  <a:pt x="199390" y="22860"/>
                </a:lnTo>
                <a:lnTo>
                  <a:pt x="153670" y="41910"/>
                </a:lnTo>
                <a:lnTo>
                  <a:pt x="138429" y="48260"/>
                </a:lnTo>
                <a:lnTo>
                  <a:pt x="125729" y="57150"/>
                </a:lnTo>
                <a:lnTo>
                  <a:pt x="111760" y="64770"/>
                </a:lnTo>
                <a:lnTo>
                  <a:pt x="99060" y="73660"/>
                </a:lnTo>
                <a:lnTo>
                  <a:pt x="87629" y="82550"/>
                </a:lnTo>
                <a:lnTo>
                  <a:pt x="76200" y="92710"/>
                </a:lnTo>
                <a:lnTo>
                  <a:pt x="64770" y="102870"/>
                </a:lnTo>
                <a:lnTo>
                  <a:pt x="54610" y="113030"/>
                </a:lnTo>
                <a:lnTo>
                  <a:pt x="45720" y="123190"/>
                </a:lnTo>
                <a:lnTo>
                  <a:pt x="36829" y="134620"/>
                </a:lnTo>
                <a:lnTo>
                  <a:pt x="30479" y="146050"/>
                </a:lnTo>
                <a:lnTo>
                  <a:pt x="22860" y="157480"/>
                </a:lnTo>
                <a:lnTo>
                  <a:pt x="7620" y="193040"/>
                </a:lnTo>
                <a:lnTo>
                  <a:pt x="2540" y="218440"/>
                </a:lnTo>
                <a:lnTo>
                  <a:pt x="0" y="229870"/>
                </a:lnTo>
                <a:lnTo>
                  <a:pt x="0" y="242570"/>
                </a:lnTo>
                <a:lnTo>
                  <a:pt x="0" y="255270"/>
                </a:lnTo>
                <a:lnTo>
                  <a:pt x="1270" y="267970"/>
                </a:lnTo>
                <a:lnTo>
                  <a:pt x="13970" y="316230"/>
                </a:lnTo>
                <a:lnTo>
                  <a:pt x="33020" y="351790"/>
                </a:lnTo>
                <a:lnTo>
                  <a:pt x="59690" y="383540"/>
                </a:lnTo>
                <a:lnTo>
                  <a:pt x="92710" y="412750"/>
                </a:lnTo>
                <a:lnTo>
                  <a:pt x="105410" y="422910"/>
                </a:lnTo>
                <a:lnTo>
                  <a:pt x="118110" y="43053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814944" y="5760084"/>
            <a:ext cx="177800" cy="11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28189" y="3825240"/>
            <a:ext cx="2021839" cy="2501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 algn="r" rtl="1">
              <a:lnSpc>
                <a:spcPts val="1860"/>
              </a:lnSpc>
            </a:pPr>
            <a:r>
              <a:rPr sz="1600" b="1" spc="320" dirty="0">
                <a:solidFill>
                  <a:prstClr val="black"/>
                </a:solidFill>
                <a:latin typeface="Times New Roman"/>
                <a:cs typeface="Times New Roman"/>
              </a:rPr>
              <a:t>Ser</a:t>
            </a:r>
            <a:r>
              <a:rPr sz="1600" b="1" spc="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315" dirty="0">
                <a:solidFill>
                  <a:prstClr val="black"/>
                </a:solidFill>
                <a:latin typeface="Times New Roman"/>
                <a:cs typeface="Times New Roman"/>
              </a:rPr>
              <a:t>dehydratase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21100" y="4448809"/>
            <a:ext cx="62611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sz="1600" b="1" spc="434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575" b="1" spc="652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600" b="1" spc="434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50859" y="5248909"/>
            <a:ext cx="576580" cy="25272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1880"/>
              </a:lnSpc>
            </a:pPr>
            <a:r>
              <a:rPr sz="1600" b="1" spc="54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575" b="1" spc="375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600" b="1" spc="52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17840" y="5805170"/>
            <a:ext cx="558800" cy="24365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1870"/>
              </a:lnSpc>
            </a:pPr>
            <a:r>
              <a:rPr sz="1600" b="1" spc="45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600" b="1" spc="55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575" b="1" spc="345" baseline="-23809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1575" baseline="-23809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99050" y="5779770"/>
            <a:ext cx="1336040" cy="2895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 algn="r" rtl="1">
              <a:lnSpc>
                <a:spcPts val="2160"/>
              </a:lnSpc>
            </a:pPr>
            <a:r>
              <a:rPr sz="1850" b="1" spc="47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50" b="1" spc="415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850" b="1" spc="395" dirty="0">
                <a:solidFill>
                  <a:prstClr val="black"/>
                </a:solidFill>
                <a:latin typeface="Times New Roman"/>
                <a:cs typeface="Times New Roman"/>
              </a:rPr>
              <a:t>ru</a:t>
            </a:r>
            <a:r>
              <a:rPr sz="1850" b="1" spc="415" dirty="0">
                <a:solidFill>
                  <a:prstClr val="black"/>
                </a:solidFill>
                <a:latin typeface="Times New Roman"/>
                <a:cs typeface="Times New Roman"/>
              </a:rPr>
              <a:t>va</a:t>
            </a:r>
            <a:r>
              <a:rPr sz="1850" b="1" spc="310" dirty="0">
                <a:solidFill>
                  <a:prstClr val="black"/>
                </a:solidFill>
                <a:latin typeface="Times New Roman"/>
                <a:cs typeface="Times New Roman"/>
              </a:rPr>
              <a:t>te</a:t>
            </a: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9590" y="4944872"/>
            <a:ext cx="937260" cy="2895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 algn="r" rtl="1">
              <a:lnSpc>
                <a:spcPts val="2160"/>
              </a:lnSpc>
            </a:pPr>
            <a:r>
              <a:rPr sz="1850" b="1" spc="44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50" b="1" spc="36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50" b="1" spc="3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50" b="1" spc="23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50" b="1" spc="395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94909" y="3802379"/>
            <a:ext cx="97790" cy="199390"/>
          </a:xfrm>
          <a:custGeom>
            <a:avLst/>
            <a:gdLst/>
            <a:ahLst/>
            <a:cxnLst/>
            <a:rect l="l" t="t" r="r" b="b"/>
            <a:pathLst>
              <a:path w="97789" h="199389">
                <a:moveTo>
                  <a:pt x="0" y="0"/>
                </a:moveTo>
                <a:lnTo>
                  <a:pt x="97789" y="19939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057140" y="3981450"/>
            <a:ext cx="67310" cy="83820"/>
          </a:xfrm>
          <a:custGeom>
            <a:avLst/>
            <a:gdLst/>
            <a:ahLst/>
            <a:cxnLst/>
            <a:rect l="l" t="t" r="r" b="b"/>
            <a:pathLst>
              <a:path w="67310" h="83820">
                <a:moveTo>
                  <a:pt x="67310" y="0"/>
                </a:moveTo>
                <a:lnTo>
                  <a:pt x="0" y="33019"/>
                </a:lnTo>
                <a:lnTo>
                  <a:pt x="67310" y="83819"/>
                </a:lnTo>
                <a:lnTo>
                  <a:pt x="673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16550" y="3798570"/>
            <a:ext cx="200660" cy="290830"/>
          </a:xfrm>
          <a:custGeom>
            <a:avLst/>
            <a:gdLst/>
            <a:ahLst/>
            <a:cxnLst/>
            <a:rect l="l" t="t" r="r" b="b"/>
            <a:pathLst>
              <a:path w="200660" h="290829">
                <a:moveTo>
                  <a:pt x="200660" y="290829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55590" y="3710940"/>
            <a:ext cx="113030" cy="127000"/>
          </a:xfrm>
          <a:custGeom>
            <a:avLst/>
            <a:gdLst/>
            <a:ahLst/>
            <a:cxnLst/>
            <a:rect l="l" t="t" r="r" b="b"/>
            <a:pathLst>
              <a:path w="113029" h="127000">
                <a:moveTo>
                  <a:pt x="0" y="0"/>
                </a:moveTo>
                <a:lnTo>
                  <a:pt x="19050" y="127000"/>
                </a:lnTo>
                <a:lnTo>
                  <a:pt x="11303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20469" y="3873500"/>
            <a:ext cx="492759" cy="13970"/>
          </a:xfrm>
          <a:custGeom>
            <a:avLst/>
            <a:gdLst/>
            <a:ahLst/>
            <a:cxnLst/>
            <a:rect l="l" t="t" r="r" b="b"/>
            <a:pathLst>
              <a:path w="492760" h="13970">
                <a:moveTo>
                  <a:pt x="0" y="13969"/>
                </a:moveTo>
                <a:lnTo>
                  <a:pt x="49276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745229" y="4768850"/>
            <a:ext cx="491490" cy="13970"/>
          </a:xfrm>
          <a:custGeom>
            <a:avLst/>
            <a:gdLst/>
            <a:ahLst/>
            <a:cxnLst/>
            <a:rect l="l" t="t" r="r" b="b"/>
            <a:pathLst>
              <a:path w="491489" h="13970">
                <a:moveTo>
                  <a:pt x="0" y="13969"/>
                </a:moveTo>
                <a:lnTo>
                  <a:pt x="49149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202930" y="4097020"/>
            <a:ext cx="491490" cy="13970"/>
          </a:xfrm>
          <a:custGeom>
            <a:avLst/>
            <a:gdLst/>
            <a:ahLst/>
            <a:cxnLst/>
            <a:rect l="l" t="t" r="r" b="b"/>
            <a:pathLst>
              <a:path w="491490" h="13970">
                <a:moveTo>
                  <a:pt x="0" y="13969"/>
                </a:moveTo>
                <a:lnTo>
                  <a:pt x="49149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079740" y="5520690"/>
            <a:ext cx="420370" cy="15240"/>
          </a:xfrm>
          <a:custGeom>
            <a:avLst/>
            <a:gdLst/>
            <a:ahLst/>
            <a:cxnLst/>
            <a:rect l="l" t="t" r="r" b="b"/>
            <a:pathLst>
              <a:path w="420370" h="15239">
                <a:moveTo>
                  <a:pt x="-19048" y="7620"/>
                </a:moveTo>
                <a:lnTo>
                  <a:pt x="439418" y="7620"/>
                </a:lnTo>
              </a:path>
            </a:pathLst>
          </a:custGeom>
          <a:ln w="5333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122919" y="6101079"/>
            <a:ext cx="492759" cy="13970"/>
          </a:xfrm>
          <a:custGeom>
            <a:avLst/>
            <a:gdLst/>
            <a:ahLst/>
            <a:cxnLst/>
            <a:rect l="l" t="t" r="r" b="b"/>
            <a:pathLst>
              <a:path w="492759" h="13970">
                <a:moveTo>
                  <a:pt x="0" y="13970"/>
                </a:moveTo>
                <a:lnTo>
                  <a:pt x="492759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119109" y="4165600"/>
            <a:ext cx="464820" cy="1076960"/>
          </a:xfrm>
          <a:custGeom>
            <a:avLst/>
            <a:gdLst/>
            <a:ahLst/>
            <a:cxnLst/>
            <a:rect l="l" t="t" r="r" b="b"/>
            <a:pathLst>
              <a:path w="464820" h="1076960">
                <a:moveTo>
                  <a:pt x="464820" y="107696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69580" y="4066540"/>
            <a:ext cx="105410" cy="128270"/>
          </a:xfrm>
          <a:custGeom>
            <a:avLst/>
            <a:gdLst/>
            <a:ahLst/>
            <a:cxnLst/>
            <a:rect l="l" t="t" r="r" b="b"/>
            <a:pathLst>
              <a:path w="105409" h="128270">
                <a:moveTo>
                  <a:pt x="7620" y="0"/>
                </a:moveTo>
                <a:lnTo>
                  <a:pt x="0" y="128270"/>
                </a:lnTo>
                <a:lnTo>
                  <a:pt x="105410" y="82550"/>
                </a:lnTo>
                <a:lnTo>
                  <a:pt x="762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5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4710" y="623570"/>
            <a:ext cx="69215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ar-EG" u="none" dirty="0">
                <a:solidFill>
                  <a:srgbClr val="333399"/>
                </a:solidFill>
              </a:rPr>
              <a:t>-</a:t>
            </a:r>
            <a:r>
              <a:rPr u="none" dirty="0">
                <a:solidFill>
                  <a:srgbClr val="333399"/>
                </a:solidFill>
              </a:rPr>
              <a:t>2 </a:t>
            </a:r>
            <a:r>
              <a:rPr u="none" spc="-5" dirty="0">
                <a:solidFill>
                  <a:srgbClr val="333399"/>
                </a:solidFill>
              </a:rPr>
              <a:t>Deamination </a:t>
            </a:r>
            <a:r>
              <a:rPr u="none" dirty="0">
                <a:solidFill>
                  <a:srgbClr val="333399"/>
                </a:solidFill>
              </a:rPr>
              <a:t>by </a:t>
            </a:r>
            <a:r>
              <a:rPr u="none" spc="-5" dirty="0">
                <a:solidFill>
                  <a:srgbClr val="333399"/>
                </a:solidFill>
              </a:rPr>
              <a:t>desulfhydration</a:t>
            </a:r>
            <a:r>
              <a:rPr u="none" spc="20" dirty="0">
                <a:solidFill>
                  <a:srgbClr val="333399"/>
                </a:solidFill>
              </a:rPr>
              <a:t> </a:t>
            </a:r>
            <a:r>
              <a:rPr b="0" u="none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</a:p>
          <a:p>
            <a:pPr marL="3305810">
              <a:lnSpc>
                <a:spcPct val="100000"/>
              </a:lnSpc>
            </a:pPr>
            <a:r>
              <a:rPr lang="ar-EG" b="0" u="none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b="0" u="none" spc="-5" dirty="0">
                <a:solidFill>
                  <a:srgbClr val="333399"/>
                </a:solidFill>
                <a:latin typeface="Arial"/>
                <a:cs typeface="Arial"/>
              </a:rPr>
              <a:t>cysteine</a:t>
            </a:r>
            <a:r>
              <a:rPr lang="ar-EG" b="0" u="none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b="0" u="none" spc="-5" dirty="0"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609" y="2799080"/>
            <a:ext cx="944244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r" rtl="1">
              <a:spcBef>
                <a:spcPts val="120"/>
              </a:spcBef>
            </a:pPr>
            <a:r>
              <a:rPr sz="2350" b="1" spc="-125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2325" b="1" spc="-187" baseline="-28673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350" b="1" spc="-12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350" b="1" u="heavy" spc="-125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</a:t>
            </a:r>
            <a:endParaRPr sz="2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850" y="314960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659" y="3360420"/>
            <a:ext cx="102171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 rtl="1">
              <a:spcBef>
                <a:spcPts val="120"/>
              </a:spcBef>
            </a:pPr>
            <a:r>
              <a:rPr sz="2350" b="1" spc="-135" dirty="0">
                <a:solidFill>
                  <a:prstClr val="black"/>
                </a:solidFill>
                <a:latin typeface="Times New Roman"/>
                <a:cs typeface="Times New Roman"/>
              </a:rPr>
              <a:t>H-C-NH</a:t>
            </a:r>
            <a:endParaRPr sz="2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7150" y="3561079"/>
            <a:ext cx="116839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r" rtl="1">
              <a:spcBef>
                <a:spcPts val="130"/>
              </a:spcBef>
            </a:pPr>
            <a:r>
              <a:rPr sz="155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630" y="370459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700" y="3879850"/>
            <a:ext cx="86042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 rtl="1">
              <a:spcBef>
                <a:spcPts val="120"/>
              </a:spcBef>
            </a:pPr>
            <a:r>
              <a:rPr sz="235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35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OO</a:t>
            </a:r>
            <a:r>
              <a:rPr sz="235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2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9100" y="3591559"/>
            <a:ext cx="2358390" cy="0"/>
          </a:xfrm>
          <a:custGeom>
            <a:avLst/>
            <a:gdLst/>
            <a:ahLst/>
            <a:cxnLst/>
            <a:rect l="l" t="t" r="r" b="b"/>
            <a:pathLst>
              <a:path w="2358390">
                <a:moveTo>
                  <a:pt x="0" y="0"/>
                </a:moveTo>
                <a:lnTo>
                  <a:pt x="235839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38600" y="3539490"/>
            <a:ext cx="187960" cy="102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7920" y="3581400"/>
            <a:ext cx="53721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 rtl="1">
              <a:spcBef>
                <a:spcPts val="120"/>
              </a:spcBef>
            </a:pPr>
            <a:r>
              <a:rPr sz="235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PL</a:t>
            </a:r>
            <a:r>
              <a:rPr sz="2350" b="1" spc="-13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2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02939" y="3606800"/>
            <a:ext cx="464820" cy="374650"/>
          </a:xfrm>
          <a:custGeom>
            <a:avLst/>
            <a:gdLst/>
            <a:ahLst/>
            <a:cxnLst/>
            <a:rect l="l" t="t" r="r" b="b"/>
            <a:pathLst>
              <a:path w="464820" h="374650">
                <a:moveTo>
                  <a:pt x="464820" y="374650"/>
                </a:moveTo>
                <a:lnTo>
                  <a:pt x="461010" y="361950"/>
                </a:lnTo>
                <a:lnTo>
                  <a:pt x="457200" y="349250"/>
                </a:lnTo>
                <a:lnTo>
                  <a:pt x="453389" y="336550"/>
                </a:lnTo>
                <a:lnTo>
                  <a:pt x="448310" y="323850"/>
                </a:lnTo>
                <a:lnTo>
                  <a:pt x="444500" y="312419"/>
                </a:lnTo>
                <a:lnTo>
                  <a:pt x="439420" y="299719"/>
                </a:lnTo>
                <a:lnTo>
                  <a:pt x="433070" y="288289"/>
                </a:lnTo>
                <a:lnTo>
                  <a:pt x="427989" y="275589"/>
                </a:lnTo>
                <a:lnTo>
                  <a:pt x="421639" y="264160"/>
                </a:lnTo>
                <a:lnTo>
                  <a:pt x="415289" y="252730"/>
                </a:lnTo>
                <a:lnTo>
                  <a:pt x="408939" y="241300"/>
                </a:lnTo>
                <a:lnTo>
                  <a:pt x="402589" y="229869"/>
                </a:lnTo>
                <a:lnTo>
                  <a:pt x="396239" y="219710"/>
                </a:lnTo>
                <a:lnTo>
                  <a:pt x="388620" y="208280"/>
                </a:lnTo>
                <a:lnTo>
                  <a:pt x="381000" y="198119"/>
                </a:lnTo>
                <a:lnTo>
                  <a:pt x="373380" y="187960"/>
                </a:lnTo>
                <a:lnTo>
                  <a:pt x="365760" y="177800"/>
                </a:lnTo>
                <a:lnTo>
                  <a:pt x="356870" y="167639"/>
                </a:lnTo>
                <a:lnTo>
                  <a:pt x="349250" y="157480"/>
                </a:lnTo>
                <a:lnTo>
                  <a:pt x="340360" y="148589"/>
                </a:lnTo>
                <a:lnTo>
                  <a:pt x="331470" y="139700"/>
                </a:lnTo>
                <a:lnTo>
                  <a:pt x="322580" y="130810"/>
                </a:lnTo>
                <a:lnTo>
                  <a:pt x="313689" y="121919"/>
                </a:lnTo>
                <a:lnTo>
                  <a:pt x="303530" y="113030"/>
                </a:lnTo>
                <a:lnTo>
                  <a:pt x="294639" y="105410"/>
                </a:lnTo>
                <a:lnTo>
                  <a:pt x="284480" y="96519"/>
                </a:lnTo>
                <a:lnTo>
                  <a:pt x="274320" y="88900"/>
                </a:lnTo>
                <a:lnTo>
                  <a:pt x="264160" y="82550"/>
                </a:lnTo>
                <a:lnTo>
                  <a:pt x="254000" y="74930"/>
                </a:lnTo>
                <a:lnTo>
                  <a:pt x="243839" y="68580"/>
                </a:lnTo>
                <a:lnTo>
                  <a:pt x="233680" y="62230"/>
                </a:lnTo>
                <a:lnTo>
                  <a:pt x="222250" y="55880"/>
                </a:lnTo>
                <a:lnTo>
                  <a:pt x="177800" y="34289"/>
                </a:lnTo>
                <a:lnTo>
                  <a:pt x="154939" y="25400"/>
                </a:lnTo>
                <a:lnTo>
                  <a:pt x="143510" y="21589"/>
                </a:lnTo>
                <a:lnTo>
                  <a:pt x="132080" y="17780"/>
                </a:lnTo>
                <a:lnTo>
                  <a:pt x="120650" y="13969"/>
                </a:lnTo>
                <a:lnTo>
                  <a:pt x="107950" y="11430"/>
                </a:lnTo>
                <a:lnTo>
                  <a:pt x="60960" y="2539"/>
                </a:lnTo>
                <a:lnTo>
                  <a:pt x="48260" y="1269"/>
                </a:lnTo>
                <a:lnTo>
                  <a:pt x="36830" y="0"/>
                </a:lnTo>
                <a:lnTo>
                  <a:pt x="24130" y="0"/>
                </a:lnTo>
                <a:lnTo>
                  <a:pt x="12700" y="0"/>
                </a:ln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04259" y="3923029"/>
            <a:ext cx="86359" cy="173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58640" y="2292350"/>
            <a:ext cx="237490" cy="2406650"/>
          </a:xfrm>
          <a:custGeom>
            <a:avLst/>
            <a:gdLst/>
            <a:ahLst/>
            <a:cxnLst/>
            <a:rect l="l" t="t" r="r" b="b"/>
            <a:pathLst>
              <a:path w="237489" h="2406650">
                <a:moveTo>
                  <a:pt x="237489" y="0"/>
                </a:moveTo>
                <a:lnTo>
                  <a:pt x="0" y="0"/>
                </a:lnTo>
                <a:lnTo>
                  <a:pt x="0" y="2406650"/>
                </a:lnTo>
                <a:lnTo>
                  <a:pt x="222250" y="240665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50740" y="310515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87570" y="310515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68520" y="364109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25009" y="2569718"/>
            <a:ext cx="955675" cy="161671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38100">
              <a:spcBef>
                <a:spcPts val="1565"/>
              </a:spcBef>
            </a:pPr>
            <a:r>
              <a:rPr sz="235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2325" b="1" spc="-172" baseline="-28673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2325" baseline="-28673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0645" marR="30480" indent="-43180">
              <a:lnSpc>
                <a:spcPct val="140100"/>
              </a:lnSpc>
              <a:spcBef>
                <a:spcPts val="340"/>
              </a:spcBef>
            </a:pPr>
            <a:r>
              <a:rPr sz="235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C-NH</a:t>
            </a:r>
            <a:r>
              <a:rPr sz="2325" b="1" spc="-179" baseline="-28673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155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b="1" spc="-14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35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OO</a:t>
            </a:r>
            <a:r>
              <a:rPr sz="235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23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87390" y="3458209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78600" y="3407409"/>
            <a:ext cx="187960" cy="1028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08320" y="3407409"/>
            <a:ext cx="187959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01230" y="3014979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320280" y="353314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68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60259" y="2532887"/>
            <a:ext cx="1002665" cy="154559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8100">
              <a:spcBef>
                <a:spcPts val="1145"/>
              </a:spcBef>
            </a:pPr>
            <a:r>
              <a:rPr sz="235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2325" b="1" spc="-179" baseline="-28673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325" baseline="-28673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1280" marR="30480" indent="-11430" algn="r" rtl="1">
              <a:lnSpc>
                <a:spcPts val="4230"/>
              </a:lnSpc>
              <a:spcBef>
                <a:spcPts val="15"/>
              </a:spcBef>
            </a:pPr>
            <a:r>
              <a:rPr sz="235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sz="235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= </a:t>
            </a:r>
            <a:r>
              <a:rPr sz="2350" b="1" spc="-16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350" b="1" u="heavy" spc="-160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 </a:t>
            </a:r>
            <a:r>
              <a:rPr sz="2350" b="1" spc="-1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COOH</a:t>
            </a:r>
            <a:endParaRPr sz="23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068309" y="2272029"/>
            <a:ext cx="238760" cy="2407920"/>
          </a:xfrm>
          <a:custGeom>
            <a:avLst/>
            <a:gdLst/>
            <a:ahLst/>
            <a:cxnLst/>
            <a:rect l="l" t="t" r="r" b="b"/>
            <a:pathLst>
              <a:path w="238759" h="2407920">
                <a:moveTo>
                  <a:pt x="0" y="0"/>
                </a:moveTo>
                <a:lnTo>
                  <a:pt x="238760" y="0"/>
                </a:lnTo>
                <a:lnTo>
                  <a:pt x="238760" y="2407920"/>
                </a:lnTo>
                <a:lnTo>
                  <a:pt x="16510" y="240792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17740" y="4340859"/>
            <a:ext cx="0" cy="1391920"/>
          </a:xfrm>
          <a:custGeom>
            <a:avLst/>
            <a:gdLst/>
            <a:ahLst/>
            <a:cxnLst/>
            <a:rect l="l" t="t" r="r" b="b"/>
            <a:pathLst>
              <a:path h="1391920">
                <a:moveTo>
                  <a:pt x="0" y="0"/>
                </a:moveTo>
                <a:lnTo>
                  <a:pt x="0" y="139192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02730" y="5732779"/>
            <a:ext cx="715010" cy="0"/>
          </a:xfrm>
          <a:custGeom>
            <a:avLst/>
            <a:gdLst/>
            <a:ahLst/>
            <a:cxnLst/>
            <a:rect l="l" t="t" r="r" b="b"/>
            <a:pathLst>
              <a:path w="715009">
                <a:moveTo>
                  <a:pt x="715010" y="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73190" y="5680709"/>
            <a:ext cx="187960" cy="104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78020" y="5537200"/>
            <a:ext cx="178498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235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HOOC </a:t>
            </a:r>
            <a:r>
              <a:rPr sz="235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sz="2350" b="1" spc="-155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sz="235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35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23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84190" y="53213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61000" y="5010150"/>
            <a:ext cx="57912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spcBef>
                <a:spcPts val="120"/>
              </a:spcBef>
            </a:pPr>
            <a:r>
              <a:rPr sz="235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2325" b="1" spc="-179" baseline="-28673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325" baseline="-28673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22819" y="5455920"/>
            <a:ext cx="283210" cy="641350"/>
          </a:xfrm>
          <a:custGeom>
            <a:avLst/>
            <a:gdLst/>
            <a:ahLst/>
            <a:cxnLst/>
            <a:rect l="l" t="t" r="r" b="b"/>
            <a:pathLst>
              <a:path w="283209" h="641350">
                <a:moveTo>
                  <a:pt x="283209" y="0"/>
                </a:moveTo>
                <a:lnTo>
                  <a:pt x="266700" y="3809"/>
                </a:lnTo>
                <a:lnTo>
                  <a:pt x="250189" y="7619"/>
                </a:lnTo>
                <a:lnTo>
                  <a:pt x="234950" y="12699"/>
                </a:lnTo>
                <a:lnTo>
                  <a:pt x="187959" y="33019"/>
                </a:lnTo>
                <a:lnTo>
                  <a:pt x="144779" y="60959"/>
                </a:lnTo>
                <a:lnTo>
                  <a:pt x="105409" y="96519"/>
                </a:lnTo>
                <a:lnTo>
                  <a:pt x="92709" y="109219"/>
                </a:lnTo>
                <a:lnTo>
                  <a:pt x="60959" y="152399"/>
                </a:lnTo>
                <a:lnTo>
                  <a:pt x="43179" y="184149"/>
                </a:lnTo>
                <a:lnTo>
                  <a:pt x="34289" y="199389"/>
                </a:lnTo>
                <a:lnTo>
                  <a:pt x="27939" y="217169"/>
                </a:lnTo>
                <a:lnTo>
                  <a:pt x="21589" y="233679"/>
                </a:lnTo>
                <a:lnTo>
                  <a:pt x="15239" y="251459"/>
                </a:lnTo>
                <a:lnTo>
                  <a:pt x="3809" y="306069"/>
                </a:lnTo>
                <a:lnTo>
                  <a:pt x="0" y="342899"/>
                </a:lnTo>
                <a:lnTo>
                  <a:pt x="0" y="360679"/>
                </a:lnTo>
                <a:lnTo>
                  <a:pt x="0" y="379729"/>
                </a:lnTo>
                <a:lnTo>
                  <a:pt x="5079" y="434339"/>
                </a:lnTo>
                <a:lnTo>
                  <a:pt x="19050" y="488949"/>
                </a:lnTo>
                <a:lnTo>
                  <a:pt x="24129" y="505459"/>
                </a:lnTo>
                <a:lnTo>
                  <a:pt x="31750" y="523239"/>
                </a:lnTo>
                <a:lnTo>
                  <a:pt x="38100" y="539749"/>
                </a:lnTo>
                <a:lnTo>
                  <a:pt x="46989" y="556259"/>
                </a:lnTo>
                <a:lnTo>
                  <a:pt x="55879" y="571499"/>
                </a:lnTo>
                <a:lnTo>
                  <a:pt x="66039" y="586739"/>
                </a:lnTo>
                <a:lnTo>
                  <a:pt x="76200" y="600709"/>
                </a:lnTo>
                <a:lnTo>
                  <a:pt x="87629" y="614679"/>
                </a:lnTo>
                <a:lnTo>
                  <a:pt x="99059" y="628649"/>
                </a:lnTo>
                <a:lnTo>
                  <a:pt x="110489" y="64134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72350" y="6007100"/>
            <a:ext cx="173990" cy="170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76400" y="3159760"/>
            <a:ext cx="244919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 rtl="1">
              <a:spcBef>
                <a:spcPts val="120"/>
              </a:spcBef>
            </a:pPr>
            <a:r>
              <a:rPr sz="235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Cys.</a:t>
            </a:r>
            <a:r>
              <a:rPr sz="235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b="1" spc="-95" dirty="0">
                <a:solidFill>
                  <a:prstClr val="black"/>
                </a:solidFill>
                <a:latin typeface="Times New Roman"/>
                <a:cs typeface="Times New Roman"/>
              </a:rPr>
              <a:t>desulfhydratase</a:t>
            </a:r>
            <a:endParaRPr sz="2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24579" y="4245610"/>
            <a:ext cx="38735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r" rtl="1">
              <a:spcBef>
                <a:spcPts val="130"/>
              </a:spcBef>
              <a:tabLst>
                <a:tab pos="374015" algn="l"/>
              </a:tabLst>
            </a:pPr>
            <a:r>
              <a:rPr sz="1550" u="heavy" spc="-30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550" u="heavy" spc="-85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60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2	</a:t>
            </a: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44570" y="4060189"/>
            <a:ext cx="48260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 rtl="1">
              <a:spcBef>
                <a:spcPts val="120"/>
              </a:spcBef>
            </a:pPr>
            <a:r>
              <a:rPr sz="2350" b="1" spc="-16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35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5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3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92390" y="5246370"/>
            <a:ext cx="542290" cy="431800"/>
          </a:xfrm>
          <a:custGeom>
            <a:avLst/>
            <a:gdLst/>
            <a:ahLst/>
            <a:cxnLst/>
            <a:rect l="l" t="t" r="r" b="b"/>
            <a:pathLst>
              <a:path w="542290" h="431800">
                <a:moveTo>
                  <a:pt x="0" y="431799"/>
                </a:moveTo>
                <a:lnTo>
                  <a:pt x="542290" y="431799"/>
                </a:lnTo>
                <a:lnTo>
                  <a:pt x="542290" y="0"/>
                </a:lnTo>
                <a:lnTo>
                  <a:pt x="0" y="0"/>
                </a:lnTo>
                <a:lnTo>
                  <a:pt x="0" y="431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66990" y="5226050"/>
            <a:ext cx="59309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005">
              <a:spcBef>
                <a:spcPts val="120"/>
              </a:spcBef>
            </a:pPr>
            <a:r>
              <a:rPr sz="2350" b="1" u="heavy" spc="-120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325" b="1" spc="-179" baseline="-2329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350" b="1" u="heavy" spc="-120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</a:t>
            </a:r>
            <a:endParaRPr sz="23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60640" y="6073140"/>
            <a:ext cx="527050" cy="3590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ts val="2780"/>
              </a:lnSpc>
            </a:pPr>
            <a:r>
              <a:rPr sz="2350" b="1" spc="-16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350" b="1" u="heavy" spc="-155" dirty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325" b="1" spc="-89" baseline="-25089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325" baseline="-25089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76420" y="6055359"/>
            <a:ext cx="1257300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604" algn="r" rtl="1">
              <a:lnSpc>
                <a:spcPts val="3220"/>
              </a:lnSpc>
            </a:pPr>
            <a:r>
              <a:rPr sz="2750" b="1" spc="-16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75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75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75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75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75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75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te</a:t>
            </a:r>
            <a:endParaRPr sz="2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6130" y="4377690"/>
            <a:ext cx="1188720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 algn="r" rtl="1">
              <a:lnSpc>
                <a:spcPts val="3220"/>
              </a:lnSpc>
            </a:pPr>
            <a:r>
              <a:rPr sz="2750" b="1" spc="-19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75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750" b="1" spc="-95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75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750" b="1" spc="-95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75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87570" y="3208020"/>
            <a:ext cx="128270" cy="289560"/>
          </a:xfrm>
          <a:custGeom>
            <a:avLst/>
            <a:gdLst/>
            <a:ahLst/>
            <a:cxnLst/>
            <a:rect l="l" t="t" r="r" b="b"/>
            <a:pathLst>
              <a:path w="128270" h="289560">
                <a:moveTo>
                  <a:pt x="0" y="0"/>
                </a:moveTo>
                <a:lnTo>
                  <a:pt x="128269" y="289559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775200" y="3474720"/>
            <a:ext cx="77470" cy="95250"/>
          </a:xfrm>
          <a:custGeom>
            <a:avLst/>
            <a:gdLst/>
            <a:ahLst/>
            <a:cxnLst/>
            <a:rect l="l" t="t" r="r" b="b"/>
            <a:pathLst>
              <a:path w="77470" h="95250">
                <a:moveTo>
                  <a:pt x="77470" y="0"/>
                </a:moveTo>
                <a:lnTo>
                  <a:pt x="0" y="34289"/>
                </a:lnTo>
                <a:lnTo>
                  <a:pt x="72389" y="95250"/>
                </a:lnTo>
                <a:lnTo>
                  <a:pt x="774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088890" y="3175000"/>
            <a:ext cx="194310" cy="365760"/>
          </a:xfrm>
          <a:custGeom>
            <a:avLst/>
            <a:gdLst/>
            <a:ahLst/>
            <a:cxnLst/>
            <a:rect l="l" t="t" r="r" b="b"/>
            <a:pathLst>
              <a:path w="194310" h="365760">
                <a:moveTo>
                  <a:pt x="194310" y="365760"/>
                </a:moveTo>
                <a:lnTo>
                  <a:pt x="0" y="0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052059" y="3105150"/>
            <a:ext cx="77470" cy="95250"/>
          </a:xfrm>
          <a:custGeom>
            <a:avLst/>
            <a:gdLst/>
            <a:ahLst/>
            <a:cxnLst/>
            <a:rect l="l" t="t" r="r" b="b"/>
            <a:pathLst>
              <a:path w="77470" h="95250">
                <a:moveTo>
                  <a:pt x="0" y="0"/>
                </a:moveTo>
                <a:lnTo>
                  <a:pt x="1269" y="95250"/>
                </a:lnTo>
                <a:lnTo>
                  <a:pt x="7746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47979" y="3759200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614919" y="3514090"/>
            <a:ext cx="561340" cy="1771650"/>
          </a:xfrm>
          <a:custGeom>
            <a:avLst/>
            <a:gdLst/>
            <a:ahLst/>
            <a:cxnLst/>
            <a:rect l="l" t="t" r="r" b="b"/>
            <a:pathLst>
              <a:path w="561340" h="1771650">
                <a:moveTo>
                  <a:pt x="561339" y="177165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562850" y="3412490"/>
            <a:ext cx="109220" cy="127000"/>
          </a:xfrm>
          <a:custGeom>
            <a:avLst/>
            <a:gdLst/>
            <a:ahLst/>
            <a:cxnLst/>
            <a:rect l="l" t="t" r="r" b="b"/>
            <a:pathLst>
              <a:path w="109220" h="127000">
                <a:moveTo>
                  <a:pt x="20320" y="0"/>
                </a:moveTo>
                <a:lnTo>
                  <a:pt x="0" y="127000"/>
                </a:lnTo>
                <a:lnTo>
                  <a:pt x="109220" y="92710"/>
                </a:lnTo>
                <a:lnTo>
                  <a:pt x="2032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94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329" y="163829"/>
            <a:ext cx="4372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Transamination</a:t>
            </a:r>
            <a:r>
              <a:rPr sz="4400" u="none" spc="-5" dirty="0">
                <a:solidFill>
                  <a:srgbClr val="AA3DD5"/>
                </a:solidFill>
              </a:rPr>
              <a:t>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03859" y="1736090"/>
            <a:ext cx="192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28164" algn="l"/>
              </a:tabLst>
            </a:pPr>
            <a:r>
              <a:rPr b="1" spc="-275" dirty="0">
                <a:solidFill>
                  <a:prstClr val="black"/>
                </a:solidFill>
                <a:latin typeface="Times New Roman"/>
                <a:cs typeface="Times New Roman"/>
              </a:rPr>
              <a:t>1	2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4540" y="1290319"/>
            <a:ext cx="0" cy="224790"/>
          </a:xfrm>
          <a:custGeom>
            <a:avLst/>
            <a:gdLst/>
            <a:ahLst/>
            <a:cxnLst/>
            <a:rect l="l" t="t" r="r" b="b"/>
            <a:pathLst>
              <a:path h="224790">
                <a:moveTo>
                  <a:pt x="0" y="22478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187960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28575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2106929"/>
            <a:ext cx="211454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 rtl="1">
              <a:spcBef>
                <a:spcPts val="90"/>
              </a:spcBef>
            </a:pPr>
            <a:r>
              <a:rPr sz="2700" b="1" spc="-64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2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61260" y="1315719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0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2050" y="1315719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0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26790" y="1732279"/>
            <a:ext cx="1780539" cy="0"/>
          </a:xfrm>
          <a:custGeom>
            <a:avLst/>
            <a:gdLst/>
            <a:ahLst/>
            <a:cxnLst/>
            <a:rect l="l" t="t" r="r" b="b"/>
            <a:pathLst>
              <a:path w="1780539">
                <a:moveTo>
                  <a:pt x="0" y="0"/>
                </a:moveTo>
                <a:lnTo>
                  <a:pt x="1780539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97170" y="1673860"/>
            <a:ext cx="170180" cy="116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66770" y="1673860"/>
            <a:ext cx="170180" cy="116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7350" y="1400810"/>
            <a:ext cx="321945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sz="2700" b="1" spc="-42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700" b="1" spc="-637" baseline="-27777" dirty="0">
                <a:solidFill>
                  <a:prstClr val="black"/>
                </a:solidFill>
                <a:latin typeface="Times New Roman"/>
                <a:cs typeface="Times New Roman"/>
              </a:rPr>
              <a:t>1 </a:t>
            </a:r>
            <a:r>
              <a:rPr sz="2700" b="1" spc="-275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sz="2700" b="1" spc="-595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lang="en-US" sz="2700" b="1" spc="-595" dirty="0">
                <a:solidFill>
                  <a:prstClr val="black"/>
                </a:solidFill>
                <a:latin typeface="Times New Roman"/>
                <a:cs typeface="Times New Roman"/>
              </a:rPr>
              <a:t>---   </a:t>
            </a:r>
            <a:r>
              <a:rPr sz="2700" b="1" spc="-615" dirty="0">
                <a:solidFill>
                  <a:prstClr val="black"/>
                </a:solidFill>
                <a:latin typeface="Times New Roman"/>
                <a:cs typeface="Times New Roman"/>
              </a:rPr>
              <a:t>COOH </a:t>
            </a:r>
            <a:r>
              <a:rPr lang="en-US" sz="2700" b="1" spc="-6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b="1" spc="-4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700" b="1" spc="-470" dirty="0">
                <a:solidFill>
                  <a:prstClr val="black"/>
                </a:solidFill>
                <a:latin typeface="Times New Roman"/>
                <a:cs typeface="Times New Roman"/>
              </a:rPr>
              <a:t>    +  </a:t>
            </a:r>
            <a:r>
              <a:rPr sz="2700" b="1" spc="-42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700" b="1" spc="-637" baseline="-27777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700" b="1" spc="-59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700" b="1" spc="-5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b="1" spc="-620" dirty="0">
                <a:solidFill>
                  <a:prstClr val="black"/>
                </a:solidFill>
                <a:latin typeface="Times New Roman"/>
                <a:cs typeface="Times New Roman"/>
              </a:rPr>
              <a:t>COOH</a:t>
            </a: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13779" y="116205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1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84570" y="116205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1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74409" y="177482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3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17259" y="2053958"/>
            <a:ext cx="18605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2935"/>
              </a:lnSpc>
            </a:pPr>
            <a:r>
              <a:rPr sz="2700" b="1" spc="-64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2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6190" y="1187450"/>
            <a:ext cx="0" cy="265430"/>
          </a:xfrm>
          <a:custGeom>
            <a:avLst/>
            <a:gdLst/>
            <a:ahLst/>
            <a:cxnLst/>
            <a:rect l="l" t="t" r="r" b="b"/>
            <a:pathLst>
              <a:path h="265430">
                <a:moveTo>
                  <a:pt x="0" y="26542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23809" y="1800860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26416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29830" y="2001520"/>
            <a:ext cx="211454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 rtl="1">
              <a:spcBef>
                <a:spcPts val="90"/>
              </a:spcBef>
            </a:pPr>
            <a:r>
              <a:rPr sz="2700" b="1" spc="-64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2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8449" y="1015998"/>
            <a:ext cx="5113655" cy="726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66440">
              <a:lnSpc>
                <a:spcPts val="2765"/>
              </a:lnSpc>
              <a:spcBef>
                <a:spcPts val="90"/>
              </a:spcBef>
            </a:pPr>
            <a:r>
              <a:rPr sz="2700" b="1" spc="-395" dirty="0">
                <a:solidFill>
                  <a:prstClr val="black"/>
                </a:solidFill>
                <a:latin typeface="Times New Roman"/>
                <a:cs typeface="Times New Roman"/>
              </a:rPr>
              <a:t>Aminotransferase</a:t>
            </a: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2765"/>
              </a:lnSpc>
              <a:tabLst>
                <a:tab pos="325755" algn="l"/>
                <a:tab pos="2140585" algn="l"/>
              </a:tabLst>
            </a:pPr>
            <a:r>
              <a:rPr sz="2700" b="1" spc="-595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700" b="1" spc="-275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sz="2700" b="1" spc="-595" dirty="0">
                <a:solidFill>
                  <a:prstClr val="black"/>
                </a:solidFill>
                <a:latin typeface="Times New Roman"/>
                <a:cs typeface="Times New Roman"/>
              </a:rPr>
              <a:t>C      </a:t>
            </a:r>
            <a:r>
              <a:rPr sz="2700" b="1" spc="-27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7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b="1" spc="-615" dirty="0">
                <a:solidFill>
                  <a:prstClr val="black"/>
                </a:solidFill>
                <a:latin typeface="Times New Roman"/>
                <a:cs typeface="Times New Roman"/>
              </a:rPr>
              <a:t>COOH        </a:t>
            </a:r>
            <a:r>
              <a:rPr sz="2700" b="1" spc="-470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700" b="1" spc="-4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b="1" spc="-595" dirty="0">
                <a:solidFill>
                  <a:prstClr val="black"/>
                </a:solidFill>
                <a:latin typeface="Times New Roman"/>
                <a:cs typeface="Times New Roman"/>
              </a:rPr>
              <a:t>R	C</a:t>
            </a:r>
            <a:r>
              <a:rPr sz="2700" b="1" spc="-5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b="1" spc="-615" dirty="0">
                <a:solidFill>
                  <a:prstClr val="black"/>
                </a:solidFill>
                <a:latin typeface="Times New Roman"/>
                <a:cs typeface="Times New Roman"/>
              </a:rPr>
              <a:t>COOH</a:t>
            </a: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34790" y="1840229"/>
            <a:ext cx="47625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 algn="r" rtl="1">
              <a:lnSpc>
                <a:spcPts val="3160"/>
              </a:lnSpc>
            </a:pPr>
            <a:r>
              <a:rPr sz="2700" b="1" spc="-50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700" b="1" spc="-55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700" b="1" spc="-5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2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209" y="2804160"/>
            <a:ext cx="115189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 algn="r" rtl="1">
              <a:lnSpc>
                <a:spcPts val="3160"/>
              </a:lnSpc>
            </a:pPr>
            <a:r>
              <a:rPr sz="2700" b="1" spc="-445" dirty="0">
                <a:solidFill>
                  <a:prstClr val="black"/>
                </a:solidFill>
                <a:latin typeface="Times New Roman"/>
                <a:cs typeface="Times New Roman"/>
              </a:rPr>
              <a:t>amino</a:t>
            </a:r>
            <a:r>
              <a:rPr sz="2700" b="1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b="1" spc="-365" dirty="0">
                <a:solidFill>
                  <a:prstClr val="black"/>
                </a:solidFill>
                <a:latin typeface="Times New Roman"/>
                <a:cs typeface="Times New Roman"/>
              </a:rPr>
              <a:t>acid</a:t>
            </a:r>
            <a:endParaRPr sz="2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02510" y="2781300"/>
            <a:ext cx="94234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 algn="r" rtl="1">
              <a:lnSpc>
                <a:spcPts val="3160"/>
              </a:lnSpc>
            </a:pPr>
            <a:r>
              <a:rPr sz="2700" b="1" spc="-380" dirty="0">
                <a:solidFill>
                  <a:prstClr val="black"/>
                </a:solidFill>
                <a:latin typeface="Times New Roman"/>
                <a:cs typeface="Times New Roman"/>
              </a:rPr>
              <a:t>keto</a:t>
            </a:r>
            <a:r>
              <a:rPr sz="2700" b="1" spc="-2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b="1" spc="-365" dirty="0">
                <a:solidFill>
                  <a:prstClr val="black"/>
                </a:solidFill>
                <a:latin typeface="Times New Roman"/>
                <a:cs typeface="Times New Roman"/>
              </a:rPr>
              <a:t>acid</a:t>
            </a:r>
            <a:endParaRPr sz="2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65470" y="2800350"/>
            <a:ext cx="141986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 algn="r" rtl="1">
              <a:lnSpc>
                <a:spcPts val="3170"/>
              </a:lnSpc>
            </a:pPr>
            <a:r>
              <a:rPr sz="2700" b="1" spc="-475" dirty="0">
                <a:solidFill>
                  <a:prstClr val="black"/>
                </a:solidFill>
                <a:latin typeface="Times New Roman"/>
                <a:cs typeface="Times New Roman"/>
              </a:rPr>
              <a:t>new </a:t>
            </a:r>
            <a:r>
              <a:rPr sz="2700" b="1" spc="-380" dirty="0">
                <a:solidFill>
                  <a:prstClr val="black"/>
                </a:solidFill>
                <a:latin typeface="Times New Roman"/>
                <a:cs typeface="Times New Roman"/>
              </a:rPr>
              <a:t>keto</a:t>
            </a:r>
            <a:r>
              <a:rPr sz="2700" b="1" spc="-3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b="1" spc="-365" dirty="0">
                <a:solidFill>
                  <a:prstClr val="black"/>
                </a:solidFill>
                <a:latin typeface="Times New Roman"/>
                <a:cs typeface="Times New Roman"/>
              </a:rPr>
              <a:t>acid</a:t>
            </a:r>
            <a:endParaRPr sz="2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5980" y="2793939"/>
            <a:ext cx="1615440" cy="4311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 algn="r" rtl="1">
              <a:lnSpc>
                <a:spcPts val="3220"/>
              </a:lnSpc>
            </a:pPr>
            <a:r>
              <a:rPr sz="2700" b="1" spc="-470" dirty="0">
                <a:solidFill>
                  <a:prstClr val="black"/>
                </a:solidFill>
                <a:latin typeface="Times New Roman"/>
                <a:cs typeface="Times New Roman"/>
              </a:rPr>
              <a:t>new </a:t>
            </a:r>
            <a:r>
              <a:rPr sz="2700" b="1" spc="-445" dirty="0">
                <a:solidFill>
                  <a:prstClr val="black"/>
                </a:solidFill>
                <a:latin typeface="Times New Roman"/>
                <a:cs typeface="Times New Roman"/>
              </a:rPr>
              <a:t>amino</a:t>
            </a:r>
            <a:r>
              <a:rPr sz="2700" b="1" spc="-4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b="1" spc="-365" dirty="0">
                <a:solidFill>
                  <a:prstClr val="black"/>
                </a:solidFill>
                <a:latin typeface="Times New Roman"/>
                <a:cs typeface="Times New Roman"/>
              </a:rPr>
              <a:t>acid</a:t>
            </a:r>
            <a:endParaRPr sz="2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469" y="3402329"/>
            <a:ext cx="8832850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spcBef>
                <a:spcPts val="100"/>
              </a:spcBef>
            </a:pPr>
            <a:r>
              <a:rPr sz="2200" spc="-10" dirty="0">
                <a:solidFill>
                  <a:srgbClr val="333399"/>
                </a:solidFill>
                <a:latin typeface="Times New Roman"/>
                <a:cs typeface="Times New Roman"/>
              </a:rPr>
              <a:t>Aminotransferases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are </a:t>
            </a:r>
            <a:r>
              <a:rPr sz="2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active </a:t>
            </a:r>
            <a:r>
              <a:rPr sz="2200" dirty="0">
                <a:solidFill>
                  <a:srgbClr val="333399"/>
                </a:solidFill>
                <a:latin typeface="Times New Roman"/>
                <a:cs typeface="Times New Roman"/>
              </a:rPr>
              <a:t>both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200" dirty="0">
                <a:solidFill>
                  <a:srgbClr val="333399"/>
                </a:solidFill>
                <a:latin typeface="Times New Roman"/>
                <a:cs typeface="Times New Roman"/>
              </a:rPr>
              <a:t>cytoplasm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and mitochondria</a:t>
            </a:r>
            <a:r>
              <a:rPr sz="22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e.g.:</a:t>
            </a: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5605" indent="-255270">
              <a:buFontTx/>
              <a:buAutoNum type="arabicPeriod"/>
              <a:tabLst>
                <a:tab pos="396240" algn="l"/>
                <a:tab pos="4356735" algn="l"/>
              </a:tabLst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Aspartate</a:t>
            </a:r>
            <a:r>
              <a:rPr sz="20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aminotransferase</a:t>
            </a:r>
            <a:r>
              <a:rPr sz="2000" b="1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70000"/>
                </a:solidFill>
                <a:latin typeface="Times New Roman"/>
                <a:cs typeface="Times New Roman"/>
              </a:rPr>
              <a:t>(AST)</a:t>
            </a:r>
            <a:r>
              <a:rPr sz="2000" dirty="0">
                <a:solidFill>
                  <a:srgbClr val="A70000"/>
                </a:solidFill>
                <a:latin typeface="Times New Roman"/>
                <a:cs typeface="Times New Roman"/>
              </a:rPr>
              <a:t>,	</a:t>
            </a:r>
            <a:r>
              <a:rPr spc="-5" dirty="0">
                <a:solidFill>
                  <a:srgbClr val="333399"/>
                </a:solidFill>
                <a:latin typeface="Times New Roman"/>
                <a:cs typeface="Times New Roman"/>
              </a:rPr>
              <a:t>Glutamate oxaloacetate </a:t>
            </a:r>
            <a:r>
              <a:rPr dirty="0">
                <a:solidFill>
                  <a:srgbClr val="333399"/>
                </a:solidFill>
                <a:latin typeface="Times New Roman"/>
                <a:cs typeface="Times New Roman"/>
              </a:rPr>
              <a:t>transaminase</a:t>
            </a:r>
            <a:r>
              <a:rPr spc="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70000"/>
                </a:solidFill>
                <a:latin typeface="Times New Roman"/>
                <a:cs typeface="Times New Roman"/>
              </a:rPr>
              <a:t>(GOT</a:t>
            </a:r>
            <a:r>
              <a:rPr lang="ar-EG" sz="2000" b="1" dirty="0">
                <a:solidFill>
                  <a:srgbClr val="A70000"/>
                </a:solidFill>
                <a:latin typeface="Times New Roman"/>
                <a:cs typeface="Times New Roman"/>
              </a:rPr>
              <a:t>(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  <a:buClr>
                <a:srgbClr val="333399"/>
              </a:buClr>
              <a:buFont typeface="Times New Roman"/>
              <a:buAutoNum type="arabicPeriod"/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96240" indent="-255270">
              <a:buFontTx/>
              <a:buAutoNum type="arabicPeriod"/>
              <a:tabLst>
                <a:tab pos="396240" algn="l"/>
              </a:tabLst>
            </a:pP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Alanine aminotransferase </a:t>
            </a:r>
            <a:r>
              <a:rPr sz="2000" b="1" spc="-5" dirty="0">
                <a:solidFill>
                  <a:srgbClr val="A70000"/>
                </a:solidFill>
                <a:latin typeface="Times New Roman"/>
                <a:cs typeface="Times New Roman"/>
              </a:rPr>
              <a:t>(ALT)</a:t>
            </a:r>
            <a:r>
              <a:rPr sz="2000" spc="-5" dirty="0">
                <a:solidFill>
                  <a:srgbClr val="A70000"/>
                </a:solidFill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Glutamate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pyruvate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transaminase,</a:t>
            </a:r>
            <a:r>
              <a:rPr sz="2000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A70000"/>
                </a:solidFill>
                <a:latin typeface="Times New Roman"/>
                <a:cs typeface="Times New Roman"/>
              </a:rPr>
              <a:t>(</a:t>
            </a:r>
            <a:r>
              <a:rPr sz="2000" b="1" dirty="0">
                <a:solidFill>
                  <a:srgbClr val="A70000"/>
                </a:solidFill>
                <a:latin typeface="Times New Roman"/>
                <a:cs typeface="Times New Roman"/>
              </a:rPr>
              <a:t>GPT</a:t>
            </a:r>
            <a:r>
              <a:rPr lang="ar-EG" sz="2000" dirty="0">
                <a:solidFill>
                  <a:srgbClr val="A70000"/>
                </a:solidFill>
                <a:latin typeface="Times New Roman"/>
                <a:cs typeface="Times New Roman"/>
              </a:rPr>
              <a:t>(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2570"/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In all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transamination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reactions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400" spc="10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-ketoglutarate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–KG)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acts</a:t>
            </a:r>
            <a:r>
              <a:rPr sz="2400" spc="-3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as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26740"/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amino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group</a:t>
            </a:r>
            <a:r>
              <a:rPr sz="24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acceptor.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indent="76200"/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Most,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but not all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amino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acids undergo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transamination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reaction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with few 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exceptions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(lysine, threonine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and </a:t>
            </a:r>
            <a:r>
              <a:rPr sz="24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imino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acids</a:t>
            </a:r>
            <a:r>
              <a:rPr lang="ar-EG"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4340" y="928369"/>
            <a:ext cx="798830" cy="552450"/>
          </a:xfrm>
          <a:custGeom>
            <a:avLst/>
            <a:gdLst/>
            <a:ahLst/>
            <a:cxnLst/>
            <a:rect l="l" t="t" r="r" b="b"/>
            <a:pathLst>
              <a:path w="798830" h="552450">
                <a:moveTo>
                  <a:pt x="400050" y="0"/>
                </a:moveTo>
                <a:lnTo>
                  <a:pt x="455384" y="2440"/>
                </a:lnTo>
                <a:lnTo>
                  <a:pt x="508082" y="9572"/>
                </a:lnTo>
                <a:lnTo>
                  <a:pt x="557728" y="21113"/>
                </a:lnTo>
                <a:lnTo>
                  <a:pt x="603908" y="36782"/>
                </a:lnTo>
                <a:lnTo>
                  <a:pt x="646208" y="56297"/>
                </a:lnTo>
                <a:lnTo>
                  <a:pt x="684212" y="79375"/>
                </a:lnTo>
                <a:lnTo>
                  <a:pt x="717507" y="105733"/>
                </a:lnTo>
                <a:lnTo>
                  <a:pt x="745678" y="135090"/>
                </a:lnTo>
                <a:lnTo>
                  <a:pt x="768310" y="167163"/>
                </a:lnTo>
                <a:lnTo>
                  <a:pt x="784989" y="201671"/>
                </a:lnTo>
                <a:lnTo>
                  <a:pt x="798829" y="276859"/>
                </a:lnTo>
                <a:lnTo>
                  <a:pt x="795300" y="315097"/>
                </a:lnTo>
                <a:lnTo>
                  <a:pt x="768310" y="385822"/>
                </a:lnTo>
                <a:lnTo>
                  <a:pt x="745678" y="417735"/>
                </a:lnTo>
                <a:lnTo>
                  <a:pt x="717507" y="446968"/>
                </a:lnTo>
                <a:lnTo>
                  <a:pt x="684212" y="473233"/>
                </a:lnTo>
                <a:lnTo>
                  <a:pt x="646208" y="496244"/>
                </a:lnTo>
                <a:lnTo>
                  <a:pt x="603908" y="515714"/>
                </a:lnTo>
                <a:lnTo>
                  <a:pt x="557728" y="531356"/>
                </a:lnTo>
                <a:lnTo>
                  <a:pt x="508082" y="542883"/>
                </a:lnTo>
                <a:lnTo>
                  <a:pt x="455384" y="550010"/>
                </a:lnTo>
                <a:lnTo>
                  <a:pt x="400050" y="552450"/>
                </a:lnTo>
                <a:lnTo>
                  <a:pt x="344423" y="550010"/>
                </a:lnTo>
                <a:lnTo>
                  <a:pt x="291482" y="542883"/>
                </a:lnTo>
                <a:lnTo>
                  <a:pt x="241637" y="531356"/>
                </a:lnTo>
                <a:lnTo>
                  <a:pt x="195297" y="515714"/>
                </a:lnTo>
                <a:lnTo>
                  <a:pt x="152874" y="496244"/>
                </a:lnTo>
                <a:lnTo>
                  <a:pt x="114776" y="473233"/>
                </a:lnTo>
                <a:lnTo>
                  <a:pt x="81414" y="446968"/>
                </a:lnTo>
                <a:lnTo>
                  <a:pt x="53198" y="417735"/>
                </a:lnTo>
                <a:lnTo>
                  <a:pt x="30539" y="385822"/>
                </a:lnTo>
                <a:lnTo>
                  <a:pt x="13846" y="351513"/>
                </a:lnTo>
                <a:lnTo>
                  <a:pt x="0" y="276859"/>
                </a:lnTo>
                <a:lnTo>
                  <a:pt x="3529" y="238330"/>
                </a:lnTo>
                <a:lnTo>
                  <a:pt x="30539" y="167163"/>
                </a:lnTo>
                <a:lnTo>
                  <a:pt x="53198" y="135090"/>
                </a:lnTo>
                <a:lnTo>
                  <a:pt x="81414" y="105733"/>
                </a:lnTo>
                <a:lnTo>
                  <a:pt x="114776" y="79375"/>
                </a:lnTo>
                <a:lnTo>
                  <a:pt x="152874" y="56297"/>
                </a:lnTo>
                <a:lnTo>
                  <a:pt x="195297" y="36782"/>
                </a:lnTo>
                <a:lnTo>
                  <a:pt x="241637" y="21113"/>
                </a:lnTo>
                <a:lnTo>
                  <a:pt x="291482" y="9572"/>
                </a:lnTo>
                <a:lnTo>
                  <a:pt x="344423" y="2440"/>
                </a:lnTo>
                <a:lnTo>
                  <a:pt x="4000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4340" y="928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33169" y="14808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1490" y="972819"/>
            <a:ext cx="68326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lang="en-US" sz="2700" b="1" baseline="-9259" dirty="0">
                <a:solidFill>
                  <a:prstClr val="black"/>
                </a:solidFill>
                <a:latin typeface="Times New Roman"/>
                <a:cs typeface="Times New Roman"/>
              </a:rPr>
              <a:t>NH2</a:t>
            </a:r>
            <a:endParaRPr sz="2700" b="1" baseline="-9259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03120" y="901700"/>
            <a:ext cx="698500" cy="449580"/>
          </a:xfrm>
          <a:custGeom>
            <a:avLst/>
            <a:gdLst/>
            <a:ahLst/>
            <a:cxnLst/>
            <a:rect l="l" t="t" r="r" b="b"/>
            <a:pathLst>
              <a:path w="698500" h="449580">
                <a:moveTo>
                  <a:pt x="349250" y="0"/>
                </a:moveTo>
                <a:lnTo>
                  <a:pt x="291327" y="2865"/>
                </a:lnTo>
                <a:lnTo>
                  <a:pt x="236849" y="11186"/>
                </a:lnTo>
                <a:lnTo>
                  <a:pt x="186441" y="24551"/>
                </a:lnTo>
                <a:lnTo>
                  <a:pt x="140726" y="42550"/>
                </a:lnTo>
                <a:lnTo>
                  <a:pt x="100329" y="64770"/>
                </a:lnTo>
                <a:lnTo>
                  <a:pt x="65877" y="90799"/>
                </a:lnTo>
                <a:lnTo>
                  <a:pt x="37993" y="120228"/>
                </a:lnTo>
                <a:lnTo>
                  <a:pt x="17302" y="152643"/>
                </a:lnTo>
                <a:lnTo>
                  <a:pt x="0" y="224789"/>
                </a:lnTo>
                <a:lnTo>
                  <a:pt x="4429" y="261945"/>
                </a:lnTo>
                <a:lnTo>
                  <a:pt x="37993" y="329351"/>
                </a:lnTo>
                <a:lnTo>
                  <a:pt x="65877" y="358780"/>
                </a:lnTo>
                <a:lnTo>
                  <a:pt x="100330" y="384810"/>
                </a:lnTo>
                <a:lnTo>
                  <a:pt x="140726" y="407029"/>
                </a:lnTo>
                <a:lnTo>
                  <a:pt x="186441" y="425028"/>
                </a:lnTo>
                <a:lnTo>
                  <a:pt x="236849" y="438393"/>
                </a:lnTo>
                <a:lnTo>
                  <a:pt x="291327" y="446714"/>
                </a:lnTo>
                <a:lnTo>
                  <a:pt x="349250" y="449579"/>
                </a:lnTo>
                <a:lnTo>
                  <a:pt x="407172" y="446714"/>
                </a:lnTo>
                <a:lnTo>
                  <a:pt x="461650" y="438393"/>
                </a:lnTo>
                <a:lnTo>
                  <a:pt x="512058" y="425028"/>
                </a:lnTo>
                <a:lnTo>
                  <a:pt x="557773" y="407029"/>
                </a:lnTo>
                <a:lnTo>
                  <a:pt x="598170" y="384810"/>
                </a:lnTo>
                <a:lnTo>
                  <a:pt x="632622" y="358780"/>
                </a:lnTo>
                <a:lnTo>
                  <a:pt x="660506" y="329351"/>
                </a:lnTo>
                <a:lnTo>
                  <a:pt x="681197" y="296936"/>
                </a:lnTo>
                <a:lnTo>
                  <a:pt x="698500" y="224789"/>
                </a:lnTo>
                <a:lnTo>
                  <a:pt x="694070" y="187634"/>
                </a:lnTo>
                <a:lnTo>
                  <a:pt x="660506" y="120228"/>
                </a:lnTo>
                <a:lnTo>
                  <a:pt x="632622" y="90799"/>
                </a:lnTo>
                <a:lnTo>
                  <a:pt x="598169" y="64770"/>
                </a:lnTo>
                <a:lnTo>
                  <a:pt x="557773" y="42550"/>
                </a:lnTo>
                <a:lnTo>
                  <a:pt x="512058" y="24551"/>
                </a:lnTo>
                <a:lnTo>
                  <a:pt x="461650" y="11186"/>
                </a:lnTo>
                <a:lnTo>
                  <a:pt x="407172" y="2865"/>
                </a:lnTo>
                <a:lnTo>
                  <a:pt x="34925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03120" y="901700"/>
            <a:ext cx="698500" cy="449580"/>
          </a:xfrm>
          <a:custGeom>
            <a:avLst/>
            <a:gdLst/>
            <a:ahLst/>
            <a:cxnLst/>
            <a:rect l="l" t="t" r="r" b="b"/>
            <a:pathLst>
              <a:path w="698500" h="449580">
                <a:moveTo>
                  <a:pt x="349250" y="0"/>
                </a:moveTo>
                <a:lnTo>
                  <a:pt x="291327" y="2865"/>
                </a:lnTo>
                <a:lnTo>
                  <a:pt x="236849" y="11186"/>
                </a:lnTo>
                <a:lnTo>
                  <a:pt x="186441" y="24551"/>
                </a:lnTo>
                <a:lnTo>
                  <a:pt x="140726" y="42550"/>
                </a:lnTo>
                <a:lnTo>
                  <a:pt x="100329" y="64769"/>
                </a:lnTo>
                <a:lnTo>
                  <a:pt x="65877" y="90799"/>
                </a:lnTo>
                <a:lnTo>
                  <a:pt x="37993" y="120228"/>
                </a:lnTo>
                <a:lnTo>
                  <a:pt x="17302" y="152643"/>
                </a:lnTo>
                <a:lnTo>
                  <a:pt x="0" y="224789"/>
                </a:lnTo>
                <a:lnTo>
                  <a:pt x="4429" y="261945"/>
                </a:lnTo>
                <a:lnTo>
                  <a:pt x="37993" y="329351"/>
                </a:lnTo>
                <a:lnTo>
                  <a:pt x="65877" y="358780"/>
                </a:lnTo>
                <a:lnTo>
                  <a:pt x="100330" y="384809"/>
                </a:lnTo>
                <a:lnTo>
                  <a:pt x="140726" y="407029"/>
                </a:lnTo>
                <a:lnTo>
                  <a:pt x="186441" y="425028"/>
                </a:lnTo>
                <a:lnTo>
                  <a:pt x="236849" y="438393"/>
                </a:lnTo>
                <a:lnTo>
                  <a:pt x="291327" y="446714"/>
                </a:lnTo>
                <a:lnTo>
                  <a:pt x="349250" y="449579"/>
                </a:lnTo>
                <a:lnTo>
                  <a:pt x="407172" y="446714"/>
                </a:lnTo>
                <a:lnTo>
                  <a:pt x="461650" y="438393"/>
                </a:lnTo>
                <a:lnTo>
                  <a:pt x="512058" y="425028"/>
                </a:lnTo>
                <a:lnTo>
                  <a:pt x="557773" y="407029"/>
                </a:lnTo>
                <a:lnTo>
                  <a:pt x="598170" y="384810"/>
                </a:lnTo>
                <a:lnTo>
                  <a:pt x="632622" y="358780"/>
                </a:lnTo>
                <a:lnTo>
                  <a:pt x="660506" y="329351"/>
                </a:lnTo>
                <a:lnTo>
                  <a:pt x="681197" y="296936"/>
                </a:lnTo>
                <a:lnTo>
                  <a:pt x="698500" y="224789"/>
                </a:lnTo>
                <a:lnTo>
                  <a:pt x="694070" y="187634"/>
                </a:lnTo>
                <a:lnTo>
                  <a:pt x="660506" y="120228"/>
                </a:lnTo>
                <a:lnTo>
                  <a:pt x="632622" y="90799"/>
                </a:lnTo>
                <a:lnTo>
                  <a:pt x="598169" y="64770"/>
                </a:lnTo>
                <a:lnTo>
                  <a:pt x="557773" y="42550"/>
                </a:lnTo>
                <a:lnTo>
                  <a:pt x="512058" y="24551"/>
                </a:lnTo>
                <a:lnTo>
                  <a:pt x="461650" y="11186"/>
                </a:lnTo>
                <a:lnTo>
                  <a:pt x="407172" y="2865"/>
                </a:lnTo>
                <a:lnTo>
                  <a:pt x="3492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801620" y="90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03120" y="1351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96160" y="894079"/>
            <a:ext cx="296545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sz="2400" spc="-1185" dirty="0">
                <a:solidFill>
                  <a:prstClr val="black"/>
                </a:solidFill>
                <a:latin typeface="Arial Black"/>
                <a:cs typeface="Arial Black"/>
              </a:rPr>
              <a:t>O</a:t>
            </a:r>
            <a:endParaRPr sz="4050" baseline="-11316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46810" y="1004569"/>
            <a:ext cx="848360" cy="25400"/>
          </a:xfrm>
          <a:custGeom>
            <a:avLst/>
            <a:gdLst/>
            <a:ahLst/>
            <a:cxnLst/>
            <a:rect l="l" t="t" r="r" b="b"/>
            <a:pathLst>
              <a:path w="848360" h="25400">
                <a:moveTo>
                  <a:pt x="0" y="25400"/>
                </a:moveTo>
                <a:lnTo>
                  <a:pt x="848360" y="0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88820" y="961389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90">
                <a:moveTo>
                  <a:pt x="0" y="0"/>
                </a:moveTo>
                <a:lnTo>
                  <a:pt x="2540" y="85089"/>
                </a:lnTo>
                <a:lnTo>
                  <a:pt x="86360" y="406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341119" y="1277619"/>
            <a:ext cx="792480" cy="26670"/>
          </a:xfrm>
          <a:custGeom>
            <a:avLst/>
            <a:gdLst/>
            <a:ahLst/>
            <a:cxnLst/>
            <a:rect l="l" t="t" r="r" b="b"/>
            <a:pathLst>
              <a:path w="792480" h="26669">
                <a:moveTo>
                  <a:pt x="792480" y="0"/>
                </a:moveTo>
                <a:lnTo>
                  <a:pt x="0" y="26669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62380" y="1261110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59" h="85090">
                <a:moveTo>
                  <a:pt x="83819" y="0"/>
                </a:moveTo>
                <a:lnTo>
                  <a:pt x="0" y="45719"/>
                </a:lnTo>
                <a:lnTo>
                  <a:pt x="86359" y="85089"/>
                </a:lnTo>
                <a:lnTo>
                  <a:pt x="838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63139" y="2192020"/>
            <a:ext cx="1103630" cy="47752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L="91440" algn="r" rtl="1">
              <a:spcBef>
                <a:spcPts val="439"/>
              </a:spcBef>
            </a:pPr>
            <a:r>
              <a:rPr sz="2400" dirty="0">
                <a:solidFill>
                  <a:prstClr val="black"/>
                </a:solidFill>
                <a:latin typeface="Symbol"/>
                <a:cs typeface="Symbol"/>
              </a:rPr>
              <a:t></a:t>
            </a:r>
            <a:r>
              <a:rPr sz="2400" spc="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–KG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03570" y="783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517640" y="1276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42633" y="639055"/>
            <a:ext cx="281305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r" rtl="1">
              <a:spcBef>
                <a:spcPts val="90"/>
              </a:spcBef>
            </a:pPr>
            <a:r>
              <a:rPr sz="3600" spc="-1867" baseline="-10416" dirty="0">
                <a:solidFill>
                  <a:prstClr val="black"/>
                </a:solidFill>
                <a:latin typeface="Arial Black"/>
                <a:cs typeface="Arial Black"/>
              </a:rPr>
              <a:t>O</a:t>
            </a: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123430" y="863599"/>
            <a:ext cx="812800" cy="450850"/>
          </a:xfrm>
          <a:custGeom>
            <a:avLst/>
            <a:gdLst/>
            <a:ahLst/>
            <a:cxnLst/>
            <a:rect l="l" t="t" r="r" b="b"/>
            <a:pathLst>
              <a:path w="812800" h="450850">
                <a:moveTo>
                  <a:pt x="406400" y="0"/>
                </a:moveTo>
                <a:lnTo>
                  <a:pt x="345123" y="2373"/>
                </a:lnTo>
                <a:lnTo>
                  <a:pt x="287046" y="9285"/>
                </a:lnTo>
                <a:lnTo>
                  <a:pt x="232725" y="20429"/>
                </a:lnTo>
                <a:lnTo>
                  <a:pt x="182715" y="35495"/>
                </a:lnTo>
                <a:lnTo>
                  <a:pt x="137572" y="54172"/>
                </a:lnTo>
                <a:lnTo>
                  <a:pt x="97850" y="76154"/>
                </a:lnTo>
                <a:lnTo>
                  <a:pt x="64104" y="101129"/>
                </a:lnTo>
                <a:lnTo>
                  <a:pt x="36892" y="128790"/>
                </a:lnTo>
                <a:lnTo>
                  <a:pt x="4284" y="190929"/>
                </a:lnTo>
                <a:lnTo>
                  <a:pt x="0" y="224789"/>
                </a:lnTo>
                <a:lnTo>
                  <a:pt x="4284" y="258966"/>
                </a:lnTo>
                <a:lnTo>
                  <a:pt x="36892" y="321571"/>
                </a:lnTo>
                <a:lnTo>
                  <a:pt x="64104" y="349393"/>
                </a:lnTo>
                <a:lnTo>
                  <a:pt x="97850" y="374489"/>
                </a:lnTo>
                <a:lnTo>
                  <a:pt x="137572" y="396557"/>
                </a:lnTo>
                <a:lnTo>
                  <a:pt x="182715" y="415293"/>
                </a:lnTo>
                <a:lnTo>
                  <a:pt x="232725" y="430394"/>
                </a:lnTo>
                <a:lnTo>
                  <a:pt x="287046" y="441556"/>
                </a:lnTo>
                <a:lnTo>
                  <a:pt x="345123" y="448476"/>
                </a:lnTo>
                <a:lnTo>
                  <a:pt x="406400" y="450850"/>
                </a:lnTo>
                <a:lnTo>
                  <a:pt x="467963" y="448476"/>
                </a:lnTo>
                <a:lnTo>
                  <a:pt x="526217" y="441556"/>
                </a:lnTo>
                <a:lnTo>
                  <a:pt x="580623" y="430394"/>
                </a:lnTo>
                <a:lnTo>
                  <a:pt x="630645" y="415293"/>
                </a:lnTo>
                <a:lnTo>
                  <a:pt x="675743" y="396557"/>
                </a:lnTo>
                <a:lnTo>
                  <a:pt x="715379" y="374489"/>
                </a:lnTo>
                <a:lnTo>
                  <a:pt x="749015" y="349393"/>
                </a:lnTo>
                <a:lnTo>
                  <a:pt x="776114" y="321571"/>
                </a:lnTo>
                <a:lnTo>
                  <a:pt x="808544" y="258966"/>
                </a:lnTo>
                <a:lnTo>
                  <a:pt x="812800" y="224789"/>
                </a:lnTo>
                <a:lnTo>
                  <a:pt x="808544" y="190929"/>
                </a:lnTo>
                <a:lnTo>
                  <a:pt x="776114" y="128790"/>
                </a:lnTo>
                <a:lnTo>
                  <a:pt x="749015" y="101129"/>
                </a:lnTo>
                <a:lnTo>
                  <a:pt x="715379" y="76154"/>
                </a:lnTo>
                <a:lnTo>
                  <a:pt x="675743" y="54172"/>
                </a:lnTo>
                <a:lnTo>
                  <a:pt x="630645" y="35495"/>
                </a:lnTo>
                <a:lnTo>
                  <a:pt x="580623" y="20429"/>
                </a:lnTo>
                <a:lnTo>
                  <a:pt x="526217" y="9285"/>
                </a:lnTo>
                <a:lnTo>
                  <a:pt x="467963" y="2373"/>
                </a:lnTo>
                <a:lnTo>
                  <a:pt x="40640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272019" y="883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86090" y="13347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336790" y="877569"/>
            <a:ext cx="67691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lang="en-US" sz="2700" baseline="-12345" dirty="0">
                <a:solidFill>
                  <a:prstClr val="black"/>
                </a:solidFill>
                <a:latin typeface="Times New Roman"/>
                <a:cs typeface="Times New Roman"/>
              </a:rPr>
              <a:t>NH2</a:t>
            </a:r>
            <a:endParaRPr sz="2700" baseline="-1234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64450" y="2421889"/>
            <a:ext cx="883919" cy="365760"/>
          </a:xfrm>
          <a:prstGeom prst="rect">
            <a:avLst/>
          </a:prstGeom>
          <a:solidFill>
            <a:srgbClr val="BADFE2"/>
          </a:solidFill>
          <a:ln w="12579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49225" algn="r" rtl="1">
              <a:spcBef>
                <a:spcPts val="240"/>
              </a:spcBef>
            </a:pPr>
            <a:r>
              <a:rPr sz="2000" b="1" spc="105" dirty="0">
                <a:solidFill>
                  <a:prstClr val="black"/>
                </a:solidFill>
                <a:latin typeface="Eras Demi ITC"/>
                <a:cs typeface="Eras Demi ITC"/>
              </a:rPr>
              <a:t>GLU</a:t>
            </a:r>
            <a:endParaRPr sz="2000">
              <a:solidFill>
                <a:prstClr val="black"/>
              </a:solidFill>
              <a:latin typeface="Eras Demi ITC"/>
              <a:cs typeface="Eras Demi ITC"/>
            </a:endParaRPr>
          </a:p>
        </p:txBody>
      </p:sp>
    </p:spTree>
    <p:extLst>
      <p:ext uri="{BB962C8B-B14F-4D97-AF65-F5344CB8AC3E}">
        <p14:creationId xmlns:p14="http://schemas.microsoft.com/office/powerpoint/2010/main" val="68985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869" y="334009"/>
            <a:ext cx="61455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Nitrogen Balance</a:t>
            </a:r>
            <a:r>
              <a:rPr sz="4400" u="heavy" spc="-8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 </a:t>
            </a:r>
            <a:r>
              <a:rPr sz="4400" u="heavy" spc="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(NB</a:t>
            </a:r>
            <a:r>
              <a:rPr lang="ar-EG" sz="4400" u="heavy" spc="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(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6039" y="1441449"/>
            <a:ext cx="9007475" cy="4883453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5400">
              <a:spcBef>
                <a:spcPts val="790"/>
              </a:spcBef>
            </a:pPr>
            <a:r>
              <a:rPr sz="3200" b="1" spc="40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balance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is a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comparison</a:t>
            </a:r>
            <a:r>
              <a:rPr sz="2800" b="1" spc="-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between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76250">
              <a:spcBef>
                <a:spcPts val="690"/>
              </a:spcBef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intake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(in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form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of dietary</a:t>
            </a:r>
            <a:r>
              <a:rPr sz="2800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protein</a:t>
            </a:r>
            <a:r>
              <a:rPr lang="ar-EG" sz="2800" spc="-5" dirty="0">
                <a:solidFill>
                  <a:srgbClr val="333399"/>
                </a:solidFill>
                <a:latin typeface="Arial"/>
              </a:rPr>
              <a:t>(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95320">
              <a:spcBef>
                <a:spcPts val="700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8300" marR="17780" indent="-5080">
              <a:lnSpc>
                <a:spcPct val="109100"/>
              </a:lnSpc>
              <a:spcBef>
                <a:spcPts val="340"/>
              </a:spcBef>
              <a:tabLst>
                <a:tab pos="3174365" algn="l"/>
              </a:tabLst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Nitrogen loss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undigested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feces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, 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NPN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as urea,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ammonia,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creatinine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800" spc="20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ric</a:t>
            </a:r>
            <a:r>
              <a:rPr sz="28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urine,  sweat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saliva &amp;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losses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by hair, nail,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 skin</a:t>
            </a:r>
            <a:r>
              <a:rPr lang="ar-EG" sz="2800" b="1" spc="5" dirty="0">
                <a:solidFill>
                  <a:srgbClr val="333399"/>
                </a:solidFill>
                <a:latin typeface="Arial"/>
              </a:rPr>
              <a:t>(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400">
              <a:spcBef>
                <a:spcPts val="800"/>
              </a:spcBef>
            </a:pPr>
            <a:r>
              <a:rPr sz="4800" spc="202" baseline="6076" dirty="0">
                <a:solidFill>
                  <a:srgbClr val="333399"/>
                </a:solidFill>
                <a:latin typeface="Symbol"/>
                <a:cs typeface="Symbol"/>
              </a:rPr>
              <a:t></a:t>
            </a:r>
            <a:r>
              <a:rPr sz="3200" spc="135" dirty="0">
                <a:solidFill>
                  <a:srgbClr val="333399"/>
                </a:solidFill>
                <a:latin typeface="Arial"/>
                <a:cs typeface="Arial"/>
              </a:rPr>
              <a:t>NB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important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3200" b="1" spc="-1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defining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20700" marR="1553210">
              <a:lnSpc>
                <a:spcPts val="4060"/>
              </a:lnSpc>
              <a:spcBef>
                <a:spcPts val="240"/>
              </a:spcBef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r>
              <a:rPr lang="en-US" sz="28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overall protein metabolism of an individual  2.nutritional nitrogen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requirement.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962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709" y="116840"/>
            <a:ext cx="8505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91855" algn="l"/>
              </a:tabLst>
            </a:pPr>
            <a:r>
              <a:rPr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Metabolic Significance of</a:t>
            </a:r>
            <a:r>
              <a:rPr u="heavy" spc="-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Transamination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755650"/>
            <a:ext cx="1969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Reactions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509" y="1595120"/>
            <a:ext cx="309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800" spc="235" dirty="0">
                <a:solidFill>
                  <a:srgbClr val="A70000"/>
                </a:solidFill>
                <a:latin typeface="Symbol"/>
                <a:cs typeface="Symbol"/>
              </a:rPr>
              <a:t></a:t>
            </a:r>
            <a:endParaRPr sz="28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78572" y="1631950"/>
            <a:ext cx="13671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800" spc="-10" dirty="0">
                <a:solidFill>
                  <a:srgbClr val="2E2E8C"/>
                </a:solidFill>
                <a:latin typeface="Arial"/>
                <a:cs typeface="Arial"/>
              </a:rPr>
              <a:t>between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110" y="1631950"/>
            <a:ext cx="6474460" cy="130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  <a:tabLst>
                <a:tab pos="1306195" algn="l"/>
              </a:tabLst>
            </a:pP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It</a:t>
            </a:r>
            <a:r>
              <a:rPr sz="2800" spc="37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is</a:t>
            </a:r>
            <a:r>
              <a:rPr sz="2800" spc="38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an	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exchange of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amino</a:t>
            </a:r>
            <a:r>
              <a:rPr sz="2800" b="1" spc="-43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nitrogen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3190"/>
              </a:lnSpc>
            </a:pP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molecules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without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net</a:t>
            </a:r>
            <a:r>
              <a:rPr sz="2800" spc="-2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loss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359"/>
              </a:spcBef>
            </a:pPr>
            <a:r>
              <a:rPr sz="2800" b="1" u="heavy" spc="-10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This </a:t>
            </a:r>
            <a:r>
              <a:rPr sz="2800" b="1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metabolically important</a:t>
            </a:r>
            <a:r>
              <a:rPr sz="2800" b="1" u="heavy" spc="-4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because: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509" y="2368550"/>
            <a:ext cx="8449310" cy="18999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algn="r" rtl="1">
              <a:spcBef>
                <a:spcPts val="750"/>
              </a:spcBef>
            </a:pPr>
            <a:r>
              <a:rPr sz="2800" spc="235" dirty="0">
                <a:solidFill>
                  <a:srgbClr val="A70000"/>
                </a:solidFill>
                <a:latin typeface="Symbol"/>
                <a:cs typeface="Symbol"/>
              </a:rPr>
              <a:t></a:t>
            </a:r>
            <a:endParaRPr sz="2800" dirty="0">
              <a:solidFill>
                <a:prstClr val="black"/>
              </a:solidFill>
              <a:latin typeface="Symbol"/>
              <a:cs typeface="Symbol"/>
            </a:endParaRPr>
          </a:p>
          <a:p>
            <a:pPr marL="622300" marR="6985" indent="-609600">
              <a:lnSpc>
                <a:spcPts val="3020"/>
              </a:lnSpc>
              <a:spcBef>
                <a:spcPts val="1035"/>
              </a:spcBef>
              <a:buFontTx/>
              <a:buAutoNum type="arabicParenR"/>
              <a:tabLst>
                <a:tab pos="621665" algn="l"/>
                <a:tab pos="622300" algn="l"/>
                <a:tab pos="7049770" algn="l"/>
              </a:tabLst>
            </a:pP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There is 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no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mechanism 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for</a:t>
            </a:r>
            <a:r>
              <a:rPr sz="2800" b="1" spc="8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storage</a:t>
            </a:r>
            <a:r>
              <a:rPr sz="2800" b="1" spc="4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of	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a</a:t>
            </a:r>
            <a:r>
              <a:rPr sz="2800" spc="-8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protein  or amino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acids.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22300" indent="-609600">
              <a:spcBef>
                <a:spcPts val="315"/>
              </a:spcBef>
              <a:buFontTx/>
              <a:buAutoNum type="arabicParenR"/>
              <a:tabLst>
                <a:tab pos="621665" algn="l"/>
                <a:tab pos="622300" algn="l"/>
                <a:tab pos="1146810" algn="l"/>
                <a:tab pos="2127250" algn="l"/>
                <a:tab pos="2654935" algn="l"/>
                <a:tab pos="3415029" algn="l"/>
                <a:tab pos="4728845" algn="l"/>
                <a:tab pos="6104890" algn="l"/>
                <a:tab pos="7941945" algn="l"/>
              </a:tabLst>
            </a:pP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In	</a:t>
            </a:r>
            <a:r>
              <a:rPr sz="2800" spc="5" dirty="0">
                <a:solidFill>
                  <a:srgbClr val="2E2E8C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2E2E8C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2E2E8C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e	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f	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lo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w	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energ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y	</a:t>
            </a:r>
            <a:r>
              <a:rPr lang="ar-EG" sz="2800" u="heavy" spc="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</a:rPr>
              <a:t>)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ca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l</a:t>
            </a:r>
            <a:r>
              <a:rPr sz="2800" u="heavy" spc="10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o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r</a:t>
            </a:r>
            <a:r>
              <a:rPr sz="2800" u="heavy" spc="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i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c	sho</a:t>
            </a:r>
            <a:r>
              <a:rPr sz="2800" u="heavy" spc="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r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t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age</a:t>
            </a:r>
            <a:r>
              <a:rPr sz="2800" u="heavy" spc="50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)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,	t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he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14" y="4419600"/>
            <a:ext cx="8447405" cy="204607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22300" marR="5080" algn="just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organism depends on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oxidation 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the  ketoacids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derived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from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transamination of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amino 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acids.</a:t>
            </a:r>
            <a:endParaRPr lang="ar-EG" sz="2800" spc="-5" dirty="0">
              <a:solidFill>
                <a:srgbClr val="2E2E8C"/>
              </a:solidFill>
              <a:latin typeface="Arial"/>
            </a:endParaRPr>
          </a:p>
          <a:p>
            <a:pPr marL="622300" marR="5080" algn="just">
              <a:lnSpc>
                <a:spcPct val="90000"/>
              </a:lnSpc>
              <a:spcBef>
                <a:spcPts val="434"/>
              </a:spcBef>
            </a:pPr>
            <a:r>
              <a:rPr lang="en-US" sz="2800" spc="-5" dirty="0">
                <a:solidFill>
                  <a:srgbClr val="2E2E8C"/>
                </a:solidFill>
                <a:latin typeface="Arial"/>
                <a:cs typeface="Arial"/>
              </a:rPr>
              <a:t>3)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It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important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for formation of the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non-essential  amino</a:t>
            </a:r>
            <a:r>
              <a:rPr sz="2800" b="1" spc="-2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acids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203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2470" y="269240"/>
            <a:ext cx="5025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Transdeamination</a:t>
            </a:r>
            <a:r>
              <a:rPr sz="4400" u="none" spc="-5" dirty="0">
                <a:solidFill>
                  <a:srgbClr val="AA3DD5"/>
                </a:solidFill>
              </a:rPr>
              <a:t>: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50289" y="1516380"/>
            <a:ext cx="3493770" cy="537210"/>
          </a:xfrm>
          <a:custGeom>
            <a:avLst/>
            <a:gdLst/>
            <a:ahLst/>
            <a:cxnLst/>
            <a:rect l="l" t="t" r="r" b="b"/>
            <a:pathLst>
              <a:path w="3493770" h="537210">
                <a:moveTo>
                  <a:pt x="0" y="0"/>
                </a:moveTo>
                <a:lnTo>
                  <a:pt x="38100" y="29210"/>
                </a:lnTo>
                <a:lnTo>
                  <a:pt x="78740" y="57150"/>
                </a:lnTo>
                <a:lnTo>
                  <a:pt x="119379" y="85090"/>
                </a:lnTo>
                <a:lnTo>
                  <a:pt x="161290" y="111760"/>
                </a:lnTo>
                <a:lnTo>
                  <a:pt x="204469" y="137160"/>
                </a:lnTo>
                <a:lnTo>
                  <a:pt x="247650" y="162560"/>
                </a:lnTo>
                <a:lnTo>
                  <a:pt x="292100" y="187960"/>
                </a:lnTo>
                <a:lnTo>
                  <a:pt x="337819" y="212090"/>
                </a:lnTo>
                <a:lnTo>
                  <a:pt x="384809" y="234950"/>
                </a:lnTo>
                <a:lnTo>
                  <a:pt x="433069" y="256540"/>
                </a:lnTo>
                <a:lnTo>
                  <a:pt x="481329" y="278130"/>
                </a:lnTo>
                <a:lnTo>
                  <a:pt x="529590" y="299720"/>
                </a:lnTo>
                <a:lnTo>
                  <a:pt x="580390" y="320040"/>
                </a:lnTo>
                <a:lnTo>
                  <a:pt x="631190" y="339090"/>
                </a:lnTo>
                <a:lnTo>
                  <a:pt x="681990" y="356870"/>
                </a:lnTo>
                <a:lnTo>
                  <a:pt x="734060" y="374650"/>
                </a:lnTo>
                <a:lnTo>
                  <a:pt x="787399" y="391160"/>
                </a:lnTo>
                <a:lnTo>
                  <a:pt x="840740" y="407670"/>
                </a:lnTo>
                <a:lnTo>
                  <a:pt x="895349" y="421640"/>
                </a:lnTo>
                <a:lnTo>
                  <a:pt x="949960" y="435610"/>
                </a:lnTo>
                <a:lnTo>
                  <a:pt x="1004570" y="449580"/>
                </a:lnTo>
                <a:lnTo>
                  <a:pt x="1060449" y="462280"/>
                </a:lnTo>
                <a:lnTo>
                  <a:pt x="1116330" y="472440"/>
                </a:lnTo>
                <a:lnTo>
                  <a:pt x="1173480" y="483870"/>
                </a:lnTo>
                <a:lnTo>
                  <a:pt x="1229360" y="492760"/>
                </a:lnTo>
                <a:lnTo>
                  <a:pt x="1287780" y="501650"/>
                </a:lnTo>
                <a:lnTo>
                  <a:pt x="1344930" y="509270"/>
                </a:lnTo>
                <a:lnTo>
                  <a:pt x="1402080" y="515620"/>
                </a:lnTo>
                <a:lnTo>
                  <a:pt x="1460499" y="521970"/>
                </a:lnTo>
                <a:lnTo>
                  <a:pt x="1518920" y="527050"/>
                </a:lnTo>
                <a:lnTo>
                  <a:pt x="1577340" y="530860"/>
                </a:lnTo>
                <a:lnTo>
                  <a:pt x="1635760" y="533400"/>
                </a:lnTo>
                <a:lnTo>
                  <a:pt x="1695450" y="535940"/>
                </a:lnTo>
                <a:lnTo>
                  <a:pt x="1753870" y="537210"/>
                </a:lnTo>
                <a:lnTo>
                  <a:pt x="1812289" y="537210"/>
                </a:lnTo>
                <a:lnTo>
                  <a:pt x="1870710" y="535940"/>
                </a:lnTo>
                <a:lnTo>
                  <a:pt x="1930400" y="534670"/>
                </a:lnTo>
                <a:lnTo>
                  <a:pt x="1988820" y="532130"/>
                </a:lnTo>
                <a:lnTo>
                  <a:pt x="2047239" y="528320"/>
                </a:lnTo>
                <a:lnTo>
                  <a:pt x="2105660" y="523240"/>
                </a:lnTo>
                <a:lnTo>
                  <a:pt x="2164079" y="518160"/>
                </a:lnTo>
                <a:lnTo>
                  <a:pt x="2221230" y="511810"/>
                </a:lnTo>
                <a:lnTo>
                  <a:pt x="2279650" y="504190"/>
                </a:lnTo>
                <a:lnTo>
                  <a:pt x="2336800" y="495300"/>
                </a:lnTo>
                <a:lnTo>
                  <a:pt x="2393950" y="486410"/>
                </a:lnTo>
                <a:lnTo>
                  <a:pt x="2449830" y="476250"/>
                </a:lnTo>
                <a:lnTo>
                  <a:pt x="2506980" y="464820"/>
                </a:lnTo>
                <a:lnTo>
                  <a:pt x="2562860" y="453390"/>
                </a:lnTo>
                <a:lnTo>
                  <a:pt x="2617470" y="440690"/>
                </a:lnTo>
                <a:lnTo>
                  <a:pt x="2672080" y="426720"/>
                </a:lnTo>
                <a:lnTo>
                  <a:pt x="2726690" y="411480"/>
                </a:lnTo>
                <a:lnTo>
                  <a:pt x="2780030" y="396240"/>
                </a:lnTo>
                <a:lnTo>
                  <a:pt x="2833370" y="379730"/>
                </a:lnTo>
                <a:lnTo>
                  <a:pt x="2885440" y="361950"/>
                </a:lnTo>
                <a:lnTo>
                  <a:pt x="2937510" y="344170"/>
                </a:lnTo>
                <a:lnTo>
                  <a:pt x="2988310" y="325120"/>
                </a:lnTo>
                <a:lnTo>
                  <a:pt x="3039110" y="306070"/>
                </a:lnTo>
                <a:lnTo>
                  <a:pt x="3088640" y="284480"/>
                </a:lnTo>
                <a:lnTo>
                  <a:pt x="3136900" y="264160"/>
                </a:lnTo>
                <a:lnTo>
                  <a:pt x="3185160" y="241300"/>
                </a:lnTo>
                <a:lnTo>
                  <a:pt x="3232150" y="218440"/>
                </a:lnTo>
                <a:lnTo>
                  <a:pt x="3277870" y="194310"/>
                </a:lnTo>
                <a:lnTo>
                  <a:pt x="3322320" y="170180"/>
                </a:lnTo>
                <a:lnTo>
                  <a:pt x="3366770" y="144780"/>
                </a:lnTo>
                <a:lnTo>
                  <a:pt x="3409950" y="119380"/>
                </a:lnTo>
                <a:lnTo>
                  <a:pt x="3451860" y="92710"/>
                </a:lnTo>
                <a:lnTo>
                  <a:pt x="3493770" y="6604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0875" y="1510664"/>
            <a:ext cx="163829" cy="111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7105" y="1447164"/>
            <a:ext cx="157479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67460" y="2029460"/>
            <a:ext cx="3175000" cy="584200"/>
          </a:xfrm>
          <a:custGeom>
            <a:avLst/>
            <a:gdLst/>
            <a:ahLst/>
            <a:cxnLst/>
            <a:rect l="l" t="t" r="r" b="b"/>
            <a:pathLst>
              <a:path w="3175000" h="584200">
                <a:moveTo>
                  <a:pt x="3175000" y="584200"/>
                </a:moveTo>
                <a:lnTo>
                  <a:pt x="3150869" y="558800"/>
                </a:lnTo>
                <a:lnTo>
                  <a:pt x="3125469" y="534669"/>
                </a:lnTo>
                <a:lnTo>
                  <a:pt x="3100069" y="509269"/>
                </a:lnTo>
                <a:lnTo>
                  <a:pt x="3073400" y="485139"/>
                </a:lnTo>
                <a:lnTo>
                  <a:pt x="3045460" y="462279"/>
                </a:lnTo>
                <a:lnTo>
                  <a:pt x="3016250" y="438150"/>
                </a:lnTo>
                <a:lnTo>
                  <a:pt x="2987040" y="415289"/>
                </a:lnTo>
                <a:lnTo>
                  <a:pt x="2956560" y="393700"/>
                </a:lnTo>
                <a:lnTo>
                  <a:pt x="2924810" y="372110"/>
                </a:lnTo>
                <a:lnTo>
                  <a:pt x="2893060" y="350519"/>
                </a:lnTo>
                <a:lnTo>
                  <a:pt x="2860040" y="328929"/>
                </a:lnTo>
                <a:lnTo>
                  <a:pt x="2825750" y="308610"/>
                </a:lnTo>
                <a:lnTo>
                  <a:pt x="2791460" y="289560"/>
                </a:lnTo>
                <a:lnTo>
                  <a:pt x="2757169" y="270510"/>
                </a:lnTo>
                <a:lnTo>
                  <a:pt x="2720340" y="251460"/>
                </a:lnTo>
                <a:lnTo>
                  <a:pt x="2683510" y="233679"/>
                </a:lnTo>
                <a:lnTo>
                  <a:pt x="2646679" y="215900"/>
                </a:lnTo>
                <a:lnTo>
                  <a:pt x="2608579" y="199389"/>
                </a:lnTo>
                <a:lnTo>
                  <a:pt x="2570479" y="182879"/>
                </a:lnTo>
                <a:lnTo>
                  <a:pt x="2531110" y="167639"/>
                </a:lnTo>
                <a:lnTo>
                  <a:pt x="2490469" y="153669"/>
                </a:lnTo>
                <a:lnTo>
                  <a:pt x="2449829" y="138429"/>
                </a:lnTo>
                <a:lnTo>
                  <a:pt x="2409190" y="125729"/>
                </a:lnTo>
                <a:lnTo>
                  <a:pt x="2368550" y="113029"/>
                </a:lnTo>
                <a:lnTo>
                  <a:pt x="2325369" y="100329"/>
                </a:lnTo>
                <a:lnTo>
                  <a:pt x="2283460" y="88900"/>
                </a:lnTo>
                <a:lnTo>
                  <a:pt x="2240279" y="77469"/>
                </a:lnTo>
                <a:lnTo>
                  <a:pt x="2197100" y="67310"/>
                </a:lnTo>
                <a:lnTo>
                  <a:pt x="2153919" y="58419"/>
                </a:lnTo>
                <a:lnTo>
                  <a:pt x="2109469" y="49529"/>
                </a:lnTo>
                <a:lnTo>
                  <a:pt x="2065019" y="40639"/>
                </a:lnTo>
                <a:lnTo>
                  <a:pt x="2020569" y="34289"/>
                </a:lnTo>
                <a:lnTo>
                  <a:pt x="1976120" y="26669"/>
                </a:lnTo>
                <a:lnTo>
                  <a:pt x="1931670" y="21589"/>
                </a:lnTo>
                <a:lnTo>
                  <a:pt x="1885950" y="16510"/>
                </a:lnTo>
                <a:lnTo>
                  <a:pt x="1840229" y="11429"/>
                </a:lnTo>
                <a:lnTo>
                  <a:pt x="1794510" y="7619"/>
                </a:lnTo>
                <a:lnTo>
                  <a:pt x="1748789" y="5079"/>
                </a:lnTo>
                <a:lnTo>
                  <a:pt x="1703070" y="2539"/>
                </a:lnTo>
                <a:lnTo>
                  <a:pt x="1657350" y="1269"/>
                </a:lnTo>
                <a:lnTo>
                  <a:pt x="1611630" y="0"/>
                </a:lnTo>
                <a:lnTo>
                  <a:pt x="1564640" y="0"/>
                </a:lnTo>
                <a:lnTo>
                  <a:pt x="1518920" y="1269"/>
                </a:lnTo>
                <a:lnTo>
                  <a:pt x="1473200" y="2539"/>
                </a:lnTo>
                <a:lnTo>
                  <a:pt x="1427480" y="5079"/>
                </a:lnTo>
                <a:lnTo>
                  <a:pt x="1381760" y="7619"/>
                </a:lnTo>
                <a:lnTo>
                  <a:pt x="1336040" y="11429"/>
                </a:lnTo>
                <a:lnTo>
                  <a:pt x="1290320" y="16510"/>
                </a:lnTo>
                <a:lnTo>
                  <a:pt x="1244600" y="21589"/>
                </a:lnTo>
                <a:lnTo>
                  <a:pt x="1200150" y="26669"/>
                </a:lnTo>
                <a:lnTo>
                  <a:pt x="1154430" y="33019"/>
                </a:lnTo>
                <a:lnTo>
                  <a:pt x="1109980" y="40639"/>
                </a:lnTo>
                <a:lnTo>
                  <a:pt x="1065530" y="49529"/>
                </a:lnTo>
                <a:lnTo>
                  <a:pt x="1022350" y="57150"/>
                </a:lnTo>
                <a:lnTo>
                  <a:pt x="977900" y="67310"/>
                </a:lnTo>
                <a:lnTo>
                  <a:pt x="934720" y="77469"/>
                </a:lnTo>
                <a:lnTo>
                  <a:pt x="892810" y="87629"/>
                </a:lnTo>
                <a:lnTo>
                  <a:pt x="849629" y="99060"/>
                </a:lnTo>
                <a:lnTo>
                  <a:pt x="807720" y="111760"/>
                </a:lnTo>
                <a:lnTo>
                  <a:pt x="767079" y="124460"/>
                </a:lnTo>
                <a:lnTo>
                  <a:pt x="725170" y="138429"/>
                </a:lnTo>
                <a:lnTo>
                  <a:pt x="684529" y="152400"/>
                </a:lnTo>
                <a:lnTo>
                  <a:pt x="645160" y="167639"/>
                </a:lnTo>
                <a:lnTo>
                  <a:pt x="605790" y="182879"/>
                </a:lnTo>
                <a:lnTo>
                  <a:pt x="567690" y="199389"/>
                </a:lnTo>
                <a:lnTo>
                  <a:pt x="529590" y="215900"/>
                </a:lnTo>
                <a:lnTo>
                  <a:pt x="491490" y="233679"/>
                </a:lnTo>
                <a:lnTo>
                  <a:pt x="454659" y="251460"/>
                </a:lnTo>
                <a:lnTo>
                  <a:pt x="419100" y="269239"/>
                </a:lnTo>
                <a:lnTo>
                  <a:pt x="383540" y="288289"/>
                </a:lnTo>
                <a:lnTo>
                  <a:pt x="349250" y="308610"/>
                </a:lnTo>
                <a:lnTo>
                  <a:pt x="314959" y="328929"/>
                </a:lnTo>
                <a:lnTo>
                  <a:pt x="281940" y="349250"/>
                </a:lnTo>
                <a:lnTo>
                  <a:pt x="250190" y="370839"/>
                </a:lnTo>
                <a:lnTo>
                  <a:pt x="218440" y="392429"/>
                </a:lnTo>
                <a:lnTo>
                  <a:pt x="187959" y="415289"/>
                </a:lnTo>
                <a:lnTo>
                  <a:pt x="158750" y="436879"/>
                </a:lnTo>
                <a:lnTo>
                  <a:pt x="129540" y="461010"/>
                </a:lnTo>
                <a:lnTo>
                  <a:pt x="101600" y="483869"/>
                </a:lnTo>
                <a:lnTo>
                  <a:pt x="74930" y="508000"/>
                </a:lnTo>
                <a:lnTo>
                  <a:pt x="49530" y="533400"/>
                </a:lnTo>
                <a:lnTo>
                  <a:pt x="24130" y="557529"/>
                </a:lnTo>
                <a:lnTo>
                  <a:pt x="0" y="58292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63084" y="2571114"/>
            <a:ext cx="137160" cy="123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1894" y="2563495"/>
            <a:ext cx="137160" cy="123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9589" y="3717290"/>
            <a:ext cx="284480" cy="295910"/>
          </a:xfrm>
          <a:custGeom>
            <a:avLst/>
            <a:gdLst/>
            <a:ahLst/>
            <a:cxnLst/>
            <a:rect l="l" t="t" r="r" b="b"/>
            <a:pathLst>
              <a:path w="284479" h="295910">
                <a:moveTo>
                  <a:pt x="284480" y="0"/>
                </a:moveTo>
                <a:lnTo>
                  <a:pt x="275589" y="1270"/>
                </a:lnTo>
                <a:lnTo>
                  <a:pt x="266700" y="3810"/>
                </a:lnTo>
                <a:lnTo>
                  <a:pt x="256539" y="5080"/>
                </a:lnTo>
                <a:lnTo>
                  <a:pt x="247650" y="7620"/>
                </a:lnTo>
                <a:lnTo>
                  <a:pt x="238760" y="10160"/>
                </a:lnTo>
                <a:lnTo>
                  <a:pt x="229870" y="12700"/>
                </a:lnTo>
                <a:lnTo>
                  <a:pt x="220980" y="15240"/>
                </a:lnTo>
                <a:lnTo>
                  <a:pt x="212089" y="17780"/>
                </a:lnTo>
                <a:lnTo>
                  <a:pt x="203200" y="21590"/>
                </a:lnTo>
                <a:lnTo>
                  <a:pt x="194310" y="24130"/>
                </a:lnTo>
                <a:lnTo>
                  <a:pt x="186689" y="27940"/>
                </a:lnTo>
                <a:lnTo>
                  <a:pt x="177800" y="30480"/>
                </a:lnTo>
                <a:lnTo>
                  <a:pt x="170180" y="34290"/>
                </a:lnTo>
                <a:lnTo>
                  <a:pt x="161290" y="38100"/>
                </a:lnTo>
                <a:lnTo>
                  <a:pt x="153670" y="41910"/>
                </a:lnTo>
                <a:lnTo>
                  <a:pt x="146050" y="45720"/>
                </a:lnTo>
                <a:lnTo>
                  <a:pt x="138430" y="49530"/>
                </a:lnTo>
                <a:lnTo>
                  <a:pt x="130810" y="53340"/>
                </a:lnTo>
                <a:lnTo>
                  <a:pt x="124460" y="58420"/>
                </a:lnTo>
                <a:lnTo>
                  <a:pt x="116840" y="62230"/>
                </a:lnTo>
                <a:lnTo>
                  <a:pt x="110490" y="67310"/>
                </a:lnTo>
                <a:lnTo>
                  <a:pt x="102870" y="71120"/>
                </a:lnTo>
                <a:lnTo>
                  <a:pt x="96520" y="76200"/>
                </a:lnTo>
                <a:lnTo>
                  <a:pt x="90170" y="81280"/>
                </a:lnTo>
                <a:lnTo>
                  <a:pt x="83820" y="86360"/>
                </a:lnTo>
                <a:lnTo>
                  <a:pt x="77470" y="91440"/>
                </a:lnTo>
                <a:lnTo>
                  <a:pt x="72390" y="96520"/>
                </a:lnTo>
                <a:lnTo>
                  <a:pt x="67310" y="101600"/>
                </a:lnTo>
                <a:lnTo>
                  <a:pt x="60960" y="106680"/>
                </a:lnTo>
                <a:lnTo>
                  <a:pt x="55880" y="111760"/>
                </a:lnTo>
                <a:lnTo>
                  <a:pt x="50800" y="118110"/>
                </a:lnTo>
                <a:lnTo>
                  <a:pt x="46990" y="123190"/>
                </a:lnTo>
                <a:lnTo>
                  <a:pt x="41910" y="128270"/>
                </a:lnTo>
                <a:lnTo>
                  <a:pt x="38100" y="134620"/>
                </a:lnTo>
                <a:lnTo>
                  <a:pt x="33020" y="139700"/>
                </a:lnTo>
                <a:lnTo>
                  <a:pt x="29210" y="146050"/>
                </a:lnTo>
                <a:lnTo>
                  <a:pt x="25400" y="152400"/>
                </a:lnTo>
                <a:lnTo>
                  <a:pt x="22860" y="157480"/>
                </a:lnTo>
                <a:lnTo>
                  <a:pt x="19050" y="163830"/>
                </a:lnTo>
                <a:lnTo>
                  <a:pt x="16510" y="170180"/>
                </a:lnTo>
                <a:lnTo>
                  <a:pt x="13970" y="176530"/>
                </a:lnTo>
                <a:lnTo>
                  <a:pt x="11430" y="181610"/>
                </a:lnTo>
                <a:lnTo>
                  <a:pt x="8890" y="187960"/>
                </a:lnTo>
                <a:lnTo>
                  <a:pt x="6350" y="194310"/>
                </a:lnTo>
                <a:lnTo>
                  <a:pt x="5080" y="200660"/>
                </a:lnTo>
                <a:lnTo>
                  <a:pt x="3810" y="207010"/>
                </a:lnTo>
                <a:lnTo>
                  <a:pt x="2540" y="213360"/>
                </a:lnTo>
                <a:lnTo>
                  <a:pt x="1270" y="219710"/>
                </a:lnTo>
                <a:lnTo>
                  <a:pt x="0" y="226060"/>
                </a:lnTo>
                <a:lnTo>
                  <a:pt x="0" y="257810"/>
                </a:lnTo>
                <a:lnTo>
                  <a:pt x="1270" y="264160"/>
                </a:lnTo>
                <a:lnTo>
                  <a:pt x="1270" y="270510"/>
                </a:lnTo>
                <a:lnTo>
                  <a:pt x="2540" y="276860"/>
                </a:lnTo>
                <a:lnTo>
                  <a:pt x="3810" y="283210"/>
                </a:lnTo>
                <a:lnTo>
                  <a:pt x="6350" y="289560"/>
                </a:lnTo>
                <a:lnTo>
                  <a:pt x="7620" y="2959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24504" y="3969384"/>
            <a:ext cx="90169" cy="1282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19159" y="1466850"/>
            <a:ext cx="256540" cy="2132330"/>
          </a:xfrm>
          <a:custGeom>
            <a:avLst/>
            <a:gdLst/>
            <a:ahLst/>
            <a:cxnLst/>
            <a:rect l="l" t="t" r="r" b="b"/>
            <a:pathLst>
              <a:path w="256540" h="2132329">
                <a:moveTo>
                  <a:pt x="2540" y="0"/>
                </a:moveTo>
                <a:lnTo>
                  <a:pt x="256540" y="1270"/>
                </a:lnTo>
                <a:lnTo>
                  <a:pt x="256540" y="2132329"/>
                </a:lnTo>
                <a:lnTo>
                  <a:pt x="0" y="213232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80160" y="3172460"/>
            <a:ext cx="3190240" cy="593090"/>
          </a:xfrm>
          <a:custGeom>
            <a:avLst/>
            <a:gdLst/>
            <a:ahLst/>
            <a:cxnLst/>
            <a:rect l="l" t="t" r="r" b="b"/>
            <a:pathLst>
              <a:path w="3190240" h="593089">
                <a:moveTo>
                  <a:pt x="0" y="2539"/>
                </a:moveTo>
                <a:lnTo>
                  <a:pt x="48259" y="53339"/>
                </a:lnTo>
                <a:lnTo>
                  <a:pt x="101600" y="102869"/>
                </a:lnTo>
                <a:lnTo>
                  <a:pt x="157480" y="149860"/>
                </a:lnTo>
                <a:lnTo>
                  <a:pt x="217170" y="195579"/>
                </a:lnTo>
                <a:lnTo>
                  <a:pt x="248920" y="218439"/>
                </a:lnTo>
                <a:lnTo>
                  <a:pt x="281940" y="240029"/>
                </a:lnTo>
                <a:lnTo>
                  <a:pt x="314959" y="260350"/>
                </a:lnTo>
                <a:lnTo>
                  <a:pt x="347979" y="280669"/>
                </a:lnTo>
                <a:lnTo>
                  <a:pt x="383540" y="300989"/>
                </a:lnTo>
                <a:lnTo>
                  <a:pt x="417829" y="320039"/>
                </a:lnTo>
                <a:lnTo>
                  <a:pt x="454659" y="339089"/>
                </a:lnTo>
                <a:lnTo>
                  <a:pt x="491490" y="356869"/>
                </a:lnTo>
                <a:lnTo>
                  <a:pt x="529590" y="374650"/>
                </a:lnTo>
                <a:lnTo>
                  <a:pt x="567690" y="392429"/>
                </a:lnTo>
                <a:lnTo>
                  <a:pt x="605790" y="408939"/>
                </a:lnTo>
                <a:lnTo>
                  <a:pt x="645160" y="424179"/>
                </a:lnTo>
                <a:lnTo>
                  <a:pt x="685800" y="439419"/>
                </a:lnTo>
                <a:lnTo>
                  <a:pt x="726440" y="453389"/>
                </a:lnTo>
                <a:lnTo>
                  <a:pt x="768350" y="467359"/>
                </a:lnTo>
                <a:lnTo>
                  <a:pt x="808990" y="480059"/>
                </a:lnTo>
                <a:lnTo>
                  <a:pt x="852170" y="492759"/>
                </a:lnTo>
                <a:lnTo>
                  <a:pt x="894079" y="504189"/>
                </a:lnTo>
                <a:lnTo>
                  <a:pt x="937260" y="515619"/>
                </a:lnTo>
                <a:lnTo>
                  <a:pt x="981710" y="525779"/>
                </a:lnTo>
                <a:lnTo>
                  <a:pt x="1024890" y="535939"/>
                </a:lnTo>
                <a:lnTo>
                  <a:pt x="1069340" y="544829"/>
                </a:lnTo>
                <a:lnTo>
                  <a:pt x="1113790" y="552450"/>
                </a:lnTo>
                <a:lnTo>
                  <a:pt x="1159510" y="560069"/>
                </a:lnTo>
                <a:lnTo>
                  <a:pt x="1203960" y="566419"/>
                </a:lnTo>
                <a:lnTo>
                  <a:pt x="1249680" y="572769"/>
                </a:lnTo>
                <a:lnTo>
                  <a:pt x="1295400" y="577850"/>
                </a:lnTo>
                <a:lnTo>
                  <a:pt x="1341120" y="582929"/>
                </a:lnTo>
                <a:lnTo>
                  <a:pt x="1388110" y="585469"/>
                </a:lnTo>
                <a:lnTo>
                  <a:pt x="1433830" y="589279"/>
                </a:lnTo>
                <a:lnTo>
                  <a:pt x="1479550" y="591819"/>
                </a:lnTo>
                <a:lnTo>
                  <a:pt x="1526540" y="593089"/>
                </a:lnTo>
                <a:lnTo>
                  <a:pt x="1572260" y="593089"/>
                </a:lnTo>
                <a:lnTo>
                  <a:pt x="1619250" y="593089"/>
                </a:lnTo>
                <a:lnTo>
                  <a:pt x="1664970" y="593089"/>
                </a:lnTo>
                <a:lnTo>
                  <a:pt x="1711960" y="590550"/>
                </a:lnTo>
                <a:lnTo>
                  <a:pt x="1757679" y="589279"/>
                </a:lnTo>
                <a:lnTo>
                  <a:pt x="1804670" y="585469"/>
                </a:lnTo>
                <a:lnTo>
                  <a:pt x="1850389" y="581659"/>
                </a:lnTo>
                <a:lnTo>
                  <a:pt x="1896110" y="577850"/>
                </a:lnTo>
                <a:lnTo>
                  <a:pt x="1941829" y="572769"/>
                </a:lnTo>
                <a:lnTo>
                  <a:pt x="1987550" y="566419"/>
                </a:lnTo>
                <a:lnTo>
                  <a:pt x="2032000" y="560069"/>
                </a:lnTo>
                <a:lnTo>
                  <a:pt x="2077719" y="552450"/>
                </a:lnTo>
                <a:lnTo>
                  <a:pt x="2122169" y="543559"/>
                </a:lnTo>
                <a:lnTo>
                  <a:pt x="2166619" y="534669"/>
                </a:lnTo>
                <a:lnTo>
                  <a:pt x="2209800" y="524509"/>
                </a:lnTo>
                <a:lnTo>
                  <a:pt x="2254250" y="514350"/>
                </a:lnTo>
                <a:lnTo>
                  <a:pt x="2297429" y="504189"/>
                </a:lnTo>
                <a:lnTo>
                  <a:pt x="2339340" y="491489"/>
                </a:lnTo>
                <a:lnTo>
                  <a:pt x="2382519" y="480059"/>
                </a:lnTo>
                <a:lnTo>
                  <a:pt x="2423160" y="466089"/>
                </a:lnTo>
                <a:lnTo>
                  <a:pt x="2465069" y="452119"/>
                </a:lnTo>
                <a:lnTo>
                  <a:pt x="2505710" y="438150"/>
                </a:lnTo>
                <a:lnTo>
                  <a:pt x="2545079" y="422910"/>
                </a:lnTo>
                <a:lnTo>
                  <a:pt x="2584450" y="407669"/>
                </a:lnTo>
                <a:lnTo>
                  <a:pt x="2623819" y="391160"/>
                </a:lnTo>
                <a:lnTo>
                  <a:pt x="2661919" y="373379"/>
                </a:lnTo>
                <a:lnTo>
                  <a:pt x="2700019" y="355600"/>
                </a:lnTo>
                <a:lnTo>
                  <a:pt x="2736850" y="337819"/>
                </a:lnTo>
                <a:lnTo>
                  <a:pt x="2772410" y="318769"/>
                </a:lnTo>
                <a:lnTo>
                  <a:pt x="2807969" y="299719"/>
                </a:lnTo>
                <a:lnTo>
                  <a:pt x="2842260" y="279400"/>
                </a:lnTo>
                <a:lnTo>
                  <a:pt x="2876550" y="259079"/>
                </a:lnTo>
                <a:lnTo>
                  <a:pt x="2909569" y="237489"/>
                </a:lnTo>
                <a:lnTo>
                  <a:pt x="2941319" y="215900"/>
                </a:lnTo>
                <a:lnTo>
                  <a:pt x="2973069" y="194310"/>
                </a:lnTo>
                <a:lnTo>
                  <a:pt x="3003550" y="171450"/>
                </a:lnTo>
                <a:lnTo>
                  <a:pt x="3061969" y="124460"/>
                </a:lnTo>
                <a:lnTo>
                  <a:pt x="3116579" y="76200"/>
                </a:lnTo>
                <a:lnTo>
                  <a:pt x="3141979" y="50800"/>
                </a:lnTo>
                <a:lnTo>
                  <a:pt x="3167379" y="25400"/>
                </a:lnTo>
                <a:lnTo>
                  <a:pt x="31902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70704" y="3084195"/>
            <a:ext cx="135890" cy="1231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19835" y="3094354"/>
            <a:ext cx="135890" cy="124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6379" y="1061719"/>
            <a:ext cx="1727200" cy="12700"/>
          </a:xfrm>
          <a:custGeom>
            <a:avLst/>
            <a:gdLst/>
            <a:ahLst/>
            <a:cxnLst/>
            <a:rect l="l" t="t" r="r" b="b"/>
            <a:pathLst>
              <a:path w="1727200" h="12700">
                <a:moveTo>
                  <a:pt x="0" y="12700"/>
                </a:moveTo>
                <a:lnTo>
                  <a:pt x="1727200" y="12700"/>
                </a:lnTo>
                <a:lnTo>
                  <a:pt x="17272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4159" y="1078300"/>
            <a:ext cx="1691005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910"/>
              </a:lnSpc>
            </a:pPr>
            <a:r>
              <a:rPr sz="1750" b="1" spc="540" dirty="0">
                <a:solidFill>
                  <a:prstClr val="black"/>
                </a:solidFill>
                <a:latin typeface="Times New Roman"/>
                <a:cs typeface="Times New Roman"/>
              </a:rPr>
              <a:t>Amino</a:t>
            </a:r>
            <a:r>
              <a:rPr sz="1750" b="1" spc="1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50" b="1" spc="425" dirty="0">
                <a:solidFill>
                  <a:prstClr val="black"/>
                </a:solidFill>
                <a:latin typeface="Times New Roman"/>
                <a:cs typeface="Times New Roman"/>
              </a:rPr>
              <a:t>acid</a:t>
            </a: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53229" y="1061719"/>
            <a:ext cx="1596390" cy="2844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970" rIns="0" bIns="0" rtlCol="0">
            <a:spAutoFit/>
          </a:bodyPr>
          <a:lstStyle/>
          <a:p>
            <a:pPr marL="17780" algn="r" rtl="1">
              <a:spcBef>
                <a:spcPts val="110"/>
              </a:spcBef>
            </a:pPr>
            <a:r>
              <a:rPr sz="1750" spc="610" dirty="0">
                <a:solidFill>
                  <a:prstClr val="black"/>
                </a:solidFill>
                <a:latin typeface="Symbol"/>
                <a:cs typeface="Symbol"/>
              </a:rPr>
              <a:t></a:t>
            </a:r>
            <a:r>
              <a:rPr sz="1750" b="1" spc="32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750" b="1" spc="47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1750" b="1" spc="4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750" b="1" spc="3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50" b="1" spc="495" dirty="0">
                <a:solidFill>
                  <a:prstClr val="black"/>
                </a:solidFill>
                <a:latin typeface="Times New Roman"/>
                <a:cs typeface="Times New Roman"/>
              </a:rPr>
              <a:t>oa</a:t>
            </a:r>
            <a:r>
              <a:rPr sz="1750" b="1" spc="40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750" b="1" spc="27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50" b="1" spc="52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50389" y="1626870"/>
            <a:ext cx="22783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500" b="1" spc="385" dirty="0">
                <a:solidFill>
                  <a:prstClr val="black"/>
                </a:solidFill>
                <a:latin typeface="Times New Roman"/>
                <a:cs typeface="Times New Roman"/>
              </a:rPr>
              <a:t>Aminotransferase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4159" y="2776296"/>
            <a:ext cx="2305050" cy="2724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algn="r" rtl="1">
              <a:spcBef>
                <a:spcPts val="10"/>
              </a:spcBef>
            </a:pPr>
            <a:r>
              <a:rPr sz="1750" spc="2450" dirty="0">
                <a:solidFill>
                  <a:prstClr val="black"/>
                </a:solidFill>
                <a:latin typeface="Symbol"/>
                <a:cs typeface="Symbol"/>
              </a:rPr>
              <a:t>α</a:t>
            </a:r>
            <a:r>
              <a:rPr sz="1750" b="1" spc="32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750" b="1" spc="505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1750" b="1" spc="40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750" b="1" spc="3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50" b="1" spc="495" dirty="0">
                <a:solidFill>
                  <a:prstClr val="black"/>
                </a:solidFill>
                <a:latin typeface="Times New Roman"/>
                <a:cs typeface="Times New Roman"/>
              </a:rPr>
              <a:t>og</a:t>
            </a:r>
            <a:r>
              <a:rPr sz="1750" b="1" spc="27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750" b="1" spc="53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50" b="1" spc="30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50" b="1" spc="49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750" b="1" spc="42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750" b="1" spc="400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1750" b="1" spc="42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37000" y="2763520"/>
            <a:ext cx="1596390" cy="2730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 algn="r" rtl="1">
              <a:lnSpc>
                <a:spcPts val="2030"/>
              </a:lnSpc>
            </a:pPr>
            <a:r>
              <a:rPr sz="1750" b="1" spc="480" dirty="0">
                <a:solidFill>
                  <a:prstClr val="black"/>
                </a:solidFill>
                <a:latin typeface="Times New Roman"/>
                <a:cs typeface="Times New Roman"/>
              </a:rPr>
              <a:t>Glutamate</a:t>
            </a: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83229" y="4097020"/>
            <a:ext cx="659130" cy="307340"/>
          </a:xfrm>
          <a:custGeom>
            <a:avLst/>
            <a:gdLst/>
            <a:ahLst/>
            <a:cxnLst/>
            <a:rect l="l" t="t" r="r" b="b"/>
            <a:pathLst>
              <a:path w="659129" h="307339">
                <a:moveTo>
                  <a:pt x="0" y="307339"/>
                </a:moveTo>
                <a:lnTo>
                  <a:pt x="659130" y="307339"/>
                </a:lnTo>
                <a:lnTo>
                  <a:pt x="659130" y="0"/>
                </a:lnTo>
                <a:lnTo>
                  <a:pt x="0" y="0"/>
                </a:lnTo>
                <a:lnTo>
                  <a:pt x="0" y="307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70600" y="1472000"/>
            <a:ext cx="237871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 rtl="1">
              <a:lnSpc>
                <a:spcPts val="1910"/>
              </a:lnSpc>
            </a:pPr>
            <a:r>
              <a:rPr sz="1750" b="1" spc="64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50" b="1" spc="42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750" b="1" spc="505" dirty="0">
                <a:solidFill>
                  <a:prstClr val="black"/>
                </a:solidFill>
                <a:latin typeface="Times New Roman"/>
                <a:cs typeface="Times New Roman"/>
              </a:rPr>
              <a:t>an</a:t>
            </a:r>
            <a:r>
              <a:rPr sz="1750" b="1" spc="37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750" b="1" spc="49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750" b="1" spc="76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750" b="1" spc="26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50" b="1" spc="53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750" b="1" spc="49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750" b="1" spc="32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50" b="1" spc="27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50" b="1" spc="49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750" b="1" spc="52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33770" y="3145789"/>
            <a:ext cx="1927860" cy="273050"/>
          </a:xfrm>
          <a:custGeom>
            <a:avLst/>
            <a:gdLst/>
            <a:ahLst/>
            <a:cxnLst/>
            <a:rect l="l" t="t" r="r" b="b"/>
            <a:pathLst>
              <a:path w="1927859" h="273050">
                <a:moveTo>
                  <a:pt x="0" y="273050"/>
                </a:moveTo>
                <a:lnTo>
                  <a:pt x="1927860" y="273050"/>
                </a:lnTo>
                <a:lnTo>
                  <a:pt x="1927860" y="0"/>
                </a:lnTo>
                <a:lnTo>
                  <a:pt x="0" y="0"/>
                </a:lnTo>
                <a:lnTo>
                  <a:pt x="0" y="273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7800" y="4448809"/>
            <a:ext cx="8966200" cy="2320290"/>
          </a:xfrm>
          <a:custGeom>
            <a:avLst/>
            <a:gdLst/>
            <a:ahLst/>
            <a:cxnLst/>
            <a:rect l="l" t="t" r="r" b="b"/>
            <a:pathLst>
              <a:path w="8966200" h="2320290">
                <a:moveTo>
                  <a:pt x="8966200" y="0"/>
                </a:moveTo>
                <a:lnTo>
                  <a:pt x="0" y="0"/>
                </a:lnTo>
                <a:lnTo>
                  <a:pt x="0" y="2320290"/>
                </a:lnTo>
                <a:lnTo>
                  <a:pt x="8966200" y="2320290"/>
                </a:lnTo>
                <a:lnTo>
                  <a:pt x="896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64250" y="1292860"/>
            <a:ext cx="2571750" cy="885190"/>
          </a:xfrm>
          <a:custGeom>
            <a:avLst/>
            <a:gdLst/>
            <a:ahLst/>
            <a:cxnLst/>
            <a:rect l="l" t="t" r="r" b="b"/>
            <a:pathLst>
              <a:path w="2571750" h="885189">
                <a:moveTo>
                  <a:pt x="2571750" y="0"/>
                </a:moveTo>
                <a:lnTo>
                  <a:pt x="0" y="0"/>
                </a:lnTo>
                <a:lnTo>
                  <a:pt x="0" y="885189"/>
                </a:lnTo>
                <a:lnTo>
                  <a:pt x="2571750" y="885189"/>
                </a:lnTo>
                <a:lnTo>
                  <a:pt x="257175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64250" y="1292860"/>
            <a:ext cx="2571750" cy="885190"/>
          </a:xfrm>
          <a:custGeom>
            <a:avLst/>
            <a:gdLst/>
            <a:ahLst/>
            <a:cxnLst/>
            <a:rect l="l" t="t" r="r" b="b"/>
            <a:pathLst>
              <a:path w="2571750" h="885189">
                <a:moveTo>
                  <a:pt x="1285240" y="885189"/>
                </a:moveTo>
                <a:lnTo>
                  <a:pt x="0" y="885189"/>
                </a:lnTo>
                <a:lnTo>
                  <a:pt x="0" y="0"/>
                </a:lnTo>
                <a:lnTo>
                  <a:pt x="2571750" y="0"/>
                </a:lnTo>
                <a:lnTo>
                  <a:pt x="2571750" y="885189"/>
                </a:lnTo>
                <a:lnTo>
                  <a:pt x="1285240" y="8851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87770" y="1539240"/>
            <a:ext cx="2124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400" spc="-290" dirty="0">
                <a:solidFill>
                  <a:prstClr val="black"/>
                </a:solidFill>
                <a:latin typeface="Arial Black"/>
                <a:cs typeface="Arial Black"/>
              </a:rPr>
              <a:t>Transamination</a:t>
            </a:r>
            <a:endParaRPr sz="24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03240" y="2540000"/>
            <a:ext cx="3032760" cy="1032510"/>
          </a:xfrm>
          <a:custGeom>
            <a:avLst/>
            <a:gdLst/>
            <a:ahLst/>
            <a:cxnLst/>
            <a:rect l="l" t="t" r="r" b="b"/>
            <a:pathLst>
              <a:path w="3032759" h="1032510">
                <a:moveTo>
                  <a:pt x="1516380" y="0"/>
                </a:moveTo>
                <a:lnTo>
                  <a:pt x="1445210" y="514"/>
                </a:lnTo>
                <a:lnTo>
                  <a:pt x="1375040" y="2043"/>
                </a:lnTo>
                <a:lnTo>
                  <a:pt x="1305928" y="4567"/>
                </a:lnTo>
                <a:lnTo>
                  <a:pt x="1237931" y="8065"/>
                </a:lnTo>
                <a:lnTo>
                  <a:pt x="1171108" y="12520"/>
                </a:lnTo>
                <a:lnTo>
                  <a:pt x="1105517" y="17909"/>
                </a:lnTo>
                <a:lnTo>
                  <a:pt x="1041217" y="24213"/>
                </a:lnTo>
                <a:lnTo>
                  <a:pt x="978265" y="31413"/>
                </a:lnTo>
                <a:lnTo>
                  <a:pt x="916721" y="39489"/>
                </a:lnTo>
                <a:lnTo>
                  <a:pt x="856643" y="48419"/>
                </a:lnTo>
                <a:lnTo>
                  <a:pt x="798088" y="58186"/>
                </a:lnTo>
                <a:lnTo>
                  <a:pt x="741115" y="68768"/>
                </a:lnTo>
                <a:lnTo>
                  <a:pt x="685783" y="80145"/>
                </a:lnTo>
                <a:lnTo>
                  <a:pt x="632149" y="92299"/>
                </a:lnTo>
                <a:lnTo>
                  <a:pt x="580273" y="105208"/>
                </a:lnTo>
                <a:lnTo>
                  <a:pt x="530211" y="118853"/>
                </a:lnTo>
                <a:lnTo>
                  <a:pt x="482024" y="133215"/>
                </a:lnTo>
                <a:lnTo>
                  <a:pt x="435768" y="148272"/>
                </a:lnTo>
                <a:lnTo>
                  <a:pt x="391503" y="164006"/>
                </a:lnTo>
                <a:lnTo>
                  <a:pt x="349286" y="180395"/>
                </a:lnTo>
                <a:lnTo>
                  <a:pt x="309176" y="197421"/>
                </a:lnTo>
                <a:lnTo>
                  <a:pt x="271231" y="215064"/>
                </a:lnTo>
                <a:lnTo>
                  <a:pt x="235510" y="233303"/>
                </a:lnTo>
                <a:lnTo>
                  <a:pt x="202071" y="252118"/>
                </a:lnTo>
                <a:lnTo>
                  <a:pt x="142270" y="291399"/>
                </a:lnTo>
                <a:lnTo>
                  <a:pt x="92297" y="332746"/>
                </a:lnTo>
                <a:lnTo>
                  <a:pt x="52616" y="376002"/>
                </a:lnTo>
                <a:lnTo>
                  <a:pt x="23696" y="421005"/>
                </a:lnTo>
                <a:lnTo>
                  <a:pt x="6001" y="467598"/>
                </a:lnTo>
                <a:lnTo>
                  <a:pt x="0" y="515620"/>
                </a:lnTo>
                <a:lnTo>
                  <a:pt x="1510" y="539902"/>
                </a:lnTo>
                <a:lnTo>
                  <a:pt x="13416" y="587418"/>
                </a:lnTo>
                <a:lnTo>
                  <a:pt x="36782" y="633403"/>
                </a:lnTo>
                <a:lnTo>
                  <a:pt x="71141" y="677699"/>
                </a:lnTo>
                <a:lnTo>
                  <a:pt x="116026" y="720149"/>
                </a:lnTo>
                <a:lnTo>
                  <a:pt x="170971" y="760594"/>
                </a:lnTo>
                <a:lnTo>
                  <a:pt x="235510" y="798875"/>
                </a:lnTo>
                <a:lnTo>
                  <a:pt x="271231" y="817155"/>
                </a:lnTo>
                <a:lnTo>
                  <a:pt x="309176" y="834836"/>
                </a:lnTo>
                <a:lnTo>
                  <a:pt x="349286" y="851896"/>
                </a:lnTo>
                <a:lnTo>
                  <a:pt x="391503" y="868317"/>
                </a:lnTo>
                <a:lnTo>
                  <a:pt x="435768" y="884078"/>
                </a:lnTo>
                <a:lnTo>
                  <a:pt x="482024" y="899161"/>
                </a:lnTo>
                <a:lnTo>
                  <a:pt x="530211" y="913544"/>
                </a:lnTo>
                <a:lnTo>
                  <a:pt x="580273" y="927209"/>
                </a:lnTo>
                <a:lnTo>
                  <a:pt x="632149" y="940136"/>
                </a:lnTo>
                <a:lnTo>
                  <a:pt x="685783" y="952304"/>
                </a:lnTo>
                <a:lnTo>
                  <a:pt x="741115" y="963694"/>
                </a:lnTo>
                <a:lnTo>
                  <a:pt x="798088" y="974287"/>
                </a:lnTo>
                <a:lnTo>
                  <a:pt x="856643" y="984062"/>
                </a:lnTo>
                <a:lnTo>
                  <a:pt x="916721" y="993001"/>
                </a:lnTo>
                <a:lnTo>
                  <a:pt x="978265" y="1001082"/>
                </a:lnTo>
                <a:lnTo>
                  <a:pt x="1041217" y="1008286"/>
                </a:lnTo>
                <a:lnTo>
                  <a:pt x="1105517" y="1014594"/>
                </a:lnTo>
                <a:lnTo>
                  <a:pt x="1171108" y="1019986"/>
                </a:lnTo>
                <a:lnTo>
                  <a:pt x="1237931" y="1024442"/>
                </a:lnTo>
                <a:lnTo>
                  <a:pt x="1305928" y="1027942"/>
                </a:lnTo>
                <a:lnTo>
                  <a:pt x="1375040" y="1030466"/>
                </a:lnTo>
                <a:lnTo>
                  <a:pt x="1445210" y="1031995"/>
                </a:lnTo>
                <a:lnTo>
                  <a:pt x="1516380" y="1032510"/>
                </a:lnTo>
                <a:lnTo>
                  <a:pt x="1587549" y="1031995"/>
                </a:lnTo>
                <a:lnTo>
                  <a:pt x="1657719" y="1030466"/>
                </a:lnTo>
                <a:lnTo>
                  <a:pt x="1726831" y="1027942"/>
                </a:lnTo>
                <a:lnTo>
                  <a:pt x="1794828" y="1024442"/>
                </a:lnTo>
                <a:lnTo>
                  <a:pt x="1861651" y="1019986"/>
                </a:lnTo>
                <a:lnTo>
                  <a:pt x="1927242" y="1014594"/>
                </a:lnTo>
                <a:lnTo>
                  <a:pt x="1991542" y="1008286"/>
                </a:lnTo>
                <a:lnTo>
                  <a:pt x="2054494" y="1001082"/>
                </a:lnTo>
                <a:lnTo>
                  <a:pt x="2116038" y="993001"/>
                </a:lnTo>
                <a:lnTo>
                  <a:pt x="2176116" y="984062"/>
                </a:lnTo>
                <a:lnTo>
                  <a:pt x="2234671" y="974287"/>
                </a:lnTo>
                <a:lnTo>
                  <a:pt x="2291644" y="963694"/>
                </a:lnTo>
                <a:lnTo>
                  <a:pt x="2346976" y="952304"/>
                </a:lnTo>
                <a:lnTo>
                  <a:pt x="2400610" y="940136"/>
                </a:lnTo>
                <a:lnTo>
                  <a:pt x="2452486" y="927209"/>
                </a:lnTo>
                <a:lnTo>
                  <a:pt x="2502548" y="913544"/>
                </a:lnTo>
                <a:lnTo>
                  <a:pt x="2550735" y="899161"/>
                </a:lnTo>
                <a:lnTo>
                  <a:pt x="2596991" y="884078"/>
                </a:lnTo>
                <a:lnTo>
                  <a:pt x="2641256" y="868317"/>
                </a:lnTo>
                <a:lnTo>
                  <a:pt x="2683473" y="851896"/>
                </a:lnTo>
                <a:lnTo>
                  <a:pt x="2723583" y="834836"/>
                </a:lnTo>
                <a:lnTo>
                  <a:pt x="2761528" y="817155"/>
                </a:lnTo>
                <a:lnTo>
                  <a:pt x="2797249" y="798875"/>
                </a:lnTo>
                <a:lnTo>
                  <a:pt x="2830688" y="780015"/>
                </a:lnTo>
                <a:lnTo>
                  <a:pt x="2890489" y="740632"/>
                </a:lnTo>
                <a:lnTo>
                  <a:pt x="2940462" y="699165"/>
                </a:lnTo>
                <a:lnTo>
                  <a:pt x="2980143" y="655772"/>
                </a:lnTo>
                <a:lnTo>
                  <a:pt x="3009063" y="610612"/>
                </a:lnTo>
                <a:lnTo>
                  <a:pt x="3026758" y="563841"/>
                </a:lnTo>
                <a:lnTo>
                  <a:pt x="3032760" y="515620"/>
                </a:lnTo>
                <a:lnTo>
                  <a:pt x="3031249" y="491440"/>
                </a:lnTo>
                <a:lnTo>
                  <a:pt x="3019343" y="444113"/>
                </a:lnTo>
                <a:lnTo>
                  <a:pt x="2995977" y="398295"/>
                </a:lnTo>
                <a:lnTo>
                  <a:pt x="2961618" y="354146"/>
                </a:lnTo>
                <a:lnTo>
                  <a:pt x="2916733" y="311824"/>
                </a:lnTo>
                <a:lnTo>
                  <a:pt x="2861788" y="271490"/>
                </a:lnTo>
                <a:lnTo>
                  <a:pt x="2797249" y="233303"/>
                </a:lnTo>
                <a:lnTo>
                  <a:pt x="2761528" y="215064"/>
                </a:lnTo>
                <a:lnTo>
                  <a:pt x="2723583" y="197421"/>
                </a:lnTo>
                <a:lnTo>
                  <a:pt x="2683473" y="180395"/>
                </a:lnTo>
                <a:lnTo>
                  <a:pt x="2641256" y="164006"/>
                </a:lnTo>
                <a:lnTo>
                  <a:pt x="2596991" y="148272"/>
                </a:lnTo>
                <a:lnTo>
                  <a:pt x="2550735" y="133215"/>
                </a:lnTo>
                <a:lnTo>
                  <a:pt x="2502548" y="118853"/>
                </a:lnTo>
                <a:lnTo>
                  <a:pt x="2452486" y="105208"/>
                </a:lnTo>
                <a:lnTo>
                  <a:pt x="2400610" y="92299"/>
                </a:lnTo>
                <a:lnTo>
                  <a:pt x="2346976" y="80145"/>
                </a:lnTo>
                <a:lnTo>
                  <a:pt x="2291644" y="68768"/>
                </a:lnTo>
                <a:lnTo>
                  <a:pt x="2234671" y="58186"/>
                </a:lnTo>
                <a:lnTo>
                  <a:pt x="2176116" y="48419"/>
                </a:lnTo>
                <a:lnTo>
                  <a:pt x="2116038" y="39489"/>
                </a:lnTo>
                <a:lnTo>
                  <a:pt x="2054494" y="31413"/>
                </a:lnTo>
                <a:lnTo>
                  <a:pt x="1991542" y="24213"/>
                </a:lnTo>
                <a:lnTo>
                  <a:pt x="1927242" y="17909"/>
                </a:lnTo>
                <a:lnTo>
                  <a:pt x="1861651" y="12520"/>
                </a:lnTo>
                <a:lnTo>
                  <a:pt x="1794828" y="8065"/>
                </a:lnTo>
                <a:lnTo>
                  <a:pt x="1726831" y="4567"/>
                </a:lnTo>
                <a:lnTo>
                  <a:pt x="1657719" y="2043"/>
                </a:lnTo>
                <a:lnTo>
                  <a:pt x="1587549" y="514"/>
                </a:lnTo>
                <a:lnTo>
                  <a:pt x="151638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03240" y="2540000"/>
            <a:ext cx="3032760" cy="1032510"/>
          </a:xfrm>
          <a:custGeom>
            <a:avLst/>
            <a:gdLst/>
            <a:ahLst/>
            <a:cxnLst/>
            <a:rect l="l" t="t" r="r" b="b"/>
            <a:pathLst>
              <a:path w="3032759" h="1032510">
                <a:moveTo>
                  <a:pt x="1516380" y="0"/>
                </a:moveTo>
                <a:lnTo>
                  <a:pt x="1587549" y="514"/>
                </a:lnTo>
                <a:lnTo>
                  <a:pt x="1657719" y="2043"/>
                </a:lnTo>
                <a:lnTo>
                  <a:pt x="1726831" y="4567"/>
                </a:lnTo>
                <a:lnTo>
                  <a:pt x="1794828" y="8065"/>
                </a:lnTo>
                <a:lnTo>
                  <a:pt x="1861651" y="12520"/>
                </a:lnTo>
                <a:lnTo>
                  <a:pt x="1927242" y="17909"/>
                </a:lnTo>
                <a:lnTo>
                  <a:pt x="1991542" y="24213"/>
                </a:lnTo>
                <a:lnTo>
                  <a:pt x="2054494" y="31413"/>
                </a:lnTo>
                <a:lnTo>
                  <a:pt x="2116038" y="39489"/>
                </a:lnTo>
                <a:lnTo>
                  <a:pt x="2176116" y="48419"/>
                </a:lnTo>
                <a:lnTo>
                  <a:pt x="2234671" y="58186"/>
                </a:lnTo>
                <a:lnTo>
                  <a:pt x="2291644" y="68768"/>
                </a:lnTo>
                <a:lnTo>
                  <a:pt x="2346976" y="80145"/>
                </a:lnTo>
                <a:lnTo>
                  <a:pt x="2400610" y="92299"/>
                </a:lnTo>
                <a:lnTo>
                  <a:pt x="2452486" y="105208"/>
                </a:lnTo>
                <a:lnTo>
                  <a:pt x="2502548" y="118853"/>
                </a:lnTo>
                <a:lnTo>
                  <a:pt x="2550735" y="133215"/>
                </a:lnTo>
                <a:lnTo>
                  <a:pt x="2596991" y="148272"/>
                </a:lnTo>
                <a:lnTo>
                  <a:pt x="2641256" y="164006"/>
                </a:lnTo>
                <a:lnTo>
                  <a:pt x="2683473" y="180395"/>
                </a:lnTo>
                <a:lnTo>
                  <a:pt x="2723583" y="197421"/>
                </a:lnTo>
                <a:lnTo>
                  <a:pt x="2761528" y="215064"/>
                </a:lnTo>
                <a:lnTo>
                  <a:pt x="2797249" y="233303"/>
                </a:lnTo>
                <a:lnTo>
                  <a:pt x="2830688" y="252118"/>
                </a:lnTo>
                <a:lnTo>
                  <a:pt x="2890489" y="291399"/>
                </a:lnTo>
                <a:lnTo>
                  <a:pt x="2940462" y="332746"/>
                </a:lnTo>
                <a:lnTo>
                  <a:pt x="2980143" y="376002"/>
                </a:lnTo>
                <a:lnTo>
                  <a:pt x="3009063" y="421005"/>
                </a:lnTo>
                <a:lnTo>
                  <a:pt x="3026758" y="467598"/>
                </a:lnTo>
                <a:lnTo>
                  <a:pt x="3032760" y="515620"/>
                </a:lnTo>
                <a:lnTo>
                  <a:pt x="3031249" y="539902"/>
                </a:lnTo>
                <a:lnTo>
                  <a:pt x="3019343" y="587418"/>
                </a:lnTo>
                <a:lnTo>
                  <a:pt x="2995977" y="633403"/>
                </a:lnTo>
                <a:lnTo>
                  <a:pt x="2961618" y="677699"/>
                </a:lnTo>
                <a:lnTo>
                  <a:pt x="2916733" y="720149"/>
                </a:lnTo>
                <a:lnTo>
                  <a:pt x="2861788" y="760594"/>
                </a:lnTo>
                <a:lnTo>
                  <a:pt x="2797249" y="798875"/>
                </a:lnTo>
                <a:lnTo>
                  <a:pt x="2761528" y="817155"/>
                </a:lnTo>
                <a:lnTo>
                  <a:pt x="2723583" y="834836"/>
                </a:lnTo>
                <a:lnTo>
                  <a:pt x="2683473" y="851896"/>
                </a:lnTo>
                <a:lnTo>
                  <a:pt x="2641256" y="868317"/>
                </a:lnTo>
                <a:lnTo>
                  <a:pt x="2596991" y="884078"/>
                </a:lnTo>
                <a:lnTo>
                  <a:pt x="2550735" y="899161"/>
                </a:lnTo>
                <a:lnTo>
                  <a:pt x="2502548" y="913544"/>
                </a:lnTo>
                <a:lnTo>
                  <a:pt x="2452486" y="927209"/>
                </a:lnTo>
                <a:lnTo>
                  <a:pt x="2400610" y="940136"/>
                </a:lnTo>
                <a:lnTo>
                  <a:pt x="2346976" y="952304"/>
                </a:lnTo>
                <a:lnTo>
                  <a:pt x="2291644" y="963694"/>
                </a:lnTo>
                <a:lnTo>
                  <a:pt x="2234671" y="974287"/>
                </a:lnTo>
                <a:lnTo>
                  <a:pt x="2176116" y="984062"/>
                </a:lnTo>
                <a:lnTo>
                  <a:pt x="2116038" y="993001"/>
                </a:lnTo>
                <a:lnTo>
                  <a:pt x="2054494" y="1001082"/>
                </a:lnTo>
                <a:lnTo>
                  <a:pt x="1991542" y="1008286"/>
                </a:lnTo>
                <a:lnTo>
                  <a:pt x="1927242" y="1014594"/>
                </a:lnTo>
                <a:lnTo>
                  <a:pt x="1861651" y="1019986"/>
                </a:lnTo>
                <a:lnTo>
                  <a:pt x="1794828" y="1024442"/>
                </a:lnTo>
                <a:lnTo>
                  <a:pt x="1726831" y="1027942"/>
                </a:lnTo>
                <a:lnTo>
                  <a:pt x="1657719" y="1030466"/>
                </a:lnTo>
                <a:lnTo>
                  <a:pt x="1587549" y="1031995"/>
                </a:lnTo>
                <a:lnTo>
                  <a:pt x="1516380" y="1032510"/>
                </a:lnTo>
                <a:lnTo>
                  <a:pt x="1445210" y="1031995"/>
                </a:lnTo>
                <a:lnTo>
                  <a:pt x="1375040" y="1030466"/>
                </a:lnTo>
                <a:lnTo>
                  <a:pt x="1305928" y="1027942"/>
                </a:lnTo>
                <a:lnTo>
                  <a:pt x="1237931" y="1024442"/>
                </a:lnTo>
                <a:lnTo>
                  <a:pt x="1171108" y="1019986"/>
                </a:lnTo>
                <a:lnTo>
                  <a:pt x="1105517" y="1014594"/>
                </a:lnTo>
                <a:lnTo>
                  <a:pt x="1041217" y="1008286"/>
                </a:lnTo>
                <a:lnTo>
                  <a:pt x="978265" y="1001082"/>
                </a:lnTo>
                <a:lnTo>
                  <a:pt x="916721" y="993001"/>
                </a:lnTo>
                <a:lnTo>
                  <a:pt x="856643" y="984062"/>
                </a:lnTo>
                <a:lnTo>
                  <a:pt x="798088" y="974287"/>
                </a:lnTo>
                <a:lnTo>
                  <a:pt x="741115" y="963694"/>
                </a:lnTo>
                <a:lnTo>
                  <a:pt x="685783" y="952304"/>
                </a:lnTo>
                <a:lnTo>
                  <a:pt x="632149" y="940136"/>
                </a:lnTo>
                <a:lnTo>
                  <a:pt x="580273" y="927209"/>
                </a:lnTo>
                <a:lnTo>
                  <a:pt x="530211" y="913544"/>
                </a:lnTo>
                <a:lnTo>
                  <a:pt x="482024" y="899161"/>
                </a:lnTo>
                <a:lnTo>
                  <a:pt x="435768" y="884078"/>
                </a:lnTo>
                <a:lnTo>
                  <a:pt x="391503" y="868317"/>
                </a:lnTo>
                <a:lnTo>
                  <a:pt x="349286" y="851896"/>
                </a:lnTo>
                <a:lnTo>
                  <a:pt x="309176" y="834836"/>
                </a:lnTo>
                <a:lnTo>
                  <a:pt x="271231" y="817155"/>
                </a:lnTo>
                <a:lnTo>
                  <a:pt x="235510" y="798875"/>
                </a:lnTo>
                <a:lnTo>
                  <a:pt x="202071" y="780015"/>
                </a:lnTo>
                <a:lnTo>
                  <a:pt x="142270" y="740632"/>
                </a:lnTo>
                <a:lnTo>
                  <a:pt x="92297" y="699165"/>
                </a:lnTo>
                <a:lnTo>
                  <a:pt x="52616" y="655772"/>
                </a:lnTo>
                <a:lnTo>
                  <a:pt x="23696" y="610612"/>
                </a:lnTo>
                <a:lnTo>
                  <a:pt x="6001" y="563841"/>
                </a:lnTo>
                <a:lnTo>
                  <a:pt x="0" y="515620"/>
                </a:lnTo>
                <a:lnTo>
                  <a:pt x="1510" y="491440"/>
                </a:lnTo>
                <a:lnTo>
                  <a:pt x="13416" y="444113"/>
                </a:lnTo>
                <a:lnTo>
                  <a:pt x="36782" y="398295"/>
                </a:lnTo>
                <a:lnTo>
                  <a:pt x="71141" y="354146"/>
                </a:lnTo>
                <a:lnTo>
                  <a:pt x="116026" y="311824"/>
                </a:lnTo>
                <a:lnTo>
                  <a:pt x="170971" y="271490"/>
                </a:lnTo>
                <a:lnTo>
                  <a:pt x="235510" y="233303"/>
                </a:lnTo>
                <a:lnTo>
                  <a:pt x="271231" y="215064"/>
                </a:lnTo>
                <a:lnTo>
                  <a:pt x="309176" y="197421"/>
                </a:lnTo>
                <a:lnTo>
                  <a:pt x="349286" y="180395"/>
                </a:lnTo>
                <a:lnTo>
                  <a:pt x="391503" y="164006"/>
                </a:lnTo>
                <a:lnTo>
                  <a:pt x="435768" y="148272"/>
                </a:lnTo>
                <a:lnTo>
                  <a:pt x="482024" y="133215"/>
                </a:lnTo>
                <a:lnTo>
                  <a:pt x="530211" y="118853"/>
                </a:lnTo>
                <a:lnTo>
                  <a:pt x="580273" y="105208"/>
                </a:lnTo>
                <a:lnTo>
                  <a:pt x="632149" y="92299"/>
                </a:lnTo>
                <a:lnTo>
                  <a:pt x="685783" y="80145"/>
                </a:lnTo>
                <a:lnTo>
                  <a:pt x="741115" y="68768"/>
                </a:lnTo>
                <a:lnTo>
                  <a:pt x="798088" y="58186"/>
                </a:lnTo>
                <a:lnTo>
                  <a:pt x="856643" y="48419"/>
                </a:lnTo>
                <a:lnTo>
                  <a:pt x="916721" y="39489"/>
                </a:lnTo>
                <a:lnTo>
                  <a:pt x="978265" y="31413"/>
                </a:lnTo>
                <a:lnTo>
                  <a:pt x="1041217" y="24213"/>
                </a:lnTo>
                <a:lnTo>
                  <a:pt x="1105517" y="17909"/>
                </a:lnTo>
                <a:lnTo>
                  <a:pt x="1171108" y="12520"/>
                </a:lnTo>
                <a:lnTo>
                  <a:pt x="1237931" y="8065"/>
                </a:lnTo>
                <a:lnTo>
                  <a:pt x="1305928" y="4567"/>
                </a:lnTo>
                <a:lnTo>
                  <a:pt x="1375040" y="2043"/>
                </a:lnTo>
                <a:lnTo>
                  <a:pt x="1445210" y="514"/>
                </a:lnTo>
                <a:lnTo>
                  <a:pt x="15163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03240" y="254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36000" y="3572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96000" y="2738120"/>
            <a:ext cx="1974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000" spc="-235" dirty="0">
                <a:solidFill>
                  <a:prstClr val="black"/>
                </a:solidFill>
                <a:latin typeface="Arial Black"/>
                <a:cs typeface="Arial Black"/>
              </a:rPr>
              <a:t>Deamination</a:t>
            </a:r>
            <a:r>
              <a:rPr sz="2000" spc="-170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000" spc="-310" dirty="0">
                <a:solidFill>
                  <a:prstClr val="black"/>
                </a:solidFill>
                <a:latin typeface="Arial Black"/>
                <a:cs typeface="Arial Black"/>
              </a:rPr>
              <a:t>with</a:t>
            </a:r>
            <a:endParaRPr sz="20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1140" y="1074419"/>
            <a:ext cx="1757680" cy="361950"/>
          </a:xfrm>
          <a:prstGeom prst="rect">
            <a:avLst/>
          </a:prstGeom>
          <a:solidFill>
            <a:srgbClr val="CA87E5"/>
          </a:solidFill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5730" algn="r" rtl="1">
              <a:lnSpc>
                <a:spcPts val="2850"/>
              </a:lnSpc>
            </a:pPr>
            <a:r>
              <a:rPr sz="2400" spc="-300" dirty="0">
                <a:solidFill>
                  <a:prstClr val="black"/>
                </a:solidFill>
                <a:latin typeface="Arial Black"/>
                <a:cs typeface="Arial Black"/>
              </a:rPr>
              <a:t>Amino</a:t>
            </a:r>
            <a:r>
              <a:rPr sz="2400" spc="-165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400" spc="-305" dirty="0">
                <a:solidFill>
                  <a:prstClr val="black"/>
                </a:solidFill>
                <a:latin typeface="Arial Black"/>
                <a:cs typeface="Arial Black"/>
              </a:rPr>
              <a:t>acid</a:t>
            </a:r>
            <a:endParaRPr sz="24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0029" y="2743200"/>
            <a:ext cx="2452370" cy="332740"/>
          </a:xfrm>
          <a:prstGeom prst="rect">
            <a:avLst/>
          </a:prstGeom>
          <a:solidFill>
            <a:srgbClr val="CA87E5"/>
          </a:solidFill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0670" algn="r" rtl="1">
              <a:lnSpc>
                <a:spcPts val="2620"/>
              </a:lnSpc>
            </a:pPr>
            <a:r>
              <a:rPr sz="2400" dirty="0">
                <a:solidFill>
                  <a:prstClr val="black"/>
                </a:solidFill>
                <a:latin typeface="Symbol"/>
                <a:cs typeface="Symbol"/>
              </a:rPr>
              <a:t>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-ketoglutarate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43200" y="4122420"/>
            <a:ext cx="942340" cy="275590"/>
          </a:xfrm>
          <a:custGeom>
            <a:avLst/>
            <a:gdLst/>
            <a:ahLst/>
            <a:cxnLst/>
            <a:rect l="l" t="t" r="r" b="b"/>
            <a:pathLst>
              <a:path w="942339" h="275589">
                <a:moveTo>
                  <a:pt x="471169" y="0"/>
                </a:moveTo>
                <a:lnTo>
                  <a:pt x="399797" y="1449"/>
                </a:lnTo>
                <a:lnTo>
                  <a:pt x="332260" y="5675"/>
                </a:lnTo>
                <a:lnTo>
                  <a:pt x="269182" y="12494"/>
                </a:lnTo>
                <a:lnTo>
                  <a:pt x="211189" y="21724"/>
                </a:lnTo>
                <a:lnTo>
                  <a:pt x="158903" y="33181"/>
                </a:lnTo>
                <a:lnTo>
                  <a:pt x="112949" y="46681"/>
                </a:lnTo>
                <a:lnTo>
                  <a:pt x="73951" y="62042"/>
                </a:lnTo>
                <a:lnTo>
                  <a:pt x="19320" y="97614"/>
                </a:lnTo>
                <a:lnTo>
                  <a:pt x="0" y="138429"/>
                </a:lnTo>
                <a:lnTo>
                  <a:pt x="4934" y="159085"/>
                </a:lnTo>
                <a:lnTo>
                  <a:pt x="42534" y="196996"/>
                </a:lnTo>
                <a:lnTo>
                  <a:pt x="112949" y="229114"/>
                </a:lnTo>
                <a:lnTo>
                  <a:pt x="158903" y="242528"/>
                </a:lnTo>
                <a:lnTo>
                  <a:pt x="211189" y="253926"/>
                </a:lnTo>
                <a:lnTo>
                  <a:pt x="269182" y="263120"/>
                </a:lnTo>
                <a:lnTo>
                  <a:pt x="332260" y="269922"/>
                </a:lnTo>
                <a:lnTo>
                  <a:pt x="399797" y="274141"/>
                </a:lnTo>
                <a:lnTo>
                  <a:pt x="471169" y="275589"/>
                </a:lnTo>
                <a:lnTo>
                  <a:pt x="542256" y="274141"/>
                </a:lnTo>
                <a:lnTo>
                  <a:pt x="609616" y="269922"/>
                </a:lnTo>
                <a:lnTo>
                  <a:pt x="672607" y="263120"/>
                </a:lnTo>
                <a:lnTo>
                  <a:pt x="730589" y="253926"/>
                </a:lnTo>
                <a:lnTo>
                  <a:pt x="782921" y="242528"/>
                </a:lnTo>
                <a:lnTo>
                  <a:pt x="828960" y="229114"/>
                </a:lnTo>
                <a:lnTo>
                  <a:pt x="868067" y="213874"/>
                </a:lnTo>
                <a:lnTo>
                  <a:pt x="922916" y="178671"/>
                </a:lnTo>
                <a:lnTo>
                  <a:pt x="942339" y="138429"/>
                </a:lnTo>
                <a:lnTo>
                  <a:pt x="937377" y="117458"/>
                </a:lnTo>
                <a:lnTo>
                  <a:pt x="899599" y="79081"/>
                </a:lnTo>
                <a:lnTo>
                  <a:pt x="828960" y="46681"/>
                </a:lnTo>
                <a:lnTo>
                  <a:pt x="782921" y="33181"/>
                </a:lnTo>
                <a:lnTo>
                  <a:pt x="730589" y="21724"/>
                </a:lnTo>
                <a:lnTo>
                  <a:pt x="672607" y="12494"/>
                </a:lnTo>
                <a:lnTo>
                  <a:pt x="609616" y="5675"/>
                </a:lnTo>
                <a:lnTo>
                  <a:pt x="542256" y="1449"/>
                </a:lnTo>
                <a:lnTo>
                  <a:pt x="4711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43200" y="4122420"/>
            <a:ext cx="942340" cy="275590"/>
          </a:xfrm>
          <a:custGeom>
            <a:avLst/>
            <a:gdLst/>
            <a:ahLst/>
            <a:cxnLst/>
            <a:rect l="l" t="t" r="r" b="b"/>
            <a:pathLst>
              <a:path w="942339" h="275589">
                <a:moveTo>
                  <a:pt x="471169" y="0"/>
                </a:moveTo>
                <a:lnTo>
                  <a:pt x="542256" y="1449"/>
                </a:lnTo>
                <a:lnTo>
                  <a:pt x="609616" y="5675"/>
                </a:lnTo>
                <a:lnTo>
                  <a:pt x="672607" y="12494"/>
                </a:lnTo>
                <a:lnTo>
                  <a:pt x="730589" y="21724"/>
                </a:lnTo>
                <a:lnTo>
                  <a:pt x="782921" y="33181"/>
                </a:lnTo>
                <a:lnTo>
                  <a:pt x="828960" y="46681"/>
                </a:lnTo>
                <a:lnTo>
                  <a:pt x="868067" y="62042"/>
                </a:lnTo>
                <a:lnTo>
                  <a:pt x="922916" y="97614"/>
                </a:lnTo>
                <a:lnTo>
                  <a:pt x="942339" y="138429"/>
                </a:lnTo>
                <a:lnTo>
                  <a:pt x="937377" y="159085"/>
                </a:lnTo>
                <a:lnTo>
                  <a:pt x="899599" y="196996"/>
                </a:lnTo>
                <a:lnTo>
                  <a:pt x="828960" y="229114"/>
                </a:lnTo>
                <a:lnTo>
                  <a:pt x="782921" y="242528"/>
                </a:lnTo>
                <a:lnTo>
                  <a:pt x="730589" y="253926"/>
                </a:lnTo>
                <a:lnTo>
                  <a:pt x="672607" y="263120"/>
                </a:lnTo>
                <a:lnTo>
                  <a:pt x="609616" y="269922"/>
                </a:lnTo>
                <a:lnTo>
                  <a:pt x="542256" y="274141"/>
                </a:lnTo>
                <a:lnTo>
                  <a:pt x="471169" y="275589"/>
                </a:lnTo>
                <a:lnTo>
                  <a:pt x="399797" y="274141"/>
                </a:lnTo>
                <a:lnTo>
                  <a:pt x="332260" y="269922"/>
                </a:lnTo>
                <a:lnTo>
                  <a:pt x="269182" y="263120"/>
                </a:lnTo>
                <a:lnTo>
                  <a:pt x="211189" y="253926"/>
                </a:lnTo>
                <a:lnTo>
                  <a:pt x="158903" y="242528"/>
                </a:lnTo>
                <a:lnTo>
                  <a:pt x="112949" y="229114"/>
                </a:lnTo>
                <a:lnTo>
                  <a:pt x="73951" y="213874"/>
                </a:lnTo>
                <a:lnTo>
                  <a:pt x="19320" y="178671"/>
                </a:lnTo>
                <a:lnTo>
                  <a:pt x="0" y="138429"/>
                </a:lnTo>
                <a:lnTo>
                  <a:pt x="4934" y="117458"/>
                </a:lnTo>
                <a:lnTo>
                  <a:pt x="42534" y="79081"/>
                </a:lnTo>
                <a:lnTo>
                  <a:pt x="112949" y="46681"/>
                </a:lnTo>
                <a:lnTo>
                  <a:pt x="158903" y="33181"/>
                </a:lnTo>
                <a:lnTo>
                  <a:pt x="211189" y="21724"/>
                </a:lnTo>
                <a:lnTo>
                  <a:pt x="269182" y="12494"/>
                </a:lnTo>
                <a:lnTo>
                  <a:pt x="332260" y="5675"/>
                </a:lnTo>
                <a:lnTo>
                  <a:pt x="399797" y="1449"/>
                </a:lnTo>
                <a:lnTo>
                  <a:pt x="471169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743200" y="4122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685540" y="4399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1762" y="3207384"/>
            <a:ext cx="8766175" cy="29879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0" algn="r" rtl="1">
              <a:spcBef>
                <a:spcPts val="1330"/>
              </a:spcBef>
            </a:pPr>
            <a:endParaRPr lang="ar-EG" sz="1500" b="1" spc="405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0" algn="r" rtl="1">
              <a:spcBef>
                <a:spcPts val="1330"/>
              </a:spcBef>
            </a:pPr>
            <a:r>
              <a:rPr sz="1500" b="1" spc="405" dirty="0">
                <a:solidFill>
                  <a:prstClr val="black"/>
                </a:solidFill>
                <a:latin typeface="Times New Roman"/>
                <a:cs typeface="Times New Roman"/>
              </a:rPr>
              <a:t>Glutamate</a:t>
            </a:r>
            <a:r>
              <a:rPr sz="1500" b="1" spc="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b="1" spc="400" dirty="0">
                <a:solidFill>
                  <a:prstClr val="black"/>
                </a:solidFill>
                <a:latin typeface="Times New Roman"/>
                <a:cs typeface="Times New Roman"/>
              </a:rPr>
              <a:t>dehydrogenase</a:t>
            </a: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r" rtl="1">
              <a:spcBef>
                <a:spcPts val="25"/>
              </a:spcBef>
            </a:pPr>
            <a:endParaRPr sz="2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" marR="313055" indent="58419">
              <a:spcBef>
                <a:spcPts val="570"/>
              </a:spcBef>
            </a:pPr>
            <a:endParaRPr lang="ar-EG" sz="2000" dirty="0">
              <a:solidFill>
                <a:srgbClr val="2E2E8C"/>
              </a:solidFill>
              <a:latin typeface="Times New Roman"/>
              <a:cs typeface="Times New Roman"/>
            </a:endParaRPr>
          </a:p>
          <a:p>
            <a:pPr marL="165735">
              <a:spcBef>
                <a:spcPts val="10"/>
              </a:spcBef>
              <a:tabLst>
                <a:tab pos="7646034" algn="l"/>
              </a:tabLst>
            </a:pPr>
            <a:r>
              <a:rPr spc="-5" dirty="0">
                <a:solidFill>
                  <a:srgbClr val="2E2E8C"/>
                </a:solidFill>
                <a:latin typeface="Times New Roman"/>
                <a:cs typeface="Times New Roman"/>
              </a:rPr>
              <a:t>So…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2E2E8C"/>
                </a:solidFill>
                <a:latin typeface="Times New Roman"/>
                <a:cs typeface="Times New Roman"/>
              </a:rPr>
              <a:t>most </a:t>
            </a:r>
            <a:r>
              <a:rPr sz="2000" b="1" dirty="0">
                <a:solidFill>
                  <a:srgbClr val="2E2E8C"/>
                </a:solidFill>
                <a:latin typeface="Times New Roman"/>
                <a:cs typeface="Times New Roman"/>
              </a:rPr>
              <a:t>important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and </a:t>
            </a:r>
            <a:r>
              <a:rPr sz="2000" b="1" spc="-5" dirty="0">
                <a:solidFill>
                  <a:srgbClr val="2E2E8C"/>
                </a:solidFill>
                <a:latin typeface="Times New Roman"/>
                <a:cs typeface="Times New Roman"/>
              </a:rPr>
              <a:t>rapid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way to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deamination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of</a:t>
            </a:r>
            <a:r>
              <a:rPr sz="2000" spc="14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amino</a:t>
            </a:r>
            <a:r>
              <a:rPr sz="2000" spc="1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acids	</a:t>
            </a:r>
            <a:r>
              <a:rPr sz="2000" b="1" spc="-5" dirty="0">
                <a:solidFill>
                  <a:srgbClr val="2E2E8C"/>
                </a:solidFill>
                <a:latin typeface="Times New Roman"/>
                <a:cs typeface="Times New Roman"/>
              </a:rPr>
              <a:t>is</a:t>
            </a:r>
            <a:r>
              <a:rPr sz="2000" b="1" spc="-1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2E8C"/>
                </a:solidFill>
                <a:latin typeface="Times New Roman"/>
                <a:cs typeface="Times New Roman"/>
              </a:rPr>
              <a:t>first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">
              <a:tabLst>
                <a:tab pos="3907154" algn="l"/>
              </a:tabLst>
            </a:pP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transamination</a:t>
            </a:r>
            <a:r>
              <a:rPr sz="2000" spc="20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with</a:t>
            </a:r>
            <a:r>
              <a:rPr sz="2000" spc="4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Symbol"/>
                <a:cs typeface="Symbol"/>
              </a:rPr>
              <a:t>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-ketoglutarate	</a:t>
            </a:r>
            <a:r>
              <a:rPr sz="2000" b="1" spc="-5" dirty="0">
                <a:solidFill>
                  <a:srgbClr val="2E2E8C"/>
                </a:solidFill>
                <a:latin typeface="Times New Roman"/>
                <a:cs typeface="Times New Roman"/>
              </a:rPr>
              <a:t>followed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deamination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of</a:t>
            </a:r>
            <a:r>
              <a:rPr sz="2000" spc="10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glutamate</a:t>
            </a:r>
            <a:r>
              <a:rPr spc="-5" dirty="0">
                <a:solidFill>
                  <a:srgbClr val="2E2E8C"/>
                </a:solidFill>
                <a:latin typeface="Times New Roman"/>
                <a:cs typeface="Times New Roman"/>
              </a:rPr>
              <a:t>.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81200" marR="17780" indent="-1525270">
              <a:tabLst>
                <a:tab pos="2962910" algn="l"/>
                <a:tab pos="3192780" algn="l"/>
                <a:tab pos="5454650" algn="l"/>
                <a:tab pos="6774180" algn="l"/>
                <a:tab pos="8740140" algn="l"/>
              </a:tabLst>
            </a:pPr>
            <a:r>
              <a:rPr sz="2400" spc="-5" dirty="0">
                <a:solidFill>
                  <a:srgbClr val="00514F"/>
                </a:solidFill>
                <a:latin typeface="Times New Roman"/>
                <a:cs typeface="Times New Roman"/>
              </a:rPr>
              <a:t>Therefore</a:t>
            </a:r>
            <a:r>
              <a:rPr sz="2400" spc="3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glutamate	through</a:t>
            </a:r>
            <a:r>
              <a:rPr sz="2400" b="1" spc="25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transdeamination	serves</a:t>
            </a:r>
            <a:r>
              <a:rPr sz="2400" b="1" spc="-4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514F"/>
                </a:solidFill>
                <a:latin typeface="Times New Roman"/>
                <a:cs typeface="Times New Roman"/>
              </a:rPr>
              <a:t>to</a:t>
            </a:r>
            <a:r>
              <a:rPr sz="2400" b="1" spc="-4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35" dirty="0">
                <a:solidFill>
                  <a:srgbClr val="00514F"/>
                </a:solidFill>
                <a:latin typeface="Times New Roman"/>
                <a:cs typeface="Times New Roman"/>
              </a:rPr>
              <a:t>a </a:t>
            </a:r>
            <a:r>
              <a:rPr sz="2400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funnel	</a:t>
            </a:r>
            <a:r>
              <a:rPr sz="2400" b="1" dirty="0">
                <a:solidFill>
                  <a:srgbClr val="00514F"/>
                </a:solidFill>
                <a:latin typeface="Times New Roman"/>
                <a:cs typeface="Times New Roman"/>
              </a:rPr>
              <a:t>ammonia from</a:t>
            </a:r>
            <a:r>
              <a:rPr sz="2400" b="1" spc="5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514F"/>
                </a:solidFill>
                <a:latin typeface="Times New Roman"/>
                <a:cs typeface="Times New Roman"/>
              </a:rPr>
              <a:t>all	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amino acids.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14850" y="2231389"/>
            <a:ext cx="1102360" cy="496570"/>
          </a:xfrm>
          <a:custGeom>
            <a:avLst/>
            <a:gdLst/>
            <a:ahLst/>
            <a:cxnLst/>
            <a:rect l="l" t="t" r="r" b="b"/>
            <a:pathLst>
              <a:path w="1102360" h="496569">
                <a:moveTo>
                  <a:pt x="551179" y="0"/>
                </a:moveTo>
                <a:lnTo>
                  <a:pt x="485420" y="1624"/>
                </a:lnTo>
                <a:lnTo>
                  <a:pt x="422276" y="6390"/>
                </a:lnTo>
                <a:lnTo>
                  <a:pt x="362110" y="14133"/>
                </a:lnTo>
                <a:lnTo>
                  <a:pt x="305281" y="24689"/>
                </a:lnTo>
                <a:lnTo>
                  <a:pt x="252151" y="37894"/>
                </a:lnTo>
                <a:lnTo>
                  <a:pt x="203081" y="53584"/>
                </a:lnTo>
                <a:lnTo>
                  <a:pt x="158432" y="71596"/>
                </a:lnTo>
                <a:lnTo>
                  <a:pt x="118565" y="91765"/>
                </a:lnTo>
                <a:lnTo>
                  <a:pt x="83841" y="113929"/>
                </a:lnTo>
                <a:lnTo>
                  <a:pt x="31265" y="163582"/>
                </a:lnTo>
                <a:lnTo>
                  <a:pt x="3594" y="219244"/>
                </a:lnTo>
                <a:lnTo>
                  <a:pt x="0" y="248920"/>
                </a:lnTo>
                <a:lnTo>
                  <a:pt x="3594" y="278341"/>
                </a:lnTo>
                <a:lnTo>
                  <a:pt x="31265" y="333603"/>
                </a:lnTo>
                <a:lnTo>
                  <a:pt x="83841" y="382978"/>
                </a:lnTo>
                <a:lnTo>
                  <a:pt x="118565" y="405041"/>
                </a:lnTo>
                <a:lnTo>
                  <a:pt x="158432" y="425132"/>
                </a:lnTo>
                <a:lnTo>
                  <a:pt x="203081" y="443085"/>
                </a:lnTo>
                <a:lnTo>
                  <a:pt x="252151" y="458733"/>
                </a:lnTo>
                <a:lnTo>
                  <a:pt x="305281" y="471910"/>
                </a:lnTo>
                <a:lnTo>
                  <a:pt x="362110" y="482449"/>
                </a:lnTo>
                <a:lnTo>
                  <a:pt x="422276" y="490182"/>
                </a:lnTo>
                <a:lnTo>
                  <a:pt x="485420" y="494945"/>
                </a:lnTo>
                <a:lnTo>
                  <a:pt x="551179" y="496570"/>
                </a:lnTo>
                <a:lnTo>
                  <a:pt x="616939" y="494945"/>
                </a:lnTo>
                <a:lnTo>
                  <a:pt x="680083" y="490182"/>
                </a:lnTo>
                <a:lnTo>
                  <a:pt x="740249" y="482449"/>
                </a:lnTo>
                <a:lnTo>
                  <a:pt x="797078" y="471910"/>
                </a:lnTo>
                <a:lnTo>
                  <a:pt x="850208" y="458733"/>
                </a:lnTo>
                <a:lnTo>
                  <a:pt x="899278" y="443085"/>
                </a:lnTo>
                <a:lnTo>
                  <a:pt x="943927" y="425132"/>
                </a:lnTo>
                <a:lnTo>
                  <a:pt x="983794" y="405041"/>
                </a:lnTo>
                <a:lnTo>
                  <a:pt x="1018518" y="382978"/>
                </a:lnTo>
                <a:lnTo>
                  <a:pt x="1071094" y="333603"/>
                </a:lnTo>
                <a:lnTo>
                  <a:pt x="1098765" y="278341"/>
                </a:lnTo>
                <a:lnTo>
                  <a:pt x="1102360" y="248920"/>
                </a:lnTo>
                <a:lnTo>
                  <a:pt x="1098765" y="219244"/>
                </a:lnTo>
                <a:lnTo>
                  <a:pt x="1071094" y="163582"/>
                </a:lnTo>
                <a:lnTo>
                  <a:pt x="1018518" y="113929"/>
                </a:lnTo>
                <a:lnTo>
                  <a:pt x="983794" y="91765"/>
                </a:lnTo>
                <a:lnTo>
                  <a:pt x="943927" y="71596"/>
                </a:lnTo>
                <a:lnTo>
                  <a:pt x="899278" y="53584"/>
                </a:lnTo>
                <a:lnTo>
                  <a:pt x="850208" y="37894"/>
                </a:lnTo>
                <a:lnTo>
                  <a:pt x="797078" y="24689"/>
                </a:lnTo>
                <a:lnTo>
                  <a:pt x="740249" y="14133"/>
                </a:lnTo>
                <a:lnTo>
                  <a:pt x="680083" y="6390"/>
                </a:lnTo>
                <a:lnTo>
                  <a:pt x="616939" y="1624"/>
                </a:lnTo>
                <a:lnTo>
                  <a:pt x="551179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14850" y="2231389"/>
            <a:ext cx="1102360" cy="496570"/>
          </a:xfrm>
          <a:custGeom>
            <a:avLst/>
            <a:gdLst/>
            <a:ahLst/>
            <a:cxnLst/>
            <a:rect l="l" t="t" r="r" b="b"/>
            <a:pathLst>
              <a:path w="1102360" h="496569">
                <a:moveTo>
                  <a:pt x="551179" y="0"/>
                </a:moveTo>
                <a:lnTo>
                  <a:pt x="616939" y="1624"/>
                </a:lnTo>
                <a:lnTo>
                  <a:pt x="680083" y="6390"/>
                </a:lnTo>
                <a:lnTo>
                  <a:pt x="740249" y="14133"/>
                </a:lnTo>
                <a:lnTo>
                  <a:pt x="797078" y="24689"/>
                </a:lnTo>
                <a:lnTo>
                  <a:pt x="850208" y="37894"/>
                </a:lnTo>
                <a:lnTo>
                  <a:pt x="899278" y="53584"/>
                </a:lnTo>
                <a:lnTo>
                  <a:pt x="943927" y="71596"/>
                </a:lnTo>
                <a:lnTo>
                  <a:pt x="983794" y="91765"/>
                </a:lnTo>
                <a:lnTo>
                  <a:pt x="1018518" y="113929"/>
                </a:lnTo>
                <a:lnTo>
                  <a:pt x="1071094" y="163582"/>
                </a:lnTo>
                <a:lnTo>
                  <a:pt x="1098765" y="219244"/>
                </a:lnTo>
                <a:lnTo>
                  <a:pt x="1102360" y="248920"/>
                </a:lnTo>
                <a:lnTo>
                  <a:pt x="1098765" y="278341"/>
                </a:lnTo>
                <a:lnTo>
                  <a:pt x="1071094" y="333603"/>
                </a:lnTo>
                <a:lnTo>
                  <a:pt x="1018518" y="382978"/>
                </a:lnTo>
                <a:lnTo>
                  <a:pt x="983794" y="405041"/>
                </a:lnTo>
                <a:lnTo>
                  <a:pt x="943927" y="425132"/>
                </a:lnTo>
                <a:lnTo>
                  <a:pt x="899278" y="443085"/>
                </a:lnTo>
                <a:lnTo>
                  <a:pt x="850208" y="458733"/>
                </a:lnTo>
                <a:lnTo>
                  <a:pt x="797078" y="471910"/>
                </a:lnTo>
                <a:lnTo>
                  <a:pt x="740249" y="482449"/>
                </a:lnTo>
                <a:lnTo>
                  <a:pt x="680083" y="490182"/>
                </a:lnTo>
                <a:lnTo>
                  <a:pt x="616939" y="494945"/>
                </a:lnTo>
                <a:lnTo>
                  <a:pt x="551179" y="496570"/>
                </a:lnTo>
                <a:lnTo>
                  <a:pt x="485420" y="494945"/>
                </a:lnTo>
                <a:lnTo>
                  <a:pt x="422276" y="490182"/>
                </a:lnTo>
                <a:lnTo>
                  <a:pt x="362110" y="482449"/>
                </a:lnTo>
                <a:lnTo>
                  <a:pt x="305281" y="471910"/>
                </a:lnTo>
                <a:lnTo>
                  <a:pt x="252151" y="458733"/>
                </a:lnTo>
                <a:lnTo>
                  <a:pt x="203081" y="443085"/>
                </a:lnTo>
                <a:lnTo>
                  <a:pt x="158432" y="425132"/>
                </a:lnTo>
                <a:lnTo>
                  <a:pt x="118565" y="405041"/>
                </a:lnTo>
                <a:lnTo>
                  <a:pt x="83841" y="382978"/>
                </a:lnTo>
                <a:lnTo>
                  <a:pt x="31265" y="333603"/>
                </a:lnTo>
                <a:lnTo>
                  <a:pt x="3594" y="278341"/>
                </a:lnTo>
                <a:lnTo>
                  <a:pt x="0" y="248920"/>
                </a:lnTo>
                <a:lnTo>
                  <a:pt x="3594" y="219244"/>
                </a:lnTo>
                <a:lnTo>
                  <a:pt x="31265" y="163582"/>
                </a:lnTo>
                <a:lnTo>
                  <a:pt x="83841" y="113929"/>
                </a:lnTo>
                <a:lnTo>
                  <a:pt x="118565" y="91765"/>
                </a:lnTo>
                <a:lnTo>
                  <a:pt x="158432" y="71596"/>
                </a:lnTo>
                <a:lnTo>
                  <a:pt x="203081" y="53584"/>
                </a:lnTo>
                <a:lnTo>
                  <a:pt x="252151" y="37894"/>
                </a:lnTo>
                <a:lnTo>
                  <a:pt x="305281" y="24689"/>
                </a:lnTo>
                <a:lnTo>
                  <a:pt x="362110" y="14133"/>
                </a:lnTo>
                <a:lnTo>
                  <a:pt x="422276" y="6390"/>
                </a:lnTo>
                <a:lnTo>
                  <a:pt x="485420" y="1624"/>
                </a:lnTo>
                <a:lnTo>
                  <a:pt x="551179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14850" y="2231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618479" y="2727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68520" y="2345690"/>
            <a:ext cx="7785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600" b="1" spc="100" dirty="0">
                <a:solidFill>
                  <a:prstClr val="black"/>
                </a:solidFill>
                <a:latin typeface="Eras Demi ITC"/>
                <a:cs typeface="Eras Demi ITC"/>
              </a:rPr>
              <a:t>Funnel</a:t>
            </a:r>
            <a:endParaRPr sz="1600">
              <a:solidFill>
                <a:prstClr val="black"/>
              </a:solidFill>
              <a:latin typeface="Eras Demi ITC"/>
              <a:cs typeface="Eras Demi IT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7" y="5192765"/>
            <a:ext cx="657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81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7210" marR="5080" indent="-2282190">
              <a:lnSpc>
                <a:spcPct val="100000"/>
              </a:lnSpc>
              <a:spcBef>
                <a:spcPts val="100"/>
              </a:spcBef>
            </a:pPr>
            <a:r>
              <a:rPr sz="2800" u="none" spc="-10" dirty="0">
                <a:solidFill>
                  <a:srgbClr val="333399"/>
                </a:solidFill>
              </a:rPr>
              <a:t>THE FATE </a:t>
            </a:r>
            <a:r>
              <a:rPr sz="2800" u="none" spc="-5" dirty="0">
                <a:solidFill>
                  <a:srgbClr val="333399"/>
                </a:solidFill>
              </a:rPr>
              <a:t>OF </a:t>
            </a:r>
            <a:r>
              <a:rPr sz="2800" u="none" spc="-10" dirty="0">
                <a:solidFill>
                  <a:srgbClr val="333399"/>
                </a:solidFill>
              </a:rPr>
              <a:t>CARBON-SKELETONS</a:t>
            </a:r>
            <a:r>
              <a:rPr sz="2800" u="none" spc="-95" dirty="0">
                <a:solidFill>
                  <a:srgbClr val="333399"/>
                </a:solidFill>
              </a:rPr>
              <a:t> </a:t>
            </a:r>
            <a:r>
              <a:rPr sz="2800" u="none" dirty="0">
                <a:solidFill>
                  <a:srgbClr val="333399"/>
                </a:solidFill>
              </a:rPr>
              <a:t>OF  </a:t>
            </a:r>
            <a:r>
              <a:rPr sz="2800" u="none" spc="-10" dirty="0">
                <a:solidFill>
                  <a:srgbClr val="333399"/>
                </a:solidFill>
              </a:rPr>
              <a:t>AMINO</a:t>
            </a:r>
            <a:r>
              <a:rPr sz="2800" u="none" spc="-15" dirty="0">
                <a:solidFill>
                  <a:srgbClr val="333399"/>
                </a:solidFill>
              </a:rPr>
              <a:t> </a:t>
            </a:r>
            <a:r>
              <a:rPr sz="2800" u="none" spc="-5" dirty="0">
                <a:solidFill>
                  <a:srgbClr val="333399"/>
                </a:solidFill>
              </a:rPr>
              <a:t>ACIDS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57200" y="1262379"/>
            <a:ext cx="27628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a) Simple</a:t>
            </a:r>
            <a:r>
              <a:rPr sz="2000" b="1" u="heavy" spc="-5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degradation: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569720"/>
            <a:ext cx="1340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000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875790"/>
            <a:ext cx="1268095" cy="9448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r" rtl="1">
              <a:lnSpc>
                <a:spcPct val="100800"/>
              </a:lnSpc>
              <a:spcBef>
                <a:spcPts val="80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Alanine 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ma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te 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Aspartate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6340" y="1569720"/>
            <a:ext cx="4049395" cy="1250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5080" indent="-377190">
              <a:lnSpc>
                <a:spcPct val="100400"/>
              </a:lnSpc>
              <a:spcBef>
                <a:spcPts val="90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Common metabolic intermediate) 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Pyruvate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89255" marR="1786889">
              <a:lnSpc>
                <a:spcPct val="100800"/>
              </a:lnSpc>
            </a:pPr>
            <a:r>
              <a:rPr sz="2000" spc="165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b="1" spc="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te  Oxaloacetate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3355340"/>
            <a:ext cx="8329930" cy="2913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580" indent="-310515">
              <a:lnSpc>
                <a:spcPts val="2260"/>
              </a:lnSpc>
              <a:spcBef>
                <a:spcPts val="100"/>
              </a:spcBef>
              <a:buClr>
                <a:srgbClr val="000000"/>
              </a:buClr>
              <a:buFontTx/>
              <a:buAutoNum type="alphaLcParenR" startAt="2"/>
              <a:tabLst>
                <a:tab pos="323215" algn="l"/>
              </a:tabLst>
            </a:pP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Complex degradation: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675"/>
              </a:lnSpc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(amino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acid---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Keto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acid-----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complex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pathway---- 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Common 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metabolic</a:t>
            </a:r>
            <a:r>
              <a:rPr sz="1200" b="1" spc="1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intermediate)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08050">
              <a:lnSpc>
                <a:spcPts val="2525"/>
              </a:lnSpc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 whose ketoacids are metabolized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via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4330">
              <a:lnSpc>
                <a:spcPts val="2300"/>
              </a:lnSpc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more complex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pathway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e.g.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Tyrosine,</a:t>
            </a:r>
            <a:r>
              <a:rPr sz="24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Lysine,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4330">
              <a:lnSpc>
                <a:spcPts val="2590"/>
              </a:lnSpc>
            </a:pP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Tryptophan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r" rtl="1">
              <a:spcBef>
                <a:spcPts val="10"/>
              </a:spcBef>
            </a:pPr>
            <a:endParaRPr sz="33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9880" marR="607060" indent="-309880">
              <a:lnSpc>
                <a:spcPts val="1920"/>
              </a:lnSpc>
              <a:buClr>
                <a:srgbClr val="000000"/>
              </a:buClr>
              <a:buFontTx/>
              <a:buAutoNum type="alphaLcParenR" startAt="3"/>
              <a:tabLst>
                <a:tab pos="309880" algn="l"/>
              </a:tabLst>
            </a:pP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Conversion </a:t>
            </a:r>
            <a:r>
              <a:rPr sz="2000" b="1" u="heavy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of one </a:t>
            </a: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amino acid into </a:t>
            </a:r>
            <a:r>
              <a:rPr sz="2000" b="1" u="heavy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another </a:t>
            </a: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amino acid before  degradation: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4330">
              <a:spcBef>
                <a:spcPts val="35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Phenylalanine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converted to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tyrosine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prior to its further</a:t>
            </a:r>
            <a:r>
              <a:rPr sz="2000" spc="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degradation.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68170" y="2399029"/>
            <a:ext cx="1668780" cy="0"/>
          </a:xfrm>
          <a:custGeom>
            <a:avLst/>
            <a:gdLst/>
            <a:ahLst/>
            <a:cxnLst/>
            <a:rect l="l" t="t" r="r" b="b"/>
            <a:pathLst>
              <a:path w="1668779">
                <a:moveTo>
                  <a:pt x="0" y="0"/>
                </a:moveTo>
                <a:lnTo>
                  <a:pt x="1668780" y="0"/>
                </a:lnTo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25520" y="231267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33879" y="2668270"/>
            <a:ext cx="1668780" cy="0"/>
          </a:xfrm>
          <a:custGeom>
            <a:avLst/>
            <a:gdLst/>
            <a:ahLst/>
            <a:cxnLst/>
            <a:rect l="l" t="t" r="r" b="b"/>
            <a:pathLst>
              <a:path w="1668779">
                <a:moveTo>
                  <a:pt x="0" y="0"/>
                </a:moveTo>
                <a:lnTo>
                  <a:pt x="1668780" y="0"/>
                </a:lnTo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89959" y="2583179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0" y="0"/>
                </a:moveTo>
                <a:lnTo>
                  <a:pt x="0" y="171450"/>
                </a:lnTo>
                <a:lnTo>
                  <a:pt x="172719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47520" y="2100579"/>
            <a:ext cx="1744980" cy="0"/>
          </a:xfrm>
          <a:custGeom>
            <a:avLst/>
            <a:gdLst/>
            <a:ahLst/>
            <a:cxnLst/>
            <a:rect l="l" t="t" r="r" b="b"/>
            <a:pathLst>
              <a:path w="1744979">
                <a:moveTo>
                  <a:pt x="0" y="0"/>
                </a:moveTo>
                <a:lnTo>
                  <a:pt x="1744980" y="0"/>
                </a:lnTo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81070" y="201422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56739" y="1748789"/>
            <a:ext cx="1601470" cy="13970"/>
          </a:xfrm>
          <a:custGeom>
            <a:avLst/>
            <a:gdLst/>
            <a:ahLst/>
            <a:cxnLst/>
            <a:rect l="l" t="t" r="r" b="b"/>
            <a:pathLst>
              <a:path w="1601470" h="13969">
                <a:moveTo>
                  <a:pt x="0" y="13970"/>
                </a:moveTo>
                <a:lnTo>
                  <a:pt x="1601470" y="0"/>
                </a:lnTo>
              </a:path>
            </a:pathLst>
          </a:custGeom>
          <a:ln w="57149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45509" y="1663700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0" y="0"/>
                </a:moveTo>
                <a:lnTo>
                  <a:pt x="1269" y="171450"/>
                </a:lnTo>
                <a:lnTo>
                  <a:pt x="17271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84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39" y="405129"/>
            <a:ext cx="7828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none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400" b="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common </a:t>
            </a:r>
            <a:r>
              <a:rPr sz="2400" b="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metabolic intermediates that arised </a:t>
            </a:r>
            <a:r>
              <a:rPr sz="2400" b="0" u="none" dirty="0">
                <a:solidFill>
                  <a:srgbClr val="333399"/>
                </a:solidFill>
                <a:latin typeface="Arial"/>
                <a:cs typeface="Arial"/>
              </a:rPr>
              <a:t>from</a:t>
            </a:r>
            <a:r>
              <a:rPr sz="2400" b="0" u="heavy" spc="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400" b="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39" y="770890"/>
            <a:ext cx="5668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degradations of </a:t>
            </a:r>
            <a:r>
              <a:rPr sz="24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amino </a:t>
            </a:r>
            <a:r>
              <a:rPr sz="24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acids </a:t>
            </a:r>
            <a:r>
              <a:rPr sz="24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are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: </a:t>
            </a:r>
            <a:r>
              <a:rPr spc="-10" dirty="0">
                <a:solidFill>
                  <a:srgbClr val="333399"/>
                </a:solidFill>
                <a:latin typeface="Arial"/>
                <a:cs typeface="Arial"/>
              </a:rPr>
              <a:t>acetyl</a:t>
            </a:r>
            <a:r>
              <a:rPr spc="-2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333399"/>
                </a:solidFill>
                <a:latin typeface="Arial"/>
                <a:cs typeface="Arial"/>
              </a:rPr>
              <a:t>CoA,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2770" y="847090"/>
            <a:ext cx="285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202055" algn="l"/>
              </a:tabLst>
            </a:pPr>
            <a:r>
              <a:rPr spc="-10" dirty="0">
                <a:solidFill>
                  <a:srgbClr val="333399"/>
                </a:solidFill>
                <a:latin typeface="Arial"/>
                <a:cs typeface="Arial"/>
              </a:rPr>
              <a:t>pyruvate,	</a:t>
            </a:r>
            <a:r>
              <a:rPr spc="-5" dirty="0">
                <a:solidFill>
                  <a:srgbClr val="333399"/>
                </a:solidFill>
                <a:latin typeface="Arial"/>
                <a:cs typeface="Arial"/>
              </a:rPr>
              <a:t>one </a:t>
            </a:r>
            <a:r>
              <a:rPr spc="-1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33399"/>
                </a:solidFill>
                <a:latin typeface="Arial"/>
                <a:cs typeface="Arial"/>
              </a:rPr>
              <a:t>krebs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39" y="1136650"/>
            <a:ext cx="7961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896360" algn="l"/>
                <a:tab pos="5465445" algn="l"/>
              </a:tabLst>
            </a:pPr>
            <a:r>
              <a:rPr spc="-10" dirty="0">
                <a:solidFill>
                  <a:srgbClr val="333399"/>
                </a:solidFill>
                <a:latin typeface="Arial"/>
                <a:cs typeface="Arial"/>
              </a:rPr>
              <a:t>cycle</a:t>
            </a:r>
            <a:r>
              <a:rPr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33399"/>
                </a:solidFill>
                <a:latin typeface="Arial"/>
                <a:cs typeface="Arial"/>
              </a:rPr>
              <a:t>intermediates</a:t>
            </a:r>
            <a:r>
              <a:rPr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pc="-5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pc="-5" dirty="0">
                <a:solidFill>
                  <a:srgbClr val="333399"/>
                </a:solidFill>
                <a:latin typeface="Arial"/>
                <a:cs typeface="Arial"/>
              </a:rPr>
              <a:t>-ketoglutarate,	</a:t>
            </a:r>
            <a:r>
              <a:rPr spc="-10" dirty="0">
                <a:solidFill>
                  <a:srgbClr val="333399"/>
                </a:solidFill>
                <a:latin typeface="Arial"/>
                <a:cs typeface="Arial"/>
              </a:rPr>
              <a:t>succinyl</a:t>
            </a:r>
            <a:r>
              <a:rPr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333399"/>
                </a:solidFill>
                <a:latin typeface="Arial"/>
                <a:cs typeface="Arial"/>
              </a:rPr>
              <a:t>CoA,	fumarate&amp;</a:t>
            </a:r>
            <a:r>
              <a:rPr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333399"/>
                </a:solidFill>
                <a:latin typeface="Arial"/>
                <a:cs typeface="Arial"/>
              </a:rPr>
              <a:t>oxaloacetate</a:t>
            </a:r>
            <a:r>
              <a:rPr lang="ar-EG" spc="-10" dirty="0">
                <a:solidFill>
                  <a:srgbClr val="333399"/>
                </a:solidFill>
                <a:latin typeface="Arial"/>
              </a:rPr>
              <a:t>(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9900" y="1485900"/>
            <a:ext cx="82296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6710" y="4617720"/>
            <a:ext cx="474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 algn="r" rtl="1">
              <a:spcBef>
                <a:spcPts val="100"/>
              </a:spcBef>
            </a:pPr>
            <a:r>
              <a:rPr sz="1200" spc="-10" dirty="0">
                <a:solidFill>
                  <a:srgbClr val="990000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990000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99000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990000"/>
                </a:solidFill>
                <a:latin typeface="Arial"/>
                <a:cs typeface="Arial"/>
              </a:rPr>
              <a:t>ra</a:t>
            </a:r>
            <a:r>
              <a:rPr sz="1200" spc="5" dirty="0">
                <a:solidFill>
                  <a:srgbClr val="99000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00" spc="-5" dirty="0">
                <a:solidFill>
                  <a:srgbClr val="990000"/>
                </a:solidFill>
                <a:latin typeface="Arial"/>
                <a:cs typeface="Arial"/>
              </a:rPr>
              <a:t>cycle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500" y="6108700"/>
            <a:ext cx="965200" cy="228600"/>
          </a:xfrm>
          <a:custGeom>
            <a:avLst/>
            <a:gdLst/>
            <a:ahLst/>
            <a:cxnLst/>
            <a:rect l="l" t="t" r="r" b="b"/>
            <a:pathLst>
              <a:path w="965200" h="228600">
                <a:moveTo>
                  <a:pt x="965200" y="0"/>
                </a:moveTo>
                <a:lnTo>
                  <a:pt x="0" y="0"/>
                </a:lnTo>
                <a:lnTo>
                  <a:pt x="0" y="228600"/>
                </a:lnTo>
                <a:lnTo>
                  <a:pt x="965200" y="228600"/>
                </a:lnTo>
                <a:lnTo>
                  <a:pt x="96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1500" y="6299200"/>
            <a:ext cx="431800" cy="342900"/>
          </a:xfrm>
          <a:custGeom>
            <a:avLst/>
            <a:gdLst/>
            <a:ahLst/>
            <a:cxnLst/>
            <a:rect l="l" t="t" r="r" b="b"/>
            <a:pathLst>
              <a:path w="431800" h="342900">
                <a:moveTo>
                  <a:pt x="431800" y="0"/>
                </a:moveTo>
                <a:lnTo>
                  <a:pt x="0" y="0"/>
                </a:lnTo>
                <a:lnTo>
                  <a:pt x="0" y="342900"/>
                </a:lnTo>
                <a:lnTo>
                  <a:pt x="431800" y="342900"/>
                </a:lnTo>
                <a:lnTo>
                  <a:pt x="431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51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561340"/>
            <a:ext cx="8152765" cy="4458970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R="696595">
              <a:spcBef>
                <a:spcPts val="1740"/>
              </a:spcBef>
            </a:pPr>
            <a:r>
              <a:rPr sz="2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Metabolism </a:t>
            </a:r>
            <a:r>
              <a:rPr sz="28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of </a:t>
            </a:r>
            <a:r>
              <a:rPr sz="2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the </a:t>
            </a:r>
            <a:r>
              <a:rPr sz="28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Common</a:t>
            </a:r>
            <a:r>
              <a:rPr sz="2800" b="1" u="heavy" spc="-4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Intermediates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7180" marR="680720" indent="-297180">
              <a:spcBef>
                <a:spcPts val="1640"/>
              </a:spcBef>
              <a:buSzPct val="96428"/>
              <a:buFontTx/>
              <a:buAutoNum type="arabicPeriod"/>
              <a:tabLst>
                <a:tab pos="297180" algn="l"/>
              </a:tabLst>
            </a:pPr>
            <a:r>
              <a:rPr sz="2800" b="1" i="1" spc="-5" dirty="0">
                <a:solidFill>
                  <a:srgbClr val="A70000"/>
                </a:solidFill>
                <a:latin typeface="Arial"/>
                <a:cs typeface="Arial"/>
              </a:rPr>
              <a:t>Oxidation: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all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can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be oxidized</a:t>
            </a:r>
            <a:r>
              <a:rPr sz="2800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algn="just"/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TCA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cycle with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energy</a:t>
            </a:r>
            <a:r>
              <a:rPr sz="28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production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880" marR="1069340" indent="-309880" algn="just">
              <a:spcBef>
                <a:spcPts val="690"/>
              </a:spcBef>
              <a:buSzPct val="96428"/>
              <a:buFontTx/>
              <a:buAutoNum type="arabicPeriod" startAt="2"/>
              <a:tabLst>
                <a:tab pos="309880" algn="l"/>
              </a:tabLst>
            </a:pPr>
            <a:r>
              <a:rPr sz="2800" b="1" i="1" spc="-5" dirty="0">
                <a:solidFill>
                  <a:srgbClr val="A70000"/>
                </a:solidFill>
                <a:latin typeface="Arial"/>
                <a:cs typeface="Arial"/>
              </a:rPr>
              <a:t>Fatty acids synthesis: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some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  provide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acetyl CoA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e.g. leucine and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lysine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(ketogenic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r>
              <a:rPr lang="en-US" sz="2800" spc="-5" dirty="0">
                <a:solidFill>
                  <a:srgbClr val="333399"/>
                </a:solidFill>
                <a:latin typeface="Arial"/>
                <a:cs typeface="Arial"/>
              </a:rPr>
              <a:t>).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09880" marR="5080" indent="-309880">
              <a:spcBef>
                <a:spcPts val="700"/>
              </a:spcBef>
              <a:buSzPct val="96428"/>
              <a:buFontTx/>
              <a:buAutoNum type="arabicPeriod" startAt="2"/>
              <a:tabLst>
                <a:tab pos="309880" algn="l"/>
              </a:tabLst>
            </a:pPr>
            <a:r>
              <a:rPr sz="2800" b="1" i="1" spc="-10" dirty="0">
                <a:solidFill>
                  <a:srgbClr val="A70000"/>
                </a:solidFill>
                <a:latin typeface="Arial"/>
                <a:cs typeface="Arial"/>
              </a:rPr>
              <a:t>Gluconeogenesis: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ketoacids derived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from amino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used for synthesis of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glucose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(is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important in starvation</a:t>
            </a:r>
            <a:r>
              <a:rPr lang="en-US" sz="2800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4230" y="5068500"/>
          <a:ext cx="7530464" cy="1091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9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276">
                <a:tc>
                  <a:txBody>
                    <a:bodyPr/>
                    <a:lstStyle/>
                    <a:p>
                      <a:pPr marL="67945">
                        <a:lnSpc>
                          <a:spcPts val="2210"/>
                        </a:lnSpc>
                      </a:pPr>
                      <a:r>
                        <a:rPr sz="2000" b="1" i="1" u="heavy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Glucogenic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9275">
                        <a:lnSpc>
                          <a:spcPts val="2210"/>
                        </a:lnSpc>
                        <a:tabLst>
                          <a:tab pos="1920875" algn="l"/>
                        </a:tabLst>
                      </a:pPr>
                      <a:r>
                        <a:rPr sz="2000" b="1" i="1" u="heavy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Ketogenic	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ts val="2210"/>
                        </a:lnSpc>
                      </a:pPr>
                      <a:r>
                        <a:rPr sz="1400" b="1" i="1" u="sng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Glucogenic</a:t>
                      </a:r>
                      <a:r>
                        <a:rPr sz="2000" b="1" i="1" u="sng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u="sng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Ketogenic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571">
                <a:tc>
                  <a:txBody>
                    <a:bodyPr/>
                    <a:lstStyle/>
                    <a:p>
                      <a:pPr marL="50800" marR="998219" indent="-19050">
                        <a:lnSpc>
                          <a:spcPts val="207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Ala, Ser, Gly, Cys,  Arg,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His, 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Pro,</a:t>
                      </a:r>
                      <a:r>
                        <a:rPr sz="1400" spc="-1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Glu,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1595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Gln, Val, Met, Asp,</a:t>
                      </a:r>
                      <a:r>
                        <a:rPr sz="1400" spc="6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Asn.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02615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1278255" algn="l"/>
                        </a:tabLst>
                      </a:pPr>
                      <a:r>
                        <a:rPr sz="16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Leu 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,	</a:t>
                      </a:r>
                      <a:r>
                        <a:rPr sz="1600" spc="-1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Lys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83946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1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Phe,Tyr,Trp,Ile,Thr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9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38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219" y="205740"/>
            <a:ext cx="60394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Three </a:t>
            </a:r>
            <a:r>
              <a:rPr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states are known </a:t>
            </a:r>
            <a:r>
              <a:rPr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for</a:t>
            </a:r>
            <a:r>
              <a:rPr u="heavy" spc="-5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NB: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35660"/>
            <a:ext cx="9144000" cy="6022340"/>
          </a:xfrm>
          <a:custGeom>
            <a:avLst/>
            <a:gdLst/>
            <a:ahLst/>
            <a:cxnLst/>
            <a:rect l="l" t="t" r="r" b="b"/>
            <a:pathLst>
              <a:path w="9144000" h="6022340">
                <a:moveTo>
                  <a:pt x="9144000" y="6022340"/>
                </a:moveTo>
                <a:lnTo>
                  <a:pt x="0" y="602234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022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770" y="770890"/>
            <a:ext cx="8696960" cy="601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9070" indent="-2679700" algn="just">
              <a:spcBef>
                <a:spcPts val="100"/>
              </a:spcBef>
            </a:pPr>
            <a:r>
              <a:rPr sz="3200" b="1" dirty="0">
                <a:solidFill>
                  <a:srgbClr val="00A19D"/>
                </a:solidFill>
                <a:latin typeface="Arial"/>
                <a:cs typeface="Arial"/>
              </a:rPr>
              <a:t>a)</a:t>
            </a:r>
            <a:r>
              <a:rPr sz="3200" b="1" u="heavy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Normal </a:t>
            </a:r>
            <a:r>
              <a:rPr sz="3200" b="1" u="heavy" spc="-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adult:</a:t>
            </a:r>
            <a:r>
              <a:rPr sz="3200" b="1" spc="-5" dirty="0">
                <a:solidFill>
                  <a:srgbClr val="00A19D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will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in nitrogen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equilibrium,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928620" indent="2706370" algn="just">
              <a:lnSpc>
                <a:spcPct val="100800"/>
              </a:lnSpc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Losses =</a:t>
            </a:r>
            <a:r>
              <a:rPr sz="3200" b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Intake  </a:t>
            </a:r>
            <a:r>
              <a:rPr sz="3200" b="1" spc="-5" dirty="0">
                <a:solidFill>
                  <a:srgbClr val="00A19D"/>
                </a:solidFill>
                <a:latin typeface="Arial"/>
                <a:cs typeface="Arial"/>
              </a:rPr>
              <a:t>b)</a:t>
            </a:r>
            <a:r>
              <a:rPr sz="3200" b="1" u="heavy" spc="-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Positive Nitrogen</a:t>
            </a:r>
            <a:r>
              <a:rPr sz="3200" b="1" u="heavy" spc="-30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balance</a:t>
            </a:r>
            <a:r>
              <a:rPr sz="3200" b="1" spc="5" dirty="0">
                <a:solidFill>
                  <a:srgbClr val="00A19D"/>
                </a:solidFill>
                <a:latin typeface="Arial"/>
                <a:cs typeface="Arial"/>
              </a:rPr>
              <a:t>: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2570" marR="885825" indent="334010" algn="just">
              <a:lnSpc>
                <a:spcPct val="79900"/>
              </a:lnSpc>
              <a:spcBef>
                <a:spcPts val="80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intake </a:t>
            </a:r>
            <a:r>
              <a:rPr sz="32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more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than losses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(High 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formation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of tissue 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proteins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)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occurs in 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growing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children,</a:t>
            </a:r>
            <a:r>
              <a:rPr sz="3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pregnancy,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0520" algn="just">
              <a:spcBef>
                <a:spcPts val="30"/>
              </a:spcBef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lactation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3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convulascence.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algn="just">
              <a:spcBef>
                <a:spcPts val="20"/>
              </a:spcBef>
            </a:pPr>
            <a:r>
              <a:rPr sz="3200" b="1" dirty="0">
                <a:solidFill>
                  <a:srgbClr val="00A19D"/>
                </a:solidFill>
                <a:latin typeface="Arial"/>
                <a:cs typeface="Arial"/>
              </a:rPr>
              <a:t>C)</a:t>
            </a:r>
            <a:r>
              <a:rPr sz="3200" b="1" u="heavy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Negative </a:t>
            </a:r>
            <a:r>
              <a:rPr sz="3200" b="1" u="heavy" spc="-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Nitrogen</a:t>
            </a:r>
            <a:r>
              <a:rPr sz="3200" b="1" u="heavy" spc="-1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balance</a:t>
            </a:r>
            <a:r>
              <a:rPr sz="3200" b="1" spc="5" dirty="0">
                <a:solidFill>
                  <a:srgbClr val="00A19D"/>
                </a:solidFill>
                <a:latin typeface="Arial"/>
                <a:cs typeface="Arial"/>
              </a:rPr>
              <a:t>: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89610" algn="just">
              <a:spcBef>
                <a:spcPts val="3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losses </a:t>
            </a:r>
            <a:r>
              <a:rPr sz="32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more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than</a:t>
            </a:r>
            <a:r>
              <a:rPr sz="3200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intake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002789" marR="312420" indent="-1471930">
              <a:lnSpc>
                <a:spcPct val="100800"/>
              </a:lnSpc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occurs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in:-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(Low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intake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proteins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)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starvation, malnutrition, GIT 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diseases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22120">
              <a:spcBef>
                <a:spcPts val="20"/>
              </a:spcBef>
              <a:tabLst>
                <a:tab pos="4168140" algn="l"/>
                <a:tab pos="7809865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- (High </a:t>
            </a:r>
            <a:r>
              <a:rPr sz="20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loss</a:t>
            </a:r>
            <a:r>
              <a:rPr sz="20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tissue	proteins )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wasting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diseases	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like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32939">
              <a:spcBef>
                <a:spcPts val="1930"/>
              </a:spcBef>
              <a:tabLst>
                <a:tab pos="4572635" algn="l"/>
              </a:tabLst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burns,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hemorrhage&amp;	kidney diseases </a:t>
            </a:r>
            <a:r>
              <a:rPr sz="2000" b="1" spc="15" dirty="0">
                <a:solidFill>
                  <a:srgbClr val="333399"/>
                </a:solidFill>
                <a:latin typeface="Arial"/>
                <a:cs typeface="Arial"/>
              </a:rPr>
              <a:t>with</a:t>
            </a:r>
            <a:r>
              <a:rPr sz="20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albuminurea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91970">
              <a:spcBef>
                <a:spcPts val="20"/>
              </a:spcBef>
              <a:tabLst>
                <a:tab pos="6162675" algn="l"/>
                <a:tab pos="6809105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-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(High 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breakdown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 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tissue</a:t>
            </a:r>
            <a:r>
              <a:rPr sz="2000" spc="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proteins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18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150" y="2921000"/>
            <a:ext cx="2414270" cy="0"/>
          </a:xfrm>
          <a:custGeom>
            <a:avLst/>
            <a:gdLst/>
            <a:ahLst/>
            <a:cxnLst/>
            <a:rect l="l" t="t" r="r" b="b"/>
            <a:pathLst>
              <a:path w="2414270">
                <a:moveTo>
                  <a:pt x="0" y="0"/>
                </a:moveTo>
                <a:lnTo>
                  <a:pt x="2414270" y="0"/>
                </a:lnTo>
              </a:path>
            </a:pathLst>
          </a:custGeom>
          <a:ln w="2159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6420" y="2921000"/>
            <a:ext cx="3143250" cy="0"/>
          </a:xfrm>
          <a:custGeom>
            <a:avLst/>
            <a:gdLst/>
            <a:ahLst/>
            <a:cxnLst/>
            <a:rect l="l" t="t" r="r" b="b"/>
            <a:pathLst>
              <a:path w="3143250">
                <a:moveTo>
                  <a:pt x="0" y="0"/>
                </a:moveTo>
                <a:lnTo>
                  <a:pt x="3143250" y="0"/>
                </a:lnTo>
              </a:path>
            </a:pathLst>
          </a:custGeom>
          <a:ln w="2159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59079"/>
            <a:ext cx="8605520" cy="60585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8840">
              <a:spcBef>
                <a:spcPts val="100"/>
              </a:spcBef>
            </a:pPr>
            <a:r>
              <a:rPr sz="32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Biological Value for Protein</a:t>
            </a:r>
            <a:r>
              <a:rPr sz="3200" b="1" u="heavy" spc="-1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(BV</a:t>
            </a:r>
            <a:r>
              <a:rPr lang="ar-EG" sz="3200" b="1" u="heavy" spc="1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</a:rPr>
              <a:t>(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2065" indent="-342900" algn="just">
              <a:lnSpc>
                <a:spcPct val="90000"/>
              </a:lnSpc>
              <a:spcBef>
                <a:spcPts val="2775"/>
              </a:spcBef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* </a:t>
            </a: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BV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: a measure 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 ability of dietary  protein to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provide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essential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amino acids 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required 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tissue protein</a:t>
            </a:r>
            <a:r>
              <a:rPr sz="3200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333399"/>
                </a:solidFill>
                <a:latin typeface="Arial"/>
                <a:cs typeface="Arial"/>
              </a:rPr>
              <a:t>maintenance</a:t>
            </a:r>
            <a:r>
              <a:rPr sz="2400" spc="1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790"/>
              </a:spcBef>
              <a:buClr>
                <a:srgbClr val="333399"/>
              </a:buClr>
              <a:buFont typeface="Arial"/>
              <a:buChar char="*"/>
              <a:tabLst>
                <a:tab pos="461009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Proteins of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animal sources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(meat, milk,  eggs) have 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high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BV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because they contain </a:t>
            </a: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all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 the essential amino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327660" indent="-342900" algn="just">
              <a:lnSpc>
                <a:spcPts val="3450"/>
              </a:lnSpc>
              <a:spcBef>
                <a:spcPts val="850"/>
              </a:spcBef>
              <a:buClr>
                <a:srgbClr val="333399"/>
              </a:buClr>
              <a:buFont typeface="Arial"/>
              <a:buChar char="*"/>
              <a:tabLst>
                <a:tab pos="396240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Proteins 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from </a:t>
            </a: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plant </a:t>
            </a:r>
            <a:r>
              <a:rPr sz="32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sources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(wheat, corn, 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beans) have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low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BV thus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31750" indent="-116839">
              <a:lnSpc>
                <a:spcPct val="90000"/>
              </a:lnSpc>
              <a:spcBef>
                <a:spcPts val="745"/>
              </a:spcBef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combination of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more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than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one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plant protein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 required </a:t>
            </a:r>
            <a:r>
              <a:rPr sz="3200" spc="1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3200" b="1" spc="15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vegetarian 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diet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)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increase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its  BV.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41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9110" y="151129"/>
            <a:ext cx="5444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DIGESTION OF</a:t>
            </a:r>
            <a:r>
              <a:rPr sz="3600" u="heavy" spc="-8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 </a:t>
            </a: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PROTEIN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7970" y="82930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970" y="170307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847090"/>
            <a:ext cx="8446770" cy="129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spcBef>
                <a:spcPts val="100"/>
              </a:spcBef>
            </a:pP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Proteins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are broken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down 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by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hydrolyases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(peptidases 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or 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proteases</a:t>
            </a:r>
            <a:r>
              <a:rPr lang="ar-EG" sz="2600" dirty="0">
                <a:solidFill>
                  <a:srgbClr val="333399"/>
                </a:solidFill>
                <a:latin typeface="Arial"/>
              </a:rPr>
              <a:t>(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50"/>
              </a:spcBef>
            </a:pP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Endopeptidases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attack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internal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bonds and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liberate</a:t>
            </a:r>
            <a:r>
              <a:rPr sz="2600" spc="5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large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2117090"/>
            <a:ext cx="84442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374140" algn="l"/>
                <a:tab pos="3121660" algn="l"/>
                <a:tab pos="4573905" algn="l"/>
                <a:tab pos="5913120" algn="l"/>
                <a:tab pos="8210550" algn="l"/>
              </a:tabLst>
            </a:pP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ep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de	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gm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s	</a:t>
            </a:r>
            <a:r>
              <a:rPr lang="ar-EG" sz="2600" spc="-10" dirty="0">
                <a:solidFill>
                  <a:srgbClr val="333399"/>
                </a:solidFill>
                <a:latin typeface="Arial"/>
              </a:rPr>
              <a:t>)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n,	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yp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n,	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600" spc="-1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600" spc="2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yp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	&amp;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970" y="297434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2430779"/>
            <a:ext cx="8192770" cy="9829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spcBef>
                <a:spcPts val="750"/>
              </a:spcBef>
            </a:pPr>
            <a:r>
              <a:rPr sz="2600" dirty="0" err="1">
                <a:solidFill>
                  <a:srgbClr val="333399"/>
                </a:solidFill>
                <a:latin typeface="Arial"/>
                <a:cs typeface="Arial"/>
              </a:rPr>
              <a:t>Elastase</a:t>
            </a:r>
            <a:r>
              <a:rPr lang="ar-EG" sz="2600" dirty="0">
                <a:solidFill>
                  <a:srgbClr val="333399"/>
                </a:solidFill>
                <a:latin typeface="Arial"/>
              </a:rPr>
              <a:t>(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650"/>
              </a:spcBef>
              <a:tabLst>
                <a:tab pos="2625725" algn="l"/>
              </a:tabLst>
            </a:pP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Exopeptidases	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remove one amino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acid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at a time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from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0" y="3317240"/>
            <a:ext cx="6984365" cy="914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30480">
              <a:lnSpc>
                <a:spcPct val="117900"/>
              </a:lnSpc>
              <a:spcBef>
                <a:spcPts val="100"/>
              </a:spcBef>
              <a:tabLst>
                <a:tab pos="6725284" algn="l"/>
              </a:tabLst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–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OO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or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–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600" spc="2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250" spc="-525" baseline="-29629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250" spc="-277" baseline="-2962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US" sz="2250" spc="-277" baseline="-29629" dirty="0">
                <a:solidFill>
                  <a:srgbClr val="333399"/>
                </a:solidFill>
                <a:latin typeface="Arial"/>
                <a:cs typeface="Arial"/>
              </a:rPr>
              <a:t>  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spc="2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no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ep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da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	&amp; 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carboxypeptidase</a:t>
            </a:r>
            <a:r>
              <a:rPr lang="ar-EG" sz="2600" spc="-5" dirty="0">
                <a:solidFill>
                  <a:srgbClr val="333399"/>
                </a:solidFill>
                <a:latin typeface="Arial"/>
              </a:rPr>
              <a:t>(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970" y="431545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" y="4333240"/>
            <a:ext cx="825436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Endopeptidases 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are important for </a:t>
            </a:r>
            <a:r>
              <a:rPr sz="2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initial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breakdown  of long 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polypeptides into smaller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ones which 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then 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attacked by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exopeptidases.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970" y="558672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" y="5604509"/>
            <a:ext cx="724789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Digestion 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can be divided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into: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gastric,  pancreatic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intestinal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phases.</a:t>
            </a:r>
            <a:endParaRPr sz="2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28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59" y="262890"/>
            <a:ext cx="8539480" cy="951221"/>
          </a:xfrm>
          <a:prstGeom prst="rect">
            <a:avLst/>
          </a:prstGeom>
        </p:spPr>
        <p:txBody>
          <a:bodyPr vert="horz" wrap="square" lIns="0" tIns="105409" rIns="0" bIns="0" rtlCol="0">
            <a:spAutoFit/>
          </a:bodyPr>
          <a:lstStyle/>
          <a:p>
            <a:pPr marL="1133475" marR="5080" indent="5080">
              <a:lnSpc>
                <a:spcPts val="3350"/>
              </a:lnSpc>
              <a:spcBef>
                <a:spcPts val="219"/>
              </a:spcBef>
            </a:pPr>
            <a:r>
              <a:rPr sz="2800"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I.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Gastric 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Phase of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Protein 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Digestion: 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(represents </a:t>
            </a:r>
            <a:r>
              <a:rPr sz="2800"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15%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of protein</a:t>
            </a:r>
            <a:r>
              <a:rPr sz="2800" u="heavy" spc="-17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sz="2800"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digestion</a:t>
            </a:r>
            <a:r>
              <a:rPr lang="ar-EG" sz="2800" b="0" u="none" dirty="0">
                <a:solidFill>
                  <a:srgbClr val="8824B0"/>
                </a:solidFill>
                <a:latin typeface="Arial"/>
                <a:cs typeface="Arial"/>
              </a:rPr>
              <a:t>(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90650"/>
            <a:ext cx="808990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spcBef>
                <a:spcPts val="100"/>
              </a:spcBef>
            </a:pPr>
            <a:r>
              <a:rPr lang="ar-EG" sz="2800" b="1" spc="-5" dirty="0">
                <a:solidFill>
                  <a:srgbClr val="333399"/>
                </a:solidFill>
                <a:latin typeface="Arial"/>
              </a:rPr>
              <a:t>-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1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Pepsin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: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in adult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stomach ,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secreted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pepsinogen.It is  specific for peptide bond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formed by aromatic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or acidic 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940" y="3228339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40">
                <a:moveTo>
                  <a:pt x="0" y="0"/>
                </a:moveTo>
                <a:lnTo>
                  <a:pt x="156463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25055" y="3171825"/>
            <a:ext cx="23114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27059" y="3465829"/>
            <a:ext cx="6350" cy="622300"/>
          </a:xfrm>
          <a:custGeom>
            <a:avLst/>
            <a:gdLst/>
            <a:ahLst/>
            <a:cxnLst/>
            <a:rect l="l" t="t" r="r" b="b"/>
            <a:pathLst>
              <a:path w="6350" h="622300">
                <a:moveTo>
                  <a:pt x="6350" y="0"/>
                </a:moveTo>
                <a:lnTo>
                  <a:pt x="0" y="6223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70544" y="4078604"/>
            <a:ext cx="114300" cy="227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66559" y="3648709"/>
            <a:ext cx="1457960" cy="0"/>
          </a:xfrm>
          <a:custGeom>
            <a:avLst/>
            <a:gdLst/>
            <a:ahLst/>
            <a:cxnLst/>
            <a:rect l="l" t="t" r="r" b="b"/>
            <a:pathLst>
              <a:path w="1457959">
                <a:moveTo>
                  <a:pt x="0" y="0"/>
                </a:moveTo>
                <a:lnTo>
                  <a:pt x="145796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66559" y="3328670"/>
            <a:ext cx="2540" cy="320040"/>
          </a:xfrm>
          <a:custGeom>
            <a:avLst/>
            <a:gdLst/>
            <a:ahLst/>
            <a:cxnLst/>
            <a:rect l="l" t="t" r="r" b="b"/>
            <a:pathLst>
              <a:path w="2540" h="320039">
                <a:moveTo>
                  <a:pt x="0" y="320039"/>
                </a:moveTo>
                <a:lnTo>
                  <a:pt x="254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11315" y="3171825"/>
            <a:ext cx="115569" cy="227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30669" y="4566920"/>
            <a:ext cx="905510" cy="2540"/>
          </a:xfrm>
          <a:custGeom>
            <a:avLst/>
            <a:gdLst/>
            <a:ahLst/>
            <a:cxnLst/>
            <a:rect l="l" t="t" r="r" b="b"/>
            <a:pathLst>
              <a:path w="905509" h="2539">
                <a:moveTo>
                  <a:pt x="905509" y="253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10325" y="4510404"/>
            <a:ext cx="229870" cy="113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5400" y="2961639"/>
            <a:ext cx="167005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0320" algn="r" rtl="1">
              <a:lnSpc>
                <a:spcPts val="3080"/>
              </a:lnSpc>
            </a:pPr>
            <a:r>
              <a:rPr sz="26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Pepsinogen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2359" y="2667000"/>
            <a:ext cx="75819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 algn="r" rtl="1">
              <a:lnSpc>
                <a:spcPts val="3080"/>
              </a:lnSpc>
            </a:pPr>
            <a:r>
              <a:rPr sz="260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6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60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19719" y="2989579"/>
            <a:ext cx="99314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0320" algn="r" rtl="1">
              <a:lnSpc>
                <a:spcPts val="3080"/>
              </a:lnSpc>
            </a:pPr>
            <a:r>
              <a:rPr sz="26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Pe</a:t>
            </a:r>
            <a:r>
              <a:rPr sz="26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6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6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9850" y="4253229"/>
            <a:ext cx="109347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r" rtl="1">
              <a:spcBef>
                <a:spcPts val="130"/>
              </a:spcBef>
            </a:pPr>
            <a:r>
              <a:rPr sz="26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6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6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ot</a:t>
            </a:r>
            <a:r>
              <a:rPr sz="26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6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00" y="4384040"/>
            <a:ext cx="617093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 algn="r" rtl="1">
              <a:lnSpc>
                <a:spcPts val="3080"/>
              </a:lnSpc>
            </a:pPr>
            <a:r>
              <a:rPr sz="26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oligopeptides </a:t>
            </a:r>
            <a:r>
              <a:rPr sz="26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&amp; </a:t>
            </a:r>
            <a:r>
              <a:rPr sz="26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polypeptides </a:t>
            </a:r>
            <a:r>
              <a:rPr sz="26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+ </a:t>
            </a:r>
            <a:r>
              <a:rPr sz="26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amino</a:t>
            </a:r>
            <a:r>
              <a:rPr sz="2600"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25" dirty="0">
                <a:solidFill>
                  <a:prstClr val="black"/>
                </a:solidFill>
                <a:latin typeface="Times New Roman"/>
                <a:cs typeface="Times New Roman"/>
              </a:rPr>
              <a:t>acid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7519" y="5215890"/>
            <a:ext cx="76028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ar-EG"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-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2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Rennin</a:t>
            </a:r>
            <a:r>
              <a:rPr sz="32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  <a:r>
              <a:rPr sz="2400" spc="5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infants for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digestion of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milk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protein</a:t>
            </a:r>
            <a:r>
              <a:rPr sz="2400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(casein</a:t>
            </a:r>
            <a:r>
              <a:rPr lang="ar-EG" sz="24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927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59"/>
            <a:ext cx="69392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1570" algn="l"/>
              </a:tabLst>
            </a:pP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II.</a:t>
            </a:r>
            <a:r>
              <a:rPr sz="2800" u="heavy" spc="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Pancreatic	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Phase of </a:t>
            </a:r>
            <a:r>
              <a:rPr sz="2800"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Protein</a:t>
            </a:r>
            <a:r>
              <a:rPr sz="2800" u="heavy" spc="1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Digestion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114680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1162050"/>
            <a:ext cx="83064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This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phase ends 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with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free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amino acids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small peptides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2-8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amino 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 residues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which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account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60% of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protein</a:t>
            </a:r>
            <a:r>
              <a:rPr sz="20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digestion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136548"/>
            <a:ext cx="9144000" cy="4797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7800" y="2286000"/>
            <a:ext cx="1219200" cy="53340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30504" marR="223520" indent="124460" algn="r" rtl="1">
              <a:spcBef>
                <a:spcPts val="180"/>
              </a:spcBef>
            </a:pPr>
            <a:r>
              <a:rPr sz="1600" spc="-185" dirty="0">
                <a:solidFill>
                  <a:prstClr val="black"/>
                </a:solidFill>
                <a:latin typeface="Arial Black"/>
                <a:cs typeface="Arial Black"/>
              </a:rPr>
              <a:t>Small  </a:t>
            </a:r>
            <a:r>
              <a:rPr sz="1600" spc="-180" dirty="0">
                <a:solidFill>
                  <a:prstClr val="black"/>
                </a:solidFill>
                <a:latin typeface="Arial Black"/>
                <a:cs typeface="Arial Black"/>
              </a:rPr>
              <a:t>i</a:t>
            </a:r>
            <a:r>
              <a:rPr sz="1600" spc="-229" dirty="0">
                <a:solidFill>
                  <a:prstClr val="black"/>
                </a:solidFill>
                <a:latin typeface="Arial Black"/>
                <a:cs typeface="Arial Black"/>
              </a:rPr>
              <a:t>nt</a:t>
            </a:r>
            <a:r>
              <a:rPr sz="1600" spc="-215" dirty="0">
                <a:solidFill>
                  <a:prstClr val="black"/>
                </a:solidFill>
                <a:latin typeface="Arial Black"/>
                <a:cs typeface="Arial Black"/>
              </a:rPr>
              <a:t>est</a:t>
            </a:r>
            <a:r>
              <a:rPr sz="1600" spc="-180" dirty="0">
                <a:solidFill>
                  <a:prstClr val="black"/>
                </a:solidFill>
                <a:latin typeface="Arial Black"/>
                <a:cs typeface="Arial Black"/>
              </a:rPr>
              <a:t>i</a:t>
            </a:r>
            <a:r>
              <a:rPr sz="1600" spc="-185" dirty="0">
                <a:solidFill>
                  <a:prstClr val="black"/>
                </a:solidFill>
                <a:latin typeface="Arial Black"/>
                <a:cs typeface="Arial Black"/>
              </a:rPr>
              <a:t>ne</a:t>
            </a:r>
            <a:endParaRPr sz="16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000" y="4191000"/>
            <a:ext cx="1066800" cy="534762"/>
          </a:xfrm>
          <a:prstGeom prst="rect">
            <a:avLst/>
          </a:prstGeom>
          <a:solidFill>
            <a:srgbClr val="EEC6B2"/>
          </a:solidFill>
          <a:ln w="93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5885" marR="77470" indent="-12700">
              <a:spcBef>
                <a:spcPts val="330"/>
              </a:spcBef>
            </a:pPr>
            <a:r>
              <a:rPr sz="1600" spc="-90" dirty="0">
                <a:solidFill>
                  <a:prstClr val="black"/>
                </a:solidFill>
                <a:latin typeface="Arial Black"/>
                <a:cs typeface="Arial Black"/>
              </a:rPr>
              <a:t>D</a:t>
            </a:r>
            <a:r>
              <a:rPr sz="1600" spc="-180" dirty="0">
                <a:solidFill>
                  <a:prstClr val="black"/>
                </a:solidFill>
                <a:latin typeface="Arial Black"/>
                <a:cs typeface="Arial Black"/>
              </a:rPr>
              <a:t>i</a:t>
            </a:r>
            <a:r>
              <a:rPr sz="1600" spc="-229" dirty="0">
                <a:solidFill>
                  <a:prstClr val="black"/>
                </a:solidFill>
                <a:latin typeface="Arial Black"/>
                <a:cs typeface="Arial Black"/>
              </a:rPr>
              <a:t>et</a:t>
            </a:r>
            <a:r>
              <a:rPr sz="1600" spc="-185" dirty="0">
                <a:solidFill>
                  <a:prstClr val="black"/>
                </a:solidFill>
                <a:latin typeface="Arial Black"/>
                <a:cs typeface="Arial Black"/>
              </a:rPr>
              <a:t>ar</a:t>
            </a:r>
            <a:r>
              <a:rPr sz="1600" spc="-125" dirty="0">
                <a:solidFill>
                  <a:prstClr val="black"/>
                </a:solidFill>
                <a:latin typeface="Arial Black"/>
                <a:cs typeface="Arial Black"/>
              </a:rPr>
              <a:t>y  </a:t>
            </a:r>
            <a:r>
              <a:rPr sz="1600" spc="-190" dirty="0">
                <a:solidFill>
                  <a:prstClr val="black"/>
                </a:solidFill>
                <a:latin typeface="Arial Black"/>
                <a:cs typeface="Arial Black"/>
              </a:rPr>
              <a:t>p</a:t>
            </a:r>
            <a:r>
              <a:rPr sz="1600" spc="-185" dirty="0">
                <a:solidFill>
                  <a:prstClr val="black"/>
                </a:solidFill>
                <a:latin typeface="Arial Black"/>
                <a:cs typeface="Arial Black"/>
              </a:rPr>
              <a:t>r</a:t>
            </a:r>
            <a:r>
              <a:rPr sz="1600" spc="-229" dirty="0">
                <a:solidFill>
                  <a:prstClr val="black"/>
                </a:solidFill>
                <a:latin typeface="Arial Black"/>
                <a:cs typeface="Arial Black"/>
              </a:rPr>
              <a:t>ot</a:t>
            </a:r>
            <a:r>
              <a:rPr sz="1600" spc="-245" dirty="0">
                <a:solidFill>
                  <a:prstClr val="black"/>
                </a:solidFill>
                <a:latin typeface="Arial Black"/>
                <a:cs typeface="Arial Black"/>
              </a:rPr>
              <a:t>e</a:t>
            </a:r>
            <a:r>
              <a:rPr sz="1600" spc="-120" dirty="0">
                <a:solidFill>
                  <a:prstClr val="black"/>
                </a:solidFill>
                <a:latin typeface="Arial Black"/>
                <a:cs typeface="Arial Black"/>
              </a:rPr>
              <a:t>i</a:t>
            </a:r>
            <a:r>
              <a:rPr sz="1600" spc="-180" dirty="0">
                <a:solidFill>
                  <a:prstClr val="black"/>
                </a:solidFill>
                <a:latin typeface="Arial Black"/>
                <a:cs typeface="Arial Black"/>
              </a:rPr>
              <a:t>n</a:t>
            </a:r>
            <a:endParaRPr sz="16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29940" y="4279900"/>
            <a:ext cx="952500" cy="586740"/>
          </a:xfrm>
          <a:custGeom>
            <a:avLst/>
            <a:gdLst/>
            <a:ahLst/>
            <a:cxnLst/>
            <a:rect l="l" t="t" r="r" b="b"/>
            <a:pathLst>
              <a:path w="952500" h="586739">
                <a:moveTo>
                  <a:pt x="476250" y="0"/>
                </a:moveTo>
                <a:lnTo>
                  <a:pt x="415038" y="2214"/>
                </a:lnTo>
                <a:lnTo>
                  <a:pt x="356511" y="8698"/>
                </a:lnTo>
                <a:lnTo>
                  <a:pt x="301054" y="19213"/>
                </a:lnTo>
                <a:lnTo>
                  <a:pt x="249051" y="33518"/>
                </a:lnTo>
                <a:lnTo>
                  <a:pt x="200887" y="51375"/>
                </a:lnTo>
                <a:lnTo>
                  <a:pt x="156948" y="72544"/>
                </a:lnTo>
                <a:lnTo>
                  <a:pt x="117619" y="96786"/>
                </a:lnTo>
                <a:lnTo>
                  <a:pt x="83284" y="123862"/>
                </a:lnTo>
                <a:lnTo>
                  <a:pt x="54328" y="153532"/>
                </a:lnTo>
                <a:lnTo>
                  <a:pt x="31137" y="185557"/>
                </a:lnTo>
                <a:lnTo>
                  <a:pt x="14095" y="219698"/>
                </a:lnTo>
                <a:lnTo>
                  <a:pt x="0" y="293369"/>
                </a:lnTo>
                <a:lnTo>
                  <a:pt x="3588" y="331024"/>
                </a:lnTo>
                <a:lnTo>
                  <a:pt x="31137" y="401182"/>
                </a:lnTo>
                <a:lnTo>
                  <a:pt x="54328" y="433207"/>
                </a:lnTo>
                <a:lnTo>
                  <a:pt x="83284" y="462877"/>
                </a:lnTo>
                <a:lnTo>
                  <a:pt x="117619" y="489953"/>
                </a:lnTo>
                <a:lnTo>
                  <a:pt x="156948" y="514195"/>
                </a:lnTo>
                <a:lnTo>
                  <a:pt x="200887" y="535364"/>
                </a:lnTo>
                <a:lnTo>
                  <a:pt x="249051" y="553221"/>
                </a:lnTo>
                <a:lnTo>
                  <a:pt x="301054" y="567526"/>
                </a:lnTo>
                <a:lnTo>
                  <a:pt x="356511" y="578041"/>
                </a:lnTo>
                <a:lnTo>
                  <a:pt x="415038" y="584525"/>
                </a:lnTo>
                <a:lnTo>
                  <a:pt x="476250" y="586739"/>
                </a:lnTo>
                <a:lnTo>
                  <a:pt x="537461" y="584525"/>
                </a:lnTo>
                <a:lnTo>
                  <a:pt x="595988" y="578041"/>
                </a:lnTo>
                <a:lnTo>
                  <a:pt x="651445" y="567526"/>
                </a:lnTo>
                <a:lnTo>
                  <a:pt x="703448" y="553221"/>
                </a:lnTo>
                <a:lnTo>
                  <a:pt x="751612" y="535364"/>
                </a:lnTo>
                <a:lnTo>
                  <a:pt x="795551" y="514195"/>
                </a:lnTo>
                <a:lnTo>
                  <a:pt x="834880" y="489953"/>
                </a:lnTo>
                <a:lnTo>
                  <a:pt x="869215" y="462877"/>
                </a:lnTo>
                <a:lnTo>
                  <a:pt x="898171" y="433207"/>
                </a:lnTo>
                <a:lnTo>
                  <a:pt x="921362" y="401182"/>
                </a:lnTo>
                <a:lnTo>
                  <a:pt x="938404" y="367041"/>
                </a:lnTo>
                <a:lnTo>
                  <a:pt x="952500" y="293369"/>
                </a:lnTo>
                <a:lnTo>
                  <a:pt x="948911" y="255715"/>
                </a:lnTo>
                <a:lnTo>
                  <a:pt x="921362" y="185557"/>
                </a:lnTo>
                <a:lnTo>
                  <a:pt x="898171" y="153532"/>
                </a:lnTo>
                <a:lnTo>
                  <a:pt x="869215" y="123862"/>
                </a:lnTo>
                <a:lnTo>
                  <a:pt x="834880" y="96786"/>
                </a:lnTo>
                <a:lnTo>
                  <a:pt x="795551" y="72544"/>
                </a:lnTo>
                <a:lnTo>
                  <a:pt x="751612" y="51375"/>
                </a:lnTo>
                <a:lnTo>
                  <a:pt x="703448" y="33518"/>
                </a:lnTo>
                <a:lnTo>
                  <a:pt x="651445" y="19213"/>
                </a:lnTo>
                <a:lnTo>
                  <a:pt x="595988" y="8698"/>
                </a:lnTo>
                <a:lnTo>
                  <a:pt x="537461" y="2214"/>
                </a:lnTo>
                <a:lnTo>
                  <a:pt x="476250" y="0"/>
                </a:lnTo>
                <a:close/>
              </a:path>
            </a:pathLst>
          </a:custGeom>
          <a:solidFill>
            <a:srgbClr val="F478A4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29940" y="4279900"/>
            <a:ext cx="952500" cy="586740"/>
          </a:xfrm>
          <a:custGeom>
            <a:avLst/>
            <a:gdLst/>
            <a:ahLst/>
            <a:cxnLst/>
            <a:rect l="l" t="t" r="r" b="b"/>
            <a:pathLst>
              <a:path w="952500" h="586739">
                <a:moveTo>
                  <a:pt x="476250" y="0"/>
                </a:moveTo>
                <a:lnTo>
                  <a:pt x="537461" y="2214"/>
                </a:lnTo>
                <a:lnTo>
                  <a:pt x="595988" y="8698"/>
                </a:lnTo>
                <a:lnTo>
                  <a:pt x="651445" y="19213"/>
                </a:lnTo>
                <a:lnTo>
                  <a:pt x="703448" y="33518"/>
                </a:lnTo>
                <a:lnTo>
                  <a:pt x="751612" y="51375"/>
                </a:lnTo>
                <a:lnTo>
                  <a:pt x="795551" y="72544"/>
                </a:lnTo>
                <a:lnTo>
                  <a:pt x="834880" y="96786"/>
                </a:lnTo>
                <a:lnTo>
                  <a:pt x="869215" y="123862"/>
                </a:lnTo>
                <a:lnTo>
                  <a:pt x="898171" y="153532"/>
                </a:lnTo>
                <a:lnTo>
                  <a:pt x="921362" y="185557"/>
                </a:lnTo>
                <a:lnTo>
                  <a:pt x="938404" y="219698"/>
                </a:lnTo>
                <a:lnTo>
                  <a:pt x="952500" y="293369"/>
                </a:lnTo>
                <a:lnTo>
                  <a:pt x="948911" y="331024"/>
                </a:lnTo>
                <a:lnTo>
                  <a:pt x="921362" y="401182"/>
                </a:lnTo>
                <a:lnTo>
                  <a:pt x="898171" y="433207"/>
                </a:lnTo>
                <a:lnTo>
                  <a:pt x="869215" y="462877"/>
                </a:lnTo>
                <a:lnTo>
                  <a:pt x="834880" y="489953"/>
                </a:lnTo>
                <a:lnTo>
                  <a:pt x="795551" y="514195"/>
                </a:lnTo>
                <a:lnTo>
                  <a:pt x="751612" y="535364"/>
                </a:lnTo>
                <a:lnTo>
                  <a:pt x="703448" y="553221"/>
                </a:lnTo>
                <a:lnTo>
                  <a:pt x="651445" y="567526"/>
                </a:lnTo>
                <a:lnTo>
                  <a:pt x="595988" y="578041"/>
                </a:lnTo>
                <a:lnTo>
                  <a:pt x="537461" y="584525"/>
                </a:lnTo>
                <a:lnTo>
                  <a:pt x="476250" y="586739"/>
                </a:lnTo>
                <a:lnTo>
                  <a:pt x="415038" y="584525"/>
                </a:lnTo>
                <a:lnTo>
                  <a:pt x="356511" y="578041"/>
                </a:lnTo>
                <a:lnTo>
                  <a:pt x="301054" y="567526"/>
                </a:lnTo>
                <a:lnTo>
                  <a:pt x="249051" y="553221"/>
                </a:lnTo>
                <a:lnTo>
                  <a:pt x="200887" y="535364"/>
                </a:lnTo>
                <a:lnTo>
                  <a:pt x="156948" y="514195"/>
                </a:lnTo>
                <a:lnTo>
                  <a:pt x="117619" y="489953"/>
                </a:lnTo>
                <a:lnTo>
                  <a:pt x="83284" y="462877"/>
                </a:lnTo>
                <a:lnTo>
                  <a:pt x="54328" y="433207"/>
                </a:lnTo>
                <a:lnTo>
                  <a:pt x="31137" y="401182"/>
                </a:lnTo>
                <a:lnTo>
                  <a:pt x="14095" y="367041"/>
                </a:lnTo>
                <a:lnTo>
                  <a:pt x="0" y="293369"/>
                </a:lnTo>
                <a:lnTo>
                  <a:pt x="3588" y="255715"/>
                </a:lnTo>
                <a:lnTo>
                  <a:pt x="31137" y="185557"/>
                </a:lnTo>
                <a:lnTo>
                  <a:pt x="54328" y="153532"/>
                </a:lnTo>
                <a:lnTo>
                  <a:pt x="83284" y="123862"/>
                </a:lnTo>
                <a:lnTo>
                  <a:pt x="117619" y="96786"/>
                </a:lnTo>
                <a:lnTo>
                  <a:pt x="156948" y="72544"/>
                </a:lnTo>
                <a:lnTo>
                  <a:pt x="200887" y="51375"/>
                </a:lnTo>
                <a:lnTo>
                  <a:pt x="249051" y="33518"/>
                </a:lnTo>
                <a:lnTo>
                  <a:pt x="301054" y="19213"/>
                </a:lnTo>
                <a:lnTo>
                  <a:pt x="356511" y="8698"/>
                </a:lnTo>
                <a:lnTo>
                  <a:pt x="415038" y="2214"/>
                </a:lnTo>
                <a:lnTo>
                  <a:pt x="4762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29940" y="4279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82440" y="4866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0109" y="4423409"/>
            <a:ext cx="772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pc="-210" dirty="0">
                <a:solidFill>
                  <a:prstClr val="black"/>
                </a:solidFill>
                <a:latin typeface="Arial Black"/>
                <a:cs typeface="Arial Black"/>
              </a:rPr>
              <a:t>Trypsin</a:t>
            </a:r>
            <a:endParaRPr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35300" y="5486400"/>
            <a:ext cx="1130300" cy="495300"/>
          </a:xfrm>
          <a:custGeom>
            <a:avLst/>
            <a:gdLst/>
            <a:ahLst/>
            <a:cxnLst/>
            <a:rect l="l" t="t" r="r" b="b"/>
            <a:pathLst>
              <a:path w="1130300" h="495300">
                <a:moveTo>
                  <a:pt x="565150" y="0"/>
                </a:moveTo>
                <a:lnTo>
                  <a:pt x="497778" y="1606"/>
                </a:lnTo>
                <a:lnTo>
                  <a:pt x="433073" y="6320"/>
                </a:lnTo>
                <a:lnTo>
                  <a:pt x="371406" y="13983"/>
                </a:lnTo>
                <a:lnTo>
                  <a:pt x="313149" y="24437"/>
                </a:lnTo>
                <a:lnTo>
                  <a:pt x="258674" y="37523"/>
                </a:lnTo>
                <a:lnTo>
                  <a:pt x="208354" y="53084"/>
                </a:lnTo>
                <a:lnTo>
                  <a:pt x="162559" y="70961"/>
                </a:lnTo>
                <a:lnTo>
                  <a:pt x="121664" y="90995"/>
                </a:lnTo>
                <a:lnTo>
                  <a:pt x="86039" y="113029"/>
                </a:lnTo>
                <a:lnTo>
                  <a:pt x="56057" y="136904"/>
                </a:lnTo>
                <a:lnTo>
                  <a:pt x="14510" y="189544"/>
                </a:lnTo>
                <a:lnTo>
                  <a:pt x="0" y="247650"/>
                </a:lnTo>
                <a:lnTo>
                  <a:pt x="3689" y="277306"/>
                </a:lnTo>
                <a:lnTo>
                  <a:pt x="32090" y="332837"/>
                </a:lnTo>
                <a:lnTo>
                  <a:pt x="86039" y="382270"/>
                </a:lnTo>
                <a:lnTo>
                  <a:pt x="121664" y="404304"/>
                </a:lnTo>
                <a:lnTo>
                  <a:pt x="162559" y="424338"/>
                </a:lnTo>
                <a:lnTo>
                  <a:pt x="208354" y="442215"/>
                </a:lnTo>
                <a:lnTo>
                  <a:pt x="258674" y="457776"/>
                </a:lnTo>
                <a:lnTo>
                  <a:pt x="313149" y="470862"/>
                </a:lnTo>
                <a:lnTo>
                  <a:pt x="371406" y="481316"/>
                </a:lnTo>
                <a:lnTo>
                  <a:pt x="433073" y="488979"/>
                </a:lnTo>
                <a:lnTo>
                  <a:pt x="497778" y="493693"/>
                </a:lnTo>
                <a:lnTo>
                  <a:pt x="565150" y="495300"/>
                </a:lnTo>
                <a:lnTo>
                  <a:pt x="632521" y="493693"/>
                </a:lnTo>
                <a:lnTo>
                  <a:pt x="697226" y="488979"/>
                </a:lnTo>
                <a:lnTo>
                  <a:pt x="758893" y="481316"/>
                </a:lnTo>
                <a:lnTo>
                  <a:pt x="817150" y="470862"/>
                </a:lnTo>
                <a:lnTo>
                  <a:pt x="871625" y="457776"/>
                </a:lnTo>
                <a:lnTo>
                  <a:pt x="921945" y="442215"/>
                </a:lnTo>
                <a:lnTo>
                  <a:pt x="967740" y="424338"/>
                </a:lnTo>
                <a:lnTo>
                  <a:pt x="1008635" y="404304"/>
                </a:lnTo>
                <a:lnTo>
                  <a:pt x="1044260" y="382270"/>
                </a:lnTo>
                <a:lnTo>
                  <a:pt x="1074242" y="358395"/>
                </a:lnTo>
                <a:lnTo>
                  <a:pt x="1115789" y="305755"/>
                </a:lnTo>
                <a:lnTo>
                  <a:pt x="1130300" y="247650"/>
                </a:lnTo>
                <a:lnTo>
                  <a:pt x="1126610" y="217993"/>
                </a:lnTo>
                <a:lnTo>
                  <a:pt x="1098209" y="162462"/>
                </a:lnTo>
                <a:lnTo>
                  <a:pt x="1044260" y="113029"/>
                </a:lnTo>
                <a:lnTo>
                  <a:pt x="1008635" y="90995"/>
                </a:lnTo>
                <a:lnTo>
                  <a:pt x="967740" y="70961"/>
                </a:lnTo>
                <a:lnTo>
                  <a:pt x="921945" y="53084"/>
                </a:lnTo>
                <a:lnTo>
                  <a:pt x="871625" y="37523"/>
                </a:lnTo>
                <a:lnTo>
                  <a:pt x="817150" y="24437"/>
                </a:lnTo>
                <a:lnTo>
                  <a:pt x="758893" y="13983"/>
                </a:lnTo>
                <a:lnTo>
                  <a:pt x="697226" y="6320"/>
                </a:lnTo>
                <a:lnTo>
                  <a:pt x="632521" y="1606"/>
                </a:lnTo>
                <a:lnTo>
                  <a:pt x="565150" y="0"/>
                </a:lnTo>
                <a:close/>
              </a:path>
            </a:pathLst>
          </a:custGeom>
          <a:solidFill>
            <a:srgbClr val="F478A4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35300" y="5486400"/>
            <a:ext cx="1130300" cy="495300"/>
          </a:xfrm>
          <a:custGeom>
            <a:avLst/>
            <a:gdLst/>
            <a:ahLst/>
            <a:cxnLst/>
            <a:rect l="l" t="t" r="r" b="b"/>
            <a:pathLst>
              <a:path w="1130300" h="495300">
                <a:moveTo>
                  <a:pt x="565150" y="0"/>
                </a:moveTo>
                <a:lnTo>
                  <a:pt x="632521" y="1606"/>
                </a:lnTo>
                <a:lnTo>
                  <a:pt x="697226" y="6320"/>
                </a:lnTo>
                <a:lnTo>
                  <a:pt x="758893" y="13983"/>
                </a:lnTo>
                <a:lnTo>
                  <a:pt x="817150" y="24437"/>
                </a:lnTo>
                <a:lnTo>
                  <a:pt x="871625" y="37523"/>
                </a:lnTo>
                <a:lnTo>
                  <a:pt x="921945" y="53084"/>
                </a:lnTo>
                <a:lnTo>
                  <a:pt x="967740" y="70961"/>
                </a:lnTo>
                <a:lnTo>
                  <a:pt x="1008635" y="90995"/>
                </a:lnTo>
                <a:lnTo>
                  <a:pt x="1044260" y="113029"/>
                </a:lnTo>
                <a:lnTo>
                  <a:pt x="1074242" y="136904"/>
                </a:lnTo>
                <a:lnTo>
                  <a:pt x="1115789" y="189544"/>
                </a:lnTo>
                <a:lnTo>
                  <a:pt x="1130300" y="247650"/>
                </a:lnTo>
                <a:lnTo>
                  <a:pt x="1126610" y="277306"/>
                </a:lnTo>
                <a:lnTo>
                  <a:pt x="1098209" y="332837"/>
                </a:lnTo>
                <a:lnTo>
                  <a:pt x="1044260" y="382270"/>
                </a:lnTo>
                <a:lnTo>
                  <a:pt x="1008635" y="404304"/>
                </a:lnTo>
                <a:lnTo>
                  <a:pt x="967740" y="424338"/>
                </a:lnTo>
                <a:lnTo>
                  <a:pt x="921945" y="442215"/>
                </a:lnTo>
                <a:lnTo>
                  <a:pt x="871625" y="457776"/>
                </a:lnTo>
                <a:lnTo>
                  <a:pt x="817150" y="470862"/>
                </a:lnTo>
                <a:lnTo>
                  <a:pt x="758893" y="481316"/>
                </a:lnTo>
                <a:lnTo>
                  <a:pt x="697226" y="488979"/>
                </a:lnTo>
                <a:lnTo>
                  <a:pt x="632521" y="493693"/>
                </a:lnTo>
                <a:lnTo>
                  <a:pt x="565150" y="495300"/>
                </a:lnTo>
                <a:lnTo>
                  <a:pt x="497778" y="493693"/>
                </a:lnTo>
                <a:lnTo>
                  <a:pt x="433073" y="488979"/>
                </a:lnTo>
                <a:lnTo>
                  <a:pt x="371406" y="481316"/>
                </a:lnTo>
                <a:lnTo>
                  <a:pt x="313149" y="470862"/>
                </a:lnTo>
                <a:lnTo>
                  <a:pt x="258674" y="457776"/>
                </a:lnTo>
                <a:lnTo>
                  <a:pt x="208354" y="442215"/>
                </a:lnTo>
                <a:lnTo>
                  <a:pt x="162559" y="424338"/>
                </a:lnTo>
                <a:lnTo>
                  <a:pt x="121664" y="404304"/>
                </a:lnTo>
                <a:lnTo>
                  <a:pt x="86039" y="382270"/>
                </a:lnTo>
                <a:lnTo>
                  <a:pt x="56057" y="358395"/>
                </a:lnTo>
                <a:lnTo>
                  <a:pt x="14510" y="305755"/>
                </a:lnTo>
                <a:lnTo>
                  <a:pt x="0" y="247650"/>
                </a:lnTo>
                <a:lnTo>
                  <a:pt x="3689" y="217993"/>
                </a:lnTo>
                <a:lnTo>
                  <a:pt x="32090" y="162462"/>
                </a:lnTo>
                <a:lnTo>
                  <a:pt x="86039" y="113029"/>
                </a:lnTo>
                <a:lnTo>
                  <a:pt x="121664" y="90995"/>
                </a:lnTo>
                <a:lnTo>
                  <a:pt x="162560" y="70961"/>
                </a:lnTo>
                <a:lnTo>
                  <a:pt x="208354" y="53084"/>
                </a:lnTo>
                <a:lnTo>
                  <a:pt x="258674" y="37523"/>
                </a:lnTo>
                <a:lnTo>
                  <a:pt x="313149" y="24437"/>
                </a:lnTo>
                <a:lnTo>
                  <a:pt x="371406" y="13983"/>
                </a:lnTo>
                <a:lnTo>
                  <a:pt x="433073" y="6320"/>
                </a:lnTo>
                <a:lnTo>
                  <a:pt x="497778" y="1606"/>
                </a:lnTo>
                <a:lnTo>
                  <a:pt x="5651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65600" y="598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19600" y="4368800"/>
            <a:ext cx="1358900" cy="454659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58419" algn="r" rtl="1">
              <a:spcBef>
                <a:spcPts val="830"/>
              </a:spcBef>
            </a:pPr>
            <a:r>
              <a:rPr sz="1600" spc="-190" dirty="0">
                <a:solidFill>
                  <a:prstClr val="black"/>
                </a:solidFill>
                <a:latin typeface="Arial Black"/>
                <a:cs typeface="Arial Black"/>
              </a:rPr>
              <a:t>Chymotrypsin</a:t>
            </a:r>
            <a:endParaRPr sz="16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14850" y="5594350"/>
            <a:ext cx="1511300" cy="37465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10795" algn="r" rtl="1">
              <a:spcBef>
                <a:spcPts val="640"/>
              </a:spcBef>
            </a:pPr>
            <a:r>
              <a:rPr sz="1400" spc="-165" dirty="0">
                <a:solidFill>
                  <a:prstClr val="black"/>
                </a:solidFill>
                <a:latin typeface="Arial Black"/>
                <a:cs typeface="Arial Black"/>
              </a:rPr>
              <a:t>Chymotrypsinogen</a:t>
            </a:r>
            <a:endParaRPr sz="14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84900" y="4305300"/>
            <a:ext cx="812800" cy="599440"/>
          </a:xfrm>
          <a:custGeom>
            <a:avLst/>
            <a:gdLst/>
            <a:ahLst/>
            <a:cxnLst/>
            <a:rect l="l" t="t" r="r" b="b"/>
            <a:pathLst>
              <a:path w="812800" h="599439">
                <a:moveTo>
                  <a:pt x="406400" y="0"/>
                </a:moveTo>
                <a:lnTo>
                  <a:pt x="350115" y="2647"/>
                </a:lnTo>
                <a:lnTo>
                  <a:pt x="296480" y="10383"/>
                </a:lnTo>
                <a:lnTo>
                  <a:pt x="245923" y="22899"/>
                </a:lnTo>
                <a:lnTo>
                  <a:pt x="198872" y="39887"/>
                </a:lnTo>
                <a:lnTo>
                  <a:pt x="155755" y="61037"/>
                </a:lnTo>
                <a:lnTo>
                  <a:pt x="116998" y="86042"/>
                </a:lnTo>
                <a:lnTo>
                  <a:pt x="83031" y="114592"/>
                </a:lnTo>
                <a:lnTo>
                  <a:pt x="54280" y="146379"/>
                </a:lnTo>
                <a:lnTo>
                  <a:pt x="31174" y="181094"/>
                </a:lnTo>
                <a:lnTo>
                  <a:pt x="14140" y="218428"/>
                </a:lnTo>
                <a:lnTo>
                  <a:pt x="3606" y="258073"/>
                </a:lnTo>
                <a:lnTo>
                  <a:pt x="0" y="299719"/>
                </a:lnTo>
                <a:lnTo>
                  <a:pt x="3606" y="341366"/>
                </a:lnTo>
                <a:lnTo>
                  <a:pt x="14140" y="381011"/>
                </a:lnTo>
                <a:lnTo>
                  <a:pt x="31174" y="418345"/>
                </a:lnTo>
                <a:lnTo>
                  <a:pt x="54280" y="453060"/>
                </a:lnTo>
                <a:lnTo>
                  <a:pt x="83031" y="484847"/>
                </a:lnTo>
                <a:lnTo>
                  <a:pt x="116998" y="513397"/>
                </a:lnTo>
                <a:lnTo>
                  <a:pt x="155755" y="538402"/>
                </a:lnTo>
                <a:lnTo>
                  <a:pt x="198872" y="559552"/>
                </a:lnTo>
                <a:lnTo>
                  <a:pt x="245923" y="576540"/>
                </a:lnTo>
                <a:lnTo>
                  <a:pt x="296480" y="589056"/>
                </a:lnTo>
                <a:lnTo>
                  <a:pt x="350115" y="596792"/>
                </a:lnTo>
                <a:lnTo>
                  <a:pt x="406400" y="599439"/>
                </a:lnTo>
                <a:lnTo>
                  <a:pt x="462684" y="596792"/>
                </a:lnTo>
                <a:lnTo>
                  <a:pt x="516319" y="589056"/>
                </a:lnTo>
                <a:lnTo>
                  <a:pt x="566876" y="576540"/>
                </a:lnTo>
                <a:lnTo>
                  <a:pt x="613927" y="559552"/>
                </a:lnTo>
                <a:lnTo>
                  <a:pt x="657044" y="538402"/>
                </a:lnTo>
                <a:lnTo>
                  <a:pt x="695801" y="513397"/>
                </a:lnTo>
                <a:lnTo>
                  <a:pt x="729768" y="484847"/>
                </a:lnTo>
                <a:lnTo>
                  <a:pt x="758519" y="453060"/>
                </a:lnTo>
                <a:lnTo>
                  <a:pt x="781625" y="418345"/>
                </a:lnTo>
                <a:lnTo>
                  <a:pt x="798659" y="381011"/>
                </a:lnTo>
                <a:lnTo>
                  <a:pt x="809193" y="341366"/>
                </a:lnTo>
                <a:lnTo>
                  <a:pt x="812800" y="299719"/>
                </a:lnTo>
                <a:lnTo>
                  <a:pt x="809193" y="258073"/>
                </a:lnTo>
                <a:lnTo>
                  <a:pt x="798659" y="218428"/>
                </a:lnTo>
                <a:lnTo>
                  <a:pt x="781625" y="181094"/>
                </a:lnTo>
                <a:lnTo>
                  <a:pt x="758519" y="146379"/>
                </a:lnTo>
                <a:lnTo>
                  <a:pt x="729768" y="114592"/>
                </a:lnTo>
                <a:lnTo>
                  <a:pt x="695801" y="86042"/>
                </a:lnTo>
                <a:lnTo>
                  <a:pt x="657044" y="61037"/>
                </a:lnTo>
                <a:lnTo>
                  <a:pt x="613927" y="39887"/>
                </a:lnTo>
                <a:lnTo>
                  <a:pt x="566876" y="22899"/>
                </a:lnTo>
                <a:lnTo>
                  <a:pt x="516319" y="10383"/>
                </a:lnTo>
                <a:lnTo>
                  <a:pt x="462684" y="2647"/>
                </a:lnTo>
                <a:lnTo>
                  <a:pt x="40640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84900" y="4305300"/>
            <a:ext cx="812800" cy="599440"/>
          </a:xfrm>
          <a:custGeom>
            <a:avLst/>
            <a:gdLst/>
            <a:ahLst/>
            <a:cxnLst/>
            <a:rect l="l" t="t" r="r" b="b"/>
            <a:pathLst>
              <a:path w="812800" h="599439">
                <a:moveTo>
                  <a:pt x="406400" y="0"/>
                </a:moveTo>
                <a:lnTo>
                  <a:pt x="462684" y="2647"/>
                </a:lnTo>
                <a:lnTo>
                  <a:pt x="516319" y="10383"/>
                </a:lnTo>
                <a:lnTo>
                  <a:pt x="566876" y="22899"/>
                </a:lnTo>
                <a:lnTo>
                  <a:pt x="613927" y="39887"/>
                </a:lnTo>
                <a:lnTo>
                  <a:pt x="657044" y="61037"/>
                </a:lnTo>
                <a:lnTo>
                  <a:pt x="695801" y="86042"/>
                </a:lnTo>
                <a:lnTo>
                  <a:pt x="729768" y="114592"/>
                </a:lnTo>
                <a:lnTo>
                  <a:pt x="758519" y="146379"/>
                </a:lnTo>
                <a:lnTo>
                  <a:pt x="781625" y="181094"/>
                </a:lnTo>
                <a:lnTo>
                  <a:pt x="798659" y="218428"/>
                </a:lnTo>
                <a:lnTo>
                  <a:pt x="809193" y="258073"/>
                </a:lnTo>
                <a:lnTo>
                  <a:pt x="812800" y="299719"/>
                </a:lnTo>
                <a:lnTo>
                  <a:pt x="809193" y="341366"/>
                </a:lnTo>
                <a:lnTo>
                  <a:pt x="798659" y="381011"/>
                </a:lnTo>
                <a:lnTo>
                  <a:pt x="781625" y="418345"/>
                </a:lnTo>
                <a:lnTo>
                  <a:pt x="758519" y="453060"/>
                </a:lnTo>
                <a:lnTo>
                  <a:pt x="729768" y="484847"/>
                </a:lnTo>
                <a:lnTo>
                  <a:pt x="695801" y="513397"/>
                </a:lnTo>
                <a:lnTo>
                  <a:pt x="657044" y="538402"/>
                </a:lnTo>
                <a:lnTo>
                  <a:pt x="613927" y="559552"/>
                </a:lnTo>
                <a:lnTo>
                  <a:pt x="566876" y="576540"/>
                </a:lnTo>
                <a:lnTo>
                  <a:pt x="516319" y="589056"/>
                </a:lnTo>
                <a:lnTo>
                  <a:pt x="462684" y="596792"/>
                </a:lnTo>
                <a:lnTo>
                  <a:pt x="406400" y="599439"/>
                </a:lnTo>
                <a:lnTo>
                  <a:pt x="350115" y="596792"/>
                </a:lnTo>
                <a:lnTo>
                  <a:pt x="296480" y="589056"/>
                </a:lnTo>
                <a:lnTo>
                  <a:pt x="245923" y="576540"/>
                </a:lnTo>
                <a:lnTo>
                  <a:pt x="198872" y="559552"/>
                </a:lnTo>
                <a:lnTo>
                  <a:pt x="155755" y="538402"/>
                </a:lnTo>
                <a:lnTo>
                  <a:pt x="116998" y="513397"/>
                </a:lnTo>
                <a:lnTo>
                  <a:pt x="83031" y="484847"/>
                </a:lnTo>
                <a:lnTo>
                  <a:pt x="54280" y="453060"/>
                </a:lnTo>
                <a:lnTo>
                  <a:pt x="31174" y="418345"/>
                </a:lnTo>
                <a:lnTo>
                  <a:pt x="14140" y="381011"/>
                </a:lnTo>
                <a:lnTo>
                  <a:pt x="3606" y="341366"/>
                </a:lnTo>
                <a:lnTo>
                  <a:pt x="0" y="299719"/>
                </a:lnTo>
                <a:lnTo>
                  <a:pt x="3606" y="258073"/>
                </a:lnTo>
                <a:lnTo>
                  <a:pt x="14140" y="218428"/>
                </a:lnTo>
                <a:lnTo>
                  <a:pt x="31174" y="181094"/>
                </a:lnTo>
                <a:lnTo>
                  <a:pt x="54280" y="146379"/>
                </a:lnTo>
                <a:lnTo>
                  <a:pt x="83031" y="114592"/>
                </a:lnTo>
                <a:lnTo>
                  <a:pt x="116998" y="86042"/>
                </a:lnTo>
                <a:lnTo>
                  <a:pt x="155755" y="61037"/>
                </a:lnTo>
                <a:lnTo>
                  <a:pt x="198872" y="39887"/>
                </a:lnTo>
                <a:lnTo>
                  <a:pt x="245923" y="22899"/>
                </a:lnTo>
                <a:lnTo>
                  <a:pt x="296480" y="10383"/>
                </a:lnTo>
                <a:lnTo>
                  <a:pt x="350115" y="2647"/>
                </a:lnTo>
                <a:lnTo>
                  <a:pt x="4064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84900" y="4305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97700" y="4904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35700" y="4485640"/>
            <a:ext cx="710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400" spc="-85" dirty="0">
                <a:solidFill>
                  <a:prstClr val="black"/>
                </a:solidFill>
                <a:latin typeface="Arial Black"/>
                <a:cs typeface="Arial Black"/>
              </a:rPr>
              <a:t>E</a:t>
            </a:r>
            <a:r>
              <a:rPr sz="1400" spc="-155" dirty="0">
                <a:solidFill>
                  <a:prstClr val="black"/>
                </a:solidFill>
                <a:latin typeface="Arial Black"/>
                <a:cs typeface="Arial Black"/>
              </a:rPr>
              <a:t>l</a:t>
            </a:r>
            <a:r>
              <a:rPr sz="1400" spc="-170" dirty="0">
                <a:solidFill>
                  <a:prstClr val="black"/>
                </a:solidFill>
                <a:latin typeface="Arial Black"/>
                <a:cs typeface="Arial Black"/>
              </a:rPr>
              <a:t>a</a:t>
            </a:r>
            <a:r>
              <a:rPr sz="1400" spc="-155" dirty="0">
                <a:solidFill>
                  <a:prstClr val="black"/>
                </a:solidFill>
                <a:latin typeface="Arial Black"/>
                <a:cs typeface="Arial Black"/>
              </a:rPr>
              <a:t>s</a:t>
            </a:r>
            <a:r>
              <a:rPr sz="1400" spc="-225" dirty="0">
                <a:solidFill>
                  <a:prstClr val="black"/>
                </a:solidFill>
                <a:latin typeface="Arial Black"/>
                <a:cs typeface="Arial Black"/>
              </a:rPr>
              <a:t>t</a:t>
            </a:r>
            <a:r>
              <a:rPr sz="1400" spc="-170" dirty="0">
                <a:solidFill>
                  <a:prstClr val="black"/>
                </a:solidFill>
                <a:latin typeface="Arial Black"/>
                <a:cs typeface="Arial Black"/>
              </a:rPr>
              <a:t>a</a:t>
            </a:r>
            <a:r>
              <a:rPr sz="1400" spc="-145" dirty="0">
                <a:solidFill>
                  <a:prstClr val="black"/>
                </a:solidFill>
                <a:latin typeface="Arial Black"/>
                <a:cs typeface="Arial Black"/>
              </a:rPr>
              <a:t>s</a:t>
            </a:r>
            <a:r>
              <a:rPr sz="1400" spc="-160" dirty="0">
                <a:solidFill>
                  <a:prstClr val="black"/>
                </a:solidFill>
                <a:latin typeface="Arial Black"/>
                <a:cs typeface="Arial Black"/>
              </a:rPr>
              <a:t>e</a:t>
            </a:r>
            <a:endParaRPr sz="14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93459" y="5590540"/>
            <a:ext cx="938530" cy="419100"/>
          </a:xfrm>
          <a:custGeom>
            <a:avLst/>
            <a:gdLst/>
            <a:ahLst/>
            <a:cxnLst/>
            <a:rect l="l" t="t" r="r" b="b"/>
            <a:pathLst>
              <a:path w="938529" h="419100">
                <a:moveTo>
                  <a:pt x="469899" y="0"/>
                </a:moveTo>
                <a:lnTo>
                  <a:pt x="404628" y="1867"/>
                </a:lnTo>
                <a:lnTo>
                  <a:pt x="342488" y="7320"/>
                </a:lnTo>
                <a:lnTo>
                  <a:pt x="283964" y="16132"/>
                </a:lnTo>
                <a:lnTo>
                  <a:pt x="229540" y="28081"/>
                </a:lnTo>
                <a:lnTo>
                  <a:pt x="179703" y="42939"/>
                </a:lnTo>
                <a:lnTo>
                  <a:pt x="134937" y="60483"/>
                </a:lnTo>
                <a:lnTo>
                  <a:pt x="95727" y="80488"/>
                </a:lnTo>
                <a:lnTo>
                  <a:pt x="62559" y="102728"/>
                </a:lnTo>
                <a:lnTo>
                  <a:pt x="16286" y="153017"/>
                </a:lnTo>
                <a:lnTo>
                  <a:pt x="0" y="209550"/>
                </a:lnTo>
                <a:lnTo>
                  <a:pt x="4152" y="238751"/>
                </a:lnTo>
                <a:lnTo>
                  <a:pt x="35917" y="292655"/>
                </a:lnTo>
                <a:lnTo>
                  <a:pt x="95727" y="339151"/>
                </a:lnTo>
                <a:lnTo>
                  <a:pt x="134937" y="359092"/>
                </a:lnTo>
                <a:lnTo>
                  <a:pt x="179703" y="376546"/>
                </a:lnTo>
                <a:lnTo>
                  <a:pt x="229540" y="391301"/>
                </a:lnTo>
                <a:lnTo>
                  <a:pt x="283964" y="403145"/>
                </a:lnTo>
                <a:lnTo>
                  <a:pt x="342488" y="411868"/>
                </a:lnTo>
                <a:lnTo>
                  <a:pt x="404628" y="417256"/>
                </a:lnTo>
                <a:lnTo>
                  <a:pt x="469899" y="419100"/>
                </a:lnTo>
                <a:lnTo>
                  <a:pt x="534879" y="417256"/>
                </a:lnTo>
                <a:lnTo>
                  <a:pt x="596776" y="411868"/>
                </a:lnTo>
                <a:lnTo>
                  <a:pt x="655101" y="403145"/>
                </a:lnTo>
                <a:lnTo>
                  <a:pt x="709365" y="391301"/>
                </a:lnTo>
                <a:lnTo>
                  <a:pt x="759078" y="376546"/>
                </a:lnTo>
                <a:lnTo>
                  <a:pt x="803751" y="359092"/>
                </a:lnTo>
                <a:lnTo>
                  <a:pt x="842894" y="339151"/>
                </a:lnTo>
                <a:lnTo>
                  <a:pt x="876017" y="316935"/>
                </a:lnTo>
                <a:lnTo>
                  <a:pt x="922249" y="266523"/>
                </a:lnTo>
                <a:lnTo>
                  <a:pt x="938530" y="209550"/>
                </a:lnTo>
                <a:lnTo>
                  <a:pt x="934378" y="180615"/>
                </a:lnTo>
                <a:lnTo>
                  <a:pt x="902632" y="126980"/>
                </a:lnTo>
                <a:lnTo>
                  <a:pt x="842894" y="80488"/>
                </a:lnTo>
                <a:lnTo>
                  <a:pt x="803751" y="60483"/>
                </a:lnTo>
                <a:lnTo>
                  <a:pt x="759078" y="42939"/>
                </a:lnTo>
                <a:lnTo>
                  <a:pt x="709365" y="28081"/>
                </a:lnTo>
                <a:lnTo>
                  <a:pt x="655101" y="16132"/>
                </a:lnTo>
                <a:lnTo>
                  <a:pt x="596776" y="7320"/>
                </a:lnTo>
                <a:lnTo>
                  <a:pt x="534879" y="1867"/>
                </a:lnTo>
                <a:lnTo>
                  <a:pt x="469899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093459" y="5590540"/>
            <a:ext cx="938530" cy="419100"/>
          </a:xfrm>
          <a:custGeom>
            <a:avLst/>
            <a:gdLst/>
            <a:ahLst/>
            <a:cxnLst/>
            <a:rect l="l" t="t" r="r" b="b"/>
            <a:pathLst>
              <a:path w="938529" h="419100">
                <a:moveTo>
                  <a:pt x="469899" y="0"/>
                </a:moveTo>
                <a:lnTo>
                  <a:pt x="534879" y="1867"/>
                </a:lnTo>
                <a:lnTo>
                  <a:pt x="596776" y="7320"/>
                </a:lnTo>
                <a:lnTo>
                  <a:pt x="655101" y="16132"/>
                </a:lnTo>
                <a:lnTo>
                  <a:pt x="709365" y="28081"/>
                </a:lnTo>
                <a:lnTo>
                  <a:pt x="759078" y="42939"/>
                </a:lnTo>
                <a:lnTo>
                  <a:pt x="803751" y="60483"/>
                </a:lnTo>
                <a:lnTo>
                  <a:pt x="842894" y="80488"/>
                </a:lnTo>
                <a:lnTo>
                  <a:pt x="876017" y="102728"/>
                </a:lnTo>
                <a:lnTo>
                  <a:pt x="922249" y="153017"/>
                </a:lnTo>
                <a:lnTo>
                  <a:pt x="938530" y="209550"/>
                </a:lnTo>
                <a:lnTo>
                  <a:pt x="934378" y="238751"/>
                </a:lnTo>
                <a:lnTo>
                  <a:pt x="902632" y="292655"/>
                </a:lnTo>
                <a:lnTo>
                  <a:pt x="842894" y="339151"/>
                </a:lnTo>
                <a:lnTo>
                  <a:pt x="803751" y="359092"/>
                </a:lnTo>
                <a:lnTo>
                  <a:pt x="759078" y="376546"/>
                </a:lnTo>
                <a:lnTo>
                  <a:pt x="709365" y="391301"/>
                </a:lnTo>
                <a:lnTo>
                  <a:pt x="655101" y="403145"/>
                </a:lnTo>
                <a:lnTo>
                  <a:pt x="596776" y="411868"/>
                </a:lnTo>
                <a:lnTo>
                  <a:pt x="534879" y="417256"/>
                </a:lnTo>
                <a:lnTo>
                  <a:pt x="469899" y="419100"/>
                </a:lnTo>
                <a:lnTo>
                  <a:pt x="404628" y="417256"/>
                </a:lnTo>
                <a:lnTo>
                  <a:pt x="342488" y="411868"/>
                </a:lnTo>
                <a:lnTo>
                  <a:pt x="283964" y="403145"/>
                </a:lnTo>
                <a:lnTo>
                  <a:pt x="229540" y="391301"/>
                </a:lnTo>
                <a:lnTo>
                  <a:pt x="179703" y="376546"/>
                </a:lnTo>
                <a:lnTo>
                  <a:pt x="134937" y="359092"/>
                </a:lnTo>
                <a:lnTo>
                  <a:pt x="95727" y="339151"/>
                </a:lnTo>
                <a:lnTo>
                  <a:pt x="62559" y="316935"/>
                </a:lnTo>
                <a:lnTo>
                  <a:pt x="16286" y="266523"/>
                </a:lnTo>
                <a:lnTo>
                  <a:pt x="0" y="209550"/>
                </a:lnTo>
                <a:lnTo>
                  <a:pt x="4152" y="180615"/>
                </a:lnTo>
                <a:lnTo>
                  <a:pt x="35917" y="126980"/>
                </a:lnTo>
                <a:lnTo>
                  <a:pt x="95727" y="80488"/>
                </a:lnTo>
                <a:lnTo>
                  <a:pt x="134937" y="60483"/>
                </a:lnTo>
                <a:lnTo>
                  <a:pt x="179703" y="42939"/>
                </a:lnTo>
                <a:lnTo>
                  <a:pt x="229540" y="28081"/>
                </a:lnTo>
                <a:lnTo>
                  <a:pt x="283964" y="16132"/>
                </a:lnTo>
                <a:lnTo>
                  <a:pt x="342488" y="7320"/>
                </a:lnTo>
                <a:lnTo>
                  <a:pt x="404628" y="1867"/>
                </a:lnTo>
                <a:lnTo>
                  <a:pt x="46989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093459" y="5590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33259" y="6010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78220" y="5681979"/>
            <a:ext cx="967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400" spc="-160" dirty="0">
                <a:solidFill>
                  <a:prstClr val="black"/>
                </a:solidFill>
                <a:latin typeface="Arial Black"/>
                <a:cs typeface="Arial Black"/>
              </a:rPr>
              <a:t>Proelastase</a:t>
            </a:r>
            <a:endParaRPr sz="14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86989" y="5172709"/>
            <a:ext cx="1584325" cy="695960"/>
          </a:xfrm>
          <a:prstGeom prst="rect">
            <a:avLst/>
          </a:prstGeom>
          <a:solidFill>
            <a:srgbClr val="FFFFFF"/>
          </a:solidFill>
          <a:ln w="9344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algn="r" rtl="1">
              <a:spcBef>
                <a:spcPts val="450"/>
              </a:spcBef>
            </a:pPr>
            <a:r>
              <a:rPr sz="1200" spc="-140" dirty="0">
                <a:solidFill>
                  <a:prstClr val="black"/>
                </a:solidFill>
                <a:latin typeface="Arial Black"/>
                <a:cs typeface="Arial Black"/>
              </a:rPr>
              <a:t>Enteropeptidase</a:t>
            </a:r>
            <a:endParaRPr sz="1200">
              <a:solidFill>
                <a:prstClr val="black"/>
              </a:solidFill>
              <a:latin typeface="Arial Black"/>
              <a:cs typeface="Arial Black"/>
            </a:endParaRPr>
          </a:p>
          <a:p>
            <a:pPr algn="r" rtl="1">
              <a:spcBef>
                <a:spcPts val="15"/>
              </a:spcBef>
            </a:pPr>
            <a:endParaRPr sz="13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54659" algn="r" rtl="1"/>
            <a:r>
              <a:rPr sz="1600" spc="-185" dirty="0">
                <a:solidFill>
                  <a:prstClr val="black"/>
                </a:solidFill>
                <a:latin typeface="Arial Black"/>
                <a:cs typeface="Arial Black"/>
              </a:rPr>
              <a:t>Trypsinogen</a:t>
            </a:r>
            <a:endParaRPr sz="16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04820" y="2466339"/>
            <a:ext cx="551180" cy="52451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6985" algn="r" rtl="1">
              <a:spcBef>
                <a:spcPts val="1230"/>
              </a:spcBef>
            </a:pPr>
            <a:r>
              <a:rPr sz="1400" spc="-160" dirty="0">
                <a:solidFill>
                  <a:prstClr val="black"/>
                </a:solidFill>
                <a:latin typeface="Arial Black"/>
                <a:cs typeface="Arial Black"/>
              </a:rPr>
              <a:t>B</a:t>
            </a:r>
            <a:r>
              <a:rPr sz="1400" spc="-165" dirty="0">
                <a:solidFill>
                  <a:prstClr val="black"/>
                </a:solidFill>
                <a:latin typeface="Arial Black"/>
                <a:cs typeface="Arial Black"/>
              </a:rPr>
              <a:t>A</a:t>
            </a:r>
            <a:r>
              <a:rPr sz="1400" spc="-80" dirty="0">
                <a:solidFill>
                  <a:prstClr val="black"/>
                </a:solidFill>
                <a:latin typeface="Arial Black"/>
                <a:cs typeface="Arial Black"/>
              </a:rPr>
              <a:t>S</a:t>
            </a:r>
            <a:r>
              <a:rPr sz="1400" spc="-160" dirty="0">
                <a:solidFill>
                  <a:prstClr val="black"/>
                </a:solidFill>
                <a:latin typeface="Arial Black"/>
                <a:cs typeface="Arial Black"/>
              </a:rPr>
              <a:t>I</a:t>
            </a:r>
            <a:r>
              <a:rPr sz="1400" spc="-80" dirty="0">
                <a:solidFill>
                  <a:prstClr val="black"/>
                </a:solidFill>
                <a:latin typeface="Arial Black"/>
                <a:cs typeface="Arial Black"/>
              </a:rPr>
              <a:t>C</a:t>
            </a:r>
            <a:endParaRPr sz="14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10379" y="2306320"/>
            <a:ext cx="1160780" cy="23495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88900" algn="r" rtl="1">
              <a:spcBef>
                <a:spcPts val="200"/>
              </a:spcBef>
            </a:pPr>
            <a:r>
              <a:rPr sz="1200" spc="-105" dirty="0">
                <a:solidFill>
                  <a:prstClr val="black"/>
                </a:solidFill>
                <a:latin typeface="Arial Black"/>
                <a:cs typeface="Arial Black"/>
              </a:rPr>
              <a:t>UNCHARGED</a:t>
            </a:r>
            <a:endParaRPr sz="12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08519" y="2381250"/>
            <a:ext cx="855980" cy="215900"/>
          </a:xfrm>
          <a:custGeom>
            <a:avLst/>
            <a:gdLst/>
            <a:ahLst/>
            <a:cxnLst/>
            <a:rect l="l" t="t" r="r" b="b"/>
            <a:pathLst>
              <a:path w="855979" h="215900">
                <a:moveTo>
                  <a:pt x="855979" y="0"/>
                </a:moveTo>
                <a:lnTo>
                  <a:pt x="0" y="0"/>
                </a:lnTo>
                <a:lnTo>
                  <a:pt x="0" y="215900"/>
                </a:lnTo>
                <a:lnTo>
                  <a:pt x="855979" y="215900"/>
                </a:lnTo>
                <a:lnTo>
                  <a:pt x="8559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08519" y="2381250"/>
            <a:ext cx="855980" cy="215900"/>
          </a:xfrm>
          <a:custGeom>
            <a:avLst/>
            <a:gdLst/>
            <a:ahLst/>
            <a:cxnLst/>
            <a:rect l="l" t="t" r="r" b="b"/>
            <a:pathLst>
              <a:path w="855979" h="215900">
                <a:moveTo>
                  <a:pt x="427989" y="215900"/>
                </a:moveTo>
                <a:lnTo>
                  <a:pt x="0" y="215900"/>
                </a:lnTo>
                <a:lnTo>
                  <a:pt x="0" y="0"/>
                </a:lnTo>
                <a:lnTo>
                  <a:pt x="855979" y="0"/>
                </a:lnTo>
                <a:lnTo>
                  <a:pt x="855979" y="215900"/>
                </a:lnTo>
                <a:lnTo>
                  <a:pt x="427989" y="2159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61530" y="2369820"/>
            <a:ext cx="9480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400" spc="-140" dirty="0">
                <a:solidFill>
                  <a:prstClr val="black"/>
                </a:solidFill>
                <a:latin typeface="Arial Black"/>
                <a:cs typeface="Arial Black"/>
              </a:rPr>
              <a:t>ALIPHATIC</a:t>
            </a:r>
            <a:endParaRPr sz="14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60080" y="2378710"/>
            <a:ext cx="637540" cy="406400"/>
          </a:xfrm>
          <a:prstGeom prst="rect">
            <a:avLst/>
          </a:prstGeom>
          <a:solidFill>
            <a:srgbClr val="FFFFFF"/>
          </a:solidFill>
          <a:ln w="9344">
            <a:solidFill>
              <a:srgbClr val="00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50800" algn="r" rtl="1">
              <a:spcBef>
                <a:spcPts val="770"/>
              </a:spcBef>
            </a:pPr>
            <a:r>
              <a:rPr sz="1400" spc="-130" dirty="0">
                <a:solidFill>
                  <a:prstClr val="black"/>
                </a:solidFill>
                <a:latin typeface="Arial Black"/>
                <a:cs typeface="Arial Black"/>
              </a:rPr>
              <a:t>BASIC</a:t>
            </a:r>
            <a:endParaRPr sz="1400">
              <a:solidFill>
                <a:prstClr val="black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3514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39" y="1037589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6240" y="0"/>
                </a:lnTo>
              </a:path>
            </a:pathLst>
          </a:custGeom>
          <a:ln w="19050">
            <a:solidFill>
              <a:srgbClr val="8824B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2580" y="104266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303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639" y="640079"/>
            <a:ext cx="67684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dirty="0">
                <a:solidFill>
                  <a:srgbClr val="8824B0"/>
                </a:solidFill>
                <a:latin typeface="Arial"/>
                <a:cs typeface="Arial"/>
              </a:rPr>
              <a:t>III. </a:t>
            </a:r>
            <a:r>
              <a:rPr sz="2800" b="1" spc="-5" dirty="0">
                <a:solidFill>
                  <a:srgbClr val="8824B0"/>
                </a:solidFill>
                <a:latin typeface="Arial"/>
                <a:cs typeface="Arial"/>
              </a:rPr>
              <a:t>Intestinal </a:t>
            </a:r>
            <a:r>
              <a:rPr sz="2800" b="1" spc="-10" dirty="0">
                <a:solidFill>
                  <a:srgbClr val="8824B0"/>
                </a:solidFill>
                <a:latin typeface="Arial"/>
                <a:cs typeface="Arial"/>
              </a:rPr>
              <a:t>Phase </a:t>
            </a:r>
            <a:r>
              <a:rPr sz="2800" b="1" spc="-5" dirty="0">
                <a:solidFill>
                  <a:srgbClr val="8824B0"/>
                </a:solidFill>
                <a:latin typeface="Arial"/>
                <a:cs typeface="Arial"/>
              </a:rPr>
              <a:t>of protein</a:t>
            </a:r>
            <a:r>
              <a:rPr sz="2800" b="1" spc="50" dirty="0">
                <a:solidFill>
                  <a:srgbClr val="8824B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824B0"/>
                </a:solidFill>
                <a:latin typeface="Arial"/>
                <a:cs typeface="Arial"/>
              </a:rPr>
              <a:t>digestion: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5610" y="1037589"/>
            <a:ext cx="6242050" cy="0"/>
          </a:xfrm>
          <a:custGeom>
            <a:avLst/>
            <a:gdLst/>
            <a:ahLst/>
            <a:cxnLst/>
            <a:rect l="l" t="t" r="r" b="b"/>
            <a:pathLst>
              <a:path w="6242050">
                <a:moveTo>
                  <a:pt x="0" y="0"/>
                </a:moveTo>
                <a:lnTo>
                  <a:pt x="6242050" y="0"/>
                </a:lnTo>
              </a:path>
            </a:pathLst>
          </a:custGeom>
          <a:ln w="19050">
            <a:solidFill>
              <a:srgbClr val="8824B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1280159"/>
            <a:ext cx="7524750" cy="238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440" marR="5080" indent="-332740" rtl="0">
              <a:lnSpc>
                <a:spcPct val="120800"/>
              </a:lnSpc>
              <a:spcBef>
                <a:spcPts val="100"/>
              </a:spcBef>
            </a:pPr>
            <a:r>
              <a:rPr sz="4800" b="0" u="none" baseline="2604" dirty="0">
                <a:solidFill>
                  <a:srgbClr val="333399"/>
                </a:solidFill>
                <a:latin typeface="Arial"/>
                <a:cs typeface="Arial"/>
              </a:rPr>
              <a:t>–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Intestinal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enzymes are:  </a:t>
            </a:r>
            <a:r>
              <a:rPr sz="3200" u="none" spc="-5" dirty="0">
                <a:solidFill>
                  <a:srgbClr val="333399"/>
                </a:solidFill>
              </a:rPr>
              <a:t>aminopeptidases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(attack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peptide bond 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next to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amino terminal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of polypeptide)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&amp;  </a:t>
            </a:r>
            <a:r>
              <a:rPr sz="3200" u="none" spc="-5" dirty="0">
                <a:solidFill>
                  <a:srgbClr val="333399"/>
                </a:solidFill>
              </a:rPr>
              <a:t>dipeptidases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636010"/>
            <a:ext cx="7121525" cy="13512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spcBef>
                <a:spcPts val="900"/>
              </a:spcBef>
              <a:tabLst>
                <a:tab pos="410845" algn="l"/>
              </a:tabLst>
            </a:pPr>
            <a:r>
              <a:rPr sz="4800" baseline="2604" dirty="0">
                <a:solidFill>
                  <a:srgbClr val="333399"/>
                </a:solidFill>
                <a:latin typeface="Arial"/>
                <a:cs typeface="Arial"/>
              </a:rPr>
              <a:t>–	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end product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free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83260">
              <a:spcBef>
                <a:spcPts val="1000"/>
              </a:spcBef>
              <a:tabLst>
                <a:tab pos="2941320" algn="l"/>
                <a:tab pos="3460115" algn="l"/>
              </a:tabLst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dipeptides	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&amp;	tripeptides</a:t>
            </a:r>
            <a:r>
              <a:rPr sz="4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31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2839" y="128270"/>
            <a:ext cx="68662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0470" marR="5080" indent="-120777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A70000"/>
                </a:solidFill>
              </a:rPr>
              <a:t>Absorption </a:t>
            </a:r>
            <a:r>
              <a:rPr sz="3600" u="none" spc="-5" dirty="0">
                <a:solidFill>
                  <a:srgbClr val="A70000"/>
                </a:solidFill>
              </a:rPr>
              <a:t>of Amino Acids</a:t>
            </a:r>
            <a:r>
              <a:rPr sz="3600" u="none" spc="-120" dirty="0">
                <a:solidFill>
                  <a:srgbClr val="A70000"/>
                </a:solidFill>
              </a:rPr>
              <a:t> </a:t>
            </a:r>
            <a:r>
              <a:rPr sz="3600" u="none" spc="-5" dirty="0">
                <a:solidFill>
                  <a:srgbClr val="A70000"/>
                </a:solidFill>
              </a:rPr>
              <a:t>and  Di-</a:t>
            </a:r>
            <a:r>
              <a:rPr sz="3600" u="none" spc="-10" dirty="0">
                <a:solidFill>
                  <a:srgbClr val="A70000"/>
                </a:solidFill>
              </a:rPr>
              <a:t> &amp;Tripeptides: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6039" y="1521459"/>
            <a:ext cx="8987790" cy="458470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186180" marR="17780" indent="-1144905">
              <a:lnSpc>
                <a:spcPts val="3879"/>
              </a:lnSpc>
              <a:spcBef>
                <a:spcPts val="595"/>
              </a:spcBef>
              <a:tabLst>
                <a:tab pos="3692525" algn="l"/>
              </a:tabLst>
            </a:pPr>
            <a:r>
              <a:rPr sz="3600" b="1" spc="-5" dirty="0">
                <a:solidFill>
                  <a:srgbClr val="333399"/>
                </a:solidFill>
                <a:latin typeface="Arial"/>
                <a:cs typeface="Arial"/>
              </a:rPr>
              <a:t>*L-amino acids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actively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transported across 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intestinal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mucosa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(need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carrier,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Na</a:t>
            </a:r>
            <a:r>
              <a:rPr sz="3200" spc="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150" spc="-780" baseline="29100" dirty="0">
                <a:solidFill>
                  <a:srgbClr val="333399"/>
                </a:solidFill>
                <a:latin typeface="Arial"/>
                <a:cs typeface="Arial"/>
              </a:rPr>
              <a:t>+</a:t>
            </a:r>
            <a:endParaRPr sz="3150" baseline="29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33980">
              <a:lnSpc>
                <a:spcPts val="3404"/>
              </a:lnSpc>
            </a:pP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pump, </a:t>
            </a:r>
            <a:r>
              <a:rPr sz="3200" spc="-140" dirty="0">
                <a:solidFill>
                  <a:srgbClr val="333399"/>
                </a:solidFill>
                <a:latin typeface="Arial"/>
                <a:cs typeface="Arial"/>
              </a:rPr>
              <a:t>Na</a:t>
            </a:r>
            <a:r>
              <a:rPr sz="2775" spc="-209" baseline="28528" dirty="0">
                <a:solidFill>
                  <a:srgbClr val="333399"/>
                </a:solidFill>
                <a:latin typeface="Arial"/>
                <a:cs typeface="Arial"/>
              </a:rPr>
              <a:t>+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ions,</a:t>
            </a:r>
            <a:r>
              <a:rPr sz="3200" spc="-2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ATP</a:t>
            </a:r>
            <a:r>
              <a:rPr lang="en-US" sz="3200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03960">
              <a:spcBef>
                <a:spcPts val="360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Different carrier transport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systems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are: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7189">
              <a:spcBef>
                <a:spcPts val="300"/>
              </a:spcBef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a)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neutral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400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47189">
              <a:spcBef>
                <a:spcPts val="310"/>
              </a:spcBef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b )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basic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400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cysteine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85645" indent="-339090">
              <a:spcBef>
                <a:spcPts val="310"/>
              </a:spcBef>
              <a:buFontTx/>
              <a:buAutoNum type="alphaLcParenR" startAt="3"/>
              <a:tabLst>
                <a:tab pos="1986280" algn="l"/>
              </a:tabLst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imino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400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glycine.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003425" indent="-356870">
              <a:spcBef>
                <a:spcPts val="310"/>
              </a:spcBef>
              <a:buFontTx/>
              <a:buAutoNum type="alphaLcParenR" startAt="3"/>
              <a:tabLst>
                <a:tab pos="200406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acidic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400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003425" indent="-356870">
              <a:spcBef>
                <a:spcPts val="310"/>
              </a:spcBef>
              <a:buFontTx/>
              <a:buAutoNum type="alphaLcParenR" startAt="3"/>
              <a:tabLst>
                <a:tab pos="200406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B-amino acids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(B-alanine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400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taurine</a:t>
            </a:r>
            <a:r>
              <a:rPr lang="en-US" sz="2400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400">
              <a:spcBef>
                <a:spcPts val="260"/>
              </a:spcBef>
            </a:pPr>
            <a:r>
              <a:rPr sz="3600" b="1" spc="-5" dirty="0">
                <a:solidFill>
                  <a:srgbClr val="333399"/>
                </a:solidFill>
                <a:latin typeface="Arial"/>
                <a:cs typeface="Arial"/>
              </a:rPr>
              <a:t>*D-isomers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transported by </a:t>
            </a:r>
            <a:r>
              <a:rPr sz="28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simple</a:t>
            </a:r>
            <a:r>
              <a:rPr sz="2800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diffusion.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3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1782</Words>
  <Application>Microsoft Office PowerPoint</Application>
  <PresentationFormat>On-screen Show (4:3)</PresentationFormat>
  <Paragraphs>301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Eras Demi ITC</vt:lpstr>
      <vt:lpstr>Symbol</vt:lpstr>
      <vt:lpstr>Times New Roman</vt:lpstr>
      <vt:lpstr>Office Theme</vt:lpstr>
      <vt:lpstr>PowerPoint Presentation</vt:lpstr>
      <vt:lpstr>Nitrogen Balance (NB(</vt:lpstr>
      <vt:lpstr>Three states are known for NB:</vt:lpstr>
      <vt:lpstr>PowerPoint Presentation</vt:lpstr>
      <vt:lpstr>DIGESTION OF PROTEIN</vt:lpstr>
      <vt:lpstr>I. Gastric Phase of Protein Digestion:  (represents 15% of protein digestion(</vt:lpstr>
      <vt:lpstr>II. Pancreatic Phase of Protein Digestion</vt:lpstr>
      <vt:lpstr>– Intestinal enzymes are:  aminopeptidases (attack peptide bond  next to amino terminal of polypeptide) &amp;  dipeptidases</vt:lpstr>
      <vt:lpstr>Absorption of Amino Acids and  Di- &amp;Tripeptides:</vt:lpstr>
      <vt:lpstr>intact proteins:</vt:lpstr>
      <vt:lpstr>METABOLIC FATES OF AMINO  ACIDS:</vt:lpstr>
      <vt:lpstr>Protein Catabolism</vt:lpstr>
      <vt:lpstr>Sources &amp; fates  of amino acids:</vt:lpstr>
      <vt:lpstr>Metabolism OF AMINO ACIDS:</vt:lpstr>
      <vt:lpstr>-NH3</vt:lpstr>
      <vt:lpstr>-2 Amino Acid Oxidases:</vt:lpstr>
      <vt:lpstr>b) Non-oxidative deamination:   (Direct Deamination )</vt:lpstr>
      <vt:lpstr>-2 Deamination by desulfhydration : )cysteine(</vt:lpstr>
      <vt:lpstr>Transamination:</vt:lpstr>
      <vt:lpstr>Metabolic Significance of Transamination </vt:lpstr>
      <vt:lpstr>Transdeamination:</vt:lpstr>
      <vt:lpstr>THE FATE OF CARBON-SKELETONS OF  AMINO ACIDS</vt:lpstr>
      <vt:lpstr>The common metabolic intermediates that arised from the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of proteins &amp; amino acids  by Dr/ Heba M. Kareem</dc:title>
  <dc:creator>MCC</dc:creator>
  <cp:lastModifiedBy>gts</cp:lastModifiedBy>
  <cp:revision>3</cp:revision>
  <dcterms:created xsi:type="dcterms:W3CDTF">2020-03-30T12:20:19Z</dcterms:created>
  <dcterms:modified xsi:type="dcterms:W3CDTF">2020-04-11T22:03:48Z</dcterms:modified>
</cp:coreProperties>
</file>