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</p:sldMasterIdLst>
  <p:sldIdLst>
    <p:sldId id="256" r:id="rId2"/>
    <p:sldId id="257" r:id="rId3"/>
    <p:sldId id="258" r:id="rId4"/>
    <p:sldId id="259" r:id="rId5"/>
    <p:sldId id="307" r:id="rId6"/>
    <p:sldId id="327" r:id="rId7"/>
    <p:sldId id="260" r:id="rId8"/>
    <p:sldId id="329" r:id="rId9"/>
    <p:sldId id="261" r:id="rId10"/>
    <p:sldId id="262" r:id="rId11"/>
    <p:sldId id="263" r:id="rId12"/>
    <p:sldId id="264" r:id="rId13"/>
    <p:sldId id="328" r:id="rId14"/>
    <p:sldId id="318" r:id="rId15"/>
    <p:sldId id="266" r:id="rId16"/>
    <p:sldId id="267" r:id="rId17"/>
    <p:sldId id="268" r:id="rId18"/>
    <p:sldId id="269" r:id="rId19"/>
    <p:sldId id="317" r:id="rId20"/>
    <p:sldId id="322" r:id="rId21"/>
    <p:sldId id="319" r:id="rId22"/>
    <p:sldId id="320" r:id="rId23"/>
    <p:sldId id="323" r:id="rId24"/>
    <p:sldId id="324" r:id="rId25"/>
    <p:sldId id="325" r:id="rId26"/>
    <p:sldId id="321" r:id="rId27"/>
  </p:sldIdLst>
  <p:sldSz cx="12192000" cy="6858000"/>
  <p:notesSz cx="12192000" cy="6858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62256-E442-4EF0-91ED-EB70C609FB62}" v="356" dt="2023-10-29T18:11:56.58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8F48F5-9ABF-4073-A437-80EC1027FDCA}" type="doc">
      <dgm:prSet loTypeId="urn:microsoft.com/office/officeart/2005/8/layout/vList2" loCatId="list" qsTypeId="urn:microsoft.com/office/officeart/2005/8/quickstyle/simple1" qsCatId="simple" csTypeId="urn:microsoft.com/office/officeart/2018/5/colors/Iconchunking_neutralicon_colorful2" csCatId="colorful" phldr="1"/>
      <dgm:spPr/>
      <dgm:t>
        <a:bodyPr/>
        <a:lstStyle/>
        <a:p>
          <a:endParaRPr lang="en-US"/>
        </a:p>
      </dgm:t>
    </dgm:pt>
    <dgm:pt modelId="{008B6E3B-5992-4BCD-9BAD-C1AC435BC05A}">
      <dgm:prSet/>
      <dgm:spPr/>
      <dgm:t>
        <a:bodyPr/>
        <a:lstStyle/>
        <a:p>
          <a:r>
            <a:rPr lang="en-US"/>
            <a:t>ľhyíoid function tests: will diíect fuítheí appíoach and should píecede  consideíation of imaging studies and FNA biopsy.</a:t>
          </a:r>
        </a:p>
      </dgm:t>
    </dgm:pt>
    <dgm:pt modelId="{62A07CA9-A865-4E46-B17F-652658130E00}" type="parTrans" cxnId="{D27DC731-9271-46C0-A9FD-2FCCF0A15910}">
      <dgm:prSet/>
      <dgm:spPr/>
      <dgm:t>
        <a:bodyPr/>
        <a:lstStyle/>
        <a:p>
          <a:endParaRPr lang="en-US"/>
        </a:p>
      </dgm:t>
    </dgm:pt>
    <dgm:pt modelId="{BB8809DA-4CE9-4324-BE23-5C7200F4E343}" type="sibTrans" cxnId="{D27DC731-9271-46C0-A9FD-2FCCF0A15910}">
      <dgm:prSet/>
      <dgm:spPr/>
      <dgm:t>
        <a:bodyPr/>
        <a:lstStyle/>
        <a:p>
          <a:endParaRPr lang="en-US"/>
        </a:p>
      </dgm:t>
    </dgm:pt>
    <dgm:pt modelId="{23406E56-DFC7-42BA-859F-744E34B43726}">
      <dgm:prSet/>
      <dgm:spPr/>
      <dgm:t>
        <a:bodyPr/>
        <a:lstStyle/>
        <a:p>
          <a:r>
            <a:rPr lang="en-US"/>
            <a:t>Most patients with thyíoid nodules aíe euthyíoid.</a:t>
          </a:r>
        </a:p>
      </dgm:t>
    </dgm:pt>
    <dgm:pt modelId="{1EA544AF-E619-4AD0-B199-D1037143CFF3}" type="parTrans" cxnId="{973FB9C4-E30C-42BF-8868-2F01FC5F8502}">
      <dgm:prSet/>
      <dgm:spPr/>
      <dgm:t>
        <a:bodyPr/>
        <a:lstStyle/>
        <a:p>
          <a:endParaRPr lang="en-US"/>
        </a:p>
      </dgm:t>
    </dgm:pt>
    <dgm:pt modelId="{C2FCFAD5-BDA6-44B9-BC4E-834B97FB2060}" type="sibTrans" cxnId="{973FB9C4-E30C-42BF-8868-2F01FC5F8502}">
      <dgm:prSet/>
      <dgm:spPr/>
      <dgm:t>
        <a:bodyPr/>
        <a:lstStyle/>
        <a:p>
          <a:endParaRPr lang="en-US"/>
        </a:p>
      </dgm:t>
    </dgm:pt>
    <dgm:pt modelId="{9E4A2BEE-542D-476A-B4C0-F1FE369C4DC9}">
      <dgm:prSet/>
      <dgm:spPr/>
      <dgm:t>
        <a:bodyPr/>
        <a:lstStyle/>
        <a:p>
          <a:r>
            <a:rPr lang="en-US" dirty="0"/>
            <a:t>Patients with a low ľSH level (toxic nodules) should be </a:t>
          </a:r>
          <a:r>
            <a:rPr lang="en-US" dirty="0" err="1"/>
            <a:t>consideíed</a:t>
          </a:r>
          <a:r>
            <a:rPr lang="en-US" dirty="0"/>
            <a:t> </a:t>
          </a:r>
          <a:r>
            <a:rPr lang="en-US" dirty="0" err="1"/>
            <a:t>foí</a:t>
          </a:r>
          <a:r>
            <a:rPr lang="en-US" dirty="0"/>
            <a:t>  </a:t>
          </a:r>
          <a:r>
            <a:rPr lang="en-US" dirty="0" err="1"/>
            <a:t>íadioisotope</a:t>
          </a:r>
          <a:r>
            <a:rPr lang="en-US" dirty="0"/>
            <a:t> scan.</a:t>
          </a:r>
        </a:p>
      </dgm:t>
    </dgm:pt>
    <dgm:pt modelId="{7BC3C553-3F14-408E-8977-1142131DC101}" type="parTrans" cxnId="{F239FB60-13A0-49CF-99D0-853CC3FBFA3C}">
      <dgm:prSet/>
      <dgm:spPr/>
      <dgm:t>
        <a:bodyPr/>
        <a:lstStyle/>
        <a:p>
          <a:endParaRPr lang="en-US"/>
        </a:p>
      </dgm:t>
    </dgm:pt>
    <dgm:pt modelId="{99DC26AC-3BBC-4B72-AD7F-F7DE8087D9E4}" type="sibTrans" cxnId="{F239FB60-13A0-49CF-99D0-853CC3FBFA3C}">
      <dgm:prSet/>
      <dgm:spPr/>
      <dgm:t>
        <a:bodyPr/>
        <a:lstStyle/>
        <a:p>
          <a:endParaRPr lang="en-US"/>
        </a:p>
      </dgm:t>
    </dgm:pt>
    <dgm:pt modelId="{182D4E02-0725-470C-86CB-D633A3A0FCE9}">
      <dgm:prSet/>
      <dgm:spPr/>
      <dgm:t>
        <a:bodyPr/>
        <a:lstStyle/>
        <a:p>
          <a:r>
            <a:rPr lang="en-US"/>
            <a:t>Patient with high ľSH level check foí Hashimoto's disease antibodies  (anti ľPO)</a:t>
          </a:r>
        </a:p>
      </dgm:t>
    </dgm:pt>
    <dgm:pt modelId="{386D259B-4442-452A-B0B9-6B96DB16FFE9}" type="parTrans" cxnId="{A79BDE62-86CE-4500-8960-412260789D19}">
      <dgm:prSet/>
      <dgm:spPr/>
      <dgm:t>
        <a:bodyPr/>
        <a:lstStyle/>
        <a:p>
          <a:endParaRPr lang="en-US"/>
        </a:p>
      </dgm:t>
    </dgm:pt>
    <dgm:pt modelId="{07103297-0A95-4B5B-B8A4-50274AFF2D5D}" type="sibTrans" cxnId="{A79BDE62-86CE-4500-8960-412260789D19}">
      <dgm:prSet/>
      <dgm:spPr/>
      <dgm:t>
        <a:bodyPr/>
        <a:lstStyle/>
        <a:p>
          <a:endParaRPr lang="en-US"/>
        </a:p>
      </dgm:t>
    </dgm:pt>
    <dgm:pt modelId="{84334A17-2B04-4EFF-8AB1-3555DA35E826}" type="pres">
      <dgm:prSet presAssocID="{4F8F48F5-9ABF-4073-A437-80EC1027FDCA}" presName="linear" presStyleCnt="0">
        <dgm:presLayoutVars>
          <dgm:animLvl val="lvl"/>
          <dgm:resizeHandles val="exact"/>
        </dgm:presLayoutVars>
      </dgm:prSet>
      <dgm:spPr/>
    </dgm:pt>
    <dgm:pt modelId="{71A1EB0A-B0B7-4E77-8931-ED0E7A4CEBD4}" type="pres">
      <dgm:prSet presAssocID="{008B6E3B-5992-4BCD-9BAD-C1AC435BC05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03902C6-7F03-41CF-839B-273560F6BC54}" type="pres">
      <dgm:prSet presAssocID="{BB8809DA-4CE9-4324-BE23-5C7200F4E343}" presName="spacer" presStyleCnt="0"/>
      <dgm:spPr/>
    </dgm:pt>
    <dgm:pt modelId="{B352E641-7017-4FFC-B9D0-0D6DB461EE29}" type="pres">
      <dgm:prSet presAssocID="{23406E56-DFC7-42BA-859F-744E34B4372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0F19B93-8937-4BC1-BF0F-80E6AFBE4B50}" type="pres">
      <dgm:prSet presAssocID="{C2FCFAD5-BDA6-44B9-BC4E-834B97FB2060}" presName="spacer" presStyleCnt="0"/>
      <dgm:spPr/>
    </dgm:pt>
    <dgm:pt modelId="{50FB47CE-99C6-4854-8903-D07E0B3CE4A7}" type="pres">
      <dgm:prSet presAssocID="{9E4A2BEE-542D-476A-B4C0-F1FE369C4DC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C9F2B1F-BB1D-46DC-BD90-A7FA63FA5D8D}" type="pres">
      <dgm:prSet presAssocID="{99DC26AC-3BBC-4B72-AD7F-F7DE8087D9E4}" presName="spacer" presStyleCnt="0"/>
      <dgm:spPr/>
    </dgm:pt>
    <dgm:pt modelId="{F0292178-B999-4551-A3F5-59E3CB375A8D}" type="pres">
      <dgm:prSet presAssocID="{182D4E02-0725-470C-86CB-D633A3A0FCE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27DC731-9271-46C0-A9FD-2FCCF0A15910}" srcId="{4F8F48F5-9ABF-4073-A437-80EC1027FDCA}" destId="{008B6E3B-5992-4BCD-9BAD-C1AC435BC05A}" srcOrd="0" destOrd="0" parTransId="{62A07CA9-A865-4E46-B17F-652658130E00}" sibTransId="{BB8809DA-4CE9-4324-BE23-5C7200F4E343}"/>
    <dgm:cxn modelId="{F239FB60-13A0-49CF-99D0-853CC3FBFA3C}" srcId="{4F8F48F5-9ABF-4073-A437-80EC1027FDCA}" destId="{9E4A2BEE-542D-476A-B4C0-F1FE369C4DC9}" srcOrd="2" destOrd="0" parTransId="{7BC3C553-3F14-408E-8977-1142131DC101}" sibTransId="{99DC26AC-3BBC-4B72-AD7F-F7DE8087D9E4}"/>
    <dgm:cxn modelId="{A79BDE62-86CE-4500-8960-412260789D19}" srcId="{4F8F48F5-9ABF-4073-A437-80EC1027FDCA}" destId="{182D4E02-0725-470C-86CB-D633A3A0FCE9}" srcOrd="3" destOrd="0" parTransId="{386D259B-4442-452A-B0B9-6B96DB16FFE9}" sibTransId="{07103297-0A95-4B5B-B8A4-50274AFF2D5D}"/>
    <dgm:cxn modelId="{7F4AB28B-2596-4D60-9E05-EAF6EC743A6A}" type="presOf" srcId="{4F8F48F5-9ABF-4073-A437-80EC1027FDCA}" destId="{84334A17-2B04-4EFF-8AB1-3555DA35E826}" srcOrd="0" destOrd="0" presId="urn:microsoft.com/office/officeart/2005/8/layout/vList2"/>
    <dgm:cxn modelId="{74448AAE-B093-4B79-AF70-020352B115F9}" type="presOf" srcId="{9E4A2BEE-542D-476A-B4C0-F1FE369C4DC9}" destId="{50FB47CE-99C6-4854-8903-D07E0B3CE4A7}" srcOrd="0" destOrd="0" presId="urn:microsoft.com/office/officeart/2005/8/layout/vList2"/>
    <dgm:cxn modelId="{A14F90B9-FC38-48BB-9CF9-B61B7AD00D5C}" type="presOf" srcId="{008B6E3B-5992-4BCD-9BAD-C1AC435BC05A}" destId="{71A1EB0A-B0B7-4E77-8931-ED0E7A4CEBD4}" srcOrd="0" destOrd="0" presId="urn:microsoft.com/office/officeart/2005/8/layout/vList2"/>
    <dgm:cxn modelId="{973FB9C4-E30C-42BF-8868-2F01FC5F8502}" srcId="{4F8F48F5-9ABF-4073-A437-80EC1027FDCA}" destId="{23406E56-DFC7-42BA-859F-744E34B43726}" srcOrd="1" destOrd="0" parTransId="{1EA544AF-E619-4AD0-B199-D1037143CFF3}" sibTransId="{C2FCFAD5-BDA6-44B9-BC4E-834B97FB2060}"/>
    <dgm:cxn modelId="{630426E9-3D54-44D4-8D8B-08CEDB60D34C}" type="presOf" srcId="{23406E56-DFC7-42BA-859F-744E34B43726}" destId="{B352E641-7017-4FFC-B9D0-0D6DB461EE29}" srcOrd="0" destOrd="0" presId="urn:microsoft.com/office/officeart/2005/8/layout/vList2"/>
    <dgm:cxn modelId="{D0F4A8EA-A502-4E3D-9837-B11DFEC8B93F}" type="presOf" srcId="{182D4E02-0725-470C-86CB-D633A3A0FCE9}" destId="{F0292178-B999-4551-A3F5-59E3CB375A8D}" srcOrd="0" destOrd="0" presId="urn:microsoft.com/office/officeart/2005/8/layout/vList2"/>
    <dgm:cxn modelId="{B0E2E7AE-B34F-4D3E-AFA0-0F6497EC8316}" type="presParOf" srcId="{84334A17-2B04-4EFF-8AB1-3555DA35E826}" destId="{71A1EB0A-B0B7-4E77-8931-ED0E7A4CEBD4}" srcOrd="0" destOrd="0" presId="urn:microsoft.com/office/officeart/2005/8/layout/vList2"/>
    <dgm:cxn modelId="{7B6D6883-4F5D-448A-AD3E-2DB320E2E991}" type="presParOf" srcId="{84334A17-2B04-4EFF-8AB1-3555DA35E826}" destId="{003902C6-7F03-41CF-839B-273560F6BC54}" srcOrd="1" destOrd="0" presId="urn:microsoft.com/office/officeart/2005/8/layout/vList2"/>
    <dgm:cxn modelId="{DD566988-81AE-4030-9C03-33A4CDB1C57C}" type="presParOf" srcId="{84334A17-2B04-4EFF-8AB1-3555DA35E826}" destId="{B352E641-7017-4FFC-B9D0-0D6DB461EE29}" srcOrd="2" destOrd="0" presId="urn:microsoft.com/office/officeart/2005/8/layout/vList2"/>
    <dgm:cxn modelId="{C57E9B83-21FD-41D9-85DE-6EE990C1BF88}" type="presParOf" srcId="{84334A17-2B04-4EFF-8AB1-3555DA35E826}" destId="{20F19B93-8937-4BC1-BF0F-80E6AFBE4B50}" srcOrd="3" destOrd="0" presId="urn:microsoft.com/office/officeart/2005/8/layout/vList2"/>
    <dgm:cxn modelId="{F809D5AB-6D79-4834-A52C-BE481167941B}" type="presParOf" srcId="{84334A17-2B04-4EFF-8AB1-3555DA35E826}" destId="{50FB47CE-99C6-4854-8903-D07E0B3CE4A7}" srcOrd="4" destOrd="0" presId="urn:microsoft.com/office/officeart/2005/8/layout/vList2"/>
    <dgm:cxn modelId="{46A4FF5F-256C-49AB-BF56-FE1EF9F6577A}" type="presParOf" srcId="{84334A17-2B04-4EFF-8AB1-3555DA35E826}" destId="{AC9F2B1F-BB1D-46DC-BD90-A7FA63FA5D8D}" srcOrd="5" destOrd="0" presId="urn:microsoft.com/office/officeart/2005/8/layout/vList2"/>
    <dgm:cxn modelId="{69D4EBB1-3BC3-4455-A6A2-9FB7B2AFED0E}" type="presParOf" srcId="{84334A17-2B04-4EFF-8AB1-3555DA35E826}" destId="{F0292178-B999-4551-A3F5-59E3CB375A8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1EB0A-B0B7-4E77-8931-ED0E7A4CEBD4}">
      <dsp:nvSpPr>
        <dsp:cNvPr id="0" name=""/>
        <dsp:cNvSpPr/>
      </dsp:nvSpPr>
      <dsp:spPr>
        <a:xfrm>
          <a:off x="0" y="78669"/>
          <a:ext cx="10515600" cy="994500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ľhyíoid function tests: will diíect fuítheí appíoach and should píecede  consideíation of imaging studies and FNA biopsy.</a:t>
          </a:r>
        </a:p>
      </dsp:txBody>
      <dsp:txXfrm>
        <a:off x="48547" y="127216"/>
        <a:ext cx="10418506" cy="897406"/>
      </dsp:txXfrm>
    </dsp:sp>
    <dsp:sp modelId="{B352E641-7017-4FFC-B9D0-0D6DB461EE29}">
      <dsp:nvSpPr>
        <dsp:cNvPr id="0" name=""/>
        <dsp:cNvSpPr/>
      </dsp:nvSpPr>
      <dsp:spPr>
        <a:xfrm>
          <a:off x="0" y="1145169"/>
          <a:ext cx="10515600" cy="994500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Most patients with thyíoid nodules aíe euthyíoid.</a:t>
          </a:r>
        </a:p>
      </dsp:txBody>
      <dsp:txXfrm>
        <a:off x="48547" y="1193716"/>
        <a:ext cx="10418506" cy="897406"/>
      </dsp:txXfrm>
    </dsp:sp>
    <dsp:sp modelId="{50FB47CE-99C6-4854-8903-D07E0B3CE4A7}">
      <dsp:nvSpPr>
        <dsp:cNvPr id="0" name=""/>
        <dsp:cNvSpPr/>
      </dsp:nvSpPr>
      <dsp:spPr>
        <a:xfrm>
          <a:off x="0" y="2211669"/>
          <a:ext cx="10515600" cy="994500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Patients with a low ľSH level (toxic nodules) should be </a:t>
          </a:r>
          <a:r>
            <a:rPr lang="en-US" sz="2500" kern="1200" dirty="0" err="1"/>
            <a:t>consideíed</a:t>
          </a:r>
          <a:r>
            <a:rPr lang="en-US" sz="2500" kern="1200" dirty="0"/>
            <a:t> </a:t>
          </a:r>
          <a:r>
            <a:rPr lang="en-US" sz="2500" kern="1200" dirty="0" err="1"/>
            <a:t>foí</a:t>
          </a:r>
          <a:r>
            <a:rPr lang="en-US" sz="2500" kern="1200" dirty="0"/>
            <a:t>  </a:t>
          </a:r>
          <a:r>
            <a:rPr lang="en-US" sz="2500" kern="1200" dirty="0" err="1"/>
            <a:t>íadioisotope</a:t>
          </a:r>
          <a:r>
            <a:rPr lang="en-US" sz="2500" kern="1200" dirty="0"/>
            <a:t> scan.</a:t>
          </a:r>
        </a:p>
      </dsp:txBody>
      <dsp:txXfrm>
        <a:off x="48547" y="2260216"/>
        <a:ext cx="10418506" cy="897406"/>
      </dsp:txXfrm>
    </dsp:sp>
    <dsp:sp modelId="{F0292178-B999-4551-A3F5-59E3CB375A8D}">
      <dsp:nvSpPr>
        <dsp:cNvPr id="0" name=""/>
        <dsp:cNvSpPr/>
      </dsp:nvSpPr>
      <dsp:spPr>
        <a:xfrm>
          <a:off x="0" y="3278169"/>
          <a:ext cx="10515600" cy="994500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Patient with high ľSH level check foí Hashimoto's disease antibodies  (anti ľPO)</a:t>
          </a:r>
        </a:p>
      </dsp:txBody>
      <dsp:txXfrm>
        <a:off x="48547" y="3326716"/>
        <a:ext cx="10418506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9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0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4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4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1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9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2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2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6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5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7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7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06420" y="894019"/>
            <a:ext cx="7123931" cy="149399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4800" b="1" i="1" u="heavy" spc="1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How to approach patient with </a:t>
            </a:r>
            <a:r>
              <a:rPr sz="4800" b="1" i="1" u="heavy" spc="1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thyroid</a:t>
            </a:r>
            <a:r>
              <a:rPr sz="4800" b="1" i="1" u="heavy" spc="-204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4800" b="1" i="1" u="heavy" spc="2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nodule</a:t>
            </a:r>
            <a:endParaRPr lang="ar-SA" sz="48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222" y="4888087"/>
            <a:ext cx="3256273" cy="6444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000">
                <a:latin typeface="Palatino Linotype"/>
                <a:cs typeface="Palatino Linotype"/>
              </a:rPr>
              <a:t>Lena Tarawneh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000">
                <a:latin typeface="Palatino Linotype"/>
                <a:cs typeface="Palatino Linotype"/>
              </a:rPr>
              <a:t>Lekaa Al- moghrabi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16423" y="3173028"/>
            <a:ext cx="66243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i="1" u="sng" spc="114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</a:t>
            </a:r>
            <a:r>
              <a:rPr sz="3200" b="1" i="1" u="sng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</a:t>
            </a:r>
            <a:r>
              <a:rPr sz="3200" b="1" i="1" u="sng" spc="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</a:t>
            </a:r>
            <a:r>
              <a:rPr sz="3200" b="1" i="1" u="sng" spc="-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3200" b="1" i="1" u="sng" spc="-2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</a:t>
            </a:r>
            <a:r>
              <a:rPr sz="3200" b="1" i="1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v</a:t>
            </a:r>
            <a:r>
              <a:rPr sz="3200" b="1" i="1" u="sng" spc="-1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</a:t>
            </a:r>
            <a:r>
              <a:rPr sz="3200" b="1" i="1" u="sng" spc="-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</a:t>
            </a:r>
            <a:r>
              <a:rPr sz="3200" b="1" i="1" u="sng" spc="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3200" b="1" i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</a:t>
            </a:r>
            <a:r>
              <a:rPr sz="3200" b="1" i="1" u="sng" spc="-3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i="1" u="sng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</a:t>
            </a:r>
            <a:r>
              <a:rPr sz="3200" b="1" i="1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y</a:t>
            </a:r>
            <a:r>
              <a:rPr sz="3200" b="1" i="1" u="sng" spc="-229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:</a:t>
            </a:r>
            <a:r>
              <a:rPr sz="3200" b="1" i="1" u="sng" spc="-1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i="1" u="sng" spc="7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</a:t>
            </a:r>
            <a:r>
              <a:rPr sz="3200" b="1" i="1" u="sng" spc="-38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</a:t>
            </a:r>
            <a:r>
              <a:rPr sz="3200" b="1" i="1" u="sng" spc="-26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.</a:t>
            </a:r>
            <a:r>
              <a:rPr lang="en-US" sz="3200" b="1" i="1" u="sng" spc="254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Ali Jad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1542" y="294994"/>
            <a:ext cx="10302373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45" dirty="0">
                <a:solidFill>
                  <a:srgbClr val="FF0000"/>
                </a:solidFill>
              </a:rPr>
              <a:t>History</a:t>
            </a:r>
            <a:r>
              <a:rPr spc="290" dirty="0">
                <a:solidFill>
                  <a:srgbClr val="FF0000"/>
                </a:solidFill>
              </a:rPr>
              <a:t> </a:t>
            </a:r>
            <a:r>
              <a:rPr spc="110" dirty="0">
                <a:solidFill>
                  <a:srgbClr val="FF0000"/>
                </a:solidFill>
              </a:rPr>
              <a:t>and</a:t>
            </a:r>
            <a:r>
              <a:rPr spc="290" dirty="0">
                <a:solidFill>
                  <a:srgbClr val="FF0000"/>
                </a:solidFill>
              </a:rPr>
              <a:t> </a:t>
            </a:r>
            <a:r>
              <a:rPr spc="150" dirty="0">
                <a:solidFill>
                  <a:srgbClr val="FF0000"/>
                </a:solidFill>
              </a:rPr>
              <a:t>Examination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1252" y="823848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FA534"/>
                </a:solidFill>
                <a:latin typeface="Palatino Linotype"/>
                <a:cs typeface="Palatino Linotype"/>
              </a:rPr>
              <a:t>7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1676" y="1478681"/>
            <a:ext cx="11092180" cy="4184479"/>
          </a:xfrm>
          <a:prstGeom prst="rect">
            <a:avLst/>
          </a:prstGeom>
        </p:spPr>
        <p:txBody>
          <a:bodyPr vert="horz" wrap="square" lIns="0" tIns="49530" rIns="0" bIns="0" rtlCol="0" anchor="t">
            <a:spAutoFit/>
          </a:bodyPr>
          <a:lstStyle/>
          <a:p>
            <a:pPr marL="241300" marR="223520" indent="-229235">
              <a:lnSpc>
                <a:spcPct val="90000"/>
              </a:lnSpc>
              <a:spcBef>
                <a:spcPts val="39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Palatino Linotype"/>
                <a:cs typeface="Palatino Linotype"/>
              </a:rPr>
              <a:t>The </a:t>
            </a:r>
            <a:r>
              <a:rPr sz="2800" spc="-5" dirty="0">
                <a:latin typeface="Palatino Linotype"/>
                <a:cs typeface="Palatino Linotype"/>
              </a:rPr>
              <a:t>patient </a:t>
            </a:r>
            <a:r>
              <a:rPr sz="2800" spc="15" dirty="0">
                <a:latin typeface="Palatino Linotype"/>
                <a:cs typeface="Palatino Linotype"/>
              </a:rPr>
              <a:t>may </a:t>
            </a:r>
            <a:r>
              <a:rPr sz="2800" spc="-10" dirty="0">
                <a:latin typeface="Palatino Linotype"/>
                <a:cs typeface="Palatino Linotype"/>
              </a:rPr>
              <a:t>report </a:t>
            </a:r>
            <a:r>
              <a:rPr sz="2800" dirty="0">
                <a:latin typeface="Palatino Linotype"/>
                <a:cs typeface="Palatino Linotype"/>
              </a:rPr>
              <a:t>a </a:t>
            </a:r>
            <a:r>
              <a:rPr sz="2800" spc="-5" dirty="0">
                <a:latin typeface="Palatino Linotype"/>
                <a:cs typeface="Palatino Linotype"/>
              </a:rPr>
              <a:t>history </a:t>
            </a:r>
            <a:r>
              <a:rPr sz="2800" spc="-20" dirty="0">
                <a:latin typeface="Palatino Linotype"/>
                <a:cs typeface="Palatino Linotype"/>
              </a:rPr>
              <a:t>of </a:t>
            </a:r>
            <a:r>
              <a:rPr sz="2800" b="1" dirty="0">
                <a:latin typeface="Palatino Linotype"/>
                <a:cs typeface="Palatino Linotype"/>
              </a:rPr>
              <a:t>pain</a:t>
            </a:r>
            <a:r>
              <a:rPr sz="2800" dirty="0">
                <a:latin typeface="Palatino Linotype"/>
                <a:cs typeface="Palatino Linotype"/>
              </a:rPr>
              <a:t>, </a:t>
            </a:r>
            <a:r>
              <a:rPr sz="2800" spc="-30" dirty="0">
                <a:latin typeface="Palatino Linotype"/>
                <a:cs typeface="Palatino Linotype"/>
              </a:rPr>
              <a:t>which </a:t>
            </a:r>
            <a:r>
              <a:rPr sz="2800" spc="15" dirty="0">
                <a:latin typeface="Palatino Linotype"/>
                <a:cs typeface="Palatino Linotype"/>
              </a:rPr>
              <a:t>may </a:t>
            </a:r>
            <a:r>
              <a:rPr sz="2800" spc="-30" dirty="0">
                <a:latin typeface="Palatino Linotype"/>
                <a:cs typeface="Palatino Linotype"/>
              </a:rPr>
              <a:t>follow</a:t>
            </a:r>
            <a:r>
              <a:rPr sz="2800" spc="-25" dirty="0">
                <a:latin typeface="Palatino Linotype"/>
                <a:cs typeface="Palatino Linotype"/>
              </a:rPr>
              <a:t> </a:t>
            </a:r>
            <a:r>
              <a:rPr sz="2800" b="1" spc="-5" dirty="0">
                <a:latin typeface="Palatino Linotype"/>
                <a:cs typeface="Palatino Linotype"/>
              </a:rPr>
              <a:t>hemorrhage </a:t>
            </a:r>
            <a:r>
              <a:rPr sz="2800" spc="5" dirty="0">
                <a:latin typeface="Palatino Linotype"/>
                <a:cs typeface="Palatino Linotype"/>
              </a:rPr>
              <a:t>into </a:t>
            </a:r>
            <a:r>
              <a:rPr sz="2800" dirty="0">
                <a:latin typeface="Palatino Linotype"/>
                <a:cs typeface="Palatino Linotype"/>
              </a:rPr>
              <a:t>a</a:t>
            </a:r>
            <a:r>
              <a:rPr lang="ar-SA" sz="2800" dirty="0">
                <a:latin typeface="Palatino Linotype"/>
                <a:cs typeface="Palatino Linotype"/>
              </a:rPr>
              <a:t> </a:t>
            </a:r>
            <a:r>
              <a:rPr sz="2800" spc="-585" dirty="0">
                <a:latin typeface="Palatino Linotype"/>
                <a:cs typeface="Palatino Linotype"/>
              </a:rPr>
              <a:t> </a:t>
            </a:r>
            <a:r>
              <a:rPr sz="2800" spc="-25" dirty="0">
                <a:latin typeface="Palatino Linotype"/>
                <a:cs typeface="Palatino Linotype"/>
              </a:rPr>
              <a:t>colloid</a:t>
            </a:r>
            <a:r>
              <a:rPr sz="2800" spc="-20" dirty="0">
                <a:latin typeface="Palatino Linotype"/>
                <a:cs typeface="Palatino Linotype"/>
              </a:rPr>
              <a:t> nodule, or </a:t>
            </a:r>
            <a:r>
              <a:rPr sz="2800" dirty="0">
                <a:latin typeface="Palatino Linotype"/>
                <a:cs typeface="Palatino Linotype"/>
              </a:rPr>
              <a:t>a </a:t>
            </a:r>
            <a:r>
              <a:rPr sz="2800" spc="-35" dirty="0">
                <a:latin typeface="Palatino Linotype"/>
                <a:cs typeface="Palatino Linotype"/>
              </a:rPr>
              <a:t>sudden</a:t>
            </a:r>
            <a:r>
              <a:rPr sz="2800" spc="-3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increase </a:t>
            </a:r>
            <a:r>
              <a:rPr sz="2800" spc="-15" dirty="0">
                <a:latin typeface="Palatino Linotype"/>
                <a:cs typeface="Palatino Linotype"/>
              </a:rPr>
              <a:t>in </a:t>
            </a:r>
            <a:r>
              <a:rPr sz="2800" spc="15" dirty="0">
                <a:latin typeface="Palatino Linotype"/>
                <a:cs typeface="Palatino Linotype"/>
              </a:rPr>
              <a:t>the </a:t>
            </a:r>
            <a:r>
              <a:rPr sz="2800" spc="-20" dirty="0">
                <a:latin typeface="Palatino Linotype"/>
                <a:cs typeface="Palatino Linotype"/>
              </a:rPr>
              <a:t>size of </a:t>
            </a:r>
            <a:r>
              <a:rPr sz="2800" dirty="0">
                <a:latin typeface="Palatino Linotype"/>
                <a:cs typeface="Palatino Linotype"/>
              </a:rPr>
              <a:t>a </a:t>
            </a:r>
            <a:r>
              <a:rPr sz="2800" spc="-10" dirty="0">
                <a:latin typeface="Palatino Linotype"/>
                <a:cs typeface="Palatino Linotype"/>
              </a:rPr>
              <a:t>neck </a:t>
            </a:r>
            <a:r>
              <a:rPr sz="2800" spc="-5" dirty="0">
                <a:latin typeface="Palatino Linotype"/>
                <a:cs typeface="Palatino Linotype"/>
              </a:rPr>
              <a:t>lump, </a:t>
            </a:r>
            <a:r>
              <a:rPr sz="2800" spc="-30" dirty="0">
                <a:latin typeface="Palatino Linotype"/>
                <a:cs typeface="Palatino Linotype"/>
              </a:rPr>
              <a:t>which</a:t>
            </a:r>
            <a:r>
              <a:rPr sz="2800" spc="-25" dirty="0">
                <a:latin typeface="Palatino Linotype"/>
                <a:cs typeface="Palatino Linotype"/>
              </a:rPr>
              <a:t> </a:t>
            </a:r>
            <a:r>
              <a:rPr sz="2800" spc="-60" dirty="0">
                <a:latin typeface="Palatino Linotype"/>
                <a:cs typeface="Palatino Linotype"/>
              </a:rPr>
              <a:t>would</a:t>
            </a:r>
            <a:r>
              <a:rPr lang="ar-SA" sz="2800" spc="-60" dirty="0">
                <a:latin typeface="Palatino Linotype"/>
                <a:cs typeface="Palatino Linotype"/>
              </a:rPr>
              <a:t> </a:t>
            </a:r>
            <a:r>
              <a:rPr sz="2800" spc="-55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raise</a:t>
            </a:r>
            <a:r>
              <a:rPr sz="2800" spc="4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concern</a:t>
            </a:r>
            <a:r>
              <a:rPr sz="2800" spc="25" dirty="0">
                <a:latin typeface="Palatino Linotype"/>
                <a:cs typeface="Palatino Linotype"/>
              </a:rPr>
              <a:t> </a:t>
            </a:r>
            <a:r>
              <a:rPr sz="2800" spc="-20" dirty="0">
                <a:latin typeface="Palatino Linotype"/>
                <a:cs typeface="Palatino Linotype"/>
              </a:rPr>
              <a:t>of</a:t>
            </a:r>
            <a:r>
              <a:rPr sz="2800" spc="20" dirty="0">
                <a:latin typeface="Palatino Linotype"/>
                <a:cs typeface="Palatino Linotype"/>
              </a:rPr>
              <a:t> </a:t>
            </a:r>
            <a:r>
              <a:rPr sz="2800" spc="-30" dirty="0">
                <a:latin typeface="Palatino Linotype"/>
                <a:cs typeface="Palatino Linotype"/>
              </a:rPr>
              <a:t>malignancy.</a:t>
            </a:r>
            <a:endParaRPr lang="ar-SA" sz="2800" dirty="0">
              <a:latin typeface="Palatino Linotype"/>
              <a:cs typeface="Palatino Linotype"/>
            </a:endParaRPr>
          </a:p>
          <a:p>
            <a:pPr marL="241300" marR="5080" indent="-229235">
              <a:lnSpc>
                <a:spcPct val="90000"/>
              </a:lnSpc>
              <a:spcBef>
                <a:spcPts val="101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75" dirty="0">
                <a:latin typeface="Palatino Linotype"/>
                <a:cs typeface="Palatino Linotype"/>
              </a:rPr>
              <a:t>Voice</a:t>
            </a:r>
            <a:r>
              <a:rPr sz="2800" b="1" spc="75" dirty="0">
                <a:latin typeface="Palatino Linotype"/>
                <a:cs typeface="Palatino Linotype"/>
              </a:rPr>
              <a:t> </a:t>
            </a:r>
            <a:r>
              <a:rPr sz="2800" b="1" spc="5" dirty="0">
                <a:latin typeface="Palatino Linotype"/>
                <a:cs typeface="Palatino Linotype"/>
              </a:rPr>
              <a:t>change</a:t>
            </a:r>
            <a:r>
              <a:rPr sz="2800" b="1" spc="-75" dirty="0">
                <a:latin typeface="Palatino Linotype"/>
                <a:cs typeface="Palatino Linotype"/>
              </a:rPr>
              <a:t> </a:t>
            </a:r>
            <a:r>
              <a:rPr sz="2800" b="1" dirty="0">
                <a:latin typeface="Palatino Linotype"/>
                <a:cs typeface="Palatino Linotype"/>
              </a:rPr>
              <a:t>or</a:t>
            </a:r>
            <a:r>
              <a:rPr sz="2800" b="1" spc="-35" dirty="0">
                <a:latin typeface="Palatino Linotype"/>
                <a:cs typeface="Palatino Linotype"/>
              </a:rPr>
              <a:t> </a:t>
            </a:r>
            <a:r>
              <a:rPr sz="2800" b="1" dirty="0">
                <a:latin typeface="Palatino Linotype"/>
                <a:cs typeface="Palatino Linotype"/>
              </a:rPr>
              <a:t>hoarseness</a:t>
            </a:r>
            <a:r>
              <a:rPr sz="2800" b="1" spc="25" dirty="0">
                <a:latin typeface="Palatino Linotype"/>
                <a:cs typeface="Palatino Linotype"/>
              </a:rPr>
              <a:t> </a:t>
            </a:r>
            <a:r>
              <a:rPr sz="2800" spc="15" dirty="0">
                <a:latin typeface="Palatino Linotype"/>
                <a:cs typeface="Palatino Linotype"/>
              </a:rPr>
              <a:t>may</a:t>
            </a:r>
            <a:r>
              <a:rPr sz="2800" spc="-50" dirty="0">
                <a:latin typeface="Palatino Linotype"/>
                <a:cs typeface="Palatino Linotype"/>
              </a:rPr>
              <a:t> </a:t>
            </a:r>
            <a:r>
              <a:rPr sz="2800" spc="-20" dirty="0">
                <a:latin typeface="Palatino Linotype"/>
                <a:cs typeface="Palatino Linotype"/>
              </a:rPr>
              <a:t>also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-25" dirty="0">
                <a:latin typeface="Palatino Linotype"/>
                <a:cs typeface="Palatino Linotype"/>
              </a:rPr>
              <a:t>be</a:t>
            </a:r>
            <a:r>
              <a:rPr sz="2800" spc="5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a</a:t>
            </a:r>
            <a:r>
              <a:rPr sz="2800" spc="10" dirty="0">
                <a:latin typeface="Palatino Linotype"/>
                <a:cs typeface="Palatino Linotype"/>
              </a:rPr>
              <a:t> </a:t>
            </a:r>
            <a:r>
              <a:rPr sz="2800" spc="-30" dirty="0">
                <a:latin typeface="Palatino Linotype"/>
                <a:cs typeface="Palatino Linotype"/>
              </a:rPr>
              <a:t>progressive</a:t>
            </a:r>
            <a:r>
              <a:rPr sz="2800" spc="204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symptom</a:t>
            </a:r>
            <a:r>
              <a:rPr sz="2800" spc="60" dirty="0">
                <a:latin typeface="Palatino Linotype"/>
                <a:cs typeface="Palatino Linotype"/>
              </a:rPr>
              <a:t> </a:t>
            </a:r>
            <a:r>
              <a:rPr sz="2800" spc="-15" dirty="0">
                <a:latin typeface="Palatino Linotype"/>
                <a:cs typeface="Palatino Linotype"/>
              </a:rPr>
              <a:t>associated</a:t>
            </a:r>
            <a:r>
              <a:rPr sz="2800" spc="110" dirty="0">
                <a:latin typeface="Palatino Linotype"/>
                <a:cs typeface="Palatino Linotype"/>
              </a:rPr>
              <a:t> </a:t>
            </a:r>
            <a:r>
              <a:rPr sz="2800" spc="-30" dirty="0">
                <a:latin typeface="Palatino Linotype"/>
                <a:cs typeface="Palatino Linotype"/>
              </a:rPr>
              <a:t>with</a:t>
            </a:r>
            <a:r>
              <a:rPr lang="ar-SA" sz="2800" spc="-30" dirty="0">
                <a:latin typeface="Palatino Linotype"/>
                <a:cs typeface="Palatino Linotype"/>
              </a:rPr>
              <a:t> </a:t>
            </a:r>
            <a:r>
              <a:rPr sz="2800" spc="-58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an </a:t>
            </a:r>
            <a:r>
              <a:rPr sz="2800" spc="-50" dirty="0">
                <a:latin typeface="Palatino Linotype"/>
                <a:cs typeface="Palatino Linotype"/>
              </a:rPr>
              <a:t>invasive</a:t>
            </a:r>
            <a:r>
              <a:rPr sz="2800" spc="-45" dirty="0">
                <a:latin typeface="Palatino Linotype"/>
                <a:cs typeface="Palatino Linotype"/>
              </a:rPr>
              <a:t> </a:t>
            </a:r>
            <a:r>
              <a:rPr sz="2800" spc="-20" dirty="0">
                <a:latin typeface="Palatino Linotype"/>
                <a:cs typeface="Palatino Linotype"/>
              </a:rPr>
              <a:t>tumor. </a:t>
            </a:r>
            <a:r>
              <a:rPr sz="2800" dirty="0">
                <a:latin typeface="Palatino Linotype"/>
                <a:cs typeface="Palatino Linotype"/>
              </a:rPr>
              <a:t>Symptoms </a:t>
            </a:r>
            <a:r>
              <a:rPr sz="2800" spc="-20" dirty="0">
                <a:latin typeface="Palatino Linotype"/>
                <a:cs typeface="Palatino Linotype"/>
              </a:rPr>
              <a:t>of </a:t>
            </a:r>
            <a:r>
              <a:rPr sz="2800" b="1" dirty="0">
                <a:latin typeface="Palatino Linotype"/>
                <a:cs typeface="Palatino Linotype"/>
              </a:rPr>
              <a:t>dysphagia</a:t>
            </a:r>
            <a:r>
              <a:rPr sz="2800" dirty="0">
                <a:latin typeface="Palatino Linotype"/>
                <a:cs typeface="Palatino Linotype"/>
              </a:rPr>
              <a:t>, </a:t>
            </a:r>
            <a:r>
              <a:rPr sz="2800" b="1" spc="5" dirty="0">
                <a:latin typeface="Palatino Linotype"/>
                <a:cs typeface="Palatino Linotype"/>
              </a:rPr>
              <a:t>coughing</a:t>
            </a:r>
            <a:r>
              <a:rPr sz="2800" spc="5" dirty="0">
                <a:latin typeface="Palatino Linotype"/>
                <a:cs typeface="Palatino Linotype"/>
              </a:rPr>
              <a:t>, </a:t>
            </a:r>
            <a:r>
              <a:rPr sz="2800" b="1" spc="5" dirty="0">
                <a:latin typeface="Palatino Linotype"/>
                <a:cs typeface="Palatino Linotype"/>
              </a:rPr>
              <a:t>choking</a:t>
            </a:r>
            <a:r>
              <a:rPr sz="2800" spc="5" dirty="0">
                <a:latin typeface="Palatino Linotype"/>
                <a:cs typeface="Palatino Linotype"/>
              </a:rPr>
              <a:t>, and </a:t>
            </a:r>
            <a:r>
              <a:rPr sz="2800" b="1" spc="10" dirty="0">
                <a:latin typeface="Palatino Linotype"/>
                <a:cs typeface="Palatino Linotype"/>
              </a:rPr>
              <a:t>dyspnea</a:t>
            </a:r>
            <a:r>
              <a:rPr lang="ar-SA" sz="2800" b="1" spc="10" dirty="0">
                <a:latin typeface="Palatino Linotype"/>
                <a:cs typeface="Palatino Linotype"/>
              </a:rPr>
              <a:t> </a:t>
            </a:r>
            <a:r>
              <a:rPr sz="2800" b="1" spc="15" dirty="0">
                <a:latin typeface="Palatino Linotype"/>
                <a:cs typeface="Palatino Linotype"/>
              </a:rPr>
              <a:t> </a:t>
            </a:r>
            <a:r>
              <a:rPr sz="2800" spc="-20" dirty="0">
                <a:latin typeface="Palatino Linotype"/>
                <a:cs typeface="Palatino Linotype"/>
              </a:rPr>
              <a:t>should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-30" dirty="0">
                <a:latin typeface="Palatino Linotype"/>
                <a:cs typeface="Palatino Linotype"/>
              </a:rPr>
              <a:t>be</a:t>
            </a:r>
            <a:r>
              <a:rPr sz="2800" spc="45" dirty="0">
                <a:latin typeface="Palatino Linotype"/>
                <a:cs typeface="Palatino Linotype"/>
              </a:rPr>
              <a:t> </a:t>
            </a:r>
            <a:r>
              <a:rPr sz="2800" spc="-30" dirty="0">
                <a:latin typeface="Palatino Linotype"/>
                <a:cs typeface="Palatino Linotype"/>
              </a:rPr>
              <a:t>asked</a:t>
            </a:r>
            <a:r>
              <a:rPr sz="2800" spc="100" dirty="0">
                <a:latin typeface="Palatino Linotype"/>
                <a:cs typeface="Palatino Linotype"/>
              </a:rPr>
              <a:t> </a:t>
            </a:r>
            <a:r>
              <a:rPr sz="2800" spc="-15" dirty="0">
                <a:latin typeface="Palatino Linotype"/>
                <a:cs typeface="Palatino Linotype"/>
              </a:rPr>
              <a:t>about.</a:t>
            </a:r>
            <a:endParaRPr sz="2800" dirty="0">
              <a:latin typeface="Palatino Linotype"/>
              <a:cs typeface="Palatino Linotype"/>
            </a:endParaRPr>
          </a:p>
          <a:p>
            <a:pPr marL="241300" marR="254000" indent="-229235">
              <a:lnSpc>
                <a:spcPct val="90400"/>
              </a:lnSpc>
              <a:spcBef>
                <a:spcPts val="100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Palatino Linotype"/>
                <a:cs typeface="Palatino Linotype"/>
              </a:rPr>
              <a:t>Exposure </a:t>
            </a:r>
            <a:r>
              <a:rPr sz="2800" spc="-20" dirty="0">
                <a:latin typeface="Palatino Linotype"/>
                <a:cs typeface="Palatino Linotype"/>
              </a:rPr>
              <a:t>of </a:t>
            </a:r>
            <a:r>
              <a:rPr sz="2800" spc="15" dirty="0">
                <a:latin typeface="Palatino Linotype"/>
                <a:cs typeface="Palatino Linotype"/>
              </a:rPr>
              <a:t>the </a:t>
            </a:r>
            <a:r>
              <a:rPr sz="2800" spc="-10" dirty="0">
                <a:latin typeface="Palatino Linotype"/>
                <a:cs typeface="Palatino Linotype"/>
              </a:rPr>
              <a:t>thyroid </a:t>
            </a:r>
            <a:r>
              <a:rPr sz="2800" dirty="0">
                <a:latin typeface="Palatino Linotype"/>
                <a:cs typeface="Palatino Linotype"/>
              </a:rPr>
              <a:t>gland </a:t>
            </a:r>
            <a:r>
              <a:rPr sz="2800" spc="15" dirty="0">
                <a:latin typeface="Palatino Linotype"/>
                <a:cs typeface="Palatino Linotype"/>
              </a:rPr>
              <a:t>to </a:t>
            </a:r>
            <a:r>
              <a:rPr sz="2800" spc="-10" dirty="0">
                <a:latin typeface="Palatino Linotype"/>
                <a:cs typeface="Palatino Linotype"/>
              </a:rPr>
              <a:t>ionizing radiation </a:t>
            </a:r>
            <a:r>
              <a:rPr sz="2800" spc="-15" dirty="0">
                <a:latin typeface="Palatino Linotype"/>
                <a:cs typeface="Palatino Linotype"/>
              </a:rPr>
              <a:t>is </a:t>
            </a:r>
            <a:r>
              <a:rPr sz="2800" spc="-45" dirty="0">
                <a:latin typeface="Palatino Linotype"/>
                <a:cs typeface="Palatino Linotype"/>
              </a:rPr>
              <a:t>known</a:t>
            </a:r>
            <a:r>
              <a:rPr sz="2800" spc="-40" dirty="0">
                <a:latin typeface="Palatino Linotype"/>
                <a:cs typeface="Palatino Linotype"/>
              </a:rPr>
              <a:t> </a:t>
            </a:r>
            <a:r>
              <a:rPr sz="2800" spc="15" dirty="0">
                <a:latin typeface="Palatino Linotype"/>
                <a:cs typeface="Palatino Linotype"/>
              </a:rPr>
              <a:t>to </a:t>
            </a:r>
            <a:r>
              <a:rPr sz="2800" spc="-5" dirty="0">
                <a:latin typeface="Palatino Linotype"/>
                <a:cs typeface="Palatino Linotype"/>
              </a:rPr>
              <a:t>contribute </a:t>
            </a:r>
            <a:r>
              <a:rPr sz="2800" spc="15" dirty="0">
                <a:latin typeface="Palatino Linotype"/>
                <a:cs typeface="Palatino Linotype"/>
              </a:rPr>
              <a:t>to </a:t>
            </a:r>
            <a:r>
              <a:rPr sz="2800" dirty="0">
                <a:latin typeface="Palatino Linotype"/>
                <a:cs typeface="Palatino Linotype"/>
              </a:rPr>
              <a:t>a</a:t>
            </a:r>
            <a:r>
              <a:rPr lang="ar-SA" sz="2800" dirty="0">
                <a:latin typeface="Palatino Linotype"/>
                <a:cs typeface="Palatino Linotype"/>
              </a:rPr>
              <a:t> </a:t>
            </a:r>
            <a:r>
              <a:rPr sz="2800" spc="-58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higher</a:t>
            </a:r>
            <a:r>
              <a:rPr sz="2800" spc="-50" dirty="0">
                <a:latin typeface="Palatino Linotype"/>
                <a:cs typeface="Palatino Linotype"/>
              </a:rPr>
              <a:t> </a:t>
            </a:r>
            <a:r>
              <a:rPr sz="2800" spc="-15" dirty="0">
                <a:latin typeface="Palatino Linotype"/>
                <a:cs typeface="Palatino Linotype"/>
              </a:rPr>
              <a:t>incidence</a:t>
            </a:r>
            <a:r>
              <a:rPr sz="2800" spc="120" dirty="0">
                <a:latin typeface="Palatino Linotype"/>
                <a:cs typeface="Palatino Linotype"/>
              </a:rPr>
              <a:t> </a:t>
            </a:r>
            <a:r>
              <a:rPr sz="2800" spc="-20" dirty="0">
                <a:latin typeface="Palatino Linotype"/>
                <a:cs typeface="Palatino Linotype"/>
              </a:rPr>
              <a:t>of</a:t>
            </a:r>
            <a:r>
              <a:rPr sz="2800" spc="20" dirty="0">
                <a:latin typeface="Palatino Linotype"/>
                <a:cs typeface="Palatino Linotype"/>
              </a:rPr>
              <a:t> </a:t>
            </a:r>
            <a:r>
              <a:rPr sz="2800" spc="-15" dirty="0">
                <a:latin typeface="Palatino Linotype"/>
                <a:cs typeface="Palatino Linotype"/>
              </a:rPr>
              <a:t>both</a:t>
            </a:r>
            <a:r>
              <a:rPr sz="2800" spc="20" dirty="0">
                <a:latin typeface="Palatino Linotype"/>
                <a:cs typeface="Palatino Linotype"/>
              </a:rPr>
              <a:t> </a:t>
            </a:r>
            <a:r>
              <a:rPr sz="2800" spc="-15" dirty="0">
                <a:latin typeface="Palatino Linotype"/>
                <a:cs typeface="Palatino Linotype"/>
              </a:rPr>
              <a:t>benign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5" dirty="0">
                <a:latin typeface="Palatino Linotype"/>
                <a:cs typeface="Palatino Linotype"/>
              </a:rPr>
              <a:t>and</a:t>
            </a:r>
            <a:r>
              <a:rPr sz="2800" spc="-45" dirty="0">
                <a:latin typeface="Palatino Linotype"/>
                <a:cs typeface="Palatino Linotype"/>
              </a:rPr>
              <a:t> </a:t>
            </a:r>
            <a:r>
              <a:rPr sz="2800" spc="5" dirty="0">
                <a:latin typeface="Palatino Linotype"/>
                <a:cs typeface="Palatino Linotype"/>
              </a:rPr>
              <a:t>malignant</a:t>
            </a:r>
            <a:r>
              <a:rPr sz="2800" spc="-4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thyroid</a:t>
            </a:r>
            <a:r>
              <a:rPr sz="2800" spc="25" dirty="0">
                <a:latin typeface="Palatino Linotype"/>
                <a:cs typeface="Palatino Linotype"/>
              </a:rPr>
              <a:t> </a:t>
            </a:r>
            <a:r>
              <a:rPr sz="2800" spc="-25" dirty="0">
                <a:latin typeface="Palatino Linotype"/>
                <a:cs typeface="Palatino Linotype"/>
              </a:rPr>
              <a:t>nodules,</a:t>
            </a:r>
            <a:r>
              <a:rPr sz="2800" spc="145" dirty="0">
                <a:latin typeface="Palatino Linotype"/>
                <a:cs typeface="Palatino Linotype"/>
              </a:rPr>
              <a:t> </a:t>
            </a:r>
            <a:r>
              <a:rPr sz="2800" spc="-30" dirty="0">
                <a:latin typeface="Palatino Linotype"/>
                <a:cs typeface="Palatino Linotype"/>
              </a:rPr>
              <a:t>with</a:t>
            </a:r>
            <a:r>
              <a:rPr lang="ar-SA" sz="2800" spc="-30" dirty="0">
                <a:latin typeface="Palatino Linotype"/>
                <a:cs typeface="Palatino Linotype"/>
              </a:rPr>
              <a:t> </a:t>
            </a:r>
            <a:r>
              <a:rPr sz="2800" spc="-2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malignancy</a:t>
            </a:r>
            <a:r>
              <a:rPr sz="2800" spc="-60" dirty="0">
                <a:latin typeface="Palatino Linotype"/>
                <a:cs typeface="Palatino Linotype"/>
              </a:rPr>
              <a:t> </a:t>
            </a:r>
            <a:r>
              <a:rPr sz="2800" spc="5" dirty="0">
                <a:latin typeface="Palatino Linotype"/>
                <a:cs typeface="Palatino Linotype"/>
              </a:rPr>
              <a:t>rates</a:t>
            </a:r>
            <a:r>
              <a:rPr sz="2800" spc="-40" dirty="0">
                <a:latin typeface="Palatino Linotype"/>
                <a:cs typeface="Palatino Linotype"/>
              </a:rPr>
              <a:t> </a:t>
            </a:r>
            <a:r>
              <a:rPr sz="2800" spc="-15" dirty="0">
                <a:latin typeface="Palatino Linotype"/>
                <a:cs typeface="Palatino Linotype"/>
              </a:rPr>
              <a:t>in</a:t>
            </a:r>
            <a:r>
              <a:rPr sz="2800" spc="3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a</a:t>
            </a:r>
            <a:r>
              <a:rPr sz="2800" spc="5" dirty="0">
                <a:latin typeface="Palatino Linotype"/>
                <a:cs typeface="Palatino Linotype"/>
              </a:rPr>
              <a:t> </a:t>
            </a:r>
            <a:r>
              <a:rPr sz="2800" spc="-20" dirty="0">
                <a:latin typeface="Palatino Linotype"/>
                <a:cs typeface="Palatino Linotype"/>
              </a:rPr>
              <a:t>palpable</a:t>
            </a:r>
            <a:r>
              <a:rPr sz="2800" spc="125" dirty="0">
                <a:latin typeface="Palatino Linotype"/>
                <a:cs typeface="Palatino Linotype"/>
              </a:rPr>
              <a:t> </a:t>
            </a:r>
            <a:r>
              <a:rPr sz="2800" spc="-20" dirty="0">
                <a:latin typeface="Palatino Linotype"/>
                <a:cs typeface="Palatino Linotype"/>
              </a:rPr>
              <a:t>nodule</a:t>
            </a:r>
            <a:r>
              <a:rPr sz="2800" spc="125" dirty="0">
                <a:latin typeface="Palatino Linotype"/>
                <a:cs typeface="Palatino Linotype"/>
              </a:rPr>
              <a:t> </a:t>
            </a:r>
            <a:r>
              <a:rPr sz="2800" spc="-15" dirty="0">
                <a:latin typeface="Palatino Linotype"/>
                <a:cs typeface="Palatino Linotype"/>
              </a:rPr>
              <a:t>in</a:t>
            </a:r>
            <a:r>
              <a:rPr sz="2800" spc="2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a</a:t>
            </a:r>
            <a:r>
              <a:rPr sz="2800" spc="5" dirty="0">
                <a:latin typeface="Palatino Linotype"/>
                <a:cs typeface="Palatino Linotype"/>
              </a:rPr>
              <a:t> </a:t>
            </a:r>
            <a:r>
              <a:rPr sz="2800" spc="-30" dirty="0">
                <a:latin typeface="Palatino Linotype"/>
                <a:cs typeface="Palatino Linotype"/>
              </a:rPr>
              <a:t>previously</a:t>
            </a:r>
            <a:r>
              <a:rPr sz="2800" spc="245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irradiated</a:t>
            </a:r>
            <a:r>
              <a:rPr sz="2800" spc="3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thyroid</a:t>
            </a:r>
            <a:r>
              <a:rPr sz="2800" spc="30" dirty="0">
                <a:latin typeface="Palatino Linotype"/>
                <a:cs typeface="Palatino Linotype"/>
              </a:rPr>
              <a:t> </a:t>
            </a:r>
            <a:r>
              <a:rPr sz="2800" spc="-15" dirty="0">
                <a:latin typeface="Palatino Linotype"/>
                <a:cs typeface="Palatino Linotype"/>
              </a:rPr>
              <a:t>in</a:t>
            </a:r>
            <a:r>
              <a:rPr sz="2800" spc="25" dirty="0">
                <a:latin typeface="Palatino Linotype"/>
                <a:cs typeface="Palatino Linotype"/>
              </a:rPr>
              <a:t> </a:t>
            </a:r>
            <a:r>
              <a:rPr sz="2800" spc="15" dirty="0">
                <a:latin typeface="Palatino Linotype"/>
                <a:cs typeface="Palatino Linotype"/>
              </a:rPr>
              <a:t>the</a:t>
            </a:r>
            <a:r>
              <a:rPr lang="ar-SA" sz="2800" spc="15" dirty="0">
                <a:latin typeface="Palatino Linotype"/>
                <a:cs typeface="Palatino Linotype"/>
              </a:rPr>
              <a:t> </a:t>
            </a:r>
            <a:r>
              <a:rPr sz="2800" spc="-585" dirty="0">
                <a:latin typeface="Palatino Linotype"/>
                <a:cs typeface="Palatino Linotype"/>
              </a:rPr>
              <a:t> </a:t>
            </a:r>
            <a:r>
              <a:rPr sz="2800" spc="10" dirty="0">
                <a:latin typeface="Palatino Linotype"/>
                <a:cs typeface="Palatino Linotype"/>
              </a:rPr>
              <a:t>range</a:t>
            </a:r>
            <a:r>
              <a:rPr sz="2800" spc="-110" dirty="0">
                <a:latin typeface="Palatino Linotype"/>
                <a:cs typeface="Palatino Linotype"/>
              </a:rPr>
              <a:t> </a:t>
            </a:r>
            <a:r>
              <a:rPr sz="2800" spc="-20" dirty="0">
                <a:latin typeface="Palatino Linotype"/>
                <a:cs typeface="Palatino Linotype"/>
              </a:rPr>
              <a:t>of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20%–50%..</a:t>
            </a:r>
            <a:endParaRPr sz="2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068" y="361836"/>
            <a:ext cx="9593847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45" dirty="0">
                <a:solidFill>
                  <a:srgbClr val="FF0000"/>
                </a:solidFill>
              </a:rPr>
              <a:t>History</a:t>
            </a:r>
            <a:r>
              <a:rPr spc="290" dirty="0">
                <a:solidFill>
                  <a:srgbClr val="FF0000"/>
                </a:solidFill>
              </a:rPr>
              <a:t> </a:t>
            </a:r>
            <a:r>
              <a:rPr spc="110" dirty="0">
                <a:solidFill>
                  <a:srgbClr val="FF0000"/>
                </a:solidFill>
              </a:rPr>
              <a:t>and</a:t>
            </a:r>
            <a:r>
              <a:rPr spc="290" dirty="0">
                <a:solidFill>
                  <a:srgbClr val="FF0000"/>
                </a:solidFill>
              </a:rPr>
              <a:t> </a:t>
            </a:r>
            <a:r>
              <a:rPr spc="150" dirty="0">
                <a:solidFill>
                  <a:srgbClr val="FF0000"/>
                </a:solidFill>
              </a:rPr>
              <a:t>Examination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1593" y="1473835"/>
            <a:ext cx="11437920" cy="4635243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241300" indent="-229235">
              <a:lnSpc>
                <a:spcPts val="2755"/>
              </a:lnSpc>
              <a:spcBef>
                <a:spcPts val="105"/>
              </a:spcBef>
              <a:buFont typeface="Arial MT"/>
              <a:buChar char="•"/>
              <a:tabLst>
                <a:tab pos="241935" algn="l"/>
              </a:tabLst>
            </a:pPr>
            <a:r>
              <a:rPr sz="3600" spc="-10" dirty="0">
                <a:latin typeface="Palatino Linotype"/>
                <a:cs typeface="Palatino Linotype"/>
              </a:rPr>
              <a:t>Clinical</a:t>
            </a:r>
            <a:r>
              <a:rPr sz="3600" spc="50" dirty="0">
                <a:latin typeface="Palatino Linotype"/>
                <a:cs typeface="Palatino Linotype"/>
              </a:rPr>
              <a:t> </a:t>
            </a:r>
            <a:r>
              <a:rPr sz="3600" dirty="0">
                <a:latin typeface="Palatino Linotype"/>
                <a:cs typeface="Palatino Linotype"/>
              </a:rPr>
              <a:t>examination</a:t>
            </a:r>
            <a:r>
              <a:rPr sz="3600" spc="-50" dirty="0">
                <a:latin typeface="Palatino Linotype"/>
                <a:cs typeface="Palatino Linotype"/>
              </a:rPr>
              <a:t> </a:t>
            </a:r>
            <a:r>
              <a:rPr sz="3600" spc="-20" dirty="0">
                <a:latin typeface="Palatino Linotype"/>
                <a:cs typeface="Palatino Linotype"/>
              </a:rPr>
              <a:t>of</a:t>
            </a:r>
            <a:r>
              <a:rPr sz="3600" spc="30" dirty="0">
                <a:latin typeface="Palatino Linotype"/>
                <a:cs typeface="Palatino Linotype"/>
              </a:rPr>
              <a:t> </a:t>
            </a:r>
            <a:r>
              <a:rPr sz="3600" spc="20" dirty="0">
                <a:latin typeface="Palatino Linotype"/>
                <a:cs typeface="Palatino Linotype"/>
              </a:rPr>
              <a:t>the</a:t>
            </a:r>
            <a:r>
              <a:rPr sz="3600" spc="-25" dirty="0">
                <a:latin typeface="Palatino Linotype"/>
                <a:cs typeface="Palatino Linotype"/>
              </a:rPr>
              <a:t> </a:t>
            </a:r>
            <a:r>
              <a:rPr sz="3600" spc="-10" dirty="0">
                <a:latin typeface="Palatino Linotype"/>
                <a:cs typeface="Palatino Linotype"/>
              </a:rPr>
              <a:t>thyroid</a:t>
            </a:r>
            <a:r>
              <a:rPr sz="3600" spc="35" dirty="0">
                <a:latin typeface="Palatino Linotype"/>
                <a:cs typeface="Palatino Linotype"/>
              </a:rPr>
              <a:t> </a:t>
            </a:r>
            <a:r>
              <a:rPr sz="3600" spc="-20" dirty="0">
                <a:latin typeface="Palatino Linotype"/>
                <a:cs typeface="Palatino Linotype"/>
              </a:rPr>
              <a:t>should</a:t>
            </a:r>
            <a:r>
              <a:rPr sz="3600" spc="40" dirty="0">
                <a:latin typeface="Palatino Linotype"/>
                <a:cs typeface="Palatino Linotype"/>
              </a:rPr>
              <a:t> </a:t>
            </a:r>
            <a:r>
              <a:rPr sz="3600" spc="-30" dirty="0">
                <a:latin typeface="Palatino Linotype"/>
                <a:cs typeface="Palatino Linotype"/>
              </a:rPr>
              <a:t>focus</a:t>
            </a:r>
            <a:r>
              <a:rPr sz="3600" spc="185" dirty="0">
                <a:latin typeface="Palatino Linotype"/>
                <a:cs typeface="Palatino Linotype"/>
              </a:rPr>
              <a:t> </a:t>
            </a:r>
            <a:r>
              <a:rPr sz="3600" spc="-20" dirty="0">
                <a:latin typeface="Palatino Linotype"/>
                <a:cs typeface="Palatino Linotype"/>
              </a:rPr>
              <a:t>on</a:t>
            </a:r>
            <a:r>
              <a:rPr sz="3600" spc="30" dirty="0">
                <a:latin typeface="Palatino Linotype"/>
                <a:cs typeface="Palatino Linotype"/>
              </a:rPr>
              <a:t> </a:t>
            </a:r>
            <a:r>
              <a:rPr sz="3600" spc="-15" dirty="0">
                <a:latin typeface="Palatino Linotype"/>
                <a:cs typeface="Palatino Linotype"/>
              </a:rPr>
              <a:t>whether</a:t>
            </a:r>
            <a:r>
              <a:rPr sz="3600" spc="105" dirty="0">
                <a:latin typeface="Palatino Linotype"/>
                <a:cs typeface="Palatino Linotype"/>
              </a:rPr>
              <a:t> </a:t>
            </a:r>
            <a:r>
              <a:rPr sz="3600" spc="20" dirty="0">
                <a:latin typeface="Palatino Linotype"/>
                <a:cs typeface="Palatino Linotype"/>
              </a:rPr>
              <a:t>the</a:t>
            </a:r>
            <a:r>
              <a:rPr sz="3600" spc="-100" dirty="0">
                <a:latin typeface="Palatino Linotype"/>
                <a:cs typeface="Palatino Linotype"/>
              </a:rPr>
              <a:t> </a:t>
            </a:r>
            <a:r>
              <a:rPr sz="3600" spc="-20" dirty="0">
                <a:latin typeface="Palatino Linotype"/>
                <a:cs typeface="Palatino Linotype"/>
              </a:rPr>
              <a:t>nodule</a:t>
            </a:r>
            <a:r>
              <a:rPr sz="3600" spc="130" dirty="0">
                <a:latin typeface="Palatino Linotype"/>
                <a:cs typeface="Palatino Linotype"/>
              </a:rPr>
              <a:t> </a:t>
            </a:r>
            <a:r>
              <a:rPr sz="3600" spc="-15" dirty="0">
                <a:latin typeface="Palatino Linotype"/>
                <a:cs typeface="Palatino Linotype"/>
              </a:rPr>
              <a:t>is</a:t>
            </a:r>
            <a:endParaRPr lang="ar-SA" sz="3600">
              <a:latin typeface="Palatino Linotype"/>
              <a:cs typeface="Palatino Linotype"/>
            </a:endParaRPr>
          </a:p>
          <a:p>
            <a:pPr marL="241300">
              <a:lnSpc>
                <a:spcPts val="2755"/>
              </a:lnSpc>
            </a:pPr>
            <a:r>
              <a:rPr sz="3600" b="1" spc="-20" dirty="0">
                <a:latin typeface="Palatino Linotype"/>
                <a:cs typeface="Palatino Linotype"/>
              </a:rPr>
              <a:t>solitary</a:t>
            </a:r>
            <a:r>
              <a:rPr sz="3600" b="1" spc="100" dirty="0">
                <a:latin typeface="Palatino Linotype"/>
                <a:cs typeface="Palatino Linotype"/>
              </a:rPr>
              <a:t> </a:t>
            </a:r>
            <a:r>
              <a:rPr sz="3600" spc="-20" dirty="0">
                <a:latin typeface="Palatino Linotype"/>
                <a:cs typeface="Palatino Linotype"/>
              </a:rPr>
              <a:t>or</a:t>
            </a:r>
            <a:r>
              <a:rPr sz="3600" spc="30" dirty="0">
                <a:latin typeface="Palatino Linotype"/>
                <a:cs typeface="Palatino Linotype"/>
              </a:rPr>
              <a:t> </a:t>
            </a:r>
            <a:r>
              <a:rPr sz="3600" dirty="0">
                <a:latin typeface="Palatino Linotype"/>
                <a:cs typeface="Palatino Linotype"/>
              </a:rPr>
              <a:t>dominant</a:t>
            </a:r>
            <a:r>
              <a:rPr sz="3600" spc="40" dirty="0">
                <a:latin typeface="Palatino Linotype"/>
                <a:cs typeface="Palatino Linotype"/>
              </a:rPr>
              <a:t> </a:t>
            </a:r>
            <a:r>
              <a:rPr sz="3600" spc="-10" dirty="0">
                <a:latin typeface="Palatino Linotype"/>
                <a:cs typeface="Palatino Linotype"/>
              </a:rPr>
              <a:t>in</a:t>
            </a:r>
            <a:r>
              <a:rPr sz="3600" spc="30" dirty="0">
                <a:latin typeface="Palatino Linotype"/>
                <a:cs typeface="Palatino Linotype"/>
              </a:rPr>
              <a:t> </a:t>
            </a:r>
            <a:r>
              <a:rPr sz="3600" dirty="0">
                <a:latin typeface="Palatino Linotype"/>
                <a:cs typeface="Palatino Linotype"/>
              </a:rPr>
              <a:t>a</a:t>
            </a:r>
            <a:r>
              <a:rPr sz="3600" spc="5" dirty="0">
                <a:latin typeface="Palatino Linotype"/>
                <a:cs typeface="Palatino Linotype"/>
              </a:rPr>
              <a:t> </a:t>
            </a:r>
            <a:r>
              <a:rPr sz="3600" spc="-10" dirty="0">
                <a:latin typeface="Palatino Linotype"/>
                <a:cs typeface="Palatino Linotype"/>
              </a:rPr>
              <a:t>multinodular</a:t>
            </a:r>
            <a:r>
              <a:rPr sz="3600" spc="100" dirty="0">
                <a:latin typeface="Palatino Linotype"/>
                <a:cs typeface="Palatino Linotype"/>
              </a:rPr>
              <a:t> </a:t>
            </a:r>
            <a:r>
              <a:rPr sz="3600" spc="-25" dirty="0">
                <a:latin typeface="Palatino Linotype"/>
                <a:cs typeface="Palatino Linotype"/>
              </a:rPr>
              <a:t>goiter.</a:t>
            </a:r>
            <a:endParaRPr sz="3600" dirty="0">
              <a:latin typeface="Palatino Linotype"/>
              <a:cs typeface="Palatino Linotype"/>
            </a:endParaRPr>
          </a:p>
          <a:p>
            <a:pPr marL="241300" marR="5080" indent="-229235">
              <a:lnSpc>
                <a:spcPts val="2630"/>
              </a:lnSpc>
              <a:spcBef>
                <a:spcPts val="944"/>
              </a:spcBef>
              <a:buFont typeface="Arial MT"/>
              <a:buChar char="•"/>
              <a:tabLst>
                <a:tab pos="241935" algn="l"/>
              </a:tabLst>
            </a:pPr>
            <a:endParaRPr lang="ar-SA" sz="3600" spc="-10" dirty="0">
              <a:latin typeface="Palatino Linotype"/>
              <a:cs typeface="Palatino Linotype"/>
            </a:endParaRPr>
          </a:p>
          <a:p>
            <a:pPr marL="241300" marR="5080" indent="-229235">
              <a:lnSpc>
                <a:spcPts val="2630"/>
              </a:lnSpc>
              <a:spcBef>
                <a:spcPts val="944"/>
              </a:spcBef>
              <a:buFont typeface="Arial MT"/>
              <a:buChar char="•"/>
              <a:tabLst>
                <a:tab pos="241935" algn="l"/>
              </a:tabLst>
            </a:pPr>
            <a:r>
              <a:rPr sz="3600" spc="-10" dirty="0">
                <a:latin typeface="Palatino Linotype"/>
                <a:cs typeface="Palatino Linotype"/>
              </a:rPr>
              <a:t>The </a:t>
            </a:r>
            <a:r>
              <a:rPr sz="3600" spc="-5" dirty="0">
                <a:latin typeface="Palatino Linotype"/>
                <a:cs typeface="Palatino Linotype"/>
              </a:rPr>
              <a:t>characteristics </a:t>
            </a:r>
            <a:r>
              <a:rPr sz="3600" spc="-20" dirty="0">
                <a:latin typeface="Palatino Linotype"/>
                <a:cs typeface="Palatino Linotype"/>
              </a:rPr>
              <a:t>of </a:t>
            </a:r>
            <a:r>
              <a:rPr sz="3600" spc="15" dirty="0">
                <a:latin typeface="Palatino Linotype"/>
                <a:cs typeface="Palatino Linotype"/>
              </a:rPr>
              <a:t>the </a:t>
            </a:r>
            <a:r>
              <a:rPr sz="3600" spc="-20" dirty="0">
                <a:latin typeface="Palatino Linotype"/>
                <a:cs typeface="Palatino Linotype"/>
              </a:rPr>
              <a:t>nodule, </a:t>
            </a:r>
            <a:r>
              <a:rPr sz="3600" spc="-15" dirty="0">
                <a:latin typeface="Palatino Linotype"/>
                <a:cs typeface="Palatino Linotype"/>
              </a:rPr>
              <a:t>including</a:t>
            </a:r>
            <a:r>
              <a:rPr sz="3600" spc="-10" dirty="0">
                <a:latin typeface="Palatino Linotype"/>
                <a:cs typeface="Palatino Linotype"/>
              </a:rPr>
              <a:t> </a:t>
            </a:r>
            <a:r>
              <a:rPr sz="3600" b="1" spc="-15" dirty="0">
                <a:latin typeface="Palatino Linotype"/>
                <a:cs typeface="Palatino Linotype"/>
              </a:rPr>
              <a:t>size</a:t>
            </a:r>
            <a:r>
              <a:rPr sz="3600" spc="-15" dirty="0">
                <a:latin typeface="Palatino Linotype"/>
                <a:cs typeface="Palatino Linotype"/>
              </a:rPr>
              <a:t>, </a:t>
            </a:r>
            <a:r>
              <a:rPr sz="3600" b="1" spc="-5" dirty="0">
                <a:latin typeface="Palatino Linotype"/>
                <a:cs typeface="Palatino Linotype"/>
              </a:rPr>
              <a:t>consistency </a:t>
            </a:r>
            <a:r>
              <a:rPr sz="3600" dirty="0">
                <a:latin typeface="Palatino Linotype"/>
                <a:cs typeface="Palatino Linotype"/>
              </a:rPr>
              <a:t>(e.g., </a:t>
            </a:r>
            <a:r>
              <a:rPr sz="3600" spc="-25" dirty="0">
                <a:latin typeface="Palatino Linotype"/>
                <a:cs typeface="Palatino Linotype"/>
              </a:rPr>
              <a:t>soft, </a:t>
            </a:r>
            <a:r>
              <a:rPr sz="3600" spc="-5" dirty="0">
                <a:latin typeface="Palatino Linotype"/>
                <a:cs typeface="Palatino Linotype"/>
              </a:rPr>
              <a:t>firm,</a:t>
            </a:r>
            <a:r>
              <a:rPr lang="ar-SA" sz="3600" spc="-5" dirty="0">
                <a:latin typeface="Palatino Linotype"/>
                <a:cs typeface="Palatino Linotype"/>
              </a:rPr>
              <a:t> </a:t>
            </a:r>
            <a:r>
              <a:rPr sz="3600" spc="-585" dirty="0">
                <a:latin typeface="Palatino Linotype"/>
                <a:cs typeface="Palatino Linotype"/>
              </a:rPr>
              <a:t> </a:t>
            </a:r>
            <a:r>
              <a:rPr sz="3600" spc="-114" dirty="0">
                <a:latin typeface="Palatino Linotype"/>
                <a:cs typeface="Palatino Linotype"/>
              </a:rPr>
              <a:t>woody,</a:t>
            </a:r>
            <a:r>
              <a:rPr sz="3600" spc="-100" dirty="0">
                <a:latin typeface="Palatino Linotype"/>
                <a:cs typeface="Palatino Linotype"/>
              </a:rPr>
              <a:t> </a:t>
            </a:r>
            <a:r>
              <a:rPr sz="3600" spc="-20" dirty="0">
                <a:latin typeface="Palatino Linotype"/>
                <a:cs typeface="Palatino Linotype"/>
              </a:rPr>
              <a:t>or</a:t>
            </a:r>
            <a:r>
              <a:rPr sz="3600" spc="25" dirty="0">
                <a:latin typeface="Palatino Linotype"/>
                <a:cs typeface="Palatino Linotype"/>
              </a:rPr>
              <a:t> </a:t>
            </a:r>
            <a:r>
              <a:rPr sz="3600" dirty="0">
                <a:latin typeface="Palatino Linotype"/>
                <a:cs typeface="Palatino Linotype"/>
              </a:rPr>
              <a:t>hard),</a:t>
            </a:r>
            <a:r>
              <a:rPr sz="3600" spc="5" dirty="0">
                <a:latin typeface="Palatino Linotype"/>
                <a:cs typeface="Palatino Linotype"/>
              </a:rPr>
              <a:t> and</a:t>
            </a:r>
            <a:r>
              <a:rPr sz="3600" spc="-5" dirty="0">
                <a:latin typeface="Palatino Linotype"/>
                <a:cs typeface="Palatino Linotype"/>
              </a:rPr>
              <a:t> </a:t>
            </a:r>
            <a:r>
              <a:rPr sz="3600" b="1" spc="-5" dirty="0">
                <a:latin typeface="Palatino Linotype"/>
                <a:cs typeface="Palatino Linotype"/>
              </a:rPr>
              <a:t>involvement</a:t>
            </a:r>
            <a:r>
              <a:rPr sz="3600" b="1" spc="25" dirty="0">
                <a:latin typeface="Palatino Linotype"/>
                <a:cs typeface="Palatino Linotype"/>
              </a:rPr>
              <a:t> </a:t>
            </a:r>
            <a:r>
              <a:rPr sz="3600" b="1" spc="-5" dirty="0">
                <a:latin typeface="Palatino Linotype"/>
                <a:cs typeface="Palatino Linotype"/>
              </a:rPr>
              <a:t>with</a:t>
            </a:r>
            <a:r>
              <a:rPr sz="3600" b="1" spc="-45" dirty="0">
                <a:latin typeface="Palatino Linotype"/>
                <a:cs typeface="Palatino Linotype"/>
              </a:rPr>
              <a:t> </a:t>
            </a:r>
            <a:r>
              <a:rPr sz="3600" b="1" spc="-5" dirty="0">
                <a:latin typeface="Palatino Linotype"/>
                <a:cs typeface="Palatino Linotype"/>
              </a:rPr>
              <a:t>adjacent</a:t>
            </a:r>
            <a:r>
              <a:rPr sz="3600" b="1" spc="25" dirty="0">
                <a:latin typeface="Palatino Linotype"/>
                <a:cs typeface="Palatino Linotype"/>
              </a:rPr>
              <a:t> </a:t>
            </a:r>
            <a:r>
              <a:rPr sz="3600" b="1" dirty="0">
                <a:latin typeface="Palatino Linotype"/>
                <a:cs typeface="Palatino Linotype"/>
              </a:rPr>
              <a:t>structures</a:t>
            </a:r>
            <a:r>
              <a:rPr sz="3600" dirty="0">
                <a:latin typeface="Palatino Linotype"/>
                <a:cs typeface="Palatino Linotype"/>
              </a:rPr>
              <a:t>,</a:t>
            </a:r>
            <a:r>
              <a:rPr sz="3600" spc="5" dirty="0">
                <a:latin typeface="Palatino Linotype"/>
                <a:cs typeface="Palatino Linotype"/>
              </a:rPr>
              <a:t> </a:t>
            </a:r>
            <a:r>
              <a:rPr sz="3600" spc="-20" dirty="0">
                <a:latin typeface="Palatino Linotype"/>
                <a:cs typeface="Palatino Linotype"/>
              </a:rPr>
              <a:t>should</a:t>
            </a:r>
            <a:r>
              <a:rPr sz="3600" spc="35" dirty="0">
                <a:latin typeface="Palatino Linotype"/>
                <a:cs typeface="Palatino Linotype"/>
              </a:rPr>
              <a:t> </a:t>
            </a:r>
            <a:r>
              <a:rPr sz="3600" spc="-20" dirty="0">
                <a:latin typeface="Palatino Linotype"/>
                <a:cs typeface="Palatino Linotype"/>
              </a:rPr>
              <a:t>also</a:t>
            </a:r>
            <a:r>
              <a:rPr sz="3600" spc="114" dirty="0">
                <a:latin typeface="Palatino Linotype"/>
                <a:cs typeface="Palatino Linotype"/>
              </a:rPr>
              <a:t> </a:t>
            </a:r>
            <a:r>
              <a:rPr sz="3600" spc="-25" dirty="0">
                <a:latin typeface="Palatino Linotype"/>
                <a:cs typeface="Palatino Linotype"/>
              </a:rPr>
              <a:t>be</a:t>
            </a:r>
            <a:r>
              <a:rPr lang="ar-SA" sz="3600" spc="-25" dirty="0">
                <a:latin typeface="Palatino Linotype"/>
                <a:cs typeface="Palatino Linotype"/>
              </a:rPr>
              <a:t> </a:t>
            </a:r>
            <a:r>
              <a:rPr sz="3600" spc="-20" dirty="0">
                <a:latin typeface="Palatino Linotype"/>
                <a:cs typeface="Palatino Linotype"/>
              </a:rPr>
              <a:t> </a:t>
            </a:r>
            <a:r>
              <a:rPr sz="3600" spc="-35" dirty="0">
                <a:latin typeface="Palatino Linotype"/>
                <a:cs typeface="Palatino Linotype"/>
              </a:rPr>
              <a:t>defined.</a:t>
            </a:r>
            <a:endParaRPr sz="3600" dirty="0">
              <a:latin typeface="Palatino Linotype"/>
              <a:cs typeface="Palatino Linotype"/>
            </a:endParaRPr>
          </a:p>
          <a:p>
            <a:pPr marL="241300" marR="5080" indent="-229235">
              <a:lnSpc>
                <a:spcPts val="2630"/>
              </a:lnSpc>
              <a:spcBef>
                <a:spcPts val="944"/>
              </a:spcBef>
              <a:buFont typeface="Arial MT"/>
              <a:buChar char="•"/>
              <a:tabLst>
                <a:tab pos="241935" algn="l"/>
              </a:tabLst>
            </a:pPr>
            <a:endParaRPr lang="ar-SA" sz="3600" spc="-35" dirty="0">
              <a:latin typeface="Palatino Linotype"/>
              <a:cs typeface="Palatino Linotype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sz="3600" spc="5" dirty="0">
                <a:latin typeface="Palatino Linotype"/>
                <a:cs typeface="Palatino Linotype"/>
              </a:rPr>
              <a:t>Examination</a:t>
            </a:r>
            <a:r>
              <a:rPr sz="3600" spc="-130" dirty="0">
                <a:latin typeface="Palatino Linotype"/>
                <a:cs typeface="Palatino Linotype"/>
              </a:rPr>
              <a:t> </a:t>
            </a:r>
            <a:r>
              <a:rPr sz="3600" spc="-20" dirty="0">
                <a:latin typeface="Palatino Linotype"/>
                <a:cs typeface="Palatino Linotype"/>
              </a:rPr>
              <a:t>of</a:t>
            </a:r>
            <a:r>
              <a:rPr sz="3600" spc="25" dirty="0">
                <a:latin typeface="Palatino Linotype"/>
                <a:cs typeface="Palatino Linotype"/>
              </a:rPr>
              <a:t> </a:t>
            </a:r>
            <a:r>
              <a:rPr sz="3600" spc="15" dirty="0">
                <a:latin typeface="Palatino Linotype"/>
                <a:cs typeface="Palatino Linotype"/>
              </a:rPr>
              <a:t>the</a:t>
            </a:r>
            <a:r>
              <a:rPr sz="3600" spc="-25" dirty="0">
                <a:latin typeface="Palatino Linotype"/>
                <a:cs typeface="Palatino Linotype"/>
              </a:rPr>
              <a:t> </a:t>
            </a:r>
            <a:r>
              <a:rPr sz="3600" spc="-20" dirty="0">
                <a:latin typeface="Palatino Linotype"/>
                <a:cs typeface="Palatino Linotype"/>
              </a:rPr>
              <a:t>cervical</a:t>
            </a:r>
            <a:r>
              <a:rPr sz="3600" spc="130" dirty="0">
                <a:latin typeface="Palatino Linotype"/>
                <a:cs typeface="Palatino Linotype"/>
              </a:rPr>
              <a:t> </a:t>
            </a:r>
            <a:r>
              <a:rPr sz="3600" spc="-15" dirty="0">
                <a:latin typeface="Palatino Linotype"/>
                <a:cs typeface="Palatino Linotype"/>
              </a:rPr>
              <a:t>lymph</a:t>
            </a:r>
            <a:r>
              <a:rPr sz="3600" spc="25" dirty="0">
                <a:latin typeface="Palatino Linotype"/>
                <a:cs typeface="Palatino Linotype"/>
              </a:rPr>
              <a:t> </a:t>
            </a:r>
            <a:r>
              <a:rPr sz="3600" spc="-25" dirty="0">
                <a:latin typeface="Palatino Linotype"/>
                <a:cs typeface="Palatino Linotype"/>
              </a:rPr>
              <a:t>nodes,</a:t>
            </a:r>
            <a:r>
              <a:rPr sz="3600" spc="150" dirty="0">
                <a:latin typeface="Palatino Linotype"/>
                <a:cs typeface="Palatino Linotype"/>
              </a:rPr>
              <a:t> </a:t>
            </a:r>
            <a:r>
              <a:rPr sz="3600" spc="-20" dirty="0">
                <a:latin typeface="Palatino Linotype"/>
                <a:cs typeface="Palatino Linotype"/>
              </a:rPr>
              <a:t>should</a:t>
            </a:r>
            <a:r>
              <a:rPr sz="3600" spc="105" dirty="0">
                <a:latin typeface="Palatino Linotype"/>
                <a:cs typeface="Palatino Linotype"/>
              </a:rPr>
              <a:t> </a:t>
            </a:r>
            <a:r>
              <a:rPr sz="3600" spc="-20" dirty="0">
                <a:latin typeface="Palatino Linotype"/>
                <a:cs typeface="Palatino Linotype"/>
              </a:rPr>
              <a:t>also</a:t>
            </a:r>
            <a:r>
              <a:rPr sz="3600" spc="40" dirty="0">
                <a:latin typeface="Palatino Linotype"/>
                <a:cs typeface="Palatino Linotype"/>
              </a:rPr>
              <a:t> </a:t>
            </a:r>
            <a:r>
              <a:rPr sz="3600" spc="-30" dirty="0">
                <a:latin typeface="Palatino Linotype"/>
                <a:cs typeface="Palatino Linotype"/>
              </a:rPr>
              <a:t>be</a:t>
            </a:r>
            <a:r>
              <a:rPr sz="3600" spc="50" dirty="0">
                <a:latin typeface="Palatino Linotype"/>
                <a:cs typeface="Palatino Linotype"/>
              </a:rPr>
              <a:t> </a:t>
            </a:r>
            <a:r>
              <a:rPr sz="3600" spc="-15" dirty="0">
                <a:latin typeface="Palatino Linotype"/>
                <a:cs typeface="Palatino Linotype"/>
              </a:rPr>
              <a:t>performed.</a:t>
            </a:r>
            <a:endParaRPr sz="36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E530850-FB66-87D3-DBB0-DED108BFA5A4}"/>
              </a:ext>
            </a:extLst>
          </p:cNvPr>
          <p:cNvSpPr txBox="1"/>
          <p:nvPr/>
        </p:nvSpPr>
        <p:spPr>
          <a:xfrm>
            <a:off x="-6683" y="467895"/>
            <a:ext cx="11579724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Arial"/>
                <a:cs typeface="Arial"/>
              </a:rPr>
              <a:t> A </a:t>
            </a:r>
            <a:r>
              <a:rPr lang="ar-SA" sz="3600" b="1" err="1">
                <a:solidFill>
                  <a:srgbClr val="FF0000"/>
                </a:solidFill>
                <a:latin typeface="Arial"/>
                <a:cs typeface="Arial"/>
              </a:rPr>
              <a:t>thyroid</a:t>
            </a:r>
            <a:r>
              <a:rPr lang="ar-SA" sz="3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ar-SA" sz="3600" b="1" err="1">
                <a:solidFill>
                  <a:srgbClr val="FF0000"/>
                </a:solidFill>
                <a:latin typeface="Arial"/>
                <a:cs typeface="Arial"/>
              </a:rPr>
              <a:t>nodule</a:t>
            </a:r>
            <a:r>
              <a:rPr lang="ar-SA" sz="3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ar-SA" sz="3600" b="1" err="1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lang="ar-SA" sz="3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ar-SA" sz="3600" b="1" err="1">
                <a:solidFill>
                  <a:srgbClr val="FF0000"/>
                </a:solidFill>
                <a:latin typeface="Arial"/>
                <a:cs typeface="Arial"/>
              </a:rPr>
              <a:t>more</a:t>
            </a:r>
            <a:r>
              <a:rPr lang="ar-SA" sz="3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ar-SA" sz="3600" b="1" err="1">
                <a:solidFill>
                  <a:srgbClr val="FF0000"/>
                </a:solidFill>
                <a:latin typeface="Arial"/>
                <a:cs typeface="Arial"/>
              </a:rPr>
              <a:t>likely</a:t>
            </a:r>
            <a:r>
              <a:rPr lang="ar-SA" sz="3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ar-SA" sz="3600" b="1" err="1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lang="ar-SA" sz="3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ar-SA" sz="3600" b="1" err="1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lang="ar-SA" sz="3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ar-SA" sz="3600" b="1" err="1">
                <a:solidFill>
                  <a:srgbClr val="FF0000"/>
                </a:solidFill>
                <a:latin typeface="Arial"/>
                <a:cs typeface="Arial"/>
              </a:rPr>
              <a:t>cancer</a:t>
            </a:r>
            <a:r>
              <a:rPr lang="ar-SA" sz="3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ar-SA" sz="3600" b="1" err="1">
                <a:solidFill>
                  <a:srgbClr val="FF0000"/>
                </a:solidFill>
                <a:latin typeface="Arial"/>
                <a:cs typeface="Arial"/>
              </a:rPr>
              <a:t>if</a:t>
            </a:r>
            <a:r>
              <a:rPr lang="ar-SA" sz="3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ar-SA" sz="3600" b="1" err="1">
                <a:solidFill>
                  <a:srgbClr val="FF0000"/>
                </a:solidFill>
                <a:latin typeface="Arial"/>
                <a:cs typeface="Arial"/>
              </a:rPr>
              <a:t>you</a:t>
            </a:r>
            <a:r>
              <a:rPr lang="ar-SA" sz="36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lang="ar-SA" sz="3600" b="1">
              <a:solidFill>
                <a:srgbClr val="FF0000"/>
              </a:solidFill>
              <a:ea typeface="Calibri"/>
              <a:cs typeface="Arial"/>
            </a:endParaRPr>
          </a:p>
          <a:p>
            <a:r>
              <a:rPr lang="ar-SA" sz="3600" err="1">
                <a:latin typeface="Arial"/>
                <a:cs typeface="Arial"/>
              </a:rPr>
              <a:t>Have</a:t>
            </a:r>
            <a:r>
              <a:rPr lang="ar-SA" sz="3600" dirty="0">
                <a:latin typeface="Arial"/>
                <a:cs typeface="Arial"/>
              </a:rPr>
              <a:t> a </a:t>
            </a:r>
            <a:r>
              <a:rPr lang="ar-SA" sz="3600" err="1">
                <a:latin typeface="Arial"/>
                <a:cs typeface="Arial"/>
              </a:rPr>
              <a:t>hard</a:t>
            </a:r>
            <a:r>
              <a:rPr lang="ar-SA" sz="3600" dirty="0">
                <a:latin typeface="Arial"/>
                <a:cs typeface="Arial"/>
              </a:rPr>
              <a:t> </a:t>
            </a:r>
            <a:r>
              <a:rPr lang="ar-SA" sz="3600" err="1">
                <a:latin typeface="Arial"/>
                <a:cs typeface="Arial"/>
              </a:rPr>
              <a:t>painless</a:t>
            </a:r>
            <a:r>
              <a:rPr lang="ar-SA" sz="3600" dirty="0">
                <a:latin typeface="Arial"/>
                <a:cs typeface="Arial"/>
              </a:rPr>
              <a:t> </a:t>
            </a:r>
            <a:r>
              <a:rPr lang="ar-SA" sz="3600" err="1">
                <a:latin typeface="Arial"/>
                <a:cs typeface="Arial"/>
              </a:rPr>
              <a:t>nodule</a:t>
            </a:r>
            <a:endParaRPr lang="ar-SA" sz="3600">
              <a:ea typeface="Calibri"/>
              <a:cs typeface="Arial"/>
            </a:endParaRPr>
          </a:p>
          <a:p>
            <a:r>
              <a:rPr lang="ar-SA" sz="3600" err="1">
                <a:latin typeface="Arial"/>
                <a:cs typeface="Arial"/>
              </a:rPr>
              <a:t>Have</a:t>
            </a:r>
            <a:r>
              <a:rPr lang="ar-SA" sz="3600" dirty="0">
                <a:latin typeface="Arial"/>
                <a:cs typeface="Arial"/>
              </a:rPr>
              <a:t> a </a:t>
            </a:r>
            <a:r>
              <a:rPr lang="ar-SA" sz="3600" err="1">
                <a:latin typeface="Arial"/>
                <a:cs typeface="Arial"/>
              </a:rPr>
              <a:t>nodule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that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is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stuck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to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nearby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structures</a:t>
            </a:r>
            <a:endParaRPr lang="ar-SA" sz="3600">
              <a:ea typeface="Calibri"/>
              <a:cs typeface="Arial"/>
            </a:endParaRPr>
          </a:p>
          <a:p>
            <a:r>
              <a:rPr lang="ar-SA" sz="3600" err="1">
                <a:latin typeface="Arial"/>
                <a:cs typeface="Arial"/>
              </a:rPr>
              <a:t>Have</a:t>
            </a:r>
            <a:r>
              <a:rPr lang="ar-SA" sz="3600" dirty="0">
                <a:latin typeface="Arial"/>
                <a:cs typeface="Arial"/>
              </a:rPr>
              <a:t> a </a:t>
            </a:r>
            <a:r>
              <a:rPr lang="ar-SA" sz="3600" err="1">
                <a:latin typeface="Arial"/>
                <a:cs typeface="Arial"/>
              </a:rPr>
              <a:t>family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history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of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thyroid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cancer</a:t>
            </a:r>
            <a:endParaRPr lang="ar-SA" sz="3600">
              <a:ea typeface="Calibri"/>
              <a:cs typeface="Arial"/>
            </a:endParaRPr>
          </a:p>
          <a:p>
            <a:r>
              <a:rPr lang="ar-SA" sz="3600" err="1">
                <a:latin typeface="Arial"/>
                <a:cs typeface="Arial"/>
              </a:rPr>
              <a:t>Have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noticed</a:t>
            </a:r>
            <a:r>
              <a:rPr lang="ar-SA" sz="3600" dirty="0">
                <a:latin typeface="Arial"/>
                <a:cs typeface="Arial"/>
              </a:rPr>
              <a:t> a </a:t>
            </a:r>
            <a:r>
              <a:rPr lang="ar-SA" sz="3600" err="1">
                <a:latin typeface="Arial"/>
                <a:cs typeface="Arial"/>
              </a:rPr>
              <a:t>change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in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your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voice</a:t>
            </a:r>
            <a:endParaRPr lang="ar-SA" sz="3600">
              <a:ea typeface="Calibri"/>
              <a:cs typeface="Arial"/>
            </a:endParaRPr>
          </a:p>
          <a:p>
            <a:r>
              <a:rPr lang="ar-SA" sz="3600" err="1">
                <a:latin typeface="Arial"/>
                <a:cs typeface="Arial"/>
              </a:rPr>
              <a:t>Are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younger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than</a:t>
            </a:r>
            <a:r>
              <a:rPr lang="ar-SA" sz="3600" dirty="0">
                <a:latin typeface="Arial"/>
                <a:cs typeface="Arial"/>
              </a:rPr>
              <a:t> 20 </a:t>
            </a:r>
            <a:r>
              <a:rPr lang="ar-SA" sz="3600" err="1">
                <a:latin typeface="Arial"/>
                <a:cs typeface="Arial"/>
              </a:rPr>
              <a:t>or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older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than</a:t>
            </a:r>
            <a:r>
              <a:rPr lang="ar-SA" sz="3600" dirty="0">
                <a:latin typeface="Arial"/>
                <a:cs typeface="Arial"/>
              </a:rPr>
              <a:t> 70</a:t>
            </a:r>
            <a:endParaRPr lang="ar-SA" sz="3600">
              <a:ea typeface="Calibri"/>
              <a:cs typeface="Arial"/>
            </a:endParaRPr>
          </a:p>
          <a:p>
            <a:r>
              <a:rPr lang="ar-SA" sz="3600" err="1">
                <a:latin typeface="Arial"/>
                <a:cs typeface="Arial"/>
              </a:rPr>
              <a:t>Have</a:t>
            </a:r>
            <a:r>
              <a:rPr lang="ar-SA" sz="3600" dirty="0">
                <a:latin typeface="Arial"/>
                <a:cs typeface="Arial"/>
              </a:rPr>
              <a:t> a </a:t>
            </a:r>
            <a:r>
              <a:rPr lang="ar-SA" sz="3600" err="1">
                <a:latin typeface="Arial"/>
                <a:cs typeface="Arial"/>
              </a:rPr>
              <a:t>history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of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radiation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exposure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to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the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head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or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neck</a:t>
            </a:r>
            <a:endParaRPr lang="ar-SA" sz="3600">
              <a:ea typeface="Calibri"/>
              <a:cs typeface="Arial"/>
            </a:endParaRPr>
          </a:p>
          <a:p>
            <a:r>
              <a:rPr lang="ar-SA" sz="3600" err="1">
                <a:latin typeface="Arial"/>
                <a:cs typeface="Arial"/>
              </a:rPr>
              <a:t>Are</a:t>
            </a:r>
            <a:r>
              <a:rPr lang="ar-SA" sz="3600" dirty="0">
                <a:latin typeface="Arial"/>
                <a:cs typeface="Arial"/>
              </a:rPr>
              <a:t> </a:t>
            </a:r>
            <a:r>
              <a:rPr lang="ar-SA" sz="3600" err="1">
                <a:latin typeface="Arial"/>
                <a:cs typeface="Arial"/>
              </a:rPr>
              <a:t>male</a:t>
            </a:r>
            <a:endParaRPr lang="ar-SA" sz="3600">
              <a:latin typeface="Arial"/>
              <a:cs typeface="Arial"/>
            </a:endParaRPr>
          </a:p>
          <a:p>
            <a:r>
              <a:rPr lang="ar-SA" sz="3600" err="1">
                <a:latin typeface="Arial"/>
                <a:ea typeface="Calibri"/>
                <a:cs typeface="Arial"/>
              </a:rPr>
              <a:t>Family</a:t>
            </a:r>
            <a:r>
              <a:rPr lang="ar-SA" sz="3600" dirty="0">
                <a:latin typeface="Arial"/>
                <a:ea typeface="Calibri"/>
                <a:cs typeface="Arial"/>
              </a:rPr>
              <a:t> </a:t>
            </a:r>
            <a:r>
              <a:rPr lang="ar-SA" sz="3600" err="1">
                <a:latin typeface="Arial"/>
                <a:ea typeface="Calibri"/>
                <a:cs typeface="Arial"/>
              </a:rPr>
              <a:t>hx</a:t>
            </a:r>
            <a:r>
              <a:rPr lang="ar-SA" sz="3600" dirty="0">
                <a:latin typeface="Arial"/>
                <a:ea typeface="Calibri"/>
                <a:cs typeface="Arial"/>
              </a:rPr>
              <a:t> </a:t>
            </a:r>
            <a:r>
              <a:rPr lang="ar-SA" sz="3600" err="1">
                <a:latin typeface="Arial"/>
                <a:ea typeface="Calibri"/>
                <a:cs typeface="Arial"/>
              </a:rPr>
              <a:t>of</a:t>
            </a:r>
            <a:r>
              <a:rPr lang="ar-SA" sz="3600" dirty="0">
                <a:latin typeface="Arial"/>
                <a:ea typeface="Calibri"/>
                <a:cs typeface="Arial"/>
              </a:rPr>
              <a:t> MEN2</a:t>
            </a:r>
          </a:p>
          <a:p>
            <a:endParaRPr lang="ar-SA" dirty="0">
              <a:ea typeface="Calibri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7BB2CD-068F-9760-F9F0-E9BA9D211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10" y="101099"/>
            <a:ext cx="12200020" cy="67576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z="3200" b="1" err="1">
                <a:solidFill>
                  <a:srgbClr val="FF0000"/>
                </a:solidFill>
                <a:ea typeface="Calibri"/>
                <a:cs typeface="Arial"/>
              </a:rPr>
              <a:t>Nodules</a:t>
            </a:r>
            <a:r>
              <a:rPr lang="ar-SA" sz="3200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ar-SA" sz="3200" b="1" err="1">
                <a:solidFill>
                  <a:srgbClr val="FF0000"/>
                </a:solidFill>
                <a:ea typeface="Calibri"/>
                <a:cs typeface="Arial"/>
              </a:rPr>
              <a:t>that</a:t>
            </a:r>
            <a:r>
              <a:rPr lang="ar-SA" sz="3200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ar-SA" sz="3200" b="1" err="1">
                <a:solidFill>
                  <a:srgbClr val="FF0000"/>
                </a:solidFill>
                <a:ea typeface="Calibri"/>
                <a:cs typeface="Arial"/>
              </a:rPr>
              <a:t>produce</a:t>
            </a:r>
            <a:r>
              <a:rPr lang="ar-SA" sz="3200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ar-SA" sz="3200" b="1" err="1">
                <a:solidFill>
                  <a:srgbClr val="FF0000"/>
                </a:solidFill>
                <a:ea typeface="Calibri"/>
                <a:cs typeface="Arial"/>
              </a:rPr>
              <a:t>thyroid</a:t>
            </a:r>
            <a:r>
              <a:rPr lang="ar-SA" sz="3200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ar-SA" sz="3200" b="1" err="1">
                <a:solidFill>
                  <a:srgbClr val="FF0000"/>
                </a:solidFill>
                <a:ea typeface="Calibri"/>
                <a:cs typeface="Arial"/>
              </a:rPr>
              <a:t>hormones</a:t>
            </a:r>
            <a:r>
              <a:rPr lang="ar-SA" sz="3200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ar-SA" sz="3200" b="1" err="1">
                <a:solidFill>
                  <a:srgbClr val="FF0000"/>
                </a:solidFill>
                <a:ea typeface="Calibri"/>
                <a:cs typeface="Arial"/>
              </a:rPr>
              <a:t>will</a:t>
            </a:r>
            <a:r>
              <a:rPr lang="ar-SA" sz="3200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ar-SA" sz="3200" b="1" err="1">
                <a:solidFill>
                  <a:srgbClr val="FF0000"/>
                </a:solidFill>
                <a:ea typeface="Calibri"/>
                <a:cs typeface="Arial"/>
              </a:rPr>
              <a:t>likely</a:t>
            </a:r>
            <a:r>
              <a:rPr lang="ar-SA" sz="3200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ar-SA" sz="3200" b="1" err="1">
                <a:solidFill>
                  <a:srgbClr val="FF0000"/>
                </a:solidFill>
                <a:ea typeface="Calibri"/>
                <a:cs typeface="Arial"/>
              </a:rPr>
              <a:t>cause</a:t>
            </a:r>
            <a:r>
              <a:rPr lang="ar-SA" sz="3200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ar-SA" sz="3200" b="1" err="1">
                <a:solidFill>
                  <a:srgbClr val="FF0000"/>
                </a:solidFill>
                <a:ea typeface="Calibri"/>
                <a:cs typeface="Arial"/>
              </a:rPr>
              <a:t>symptoms</a:t>
            </a:r>
            <a:r>
              <a:rPr lang="ar-SA" sz="3200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ar-SA" sz="3200" b="1" err="1">
                <a:solidFill>
                  <a:srgbClr val="FF0000"/>
                </a:solidFill>
                <a:ea typeface="Calibri"/>
                <a:cs typeface="Arial"/>
              </a:rPr>
              <a:t>of</a:t>
            </a:r>
            <a:r>
              <a:rPr lang="ar-SA" sz="3200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ar-SA" sz="3200" b="1" err="1">
                <a:solidFill>
                  <a:srgbClr val="FF0000"/>
                </a:solidFill>
                <a:ea typeface="Calibri"/>
                <a:cs typeface="Arial"/>
              </a:rPr>
              <a:t>an</a:t>
            </a:r>
            <a:r>
              <a:rPr lang="ar-SA" sz="3200" b="1" dirty="0">
                <a:solidFill>
                  <a:srgbClr val="FF0000"/>
                </a:solidFill>
                <a:ea typeface="Calibri"/>
                <a:cs typeface="Arial"/>
              </a:rPr>
              <a:t> </a:t>
            </a:r>
            <a:r>
              <a:rPr lang="ar-SA" sz="3200" b="1" err="1">
                <a:solidFill>
                  <a:srgbClr val="FF0000"/>
                </a:solidFill>
                <a:ea typeface="Calibri"/>
                <a:cs typeface="Arial"/>
              </a:rPr>
              <a:t>overactive</a:t>
            </a:r>
            <a:r>
              <a:rPr lang="ar-SA" sz="3200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ar-SA" sz="3200" b="1" err="1">
                <a:solidFill>
                  <a:srgbClr val="FF0000"/>
                </a:solidFill>
                <a:ea typeface="Calibri"/>
                <a:cs typeface="Arial"/>
              </a:rPr>
              <a:t>thyroid</a:t>
            </a:r>
            <a:r>
              <a:rPr lang="ar-SA" sz="3200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ar-SA" sz="3200" b="1" err="1">
                <a:solidFill>
                  <a:srgbClr val="FF0000"/>
                </a:solidFill>
                <a:ea typeface="Calibri"/>
                <a:cs typeface="Arial"/>
              </a:rPr>
              <a:t>gland</a:t>
            </a:r>
            <a:r>
              <a:rPr lang="ar-SA" sz="3200" b="1" dirty="0">
                <a:solidFill>
                  <a:srgbClr val="FF0000"/>
                </a:solidFill>
                <a:ea typeface="Calibri"/>
                <a:cs typeface="Arial"/>
              </a:rPr>
              <a:t>, </a:t>
            </a:r>
            <a:r>
              <a:rPr lang="ar-SA" sz="3200" b="1" err="1">
                <a:solidFill>
                  <a:srgbClr val="FF0000"/>
                </a:solidFill>
                <a:ea typeface="Calibri"/>
                <a:cs typeface="Arial"/>
              </a:rPr>
              <a:t>including</a:t>
            </a:r>
            <a:r>
              <a:rPr lang="ar-SA" sz="3200" b="1" dirty="0">
                <a:solidFill>
                  <a:srgbClr val="FF0000"/>
                </a:solidFill>
                <a:ea typeface="Calibri"/>
                <a:cs typeface="Arial"/>
              </a:rPr>
              <a:t>:</a:t>
            </a:r>
            <a:endParaRPr lang="ar-SA" sz="3200" b="1">
              <a:solidFill>
                <a:srgbClr val="FF0000"/>
              </a:solidFill>
              <a:ea typeface="Calibri" panose="020F0502020204030204"/>
              <a:cs typeface="Arial"/>
            </a:endParaRPr>
          </a:p>
          <a:p>
            <a:r>
              <a:rPr lang="ar-SA" sz="3200" err="1">
                <a:latin typeface="Arial"/>
                <a:cs typeface="Arial"/>
              </a:rPr>
              <a:t>Warm</a:t>
            </a:r>
            <a:r>
              <a:rPr lang="ar-SA" sz="3200" dirty="0">
                <a:latin typeface="Arial"/>
                <a:cs typeface="Arial"/>
              </a:rPr>
              <a:t>, </a:t>
            </a:r>
            <a:r>
              <a:rPr lang="ar-SA" sz="3200" err="1">
                <a:latin typeface="Arial"/>
                <a:cs typeface="Arial"/>
              </a:rPr>
              <a:t>sweaty</a:t>
            </a:r>
            <a:r>
              <a:rPr lang="ar-SA" sz="3200" dirty="0">
                <a:latin typeface="Arial"/>
                <a:cs typeface="Arial"/>
              </a:rPr>
              <a:t> </a:t>
            </a:r>
            <a:r>
              <a:rPr lang="ar-SA" sz="3200" err="1">
                <a:latin typeface="Arial"/>
                <a:cs typeface="Arial"/>
              </a:rPr>
              <a:t>skin</a:t>
            </a:r>
            <a:endParaRPr lang="ar-SA" sz="3200">
              <a:ea typeface="Calibri"/>
              <a:cs typeface="Arial"/>
            </a:endParaRPr>
          </a:p>
          <a:p>
            <a:r>
              <a:rPr lang="ar-SA" sz="3200" err="1">
                <a:latin typeface="Arial"/>
                <a:cs typeface="Arial"/>
              </a:rPr>
              <a:t>Fast</a:t>
            </a:r>
            <a:r>
              <a:rPr lang="ar-SA" sz="3200" dirty="0">
                <a:latin typeface="Arial"/>
                <a:cs typeface="Arial"/>
              </a:rPr>
              <a:t> </a:t>
            </a:r>
            <a:r>
              <a:rPr lang="ar-SA" sz="3200" err="1">
                <a:latin typeface="Arial"/>
                <a:cs typeface="Arial"/>
              </a:rPr>
              <a:t>pulse</a:t>
            </a:r>
            <a:r>
              <a:rPr lang="ar-SA" sz="3200" dirty="0">
                <a:latin typeface="Arial"/>
                <a:cs typeface="Arial"/>
              </a:rPr>
              <a:t> </a:t>
            </a:r>
            <a:r>
              <a:rPr lang="ar-SA" sz="3200" err="1">
                <a:latin typeface="Arial"/>
                <a:cs typeface="Arial"/>
              </a:rPr>
              <a:t>and</a:t>
            </a:r>
            <a:r>
              <a:rPr lang="ar-SA" sz="3200" dirty="0">
                <a:latin typeface="Arial"/>
                <a:cs typeface="Arial"/>
              </a:rPr>
              <a:t> </a:t>
            </a:r>
            <a:r>
              <a:rPr lang="ar-SA" sz="3200" err="1">
                <a:latin typeface="Arial"/>
                <a:cs typeface="Arial"/>
              </a:rPr>
              <a:t>palpitations</a:t>
            </a:r>
            <a:endParaRPr lang="ar-SA" sz="3200">
              <a:ea typeface="Calibri"/>
              <a:cs typeface="Arial"/>
            </a:endParaRPr>
          </a:p>
          <a:p>
            <a:r>
              <a:rPr lang="ar-SA" sz="3200" err="1">
                <a:latin typeface="Arial"/>
                <a:cs typeface="Arial"/>
              </a:rPr>
              <a:t>Increased</a:t>
            </a:r>
            <a:r>
              <a:rPr lang="ar-SA" sz="3200" dirty="0">
                <a:latin typeface="Arial"/>
                <a:cs typeface="Arial"/>
              </a:rPr>
              <a:t> </a:t>
            </a:r>
            <a:r>
              <a:rPr lang="ar-SA" sz="3200" err="1">
                <a:latin typeface="Arial"/>
                <a:cs typeface="Arial"/>
              </a:rPr>
              <a:t>appetite</a:t>
            </a:r>
            <a:endParaRPr lang="ar-SA" sz="3200">
              <a:ea typeface="Calibri"/>
              <a:cs typeface="Arial"/>
            </a:endParaRPr>
          </a:p>
          <a:p>
            <a:r>
              <a:rPr lang="ar-SA" sz="3200" err="1">
                <a:latin typeface="Arial"/>
                <a:cs typeface="Arial"/>
              </a:rPr>
              <a:t>Nervousness</a:t>
            </a:r>
            <a:r>
              <a:rPr lang="ar-SA" sz="3200" dirty="0">
                <a:latin typeface="Arial"/>
                <a:cs typeface="Arial"/>
              </a:rPr>
              <a:t> </a:t>
            </a:r>
            <a:r>
              <a:rPr lang="ar-SA" sz="3200" err="1">
                <a:latin typeface="Arial"/>
                <a:cs typeface="Arial"/>
              </a:rPr>
              <a:t>or</a:t>
            </a:r>
            <a:r>
              <a:rPr lang="ar-SA" sz="3200" dirty="0">
                <a:latin typeface="Arial"/>
                <a:cs typeface="Arial"/>
              </a:rPr>
              <a:t> </a:t>
            </a:r>
            <a:r>
              <a:rPr lang="ar-SA" sz="3200" err="1">
                <a:latin typeface="Arial"/>
                <a:cs typeface="Arial"/>
              </a:rPr>
              <a:t>anxiety</a:t>
            </a:r>
            <a:endParaRPr lang="ar-SA" sz="3200">
              <a:ea typeface="Calibri"/>
              <a:cs typeface="Arial"/>
            </a:endParaRPr>
          </a:p>
          <a:p>
            <a:r>
              <a:rPr lang="ar-SA" sz="3200" err="1">
                <a:latin typeface="Arial"/>
                <a:cs typeface="Arial"/>
              </a:rPr>
              <a:t>Restlessness</a:t>
            </a:r>
            <a:r>
              <a:rPr lang="ar-SA" sz="3200" dirty="0">
                <a:latin typeface="Arial"/>
                <a:cs typeface="Arial"/>
              </a:rPr>
              <a:t> </a:t>
            </a:r>
            <a:r>
              <a:rPr lang="ar-SA" sz="3200" err="1">
                <a:latin typeface="Arial"/>
                <a:cs typeface="Arial"/>
              </a:rPr>
              <a:t>or</a:t>
            </a:r>
            <a:r>
              <a:rPr lang="ar-SA" sz="3200" dirty="0">
                <a:latin typeface="Arial"/>
                <a:cs typeface="Arial"/>
              </a:rPr>
              <a:t> </a:t>
            </a:r>
            <a:r>
              <a:rPr lang="ar-SA" sz="3200" err="1">
                <a:latin typeface="Arial"/>
                <a:cs typeface="Arial"/>
              </a:rPr>
              <a:t>poor</a:t>
            </a:r>
            <a:r>
              <a:rPr lang="ar-SA" sz="3200" dirty="0">
                <a:latin typeface="Arial"/>
                <a:cs typeface="Arial"/>
              </a:rPr>
              <a:t> </a:t>
            </a:r>
            <a:r>
              <a:rPr lang="ar-SA" sz="3200" err="1">
                <a:latin typeface="Arial"/>
                <a:cs typeface="Arial"/>
              </a:rPr>
              <a:t>sleep</a:t>
            </a:r>
            <a:endParaRPr lang="ar-SA" sz="3200">
              <a:ea typeface="Calibri"/>
              <a:cs typeface="Arial"/>
            </a:endParaRPr>
          </a:p>
          <a:p>
            <a:r>
              <a:rPr lang="ar-SA" sz="3200" err="1">
                <a:latin typeface="Arial"/>
                <a:cs typeface="Arial"/>
              </a:rPr>
              <a:t>Skin</a:t>
            </a:r>
            <a:r>
              <a:rPr lang="ar-SA" sz="3200" dirty="0">
                <a:latin typeface="Arial"/>
                <a:cs typeface="Arial"/>
              </a:rPr>
              <a:t> </a:t>
            </a:r>
            <a:r>
              <a:rPr lang="ar-SA" sz="3200" err="1">
                <a:latin typeface="Arial"/>
                <a:cs typeface="Arial"/>
              </a:rPr>
              <a:t>blushing</a:t>
            </a:r>
            <a:r>
              <a:rPr lang="ar-SA" sz="3200" dirty="0">
                <a:latin typeface="Arial"/>
                <a:cs typeface="Arial"/>
              </a:rPr>
              <a:t> </a:t>
            </a:r>
            <a:r>
              <a:rPr lang="ar-SA" sz="3200" err="1">
                <a:latin typeface="Arial"/>
                <a:cs typeface="Arial"/>
              </a:rPr>
              <a:t>or</a:t>
            </a:r>
            <a:r>
              <a:rPr lang="ar-SA" sz="3200" dirty="0">
                <a:latin typeface="Arial"/>
                <a:cs typeface="Arial"/>
              </a:rPr>
              <a:t> </a:t>
            </a:r>
            <a:r>
              <a:rPr lang="ar-SA" sz="3200" err="1">
                <a:latin typeface="Arial"/>
                <a:cs typeface="Arial"/>
              </a:rPr>
              <a:t>flushing</a:t>
            </a:r>
            <a:endParaRPr lang="ar-SA" sz="3200">
              <a:ea typeface="Calibri"/>
              <a:cs typeface="Arial"/>
            </a:endParaRPr>
          </a:p>
          <a:p>
            <a:r>
              <a:rPr lang="ar-SA" sz="3200" err="1">
                <a:latin typeface="Arial"/>
                <a:cs typeface="Arial"/>
              </a:rPr>
              <a:t>More</a:t>
            </a:r>
            <a:r>
              <a:rPr lang="ar-SA" sz="3200" dirty="0">
                <a:latin typeface="Arial"/>
                <a:cs typeface="Arial"/>
              </a:rPr>
              <a:t> </a:t>
            </a:r>
            <a:r>
              <a:rPr lang="ar-SA" sz="3200" err="1">
                <a:latin typeface="Arial"/>
                <a:cs typeface="Arial"/>
              </a:rPr>
              <a:t>frequent</a:t>
            </a:r>
            <a:r>
              <a:rPr lang="ar-SA" sz="3200" dirty="0">
                <a:latin typeface="Arial"/>
                <a:cs typeface="Arial"/>
              </a:rPr>
              <a:t> </a:t>
            </a:r>
            <a:r>
              <a:rPr lang="ar-SA" sz="3200" err="1">
                <a:latin typeface="Arial"/>
                <a:cs typeface="Arial"/>
              </a:rPr>
              <a:t>bowel</a:t>
            </a:r>
            <a:r>
              <a:rPr lang="ar-SA" sz="3200" dirty="0">
                <a:latin typeface="Arial"/>
                <a:cs typeface="Arial"/>
              </a:rPr>
              <a:t> </a:t>
            </a:r>
            <a:r>
              <a:rPr lang="ar-SA" sz="3200" err="1">
                <a:latin typeface="Arial"/>
                <a:cs typeface="Arial"/>
              </a:rPr>
              <a:t>movements</a:t>
            </a:r>
            <a:endParaRPr lang="ar-SA" sz="3200">
              <a:ea typeface="Calibri"/>
              <a:cs typeface="Arial"/>
            </a:endParaRPr>
          </a:p>
          <a:p>
            <a:r>
              <a:rPr lang="ar-SA" sz="3200" err="1">
                <a:latin typeface="Arial"/>
                <a:cs typeface="Arial"/>
              </a:rPr>
              <a:t>Tremor</a:t>
            </a:r>
            <a:endParaRPr lang="ar-SA" sz="3200">
              <a:ea typeface="Calibri"/>
              <a:cs typeface="Arial"/>
            </a:endParaRPr>
          </a:p>
          <a:p>
            <a:r>
              <a:rPr lang="ar-SA" sz="3200" err="1">
                <a:latin typeface="Arial"/>
                <a:cs typeface="Arial"/>
              </a:rPr>
              <a:t>Weight</a:t>
            </a:r>
            <a:r>
              <a:rPr lang="ar-SA" sz="3200" dirty="0">
                <a:latin typeface="Arial"/>
                <a:cs typeface="Arial"/>
              </a:rPr>
              <a:t> </a:t>
            </a:r>
            <a:r>
              <a:rPr lang="ar-SA" sz="3200" err="1">
                <a:latin typeface="Arial"/>
                <a:cs typeface="Arial"/>
              </a:rPr>
              <a:t>loss</a:t>
            </a:r>
            <a:endParaRPr lang="ar-SA" sz="3200">
              <a:ea typeface="Calibri"/>
              <a:cs typeface="Arial"/>
            </a:endParaRPr>
          </a:p>
          <a:p>
            <a:r>
              <a:rPr lang="ar-SA" sz="3200" err="1">
                <a:latin typeface="Arial"/>
                <a:cs typeface="Arial"/>
              </a:rPr>
              <a:t>Irregular</a:t>
            </a:r>
            <a:r>
              <a:rPr lang="ar-SA" sz="3200" dirty="0">
                <a:latin typeface="Arial"/>
                <a:cs typeface="Arial"/>
              </a:rPr>
              <a:t> </a:t>
            </a:r>
            <a:r>
              <a:rPr lang="ar-SA" sz="3200" err="1">
                <a:latin typeface="Arial"/>
                <a:cs typeface="Arial"/>
              </a:rPr>
              <a:t>or</a:t>
            </a:r>
            <a:r>
              <a:rPr lang="ar-SA" sz="3200" dirty="0">
                <a:latin typeface="Arial"/>
                <a:cs typeface="Arial"/>
              </a:rPr>
              <a:t> </a:t>
            </a:r>
            <a:r>
              <a:rPr lang="ar-SA" sz="3200" err="1">
                <a:latin typeface="Arial"/>
                <a:cs typeface="Arial"/>
              </a:rPr>
              <a:t>lighter</a:t>
            </a:r>
            <a:r>
              <a:rPr lang="ar-SA" sz="3200" dirty="0">
                <a:latin typeface="Arial"/>
                <a:cs typeface="Arial"/>
              </a:rPr>
              <a:t> </a:t>
            </a:r>
            <a:r>
              <a:rPr lang="ar-SA" sz="3200" err="1">
                <a:latin typeface="Arial"/>
                <a:cs typeface="Arial"/>
              </a:rPr>
              <a:t>menstrual</a:t>
            </a:r>
            <a:r>
              <a:rPr lang="ar-SA" sz="3200" dirty="0">
                <a:latin typeface="Arial"/>
                <a:cs typeface="Arial"/>
              </a:rPr>
              <a:t> </a:t>
            </a:r>
            <a:r>
              <a:rPr lang="ar-SA" sz="3200" err="1">
                <a:latin typeface="Arial"/>
                <a:cs typeface="Arial"/>
              </a:rPr>
              <a:t>periods</a:t>
            </a:r>
            <a:endParaRPr lang="ar-SA" sz="3200" err="1"/>
          </a:p>
          <a:p>
            <a:endParaRPr lang="ar-SA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7705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DB7D63-29C3-4B53-8B27-77C93FB87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b="1">
                <a:solidFill>
                  <a:srgbClr val="FFFFFF"/>
                </a:solidFill>
                <a:latin typeface="Calibri"/>
                <a:ea typeface="Calibri"/>
                <a:cs typeface="+mj-lt"/>
              </a:rPr>
              <a:t>Malignant</a:t>
            </a:r>
            <a:endParaRPr lang="ar-SA" sz="23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endParaRPr lang="ar-SA" dirty="0">
              <a:ea typeface="Calibri Light"/>
              <a:cs typeface="Times New Roman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0C0CB5-A949-CFC4-3338-87E77364C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096" y="2413835"/>
            <a:ext cx="8256337" cy="27872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9600" dirty="0">
                <a:solidFill>
                  <a:srgbClr val="FF0000"/>
                </a:solidFill>
                <a:latin typeface="Calibri Light"/>
                <a:ea typeface="Calibri Light"/>
                <a:cs typeface="+mn-lt"/>
              </a:rPr>
              <a:t>Investigation </a:t>
            </a:r>
            <a:endParaRPr lang="ar-SA" sz="9600">
              <a:ea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518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8850" y="559590"/>
            <a:ext cx="7819623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419350" algn="l"/>
              </a:tabLst>
            </a:pPr>
            <a:r>
              <a:rPr spc="130" dirty="0">
                <a:solidFill>
                  <a:srgbClr val="FF0000"/>
                </a:solidFill>
              </a:rPr>
              <a:t>Investigation	</a:t>
            </a:r>
            <a:r>
              <a:rPr spc="75" dirty="0">
                <a:solidFill>
                  <a:srgbClr val="FF0000"/>
                </a:solidFill>
              </a:rPr>
              <a:t>of</a:t>
            </a:r>
            <a:r>
              <a:rPr spc="240" dirty="0">
                <a:solidFill>
                  <a:srgbClr val="FF0000"/>
                </a:solidFill>
              </a:rPr>
              <a:t> </a:t>
            </a:r>
            <a:r>
              <a:rPr spc="140" dirty="0">
                <a:solidFill>
                  <a:srgbClr val="FF0000"/>
                </a:solidFill>
              </a:rPr>
              <a:t>thyroid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5200" y="1728416"/>
            <a:ext cx="7704455" cy="223901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412750" indent="-400685">
              <a:lnSpc>
                <a:spcPct val="100000"/>
              </a:lnSpc>
              <a:spcBef>
                <a:spcPts val="1155"/>
              </a:spcBef>
              <a:buAutoNum type="arabicPlain"/>
              <a:tabLst>
                <a:tab pos="413384" algn="l"/>
              </a:tabLst>
            </a:pPr>
            <a:r>
              <a:rPr sz="2750" spc="70" dirty="0">
                <a:latin typeface="Palatino Linotype"/>
                <a:cs typeface="Palatino Linotype"/>
              </a:rPr>
              <a:t>THYROID FUNCTION</a:t>
            </a:r>
            <a:r>
              <a:rPr sz="2750" spc="130" dirty="0">
                <a:latin typeface="Palatino Linotype"/>
                <a:cs typeface="Palatino Linotype"/>
              </a:rPr>
              <a:t> </a:t>
            </a:r>
            <a:r>
              <a:rPr sz="2750" spc="55" dirty="0">
                <a:latin typeface="Palatino Linotype"/>
                <a:cs typeface="Palatino Linotype"/>
              </a:rPr>
              <a:t>TEST</a:t>
            </a:r>
            <a:r>
              <a:rPr sz="2750" spc="145" dirty="0">
                <a:latin typeface="Palatino Linotype"/>
                <a:cs typeface="Palatino Linotype"/>
              </a:rPr>
              <a:t> </a:t>
            </a:r>
            <a:r>
              <a:rPr sz="2750" spc="55" dirty="0">
                <a:latin typeface="Palatino Linotype"/>
                <a:cs typeface="Palatino Linotype"/>
              </a:rPr>
              <a:t>(TFT)</a:t>
            </a:r>
            <a:endParaRPr sz="2750">
              <a:latin typeface="Palatino Linotype"/>
              <a:cs typeface="Palatino Linotype"/>
            </a:endParaRPr>
          </a:p>
          <a:p>
            <a:pPr marL="412750" indent="-400685">
              <a:lnSpc>
                <a:spcPct val="100000"/>
              </a:lnSpc>
              <a:spcBef>
                <a:spcPts val="1055"/>
              </a:spcBef>
              <a:buAutoNum type="arabicPlain"/>
              <a:tabLst>
                <a:tab pos="413384" algn="l"/>
              </a:tabLst>
            </a:pPr>
            <a:r>
              <a:rPr sz="2750" spc="65" dirty="0">
                <a:latin typeface="Palatino Linotype"/>
                <a:cs typeface="Palatino Linotype"/>
              </a:rPr>
              <a:t>RADIOISOTOPS</a:t>
            </a:r>
            <a:r>
              <a:rPr sz="2750" spc="145" dirty="0">
                <a:latin typeface="Palatino Linotype"/>
                <a:cs typeface="Palatino Linotype"/>
              </a:rPr>
              <a:t> </a:t>
            </a:r>
            <a:r>
              <a:rPr sz="2750" spc="60" dirty="0">
                <a:latin typeface="Palatino Linotype"/>
                <a:cs typeface="Palatino Linotype"/>
              </a:rPr>
              <a:t>SCAN</a:t>
            </a:r>
            <a:endParaRPr sz="2750">
              <a:latin typeface="Palatino Linotype"/>
              <a:cs typeface="Palatino Linotype"/>
            </a:endParaRPr>
          </a:p>
          <a:p>
            <a:pPr marL="412750" indent="-400685">
              <a:lnSpc>
                <a:spcPct val="100000"/>
              </a:lnSpc>
              <a:spcBef>
                <a:spcPts val="1055"/>
              </a:spcBef>
              <a:buAutoNum type="arabicPlain"/>
              <a:tabLst>
                <a:tab pos="413384" algn="l"/>
              </a:tabLst>
            </a:pPr>
            <a:r>
              <a:rPr sz="2750" spc="65" dirty="0">
                <a:latin typeface="Palatino Linotype"/>
                <a:cs typeface="Palatino Linotype"/>
              </a:rPr>
              <a:t>ULTRASOUND</a:t>
            </a:r>
            <a:endParaRPr sz="2750">
              <a:latin typeface="Palatino Linotype"/>
              <a:cs typeface="Palatino Linotype"/>
            </a:endParaRPr>
          </a:p>
          <a:p>
            <a:pPr marL="412750" indent="-400685">
              <a:lnSpc>
                <a:spcPct val="100000"/>
              </a:lnSpc>
              <a:spcBef>
                <a:spcPts val="1055"/>
              </a:spcBef>
              <a:buAutoNum type="arabicPlain"/>
              <a:tabLst>
                <a:tab pos="413384" algn="l"/>
              </a:tabLst>
            </a:pPr>
            <a:r>
              <a:rPr sz="2750" spc="70" dirty="0">
                <a:latin typeface="Palatino Linotype"/>
                <a:cs typeface="Palatino Linotype"/>
              </a:rPr>
              <a:t>FINE</a:t>
            </a:r>
            <a:r>
              <a:rPr sz="2750" spc="80" dirty="0">
                <a:latin typeface="Palatino Linotype"/>
                <a:cs typeface="Palatino Linotype"/>
              </a:rPr>
              <a:t> </a:t>
            </a:r>
            <a:r>
              <a:rPr sz="2750" spc="95" dirty="0">
                <a:latin typeface="Palatino Linotype"/>
                <a:cs typeface="Palatino Linotype"/>
              </a:rPr>
              <a:t>NEEDLE</a:t>
            </a:r>
            <a:r>
              <a:rPr sz="2750" spc="-140" dirty="0">
                <a:latin typeface="Palatino Linotype"/>
                <a:cs typeface="Palatino Linotype"/>
              </a:rPr>
              <a:t> </a:t>
            </a:r>
            <a:r>
              <a:rPr sz="2750" spc="40" dirty="0">
                <a:latin typeface="Palatino Linotype"/>
                <a:cs typeface="Palatino Linotype"/>
              </a:rPr>
              <a:t>ASPIRATION</a:t>
            </a:r>
            <a:r>
              <a:rPr sz="2750" spc="140" dirty="0">
                <a:latin typeface="Palatino Linotype"/>
                <a:cs typeface="Palatino Linotype"/>
              </a:rPr>
              <a:t> </a:t>
            </a:r>
            <a:r>
              <a:rPr sz="2750" spc="60" dirty="0">
                <a:latin typeface="Palatino Linotype"/>
                <a:cs typeface="Palatino Linotype"/>
              </a:rPr>
              <a:t>BIOPSY</a:t>
            </a:r>
            <a:r>
              <a:rPr sz="2750" spc="75" dirty="0">
                <a:latin typeface="Palatino Linotype"/>
                <a:cs typeface="Palatino Linotype"/>
              </a:rPr>
              <a:t> (FNA)</a:t>
            </a:r>
            <a:endParaRPr sz="275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4102" y="823848"/>
            <a:ext cx="139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FA534"/>
                </a:solidFill>
                <a:latin typeface="Palatino Linotype"/>
                <a:cs typeface="Palatino Linotype"/>
              </a:rPr>
              <a:t>30</a:t>
            </a:r>
            <a:endParaRPr sz="9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</p:spPr>
        <p:txBody>
          <a:bodyPr vert="horz" lIns="0" tIns="13970" rIns="0" bIns="0" rtlCol="0">
            <a:normAutofit/>
          </a:bodyPr>
          <a:lstStyle/>
          <a:p>
            <a:pPr marL="12700">
              <a:spcBef>
                <a:spcPts val="110"/>
              </a:spcBef>
            </a:pPr>
            <a:r>
              <a:rPr lang="af-ZA" sz="5200" spc="155" dirty="0">
                <a:solidFill>
                  <a:srgbClr val="FF0000"/>
                </a:solidFill>
              </a:rPr>
              <a:t>T</a:t>
            </a:r>
            <a:r>
              <a:rPr lang="af-ZA" sz="5200" spc="120" dirty="0">
                <a:solidFill>
                  <a:srgbClr val="FF0000"/>
                </a:solidFill>
              </a:rPr>
              <a:t>F</a:t>
            </a:r>
            <a:r>
              <a:rPr lang="af-ZA" sz="5200" spc="5" dirty="0">
                <a:solidFill>
                  <a:srgbClr val="FF0000"/>
                </a:solidFill>
              </a:rPr>
              <a:t>T</a:t>
            </a:r>
            <a:endParaRPr lang="af-ZA" sz="52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1506D59B-AE7E-E5B4-1883-AC95A32D84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27719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762" y="4825"/>
            <a:ext cx="2239010" cy="2476500"/>
          </a:xfrm>
          <a:custGeom>
            <a:avLst/>
            <a:gdLst/>
            <a:ahLst/>
            <a:cxnLst/>
            <a:rect l="l" t="t" r="r" b="b"/>
            <a:pathLst>
              <a:path w="2239010" h="2476500">
                <a:moveTo>
                  <a:pt x="2238438" y="0"/>
                </a:moveTo>
                <a:lnTo>
                  <a:pt x="0" y="24765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07710" y="126406"/>
            <a:ext cx="6880860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50" dirty="0">
                <a:solidFill>
                  <a:srgbClr val="FF0000"/>
                </a:solidFill>
              </a:rPr>
              <a:t>Ultrasonography: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4972" y="2109279"/>
            <a:ext cx="11640185" cy="2352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2600"/>
              </a:lnSpc>
              <a:spcBef>
                <a:spcPts val="95"/>
              </a:spcBef>
              <a:buClr>
                <a:srgbClr val="5FA534"/>
              </a:buClr>
              <a:buFont typeface="Wingdings"/>
              <a:buChar char=""/>
              <a:tabLst>
                <a:tab pos="356235" algn="l"/>
              </a:tabLst>
            </a:pPr>
            <a:r>
              <a:rPr sz="2150" spc="55" dirty="0">
                <a:latin typeface="Palatino Linotype"/>
                <a:cs typeface="Palatino Linotype"/>
              </a:rPr>
              <a:t>All</a:t>
            </a:r>
            <a:r>
              <a:rPr sz="2150" spc="110" dirty="0">
                <a:latin typeface="Palatino Linotype"/>
                <a:cs typeface="Palatino Linotype"/>
              </a:rPr>
              <a:t> </a:t>
            </a:r>
            <a:r>
              <a:rPr sz="2150" spc="80" dirty="0">
                <a:latin typeface="Palatino Linotype"/>
                <a:cs typeface="Palatino Linotype"/>
              </a:rPr>
              <a:t>patients</a:t>
            </a:r>
            <a:r>
              <a:rPr sz="2150" spc="-110" dirty="0">
                <a:latin typeface="Palatino Linotype"/>
                <a:cs typeface="Palatino Linotype"/>
              </a:rPr>
              <a:t> </a:t>
            </a:r>
            <a:r>
              <a:rPr sz="2150" spc="85" dirty="0">
                <a:latin typeface="Palatino Linotype"/>
                <a:cs typeface="Palatino Linotype"/>
              </a:rPr>
              <a:t>who </a:t>
            </a:r>
            <a:r>
              <a:rPr sz="2150" spc="60" dirty="0">
                <a:latin typeface="Palatino Linotype"/>
                <a:cs typeface="Palatino Linotype"/>
              </a:rPr>
              <a:t>present</a:t>
            </a:r>
            <a:r>
              <a:rPr sz="2150" spc="110" dirty="0">
                <a:latin typeface="Palatino Linotype"/>
                <a:cs typeface="Palatino Linotype"/>
              </a:rPr>
              <a:t> </a:t>
            </a:r>
            <a:r>
              <a:rPr sz="2150" spc="60" dirty="0">
                <a:latin typeface="Palatino Linotype"/>
                <a:cs typeface="Palatino Linotype"/>
              </a:rPr>
              <a:t>with</a:t>
            </a:r>
            <a:r>
              <a:rPr sz="2150" spc="75" dirty="0">
                <a:latin typeface="Palatino Linotype"/>
                <a:cs typeface="Palatino Linotype"/>
              </a:rPr>
              <a:t> </a:t>
            </a:r>
            <a:r>
              <a:rPr sz="2150" spc="10" dirty="0">
                <a:latin typeface="Palatino Linotype"/>
                <a:cs typeface="Palatino Linotype"/>
              </a:rPr>
              <a:t>a</a:t>
            </a:r>
            <a:r>
              <a:rPr sz="2150" spc="110" dirty="0">
                <a:latin typeface="Palatino Linotype"/>
                <a:cs typeface="Palatino Linotype"/>
              </a:rPr>
              <a:t> </a:t>
            </a:r>
            <a:r>
              <a:rPr sz="2150" spc="80" dirty="0">
                <a:latin typeface="Palatino Linotype"/>
                <a:cs typeface="Palatino Linotype"/>
              </a:rPr>
              <a:t>thyroid</a:t>
            </a:r>
            <a:r>
              <a:rPr sz="2150" spc="15" dirty="0">
                <a:latin typeface="Palatino Linotype"/>
                <a:cs typeface="Palatino Linotype"/>
              </a:rPr>
              <a:t> </a:t>
            </a:r>
            <a:r>
              <a:rPr sz="2150" spc="75" dirty="0">
                <a:latin typeface="Palatino Linotype"/>
                <a:cs typeface="Palatino Linotype"/>
              </a:rPr>
              <a:t>nodule</a:t>
            </a:r>
            <a:r>
              <a:rPr sz="2150" dirty="0">
                <a:latin typeface="Palatino Linotype"/>
                <a:cs typeface="Palatino Linotype"/>
              </a:rPr>
              <a:t> </a:t>
            </a:r>
            <a:r>
              <a:rPr sz="2150" spc="80" dirty="0">
                <a:latin typeface="Palatino Linotype"/>
                <a:cs typeface="Palatino Linotype"/>
              </a:rPr>
              <a:t>should</a:t>
            </a:r>
            <a:r>
              <a:rPr sz="2150" spc="15" dirty="0">
                <a:latin typeface="Palatino Linotype"/>
                <a:cs typeface="Palatino Linotype"/>
              </a:rPr>
              <a:t> </a:t>
            </a:r>
            <a:r>
              <a:rPr sz="2150" spc="75" dirty="0">
                <a:latin typeface="Palatino Linotype"/>
                <a:cs typeface="Palatino Linotype"/>
              </a:rPr>
              <a:t>undergo</a:t>
            </a:r>
            <a:r>
              <a:rPr sz="2150" spc="5" dirty="0">
                <a:latin typeface="Palatino Linotype"/>
                <a:cs typeface="Palatino Linotype"/>
              </a:rPr>
              <a:t> </a:t>
            </a:r>
            <a:r>
              <a:rPr sz="2150" spc="80" dirty="0">
                <a:latin typeface="Palatino Linotype"/>
                <a:cs typeface="Palatino Linotype"/>
              </a:rPr>
              <a:t>ultrasound</a:t>
            </a:r>
            <a:r>
              <a:rPr sz="2150" spc="-65" dirty="0">
                <a:latin typeface="Palatino Linotype"/>
                <a:cs typeface="Palatino Linotype"/>
              </a:rPr>
              <a:t> </a:t>
            </a:r>
            <a:r>
              <a:rPr sz="2150" spc="75" dirty="0">
                <a:latin typeface="Palatino Linotype"/>
                <a:cs typeface="Palatino Linotype"/>
              </a:rPr>
              <a:t>evaluation. </a:t>
            </a:r>
            <a:r>
              <a:rPr sz="2150" spc="-520" dirty="0">
                <a:latin typeface="Palatino Linotype"/>
                <a:cs typeface="Palatino Linotype"/>
              </a:rPr>
              <a:t> </a:t>
            </a:r>
            <a:r>
              <a:rPr sz="2150" spc="80" dirty="0">
                <a:latin typeface="Palatino Linotype"/>
                <a:cs typeface="Palatino Linotype"/>
              </a:rPr>
              <a:t>Advantages</a:t>
            </a:r>
            <a:r>
              <a:rPr sz="2150" spc="-120" dirty="0">
                <a:latin typeface="Palatino Linotype"/>
                <a:cs typeface="Palatino Linotype"/>
              </a:rPr>
              <a:t> </a:t>
            </a:r>
            <a:r>
              <a:rPr sz="2150" spc="5" dirty="0">
                <a:latin typeface="Palatino Linotype"/>
                <a:cs typeface="Palatino Linotype"/>
              </a:rPr>
              <a:t>:</a:t>
            </a:r>
            <a:endParaRPr sz="2150">
              <a:latin typeface="Palatino Linotype"/>
              <a:cs typeface="Palatino Linotype"/>
            </a:endParaRPr>
          </a:p>
          <a:p>
            <a:pPr marL="355600" indent="-343535">
              <a:lnSpc>
                <a:spcPct val="100000"/>
              </a:lnSpc>
              <a:spcBef>
                <a:spcPts val="1025"/>
              </a:spcBef>
              <a:buClr>
                <a:srgbClr val="5FA534"/>
              </a:buClr>
              <a:buFont typeface="Wingdings"/>
              <a:buChar char=""/>
              <a:tabLst>
                <a:tab pos="356235" algn="l"/>
              </a:tabLst>
            </a:pPr>
            <a:r>
              <a:rPr sz="2150" spc="80" dirty="0">
                <a:latin typeface="Palatino Linotype"/>
                <a:cs typeface="Palatino Linotype"/>
              </a:rPr>
              <a:t>Unexpansive</a:t>
            </a:r>
            <a:endParaRPr sz="2150">
              <a:latin typeface="Palatino Linotype"/>
              <a:cs typeface="Palatino Linotype"/>
            </a:endParaRPr>
          </a:p>
          <a:p>
            <a:pPr marL="355600" indent="-343535">
              <a:lnSpc>
                <a:spcPct val="100000"/>
              </a:lnSpc>
              <a:spcBef>
                <a:spcPts val="1100"/>
              </a:spcBef>
              <a:buClr>
                <a:srgbClr val="5FA534"/>
              </a:buClr>
              <a:buFont typeface="Wingdings"/>
              <a:buChar char=""/>
              <a:tabLst>
                <a:tab pos="356235" algn="l"/>
              </a:tabLst>
            </a:pPr>
            <a:r>
              <a:rPr sz="2150" spc="35" dirty="0">
                <a:latin typeface="Palatino Linotype"/>
                <a:cs typeface="Palatino Linotype"/>
              </a:rPr>
              <a:t>Available</a:t>
            </a:r>
            <a:endParaRPr sz="2150">
              <a:latin typeface="Palatino Linotype"/>
              <a:cs typeface="Palatino Linotype"/>
            </a:endParaRPr>
          </a:p>
          <a:p>
            <a:pPr marL="355600" indent="-343535">
              <a:lnSpc>
                <a:spcPct val="100000"/>
              </a:lnSpc>
              <a:spcBef>
                <a:spcPts val="1100"/>
              </a:spcBef>
              <a:buClr>
                <a:srgbClr val="5FA534"/>
              </a:buClr>
              <a:buFont typeface="Wingdings"/>
              <a:buChar char=""/>
              <a:tabLst>
                <a:tab pos="356235" algn="l"/>
              </a:tabLst>
            </a:pPr>
            <a:r>
              <a:rPr sz="2150" spc="65" dirty="0">
                <a:latin typeface="Palatino Linotype"/>
                <a:cs typeface="Palatino Linotype"/>
              </a:rPr>
              <a:t>Noninvasive</a:t>
            </a:r>
            <a:endParaRPr sz="215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-7936" y="4903723"/>
            <a:ext cx="12212955" cy="140906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434975">
              <a:lnSpc>
                <a:spcPct val="100000"/>
              </a:lnSpc>
              <a:spcBef>
                <a:spcPts val="1120"/>
              </a:spcBef>
            </a:pPr>
            <a:r>
              <a:rPr sz="2150" spc="-20" dirty="0">
                <a:latin typeface="Palatino Linotype"/>
                <a:cs typeface="Palatino Linotype"/>
              </a:rPr>
              <a:t>We</a:t>
            </a:r>
            <a:r>
              <a:rPr sz="2150" spc="100" dirty="0">
                <a:latin typeface="Palatino Linotype"/>
                <a:cs typeface="Palatino Linotype"/>
              </a:rPr>
              <a:t> </a:t>
            </a:r>
            <a:r>
              <a:rPr sz="2150" spc="80" dirty="0">
                <a:latin typeface="Palatino Linotype"/>
                <a:cs typeface="Palatino Linotype"/>
              </a:rPr>
              <a:t>determine:</a:t>
            </a:r>
            <a:endParaRPr sz="2150">
              <a:latin typeface="Palatino Linotype"/>
              <a:cs typeface="Palatino Linotype"/>
            </a:endParaRPr>
          </a:p>
          <a:p>
            <a:pPr marL="778510" indent="-344170">
              <a:lnSpc>
                <a:spcPct val="100000"/>
              </a:lnSpc>
              <a:spcBef>
                <a:spcPts val="1025"/>
              </a:spcBef>
              <a:buClr>
                <a:srgbClr val="5FA534"/>
              </a:buClr>
              <a:buFont typeface="Wingdings"/>
              <a:buChar char=""/>
              <a:tabLst>
                <a:tab pos="779145" algn="l"/>
              </a:tabLst>
            </a:pPr>
            <a:r>
              <a:rPr sz="2150" spc="60" dirty="0">
                <a:latin typeface="Palatino Linotype"/>
                <a:cs typeface="Palatino Linotype"/>
              </a:rPr>
              <a:t>Nodular </a:t>
            </a:r>
            <a:r>
              <a:rPr sz="2150" spc="55" dirty="0">
                <a:latin typeface="Palatino Linotype"/>
                <a:cs typeface="Palatino Linotype"/>
              </a:rPr>
              <a:t>size</a:t>
            </a:r>
            <a:endParaRPr sz="21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434975" algn="l"/>
                <a:tab pos="12199620" algn="l"/>
              </a:tabLst>
            </a:pPr>
            <a:r>
              <a:rPr sz="2150" strike="sngStrike" spc="5" dirty="0">
                <a:solidFill>
                  <a:srgbClr val="5FA534"/>
                </a:solidFill>
                <a:latin typeface="Times New Roman"/>
                <a:cs typeface="Times New Roman"/>
              </a:rPr>
              <a:t> 	</a:t>
            </a:r>
            <a:r>
              <a:rPr sz="2150" strike="sngStrike" spc="20" dirty="0">
                <a:solidFill>
                  <a:srgbClr val="5FA534"/>
                </a:solidFill>
                <a:latin typeface="Wingdings"/>
                <a:cs typeface="Wingdings"/>
              </a:rPr>
              <a:t></a:t>
            </a:r>
            <a:r>
              <a:rPr sz="2150" strike="sngStrike" spc="425" dirty="0">
                <a:solidFill>
                  <a:srgbClr val="5FA534"/>
                </a:solidFill>
                <a:latin typeface="Times New Roman"/>
                <a:cs typeface="Times New Roman"/>
              </a:rPr>
              <a:t> </a:t>
            </a:r>
            <a:r>
              <a:rPr sz="2150" strike="sngStrike" spc="50" dirty="0">
                <a:latin typeface="Palatino Linotype"/>
                <a:cs typeface="Palatino Linotype"/>
              </a:rPr>
              <a:t>If</a:t>
            </a:r>
            <a:r>
              <a:rPr sz="2150" strike="sngStrike" spc="80" dirty="0">
                <a:latin typeface="Palatino Linotype"/>
                <a:cs typeface="Palatino Linotype"/>
              </a:rPr>
              <a:t> </a:t>
            </a:r>
            <a:r>
              <a:rPr sz="2150" strike="sngStrike" spc="85" dirty="0">
                <a:latin typeface="Palatino Linotype"/>
                <a:cs typeface="Palatino Linotype"/>
              </a:rPr>
              <a:t>there</a:t>
            </a:r>
            <a:r>
              <a:rPr sz="2150" strike="sngStrike" spc="-90" dirty="0">
                <a:latin typeface="Palatino Linotype"/>
                <a:cs typeface="Palatino Linotype"/>
              </a:rPr>
              <a:t> </a:t>
            </a:r>
            <a:r>
              <a:rPr sz="2150" strike="sngStrike" spc="25" dirty="0">
                <a:latin typeface="Palatino Linotype"/>
                <a:cs typeface="Palatino Linotype"/>
              </a:rPr>
              <a:t>is</a:t>
            </a:r>
            <a:r>
              <a:rPr sz="2150" strike="sngStrike" spc="185" dirty="0">
                <a:latin typeface="Palatino Linotype"/>
                <a:cs typeface="Palatino Linotype"/>
              </a:rPr>
              <a:t> </a:t>
            </a:r>
            <a:r>
              <a:rPr sz="2150" strike="sngStrike" spc="100" dirty="0">
                <a:latin typeface="Palatino Linotype"/>
                <a:cs typeface="Palatino Linotype"/>
              </a:rPr>
              <a:t>any</a:t>
            </a:r>
            <a:r>
              <a:rPr sz="2150" strike="sngStrike" spc="-30" dirty="0">
                <a:latin typeface="Palatino Linotype"/>
                <a:cs typeface="Palatino Linotype"/>
              </a:rPr>
              <a:t> </a:t>
            </a:r>
            <a:r>
              <a:rPr sz="2150" strike="sngStrike" spc="70" dirty="0">
                <a:latin typeface="Palatino Linotype"/>
                <a:cs typeface="Palatino Linotype"/>
              </a:rPr>
              <a:t>suggestive</a:t>
            </a:r>
            <a:r>
              <a:rPr sz="2150" strike="sngStrike" spc="-15" dirty="0">
                <a:latin typeface="Palatino Linotype"/>
                <a:cs typeface="Palatino Linotype"/>
              </a:rPr>
              <a:t> </a:t>
            </a:r>
            <a:r>
              <a:rPr sz="2150" strike="sngStrike" spc="50" dirty="0">
                <a:latin typeface="Palatino Linotype"/>
                <a:cs typeface="Palatino Linotype"/>
              </a:rPr>
              <a:t>of</a:t>
            </a:r>
            <a:r>
              <a:rPr sz="2150" strike="sngStrike" spc="85" dirty="0">
                <a:latin typeface="Palatino Linotype"/>
                <a:cs typeface="Palatino Linotype"/>
              </a:rPr>
              <a:t> </a:t>
            </a:r>
            <a:r>
              <a:rPr sz="2150" strike="sngStrike" spc="80" dirty="0">
                <a:latin typeface="Palatino Linotype"/>
                <a:cs typeface="Palatino Linotype"/>
              </a:rPr>
              <a:t>malignancy	</a:t>
            </a:r>
            <a:endParaRPr sz="215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9621" y="893127"/>
            <a:ext cx="9002395" cy="1126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sz="2400" spc="-15" dirty="0">
                <a:latin typeface="Palatino Linotype"/>
                <a:cs typeface="Palatino Linotype"/>
              </a:rPr>
              <a:t>is</a:t>
            </a:r>
            <a:r>
              <a:rPr sz="2400" spc="30" dirty="0">
                <a:latin typeface="Palatino Linotype"/>
                <a:cs typeface="Palatino Linotype"/>
              </a:rPr>
              <a:t> </a:t>
            </a:r>
            <a:r>
              <a:rPr sz="2400" spc="-20" dirty="0">
                <a:latin typeface="Palatino Linotype"/>
                <a:cs typeface="Palatino Linotype"/>
              </a:rPr>
              <a:t>helpful</a:t>
            </a:r>
            <a:r>
              <a:rPr sz="2400" spc="125" dirty="0">
                <a:latin typeface="Palatino Linotype"/>
                <a:cs typeface="Palatino Linotype"/>
              </a:rPr>
              <a:t> </a:t>
            </a:r>
            <a:r>
              <a:rPr sz="2400" spc="-30" dirty="0">
                <a:latin typeface="Palatino Linotype"/>
                <a:cs typeface="Palatino Linotype"/>
              </a:rPr>
              <a:t>for</a:t>
            </a:r>
            <a:r>
              <a:rPr sz="2400" spc="30" dirty="0">
                <a:latin typeface="Palatino Linotype"/>
                <a:cs typeface="Palatino Linotype"/>
              </a:rPr>
              <a:t> </a:t>
            </a:r>
            <a:r>
              <a:rPr sz="2400" spc="-5" dirty="0">
                <a:latin typeface="Palatino Linotype"/>
                <a:cs typeface="Palatino Linotype"/>
              </a:rPr>
              <a:t>detecting</a:t>
            </a:r>
            <a:r>
              <a:rPr sz="2400" spc="8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non-palpable</a:t>
            </a:r>
            <a:r>
              <a:rPr sz="2400" spc="50" dirty="0">
                <a:latin typeface="Palatino Linotype"/>
                <a:cs typeface="Palatino Linotype"/>
              </a:rPr>
              <a:t> </a:t>
            </a:r>
            <a:r>
              <a:rPr sz="2400" spc="-5" dirty="0">
                <a:latin typeface="Palatino Linotype"/>
                <a:cs typeface="Palatino Linotype"/>
              </a:rPr>
              <a:t>thyroid</a:t>
            </a:r>
            <a:r>
              <a:rPr sz="2400" spc="35" dirty="0">
                <a:latin typeface="Palatino Linotype"/>
                <a:cs typeface="Palatino Linotype"/>
              </a:rPr>
              <a:t> </a:t>
            </a:r>
            <a:r>
              <a:rPr sz="2400" spc="-25" dirty="0">
                <a:latin typeface="Palatino Linotype"/>
                <a:cs typeface="Palatino Linotype"/>
              </a:rPr>
              <a:t>nodules, 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differentiating </a:t>
            </a:r>
            <a:r>
              <a:rPr sz="2400" spc="-25" dirty="0">
                <a:latin typeface="Palatino Linotype"/>
                <a:cs typeface="Palatino Linotype"/>
              </a:rPr>
              <a:t>solid </a:t>
            </a:r>
            <a:r>
              <a:rPr sz="2400" spc="-15" dirty="0">
                <a:latin typeface="Palatino Linotype"/>
                <a:cs typeface="Palatino Linotype"/>
              </a:rPr>
              <a:t>from </a:t>
            </a:r>
            <a:r>
              <a:rPr sz="2400" spc="-20" dirty="0">
                <a:latin typeface="Palatino Linotype"/>
                <a:cs typeface="Palatino Linotype"/>
              </a:rPr>
              <a:t>cystic </a:t>
            </a:r>
            <a:r>
              <a:rPr sz="2400" spc="-25" dirty="0">
                <a:latin typeface="Palatino Linotype"/>
                <a:cs typeface="Palatino Linotype"/>
              </a:rPr>
              <a:t>nodules,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spc="-15" dirty="0">
                <a:latin typeface="Palatino Linotype"/>
                <a:cs typeface="Palatino Linotype"/>
              </a:rPr>
              <a:t>identifying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spc="-5" dirty="0">
                <a:latin typeface="Palatino Linotype"/>
                <a:cs typeface="Palatino Linotype"/>
              </a:rPr>
              <a:t>adjacent </a:t>
            </a:r>
            <a:r>
              <a:rPr sz="2400" dirty="0">
                <a:latin typeface="Palatino Linotype"/>
                <a:cs typeface="Palatino Linotype"/>
              </a:rPr>
              <a:t> </a:t>
            </a:r>
            <a:r>
              <a:rPr sz="2400" spc="-5" dirty="0">
                <a:latin typeface="Palatino Linotype"/>
                <a:cs typeface="Palatino Linotype"/>
              </a:rPr>
              <a:t>lymphadenopathy</a:t>
            </a:r>
            <a:r>
              <a:rPr sz="2400" spc="20" dirty="0">
                <a:latin typeface="Palatino Linotype"/>
                <a:cs typeface="Palatino Linotype"/>
              </a:rPr>
              <a:t> </a:t>
            </a:r>
            <a:r>
              <a:rPr sz="2400" spc="10" dirty="0">
                <a:latin typeface="Palatino Linotype"/>
                <a:cs typeface="Palatino Linotype"/>
              </a:rPr>
              <a:t>and</a:t>
            </a:r>
            <a:r>
              <a:rPr sz="2400" spc="4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differentiating</a:t>
            </a:r>
            <a:r>
              <a:rPr sz="2400" spc="10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single</a:t>
            </a:r>
            <a:r>
              <a:rPr sz="2400" spc="55" dirty="0">
                <a:latin typeface="Palatino Linotype"/>
                <a:cs typeface="Palatino Linotype"/>
              </a:rPr>
              <a:t> </a:t>
            </a:r>
            <a:r>
              <a:rPr sz="2400" spc="-15" dirty="0">
                <a:latin typeface="Palatino Linotype"/>
                <a:cs typeface="Palatino Linotype"/>
              </a:rPr>
              <a:t>from</a:t>
            </a:r>
            <a:r>
              <a:rPr sz="2400" spc="65" dirty="0">
                <a:latin typeface="Palatino Linotype"/>
                <a:cs typeface="Palatino Linotype"/>
              </a:rPr>
              <a:t> </a:t>
            </a:r>
            <a:r>
              <a:rPr sz="2400" spc="-5" dirty="0">
                <a:latin typeface="Palatino Linotype"/>
                <a:cs typeface="Palatino Linotype"/>
              </a:rPr>
              <a:t>multiple</a:t>
            </a:r>
            <a:r>
              <a:rPr sz="2400" spc="55" dirty="0">
                <a:latin typeface="Palatino Linotype"/>
                <a:cs typeface="Palatino Linotype"/>
              </a:rPr>
              <a:t> </a:t>
            </a:r>
            <a:r>
              <a:rPr sz="2400" spc="-20" dirty="0">
                <a:latin typeface="Palatino Linotype"/>
                <a:cs typeface="Palatino Linotype"/>
              </a:rPr>
              <a:t>nodule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9621" y="1990153"/>
            <a:ext cx="1022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Palatino Linotype"/>
                <a:cs typeface="Palatino Linotype"/>
              </a:rPr>
              <a:t>.</a:t>
            </a:r>
            <a:endParaRPr sz="2400">
              <a:latin typeface="Palatino Linotype"/>
              <a:cs typeface="Palatino Linotype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7970" y="2877997"/>
            <a:ext cx="3669487" cy="2476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1289AD-75C1-37EE-DFD6-E16BEB1C6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92373"/>
            <a:ext cx="5527729" cy="42225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94614" y="312975"/>
            <a:ext cx="10926277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1" spc="55" dirty="0">
                <a:solidFill>
                  <a:srgbClr val="FF0000"/>
                </a:solidFill>
                <a:latin typeface="Palatino Linotype"/>
                <a:cs typeface="Palatino Linotype"/>
              </a:rPr>
              <a:t>Fine</a:t>
            </a:r>
            <a:r>
              <a:rPr b="1" spc="7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b="1" spc="80" dirty="0">
                <a:solidFill>
                  <a:srgbClr val="FF0000"/>
                </a:solidFill>
                <a:latin typeface="Palatino Linotype"/>
                <a:cs typeface="Palatino Linotype"/>
              </a:rPr>
              <a:t>needle</a:t>
            </a:r>
            <a:r>
              <a:rPr b="1" spc="1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b="1" spc="75" dirty="0">
                <a:solidFill>
                  <a:srgbClr val="FF0000"/>
                </a:solidFill>
                <a:latin typeface="Palatino Linotype"/>
                <a:cs typeface="Palatino Linotype"/>
              </a:rPr>
              <a:t>aspiration</a:t>
            </a:r>
            <a:r>
              <a:rPr b="1" spc="-1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b="1" spc="55" dirty="0">
                <a:solidFill>
                  <a:srgbClr val="FF0000"/>
                </a:solidFill>
                <a:latin typeface="Palatino Linotype"/>
                <a:cs typeface="Palatino Linotype"/>
              </a:rPr>
              <a:t>biopsy</a:t>
            </a:r>
            <a:r>
              <a:rPr sz="2150" b="1" spc="175" dirty="0">
                <a:latin typeface="Palatino Linotype"/>
                <a:cs typeface="Palatino Linotype"/>
              </a:rPr>
              <a:t> </a:t>
            </a:r>
            <a:r>
              <a:rPr sz="2150" b="1" spc="5" dirty="0">
                <a:latin typeface="Palatino Linotype"/>
                <a:cs typeface="Palatino Linotype"/>
              </a:rPr>
              <a:t>:</a:t>
            </a:r>
            <a:endParaRPr sz="215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750" y="1128966"/>
            <a:ext cx="11464290" cy="54127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20" dirty="0">
                <a:latin typeface="Palatino Linotype"/>
                <a:cs typeface="Palatino Linotype"/>
              </a:rPr>
              <a:t>A </a:t>
            </a:r>
            <a:r>
              <a:rPr sz="2150" spc="70" dirty="0">
                <a:latin typeface="Palatino Linotype"/>
                <a:cs typeface="Palatino Linotype"/>
              </a:rPr>
              <a:t>test</a:t>
            </a:r>
            <a:r>
              <a:rPr sz="2150" spc="35" dirty="0">
                <a:latin typeface="Palatino Linotype"/>
                <a:cs typeface="Palatino Linotype"/>
              </a:rPr>
              <a:t> </a:t>
            </a:r>
            <a:r>
              <a:rPr sz="2150" spc="50" dirty="0">
                <a:latin typeface="Palatino Linotype"/>
                <a:cs typeface="Palatino Linotype"/>
              </a:rPr>
              <a:t>of</a:t>
            </a:r>
            <a:r>
              <a:rPr sz="2150" spc="90" dirty="0">
                <a:latin typeface="Palatino Linotype"/>
                <a:cs typeface="Palatino Linotype"/>
              </a:rPr>
              <a:t> </a:t>
            </a:r>
            <a:r>
              <a:rPr sz="2150" spc="85" dirty="0">
                <a:latin typeface="Palatino Linotype"/>
                <a:cs typeface="Palatino Linotype"/>
              </a:rPr>
              <a:t>choice</a:t>
            </a:r>
            <a:r>
              <a:rPr sz="2150" dirty="0">
                <a:latin typeface="Palatino Linotype"/>
                <a:cs typeface="Palatino Linotype"/>
              </a:rPr>
              <a:t> </a:t>
            </a:r>
            <a:r>
              <a:rPr sz="2150" spc="70" dirty="0">
                <a:latin typeface="Palatino Linotype"/>
                <a:cs typeface="Palatino Linotype"/>
              </a:rPr>
              <a:t>for</a:t>
            </a:r>
            <a:r>
              <a:rPr sz="2150" spc="30" dirty="0">
                <a:latin typeface="Palatino Linotype"/>
                <a:cs typeface="Palatino Linotype"/>
              </a:rPr>
              <a:t> </a:t>
            </a:r>
            <a:r>
              <a:rPr sz="2150" spc="80" dirty="0">
                <a:latin typeface="Palatino Linotype"/>
                <a:cs typeface="Palatino Linotype"/>
              </a:rPr>
              <a:t>initial</a:t>
            </a:r>
            <a:r>
              <a:rPr sz="2150" spc="-45" dirty="0">
                <a:latin typeface="Palatino Linotype"/>
                <a:cs typeface="Palatino Linotype"/>
              </a:rPr>
              <a:t> </a:t>
            </a:r>
            <a:r>
              <a:rPr sz="2150" spc="75" dirty="0">
                <a:latin typeface="Palatino Linotype"/>
                <a:cs typeface="Palatino Linotype"/>
              </a:rPr>
              <a:t>evaluation</a:t>
            </a:r>
            <a:r>
              <a:rPr sz="2150" spc="-75" dirty="0">
                <a:latin typeface="Palatino Linotype"/>
                <a:cs typeface="Palatino Linotype"/>
              </a:rPr>
              <a:t> </a:t>
            </a:r>
            <a:r>
              <a:rPr sz="2150" spc="50" dirty="0">
                <a:latin typeface="Palatino Linotype"/>
                <a:cs typeface="Palatino Linotype"/>
              </a:rPr>
              <a:t>of</a:t>
            </a:r>
            <a:r>
              <a:rPr sz="2150" spc="90" dirty="0">
                <a:latin typeface="Palatino Linotype"/>
                <a:cs typeface="Palatino Linotype"/>
              </a:rPr>
              <a:t> </a:t>
            </a:r>
            <a:r>
              <a:rPr sz="2150" spc="10" dirty="0">
                <a:latin typeface="Palatino Linotype"/>
                <a:cs typeface="Palatino Linotype"/>
              </a:rPr>
              <a:t>a</a:t>
            </a:r>
            <a:r>
              <a:rPr sz="2150" spc="105" dirty="0">
                <a:latin typeface="Palatino Linotype"/>
                <a:cs typeface="Palatino Linotype"/>
              </a:rPr>
              <a:t> </a:t>
            </a:r>
            <a:r>
              <a:rPr sz="2150" spc="80" dirty="0">
                <a:latin typeface="Palatino Linotype"/>
                <a:cs typeface="Palatino Linotype"/>
              </a:rPr>
              <a:t>thyroid</a:t>
            </a:r>
            <a:r>
              <a:rPr sz="2150" spc="10" dirty="0">
                <a:latin typeface="Palatino Linotype"/>
                <a:cs typeface="Palatino Linotype"/>
              </a:rPr>
              <a:t> </a:t>
            </a:r>
            <a:r>
              <a:rPr sz="2150" spc="80" dirty="0">
                <a:latin typeface="Palatino Linotype"/>
                <a:cs typeface="Palatino Linotype"/>
              </a:rPr>
              <a:t>nodule</a:t>
            </a:r>
            <a:r>
              <a:rPr sz="2150" spc="-5" dirty="0">
                <a:latin typeface="Palatino Linotype"/>
                <a:cs typeface="Palatino Linotype"/>
              </a:rPr>
              <a:t> </a:t>
            </a:r>
            <a:r>
              <a:rPr sz="2150" spc="10" dirty="0">
                <a:latin typeface="Palatino Linotype"/>
                <a:cs typeface="Palatino Linotype"/>
              </a:rPr>
              <a:t>–</a:t>
            </a:r>
            <a:r>
              <a:rPr sz="2150" spc="180" dirty="0">
                <a:latin typeface="Palatino Linotype"/>
                <a:cs typeface="Palatino Linotype"/>
              </a:rPr>
              <a:t> </a:t>
            </a:r>
            <a:r>
              <a:rPr sz="2150" spc="85" dirty="0">
                <a:latin typeface="Palatino Linotype"/>
                <a:cs typeface="Palatino Linotype"/>
              </a:rPr>
              <a:t>often</a:t>
            </a:r>
            <a:r>
              <a:rPr sz="2150" spc="-80" dirty="0">
                <a:latin typeface="Palatino Linotype"/>
                <a:cs typeface="Palatino Linotype"/>
              </a:rPr>
              <a:t> </a:t>
            </a:r>
            <a:r>
              <a:rPr sz="2150" spc="80" dirty="0">
                <a:latin typeface="Palatino Linotype"/>
                <a:cs typeface="Palatino Linotype"/>
              </a:rPr>
              <a:t>combined</a:t>
            </a:r>
            <a:r>
              <a:rPr sz="2150" spc="10" dirty="0">
                <a:latin typeface="Palatino Linotype"/>
                <a:cs typeface="Palatino Linotype"/>
              </a:rPr>
              <a:t> </a:t>
            </a:r>
            <a:r>
              <a:rPr sz="2150" spc="60" dirty="0">
                <a:latin typeface="Palatino Linotype"/>
                <a:cs typeface="Palatino Linotype"/>
              </a:rPr>
              <a:t>with</a:t>
            </a:r>
            <a:endParaRPr sz="21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85" dirty="0">
                <a:latin typeface="Palatino Linotype"/>
                <a:cs typeface="Palatino Linotype"/>
              </a:rPr>
              <a:t>ultrasound</a:t>
            </a:r>
            <a:r>
              <a:rPr sz="2150" spc="-75" dirty="0">
                <a:latin typeface="Palatino Linotype"/>
                <a:cs typeface="Palatino Linotype"/>
              </a:rPr>
              <a:t> </a:t>
            </a:r>
            <a:r>
              <a:rPr sz="2150" spc="85" dirty="0">
                <a:latin typeface="Palatino Linotype"/>
                <a:cs typeface="Palatino Linotype"/>
              </a:rPr>
              <a:t>guidance</a:t>
            </a:r>
            <a:r>
              <a:rPr sz="2150" spc="-80" dirty="0">
                <a:latin typeface="Palatino Linotype"/>
                <a:cs typeface="Palatino Linotype"/>
              </a:rPr>
              <a:t> </a:t>
            </a:r>
            <a:r>
              <a:rPr sz="2150" spc="70" dirty="0">
                <a:latin typeface="Palatino Linotype"/>
                <a:cs typeface="Palatino Linotype"/>
              </a:rPr>
              <a:t>for</a:t>
            </a:r>
            <a:r>
              <a:rPr sz="2150" spc="95" dirty="0">
                <a:latin typeface="Palatino Linotype"/>
                <a:cs typeface="Palatino Linotype"/>
              </a:rPr>
              <a:t> </a:t>
            </a:r>
            <a:r>
              <a:rPr sz="2150" spc="75" dirty="0">
                <a:latin typeface="Palatino Linotype"/>
                <a:cs typeface="Palatino Linotype"/>
              </a:rPr>
              <a:t>better</a:t>
            </a:r>
            <a:r>
              <a:rPr sz="2150" spc="25" dirty="0">
                <a:latin typeface="Palatino Linotype"/>
                <a:cs typeface="Palatino Linotype"/>
              </a:rPr>
              <a:t> </a:t>
            </a:r>
            <a:r>
              <a:rPr sz="2150" spc="80" dirty="0">
                <a:latin typeface="Palatino Linotype"/>
                <a:cs typeface="Palatino Linotype"/>
              </a:rPr>
              <a:t>diagnostic</a:t>
            </a:r>
            <a:r>
              <a:rPr sz="2150" spc="-85" dirty="0">
                <a:latin typeface="Palatino Linotype"/>
                <a:cs typeface="Palatino Linotype"/>
              </a:rPr>
              <a:t> </a:t>
            </a:r>
            <a:r>
              <a:rPr sz="2150" spc="75" dirty="0">
                <a:latin typeface="Palatino Linotype"/>
                <a:cs typeface="Palatino Linotype"/>
              </a:rPr>
              <a:t>utility</a:t>
            </a:r>
            <a:endParaRPr sz="215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endParaRPr sz="22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sz="2150" spc="80" dirty="0">
                <a:latin typeface="Palatino Linotype"/>
                <a:cs typeface="Palatino Linotype"/>
              </a:rPr>
              <a:t>This</a:t>
            </a:r>
            <a:r>
              <a:rPr sz="2150" spc="50" dirty="0">
                <a:latin typeface="Palatino Linotype"/>
                <a:cs typeface="Palatino Linotype"/>
              </a:rPr>
              <a:t> </a:t>
            </a:r>
            <a:r>
              <a:rPr sz="2150" spc="30" dirty="0">
                <a:latin typeface="Palatino Linotype"/>
                <a:cs typeface="Palatino Linotype"/>
              </a:rPr>
              <a:t>is</a:t>
            </a:r>
            <a:r>
              <a:rPr sz="2150" spc="120" dirty="0">
                <a:latin typeface="Palatino Linotype"/>
                <a:cs typeface="Palatino Linotype"/>
              </a:rPr>
              <a:t> </a:t>
            </a:r>
            <a:r>
              <a:rPr sz="2150" spc="100" dirty="0">
                <a:latin typeface="Palatino Linotype"/>
                <a:cs typeface="Palatino Linotype"/>
              </a:rPr>
              <a:t>the</a:t>
            </a:r>
            <a:r>
              <a:rPr sz="2150" spc="-70" dirty="0">
                <a:latin typeface="Palatino Linotype"/>
                <a:cs typeface="Palatino Linotype"/>
              </a:rPr>
              <a:t> </a:t>
            </a:r>
            <a:r>
              <a:rPr sz="2150" spc="80" dirty="0">
                <a:latin typeface="Palatino Linotype"/>
                <a:cs typeface="Palatino Linotype"/>
              </a:rPr>
              <a:t>only</a:t>
            </a:r>
            <a:r>
              <a:rPr sz="2150" spc="60" dirty="0">
                <a:latin typeface="Palatino Linotype"/>
                <a:cs typeface="Palatino Linotype"/>
              </a:rPr>
              <a:t> </a:t>
            </a:r>
            <a:r>
              <a:rPr sz="2150" spc="70" dirty="0">
                <a:latin typeface="Palatino Linotype"/>
                <a:cs typeface="Palatino Linotype"/>
              </a:rPr>
              <a:t>test</a:t>
            </a:r>
            <a:r>
              <a:rPr sz="2150" spc="40" dirty="0">
                <a:latin typeface="Palatino Linotype"/>
                <a:cs typeface="Palatino Linotype"/>
              </a:rPr>
              <a:t> </a:t>
            </a:r>
            <a:r>
              <a:rPr sz="2150" spc="105" dirty="0">
                <a:latin typeface="Palatino Linotype"/>
                <a:cs typeface="Palatino Linotype"/>
              </a:rPr>
              <a:t>that</a:t>
            </a:r>
            <a:r>
              <a:rPr sz="2150" spc="-120" dirty="0">
                <a:latin typeface="Palatino Linotype"/>
                <a:cs typeface="Palatino Linotype"/>
              </a:rPr>
              <a:t> </a:t>
            </a:r>
            <a:r>
              <a:rPr sz="2150" spc="75" dirty="0">
                <a:latin typeface="Palatino Linotype"/>
                <a:cs typeface="Palatino Linotype"/>
              </a:rPr>
              <a:t>can</a:t>
            </a:r>
            <a:r>
              <a:rPr sz="2150" spc="85" dirty="0">
                <a:latin typeface="Palatino Linotype"/>
                <a:cs typeface="Palatino Linotype"/>
              </a:rPr>
              <a:t> </a:t>
            </a:r>
            <a:r>
              <a:rPr sz="2150" spc="50" dirty="0">
                <a:latin typeface="Palatino Linotype"/>
                <a:cs typeface="Palatino Linotype"/>
              </a:rPr>
              <a:t>reliably</a:t>
            </a:r>
            <a:r>
              <a:rPr sz="2150" spc="210" dirty="0">
                <a:latin typeface="Palatino Linotype"/>
                <a:cs typeface="Palatino Linotype"/>
              </a:rPr>
              <a:t> </a:t>
            </a:r>
            <a:r>
              <a:rPr sz="2150" spc="80" dirty="0">
                <a:latin typeface="Palatino Linotype"/>
                <a:cs typeface="Palatino Linotype"/>
              </a:rPr>
              <a:t>differentiate</a:t>
            </a:r>
            <a:r>
              <a:rPr sz="2150" spc="-145" dirty="0">
                <a:latin typeface="Palatino Linotype"/>
                <a:cs typeface="Palatino Linotype"/>
              </a:rPr>
              <a:t> </a:t>
            </a:r>
            <a:r>
              <a:rPr sz="2150" spc="70" dirty="0">
                <a:latin typeface="Palatino Linotype"/>
                <a:cs typeface="Palatino Linotype"/>
              </a:rPr>
              <a:t>between</a:t>
            </a:r>
            <a:r>
              <a:rPr sz="2150" spc="80" dirty="0">
                <a:latin typeface="Palatino Linotype"/>
                <a:cs typeface="Palatino Linotype"/>
              </a:rPr>
              <a:t> </a:t>
            </a:r>
            <a:r>
              <a:rPr sz="2150" spc="65" dirty="0">
                <a:latin typeface="Palatino Linotype"/>
                <a:cs typeface="Palatino Linotype"/>
              </a:rPr>
              <a:t>benign</a:t>
            </a:r>
            <a:r>
              <a:rPr sz="2150" spc="80" dirty="0">
                <a:latin typeface="Palatino Linotype"/>
                <a:cs typeface="Palatino Linotype"/>
              </a:rPr>
              <a:t> </a:t>
            </a:r>
            <a:r>
              <a:rPr sz="2150" spc="105" dirty="0">
                <a:latin typeface="Palatino Linotype"/>
                <a:cs typeface="Palatino Linotype"/>
              </a:rPr>
              <a:t>and</a:t>
            </a:r>
            <a:r>
              <a:rPr sz="2150" spc="-60" dirty="0">
                <a:latin typeface="Palatino Linotype"/>
                <a:cs typeface="Palatino Linotype"/>
              </a:rPr>
              <a:t> </a:t>
            </a:r>
            <a:r>
              <a:rPr sz="2150" spc="90" dirty="0">
                <a:latin typeface="Palatino Linotype"/>
                <a:cs typeface="Palatino Linotype"/>
              </a:rPr>
              <a:t>malignant</a:t>
            </a:r>
            <a:r>
              <a:rPr sz="2150" spc="-40" dirty="0">
                <a:latin typeface="Palatino Linotype"/>
                <a:cs typeface="Palatino Linotype"/>
              </a:rPr>
              <a:t> </a:t>
            </a:r>
            <a:r>
              <a:rPr sz="2150" spc="80" dirty="0">
                <a:latin typeface="Palatino Linotype"/>
                <a:cs typeface="Palatino Linotype"/>
              </a:rPr>
              <a:t>nodule</a:t>
            </a:r>
            <a:endParaRPr sz="21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150" spc="100" dirty="0">
                <a:latin typeface="Palatino Linotype"/>
                <a:cs typeface="Palatino Linotype"/>
              </a:rPr>
              <a:t>and</a:t>
            </a:r>
            <a:r>
              <a:rPr sz="2150" spc="5" dirty="0">
                <a:latin typeface="Palatino Linotype"/>
                <a:cs typeface="Palatino Linotype"/>
              </a:rPr>
              <a:t> </a:t>
            </a:r>
            <a:r>
              <a:rPr sz="2150" spc="100" dirty="0">
                <a:latin typeface="Palatino Linotype"/>
                <a:cs typeface="Palatino Linotype"/>
              </a:rPr>
              <a:t>has</a:t>
            </a:r>
            <a:r>
              <a:rPr sz="2150" spc="-35" dirty="0">
                <a:latin typeface="Palatino Linotype"/>
                <a:cs typeface="Palatino Linotype"/>
              </a:rPr>
              <a:t> </a:t>
            </a:r>
            <a:r>
              <a:rPr sz="2150" spc="10" dirty="0">
                <a:latin typeface="Palatino Linotype"/>
                <a:cs typeface="Palatino Linotype"/>
              </a:rPr>
              <a:t>a</a:t>
            </a:r>
            <a:r>
              <a:rPr sz="2150" spc="100" dirty="0">
                <a:latin typeface="Palatino Linotype"/>
                <a:cs typeface="Palatino Linotype"/>
              </a:rPr>
              <a:t> </a:t>
            </a:r>
            <a:r>
              <a:rPr sz="2150" spc="75" dirty="0">
                <a:latin typeface="Palatino Linotype"/>
                <a:cs typeface="Palatino Linotype"/>
              </a:rPr>
              <a:t>sensitivity</a:t>
            </a:r>
            <a:r>
              <a:rPr sz="2150" spc="-20" dirty="0">
                <a:latin typeface="Palatino Linotype"/>
                <a:cs typeface="Palatino Linotype"/>
              </a:rPr>
              <a:t> </a:t>
            </a:r>
            <a:r>
              <a:rPr sz="2150" spc="50" dirty="0">
                <a:latin typeface="Palatino Linotype"/>
                <a:cs typeface="Palatino Linotype"/>
              </a:rPr>
              <a:t>of</a:t>
            </a:r>
            <a:r>
              <a:rPr sz="2150" spc="85" dirty="0">
                <a:latin typeface="Palatino Linotype"/>
                <a:cs typeface="Palatino Linotype"/>
              </a:rPr>
              <a:t> </a:t>
            </a:r>
            <a:r>
              <a:rPr sz="2150" spc="90" dirty="0">
                <a:latin typeface="Palatino Linotype"/>
                <a:cs typeface="Palatino Linotype"/>
              </a:rPr>
              <a:t>95%</a:t>
            </a:r>
            <a:r>
              <a:rPr sz="2150" spc="30" dirty="0">
                <a:latin typeface="Palatino Linotype"/>
                <a:cs typeface="Palatino Linotype"/>
              </a:rPr>
              <a:t> </a:t>
            </a:r>
            <a:r>
              <a:rPr sz="2150" spc="100" dirty="0">
                <a:latin typeface="Palatino Linotype"/>
                <a:cs typeface="Palatino Linotype"/>
              </a:rPr>
              <a:t>and</a:t>
            </a:r>
            <a:r>
              <a:rPr sz="2150" spc="5" dirty="0">
                <a:latin typeface="Palatino Linotype"/>
                <a:cs typeface="Palatino Linotype"/>
              </a:rPr>
              <a:t> </a:t>
            </a:r>
            <a:r>
              <a:rPr sz="2150" spc="10" dirty="0">
                <a:latin typeface="Palatino Linotype"/>
                <a:cs typeface="Palatino Linotype"/>
              </a:rPr>
              <a:t>a</a:t>
            </a:r>
            <a:r>
              <a:rPr sz="2150" spc="95" dirty="0">
                <a:latin typeface="Palatino Linotype"/>
                <a:cs typeface="Palatino Linotype"/>
              </a:rPr>
              <a:t> </a:t>
            </a:r>
            <a:r>
              <a:rPr sz="2150" spc="60" dirty="0">
                <a:latin typeface="Palatino Linotype"/>
                <a:cs typeface="Palatino Linotype"/>
              </a:rPr>
              <a:t>specificity</a:t>
            </a:r>
            <a:r>
              <a:rPr sz="2150" spc="120" dirty="0">
                <a:latin typeface="Palatino Linotype"/>
                <a:cs typeface="Palatino Linotype"/>
              </a:rPr>
              <a:t> </a:t>
            </a:r>
            <a:r>
              <a:rPr sz="2150" spc="50" dirty="0">
                <a:latin typeface="Palatino Linotype"/>
                <a:cs typeface="Palatino Linotype"/>
              </a:rPr>
              <a:t>of</a:t>
            </a:r>
            <a:r>
              <a:rPr sz="2150" spc="135" dirty="0">
                <a:latin typeface="Palatino Linotype"/>
                <a:cs typeface="Palatino Linotype"/>
              </a:rPr>
              <a:t> </a:t>
            </a:r>
            <a:r>
              <a:rPr sz="2150" spc="90" dirty="0">
                <a:latin typeface="Palatino Linotype"/>
                <a:cs typeface="Palatino Linotype"/>
              </a:rPr>
              <a:t>95%</a:t>
            </a:r>
            <a:endParaRPr sz="215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endParaRPr sz="2200">
              <a:latin typeface="Palatino Linotype"/>
              <a:cs typeface="Palatino Linotype"/>
            </a:endParaRPr>
          </a:p>
          <a:p>
            <a:pPr marL="12700" marR="125730" algn="just">
              <a:lnSpc>
                <a:spcPct val="103400"/>
              </a:lnSpc>
              <a:spcBef>
                <a:spcPts val="1650"/>
              </a:spcBef>
            </a:pPr>
            <a:r>
              <a:rPr sz="2150" spc="50" dirty="0">
                <a:latin typeface="Palatino Linotype"/>
                <a:cs typeface="Palatino Linotype"/>
              </a:rPr>
              <a:t>Reliability </a:t>
            </a:r>
            <a:r>
              <a:rPr sz="2150" spc="60" dirty="0">
                <a:latin typeface="Palatino Linotype"/>
                <a:cs typeface="Palatino Linotype"/>
              </a:rPr>
              <a:t>depend </a:t>
            </a:r>
            <a:r>
              <a:rPr sz="2150" spc="90" dirty="0">
                <a:latin typeface="Palatino Linotype"/>
                <a:cs typeface="Palatino Linotype"/>
              </a:rPr>
              <a:t>on: </a:t>
            </a:r>
            <a:r>
              <a:rPr sz="2150" spc="50" dirty="0">
                <a:latin typeface="Palatino Linotype"/>
                <a:cs typeface="Palatino Linotype"/>
              </a:rPr>
              <a:t>Operator, </a:t>
            </a:r>
            <a:r>
              <a:rPr sz="2150" spc="75" dirty="0">
                <a:latin typeface="Palatino Linotype"/>
                <a:cs typeface="Palatino Linotype"/>
              </a:rPr>
              <a:t>Cytopathologist, </a:t>
            </a:r>
            <a:r>
              <a:rPr sz="2150" spc="100" dirty="0">
                <a:latin typeface="Palatino Linotype"/>
                <a:cs typeface="Palatino Linotype"/>
              </a:rPr>
              <a:t>and the </a:t>
            </a:r>
            <a:r>
              <a:rPr sz="2150" spc="60" dirty="0">
                <a:latin typeface="Palatino Linotype"/>
                <a:cs typeface="Palatino Linotype"/>
              </a:rPr>
              <a:t>specimen </a:t>
            </a:r>
            <a:r>
              <a:rPr sz="2150" spc="85" dirty="0">
                <a:latin typeface="Palatino Linotype"/>
                <a:cs typeface="Palatino Linotype"/>
              </a:rPr>
              <a:t>should </a:t>
            </a:r>
            <a:r>
              <a:rPr sz="2150" spc="10" dirty="0">
                <a:latin typeface="Palatino Linotype"/>
                <a:cs typeface="Palatino Linotype"/>
              </a:rPr>
              <a:t>be </a:t>
            </a:r>
            <a:r>
              <a:rPr sz="2150" spc="95" dirty="0">
                <a:latin typeface="Palatino Linotype"/>
                <a:cs typeface="Palatino Linotype"/>
              </a:rPr>
              <a:t>enough </a:t>
            </a:r>
            <a:r>
              <a:rPr sz="2150" spc="5" dirty="0">
                <a:latin typeface="Palatino Linotype"/>
                <a:cs typeface="Palatino Linotype"/>
              </a:rPr>
              <a:t>. </a:t>
            </a:r>
            <a:r>
              <a:rPr sz="2150" spc="-525" dirty="0">
                <a:latin typeface="Palatino Linotype"/>
                <a:cs typeface="Palatino Linotype"/>
              </a:rPr>
              <a:t> </a:t>
            </a:r>
            <a:r>
              <a:rPr sz="2150" spc="90" dirty="0">
                <a:latin typeface="Palatino Linotype"/>
                <a:cs typeface="Palatino Linotype"/>
              </a:rPr>
              <a:t>have </a:t>
            </a:r>
            <a:r>
              <a:rPr sz="2150" spc="75" dirty="0">
                <a:latin typeface="Palatino Linotype"/>
                <a:cs typeface="Palatino Linotype"/>
              </a:rPr>
              <a:t>5% </a:t>
            </a:r>
            <a:r>
              <a:rPr sz="2150" spc="70" dirty="0">
                <a:latin typeface="Palatino Linotype"/>
                <a:cs typeface="Palatino Linotype"/>
              </a:rPr>
              <a:t>false </a:t>
            </a:r>
            <a:r>
              <a:rPr sz="2150" spc="80" dirty="0">
                <a:latin typeface="Palatino Linotype"/>
                <a:cs typeface="Palatino Linotype"/>
              </a:rPr>
              <a:t>negative </a:t>
            </a:r>
            <a:r>
              <a:rPr sz="2150" spc="5" dirty="0">
                <a:latin typeface="Palatino Linotype"/>
                <a:cs typeface="Palatino Linotype"/>
              </a:rPr>
              <a:t>, </a:t>
            </a:r>
            <a:r>
              <a:rPr sz="2150" spc="105" dirty="0">
                <a:latin typeface="Palatino Linotype"/>
                <a:cs typeface="Palatino Linotype"/>
              </a:rPr>
              <a:t>and </a:t>
            </a:r>
            <a:r>
              <a:rPr sz="2150" spc="85" dirty="0">
                <a:latin typeface="Palatino Linotype"/>
                <a:cs typeface="Palatino Linotype"/>
              </a:rPr>
              <a:t>should </a:t>
            </a:r>
            <a:r>
              <a:rPr sz="2150" spc="70" dirty="0">
                <a:latin typeface="Palatino Linotype"/>
                <a:cs typeface="Palatino Linotype"/>
              </a:rPr>
              <a:t>follow up </a:t>
            </a:r>
            <a:r>
              <a:rPr sz="2150" spc="65" dirty="0">
                <a:latin typeface="Palatino Linotype"/>
                <a:cs typeface="Palatino Linotype"/>
              </a:rPr>
              <a:t>with </a:t>
            </a:r>
            <a:r>
              <a:rPr sz="2150" spc="45" dirty="0">
                <a:latin typeface="Palatino Linotype"/>
                <a:cs typeface="Palatino Linotype"/>
              </a:rPr>
              <a:t>periodic </a:t>
            </a:r>
            <a:r>
              <a:rPr sz="2150" spc="15" dirty="0">
                <a:latin typeface="Palatino Linotype"/>
                <a:cs typeface="Palatino Linotype"/>
              </a:rPr>
              <a:t>FNA </a:t>
            </a:r>
            <a:r>
              <a:rPr sz="2150" spc="25" dirty="0">
                <a:latin typeface="Palatino Linotype"/>
                <a:cs typeface="Palatino Linotype"/>
              </a:rPr>
              <a:t>if </a:t>
            </a:r>
            <a:r>
              <a:rPr sz="2150" spc="80" dirty="0">
                <a:latin typeface="Palatino Linotype"/>
                <a:cs typeface="Palatino Linotype"/>
              </a:rPr>
              <a:t>thyroid nodularity </a:t>
            </a:r>
            <a:r>
              <a:rPr sz="2150" spc="85" dirty="0">
                <a:latin typeface="Palatino Linotype"/>
                <a:cs typeface="Palatino Linotype"/>
              </a:rPr>
              <a:t> </a:t>
            </a:r>
            <a:r>
              <a:rPr sz="2150" spc="50" dirty="0">
                <a:latin typeface="Palatino Linotype"/>
                <a:cs typeface="Palatino Linotype"/>
              </a:rPr>
              <a:t>persists</a:t>
            </a:r>
            <a:endParaRPr sz="2150">
              <a:latin typeface="Palatino Linotype"/>
              <a:cs typeface="Palatino Linotype"/>
            </a:endParaRPr>
          </a:p>
          <a:p>
            <a:pPr marL="12700" marR="4125595">
              <a:lnSpc>
                <a:spcPct val="282300"/>
              </a:lnSpc>
            </a:pPr>
            <a:r>
              <a:rPr sz="2150" spc="10" dirty="0">
                <a:latin typeface="Palatino Linotype"/>
                <a:cs typeface="Palatino Linotype"/>
              </a:rPr>
              <a:t>FNA </a:t>
            </a:r>
            <a:r>
              <a:rPr sz="2150" spc="55" dirty="0">
                <a:latin typeface="Palatino Linotype"/>
                <a:cs typeface="Palatino Linotype"/>
              </a:rPr>
              <a:t>IS </a:t>
            </a:r>
            <a:r>
              <a:rPr sz="2150" spc="50" dirty="0">
                <a:latin typeface="Palatino Linotype"/>
                <a:cs typeface="Palatino Linotype"/>
              </a:rPr>
              <a:t>RELIABLE</a:t>
            </a:r>
            <a:r>
              <a:rPr sz="2150" spc="55" dirty="0">
                <a:latin typeface="Palatino Linotype"/>
                <a:cs typeface="Palatino Linotype"/>
              </a:rPr>
              <a:t> </a:t>
            </a:r>
            <a:r>
              <a:rPr sz="2150" spc="70" dirty="0">
                <a:latin typeface="Palatino Linotype"/>
                <a:cs typeface="Palatino Linotype"/>
              </a:rPr>
              <a:t>for </a:t>
            </a:r>
            <a:r>
              <a:rPr sz="2150" spc="55" dirty="0">
                <a:latin typeface="Palatino Linotype"/>
                <a:cs typeface="Palatino Linotype"/>
              </a:rPr>
              <a:t>all </a:t>
            </a:r>
            <a:r>
              <a:rPr sz="2150" spc="95" dirty="0">
                <a:latin typeface="Palatino Linotype"/>
                <a:cs typeface="Palatino Linotype"/>
              </a:rPr>
              <a:t>cancer </a:t>
            </a:r>
            <a:r>
              <a:rPr sz="2150" spc="55" dirty="0">
                <a:latin typeface="Palatino Linotype"/>
                <a:cs typeface="Palatino Linotype"/>
              </a:rPr>
              <a:t>except </a:t>
            </a:r>
            <a:r>
              <a:rPr sz="2150" spc="75" dirty="0">
                <a:latin typeface="Palatino Linotype"/>
                <a:cs typeface="Palatino Linotype"/>
              </a:rPr>
              <a:t>follicular </a:t>
            </a:r>
            <a:r>
              <a:rPr sz="2150" spc="80" dirty="0">
                <a:latin typeface="Palatino Linotype"/>
                <a:cs typeface="Palatino Linotype"/>
              </a:rPr>
              <a:t> </a:t>
            </a:r>
            <a:r>
              <a:rPr sz="2150" spc="75" dirty="0">
                <a:latin typeface="Palatino Linotype"/>
                <a:cs typeface="Palatino Linotype"/>
              </a:rPr>
              <a:t>Complications</a:t>
            </a:r>
            <a:r>
              <a:rPr sz="2150" spc="-30" dirty="0">
                <a:latin typeface="Palatino Linotype"/>
                <a:cs typeface="Palatino Linotype"/>
              </a:rPr>
              <a:t> </a:t>
            </a:r>
            <a:r>
              <a:rPr sz="2150" spc="5" dirty="0">
                <a:latin typeface="Palatino Linotype"/>
                <a:cs typeface="Palatino Linotype"/>
              </a:rPr>
              <a:t>:</a:t>
            </a:r>
            <a:r>
              <a:rPr sz="2150" spc="125" dirty="0">
                <a:latin typeface="Palatino Linotype"/>
                <a:cs typeface="Palatino Linotype"/>
              </a:rPr>
              <a:t> </a:t>
            </a:r>
            <a:r>
              <a:rPr sz="2150" spc="70" dirty="0">
                <a:latin typeface="Palatino Linotype"/>
                <a:cs typeface="Palatino Linotype"/>
              </a:rPr>
              <a:t>Local</a:t>
            </a:r>
            <a:r>
              <a:rPr sz="2150" spc="105" dirty="0">
                <a:latin typeface="Palatino Linotype"/>
                <a:cs typeface="Palatino Linotype"/>
              </a:rPr>
              <a:t> </a:t>
            </a:r>
            <a:r>
              <a:rPr sz="2150" spc="75" dirty="0">
                <a:latin typeface="Palatino Linotype"/>
                <a:cs typeface="Palatino Linotype"/>
              </a:rPr>
              <a:t>discomfort,</a:t>
            </a:r>
            <a:r>
              <a:rPr sz="2150" spc="-25" dirty="0">
                <a:latin typeface="Palatino Linotype"/>
                <a:cs typeface="Palatino Linotype"/>
              </a:rPr>
              <a:t> </a:t>
            </a:r>
            <a:r>
              <a:rPr sz="2150" spc="85" dirty="0">
                <a:latin typeface="Palatino Linotype"/>
                <a:cs typeface="Palatino Linotype"/>
              </a:rPr>
              <a:t>Hematomas,</a:t>
            </a:r>
            <a:r>
              <a:rPr sz="2150" spc="-100" dirty="0">
                <a:latin typeface="Palatino Linotype"/>
                <a:cs typeface="Palatino Linotype"/>
              </a:rPr>
              <a:t> </a:t>
            </a:r>
            <a:r>
              <a:rPr sz="2150" spc="85" dirty="0">
                <a:latin typeface="Palatino Linotype"/>
                <a:cs typeface="Palatino Linotype"/>
              </a:rPr>
              <a:t>Infection</a:t>
            </a:r>
            <a:endParaRPr sz="2150">
              <a:latin typeface="Palatino Linotype"/>
              <a:cs typeface="Palatino Linotype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34425" y="4429123"/>
            <a:ext cx="3371850" cy="23526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91DD2-B7EA-6020-8975-B65CC9387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C9779-DDCB-772E-3D7D-4082AE7DB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" y="2259"/>
            <a:ext cx="12193412" cy="686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7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34100"/>
              <a:ext cx="12191999" cy="7223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63" y="6142037"/>
              <a:ext cx="12187555" cy="12700"/>
            </a:xfrm>
            <a:custGeom>
              <a:avLst/>
              <a:gdLst/>
              <a:ahLst/>
              <a:cxnLst/>
              <a:rect l="l" t="t" r="r" b="b"/>
              <a:pathLst>
                <a:path w="12187555" h="12700">
                  <a:moveTo>
                    <a:pt x="0" y="12700"/>
                  </a:moveTo>
                  <a:lnTo>
                    <a:pt x="12187236" y="12700"/>
                  </a:lnTo>
                  <a:lnTo>
                    <a:pt x="12187236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71600" y="800100"/>
              <a:ext cx="0" cy="2845435"/>
            </a:xfrm>
            <a:custGeom>
              <a:avLst/>
              <a:gdLst/>
              <a:ahLst/>
              <a:cxnLst/>
              <a:rect l="l" t="t" r="r" b="b"/>
              <a:pathLst>
                <a:path h="2845435">
                  <a:moveTo>
                    <a:pt x="0" y="0"/>
                  </a:moveTo>
                  <a:lnTo>
                    <a:pt x="0" y="2845054"/>
                  </a:lnTo>
                </a:path>
              </a:pathLst>
            </a:custGeom>
            <a:ln w="38100">
              <a:solidFill>
                <a:srgbClr val="5FA5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650855" y="387350"/>
            <a:ext cx="32766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45" dirty="0">
                <a:solidFill>
                  <a:srgbClr val="898989"/>
                </a:solidFill>
                <a:latin typeface="Palatino Linotype"/>
                <a:cs typeface="Palatino Linotype"/>
              </a:rPr>
              <a:t>20</a:t>
            </a:r>
            <a:r>
              <a:rPr sz="950" spc="40" dirty="0">
                <a:solidFill>
                  <a:srgbClr val="898989"/>
                </a:solidFill>
                <a:latin typeface="Palatino Linotype"/>
                <a:cs typeface="Palatino Linotype"/>
              </a:rPr>
              <a:t>X</a:t>
            </a:r>
            <a:r>
              <a:rPr sz="950" spc="15" dirty="0">
                <a:solidFill>
                  <a:srgbClr val="898989"/>
                </a:solidFill>
                <a:latin typeface="Palatino Linotype"/>
                <a:cs typeface="Palatino Linotype"/>
              </a:rPr>
              <a:t>X</a:t>
            </a:r>
            <a:endParaRPr sz="9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4805" y="385762"/>
            <a:ext cx="138684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898989"/>
                </a:solidFill>
                <a:latin typeface="Palatino Linotype"/>
                <a:cs typeface="Palatino Linotype"/>
              </a:rPr>
              <a:t>PRESENTATION</a:t>
            </a:r>
            <a:r>
              <a:rPr sz="950" spc="270" dirty="0">
                <a:solidFill>
                  <a:srgbClr val="898989"/>
                </a:solidFill>
                <a:latin typeface="Palatino Linotype"/>
                <a:cs typeface="Palatino Linotype"/>
              </a:rPr>
              <a:t> </a:t>
            </a:r>
            <a:r>
              <a:rPr sz="950" spc="5" dirty="0">
                <a:solidFill>
                  <a:srgbClr val="898989"/>
                </a:solidFill>
                <a:latin typeface="Palatino Linotype"/>
                <a:cs typeface="Palatino Linotype"/>
              </a:rPr>
              <a:t>TITLE</a:t>
            </a:r>
            <a:endParaRPr sz="95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7110" y="814387"/>
            <a:ext cx="20193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0" dirty="0">
                <a:solidFill>
                  <a:srgbClr val="5FA534"/>
                </a:solidFill>
                <a:latin typeface="Palatino Linotype"/>
                <a:cs typeface="Palatino Linotype"/>
              </a:rPr>
              <a:t>2</a:t>
            </a:r>
            <a:endParaRPr sz="2750">
              <a:latin typeface="Palatino Linotype"/>
              <a:cs typeface="Palatino Linotype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ة تحتوي على نص, لقطة شاشة, الخط, رسم بياني&#10;&#10;تم إنشاء الوصف تلقائياً">
            <a:extLst>
              <a:ext uri="{FF2B5EF4-FFF2-40B4-BE49-F238E27FC236}">
                <a16:creationId xmlns:a16="http://schemas.microsoft.com/office/drawing/2014/main" id="{F6E13959-4C12-45B6-BF15-4F4630E5F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816" y="1782"/>
            <a:ext cx="8288157" cy="66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55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عنصر نائب للمحتوى 3" descr="صورة تحتوي على نص, لقطة شاشة, رسم بياني, الخط&#10;&#10;تم إنشاء الوصف تلقائياً">
            <a:extLst>
              <a:ext uri="{FF2B5EF4-FFF2-40B4-BE49-F238E27FC236}">
                <a16:creationId xmlns:a16="http://schemas.microsoft.com/office/drawing/2014/main" id="{3B7CAAD1-C3E0-FEC8-1AA3-CEF2E13ED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295"/>
          <a:stretch/>
        </p:blipFill>
        <p:spPr>
          <a:xfrm>
            <a:off x="-213874" y="896966"/>
            <a:ext cx="12405875" cy="597440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DF2C850-0AE1-9EF1-8D54-87ECC1888EFA}"/>
              </a:ext>
            </a:extLst>
          </p:cNvPr>
          <p:cNvSpPr txBox="1"/>
          <p:nvPr/>
        </p:nvSpPr>
        <p:spPr>
          <a:xfrm>
            <a:off x="4277894" y="0"/>
            <a:ext cx="518026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r-SA" sz="4400" err="1">
                <a:solidFill>
                  <a:srgbClr val="FF0000"/>
                </a:solidFill>
                <a:ea typeface="Calibri"/>
                <a:cs typeface="Arial"/>
              </a:rPr>
              <a:t>Investigation</a:t>
            </a:r>
            <a:r>
              <a:rPr lang="ar-SA" sz="4400" dirty="0">
                <a:solidFill>
                  <a:srgbClr val="FF0000"/>
                </a:solidFill>
                <a:ea typeface="Calibri"/>
                <a:cs typeface="Arial"/>
              </a:rPr>
              <a:t> </a:t>
            </a:r>
            <a:endParaRPr lang="ar-SA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59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ة تحتوي على نص, لقطة شاشة, الخط, رسم بياني&#10;&#10;تم إنشاء الوصف تلقائياً">
            <a:extLst>
              <a:ext uri="{FF2B5EF4-FFF2-40B4-BE49-F238E27FC236}">
                <a16:creationId xmlns:a16="http://schemas.microsoft.com/office/drawing/2014/main" id="{C4EB6CBE-F5E5-0E79-4205-67F97404C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" y="307892"/>
            <a:ext cx="8486718" cy="6549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A9CCD3-F536-7905-C527-B82F431F4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81" y="304197"/>
            <a:ext cx="6668614" cy="194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4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29426-868E-488A-EFDE-7AB97A263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10" y="7521"/>
            <a:ext cx="12200020" cy="683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JO" sz="3600" kern="100" dirty="0">
                <a:solidFill>
                  <a:srgbClr val="000000"/>
                </a:solidFill>
                <a:effectLst/>
                <a:latin typeface="Palatino Linotype"/>
                <a:ea typeface="Palatino Linotype" panose="02040502050505030304" pitchFamily="18" charset="0"/>
                <a:cs typeface="Palatino Linotype" panose="02040502050505030304" pitchFamily="18" charset="0"/>
              </a:rPr>
              <a:t>Indication for surgery</a:t>
            </a:r>
            <a:r>
              <a:rPr lang="en-JO" sz="3600" kern="100" dirty="0">
                <a:solidFill>
                  <a:srgbClr val="000000"/>
                </a:solidFill>
                <a:latin typeface="Palatino Linotype"/>
                <a:ea typeface="Palatino Linotype" panose="02040502050505030304" pitchFamily="18" charset="0"/>
                <a:cs typeface="Palatino Linotype" panose="02040502050505030304" pitchFamily="18" charset="0"/>
              </a:rPr>
              <a:t> </a:t>
            </a:r>
            <a:endParaRPr lang="ar-SA" sz="3600" kern="100">
              <a:solidFill>
                <a:srgbClr val="000000"/>
              </a:solidFill>
              <a:effectLst/>
              <a:latin typeface="Palatino Linotype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JO" sz="3600" b="1" dirty="0">
                <a:effectLst/>
                <a:latin typeface="Arial"/>
                <a:ea typeface="Arial" panose="020B0604020202020204" pitchFamily="34" charset="0"/>
                <a:cs typeface="Arial"/>
              </a:rPr>
              <a:t>As therapy for patients with thyrotoxicosis .</a:t>
            </a:r>
            <a:r>
              <a:rPr lang="en-JO" sz="3600" dirty="0"/>
              <a:t> </a:t>
            </a:r>
            <a:endParaRPr lang="en-US" sz="3600">
              <a:effectLst/>
              <a:ea typeface="Calibri"/>
              <a:cs typeface="Calibri"/>
            </a:endParaRPr>
          </a:p>
          <a:p>
            <a:r>
              <a:rPr lang="en-JO" sz="3600" b="1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 panose="020B0604020202020204" pitchFamily="34" charset="0"/>
                <a:cs typeface="Arial"/>
              </a:rPr>
              <a:t>To treat benign and malignant thyroid tumors .</a:t>
            </a:r>
            <a:endParaRPr lang="en-JO" sz="3600" u="none" strike="noStrike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 panose="020B0604020202020204" pitchFamily="34" charset="0"/>
              <a:cs typeface="Arial"/>
            </a:endParaRPr>
          </a:p>
          <a:p>
            <a:pPr fontAlgn="base"/>
            <a:r>
              <a:rPr lang="en-JO" sz="3600" b="1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 panose="020B0604020202020204" pitchFamily="34" charset="0"/>
                <a:cs typeface="Arial"/>
              </a:rPr>
              <a:t>for suspicious cyst and toxic adenoma</a:t>
            </a:r>
            <a:r>
              <a:rPr lang="en-JO" sz="3600" b="1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 panose="020B0604020202020204" pitchFamily="34" charset="0"/>
                <a:cs typeface="Arial"/>
              </a:rPr>
              <a:t>   </a:t>
            </a:r>
            <a:endParaRPr lang="en-JO" sz="3600" u="none" strike="noStrike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JO" sz="3600" b="1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 panose="020B0604020202020204" pitchFamily="34" charset="0"/>
                <a:cs typeface="Arial"/>
              </a:rPr>
              <a:t>To relive pressure symptoms such as ( dyspnea , Dysphagia) .</a:t>
            </a:r>
            <a:r>
              <a:rPr lang="en-JO" sz="3600" b="1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 panose="020B0604020202020204" pitchFamily="34" charset="0"/>
                <a:cs typeface="Arial"/>
              </a:rPr>
              <a:t> </a:t>
            </a:r>
            <a:endParaRPr lang="en-JO" sz="3600" u="none" strike="noStrike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JO" sz="3600" b="1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 panose="020B0604020202020204" pitchFamily="34" charset="0"/>
                <a:cs typeface="Arial"/>
              </a:rPr>
              <a:t>Cosmetic purpose.</a:t>
            </a:r>
            <a:endParaRPr lang="en-JO" sz="3600" u="none" strike="noStrike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 panose="020B0604020202020204" pitchFamily="34" charset="0"/>
              <a:cs typeface="Arial"/>
            </a:endParaRPr>
          </a:p>
          <a:p>
            <a:pPr fontAlgn="base"/>
            <a:r>
              <a:rPr lang="en-JO" sz="3600" b="1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/>
                <a:ea typeface="Arial" panose="020B0604020202020204" pitchFamily="34" charset="0"/>
                <a:cs typeface="Arial"/>
              </a:rPr>
              <a:t>To establish a definitive diagnosis of a mass in the thyroid gland , especially when cytological results are indeterminate</a:t>
            </a:r>
            <a:r>
              <a:rPr lang="en-JO" sz="3600" b="1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 panose="020B0604020202020204" pitchFamily="34" charset="0"/>
                <a:cs typeface="Arial"/>
              </a:rPr>
              <a:t> </a:t>
            </a:r>
            <a:endParaRPr lang="en-JO" sz="18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JO" sz="1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.</a:t>
            </a:r>
            <a:r>
              <a:rPr lang="en-JO" dirty="0">
                <a:effectLst/>
              </a:rPr>
              <a:t> 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992961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50BE2-7189-C839-4DF6-BBBC04480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JO" sz="28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Procedures </a:t>
            </a:r>
            <a:endParaRPr lang="en-JO" sz="2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JO" sz="2800" kern="100" dirty="0">
                <a:solidFill>
                  <a:srgbClr val="5FA434"/>
                </a:solidFill>
                <a:effectLst/>
                <a:latin typeface="Wingdings" pitchFamily="2" charset="2"/>
                <a:ea typeface="Wingdings" pitchFamily="2" charset="2"/>
                <a:cs typeface="Wingdings" pitchFamily="2" charset="2"/>
              </a:rPr>
              <a:t>➢</a:t>
            </a:r>
            <a:r>
              <a:rPr lang="en-JO" sz="28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Total thyroidectomy: complete removal of all visible thyroid tissue.</a:t>
            </a:r>
            <a:endParaRPr lang="en-JO" sz="2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JO" sz="2800" dirty="0">
                <a:solidFill>
                  <a:srgbClr val="5FA434"/>
                </a:solidFill>
                <a:effectLst/>
                <a:latin typeface="Wingdings" pitchFamily="2" charset="2"/>
                <a:ea typeface="Wingdings" pitchFamily="2" charset="2"/>
                <a:cs typeface="Wingdings" pitchFamily="2" charset="2"/>
              </a:rPr>
              <a:t>➢</a:t>
            </a:r>
            <a:r>
              <a:rPr lang="en-JO" sz="2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Hemithyroidectomy: remove one lobe + isthmus.</a:t>
            </a:r>
            <a:r>
              <a:rPr lang="en-JO" dirty="0">
                <a:effectLst/>
              </a:rPr>
              <a:t> </a:t>
            </a:r>
            <a:endParaRPr lang="en-US" dirty="0">
              <a:effectLst/>
            </a:endParaRPr>
          </a:p>
          <a:p>
            <a:r>
              <a:rPr lang="en-JO" sz="1800" kern="100" dirty="0">
                <a:solidFill>
                  <a:srgbClr val="5FA434"/>
                </a:solidFill>
                <a:effectLst/>
                <a:latin typeface="Wingdings" pitchFamily="2" charset="2"/>
                <a:ea typeface="Wingdings" pitchFamily="2" charset="2"/>
                <a:cs typeface="Wingdings" pitchFamily="2" charset="2"/>
              </a:rPr>
              <a:t>➢</a:t>
            </a:r>
            <a:r>
              <a:rPr lang="en-JO" sz="18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Dunhill procedure or Near-total thyroidectomy: complete dissection on one side leaving a remnant of thyroid tissue laterally on the contralateral side. (2 grams)</a:t>
            </a:r>
            <a:endParaRPr lang="en-JO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JO" sz="1800" kern="100" dirty="0">
                <a:solidFill>
                  <a:srgbClr val="5FA434"/>
                </a:solidFill>
                <a:effectLst/>
                <a:latin typeface="Wingdings" pitchFamily="2" charset="2"/>
                <a:ea typeface="Wingdings" pitchFamily="2" charset="2"/>
                <a:cs typeface="Wingdings" pitchFamily="2" charset="2"/>
              </a:rPr>
              <a:t>➢</a:t>
            </a:r>
            <a:r>
              <a:rPr lang="en-JO" sz="18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Subtotal thyroidectomy: leaves a rim of thyroid tissue bilaterally.</a:t>
            </a:r>
            <a:endParaRPr lang="en-JO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JO" sz="18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(4 grams each side)</a:t>
            </a:r>
            <a:endParaRPr lang="en-US" sz="1800" kern="1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r>
              <a:rPr lang="en-JO" sz="1800" kern="100" dirty="0">
                <a:solidFill>
                  <a:srgbClr val="000000"/>
                </a:solidFill>
                <a:effectLst/>
                <a:latin typeface="Wingdings" pitchFamily="2" charset="2"/>
                <a:ea typeface="Wingdings" pitchFamily="2" charset="2"/>
                <a:cs typeface="Wingdings" pitchFamily="2" charset="2"/>
              </a:rPr>
              <a:t>➢ </a:t>
            </a:r>
            <a:r>
              <a:rPr lang="en-JO" sz="18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Trans-oral Endoscopic thyroidectomy :</a:t>
            </a:r>
            <a:endParaRPr lang="en-JO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JO" sz="1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-It is a recent scarless thyroidectomy </a:t>
            </a:r>
            <a:endParaRPr lang="en-US" sz="18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r>
              <a:rPr lang="en-JO" sz="1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.</a:t>
            </a:r>
            <a:r>
              <a:rPr lang="en-JO" dirty="0">
                <a:effectLst/>
              </a:rPr>
              <a:t> </a:t>
            </a:r>
            <a:r>
              <a:rPr lang="en-JO" sz="18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-Under general anesthesia with the patient supine &amp; the neck hyper-extended .</a:t>
            </a:r>
            <a:endParaRPr lang="en-JO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JO" sz="1800" kern="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-Through incisions in the lower lip , the instruments are introduced deep to the platysma .</a:t>
            </a:r>
            <a:endParaRPr lang="en-JO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J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3239CB-61A9-3FB8-4E9D-CE52E57B7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11" y="365125"/>
            <a:ext cx="3365500" cy="1816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F6B90E-70B3-9292-08BB-FC308387C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91" y="0"/>
            <a:ext cx="2618031" cy="239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06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D66402-395A-669E-B2B8-BA993E5FC6C0}"/>
              </a:ext>
            </a:extLst>
          </p:cNvPr>
          <p:cNvGrpSpPr/>
          <p:nvPr/>
        </p:nvGrpSpPr>
        <p:grpSpPr>
          <a:xfrm>
            <a:off x="643467" y="768573"/>
            <a:ext cx="10905066" cy="5320854"/>
            <a:chOff x="0" y="0"/>
            <a:chExt cx="11253787" cy="5491099"/>
          </a:xfrm>
        </p:grpSpPr>
        <p:sp>
          <p:nvSpPr>
            <p:cNvPr id="12" name="Shape 990">
              <a:extLst>
                <a:ext uri="{FF2B5EF4-FFF2-40B4-BE49-F238E27FC236}">
                  <a16:creationId xmlns:a16="http://schemas.microsoft.com/office/drawing/2014/main" id="{A6E51E7E-BD45-B8A7-42E9-F58D468D150C}"/>
                </a:ext>
              </a:extLst>
            </p:cNvPr>
            <p:cNvSpPr/>
            <p:nvPr/>
          </p:nvSpPr>
          <p:spPr>
            <a:xfrm>
              <a:off x="0" y="0"/>
              <a:ext cx="2590863" cy="762000"/>
            </a:xfrm>
            <a:custGeom>
              <a:avLst/>
              <a:gdLst/>
              <a:ahLst/>
              <a:cxnLst/>
              <a:rect l="0" t="0" r="0" b="0"/>
              <a:pathLst>
                <a:path w="2590863" h="762000">
                  <a:moveTo>
                    <a:pt x="0" y="762000"/>
                  </a:moveTo>
                  <a:lnTo>
                    <a:pt x="2590863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Shape 991">
              <a:extLst>
                <a:ext uri="{FF2B5EF4-FFF2-40B4-BE49-F238E27FC236}">
                  <a16:creationId xmlns:a16="http://schemas.microsoft.com/office/drawing/2014/main" id="{3395FEE7-0FDA-BB4F-F47A-FAF9DADB8969}"/>
                </a:ext>
              </a:extLst>
            </p:cNvPr>
            <p:cNvSpPr/>
            <p:nvPr/>
          </p:nvSpPr>
          <p:spPr>
            <a:xfrm>
              <a:off x="0" y="0"/>
              <a:ext cx="704850" cy="1027811"/>
            </a:xfrm>
            <a:custGeom>
              <a:avLst/>
              <a:gdLst/>
              <a:ahLst/>
              <a:cxnLst/>
              <a:rect l="0" t="0" r="0" b="0"/>
              <a:pathLst>
                <a:path w="704850" h="1027811">
                  <a:moveTo>
                    <a:pt x="704850" y="0"/>
                  </a:moveTo>
                  <a:lnTo>
                    <a:pt x="0" y="1027811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8240718-28B0-4CA8-A493-D6DDE4DD5B52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28687" y="1176274"/>
              <a:ext cx="10325100" cy="431482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0D40A2-120A-C211-ED33-E137CFB08200}"/>
                </a:ext>
              </a:extLst>
            </p:cNvPr>
            <p:cNvSpPr/>
            <p:nvPr/>
          </p:nvSpPr>
          <p:spPr>
            <a:xfrm>
              <a:off x="10696892" y="433484"/>
              <a:ext cx="152445" cy="15446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877824">
                <a:lnSpc>
                  <a:spcPct val="107000"/>
                </a:lnSpc>
                <a:spcAft>
                  <a:spcPts val="768"/>
                </a:spcAft>
              </a:pPr>
              <a:r>
                <a:rPr lang="en-JO" sz="864" kern="100">
                  <a:solidFill>
                    <a:srgbClr val="888888"/>
                  </a:solidFill>
                  <a:latin typeface="Palatino Linotype" panose="02040502050505030304" pitchFamily="18" charset="0"/>
                  <a:ea typeface="+mn-ea"/>
                  <a:cs typeface="+mn-cs"/>
                </a:rPr>
                <a:t>20</a:t>
              </a:r>
              <a:endParaRPr lang="en-JO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12E99F-5E39-758E-1742-2BBF67725B69}"/>
                </a:ext>
              </a:extLst>
            </p:cNvPr>
            <p:cNvSpPr/>
            <p:nvPr/>
          </p:nvSpPr>
          <p:spPr>
            <a:xfrm>
              <a:off x="10811446" y="433484"/>
              <a:ext cx="202748" cy="15446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877824">
                <a:lnSpc>
                  <a:spcPct val="107000"/>
                </a:lnSpc>
                <a:spcAft>
                  <a:spcPts val="768"/>
                </a:spcAft>
              </a:pPr>
              <a:r>
                <a:rPr lang="en-JO" sz="864" kern="100">
                  <a:solidFill>
                    <a:srgbClr val="888888"/>
                  </a:solidFill>
                  <a:latin typeface="Palatino Linotype" panose="02040502050505030304" pitchFamily="18" charset="0"/>
                  <a:ea typeface="+mn-ea"/>
                  <a:cs typeface="+mn-cs"/>
                </a:rPr>
                <a:t>XX</a:t>
              </a:r>
              <a:endParaRPr lang="en-JO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72889F-3A55-B47D-4AA9-2FA68A74C824}"/>
                </a:ext>
              </a:extLst>
            </p:cNvPr>
            <p:cNvSpPr/>
            <p:nvPr/>
          </p:nvSpPr>
          <p:spPr>
            <a:xfrm>
              <a:off x="1082040" y="862363"/>
              <a:ext cx="152019" cy="15446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defTabSz="877824">
                <a:lnSpc>
                  <a:spcPct val="107000"/>
                </a:lnSpc>
                <a:spcAft>
                  <a:spcPts val="768"/>
                </a:spcAft>
              </a:pPr>
              <a:r>
                <a:rPr lang="en-JO" sz="864" kern="100">
                  <a:solidFill>
                    <a:srgbClr val="5FA434"/>
                  </a:solidFill>
                  <a:latin typeface="Palatino Linotype" panose="02040502050505030304" pitchFamily="18" charset="0"/>
                  <a:ea typeface="+mn-ea"/>
                  <a:cs typeface="+mn-cs"/>
                </a:rPr>
                <a:t>38</a:t>
              </a:r>
              <a:endParaRPr lang="en-JO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صورة 3" descr="صورة تحتوي على شخص&#10;&#10;تم إنشاء الوصف تلقائياً">
            <a:extLst>
              <a:ext uri="{FF2B5EF4-FFF2-40B4-BE49-F238E27FC236}">
                <a16:creationId xmlns:a16="http://schemas.microsoft.com/office/drawing/2014/main" id="{0F0F812C-BEBF-48FF-902E-577C8E72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75" y="417344"/>
            <a:ext cx="11403261" cy="595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14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A0E6EF7-52A5-3A5B-37E9-E0EAB3FCC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147" y="2467310"/>
            <a:ext cx="8577179" cy="2319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ar-SA" sz="9600" err="1">
                <a:solidFill>
                  <a:srgbClr val="FF0000"/>
                </a:solidFill>
                <a:ea typeface="Calibri"/>
                <a:cs typeface="Arial"/>
              </a:rPr>
              <a:t>Thank</a:t>
            </a:r>
            <a:r>
              <a:rPr lang="ar-SA" sz="9600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ar-SA" sz="9600" err="1">
                <a:solidFill>
                  <a:srgbClr val="FF0000"/>
                </a:solidFill>
                <a:ea typeface="Calibri"/>
                <a:cs typeface="Arial"/>
              </a:rPr>
              <a:t>you</a:t>
            </a:r>
            <a:r>
              <a:rPr lang="ar-SA" sz="9600" dirty="0">
                <a:solidFill>
                  <a:srgbClr val="FF0000"/>
                </a:solidFill>
                <a:ea typeface="Calibri"/>
                <a:cs typeface="Arial"/>
              </a:rPr>
              <a:t> 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573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31252" y="823848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FA534"/>
                </a:solidFill>
                <a:latin typeface="Palatino Linotype"/>
                <a:cs typeface="Palatino Linotype"/>
              </a:rPr>
              <a:t>3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4650" y="1491614"/>
            <a:ext cx="8033384" cy="42537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85"/>
              </a:spcBef>
              <a:tabLst>
                <a:tab pos="2091055" algn="l"/>
                <a:tab pos="3999229" algn="l"/>
              </a:tabLst>
            </a:pPr>
            <a:r>
              <a:rPr sz="2750" spc="10" dirty="0">
                <a:latin typeface="Palatino Linotype"/>
                <a:cs typeface="Palatino Linotype"/>
              </a:rPr>
              <a:t>.</a:t>
            </a:r>
            <a:endParaRPr sz="2750" dirty="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72527" y="704669"/>
            <a:ext cx="4655053" cy="59035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245"/>
              </a:spcBef>
            </a:pPr>
            <a:r>
              <a:rPr spc="-15" dirty="0">
                <a:solidFill>
                  <a:srgbClr val="FF0000"/>
                </a:solidFill>
              </a:rPr>
              <a:t>Thyroid</a:t>
            </a:r>
            <a:r>
              <a:rPr lang="ar-SA" spc="-15" dirty="0">
                <a:solidFill>
                  <a:srgbClr val="FF0000"/>
                </a:solidFill>
              </a:rPr>
              <a:t> </a:t>
            </a:r>
            <a:r>
              <a:rPr spc="-88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Nodule</a:t>
            </a:r>
            <a:endParaRPr lang="ar-SA">
              <a:ea typeface="Calibri Light"/>
              <a:cs typeface="Calibri Light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06D2271E-25F4-DD03-04D4-0AB5EB54CAFA}"/>
              </a:ext>
            </a:extLst>
          </p:cNvPr>
          <p:cNvSpPr txBox="1"/>
          <p:nvPr/>
        </p:nvSpPr>
        <p:spPr>
          <a:xfrm>
            <a:off x="571083" y="1503774"/>
            <a:ext cx="11072196" cy="2343941"/>
          </a:xfrm>
          <a:prstGeom prst="rect">
            <a:avLst/>
          </a:prstGeom>
        </p:spPr>
        <p:txBody>
          <a:bodyPr vert="horz" wrap="square" lIns="0" tIns="48260" rIns="0" bIns="0" rtlCol="0" anchor="t">
            <a:spAutoFit/>
          </a:bodyPr>
          <a:lstStyle>
            <a:defPPr>
              <a:defRPr lang="en-J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785" marR="148590" indent="-172720" algn="just">
              <a:lnSpc>
                <a:spcPts val="2270"/>
              </a:lnSpc>
              <a:spcBef>
                <a:spcPts val="380"/>
              </a:spcBef>
              <a:buFont typeface="Arial MT"/>
              <a:buChar char="•"/>
              <a:tabLst>
                <a:tab pos="185420" algn="l"/>
              </a:tabLst>
            </a:pPr>
            <a:r>
              <a:rPr sz="3200" b="1" spc="-5" dirty="0">
                <a:latin typeface="Calibri"/>
                <a:cs typeface="Calibri"/>
              </a:rPr>
              <a:t>The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most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common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lump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in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lang="ar-SA" sz="3200" b="1" dirty="0">
                <a:latin typeface="Calibri"/>
                <a:cs typeface="Calibri"/>
              </a:rPr>
              <a:t> </a:t>
            </a:r>
            <a:r>
              <a:rPr sz="3200" b="1" spc="-46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thyroid </a:t>
            </a:r>
            <a:r>
              <a:rPr sz="3200" b="1" spc="-5" dirty="0">
                <a:latin typeface="Calibri"/>
                <a:cs typeface="Calibri"/>
              </a:rPr>
              <a:t>comprises </a:t>
            </a:r>
            <a:r>
              <a:rPr sz="3200" b="1" dirty="0">
                <a:latin typeface="Calibri"/>
                <a:cs typeface="Calibri"/>
              </a:rPr>
              <a:t>a </a:t>
            </a:r>
            <a:r>
              <a:rPr sz="3200" b="1" spc="-5" dirty="0">
                <a:latin typeface="Calibri"/>
                <a:cs typeface="Calibri"/>
              </a:rPr>
              <a:t>dominant</a:t>
            </a:r>
            <a:r>
              <a:rPr lang="ar-SA" sz="3200" b="1" spc="-5" dirty="0">
                <a:latin typeface="Calibri"/>
                <a:cs typeface="Calibri"/>
              </a:rPr>
              <a:t> 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part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multinodular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goiter</a:t>
            </a:r>
            <a:endParaRPr lang="ar-SA" sz="3200">
              <a:latin typeface="Calibri"/>
              <a:ea typeface="Calibri"/>
              <a:cs typeface="Calibri"/>
            </a:endParaRPr>
          </a:p>
          <a:p>
            <a:pPr marL="184785" indent="-172720" algn="just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185420" algn="l"/>
              </a:tabLst>
            </a:pPr>
            <a:r>
              <a:rPr sz="3200" b="1" spc="-10" dirty="0">
                <a:latin typeface="Calibri"/>
                <a:cs typeface="Calibri"/>
              </a:rPr>
              <a:t>More </a:t>
            </a:r>
            <a:r>
              <a:rPr sz="3200" b="1" spc="-5" dirty="0">
                <a:latin typeface="Calibri"/>
                <a:cs typeface="Calibri"/>
              </a:rPr>
              <a:t>common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in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females</a:t>
            </a:r>
            <a:endParaRPr sz="3200">
              <a:latin typeface="Calibri"/>
              <a:ea typeface="Calibri"/>
              <a:cs typeface="Calibri"/>
            </a:endParaRPr>
          </a:p>
          <a:p>
            <a:pPr marL="184785" marR="756285" indent="-172720">
              <a:lnSpc>
                <a:spcPts val="2270"/>
              </a:lnSpc>
              <a:spcBef>
                <a:spcPts val="840"/>
              </a:spcBef>
              <a:buFont typeface="Arial MT"/>
              <a:buChar char="•"/>
              <a:tabLst>
                <a:tab pos="185420" algn="l"/>
              </a:tabLst>
            </a:pPr>
            <a:r>
              <a:rPr sz="3200" b="1" spc="-10" dirty="0">
                <a:latin typeface="Calibri"/>
                <a:cs typeface="Calibri"/>
              </a:rPr>
              <a:t>Found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in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about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5%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lang="ar-SA" sz="3200" b="1" dirty="0">
                <a:latin typeface="Calibri"/>
                <a:cs typeface="Calibri"/>
              </a:rPr>
              <a:t> </a:t>
            </a:r>
            <a:r>
              <a:rPr sz="3200" b="1" spc="-459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general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population.</a:t>
            </a:r>
            <a:endParaRPr sz="3200">
              <a:latin typeface="Calibri"/>
              <a:ea typeface="Calibri"/>
              <a:cs typeface="Calibri"/>
            </a:endParaRPr>
          </a:p>
          <a:p>
            <a:pPr marL="184785" indent="-172720">
              <a:lnSpc>
                <a:spcPts val="2395"/>
              </a:lnSpc>
              <a:spcBef>
                <a:spcPts val="515"/>
              </a:spcBef>
              <a:buFont typeface="Arial MT"/>
              <a:buChar char="•"/>
              <a:tabLst>
                <a:tab pos="185420" algn="l"/>
              </a:tabLst>
            </a:pPr>
            <a:r>
              <a:rPr sz="3200" b="1" spc="-10" dirty="0">
                <a:latin typeface="Calibri"/>
                <a:cs typeface="Calibri"/>
              </a:rPr>
              <a:t>Thyroid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cancer accounts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for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4 </a:t>
            </a:r>
            <a:r>
              <a:rPr sz="3200" b="1" spc="-20" dirty="0">
                <a:latin typeface="Calibri"/>
                <a:cs typeface="Calibri"/>
              </a:rPr>
              <a:t>to</a:t>
            </a:r>
            <a:endParaRPr sz="3200">
              <a:latin typeface="Calibri"/>
              <a:ea typeface="Calibri"/>
              <a:cs typeface="Calibri"/>
            </a:endParaRPr>
          </a:p>
          <a:p>
            <a:pPr marL="184785">
              <a:lnSpc>
                <a:spcPts val="2395"/>
              </a:lnSpc>
            </a:pPr>
            <a:r>
              <a:rPr sz="3200" b="1" dirty="0">
                <a:latin typeface="Calibri"/>
                <a:cs typeface="Calibri"/>
              </a:rPr>
              <a:t>6.5%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all</a:t>
            </a:r>
            <a:r>
              <a:rPr sz="3200" b="1" spc="-10" dirty="0">
                <a:latin typeface="Calibri"/>
                <a:cs typeface="Calibri"/>
              </a:rPr>
              <a:t> thyroid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nodules.</a:t>
            </a:r>
            <a:endParaRPr sz="3200">
              <a:latin typeface="Calibri"/>
              <a:ea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DD338E-44B9-BF6E-3003-460423ADBFC8}"/>
              </a:ext>
            </a:extLst>
          </p:cNvPr>
          <p:cNvSpPr txBox="1"/>
          <p:nvPr/>
        </p:nvSpPr>
        <p:spPr>
          <a:xfrm>
            <a:off x="575929" y="4058142"/>
            <a:ext cx="11997928" cy="22276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40"/>
              </a:spcBef>
            </a:pP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Calibri"/>
              </a:rPr>
              <a:t>Not a pathological entity in  themselves but are clinical  manifestations of a wide  range of thyroid diseases.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chemeClr val="bg1">
                  <a:lumMod val="1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12700">
              <a:lnSpc>
                <a:spcPts val="2760"/>
              </a:lnSpc>
            </a:pP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Calibri"/>
              </a:rPr>
              <a:t>Classified as multiple or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12700">
              <a:lnSpc>
                <a:spcPts val="2760"/>
              </a:lnSpc>
            </a:pP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Calibri"/>
              </a:rPr>
              <a:t>solitary lumps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81698" y="419611"/>
            <a:ext cx="11427627" cy="1536446"/>
          </a:xfrm>
          <a:prstGeom prst="rect">
            <a:avLst/>
          </a:prstGeom>
        </p:spPr>
        <p:txBody>
          <a:bodyPr vert="horz" wrap="square" lIns="0" tIns="6985" rIns="0" bIns="0" rtlCol="0" anchor="t">
            <a:spAutoFit/>
          </a:bodyPr>
          <a:lstStyle/>
          <a:p>
            <a:pPr marL="241300" marR="5080" indent="-228600">
              <a:lnSpc>
                <a:spcPct val="120500"/>
              </a:lnSpc>
              <a:spcBef>
                <a:spcPts val="55"/>
              </a:spcBef>
              <a:buClr>
                <a:srgbClr val="5FA534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800" b="1" spc="20" dirty="0">
                <a:latin typeface="Palatino Linotype"/>
                <a:cs typeface="Palatino Linotype"/>
              </a:rPr>
              <a:t>Thyroid</a:t>
            </a:r>
            <a:r>
              <a:rPr sz="2800" b="1" spc="-160" dirty="0">
                <a:latin typeface="Palatino Linotype"/>
                <a:cs typeface="Palatino Linotype"/>
              </a:rPr>
              <a:t> </a:t>
            </a:r>
            <a:r>
              <a:rPr sz="2800" b="1" spc="30" dirty="0">
                <a:latin typeface="Palatino Linotype"/>
                <a:cs typeface="Palatino Linotype"/>
              </a:rPr>
              <a:t>nodules</a:t>
            </a:r>
            <a:r>
              <a:rPr sz="2800" b="1" spc="-195" dirty="0">
                <a:latin typeface="Palatino Linotype"/>
                <a:cs typeface="Palatino Linotype"/>
              </a:rPr>
              <a:t> </a:t>
            </a:r>
            <a:r>
              <a:rPr sz="2800" b="1" spc="35" dirty="0">
                <a:latin typeface="Palatino Linotype"/>
                <a:cs typeface="Palatino Linotype"/>
              </a:rPr>
              <a:t>are</a:t>
            </a:r>
            <a:r>
              <a:rPr sz="2800" b="1" spc="-160" dirty="0">
                <a:latin typeface="Palatino Linotype"/>
                <a:cs typeface="Palatino Linotype"/>
              </a:rPr>
              <a:t> </a:t>
            </a:r>
            <a:r>
              <a:rPr sz="2800" b="1" spc="25" dirty="0">
                <a:latin typeface="Palatino Linotype"/>
                <a:cs typeface="Palatino Linotype"/>
              </a:rPr>
              <a:t>common,</a:t>
            </a:r>
            <a:r>
              <a:rPr sz="2800" b="1" spc="-180" dirty="0">
                <a:latin typeface="Palatino Linotype"/>
                <a:cs typeface="Palatino Linotype"/>
              </a:rPr>
              <a:t> </a:t>
            </a:r>
            <a:r>
              <a:rPr sz="2800" b="1" dirty="0">
                <a:latin typeface="Palatino Linotype"/>
                <a:cs typeface="Palatino Linotype"/>
              </a:rPr>
              <a:t>with</a:t>
            </a:r>
            <a:r>
              <a:rPr sz="2800" b="1" spc="-75" dirty="0">
                <a:latin typeface="Palatino Linotype"/>
                <a:cs typeface="Palatino Linotype"/>
              </a:rPr>
              <a:t> </a:t>
            </a:r>
            <a:r>
              <a:rPr sz="2800" b="1" spc="30" dirty="0">
                <a:latin typeface="Palatino Linotype"/>
                <a:cs typeface="Palatino Linotype"/>
              </a:rPr>
              <a:t>up</a:t>
            </a:r>
            <a:r>
              <a:rPr sz="2800" b="1" spc="-10" dirty="0">
                <a:latin typeface="Palatino Linotype"/>
                <a:cs typeface="Palatino Linotype"/>
              </a:rPr>
              <a:t> </a:t>
            </a:r>
            <a:r>
              <a:rPr sz="2800" b="1" spc="10" dirty="0">
                <a:latin typeface="Palatino Linotype"/>
                <a:cs typeface="Palatino Linotype"/>
              </a:rPr>
              <a:t>to</a:t>
            </a:r>
            <a:r>
              <a:rPr sz="2800" b="1" spc="-40" dirty="0">
                <a:latin typeface="Palatino Linotype"/>
                <a:cs typeface="Palatino Linotype"/>
              </a:rPr>
              <a:t> </a:t>
            </a:r>
            <a:r>
              <a:rPr sz="2800" b="1" spc="35" dirty="0">
                <a:latin typeface="Palatino Linotype"/>
                <a:cs typeface="Palatino Linotype"/>
              </a:rPr>
              <a:t>8%</a:t>
            </a:r>
            <a:r>
              <a:rPr sz="2800" b="1" spc="-50" dirty="0">
                <a:latin typeface="Palatino Linotype"/>
                <a:cs typeface="Palatino Linotype"/>
              </a:rPr>
              <a:t> </a:t>
            </a:r>
            <a:r>
              <a:rPr sz="2800" b="1" spc="10" dirty="0">
                <a:latin typeface="Palatino Linotype"/>
                <a:cs typeface="Palatino Linotype"/>
              </a:rPr>
              <a:t>of</a:t>
            </a:r>
            <a:r>
              <a:rPr sz="2800" b="1" spc="-5" dirty="0">
                <a:latin typeface="Palatino Linotype"/>
                <a:cs typeface="Palatino Linotype"/>
              </a:rPr>
              <a:t> </a:t>
            </a:r>
            <a:r>
              <a:rPr sz="2800" b="1" spc="20" dirty="0">
                <a:latin typeface="Palatino Linotype"/>
                <a:cs typeface="Palatino Linotype"/>
              </a:rPr>
              <a:t>the</a:t>
            </a:r>
            <a:r>
              <a:rPr sz="2800" b="1" spc="-80" dirty="0">
                <a:latin typeface="Palatino Linotype"/>
                <a:cs typeface="Palatino Linotype"/>
              </a:rPr>
              <a:t> </a:t>
            </a:r>
            <a:r>
              <a:rPr sz="2800" b="1" spc="30" dirty="0">
                <a:latin typeface="Palatino Linotype"/>
                <a:cs typeface="Palatino Linotype"/>
              </a:rPr>
              <a:t>adult</a:t>
            </a:r>
            <a:r>
              <a:rPr sz="2800" b="1" spc="-195" dirty="0">
                <a:latin typeface="Palatino Linotype"/>
                <a:cs typeface="Palatino Linotype"/>
              </a:rPr>
              <a:t> </a:t>
            </a:r>
            <a:r>
              <a:rPr sz="2800" b="1" spc="25" dirty="0">
                <a:latin typeface="Palatino Linotype"/>
                <a:cs typeface="Palatino Linotype"/>
              </a:rPr>
              <a:t>population</a:t>
            </a:r>
            <a:r>
              <a:rPr sz="2800" b="1" spc="-229" dirty="0">
                <a:latin typeface="Palatino Linotype"/>
                <a:cs typeface="Palatino Linotype"/>
              </a:rPr>
              <a:t> </a:t>
            </a:r>
            <a:r>
              <a:rPr sz="2800" b="1" spc="30" dirty="0">
                <a:latin typeface="Palatino Linotype"/>
                <a:cs typeface="Palatino Linotype"/>
              </a:rPr>
              <a:t>having</a:t>
            </a:r>
            <a:r>
              <a:rPr lang="ar-SA" sz="2800" b="1" spc="30" dirty="0">
                <a:latin typeface="Palatino Linotype"/>
                <a:cs typeface="Palatino Linotype"/>
              </a:rPr>
              <a:t> </a:t>
            </a:r>
            <a:r>
              <a:rPr sz="2800" b="1" spc="-484" dirty="0">
                <a:latin typeface="Palatino Linotype"/>
                <a:cs typeface="Palatino Linotype"/>
              </a:rPr>
              <a:t> </a:t>
            </a:r>
            <a:r>
              <a:rPr sz="2800" b="1" spc="25" dirty="0">
                <a:latin typeface="Palatino Linotype"/>
                <a:cs typeface="Palatino Linotype"/>
              </a:rPr>
              <a:t>palpable</a:t>
            </a:r>
            <a:r>
              <a:rPr sz="2800" b="1" spc="-165" dirty="0">
                <a:latin typeface="Palatino Linotype"/>
                <a:cs typeface="Palatino Linotype"/>
              </a:rPr>
              <a:t> </a:t>
            </a:r>
            <a:r>
              <a:rPr sz="2800" b="1" spc="20" dirty="0">
                <a:latin typeface="Palatino Linotype"/>
                <a:cs typeface="Palatino Linotype"/>
              </a:rPr>
              <a:t>nodules.</a:t>
            </a:r>
            <a:r>
              <a:rPr sz="2800" b="1" spc="-175" dirty="0">
                <a:latin typeface="Palatino Linotype"/>
                <a:cs typeface="Palatino Linotype"/>
              </a:rPr>
              <a:t> </a:t>
            </a:r>
            <a:r>
              <a:rPr sz="2800" b="1" spc="15" dirty="0">
                <a:latin typeface="Palatino Linotype"/>
                <a:cs typeface="Palatino Linotype"/>
              </a:rPr>
              <a:t>With</a:t>
            </a:r>
            <a:r>
              <a:rPr sz="2800" b="1" spc="-160" dirty="0">
                <a:latin typeface="Palatino Linotype"/>
                <a:cs typeface="Palatino Linotype"/>
              </a:rPr>
              <a:t> </a:t>
            </a:r>
            <a:r>
              <a:rPr sz="2800" b="1" spc="20" dirty="0">
                <a:latin typeface="Palatino Linotype"/>
                <a:cs typeface="Palatino Linotype"/>
              </a:rPr>
              <a:t>the</a:t>
            </a:r>
            <a:r>
              <a:rPr sz="2800" b="1" spc="-10" dirty="0">
                <a:latin typeface="Palatino Linotype"/>
                <a:cs typeface="Palatino Linotype"/>
              </a:rPr>
              <a:t> </a:t>
            </a:r>
            <a:r>
              <a:rPr sz="2800" b="1" spc="25" dirty="0">
                <a:latin typeface="Palatino Linotype"/>
                <a:cs typeface="Palatino Linotype"/>
              </a:rPr>
              <a:t>use</a:t>
            </a:r>
            <a:r>
              <a:rPr sz="2800" b="1" spc="-85" dirty="0">
                <a:latin typeface="Palatino Linotype"/>
                <a:cs typeface="Palatino Linotype"/>
              </a:rPr>
              <a:t> </a:t>
            </a:r>
            <a:r>
              <a:rPr sz="2800" b="1" spc="10" dirty="0">
                <a:latin typeface="Palatino Linotype"/>
                <a:cs typeface="Palatino Linotype"/>
              </a:rPr>
              <a:t>of</a:t>
            </a:r>
            <a:r>
              <a:rPr sz="2800" b="1" spc="-10" dirty="0">
                <a:latin typeface="Palatino Linotype"/>
                <a:cs typeface="Palatino Linotype"/>
              </a:rPr>
              <a:t> </a:t>
            </a:r>
            <a:r>
              <a:rPr sz="2800" b="1" spc="15" dirty="0">
                <a:latin typeface="Palatino Linotype"/>
                <a:cs typeface="Palatino Linotype"/>
              </a:rPr>
              <a:t>ultrasound,</a:t>
            </a:r>
            <a:r>
              <a:rPr sz="2800" b="1" spc="-185" dirty="0">
                <a:latin typeface="Palatino Linotype"/>
                <a:cs typeface="Palatino Linotype"/>
              </a:rPr>
              <a:t> </a:t>
            </a:r>
            <a:r>
              <a:rPr sz="2800" b="1" spc="30" dirty="0">
                <a:latin typeface="Palatino Linotype"/>
                <a:cs typeface="Palatino Linotype"/>
              </a:rPr>
              <a:t>up</a:t>
            </a:r>
            <a:r>
              <a:rPr sz="2800" b="1" spc="-85" dirty="0">
                <a:latin typeface="Palatino Linotype"/>
                <a:cs typeface="Palatino Linotype"/>
              </a:rPr>
              <a:t> </a:t>
            </a:r>
            <a:r>
              <a:rPr sz="2800" b="1" spc="10" dirty="0">
                <a:latin typeface="Palatino Linotype"/>
                <a:cs typeface="Palatino Linotype"/>
              </a:rPr>
              <a:t>to</a:t>
            </a:r>
            <a:r>
              <a:rPr sz="2800" b="1" spc="-45" dirty="0">
                <a:latin typeface="Palatino Linotype"/>
                <a:cs typeface="Palatino Linotype"/>
              </a:rPr>
              <a:t> </a:t>
            </a:r>
            <a:r>
              <a:rPr sz="2800" b="1" spc="30" dirty="0">
                <a:latin typeface="Palatino Linotype"/>
                <a:cs typeface="Palatino Linotype"/>
              </a:rPr>
              <a:t>10</a:t>
            </a:r>
            <a:r>
              <a:rPr sz="2800" b="1" spc="-90" dirty="0">
                <a:latin typeface="Palatino Linotype"/>
                <a:cs typeface="Palatino Linotype"/>
              </a:rPr>
              <a:t> </a:t>
            </a:r>
            <a:r>
              <a:rPr sz="2800" b="1" spc="20" dirty="0">
                <a:latin typeface="Palatino Linotype"/>
                <a:cs typeface="Palatino Linotype"/>
              </a:rPr>
              <a:t>times</a:t>
            </a:r>
            <a:r>
              <a:rPr sz="2800" b="1" spc="-120" dirty="0">
                <a:latin typeface="Palatino Linotype"/>
                <a:cs typeface="Palatino Linotype"/>
              </a:rPr>
              <a:t> </a:t>
            </a:r>
            <a:r>
              <a:rPr sz="2800" b="1" spc="20" dirty="0">
                <a:latin typeface="Palatino Linotype"/>
                <a:cs typeface="Palatino Linotype"/>
              </a:rPr>
              <a:t>more</a:t>
            </a:r>
            <a:r>
              <a:rPr sz="2800" b="1" spc="-85" dirty="0">
                <a:latin typeface="Palatino Linotype"/>
                <a:cs typeface="Palatino Linotype"/>
              </a:rPr>
              <a:t> </a:t>
            </a:r>
            <a:r>
              <a:rPr sz="2800" b="1" spc="30" dirty="0">
                <a:latin typeface="Palatino Linotype"/>
                <a:cs typeface="Palatino Linotype"/>
              </a:rPr>
              <a:t>nodules</a:t>
            </a:r>
            <a:r>
              <a:rPr lang="ar-SA" sz="2800" b="1" spc="30" dirty="0">
                <a:latin typeface="Palatino Linotype"/>
                <a:cs typeface="Palatino Linotype"/>
              </a:rPr>
              <a:t> </a:t>
            </a:r>
            <a:r>
              <a:rPr sz="2800" b="1" spc="35" dirty="0">
                <a:latin typeface="Palatino Linotype"/>
                <a:cs typeface="Palatino Linotype"/>
              </a:rPr>
              <a:t> are</a:t>
            </a:r>
            <a:r>
              <a:rPr sz="2800" b="1" spc="-95" dirty="0">
                <a:latin typeface="Palatino Linotype"/>
                <a:cs typeface="Palatino Linotype"/>
              </a:rPr>
              <a:t> </a:t>
            </a:r>
            <a:r>
              <a:rPr sz="2800" b="1" spc="20" dirty="0">
                <a:latin typeface="Palatino Linotype"/>
                <a:cs typeface="Palatino Linotype"/>
              </a:rPr>
              <a:t>likely</a:t>
            </a:r>
            <a:r>
              <a:rPr sz="2800" b="1" spc="-200" dirty="0">
                <a:latin typeface="Palatino Linotype"/>
                <a:cs typeface="Palatino Linotype"/>
              </a:rPr>
              <a:t> </a:t>
            </a:r>
            <a:r>
              <a:rPr sz="2800" b="1" spc="10" dirty="0">
                <a:latin typeface="Palatino Linotype"/>
                <a:cs typeface="Palatino Linotype"/>
              </a:rPr>
              <a:t>to</a:t>
            </a:r>
            <a:r>
              <a:rPr sz="2800" b="1" spc="25" dirty="0">
                <a:latin typeface="Palatino Linotype"/>
                <a:cs typeface="Palatino Linotype"/>
              </a:rPr>
              <a:t> </a:t>
            </a:r>
            <a:r>
              <a:rPr sz="2800" b="1" spc="30" dirty="0">
                <a:latin typeface="Palatino Linotype"/>
                <a:cs typeface="Palatino Linotype"/>
              </a:rPr>
              <a:t>be</a:t>
            </a:r>
            <a:r>
              <a:rPr sz="2800" b="1" spc="-90" dirty="0">
                <a:latin typeface="Palatino Linotype"/>
                <a:cs typeface="Palatino Linotype"/>
              </a:rPr>
              <a:t> </a:t>
            </a:r>
            <a:r>
              <a:rPr sz="2800" b="1" spc="20" dirty="0">
                <a:latin typeface="Palatino Linotype"/>
                <a:cs typeface="Palatino Linotype"/>
              </a:rPr>
              <a:t>detected.</a:t>
            </a:r>
            <a:endParaRPr lang="ar-SA" sz="28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023" y="2126364"/>
            <a:ext cx="11243510" cy="4925644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241300" marR="642620" indent="-228600">
              <a:lnSpc>
                <a:spcPct val="101499"/>
              </a:lnSpc>
              <a:spcBef>
                <a:spcPts val="95"/>
              </a:spcBef>
              <a:buClr>
                <a:srgbClr val="5FA534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400" spc="15" dirty="0">
                <a:latin typeface="Palatino Linotype"/>
                <a:cs typeface="Palatino Linotype"/>
              </a:rPr>
              <a:t>They </a:t>
            </a:r>
            <a:r>
              <a:rPr sz="2400" spc="20" dirty="0">
                <a:latin typeface="Palatino Linotype"/>
                <a:cs typeface="Palatino Linotype"/>
              </a:rPr>
              <a:t>are </a:t>
            </a:r>
            <a:r>
              <a:rPr sz="2400" spc="-15" dirty="0">
                <a:latin typeface="Palatino Linotype"/>
                <a:cs typeface="Palatino Linotype"/>
              </a:rPr>
              <a:t>found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spc="35" dirty="0">
                <a:latin typeface="Palatino Linotype"/>
                <a:cs typeface="Palatino Linotype"/>
              </a:rPr>
              <a:t>in </a:t>
            </a:r>
            <a:r>
              <a:rPr sz="2400" b="1" spc="20" dirty="0">
                <a:latin typeface="Palatino Linotype"/>
                <a:cs typeface="Palatino Linotype"/>
              </a:rPr>
              <a:t>4%– </a:t>
            </a:r>
            <a:r>
              <a:rPr sz="2400" b="1" spc="30" dirty="0">
                <a:latin typeface="Palatino Linotype"/>
                <a:cs typeface="Palatino Linotype"/>
              </a:rPr>
              <a:t>8% </a:t>
            </a:r>
            <a:r>
              <a:rPr sz="2400" spc="20" dirty="0">
                <a:latin typeface="Palatino Linotype"/>
                <a:cs typeface="Palatino Linotype"/>
              </a:rPr>
              <a:t>of </a:t>
            </a:r>
            <a:r>
              <a:rPr sz="2400" spc="-10" dirty="0">
                <a:latin typeface="Palatino Linotype"/>
                <a:cs typeface="Palatino Linotype"/>
              </a:rPr>
              <a:t>adults </a:t>
            </a:r>
            <a:r>
              <a:rPr sz="2400" spc="15" dirty="0">
                <a:latin typeface="Palatino Linotype"/>
                <a:cs typeface="Palatino Linotype"/>
              </a:rPr>
              <a:t>by </a:t>
            </a:r>
            <a:r>
              <a:rPr sz="2400" b="1" spc="-10" dirty="0">
                <a:latin typeface="Palatino Linotype"/>
                <a:cs typeface="Palatino Linotype"/>
              </a:rPr>
              <a:t>palpation</a:t>
            </a:r>
            <a:r>
              <a:rPr sz="2400" b="1" spc="-5" dirty="0">
                <a:latin typeface="Palatino Linotype"/>
                <a:cs typeface="Palatino Linotype"/>
              </a:rPr>
              <a:t> </a:t>
            </a:r>
            <a:r>
              <a:rPr sz="2400" spc="10" dirty="0">
                <a:latin typeface="Palatino Linotype"/>
                <a:cs typeface="Palatino Linotype"/>
              </a:rPr>
              <a:t>and </a:t>
            </a:r>
            <a:r>
              <a:rPr sz="2400" spc="35" dirty="0">
                <a:latin typeface="Palatino Linotype"/>
                <a:cs typeface="Palatino Linotype"/>
              </a:rPr>
              <a:t>in </a:t>
            </a:r>
            <a:r>
              <a:rPr sz="2400" b="1" spc="25" dirty="0">
                <a:latin typeface="Palatino Linotype"/>
                <a:cs typeface="Palatino Linotype"/>
              </a:rPr>
              <a:t>13%– </a:t>
            </a:r>
            <a:r>
              <a:rPr sz="2400" b="1" spc="40" dirty="0">
                <a:latin typeface="Palatino Linotype"/>
                <a:cs typeface="Palatino Linotype"/>
              </a:rPr>
              <a:t>67% </a:t>
            </a:r>
            <a:r>
              <a:rPr sz="2400" spc="5" dirty="0">
                <a:latin typeface="Palatino Linotype"/>
                <a:cs typeface="Palatino Linotype"/>
              </a:rPr>
              <a:t>when</a:t>
            </a:r>
            <a:r>
              <a:rPr lang="ar-SA" sz="2400" spc="5" dirty="0">
                <a:latin typeface="Palatino Linotype"/>
                <a:cs typeface="Palatino Linotype"/>
              </a:rPr>
              <a:t> 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b="1" spc="-5" dirty="0">
                <a:latin typeface="Palatino Linotype"/>
                <a:cs typeface="Palatino Linotype"/>
              </a:rPr>
              <a:t>ultrasound</a:t>
            </a:r>
            <a:r>
              <a:rPr sz="2400" b="1" spc="280" dirty="0">
                <a:latin typeface="Palatino Linotype"/>
                <a:cs typeface="Palatino Linotype"/>
              </a:rPr>
              <a:t> </a:t>
            </a:r>
            <a:r>
              <a:rPr sz="2400" spc="10" dirty="0">
                <a:latin typeface="Palatino Linotype"/>
                <a:cs typeface="Palatino Linotype"/>
              </a:rPr>
              <a:t>detection</a:t>
            </a:r>
            <a:r>
              <a:rPr sz="2400" spc="105" dirty="0">
                <a:latin typeface="Palatino Linotype"/>
                <a:cs typeface="Palatino Linotype"/>
              </a:rPr>
              <a:t> </a:t>
            </a:r>
            <a:r>
              <a:rPr sz="2400" spc="30" dirty="0">
                <a:latin typeface="Palatino Linotype"/>
                <a:cs typeface="Palatino Linotype"/>
              </a:rPr>
              <a:t>is</a:t>
            </a:r>
            <a:r>
              <a:rPr sz="2400" spc="-60" dirty="0">
                <a:latin typeface="Palatino Linotype"/>
                <a:cs typeface="Palatino Linotype"/>
              </a:rPr>
              <a:t> </a:t>
            </a:r>
            <a:r>
              <a:rPr sz="2400" spc="-20" dirty="0">
                <a:latin typeface="Palatino Linotype"/>
                <a:cs typeface="Palatino Linotype"/>
              </a:rPr>
              <a:t>used.</a:t>
            </a:r>
            <a:r>
              <a:rPr sz="2400" spc="275" dirty="0">
                <a:latin typeface="Palatino Linotype"/>
                <a:cs typeface="Palatino Linotype"/>
              </a:rPr>
              <a:t> </a:t>
            </a:r>
            <a:r>
              <a:rPr sz="2400" spc="-5" dirty="0">
                <a:latin typeface="Palatino Linotype"/>
                <a:cs typeface="Palatino Linotype"/>
              </a:rPr>
              <a:t>In</a:t>
            </a:r>
            <a:r>
              <a:rPr sz="2400" spc="40" dirty="0">
                <a:latin typeface="Palatino Linotype"/>
                <a:cs typeface="Palatino Linotype"/>
              </a:rPr>
              <a:t> </a:t>
            </a:r>
            <a:r>
              <a:rPr sz="2400" b="1" spc="5" dirty="0">
                <a:latin typeface="Palatino Linotype"/>
                <a:cs typeface="Palatino Linotype"/>
              </a:rPr>
              <a:t>autopsy</a:t>
            </a:r>
            <a:r>
              <a:rPr sz="2400" b="1" spc="165" dirty="0">
                <a:latin typeface="Palatino Linotype"/>
                <a:cs typeface="Palatino Linotype"/>
              </a:rPr>
              <a:t> </a:t>
            </a:r>
            <a:r>
              <a:rPr sz="2400" spc="-5" dirty="0">
                <a:latin typeface="Palatino Linotype"/>
                <a:cs typeface="Palatino Linotype"/>
              </a:rPr>
              <a:t>studies,</a:t>
            </a:r>
            <a:r>
              <a:rPr sz="2400" spc="204" dirty="0">
                <a:latin typeface="Palatino Linotype"/>
                <a:cs typeface="Palatino Linotype"/>
              </a:rPr>
              <a:t> </a:t>
            </a:r>
            <a:r>
              <a:rPr sz="2400" spc="-5" dirty="0">
                <a:latin typeface="Palatino Linotype"/>
                <a:cs typeface="Palatino Linotype"/>
              </a:rPr>
              <a:t>they</a:t>
            </a:r>
            <a:r>
              <a:rPr sz="2400" spc="75" dirty="0">
                <a:latin typeface="Palatino Linotype"/>
                <a:cs typeface="Palatino Linotype"/>
              </a:rPr>
              <a:t> </a:t>
            </a:r>
            <a:r>
              <a:rPr sz="2400" spc="-15" dirty="0">
                <a:latin typeface="Palatino Linotype"/>
                <a:cs typeface="Palatino Linotype"/>
              </a:rPr>
              <a:t>have</a:t>
            </a:r>
            <a:r>
              <a:rPr sz="2400" spc="145" dirty="0">
                <a:latin typeface="Palatino Linotype"/>
                <a:cs typeface="Palatino Linotype"/>
              </a:rPr>
              <a:t> </a:t>
            </a:r>
            <a:r>
              <a:rPr sz="2400" spc="10" dirty="0">
                <a:latin typeface="Palatino Linotype"/>
                <a:cs typeface="Palatino Linotype"/>
              </a:rPr>
              <a:t>a</a:t>
            </a:r>
            <a:r>
              <a:rPr sz="2400" spc="30" dirty="0">
                <a:latin typeface="Palatino Linotype"/>
                <a:cs typeface="Palatino Linotype"/>
              </a:rPr>
              <a:t> </a:t>
            </a:r>
            <a:r>
              <a:rPr sz="2400" spc="-5" dirty="0">
                <a:latin typeface="Palatino Linotype"/>
                <a:cs typeface="Palatino Linotype"/>
              </a:rPr>
              <a:t>prevalence</a:t>
            </a:r>
            <a:r>
              <a:rPr sz="2400" spc="220" dirty="0">
                <a:latin typeface="Palatino Linotype"/>
                <a:cs typeface="Palatino Linotype"/>
              </a:rPr>
              <a:t> </a:t>
            </a:r>
            <a:r>
              <a:rPr sz="2400" spc="20" dirty="0">
                <a:latin typeface="Palatino Linotype"/>
                <a:cs typeface="Palatino Linotype"/>
              </a:rPr>
              <a:t>of</a:t>
            </a:r>
            <a:r>
              <a:rPr lang="ar-SA" sz="2400" spc="20" dirty="0">
                <a:latin typeface="Palatino Linotype"/>
                <a:cs typeface="Palatino Linotype"/>
              </a:rPr>
              <a:t> </a:t>
            </a:r>
            <a:r>
              <a:rPr sz="2400" spc="-450" dirty="0">
                <a:latin typeface="Palatino Linotype"/>
                <a:cs typeface="Palatino Linotype"/>
              </a:rPr>
              <a:t> </a:t>
            </a:r>
            <a:r>
              <a:rPr sz="2400" spc="5" dirty="0">
                <a:latin typeface="Palatino Linotype"/>
                <a:cs typeface="Palatino Linotype"/>
              </a:rPr>
              <a:t>approximately</a:t>
            </a:r>
            <a:r>
              <a:rPr sz="2400" spc="135" dirty="0">
                <a:latin typeface="Palatino Linotype"/>
                <a:cs typeface="Palatino Linotype"/>
              </a:rPr>
              <a:t> </a:t>
            </a:r>
            <a:r>
              <a:rPr sz="2400" spc="35" dirty="0">
                <a:latin typeface="Palatino Linotype"/>
                <a:cs typeface="Palatino Linotype"/>
              </a:rPr>
              <a:t>50%</a:t>
            </a:r>
            <a:r>
              <a:rPr sz="2400" spc="-15" dirty="0">
                <a:latin typeface="Palatino Linotype"/>
                <a:cs typeface="Palatino Linotype"/>
              </a:rPr>
              <a:t> </a:t>
            </a:r>
            <a:r>
              <a:rPr sz="2400" spc="5" dirty="0">
                <a:latin typeface="Palatino Linotype"/>
                <a:cs typeface="Palatino Linotype"/>
              </a:rPr>
              <a:t>.(so</a:t>
            </a:r>
            <a:r>
              <a:rPr sz="2400" spc="80" dirty="0">
                <a:latin typeface="Palatino Linotype"/>
                <a:cs typeface="Palatino Linotype"/>
              </a:rPr>
              <a:t> </a:t>
            </a:r>
            <a:r>
              <a:rPr sz="2400" spc="15" dirty="0">
                <a:latin typeface="Palatino Linotype"/>
                <a:cs typeface="Palatino Linotype"/>
              </a:rPr>
              <a:t>thyroid</a:t>
            </a:r>
            <a:r>
              <a:rPr sz="2400" spc="4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nodules</a:t>
            </a:r>
            <a:r>
              <a:rPr sz="2400" spc="235" dirty="0">
                <a:latin typeface="Palatino Linotype"/>
                <a:cs typeface="Palatino Linotype"/>
              </a:rPr>
              <a:t> </a:t>
            </a:r>
            <a:r>
              <a:rPr sz="2400" spc="20" dirty="0">
                <a:latin typeface="Palatino Linotype"/>
                <a:cs typeface="Palatino Linotype"/>
              </a:rPr>
              <a:t>are</a:t>
            </a:r>
            <a:r>
              <a:rPr sz="2400" spc="-10" dirty="0">
                <a:latin typeface="Palatino Linotype"/>
                <a:cs typeface="Palatino Linotype"/>
              </a:rPr>
              <a:t> </a:t>
            </a:r>
            <a:r>
              <a:rPr sz="2400" spc="30" dirty="0">
                <a:latin typeface="Palatino Linotype"/>
                <a:cs typeface="Palatino Linotype"/>
              </a:rPr>
              <a:t>common</a:t>
            </a:r>
            <a:r>
              <a:rPr sz="2400" spc="15" dirty="0">
                <a:latin typeface="Palatino Linotype"/>
                <a:cs typeface="Palatino Linotype"/>
              </a:rPr>
              <a:t> </a:t>
            </a:r>
            <a:r>
              <a:rPr sz="2400" spc="5" dirty="0">
                <a:latin typeface="Palatino Linotype"/>
                <a:cs typeface="Palatino Linotype"/>
              </a:rPr>
              <a:t>problem).</a:t>
            </a:r>
            <a:endParaRPr lang="ar-SA" sz="2400">
              <a:latin typeface="Palatino Linotype"/>
              <a:cs typeface="Palatino Linotype"/>
            </a:endParaRPr>
          </a:p>
          <a:p>
            <a:pPr marL="241300" indent="-228600">
              <a:lnSpc>
                <a:spcPct val="100000"/>
              </a:lnSpc>
              <a:spcBef>
                <a:spcPts val="1080"/>
              </a:spcBef>
              <a:buClr>
                <a:srgbClr val="5FA534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400" spc="15" dirty="0">
                <a:latin typeface="Palatino Linotype"/>
                <a:cs typeface="Palatino Linotype"/>
              </a:rPr>
              <a:t>The</a:t>
            </a:r>
            <a:r>
              <a:rPr sz="2400" spc="65" dirty="0">
                <a:latin typeface="Palatino Linotype"/>
                <a:cs typeface="Palatino Linotype"/>
              </a:rPr>
              <a:t> </a:t>
            </a:r>
            <a:r>
              <a:rPr sz="2400" spc="-5" dirty="0">
                <a:latin typeface="Palatino Linotype"/>
                <a:cs typeface="Palatino Linotype"/>
              </a:rPr>
              <a:t>prevalence</a:t>
            </a:r>
            <a:r>
              <a:rPr sz="2400" spc="140" dirty="0">
                <a:latin typeface="Palatino Linotype"/>
                <a:cs typeface="Palatino Linotype"/>
              </a:rPr>
              <a:t> </a:t>
            </a:r>
            <a:r>
              <a:rPr sz="2400" spc="20" dirty="0">
                <a:latin typeface="Palatino Linotype"/>
                <a:cs typeface="Palatino Linotype"/>
              </a:rPr>
              <a:t>of</a:t>
            </a:r>
            <a:r>
              <a:rPr sz="2400" spc="35" dirty="0">
                <a:latin typeface="Palatino Linotype"/>
                <a:cs typeface="Palatino Linotype"/>
              </a:rPr>
              <a:t> </a:t>
            </a:r>
            <a:r>
              <a:rPr sz="2400" spc="15" dirty="0">
                <a:latin typeface="Palatino Linotype"/>
                <a:cs typeface="Palatino Linotype"/>
              </a:rPr>
              <a:t>thyroid</a:t>
            </a:r>
            <a:r>
              <a:rPr sz="2400" spc="4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nodules</a:t>
            </a:r>
            <a:r>
              <a:rPr sz="2400" spc="235" dirty="0">
                <a:latin typeface="Palatino Linotype"/>
                <a:cs typeface="Palatino Linotype"/>
              </a:rPr>
              <a:t> </a:t>
            </a:r>
            <a:r>
              <a:rPr sz="2400" spc="25" dirty="0">
                <a:latin typeface="Palatino Linotype"/>
                <a:cs typeface="Palatino Linotype"/>
              </a:rPr>
              <a:t>increases</a:t>
            </a:r>
            <a:r>
              <a:rPr sz="2400" spc="-60" dirty="0">
                <a:latin typeface="Palatino Linotype"/>
                <a:cs typeface="Palatino Linotype"/>
              </a:rPr>
              <a:t> </a:t>
            </a:r>
            <a:r>
              <a:rPr sz="2400" spc="25" dirty="0">
                <a:latin typeface="Palatino Linotype"/>
                <a:cs typeface="Palatino Linotype"/>
              </a:rPr>
              <a:t>with</a:t>
            </a:r>
            <a:r>
              <a:rPr sz="2400" spc="-55" dirty="0">
                <a:latin typeface="Palatino Linotype"/>
                <a:cs typeface="Palatino Linotype"/>
              </a:rPr>
              <a:t> </a:t>
            </a:r>
            <a:r>
              <a:rPr sz="2400" spc="20" dirty="0">
                <a:latin typeface="Palatino Linotype"/>
                <a:cs typeface="Palatino Linotype"/>
              </a:rPr>
              <a:t>age</a:t>
            </a:r>
            <a:r>
              <a:rPr sz="2400" spc="65" dirty="0">
                <a:latin typeface="Palatino Linotype"/>
                <a:cs typeface="Palatino Linotype"/>
              </a:rPr>
              <a:t> </a:t>
            </a:r>
            <a:r>
              <a:rPr sz="2400" spc="10" dirty="0">
                <a:latin typeface="Palatino Linotype"/>
                <a:cs typeface="Palatino Linotype"/>
              </a:rPr>
              <a:t>and</a:t>
            </a:r>
            <a:r>
              <a:rPr sz="2400" spc="40" dirty="0">
                <a:latin typeface="Palatino Linotype"/>
                <a:cs typeface="Palatino Linotype"/>
              </a:rPr>
              <a:t> </a:t>
            </a:r>
            <a:r>
              <a:rPr sz="2400" spc="20" dirty="0">
                <a:latin typeface="Palatino Linotype"/>
                <a:cs typeface="Palatino Linotype"/>
              </a:rPr>
              <a:t>women </a:t>
            </a:r>
            <a:r>
              <a:rPr sz="2400" spc="-15" dirty="0">
                <a:latin typeface="Palatino Linotype"/>
                <a:cs typeface="Palatino Linotype"/>
              </a:rPr>
              <a:t>have</a:t>
            </a:r>
            <a:r>
              <a:rPr sz="2400" spc="140" dirty="0">
                <a:latin typeface="Palatino Linotype"/>
                <a:cs typeface="Palatino Linotype"/>
              </a:rPr>
              <a:t> </a:t>
            </a:r>
            <a:r>
              <a:rPr sz="2400" spc="15" dirty="0">
                <a:latin typeface="Palatino Linotype"/>
                <a:cs typeface="Palatino Linotype"/>
              </a:rPr>
              <a:t>a</a:t>
            </a:r>
            <a:r>
              <a:rPr sz="2400" spc="25" dirty="0">
                <a:latin typeface="Palatino Linotype"/>
                <a:cs typeface="Palatino Linotype"/>
              </a:rPr>
              <a:t> </a:t>
            </a:r>
            <a:r>
              <a:rPr sz="2400" spc="5" dirty="0">
                <a:latin typeface="Palatino Linotype"/>
                <a:cs typeface="Palatino Linotype"/>
              </a:rPr>
              <a:t>higher</a:t>
            </a:r>
            <a:endParaRPr sz="2400" dirty="0">
              <a:latin typeface="Palatino Linotype"/>
              <a:cs typeface="Palatino Linotype"/>
            </a:endParaRPr>
          </a:p>
          <a:p>
            <a:pPr marL="241300">
              <a:lnSpc>
                <a:spcPct val="100000"/>
              </a:lnSpc>
              <a:spcBef>
                <a:spcPts val="110"/>
              </a:spcBef>
            </a:pPr>
            <a:r>
              <a:rPr sz="2400" spc="-5" dirty="0">
                <a:latin typeface="Palatino Linotype"/>
                <a:cs typeface="Palatino Linotype"/>
              </a:rPr>
              <a:t>prevalence</a:t>
            </a:r>
            <a:r>
              <a:rPr sz="2400" spc="120" dirty="0">
                <a:latin typeface="Palatino Linotype"/>
                <a:cs typeface="Palatino Linotype"/>
              </a:rPr>
              <a:t> </a:t>
            </a:r>
            <a:r>
              <a:rPr sz="2400" spc="5" dirty="0">
                <a:latin typeface="Palatino Linotype"/>
                <a:cs typeface="Palatino Linotype"/>
              </a:rPr>
              <a:t>than</a:t>
            </a:r>
            <a:r>
              <a:rPr sz="2400" spc="75" dirty="0">
                <a:latin typeface="Palatino Linotype"/>
                <a:cs typeface="Palatino Linotype"/>
              </a:rPr>
              <a:t> </a:t>
            </a:r>
            <a:r>
              <a:rPr sz="2400" dirty="0">
                <a:latin typeface="Palatino Linotype"/>
                <a:cs typeface="Palatino Linotype"/>
              </a:rPr>
              <a:t>men.</a:t>
            </a:r>
          </a:p>
          <a:p>
            <a:pPr marL="241300" marR="46990" indent="-228600">
              <a:lnSpc>
                <a:spcPct val="104900"/>
              </a:lnSpc>
              <a:spcBef>
                <a:spcPts val="900"/>
              </a:spcBef>
              <a:buClr>
                <a:srgbClr val="5FA534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400" b="1" spc="15" dirty="0">
                <a:solidFill>
                  <a:srgbClr val="FF0000"/>
                </a:solidFill>
                <a:latin typeface="Palatino Linotype"/>
                <a:cs typeface="Palatino Linotype"/>
              </a:rPr>
              <a:t>The</a:t>
            </a:r>
            <a:r>
              <a:rPr sz="2400" b="1" spc="2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400" b="1" spc="10" dirty="0">
                <a:solidFill>
                  <a:srgbClr val="FF0000"/>
                </a:solidFill>
                <a:latin typeface="Palatino Linotype"/>
                <a:cs typeface="Palatino Linotype"/>
              </a:rPr>
              <a:t>primary</a:t>
            </a:r>
            <a:r>
              <a:rPr sz="2400" b="1" spc="14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Palatino Linotype"/>
                <a:cs typeface="Palatino Linotype"/>
              </a:rPr>
              <a:t>aim</a:t>
            </a:r>
            <a:r>
              <a:rPr sz="2400" b="1" spc="12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400" b="1" spc="-40" dirty="0">
                <a:solidFill>
                  <a:srgbClr val="FF0000"/>
                </a:solidFill>
                <a:latin typeface="Palatino Linotype"/>
                <a:cs typeface="Palatino Linotype"/>
              </a:rPr>
              <a:t>in</a:t>
            </a:r>
            <a:r>
              <a:rPr sz="2400" b="1" spc="12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Palatino Linotype"/>
                <a:cs typeface="Palatino Linotype"/>
              </a:rPr>
              <a:t>investigating</a:t>
            </a:r>
            <a:r>
              <a:rPr sz="2400" b="1" spc="37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400" b="1" spc="10" dirty="0">
                <a:solidFill>
                  <a:srgbClr val="FF0000"/>
                </a:solidFill>
                <a:latin typeface="Palatino Linotype"/>
                <a:cs typeface="Palatino Linotype"/>
              </a:rPr>
              <a:t>a</a:t>
            </a:r>
            <a:r>
              <a:rPr sz="2400" b="1" spc="2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Palatino Linotype"/>
                <a:cs typeface="Palatino Linotype"/>
              </a:rPr>
              <a:t>thyroid</a:t>
            </a:r>
            <a:r>
              <a:rPr sz="2400" b="1" spc="27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Palatino Linotype"/>
                <a:cs typeface="Palatino Linotype"/>
              </a:rPr>
              <a:t>nodule</a:t>
            </a:r>
            <a:r>
              <a:rPr sz="2400" b="1" spc="254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400" b="1" spc="-40" dirty="0">
                <a:solidFill>
                  <a:srgbClr val="FF0000"/>
                </a:solidFill>
                <a:latin typeface="Palatino Linotype"/>
                <a:cs typeface="Palatino Linotype"/>
              </a:rPr>
              <a:t>is</a:t>
            </a:r>
            <a:r>
              <a:rPr sz="2400" b="1" spc="13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Palatino Linotype"/>
                <a:cs typeface="Palatino Linotype"/>
              </a:rPr>
              <a:t>to</a:t>
            </a:r>
            <a:r>
              <a:rPr sz="2400" b="1" spc="6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Palatino Linotype"/>
                <a:cs typeface="Palatino Linotype"/>
              </a:rPr>
              <a:t>exclude</a:t>
            </a:r>
            <a:r>
              <a:rPr sz="2400" b="1" spc="254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Palatino Linotype"/>
                <a:cs typeface="Palatino Linotype"/>
              </a:rPr>
              <a:t>the</a:t>
            </a:r>
            <a:r>
              <a:rPr sz="2400" b="1" spc="10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Palatino Linotype"/>
                <a:cs typeface="Palatino Linotype"/>
              </a:rPr>
              <a:t>possibility</a:t>
            </a:r>
            <a:r>
              <a:rPr lang="ar-SA" sz="2400" b="1" spc="-15" dirty="0">
                <a:solidFill>
                  <a:srgbClr val="FF0000"/>
                </a:solidFill>
                <a:latin typeface="Palatino Linotype"/>
                <a:cs typeface="Palatino Linotype"/>
              </a:rPr>
              <a:t> </a:t>
            </a:r>
            <a:r>
              <a:rPr sz="2400" b="1" spc="-44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400" b="1" spc="10" dirty="0">
                <a:solidFill>
                  <a:srgbClr val="FF0000"/>
                </a:solidFill>
                <a:latin typeface="Palatino Linotype"/>
                <a:cs typeface="Palatino Linotype"/>
              </a:rPr>
              <a:t>of</a:t>
            </a:r>
            <a:r>
              <a:rPr sz="2400" b="1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Palatino Linotype"/>
                <a:cs typeface="Palatino Linotype"/>
              </a:rPr>
              <a:t>malignancy.</a:t>
            </a:r>
            <a:endParaRPr sz="2400" dirty="0">
              <a:latin typeface="Palatino Linotype"/>
              <a:cs typeface="Palatino Linotype"/>
            </a:endParaRPr>
          </a:p>
          <a:p>
            <a:pPr marL="241300" marR="5080" indent="-228600">
              <a:lnSpc>
                <a:spcPct val="103699"/>
              </a:lnSpc>
              <a:spcBef>
                <a:spcPts val="930"/>
              </a:spcBef>
              <a:buClr>
                <a:srgbClr val="5FA534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400" b="1" dirty="0">
                <a:latin typeface="Palatino Linotype"/>
                <a:cs typeface="Palatino Linotype"/>
              </a:rPr>
              <a:t>Thyroid </a:t>
            </a:r>
            <a:r>
              <a:rPr sz="2400" b="1" spc="-15" dirty="0">
                <a:latin typeface="Palatino Linotype"/>
                <a:cs typeface="Palatino Linotype"/>
              </a:rPr>
              <a:t>nodule</a:t>
            </a:r>
            <a:r>
              <a:rPr sz="2400" b="1" spc="-10" dirty="0">
                <a:latin typeface="Palatino Linotype"/>
                <a:cs typeface="Palatino Linotype"/>
              </a:rPr>
              <a:t> </a:t>
            </a:r>
            <a:r>
              <a:rPr sz="2400" b="1" spc="-40" dirty="0">
                <a:latin typeface="Palatino Linotype"/>
                <a:cs typeface="Palatino Linotype"/>
              </a:rPr>
              <a:t>is </a:t>
            </a:r>
            <a:r>
              <a:rPr sz="2400" b="1" spc="-10" dirty="0">
                <a:latin typeface="Palatino Linotype"/>
                <a:cs typeface="Palatino Linotype"/>
              </a:rPr>
              <a:t>considered</a:t>
            </a:r>
            <a:r>
              <a:rPr sz="2400" b="1" spc="-5" dirty="0">
                <a:latin typeface="Palatino Linotype"/>
                <a:cs typeface="Palatino Linotype"/>
              </a:rPr>
              <a:t> </a:t>
            </a:r>
            <a:r>
              <a:rPr sz="2400" b="1" spc="25" dirty="0">
                <a:latin typeface="Palatino Linotype"/>
                <a:cs typeface="Palatino Linotype"/>
              </a:rPr>
              <a:t>as </a:t>
            </a:r>
            <a:r>
              <a:rPr sz="2400" b="1" spc="-15" dirty="0">
                <a:latin typeface="Palatino Linotype"/>
                <a:cs typeface="Palatino Linotype"/>
              </a:rPr>
              <a:t>cold,</a:t>
            </a:r>
            <a:r>
              <a:rPr sz="2400" b="1" spc="-10" dirty="0">
                <a:latin typeface="Palatino Linotype"/>
                <a:cs typeface="Palatino Linotype"/>
              </a:rPr>
              <a:t> </a:t>
            </a:r>
            <a:r>
              <a:rPr sz="2400" b="1" spc="35" dirty="0">
                <a:latin typeface="Palatino Linotype"/>
                <a:cs typeface="Palatino Linotype"/>
              </a:rPr>
              <a:t>warm, </a:t>
            </a:r>
            <a:r>
              <a:rPr sz="2400" b="1" spc="10" dirty="0">
                <a:latin typeface="Palatino Linotype"/>
                <a:cs typeface="Palatino Linotype"/>
              </a:rPr>
              <a:t>or </a:t>
            </a:r>
            <a:r>
              <a:rPr sz="2400" b="1" dirty="0">
                <a:latin typeface="Palatino Linotype"/>
                <a:cs typeface="Palatino Linotype"/>
              </a:rPr>
              <a:t>hot. </a:t>
            </a:r>
            <a:r>
              <a:rPr sz="2400" b="1" spc="-15" dirty="0">
                <a:latin typeface="Palatino Linotype"/>
                <a:cs typeface="Palatino Linotype"/>
              </a:rPr>
              <a:t>Cold</a:t>
            </a:r>
            <a:r>
              <a:rPr sz="2400" b="1" spc="-10" dirty="0">
                <a:latin typeface="Palatino Linotype"/>
                <a:cs typeface="Palatino Linotype"/>
              </a:rPr>
              <a:t> thyroid</a:t>
            </a:r>
            <a:r>
              <a:rPr sz="2400" b="1" spc="-5" dirty="0">
                <a:latin typeface="Palatino Linotype"/>
                <a:cs typeface="Palatino Linotype"/>
              </a:rPr>
              <a:t> </a:t>
            </a:r>
            <a:r>
              <a:rPr sz="2400" b="1" spc="-15" dirty="0">
                <a:latin typeface="Palatino Linotype"/>
                <a:cs typeface="Palatino Linotype"/>
              </a:rPr>
              <a:t>nodule</a:t>
            </a:r>
            <a:r>
              <a:rPr sz="2400" b="1" spc="430" dirty="0">
                <a:latin typeface="Palatino Linotype"/>
                <a:cs typeface="Palatino Linotype"/>
              </a:rPr>
              <a:t> </a:t>
            </a:r>
            <a:r>
              <a:rPr sz="2400" b="1" spc="-5" dirty="0">
                <a:latin typeface="Palatino Linotype"/>
                <a:cs typeface="Palatino Linotype"/>
              </a:rPr>
              <a:t>does</a:t>
            </a:r>
            <a:r>
              <a:rPr lang="ar-SA" sz="2400" b="1" spc="-5" dirty="0">
                <a:latin typeface="Palatino Linotype"/>
                <a:cs typeface="Palatino Linotype"/>
              </a:rPr>
              <a:t> </a:t>
            </a:r>
            <a:r>
              <a:rPr sz="2400" b="1" spc="-450" dirty="0">
                <a:latin typeface="Palatino Linotype"/>
                <a:cs typeface="Palatino Linotype"/>
              </a:rPr>
              <a:t> </a:t>
            </a:r>
            <a:r>
              <a:rPr sz="2400" b="1" spc="5" dirty="0">
                <a:latin typeface="Palatino Linotype"/>
                <a:cs typeface="Palatino Linotype"/>
              </a:rPr>
              <a:t>not</a:t>
            </a:r>
            <a:r>
              <a:rPr sz="2400" b="1" spc="35" dirty="0">
                <a:latin typeface="Palatino Linotype"/>
                <a:cs typeface="Palatino Linotype"/>
              </a:rPr>
              <a:t> </a:t>
            </a:r>
            <a:r>
              <a:rPr sz="2400" b="1" spc="5" dirty="0">
                <a:latin typeface="Palatino Linotype"/>
                <a:cs typeface="Palatino Linotype"/>
              </a:rPr>
              <a:t>produce</a:t>
            </a:r>
            <a:r>
              <a:rPr sz="2400" b="1" spc="180" dirty="0">
                <a:latin typeface="Palatino Linotype"/>
                <a:cs typeface="Palatino Linotype"/>
              </a:rPr>
              <a:t> </a:t>
            </a:r>
            <a:r>
              <a:rPr sz="2400" b="1" spc="15" dirty="0">
                <a:latin typeface="Palatino Linotype"/>
                <a:cs typeface="Palatino Linotype"/>
              </a:rPr>
              <a:t>any</a:t>
            </a:r>
            <a:r>
              <a:rPr sz="2400" b="1" spc="70" dirty="0">
                <a:latin typeface="Palatino Linotype"/>
                <a:cs typeface="Palatino Linotype"/>
              </a:rPr>
              <a:t> </a:t>
            </a:r>
            <a:r>
              <a:rPr sz="2400" b="1" spc="10" dirty="0">
                <a:latin typeface="Palatino Linotype"/>
                <a:cs typeface="Palatino Linotype"/>
              </a:rPr>
              <a:t>hormone.</a:t>
            </a:r>
            <a:r>
              <a:rPr sz="2400" b="1" spc="120" dirty="0">
                <a:latin typeface="Palatino Linotype"/>
                <a:cs typeface="Palatino Linotype"/>
              </a:rPr>
              <a:t> </a:t>
            </a:r>
            <a:r>
              <a:rPr sz="2400" b="1" spc="-25" dirty="0">
                <a:latin typeface="Palatino Linotype"/>
                <a:cs typeface="Palatino Linotype"/>
              </a:rPr>
              <a:t>Similarly</a:t>
            </a:r>
            <a:r>
              <a:rPr sz="2400" b="1" spc="15" dirty="0">
                <a:latin typeface="Palatino Linotype"/>
                <a:cs typeface="Palatino Linotype"/>
              </a:rPr>
              <a:t> </a:t>
            </a:r>
            <a:r>
              <a:rPr sz="2400" b="1" spc="-10" dirty="0">
                <a:latin typeface="Palatino Linotype"/>
                <a:cs typeface="Palatino Linotype"/>
              </a:rPr>
              <a:t>thyroid</a:t>
            </a:r>
            <a:r>
              <a:rPr sz="2400" b="1" spc="195" dirty="0">
                <a:latin typeface="Palatino Linotype"/>
                <a:cs typeface="Palatino Linotype"/>
              </a:rPr>
              <a:t> </a:t>
            </a:r>
            <a:r>
              <a:rPr sz="2400" b="1" spc="-15" dirty="0">
                <a:latin typeface="Palatino Linotype"/>
                <a:cs typeface="Palatino Linotype"/>
              </a:rPr>
              <a:t>nodule</a:t>
            </a:r>
            <a:r>
              <a:rPr sz="2400" b="1" spc="250" dirty="0">
                <a:latin typeface="Palatino Linotype"/>
                <a:cs typeface="Palatino Linotype"/>
              </a:rPr>
              <a:t> </a:t>
            </a:r>
            <a:r>
              <a:rPr sz="2400" b="1" spc="-40" dirty="0">
                <a:latin typeface="Palatino Linotype"/>
                <a:cs typeface="Palatino Linotype"/>
              </a:rPr>
              <a:t>is</a:t>
            </a:r>
            <a:r>
              <a:rPr sz="2400" b="1" spc="130" dirty="0">
                <a:latin typeface="Palatino Linotype"/>
                <a:cs typeface="Palatino Linotype"/>
              </a:rPr>
              <a:t> </a:t>
            </a:r>
            <a:r>
              <a:rPr sz="2400" b="1" spc="-10" dirty="0">
                <a:latin typeface="Palatino Linotype"/>
                <a:cs typeface="Palatino Linotype"/>
              </a:rPr>
              <a:t>considered</a:t>
            </a:r>
            <a:r>
              <a:rPr sz="2400" b="1" spc="345" dirty="0">
                <a:latin typeface="Palatino Linotype"/>
                <a:cs typeface="Palatino Linotype"/>
              </a:rPr>
              <a:t> </a:t>
            </a:r>
            <a:r>
              <a:rPr sz="2400" b="1" spc="30" dirty="0">
                <a:latin typeface="Palatino Linotype"/>
                <a:cs typeface="Palatino Linotype"/>
              </a:rPr>
              <a:t>warm</a:t>
            </a:r>
            <a:r>
              <a:rPr sz="2400" b="1" spc="45" dirty="0">
                <a:latin typeface="Palatino Linotype"/>
                <a:cs typeface="Palatino Linotype"/>
              </a:rPr>
              <a:t> </a:t>
            </a:r>
            <a:r>
              <a:rPr sz="2400" b="1" spc="10" dirty="0">
                <a:latin typeface="Palatino Linotype"/>
                <a:cs typeface="Palatino Linotype"/>
              </a:rPr>
              <a:t>or</a:t>
            </a:r>
            <a:r>
              <a:rPr sz="2400" b="1" spc="5" dirty="0">
                <a:latin typeface="Palatino Linotype"/>
                <a:cs typeface="Palatino Linotype"/>
              </a:rPr>
              <a:t> hot</a:t>
            </a:r>
            <a:r>
              <a:rPr lang="ar-SA" sz="2400" b="1" spc="5" dirty="0">
                <a:latin typeface="Palatino Linotype"/>
                <a:cs typeface="Palatino Linotype"/>
              </a:rPr>
              <a:t> </a:t>
            </a:r>
            <a:r>
              <a:rPr sz="2400" b="1" spc="-450" dirty="0">
                <a:latin typeface="Palatino Linotype"/>
                <a:cs typeface="Palatino Linotype"/>
              </a:rPr>
              <a:t> </a:t>
            </a:r>
            <a:r>
              <a:rPr sz="2400" b="1" spc="-20" dirty="0">
                <a:latin typeface="Palatino Linotype"/>
                <a:cs typeface="Palatino Linotype"/>
              </a:rPr>
              <a:t>depending</a:t>
            </a:r>
            <a:r>
              <a:rPr sz="2400" b="1" spc="-15" dirty="0">
                <a:latin typeface="Palatino Linotype"/>
                <a:cs typeface="Palatino Linotype"/>
              </a:rPr>
              <a:t> </a:t>
            </a:r>
            <a:r>
              <a:rPr sz="2400" b="1" spc="15" dirty="0">
                <a:latin typeface="Palatino Linotype"/>
                <a:cs typeface="Palatino Linotype"/>
              </a:rPr>
              <a:t>on </a:t>
            </a:r>
            <a:r>
              <a:rPr sz="2400" b="1" spc="20" dirty="0">
                <a:latin typeface="Palatino Linotype"/>
                <a:cs typeface="Palatino Linotype"/>
              </a:rPr>
              <a:t>amount </a:t>
            </a:r>
            <a:r>
              <a:rPr sz="2400" b="1" spc="10" dirty="0">
                <a:latin typeface="Palatino Linotype"/>
                <a:cs typeface="Palatino Linotype"/>
              </a:rPr>
              <a:t>of </a:t>
            </a:r>
            <a:r>
              <a:rPr sz="2400" b="1" spc="-10" dirty="0">
                <a:latin typeface="Palatino Linotype"/>
                <a:cs typeface="Palatino Linotype"/>
              </a:rPr>
              <a:t>thyroid</a:t>
            </a:r>
            <a:r>
              <a:rPr sz="2400" b="1" spc="-5" dirty="0">
                <a:latin typeface="Palatino Linotype"/>
                <a:cs typeface="Palatino Linotype"/>
              </a:rPr>
              <a:t> </a:t>
            </a:r>
            <a:r>
              <a:rPr sz="2400" b="1" spc="20" dirty="0">
                <a:latin typeface="Palatino Linotype"/>
                <a:cs typeface="Palatino Linotype"/>
              </a:rPr>
              <a:t>hormone </a:t>
            </a:r>
            <a:r>
              <a:rPr sz="2400" b="1" spc="-10" dirty="0">
                <a:latin typeface="Palatino Linotype"/>
                <a:cs typeface="Palatino Linotype"/>
              </a:rPr>
              <a:t>secreted</a:t>
            </a:r>
            <a:r>
              <a:rPr sz="2400" b="1" spc="-5" dirty="0">
                <a:latin typeface="Palatino Linotype"/>
                <a:cs typeface="Palatino Linotype"/>
              </a:rPr>
              <a:t> </a:t>
            </a:r>
            <a:r>
              <a:rPr sz="2400" b="1" spc="5" dirty="0">
                <a:latin typeface="Palatino Linotype"/>
                <a:cs typeface="Palatino Linotype"/>
              </a:rPr>
              <a:t>by </a:t>
            </a:r>
            <a:r>
              <a:rPr sz="2400" b="1" spc="-10" dirty="0">
                <a:latin typeface="Palatino Linotype"/>
                <a:cs typeface="Palatino Linotype"/>
              </a:rPr>
              <a:t>thyroid </a:t>
            </a:r>
            <a:r>
              <a:rPr sz="2400" b="1" spc="-20" dirty="0">
                <a:latin typeface="Palatino Linotype"/>
                <a:cs typeface="Palatino Linotype"/>
              </a:rPr>
              <a:t>tissue</a:t>
            </a:r>
            <a:r>
              <a:rPr sz="2400" b="1" spc="-15" dirty="0">
                <a:latin typeface="Palatino Linotype"/>
                <a:cs typeface="Palatino Linotype"/>
              </a:rPr>
              <a:t> </a:t>
            </a:r>
            <a:r>
              <a:rPr sz="2400" b="1" spc="5" dirty="0">
                <a:latin typeface="Palatino Linotype"/>
                <a:cs typeface="Palatino Linotype"/>
              </a:rPr>
              <a:t>forming</a:t>
            </a:r>
            <a:r>
              <a:rPr lang="ar-SA" sz="2400" b="1" spc="5" dirty="0">
                <a:latin typeface="Palatino Linotype"/>
                <a:cs typeface="Palatino Linotype"/>
              </a:rPr>
              <a:t> </a:t>
            </a:r>
            <a:r>
              <a:rPr sz="2400" b="1" spc="10" dirty="0">
                <a:latin typeface="Palatino Linotype"/>
                <a:cs typeface="Palatino Linotype"/>
              </a:rPr>
              <a:t> </a:t>
            </a:r>
            <a:r>
              <a:rPr sz="2400" b="1" spc="20" dirty="0">
                <a:latin typeface="Palatino Linotype"/>
                <a:cs typeface="Palatino Linotype"/>
              </a:rPr>
              <a:t>adenoma.</a:t>
            </a:r>
            <a:endParaRPr sz="24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9" y="416517"/>
            <a:ext cx="8889197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u="none" spc="-225" dirty="0">
                <a:solidFill>
                  <a:srgbClr val="FF0000"/>
                </a:solidFill>
              </a:rPr>
              <a:t>C</a:t>
            </a:r>
            <a:r>
              <a:rPr sz="3600" b="1" u="none" spc="-35" dirty="0">
                <a:solidFill>
                  <a:srgbClr val="FF0000"/>
                </a:solidFill>
              </a:rPr>
              <a:t>l</a:t>
            </a:r>
            <a:r>
              <a:rPr sz="3600" b="1" u="none" spc="-170" dirty="0">
                <a:solidFill>
                  <a:srgbClr val="FF0000"/>
                </a:solidFill>
              </a:rPr>
              <a:t>a</a:t>
            </a:r>
            <a:r>
              <a:rPr sz="3600" b="1" u="none" spc="-220" dirty="0">
                <a:solidFill>
                  <a:srgbClr val="FF0000"/>
                </a:solidFill>
              </a:rPr>
              <a:t>ssific</a:t>
            </a:r>
            <a:r>
              <a:rPr sz="3600" b="1" u="none" spc="-295" dirty="0">
                <a:solidFill>
                  <a:srgbClr val="FF0000"/>
                </a:solidFill>
              </a:rPr>
              <a:t>a</a:t>
            </a:r>
            <a:r>
              <a:rPr sz="3600" b="1" u="none" spc="-204" dirty="0">
                <a:solidFill>
                  <a:srgbClr val="FF0000"/>
                </a:solidFill>
              </a:rPr>
              <a:t>tio</a:t>
            </a:r>
            <a:r>
              <a:rPr sz="3600" b="1" u="none" spc="-285" dirty="0">
                <a:solidFill>
                  <a:srgbClr val="FF0000"/>
                </a:solidFill>
              </a:rPr>
              <a:t>n</a:t>
            </a:r>
            <a:r>
              <a:rPr sz="3600" b="1" u="none" spc="220" dirty="0">
                <a:solidFill>
                  <a:srgbClr val="FF0000"/>
                </a:solidFill>
              </a:rPr>
              <a:t>-</a:t>
            </a:r>
            <a:r>
              <a:rPr sz="3600" b="1" u="none" spc="-340" dirty="0">
                <a:solidFill>
                  <a:srgbClr val="FF0000"/>
                </a:solidFill>
              </a:rPr>
              <a:t> </a:t>
            </a:r>
            <a:r>
              <a:rPr sz="3600" b="1" u="none" spc="-105" dirty="0">
                <a:solidFill>
                  <a:srgbClr val="FF0000"/>
                </a:solidFill>
              </a:rPr>
              <a:t>c</a:t>
            </a:r>
            <a:r>
              <a:rPr sz="3600" b="1" u="none" spc="-10" dirty="0">
                <a:solidFill>
                  <a:srgbClr val="FF0000"/>
                </a:solidFill>
              </a:rPr>
              <a:t>l</a:t>
            </a:r>
            <a:r>
              <a:rPr sz="3600" b="1" u="none" spc="-100" dirty="0">
                <a:solidFill>
                  <a:srgbClr val="FF0000"/>
                </a:solidFill>
              </a:rPr>
              <a:t>i</a:t>
            </a:r>
            <a:r>
              <a:rPr sz="3600" b="1" u="none" spc="-190" dirty="0">
                <a:solidFill>
                  <a:srgbClr val="FF0000"/>
                </a:solidFill>
              </a:rPr>
              <a:t>n</a:t>
            </a:r>
            <a:r>
              <a:rPr sz="3600" b="1" u="none" spc="-75" dirty="0">
                <a:solidFill>
                  <a:srgbClr val="FF0000"/>
                </a:solidFill>
              </a:rPr>
              <a:t>ical</a:t>
            </a:r>
            <a:r>
              <a:rPr sz="3600" b="1" u="none" spc="-275" dirty="0">
                <a:solidFill>
                  <a:srgbClr val="FF0000"/>
                </a:solidFill>
              </a:rPr>
              <a:t> </a:t>
            </a:r>
            <a:r>
              <a:rPr sz="3600" b="1" u="none" spc="-165" dirty="0">
                <a:solidFill>
                  <a:srgbClr val="FF0000"/>
                </a:solidFill>
              </a:rPr>
              <a:t>an</a:t>
            </a:r>
            <a:r>
              <a:rPr sz="3600" b="1" u="none" spc="-155" dirty="0">
                <a:solidFill>
                  <a:srgbClr val="FF0000"/>
                </a:solidFill>
              </a:rPr>
              <a:t>d</a:t>
            </a:r>
            <a:r>
              <a:rPr sz="3600" b="1" u="none" spc="-275" dirty="0">
                <a:solidFill>
                  <a:srgbClr val="FF0000"/>
                </a:solidFill>
              </a:rPr>
              <a:t> </a:t>
            </a:r>
            <a:r>
              <a:rPr sz="3600" b="1" u="none" spc="-165" dirty="0">
                <a:solidFill>
                  <a:srgbClr val="FF0000"/>
                </a:solidFill>
              </a:rPr>
              <a:t>h</a:t>
            </a:r>
            <a:r>
              <a:rPr sz="3600" b="1" u="none" spc="-125" dirty="0">
                <a:solidFill>
                  <a:srgbClr val="FF0000"/>
                </a:solidFill>
              </a:rPr>
              <a:t>i</a:t>
            </a:r>
            <a:r>
              <a:rPr sz="3600" b="1" u="none" spc="-165" dirty="0">
                <a:solidFill>
                  <a:srgbClr val="FF0000"/>
                </a:solidFill>
              </a:rPr>
              <a:t>s</a:t>
            </a:r>
            <a:r>
              <a:rPr sz="3600" b="1" u="none" spc="-130" dirty="0">
                <a:solidFill>
                  <a:srgbClr val="FF0000"/>
                </a:solidFill>
              </a:rPr>
              <a:t>to</a:t>
            </a:r>
            <a:r>
              <a:rPr sz="3600" b="1" u="none" spc="-165" dirty="0">
                <a:solidFill>
                  <a:srgbClr val="FF0000"/>
                </a:solidFill>
              </a:rPr>
              <a:t>p</a:t>
            </a:r>
            <a:r>
              <a:rPr sz="3600" b="1" u="none" spc="-125" dirty="0">
                <a:solidFill>
                  <a:srgbClr val="FF0000"/>
                </a:solidFill>
              </a:rPr>
              <a:t>a</a:t>
            </a:r>
            <a:r>
              <a:rPr sz="3600" b="1" u="none" spc="-105" dirty="0">
                <a:solidFill>
                  <a:srgbClr val="FF0000"/>
                </a:solidFill>
              </a:rPr>
              <a:t>t</a:t>
            </a:r>
            <a:r>
              <a:rPr sz="3600" b="1" u="none" spc="-185" dirty="0">
                <a:solidFill>
                  <a:srgbClr val="FF0000"/>
                </a:solidFill>
              </a:rPr>
              <a:t>h</a:t>
            </a:r>
            <a:r>
              <a:rPr sz="3600" b="1" u="none" spc="-165" dirty="0">
                <a:solidFill>
                  <a:srgbClr val="FF0000"/>
                </a:solidFill>
              </a:rPr>
              <a:t>o</a:t>
            </a:r>
            <a:r>
              <a:rPr sz="3600" b="1" u="none" spc="-80" dirty="0">
                <a:solidFill>
                  <a:srgbClr val="FF0000"/>
                </a:solidFill>
              </a:rPr>
              <a:t>lo</a:t>
            </a:r>
            <a:r>
              <a:rPr sz="3600" b="1" u="none" spc="-95" dirty="0">
                <a:solidFill>
                  <a:srgbClr val="FF0000"/>
                </a:solidFill>
              </a:rPr>
              <a:t>g</a:t>
            </a:r>
            <a:r>
              <a:rPr sz="3600" b="1" u="none" spc="-85" dirty="0">
                <a:solidFill>
                  <a:srgbClr val="FF0000"/>
                </a:solidFill>
              </a:rPr>
              <a:t>ic</a:t>
            </a:r>
            <a:r>
              <a:rPr sz="3600" b="1" u="none" spc="-130" dirty="0">
                <a:solidFill>
                  <a:srgbClr val="FF0000"/>
                </a:solidFill>
              </a:rPr>
              <a:t>a</a:t>
            </a:r>
            <a:r>
              <a:rPr sz="3600" b="1" u="none" spc="-25" dirty="0">
                <a:solidFill>
                  <a:srgbClr val="FF0000"/>
                </a:solidFill>
              </a:rPr>
              <a:t>l</a:t>
            </a:r>
            <a:endParaRPr lang="ar-SA" sz="3600" b="1">
              <a:solidFill>
                <a:srgbClr val="FF0000"/>
              </a:solidFill>
              <a:ea typeface="Calibri Light"/>
              <a:cs typeface="Calibri Light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83CC458-5D74-2B56-ED23-955A46B175E6}"/>
              </a:ext>
            </a:extLst>
          </p:cNvPr>
          <p:cNvSpPr txBox="1"/>
          <p:nvPr/>
        </p:nvSpPr>
        <p:spPr>
          <a:xfrm>
            <a:off x="-4689" y="980784"/>
            <a:ext cx="8074525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500" b="1" dirty="0">
                <a:latin typeface="Calibri"/>
                <a:ea typeface="Calibri"/>
                <a:cs typeface="+mn-lt"/>
              </a:rPr>
              <a:t>Non-  neoplastic</a:t>
            </a:r>
            <a:endParaRPr lang="ar-SA" sz="4500" dirty="0">
              <a:latin typeface="Calibri"/>
              <a:ea typeface="Calibri"/>
              <a:cs typeface="Calibri"/>
            </a:endParaRPr>
          </a:p>
          <a:p>
            <a:r>
              <a:rPr lang="en-US" sz="2300" b="1" dirty="0">
                <a:latin typeface="Calibri"/>
                <a:ea typeface="Calibri"/>
                <a:cs typeface="Calibri"/>
              </a:rPr>
              <a:t>Hyperplastic  conditions :  Colloid  nodule/nodules</a:t>
            </a:r>
            <a:endParaRPr lang="en-US" dirty="0">
              <a:latin typeface="Century Gothic" panose="020B0502020202020204"/>
              <a:ea typeface="Calibri"/>
              <a:cs typeface="Calibri"/>
            </a:endParaRPr>
          </a:p>
          <a:p>
            <a:r>
              <a:rPr lang="en-US" sz="2300" b="1" dirty="0">
                <a:latin typeface="Calibri"/>
                <a:ea typeface="Calibri"/>
                <a:cs typeface="Calibri"/>
              </a:rPr>
              <a:t>Inflammatory  conditions :  thyroiditis</a:t>
            </a:r>
            <a:endParaRPr lang="en-US" dirty="0"/>
          </a:p>
          <a:p>
            <a:endParaRPr lang="en-US" sz="2300" b="1" dirty="0">
              <a:latin typeface="Calibri"/>
              <a:ea typeface="Calibri"/>
              <a:cs typeface="Calibri"/>
            </a:endParaRPr>
          </a:p>
          <a:p>
            <a:endParaRPr lang="ar-SA" dirty="0">
              <a:cs typeface="Tahoma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28D6437-43FA-7882-F3C3-9C9F956E4684}"/>
              </a:ext>
            </a:extLst>
          </p:cNvPr>
          <p:cNvSpPr txBox="1"/>
          <p:nvPr/>
        </p:nvSpPr>
        <p:spPr>
          <a:xfrm>
            <a:off x="11373" y="2711993"/>
            <a:ext cx="5594684" cy="43063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500" b="1" dirty="0">
                <a:latin typeface="Calibri"/>
                <a:ea typeface="Calibri"/>
                <a:cs typeface="Calibri"/>
              </a:rPr>
              <a:t>Neoplastic</a:t>
            </a:r>
            <a:endParaRPr lang="ar-SA"/>
          </a:p>
          <a:p>
            <a:pPr marL="635" algn="ctr">
              <a:lnSpc>
                <a:spcPts val="2650"/>
              </a:lnSpc>
              <a:spcBef>
                <a:spcPts val="105"/>
              </a:spcBef>
            </a:pPr>
            <a:r>
              <a:rPr lang="en-US" sz="2300" b="1" dirty="0">
                <a:latin typeface="Calibri"/>
                <a:ea typeface="Calibri"/>
                <a:cs typeface="Calibri"/>
              </a:rPr>
              <a:t>Benign :</a:t>
            </a:r>
            <a:endParaRPr lang="en-US" sz="2300" dirty="0">
              <a:latin typeface="Calibri"/>
              <a:ea typeface="Calibri"/>
              <a:cs typeface="Calibri"/>
            </a:endParaRPr>
          </a:p>
          <a:p>
            <a:pPr algn="ctr">
              <a:lnSpc>
                <a:spcPts val="2650"/>
              </a:lnSpc>
            </a:pPr>
            <a:r>
              <a:rPr lang="en-US" sz="2300" b="1" dirty="0">
                <a:latin typeface="Calibri"/>
                <a:ea typeface="Calibri"/>
                <a:cs typeface="Calibri"/>
              </a:rPr>
              <a:t>adenoma, </a:t>
            </a:r>
            <a:r>
              <a:rPr lang="en-US" sz="2300" b="1" dirty="0" err="1">
                <a:latin typeface="Calibri"/>
                <a:ea typeface="Calibri"/>
                <a:cs typeface="Calibri"/>
              </a:rPr>
              <a:t>cys</a:t>
            </a:r>
            <a:endParaRPr lang="en-US" sz="2300" b="1" dirty="0">
              <a:latin typeface="Calibri"/>
              <a:ea typeface="Calibri"/>
              <a:cs typeface="Calibri"/>
            </a:endParaRPr>
          </a:p>
          <a:p>
            <a:pPr algn="ctr">
              <a:lnSpc>
                <a:spcPts val="2650"/>
              </a:lnSpc>
            </a:pPr>
            <a:endParaRPr lang="en-US" sz="2300" b="1" dirty="0">
              <a:latin typeface="Calibri"/>
              <a:ea typeface="Calibri"/>
              <a:cs typeface="Calibri"/>
            </a:endParaRPr>
          </a:p>
          <a:p>
            <a:pPr algn="ctr"/>
            <a:r>
              <a:rPr lang="en-US" sz="2300" b="1" dirty="0">
                <a:latin typeface="Calibri"/>
                <a:ea typeface="Calibri"/>
                <a:cs typeface="Calibri"/>
              </a:rPr>
              <a:t>Malignant</a:t>
            </a:r>
          </a:p>
          <a:p>
            <a:pPr algn="ctr"/>
            <a:r>
              <a:rPr lang="en-US" sz="2300" b="1" dirty="0">
                <a:latin typeface="Calibri"/>
                <a:ea typeface="Calibri"/>
                <a:cs typeface="Calibri"/>
              </a:rPr>
              <a:t>Papillary thyroid cancer</a:t>
            </a:r>
            <a:endParaRPr lang="en-US" sz="4400" dirty="0">
              <a:solidFill>
                <a:srgbClr val="FF0000"/>
              </a:solidFill>
              <a:latin typeface="Calibri Light"/>
              <a:ea typeface="Calibri Light"/>
              <a:cs typeface="Calibri Light"/>
            </a:endParaRPr>
          </a:p>
          <a:p>
            <a:pPr algn="ctr"/>
            <a:r>
              <a:rPr lang="en-US" sz="2300" b="1" dirty="0">
                <a:latin typeface="Calibri"/>
                <a:ea typeface="Calibri"/>
                <a:cs typeface="Calibri"/>
              </a:rPr>
              <a:t>Medullary thyroid cancer</a:t>
            </a:r>
          </a:p>
          <a:p>
            <a:pPr algn="ctr"/>
            <a:r>
              <a:rPr lang="en-US" sz="2300" b="1" dirty="0">
                <a:latin typeface="Calibri"/>
                <a:ea typeface="Calibri"/>
                <a:cs typeface="Calibri"/>
              </a:rPr>
              <a:t>Anaplastic thyroid cancer</a:t>
            </a:r>
          </a:p>
          <a:p>
            <a:pPr algn="ctr"/>
            <a:r>
              <a:rPr lang="en-US" sz="2300" b="1" dirty="0">
                <a:latin typeface="Calibri"/>
                <a:ea typeface="Calibri"/>
                <a:cs typeface="Calibri"/>
              </a:rPr>
              <a:t>Follicular thyroid cancer</a:t>
            </a:r>
          </a:p>
          <a:p>
            <a:pPr algn="ctr"/>
            <a:endParaRPr lang="en-US" sz="2300" b="1" dirty="0">
              <a:latin typeface="Calibri"/>
              <a:ea typeface="Calibri"/>
              <a:cs typeface="Calibri"/>
            </a:endParaRPr>
          </a:p>
          <a:p>
            <a:pPr algn="ctr">
              <a:lnSpc>
                <a:spcPts val="2650"/>
              </a:lnSpc>
            </a:pPr>
            <a:endParaRPr lang="en-US" sz="2300" b="1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E28F7CF-0679-BC03-9EBC-A6DCE2A9861D}"/>
              </a:ext>
            </a:extLst>
          </p:cNvPr>
          <p:cNvSpPr txBox="1"/>
          <p:nvPr/>
        </p:nvSpPr>
        <p:spPr>
          <a:xfrm>
            <a:off x="6683" y="1711157"/>
            <a:ext cx="11871157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f-ZA" sz="4000" err="1"/>
              <a:t>thyroid</a:t>
            </a:r>
            <a:r>
              <a:rPr lang="af-ZA" sz="4000" dirty="0"/>
              <a:t> </a:t>
            </a:r>
            <a:r>
              <a:rPr lang="af-ZA" sz="4000" err="1"/>
              <a:t>nodules</a:t>
            </a:r>
            <a:r>
              <a:rPr lang="af-ZA" sz="4000" dirty="0"/>
              <a:t> are </a:t>
            </a:r>
            <a:r>
              <a:rPr lang="af-ZA" sz="4000" err="1"/>
              <a:t>caused</a:t>
            </a:r>
            <a:r>
              <a:rPr lang="af-ZA" sz="4000" dirty="0"/>
              <a:t> by </a:t>
            </a:r>
            <a:r>
              <a:rPr lang="af-ZA" sz="4000" err="1"/>
              <a:t>an</a:t>
            </a:r>
            <a:r>
              <a:rPr lang="af-ZA" sz="4000" dirty="0"/>
              <a:t> </a:t>
            </a:r>
            <a:r>
              <a:rPr lang="af-ZA" sz="4000" err="1"/>
              <a:t>overgrowth</a:t>
            </a:r>
            <a:r>
              <a:rPr lang="af-ZA" sz="4000" dirty="0"/>
              <a:t> of </a:t>
            </a:r>
            <a:r>
              <a:rPr lang="af-ZA" sz="4000" err="1"/>
              <a:t>cells</a:t>
            </a:r>
            <a:r>
              <a:rPr lang="af-ZA" sz="4000" dirty="0"/>
              <a:t> in </a:t>
            </a:r>
            <a:r>
              <a:rPr lang="af-ZA" sz="4000" err="1"/>
              <a:t>the</a:t>
            </a:r>
            <a:r>
              <a:rPr lang="af-ZA" sz="4000" dirty="0"/>
              <a:t> </a:t>
            </a:r>
            <a:r>
              <a:rPr lang="af-ZA" sz="4000" err="1"/>
              <a:t>thyroid</a:t>
            </a:r>
            <a:r>
              <a:rPr lang="af-ZA" sz="4000" dirty="0"/>
              <a:t> </a:t>
            </a:r>
            <a:r>
              <a:rPr lang="af-ZA" sz="4000" err="1"/>
              <a:t>gland</a:t>
            </a:r>
            <a:r>
              <a:rPr lang="af-ZA" sz="4000" dirty="0"/>
              <a:t>. </a:t>
            </a:r>
            <a:r>
              <a:rPr lang="af-ZA" sz="4000" err="1"/>
              <a:t>These</a:t>
            </a:r>
            <a:r>
              <a:rPr lang="af-ZA" sz="4000" dirty="0"/>
              <a:t> </a:t>
            </a:r>
            <a:r>
              <a:rPr lang="af-ZA" sz="4000" err="1"/>
              <a:t>growths</a:t>
            </a:r>
            <a:r>
              <a:rPr lang="af-ZA" sz="4000" dirty="0"/>
              <a:t> </a:t>
            </a:r>
            <a:r>
              <a:rPr lang="af-ZA" sz="4000" err="1"/>
              <a:t>can</a:t>
            </a:r>
            <a:r>
              <a:rPr lang="af-ZA" sz="4000" dirty="0"/>
              <a:t> </a:t>
            </a:r>
            <a:r>
              <a:rPr lang="af-ZA" sz="4000" err="1"/>
              <a:t>be</a:t>
            </a:r>
            <a:r>
              <a:rPr lang="af-ZA" sz="4000" dirty="0"/>
              <a:t>:</a:t>
            </a:r>
            <a:endParaRPr lang="af-ZA" sz="4000" dirty="0">
              <a:ea typeface="Calibri"/>
              <a:cs typeface="Calibri"/>
            </a:endParaRPr>
          </a:p>
          <a:p>
            <a:pPr>
              <a:buChar char="•"/>
            </a:pPr>
            <a:r>
              <a:rPr lang="af-ZA" sz="4000" err="1"/>
              <a:t>Not</a:t>
            </a:r>
            <a:r>
              <a:rPr lang="af-ZA" sz="4000" dirty="0"/>
              <a:t> </a:t>
            </a:r>
            <a:r>
              <a:rPr lang="af-ZA" sz="4000" err="1"/>
              <a:t>cancer</a:t>
            </a:r>
            <a:r>
              <a:rPr lang="af-ZA" sz="4000" dirty="0"/>
              <a:t> (</a:t>
            </a:r>
            <a:r>
              <a:rPr lang="af-ZA" sz="4000" err="1"/>
              <a:t>benign</a:t>
            </a:r>
            <a:r>
              <a:rPr lang="af-ZA" sz="4000" dirty="0"/>
              <a:t>), </a:t>
            </a:r>
            <a:r>
              <a:rPr lang="af-ZA" sz="4000" err="1"/>
              <a:t>thyroid</a:t>
            </a:r>
            <a:r>
              <a:rPr lang="af-ZA" sz="4000" dirty="0"/>
              <a:t> </a:t>
            </a:r>
            <a:r>
              <a:rPr lang="af-ZA" sz="4000" err="1"/>
              <a:t>cancer</a:t>
            </a:r>
            <a:r>
              <a:rPr lang="af-ZA" sz="4000" dirty="0"/>
              <a:t> (</a:t>
            </a:r>
            <a:r>
              <a:rPr lang="af-ZA" sz="4000" err="1"/>
              <a:t>malignant</a:t>
            </a:r>
            <a:r>
              <a:rPr lang="af-ZA" sz="4000" dirty="0"/>
              <a:t>), </a:t>
            </a:r>
            <a:r>
              <a:rPr lang="af-ZA" sz="4000" err="1"/>
              <a:t>or</a:t>
            </a:r>
            <a:r>
              <a:rPr lang="af-ZA" sz="4000" dirty="0"/>
              <a:t> </a:t>
            </a:r>
            <a:r>
              <a:rPr lang="af-ZA" sz="4000" err="1"/>
              <a:t>very</a:t>
            </a:r>
            <a:r>
              <a:rPr lang="af-ZA" sz="4000" dirty="0"/>
              <a:t> </a:t>
            </a:r>
            <a:r>
              <a:rPr lang="af-ZA" sz="4000" err="1"/>
              <a:t>rarely</a:t>
            </a:r>
            <a:r>
              <a:rPr lang="af-ZA" sz="4000" dirty="0"/>
              <a:t>, </a:t>
            </a:r>
            <a:r>
              <a:rPr lang="af-ZA" sz="4000" err="1"/>
              <a:t>other</a:t>
            </a:r>
            <a:r>
              <a:rPr lang="af-ZA" sz="4000" dirty="0"/>
              <a:t> </a:t>
            </a:r>
            <a:r>
              <a:rPr lang="af-ZA" sz="4000" err="1"/>
              <a:t>cancers</a:t>
            </a:r>
            <a:r>
              <a:rPr lang="af-ZA" sz="4000" dirty="0"/>
              <a:t> </a:t>
            </a:r>
            <a:r>
              <a:rPr lang="af-ZA" sz="4000" err="1"/>
              <a:t>or</a:t>
            </a:r>
            <a:r>
              <a:rPr lang="af-ZA" sz="4000" dirty="0"/>
              <a:t> </a:t>
            </a:r>
            <a:r>
              <a:rPr lang="af-ZA" sz="4000" err="1"/>
              <a:t>infections</a:t>
            </a:r>
            <a:endParaRPr lang="af-ZA" sz="4000">
              <a:ea typeface="Calibri"/>
              <a:cs typeface="Calibri"/>
            </a:endParaRPr>
          </a:p>
          <a:p>
            <a:pPr>
              <a:buChar char="•"/>
            </a:pPr>
            <a:r>
              <a:rPr lang="af-ZA" sz="4000" err="1"/>
              <a:t>Fluid-filled</a:t>
            </a:r>
            <a:r>
              <a:rPr lang="af-ZA" sz="4000" dirty="0"/>
              <a:t> (</a:t>
            </a:r>
            <a:r>
              <a:rPr lang="af-ZA" sz="4000" err="1"/>
              <a:t>cysts</a:t>
            </a:r>
            <a:r>
              <a:rPr lang="af-ZA" sz="4000" dirty="0"/>
              <a:t>)</a:t>
            </a:r>
            <a:endParaRPr lang="af-ZA" sz="4000">
              <a:ea typeface="Calibri"/>
              <a:cs typeface="Calibri"/>
            </a:endParaRPr>
          </a:p>
          <a:p>
            <a:pPr>
              <a:buChar char="•"/>
            </a:pPr>
            <a:r>
              <a:rPr lang="af-ZA" sz="4000" err="1"/>
              <a:t>One</a:t>
            </a:r>
            <a:r>
              <a:rPr lang="af-ZA" sz="4000" dirty="0"/>
              <a:t> nodule </a:t>
            </a:r>
            <a:r>
              <a:rPr lang="af-ZA" sz="4000" err="1"/>
              <a:t>or</a:t>
            </a:r>
            <a:r>
              <a:rPr lang="af-ZA" sz="4000" dirty="0"/>
              <a:t> a </a:t>
            </a:r>
            <a:r>
              <a:rPr lang="af-ZA" sz="4000" err="1"/>
              <a:t>group</a:t>
            </a:r>
            <a:r>
              <a:rPr lang="af-ZA" sz="4000" dirty="0"/>
              <a:t> of </a:t>
            </a:r>
            <a:r>
              <a:rPr lang="af-ZA" sz="4000" err="1"/>
              <a:t>small</a:t>
            </a:r>
            <a:r>
              <a:rPr lang="af-ZA" sz="4000" dirty="0"/>
              <a:t> </a:t>
            </a:r>
            <a:r>
              <a:rPr lang="af-ZA" sz="4000" err="1"/>
              <a:t>nodules</a:t>
            </a:r>
            <a:endParaRPr lang="af-ZA" sz="4000">
              <a:ea typeface="Calibri"/>
              <a:cs typeface="Calibri"/>
            </a:endParaRPr>
          </a:p>
          <a:p>
            <a:pPr>
              <a:buChar char="•"/>
            </a:pPr>
            <a:r>
              <a:rPr lang="af-ZA" sz="4000" err="1"/>
              <a:t>Producing</a:t>
            </a:r>
            <a:r>
              <a:rPr lang="af-ZA" sz="4000" dirty="0"/>
              <a:t> </a:t>
            </a:r>
            <a:r>
              <a:rPr lang="af-ZA" sz="4000" err="1"/>
              <a:t>thyroid</a:t>
            </a:r>
            <a:r>
              <a:rPr lang="af-ZA" sz="4000" dirty="0"/>
              <a:t> </a:t>
            </a:r>
            <a:r>
              <a:rPr lang="af-ZA" sz="4000" err="1"/>
              <a:t>hormones</a:t>
            </a:r>
            <a:r>
              <a:rPr lang="af-ZA" sz="4000" dirty="0"/>
              <a:t> (hot nodule) </a:t>
            </a:r>
            <a:r>
              <a:rPr lang="af-ZA" sz="4000" err="1"/>
              <a:t>or</a:t>
            </a:r>
            <a:r>
              <a:rPr lang="af-ZA" sz="4000" dirty="0"/>
              <a:t> </a:t>
            </a:r>
            <a:r>
              <a:rPr lang="af-ZA" sz="4000" err="1"/>
              <a:t>not</a:t>
            </a:r>
            <a:r>
              <a:rPr lang="af-ZA" sz="4000" dirty="0"/>
              <a:t> </a:t>
            </a:r>
            <a:r>
              <a:rPr lang="af-ZA" sz="4000" err="1"/>
              <a:t>making</a:t>
            </a:r>
            <a:r>
              <a:rPr lang="af-ZA" sz="4000" dirty="0"/>
              <a:t> </a:t>
            </a:r>
            <a:r>
              <a:rPr lang="af-ZA" sz="4000" err="1"/>
              <a:t>thyroid</a:t>
            </a:r>
            <a:r>
              <a:rPr lang="af-ZA" sz="4000" dirty="0"/>
              <a:t> </a:t>
            </a:r>
            <a:r>
              <a:rPr lang="af-ZA" sz="4000" err="1"/>
              <a:t>hormones</a:t>
            </a:r>
            <a:r>
              <a:rPr lang="af-ZA" sz="4000" dirty="0"/>
              <a:t> (</a:t>
            </a:r>
            <a:r>
              <a:rPr lang="af-ZA" sz="4000" err="1"/>
              <a:t>cold</a:t>
            </a:r>
            <a:r>
              <a:rPr lang="af-ZA" sz="4000" dirty="0"/>
              <a:t> nodule)</a:t>
            </a:r>
            <a:endParaRPr lang="ar-SA" sz="4000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FCFE537-69E2-AB12-E072-E6D177F88B2F}"/>
              </a:ext>
            </a:extLst>
          </p:cNvPr>
          <p:cNvSpPr txBox="1"/>
          <p:nvPr/>
        </p:nvSpPr>
        <p:spPr>
          <a:xfrm>
            <a:off x="6683" y="380999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ar-SA" sz="5400" b="1" err="1">
                <a:solidFill>
                  <a:srgbClr val="FF0000"/>
                </a:solidFill>
                <a:ea typeface="Calibri"/>
                <a:cs typeface="Arial"/>
              </a:rPr>
              <a:t>causes</a:t>
            </a:r>
            <a:endParaRPr lang="ar-SA" sz="5400" b="1">
              <a:solidFill>
                <a:srgbClr val="FF0000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610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"/>
            <a:ext cx="2600960" cy="1037590"/>
            <a:chOff x="0" y="63"/>
            <a:chExt cx="2600960" cy="1037590"/>
          </a:xfrm>
        </p:grpSpPr>
        <p:sp>
          <p:nvSpPr>
            <p:cNvPr id="3" name="object 3"/>
            <p:cNvSpPr/>
            <p:nvPr/>
          </p:nvSpPr>
          <p:spPr>
            <a:xfrm>
              <a:off x="4763" y="4825"/>
              <a:ext cx="2591435" cy="762000"/>
            </a:xfrm>
            <a:custGeom>
              <a:avLst/>
              <a:gdLst/>
              <a:ahLst/>
              <a:cxnLst/>
              <a:rect l="l" t="t" r="r" b="b"/>
              <a:pathLst>
                <a:path w="2591435" h="762000">
                  <a:moveTo>
                    <a:pt x="0" y="762000"/>
                  </a:moveTo>
                  <a:lnTo>
                    <a:pt x="259086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3" y="4825"/>
              <a:ext cx="704850" cy="1028065"/>
            </a:xfrm>
            <a:custGeom>
              <a:avLst/>
              <a:gdLst/>
              <a:ahLst/>
              <a:cxnLst/>
              <a:rect l="l" t="t" r="r" b="b"/>
              <a:pathLst>
                <a:path w="704850" h="1028065">
                  <a:moveTo>
                    <a:pt x="704849" y="0"/>
                  </a:moveTo>
                  <a:lnTo>
                    <a:pt x="0" y="102781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3220" y="347966"/>
            <a:ext cx="10109499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011045" algn="l"/>
              </a:tabLst>
            </a:pPr>
            <a:r>
              <a:rPr b="1" spc="135" dirty="0">
                <a:solidFill>
                  <a:srgbClr val="FF0000"/>
                </a:solidFill>
              </a:rPr>
              <a:t>CLINICAL	</a:t>
            </a:r>
            <a:r>
              <a:rPr b="1" spc="105" dirty="0">
                <a:solidFill>
                  <a:srgbClr val="FF0000"/>
                </a:solidFill>
              </a:rPr>
              <a:t>EVALUATION: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1252" y="823848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FA534"/>
                </a:solidFill>
                <a:latin typeface="Palatino Linotype"/>
                <a:cs typeface="Palatino Linotype"/>
              </a:rPr>
              <a:t>5</a:t>
            </a:r>
            <a:endParaRPr sz="9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8106" y="1708353"/>
            <a:ext cx="11569098" cy="3454791"/>
          </a:xfrm>
          <a:prstGeom prst="rect">
            <a:avLst/>
          </a:prstGeom>
        </p:spPr>
        <p:txBody>
          <a:bodyPr vert="horz" wrap="square" lIns="0" tIns="48894" rIns="0" bIns="0" rtlCol="0" anchor="t">
            <a:spAutoFit/>
          </a:bodyPr>
          <a:lstStyle/>
          <a:p>
            <a:pPr marL="241300" marR="139700" indent="-229235">
              <a:lnSpc>
                <a:spcPct val="92200"/>
              </a:lnSpc>
              <a:spcBef>
                <a:spcPts val="384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20" dirty="0">
                <a:latin typeface="Palatino Linotype"/>
                <a:cs typeface="Palatino Linotype"/>
              </a:rPr>
              <a:t>As</a:t>
            </a:r>
            <a:r>
              <a:rPr sz="2800" spc="5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with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20" dirty="0">
                <a:latin typeface="Palatino Linotype"/>
                <a:cs typeface="Palatino Linotype"/>
              </a:rPr>
              <a:t>all</a:t>
            </a:r>
            <a:r>
              <a:rPr sz="2800" dirty="0">
                <a:latin typeface="Palatino Linotype"/>
                <a:cs typeface="Palatino Linotype"/>
              </a:rPr>
              <a:t> </a:t>
            </a:r>
            <a:r>
              <a:rPr sz="2800" spc="5" dirty="0">
                <a:latin typeface="Palatino Linotype"/>
                <a:cs typeface="Palatino Linotype"/>
              </a:rPr>
              <a:t>assessments,</a:t>
            </a:r>
            <a:r>
              <a:rPr sz="2800" spc="185" dirty="0">
                <a:latin typeface="Palatino Linotype"/>
                <a:cs typeface="Palatino Linotype"/>
              </a:rPr>
              <a:t> </a:t>
            </a:r>
            <a:r>
              <a:rPr sz="2800" b="1" spc="10" dirty="0">
                <a:solidFill>
                  <a:srgbClr val="FF0000"/>
                </a:solidFill>
                <a:latin typeface="Palatino Linotype"/>
                <a:cs typeface="Palatino Linotype"/>
              </a:rPr>
              <a:t>a</a:t>
            </a:r>
            <a:r>
              <a:rPr sz="2800" b="1" spc="20" dirty="0">
                <a:solidFill>
                  <a:srgbClr val="FF0000"/>
                </a:solidFill>
                <a:latin typeface="Palatino Linotype"/>
                <a:cs typeface="Palatino Linotype"/>
              </a:rPr>
              <a:t> thorough</a:t>
            </a:r>
            <a:r>
              <a:rPr sz="2800" b="1" spc="1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800" b="1" dirty="0">
                <a:solidFill>
                  <a:srgbClr val="FF0000"/>
                </a:solidFill>
                <a:latin typeface="Palatino Linotype"/>
                <a:cs typeface="Palatino Linotype"/>
              </a:rPr>
              <a:t>history</a:t>
            </a:r>
            <a:r>
              <a:rPr sz="2800" b="1" spc="16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800" b="1" spc="35" dirty="0">
                <a:solidFill>
                  <a:srgbClr val="FF0000"/>
                </a:solidFill>
                <a:latin typeface="Palatino Linotype"/>
                <a:cs typeface="Palatino Linotype"/>
              </a:rPr>
              <a:t>and</a:t>
            </a:r>
            <a:r>
              <a:rPr lang="ar-SA" sz="2800" b="1" spc="35" dirty="0">
                <a:solidFill>
                  <a:srgbClr val="FF0000"/>
                </a:solidFill>
                <a:latin typeface="Palatino Linotype"/>
                <a:cs typeface="Palatino Linotype"/>
              </a:rPr>
              <a:t> </a:t>
            </a:r>
            <a:r>
              <a:rPr sz="2800" b="1" spc="4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800" b="1" spc="20" dirty="0">
                <a:solidFill>
                  <a:srgbClr val="FF0000"/>
                </a:solidFill>
                <a:latin typeface="Palatino Linotype"/>
                <a:cs typeface="Palatino Linotype"/>
              </a:rPr>
              <a:t>examination</a:t>
            </a:r>
            <a:r>
              <a:rPr sz="2800" b="1" spc="1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Palatino Linotype"/>
                <a:cs typeface="Palatino Linotype"/>
              </a:rPr>
              <a:t>is</a:t>
            </a:r>
            <a:r>
              <a:rPr sz="2800" b="1" spc="2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800" b="1" spc="15" dirty="0">
                <a:solidFill>
                  <a:srgbClr val="FF0000"/>
                </a:solidFill>
                <a:latin typeface="Palatino Linotype"/>
                <a:cs typeface="Palatino Linotype"/>
              </a:rPr>
              <a:t>required</a:t>
            </a:r>
            <a:r>
              <a:rPr sz="2800" b="1" spc="8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800" b="1" dirty="0">
                <a:solidFill>
                  <a:srgbClr val="FF0000"/>
                </a:solidFill>
                <a:latin typeface="Palatino Linotype"/>
                <a:cs typeface="Palatino Linotype"/>
              </a:rPr>
              <a:t>in</a:t>
            </a:r>
            <a:r>
              <a:rPr sz="2800" b="1" spc="9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800" b="1" spc="15" dirty="0">
                <a:solidFill>
                  <a:srgbClr val="FF0000"/>
                </a:solidFill>
                <a:latin typeface="Palatino Linotype"/>
                <a:cs typeface="Palatino Linotype"/>
              </a:rPr>
              <a:t>patients</a:t>
            </a:r>
            <a:r>
              <a:rPr sz="2800" b="1" spc="25" dirty="0">
                <a:solidFill>
                  <a:srgbClr val="FF0000"/>
                </a:solidFill>
                <a:latin typeface="Palatino Linotype"/>
                <a:cs typeface="Palatino Linotype"/>
              </a:rPr>
              <a:t> who</a:t>
            </a:r>
            <a:r>
              <a:rPr sz="2800" b="1" spc="1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800" b="1" spc="15" dirty="0">
                <a:solidFill>
                  <a:srgbClr val="FF0000"/>
                </a:solidFill>
                <a:latin typeface="Palatino Linotype"/>
                <a:cs typeface="Palatino Linotype"/>
              </a:rPr>
              <a:t>present</a:t>
            </a:r>
            <a:r>
              <a:rPr sz="2800" b="1" spc="3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800" b="1" dirty="0">
                <a:solidFill>
                  <a:srgbClr val="FF0000"/>
                </a:solidFill>
                <a:latin typeface="Palatino Linotype"/>
                <a:cs typeface="Palatino Linotype"/>
              </a:rPr>
              <a:t>with</a:t>
            </a:r>
            <a:r>
              <a:rPr sz="2800" b="1" spc="8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800" b="1" spc="10" dirty="0">
                <a:solidFill>
                  <a:srgbClr val="FF0000"/>
                </a:solidFill>
                <a:latin typeface="Palatino Linotype"/>
                <a:cs typeface="Palatino Linotype"/>
              </a:rPr>
              <a:t>a</a:t>
            </a:r>
            <a:r>
              <a:rPr lang="ar-SA" sz="2800" b="1" spc="10" dirty="0">
                <a:solidFill>
                  <a:srgbClr val="FF0000"/>
                </a:solidFill>
                <a:latin typeface="Palatino Linotype"/>
                <a:cs typeface="Palatino Linotype"/>
              </a:rPr>
              <a:t> </a:t>
            </a:r>
            <a:r>
              <a:rPr sz="2800" b="1" spc="-67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800" b="1" spc="10" dirty="0">
                <a:solidFill>
                  <a:srgbClr val="FF0000"/>
                </a:solidFill>
                <a:latin typeface="Palatino Linotype"/>
                <a:cs typeface="Palatino Linotype"/>
              </a:rPr>
              <a:t>thyroid</a:t>
            </a:r>
            <a:r>
              <a:rPr sz="2800" b="1" spc="8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800" b="1" spc="25" dirty="0">
                <a:solidFill>
                  <a:srgbClr val="FF0000"/>
                </a:solidFill>
                <a:latin typeface="Palatino Linotype"/>
                <a:cs typeface="Palatino Linotype"/>
              </a:rPr>
              <a:t>nodule.</a:t>
            </a:r>
            <a:endParaRPr lang="ar-SA" sz="2800" dirty="0">
              <a:latin typeface="Palatino Linotype"/>
              <a:cs typeface="Palatino Linotype"/>
            </a:endParaRPr>
          </a:p>
          <a:p>
            <a:pPr marL="241300" marR="5080" indent="-229235">
              <a:lnSpc>
                <a:spcPts val="3010"/>
              </a:lnSpc>
              <a:spcBef>
                <a:spcPts val="109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15" dirty="0">
                <a:latin typeface="Palatino Linotype"/>
                <a:cs typeface="Palatino Linotype"/>
              </a:rPr>
              <a:t>Most</a:t>
            </a:r>
            <a:r>
              <a:rPr sz="2800" spc="45" dirty="0">
                <a:latin typeface="Palatino Linotype"/>
                <a:cs typeface="Palatino Linotype"/>
              </a:rPr>
              <a:t> </a:t>
            </a:r>
            <a:r>
              <a:rPr sz="2800" spc="-25" dirty="0">
                <a:latin typeface="Palatino Linotype"/>
                <a:cs typeface="Palatino Linotype"/>
              </a:rPr>
              <a:t>nodules</a:t>
            </a:r>
            <a:r>
              <a:rPr sz="2800" spc="305" dirty="0">
                <a:latin typeface="Palatino Linotype"/>
                <a:cs typeface="Palatino Linotype"/>
              </a:rPr>
              <a:t> </a:t>
            </a:r>
            <a:r>
              <a:rPr sz="2800" spc="30" dirty="0">
                <a:latin typeface="Palatino Linotype"/>
                <a:cs typeface="Palatino Linotype"/>
              </a:rPr>
              <a:t>are</a:t>
            </a:r>
            <a:r>
              <a:rPr sz="2800" spc="25" dirty="0">
                <a:latin typeface="Palatino Linotype"/>
                <a:cs typeface="Palatino Linotype"/>
              </a:rPr>
              <a:t> </a:t>
            </a:r>
            <a:r>
              <a:rPr sz="2800" b="1" spc="15" dirty="0">
                <a:latin typeface="Palatino Linotype"/>
                <a:cs typeface="Palatino Linotype"/>
              </a:rPr>
              <a:t>asymptomatic</a:t>
            </a:r>
            <a:r>
              <a:rPr sz="2800" b="1" spc="120" dirty="0">
                <a:latin typeface="Palatino Linotype"/>
                <a:cs typeface="Palatino Linotype"/>
              </a:rPr>
              <a:t> </a:t>
            </a:r>
            <a:r>
              <a:rPr sz="2800" spc="10" dirty="0">
                <a:latin typeface="Palatino Linotype"/>
                <a:cs typeface="Palatino Linotype"/>
              </a:rPr>
              <a:t>and </a:t>
            </a:r>
            <a:r>
              <a:rPr sz="2800" spc="30" dirty="0">
                <a:latin typeface="Palatino Linotype"/>
                <a:cs typeface="Palatino Linotype"/>
              </a:rPr>
              <a:t>are</a:t>
            </a:r>
            <a:r>
              <a:rPr sz="2800" spc="10" dirty="0">
                <a:latin typeface="Palatino Linotype"/>
                <a:cs typeface="Palatino Linotype"/>
              </a:rPr>
              <a:t> </a:t>
            </a:r>
            <a:r>
              <a:rPr sz="2800" spc="5" dirty="0">
                <a:latin typeface="Palatino Linotype"/>
                <a:cs typeface="Palatino Linotype"/>
              </a:rPr>
              <a:t>often</a:t>
            </a:r>
            <a:r>
              <a:rPr sz="2800" spc="2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discovered</a:t>
            </a:r>
            <a:r>
              <a:rPr lang="ar-SA" sz="2800" spc="-10" dirty="0">
                <a:latin typeface="Palatino Linotype"/>
                <a:cs typeface="Palatino Linotype"/>
              </a:rPr>
              <a:t> </a:t>
            </a:r>
            <a:r>
              <a:rPr sz="2800" spc="-675" dirty="0">
                <a:latin typeface="Palatino Linotype"/>
                <a:cs typeface="Palatino Linotype"/>
              </a:rPr>
              <a:t> </a:t>
            </a:r>
            <a:r>
              <a:rPr sz="2800" b="1" spc="10" dirty="0">
                <a:latin typeface="Palatino Linotype"/>
                <a:cs typeface="Palatino Linotype"/>
              </a:rPr>
              <a:t>incidentally</a:t>
            </a:r>
            <a:r>
              <a:rPr sz="2800" b="1" spc="180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by</a:t>
            </a:r>
            <a:r>
              <a:rPr sz="2800" spc="85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the</a:t>
            </a:r>
            <a:r>
              <a:rPr sz="2800" spc="75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patient</a:t>
            </a:r>
            <a:r>
              <a:rPr sz="2800" spc="12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or</a:t>
            </a:r>
            <a:r>
              <a:rPr sz="2800" spc="1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their</a:t>
            </a:r>
            <a:r>
              <a:rPr sz="2800" spc="160" dirty="0">
                <a:latin typeface="Palatino Linotype"/>
                <a:cs typeface="Palatino Linotype"/>
              </a:rPr>
              <a:t> </a:t>
            </a:r>
            <a:r>
              <a:rPr sz="2800" spc="25" dirty="0">
                <a:latin typeface="Palatino Linotype"/>
                <a:cs typeface="Palatino Linotype"/>
              </a:rPr>
              <a:t>primary</a:t>
            </a:r>
            <a:r>
              <a:rPr sz="2800" spc="-5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medical</a:t>
            </a:r>
            <a:r>
              <a:rPr lang="ar-SA" sz="2800" dirty="0">
                <a:latin typeface="Palatino Linotype"/>
                <a:cs typeface="Palatino Linotype"/>
              </a:rPr>
              <a:t> </a:t>
            </a:r>
            <a:r>
              <a:rPr sz="2800" spc="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practitioner</a:t>
            </a:r>
            <a:r>
              <a:rPr sz="2800" spc="155" dirty="0">
                <a:latin typeface="Palatino Linotype"/>
                <a:cs typeface="Palatino Linotype"/>
              </a:rPr>
              <a:t> </a:t>
            </a:r>
            <a:r>
              <a:rPr sz="2800" spc="-30" dirty="0">
                <a:latin typeface="Palatino Linotype"/>
                <a:cs typeface="Palatino Linotype"/>
              </a:rPr>
              <a:t>when</a:t>
            </a:r>
            <a:r>
              <a:rPr sz="2800" spc="240" dirty="0">
                <a:latin typeface="Palatino Linotype"/>
                <a:cs typeface="Palatino Linotype"/>
              </a:rPr>
              <a:t> </a:t>
            </a:r>
            <a:r>
              <a:rPr sz="2800" spc="-15" dirty="0">
                <a:latin typeface="Palatino Linotype"/>
                <a:cs typeface="Palatino Linotype"/>
              </a:rPr>
              <a:t>being</a:t>
            </a:r>
            <a:r>
              <a:rPr sz="2800" spc="160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examined</a:t>
            </a:r>
            <a:r>
              <a:rPr sz="2800" spc="160" dirty="0">
                <a:latin typeface="Palatino Linotype"/>
                <a:cs typeface="Palatino Linotype"/>
              </a:rPr>
              <a:t> </a:t>
            </a:r>
            <a:r>
              <a:rPr sz="2800" spc="20" dirty="0">
                <a:latin typeface="Palatino Linotype"/>
                <a:cs typeface="Palatino Linotype"/>
              </a:rPr>
              <a:t>for</a:t>
            </a:r>
            <a:r>
              <a:rPr sz="2800" spc="1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another</a:t>
            </a:r>
            <a:r>
              <a:rPr sz="2800" spc="15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problem.</a:t>
            </a:r>
          </a:p>
          <a:p>
            <a:pPr marL="241300" marR="207645" indent="-229235">
              <a:lnSpc>
                <a:spcPct val="91800"/>
              </a:lnSpc>
              <a:spcBef>
                <a:spcPts val="965"/>
              </a:spcBef>
              <a:buFont typeface="Arial MT"/>
              <a:buChar char="•"/>
              <a:tabLst>
                <a:tab pos="241935" algn="l"/>
                <a:tab pos="4798695" algn="l"/>
              </a:tabLst>
            </a:pPr>
            <a:r>
              <a:rPr sz="2800" spc="-5" dirty="0">
                <a:latin typeface="Palatino Linotype"/>
                <a:cs typeface="Palatino Linotype"/>
              </a:rPr>
              <a:t>With</a:t>
            </a:r>
            <a:r>
              <a:rPr sz="2800" spc="5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the</a:t>
            </a:r>
            <a:r>
              <a:rPr sz="2800" spc="7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increasing</a:t>
            </a:r>
            <a:r>
              <a:rPr sz="2800" spc="170" dirty="0">
                <a:latin typeface="Palatino Linotype"/>
                <a:cs typeface="Palatino Linotype"/>
              </a:rPr>
              <a:t> </a:t>
            </a:r>
            <a:r>
              <a:rPr sz="2800" spc="-15" dirty="0">
                <a:latin typeface="Palatino Linotype"/>
                <a:cs typeface="Palatino Linotype"/>
              </a:rPr>
              <a:t>use</a:t>
            </a:r>
            <a:r>
              <a:rPr sz="2800" spc="15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of</a:t>
            </a:r>
            <a:r>
              <a:rPr sz="2800" spc="4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diagnostic</a:t>
            </a:r>
            <a:r>
              <a:rPr sz="2800" spc="175" dirty="0">
                <a:latin typeface="Palatino Linotype"/>
                <a:cs typeface="Palatino Linotype"/>
              </a:rPr>
              <a:t> </a:t>
            </a:r>
            <a:r>
              <a:rPr sz="2800" spc="5" dirty="0">
                <a:latin typeface="Palatino Linotype"/>
                <a:cs typeface="Palatino Linotype"/>
              </a:rPr>
              <a:t>imaging,</a:t>
            </a:r>
            <a:r>
              <a:rPr sz="2800" spc="120" dirty="0">
                <a:latin typeface="Palatino Linotype"/>
                <a:cs typeface="Palatino Linotype"/>
              </a:rPr>
              <a:t> </a:t>
            </a:r>
            <a:r>
              <a:rPr sz="2800" spc="10" dirty="0">
                <a:latin typeface="Palatino Linotype"/>
                <a:cs typeface="Palatino Linotype"/>
              </a:rPr>
              <a:t>thyroid</a:t>
            </a:r>
            <a:r>
              <a:rPr lang="ar-SA" sz="2800" spc="10" dirty="0">
                <a:latin typeface="Palatino Linotype"/>
                <a:cs typeface="Palatino Linotype"/>
              </a:rPr>
              <a:t> </a:t>
            </a:r>
            <a:r>
              <a:rPr sz="2800" spc="15" dirty="0">
                <a:latin typeface="Palatino Linotype"/>
                <a:cs typeface="Palatino Linotype"/>
              </a:rPr>
              <a:t> </a:t>
            </a:r>
            <a:r>
              <a:rPr sz="2800" spc="-25" dirty="0">
                <a:latin typeface="Palatino Linotype"/>
                <a:cs typeface="Palatino Linotype"/>
              </a:rPr>
              <a:t>nodules</a:t>
            </a:r>
            <a:r>
              <a:rPr sz="2800" spc="315" dirty="0">
                <a:latin typeface="Palatino Linotype"/>
                <a:cs typeface="Palatino Linotype"/>
              </a:rPr>
              <a:t> </a:t>
            </a:r>
            <a:r>
              <a:rPr sz="2800" spc="25" dirty="0">
                <a:latin typeface="Palatino Linotype"/>
                <a:cs typeface="Palatino Linotype"/>
              </a:rPr>
              <a:t>are</a:t>
            </a:r>
            <a:r>
              <a:rPr sz="2800" spc="1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not</a:t>
            </a:r>
            <a:r>
              <a:rPr sz="2800" spc="65" dirty="0">
                <a:latin typeface="Palatino Linotype"/>
                <a:cs typeface="Palatino Linotype"/>
              </a:rPr>
              <a:t> </a:t>
            </a:r>
            <a:r>
              <a:rPr sz="2800" spc="-15" dirty="0">
                <a:latin typeface="Palatino Linotype"/>
                <a:cs typeface="Palatino Linotype"/>
              </a:rPr>
              <a:t>infrequently	</a:t>
            </a:r>
            <a:r>
              <a:rPr sz="2800" spc="-25" dirty="0">
                <a:latin typeface="Palatino Linotype"/>
                <a:cs typeface="Palatino Linotype"/>
              </a:rPr>
              <a:t>detected</a:t>
            </a:r>
            <a:r>
              <a:rPr sz="2800" spc="-20" dirty="0">
                <a:latin typeface="Palatino Linotype"/>
                <a:cs typeface="Palatino Linotype"/>
              </a:rPr>
              <a:t> </a:t>
            </a:r>
            <a:r>
              <a:rPr sz="2800" spc="25" dirty="0">
                <a:latin typeface="Palatino Linotype"/>
                <a:cs typeface="Palatino Linotype"/>
              </a:rPr>
              <a:t>as </a:t>
            </a:r>
            <a:r>
              <a:rPr lang="af-ZA" sz="2800" spc="25" dirty="0">
                <a:latin typeface="Palatino Linotype"/>
                <a:cs typeface="Palatino Linotype"/>
              </a:rPr>
              <a:t>a</a:t>
            </a:r>
            <a:r>
              <a:rPr lang="af-ZA" sz="2800" spc="25" dirty="0" err="1">
                <a:latin typeface="Palatino Linotype"/>
                <a:cs typeface="Palatino Linotype"/>
              </a:rPr>
              <a:t>n</a:t>
            </a:r>
            <a:r>
              <a:rPr sz="2800" spc="25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incidental</a:t>
            </a:r>
            <a:r>
              <a:rPr lang="ar-SA" sz="2800" spc="-10" dirty="0">
                <a:latin typeface="Palatino Linotype"/>
                <a:cs typeface="Palatino Linotype"/>
              </a:rPr>
              <a:t> </a:t>
            </a:r>
            <a:r>
              <a:rPr sz="2800" spc="-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finding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5" dirty="0">
                <a:latin typeface="Palatino Linotype"/>
                <a:cs typeface="Palatino Linotype"/>
              </a:rPr>
              <a:t>on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ultrasounds</a:t>
            </a:r>
            <a:r>
              <a:rPr sz="2800" spc="305" dirty="0">
                <a:latin typeface="Palatino Linotype"/>
                <a:cs typeface="Palatino Linotype"/>
              </a:rPr>
              <a:t> </a:t>
            </a:r>
            <a:r>
              <a:rPr sz="2800" spc="10" dirty="0">
                <a:latin typeface="Palatino Linotype"/>
                <a:cs typeface="Palatino Linotype"/>
              </a:rPr>
              <a:t>and </a:t>
            </a:r>
            <a:r>
              <a:rPr sz="2800" spc="-15" dirty="0">
                <a:latin typeface="Palatino Linotype"/>
                <a:cs typeface="Palatino Linotype"/>
              </a:rPr>
              <a:t>computed</a:t>
            </a:r>
            <a:r>
              <a:rPr sz="2800" spc="310" dirty="0">
                <a:latin typeface="Palatino Linotype"/>
                <a:cs typeface="Palatino Linotype"/>
              </a:rPr>
              <a:t> </a:t>
            </a:r>
            <a:r>
              <a:rPr sz="2800" spc="5" dirty="0">
                <a:latin typeface="Palatino Linotype"/>
                <a:cs typeface="Palatino Linotype"/>
              </a:rPr>
              <a:t>tomography</a:t>
            </a:r>
            <a:r>
              <a:rPr sz="2800" spc="240" dirty="0">
                <a:latin typeface="Palatino Linotype"/>
                <a:cs typeface="Palatino Linotype"/>
              </a:rPr>
              <a:t> </a:t>
            </a:r>
            <a:r>
              <a:rPr sz="2800" spc="-15" dirty="0">
                <a:latin typeface="Palatino Linotype"/>
                <a:cs typeface="Palatino Linotype"/>
              </a:rPr>
              <a:t>(CT)</a:t>
            </a:r>
            <a:r>
              <a:rPr lang="ar-SA" sz="2800" spc="-15" dirty="0">
                <a:latin typeface="Palatino Linotype"/>
                <a:cs typeface="Palatino Linotype"/>
              </a:rPr>
              <a:t> </a:t>
            </a:r>
            <a:r>
              <a:rPr sz="2800" spc="-675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scanning.</a:t>
            </a:r>
            <a:endParaRPr sz="28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ة تحتوي على نص, الإلكترونيات, لقطة شاشة, برمجيات&#10;&#10;تم إنشاء الوصف تلقائياً">
            <a:extLst>
              <a:ext uri="{FF2B5EF4-FFF2-40B4-BE49-F238E27FC236}">
                <a16:creationId xmlns:a16="http://schemas.microsoft.com/office/drawing/2014/main" id="{5ECC1FB5-75FC-429B-56D9-987A4E3D7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1377" y="1782"/>
            <a:ext cx="12354332" cy="685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5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"/>
            <a:ext cx="2600960" cy="1037590"/>
            <a:chOff x="0" y="63"/>
            <a:chExt cx="2600960" cy="1037590"/>
          </a:xfrm>
        </p:grpSpPr>
        <p:sp>
          <p:nvSpPr>
            <p:cNvPr id="3" name="object 3"/>
            <p:cNvSpPr/>
            <p:nvPr/>
          </p:nvSpPr>
          <p:spPr>
            <a:xfrm>
              <a:off x="4763" y="4825"/>
              <a:ext cx="2591435" cy="762000"/>
            </a:xfrm>
            <a:custGeom>
              <a:avLst/>
              <a:gdLst/>
              <a:ahLst/>
              <a:cxnLst/>
              <a:rect l="l" t="t" r="r" b="b"/>
              <a:pathLst>
                <a:path w="2591435" h="762000">
                  <a:moveTo>
                    <a:pt x="0" y="762000"/>
                  </a:moveTo>
                  <a:lnTo>
                    <a:pt x="259086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3" y="4825"/>
              <a:ext cx="704850" cy="1028065"/>
            </a:xfrm>
            <a:custGeom>
              <a:avLst/>
              <a:gdLst/>
              <a:ahLst/>
              <a:cxnLst/>
              <a:rect l="l" t="t" r="r" b="b"/>
              <a:pathLst>
                <a:path w="704850" h="1028065">
                  <a:moveTo>
                    <a:pt x="704849" y="0"/>
                  </a:moveTo>
                  <a:lnTo>
                    <a:pt x="0" y="102781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1449" y="696000"/>
            <a:ext cx="964859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45" dirty="0">
                <a:solidFill>
                  <a:srgbClr val="FF0000"/>
                </a:solidFill>
              </a:rPr>
              <a:t>History</a:t>
            </a:r>
            <a:r>
              <a:rPr spc="300" dirty="0">
                <a:solidFill>
                  <a:srgbClr val="FF0000"/>
                </a:solidFill>
              </a:rPr>
              <a:t> </a:t>
            </a:r>
            <a:r>
              <a:rPr spc="110" dirty="0">
                <a:solidFill>
                  <a:srgbClr val="FF0000"/>
                </a:solidFill>
              </a:rPr>
              <a:t>and</a:t>
            </a:r>
            <a:r>
              <a:rPr spc="300" dirty="0">
                <a:solidFill>
                  <a:srgbClr val="FF0000"/>
                </a:solidFill>
              </a:rPr>
              <a:t> </a:t>
            </a:r>
            <a:r>
              <a:rPr spc="150" dirty="0">
                <a:solidFill>
                  <a:srgbClr val="FF0000"/>
                </a:solidFill>
              </a:rPr>
              <a:t>Examination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6195" y="1974381"/>
            <a:ext cx="10480273" cy="3477234"/>
          </a:xfrm>
          <a:prstGeom prst="rect">
            <a:avLst/>
          </a:prstGeom>
        </p:spPr>
        <p:txBody>
          <a:bodyPr vert="horz" wrap="square" lIns="0" tIns="52705" rIns="0" bIns="0" rtlCol="0" anchor="t">
            <a:spAutoFit/>
          </a:bodyPr>
          <a:lstStyle/>
          <a:p>
            <a:pPr marL="241300" marR="5080" indent="-228600">
              <a:lnSpc>
                <a:spcPts val="3080"/>
              </a:lnSpc>
              <a:spcBef>
                <a:spcPts val="415"/>
              </a:spcBef>
              <a:buFont typeface="Arial MT"/>
              <a:buChar char="•"/>
              <a:tabLst>
                <a:tab pos="241300" algn="l"/>
                <a:tab pos="2139315" algn="l"/>
              </a:tabLst>
            </a:pPr>
            <a:r>
              <a:rPr sz="2800" dirty="0">
                <a:latin typeface="Palatino Linotype"/>
                <a:cs typeface="Palatino Linotype"/>
              </a:rPr>
              <a:t>Regardless</a:t>
            </a:r>
            <a:r>
              <a:rPr sz="2800" spc="16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of</a:t>
            </a:r>
            <a:r>
              <a:rPr sz="2800" spc="114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the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-20" dirty="0">
                <a:latin typeface="Palatino Linotype"/>
                <a:cs typeface="Palatino Linotype"/>
              </a:rPr>
              <a:t>way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20" dirty="0">
                <a:latin typeface="Palatino Linotype"/>
                <a:cs typeface="Palatino Linotype"/>
              </a:rPr>
              <a:t>in</a:t>
            </a:r>
            <a:r>
              <a:rPr sz="2800" spc="-55" dirty="0">
                <a:latin typeface="Palatino Linotype"/>
                <a:cs typeface="Palatino Linotype"/>
              </a:rPr>
              <a:t> </a:t>
            </a:r>
            <a:r>
              <a:rPr sz="2800" spc="-15" dirty="0">
                <a:latin typeface="Palatino Linotype"/>
                <a:cs typeface="Palatino Linotype"/>
              </a:rPr>
              <a:t>which</a:t>
            </a:r>
            <a:r>
              <a:rPr sz="2800" spc="250" dirty="0">
                <a:latin typeface="Palatino Linotype"/>
                <a:cs typeface="Palatino Linotype"/>
              </a:rPr>
              <a:t> </a:t>
            </a:r>
            <a:r>
              <a:rPr sz="2800" spc="10" dirty="0">
                <a:latin typeface="Palatino Linotype"/>
                <a:cs typeface="Palatino Linotype"/>
              </a:rPr>
              <a:t>thyroid</a:t>
            </a:r>
            <a:r>
              <a:rPr sz="2800" spc="20" dirty="0">
                <a:latin typeface="Palatino Linotype"/>
                <a:cs typeface="Palatino Linotype"/>
              </a:rPr>
              <a:t> </a:t>
            </a:r>
            <a:r>
              <a:rPr sz="2800" spc="-25" dirty="0">
                <a:latin typeface="Palatino Linotype"/>
                <a:cs typeface="Palatino Linotype"/>
              </a:rPr>
              <a:t>nodules</a:t>
            </a:r>
            <a:r>
              <a:rPr sz="2800" spc="315" dirty="0">
                <a:latin typeface="Palatino Linotype"/>
                <a:cs typeface="Palatino Linotype"/>
              </a:rPr>
              <a:t> </a:t>
            </a:r>
            <a:r>
              <a:rPr sz="2800" spc="30" dirty="0">
                <a:latin typeface="Palatino Linotype"/>
                <a:cs typeface="Palatino Linotype"/>
              </a:rPr>
              <a:t>are</a:t>
            </a:r>
            <a:r>
              <a:rPr lang="ar-SA" sz="2800" spc="30" dirty="0">
                <a:latin typeface="Palatino Linotype"/>
                <a:cs typeface="Palatino Linotype"/>
              </a:rPr>
              <a:t> </a:t>
            </a:r>
            <a:r>
              <a:rPr sz="2800" spc="-670" dirty="0">
                <a:latin typeface="Palatino Linotype"/>
                <a:cs typeface="Palatino Linotype"/>
              </a:rPr>
              <a:t> </a:t>
            </a:r>
            <a:r>
              <a:rPr sz="2800" spc="-15" dirty="0">
                <a:latin typeface="Palatino Linotype"/>
                <a:cs typeface="Palatino Linotype"/>
              </a:rPr>
              <a:t>discovered,	</a:t>
            </a:r>
            <a:r>
              <a:rPr sz="2800" spc="15" dirty="0">
                <a:latin typeface="Palatino Linotype"/>
                <a:cs typeface="Palatino Linotype"/>
              </a:rPr>
              <a:t>a</a:t>
            </a:r>
            <a:r>
              <a:rPr sz="2800" spc="5" dirty="0">
                <a:latin typeface="Palatino Linotype"/>
                <a:cs typeface="Palatino Linotype"/>
              </a:rPr>
              <a:t> </a:t>
            </a:r>
            <a:r>
              <a:rPr sz="2800" dirty="0">
                <a:solidFill>
                  <a:srgbClr val="FF0000"/>
                </a:solidFill>
                <a:latin typeface="Palatino Linotype"/>
                <a:cs typeface="Palatino Linotype"/>
              </a:rPr>
              <a:t>detailed</a:t>
            </a:r>
            <a:r>
              <a:rPr sz="2800" spc="16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800" dirty="0">
                <a:solidFill>
                  <a:srgbClr val="FF0000"/>
                </a:solidFill>
                <a:latin typeface="Palatino Linotype"/>
                <a:cs typeface="Palatino Linotype"/>
              </a:rPr>
              <a:t>patient</a:t>
            </a:r>
            <a:r>
              <a:rPr sz="2800" spc="12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800" spc="10" dirty="0">
                <a:solidFill>
                  <a:srgbClr val="FF0000"/>
                </a:solidFill>
                <a:latin typeface="Palatino Linotype"/>
                <a:cs typeface="Palatino Linotype"/>
              </a:rPr>
              <a:t>history</a:t>
            </a:r>
            <a:r>
              <a:rPr sz="2800" spc="90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800" spc="15" dirty="0">
                <a:solidFill>
                  <a:srgbClr val="FF0000"/>
                </a:solidFill>
                <a:latin typeface="Palatino Linotype"/>
                <a:cs typeface="Palatino Linotype"/>
              </a:rPr>
              <a:t>is</a:t>
            </a:r>
            <a:r>
              <a:rPr sz="2800" spc="5" dirty="0">
                <a:solidFill>
                  <a:srgbClr val="FF0000"/>
                </a:solidFill>
                <a:latin typeface="Palatino Linotype"/>
                <a:cs typeface="Palatino Linotype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Palatino Linotype"/>
                <a:cs typeface="Palatino Linotype"/>
              </a:rPr>
              <a:t>requisite</a:t>
            </a:r>
            <a:r>
              <a:rPr sz="2800" spc="-15" dirty="0">
                <a:latin typeface="Palatino Linotype"/>
                <a:cs typeface="Palatino Linotype"/>
              </a:rPr>
              <a:t>.</a:t>
            </a:r>
            <a:endParaRPr lang="ar-SA" sz="280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800" spc="10" dirty="0">
                <a:latin typeface="Palatino Linotype"/>
                <a:cs typeface="Palatino Linotype"/>
              </a:rPr>
              <a:t>Information</a:t>
            </a:r>
            <a:r>
              <a:rPr sz="2800" spc="95" dirty="0">
                <a:latin typeface="Palatino Linotype"/>
                <a:cs typeface="Palatino Linotype"/>
              </a:rPr>
              <a:t> </a:t>
            </a:r>
            <a:r>
              <a:rPr sz="2800" spc="5" dirty="0">
                <a:latin typeface="Palatino Linotype"/>
                <a:cs typeface="Palatino Linotype"/>
              </a:rPr>
              <a:t>that</a:t>
            </a:r>
            <a:r>
              <a:rPr sz="2800" spc="55" dirty="0">
                <a:latin typeface="Palatino Linotype"/>
                <a:cs typeface="Palatino Linotype"/>
              </a:rPr>
              <a:t> </a:t>
            </a:r>
            <a:r>
              <a:rPr sz="2800" spc="-30" dirty="0">
                <a:latin typeface="Palatino Linotype"/>
                <a:cs typeface="Palatino Linotype"/>
              </a:rPr>
              <a:t>needs</a:t>
            </a:r>
            <a:r>
              <a:rPr sz="2800" spc="235" dirty="0">
                <a:latin typeface="Palatino Linotype"/>
                <a:cs typeface="Palatino Linotype"/>
              </a:rPr>
              <a:t> </a:t>
            </a:r>
            <a:r>
              <a:rPr sz="2800" spc="10" dirty="0">
                <a:latin typeface="Palatino Linotype"/>
                <a:cs typeface="Palatino Linotype"/>
              </a:rPr>
              <a:t>to</a:t>
            </a:r>
            <a:r>
              <a:rPr sz="2800" spc="35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be</a:t>
            </a:r>
            <a:r>
              <a:rPr sz="2800" spc="8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ascertained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-20" dirty="0">
                <a:latin typeface="Palatino Linotype"/>
                <a:cs typeface="Palatino Linotype"/>
              </a:rPr>
              <a:t>includes:</a:t>
            </a:r>
            <a:endParaRPr sz="2800" dirty="0">
              <a:latin typeface="Palatino Linotype"/>
              <a:cs typeface="Palatino Linotype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Palatino Linotype"/>
                <a:cs typeface="Palatino Linotype"/>
              </a:rPr>
              <a:t>the</a:t>
            </a:r>
            <a:r>
              <a:rPr sz="2800" spc="7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presence</a:t>
            </a:r>
            <a:r>
              <a:rPr sz="2800" spc="21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of</a:t>
            </a:r>
            <a:r>
              <a:rPr sz="2800" spc="30" dirty="0">
                <a:latin typeface="Palatino Linotype"/>
                <a:cs typeface="Palatino Linotype"/>
              </a:rPr>
              <a:t> </a:t>
            </a:r>
            <a:r>
              <a:rPr sz="2800" spc="20" dirty="0">
                <a:latin typeface="Palatino Linotype"/>
                <a:cs typeface="Palatino Linotype"/>
              </a:rPr>
              <a:t>symptoms,</a:t>
            </a:r>
            <a:endParaRPr sz="2800" dirty="0">
              <a:latin typeface="Palatino Linotype"/>
              <a:cs typeface="Palatino Linotype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10" dirty="0">
                <a:latin typeface="Palatino Linotype"/>
                <a:cs typeface="Palatino Linotype"/>
              </a:rPr>
              <a:t>a</a:t>
            </a:r>
            <a:r>
              <a:rPr sz="2800" spc="15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change</a:t>
            </a:r>
            <a:r>
              <a:rPr sz="2800" spc="150" dirty="0">
                <a:latin typeface="Palatino Linotype"/>
                <a:cs typeface="Palatino Linotype"/>
              </a:rPr>
              <a:t> </a:t>
            </a:r>
            <a:r>
              <a:rPr sz="2800" spc="15" dirty="0">
                <a:latin typeface="Palatino Linotype"/>
                <a:cs typeface="Palatino Linotype"/>
              </a:rPr>
              <a:t>in </a:t>
            </a:r>
            <a:r>
              <a:rPr sz="2800" spc="-20" dirty="0">
                <a:latin typeface="Palatino Linotype"/>
                <a:cs typeface="Palatino Linotype"/>
              </a:rPr>
              <a:t>nodule</a:t>
            </a:r>
            <a:r>
              <a:rPr sz="2800" spc="295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size,</a:t>
            </a:r>
            <a:endParaRPr sz="2800" dirty="0">
              <a:latin typeface="Palatino Linotype"/>
              <a:cs typeface="Palatino Linotype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Palatino Linotype"/>
                <a:cs typeface="Palatino Linotype"/>
              </a:rPr>
              <a:t>previous</a:t>
            </a:r>
            <a:r>
              <a:rPr sz="2800" spc="229" dirty="0">
                <a:latin typeface="Palatino Linotype"/>
                <a:cs typeface="Palatino Linotype"/>
              </a:rPr>
              <a:t> </a:t>
            </a:r>
            <a:r>
              <a:rPr sz="2800" spc="-15" dirty="0">
                <a:latin typeface="Palatino Linotype"/>
                <a:cs typeface="Palatino Linotype"/>
              </a:rPr>
              <a:t>head/neck</a:t>
            </a:r>
            <a:r>
              <a:rPr sz="2800" spc="310" dirty="0">
                <a:latin typeface="Palatino Linotype"/>
                <a:cs typeface="Palatino Linotype"/>
              </a:rPr>
              <a:t> </a:t>
            </a:r>
            <a:r>
              <a:rPr sz="2800" spc="15" dirty="0">
                <a:latin typeface="Palatino Linotype"/>
                <a:cs typeface="Palatino Linotype"/>
              </a:rPr>
              <a:t>radiation</a:t>
            </a:r>
            <a:r>
              <a:rPr sz="2800" spc="20" dirty="0">
                <a:latin typeface="Palatino Linotype"/>
                <a:cs typeface="Palatino Linotype"/>
              </a:rPr>
              <a:t> </a:t>
            </a:r>
            <a:r>
              <a:rPr sz="2800" spc="-15" dirty="0">
                <a:latin typeface="Palatino Linotype"/>
                <a:cs typeface="Palatino Linotype"/>
              </a:rPr>
              <a:t>exposure,</a:t>
            </a:r>
            <a:endParaRPr sz="2800" dirty="0">
              <a:latin typeface="Palatino Linotype"/>
              <a:cs typeface="Palatino Linotype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15" dirty="0">
                <a:latin typeface="Palatino Linotype"/>
                <a:cs typeface="Palatino Linotype"/>
              </a:rPr>
              <a:t>a </a:t>
            </a:r>
            <a:r>
              <a:rPr sz="2800" spc="35" dirty="0">
                <a:latin typeface="Palatino Linotype"/>
                <a:cs typeface="Palatino Linotype"/>
              </a:rPr>
              <a:t>family</a:t>
            </a:r>
            <a:r>
              <a:rPr sz="2800" spc="-60" dirty="0">
                <a:latin typeface="Palatino Linotype"/>
                <a:cs typeface="Palatino Linotype"/>
              </a:rPr>
              <a:t> </a:t>
            </a:r>
            <a:r>
              <a:rPr sz="2800" spc="10" dirty="0">
                <a:latin typeface="Palatino Linotype"/>
                <a:cs typeface="Palatino Linotype"/>
              </a:rPr>
              <a:t>history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of</a:t>
            </a:r>
            <a:r>
              <a:rPr sz="2800" spc="30" dirty="0">
                <a:latin typeface="Palatino Linotype"/>
                <a:cs typeface="Palatino Linotype"/>
              </a:rPr>
              <a:t> </a:t>
            </a:r>
            <a:r>
              <a:rPr sz="2800" spc="10" dirty="0">
                <a:latin typeface="Palatino Linotype"/>
                <a:cs typeface="Palatino Linotype"/>
              </a:rPr>
              <a:t>thyroid</a:t>
            </a:r>
            <a:r>
              <a:rPr sz="2800" spc="1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or</a:t>
            </a:r>
            <a:r>
              <a:rPr sz="2800" spc="9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endocrine</a:t>
            </a:r>
            <a:r>
              <a:rPr sz="2800" spc="229" dirty="0">
                <a:latin typeface="Palatino Linotype"/>
                <a:cs typeface="Palatino Linotype"/>
              </a:rPr>
              <a:t> </a:t>
            </a:r>
            <a:r>
              <a:rPr sz="2800" spc="5" dirty="0">
                <a:latin typeface="Palatino Linotype"/>
                <a:cs typeface="Palatino Linotype"/>
              </a:rPr>
              <a:t>diseases.</a:t>
            </a:r>
            <a:endParaRPr sz="28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شاشة عريضة</PresentationFormat>
  <Slides>26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Office Theme</vt:lpstr>
      <vt:lpstr>How to approach patient with thyroid nodule</vt:lpstr>
      <vt:lpstr>عرض تقديمي في PowerPoint</vt:lpstr>
      <vt:lpstr>Thyroid  Nodule</vt:lpstr>
      <vt:lpstr>عرض تقديمي في PowerPoint</vt:lpstr>
      <vt:lpstr>Classification- clinical and histopathological</vt:lpstr>
      <vt:lpstr>عرض تقديمي في PowerPoint</vt:lpstr>
      <vt:lpstr>CLINICAL EVALUATION:</vt:lpstr>
      <vt:lpstr>عرض تقديمي في PowerPoint</vt:lpstr>
      <vt:lpstr>History and Examination</vt:lpstr>
      <vt:lpstr>History and Examination</vt:lpstr>
      <vt:lpstr>History and Examination</vt:lpstr>
      <vt:lpstr>عرض تقديمي في PowerPoint</vt:lpstr>
      <vt:lpstr>عرض تقديمي في PowerPoint</vt:lpstr>
      <vt:lpstr>Malignant </vt:lpstr>
      <vt:lpstr>Investigation of thyroid</vt:lpstr>
      <vt:lpstr>TFT</vt:lpstr>
      <vt:lpstr>Ultrasonography:</vt:lpstr>
      <vt:lpstr>Fine needle aspiration biopsy 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approach patient with thyroid nodule</dc:title>
  <cp:lastModifiedBy>lena.tarawneh151@gmail.com</cp:lastModifiedBy>
  <cp:revision>332</cp:revision>
  <dcterms:created xsi:type="dcterms:W3CDTF">2023-10-28T12:38:16Z</dcterms:created>
  <dcterms:modified xsi:type="dcterms:W3CDTF">2023-10-29T18:13:43Z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2023-10-28T00:00:00Z</vt:filetime>
  </property>
  <property fmtid="{D5CDD505-2E9C-101B-9397-08002B2CF9AE}" pid="3" name="LastSaved">
    <vt:filetime>2023-10-28T00:00:00Z</vt:filetime>
  </property>
</Properties>
</file>