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81" r:id="rId5"/>
  </p:sldMasterIdLst>
  <p:notesMasterIdLst>
    <p:notesMasterId r:id="rId63"/>
  </p:notesMasterIdLst>
  <p:handoutMasterIdLst>
    <p:handoutMasterId r:id="rId64"/>
  </p:handoutMasterIdLst>
  <p:sldIdLst>
    <p:sldId id="268" r:id="rId6"/>
    <p:sldId id="296" r:id="rId7"/>
    <p:sldId id="297" r:id="rId8"/>
    <p:sldId id="275" r:id="rId9"/>
    <p:sldId id="299" r:id="rId10"/>
    <p:sldId id="343" r:id="rId11"/>
    <p:sldId id="344" r:id="rId12"/>
    <p:sldId id="345" r:id="rId13"/>
    <p:sldId id="346" r:id="rId14"/>
    <p:sldId id="347" r:id="rId15"/>
    <p:sldId id="277" r:id="rId16"/>
    <p:sldId id="300" r:id="rId17"/>
    <p:sldId id="301" r:id="rId18"/>
    <p:sldId id="302" r:id="rId19"/>
    <p:sldId id="355" r:id="rId20"/>
    <p:sldId id="278" r:id="rId21"/>
    <p:sldId id="311" r:id="rId22"/>
    <p:sldId id="324" r:id="rId23"/>
    <p:sldId id="312" r:id="rId24"/>
    <p:sldId id="314" r:id="rId25"/>
    <p:sldId id="315" r:id="rId26"/>
    <p:sldId id="326" r:id="rId27"/>
    <p:sldId id="327" r:id="rId28"/>
    <p:sldId id="316" r:id="rId29"/>
    <p:sldId id="328" r:id="rId30"/>
    <p:sldId id="317" r:id="rId31"/>
    <p:sldId id="318" r:id="rId32"/>
    <p:sldId id="329" r:id="rId33"/>
    <p:sldId id="330" r:id="rId34"/>
    <p:sldId id="331" r:id="rId35"/>
    <p:sldId id="332" r:id="rId36"/>
    <p:sldId id="333" r:id="rId37"/>
    <p:sldId id="319" r:id="rId38"/>
    <p:sldId id="335" r:id="rId39"/>
    <p:sldId id="336" r:id="rId40"/>
    <p:sldId id="337" r:id="rId41"/>
    <p:sldId id="338" r:id="rId42"/>
    <p:sldId id="320" r:id="rId43"/>
    <p:sldId id="340" r:id="rId44"/>
    <p:sldId id="341" r:id="rId45"/>
    <p:sldId id="342" r:id="rId46"/>
    <p:sldId id="356" r:id="rId47"/>
    <p:sldId id="357" r:id="rId48"/>
    <p:sldId id="358" r:id="rId49"/>
    <p:sldId id="359" r:id="rId50"/>
    <p:sldId id="360" r:id="rId51"/>
    <p:sldId id="361" r:id="rId52"/>
    <p:sldId id="362" r:id="rId53"/>
    <p:sldId id="363" r:id="rId54"/>
    <p:sldId id="364" r:id="rId55"/>
    <p:sldId id="365" r:id="rId56"/>
    <p:sldId id="366" r:id="rId57"/>
    <p:sldId id="367" r:id="rId58"/>
    <p:sldId id="368" r:id="rId59"/>
    <p:sldId id="369" r:id="rId60"/>
    <p:sldId id="370" r:id="rId61"/>
    <p:sldId id="371" r:id="rId6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96"/>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24" autoAdjust="0"/>
    <p:restoredTop sz="94652" autoAdjust="0"/>
  </p:normalViewPr>
  <p:slideViewPr>
    <p:cSldViewPr snapToGrid="0">
      <p:cViewPr>
        <p:scale>
          <a:sx n="66" d="100"/>
          <a:sy n="66" d="100"/>
        </p:scale>
        <p:origin x="-840" y="-258"/>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pPr/>
              <a:t>9/29/2021</a:t>
            </a:fld>
            <a:endParaRPr lang="en-US" dirty="0"/>
          </a:p>
        </p:txBody>
      </p:sp>
      <p:sp>
        <p:nvSpPr>
          <p:cNvPr id="4" name="Footer Placeholder 3">
            <a:extLst>
              <a:ext uri="{FF2B5EF4-FFF2-40B4-BE49-F238E27FC236}">
                <a16:creationId xmlns:a16="http://schemas.microsoft.com/office/drawing/2014/main" xmlns=""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pPr/>
              <a:t>‹#›</a:t>
            </a:fld>
            <a:endParaRPr lang="en-US" dirty="0"/>
          </a:p>
        </p:txBody>
      </p:sp>
    </p:spTree>
    <p:extLst>
      <p:ext uri="{BB962C8B-B14F-4D97-AF65-F5344CB8AC3E}">
        <p14:creationId xmlns:p14="http://schemas.microsoft.com/office/powerpoint/2010/main" xmlns=""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pPr/>
              <a:t>9/29/2021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pPr/>
              <a:t>‹#›</a:t>
            </a:fld>
            <a:endParaRPr lang="en-US" dirty="0"/>
          </a:p>
        </p:txBody>
      </p:sp>
    </p:spTree>
    <p:extLst>
      <p:ext uri="{BB962C8B-B14F-4D97-AF65-F5344CB8AC3E}">
        <p14:creationId xmlns:p14="http://schemas.microsoft.com/office/powerpoint/2010/main" xmlns=""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Bile leak&gt; </a:t>
            </a:r>
            <a:r>
              <a:rPr lang="en-US" dirty="0" err="1"/>
              <a:t>peotinitis</a:t>
            </a:r>
            <a:endParaRPr lang="en-US" dirty="0"/>
          </a:p>
        </p:txBody>
      </p:sp>
      <p:sp>
        <p:nvSpPr>
          <p:cNvPr id="4" name="Slide Number Placeholder 3"/>
          <p:cNvSpPr>
            <a:spLocks noGrp="1"/>
          </p:cNvSpPr>
          <p:nvPr>
            <p:ph type="sldNum" sz="quarter" idx="10"/>
          </p:nvPr>
        </p:nvSpPr>
        <p:spPr/>
        <p:txBody>
          <a:bodyPr/>
          <a:lstStyle/>
          <a:p>
            <a:fld id="{14F7CBC0-78ED-4CC5-A7E4-72424DA241BD}" type="slidenum">
              <a:rPr lang="en-US" smtClean="0">
                <a:solidFill>
                  <a:prstClr val="black"/>
                </a:solidFill>
              </a:rPr>
              <a:pPr/>
              <a:t>47</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dirty="0"/>
          </a:p>
        </p:txBody>
      </p:sp>
      <p:cxnSp>
        <p:nvCxnSpPr>
          <p:cNvPr id="8" name="Straight Connector 7">
            <a:extLst>
              <a:ext uri="{FF2B5EF4-FFF2-40B4-BE49-F238E27FC236}">
                <a16:creationId xmlns:a16="http://schemas.microsoft.com/office/drawing/2014/main" xmlns="" id="{328F7C25-BFB6-430F-87B6-7D0D2C7493D6}"/>
              </a:ext>
              <a:ext uri="{C183D7F6-B498-43B3-948B-1728B52AA6E4}">
                <adec:decorative xmlns:adec="http://schemas.microsoft.com/office/drawing/2017/decorative" xmlns=""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2453706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a:solidFill>
                  <a:prstClr val="white"/>
                </a:solidFill>
              </a:rPr>
              <a:t>Add a Footer</a:t>
            </a:r>
          </a:p>
        </p:txBody>
      </p:sp>
      <p:sp>
        <p:nvSpPr>
          <p:cNvPr id="6" name="Slide Number Placeholder 5"/>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cxnSp>
        <p:nvCxnSpPr>
          <p:cNvPr id="8" name="Straight Connector 7">
            <a:extLst>
              <a:ext uri="{FF2B5EF4-FFF2-40B4-BE49-F238E27FC236}">
                <a16:creationId xmlns="" xmlns:a16="http://schemas.microsoft.com/office/drawing/2014/main" id="{328F7C25-BFB6-430F-87B6-7D0D2C7493D6}"/>
              </a:ext>
              <a:ext uri="{C183D7F6-B498-43B3-948B-1728B52AA6E4}">
                <adec:decorative xmlns=""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6102627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5" name="Footer Placeholder 4"/>
          <p:cNvSpPr>
            <a:spLocks noGrp="1"/>
          </p:cNvSpPr>
          <p:nvPr>
            <p:ph type="ftr" sz="quarter" idx="11"/>
          </p:nvPr>
        </p:nvSpPr>
        <p:spPr>
          <a:xfrm>
            <a:off x="3962399" y="5870575"/>
            <a:ext cx="4893958" cy="377825"/>
          </a:xfrm>
        </p:spPr>
        <p:txBody>
          <a:bodyPr/>
          <a:lstStyle/>
          <a:p>
            <a:r>
              <a:rPr lang="en-US" dirty="0">
                <a:solidFill>
                  <a:prstClr val="white"/>
                </a:solidFill>
              </a:rPr>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406293711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a:solidFill>
                  <a:prstClr val="white"/>
                </a:solidFill>
              </a:rPr>
              <a:t>Add a Footer</a:t>
            </a:r>
          </a:p>
        </p:txBody>
      </p:sp>
      <p:sp>
        <p:nvSpPr>
          <p:cNvPr id="7" name="Slide Number Placeholder 6"/>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006338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dirty="0">
                <a:solidFill>
                  <a:prstClr val="white"/>
                </a:solidFill>
              </a:rPr>
              <a:t>Add a Footer</a:t>
            </a:r>
          </a:p>
        </p:txBody>
      </p:sp>
      <p:sp>
        <p:nvSpPr>
          <p:cNvPr id="6" name="Text Placeholder 5">
            <a:extLst>
              <a:ext uri="{FF2B5EF4-FFF2-40B4-BE49-F238E27FC236}">
                <a16:creationId xmlns=""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
        <p:nvSpPr>
          <p:cNvPr id="12" name="Text Placeholder 2">
            <a:extLst>
              <a:ext uri="{FF2B5EF4-FFF2-40B4-BE49-F238E27FC236}">
                <a16:creationId xmlns=""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Text Placeholder 5">
            <a:extLst>
              <a:ext uri="{FF2B5EF4-FFF2-40B4-BE49-F238E27FC236}">
                <a16:creationId xmlns=""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21" name="Text Placeholder 5">
            <a:extLst>
              <a:ext uri="{FF2B5EF4-FFF2-40B4-BE49-F238E27FC236}">
                <a16:creationId xmlns=""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19" name="Text Placeholder 5">
            <a:extLst>
              <a:ext uri="{FF2B5EF4-FFF2-40B4-BE49-F238E27FC236}">
                <a16:creationId xmlns=""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18" name="Text Placeholder 5">
            <a:extLst>
              <a:ext uri="{FF2B5EF4-FFF2-40B4-BE49-F238E27FC236}">
                <a16:creationId xmlns=""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cxnSp>
        <p:nvCxnSpPr>
          <p:cNvPr id="14" name="Straight Connector 13">
            <a:extLst>
              <a:ext uri="{FF2B5EF4-FFF2-40B4-BE49-F238E27FC236}">
                <a16:creationId xmlns="" xmlns:a16="http://schemas.microsoft.com/office/drawing/2014/main" id="{CC5A0CF1-9FE7-4149-97DC-5221639144C8}"/>
              </a:ext>
              <a:ext uri="{C183D7F6-B498-43B3-948B-1728B52AA6E4}">
                <adec:decorative xmlns=""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393639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a:solidFill>
                  <a:prstClr val="white"/>
                </a:solidFill>
              </a:rPr>
              <a:t>Add a Footer</a:t>
            </a:r>
          </a:p>
        </p:txBody>
      </p:sp>
      <p:sp>
        <p:nvSpPr>
          <p:cNvPr id="7" name="Slide Number Placeholder 6"/>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969382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a:solidFill>
                  <a:prstClr val="white"/>
                </a:solidFill>
              </a:rPr>
              <a:t>Add a Footer</a:t>
            </a:r>
          </a:p>
        </p:txBody>
      </p:sp>
      <p:sp>
        <p:nvSpPr>
          <p:cNvPr id="7" name="Slide Number Placeholder 6"/>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8329592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r>
              <a:rPr lang="en-US" sz="8000" dirty="0">
                <a:solidFill>
                  <a:prstClr val="white"/>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smtClean="0"/>
              <a:t>Click to edit Master text styles</a:t>
            </a:r>
          </a:p>
        </p:txBody>
      </p:sp>
      <p:sp>
        <p:nvSpPr>
          <p:cNvPr id="7" name="Rectangle: Rounded Corners 6">
            <a:extLst>
              <a:ext uri="{FF2B5EF4-FFF2-40B4-BE49-F238E27FC236}">
                <a16:creationId xmlns=""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1534094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smtClean="0"/>
              <a:t>Click to edit Master title style</a:t>
            </a:r>
            <a:endParaRPr lang="en-US" noProof="0"/>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pPr/>
              <a:t>9/29/2021</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4062937115"/>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8" name="Footer Placeholder 7"/>
          <p:cNvSpPr>
            <a:spLocks noGrp="1"/>
          </p:cNvSpPr>
          <p:nvPr>
            <p:ph type="ftr" sz="quarter" idx="11"/>
          </p:nvPr>
        </p:nvSpPr>
        <p:spPr/>
        <p:txBody>
          <a:bodyPr/>
          <a:lstStyle/>
          <a:p>
            <a:r>
              <a:rPr lang="en-US" dirty="0">
                <a:solidFill>
                  <a:prstClr val="white"/>
                </a:solidFill>
              </a:rPr>
              <a:t>Add a Footer</a:t>
            </a:r>
          </a:p>
        </p:txBody>
      </p:sp>
      <p:sp>
        <p:nvSpPr>
          <p:cNvPr id="9" name="Slide Number Placeholder 8"/>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cxnSp>
        <p:nvCxnSpPr>
          <p:cNvPr id="12" name="Straight Connector 11">
            <a:extLst>
              <a:ext uri="{FF2B5EF4-FFF2-40B4-BE49-F238E27FC236}">
                <a16:creationId xmlns="" xmlns:a16="http://schemas.microsoft.com/office/drawing/2014/main" id="{8031B0A9-3E16-4C5B-A6CE-045BCB91A008}"/>
              </a:ext>
              <a:ext uri="{C183D7F6-B498-43B3-948B-1728B52AA6E4}">
                <adec:decorative xmlns=""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8669611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9" name="Rectangle: Rounded Corners 8">
            <a:extLst>
              <a:ext uri="{FF2B5EF4-FFF2-40B4-BE49-F238E27FC236}">
                <a16:creationId xmlns=""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6" name="Footer Placeholder 5"/>
          <p:cNvSpPr>
            <a:spLocks noGrp="1"/>
          </p:cNvSpPr>
          <p:nvPr>
            <p:ph type="ftr" sz="quarter" idx="11"/>
          </p:nvPr>
        </p:nvSpPr>
        <p:spPr/>
        <p:txBody>
          <a:bodyPr/>
          <a:lstStyle/>
          <a:p>
            <a:r>
              <a:rPr lang="en-US" dirty="0">
                <a:solidFill>
                  <a:prstClr val="white"/>
                </a:solidFill>
              </a:rPr>
              <a:t>Add a Footer</a:t>
            </a:r>
          </a:p>
        </p:txBody>
      </p:sp>
      <p:sp>
        <p:nvSpPr>
          <p:cNvPr id="7" name="Slide Number Placeholder 6"/>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cxnSp>
        <p:nvCxnSpPr>
          <p:cNvPr id="10" name="Straight Connector 9">
            <a:extLst>
              <a:ext uri="{FF2B5EF4-FFF2-40B4-BE49-F238E27FC236}">
                <a16:creationId xmlns="" xmlns:a16="http://schemas.microsoft.com/office/drawing/2014/main" id="{E8539E0A-8009-4A6E-A7A1-5AEFA52206C3}"/>
              </a:ext>
              <a:ext uri="{C183D7F6-B498-43B3-948B-1728B52AA6E4}">
                <adec:decorative xmlns=""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623527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5" name="Footer Placeholder 4"/>
          <p:cNvSpPr>
            <a:spLocks noGrp="1"/>
          </p:cNvSpPr>
          <p:nvPr>
            <p:ph type="ftr" sz="quarter" idx="11"/>
          </p:nvPr>
        </p:nvSpPr>
        <p:spPr/>
        <p:txBody>
          <a:bodyPr/>
          <a:lstStyle/>
          <a:p>
            <a:r>
              <a:rPr lang="en-US" dirty="0">
                <a:solidFill>
                  <a:prstClr val="white"/>
                </a:solidFill>
              </a:rPr>
              <a:t>Add a Footer</a:t>
            </a:r>
          </a:p>
        </p:txBody>
      </p:sp>
      <p:sp>
        <p:nvSpPr>
          <p:cNvPr id="6" name="Slide Number Placeholder 5"/>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83326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Date Placeholder 2"/>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4" name="Footer Placeholder 3"/>
          <p:cNvSpPr>
            <a:spLocks noGrp="1"/>
          </p:cNvSpPr>
          <p:nvPr>
            <p:ph type="ftr" sz="quarter" idx="11"/>
          </p:nvPr>
        </p:nvSpPr>
        <p:spPr/>
        <p:txBody>
          <a:bodyPr/>
          <a:lstStyle/>
          <a:p>
            <a:r>
              <a:rPr lang="en-US" dirty="0">
                <a:solidFill>
                  <a:prstClr val="white"/>
                </a:solidFill>
              </a:rPr>
              <a:t>Add a Footer</a:t>
            </a:r>
          </a:p>
        </p:txBody>
      </p:sp>
      <p:sp>
        <p:nvSpPr>
          <p:cNvPr id="5" name="Slide Number Placeholder 4"/>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15106499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3" name="Footer Placeholder 2"/>
          <p:cNvSpPr>
            <a:spLocks noGrp="1"/>
          </p:cNvSpPr>
          <p:nvPr>
            <p:ph type="ftr" sz="quarter" idx="11"/>
          </p:nvPr>
        </p:nvSpPr>
        <p:spPr/>
        <p:txBody>
          <a:bodyPr/>
          <a:lstStyle/>
          <a:p>
            <a:r>
              <a:rPr lang="en-US" dirty="0">
                <a:solidFill>
                  <a:prstClr val="white"/>
                </a:solidFill>
              </a:rPr>
              <a:t>Add a Footer</a:t>
            </a:r>
          </a:p>
        </p:txBody>
      </p:sp>
      <p:sp>
        <p:nvSpPr>
          <p:cNvPr id="4" name="Slide Number Placeholder 3"/>
          <p:cNvSpPr>
            <a:spLocks noGrp="1"/>
          </p:cNvSpPr>
          <p:nvPr>
            <p:ph type="sldNum" sz="quarter" idx="12"/>
          </p:nvPr>
        </p:nvSpPr>
        <p:spPr/>
        <p:txBody>
          <a:body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245370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xmlns="" id="{A1E35E73-B2F7-41DF-AAD2-58E6BE2710D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xmlns=""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dirty="0"/>
          </a:p>
        </p:txBody>
      </p:sp>
      <p:sp>
        <p:nvSpPr>
          <p:cNvPr id="12" name="Text Placeholder 2">
            <a:extLst>
              <a:ext uri="{FF2B5EF4-FFF2-40B4-BE49-F238E27FC236}">
                <a16:creationId xmlns:a16="http://schemas.microsoft.com/office/drawing/2014/main" xmlns=""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20" name="Text Placeholder 5">
            <a:extLst>
              <a:ext uri="{FF2B5EF4-FFF2-40B4-BE49-F238E27FC236}">
                <a16:creationId xmlns:a16="http://schemas.microsoft.com/office/drawing/2014/main" xmlns=""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21" name="Text Placeholder 5">
            <a:extLst>
              <a:ext uri="{FF2B5EF4-FFF2-40B4-BE49-F238E27FC236}">
                <a16:creationId xmlns:a16="http://schemas.microsoft.com/office/drawing/2014/main" xmlns=""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19" name="Text Placeholder 5">
            <a:extLst>
              <a:ext uri="{FF2B5EF4-FFF2-40B4-BE49-F238E27FC236}">
                <a16:creationId xmlns:a16="http://schemas.microsoft.com/office/drawing/2014/main" xmlns=""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sp>
        <p:nvSpPr>
          <p:cNvPr id="18" name="Text Placeholder 5">
            <a:extLst>
              <a:ext uri="{FF2B5EF4-FFF2-40B4-BE49-F238E27FC236}">
                <a16:creationId xmlns:a16="http://schemas.microsoft.com/office/drawing/2014/main" xmlns=""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smtClean="0"/>
              <a:t>Click to edit Master text styles</a:t>
            </a:r>
          </a:p>
        </p:txBody>
      </p:sp>
      <p:cxnSp>
        <p:nvCxnSpPr>
          <p:cNvPr id="14" name="Straight Connector 13">
            <a:extLst>
              <a:ext uri="{FF2B5EF4-FFF2-40B4-BE49-F238E27FC236}">
                <a16:creationId xmlns:a16="http://schemas.microsoft.com/office/drawing/2014/main" xmlns="" id="{CC5A0CF1-9FE7-4149-97DC-5221639144C8}"/>
              </a:ext>
              <a:ext uri="{C183D7F6-B498-43B3-948B-1728B52AA6E4}">
                <adec:decorative xmlns:adec="http://schemas.microsoft.com/office/drawing/2017/decorative" xmlns=""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smtClean="0"/>
              <a:t>Click to edit Master title style</a:t>
            </a:r>
            <a:endParaRPr lang="en-US" noProof="0"/>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smtClean="0"/>
              <a:t>Click icon to add picture</a:t>
            </a:r>
            <a:endParaRPr lang="en-US" noProof="0" dirty="0"/>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smtClean="0"/>
              <a:t>Click to 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smtClean="0"/>
              <a:t>Click to edit Master text styles</a:t>
            </a:r>
          </a:p>
        </p:txBody>
      </p:sp>
      <p:sp>
        <p:nvSpPr>
          <p:cNvPr id="7" name="Rectangle: Rounded Corners 6">
            <a:extLst>
              <a:ext uri="{FF2B5EF4-FFF2-40B4-BE49-F238E27FC236}">
                <a16:creationId xmlns:a16="http://schemas.microsoft.com/office/drawing/2014/main" xmlns=""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xmlns="" id="{A1E35E73-B2F7-41DF-AAD2-58E6BE2710DD}"/>
              </a:ext>
            </a:extLst>
          </p:cNvPr>
          <p:cNvPicPr>
            <a:picLocks noChangeAspect="1"/>
          </p:cNvPicPr>
          <p:nvPr userDrawn="1"/>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smtClean="0"/>
              <a:t>Click to edit Master title style</a:t>
            </a:r>
            <a:endParaRPr lang="en-US" noProof="0"/>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Click to 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pPr/>
              <a:t>‹#›</a:t>
            </a:fld>
            <a:endParaRPr lang="en-US" noProof="0" dirty="0"/>
          </a:p>
        </p:txBody>
      </p:sp>
      <p:cxnSp>
        <p:nvCxnSpPr>
          <p:cNvPr id="12" name="Straight Connector 11">
            <a:extLst>
              <a:ext uri="{FF2B5EF4-FFF2-40B4-BE49-F238E27FC236}">
                <a16:creationId xmlns:a16="http://schemas.microsoft.com/office/drawing/2014/main" xmlns="" id="{8031B0A9-3E16-4C5B-A6CE-045BCB91A008}"/>
              </a:ext>
              <a:ext uri="{C183D7F6-B498-43B3-948B-1728B52AA6E4}">
                <adec:decorative xmlns:adec="http://schemas.microsoft.com/office/drawing/2017/decorative" xmlns=""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smtClean="0"/>
              <a:t>Click to edit Master title style</a:t>
            </a:r>
            <a:endParaRPr lang="en-US" noProof="0"/>
          </a:p>
        </p:txBody>
      </p:sp>
      <p:sp>
        <p:nvSpPr>
          <p:cNvPr id="9" name="Rectangle: Rounded Corners 8">
            <a:extLst>
              <a:ext uri="{FF2B5EF4-FFF2-40B4-BE49-F238E27FC236}">
                <a16:creationId xmlns:a16="http://schemas.microsoft.com/office/drawing/2014/main" xmlns=""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fld id="{984B7D2A-0DF8-424B-9572-B79AEBB2D9DC}" type="datetimeFigureOut">
              <a:rPr lang="en-US" noProof="0" smtClean="0"/>
              <a:pPr/>
              <a:t>9/29/2021</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pPr/>
              <a:t>‹#›</a:t>
            </a:fld>
            <a:endParaRPr lang="en-US" noProof="0" dirty="0"/>
          </a:p>
        </p:txBody>
      </p:sp>
      <p:cxnSp>
        <p:nvCxnSpPr>
          <p:cNvPr id="10" name="Straight Connector 9">
            <a:extLst>
              <a:ext uri="{FF2B5EF4-FFF2-40B4-BE49-F238E27FC236}">
                <a16:creationId xmlns:a16="http://schemas.microsoft.com/office/drawing/2014/main" xmlns="" id="{E8539E0A-8009-4A6E-A7A1-5AEFA52206C3}"/>
              </a:ext>
              <a:ext uri="{C183D7F6-B498-43B3-948B-1728B52AA6E4}">
                <adec:decorative xmlns:adec="http://schemas.microsoft.com/office/drawing/2017/decorative" xmlns=""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xmlns=""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pPr/>
              <a:t>9/29/2021</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pPr/>
              <a:t>‹#›</a:t>
            </a:fld>
            <a:endParaRPr lang="en-US" noProof="0" dirty="0"/>
          </a:p>
        </p:txBody>
      </p:sp>
    </p:spTree>
    <p:extLst>
      <p:ext uri="{BB962C8B-B14F-4D97-AF65-F5344CB8AC3E}">
        <p14:creationId xmlns:p14="http://schemas.microsoft.com/office/powerpoint/2010/main" xmlns=""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smtClean="0">
                <a:solidFill>
                  <a:prstClr val="white"/>
                </a:solidFill>
              </a:rPr>
              <a:pPr/>
              <a:t>9/29/2021</a:t>
            </a:fld>
            <a:endParaRPr lang="en-US" dirty="0">
              <a:solidFill>
                <a:prstClr val="white"/>
              </a:solidFill>
            </a:endParaRPr>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a:solidFill>
                  <a:prstClr val="white"/>
                </a:solidFill>
              </a:rPr>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xmlns="" val="3009069978"/>
      </p:ext>
    </p:extLst>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qFM6j-RkESA" TargetMode="Externa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hyperlink" Target="https://go.microsoft.com/fwlink/?linkid=2007348"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pillar icon">
            <a:extLst>
              <a:ext uri="{FF2B5EF4-FFF2-40B4-BE49-F238E27FC236}">
                <a16:creationId xmlns:a16="http://schemas.microsoft.com/office/drawing/2014/main" xmlns="" id="{FC7E2CCC-C53E-454B-9DE0-F2484BA0FF9D}"/>
              </a:ext>
              <a:ext uri="{C183D7F6-B498-43B3-948B-1728B52AA6E4}">
                <adec:decorative xmlns:adec="http://schemas.microsoft.com/office/drawing/2017/decorative" xmlns="" val="1"/>
              </a:ext>
            </a:extLst>
          </p:cNvPr>
          <p:cNvPicPr>
            <a:picLocks/>
          </p:cNvPicPr>
          <p:nvPr/>
        </p:nvPicPr>
        <p:blipFill>
          <a:blip r:embed="rId2"/>
          <a:stretch>
            <a:fillRect/>
          </a:stretch>
        </p:blipFill>
        <p:spPr>
          <a:xfrm>
            <a:off x="9577705" y="1524000"/>
            <a:ext cx="1905000" cy="1905000"/>
          </a:xfrm>
          <a:prstGeom prst="rect">
            <a:avLst/>
          </a:prstGeom>
          <a:ln>
            <a:noFill/>
          </a:ln>
        </p:spPr>
      </p:pic>
      <p:sp>
        <p:nvSpPr>
          <p:cNvPr id="2" name="Title 1">
            <a:extLst>
              <a:ext uri="{FF2B5EF4-FFF2-40B4-BE49-F238E27FC236}">
                <a16:creationId xmlns:a16="http://schemas.microsoft.com/office/drawing/2014/main" xmlns="" id="{7635B398-1E7F-44AD-8356-8345134C958C}"/>
              </a:ext>
            </a:extLst>
          </p:cNvPr>
          <p:cNvSpPr>
            <a:spLocks noGrp="1"/>
          </p:cNvSpPr>
          <p:nvPr>
            <p:ph type="ctrTitle"/>
          </p:nvPr>
        </p:nvSpPr>
        <p:spPr>
          <a:xfrm>
            <a:off x="1340757" y="2365672"/>
            <a:ext cx="8683625" cy="2421464"/>
          </a:xfrm>
        </p:spPr>
        <p:txBody>
          <a:bodyPr/>
          <a:lstStyle/>
          <a:p>
            <a:r>
              <a:rPr lang="en-US" dirty="0" smtClean="0"/>
              <a:t>Surgical jaundice</a:t>
            </a:r>
            <a:br>
              <a:rPr lang="en-US" dirty="0" smtClean="0"/>
            </a:br>
            <a:endParaRPr lang="en-US" dirty="0"/>
          </a:p>
        </p:txBody>
      </p:sp>
      <p:sp>
        <p:nvSpPr>
          <p:cNvPr id="3" name="Subtitle 2">
            <a:extLst>
              <a:ext uri="{FF2B5EF4-FFF2-40B4-BE49-F238E27FC236}">
                <a16:creationId xmlns:a16="http://schemas.microsoft.com/office/drawing/2014/main" xmlns="" id="{852A3D91-AB3F-4EDF-B87E-FDDF6C5DC4CF}"/>
              </a:ext>
            </a:extLst>
          </p:cNvPr>
          <p:cNvSpPr>
            <a:spLocks noGrp="1"/>
          </p:cNvSpPr>
          <p:nvPr>
            <p:ph type="subTitle" idx="1"/>
          </p:nvPr>
        </p:nvSpPr>
        <p:spPr/>
        <p:txBody>
          <a:bodyPr/>
          <a:lstStyle/>
          <a:p>
            <a:endParaRPr lang="en-US" dirty="0"/>
          </a:p>
          <a:p>
            <a:endParaRPr lang="en-US" dirty="0"/>
          </a:p>
        </p:txBody>
      </p:sp>
      <p:sp>
        <p:nvSpPr>
          <p:cNvPr id="5" name="Title 1">
            <a:extLst>
              <a:ext uri="{FF2B5EF4-FFF2-40B4-BE49-F238E27FC236}">
                <a16:creationId xmlns:a16="http://schemas.microsoft.com/office/drawing/2014/main" xmlns="" id="{7635B398-1E7F-44AD-8356-8345134C958C}"/>
              </a:ext>
            </a:extLst>
          </p:cNvPr>
          <p:cNvSpPr txBox="1">
            <a:spLocks/>
          </p:cNvSpPr>
          <p:nvPr/>
        </p:nvSpPr>
        <p:spPr bwMode="white">
          <a:xfrm>
            <a:off x="101600" y="3927004"/>
            <a:ext cx="8683625" cy="2421464"/>
          </a:xfrm>
          <a:prstGeom prst="rect">
            <a:avLst/>
          </a:prstGeom>
          <a:effectLst/>
        </p:spPr>
        <p:txBody>
          <a:bodyPr vert="horz" lIns="91440" tIns="45720" rIns="91440" bIns="45720" rtlCol="0" anchor="b">
            <a:normAutofit/>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sz="2800" dirty="0" smtClean="0">
                <a:latin typeface="Calibri" panose="020F0502020204030204" pitchFamily="34" charset="0"/>
                <a:cs typeface="Calibri" panose="020F0502020204030204" pitchFamily="34" charset="0"/>
              </a:rPr>
              <a:t>Sami daoud</a:t>
            </a:r>
          </a:p>
          <a:p>
            <a:pPr algn="l"/>
            <a:r>
              <a:rPr lang="en-US" sz="2800" dirty="0" err="1" smtClean="0">
                <a:latin typeface="Calibri" panose="020F0502020204030204" pitchFamily="34" charset="0"/>
                <a:cs typeface="Calibri" panose="020F0502020204030204" pitchFamily="34" charset="0"/>
              </a:rPr>
              <a:t>Razan</a:t>
            </a:r>
            <a:r>
              <a:rPr lang="en-US" sz="2800" dirty="0" smtClean="0">
                <a:latin typeface="Calibri" panose="020F0502020204030204" pitchFamily="34" charset="0"/>
                <a:cs typeface="Calibri" panose="020F0502020204030204" pitchFamily="34" charset="0"/>
              </a:rPr>
              <a:t> </a:t>
            </a:r>
            <a:r>
              <a:rPr lang="en-US" sz="2800" dirty="0" err="1" smtClean="0">
                <a:latin typeface="Calibri" panose="020F0502020204030204" pitchFamily="34" charset="0"/>
                <a:cs typeface="Calibri" panose="020F0502020204030204" pitchFamily="34" charset="0"/>
              </a:rPr>
              <a:t>saraireh</a:t>
            </a:r>
            <a:endParaRPr lang="en-US" sz="2800" dirty="0" smtClean="0">
              <a:latin typeface="Calibri" panose="020F0502020204030204" pitchFamily="34" charset="0"/>
              <a:cs typeface="Calibri" panose="020F0502020204030204" pitchFamily="34" charset="0"/>
            </a:endParaRPr>
          </a:p>
          <a:p>
            <a:pPr algn="l"/>
            <a:r>
              <a:rPr lang="en-US" sz="2800" dirty="0" smtClean="0">
                <a:latin typeface="Calibri" panose="020F0502020204030204" pitchFamily="34" charset="0"/>
                <a:cs typeface="Calibri" panose="020F0502020204030204" pitchFamily="34" charset="0"/>
              </a:rPr>
              <a:t>Yasmeen al </a:t>
            </a:r>
            <a:r>
              <a:rPr lang="en-US" sz="2800" dirty="0" err="1" smtClean="0">
                <a:latin typeface="Calibri" panose="020F0502020204030204" pitchFamily="34" charset="0"/>
                <a:cs typeface="Calibri" panose="020F0502020204030204" pitchFamily="34" charset="0"/>
              </a:rPr>
              <a:t>yaseen</a:t>
            </a: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xmlns=""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648183" y="769257"/>
            <a:ext cx="9795128" cy="5828313"/>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t>Courvoisier's </a:t>
            </a:r>
            <a:r>
              <a:rPr lang="en-US" sz="2400" b="1" dirty="0" smtClean="0"/>
              <a:t>law:</a:t>
            </a:r>
          </a:p>
          <a:p>
            <a:r>
              <a:rPr lang="en-US" dirty="0" smtClean="0"/>
              <a:t>If </a:t>
            </a:r>
            <a:r>
              <a:rPr lang="en-US" dirty="0"/>
              <a:t>gallbladder is palpable in a jaundiced patient, </a:t>
            </a:r>
            <a:r>
              <a:rPr lang="en-US" b="1" dirty="0"/>
              <a:t>it is unlikely to be due to gallstones</a:t>
            </a:r>
            <a:r>
              <a:rPr lang="en-US" dirty="0"/>
              <a:t>, because stones would have given rise to chronic inflammation and subsequently fibrosis of gallbladder therefore, rendering it incapable of dilatation</a:t>
            </a:r>
            <a:r>
              <a:rPr lang="en-US" dirty="0" smtClean="0"/>
              <a:t>.</a:t>
            </a:r>
          </a:p>
          <a:p>
            <a:endParaRPr lang="en-US" dirty="0" smtClean="0"/>
          </a:p>
          <a:p>
            <a:endParaRPr lang="en-US" dirty="0"/>
          </a:p>
          <a:p>
            <a:endParaRPr lang="en-US" dirty="0" smtClean="0"/>
          </a:p>
          <a:p>
            <a:endParaRPr lang="en-US" dirty="0"/>
          </a:p>
          <a:p>
            <a:r>
              <a:rPr lang="en-GB" dirty="0" smtClean="0"/>
              <a:t>Enlarged</a:t>
            </a:r>
          </a:p>
          <a:p>
            <a:r>
              <a:rPr lang="en-GB" dirty="0" smtClean="0"/>
              <a:t>non-tender</a:t>
            </a:r>
          </a:p>
          <a:p>
            <a:r>
              <a:rPr lang="en-GB" dirty="0" smtClean="0"/>
              <a:t>palpable gallbladder </a:t>
            </a:r>
            <a:endParaRPr lang="en-US" dirty="0" smtClean="0"/>
          </a:p>
          <a:p>
            <a:endParaRPr lang="en-US" dirty="0" smtClean="0"/>
          </a:p>
        </p:txBody>
      </p:sp>
      <p:sp>
        <p:nvSpPr>
          <p:cNvPr id="2" name="Right Arrow 1"/>
          <p:cNvSpPr/>
          <p:nvPr/>
        </p:nvSpPr>
        <p:spPr>
          <a:xfrm>
            <a:off x="3396343" y="3991429"/>
            <a:ext cx="2641600" cy="812800"/>
          </a:xfrm>
          <a:prstGeom prst="rightArrow">
            <a:avLst/>
          </a:prstGeom>
          <a:solidFill>
            <a:schemeClr val="accent3">
              <a:lumMod val="60000"/>
              <a:lumOff val="4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TextBox 2"/>
          <p:cNvSpPr txBox="1"/>
          <p:nvPr/>
        </p:nvSpPr>
        <p:spPr>
          <a:xfrm>
            <a:off x="6480911" y="4157898"/>
            <a:ext cx="4357283" cy="646331"/>
          </a:xfrm>
          <a:prstGeom prst="rect">
            <a:avLst/>
          </a:prstGeom>
          <a:noFill/>
        </p:spPr>
        <p:txBody>
          <a:bodyPr wrap="none" rtlCol="0">
            <a:spAutoFit/>
          </a:bodyPr>
          <a:lstStyle/>
          <a:p>
            <a:r>
              <a:rPr lang="en-GB" dirty="0" smtClean="0"/>
              <a:t> </a:t>
            </a:r>
            <a:r>
              <a:rPr lang="en-GB" dirty="0" err="1" smtClean="0"/>
              <a:t>tumor</a:t>
            </a:r>
            <a:r>
              <a:rPr lang="en-GB" dirty="0" smtClean="0"/>
              <a:t> </a:t>
            </a:r>
            <a:r>
              <a:rPr lang="en-GB" dirty="0"/>
              <a:t>of the biliary</a:t>
            </a:r>
            <a:r>
              <a:rPr lang="en-GB" sz="1600" dirty="0"/>
              <a:t> </a:t>
            </a:r>
            <a:r>
              <a:rPr lang="en-GB" dirty="0"/>
              <a:t>tree or pancreatic head </a:t>
            </a:r>
            <a:endParaRPr lang="en-US" dirty="0"/>
          </a:p>
          <a:p>
            <a:endParaRPr lang="en-US" dirty="0"/>
          </a:p>
        </p:txBody>
      </p:sp>
    </p:spTree>
    <p:extLst>
      <p:ext uri="{BB962C8B-B14F-4D97-AF65-F5344CB8AC3E}">
        <p14:creationId xmlns:p14="http://schemas.microsoft.com/office/powerpoint/2010/main" xmlns="" val="148334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78200-0985-4DED-A84B-D6ADED92FAE6}"/>
              </a:ext>
            </a:extLst>
          </p:cNvPr>
          <p:cNvSpPr>
            <a:spLocks noGrp="1"/>
          </p:cNvSpPr>
          <p:nvPr>
            <p:ph type="title"/>
          </p:nvPr>
        </p:nvSpPr>
        <p:spPr/>
        <p:txBody>
          <a:bodyPr/>
          <a:lstStyle/>
          <a:p>
            <a:r>
              <a:rPr lang="en-US" dirty="0" smtClean="0"/>
              <a:t>ETIOLOGY</a:t>
            </a:r>
            <a:endParaRPr lang="en-US" dirty="0"/>
          </a:p>
        </p:txBody>
      </p:sp>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p:txBody>
          <a:bodyPr/>
          <a:lstStyle/>
          <a:p>
            <a:r>
              <a:rPr lang="en-US" dirty="0"/>
              <a:t>pre-hepatic </a:t>
            </a:r>
            <a:r>
              <a:rPr lang="en-US" dirty="0" smtClean="0"/>
              <a:t>jaundice </a:t>
            </a:r>
            <a:r>
              <a:rPr lang="en-US" dirty="0"/>
              <a:t>: caused by excessive destruction of red </a:t>
            </a:r>
            <a:r>
              <a:rPr lang="en-US" dirty="0" smtClean="0"/>
              <a:t>cells </a:t>
            </a:r>
            <a:r>
              <a:rPr lang="en-US" dirty="0" err="1" smtClean="0"/>
              <a:t>eg</a:t>
            </a:r>
            <a:r>
              <a:rPr lang="en-US" dirty="0"/>
              <a:t>. Spherocytosis, transfusion, trauma</a:t>
            </a:r>
            <a:endParaRPr lang="en-US" dirty="0" smtClean="0"/>
          </a:p>
          <a:p>
            <a:r>
              <a:rPr lang="en-US" dirty="0" smtClean="0"/>
              <a:t>hepatocellular jaundice:</a:t>
            </a:r>
            <a:endParaRPr lang="en-US" dirty="0"/>
          </a:p>
          <a:p>
            <a:r>
              <a:rPr lang="en-US" dirty="0" smtClean="0"/>
              <a:t>Post-hepatic jaundice</a:t>
            </a:r>
            <a:r>
              <a:rPr lang="en-US" dirty="0"/>
              <a:t>: caused by obstruction of bile </a:t>
            </a:r>
            <a:r>
              <a:rPr lang="en-US" dirty="0" err="1" smtClean="0"/>
              <a:t>canaliculi</a:t>
            </a:r>
            <a:r>
              <a:rPr lang="en-US" dirty="0" smtClean="0"/>
              <a:t> which can be :</a:t>
            </a:r>
          </a:p>
          <a:p>
            <a:pPr lvl="1"/>
            <a:r>
              <a:rPr lang="en-US" dirty="0" smtClean="0"/>
              <a:t>A: Extramural .</a:t>
            </a:r>
          </a:p>
          <a:p>
            <a:pPr lvl="1"/>
            <a:r>
              <a:rPr lang="en-US" dirty="0" smtClean="0"/>
              <a:t>B: Intramural.</a:t>
            </a:r>
          </a:p>
          <a:p>
            <a:pPr lvl="1"/>
            <a:r>
              <a:rPr lang="en-US" dirty="0" smtClean="0"/>
              <a:t>C: Intraluminal .</a:t>
            </a:r>
            <a:endParaRPr lang="en-US" dirty="0"/>
          </a:p>
        </p:txBody>
      </p:sp>
    </p:spTree>
    <p:extLst>
      <p:ext uri="{BB962C8B-B14F-4D97-AF65-F5344CB8AC3E}">
        <p14:creationId xmlns:p14="http://schemas.microsoft.com/office/powerpoint/2010/main" xmlns="" val="13522764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78200-0985-4DED-A84B-D6ADED92FAE6}"/>
              </a:ext>
            </a:extLst>
          </p:cNvPr>
          <p:cNvSpPr>
            <a:spLocks noGrp="1"/>
          </p:cNvSpPr>
          <p:nvPr>
            <p:ph type="title"/>
          </p:nvPr>
        </p:nvSpPr>
        <p:spPr>
          <a:xfrm>
            <a:off x="551629" y="607351"/>
            <a:ext cx="10840914" cy="1260000"/>
          </a:xfrm>
        </p:spPr>
        <p:txBody>
          <a:bodyPr/>
          <a:lstStyle/>
          <a:p>
            <a:r>
              <a:rPr lang="en-US" dirty="0" err="1"/>
              <a:t>Prehepatic</a:t>
            </a:r>
            <a:r>
              <a:rPr lang="en-US" dirty="0"/>
              <a:t> jaundice</a:t>
            </a:r>
          </a:p>
        </p:txBody>
      </p:sp>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a:xfrm>
            <a:off x="551629" y="1580250"/>
            <a:ext cx="6230171" cy="4785825"/>
          </a:xfrm>
        </p:spPr>
        <p:txBody>
          <a:bodyPr/>
          <a:lstStyle/>
          <a:p>
            <a:pPr marL="0" indent="0">
              <a:buNone/>
            </a:pPr>
            <a:endParaRPr lang="en-US" dirty="0" smtClean="0"/>
          </a:p>
          <a:p>
            <a:pPr marL="0" indent="0">
              <a:buNone/>
            </a:pPr>
            <a:r>
              <a:rPr lang="en-US" dirty="0" smtClean="0"/>
              <a:t>Increased </a:t>
            </a:r>
            <a:r>
              <a:rPr lang="en-US" dirty="0"/>
              <a:t>production of (unconjugated) bilirubin by</a:t>
            </a:r>
          </a:p>
          <a:p>
            <a:pPr marL="0" indent="0">
              <a:buNone/>
            </a:pPr>
            <a:r>
              <a:rPr lang="en-US" dirty="0"/>
              <a:t>the </a:t>
            </a:r>
            <a:r>
              <a:rPr lang="en-US" dirty="0" err="1"/>
              <a:t>reticuloendothelial</a:t>
            </a:r>
            <a:r>
              <a:rPr lang="en-US" dirty="0"/>
              <a:t> system, as may result from excessive destruction of red cells in </a:t>
            </a:r>
            <a:r>
              <a:rPr lang="en-US" dirty="0" err="1"/>
              <a:t>haemolysis</a:t>
            </a:r>
            <a:r>
              <a:rPr lang="en-US" dirty="0"/>
              <a:t>, exceeds the ability of the liver to conjugate; therefore, the unconjugated bilirubin accumulates in the blood. There is no increase in conjugated bilirubin in the blood, so none is found in the urine. However, there is an increase in the amount of </a:t>
            </a:r>
            <a:r>
              <a:rPr lang="en-US" dirty="0" err="1"/>
              <a:t>urobilinogen</a:t>
            </a:r>
            <a:r>
              <a:rPr lang="en-US" dirty="0"/>
              <a:t> produced in the gut, so more is resorbed and ‘overflows’ into the systemic circulation, where it is excreted by the kidney.</a:t>
            </a:r>
          </a:p>
          <a:p>
            <a:pPr marL="0" indent="0">
              <a:buNone/>
            </a:pPr>
            <a:endParaRPr lang="en-US" dirty="0"/>
          </a:p>
          <a:p>
            <a:pPr marL="0" indent="0">
              <a:buNone/>
            </a:pPr>
            <a:r>
              <a:rPr lang="en-US" dirty="0"/>
              <a:t>some types of </a:t>
            </a:r>
            <a:r>
              <a:rPr lang="en-US" dirty="0" err="1"/>
              <a:t>Prehepatic</a:t>
            </a:r>
            <a:r>
              <a:rPr lang="en-US" dirty="0"/>
              <a:t> jaundice can be corrected surgically as Hereditary spherocytosis </a:t>
            </a:r>
          </a:p>
          <a:p>
            <a:pPr marL="0" indent="0">
              <a:buNone/>
            </a:pPr>
            <a:endParaRPr lang="en-US" dirty="0"/>
          </a:p>
        </p:txBody>
      </p:sp>
      <p:pic>
        <p:nvPicPr>
          <p:cNvPr id="8" name="Picture 7"/>
          <p:cNvPicPr>
            <a:picLocks noChangeAspect="1"/>
          </p:cNvPicPr>
          <p:nvPr/>
        </p:nvPicPr>
        <p:blipFill>
          <a:blip r:embed="rId2"/>
          <a:stretch>
            <a:fillRect/>
          </a:stretch>
        </p:blipFill>
        <p:spPr>
          <a:xfrm>
            <a:off x="6993199" y="1311813"/>
            <a:ext cx="4399344" cy="5054262"/>
          </a:xfrm>
          <a:prstGeom prst="rect">
            <a:avLst/>
          </a:prstGeom>
        </p:spPr>
      </p:pic>
    </p:spTree>
    <p:extLst>
      <p:ext uri="{BB962C8B-B14F-4D97-AF65-F5344CB8AC3E}">
        <p14:creationId xmlns:p14="http://schemas.microsoft.com/office/powerpoint/2010/main" xmlns="" val="30795891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78200-0985-4DED-A84B-D6ADED92FAE6}"/>
              </a:ext>
            </a:extLst>
          </p:cNvPr>
          <p:cNvSpPr>
            <a:spLocks noGrp="1"/>
          </p:cNvSpPr>
          <p:nvPr>
            <p:ph type="title"/>
          </p:nvPr>
        </p:nvSpPr>
        <p:spPr>
          <a:xfrm>
            <a:off x="551629" y="607351"/>
            <a:ext cx="10840914" cy="1260000"/>
          </a:xfrm>
        </p:spPr>
        <p:txBody>
          <a:bodyPr/>
          <a:lstStyle/>
          <a:p>
            <a:r>
              <a:rPr lang="en-US" dirty="0" smtClean="0"/>
              <a:t>hepatic </a:t>
            </a:r>
            <a:r>
              <a:rPr lang="en-US" dirty="0"/>
              <a:t>jaundice</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765073" y="1510127"/>
            <a:ext cx="5426091" cy="5081742"/>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Font typeface="Arial"/>
              <a:buNone/>
            </a:pPr>
            <a:r>
              <a:rPr lang="en-US" dirty="0" smtClean="0"/>
              <a:t>Caused by the following:</a:t>
            </a:r>
          </a:p>
          <a:p>
            <a:pPr marL="0" indent="0">
              <a:buFont typeface="Arial"/>
              <a:buNone/>
            </a:pPr>
            <a:r>
              <a:rPr lang="en-US" dirty="0" smtClean="0"/>
              <a:t>•hepatitis: viral (hepatitis viruses A, B, C, E), leptospirosis, glandular fever (infectious mononucleosis);</a:t>
            </a:r>
          </a:p>
          <a:p>
            <a:pPr marL="0" indent="0">
              <a:buFont typeface="Arial"/>
              <a:buNone/>
            </a:pPr>
            <a:r>
              <a:rPr lang="en-US" dirty="0" smtClean="0"/>
              <a:t>•cirrhosis;</a:t>
            </a:r>
          </a:p>
          <a:p>
            <a:pPr marL="0" indent="0">
              <a:buFont typeface="Arial"/>
              <a:buNone/>
            </a:pPr>
            <a:r>
              <a:rPr lang="en-US" dirty="0" smtClean="0"/>
              <a:t>•liver poisons, for example </a:t>
            </a:r>
            <a:r>
              <a:rPr lang="en-US" dirty="0" err="1" smtClean="0"/>
              <a:t>paracetamol</a:t>
            </a:r>
            <a:r>
              <a:rPr lang="en-US" dirty="0" smtClean="0"/>
              <a:t> overdose, chlorinated hydrocarbons such as carbon tetrachloride, chloroform and halothane; phosphorus;</a:t>
            </a:r>
          </a:p>
          <a:p>
            <a:pPr marL="0" indent="0">
              <a:buFont typeface="Arial"/>
              <a:buNone/>
            </a:pPr>
            <a:r>
              <a:rPr lang="en-US" dirty="0" smtClean="0"/>
              <a:t>•liver </a:t>
            </a:r>
            <a:r>
              <a:rPr lang="en-US" dirty="0" err="1" smtClean="0"/>
              <a:t>tumours</a:t>
            </a:r>
            <a:r>
              <a:rPr lang="en-US" dirty="0" smtClean="0"/>
              <a:t>, where most of the parenchyma is replaced by deposits;</a:t>
            </a:r>
          </a:p>
          <a:p>
            <a:pPr marL="0" indent="0">
              <a:buFont typeface="Arial"/>
              <a:buNone/>
            </a:pPr>
            <a:r>
              <a:rPr lang="en-US" dirty="0" smtClean="0"/>
              <a:t>•sepsis</a:t>
            </a:r>
          </a:p>
          <a:p>
            <a:pPr marL="0" indent="0">
              <a:buFont typeface="Arial"/>
              <a:buNone/>
            </a:pPr>
            <a:endParaRPr lang="en-US" dirty="0"/>
          </a:p>
        </p:txBody>
      </p:sp>
      <p:sp>
        <p:nvSpPr>
          <p:cNvPr id="4" name="TextBox 3"/>
          <p:cNvSpPr txBox="1"/>
          <p:nvPr/>
        </p:nvSpPr>
        <p:spPr>
          <a:xfrm>
            <a:off x="551630" y="1644286"/>
            <a:ext cx="4225086" cy="2031325"/>
          </a:xfrm>
          <a:prstGeom prst="rect">
            <a:avLst/>
          </a:prstGeom>
          <a:noFill/>
        </p:spPr>
        <p:txBody>
          <a:bodyPr wrap="square" rtlCol="0">
            <a:spAutoFit/>
          </a:bodyPr>
          <a:lstStyle/>
          <a:p>
            <a:r>
              <a:rPr lang="en-US" dirty="0" smtClean="0"/>
              <a:t>In </a:t>
            </a:r>
            <a:r>
              <a:rPr lang="en-US" dirty="0"/>
              <a:t>the presence of hepatocellular damage, the liver </a:t>
            </a:r>
            <a:r>
              <a:rPr lang="en-US" dirty="0" smtClean="0"/>
              <a:t>is unable </a:t>
            </a:r>
            <a:r>
              <a:rPr lang="en-US" dirty="0"/>
              <a:t>to conjugate bilirubin efficiently, and less </a:t>
            </a:r>
            <a:r>
              <a:rPr lang="en-US" dirty="0" smtClean="0"/>
              <a:t>is excreted </a:t>
            </a:r>
            <a:r>
              <a:rPr lang="en-US" dirty="0"/>
              <a:t>into the </a:t>
            </a:r>
            <a:r>
              <a:rPr lang="en-US" dirty="0" err="1"/>
              <a:t>canaliculi</a:t>
            </a:r>
            <a:r>
              <a:rPr lang="en-US" dirty="0"/>
              <a:t>. Thus, both </a:t>
            </a:r>
            <a:r>
              <a:rPr lang="en-US" dirty="0" smtClean="0"/>
              <a:t>unconjugated and </a:t>
            </a:r>
            <a:r>
              <a:rPr lang="en-US" dirty="0"/>
              <a:t>conjugated bilirubin accumulate in the </a:t>
            </a:r>
            <a:r>
              <a:rPr lang="en-US" dirty="0" smtClean="0"/>
              <a:t>blood.</a:t>
            </a:r>
            <a:endParaRPr lang="en-US" dirty="0"/>
          </a:p>
          <a:p>
            <a:endParaRPr lang="en-US" dirty="0"/>
          </a:p>
        </p:txBody>
      </p:sp>
    </p:spTree>
    <p:extLst>
      <p:ext uri="{BB962C8B-B14F-4D97-AF65-F5344CB8AC3E}">
        <p14:creationId xmlns:p14="http://schemas.microsoft.com/office/powerpoint/2010/main" xmlns="" val="2164993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a:xfrm>
            <a:off x="0" y="1869600"/>
            <a:ext cx="11526715" cy="4298971"/>
          </a:xfrm>
        </p:spPr>
        <p:txBody>
          <a:bodyPr>
            <a:normAutofit/>
          </a:bodyPr>
          <a:lstStyle/>
          <a:p>
            <a:pPr marL="457200" lvl="1" indent="0">
              <a:buNone/>
            </a:pPr>
            <a:r>
              <a:rPr lang="en-US" sz="2000" dirty="0" smtClean="0"/>
              <a:t>Obstruction </a:t>
            </a:r>
            <a:r>
              <a:rPr lang="en-US" sz="2000" dirty="0"/>
              <a:t>of the intrahepatic or </a:t>
            </a:r>
            <a:r>
              <a:rPr lang="en-US" sz="2000" dirty="0" err="1"/>
              <a:t>extrahepatic</a:t>
            </a:r>
            <a:r>
              <a:rPr lang="en-US" sz="2000" dirty="0"/>
              <a:t> bile ducts prevents excretion of conjugated bilirubin</a:t>
            </a:r>
            <a:r>
              <a:rPr lang="en-US" sz="2000" dirty="0" smtClean="0"/>
              <a:t>.</a:t>
            </a:r>
          </a:p>
          <a:p>
            <a:pPr marL="457200" lvl="1" indent="0">
              <a:buNone/>
            </a:pPr>
            <a:endParaRPr lang="en-US" sz="2000" dirty="0"/>
          </a:p>
          <a:p>
            <a:pPr marL="457200" lvl="1" indent="0">
              <a:buNone/>
            </a:pPr>
            <a:r>
              <a:rPr lang="en-US" sz="2000" dirty="0"/>
              <a:t>Without </a:t>
            </a:r>
            <a:r>
              <a:rPr lang="en-US" sz="2000" dirty="0" err="1"/>
              <a:t>pigment,the</a:t>
            </a:r>
            <a:r>
              <a:rPr lang="en-US" sz="2000" dirty="0"/>
              <a:t> stools become </a:t>
            </a:r>
            <a:r>
              <a:rPr lang="en-US" sz="2000" dirty="0" err="1"/>
              <a:t>pale,and</a:t>
            </a:r>
            <a:r>
              <a:rPr lang="en-US" sz="2000" dirty="0"/>
              <a:t> the conjugated bilirubin builds up in the blood and is excreted in the urine, turning it dark brown</a:t>
            </a:r>
            <a:r>
              <a:rPr lang="en-US" sz="2000" dirty="0" smtClean="0"/>
              <a:t>.</a:t>
            </a:r>
          </a:p>
          <a:p>
            <a:pPr marL="457200" lvl="1" indent="0">
              <a:buNone/>
            </a:pPr>
            <a:endParaRPr lang="en-US" sz="2000" dirty="0"/>
          </a:p>
          <a:p>
            <a:pPr marL="457200" lvl="1" indent="0">
              <a:buNone/>
            </a:pPr>
            <a:r>
              <a:rPr lang="en-US" sz="2000" dirty="0"/>
              <a:t>Sometimes the hepatic and </a:t>
            </a:r>
            <a:r>
              <a:rPr lang="en-US" sz="2000" dirty="0" err="1"/>
              <a:t>posthepatic</a:t>
            </a:r>
            <a:r>
              <a:rPr lang="en-US" sz="2000" dirty="0"/>
              <a:t> forms co-exist. For example, a stone in the common bile duct may produce jaundice partly by obstructing the outflow of bile and partly by secondary damage to the liver (biliary cirrhosis). Similarly, </a:t>
            </a:r>
            <a:r>
              <a:rPr lang="en-US" sz="2000" dirty="0" err="1"/>
              <a:t>tumour</a:t>
            </a:r>
            <a:r>
              <a:rPr lang="en-US" sz="2000" dirty="0"/>
              <a:t> deposits in the liver and cirrhosis may both result in jaundice partly by actual destruction of liver tissue and partly by intrahepatic duct compression.</a:t>
            </a:r>
          </a:p>
        </p:txBody>
      </p:sp>
      <p:sp>
        <p:nvSpPr>
          <p:cNvPr id="5" name="Title 1">
            <a:extLst>
              <a:ext uri="{FF2B5EF4-FFF2-40B4-BE49-F238E27FC236}">
                <a16:creationId xmlns:a16="http://schemas.microsoft.com/office/drawing/2014/main" xmlns="" id="{5F478200-0985-4DED-A84B-D6ADED92FAE6}"/>
              </a:ext>
            </a:extLst>
          </p:cNvPr>
          <p:cNvSpPr>
            <a:spLocks noGrp="1"/>
          </p:cNvSpPr>
          <p:nvPr>
            <p:ph type="title"/>
          </p:nvPr>
        </p:nvSpPr>
        <p:spPr>
          <a:xfrm>
            <a:off x="389814" y="469127"/>
            <a:ext cx="10840914" cy="1260000"/>
          </a:xfrm>
        </p:spPr>
        <p:txBody>
          <a:bodyPr/>
          <a:lstStyle/>
          <a:p>
            <a:r>
              <a:rPr lang="en-US" dirty="0" smtClean="0"/>
              <a:t>post-hepatic </a:t>
            </a:r>
            <a:r>
              <a:rPr lang="en-US" dirty="0"/>
              <a:t>jaundice</a:t>
            </a:r>
          </a:p>
        </p:txBody>
      </p:sp>
    </p:spTree>
    <p:extLst>
      <p:ext uri="{BB962C8B-B14F-4D97-AF65-F5344CB8AC3E}">
        <p14:creationId xmlns:p14="http://schemas.microsoft.com/office/powerpoint/2010/main" xmlns="" val="3250903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92856" y="304800"/>
            <a:ext cx="8583713" cy="6316317"/>
          </a:xfrm>
          <a:prstGeom prst="rect">
            <a:avLst/>
          </a:prstGeom>
        </p:spPr>
      </p:pic>
    </p:spTree>
    <p:extLst>
      <p:ext uri="{BB962C8B-B14F-4D97-AF65-F5344CB8AC3E}">
        <p14:creationId xmlns:p14="http://schemas.microsoft.com/office/powerpoint/2010/main" xmlns="" val="922160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a:xfrm>
            <a:off x="685801" y="1869600"/>
            <a:ext cx="10840914" cy="2295999"/>
          </a:xfrm>
        </p:spPr>
        <p:txBody>
          <a:bodyPr>
            <a:normAutofit lnSpcReduction="10000"/>
          </a:bodyPr>
          <a:lstStyle/>
          <a:p>
            <a:r>
              <a:rPr lang="en-US" dirty="0" smtClean="0">
                <a:solidFill>
                  <a:schemeClr val="accent4">
                    <a:lumMod val="60000"/>
                    <a:lumOff val="40000"/>
                  </a:schemeClr>
                </a:solidFill>
              </a:rPr>
              <a:t>Extramural</a:t>
            </a:r>
            <a:r>
              <a:rPr lang="en-US" dirty="0" smtClean="0"/>
              <a:t> :</a:t>
            </a:r>
          </a:p>
          <a:p>
            <a:pPr lvl="1"/>
            <a:r>
              <a:rPr lang="en-US" dirty="0"/>
              <a:t>pancreatitis</a:t>
            </a:r>
          </a:p>
          <a:p>
            <a:pPr lvl="1"/>
            <a:r>
              <a:rPr lang="en-US" dirty="0" smtClean="0"/>
              <a:t>Carcinoma </a:t>
            </a:r>
            <a:r>
              <a:rPr lang="en-US" dirty="0"/>
              <a:t>of the head of the </a:t>
            </a:r>
            <a:r>
              <a:rPr lang="en-US" dirty="0" smtClean="0"/>
              <a:t>pancreas</a:t>
            </a:r>
          </a:p>
          <a:p>
            <a:pPr lvl="1"/>
            <a:r>
              <a:rPr lang="en-US" dirty="0" err="1" smtClean="0"/>
              <a:t>Periampullary</a:t>
            </a:r>
            <a:r>
              <a:rPr lang="en-US" dirty="0" smtClean="0"/>
              <a:t> </a:t>
            </a:r>
            <a:r>
              <a:rPr lang="en-US" dirty="0"/>
              <a:t>tumors </a:t>
            </a:r>
            <a:endParaRPr lang="en-US" dirty="0" smtClean="0"/>
          </a:p>
          <a:p>
            <a:pPr lvl="1"/>
            <a:r>
              <a:rPr lang="en-US" dirty="0" err="1" smtClean="0"/>
              <a:t>hilar</a:t>
            </a:r>
            <a:r>
              <a:rPr lang="en-US" dirty="0" smtClean="0"/>
              <a:t> </a:t>
            </a:r>
            <a:r>
              <a:rPr lang="en-US" dirty="0"/>
              <a:t>lymphadenopathy </a:t>
            </a:r>
            <a:endParaRPr lang="en-US" dirty="0" smtClean="0"/>
          </a:p>
          <a:p>
            <a:pPr lvl="1"/>
            <a:r>
              <a:rPr lang="en-US" dirty="0" err="1" smtClean="0"/>
              <a:t>Merizzi's</a:t>
            </a:r>
            <a:r>
              <a:rPr lang="en-US" dirty="0" smtClean="0"/>
              <a:t> syndrome</a:t>
            </a:r>
          </a:p>
          <a:p>
            <a:pPr marL="457200" lvl="1" indent="0">
              <a:buNone/>
            </a:pPr>
            <a:endParaRPr lang="en-US" dirty="0"/>
          </a:p>
        </p:txBody>
      </p:sp>
      <p:sp>
        <p:nvSpPr>
          <p:cNvPr id="11"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685801" y="4069724"/>
            <a:ext cx="10840914" cy="2548790"/>
          </a:xfrm>
          <a:prstGeom prst="rect">
            <a:avLst/>
          </a:prstGeom>
        </p:spPr>
        <p:txBody>
          <a:bodyPr vert="horz" lIns="91440" tIns="45720" rIns="91440" bIns="45720" rtlCol="0" anchor="t" anchorCtr="0">
            <a:normAutofit fontScale="92500" lnSpcReduction="20000"/>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solidFill>
                  <a:schemeClr val="accent1">
                    <a:lumMod val="60000"/>
                    <a:lumOff val="40000"/>
                  </a:schemeClr>
                </a:solidFill>
              </a:rPr>
              <a:t>Intramural</a:t>
            </a:r>
            <a:r>
              <a:rPr lang="en-US" dirty="0" smtClean="0"/>
              <a:t>:</a:t>
            </a:r>
          </a:p>
          <a:p>
            <a:pPr lvl="1"/>
            <a:r>
              <a:rPr lang="en-US" dirty="0" err="1"/>
              <a:t>Choledochal</a:t>
            </a:r>
            <a:r>
              <a:rPr lang="en-US" dirty="0"/>
              <a:t> cyst </a:t>
            </a:r>
            <a:endParaRPr lang="en-US" dirty="0" smtClean="0"/>
          </a:p>
          <a:p>
            <a:pPr lvl="1"/>
            <a:r>
              <a:rPr lang="en-US" dirty="0"/>
              <a:t>Biliary atresia </a:t>
            </a:r>
            <a:endParaRPr lang="en-US" dirty="0" smtClean="0"/>
          </a:p>
          <a:p>
            <a:pPr lvl="1"/>
            <a:r>
              <a:rPr lang="en-US" dirty="0" smtClean="0"/>
              <a:t>iatrogenic strictures </a:t>
            </a:r>
          </a:p>
          <a:p>
            <a:pPr lvl="1"/>
            <a:r>
              <a:rPr lang="en-US" dirty="0" smtClean="0"/>
              <a:t>Inflammatory strictures </a:t>
            </a:r>
          </a:p>
          <a:p>
            <a:pPr lvl="1"/>
            <a:r>
              <a:rPr lang="en-US" dirty="0" smtClean="0"/>
              <a:t>Trauma </a:t>
            </a:r>
          </a:p>
          <a:p>
            <a:pPr lvl="1"/>
            <a:r>
              <a:rPr lang="en-US" dirty="0" smtClean="0"/>
              <a:t>Idiopathic </a:t>
            </a:r>
          </a:p>
          <a:p>
            <a:pPr lvl="1"/>
            <a:r>
              <a:rPr lang="en-US" dirty="0" smtClean="0"/>
              <a:t>tumors</a:t>
            </a:r>
            <a:endParaRPr lang="en-US" dirty="0"/>
          </a:p>
        </p:txBody>
      </p:sp>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810271" y="1869601"/>
            <a:ext cx="4633039" cy="3419885"/>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solidFill>
                  <a:schemeClr val="accent5">
                    <a:lumMod val="40000"/>
                    <a:lumOff val="60000"/>
                  </a:schemeClr>
                </a:solidFill>
              </a:rPr>
              <a:t>Intraluminal</a:t>
            </a:r>
            <a:r>
              <a:rPr lang="en-US" dirty="0" smtClean="0"/>
              <a:t>:</a:t>
            </a:r>
          </a:p>
          <a:p>
            <a:pPr lvl="1"/>
            <a:r>
              <a:rPr lang="en-US" dirty="0"/>
              <a:t>Common bile duct stones </a:t>
            </a:r>
            <a:endParaRPr lang="en-US" dirty="0" smtClean="0"/>
          </a:p>
          <a:p>
            <a:pPr lvl="1"/>
            <a:r>
              <a:rPr lang="en-US" dirty="0" smtClean="0"/>
              <a:t>Parasitic </a:t>
            </a:r>
            <a:r>
              <a:rPr lang="en-US" dirty="0"/>
              <a:t>infections </a:t>
            </a:r>
            <a:endParaRPr lang="en-US" dirty="0" smtClean="0"/>
          </a:p>
          <a:p>
            <a:pPr lvl="1"/>
            <a:r>
              <a:rPr lang="en-US" dirty="0" err="1" smtClean="0"/>
              <a:t>Hydatid</a:t>
            </a:r>
            <a:r>
              <a:rPr lang="en-US" dirty="0" smtClean="0"/>
              <a:t> </a:t>
            </a:r>
            <a:r>
              <a:rPr lang="en-US" dirty="0"/>
              <a:t>cysts </a:t>
            </a:r>
            <a:endParaRPr lang="en-US" dirty="0" smtClean="0"/>
          </a:p>
          <a:p>
            <a:pPr lvl="1"/>
            <a:r>
              <a:rPr lang="en-US" dirty="0" smtClean="0"/>
              <a:t>Biliary </a:t>
            </a:r>
            <a:r>
              <a:rPr lang="en-US" dirty="0"/>
              <a:t>tree tumors </a:t>
            </a:r>
            <a:endParaRPr lang="en-US" dirty="0" smtClean="0"/>
          </a:p>
          <a:p>
            <a:pPr lvl="1"/>
            <a:endParaRPr lang="en-US" dirty="0" smtClean="0"/>
          </a:p>
        </p:txBody>
      </p:sp>
      <p:sp>
        <p:nvSpPr>
          <p:cNvPr id="5" name="Title 1">
            <a:extLst>
              <a:ext uri="{FF2B5EF4-FFF2-40B4-BE49-F238E27FC236}">
                <a16:creationId xmlns:a16="http://schemas.microsoft.com/office/drawing/2014/main" xmlns="" id="{5F478200-0985-4DED-A84B-D6ADED92FAE6}"/>
              </a:ext>
            </a:extLst>
          </p:cNvPr>
          <p:cNvSpPr>
            <a:spLocks noGrp="1"/>
          </p:cNvSpPr>
          <p:nvPr>
            <p:ph type="title"/>
          </p:nvPr>
        </p:nvSpPr>
        <p:spPr>
          <a:xfrm>
            <a:off x="389814" y="469127"/>
            <a:ext cx="10840914" cy="1260000"/>
          </a:xfrm>
        </p:spPr>
        <p:txBody>
          <a:bodyPr/>
          <a:lstStyle/>
          <a:p>
            <a:r>
              <a:rPr lang="en-US" dirty="0" smtClean="0"/>
              <a:t>post-hepatic </a:t>
            </a:r>
            <a:r>
              <a:rPr lang="en-US" dirty="0"/>
              <a:t>jaundice</a:t>
            </a:r>
          </a:p>
        </p:txBody>
      </p:sp>
    </p:spTree>
    <p:extLst>
      <p:ext uri="{BB962C8B-B14F-4D97-AF65-F5344CB8AC3E}">
        <p14:creationId xmlns:p14="http://schemas.microsoft.com/office/powerpoint/2010/main" xmlns="" val="936143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84322" y="164870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r>
              <a:rPr lang="en-US" sz="2000" dirty="0"/>
              <a:t>Cancers that start in the head of the pancreas are near the common bile duct. These cancers can press on the duct and cause jaundice while they are still fairly small, which can sometimes lead to these tumors being found at an early stage. </a:t>
            </a:r>
          </a:p>
          <a:p>
            <a:r>
              <a:rPr lang="en-US" sz="2000" dirty="0"/>
              <a:t>-But cancers that start in the body or tail of the pancreas don’t press on the duct until they have spread through the pancreas. By this time, the cancer has often spread beyond the pancreas.</a:t>
            </a:r>
          </a:p>
          <a:p>
            <a:r>
              <a:rPr lang="en-US" sz="2000" dirty="0"/>
              <a:t>-Any elderly patient with progressive painless jaundice should be considered cancer of head of pancreas until proven otherwise .</a:t>
            </a:r>
          </a:p>
          <a:p>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solidFill>
                  <a:schemeClr val="accent4">
                    <a:lumMod val="60000"/>
                    <a:lumOff val="40000"/>
                  </a:schemeClr>
                </a:solidFill>
              </a:rPr>
              <a:t>Extramural</a:t>
            </a:r>
            <a:r>
              <a:rPr lang="en-US" sz="2400" dirty="0">
                <a:solidFill>
                  <a:schemeClr val="accent4">
                    <a:lumMod val="60000"/>
                    <a:lumOff val="40000"/>
                  </a:schemeClr>
                </a:solidFill>
              </a:rPr>
              <a:t> </a:t>
            </a:r>
            <a:r>
              <a:rPr lang="en-US" sz="2400" b="1" dirty="0" smtClean="0">
                <a:solidFill>
                  <a:schemeClr val="accent4">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1.Carcinoma of the head of pancreas</a:t>
            </a:r>
            <a:endParaRPr lang="en-US" sz="2400" dirty="0"/>
          </a:p>
        </p:txBody>
      </p:sp>
    </p:spTree>
    <p:extLst>
      <p:ext uri="{BB962C8B-B14F-4D97-AF65-F5344CB8AC3E}">
        <p14:creationId xmlns:p14="http://schemas.microsoft.com/office/powerpoint/2010/main" xmlns="" val="42778562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1129020" y="1519709"/>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a:t>-Clinical presentation :</a:t>
            </a:r>
          </a:p>
          <a:p>
            <a:pPr marL="0" indent="0">
              <a:buNone/>
            </a:pPr>
            <a:r>
              <a:rPr lang="en-US" sz="2000" dirty="0"/>
              <a:t>1. painless obstructive jaundice which is the classical presentation, but more than half of the patients present with  abdominal or back pain.</a:t>
            </a:r>
          </a:p>
          <a:p>
            <a:pPr marL="0" indent="0">
              <a:buNone/>
            </a:pPr>
            <a:r>
              <a:rPr lang="en-US" sz="2000" dirty="0"/>
              <a:t>2. Weight loss.</a:t>
            </a:r>
          </a:p>
          <a:p>
            <a:pPr marL="0" indent="0">
              <a:buNone/>
            </a:pPr>
            <a:r>
              <a:rPr lang="en-US" sz="2000" dirty="0"/>
              <a:t>3.anorexia.</a:t>
            </a:r>
          </a:p>
          <a:p>
            <a:pPr marL="0" indent="0">
              <a:buNone/>
            </a:pPr>
            <a:r>
              <a:rPr lang="en-US" sz="2000" dirty="0"/>
              <a:t>4.Asthenia (Weakness)</a:t>
            </a:r>
          </a:p>
          <a:p>
            <a:pPr marL="0" indent="0">
              <a:buNone/>
            </a:pPr>
            <a:r>
              <a:rPr lang="en-US" sz="2000" dirty="0"/>
              <a:t>5.Palpable non-tender gallbladder (</a:t>
            </a:r>
            <a:r>
              <a:rPr lang="en-US" sz="2000" dirty="0" err="1"/>
              <a:t>courvoisier’s</a:t>
            </a:r>
            <a:r>
              <a:rPr lang="en-US" sz="2000" dirty="0"/>
              <a:t> sign).</a:t>
            </a:r>
          </a:p>
          <a:p>
            <a:pPr marL="0" indent="0">
              <a:buNone/>
            </a:pPr>
            <a:r>
              <a:rPr lang="en-US" sz="2000" dirty="0"/>
              <a:t>6.Enlarged liver</a:t>
            </a:r>
            <a:r>
              <a:rPr lang="en-US" sz="2000" dirty="0" smtClean="0"/>
              <a:t>.</a:t>
            </a:r>
          </a:p>
          <a:p>
            <a:pPr marL="0" indent="0">
              <a:buNone/>
            </a:pPr>
            <a:r>
              <a:rPr lang="en-US" sz="2000" dirty="0" smtClean="0"/>
              <a:t>7.pruritis</a:t>
            </a:r>
            <a:endParaRPr lang="en-US" sz="2000" dirty="0"/>
          </a:p>
          <a:p>
            <a:pPr marL="0" indent="0">
              <a:buNone/>
            </a:pP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solidFill>
                  <a:schemeClr val="accent4">
                    <a:lumMod val="60000"/>
                    <a:lumOff val="40000"/>
                  </a:schemeClr>
                </a:solidFill>
              </a:rPr>
              <a:t>Extramural</a:t>
            </a:r>
            <a:r>
              <a:rPr lang="en-US" sz="2400" dirty="0">
                <a:solidFill>
                  <a:schemeClr val="accent4">
                    <a:lumMod val="60000"/>
                    <a:lumOff val="40000"/>
                  </a:schemeClr>
                </a:solidFill>
              </a:rPr>
              <a:t> </a:t>
            </a:r>
            <a:r>
              <a:rPr lang="en-US" sz="2400" b="1" dirty="0" smtClean="0">
                <a:solidFill>
                  <a:schemeClr val="accent4">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1.Carcinoma of the head of pancreas</a:t>
            </a:r>
            <a:endParaRPr lang="en-US" sz="2400" dirty="0"/>
          </a:p>
        </p:txBody>
      </p:sp>
    </p:spTree>
    <p:extLst>
      <p:ext uri="{BB962C8B-B14F-4D97-AF65-F5344CB8AC3E}">
        <p14:creationId xmlns:p14="http://schemas.microsoft.com/office/powerpoint/2010/main" xmlns="" val="219816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84322" y="1030413"/>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r>
              <a:rPr lang="en-US" sz="2000" dirty="0" err="1"/>
              <a:t>Periampullary</a:t>
            </a:r>
            <a:r>
              <a:rPr lang="en-US" sz="2000" dirty="0"/>
              <a:t> cancer is a cancer that forms near the ampulla of </a:t>
            </a:r>
            <a:r>
              <a:rPr lang="en-US" sz="2000" dirty="0" err="1"/>
              <a:t>Vater</a:t>
            </a:r>
            <a:r>
              <a:rPr lang="en-US" sz="2000" dirty="0"/>
              <a:t> It mainly consists </a:t>
            </a:r>
            <a:r>
              <a:rPr lang="en-US" sz="2000" dirty="0" smtClean="0"/>
              <a:t>of:</a:t>
            </a:r>
          </a:p>
          <a:p>
            <a:pPr marL="914400" lvl="1" indent="-457200">
              <a:buFont typeface="+mj-lt"/>
              <a:buAutoNum type="arabicPeriod"/>
            </a:pPr>
            <a:r>
              <a:rPr lang="en-US" sz="1800" dirty="0" smtClean="0"/>
              <a:t>duodenal </a:t>
            </a:r>
            <a:r>
              <a:rPr lang="en-US" sz="1800" dirty="0"/>
              <a:t>cancer adjacent to </a:t>
            </a:r>
            <a:r>
              <a:rPr lang="en-US" sz="1800" dirty="0" smtClean="0"/>
              <a:t>ampulla</a:t>
            </a:r>
          </a:p>
          <a:p>
            <a:pPr marL="914400" lvl="1" indent="-457200">
              <a:buFont typeface="+mj-lt"/>
              <a:buAutoNum type="arabicPeriod"/>
            </a:pPr>
            <a:r>
              <a:rPr lang="en-US" sz="1800" dirty="0" smtClean="0"/>
              <a:t>carcinoma </a:t>
            </a:r>
            <a:r>
              <a:rPr lang="en-US" sz="1800" dirty="0"/>
              <a:t>head of </a:t>
            </a:r>
            <a:r>
              <a:rPr lang="en-US" sz="1800" dirty="0" smtClean="0"/>
              <a:t>pancreas</a:t>
            </a:r>
          </a:p>
          <a:p>
            <a:pPr marL="914400" lvl="1" indent="-457200">
              <a:buFont typeface="+mj-lt"/>
              <a:buAutoNum type="arabicPeriod"/>
            </a:pPr>
            <a:r>
              <a:rPr lang="en-US" sz="1800" dirty="0" err="1" smtClean="0"/>
              <a:t>tumour</a:t>
            </a:r>
            <a:r>
              <a:rPr lang="en-US" sz="1800" dirty="0" smtClean="0"/>
              <a:t> </a:t>
            </a:r>
            <a:r>
              <a:rPr lang="en-US" sz="1800" dirty="0"/>
              <a:t>from ampulla of </a:t>
            </a:r>
            <a:r>
              <a:rPr lang="en-US" sz="1800" dirty="0" err="1" smtClean="0"/>
              <a:t>Vater</a:t>
            </a:r>
            <a:endParaRPr lang="en-US" sz="1800" dirty="0"/>
          </a:p>
          <a:p>
            <a:pPr marL="914400" lvl="1" indent="-457200">
              <a:buFont typeface="+mj-lt"/>
              <a:buAutoNum type="arabicPeriod"/>
            </a:pPr>
            <a:r>
              <a:rPr lang="en-US" sz="1800" dirty="0" smtClean="0"/>
              <a:t>cancer </a:t>
            </a:r>
            <a:r>
              <a:rPr lang="en-US" sz="1800" dirty="0"/>
              <a:t>of lower common bile </a:t>
            </a:r>
            <a:r>
              <a:rPr lang="en-US" sz="1800" dirty="0" smtClean="0"/>
              <a:t>duct</a:t>
            </a:r>
          </a:p>
          <a:p>
            <a:pPr marL="457200" lvl="1" indent="0">
              <a:buNone/>
            </a:pPr>
            <a:endParaRPr lang="en-US" sz="2000" dirty="0" smtClean="0"/>
          </a:p>
          <a:p>
            <a:r>
              <a:rPr lang="en-US" sz="2200" dirty="0" smtClean="0"/>
              <a:t>Painless </a:t>
            </a:r>
            <a:r>
              <a:rPr lang="en-US" sz="2200" dirty="0"/>
              <a:t>progressive jaundice is the classic presentation, This is because the bile duct is compressed at an early stage, before extensive painful </a:t>
            </a:r>
            <a:r>
              <a:rPr lang="en-US" sz="2200" dirty="0" smtClean="0"/>
              <a:t>invasion </a:t>
            </a:r>
            <a:r>
              <a:rPr lang="en-US" sz="2000" dirty="0" smtClean="0"/>
              <a:t>of </a:t>
            </a:r>
            <a:r>
              <a:rPr lang="en-US" sz="2000" dirty="0"/>
              <a:t>surrounding tissues.</a:t>
            </a:r>
          </a:p>
          <a:p>
            <a:r>
              <a:rPr lang="en-US" sz="2000" dirty="0"/>
              <a:t>Usually the jaundice is intermittent because at times the sloughing of the tumor tissue relieves the obstruction partially</a:t>
            </a:r>
            <a:r>
              <a:rPr lang="en-US" sz="2000" dirty="0" smtClean="0"/>
              <a:t>.</a:t>
            </a: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solidFill>
                  <a:schemeClr val="accent4">
                    <a:lumMod val="60000"/>
                    <a:lumOff val="40000"/>
                  </a:schemeClr>
                </a:solidFill>
              </a:rPr>
              <a:t>Extramural</a:t>
            </a:r>
            <a:r>
              <a:rPr lang="en-US" sz="2400" dirty="0">
                <a:solidFill>
                  <a:schemeClr val="accent4">
                    <a:lumMod val="60000"/>
                    <a:lumOff val="40000"/>
                  </a:schemeClr>
                </a:solidFill>
              </a:rPr>
              <a:t> </a:t>
            </a:r>
            <a:r>
              <a:rPr lang="en-US" sz="2400" b="1" dirty="0" smtClean="0">
                <a:solidFill>
                  <a:schemeClr val="accent4">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030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2. </a:t>
            </a:r>
            <a:r>
              <a:rPr lang="en-US" sz="2400" dirty="0" err="1"/>
              <a:t>Periampullary</a:t>
            </a:r>
            <a:r>
              <a:rPr lang="en-US" sz="2400" dirty="0"/>
              <a:t> </a:t>
            </a:r>
            <a:r>
              <a:rPr lang="en-US" sz="2400" dirty="0" smtClean="0"/>
              <a:t>tumor</a:t>
            </a:r>
            <a:endParaRPr lang="en-US" sz="2400" dirty="0"/>
          </a:p>
        </p:txBody>
      </p:sp>
    </p:spTree>
    <p:extLst>
      <p:ext uri="{BB962C8B-B14F-4D97-AF65-F5344CB8AC3E}">
        <p14:creationId xmlns:p14="http://schemas.microsoft.com/office/powerpoint/2010/main" xmlns="" val="2563747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78200-0985-4DED-A84B-D6ADED92FAE6}"/>
              </a:ext>
            </a:extLst>
          </p:cNvPr>
          <p:cNvSpPr>
            <a:spLocks noGrp="1"/>
          </p:cNvSpPr>
          <p:nvPr>
            <p:ph type="title"/>
          </p:nvPr>
        </p:nvSpPr>
        <p:spPr>
          <a:xfrm>
            <a:off x="551629" y="607351"/>
            <a:ext cx="10840914" cy="1260000"/>
          </a:xfrm>
        </p:spPr>
        <p:txBody>
          <a:bodyPr/>
          <a:lstStyle/>
          <a:p>
            <a:r>
              <a:rPr lang="en-US" dirty="0" smtClean="0"/>
              <a:t>ANATOMY</a:t>
            </a:r>
            <a:endParaRPr lang="en-US" dirty="0"/>
          </a:p>
        </p:txBody>
      </p:sp>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a:xfrm>
            <a:off x="551629" y="1580250"/>
            <a:ext cx="6230171" cy="4785825"/>
          </a:xfrm>
        </p:spPr>
        <p:txBody>
          <a:bodyPr/>
          <a:lstStyle/>
          <a:p>
            <a:pPr marL="0" indent="0">
              <a:buNone/>
            </a:pPr>
            <a:endParaRPr lang="en-US" dirty="0" smtClean="0"/>
          </a:p>
          <a:p>
            <a:pPr marL="0" indent="0">
              <a:buNone/>
            </a:pPr>
            <a:endParaRPr lang="en-US" dirty="0"/>
          </a:p>
          <a:p>
            <a:pPr marL="0" indent="0">
              <a:buNone/>
            </a:pPr>
            <a:endParaRPr lang="en-US" dirty="0"/>
          </a:p>
        </p:txBody>
      </p:sp>
      <p:pic>
        <p:nvPicPr>
          <p:cNvPr id="1028" name="Picture 4" descr="No description availabl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52673" y="607351"/>
            <a:ext cx="5838825" cy="60769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869753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71443" y="1377838"/>
            <a:ext cx="622481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smtClean="0"/>
              <a:t>A gallstone </a:t>
            </a:r>
            <a:r>
              <a:rPr lang="en-US" sz="2000" dirty="0"/>
              <a:t>may impact in the cystic duct or Hartmann’s pouch and cause extrinsic compression of the common hepatic duct, also resulting in obstructive jaundice.</a:t>
            </a:r>
          </a:p>
          <a:p>
            <a:pPr marL="0" indent="0">
              <a:buNone/>
            </a:pPr>
            <a:endParaRPr lang="en-US" sz="2000" dirty="0"/>
          </a:p>
          <a:p>
            <a:pPr marL="0" indent="0">
              <a:buNone/>
            </a:pPr>
            <a:r>
              <a:rPr lang="en-US" sz="2000" dirty="0" err="1"/>
              <a:t>Mirizzi</a:t>
            </a:r>
            <a:r>
              <a:rPr lang="en-US" sz="2000" dirty="0"/>
              <a:t> syndrome has been associated with gallbladder cancer, It has been hypothesized that recurrent inflammation and biliary stasis may predispose to both conditions.</a:t>
            </a:r>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a:solidFill>
                  <a:schemeClr val="accent4">
                    <a:lumMod val="60000"/>
                    <a:lumOff val="40000"/>
                  </a:schemeClr>
                </a:solidFill>
              </a:rPr>
              <a:t>Extramural</a:t>
            </a:r>
            <a:r>
              <a:rPr lang="en-US" sz="2400" dirty="0">
                <a:solidFill>
                  <a:schemeClr val="accent4">
                    <a:lumMod val="60000"/>
                    <a:lumOff val="40000"/>
                  </a:schemeClr>
                </a:solidFill>
              </a:rPr>
              <a:t> </a:t>
            </a:r>
            <a:r>
              <a:rPr lang="en-US" sz="2400" b="1" dirty="0" smtClean="0">
                <a:solidFill>
                  <a:schemeClr val="accent4">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a:t>3</a:t>
            </a:r>
            <a:r>
              <a:rPr lang="en-US" sz="2400" dirty="0" smtClean="0"/>
              <a:t>.Merrizzi syndrome </a:t>
            </a:r>
            <a:endParaRPr lang="en-US" sz="2400" dirty="0"/>
          </a:p>
        </p:txBody>
      </p:sp>
      <p:pic>
        <p:nvPicPr>
          <p:cNvPr id="6" name="Picture 4" descr="https://lh4.googleusercontent.com/3tSFbv4K_MCzumgw2DQ2lCA6r9XSQrf0RnuwcfGYBf5WrG9fLuiAKl7KaDk7GR1Zp-a-k4qF35zZzZDr8vjCFOraZoDpp6CYJqqWA39OWqyLTnJQcgjMEf2jTkNyD7LJ7A8RfEA=s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12168" y="1905666"/>
            <a:ext cx="4797449" cy="30670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07269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84322" y="164870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r>
              <a:rPr lang="en-US" sz="2000" dirty="0" err="1"/>
              <a:t>Choledochal</a:t>
            </a:r>
            <a:r>
              <a:rPr lang="en-US" sz="2000" dirty="0"/>
              <a:t> cysts, are rare congenital dilations (enlargements) of the bile ducts</a:t>
            </a:r>
          </a:p>
          <a:p>
            <a:r>
              <a:rPr lang="en-US" sz="2000" dirty="0" smtClean="0"/>
              <a:t>Although </a:t>
            </a:r>
            <a:r>
              <a:rPr lang="en-US" sz="2000" dirty="0" err="1"/>
              <a:t>choledochal</a:t>
            </a:r>
            <a:r>
              <a:rPr lang="en-US" sz="2000" dirty="0"/>
              <a:t> cysts are present at birth, they are increasingly diagnosed in adults</a:t>
            </a:r>
          </a:p>
          <a:p>
            <a:r>
              <a:rPr lang="en-US" sz="2000" dirty="0" err="1" smtClean="0"/>
              <a:t>Choledochal</a:t>
            </a:r>
            <a:r>
              <a:rPr lang="en-US" sz="2000" dirty="0" smtClean="0"/>
              <a:t> </a:t>
            </a:r>
            <a:r>
              <a:rPr lang="en-US" sz="2000" dirty="0"/>
              <a:t>cysts are inflammatory in nature. Left untreated, this frequently lead to recurrent cholangitis or </a:t>
            </a:r>
            <a:r>
              <a:rPr lang="en-US" sz="2000" dirty="0" smtClean="0"/>
              <a:t>pancreatitis</a:t>
            </a: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1.Choledocal cyst</a:t>
            </a:r>
            <a:endParaRPr lang="en-US" sz="2400" dirty="0"/>
          </a:p>
        </p:txBody>
      </p:sp>
    </p:spTree>
    <p:extLst>
      <p:ext uri="{BB962C8B-B14F-4D97-AF65-F5344CB8AC3E}">
        <p14:creationId xmlns:p14="http://schemas.microsoft.com/office/powerpoint/2010/main" xmlns="" val="2374666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84322" y="136516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b="1" dirty="0" smtClean="0"/>
              <a:t>Classification : </a:t>
            </a:r>
            <a:r>
              <a:rPr lang="en-US" sz="2000" b="1" dirty="0"/>
              <a:t/>
            </a:r>
            <a:br>
              <a:rPr lang="en-US" sz="2000" b="1" dirty="0"/>
            </a:br>
            <a:endParaRPr lang="en-US" sz="2000" b="1"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1.Choledocal cyst</a:t>
            </a:r>
            <a:endParaRPr lang="en-US" sz="2400" dirty="0"/>
          </a:p>
        </p:txBody>
      </p:sp>
      <p:pic>
        <p:nvPicPr>
          <p:cNvPr id="1026" name="Picture 2" descr="Todani classification of choledochal cyst | Download Table"/>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9218"/>
          <a:stretch/>
        </p:blipFill>
        <p:spPr bwMode="auto">
          <a:xfrm>
            <a:off x="1337523" y="2304911"/>
            <a:ext cx="8477392" cy="422274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768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84322" y="136516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1.Choledocal cyst</a:t>
            </a:r>
            <a:endParaRPr lang="en-US" sz="2400" dirty="0"/>
          </a:p>
        </p:txBody>
      </p:sp>
      <p:pic>
        <p:nvPicPr>
          <p:cNvPr id="2051" name="Picture 3" descr="https://lh5.googleusercontent.com/jHt8LmGQUjqNHrtb4dp5S-jUkw2tPALEXfv1tZ1ZoMHzi8vRyQh1gkwiFgqgDxFxEDOTCSZtXmU1QIZ_iVEcHHty-WCf04F0w0Ld2MHaQdhixT94AmqdqsYOtFds5RL6iUntnm4=s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9471" y="1905666"/>
            <a:ext cx="4765082" cy="4593788"/>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https://lh3.googleusercontent.com/9Ys9cu8aLhcGPmUnnl597Zen5UGAVOCOicf9Qvsbhcuy9Ka7iidTrkggNprZb4EwJ-oR5v9-3X6x0QWqbg-eg5v8tjtW38sy6XuWCZGmBSPO6-iepmZbPljmxcAl2SyKWZHQ3tM=s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44935" y="1946313"/>
            <a:ext cx="5319864" cy="368134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6121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905666"/>
            <a:ext cx="10053496" cy="479993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r>
              <a:rPr lang="en-US" sz="2000" dirty="0"/>
              <a:t>Biliary atresia is a </a:t>
            </a:r>
            <a:r>
              <a:rPr lang="en-US" sz="2000" dirty="0" err="1"/>
              <a:t>fibroproliferative</a:t>
            </a:r>
            <a:r>
              <a:rPr lang="en-US" sz="2000" dirty="0"/>
              <a:t> condition in infants in which the bile ducts outside and inside the liver are scarred and blocked. Bile can’t flow into the intestine so bile builds up in the liver and damages it. The damage leads to scarring, loss of liver tissue and function, and cirrhosis.</a:t>
            </a:r>
          </a:p>
          <a:p>
            <a:r>
              <a:rPr lang="en-US" sz="2000" dirty="0" smtClean="0"/>
              <a:t>Mainly </a:t>
            </a:r>
            <a:r>
              <a:rPr lang="en-US" sz="2000" dirty="0"/>
              <a:t>caused by the arrest of development during the solid stage of bile duct formation</a:t>
            </a:r>
          </a:p>
          <a:p>
            <a:r>
              <a:rPr lang="en-US" sz="2000" dirty="0"/>
              <a:t>The </a:t>
            </a:r>
            <a:r>
              <a:rPr lang="en-US" sz="2000" dirty="0" err="1"/>
              <a:t>obliterative</a:t>
            </a:r>
            <a:r>
              <a:rPr lang="en-US" sz="2000" dirty="0"/>
              <a:t> process of biliary atresia involve : CBD, cystic duct, </a:t>
            </a:r>
            <a:r>
              <a:rPr lang="en-US" sz="2000" dirty="0" smtClean="0"/>
              <a:t>one </a:t>
            </a:r>
            <a:r>
              <a:rPr lang="en-US" sz="2000" dirty="0"/>
              <a:t>or both hepatic ducts or the gallbladder</a:t>
            </a:r>
            <a:r>
              <a:rPr lang="en-US" sz="2000" dirty="0" smtClean="0"/>
              <a:t>.</a:t>
            </a:r>
          </a:p>
          <a:p>
            <a:endParaRPr lang="en-US" sz="2000" dirty="0" smtClean="0"/>
          </a:p>
          <a:p>
            <a:pPr marL="0" indent="0">
              <a:buNone/>
            </a:pP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2.Billary </a:t>
            </a:r>
            <a:r>
              <a:rPr lang="en-US" sz="2400" dirty="0" err="1" smtClean="0"/>
              <a:t>atersia</a:t>
            </a:r>
            <a:endParaRPr lang="en-US" sz="2400" dirty="0"/>
          </a:p>
        </p:txBody>
      </p:sp>
    </p:spTree>
    <p:extLst>
      <p:ext uri="{BB962C8B-B14F-4D97-AF65-F5344CB8AC3E}">
        <p14:creationId xmlns:p14="http://schemas.microsoft.com/office/powerpoint/2010/main" xmlns="" val="2581810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635414"/>
            <a:ext cx="4501500" cy="479993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a:t>Clinical presentation:</a:t>
            </a:r>
          </a:p>
          <a:p>
            <a:pPr fontAlgn="base"/>
            <a:r>
              <a:rPr lang="en-US" sz="2000" dirty="0"/>
              <a:t>Jaundice at birth or shortly thereafter.  Infants with biliary atresia typically develop jaundice by 3 to 6 weeks of age</a:t>
            </a:r>
          </a:p>
          <a:p>
            <a:pPr fontAlgn="base"/>
            <a:r>
              <a:rPr lang="en-US" sz="2000" dirty="0" err="1"/>
              <a:t>Acholic</a:t>
            </a:r>
            <a:r>
              <a:rPr lang="en-US" sz="2000" dirty="0"/>
              <a:t> and pale gray stools secondary to obstructed bile flow. </a:t>
            </a:r>
          </a:p>
          <a:p>
            <a:pPr fontAlgn="base"/>
            <a:r>
              <a:rPr lang="en-US" sz="2000" dirty="0"/>
              <a:t>If untreated develop stigmata of liver failure and portal hypertension , particularly splenomegaly and esophageal </a:t>
            </a:r>
            <a:r>
              <a:rPr lang="en-US" sz="2000" dirty="0" err="1"/>
              <a:t>varices</a:t>
            </a:r>
            <a:r>
              <a:rPr lang="en-US" sz="2000" dirty="0" smtClean="0"/>
              <a:t>.</a:t>
            </a:r>
          </a:p>
          <a:p>
            <a:pPr fontAlgn="base"/>
            <a:endParaRPr lang="en-US" sz="2000" dirty="0"/>
          </a:p>
          <a:p>
            <a:pPr fontAlgn="base"/>
            <a:endParaRPr lang="en-US" sz="2000" dirty="0" smtClean="0"/>
          </a:p>
          <a:p>
            <a:endParaRPr lang="en-US" sz="2000" dirty="0" smtClean="0"/>
          </a:p>
          <a:p>
            <a:pPr marL="0" indent="0">
              <a:buNone/>
            </a:pP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2.Billary </a:t>
            </a:r>
            <a:r>
              <a:rPr lang="en-US" sz="2400" dirty="0" err="1" smtClean="0"/>
              <a:t>atersia</a:t>
            </a:r>
            <a:endParaRPr lang="en-US" sz="2400" dirty="0"/>
          </a:p>
        </p:txBody>
      </p:sp>
      <p:sp>
        <p:nvSpPr>
          <p:cNvPr id="6"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576219" y="2082394"/>
            <a:ext cx="6183084" cy="479993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dirty="0"/>
              <a:t>Diagnosis:</a:t>
            </a:r>
          </a:p>
          <a:p>
            <a:pPr fontAlgn="base"/>
            <a:r>
              <a:rPr lang="en-US" sz="2000" dirty="0"/>
              <a:t>LFT (Serum bilirubin).</a:t>
            </a:r>
          </a:p>
          <a:p>
            <a:pPr fontAlgn="base"/>
            <a:r>
              <a:rPr lang="en-US" sz="2000" dirty="0"/>
              <a:t>Analysis of TORCH (Toxoplasmosis, other infection, Rubella, CMV infection and Herpes simplex) infection titers</a:t>
            </a:r>
          </a:p>
          <a:p>
            <a:pPr fontAlgn="base"/>
            <a:r>
              <a:rPr lang="en-US" sz="2000" dirty="0"/>
              <a:t>Ultrasonography.</a:t>
            </a:r>
          </a:p>
          <a:p>
            <a:pPr fontAlgn="base"/>
            <a:r>
              <a:rPr lang="en-US" sz="2000" dirty="0"/>
              <a:t>Nuclear medicine scan using TC (99m) </a:t>
            </a:r>
            <a:r>
              <a:rPr lang="en-US" sz="2000" dirty="0" err="1"/>
              <a:t>disofenin</a:t>
            </a:r>
            <a:r>
              <a:rPr lang="en-US" sz="2000" dirty="0"/>
              <a:t>.</a:t>
            </a:r>
          </a:p>
          <a:p>
            <a:pPr fontAlgn="base"/>
            <a:r>
              <a:rPr lang="en-US" sz="2000" dirty="0"/>
              <a:t>Percutaneous liver biopsy.</a:t>
            </a:r>
          </a:p>
          <a:p>
            <a:r>
              <a:rPr lang="en-US" sz="2000" u="sng" dirty="0"/>
              <a:t>Surgical exploration is warranted</a:t>
            </a:r>
            <a:r>
              <a:rPr lang="en-US" sz="2000" dirty="0"/>
              <a:t> ( when the results of these  tests point to or exclude the diagnosis of f biliary atresia).</a:t>
            </a:r>
          </a:p>
        </p:txBody>
      </p:sp>
    </p:spTree>
    <p:extLst>
      <p:ext uri="{BB962C8B-B14F-4D97-AF65-F5344CB8AC3E}">
        <p14:creationId xmlns:p14="http://schemas.microsoft.com/office/powerpoint/2010/main" xmlns="" val="3143611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11751" y="1905666"/>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000" dirty="0"/>
              <a:t>Traumatic bile duct injuries usually present clinically as bile leaks. Less commonly, trauma to the bile duct can result in a biliary stricture. </a:t>
            </a:r>
          </a:p>
          <a:p>
            <a:r>
              <a:rPr lang="en-US" sz="2000" dirty="0"/>
              <a:t/>
            </a:r>
            <a:br>
              <a:rPr lang="en-US" sz="2000" dirty="0"/>
            </a:br>
            <a:r>
              <a:rPr lang="en-US" sz="2000" dirty="0"/>
              <a:t>Because these injuries tend to be subtle, they may go unrecognized at the time of injury. Patients may have a delayed presentation of jaundice with or without abdominal pain, and such strictures may be mistaken for malignancy. </a:t>
            </a:r>
          </a:p>
          <a:p>
            <a:r>
              <a:rPr lang="en-US" sz="2000" dirty="0"/>
              <a:t/>
            </a:r>
            <a:br>
              <a:rPr lang="en-US" sz="2000" dirty="0"/>
            </a:br>
            <a:r>
              <a:rPr lang="en-US" sz="2000" dirty="0"/>
              <a:t>Presentation of  the case of traumatic biliary stricture as painless jaundice takes about more than 1 year after the initial injury</a:t>
            </a:r>
            <a:r>
              <a:rPr lang="en-US" sz="2000" dirty="0" smtClean="0"/>
              <a:t>.</a:t>
            </a: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3.Trauma</a:t>
            </a:r>
          </a:p>
          <a:p>
            <a:pPr marL="0" indent="0">
              <a:buNone/>
            </a:pPr>
            <a:endParaRPr lang="en-US" sz="2400" dirty="0"/>
          </a:p>
        </p:txBody>
      </p:sp>
    </p:spTree>
    <p:extLst>
      <p:ext uri="{BB962C8B-B14F-4D97-AF65-F5344CB8AC3E}">
        <p14:creationId xmlns:p14="http://schemas.microsoft.com/office/powerpoint/2010/main" xmlns="" val="111182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768208" y="1905666"/>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b="1" dirty="0"/>
              <a:t>Benign </a:t>
            </a:r>
            <a:r>
              <a:rPr lang="en-US" sz="2000" b="1" dirty="0" err="1"/>
              <a:t>tumours</a:t>
            </a:r>
            <a:r>
              <a:rPr lang="en-US" sz="2000" b="1" dirty="0"/>
              <a:t> of the bile duct</a:t>
            </a:r>
          </a:p>
          <a:p>
            <a:r>
              <a:rPr lang="en-US" sz="2000" dirty="0" smtClean="0"/>
              <a:t>They </a:t>
            </a:r>
            <a:r>
              <a:rPr lang="en-US" sz="2000" dirty="0"/>
              <a:t>are uncommon </a:t>
            </a:r>
            <a:r>
              <a:rPr lang="en-US" sz="2000" dirty="0" smtClean="0"/>
              <a:t>.They </a:t>
            </a:r>
            <a:r>
              <a:rPr lang="en-US" sz="2000" dirty="0"/>
              <a:t>may be an incidental ﬁnding on imaging. </a:t>
            </a:r>
            <a:endParaRPr lang="en-US" sz="2000" dirty="0" smtClean="0"/>
          </a:p>
          <a:p>
            <a:r>
              <a:rPr lang="en-US" sz="2000" dirty="0" smtClean="0"/>
              <a:t>Benign </a:t>
            </a:r>
            <a:r>
              <a:rPr lang="en-US" sz="2000" dirty="0"/>
              <a:t>neoplasms causing biliary obstruction may be classiﬁed as follows:</a:t>
            </a:r>
          </a:p>
          <a:p>
            <a:r>
              <a:rPr lang="en-US" sz="2000" dirty="0" smtClean="0"/>
              <a:t>papilloma </a:t>
            </a:r>
            <a:r>
              <a:rPr lang="en-US" sz="2000" dirty="0"/>
              <a:t>and </a:t>
            </a:r>
            <a:r>
              <a:rPr lang="en-US" sz="2000" dirty="0" smtClean="0"/>
              <a:t>adenoma</a:t>
            </a:r>
          </a:p>
          <a:p>
            <a:r>
              <a:rPr lang="en-US" sz="2000" dirty="0" smtClean="0"/>
              <a:t> </a:t>
            </a:r>
            <a:r>
              <a:rPr lang="en-US" sz="2000" dirty="0"/>
              <a:t>multiple biliary </a:t>
            </a:r>
            <a:r>
              <a:rPr lang="en-US" sz="2000" dirty="0" err="1" smtClean="0"/>
              <a:t>papillomatosis</a:t>
            </a:r>
            <a:endParaRPr lang="en-US" sz="2000" dirty="0" smtClean="0"/>
          </a:p>
          <a:p>
            <a:r>
              <a:rPr lang="en-US" sz="2000" dirty="0" smtClean="0"/>
              <a:t>granular </a:t>
            </a:r>
            <a:r>
              <a:rPr lang="en-US" sz="2000" dirty="0"/>
              <a:t>cell </a:t>
            </a:r>
            <a:r>
              <a:rPr lang="en-US" sz="2000" dirty="0" err="1" smtClean="0"/>
              <a:t>myoblastoma</a:t>
            </a:r>
            <a:endParaRPr lang="en-US" sz="2000" dirty="0" smtClean="0"/>
          </a:p>
          <a:p>
            <a:r>
              <a:rPr lang="en-US" sz="2000" dirty="0" smtClean="0"/>
              <a:t> </a:t>
            </a:r>
            <a:r>
              <a:rPr lang="en-US" sz="2000" dirty="0"/>
              <a:t>neural </a:t>
            </a:r>
            <a:r>
              <a:rPr lang="en-US" sz="2000" dirty="0" err="1" smtClean="0"/>
              <a:t>tumours</a:t>
            </a:r>
            <a:endParaRPr lang="en-US" sz="2000" dirty="0" smtClean="0"/>
          </a:p>
          <a:p>
            <a:r>
              <a:rPr lang="en-US" sz="2000" dirty="0" smtClean="0"/>
              <a:t>Leiomyoma</a:t>
            </a:r>
          </a:p>
          <a:p>
            <a:r>
              <a:rPr lang="en-US" sz="2000" dirty="0" smtClean="0"/>
              <a:t>endocrine </a:t>
            </a:r>
            <a:r>
              <a:rPr lang="en-US" sz="2000" dirty="0" err="1"/>
              <a:t>tumours</a:t>
            </a:r>
            <a:r>
              <a:rPr lang="en-US" sz="2000" dirty="0" smtClean="0"/>
              <a:t>.</a:t>
            </a: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4. </a:t>
            </a:r>
            <a:r>
              <a:rPr lang="en-US" sz="2400" dirty="0" err="1"/>
              <a:t>tumour</a:t>
            </a:r>
            <a:r>
              <a:rPr lang="en-US" sz="2400" dirty="0"/>
              <a:t> of the bile </a:t>
            </a:r>
            <a:r>
              <a:rPr lang="en-US" sz="2400" dirty="0" smtClean="0"/>
              <a:t>duct</a:t>
            </a:r>
            <a:r>
              <a:rPr lang="en-US" sz="2400" dirty="0"/>
              <a:t/>
            </a:r>
            <a:br>
              <a:rPr lang="en-US" sz="2400" dirty="0"/>
            </a:br>
            <a:endParaRPr lang="en-US" sz="2400" dirty="0"/>
          </a:p>
        </p:txBody>
      </p:sp>
    </p:spTree>
    <p:extLst>
      <p:ext uri="{BB962C8B-B14F-4D97-AF65-F5344CB8AC3E}">
        <p14:creationId xmlns:p14="http://schemas.microsoft.com/office/powerpoint/2010/main" xmlns="" val="29121509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768208" y="1905666"/>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b="1" dirty="0"/>
              <a:t>Malignant </a:t>
            </a:r>
            <a:r>
              <a:rPr lang="en-US" sz="2000" b="1" dirty="0" err="1"/>
              <a:t>tumours</a:t>
            </a:r>
            <a:r>
              <a:rPr lang="en-US" sz="2000" b="1" dirty="0"/>
              <a:t> of the biliary </a:t>
            </a:r>
            <a:r>
              <a:rPr lang="en-US" sz="2000" b="1" dirty="0" smtClean="0"/>
              <a:t>tract (</a:t>
            </a:r>
            <a:r>
              <a:rPr lang="en-US" sz="2000" b="1" dirty="0" err="1" smtClean="0"/>
              <a:t>Cholangiocarcinoma</a:t>
            </a:r>
            <a:r>
              <a:rPr lang="en-US" sz="2000" b="1" dirty="0"/>
              <a:t>)</a:t>
            </a:r>
          </a:p>
          <a:p>
            <a:r>
              <a:rPr lang="en-US" sz="2000" dirty="0"/>
              <a:t>Its Malignancy of the intrahepatic or </a:t>
            </a:r>
            <a:r>
              <a:rPr lang="en-US" sz="2000" dirty="0" err="1"/>
              <a:t>extrahepatic</a:t>
            </a:r>
            <a:r>
              <a:rPr lang="en-US" sz="2000" dirty="0"/>
              <a:t> ducts ( primary bile duct cancer). It is one of the uncommon adenocarcinomas, but more likely to occur in elderly (above 65</a:t>
            </a:r>
            <a:r>
              <a:rPr lang="en-US" sz="2000" dirty="0" smtClean="0"/>
              <a:t>).</a:t>
            </a:r>
          </a:p>
          <a:p>
            <a:endParaRPr lang="en-US" sz="2000" dirty="0"/>
          </a:p>
          <a:p>
            <a:pPr marL="0" indent="0">
              <a:buNone/>
            </a:pPr>
            <a:r>
              <a:rPr lang="en-US" sz="2000" dirty="0"/>
              <a:t>Risk factors include:</a:t>
            </a:r>
          </a:p>
          <a:p>
            <a:pPr marL="0" indent="0">
              <a:buNone/>
            </a:pPr>
            <a:r>
              <a:rPr lang="en-US" sz="2000" dirty="0" smtClean="0"/>
              <a:t>	1.Choledocal </a:t>
            </a:r>
            <a:r>
              <a:rPr lang="en-US" sz="2000" dirty="0"/>
              <a:t>cyst.</a:t>
            </a:r>
          </a:p>
          <a:p>
            <a:pPr marL="0" indent="0">
              <a:buNone/>
            </a:pPr>
            <a:r>
              <a:rPr lang="en-US" sz="2000" dirty="0" smtClean="0"/>
              <a:t>	2.Primary </a:t>
            </a:r>
            <a:r>
              <a:rPr lang="en-US" sz="2000" dirty="0" err="1"/>
              <a:t>sclerosing</a:t>
            </a:r>
            <a:r>
              <a:rPr lang="en-US" sz="2000" dirty="0"/>
              <a:t> cholangitis.</a:t>
            </a:r>
          </a:p>
          <a:p>
            <a:pPr marL="0" indent="0">
              <a:buNone/>
            </a:pPr>
            <a:r>
              <a:rPr lang="en-US" sz="2000" dirty="0" smtClean="0"/>
              <a:t>	3.Calecular </a:t>
            </a:r>
            <a:r>
              <a:rPr lang="en-US" sz="2000" dirty="0"/>
              <a:t>diseases.</a:t>
            </a:r>
          </a:p>
          <a:p>
            <a:pPr marL="0" indent="0">
              <a:buNone/>
            </a:pPr>
            <a:r>
              <a:rPr lang="en-US" sz="2000" dirty="0" smtClean="0"/>
              <a:t>	4.Parasitic </a:t>
            </a:r>
            <a:r>
              <a:rPr lang="en-US" sz="2000" dirty="0"/>
              <a:t>infestation.</a:t>
            </a:r>
          </a:p>
          <a:p>
            <a:pPr marL="0" indent="0">
              <a:buNone/>
            </a:pPr>
            <a:r>
              <a:rPr lang="en-US" sz="2000" dirty="0" smtClean="0"/>
              <a:t>	5.Ulcerative </a:t>
            </a:r>
            <a:r>
              <a:rPr lang="en-US" sz="2000" dirty="0"/>
              <a:t>colitis .</a:t>
            </a:r>
          </a:p>
          <a:p>
            <a:r>
              <a:rPr lang="en-US" sz="2000" dirty="0"/>
              <a:t/>
            </a:r>
            <a:br>
              <a:rPr lang="en-US" sz="2000" dirty="0"/>
            </a:br>
            <a:endParaRPr lang="en-US" sz="2000" dirty="0"/>
          </a:p>
          <a:p>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4. </a:t>
            </a:r>
            <a:r>
              <a:rPr lang="en-US" sz="2400" dirty="0" err="1"/>
              <a:t>tumour</a:t>
            </a:r>
            <a:r>
              <a:rPr lang="en-US" sz="2400" dirty="0"/>
              <a:t> of the bile </a:t>
            </a:r>
            <a:r>
              <a:rPr lang="en-US" sz="2400" dirty="0" smtClean="0"/>
              <a:t>duct</a:t>
            </a:r>
            <a:r>
              <a:rPr lang="en-US" sz="2400" dirty="0"/>
              <a:t/>
            </a:r>
            <a:br>
              <a:rPr lang="en-US" sz="2400" dirty="0"/>
            </a:br>
            <a:endParaRPr lang="en-US" sz="2400" dirty="0"/>
          </a:p>
        </p:txBody>
      </p:sp>
    </p:spTree>
    <p:extLst>
      <p:ext uri="{BB962C8B-B14F-4D97-AF65-F5344CB8AC3E}">
        <p14:creationId xmlns:p14="http://schemas.microsoft.com/office/powerpoint/2010/main" xmlns="" val="2444765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768208" y="1905666"/>
            <a:ext cx="4253735"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b="1" dirty="0" err="1" smtClean="0"/>
              <a:t>Cholangiocarcinoma</a:t>
            </a:r>
            <a:endParaRPr lang="en-US" sz="2000" b="1" dirty="0"/>
          </a:p>
          <a:p>
            <a:r>
              <a:rPr lang="en-US" sz="2000" dirty="0"/>
              <a:t>5-10% of cases are located in  intrahepatic bile ducts</a:t>
            </a:r>
          </a:p>
          <a:p>
            <a:r>
              <a:rPr lang="en-US" sz="2000" dirty="0"/>
              <a:t/>
            </a:r>
            <a:br>
              <a:rPr lang="en-US" sz="2000" dirty="0"/>
            </a:br>
            <a:r>
              <a:rPr lang="en-US" sz="2000" dirty="0"/>
              <a:t>about 70%  of cases are located at the bifurcation of the biliary system they are called </a:t>
            </a:r>
            <a:r>
              <a:rPr lang="en-US" sz="2000" dirty="0" err="1"/>
              <a:t>perihilar</a:t>
            </a:r>
            <a:r>
              <a:rPr lang="en-US" sz="2000" dirty="0"/>
              <a:t> bile duct tumors (</a:t>
            </a:r>
            <a:r>
              <a:rPr lang="en-US" sz="2000" dirty="0" err="1"/>
              <a:t>Klatskin</a:t>
            </a:r>
            <a:r>
              <a:rPr lang="en-US" sz="2000" dirty="0"/>
              <a:t> </a:t>
            </a:r>
            <a:r>
              <a:rPr lang="en-US" sz="2000" dirty="0" err="1"/>
              <a:t>tumour</a:t>
            </a:r>
            <a:r>
              <a:rPr lang="en-US" sz="2000" dirty="0"/>
              <a:t>)</a:t>
            </a:r>
          </a:p>
          <a:p>
            <a:r>
              <a:rPr lang="en-US" sz="2000" dirty="0"/>
              <a:t/>
            </a:r>
            <a:br>
              <a:rPr lang="en-US" sz="2000" dirty="0"/>
            </a:br>
            <a:r>
              <a:rPr lang="en-US" sz="2000" dirty="0"/>
              <a:t>20-30% of cases are located in the </a:t>
            </a:r>
            <a:r>
              <a:rPr lang="en-US" sz="2000" dirty="0" err="1"/>
              <a:t>extrahepatic</a:t>
            </a:r>
            <a:r>
              <a:rPr lang="en-US" sz="2000" dirty="0"/>
              <a:t>  bile </a:t>
            </a:r>
            <a:r>
              <a:rPr lang="en-US" sz="2000" dirty="0" smtClean="0"/>
              <a:t>ducts</a:t>
            </a: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4. </a:t>
            </a:r>
            <a:r>
              <a:rPr lang="en-US" sz="2400" dirty="0" err="1"/>
              <a:t>tumour</a:t>
            </a:r>
            <a:r>
              <a:rPr lang="en-US" sz="2400" dirty="0"/>
              <a:t> of the bile </a:t>
            </a:r>
            <a:r>
              <a:rPr lang="en-US" sz="2400" dirty="0" smtClean="0"/>
              <a:t>duct</a:t>
            </a:r>
            <a:endParaRPr lang="en-US" sz="2400" dirty="0"/>
          </a:p>
        </p:txBody>
      </p:sp>
      <p:pic>
        <p:nvPicPr>
          <p:cNvPr id="3074" name="Picture 2" descr="https://lh5.googleusercontent.com/3nT4rKCY-kRORuRVIqeSUuLLgyQ7Lc75VCPY3XW9GOZMMT0vRy6uwhrQNmvSmwpPuSDf__lsPxN6R2WymE7YGJH_oVOAOE7RI4Aw8iTheY8gOfWezQyr3G_vJlcjErnFWUvIPFw=s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962775" y="1365162"/>
            <a:ext cx="4700757" cy="45028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7555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a:xfrm>
            <a:off x="551629" y="1580250"/>
            <a:ext cx="6230171" cy="4785825"/>
          </a:xfrm>
        </p:spPr>
        <p:txBody>
          <a:bodyPr/>
          <a:lstStyle/>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2"/>
          <a:stretch>
            <a:fillRect/>
          </a:stretch>
        </p:blipFill>
        <p:spPr>
          <a:xfrm>
            <a:off x="3586256" y="607351"/>
            <a:ext cx="5500915" cy="6085114"/>
          </a:xfrm>
          <a:prstGeom prst="rect">
            <a:avLst/>
          </a:prstGeom>
        </p:spPr>
      </p:pic>
    </p:spTree>
    <p:extLst>
      <p:ext uri="{BB962C8B-B14F-4D97-AF65-F5344CB8AC3E}">
        <p14:creationId xmlns:p14="http://schemas.microsoft.com/office/powerpoint/2010/main" xmlns="" val="8933989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768208" y="1739365"/>
            <a:ext cx="10669049"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b="1" dirty="0" err="1" smtClean="0"/>
              <a:t>Cholangiocarcinoma</a:t>
            </a:r>
            <a:endParaRPr lang="en-US" sz="2000" b="1" dirty="0"/>
          </a:p>
          <a:p>
            <a:pPr marL="0" indent="0">
              <a:buNone/>
            </a:pPr>
            <a:r>
              <a:rPr lang="en-US" sz="2000" dirty="0"/>
              <a:t>Clinical picture</a:t>
            </a:r>
          </a:p>
          <a:p>
            <a:pPr marL="0" indent="0">
              <a:buNone/>
            </a:pPr>
            <a:r>
              <a:rPr lang="en-US" sz="2000" dirty="0" smtClean="0"/>
              <a:t>	1.Obstructive </a:t>
            </a:r>
            <a:r>
              <a:rPr lang="en-US" sz="2000" dirty="0"/>
              <a:t>jaundice and pruritus  (90% of patients).</a:t>
            </a:r>
          </a:p>
          <a:p>
            <a:pPr marL="0" indent="0">
              <a:buNone/>
            </a:pPr>
            <a:r>
              <a:rPr lang="en-US" sz="2000" dirty="0" smtClean="0"/>
              <a:t>	2.pain,cholangitis </a:t>
            </a:r>
            <a:r>
              <a:rPr lang="en-US" sz="2000" dirty="0"/>
              <a:t>and anorexia (less common).</a:t>
            </a:r>
          </a:p>
          <a:p>
            <a:pPr marL="0" indent="0">
              <a:buNone/>
            </a:pPr>
            <a:r>
              <a:rPr lang="en-US" sz="2000" dirty="0" smtClean="0"/>
              <a:t>	3.Hepatomegaly</a:t>
            </a:r>
            <a:r>
              <a:rPr lang="en-US" sz="2000" dirty="0"/>
              <a:t>.</a:t>
            </a:r>
          </a:p>
          <a:p>
            <a:pPr marL="0" indent="0">
              <a:buNone/>
            </a:pPr>
            <a:r>
              <a:rPr lang="en-US" sz="2000" dirty="0" smtClean="0"/>
              <a:t>	4.Gallbladder</a:t>
            </a:r>
            <a:r>
              <a:rPr lang="en-US" sz="2000" dirty="0"/>
              <a:t>:</a:t>
            </a:r>
          </a:p>
          <a:p>
            <a:pPr marL="0" indent="0">
              <a:buNone/>
            </a:pPr>
            <a:r>
              <a:rPr lang="en-US" sz="2000" dirty="0" smtClean="0"/>
              <a:t>	* </a:t>
            </a:r>
            <a:r>
              <a:rPr lang="en-US" sz="2000" dirty="0"/>
              <a:t>Distended : if the tumor is below the insertion of the cystic duct into the common bile duct.</a:t>
            </a:r>
          </a:p>
          <a:p>
            <a:pPr marL="0" indent="0">
              <a:buNone/>
            </a:pPr>
            <a:r>
              <a:rPr lang="en-US" sz="2000" dirty="0" smtClean="0"/>
              <a:t>	*</a:t>
            </a:r>
            <a:r>
              <a:rPr lang="en-US" sz="2000" dirty="0"/>
              <a:t>Collapsed: if the tumor is at the </a:t>
            </a:r>
            <a:r>
              <a:rPr lang="en-US" sz="2000" dirty="0" err="1"/>
              <a:t>porto</a:t>
            </a:r>
            <a:r>
              <a:rPr lang="en-US" sz="2000" dirty="0"/>
              <a:t> hepaticas (</a:t>
            </a:r>
            <a:r>
              <a:rPr lang="en-US" sz="2000" dirty="0" err="1"/>
              <a:t>klatskin's</a:t>
            </a:r>
            <a:r>
              <a:rPr lang="en-US" sz="2000" dirty="0"/>
              <a:t> tumor).</a:t>
            </a:r>
          </a:p>
          <a:p>
            <a:pPr marL="0" indent="0">
              <a:buNone/>
            </a:pP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16553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4. </a:t>
            </a:r>
            <a:r>
              <a:rPr lang="en-US" sz="2400" dirty="0" err="1"/>
              <a:t>tumour</a:t>
            </a:r>
            <a:r>
              <a:rPr lang="en-US" sz="2400" dirty="0"/>
              <a:t> of the bile </a:t>
            </a:r>
            <a:r>
              <a:rPr lang="en-US" sz="2400" dirty="0" smtClean="0"/>
              <a:t>duct</a:t>
            </a:r>
            <a:endParaRPr lang="en-US" sz="2400" dirty="0"/>
          </a:p>
        </p:txBody>
      </p:sp>
    </p:spTree>
    <p:extLst>
      <p:ext uri="{BB962C8B-B14F-4D97-AF65-F5344CB8AC3E}">
        <p14:creationId xmlns:p14="http://schemas.microsoft.com/office/powerpoint/2010/main" xmlns="" val="37796798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768208" y="1739365"/>
            <a:ext cx="10669049"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dirty="0" smtClean="0"/>
              <a:t>The </a:t>
            </a:r>
            <a:r>
              <a:rPr lang="en-US" sz="2000" dirty="0"/>
              <a:t>disease process results in progressive fibrous </a:t>
            </a:r>
            <a:r>
              <a:rPr lang="en-US" sz="2000" dirty="0" err="1"/>
              <a:t>stricturing</a:t>
            </a:r>
            <a:r>
              <a:rPr lang="en-US" sz="2000" dirty="0"/>
              <a:t> and obliteration of both the intrahepatic and the </a:t>
            </a:r>
            <a:r>
              <a:rPr lang="en-US" sz="2000" dirty="0" err="1"/>
              <a:t>extrahepatic</a:t>
            </a:r>
            <a:r>
              <a:rPr lang="en-US" sz="2000" dirty="0"/>
              <a:t> bile ducts due to a diffuse inflammatory process. most likely autoimmune process </a:t>
            </a:r>
          </a:p>
          <a:p>
            <a:pPr marL="0" indent="0">
              <a:buNone/>
            </a:pPr>
            <a:r>
              <a:rPr lang="en-US" sz="2000" dirty="0"/>
              <a:t/>
            </a:r>
            <a:br>
              <a:rPr lang="en-US" sz="2000" dirty="0"/>
            </a:br>
            <a:r>
              <a:rPr lang="en-US" sz="2000" dirty="0" smtClean="0"/>
              <a:t>The </a:t>
            </a:r>
            <a:r>
              <a:rPr lang="en-US" sz="2000" dirty="0"/>
              <a:t>etiology is unknown , associated with </a:t>
            </a:r>
            <a:r>
              <a:rPr lang="en-US" sz="2000" dirty="0" err="1"/>
              <a:t>histocompatible</a:t>
            </a:r>
            <a:r>
              <a:rPr lang="en-US" sz="2000" dirty="0"/>
              <a:t> antigens HLA-B8 and -DR3 or -DR4 - suggestive of genetic role.</a:t>
            </a:r>
          </a:p>
          <a:p>
            <a:pPr marL="0" indent="0">
              <a:buNone/>
            </a:pPr>
            <a:r>
              <a:rPr lang="en-US" sz="2000" dirty="0"/>
              <a:t/>
            </a:r>
            <a:br>
              <a:rPr lang="en-US" sz="2000" dirty="0"/>
            </a:br>
            <a:r>
              <a:rPr lang="en-US" sz="2000" dirty="0" smtClean="0"/>
              <a:t>Most </a:t>
            </a:r>
            <a:r>
              <a:rPr lang="en-US" sz="2000" dirty="0"/>
              <a:t>common - men aged 20-40 </a:t>
            </a:r>
            <a:endParaRPr lang="en-US" sz="2000" dirty="0" smtClean="0"/>
          </a:p>
          <a:p>
            <a:pPr marL="0" indent="0">
              <a:buNone/>
            </a:pPr>
            <a:r>
              <a:rPr lang="en-US" sz="2000" dirty="0" smtClean="0"/>
              <a:t>Associated </a:t>
            </a:r>
            <a:r>
              <a:rPr lang="en-US" sz="2000" dirty="0"/>
              <a:t>with ulcerative colitis (UC). Seen in AIDS patients.</a:t>
            </a:r>
          </a:p>
          <a:p>
            <a:pPr marL="0" indent="0">
              <a:buNone/>
            </a:pPr>
            <a:r>
              <a:rPr lang="en-US" sz="2000" dirty="0"/>
              <a:t/>
            </a:r>
            <a:br>
              <a:rPr lang="en-US" sz="2000" dirty="0"/>
            </a:br>
            <a:r>
              <a:rPr lang="en-US" sz="2000" dirty="0" smtClean="0"/>
              <a:t>the </a:t>
            </a:r>
            <a:r>
              <a:rPr lang="en-US" sz="2000" dirty="0"/>
              <a:t>diagnosis is principally based on the findings at cholangiography, in which irregular, narrowed bile ducts are demonstrated in both the intrahepatic and the </a:t>
            </a:r>
            <a:r>
              <a:rPr lang="en-US" sz="2000" dirty="0" err="1"/>
              <a:t>extrahepatic</a:t>
            </a:r>
            <a:r>
              <a:rPr lang="en-US" sz="2000" dirty="0"/>
              <a:t> biliary tree</a:t>
            </a:r>
          </a:p>
          <a:p>
            <a:pPr marL="0" indent="0">
              <a:buNone/>
            </a:pP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16553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5. Primary </a:t>
            </a:r>
            <a:r>
              <a:rPr lang="en-US" sz="2400" dirty="0" err="1"/>
              <a:t>sclerosing</a:t>
            </a:r>
            <a:r>
              <a:rPr lang="en-US" sz="2400" dirty="0"/>
              <a:t> </a:t>
            </a:r>
            <a:r>
              <a:rPr lang="en-US" sz="2400" dirty="0" smtClean="0"/>
              <a:t>cholangitis</a:t>
            </a:r>
            <a:r>
              <a:rPr lang="en-US" sz="2400" dirty="0"/>
              <a:t/>
            </a:r>
            <a:br>
              <a:rPr lang="en-US" sz="2400" dirty="0"/>
            </a:br>
            <a:endParaRPr lang="en-US" sz="2400" dirty="0"/>
          </a:p>
        </p:txBody>
      </p:sp>
    </p:spTree>
    <p:extLst>
      <p:ext uri="{BB962C8B-B14F-4D97-AF65-F5344CB8AC3E}">
        <p14:creationId xmlns:p14="http://schemas.microsoft.com/office/powerpoint/2010/main" xmlns="" val="8864600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768208" y="1739365"/>
            <a:ext cx="10669049"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000" dirty="0"/>
              <a:t>Usually asymptomatic and discovered accidentally</a:t>
            </a:r>
          </a:p>
          <a:p>
            <a:r>
              <a:rPr lang="en-US" sz="2000" dirty="0"/>
              <a:t>young adults with mild nonspecific symptoms, and biliary disease is suggested by the finding of abnormal liver function tests. Rarely, the first presentation is with jaundice due to biliary obstruction :</a:t>
            </a:r>
          </a:p>
          <a:p>
            <a:pPr fontAlgn="base"/>
            <a:r>
              <a:rPr lang="en-US" sz="2000" dirty="0"/>
              <a:t>RUQ discomfort</a:t>
            </a:r>
          </a:p>
          <a:p>
            <a:pPr fontAlgn="base"/>
            <a:r>
              <a:rPr lang="en-US" sz="2000" dirty="0"/>
              <a:t>Jaundice</a:t>
            </a:r>
          </a:p>
          <a:p>
            <a:pPr fontAlgn="base"/>
            <a:r>
              <a:rPr lang="en-US" sz="2000" dirty="0"/>
              <a:t>Pruritus</a:t>
            </a:r>
          </a:p>
          <a:p>
            <a:pPr fontAlgn="base"/>
            <a:r>
              <a:rPr lang="en-US" sz="2000" dirty="0"/>
              <a:t>Weight loss</a:t>
            </a:r>
          </a:p>
          <a:p>
            <a:pPr fontAlgn="base"/>
            <a:r>
              <a:rPr lang="en-US" sz="2000" dirty="0"/>
              <a:t>Fever </a:t>
            </a:r>
            <a:endParaRPr lang="en-US" sz="2000" dirty="0" smtClean="0"/>
          </a:p>
          <a:p>
            <a:pPr fontAlgn="base"/>
            <a:r>
              <a:rPr lang="en-US" sz="2000" dirty="0" smtClean="0"/>
              <a:t>fatigue</a:t>
            </a:r>
            <a:endParaRPr lang="en-US" sz="2000" dirty="0"/>
          </a:p>
          <a:p>
            <a:pPr marL="0" indent="0">
              <a:buNone/>
            </a:pPr>
            <a:r>
              <a:rPr lang="en-US" sz="2000" dirty="0"/>
              <a:t/>
            </a:r>
            <a:br>
              <a:rPr lang="en-US" sz="2000" dirty="0"/>
            </a:br>
            <a:r>
              <a:rPr lang="en-US" sz="2000" dirty="0"/>
              <a:t/>
            </a:r>
            <a:br>
              <a:rPr lang="en-US" sz="2000" dirty="0"/>
            </a:b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1">
                    <a:lumMod val="60000"/>
                    <a:lumOff val="40000"/>
                  </a:schemeClr>
                </a:solidFill>
              </a:rPr>
              <a:t>intramural</a:t>
            </a:r>
            <a:r>
              <a:rPr lang="en-US" sz="2400" dirty="0" smtClean="0">
                <a:solidFill>
                  <a:schemeClr val="accent1">
                    <a:lumMod val="60000"/>
                    <a:lumOff val="40000"/>
                  </a:schemeClr>
                </a:solidFill>
              </a:rPr>
              <a:t> </a:t>
            </a:r>
            <a:r>
              <a:rPr lang="en-US" sz="2400" b="1" dirty="0" smtClean="0">
                <a:solidFill>
                  <a:schemeClr val="accent1">
                    <a:lumMod val="60000"/>
                    <a:lumOff val="4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16553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5. Primary </a:t>
            </a:r>
            <a:r>
              <a:rPr lang="en-US" sz="2400" dirty="0" err="1"/>
              <a:t>sclerosing</a:t>
            </a:r>
            <a:r>
              <a:rPr lang="en-US" sz="2400" dirty="0"/>
              <a:t> </a:t>
            </a:r>
            <a:r>
              <a:rPr lang="en-US" sz="2400" dirty="0" smtClean="0"/>
              <a:t>cholangitis</a:t>
            </a:r>
            <a:r>
              <a:rPr lang="en-US" sz="2400" dirty="0"/>
              <a:t/>
            </a:r>
            <a:br>
              <a:rPr lang="en-US" sz="2400" dirty="0"/>
            </a:br>
            <a:endParaRPr lang="en-US" sz="2400" dirty="0"/>
          </a:p>
        </p:txBody>
      </p:sp>
    </p:spTree>
    <p:extLst>
      <p:ext uri="{BB962C8B-B14F-4D97-AF65-F5344CB8AC3E}">
        <p14:creationId xmlns:p14="http://schemas.microsoft.com/office/powerpoint/2010/main" xmlns="" val="3382769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84322" y="164870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a:t>Gallstones are the most common biliary pathology</a:t>
            </a:r>
          </a:p>
          <a:p>
            <a:pPr marL="0" indent="0">
              <a:buNone/>
            </a:pPr>
            <a:r>
              <a:rPr lang="en-US" sz="2000" dirty="0"/>
              <a:t>Gallstones can be divided into three main types: </a:t>
            </a:r>
          </a:p>
          <a:p>
            <a:pPr marL="457200" lvl="1" indent="0" fontAlgn="base">
              <a:buNone/>
            </a:pPr>
            <a:r>
              <a:rPr lang="en-US" dirty="0"/>
              <a:t>cholesterol (brown).</a:t>
            </a:r>
          </a:p>
          <a:p>
            <a:pPr marL="457200" lvl="1" indent="0" fontAlgn="base">
              <a:buNone/>
            </a:pPr>
            <a:r>
              <a:rPr lang="en-US" dirty="0"/>
              <a:t>pigment (black).</a:t>
            </a:r>
          </a:p>
          <a:p>
            <a:pPr marL="457200" lvl="1" indent="0" fontAlgn="base">
              <a:buNone/>
            </a:pPr>
            <a:r>
              <a:rPr lang="en-US" dirty="0"/>
              <a:t>mixed stones.</a:t>
            </a:r>
          </a:p>
          <a:p>
            <a:pPr marL="0" indent="0">
              <a:buNone/>
            </a:pP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pic>
        <p:nvPicPr>
          <p:cNvPr id="1027" name="Picture 3" descr="https://lh3.googleusercontent.com/-dcdM-oz4Eyya4vB1vSgvOJwlkZuaOY9pODF9NqjMCVAsIb4XiToTcZ-Ibb-DukmmZSMlDY3-JKwZqGG_Fp0WUl3Ipa9xqXZyvBQnCP56x3FvXaUmcH7RusyXFwFfJCZhIub8Pc=s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574790" y="4315551"/>
            <a:ext cx="4330054" cy="246813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lh3.googleusercontent.com/-bgZ1XBxudo-6TPx_cRhzh_mEQTNMLiePAOPGff-rb1mxvZqJ1uRmi-oFIpIe3FdMXRXEeKd1xypiXFhATvHSN9Qz75K5bfWO5cqh6wUoZ0_aXrakQodGkq8eA3q0XHo61GLgoE=s0"/>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192" y="4657725"/>
            <a:ext cx="3367860" cy="2125957"/>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https://lh5.googleusercontent.com/z8Fs_dHcGcogxhR4BwZYdPEqVj-_oHhiG3znH7zVZT7nkN65TAHx_D-pFtHNk5Sd3NVtFYqvyEizbm3J4PUGKD9MZAoBME8s2OxLQQigiFhFeF7_eJGkHj-Wh9u7DQadOdKZdfo=s0"/>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072269" y="4289623"/>
            <a:ext cx="3696680" cy="25683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77326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98836" y="1905666"/>
            <a:ext cx="10053496" cy="47085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dirty="0" smtClean="0"/>
              <a:t>Effects </a:t>
            </a:r>
            <a:r>
              <a:rPr lang="en-US" sz="2000" dirty="0"/>
              <a:t>and complications of gallstones</a:t>
            </a:r>
          </a:p>
          <a:p>
            <a:pPr lvl="1" fontAlgn="base"/>
            <a:r>
              <a:rPr lang="en-US" dirty="0"/>
              <a:t> Biliary colic</a:t>
            </a:r>
          </a:p>
          <a:p>
            <a:pPr lvl="1" fontAlgn="base"/>
            <a:r>
              <a:rPr lang="en-US" dirty="0"/>
              <a:t> Acute cholecystitis</a:t>
            </a:r>
          </a:p>
          <a:p>
            <a:pPr lvl="1" fontAlgn="base"/>
            <a:r>
              <a:rPr lang="en-US" dirty="0"/>
              <a:t> Chronic cholecystitis</a:t>
            </a:r>
          </a:p>
          <a:p>
            <a:pPr lvl="1" fontAlgn="base"/>
            <a:r>
              <a:rPr lang="en-US" dirty="0"/>
              <a:t> Empyema of the gallbladder</a:t>
            </a:r>
          </a:p>
          <a:p>
            <a:pPr lvl="1" fontAlgn="base"/>
            <a:r>
              <a:rPr lang="en-US" dirty="0"/>
              <a:t> </a:t>
            </a:r>
            <a:r>
              <a:rPr lang="en-US" dirty="0" err="1"/>
              <a:t>Mucocele</a:t>
            </a:r>
            <a:endParaRPr lang="en-US" dirty="0"/>
          </a:p>
          <a:p>
            <a:pPr lvl="1" fontAlgn="base"/>
            <a:r>
              <a:rPr lang="en-US" dirty="0"/>
              <a:t> </a:t>
            </a:r>
            <a:r>
              <a:rPr lang="en-US" dirty="0" smtClean="0"/>
              <a:t>Perforation</a:t>
            </a:r>
          </a:p>
          <a:p>
            <a:pPr lvl="1" fontAlgn="base"/>
            <a:r>
              <a:rPr lang="en-US" b="1" u="sng" dirty="0" err="1" smtClean="0">
                <a:solidFill>
                  <a:schemeClr val="tx1">
                    <a:lumMod val="95000"/>
                  </a:schemeClr>
                </a:solidFill>
              </a:rPr>
              <a:t>Billary</a:t>
            </a:r>
            <a:r>
              <a:rPr lang="en-US" b="1" u="sng" dirty="0" smtClean="0">
                <a:solidFill>
                  <a:schemeClr val="tx1">
                    <a:lumMod val="95000"/>
                  </a:schemeClr>
                </a:solidFill>
              </a:rPr>
              <a:t> obstruction</a:t>
            </a:r>
          </a:p>
          <a:p>
            <a:pPr lvl="1" fontAlgn="base"/>
            <a:r>
              <a:rPr lang="en-US" dirty="0" smtClean="0"/>
              <a:t>Acute </a:t>
            </a:r>
            <a:r>
              <a:rPr lang="en-US" dirty="0"/>
              <a:t>cholangitis</a:t>
            </a:r>
          </a:p>
          <a:p>
            <a:pPr lvl="1" fontAlgn="base"/>
            <a:r>
              <a:rPr lang="en-US" dirty="0"/>
              <a:t> Acute pancreatitis</a:t>
            </a:r>
          </a:p>
          <a:p>
            <a:pPr lvl="1" fontAlgn="base"/>
            <a:r>
              <a:rPr lang="en-US" dirty="0"/>
              <a:t> Intestinal obstruction (gallstone ileus)</a:t>
            </a:r>
          </a:p>
          <a:p>
            <a:pPr marL="0" indent="0">
              <a:buNone/>
            </a:pP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pic>
        <p:nvPicPr>
          <p:cNvPr id="2050" name="Picture 2" descr="References in Gallstones - Medicine"/>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743575" y="1107222"/>
            <a:ext cx="6448425" cy="575077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9317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98836" y="1905666"/>
            <a:ext cx="10053496" cy="47085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000" dirty="0"/>
              <a:t>Primary </a:t>
            </a:r>
            <a:r>
              <a:rPr lang="en-US" sz="2000" dirty="0" err="1"/>
              <a:t>choledocholithiasis</a:t>
            </a:r>
            <a:r>
              <a:rPr lang="en-US" sz="2000" dirty="0"/>
              <a:t> refers to stones formed directly within the biliary tree, while secondary </a:t>
            </a:r>
            <a:r>
              <a:rPr lang="en-US" sz="2000" dirty="0" err="1"/>
              <a:t>choledocholithiasis</a:t>
            </a:r>
            <a:r>
              <a:rPr lang="en-US" sz="2000" dirty="0"/>
              <a:t> refers to stones ejected from the gallbladder. (so even with a patient with cholecystectomy don't rule out </a:t>
            </a:r>
            <a:r>
              <a:rPr lang="en-US" sz="2000" dirty="0" err="1"/>
              <a:t>choledocholithiasis</a:t>
            </a:r>
            <a:r>
              <a:rPr lang="en-US" sz="2000" dirty="0"/>
              <a:t> </a:t>
            </a:r>
            <a:r>
              <a:rPr lang="en-US" sz="2000" dirty="0" smtClean="0"/>
              <a:t>)</a:t>
            </a:r>
            <a:endParaRPr lang="en-US" sz="2000" dirty="0"/>
          </a:p>
          <a:p>
            <a:r>
              <a:rPr lang="en-US" sz="2000" dirty="0" smtClean="0"/>
              <a:t>Primary </a:t>
            </a:r>
            <a:r>
              <a:rPr lang="en-US" sz="2000" dirty="0" err="1"/>
              <a:t>choledocholithiasis</a:t>
            </a:r>
            <a:r>
              <a:rPr lang="en-US" sz="2000" dirty="0"/>
              <a:t> are mainly caused by </a:t>
            </a:r>
            <a:r>
              <a:rPr lang="en-US" sz="2000" dirty="0" err="1"/>
              <a:t>staisis</a:t>
            </a:r>
            <a:r>
              <a:rPr lang="en-US" sz="2000" dirty="0"/>
              <a:t> of bile in the ducts </a:t>
            </a:r>
            <a:endParaRPr lang="en-US" sz="2000" dirty="0" smtClean="0"/>
          </a:p>
          <a:p>
            <a:endParaRPr lang="en-US" sz="2000" dirty="0"/>
          </a:p>
          <a:p>
            <a:pPr marL="0" indent="0">
              <a:buNone/>
            </a:pPr>
            <a:r>
              <a:rPr lang="en-US" sz="2000" dirty="0" smtClean="0"/>
              <a:t>patients </a:t>
            </a:r>
            <a:r>
              <a:rPr lang="en-US" sz="2000" dirty="0"/>
              <a:t>at risk : </a:t>
            </a:r>
          </a:p>
          <a:p>
            <a:pPr marL="0" indent="0" fontAlgn="base">
              <a:buNone/>
            </a:pPr>
            <a:r>
              <a:rPr lang="en-US" sz="2000" dirty="0" smtClean="0"/>
              <a:t>	patients </a:t>
            </a:r>
            <a:r>
              <a:rPr lang="en-US" sz="2000" dirty="0"/>
              <a:t>with cystic fibrosis</a:t>
            </a:r>
          </a:p>
          <a:p>
            <a:pPr marL="0" indent="0" fontAlgn="base">
              <a:buNone/>
            </a:pPr>
            <a:r>
              <a:rPr lang="en-US" sz="2000" dirty="0" smtClean="0"/>
              <a:t>	Older </a:t>
            </a:r>
            <a:r>
              <a:rPr lang="en-US" sz="2000" dirty="0"/>
              <a:t>adults with large bile ducts </a:t>
            </a:r>
          </a:p>
          <a:p>
            <a:pPr marL="0" indent="0" fontAlgn="base">
              <a:buNone/>
            </a:pPr>
            <a:r>
              <a:rPr lang="en-US" sz="2000" dirty="0" smtClean="0"/>
              <a:t>	</a:t>
            </a:r>
            <a:r>
              <a:rPr lang="en-US" sz="2000" dirty="0" err="1" smtClean="0"/>
              <a:t>periampullary</a:t>
            </a:r>
            <a:r>
              <a:rPr lang="en-US" sz="2000" dirty="0" smtClean="0"/>
              <a:t> </a:t>
            </a:r>
            <a:r>
              <a:rPr lang="en-US" sz="2000" dirty="0"/>
              <a:t>diverticula </a:t>
            </a:r>
          </a:p>
          <a:p>
            <a:pPr marL="0" indent="0" fontAlgn="base">
              <a:buNone/>
            </a:pPr>
            <a:r>
              <a:rPr lang="en-US" sz="2000" dirty="0" smtClean="0"/>
              <a:t>	Patients </a:t>
            </a:r>
            <a:r>
              <a:rPr lang="en-US" sz="2000" dirty="0"/>
              <a:t>with recurrent or persistent infection involving the biliary system </a:t>
            </a:r>
          </a:p>
          <a:p>
            <a:pPr marL="0" indent="0">
              <a:buNone/>
            </a:pP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spTree>
    <p:extLst>
      <p:ext uri="{BB962C8B-B14F-4D97-AF65-F5344CB8AC3E}">
        <p14:creationId xmlns:p14="http://schemas.microsoft.com/office/powerpoint/2010/main" xmlns="" val="31623067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98836" y="1905666"/>
            <a:ext cx="10053496" cy="47085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sz="2000" dirty="0" err="1"/>
              <a:t>choledocholithiasis</a:t>
            </a:r>
            <a:r>
              <a:rPr lang="en-US" sz="2000" dirty="0"/>
              <a:t> may be symptomless. More often, there are attacks of biliary colic accompanied by obstructive jaundice with clay-</a:t>
            </a:r>
            <a:r>
              <a:rPr lang="en-US" sz="2000" dirty="0" err="1"/>
              <a:t>coloured</a:t>
            </a:r>
            <a:r>
              <a:rPr lang="en-US" sz="2000" dirty="0"/>
              <a:t> stools and dark urine, the attacks lasting for </a:t>
            </a:r>
            <a:r>
              <a:rPr lang="en-US" sz="2000" u="sng" dirty="0"/>
              <a:t>hours or several days. </a:t>
            </a:r>
            <a:endParaRPr lang="en-US" sz="2000" u="sng" dirty="0" smtClean="0"/>
          </a:p>
          <a:p>
            <a:endParaRPr lang="en-US" sz="2000" dirty="0"/>
          </a:p>
          <a:p>
            <a:r>
              <a:rPr lang="en-US" sz="2000" dirty="0" smtClean="0"/>
              <a:t>The </a:t>
            </a:r>
            <a:r>
              <a:rPr lang="en-US" sz="2000" dirty="0"/>
              <a:t>attack ceases either when a small stone is passed through the sphincter of </a:t>
            </a:r>
            <a:r>
              <a:rPr lang="en-US" sz="2000" dirty="0" err="1"/>
              <a:t>Oddi</a:t>
            </a:r>
            <a:r>
              <a:rPr lang="en-US" sz="2000" dirty="0"/>
              <a:t> or when it </a:t>
            </a:r>
            <a:r>
              <a:rPr lang="en-US" sz="2000" dirty="0" err="1"/>
              <a:t>disimpacts</a:t>
            </a:r>
            <a:r>
              <a:rPr lang="en-US" sz="2000" dirty="0"/>
              <a:t> and falls back into the dilated common duct. </a:t>
            </a:r>
            <a:endParaRPr lang="en-US" sz="2000" dirty="0" smtClean="0"/>
          </a:p>
          <a:p>
            <a:endParaRPr lang="en-US" sz="2000" dirty="0"/>
          </a:p>
          <a:p>
            <a:r>
              <a:rPr lang="en-US" sz="2000" dirty="0" smtClean="0"/>
              <a:t>Above </a:t>
            </a:r>
            <a:r>
              <a:rPr lang="en-US" sz="2000" dirty="0"/>
              <a:t>the impacted stone, other stones or biliary sludge may deposit. </a:t>
            </a:r>
          </a:p>
          <a:p>
            <a:r>
              <a:rPr lang="en-US" sz="2000" dirty="0" smtClean="0"/>
              <a:t>Occasionally</a:t>
            </a:r>
            <a:r>
              <a:rPr lang="en-US" sz="2000" dirty="0"/>
              <a:t>, the jaundice is progressive </a:t>
            </a:r>
            <a:r>
              <a:rPr lang="en-US" sz="2000" dirty="0" err="1"/>
              <a:t>and,usually</a:t>
            </a:r>
            <a:r>
              <a:rPr lang="en-US" sz="2000" dirty="0"/>
              <a:t> painful rarely, it is painless.</a:t>
            </a:r>
          </a:p>
          <a:p>
            <a:pPr marL="0" indent="0">
              <a:buNone/>
            </a:pP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spTree>
    <p:extLst>
      <p:ext uri="{BB962C8B-B14F-4D97-AF65-F5344CB8AC3E}">
        <p14:creationId xmlns:p14="http://schemas.microsoft.com/office/powerpoint/2010/main" xmlns="" val="131151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98836" y="1905666"/>
            <a:ext cx="10053496" cy="47085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000" dirty="0"/>
              <a:t>The term ‘cholangitis’ is given to the triad of :</a:t>
            </a:r>
          </a:p>
          <a:p>
            <a:pPr marL="0" indent="0">
              <a:buNone/>
            </a:pPr>
            <a:r>
              <a:rPr lang="en-US" sz="2000" dirty="0"/>
              <a:t>pain (RUQ) +  jaundice +  fevers  = sometimes known as Charcot’s triad’.</a:t>
            </a:r>
          </a:p>
          <a:p>
            <a:pPr marL="0" indent="0">
              <a:buNone/>
            </a:pPr>
            <a:endParaRPr lang="en-US" sz="2000" dirty="0"/>
          </a:p>
          <a:p>
            <a:pPr marL="0" indent="0">
              <a:buNone/>
            </a:pPr>
            <a:r>
              <a:rPr lang="en-US" sz="2000" dirty="0"/>
              <a:t>the presence of pus in the duct may results in the  pentad of :</a:t>
            </a:r>
          </a:p>
          <a:p>
            <a:pPr marL="0" indent="0">
              <a:buNone/>
            </a:pPr>
            <a:r>
              <a:rPr lang="en-US" sz="2000" dirty="0"/>
              <a:t>Charcot’s triad + Hypotension + confusion = </a:t>
            </a:r>
            <a:r>
              <a:rPr lang="en-US" sz="2000" dirty="0" err="1"/>
              <a:t>Raynold’s</a:t>
            </a:r>
            <a:r>
              <a:rPr lang="en-US" sz="2000" dirty="0"/>
              <a:t> pentad (shock)</a:t>
            </a:r>
          </a:p>
          <a:p>
            <a:pPr marL="0" indent="0">
              <a:buNone/>
            </a:pPr>
            <a:endParaRPr lang="en-US" sz="2000" dirty="0"/>
          </a:p>
          <a:p>
            <a:pPr marL="0" indent="0">
              <a:buNone/>
            </a:pPr>
            <a:r>
              <a:rPr lang="en-US" sz="2000" dirty="0"/>
              <a:t>Other Associated symptoms:</a:t>
            </a:r>
          </a:p>
          <a:p>
            <a:pPr marL="0" indent="0">
              <a:buNone/>
            </a:pPr>
            <a:r>
              <a:rPr lang="en-US" sz="2000" dirty="0"/>
              <a:t>● Dyspepsia</a:t>
            </a:r>
          </a:p>
          <a:p>
            <a:pPr marL="0" indent="0">
              <a:buNone/>
            </a:pPr>
            <a:r>
              <a:rPr lang="en-US" sz="2000" dirty="0"/>
              <a:t>● Flatulence</a:t>
            </a:r>
          </a:p>
          <a:p>
            <a:pPr marL="0" indent="0">
              <a:buNone/>
            </a:pPr>
            <a:r>
              <a:rPr lang="en-US" sz="2000" dirty="0"/>
              <a:t>● Food intolerance ( fatty food )</a:t>
            </a:r>
          </a:p>
          <a:p>
            <a:pPr marL="0" indent="0">
              <a:buNone/>
            </a:pPr>
            <a:r>
              <a:rPr lang="en-US" sz="2000" dirty="0"/>
              <a:t>● Altered bowel habits</a:t>
            </a:r>
          </a:p>
          <a:p>
            <a:pPr marL="0" indent="0">
              <a:buNone/>
            </a:pPr>
            <a:endParaRPr lang="en-US" sz="2000" dirty="0"/>
          </a:p>
          <a:p>
            <a:pPr marL="0" indent="0">
              <a:buNone/>
            </a:pPr>
            <a:r>
              <a:rPr lang="en-US" sz="2000" dirty="0"/>
              <a:t/>
            </a:r>
            <a:br>
              <a:rPr lang="en-US" sz="2000" dirty="0"/>
            </a:b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1.Bile duct stone</a:t>
            </a:r>
            <a:endParaRPr lang="en-US" sz="2400" dirty="0"/>
          </a:p>
        </p:txBody>
      </p:sp>
    </p:spTree>
    <p:extLst>
      <p:ext uri="{BB962C8B-B14F-4D97-AF65-F5344CB8AC3E}">
        <p14:creationId xmlns:p14="http://schemas.microsoft.com/office/powerpoint/2010/main" xmlns="" val="34272910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710150" y="1905666"/>
            <a:ext cx="3934421"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err="1"/>
              <a:t>Ascaris</a:t>
            </a:r>
            <a:r>
              <a:rPr lang="en-US" sz="2000" dirty="0"/>
              <a:t> </a:t>
            </a:r>
            <a:r>
              <a:rPr lang="en-US" sz="2000" dirty="0" err="1"/>
              <a:t>lumbricoides</a:t>
            </a:r>
            <a:r>
              <a:rPr lang="en-US" sz="2000" dirty="0"/>
              <a:t>, is the most common parasitic infection in human , lives in small intestine in man , </a:t>
            </a:r>
            <a:r>
              <a:rPr lang="en-US" sz="2000" dirty="0" err="1"/>
              <a:t>feco</a:t>
            </a:r>
            <a:r>
              <a:rPr lang="en-US" sz="2000" dirty="0"/>
              <a:t>-oral route ,the adult worm moves from small intestine to the biliary tree causing obstruction </a:t>
            </a:r>
          </a:p>
          <a:p>
            <a:pPr marL="0" indent="0">
              <a:buNone/>
            </a:pP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b="1" dirty="0" smtClean="0">
                <a:solidFill>
                  <a:schemeClr val="accent5">
                    <a:lumMod val="40000"/>
                    <a:lumOff val="60000"/>
                  </a:schemeClr>
                </a:solidFill>
              </a:rPr>
              <a:t>intraluminal</a:t>
            </a:r>
            <a:r>
              <a:rPr lang="en-US" sz="2400" dirty="0" smtClean="0">
                <a:solidFill>
                  <a:schemeClr val="accent5">
                    <a:lumMod val="40000"/>
                    <a:lumOff val="60000"/>
                  </a:schemeClr>
                </a:solidFill>
              </a:rPr>
              <a:t> </a:t>
            </a:r>
            <a:r>
              <a:rPr lang="en-US" sz="2400" b="1" dirty="0" smtClean="0">
                <a:solidFill>
                  <a:schemeClr val="accent5">
                    <a:lumMod val="40000"/>
                    <a:lumOff val="60000"/>
                  </a:schemeClr>
                </a:solidFill>
              </a:rPr>
              <a:t>causes </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2.Paracytic infections</a:t>
            </a:r>
            <a:endParaRPr lang="en-US" sz="2400" dirty="0"/>
          </a:p>
        </p:txBody>
      </p:sp>
      <p:pic>
        <p:nvPicPr>
          <p:cNvPr id="4098" name="Picture 2" descr="https://lh3.googleusercontent.com/rV-7D53WxJWjiN31BS0DD1n_NjZo9pp2jziISWfRQY1B-W9PQqvjqa4Seb8C8CJ6NIF1pIYMhi1cP7mtzIVa4nE4I_G3Bbms4bw7JuPov5ULnBbigxe79-H0NZvsOO5x0Q6psvs=s0"/>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38490" y="1635414"/>
            <a:ext cx="4362450" cy="481965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3528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1000437" y="1108197"/>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smtClean="0"/>
              <a:t>This </a:t>
            </a:r>
            <a:r>
              <a:rPr lang="en-US" sz="2000" dirty="0"/>
              <a:t>is a rare disease, but extremely variable by geographical region and racial–ethnic groups. </a:t>
            </a:r>
            <a:r>
              <a:rPr lang="en-US" sz="2000" dirty="0" smtClean="0"/>
              <a:t>The </a:t>
            </a:r>
            <a:r>
              <a:rPr lang="en-US" sz="2000" dirty="0"/>
              <a:t>disease usually presents in the seventh or eighth decade. The </a:t>
            </a:r>
            <a:r>
              <a:rPr lang="en-US" sz="2000" dirty="0" err="1"/>
              <a:t>aetiology</a:t>
            </a:r>
            <a:r>
              <a:rPr lang="en-US" sz="2000" dirty="0"/>
              <a:t> is unclear, but there appears to be an association with pre-existing gallstone disease suggesting that chronic inflammation may play a role in a manner similar to </a:t>
            </a:r>
            <a:r>
              <a:rPr lang="en-US" sz="2000" dirty="0" err="1"/>
              <a:t>tumours</a:t>
            </a:r>
            <a:r>
              <a:rPr lang="en-US" sz="2000" dirty="0"/>
              <a:t> of the common bile duct. Calcification of the gall bladder wall, presumably due to chronic inflammation (porcelain gall bladder), is also associated with an increased risk of cancer </a:t>
            </a:r>
            <a:r>
              <a:rPr lang="en-US" sz="2000" dirty="0" smtClean="0"/>
              <a:t>. Chronic </a:t>
            </a:r>
            <a:r>
              <a:rPr lang="en-US" sz="2000" dirty="0"/>
              <a:t>infection may also promote development of gall bladder cancer and the risk in typhoid carriers is significantly increased over the general population</a:t>
            </a:r>
            <a:r>
              <a:rPr lang="en-US" sz="2000" dirty="0" smtClean="0"/>
              <a:t>.</a:t>
            </a:r>
          </a:p>
          <a:p>
            <a:pPr marL="0" indent="0">
              <a:buNone/>
            </a:pP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b="1" dirty="0" smtClean="0"/>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9655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Carcinoma </a:t>
            </a:r>
            <a:r>
              <a:rPr lang="en-US" sz="2400" dirty="0"/>
              <a:t>of the gall bladder</a:t>
            </a:r>
          </a:p>
        </p:txBody>
      </p:sp>
    </p:spTree>
    <p:extLst>
      <p:ext uri="{BB962C8B-B14F-4D97-AF65-F5344CB8AC3E}">
        <p14:creationId xmlns:p14="http://schemas.microsoft.com/office/powerpoint/2010/main" xmlns="" val="16009348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78200-0985-4DED-A84B-D6ADED92FAE6}"/>
              </a:ext>
            </a:extLst>
          </p:cNvPr>
          <p:cNvSpPr>
            <a:spLocks noGrp="1"/>
          </p:cNvSpPr>
          <p:nvPr>
            <p:ph type="title"/>
          </p:nvPr>
        </p:nvSpPr>
        <p:spPr>
          <a:xfrm>
            <a:off x="551629" y="607351"/>
            <a:ext cx="10840914" cy="1260000"/>
          </a:xfrm>
        </p:spPr>
        <p:txBody>
          <a:bodyPr/>
          <a:lstStyle/>
          <a:p>
            <a:r>
              <a:rPr lang="en-US" dirty="0" smtClean="0"/>
              <a:t>INTRODUCTION</a:t>
            </a:r>
            <a:endParaRPr lang="en-US" dirty="0"/>
          </a:p>
        </p:txBody>
      </p:sp>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a:xfrm>
            <a:off x="551629" y="1580250"/>
            <a:ext cx="6230171" cy="4785825"/>
          </a:xfrm>
        </p:spPr>
        <p:txBody>
          <a:bodyPr/>
          <a:lstStyle/>
          <a:p>
            <a:pPr marL="0" indent="0">
              <a:buNone/>
            </a:pPr>
            <a:endParaRPr lang="en-US" dirty="0" smtClean="0"/>
          </a:p>
          <a:p>
            <a:pPr marL="0" indent="0">
              <a:buNone/>
            </a:pPr>
            <a:r>
              <a:rPr lang="en-US" dirty="0"/>
              <a:t>Jaundice also known as </a:t>
            </a:r>
            <a:r>
              <a:rPr lang="en-US" dirty="0" err="1"/>
              <a:t>icterus,is</a:t>
            </a:r>
            <a:r>
              <a:rPr lang="en-US" dirty="0"/>
              <a:t> </a:t>
            </a:r>
            <a:r>
              <a:rPr lang="en-US" dirty="0" smtClean="0"/>
              <a:t>yellowish Pigmentation </a:t>
            </a:r>
            <a:r>
              <a:rPr lang="en-US" dirty="0"/>
              <a:t>of the skin, the </a:t>
            </a:r>
            <a:r>
              <a:rPr lang="en-US" dirty="0" err="1"/>
              <a:t>conjunctival</a:t>
            </a:r>
            <a:r>
              <a:rPr lang="en-US" dirty="0"/>
              <a:t> membranes over the sclera, and other mucous membranes caused by </a:t>
            </a:r>
            <a:r>
              <a:rPr lang="en-US" dirty="0" err="1"/>
              <a:t>hyperbilirubinemia</a:t>
            </a:r>
            <a:r>
              <a:rPr lang="en-US" dirty="0"/>
              <a:t>. </a:t>
            </a:r>
          </a:p>
          <a:p>
            <a:pPr marL="0" indent="0">
              <a:buNone/>
            </a:pPr>
            <a:endParaRPr lang="en-US" dirty="0"/>
          </a:p>
          <a:p>
            <a:pPr marL="0" indent="0">
              <a:buNone/>
            </a:pPr>
            <a:r>
              <a:rPr lang="en-US" dirty="0"/>
              <a:t>Obstructive </a:t>
            </a:r>
            <a:r>
              <a:rPr lang="en-US" dirty="0" smtClean="0"/>
              <a:t>Jaundice: </a:t>
            </a:r>
            <a:r>
              <a:rPr lang="en-US" dirty="0"/>
              <a:t>Failure of normal amount of bile to reach intestine due to mechanical obstruction of the </a:t>
            </a:r>
            <a:r>
              <a:rPr lang="en-US" dirty="0" err="1"/>
              <a:t>extrahepatic</a:t>
            </a:r>
            <a:r>
              <a:rPr lang="en-US" dirty="0"/>
              <a:t> biliary tree or within the </a:t>
            </a:r>
            <a:r>
              <a:rPr lang="en-US" dirty="0" err="1"/>
              <a:t>porta</a:t>
            </a:r>
            <a:r>
              <a:rPr lang="en-US" dirty="0"/>
              <a:t> </a:t>
            </a:r>
            <a:r>
              <a:rPr lang="en-US" dirty="0" err="1" smtClean="0"/>
              <a:t>hepatis</a:t>
            </a:r>
            <a:r>
              <a:rPr lang="en-US" dirty="0" smtClean="0"/>
              <a:t>.</a:t>
            </a:r>
            <a:endParaRPr lang="en-US" dirty="0"/>
          </a:p>
          <a:p>
            <a:pPr marL="0" indent="0">
              <a:buNone/>
            </a:pPr>
            <a:endParaRPr lang="en-US" dirty="0"/>
          </a:p>
          <a:p>
            <a:pPr marL="0" indent="0">
              <a:buNone/>
            </a:pPr>
            <a:r>
              <a:rPr lang="en-US" dirty="0"/>
              <a:t>Surgical jaundice is a term applied to any form of  surgically correctable jaundice Most of the times its Obstructive But not all as </a:t>
            </a:r>
            <a:r>
              <a:rPr lang="en-US" dirty="0" err="1" smtClean="0"/>
              <a:t>splenectomy</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xmlns="" val="277620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11750" y="965917"/>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smtClean="0"/>
          </a:p>
          <a:p>
            <a:pPr marL="0" indent="0">
              <a:buNone/>
            </a:pPr>
            <a:r>
              <a:rPr lang="en-US" sz="2000" dirty="0"/>
              <a:t>Pathology </a:t>
            </a:r>
          </a:p>
          <a:p>
            <a:pPr marL="0" indent="0">
              <a:buNone/>
            </a:pPr>
            <a:r>
              <a:rPr lang="en-US" sz="2000" dirty="0"/>
              <a:t>The majority (90 per cent) of cases are adenocarcinoma. Squamous carcinomas also occur and are believed to arise from areas of mucosal squamous metaplasia. At operation, </a:t>
            </a:r>
            <a:r>
              <a:rPr lang="en-US" sz="2000" dirty="0" err="1"/>
              <a:t>localised</a:t>
            </a:r>
            <a:r>
              <a:rPr lang="en-US" sz="2000" dirty="0"/>
              <a:t> carcinomas are difficult to differentiate from chronic cholecystitis; the most commonly presenting </a:t>
            </a:r>
            <a:r>
              <a:rPr lang="en-US" sz="2000" dirty="0" err="1"/>
              <a:t>tumour</a:t>
            </a:r>
            <a:r>
              <a:rPr lang="en-US" sz="2000" dirty="0"/>
              <a:t> is nodular and infiltrative, with thickening of the gall bladder wall, often extending to the whole gall bladder. The </a:t>
            </a:r>
            <a:r>
              <a:rPr lang="en-US" sz="2000" dirty="0" err="1"/>
              <a:t>tumour</a:t>
            </a:r>
            <a:r>
              <a:rPr lang="en-US" sz="2000" dirty="0"/>
              <a:t> spreads by direct extension into the liver, seeding of the peritoneal cavity and involvement of the </a:t>
            </a:r>
            <a:r>
              <a:rPr lang="en-US" sz="2000" dirty="0" err="1"/>
              <a:t>perihilar</a:t>
            </a:r>
            <a:r>
              <a:rPr lang="en-US" sz="2000" dirty="0"/>
              <a:t> </a:t>
            </a:r>
            <a:r>
              <a:rPr lang="en-US" sz="2000" dirty="0" err="1"/>
              <a:t>lymphatics</a:t>
            </a:r>
            <a:r>
              <a:rPr lang="en-US" sz="2000" dirty="0"/>
              <a:t> and neural plexuses. At the time of presentation, the majority of </a:t>
            </a:r>
            <a:r>
              <a:rPr lang="en-US" sz="2000" dirty="0" err="1"/>
              <a:t>tumours</a:t>
            </a:r>
            <a:r>
              <a:rPr lang="en-US" sz="2000" dirty="0"/>
              <a:t> are advanced </a:t>
            </a:r>
          </a:p>
          <a:p>
            <a:pPr marL="0" indent="0">
              <a:buNone/>
            </a:pP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Carcinoma </a:t>
            </a:r>
            <a:r>
              <a:rPr lang="en-US" sz="2400" dirty="0"/>
              <a:t>of the gall bladder</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dirty="0"/>
          </a:p>
        </p:txBody>
      </p:sp>
    </p:spTree>
    <p:extLst>
      <p:ext uri="{BB962C8B-B14F-4D97-AF65-F5344CB8AC3E}">
        <p14:creationId xmlns:p14="http://schemas.microsoft.com/office/powerpoint/2010/main" xmlns="" val="28222048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840779" y="965917"/>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000" dirty="0"/>
          </a:p>
          <a:p>
            <a:pPr marL="0" indent="0">
              <a:buNone/>
            </a:pPr>
            <a:r>
              <a:rPr lang="en-US" sz="2000" dirty="0" smtClean="0"/>
              <a:t>Patients </a:t>
            </a:r>
            <a:r>
              <a:rPr lang="en-US" sz="2000" dirty="0"/>
              <a:t>may be asymptomatic at the time of diagnosis. Symptoms, if present, are usually indistinguishable from those of benign gall bladder disease, such as biliary colic or cholecystitis, particularly in older patients. Jaundice and anorexia are late features. A palpable mass is a late sign.</a:t>
            </a:r>
          </a:p>
          <a:p>
            <a:pPr marL="0" indent="0">
              <a:buNone/>
            </a:pPr>
            <a:endParaRPr lang="en-US" sz="2000" dirty="0"/>
          </a:p>
          <a:p>
            <a:pPr marL="0" indent="0">
              <a:buNone/>
            </a:pPr>
            <a:r>
              <a:rPr lang="en-US" sz="2000" dirty="0" smtClean="0"/>
              <a:t>Laboratory </a:t>
            </a:r>
            <a:r>
              <a:rPr lang="en-US" sz="2000" dirty="0"/>
              <a:t>findings are generally non-specific, but may be consistent with biliary obstruction. Non-specific findings, such as </a:t>
            </a:r>
            <a:r>
              <a:rPr lang="en-US" sz="2000" dirty="0" err="1"/>
              <a:t>anaemia</a:t>
            </a:r>
            <a:r>
              <a:rPr lang="en-US" sz="2000" dirty="0"/>
              <a:t>, leukocytosis, mild elevation in transaminases and increased inflammatory markers, such as ESR or C-reactive protein, may be present. Serum CA19-9 is elevated in approximately 80 per cent of patients. The preoperative diagnosis is often made on ultrasonography, and confirmed by a MDR-CT scan or MRI/MRCP. Preoperative staging should be aimed at determining the local extent of diseases and excluding the presence of distant metastases</a:t>
            </a:r>
          </a:p>
          <a:p>
            <a:pPr marL="0" indent="0">
              <a:buNone/>
            </a:pPr>
            <a:endParaRPr lang="en-US" sz="2000" dirty="0"/>
          </a:p>
        </p:txBody>
      </p:sp>
      <p:sp>
        <p:nvSpPr>
          <p:cNvPr id="4"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42541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r>
              <a:rPr lang="en-US" sz="2400" dirty="0" smtClean="0"/>
              <a:t>Carcinoma </a:t>
            </a:r>
            <a:r>
              <a:rPr lang="en-US" sz="2400" dirty="0"/>
              <a:t>of the gall bladder</a:t>
            </a:r>
          </a:p>
        </p:txBody>
      </p:sp>
      <p:sp>
        <p:nvSpPr>
          <p:cNvPr id="5"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549471" y="1365162"/>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None/>
            </a:pPr>
            <a:endParaRPr lang="en-US" sz="2400" dirty="0"/>
          </a:p>
        </p:txBody>
      </p:sp>
    </p:spTree>
    <p:extLst>
      <p:ext uri="{BB962C8B-B14F-4D97-AF65-F5344CB8AC3E}">
        <p14:creationId xmlns:p14="http://schemas.microsoft.com/office/powerpoint/2010/main" xmlns="" val="2811295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1305F2-4D75-4D76-BA59-F00627AB838F}"/>
              </a:ext>
            </a:extLst>
          </p:cNvPr>
          <p:cNvSpPr>
            <a:spLocks noGrp="1"/>
          </p:cNvSpPr>
          <p:nvPr>
            <p:ph type="title"/>
          </p:nvPr>
        </p:nvSpPr>
        <p:spPr/>
        <p:txBody>
          <a:bodyPr/>
          <a:lstStyle/>
          <a:p>
            <a:r>
              <a:rPr lang="en-US" dirty="0"/>
              <a:t>INVESTIGATIONS</a:t>
            </a:r>
          </a:p>
        </p:txBody>
      </p:sp>
      <p:sp>
        <p:nvSpPr>
          <p:cNvPr id="3" name="Content Placeholder 2">
            <a:extLst>
              <a:ext uri="{FF2B5EF4-FFF2-40B4-BE49-F238E27FC236}">
                <a16:creationId xmlns="" xmlns:a16="http://schemas.microsoft.com/office/drawing/2014/main" id="{88CB4E0E-ECE5-4628-8AFC-87C9EFB0840C}"/>
              </a:ext>
            </a:extLst>
          </p:cNvPr>
          <p:cNvSpPr>
            <a:spLocks noGrp="1"/>
          </p:cNvSpPr>
          <p:nvPr>
            <p:ph idx="1"/>
          </p:nvPr>
        </p:nvSpPr>
        <p:spPr>
          <a:xfrm>
            <a:off x="685801" y="1582058"/>
            <a:ext cx="10840914" cy="5007428"/>
          </a:xfrm>
        </p:spPr>
        <p:txBody>
          <a:bodyPr>
            <a:noAutofit/>
          </a:bodyPr>
          <a:lstStyle/>
          <a:p>
            <a:r>
              <a:rPr lang="en-US" sz="1600" dirty="0"/>
              <a:t>complete blood </a:t>
            </a:r>
            <a:r>
              <a:rPr lang="en-US" sz="1600" dirty="0" smtClean="0"/>
              <a:t>count</a:t>
            </a:r>
          </a:p>
          <a:p>
            <a:r>
              <a:rPr lang="en-US" sz="1600" dirty="0"/>
              <a:t>total and direct serum </a:t>
            </a:r>
            <a:r>
              <a:rPr lang="en-US" sz="1600" dirty="0" smtClean="0"/>
              <a:t>bilirubin</a:t>
            </a:r>
          </a:p>
          <a:p>
            <a:r>
              <a:rPr lang="en-US" sz="1600" dirty="0" smtClean="0"/>
              <a:t>albumin , </a:t>
            </a:r>
            <a:r>
              <a:rPr lang="en-US" sz="1600" dirty="0" err="1" smtClean="0"/>
              <a:t>prothrombin</a:t>
            </a:r>
            <a:r>
              <a:rPr lang="en-US" sz="1600" dirty="0" smtClean="0"/>
              <a:t> </a:t>
            </a:r>
            <a:r>
              <a:rPr lang="en-US" sz="1600" dirty="0"/>
              <a:t>time tests (vitamin K deficiency </a:t>
            </a:r>
            <a:r>
              <a:rPr lang="en-US" sz="1600" dirty="0" smtClean="0"/>
              <a:t>)</a:t>
            </a:r>
          </a:p>
          <a:p>
            <a:r>
              <a:rPr lang="en-US" sz="1600" dirty="0"/>
              <a:t>Enzyme tests (alanine aminotransferase (ALT), aspartate aminotransferase (AST), and alkaline phosphatase</a:t>
            </a:r>
            <a:r>
              <a:rPr lang="en-US" sz="1600" dirty="0" smtClean="0"/>
              <a:t>)</a:t>
            </a:r>
          </a:p>
          <a:p>
            <a:r>
              <a:rPr lang="en-US" sz="1600" dirty="0" smtClean="0"/>
              <a:t>Stool </a:t>
            </a:r>
            <a:r>
              <a:rPr lang="en-US" sz="1600" dirty="0"/>
              <a:t>for ova and parasites</a:t>
            </a:r>
            <a:endParaRPr lang="en-US" sz="1600" dirty="0" smtClean="0"/>
          </a:p>
          <a:p>
            <a:r>
              <a:rPr lang="en-US" sz="1600" dirty="0" smtClean="0"/>
              <a:t>Ultrasound</a:t>
            </a:r>
          </a:p>
          <a:p>
            <a:r>
              <a:rPr lang="en-US" sz="1600" dirty="0" smtClean="0"/>
              <a:t>Plain </a:t>
            </a:r>
            <a:r>
              <a:rPr lang="en-US" sz="1600" dirty="0" err="1"/>
              <a:t>X</a:t>
            </a:r>
            <a:r>
              <a:rPr lang="en-US" sz="1600" dirty="0" err="1" smtClean="0"/>
              <a:t>ray</a:t>
            </a:r>
            <a:r>
              <a:rPr lang="en-US" sz="1600" dirty="0" smtClean="0"/>
              <a:t>.</a:t>
            </a:r>
          </a:p>
          <a:p>
            <a:r>
              <a:rPr lang="en-US" sz="1600" dirty="0" smtClean="0"/>
              <a:t>CT</a:t>
            </a:r>
          </a:p>
          <a:p>
            <a:r>
              <a:rPr lang="en-US" sz="1600" dirty="0"/>
              <a:t>endoscopic retrograde </a:t>
            </a:r>
            <a:r>
              <a:rPr lang="en-US" sz="1600" dirty="0" err="1"/>
              <a:t>cholangiopancreatography</a:t>
            </a:r>
            <a:r>
              <a:rPr lang="en-US" sz="1600" dirty="0"/>
              <a:t> (ERCP</a:t>
            </a:r>
            <a:r>
              <a:rPr lang="en-US" sz="1600" dirty="0" smtClean="0"/>
              <a:t>)</a:t>
            </a:r>
          </a:p>
          <a:p>
            <a:r>
              <a:rPr lang="en-US" sz="1600" dirty="0"/>
              <a:t>Percutaneous </a:t>
            </a:r>
            <a:r>
              <a:rPr lang="en-US" sz="1600" dirty="0" err="1"/>
              <a:t>transhepatic</a:t>
            </a:r>
            <a:r>
              <a:rPr lang="en-US" sz="1600" dirty="0"/>
              <a:t> </a:t>
            </a:r>
            <a:r>
              <a:rPr lang="en-US" sz="1600" dirty="0" err="1" smtClean="0"/>
              <a:t>cholangiography</a:t>
            </a:r>
            <a:r>
              <a:rPr lang="en-US" sz="1600" dirty="0" smtClean="0"/>
              <a:t> (PTC)</a:t>
            </a:r>
            <a:endParaRPr lang="en-US" sz="1600" dirty="0" smtClean="0"/>
          </a:p>
          <a:p>
            <a:r>
              <a:rPr lang="en-US" sz="1600" dirty="0">
                <a:cs typeface="Andalus" pitchFamily="18" charset="-78"/>
              </a:rPr>
              <a:t>Magnetic resonance </a:t>
            </a:r>
            <a:r>
              <a:rPr lang="en-US" sz="1600" dirty="0" err="1" smtClean="0"/>
              <a:t>Cholangiopancreatography</a:t>
            </a:r>
            <a:r>
              <a:rPr lang="en-US" sz="1600" dirty="0" smtClean="0"/>
              <a:t> (MRCP)</a:t>
            </a:r>
            <a:endParaRPr lang="en-US" sz="1600" dirty="0" smtClean="0"/>
          </a:p>
          <a:p>
            <a:endParaRPr lang="en-US" sz="1600" dirty="0"/>
          </a:p>
        </p:txBody>
      </p:sp>
    </p:spTree>
    <p:extLst>
      <p:ext uri="{BB962C8B-B14F-4D97-AF65-F5344CB8AC3E}">
        <p14:creationId xmlns:p14="http://schemas.microsoft.com/office/powerpoint/2010/main" xmlns="" val="10443437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1305F2-4D75-4D76-BA59-F00627AB838F}"/>
              </a:ext>
            </a:extLst>
          </p:cNvPr>
          <p:cNvSpPr>
            <a:spLocks noGrp="1"/>
          </p:cNvSpPr>
          <p:nvPr>
            <p:ph type="title"/>
          </p:nvPr>
        </p:nvSpPr>
        <p:spPr/>
        <p:txBody>
          <a:bodyPr/>
          <a:lstStyle/>
          <a:p>
            <a:r>
              <a:rPr lang="en-US" dirty="0" err="1"/>
              <a:t>Transabdominal</a:t>
            </a:r>
            <a:r>
              <a:rPr lang="en-US" dirty="0"/>
              <a:t> Ultrasonography</a:t>
            </a:r>
          </a:p>
        </p:txBody>
      </p:sp>
      <p:sp>
        <p:nvSpPr>
          <p:cNvPr id="3" name="Content Placeholder 2">
            <a:extLst>
              <a:ext uri="{FF2B5EF4-FFF2-40B4-BE49-F238E27FC236}">
                <a16:creationId xmlns="" xmlns:a16="http://schemas.microsoft.com/office/drawing/2014/main" id="{88CB4E0E-ECE5-4628-8AFC-87C9EFB0840C}"/>
              </a:ext>
            </a:extLst>
          </p:cNvPr>
          <p:cNvSpPr>
            <a:spLocks noGrp="1"/>
          </p:cNvSpPr>
          <p:nvPr>
            <p:ph idx="1"/>
          </p:nvPr>
        </p:nvSpPr>
        <p:spPr/>
        <p:txBody>
          <a:bodyPr/>
          <a:lstStyle/>
          <a:p>
            <a:r>
              <a:rPr lang="en-US" dirty="0"/>
              <a:t>noninvasive, </a:t>
            </a:r>
            <a:r>
              <a:rPr lang="en-US" dirty="0" smtClean="0"/>
              <a:t>painless but operator </a:t>
            </a:r>
            <a:r>
              <a:rPr lang="en-US" dirty="0" err="1" smtClean="0"/>
              <a:t>dependant</a:t>
            </a:r>
            <a:r>
              <a:rPr lang="en-US" dirty="0" smtClean="0"/>
              <a:t> , hard to do with </a:t>
            </a:r>
            <a:r>
              <a:rPr lang="en-US" dirty="0" err="1" smtClean="0"/>
              <a:t>ascites,distended</a:t>
            </a:r>
            <a:r>
              <a:rPr lang="en-US" dirty="0" smtClean="0"/>
              <a:t> bowel.</a:t>
            </a:r>
          </a:p>
          <a:p>
            <a:r>
              <a:rPr lang="en-US" dirty="0"/>
              <a:t>show stones in the gallbladder with sensitivity and specificity of &gt;90</a:t>
            </a:r>
            <a:r>
              <a:rPr lang="en-US" dirty="0" smtClean="0"/>
              <a:t>%.</a:t>
            </a:r>
          </a:p>
          <a:p>
            <a:r>
              <a:rPr lang="en-US" dirty="0" smtClean="0"/>
              <a:t>Can also detect dilatation in the  </a:t>
            </a:r>
            <a:r>
              <a:rPr lang="en-US" dirty="0" err="1" smtClean="0"/>
              <a:t>billiary</a:t>
            </a:r>
            <a:r>
              <a:rPr lang="en-US" dirty="0" smtClean="0"/>
              <a:t> ducts         </a:t>
            </a:r>
            <a:r>
              <a:rPr lang="en-US" dirty="0" smtClean="0">
                <a:sym typeface="Montserrat"/>
              </a:rPr>
              <a:t>Dilation </a:t>
            </a:r>
            <a:r>
              <a:rPr lang="en-US" dirty="0" smtClean="0">
                <a:sym typeface="Montserrat"/>
              </a:rPr>
              <a:t>of the duct system is a good indication of duct obstruction </a:t>
            </a:r>
            <a:r>
              <a:rPr lang="en-US" dirty="0" smtClean="0">
                <a:sym typeface="Montserrat"/>
              </a:rPr>
              <a:t>,thus</a:t>
            </a:r>
            <a:r>
              <a:rPr lang="en-US" dirty="0" smtClean="0">
                <a:sym typeface="Montserrat"/>
              </a:rPr>
              <a:t>, if the ducts are not dilated, an obstructive cause for the jaundice is unlikely.</a:t>
            </a:r>
            <a:endParaRPr lang="en-US" dirty="0" smtClean="0"/>
          </a:p>
          <a:p>
            <a:r>
              <a:rPr lang="en-US" dirty="0" smtClean="0"/>
              <a:t>Unfortunately</a:t>
            </a:r>
            <a:r>
              <a:rPr lang="en-US" dirty="0"/>
              <a:t>, stones within the distal bile ducts are often missed because of overlying duodenal gas.</a:t>
            </a:r>
          </a:p>
        </p:txBody>
      </p:sp>
      <p:pic>
        <p:nvPicPr>
          <p:cNvPr id="4" name="Picture 3"/>
          <p:cNvPicPr>
            <a:picLocks noChangeAspect="1"/>
          </p:cNvPicPr>
          <p:nvPr/>
        </p:nvPicPr>
        <p:blipFill>
          <a:blip r:embed="rId2"/>
          <a:stretch>
            <a:fillRect/>
          </a:stretch>
        </p:blipFill>
        <p:spPr>
          <a:xfrm>
            <a:off x="7055581" y="3830401"/>
            <a:ext cx="4985344" cy="2950827"/>
          </a:xfrm>
          <a:prstGeom prst="rect">
            <a:avLst/>
          </a:prstGeom>
        </p:spPr>
      </p:pic>
      <p:pic>
        <p:nvPicPr>
          <p:cNvPr id="5" name="Picture 4"/>
          <p:cNvPicPr>
            <a:picLocks noChangeAspect="1"/>
          </p:cNvPicPr>
          <p:nvPr/>
        </p:nvPicPr>
        <p:blipFill>
          <a:blip r:embed="rId3"/>
          <a:stretch>
            <a:fillRect/>
          </a:stretch>
        </p:blipFill>
        <p:spPr>
          <a:xfrm>
            <a:off x="279499" y="3830401"/>
            <a:ext cx="6544588" cy="2962688"/>
          </a:xfrm>
          <a:prstGeom prst="rect">
            <a:avLst/>
          </a:prstGeom>
        </p:spPr>
      </p:pic>
      <p:cxnSp>
        <p:nvCxnSpPr>
          <p:cNvPr id="7" name="Straight Arrow Connector 6"/>
          <p:cNvCxnSpPr/>
          <p:nvPr/>
        </p:nvCxnSpPr>
        <p:spPr>
          <a:xfrm flipV="1">
            <a:off x="5413829" y="2873829"/>
            <a:ext cx="275771"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8138136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1305F2-4D75-4D76-BA59-F00627AB838F}"/>
              </a:ext>
            </a:extLst>
          </p:cNvPr>
          <p:cNvSpPr>
            <a:spLocks noGrp="1"/>
          </p:cNvSpPr>
          <p:nvPr>
            <p:ph type="title"/>
          </p:nvPr>
        </p:nvSpPr>
        <p:spPr/>
        <p:txBody>
          <a:bodyPr/>
          <a:lstStyle/>
          <a:p>
            <a:r>
              <a:rPr lang="en-US" dirty="0"/>
              <a:t>Abdominal CT </a:t>
            </a:r>
            <a:r>
              <a:rPr lang="en-US" dirty="0" smtClean="0"/>
              <a:t>scan</a:t>
            </a:r>
            <a:endParaRPr lang="en-US" dirty="0"/>
          </a:p>
        </p:txBody>
      </p:sp>
      <p:sp>
        <p:nvSpPr>
          <p:cNvPr id="3" name="Content Placeholder 2">
            <a:extLst>
              <a:ext uri="{FF2B5EF4-FFF2-40B4-BE49-F238E27FC236}">
                <a16:creationId xmlns="" xmlns:a16="http://schemas.microsoft.com/office/drawing/2014/main" id="{88CB4E0E-ECE5-4628-8AFC-87C9EFB0840C}"/>
              </a:ext>
            </a:extLst>
          </p:cNvPr>
          <p:cNvSpPr>
            <a:spLocks noGrp="1"/>
          </p:cNvSpPr>
          <p:nvPr>
            <p:ph idx="1"/>
          </p:nvPr>
        </p:nvSpPr>
        <p:spPr>
          <a:xfrm>
            <a:off x="685801" y="1869601"/>
            <a:ext cx="5043667" cy="3921600"/>
          </a:xfrm>
        </p:spPr>
        <p:txBody>
          <a:bodyPr>
            <a:normAutofit/>
          </a:bodyPr>
          <a:lstStyle/>
          <a:p>
            <a:r>
              <a:rPr lang="en-GB" dirty="0" smtClean="0">
                <a:cs typeface="Andalus" pitchFamily="18" charset="-78"/>
              </a:rPr>
              <a:t>This allows for a global assessment of the abdomen.  </a:t>
            </a:r>
          </a:p>
          <a:p>
            <a:r>
              <a:rPr lang="en-GB" dirty="0" smtClean="0">
                <a:cs typeface="Andalus" pitchFamily="18" charset="-78"/>
              </a:rPr>
              <a:t>Attention should be focused towards mass lesions in the liver, </a:t>
            </a:r>
            <a:r>
              <a:rPr lang="en-GB" dirty="0" err="1" smtClean="0">
                <a:cs typeface="Andalus" pitchFamily="18" charset="-78"/>
              </a:rPr>
              <a:t>biliary</a:t>
            </a:r>
            <a:r>
              <a:rPr lang="en-GB" dirty="0" smtClean="0">
                <a:cs typeface="Andalus" pitchFamily="18" charset="-78"/>
              </a:rPr>
              <a:t> tract, and/or pancreas.  </a:t>
            </a:r>
          </a:p>
          <a:p>
            <a:r>
              <a:rPr lang="en-GB" dirty="0" smtClean="0">
                <a:cs typeface="Andalus" pitchFamily="18" charset="-78"/>
              </a:rPr>
              <a:t>CT also allows for staging of a malignancy by identifying lymph nodes and metastasis.</a:t>
            </a:r>
          </a:p>
          <a:p>
            <a:r>
              <a:rPr lang="en-GB" dirty="0" smtClean="0">
                <a:cs typeface="Andalus" pitchFamily="18" charset="-78"/>
              </a:rPr>
              <a:t>Highly sensitive for tumours </a:t>
            </a:r>
          </a:p>
          <a:p>
            <a:r>
              <a:rPr lang="en-GB" dirty="0" smtClean="0">
                <a:cs typeface="Andalus" pitchFamily="18" charset="-78"/>
              </a:rPr>
              <a:t>Detect cause and site of obstruction </a:t>
            </a:r>
          </a:p>
          <a:p>
            <a:r>
              <a:rPr lang="en-GB" dirty="0" smtClean="0">
                <a:cs typeface="Andalus" pitchFamily="18" charset="-78"/>
              </a:rPr>
              <a:t>Low sensitivity for detection of stones</a:t>
            </a:r>
            <a:endParaRPr lang="en-US" dirty="0">
              <a:cs typeface="Andalus" pitchFamily="18" charset="-78"/>
            </a:endParaRPr>
          </a:p>
        </p:txBody>
      </p:sp>
      <p:pic>
        <p:nvPicPr>
          <p:cNvPr id="5" name="Google Shape;2083;p55"/>
          <p:cNvPicPr preferRelativeResize="0"/>
          <p:nvPr/>
        </p:nvPicPr>
        <p:blipFill rotWithShape="1">
          <a:blip r:embed="rId2">
            <a:alphaModFix/>
          </a:blip>
          <a:srcRect/>
          <a:stretch/>
        </p:blipFill>
        <p:spPr>
          <a:xfrm>
            <a:off x="5965373" y="1332018"/>
            <a:ext cx="4945830" cy="4357581"/>
          </a:xfrm>
          <a:prstGeom prst="rect">
            <a:avLst/>
          </a:prstGeom>
          <a:noFill/>
          <a:ln>
            <a:noFill/>
          </a:ln>
        </p:spPr>
      </p:pic>
    </p:spTree>
    <p:extLst>
      <p:ext uri="{BB962C8B-B14F-4D97-AF65-F5344CB8AC3E}">
        <p14:creationId xmlns:p14="http://schemas.microsoft.com/office/powerpoint/2010/main" xmlns="" val="106261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1305F2-4D75-4D76-BA59-F00627AB838F}"/>
              </a:ext>
            </a:extLst>
          </p:cNvPr>
          <p:cNvSpPr>
            <a:spLocks noGrp="1"/>
          </p:cNvSpPr>
          <p:nvPr>
            <p:ph type="title"/>
          </p:nvPr>
        </p:nvSpPr>
        <p:spPr/>
        <p:txBody>
          <a:bodyPr/>
          <a:lstStyle/>
          <a:p>
            <a:r>
              <a:rPr lang="en-US" sz="3200" dirty="0">
                <a:cs typeface="Andalus" pitchFamily="18" charset="-78"/>
              </a:rPr>
              <a:t>Magnetic resonance </a:t>
            </a:r>
            <a:r>
              <a:rPr lang="en-US" dirty="0" err="1" smtClean="0"/>
              <a:t>Cholangiopancreatography</a:t>
            </a:r>
            <a:r>
              <a:rPr lang="en-US" dirty="0" smtClean="0"/>
              <a:t> (MRCP)</a:t>
            </a:r>
            <a:endParaRPr lang="en-US" dirty="0"/>
          </a:p>
        </p:txBody>
      </p:sp>
      <p:sp>
        <p:nvSpPr>
          <p:cNvPr id="3" name="Content Placeholder 2">
            <a:extLst>
              <a:ext uri="{FF2B5EF4-FFF2-40B4-BE49-F238E27FC236}">
                <a16:creationId xmlns="" xmlns:a16="http://schemas.microsoft.com/office/drawing/2014/main" id="{88CB4E0E-ECE5-4628-8AFC-87C9EFB0840C}"/>
              </a:ext>
            </a:extLst>
          </p:cNvPr>
          <p:cNvSpPr>
            <a:spLocks noGrp="1"/>
          </p:cNvSpPr>
          <p:nvPr>
            <p:ph idx="1"/>
          </p:nvPr>
        </p:nvSpPr>
        <p:spPr>
          <a:xfrm>
            <a:off x="685801" y="1869601"/>
            <a:ext cx="10054770" cy="3921600"/>
          </a:xfrm>
        </p:spPr>
        <p:txBody>
          <a:bodyPr>
            <a:normAutofit/>
          </a:bodyPr>
          <a:lstStyle/>
          <a:p>
            <a:pPr lvl="0">
              <a:lnSpc>
                <a:spcPct val="115000"/>
              </a:lnSpc>
            </a:pPr>
            <a:r>
              <a:rPr lang="en-US" dirty="0" smtClean="0">
                <a:cs typeface="Andalus" pitchFamily="18" charset="-78"/>
                <a:sym typeface="Montserrat"/>
              </a:rPr>
              <a:t>Allows for evaluation of the ducts and surrounding liver parenchyma</a:t>
            </a:r>
          </a:p>
          <a:p>
            <a:r>
              <a:rPr lang="en-US" dirty="0" smtClean="0">
                <a:cs typeface="Andalus" pitchFamily="18" charset="-78"/>
              </a:rPr>
              <a:t>highly sensitive </a:t>
            </a:r>
            <a:r>
              <a:rPr lang="en-US" dirty="0" smtClean="0">
                <a:cs typeface="Andalus" pitchFamily="18" charset="-78"/>
              </a:rPr>
              <a:t>for detection </a:t>
            </a:r>
            <a:r>
              <a:rPr lang="en-US" dirty="0" smtClean="0">
                <a:cs typeface="Andalus" pitchFamily="18" charset="-78"/>
              </a:rPr>
              <a:t>of strictures, stones ,malignancy.</a:t>
            </a:r>
          </a:p>
          <a:p>
            <a:r>
              <a:rPr lang="en-US" dirty="0" smtClean="0">
                <a:cs typeface="Andalus" pitchFamily="18" charset="-78"/>
                <a:sym typeface="Montserrat"/>
              </a:rPr>
              <a:t>No </a:t>
            </a:r>
            <a:r>
              <a:rPr lang="en-US" dirty="0">
                <a:cs typeface="Andalus" pitchFamily="18" charset="-78"/>
                <a:sym typeface="Montserrat"/>
              </a:rPr>
              <a:t>radiation exposure , no contrast </a:t>
            </a:r>
            <a:r>
              <a:rPr lang="en-US" dirty="0" smtClean="0">
                <a:cs typeface="Andalus" pitchFamily="18" charset="-78"/>
                <a:sym typeface="Montserrat"/>
              </a:rPr>
              <a:t>needed</a:t>
            </a:r>
          </a:p>
          <a:p>
            <a:r>
              <a:rPr lang="en-US" dirty="0" smtClean="0">
                <a:cs typeface="Andalus" pitchFamily="18" charset="-78"/>
              </a:rPr>
              <a:t>expensive</a:t>
            </a:r>
            <a:r>
              <a:rPr lang="en-US" dirty="0" smtClean="0">
                <a:cs typeface="Andalus" pitchFamily="18" charset="-78"/>
              </a:rPr>
              <a:t>.</a:t>
            </a:r>
            <a:endParaRPr lang="en-US" dirty="0" smtClean="0">
              <a:cs typeface="Andalus" pitchFamily="18" charset="-78"/>
            </a:endParaRPr>
          </a:p>
        </p:txBody>
      </p:sp>
      <p:pic>
        <p:nvPicPr>
          <p:cNvPr id="5" name="Picture 2" descr="نتيجة بحث الصور عن stones on mrcp"/>
          <p:cNvPicPr>
            <a:picLocks noChangeAspect="1" noChangeArrowheads="1"/>
          </p:cNvPicPr>
          <p:nvPr/>
        </p:nvPicPr>
        <p:blipFill>
          <a:blip r:embed="rId2">
            <a:extLst>
              <a:ext uri="{28A0092B-C50C-407E-A947-70E740481C1C}">
                <a14:useLocalDpi xmlns:a14="http://schemas.microsoft.com/office/drawing/2010/main" xmlns="" val="0"/>
              </a:ext>
            </a:extLst>
          </a:blip>
          <a:srcRect b="11047"/>
          <a:stretch>
            <a:fillRect/>
          </a:stretch>
        </p:blipFill>
        <p:spPr bwMode="auto">
          <a:xfrm>
            <a:off x="2714171" y="3439886"/>
            <a:ext cx="8327999" cy="34181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19337401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856" y="471985"/>
            <a:ext cx="10690747" cy="6215418"/>
          </a:xfrm>
        </p:spPr>
        <p:txBody>
          <a:bodyPr>
            <a:normAutofit/>
          </a:bodyPr>
          <a:lstStyle/>
          <a:p>
            <a:pPr algn="l">
              <a:buNone/>
            </a:pPr>
            <a:endParaRPr lang="en-US" sz="3200" cap="all" dirty="0" smtClean="0">
              <a:ln w="3175" cmpd="sng">
                <a:noFill/>
              </a:ln>
              <a:latin typeface="+mj-lt"/>
              <a:ea typeface="+mj-ea"/>
              <a:cs typeface="Andalus" pitchFamily="18" charset="-78"/>
            </a:endParaRPr>
          </a:p>
          <a:p>
            <a:pPr algn="l">
              <a:buNone/>
            </a:pPr>
            <a:r>
              <a:rPr lang="en-US" sz="3200" cap="all" dirty="0" err="1" smtClean="0">
                <a:ln w="3175" cmpd="sng">
                  <a:noFill/>
                </a:ln>
                <a:latin typeface="+mj-lt"/>
                <a:ea typeface="+mj-ea"/>
                <a:cs typeface="Andalus" pitchFamily="18" charset="-78"/>
              </a:rPr>
              <a:t>Percutaneous</a:t>
            </a:r>
            <a:r>
              <a:rPr lang="en-US" sz="3200" cap="all" dirty="0" smtClean="0">
                <a:ln w="3175" cmpd="sng">
                  <a:noFill/>
                </a:ln>
                <a:latin typeface="+mj-lt"/>
                <a:ea typeface="+mj-ea"/>
                <a:cs typeface="Andalus" pitchFamily="18" charset="-78"/>
              </a:rPr>
              <a:t> </a:t>
            </a:r>
            <a:r>
              <a:rPr lang="en-US" sz="3200" cap="all" dirty="0" err="1">
                <a:ln w="3175" cmpd="sng">
                  <a:noFill/>
                </a:ln>
                <a:latin typeface="+mj-lt"/>
                <a:ea typeface="+mj-ea"/>
                <a:cs typeface="Andalus" pitchFamily="18" charset="-78"/>
              </a:rPr>
              <a:t>transhepatic</a:t>
            </a:r>
            <a:r>
              <a:rPr lang="en-US" sz="3200" cap="all" dirty="0">
                <a:ln w="3175" cmpd="sng">
                  <a:noFill/>
                </a:ln>
                <a:latin typeface="+mj-lt"/>
                <a:ea typeface="+mj-ea"/>
                <a:cs typeface="Andalus" pitchFamily="18" charset="-78"/>
              </a:rPr>
              <a:t> </a:t>
            </a:r>
            <a:r>
              <a:rPr lang="en-US" sz="3200" cap="all" dirty="0" err="1" smtClean="0">
                <a:ln w="3175" cmpd="sng">
                  <a:noFill/>
                </a:ln>
                <a:latin typeface="+mj-lt"/>
                <a:ea typeface="+mj-ea"/>
                <a:cs typeface="Andalus" pitchFamily="18" charset="-78"/>
              </a:rPr>
              <a:t>cholangiography</a:t>
            </a:r>
            <a:r>
              <a:rPr lang="en-US" sz="3200" cap="all" dirty="0" smtClean="0">
                <a:ln w="3175" cmpd="sng">
                  <a:noFill/>
                </a:ln>
                <a:latin typeface="+mj-lt"/>
                <a:ea typeface="+mj-ea"/>
                <a:cs typeface="Andalus" pitchFamily="18" charset="-78"/>
              </a:rPr>
              <a:t>(PTC)</a:t>
            </a:r>
          </a:p>
          <a:p>
            <a:pPr algn="l">
              <a:buNone/>
            </a:pPr>
            <a:endParaRPr lang="en-US" sz="3200" cap="all" dirty="0">
              <a:ln w="3175" cmpd="sng">
                <a:noFill/>
              </a:ln>
              <a:latin typeface="+mj-lt"/>
              <a:ea typeface="+mj-ea"/>
              <a:cs typeface="Andalus" pitchFamily="18" charset="-78"/>
            </a:endParaRPr>
          </a:p>
          <a:p>
            <a:pPr algn="l">
              <a:buNone/>
            </a:pPr>
            <a:r>
              <a:rPr lang="en-US" dirty="0"/>
              <a:t>- </a:t>
            </a:r>
            <a:r>
              <a:rPr lang="en-US" dirty="0">
                <a:cs typeface="Andalus" pitchFamily="18" charset="-78"/>
                <a:sym typeface="Montserrat"/>
              </a:rPr>
              <a:t>Under ultrasound guidance the </a:t>
            </a:r>
            <a:r>
              <a:rPr lang="en-US" dirty="0">
                <a:cs typeface="Andalus" pitchFamily="18" charset="-78"/>
                <a:sym typeface="Montserrat"/>
              </a:rPr>
              <a:t>intrahepatic biliary tree is punctured utilizing a needle with subsequent </a:t>
            </a:r>
            <a:r>
              <a:rPr lang="en-US" dirty="0" err="1">
                <a:cs typeface="Andalus" pitchFamily="18" charset="-78"/>
                <a:sym typeface="Montserrat"/>
              </a:rPr>
              <a:t>guidewire</a:t>
            </a:r>
            <a:r>
              <a:rPr lang="en-US" dirty="0">
                <a:cs typeface="Andalus" pitchFamily="18" charset="-78"/>
                <a:sym typeface="Montserrat"/>
              </a:rPr>
              <a:t> </a:t>
            </a:r>
            <a:r>
              <a:rPr lang="en-US" dirty="0" smtClean="0">
                <a:cs typeface="Andalus" pitchFamily="18" charset="-78"/>
                <a:sym typeface="Montserrat"/>
              </a:rPr>
              <a:t>placement</a:t>
            </a:r>
            <a:endParaRPr lang="en-US" dirty="0">
              <a:cs typeface="Andalus" pitchFamily="18" charset="-78"/>
              <a:sym typeface="Montserrat"/>
            </a:endParaRPr>
          </a:p>
          <a:p>
            <a:pPr algn="l">
              <a:buFontTx/>
              <a:buChar char="-"/>
            </a:pPr>
            <a:r>
              <a:rPr lang="en-US" dirty="0">
                <a:cs typeface="Andalus" pitchFamily="18" charset="-78"/>
                <a:sym typeface="Montserrat"/>
              </a:rPr>
              <a:t>After catheter placement, contrast can be injected for visualization of the biliary tree </a:t>
            </a:r>
            <a:endParaRPr lang="en-US" dirty="0" smtClean="0">
              <a:cs typeface="Andalus" pitchFamily="18" charset="-78"/>
              <a:sym typeface="Montserrat"/>
            </a:endParaRPr>
          </a:p>
          <a:p>
            <a:pPr algn="l">
              <a:buFontTx/>
              <a:buChar char="-"/>
            </a:pPr>
            <a:r>
              <a:rPr lang="en-US" dirty="0" smtClean="0">
                <a:cs typeface="Andalus" pitchFamily="18" charset="-78"/>
                <a:sym typeface="Montserrat"/>
              </a:rPr>
              <a:t>Invasive / higher complications than ERCP therefore used in situations  where ERCP is unavailable or unsuccessful .</a:t>
            </a:r>
            <a:endParaRPr lang="en-US" dirty="0">
              <a:cs typeface="Andalus" pitchFamily="18" charset="-78"/>
              <a:sym typeface="Montserrat"/>
            </a:endParaRPr>
          </a:p>
          <a:p>
            <a:pPr algn="l">
              <a:buNone/>
            </a:pPr>
            <a:r>
              <a:rPr lang="en-US" dirty="0">
                <a:cs typeface="Andalus" pitchFamily="18" charset="-78"/>
                <a:sym typeface="Montserrat"/>
              </a:rPr>
              <a:t>- Interventions can be performed after crossing the obstruction with a guide wire including dilation, biopsy, and stent placement </a:t>
            </a:r>
          </a:p>
          <a:p>
            <a:pPr algn="l">
              <a:buNone/>
            </a:pPr>
            <a:r>
              <a:rPr lang="en-US" dirty="0">
                <a:cs typeface="Andalus" pitchFamily="18" charset="-78"/>
                <a:sym typeface="Montserrat"/>
              </a:rPr>
              <a:t>- If the obstruction cannot be passed, a drain can be left in place for drainage/decompression</a:t>
            </a:r>
          </a:p>
          <a:p>
            <a:pPr algn="l"/>
            <a:endParaRPr lang="en-US" dirty="0">
              <a:cs typeface="Andalus" pitchFamily="18" charset="-78"/>
              <a:sym typeface="Montserrat"/>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4910"/>
            <a:ext cx="4978400" cy="6693090"/>
          </a:xfrm>
        </p:spPr>
        <p:txBody>
          <a:bodyPr/>
          <a:lstStyle/>
          <a:p>
            <a:pPr algn="l"/>
            <a:r>
              <a:rPr lang="en-US" sz="2400" dirty="0"/>
              <a:t>The technique is not easy and requires considerable experience. More than 25% of attempts fail.</a:t>
            </a:r>
          </a:p>
          <a:p>
            <a:pPr algn="l"/>
            <a:endParaRPr lang="en-US" sz="2400" dirty="0"/>
          </a:p>
          <a:p>
            <a:pPr algn="l"/>
            <a:r>
              <a:rPr lang="en-US" sz="2400" b="1" dirty="0">
                <a:solidFill>
                  <a:schemeClr val="accent4">
                    <a:lumMod val="75000"/>
                  </a:schemeClr>
                </a:solidFill>
              </a:rPr>
              <a:t>Complications</a:t>
            </a:r>
            <a:r>
              <a:rPr lang="en-US" sz="2400" dirty="0"/>
              <a:t>: more than ERCP</a:t>
            </a:r>
          </a:p>
          <a:p>
            <a:pPr lvl="2" algn="l"/>
            <a:r>
              <a:rPr lang="en-US" dirty="0"/>
              <a:t>Bleeding</a:t>
            </a:r>
          </a:p>
          <a:p>
            <a:pPr lvl="2" algn="l"/>
            <a:r>
              <a:rPr lang="en-US" dirty="0"/>
              <a:t>Bile leak</a:t>
            </a:r>
          </a:p>
          <a:p>
            <a:pPr lvl="2" algn="l"/>
            <a:r>
              <a:rPr lang="en-US" dirty="0"/>
              <a:t>Allergy to contrast</a:t>
            </a:r>
            <a:endParaRPr lang="ar-JO" dirty="0"/>
          </a:p>
          <a:p>
            <a:pPr algn="l"/>
            <a:endParaRPr lang="en-US" dirty="0"/>
          </a:p>
        </p:txBody>
      </p:sp>
      <p:pic>
        <p:nvPicPr>
          <p:cNvPr id="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76800" y="0"/>
            <a:ext cx="7315200" cy="6858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1305F2-4D75-4D76-BA59-F00627AB838F}"/>
              </a:ext>
            </a:extLst>
          </p:cNvPr>
          <p:cNvSpPr>
            <a:spLocks noGrp="1"/>
          </p:cNvSpPr>
          <p:nvPr>
            <p:ph type="title"/>
          </p:nvPr>
        </p:nvSpPr>
        <p:spPr/>
        <p:txBody>
          <a:bodyPr>
            <a:normAutofit/>
          </a:bodyPr>
          <a:lstStyle/>
          <a:p>
            <a:r>
              <a:rPr lang="en-US" sz="2800" dirty="0"/>
              <a:t>Endoscopic Retrograde </a:t>
            </a:r>
            <a:r>
              <a:rPr lang="en-US" sz="2800" dirty="0" err="1" smtClean="0"/>
              <a:t>Cholangiopancreatography</a:t>
            </a:r>
            <a:r>
              <a:rPr lang="en-US" sz="2800" dirty="0" smtClean="0"/>
              <a:t> (ERCP)</a:t>
            </a:r>
            <a:endParaRPr lang="en-US" sz="2800" dirty="0"/>
          </a:p>
        </p:txBody>
      </p:sp>
      <p:sp>
        <p:nvSpPr>
          <p:cNvPr id="3" name="Content Placeholder 2">
            <a:extLst>
              <a:ext uri="{FF2B5EF4-FFF2-40B4-BE49-F238E27FC236}">
                <a16:creationId xmlns="" xmlns:a16="http://schemas.microsoft.com/office/drawing/2014/main" id="{88CB4E0E-ECE5-4628-8AFC-87C9EFB0840C}"/>
              </a:ext>
            </a:extLst>
          </p:cNvPr>
          <p:cNvSpPr>
            <a:spLocks noGrp="1"/>
          </p:cNvSpPr>
          <p:nvPr>
            <p:ph idx="1"/>
          </p:nvPr>
        </p:nvSpPr>
        <p:spPr>
          <a:xfrm>
            <a:off x="685801" y="1753489"/>
            <a:ext cx="5043667" cy="3921600"/>
          </a:xfrm>
        </p:spPr>
        <p:txBody>
          <a:bodyPr/>
          <a:lstStyle/>
          <a:p>
            <a:pPr>
              <a:buNone/>
            </a:pPr>
            <a:r>
              <a:rPr lang="en-US" dirty="0" smtClean="0"/>
              <a:t>Upper </a:t>
            </a:r>
            <a:r>
              <a:rPr lang="en-US" dirty="0"/>
              <a:t>endoscopic camera is placed through the mouth down into stomach </a:t>
            </a:r>
            <a:r>
              <a:rPr lang="en-US" dirty="0" smtClean="0"/>
              <a:t>reaching the </a:t>
            </a:r>
            <a:r>
              <a:rPr lang="en-US" dirty="0"/>
              <a:t>duodenum</a:t>
            </a:r>
          </a:p>
          <a:p>
            <a:pPr>
              <a:buNone/>
            </a:pPr>
            <a:r>
              <a:rPr lang="en-US" dirty="0"/>
              <a:t> - </a:t>
            </a:r>
            <a:r>
              <a:rPr lang="en-US" u="sng" dirty="0"/>
              <a:t>Cannula</a:t>
            </a:r>
            <a:r>
              <a:rPr lang="en-US" dirty="0"/>
              <a:t> is placed through ampulla of </a:t>
            </a:r>
            <a:r>
              <a:rPr lang="en-US" dirty="0" err="1"/>
              <a:t>Vater</a:t>
            </a:r>
            <a:endParaRPr lang="en-US" dirty="0"/>
          </a:p>
          <a:p>
            <a:pPr>
              <a:buNone/>
            </a:pPr>
            <a:r>
              <a:rPr lang="en-US" dirty="0"/>
              <a:t> - </a:t>
            </a:r>
            <a:r>
              <a:rPr lang="en-US" dirty="0">
                <a:solidFill>
                  <a:srgbClr val="FF6600"/>
                </a:solidFill>
              </a:rPr>
              <a:t>Contrast</a:t>
            </a:r>
            <a:r>
              <a:rPr lang="en-US" dirty="0"/>
              <a:t> is injected and </a:t>
            </a:r>
            <a:r>
              <a:rPr lang="en-US" dirty="0">
                <a:solidFill>
                  <a:srgbClr val="FF6600"/>
                </a:solidFill>
              </a:rPr>
              <a:t>x-rays</a:t>
            </a:r>
            <a:r>
              <a:rPr lang="en-US" dirty="0"/>
              <a:t> taken to evaluate patency of the ducts</a:t>
            </a:r>
          </a:p>
          <a:p>
            <a:pPr>
              <a:buNone/>
            </a:pPr>
            <a:r>
              <a:rPr lang="en-US" dirty="0" smtClean="0"/>
              <a:t> </a:t>
            </a:r>
          </a:p>
          <a:p>
            <a:endParaRPr lang="en-US" dirty="0"/>
          </a:p>
        </p:txBody>
      </p:sp>
      <p:sp>
        <p:nvSpPr>
          <p:cNvPr id="4" name="Content Placeholder 2">
            <a:extLst>
              <a:ext uri="{FF2B5EF4-FFF2-40B4-BE49-F238E27FC236}">
                <a16:creationId xmlns="" xmlns:a16="http://schemas.microsoft.com/office/drawing/2014/main" id="{88CB4E0E-ECE5-4628-8AFC-87C9EFB0840C}"/>
              </a:ext>
            </a:extLst>
          </p:cNvPr>
          <p:cNvSpPr txBox="1">
            <a:spLocks/>
          </p:cNvSpPr>
          <p:nvPr/>
        </p:nvSpPr>
        <p:spPr bwMode="white">
          <a:xfrm>
            <a:off x="546704" y="3916116"/>
            <a:ext cx="5043667" cy="2883828"/>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a:buClr>
                <a:prstClr val="white"/>
              </a:buClr>
            </a:pPr>
            <a:r>
              <a:rPr lang="en-US" b="1" dirty="0" smtClean="0">
                <a:solidFill>
                  <a:prstClr val="white"/>
                </a:solidFill>
              </a:rPr>
              <a:t>Diagnostic + therapeutic</a:t>
            </a:r>
          </a:p>
          <a:p>
            <a:pPr>
              <a:buClr>
                <a:prstClr val="white"/>
              </a:buClr>
            </a:pPr>
            <a:r>
              <a:rPr lang="en-US" dirty="0">
                <a:solidFill>
                  <a:prstClr val="white"/>
                </a:solidFill>
              </a:rPr>
              <a:t>requires at least intravenous (IV) sedation and in some cases general </a:t>
            </a:r>
            <a:r>
              <a:rPr lang="en-US" dirty="0" smtClean="0">
                <a:solidFill>
                  <a:prstClr val="white"/>
                </a:solidFill>
              </a:rPr>
              <a:t>anesthesia</a:t>
            </a:r>
          </a:p>
          <a:p>
            <a:pPr>
              <a:buClr>
                <a:prstClr val="white"/>
              </a:buClr>
            </a:pPr>
            <a:r>
              <a:rPr lang="en-US" dirty="0" smtClean="0">
                <a:solidFill>
                  <a:prstClr val="white"/>
                </a:solidFill>
              </a:rPr>
              <a:t>complications :pancreatitis </a:t>
            </a:r>
            <a:r>
              <a:rPr lang="en-US" dirty="0">
                <a:solidFill>
                  <a:prstClr val="white"/>
                </a:solidFill>
              </a:rPr>
              <a:t>3.5% of patients, as well as rare occurrences of bleeding, perforation, or infection (cholangitis)</a:t>
            </a:r>
            <a:endParaRPr lang="en-US" dirty="0" smtClean="0">
              <a:solidFill>
                <a:prstClr val="white"/>
              </a:solidFill>
            </a:endParaRPr>
          </a:p>
          <a:p>
            <a:pPr>
              <a:buClr>
                <a:prstClr val="white"/>
              </a:buClr>
            </a:pPr>
            <a:endParaRPr lang="en-US" dirty="0" smtClean="0">
              <a:solidFill>
                <a:prstClr val="white"/>
              </a:solidFill>
            </a:endParaRPr>
          </a:p>
        </p:txBody>
      </p:sp>
      <p:pic>
        <p:nvPicPr>
          <p:cNvPr id="6" name="Picture 3" descr="C:\Users\owner\Desktop\New folder (3)\Screenshot_٢٠١٩٠٧٢٨-٢٢٣٢١٣_WhatsApp.jpg"/>
          <p:cNvPicPr>
            <a:picLocks noChangeAspect="1" noChangeArrowheads="1"/>
          </p:cNvPicPr>
          <p:nvPr/>
        </p:nvPicPr>
        <p:blipFill>
          <a:blip r:embed="rId2"/>
          <a:srcRect l="20374" r="21850"/>
          <a:stretch>
            <a:fillRect/>
          </a:stretch>
        </p:blipFill>
        <p:spPr bwMode="auto">
          <a:xfrm>
            <a:off x="6444343" y="1441352"/>
            <a:ext cx="4992914" cy="5416648"/>
          </a:xfrm>
          <a:prstGeom prst="rect">
            <a:avLst/>
          </a:prstGeom>
          <a:noFill/>
        </p:spPr>
      </p:pic>
    </p:spTree>
    <p:extLst>
      <p:ext uri="{BB962C8B-B14F-4D97-AF65-F5344CB8AC3E}">
        <p14:creationId xmlns:p14="http://schemas.microsoft.com/office/powerpoint/2010/main" xmlns="" val="15227133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812800"/>
            <a:ext cx="8166885" cy="5355771"/>
          </a:xfrm>
          <a:prstGeom prst="rect">
            <a:avLst/>
          </a:prstGeom>
        </p:spPr>
      </p:pic>
      <p:pic>
        <p:nvPicPr>
          <p:cNvPr id="3" name="Picture 2" descr="ENDOSCOPIC ULTRASOUND&#10; Detailed imaging of organs in close&#10;proximity to the digestive tract.&#10; Sensitivity (94%) and spec..."/>
          <p:cNvPicPr>
            <a:picLocks noChangeAspect="1" noChangeArrowheads="1"/>
          </p:cNvPicPr>
          <p:nvPr/>
        </p:nvPicPr>
        <p:blipFill>
          <a:blip r:embed="rId3">
            <a:extLst>
              <a:ext uri="{28A0092B-C50C-407E-A947-70E740481C1C}">
                <a14:useLocalDpi xmlns:a14="http://schemas.microsoft.com/office/drawing/2010/main" xmlns="" val="0"/>
              </a:ext>
            </a:extLst>
          </a:blip>
          <a:srcRect l="2962" t="20515" r="58648" b="16020"/>
          <a:stretch>
            <a:fillRect/>
          </a:stretch>
        </p:blipFill>
        <p:spPr bwMode="auto">
          <a:xfrm>
            <a:off x="8213928" y="43542"/>
            <a:ext cx="3746536" cy="675010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85351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478200-0985-4DED-A84B-D6ADED92FAE6}"/>
              </a:ext>
            </a:extLst>
          </p:cNvPr>
          <p:cNvSpPr>
            <a:spLocks noGrp="1"/>
          </p:cNvSpPr>
          <p:nvPr>
            <p:ph type="title"/>
          </p:nvPr>
        </p:nvSpPr>
        <p:spPr>
          <a:xfrm>
            <a:off x="551629" y="607351"/>
            <a:ext cx="10840914" cy="1260000"/>
          </a:xfrm>
        </p:spPr>
        <p:txBody>
          <a:bodyPr/>
          <a:lstStyle/>
          <a:p>
            <a:r>
              <a:rPr lang="en-US" dirty="0"/>
              <a:t>PHYSIOLOGY</a:t>
            </a:r>
          </a:p>
        </p:txBody>
      </p:sp>
      <p:sp>
        <p:nvSpPr>
          <p:cNvPr id="3" name="Content Placeholder 2">
            <a:extLst>
              <a:ext uri="{FF2B5EF4-FFF2-40B4-BE49-F238E27FC236}">
                <a16:creationId xmlns:a16="http://schemas.microsoft.com/office/drawing/2014/main" xmlns="" id="{90E8A47E-9D4A-4D70-B23A-B0AC3757292F}"/>
              </a:ext>
            </a:extLst>
          </p:cNvPr>
          <p:cNvSpPr>
            <a:spLocks noGrp="1"/>
          </p:cNvSpPr>
          <p:nvPr>
            <p:ph idx="1"/>
          </p:nvPr>
        </p:nvSpPr>
        <p:spPr>
          <a:xfrm>
            <a:off x="551629" y="1580250"/>
            <a:ext cx="6230171" cy="4785825"/>
          </a:xfrm>
        </p:spPr>
        <p:txBody>
          <a:bodyPr/>
          <a:lstStyle/>
          <a:p>
            <a:pPr marL="0" indent="0">
              <a:buNone/>
            </a:pPr>
            <a:r>
              <a:rPr lang="en-US" dirty="0"/>
              <a:t>Red blood cells are </a:t>
            </a:r>
            <a:r>
              <a:rPr lang="en-US" dirty="0" smtClean="0"/>
              <a:t>destroyed mainly </a:t>
            </a:r>
            <a:r>
              <a:rPr lang="en-US" dirty="0"/>
              <a:t>in the spleen due to aging or abnormality in shape </a:t>
            </a:r>
            <a:r>
              <a:rPr lang="en-US" dirty="0" smtClean="0"/>
              <a:t>by macrophages, </a:t>
            </a:r>
            <a:r>
              <a:rPr lang="en-US" dirty="0"/>
              <a:t>thus releasing hemoglobin and the brown pigment </a:t>
            </a:r>
            <a:r>
              <a:rPr lang="en-US" dirty="0" err="1" smtClean="0"/>
              <a:t>heme</a:t>
            </a:r>
            <a:endParaRPr lang="en-US" dirty="0" smtClean="0"/>
          </a:p>
          <a:p>
            <a:pPr marL="0" indent="0">
              <a:buNone/>
            </a:pPr>
            <a:endParaRPr lang="en-US" dirty="0"/>
          </a:p>
          <a:p>
            <a:pPr marL="0" indent="0">
              <a:buNone/>
            </a:pPr>
            <a:r>
              <a:rPr lang="en-US" dirty="0" smtClean="0"/>
              <a:t>hemoglobin is </a:t>
            </a:r>
            <a:r>
              <a:rPr lang="en-US" dirty="0"/>
              <a:t>broken down by an oxidation reaction into globular </a:t>
            </a:r>
            <a:r>
              <a:rPr lang="en-US" dirty="0" smtClean="0"/>
              <a:t>proteins and recycled .</a:t>
            </a:r>
          </a:p>
          <a:p>
            <a:pPr marL="0" indent="0">
              <a:buNone/>
            </a:pPr>
            <a:r>
              <a:rPr lang="en-US" dirty="0" err="1" smtClean="0"/>
              <a:t>Heme</a:t>
            </a:r>
            <a:r>
              <a:rPr lang="en-US" dirty="0" smtClean="0"/>
              <a:t> </a:t>
            </a:r>
            <a:r>
              <a:rPr lang="en-US" dirty="0"/>
              <a:t>is </a:t>
            </a:r>
            <a:r>
              <a:rPr lang="en-US" dirty="0" smtClean="0"/>
              <a:t> converted to </a:t>
            </a:r>
            <a:r>
              <a:rPr lang="en-US" dirty="0" err="1" smtClean="0"/>
              <a:t>biliverdin</a:t>
            </a:r>
            <a:r>
              <a:rPr lang="en-US" dirty="0" smtClean="0"/>
              <a:t> </a:t>
            </a:r>
            <a:r>
              <a:rPr lang="en-US" dirty="0"/>
              <a:t>, then to bilirubin (</a:t>
            </a:r>
            <a:r>
              <a:rPr lang="en-US" dirty="0" smtClean="0"/>
              <a:t>unconjugated).</a:t>
            </a:r>
          </a:p>
          <a:p>
            <a:pPr marL="0" indent="0">
              <a:buNone/>
            </a:pPr>
            <a:r>
              <a:rPr lang="en-US" dirty="0" smtClean="0"/>
              <a:t>Bilirubin is then bound to albumin and transported to liver to be conjugated.</a:t>
            </a:r>
          </a:p>
          <a:p>
            <a:pPr marL="0" indent="0">
              <a:buNone/>
            </a:pPr>
            <a:r>
              <a:rPr lang="en-US" dirty="0" smtClean="0"/>
              <a:t>It is then secreted to the biliary system.</a:t>
            </a:r>
          </a:p>
          <a:p>
            <a:pPr marL="0" indent="0">
              <a:buNone/>
            </a:pPr>
            <a:endParaRPr lang="en-US" dirty="0" smtClean="0"/>
          </a:p>
          <a:p>
            <a:pPr marL="0" indent="0">
              <a:buNone/>
            </a:pPr>
            <a:endParaRPr lang="en-US" dirty="0"/>
          </a:p>
          <a:p>
            <a:pPr marL="0" indent="0">
              <a:buNone/>
            </a:pPr>
            <a:endParaRPr lang="en-US" dirty="0"/>
          </a:p>
        </p:txBody>
      </p:sp>
      <p:pic>
        <p:nvPicPr>
          <p:cNvPr id="8" name="Picture 7"/>
          <p:cNvPicPr>
            <a:picLocks noChangeAspect="1"/>
          </p:cNvPicPr>
          <p:nvPr/>
        </p:nvPicPr>
        <p:blipFill>
          <a:blip r:embed="rId2"/>
          <a:stretch>
            <a:fillRect/>
          </a:stretch>
        </p:blipFill>
        <p:spPr>
          <a:xfrm>
            <a:off x="6993199" y="1311813"/>
            <a:ext cx="4399344" cy="5054262"/>
          </a:xfrm>
          <a:prstGeom prst="rect">
            <a:avLst/>
          </a:prstGeom>
        </p:spPr>
      </p:pic>
    </p:spTree>
    <p:extLst>
      <p:ext uri="{BB962C8B-B14F-4D97-AF65-F5344CB8AC3E}">
        <p14:creationId xmlns:p14="http://schemas.microsoft.com/office/powerpoint/2010/main" xmlns="" val="6213263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8CB4E0E-ECE5-4628-8AFC-87C9EFB0840C}"/>
              </a:ext>
            </a:extLst>
          </p:cNvPr>
          <p:cNvSpPr>
            <a:spLocks noGrp="1"/>
          </p:cNvSpPr>
          <p:nvPr>
            <p:ph idx="1"/>
          </p:nvPr>
        </p:nvSpPr>
        <p:spPr>
          <a:xfrm>
            <a:off x="685802" y="1709947"/>
            <a:ext cx="6005284" cy="3921599"/>
          </a:xfrm>
        </p:spPr>
        <p:txBody>
          <a:bodyPr>
            <a:normAutofit/>
          </a:bodyPr>
          <a:lstStyle/>
          <a:p>
            <a:pPr>
              <a:buFont typeface="Wingdings" pitchFamily="2" charset="2"/>
              <a:buChar char="q"/>
            </a:pPr>
            <a:r>
              <a:rPr lang="en-US" sz="2400" b="1" dirty="0" smtClean="0">
                <a:ln w="3175" cmpd="sng">
                  <a:noFill/>
                </a:ln>
              </a:rPr>
              <a:t>   ERCP </a:t>
            </a:r>
            <a:r>
              <a:rPr lang="en-US" sz="2400" b="1" dirty="0" smtClean="0">
                <a:ln w="3175" cmpd="sng">
                  <a:noFill/>
                </a:ln>
              </a:rPr>
              <a:t>with Balloon Dilation</a:t>
            </a:r>
            <a:endParaRPr lang="en-US" sz="2400" b="1" dirty="0" smtClean="0">
              <a:ln w="3175" cmpd="sng">
                <a:noFill/>
              </a:ln>
              <a:hlinkClick r:id="rId2"/>
            </a:endParaRPr>
          </a:p>
          <a:p>
            <a:r>
              <a:rPr lang="en-US" dirty="0" smtClean="0"/>
              <a:t>Adequate </a:t>
            </a:r>
            <a:r>
              <a:rPr lang="en-US" dirty="0" err="1" smtClean="0"/>
              <a:t>biliary</a:t>
            </a:r>
            <a:r>
              <a:rPr lang="en-US" dirty="0" smtClean="0"/>
              <a:t> </a:t>
            </a:r>
            <a:r>
              <a:rPr lang="en-US" dirty="0" err="1" smtClean="0"/>
              <a:t>sphincterotomy</a:t>
            </a:r>
            <a:r>
              <a:rPr lang="en-US" dirty="0" smtClean="0"/>
              <a:t> (performed over a well positioned </a:t>
            </a:r>
            <a:r>
              <a:rPr lang="en-US" dirty="0" err="1" smtClean="0"/>
              <a:t>guidewire</a:t>
            </a:r>
            <a:r>
              <a:rPr lang="en-US" dirty="0" smtClean="0"/>
              <a:t> using a </a:t>
            </a:r>
            <a:r>
              <a:rPr lang="en-US" dirty="0" err="1" smtClean="0"/>
              <a:t>sphincterotome</a:t>
            </a:r>
            <a:r>
              <a:rPr lang="en-US" dirty="0" smtClean="0"/>
              <a:t>).</a:t>
            </a:r>
          </a:p>
          <a:p>
            <a:r>
              <a:rPr lang="en-US" dirty="0" smtClean="0"/>
              <a:t>This </a:t>
            </a:r>
            <a:r>
              <a:rPr lang="en-US" dirty="0" smtClean="0"/>
              <a:t>can be achieved by using a balloon catheter or by extraction using a wire basket</a:t>
            </a:r>
          </a:p>
          <a:p>
            <a:endParaRPr lang="ar-QA" dirty="0" smtClean="0"/>
          </a:p>
          <a:p>
            <a:pPr lvl="1"/>
            <a:endParaRPr lang="en-US" sz="2000" dirty="0"/>
          </a:p>
        </p:txBody>
      </p:sp>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059078" y="1357085"/>
            <a:ext cx="4871666" cy="5275943"/>
          </a:xfrm>
          <a:prstGeom prst="rect">
            <a:avLst/>
          </a:prstGeom>
        </p:spPr>
      </p:pic>
      <p:sp>
        <p:nvSpPr>
          <p:cNvPr id="6"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8463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ERCP - therapeutic</a:t>
            </a:r>
          </a:p>
        </p:txBody>
      </p:sp>
      <p:pic>
        <p:nvPicPr>
          <p:cNvPr id="1027" name="Picture 3"/>
          <p:cNvPicPr>
            <a:picLocks noChangeAspect="1" noChangeArrowheads="1"/>
          </p:cNvPicPr>
          <p:nvPr/>
        </p:nvPicPr>
        <p:blipFill>
          <a:blip r:embed="rId4"/>
          <a:srcRect/>
          <a:stretch>
            <a:fillRect/>
          </a:stretch>
        </p:blipFill>
        <p:spPr bwMode="auto">
          <a:xfrm>
            <a:off x="1103085" y="3614057"/>
            <a:ext cx="5689601" cy="3243943"/>
          </a:xfrm>
          <a:prstGeom prst="rect">
            <a:avLst/>
          </a:prstGeom>
          <a:noFill/>
          <a:ln w="9525">
            <a:noFill/>
            <a:miter lim="800000"/>
            <a:headEnd/>
            <a:tailEnd/>
          </a:ln>
        </p:spPr>
      </p:pic>
    </p:spTree>
    <p:extLst>
      <p:ext uri="{BB962C8B-B14F-4D97-AF65-F5344CB8AC3E}">
        <p14:creationId xmlns:p14="http://schemas.microsoft.com/office/powerpoint/2010/main" xmlns="" val="1542515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460" y="1336020"/>
            <a:ext cx="9652000" cy="799076"/>
          </a:xfrm>
        </p:spPr>
        <p:txBody>
          <a:bodyPr>
            <a:normAutofit/>
          </a:bodyPr>
          <a:lstStyle/>
          <a:p>
            <a:pPr marL="457200" indent="-457200">
              <a:buFont typeface="Wingdings" pitchFamily="2" charset="2"/>
              <a:buChar char="q"/>
            </a:pPr>
            <a:r>
              <a:rPr lang="en-US" sz="2400" b="1" cap="none" dirty="0">
                <a:latin typeface="+mn-lt"/>
                <a:ea typeface="+mn-ea"/>
                <a:cs typeface="+mn-cs"/>
              </a:rPr>
              <a:t>Strictures </a:t>
            </a:r>
            <a:endParaRPr lang="ar-QA" sz="2400" b="1" cap="none" dirty="0">
              <a:latin typeface="+mn-lt"/>
              <a:ea typeface="+mn-ea"/>
              <a:cs typeface="+mn-cs"/>
            </a:endParaRPr>
          </a:p>
        </p:txBody>
      </p:sp>
      <p:sp>
        <p:nvSpPr>
          <p:cNvPr id="3" name="Content Placeholder 2"/>
          <p:cNvSpPr>
            <a:spLocks noGrp="1"/>
          </p:cNvSpPr>
          <p:nvPr>
            <p:ph idx="1"/>
          </p:nvPr>
        </p:nvSpPr>
        <p:spPr>
          <a:xfrm>
            <a:off x="0" y="2021851"/>
            <a:ext cx="10554268" cy="1780883"/>
          </a:xfrm>
        </p:spPr>
        <p:txBody>
          <a:bodyPr>
            <a:normAutofit/>
          </a:bodyPr>
          <a:lstStyle/>
          <a:p>
            <a:pPr algn="l" rtl="0"/>
            <a:r>
              <a:rPr lang="en-US" dirty="0"/>
              <a:t>Used catheters similar to those used in angioplasty </a:t>
            </a:r>
          </a:p>
          <a:p>
            <a:pPr algn="l" rtl="0"/>
            <a:r>
              <a:rPr lang="en-US" dirty="0"/>
              <a:t>Insert temporary plastic stent in benign strictures ( self expanding metal stents are most commonly used for palliation of malignant biliary obstruction)</a:t>
            </a:r>
          </a:p>
          <a:p>
            <a:pPr algn="l" rtl="0"/>
            <a:endParaRPr lang="en-US" dirty="0"/>
          </a:p>
          <a:p>
            <a:pPr algn="l" rtl="0"/>
            <a:endParaRPr lang="en-US" dirty="0"/>
          </a:p>
          <a:p>
            <a:pPr algn="l" rtl="0"/>
            <a:endParaRPr lang="en-US" dirty="0"/>
          </a:p>
          <a:p>
            <a:pPr algn="l" rtl="0"/>
            <a:endParaRPr lang="en-US" dirty="0"/>
          </a:p>
          <a:p>
            <a:pPr algn="l" rtl="0"/>
            <a:endParaRPr lang="en-US" dirty="0"/>
          </a:p>
          <a:p>
            <a:pPr algn="l" rtl="0"/>
            <a:endParaRPr lang="ar-QA"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80244" y="3164114"/>
            <a:ext cx="11615699" cy="3495055"/>
          </a:xfrm>
          <a:prstGeom prst="rect">
            <a:avLst/>
          </a:prstGeom>
        </p:spPr>
      </p:pic>
      <p:sp>
        <p:nvSpPr>
          <p:cNvPr id="7"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8463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ERCP - therapeutic</a:t>
            </a:r>
          </a:p>
        </p:txBody>
      </p:sp>
    </p:spTree>
    <p:extLst>
      <p:ext uri="{BB962C8B-B14F-4D97-AF65-F5344CB8AC3E}">
        <p14:creationId xmlns:p14="http://schemas.microsoft.com/office/powerpoint/2010/main" xmlns="" val="826891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1305F2-4D75-4D76-BA59-F00627AB838F}"/>
              </a:ext>
            </a:extLst>
          </p:cNvPr>
          <p:cNvSpPr>
            <a:spLocks noGrp="1"/>
          </p:cNvSpPr>
          <p:nvPr>
            <p:ph type="title"/>
          </p:nvPr>
        </p:nvSpPr>
        <p:spPr/>
        <p:txBody>
          <a:bodyPr/>
          <a:lstStyle/>
          <a:p>
            <a:r>
              <a:rPr lang="en-US" dirty="0" smtClean="0"/>
              <a:t>MANAGEMENT - general</a:t>
            </a:r>
            <a:endParaRPr lang="en-US" dirty="0"/>
          </a:p>
        </p:txBody>
      </p:sp>
      <p:sp>
        <p:nvSpPr>
          <p:cNvPr id="3" name="Content Placeholder 2">
            <a:extLst>
              <a:ext uri="{FF2B5EF4-FFF2-40B4-BE49-F238E27FC236}">
                <a16:creationId xmlns="" xmlns:a16="http://schemas.microsoft.com/office/drawing/2014/main" id="{88CB4E0E-ECE5-4628-8AFC-87C9EFB0840C}"/>
              </a:ext>
            </a:extLst>
          </p:cNvPr>
          <p:cNvSpPr>
            <a:spLocks noGrp="1"/>
          </p:cNvSpPr>
          <p:nvPr>
            <p:ph idx="1"/>
          </p:nvPr>
        </p:nvSpPr>
        <p:spPr>
          <a:xfrm>
            <a:off x="685801" y="1869601"/>
            <a:ext cx="10840914" cy="3921599"/>
          </a:xfrm>
        </p:spPr>
        <p:txBody>
          <a:bodyPr>
            <a:normAutofit/>
          </a:bodyPr>
          <a:lstStyle/>
          <a:p>
            <a:pPr lvl="1"/>
            <a:r>
              <a:rPr lang="en-US" sz="1800" dirty="0" smtClean="0"/>
              <a:t>Patients with hemodynamic instability, </a:t>
            </a:r>
            <a:r>
              <a:rPr lang="en-US" sz="1800" dirty="0" err="1" smtClean="0"/>
              <a:t>coagulopathy</a:t>
            </a:r>
            <a:r>
              <a:rPr lang="en-US" sz="1800" dirty="0" smtClean="0"/>
              <a:t>, and/or renal dysfunction need to be quickly resuscitated prior to managing the specific etiology of the obstruction. </a:t>
            </a:r>
          </a:p>
          <a:p>
            <a:pPr lvl="1"/>
            <a:r>
              <a:rPr lang="en-US" sz="1800" dirty="0" smtClean="0"/>
              <a:t>In the presence of </a:t>
            </a:r>
            <a:r>
              <a:rPr lang="en-US" sz="1800" dirty="0" err="1" smtClean="0"/>
              <a:t>cholangitis</a:t>
            </a:r>
            <a:r>
              <a:rPr lang="en-US" sz="1800" dirty="0" smtClean="0"/>
              <a:t>, often it is difficult to stabilize the patient until the obstruction is relieved and source control of the infection is achieved.</a:t>
            </a:r>
          </a:p>
          <a:p>
            <a:pPr lvl="1"/>
            <a:r>
              <a:rPr lang="en-US" sz="1800" b="1" dirty="0" smtClean="0"/>
              <a:t>Resuscitation in case of </a:t>
            </a:r>
            <a:r>
              <a:rPr lang="en-US" sz="1800" b="1" dirty="0" err="1" smtClean="0"/>
              <a:t>cholangitis</a:t>
            </a:r>
            <a:r>
              <a:rPr lang="en-US" sz="1800" b="1" dirty="0" smtClean="0"/>
              <a:t>:</a:t>
            </a:r>
          </a:p>
          <a:p>
            <a:pPr lvl="2">
              <a:buNone/>
            </a:pPr>
            <a:r>
              <a:rPr lang="en-US" sz="1600" dirty="0" smtClean="0"/>
              <a:t> 1) Intravenous fluids to correct dehydration and pre-renal failure </a:t>
            </a:r>
          </a:p>
          <a:p>
            <a:pPr lvl="2">
              <a:buNone/>
            </a:pPr>
            <a:r>
              <a:rPr lang="en-US" sz="1600" dirty="0" smtClean="0"/>
              <a:t>2) Broad spectrum </a:t>
            </a:r>
            <a:r>
              <a:rPr lang="en-US" sz="1600" u="sng" dirty="0" smtClean="0"/>
              <a:t>antibiotics</a:t>
            </a:r>
            <a:r>
              <a:rPr lang="en-US" sz="1600" dirty="0" smtClean="0"/>
              <a:t> - Gram negative coverage is essential </a:t>
            </a:r>
          </a:p>
          <a:p>
            <a:pPr lvl="2">
              <a:buNone/>
            </a:pPr>
            <a:r>
              <a:rPr lang="en-US" sz="1600" dirty="0" smtClean="0"/>
              <a:t>3) </a:t>
            </a:r>
            <a:r>
              <a:rPr lang="en-US" sz="1600" u="sng" dirty="0" smtClean="0"/>
              <a:t>Correct </a:t>
            </a:r>
            <a:r>
              <a:rPr lang="en-US" sz="1600" u="sng" dirty="0" err="1" smtClean="0"/>
              <a:t>coagulopathy</a:t>
            </a:r>
            <a:r>
              <a:rPr lang="en-US" sz="1600" dirty="0" smtClean="0"/>
              <a:t>, if present </a:t>
            </a:r>
          </a:p>
          <a:p>
            <a:pPr lvl="2">
              <a:buNone/>
            </a:pPr>
            <a:r>
              <a:rPr lang="en-US" sz="1600" dirty="0" smtClean="0"/>
              <a:t>4) Further treatment of obstruction based on etiology</a:t>
            </a:r>
          </a:p>
          <a:p>
            <a:pPr lvl="1"/>
            <a:endParaRPr lang="en-US" sz="2000" dirty="0"/>
          </a:p>
        </p:txBody>
      </p:sp>
    </p:spTree>
    <p:extLst>
      <p:ext uri="{BB962C8B-B14F-4D97-AF65-F5344CB8AC3E}">
        <p14:creationId xmlns:p14="http://schemas.microsoft.com/office/powerpoint/2010/main" xmlns="" val="15425153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898836" y="2239488"/>
            <a:ext cx="10053496" cy="400165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000" dirty="0" smtClean="0">
                <a:solidFill>
                  <a:prstClr val="white"/>
                </a:solidFill>
              </a:rPr>
              <a:t>Treating gallstones in the bile duct focuses on relieving the blockage. These treatments may include:</a:t>
            </a:r>
          </a:p>
          <a:p>
            <a:pPr marL="0" indent="0">
              <a:buClr>
                <a:prstClr val="white"/>
              </a:buClr>
              <a:buFont typeface="Arial"/>
              <a:buNone/>
            </a:pPr>
            <a:r>
              <a:rPr lang="en-US" sz="2000" dirty="0" smtClean="0">
                <a:solidFill>
                  <a:prstClr val="white"/>
                </a:solidFill>
              </a:rPr>
              <a:t>● ERCP with Balloon Dilation</a:t>
            </a:r>
          </a:p>
          <a:p>
            <a:pPr marL="0" indent="0">
              <a:buClr>
                <a:prstClr val="white"/>
              </a:buClr>
              <a:buFont typeface="Arial"/>
              <a:buNone/>
            </a:pPr>
            <a:r>
              <a:rPr lang="en-US" sz="2000" dirty="0" smtClean="0">
                <a:solidFill>
                  <a:prstClr val="white"/>
                </a:solidFill>
              </a:rPr>
              <a:t>● Lithotripsy </a:t>
            </a:r>
          </a:p>
          <a:p>
            <a:pPr marL="0" indent="0">
              <a:buClr>
                <a:prstClr val="white"/>
              </a:buClr>
              <a:buFont typeface="Arial"/>
              <a:buNone/>
            </a:pPr>
            <a:r>
              <a:rPr lang="en-US" sz="2000" dirty="0" smtClean="0">
                <a:solidFill>
                  <a:prstClr val="white"/>
                </a:solidFill>
              </a:rPr>
              <a:t>● </a:t>
            </a:r>
            <a:r>
              <a:rPr lang="en-US" sz="2000" dirty="0" err="1" smtClean="0">
                <a:solidFill>
                  <a:prstClr val="white"/>
                </a:solidFill>
              </a:rPr>
              <a:t>Biliary</a:t>
            </a:r>
            <a:r>
              <a:rPr lang="en-US" sz="2000" dirty="0" smtClean="0">
                <a:solidFill>
                  <a:prstClr val="white"/>
                </a:solidFill>
              </a:rPr>
              <a:t> </a:t>
            </a:r>
            <a:r>
              <a:rPr lang="en-US" sz="2000" dirty="0" err="1" smtClean="0">
                <a:solidFill>
                  <a:prstClr val="white"/>
                </a:solidFill>
              </a:rPr>
              <a:t>stenting</a:t>
            </a:r>
            <a:endParaRPr lang="en-US" sz="2000" dirty="0" smtClean="0">
              <a:solidFill>
                <a:prstClr val="white"/>
              </a:solidFill>
            </a:endParaRPr>
          </a:p>
          <a:p>
            <a:pPr marL="0" indent="0">
              <a:buClr>
                <a:prstClr val="white"/>
              </a:buClr>
              <a:buFont typeface="Arial"/>
              <a:buNone/>
            </a:pPr>
            <a:r>
              <a:rPr lang="en-US" sz="2000" dirty="0" smtClean="0">
                <a:solidFill>
                  <a:prstClr val="white"/>
                </a:solidFill>
              </a:rPr>
              <a:t>● </a:t>
            </a:r>
            <a:r>
              <a:rPr lang="en-US" sz="2000" dirty="0" smtClean="0">
                <a:solidFill>
                  <a:prstClr val="white"/>
                </a:solidFill>
                <a:sym typeface="Calibri"/>
              </a:rPr>
              <a:t>Elective </a:t>
            </a:r>
            <a:r>
              <a:rPr lang="en-US" sz="2000" dirty="0" err="1" smtClean="0">
                <a:solidFill>
                  <a:prstClr val="white"/>
                </a:solidFill>
                <a:sym typeface="Calibri"/>
              </a:rPr>
              <a:t>cholecystectomy</a:t>
            </a:r>
            <a:r>
              <a:rPr lang="en-US" sz="2000" dirty="0" smtClean="0">
                <a:solidFill>
                  <a:prstClr val="white"/>
                </a:solidFill>
                <a:sym typeface="Calibri"/>
              </a:rPr>
              <a:t> to prevent recurrence</a:t>
            </a:r>
            <a:endParaRPr lang="en-US" sz="2000" dirty="0">
              <a:solidFill>
                <a:prstClr val="white"/>
              </a:solidFill>
            </a:endParaRPr>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759235"/>
            <a:ext cx="10053496" cy="459358"/>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MANAGEMENT – of specific cause</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698984"/>
            <a:ext cx="10053496" cy="459358"/>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400" dirty="0" smtClean="0">
                <a:solidFill>
                  <a:prstClr val="white"/>
                </a:solidFill>
              </a:rPr>
              <a:t>1.Bile duct stone</a:t>
            </a:r>
            <a:endParaRPr lang="en-US" sz="2400" dirty="0">
              <a:solidFill>
                <a:prstClr val="white"/>
              </a:solidFill>
            </a:endParaRPr>
          </a:p>
        </p:txBody>
      </p:sp>
    </p:spTree>
    <p:extLst>
      <p:ext uri="{BB962C8B-B14F-4D97-AF65-F5344CB8AC3E}">
        <p14:creationId xmlns:p14="http://schemas.microsoft.com/office/powerpoint/2010/main" xmlns="" val="249024355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1154778" y="232657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000" dirty="0">
                <a:solidFill>
                  <a:prstClr val="white"/>
                </a:solidFill>
              </a:rPr>
              <a:t/>
            </a:r>
            <a:br>
              <a:rPr lang="en-US" sz="2000" dirty="0">
                <a:solidFill>
                  <a:prstClr val="white"/>
                </a:solidFill>
              </a:rPr>
            </a:br>
            <a:r>
              <a:rPr lang="en-US" sz="2000" dirty="0">
                <a:solidFill>
                  <a:prstClr val="white"/>
                </a:solidFill>
              </a:rPr>
              <a:t>Management :</a:t>
            </a:r>
          </a:p>
          <a:p>
            <a:pPr marL="0" indent="0">
              <a:buClr>
                <a:prstClr val="white"/>
              </a:buClr>
            </a:pPr>
            <a:r>
              <a:rPr lang="en-US" sz="2000" dirty="0">
                <a:solidFill>
                  <a:prstClr val="white"/>
                </a:solidFill>
              </a:rPr>
              <a:t>Treatment is surgical combined with chemo and radiotherapy , surgery could be palliative or curable </a:t>
            </a:r>
            <a:r>
              <a:rPr lang="en-US" sz="2000" dirty="0" smtClean="0">
                <a:solidFill>
                  <a:prstClr val="white"/>
                </a:solidFill>
              </a:rPr>
              <a:t>.</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Full staging to determine </a:t>
            </a:r>
            <a:r>
              <a:rPr lang="en-US" sz="2000" dirty="0" err="1" smtClean="0">
                <a:solidFill>
                  <a:srgbClr val="FFFFFF"/>
                </a:solidFill>
                <a:latin typeface="Calibri"/>
                <a:ea typeface="Calibri"/>
                <a:cs typeface="Calibri"/>
                <a:sym typeface="Calibri"/>
              </a:rPr>
              <a:t>resectability</a:t>
            </a:r>
            <a:endParaRPr lang="en-US" sz="2000" dirty="0" smtClean="0">
              <a:solidFill>
                <a:srgbClr val="FFFFFF"/>
              </a:solidFill>
              <a:latin typeface="Calibri"/>
              <a:ea typeface="Calibri"/>
              <a:cs typeface="Calibri"/>
              <a:sym typeface="Calibri"/>
            </a:endParaRP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- 95% tumors are unsuitable for surgical resection</a:t>
            </a:r>
          </a:p>
          <a:p>
            <a:pPr marL="0" indent="0">
              <a:spcAft>
                <a:spcPts val="0"/>
              </a:spcAft>
              <a:buClr>
                <a:prstClr val="white"/>
              </a:buClr>
              <a:buFontTx/>
              <a:buChar char="-"/>
            </a:pPr>
            <a:r>
              <a:rPr lang="en-US" sz="2000" dirty="0" smtClean="0">
                <a:solidFill>
                  <a:srgbClr val="FFFFFF"/>
                </a:solidFill>
                <a:latin typeface="Calibri"/>
                <a:ea typeface="Calibri"/>
                <a:cs typeface="Calibri"/>
                <a:sym typeface="Calibri"/>
              </a:rPr>
              <a:t>Contraindications for surgery include distant metastases, encasement of SMA or celiac artery vessels</a:t>
            </a:r>
          </a:p>
          <a:p>
            <a:pPr marL="0" indent="0">
              <a:spcAft>
                <a:spcPts val="0"/>
              </a:spcAft>
              <a:buClr>
                <a:prstClr val="white"/>
              </a:buClr>
              <a:buFontTx/>
              <a:buChar char="-"/>
            </a:pPr>
            <a:endParaRPr lang="en-US" sz="2000" dirty="0">
              <a:solidFill>
                <a:prstClr val="white"/>
              </a:solidFill>
            </a:endParaRPr>
          </a:p>
          <a:p>
            <a:pPr marL="0" indent="0">
              <a:spcAft>
                <a:spcPts val="0"/>
              </a:spcAft>
              <a:buClr>
                <a:prstClr val="white"/>
              </a:buClr>
            </a:pPr>
            <a:r>
              <a:rPr lang="en-US" sz="2000" dirty="0" err="1" smtClean="0">
                <a:solidFill>
                  <a:srgbClr val="FFFFFF"/>
                </a:solidFill>
                <a:latin typeface="Calibri"/>
                <a:ea typeface="Calibri"/>
                <a:cs typeface="Calibri"/>
                <a:sym typeface="Calibri"/>
              </a:rPr>
              <a:t>Pancreatoduodenectomy</a:t>
            </a:r>
            <a:r>
              <a:rPr lang="en-US" sz="2000" dirty="0" smtClean="0">
                <a:solidFill>
                  <a:srgbClr val="FFFFFF"/>
                </a:solidFill>
                <a:latin typeface="Calibri"/>
                <a:ea typeface="Calibri"/>
                <a:cs typeface="Calibri"/>
                <a:sym typeface="Calibri"/>
              </a:rPr>
              <a:t> (Whipple procedure) for </a:t>
            </a:r>
            <a:r>
              <a:rPr lang="en-US" sz="2000" dirty="0" err="1" smtClean="0">
                <a:solidFill>
                  <a:srgbClr val="FFFFFF"/>
                </a:solidFill>
                <a:latin typeface="Calibri"/>
                <a:ea typeface="Calibri"/>
                <a:cs typeface="Calibri"/>
                <a:sym typeface="Calibri"/>
              </a:rPr>
              <a:t>resectable</a:t>
            </a:r>
            <a:r>
              <a:rPr lang="en-US" sz="2000" dirty="0" smtClean="0">
                <a:solidFill>
                  <a:srgbClr val="FFFFFF"/>
                </a:solidFill>
                <a:latin typeface="Calibri"/>
                <a:ea typeface="Calibri"/>
                <a:cs typeface="Calibri"/>
                <a:sym typeface="Calibri"/>
              </a:rPr>
              <a:t> cases</a:t>
            </a:r>
          </a:p>
          <a:p>
            <a:pPr marL="0" indent="0">
              <a:spcAft>
                <a:spcPts val="0"/>
              </a:spcAft>
              <a:buClr>
                <a:prstClr val="white"/>
              </a:buClr>
            </a:pPr>
            <a:endParaRPr lang="en-US" sz="2000" dirty="0" smtClean="0">
              <a:solidFill>
                <a:srgbClr val="FFFFFF"/>
              </a:solidFill>
              <a:latin typeface="Calibri"/>
              <a:ea typeface="Calibri"/>
              <a:cs typeface="Calibri"/>
              <a:sym typeface="Calibri"/>
            </a:endParaRPr>
          </a:p>
          <a:p>
            <a:pPr marL="0" indent="0">
              <a:spcAft>
                <a:spcPts val="0"/>
              </a:spcAft>
              <a:buClr>
                <a:prstClr val="white"/>
              </a:buClr>
            </a:pPr>
            <a:r>
              <a:rPr lang="en-US" sz="2000" dirty="0" err="1" smtClean="0">
                <a:solidFill>
                  <a:srgbClr val="FFFFFF"/>
                </a:solidFill>
                <a:latin typeface="Calibri"/>
                <a:ea typeface="Calibri"/>
                <a:cs typeface="Calibri"/>
                <a:sym typeface="Calibri"/>
              </a:rPr>
              <a:t>Unresectable</a:t>
            </a:r>
            <a:r>
              <a:rPr lang="en-US" sz="2000" dirty="0" smtClean="0">
                <a:solidFill>
                  <a:srgbClr val="FFFFFF"/>
                </a:solidFill>
                <a:latin typeface="Calibri"/>
                <a:ea typeface="Calibri"/>
                <a:cs typeface="Calibri"/>
                <a:sym typeface="Calibri"/>
              </a:rPr>
              <a:t> cases are treated with palliation including </a:t>
            </a:r>
            <a:r>
              <a:rPr lang="en-US" sz="2000" dirty="0" err="1" smtClean="0">
                <a:solidFill>
                  <a:srgbClr val="FFFFFF"/>
                </a:solidFill>
                <a:latin typeface="Calibri"/>
                <a:ea typeface="Calibri"/>
                <a:cs typeface="Calibri"/>
                <a:sym typeface="Calibri"/>
              </a:rPr>
              <a:t>biliary</a:t>
            </a:r>
            <a:r>
              <a:rPr lang="en-US" sz="2000" dirty="0" smtClean="0">
                <a:solidFill>
                  <a:srgbClr val="FFFFFF"/>
                </a:solidFill>
                <a:latin typeface="Calibri"/>
                <a:ea typeface="Calibri"/>
                <a:cs typeface="Calibri"/>
                <a:sym typeface="Calibri"/>
              </a:rPr>
              <a:t> stent placement, chemotherapy, and adequate analgesia </a:t>
            </a:r>
            <a:endParaRPr lang="en-US" sz="2000" dirty="0" smtClean="0">
              <a:solidFill>
                <a:srgbClr val="FFFFFF"/>
              </a:solidFill>
              <a:latin typeface="Montserrat"/>
              <a:ea typeface="Montserrat"/>
              <a:cs typeface="Montserrat"/>
              <a:sym typeface="Montserrat"/>
            </a:endParaRPr>
          </a:p>
          <a:p>
            <a:pPr marL="0" indent="0" fontAlgn="base">
              <a:buClr>
                <a:prstClr val="white"/>
              </a:buClr>
            </a:pPr>
            <a:endParaRPr lang="en-US" sz="2000" dirty="0">
              <a:solidFill>
                <a:prstClr val="white"/>
              </a:solidFill>
            </a:endParaRPr>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8463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MANAGEMENT – of specific cause</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786068"/>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400" dirty="0" smtClean="0">
                <a:solidFill>
                  <a:prstClr val="white"/>
                </a:solidFill>
              </a:rPr>
              <a:t>2.Carcinoma of the head of pancreas</a:t>
            </a:r>
            <a:endParaRPr lang="en-US" sz="2400" dirty="0">
              <a:solidFill>
                <a:prstClr val="white"/>
              </a:solidFill>
            </a:endParaRPr>
          </a:p>
        </p:txBody>
      </p:sp>
    </p:spTree>
    <p:extLst>
      <p:ext uri="{BB962C8B-B14F-4D97-AF65-F5344CB8AC3E}">
        <p14:creationId xmlns:p14="http://schemas.microsoft.com/office/powerpoint/2010/main" xmlns="" val="21065264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1154778" y="2326572"/>
            <a:ext cx="10053496" cy="3863253"/>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457200" indent="-457200">
              <a:spcAft>
                <a:spcPts val="0"/>
              </a:spcAft>
              <a:buClr>
                <a:prstClr val="white"/>
              </a:buClr>
              <a:buFont typeface="Arial"/>
              <a:buAutoNum type="arabicParenR"/>
            </a:pPr>
            <a:r>
              <a:rPr lang="en-US" sz="2000" dirty="0" smtClean="0">
                <a:solidFill>
                  <a:srgbClr val="FFFFFF"/>
                </a:solidFill>
                <a:latin typeface="Calibri"/>
                <a:ea typeface="Calibri"/>
                <a:cs typeface="Calibri"/>
                <a:sym typeface="Calibri"/>
              </a:rPr>
              <a:t>Full staging to determine </a:t>
            </a:r>
            <a:r>
              <a:rPr lang="en-US" sz="2000" dirty="0" err="1" smtClean="0">
                <a:solidFill>
                  <a:srgbClr val="FFFFFF"/>
                </a:solidFill>
                <a:latin typeface="Calibri"/>
                <a:ea typeface="Calibri"/>
                <a:cs typeface="Calibri"/>
                <a:sym typeface="Calibri"/>
              </a:rPr>
              <a:t>resectability</a:t>
            </a:r>
            <a:endParaRPr lang="en-US" sz="2000" dirty="0" smtClean="0">
              <a:solidFill>
                <a:srgbClr val="FFFFFF"/>
              </a:solidFill>
              <a:latin typeface="Calibri"/>
              <a:ea typeface="Calibri"/>
              <a:cs typeface="Calibri"/>
              <a:sym typeface="Calibri"/>
            </a:endParaRPr>
          </a:p>
          <a:p>
            <a:pPr marL="457200" indent="-457200">
              <a:spcAft>
                <a:spcPts val="0"/>
              </a:spcAft>
              <a:buClr>
                <a:prstClr val="white"/>
              </a:buClr>
              <a:buFont typeface="Arial"/>
              <a:buAutoNum type="arabicParenR"/>
            </a:pPr>
            <a:endParaRPr lang="en-US" sz="2000" dirty="0" smtClean="0">
              <a:solidFill>
                <a:srgbClr val="FFFFFF"/>
              </a:solidFill>
              <a:latin typeface="Calibri"/>
              <a:ea typeface="Calibri"/>
              <a:cs typeface="Calibri"/>
              <a:sym typeface="Calibri"/>
            </a:endParaRP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 Contraindications for surgery</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o Involvement of both right and left hepatic ducts into the liver</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o Invasion of portal vein and hepatic artery branches to both lobes of liver</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o Distant metastases</a:t>
            </a:r>
          </a:p>
          <a:p>
            <a:pPr marL="0" indent="0">
              <a:spcAft>
                <a:spcPts val="0"/>
              </a:spcAft>
              <a:buClr>
                <a:prstClr val="white"/>
              </a:buClr>
              <a:buFont typeface="Arial"/>
              <a:buNone/>
            </a:pPr>
            <a:endParaRPr lang="en-US" sz="2000" dirty="0" smtClean="0">
              <a:solidFill>
                <a:srgbClr val="FFFFFF"/>
              </a:solidFill>
              <a:latin typeface="Calibri"/>
              <a:ea typeface="Calibri"/>
              <a:cs typeface="Calibri"/>
              <a:sym typeface="Calibri"/>
            </a:endParaRP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2) </a:t>
            </a:r>
            <a:r>
              <a:rPr lang="en-US" sz="2000" dirty="0" err="1" smtClean="0">
                <a:solidFill>
                  <a:srgbClr val="FFFFFF"/>
                </a:solidFill>
                <a:latin typeface="Calibri"/>
                <a:ea typeface="Calibri"/>
                <a:cs typeface="Calibri"/>
                <a:sym typeface="Calibri"/>
              </a:rPr>
              <a:t>Intrahepatic</a:t>
            </a:r>
            <a:r>
              <a:rPr lang="en-US" sz="2000" dirty="0" smtClean="0">
                <a:solidFill>
                  <a:srgbClr val="FFFFFF"/>
                </a:solidFill>
                <a:latin typeface="Calibri"/>
                <a:ea typeface="Calibri"/>
                <a:cs typeface="Calibri"/>
                <a:sym typeface="Calibri"/>
              </a:rPr>
              <a:t> cc          Hepatic </a:t>
            </a:r>
            <a:r>
              <a:rPr lang="en-US" sz="2000" dirty="0" err="1" smtClean="0">
                <a:solidFill>
                  <a:srgbClr val="FFFFFF"/>
                </a:solidFill>
                <a:latin typeface="Calibri"/>
                <a:ea typeface="Calibri"/>
                <a:cs typeface="Calibri"/>
                <a:sym typeface="Calibri"/>
              </a:rPr>
              <a:t>segmentectomy</a:t>
            </a:r>
            <a:r>
              <a:rPr lang="en-US" sz="2000" dirty="0" smtClean="0">
                <a:solidFill>
                  <a:srgbClr val="FFFFFF"/>
                </a:solidFill>
                <a:latin typeface="Calibri"/>
                <a:ea typeface="Calibri"/>
                <a:cs typeface="Calibri"/>
                <a:sym typeface="Calibri"/>
              </a:rPr>
              <a:t> or </a:t>
            </a:r>
            <a:r>
              <a:rPr lang="en-US" sz="2000" dirty="0" err="1" smtClean="0">
                <a:solidFill>
                  <a:srgbClr val="FFFFFF"/>
                </a:solidFill>
                <a:latin typeface="Calibri"/>
                <a:ea typeface="Calibri"/>
                <a:cs typeface="Calibri"/>
                <a:sym typeface="Calibri"/>
              </a:rPr>
              <a:t>lobectomy</a:t>
            </a:r>
            <a:endParaRPr lang="en-US" sz="2000" dirty="0" smtClean="0">
              <a:solidFill>
                <a:srgbClr val="FFFFFF"/>
              </a:solidFill>
              <a:latin typeface="Calibri"/>
              <a:ea typeface="Calibri"/>
              <a:cs typeface="Calibri"/>
              <a:sym typeface="Calibri"/>
            </a:endParaRP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    Distal </a:t>
            </a:r>
            <a:r>
              <a:rPr lang="en-US" sz="2000" dirty="0" err="1" smtClean="0">
                <a:solidFill>
                  <a:srgbClr val="FFFFFF"/>
                </a:solidFill>
                <a:latin typeface="Calibri"/>
                <a:ea typeface="Calibri"/>
                <a:cs typeface="Calibri"/>
                <a:sym typeface="Calibri"/>
              </a:rPr>
              <a:t>extrahepatic</a:t>
            </a:r>
            <a:r>
              <a:rPr lang="en-US" sz="2000" dirty="0" smtClean="0">
                <a:solidFill>
                  <a:srgbClr val="FFFFFF"/>
                </a:solidFill>
                <a:latin typeface="Calibri"/>
                <a:ea typeface="Calibri"/>
                <a:cs typeface="Calibri"/>
                <a:sym typeface="Calibri"/>
              </a:rPr>
              <a:t> cc        </a:t>
            </a:r>
            <a:r>
              <a:rPr lang="en-US" sz="2000" dirty="0" err="1" smtClean="0">
                <a:solidFill>
                  <a:srgbClr val="FFFFFF"/>
                </a:solidFill>
                <a:latin typeface="Calibri"/>
                <a:ea typeface="Calibri"/>
                <a:cs typeface="Calibri"/>
                <a:sym typeface="Calibri"/>
              </a:rPr>
              <a:t>Pancreatoduodenectomy</a:t>
            </a:r>
            <a:r>
              <a:rPr lang="en-US" sz="2000" dirty="0" smtClean="0">
                <a:solidFill>
                  <a:srgbClr val="FFFFFF"/>
                </a:solidFill>
                <a:latin typeface="Calibri"/>
                <a:ea typeface="Calibri"/>
                <a:cs typeface="Calibri"/>
                <a:sym typeface="Calibri"/>
              </a:rPr>
              <a:t> (Whipple procedure)</a:t>
            </a:r>
          </a:p>
          <a:p>
            <a:pPr marL="0" indent="0">
              <a:spcAft>
                <a:spcPts val="0"/>
              </a:spcAft>
              <a:buClr>
                <a:prstClr val="white"/>
              </a:buClr>
              <a:buFont typeface="Arial"/>
              <a:buNone/>
            </a:pPr>
            <a:r>
              <a:rPr lang="en-US" sz="2000" dirty="0" smtClean="0">
                <a:solidFill>
                  <a:srgbClr val="FFFFFF"/>
                </a:solidFill>
                <a:latin typeface="Calibri"/>
                <a:ea typeface="Calibri"/>
                <a:cs typeface="Calibri"/>
                <a:sym typeface="Calibri"/>
              </a:rPr>
              <a:t>    </a:t>
            </a:r>
            <a:r>
              <a:rPr lang="en-US" sz="2000" dirty="0" err="1" smtClean="0">
                <a:solidFill>
                  <a:srgbClr val="FFFFFF"/>
                </a:solidFill>
                <a:latin typeface="Calibri"/>
                <a:ea typeface="Calibri"/>
                <a:cs typeface="Calibri"/>
                <a:sym typeface="Calibri"/>
              </a:rPr>
              <a:t>Hilar</a:t>
            </a:r>
            <a:r>
              <a:rPr lang="en-US" sz="2000" dirty="0" smtClean="0">
                <a:solidFill>
                  <a:srgbClr val="FFFFFF"/>
                </a:solidFill>
                <a:latin typeface="Calibri"/>
                <a:ea typeface="Calibri"/>
                <a:cs typeface="Calibri"/>
                <a:sym typeface="Calibri"/>
              </a:rPr>
              <a:t>         </a:t>
            </a:r>
            <a:r>
              <a:rPr lang="en-US" sz="2000" dirty="0" err="1" smtClean="0">
                <a:solidFill>
                  <a:srgbClr val="FFFFFF"/>
                </a:solidFill>
                <a:latin typeface="Calibri"/>
                <a:ea typeface="Calibri"/>
                <a:cs typeface="Calibri"/>
                <a:sym typeface="Calibri"/>
              </a:rPr>
              <a:t>biliary</a:t>
            </a:r>
            <a:r>
              <a:rPr lang="en-US" sz="2000" dirty="0" smtClean="0">
                <a:solidFill>
                  <a:srgbClr val="FFFFFF"/>
                </a:solidFill>
                <a:latin typeface="Calibri"/>
                <a:ea typeface="Calibri"/>
                <a:cs typeface="Calibri"/>
                <a:sym typeface="Calibri"/>
              </a:rPr>
              <a:t> duct resection +/- hepatic </a:t>
            </a:r>
            <a:r>
              <a:rPr lang="en-US" sz="2000" dirty="0" err="1" smtClean="0">
                <a:solidFill>
                  <a:srgbClr val="FFFFFF"/>
                </a:solidFill>
                <a:latin typeface="Calibri"/>
                <a:ea typeface="Calibri"/>
                <a:cs typeface="Calibri"/>
                <a:sym typeface="Calibri"/>
              </a:rPr>
              <a:t>lobectomy</a:t>
            </a:r>
            <a:r>
              <a:rPr lang="en-US" sz="2000" dirty="0" smtClean="0">
                <a:solidFill>
                  <a:srgbClr val="FFFFFF"/>
                </a:solidFill>
                <a:latin typeface="Calibri"/>
                <a:ea typeface="Calibri"/>
                <a:cs typeface="Calibri"/>
                <a:sym typeface="Calibri"/>
              </a:rPr>
              <a:t> </a:t>
            </a:r>
          </a:p>
          <a:p>
            <a:pPr marL="0" indent="0">
              <a:spcAft>
                <a:spcPts val="0"/>
              </a:spcAft>
              <a:buClr>
                <a:prstClr val="white"/>
              </a:buClr>
              <a:buFont typeface="Arial"/>
              <a:buNone/>
            </a:pPr>
            <a:endParaRPr lang="en-US" sz="2000" dirty="0" smtClean="0">
              <a:solidFill>
                <a:srgbClr val="FFFFFF"/>
              </a:solidFill>
              <a:latin typeface="Calibri"/>
              <a:ea typeface="Calibri"/>
              <a:cs typeface="Calibri"/>
              <a:sym typeface="Calibri"/>
            </a:endParaRPr>
          </a:p>
          <a:p>
            <a:pPr marL="0" indent="0">
              <a:spcAft>
                <a:spcPts val="0"/>
              </a:spcAft>
              <a:buClr>
                <a:srgbClr val="000000"/>
              </a:buClr>
              <a:buSzPts val="2400"/>
              <a:buFont typeface="Arial"/>
              <a:buNone/>
            </a:pPr>
            <a:r>
              <a:rPr lang="en-US" sz="2000" dirty="0" smtClean="0">
                <a:solidFill>
                  <a:srgbClr val="FFFFFF"/>
                </a:solidFill>
                <a:latin typeface="Calibri"/>
                <a:ea typeface="Calibri"/>
                <a:cs typeface="Calibri"/>
                <a:sym typeface="Calibri"/>
              </a:rPr>
              <a:t>3) </a:t>
            </a:r>
            <a:r>
              <a:rPr lang="en-US" sz="2000" dirty="0" err="1" smtClean="0">
                <a:solidFill>
                  <a:srgbClr val="FFFFFF"/>
                </a:solidFill>
                <a:latin typeface="Calibri"/>
                <a:ea typeface="Calibri"/>
                <a:cs typeface="Calibri"/>
                <a:sym typeface="Calibri"/>
              </a:rPr>
              <a:t>Unresectable</a:t>
            </a:r>
            <a:r>
              <a:rPr lang="en-US" sz="2000" dirty="0" smtClean="0">
                <a:solidFill>
                  <a:srgbClr val="FFFFFF"/>
                </a:solidFill>
                <a:latin typeface="Calibri"/>
                <a:ea typeface="Calibri"/>
                <a:cs typeface="Calibri"/>
                <a:sym typeface="Calibri"/>
              </a:rPr>
              <a:t> cases treated with </a:t>
            </a:r>
            <a:r>
              <a:rPr lang="en-US" sz="2000" dirty="0" err="1" smtClean="0">
                <a:solidFill>
                  <a:srgbClr val="FFFFFF"/>
                </a:solidFill>
                <a:latin typeface="Calibri"/>
                <a:ea typeface="Calibri"/>
                <a:cs typeface="Calibri"/>
                <a:sym typeface="Calibri"/>
              </a:rPr>
              <a:t>biliary</a:t>
            </a:r>
            <a:r>
              <a:rPr lang="en-US" sz="2000" dirty="0" smtClean="0">
                <a:solidFill>
                  <a:srgbClr val="FFFFFF"/>
                </a:solidFill>
                <a:latin typeface="Calibri"/>
                <a:ea typeface="Calibri"/>
                <a:cs typeface="Calibri"/>
                <a:sym typeface="Calibri"/>
              </a:rPr>
              <a:t> drainage via stent and palliation </a:t>
            </a:r>
            <a:endParaRPr lang="en-US" sz="2000" dirty="0">
              <a:solidFill>
                <a:srgbClr val="FFFFFF"/>
              </a:solidFill>
              <a:latin typeface="Montserrat"/>
              <a:ea typeface="Montserrat"/>
              <a:cs typeface="Montserrat"/>
              <a:sym typeface="Montserrat"/>
            </a:endParaRPr>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8463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MANAGEMENT – of specific cause</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786068"/>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400" dirty="0" smtClean="0">
                <a:solidFill>
                  <a:prstClr val="white"/>
                </a:solidFill>
              </a:rPr>
              <a:t>3.</a:t>
            </a:r>
            <a:r>
              <a:rPr lang="en-US" sz="2400" b="1" dirty="0" smtClean="0">
                <a:solidFill>
                  <a:prstClr val="white"/>
                </a:solidFill>
              </a:rPr>
              <a:t> </a:t>
            </a:r>
            <a:r>
              <a:rPr lang="en-US" sz="2400" b="1" dirty="0" err="1" smtClean="0">
                <a:solidFill>
                  <a:prstClr val="white"/>
                </a:solidFill>
              </a:rPr>
              <a:t>Cholangiocarcinoma</a:t>
            </a:r>
            <a:endParaRPr lang="en-US" sz="2400" dirty="0">
              <a:solidFill>
                <a:prstClr val="white"/>
              </a:solidFill>
            </a:endParaRPr>
          </a:p>
        </p:txBody>
      </p:sp>
      <p:cxnSp>
        <p:nvCxnSpPr>
          <p:cNvPr id="7" name="Straight Arrow Connector 6"/>
          <p:cNvCxnSpPr/>
          <p:nvPr/>
        </p:nvCxnSpPr>
        <p:spPr>
          <a:xfrm>
            <a:off x="3222173" y="4630057"/>
            <a:ext cx="2322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24507" y="4956625"/>
            <a:ext cx="2322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19115" y="5283193"/>
            <a:ext cx="23222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0652644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768208" y="2029645"/>
            <a:ext cx="10669049" cy="4669305"/>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dirty="0" smtClean="0">
                <a:solidFill>
                  <a:prstClr val="white"/>
                </a:solidFill>
              </a:rPr>
              <a:t>Treatment</a:t>
            </a:r>
            <a:endParaRPr lang="en-US" dirty="0">
              <a:solidFill>
                <a:prstClr val="white"/>
              </a:solidFill>
            </a:endParaRPr>
          </a:p>
          <a:p>
            <a:pPr marL="457200" lvl="1" indent="0" fontAlgn="base">
              <a:buClr>
                <a:prstClr val="white"/>
              </a:buClr>
              <a:buFont typeface="Arial"/>
              <a:buNone/>
            </a:pPr>
            <a:r>
              <a:rPr lang="en-US" dirty="0" smtClean="0">
                <a:solidFill>
                  <a:prstClr val="white"/>
                </a:solidFill>
              </a:rPr>
              <a:t>Medical </a:t>
            </a:r>
            <a:r>
              <a:rPr lang="en-US" dirty="0">
                <a:solidFill>
                  <a:prstClr val="white"/>
                </a:solidFill>
              </a:rPr>
              <a:t>:</a:t>
            </a:r>
          </a:p>
          <a:p>
            <a:pPr marL="914400" lvl="2" indent="0" fontAlgn="base">
              <a:buClr>
                <a:prstClr val="white"/>
              </a:buClr>
              <a:buFont typeface="Arial"/>
              <a:buNone/>
            </a:pPr>
            <a:r>
              <a:rPr lang="en-US" dirty="0">
                <a:solidFill>
                  <a:prstClr val="white"/>
                </a:solidFill>
              </a:rPr>
              <a:t>Vitamin K (sometimes Vitamin A or D )</a:t>
            </a:r>
          </a:p>
          <a:p>
            <a:pPr marL="914400" lvl="2" indent="0" fontAlgn="base">
              <a:buClr>
                <a:prstClr val="white"/>
              </a:buClr>
              <a:buFont typeface="Arial"/>
              <a:buNone/>
            </a:pPr>
            <a:r>
              <a:rPr lang="en-US" dirty="0">
                <a:solidFill>
                  <a:prstClr val="white"/>
                </a:solidFill>
              </a:rPr>
              <a:t>Steroids &amp; Immunosuppressant</a:t>
            </a:r>
          </a:p>
          <a:p>
            <a:pPr marL="914400" lvl="2" indent="0" fontAlgn="base">
              <a:buClr>
                <a:prstClr val="white"/>
              </a:buClr>
              <a:buFont typeface="Arial"/>
              <a:buNone/>
            </a:pPr>
            <a:r>
              <a:rPr lang="en-US" dirty="0" err="1">
                <a:solidFill>
                  <a:prstClr val="white"/>
                </a:solidFill>
              </a:rPr>
              <a:t>cholestyramine</a:t>
            </a:r>
            <a:r>
              <a:rPr lang="en-US" dirty="0">
                <a:solidFill>
                  <a:prstClr val="white"/>
                </a:solidFill>
              </a:rPr>
              <a:t> (bile acid </a:t>
            </a:r>
            <a:r>
              <a:rPr lang="en-US" dirty="0" err="1">
                <a:solidFill>
                  <a:prstClr val="white"/>
                </a:solidFill>
              </a:rPr>
              <a:t>sequestrant</a:t>
            </a:r>
            <a:r>
              <a:rPr lang="en-US" dirty="0">
                <a:solidFill>
                  <a:prstClr val="white"/>
                </a:solidFill>
              </a:rPr>
              <a:t>)</a:t>
            </a:r>
          </a:p>
          <a:p>
            <a:pPr marL="457200" lvl="1" indent="0" fontAlgn="base">
              <a:buClr>
                <a:prstClr val="white"/>
              </a:buClr>
              <a:buFont typeface="Arial"/>
              <a:buNone/>
            </a:pPr>
            <a:r>
              <a:rPr lang="en-US" dirty="0">
                <a:solidFill>
                  <a:prstClr val="white"/>
                </a:solidFill>
              </a:rPr>
              <a:t>Surgery</a:t>
            </a:r>
          </a:p>
          <a:p>
            <a:pPr marL="914400" lvl="2" indent="0" fontAlgn="base">
              <a:buClr>
                <a:prstClr val="white"/>
              </a:buClr>
              <a:buFont typeface="Arial"/>
              <a:buNone/>
            </a:pPr>
            <a:r>
              <a:rPr lang="en-US" dirty="0">
                <a:solidFill>
                  <a:prstClr val="white"/>
                </a:solidFill>
              </a:rPr>
              <a:t>Endoscopic stenting</a:t>
            </a:r>
          </a:p>
          <a:p>
            <a:pPr marL="0" indent="0">
              <a:buClr>
                <a:prstClr val="white"/>
              </a:buClr>
              <a:buFont typeface="Arial"/>
              <a:buNone/>
            </a:pPr>
            <a:r>
              <a:rPr lang="en-US" dirty="0">
                <a:solidFill>
                  <a:prstClr val="white"/>
                </a:solidFill>
              </a:rPr>
              <a:t/>
            </a:r>
            <a:br>
              <a:rPr lang="en-US" dirty="0">
                <a:solidFill>
                  <a:prstClr val="white"/>
                </a:solidFill>
              </a:rPr>
            </a:br>
            <a:r>
              <a:rPr lang="en-US" dirty="0">
                <a:solidFill>
                  <a:prstClr val="white"/>
                </a:solidFill>
              </a:rPr>
              <a:t>The only useful treatment modality is liver transplantation, which is associated with excellent results if carried out before bile duct cancer has developed.</a:t>
            </a:r>
          </a:p>
          <a:p>
            <a:pPr marL="0" indent="0">
              <a:buClr>
                <a:prstClr val="white"/>
              </a:buClr>
              <a:buFont typeface="Arial"/>
              <a:buNone/>
            </a:pPr>
            <a:r>
              <a:rPr lang="en-US" dirty="0">
                <a:solidFill>
                  <a:prstClr val="white"/>
                </a:solidFill>
              </a:rPr>
              <a:t/>
            </a:r>
            <a:br>
              <a:rPr lang="en-US" dirty="0">
                <a:solidFill>
                  <a:prstClr val="white"/>
                </a:solidFill>
              </a:rPr>
            </a:br>
            <a:r>
              <a:rPr lang="en-US" dirty="0">
                <a:solidFill>
                  <a:prstClr val="white"/>
                </a:solidFill>
              </a:rPr>
              <a:t/>
            </a:r>
            <a:br>
              <a:rPr lang="en-US" dirty="0">
                <a:solidFill>
                  <a:prstClr val="white"/>
                </a:solidFill>
              </a:rPr>
            </a:br>
            <a:r>
              <a:rPr lang="en-US" dirty="0">
                <a:solidFill>
                  <a:prstClr val="white"/>
                </a:solidFill>
              </a:rPr>
              <a:t/>
            </a:r>
            <a:br>
              <a:rPr lang="en-US" dirty="0">
                <a:solidFill>
                  <a:prstClr val="white"/>
                </a:solidFill>
              </a:rPr>
            </a:br>
            <a:r>
              <a:rPr lang="en-US" dirty="0">
                <a:solidFill>
                  <a:prstClr val="white"/>
                </a:solidFill>
              </a:rPr>
              <a:t/>
            </a:r>
            <a:br>
              <a:rPr lang="en-US" dirty="0">
                <a:solidFill>
                  <a:prstClr val="white"/>
                </a:solidFill>
              </a:rPr>
            </a:br>
            <a:endParaRPr lang="en-US" dirty="0">
              <a:solidFill>
                <a:prstClr val="white"/>
              </a:solidFill>
            </a:endParaRPr>
          </a:p>
        </p:txBody>
      </p:sp>
      <p:sp>
        <p:nvSpPr>
          <p:cNvPr id="4"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715693"/>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3000" cap="all" dirty="0" smtClean="0">
                <a:ln w="3175" cmpd="sng">
                  <a:noFill/>
                </a:ln>
                <a:solidFill>
                  <a:prstClr val="white"/>
                </a:solidFill>
              </a:rPr>
              <a:t>MANAGEMENT – of specific cause</a:t>
            </a:r>
          </a:p>
        </p:txBody>
      </p:sp>
      <p:sp>
        <p:nvSpPr>
          <p:cNvPr id="5" name="Content Placeholder 2">
            <a:extLst>
              <a:ext uri="{FF2B5EF4-FFF2-40B4-BE49-F238E27FC236}">
                <a16:creationId xmlns="" xmlns:a16="http://schemas.microsoft.com/office/drawing/2014/main" id="{90E8A47E-9D4A-4D70-B23A-B0AC3757292F}"/>
              </a:ext>
            </a:extLst>
          </p:cNvPr>
          <p:cNvSpPr txBox="1">
            <a:spLocks/>
          </p:cNvSpPr>
          <p:nvPr/>
        </p:nvSpPr>
        <p:spPr bwMode="white">
          <a:xfrm>
            <a:off x="549471" y="1455819"/>
            <a:ext cx="10053496" cy="540504"/>
          </a:xfrm>
          <a:prstGeom prst="rect">
            <a:avLst/>
          </a:prstGeom>
        </p:spPr>
        <p:txBody>
          <a:bodyPr vert="horz" lIns="91440" tIns="45720" rIns="91440" bIns="45720" rtlCol="0" anchor="t" anchorCtr="0">
            <a:no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pPr marL="0" indent="0">
              <a:buClr>
                <a:prstClr val="white"/>
              </a:buClr>
              <a:buFont typeface="Arial"/>
              <a:buNone/>
            </a:pPr>
            <a:r>
              <a:rPr lang="en-US" sz="2400" dirty="0" smtClean="0">
                <a:solidFill>
                  <a:prstClr val="white"/>
                </a:solidFill>
              </a:rPr>
              <a:t>4. Primary </a:t>
            </a:r>
            <a:r>
              <a:rPr lang="en-US" sz="2400" dirty="0" err="1">
                <a:solidFill>
                  <a:prstClr val="white"/>
                </a:solidFill>
              </a:rPr>
              <a:t>sclerosing</a:t>
            </a:r>
            <a:r>
              <a:rPr lang="en-US" sz="2400" dirty="0">
                <a:solidFill>
                  <a:prstClr val="white"/>
                </a:solidFill>
              </a:rPr>
              <a:t> </a:t>
            </a:r>
            <a:r>
              <a:rPr lang="en-US" sz="2400" dirty="0" smtClean="0">
                <a:solidFill>
                  <a:prstClr val="white"/>
                </a:solidFill>
              </a:rPr>
              <a:t>cholangitis</a:t>
            </a:r>
            <a:r>
              <a:rPr lang="en-US" sz="2400" dirty="0">
                <a:solidFill>
                  <a:prstClr val="white"/>
                </a:solidFill>
              </a:rPr>
              <a:t/>
            </a:r>
            <a:br>
              <a:rPr lang="en-US" sz="2400" dirty="0">
                <a:solidFill>
                  <a:prstClr val="white"/>
                </a:solidFill>
              </a:rPr>
            </a:br>
            <a:endParaRPr lang="en-US" sz="2400" dirty="0">
              <a:solidFill>
                <a:prstClr val="white"/>
              </a:solidFill>
            </a:endParaRPr>
          </a:p>
        </p:txBody>
      </p:sp>
    </p:spTree>
    <p:extLst>
      <p:ext uri="{BB962C8B-B14F-4D97-AF65-F5344CB8AC3E}">
        <p14:creationId xmlns:p14="http://schemas.microsoft.com/office/powerpoint/2010/main" xmlns="" val="2390691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hlinkClick r:id="rId2"/>
            <a:extLst>
              <a:ext uri="{FF2B5EF4-FFF2-40B4-BE49-F238E27FC236}">
                <a16:creationId xmlns="" xmlns:a16="http://schemas.microsoft.com/office/drawing/2014/main" id="{5FC6C278-4035-446A-A94B-030E792FDDF5}"/>
              </a:ext>
            </a:extLst>
          </p:cNvPr>
          <p:cNvSpPr txBox="1"/>
          <p:nvPr/>
        </p:nvSpPr>
        <p:spPr>
          <a:xfrm>
            <a:off x="1246872" y="3327605"/>
            <a:ext cx="9096374" cy="1938992"/>
          </a:xfrm>
          <a:prstGeom prst="rect">
            <a:avLst/>
          </a:prstGeom>
          <a:noFill/>
        </p:spPr>
        <p:txBody>
          <a:bodyPr wrap="square" rtlCol="0">
            <a:noAutofit/>
          </a:bodyPr>
          <a:lstStyle/>
          <a:p>
            <a:pPr algn="ctr"/>
            <a:r>
              <a:rPr lang="en-US" sz="6000" u="sng" dirty="0" smtClean="0">
                <a:solidFill>
                  <a:prstClr val="white"/>
                </a:solidFill>
              </a:rPr>
              <a:t>Thank you</a:t>
            </a:r>
            <a:endParaRPr lang="en-US" sz="6000" u="sng" dirty="0">
              <a:solidFill>
                <a:prstClr val="white"/>
              </a:solidFill>
            </a:endParaRPr>
          </a:p>
        </p:txBody>
      </p:sp>
    </p:spTree>
    <p:extLst>
      <p:ext uri="{BB962C8B-B14F-4D97-AF65-F5344CB8AC3E}">
        <p14:creationId xmlns:p14="http://schemas.microsoft.com/office/powerpoint/2010/main" xmlns="" val="23945982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BA199-95B7-41B3-9A72-44BD819B1C1F}"/>
              </a:ext>
            </a:extLst>
          </p:cNvPr>
          <p:cNvSpPr>
            <a:spLocks noGrp="1"/>
          </p:cNvSpPr>
          <p:nvPr>
            <p:ph type="title"/>
          </p:nvPr>
        </p:nvSpPr>
        <p:spPr/>
        <p:txBody>
          <a:bodyPr/>
          <a:lstStyle/>
          <a:p>
            <a:r>
              <a:rPr lang="en-US" dirty="0" smtClean="0"/>
              <a:t>History and exam</a:t>
            </a:r>
            <a:endParaRPr lang="en-US" dirty="0"/>
          </a:p>
        </p:txBody>
      </p:sp>
      <p:sp>
        <p:nvSpPr>
          <p:cNvPr id="3" name="Content Placeholder 2">
            <a:extLst>
              <a:ext uri="{FF2B5EF4-FFF2-40B4-BE49-F238E27FC236}">
                <a16:creationId xmlns:a16="http://schemas.microsoft.com/office/drawing/2014/main" xmlns="" id="{344B0985-002E-41EF-80D7-888D43261784}"/>
              </a:ext>
            </a:extLst>
          </p:cNvPr>
          <p:cNvSpPr>
            <a:spLocks noGrp="1"/>
          </p:cNvSpPr>
          <p:nvPr>
            <p:ph sz="half" idx="1"/>
          </p:nvPr>
        </p:nvSpPr>
        <p:spPr>
          <a:xfrm>
            <a:off x="685801" y="1869600"/>
            <a:ext cx="10840913" cy="3921601"/>
          </a:xfrm>
        </p:spPr>
        <p:txBody>
          <a:bodyPr>
            <a:normAutofit/>
          </a:bodyPr>
          <a:lstStyle/>
          <a:p>
            <a:r>
              <a:rPr lang="en-US" dirty="0"/>
              <a:t>Risk factors for gallstones and possible </a:t>
            </a:r>
            <a:r>
              <a:rPr lang="en-US" dirty="0" err="1"/>
              <a:t>choledocholithiasis</a:t>
            </a:r>
            <a:r>
              <a:rPr lang="en-US" dirty="0"/>
              <a:t> are important to obtain. This includes obesity, female gender, and age more than 40 years.</a:t>
            </a:r>
          </a:p>
          <a:p>
            <a:r>
              <a:rPr lang="en-US" dirty="0"/>
              <a:t>Prior </a:t>
            </a:r>
            <a:r>
              <a:rPr lang="en-US" dirty="0" err="1"/>
              <a:t>intraabdominal</a:t>
            </a:r>
            <a:r>
              <a:rPr lang="en-US" dirty="0"/>
              <a:t> pathology should be identified, including a history of inflammatory bowel disease, which can have associated hepatic </a:t>
            </a:r>
            <a:r>
              <a:rPr lang="en-US" dirty="0" err="1"/>
              <a:t>steatosis</a:t>
            </a:r>
            <a:r>
              <a:rPr lang="en-US" dirty="0"/>
              <a:t>, </a:t>
            </a:r>
            <a:r>
              <a:rPr lang="en-US" dirty="0" err="1"/>
              <a:t>cholelithiasis</a:t>
            </a:r>
            <a:r>
              <a:rPr lang="en-US" dirty="0"/>
              <a:t>, or primary </a:t>
            </a:r>
            <a:r>
              <a:rPr lang="en-US" dirty="0" err="1"/>
              <a:t>sclerosing</a:t>
            </a:r>
            <a:r>
              <a:rPr lang="en-US" dirty="0"/>
              <a:t> cholangitis.</a:t>
            </a:r>
          </a:p>
          <a:p>
            <a:r>
              <a:rPr lang="en-US" dirty="0"/>
              <a:t> A history of pancreatitis should be noted as this can lead to biliary strictures. Any iatrogenic interventions such as surgery or endoscopy are critical to obtain.</a:t>
            </a:r>
          </a:p>
          <a:p>
            <a:r>
              <a:rPr lang="en-US" dirty="0"/>
              <a:t>A social history should include current and past alcohol consumption as well as risk factors</a:t>
            </a:r>
          </a:p>
          <a:p>
            <a:r>
              <a:rPr lang="en-US" dirty="0"/>
              <a:t>for transmission of viral hepatitis such as intravenous drug abuse and tattoos</a:t>
            </a:r>
          </a:p>
        </p:txBody>
      </p:sp>
    </p:spTree>
    <p:extLst>
      <p:ext uri="{BB962C8B-B14F-4D97-AF65-F5344CB8AC3E}">
        <p14:creationId xmlns:p14="http://schemas.microsoft.com/office/powerpoint/2010/main" xmlns="" val="133014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4BA199-95B7-41B3-9A72-44BD819B1C1F}"/>
              </a:ext>
            </a:extLst>
          </p:cNvPr>
          <p:cNvSpPr>
            <a:spLocks noGrp="1"/>
          </p:cNvSpPr>
          <p:nvPr>
            <p:ph type="title"/>
          </p:nvPr>
        </p:nvSpPr>
        <p:spPr/>
        <p:txBody>
          <a:bodyPr/>
          <a:lstStyle/>
          <a:p>
            <a:r>
              <a:rPr lang="en-US" dirty="0"/>
              <a:t>CLINICAL </a:t>
            </a:r>
            <a:r>
              <a:rPr lang="en-US" dirty="0" smtClean="0"/>
              <a:t>FEATURES</a:t>
            </a:r>
            <a:endParaRPr lang="en-US" dirty="0"/>
          </a:p>
        </p:txBody>
      </p:sp>
      <p:sp>
        <p:nvSpPr>
          <p:cNvPr id="3" name="Content Placeholder 2">
            <a:extLst>
              <a:ext uri="{FF2B5EF4-FFF2-40B4-BE49-F238E27FC236}">
                <a16:creationId xmlns:a16="http://schemas.microsoft.com/office/drawing/2014/main" xmlns="" id="{344B0985-002E-41EF-80D7-888D43261784}"/>
              </a:ext>
            </a:extLst>
          </p:cNvPr>
          <p:cNvSpPr>
            <a:spLocks noGrp="1"/>
          </p:cNvSpPr>
          <p:nvPr>
            <p:ph sz="half" idx="1"/>
          </p:nvPr>
        </p:nvSpPr>
        <p:spPr/>
        <p:txBody>
          <a:bodyPr>
            <a:normAutofit lnSpcReduction="10000"/>
          </a:bodyPr>
          <a:lstStyle/>
          <a:p>
            <a:r>
              <a:rPr lang="en-US" b="1" dirty="0" smtClean="0"/>
              <a:t>Symptoms</a:t>
            </a:r>
            <a:r>
              <a:rPr lang="en-US" dirty="0" smtClean="0"/>
              <a:t>:</a:t>
            </a:r>
          </a:p>
          <a:p>
            <a:r>
              <a:rPr lang="en-US" dirty="0" smtClean="0"/>
              <a:t>dark </a:t>
            </a:r>
            <a:r>
              <a:rPr lang="en-US" dirty="0"/>
              <a:t>urine </a:t>
            </a:r>
            <a:r>
              <a:rPr lang="en-US" dirty="0" smtClean="0"/>
              <a:t>(excretion of conjugated </a:t>
            </a:r>
            <a:r>
              <a:rPr lang="en-US" dirty="0"/>
              <a:t>bilirubin) </a:t>
            </a:r>
            <a:endParaRPr lang="en-US" dirty="0" smtClean="0"/>
          </a:p>
          <a:p>
            <a:r>
              <a:rPr lang="en-US" dirty="0" smtClean="0"/>
              <a:t>pale stools</a:t>
            </a:r>
          </a:p>
          <a:p>
            <a:r>
              <a:rPr lang="en-US" dirty="0" smtClean="0"/>
              <a:t>Pruritus</a:t>
            </a:r>
          </a:p>
          <a:p>
            <a:r>
              <a:rPr lang="en-US" dirty="0" smtClean="0"/>
              <a:t>Abdominal pain </a:t>
            </a:r>
          </a:p>
          <a:p>
            <a:r>
              <a:rPr lang="en-US" dirty="0"/>
              <a:t>fatty </a:t>
            </a:r>
            <a:r>
              <a:rPr lang="en-US" dirty="0" smtClean="0"/>
              <a:t>dyspepsia</a:t>
            </a:r>
          </a:p>
          <a:p>
            <a:r>
              <a:rPr lang="en-US" dirty="0"/>
              <a:t>weight loss &amp; </a:t>
            </a:r>
            <a:r>
              <a:rPr lang="en-US" dirty="0" smtClean="0"/>
              <a:t>anorexia</a:t>
            </a:r>
          </a:p>
          <a:p>
            <a:endParaRPr lang="en-US" dirty="0"/>
          </a:p>
          <a:p>
            <a:endParaRPr lang="en-US" dirty="0" smtClean="0"/>
          </a:p>
          <a:p>
            <a:r>
              <a:rPr lang="en-GB" dirty="0" smtClean="0">
                <a:solidFill>
                  <a:srgbClr val="00B050"/>
                </a:solidFill>
              </a:rPr>
              <a:t>(5 </a:t>
            </a:r>
            <a:r>
              <a:rPr lang="en-GB" dirty="0" err="1" smtClean="0">
                <a:solidFill>
                  <a:srgbClr val="00B050"/>
                </a:solidFill>
              </a:rPr>
              <a:t>Fs</a:t>
            </a:r>
            <a:r>
              <a:rPr lang="en-GB" dirty="0" smtClean="0">
                <a:solidFill>
                  <a:srgbClr val="00B050"/>
                </a:solidFill>
              </a:rPr>
              <a:t>) </a:t>
            </a:r>
            <a:r>
              <a:rPr lang="en-GB" dirty="0">
                <a:solidFill>
                  <a:srgbClr val="00B050"/>
                </a:solidFill>
              </a:rPr>
              <a:t>: Fair, Fat, Female, Forty, Fertile</a:t>
            </a:r>
            <a:r>
              <a:rPr lang="en-GB" dirty="0" smtClean="0">
                <a:solidFill>
                  <a:srgbClr val="00B050"/>
                </a:solidFill>
              </a:rPr>
              <a:t>.</a:t>
            </a:r>
            <a:endParaRPr lang="en-GB" dirty="0">
              <a:solidFill>
                <a:srgbClr val="00B050"/>
              </a:solidFill>
            </a:endParaRPr>
          </a:p>
        </p:txBody>
      </p:sp>
      <p:sp>
        <p:nvSpPr>
          <p:cNvPr id="4" name="Content Placeholder 3">
            <a:extLst>
              <a:ext uri="{FF2B5EF4-FFF2-40B4-BE49-F238E27FC236}">
                <a16:creationId xmlns:a16="http://schemas.microsoft.com/office/drawing/2014/main" xmlns="" id="{2846FF52-309D-45FC-A407-74955F1EF153}"/>
              </a:ext>
            </a:extLst>
          </p:cNvPr>
          <p:cNvSpPr>
            <a:spLocks noGrp="1"/>
          </p:cNvSpPr>
          <p:nvPr>
            <p:ph sz="half" idx="2"/>
          </p:nvPr>
        </p:nvSpPr>
        <p:spPr/>
        <p:txBody>
          <a:bodyPr>
            <a:normAutofit lnSpcReduction="10000"/>
          </a:bodyPr>
          <a:lstStyle/>
          <a:p>
            <a:r>
              <a:rPr lang="en-US" b="1" dirty="0"/>
              <a:t>Physical examination</a:t>
            </a:r>
            <a:r>
              <a:rPr lang="en-US" b="1" dirty="0" smtClean="0"/>
              <a:t>:</a:t>
            </a:r>
          </a:p>
          <a:p>
            <a:r>
              <a:rPr lang="en-US" dirty="0" smtClean="0"/>
              <a:t>Yellow sclera /skin</a:t>
            </a:r>
          </a:p>
          <a:p>
            <a:r>
              <a:rPr lang="en-US" dirty="0" smtClean="0"/>
              <a:t>Tenderness in right upper quadrant </a:t>
            </a:r>
          </a:p>
          <a:p>
            <a:r>
              <a:rPr lang="en-US" dirty="0"/>
              <a:t>hepatic </a:t>
            </a:r>
            <a:r>
              <a:rPr lang="en-US" dirty="0" smtClean="0"/>
              <a:t>enlargement</a:t>
            </a:r>
          </a:p>
          <a:p>
            <a:r>
              <a:rPr lang="en-US" dirty="0"/>
              <a:t>Palpable </a:t>
            </a:r>
            <a:r>
              <a:rPr lang="en-US" dirty="0" smtClean="0"/>
              <a:t>gallbladder (</a:t>
            </a:r>
            <a:r>
              <a:rPr lang="en-US" dirty="0"/>
              <a:t>Courvoisier's </a:t>
            </a:r>
            <a:r>
              <a:rPr lang="en-US" dirty="0" smtClean="0"/>
              <a:t>law)</a:t>
            </a:r>
          </a:p>
          <a:p>
            <a:r>
              <a:rPr lang="en-US" dirty="0" smtClean="0"/>
              <a:t>Ascites</a:t>
            </a:r>
          </a:p>
          <a:p>
            <a:r>
              <a:rPr lang="en-US" dirty="0" smtClean="0"/>
              <a:t>Lymphadenopathy (</a:t>
            </a:r>
            <a:r>
              <a:rPr lang="en-GB" dirty="0"/>
              <a:t>Virchow’s </a:t>
            </a:r>
            <a:r>
              <a:rPr lang="en-GB" dirty="0" smtClean="0"/>
              <a:t>node)</a:t>
            </a:r>
            <a:endParaRPr lang="en-US" dirty="0" smtClean="0"/>
          </a:p>
          <a:p>
            <a:endParaRPr lang="en-US" dirty="0"/>
          </a:p>
        </p:txBody>
      </p:sp>
    </p:spTree>
    <p:extLst>
      <p:ext uri="{BB962C8B-B14F-4D97-AF65-F5344CB8AC3E}">
        <p14:creationId xmlns:p14="http://schemas.microsoft.com/office/powerpoint/2010/main" xmlns="" val="1713383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history.jpg"/>
          <p:cNvPicPr>
            <a:picLocks noChangeAspect="1"/>
          </p:cNvPicPr>
          <p:nvPr/>
        </p:nvPicPr>
        <p:blipFill>
          <a:blip r:embed="rId2"/>
          <a:stretch>
            <a:fillRect/>
          </a:stretch>
        </p:blipFill>
        <p:spPr bwMode="white">
          <a:xfrm>
            <a:off x="1611445" y="0"/>
            <a:ext cx="8789855" cy="6877935"/>
          </a:xfrm>
          <a:prstGeom prst="rect">
            <a:avLst/>
          </a:prstGeom>
        </p:spPr>
      </p:pic>
    </p:spTree>
    <p:extLst>
      <p:ext uri="{BB962C8B-B14F-4D97-AF65-F5344CB8AC3E}">
        <p14:creationId xmlns:p14="http://schemas.microsoft.com/office/powerpoint/2010/main" xmlns="" val="665232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xmlns="" id="{90E8A47E-9D4A-4D70-B23A-B0AC3757292F}"/>
              </a:ext>
            </a:extLst>
          </p:cNvPr>
          <p:cNvSpPr txBox="1">
            <a:spLocks/>
          </p:cNvSpPr>
          <p:nvPr/>
        </p:nvSpPr>
        <p:spPr bwMode="white">
          <a:xfrm>
            <a:off x="648183" y="1869601"/>
            <a:ext cx="9795128" cy="4727969"/>
          </a:xfrm>
          <a:prstGeom prst="rect">
            <a:avLst/>
          </a:prstGeom>
        </p:spPr>
        <p:txBody>
          <a:bodyPr vert="horz" lIns="91440" tIns="45720" rIns="91440" bIns="45720" rtlCol="0" anchor="t" anchorCtr="0">
            <a:normAutofit/>
          </a:bodyPr>
          <a:lst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a:lstStyle>
          <a:p>
            <a:r>
              <a:rPr lang="en-US" dirty="0"/>
              <a:t>Murphy's </a:t>
            </a:r>
            <a:r>
              <a:rPr lang="en-US" dirty="0" smtClean="0"/>
              <a:t>sign:  asking </a:t>
            </a:r>
            <a:r>
              <a:rPr lang="en-US" dirty="0"/>
              <a:t>the patient to take in and hold a deep breath while palpating the right subcostal area. If pain occurs on inspiration, when the inflamed gallbladder comes into contact with the examiner's hand, Murphy's sign is positive</a:t>
            </a:r>
            <a:r>
              <a:rPr lang="en-US" dirty="0" smtClean="0"/>
              <a:t>. Indicates </a:t>
            </a:r>
            <a:r>
              <a:rPr lang="en-US" b="1" dirty="0"/>
              <a:t>acute cholecystitis</a:t>
            </a:r>
            <a:endParaRPr lang="en-US" dirty="0" smtClean="0"/>
          </a:p>
        </p:txBody>
      </p:sp>
      <p:pic>
        <p:nvPicPr>
          <p:cNvPr id="4" name="Picture 3"/>
          <p:cNvPicPr>
            <a:picLocks noChangeAspect="1"/>
          </p:cNvPicPr>
          <p:nvPr/>
        </p:nvPicPr>
        <p:blipFill>
          <a:blip r:embed="rId2"/>
          <a:stretch>
            <a:fillRect/>
          </a:stretch>
        </p:blipFill>
        <p:spPr>
          <a:xfrm>
            <a:off x="3378507" y="3120893"/>
            <a:ext cx="4334480" cy="3324689"/>
          </a:xfrm>
          <a:prstGeom prst="rect">
            <a:avLst/>
          </a:prstGeom>
        </p:spPr>
      </p:pic>
    </p:spTree>
    <p:extLst>
      <p:ext uri="{BB962C8B-B14F-4D97-AF65-F5344CB8AC3E}">
        <p14:creationId xmlns:p14="http://schemas.microsoft.com/office/powerpoint/2010/main" xmlns="" val="174686139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xmlns="" name="TF22736411_Famous event in history presentation_AAS_v4" id="{885A6F1E-651B-4F15-A7C5-F8866BEBEDBA}" vid="{A424914B-CB64-4CFE-A131-6ACB64D36AA6}"/>
    </a:ext>
  </a:extLst>
</a:theme>
</file>

<file path=ppt/theme/theme2.xml><?xml version="1.0" encoding="utf-8"?>
<a:theme xmlns:a="http://schemas.openxmlformats.org/drawingml/2006/main" name="1_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xmlns="" name="TF22736411_Famous event in history presentation_AAS_v4" id="{885A6F1E-651B-4F15-A7C5-F8866BEBEDBA}" vid="{A424914B-CB64-4CFE-A131-6ACB64D36AA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3.xml><?xml version="1.0" encoding="utf-8"?>
<ds:datastoreItem xmlns:ds="http://schemas.openxmlformats.org/officeDocument/2006/customXml" ds:itemID="{0EC94942-C689-461B-8649-1FD863C6BA2B}">
  <ds:schemaRefs>
    <ds:schemaRef ds:uri="http://purl.org/dc/elements/1.1/"/>
    <ds:schemaRef ds:uri="71af3243-3dd4-4a8d-8c0d-dd76da1f02a5"/>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16c05727-aa75-4e4a-9b5f-8a80a1165891"/>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sciense</Template>
  <TotalTime>0</TotalTime>
  <Words>2770</Words>
  <Application>Microsoft Office PowerPoint</Application>
  <PresentationFormat>Custom</PresentationFormat>
  <Paragraphs>427</Paragraphs>
  <Slides>57</Slides>
  <Notes>1</Notes>
  <HiddenSlides>0</HiddenSlides>
  <MMClips>0</MMClips>
  <ScaleCrop>false</ScaleCrop>
  <HeadingPairs>
    <vt:vector size="4" baseType="variant">
      <vt:variant>
        <vt:lpstr>Theme</vt:lpstr>
      </vt:variant>
      <vt:variant>
        <vt:i4>2</vt:i4>
      </vt:variant>
      <vt:variant>
        <vt:lpstr>Slide Titles</vt:lpstr>
      </vt:variant>
      <vt:variant>
        <vt:i4>57</vt:i4>
      </vt:variant>
    </vt:vector>
  </HeadingPairs>
  <TitlesOfParts>
    <vt:vector size="59" baseType="lpstr">
      <vt:lpstr>Celestial</vt:lpstr>
      <vt:lpstr>1_Celestial</vt:lpstr>
      <vt:lpstr>Surgical jaundice </vt:lpstr>
      <vt:lpstr>ANATOMY</vt:lpstr>
      <vt:lpstr>Slide 3</vt:lpstr>
      <vt:lpstr>INTRODUCTION</vt:lpstr>
      <vt:lpstr>PHYSIOLOGY</vt:lpstr>
      <vt:lpstr>History and exam</vt:lpstr>
      <vt:lpstr>CLINICAL FEATURES</vt:lpstr>
      <vt:lpstr>Slide 8</vt:lpstr>
      <vt:lpstr>Slide 9</vt:lpstr>
      <vt:lpstr>Slide 10</vt:lpstr>
      <vt:lpstr>ETIOLOGY</vt:lpstr>
      <vt:lpstr>Prehepatic jaundice</vt:lpstr>
      <vt:lpstr>hepatic jaundice</vt:lpstr>
      <vt:lpstr>post-hepatic jaundice</vt:lpstr>
      <vt:lpstr>Slide 15</vt:lpstr>
      <vt:lpstr>post-hepatic jaundice</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INVESTIGATIONS</vt:lpstr>
      <vt:lpstr>Transabdominal Ultrasonography</vt:lpstr>
      <vt:lpstr>Abdominal CT scan</vt:lpstr>
      <vt:lpstr>Magnetic resonance Cholangiopancreatography (MRCP)</vt:lpstr>
      <vt:lpstr>Slide 46</vt:lpstr>
      <vt:lpstr>Slide 47</vt:lpstr>
      <vt:lpstr>Endoscopic Retrograde Cholangiopancreatography (ERCP)</vt:lpstr>
      <vt:lpstr>Slide 49</vt:lpstr>
      <vt:lpstr>Slide 50</vt:lpstr>
      <vt:lpstr>Strictures </vt:lpstr>
      <vt:lpstr>MANAGEMENT - general</vt:lpstr>
      <vt:lpstr>Slide 53</vt:lpstr>
      <vt:lpstr>Slide 54</vt:lpstr>
      <vt:lpstr>Slide 55</vt:lpstr>
      <vt:lpstr>Slide 56</vt:lpstr>
      <vt:lpstr>Slide 57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2021-09-26T17:34:35Z</dcterms:created>
  <dcterms:modified xsi:type="dcterms:W3CDTF">2021-09-29T19:57:04Z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