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  <p:sldMasterId id="2147483778" r:id="rId2"/>
  </p:sldMasterIdLst>
  <p:notesMasterIdLst>
    <p:notesMasterId r:id="rId75"/>
  </p:notesMasterIdLst>
  <p:handoutMasterIdLst>
    <p:handoutMasterId r:id="rId76"/>
  </p:handoutMasterIdLst>
  <p:sldIdLst>
    <p:sldId id="269" r:id="rId3"/>
    <p:sldId id="305" r:id="rId4"/>
    <p:sldId id="329" r:id="rId5"/>
    <p:sldId id="348" r:id="rId6"/>
    <p:sldId id="331" r:id="rId7"/>
    <p:sldId id="332" r:id="rId8"/>
    <p:sldId id="333" r:id="rId9"/>
    <p:sldId id="335" r:id="rId10"/>
    <p:sldId id="350" r:id="rId11"/>
    <p:sldId id="308" r:id="rId12"/>
    <p:sldId id="334" r:id="rId13"/>
    <p:sldId id="336" r:id="rId14"/>
    <p:sldId id="261" r:id="rId15"/>
    <p:sldId id="340" r:id="rId16"/>
    <p:sldId id="263" r:id="rId17"/>
    <p:sldId id="341" r:id="rId18"/>
    <p:sldId id="342" r:id="rId19"/>
    <p:sldId id="264" r:id="rId20"/>
    <p:sldId id="295" r:id="rId21"/>
    <p:sldId id="337" r:id="rId22"/>
    <p:sldId id="297" r:id="rId23"/>
    <p:sldId id="338" r:id="rId24"/>
    <p:sldId id="351" r:id="rId25"/>
    <p:sldId id="344" r:id="rId26"/>
    <p:sldId id="345" r:id="rId27"/>
    <p:sldId id="258" r:id="rId28"/>
    <p:sldId id="300" r:id="rId29"/>
    <p:sldId id="298" r:id="rId30"/>
    <p:sldId id="259" r:id="rId31"/>
    <p:sldId id="260" r:id="rId32"/>
    <p:sldId id="293" r:id="rId33"/>
    <p:sldId id="267" r:id="rId34"/>
    <p:sldId id="349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390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17" autoAdjust="0"/>
    <p:restoredTop sz="93011" autoAdjust="0"/>
  </p:normalViewPr>
  <p:slideViewPr>
    <p:cSldViewPr>
      <p:cViewPr>
        <p:scale>
          <a:sx n="41" d="100"/>
          <a:sy n="41" d="100"/>
        </p:scale>
        <p:origin x="-256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D9B6-6243-794D-916D-AB87C367254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D5E5-B541-E94E-B959-567A282B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B15D2B-ACCA-4C71-BB0B-E6F65A2C8F75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fld id="{12685409-4C66-49DF-B250-521127835B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juvenile </a:t>
            </a:r>
            <a:r>
              <a:rPr lang="en-US" dirty="0" err="1" smtClean="0"/>
              <a:t>nephronophthisis</a:t>
            </a:r>
            <a:r>
              <a:rPr lang="en-US" dirty="0" smtClean="0"/>
              <a:t> (JNPHP), medullary cystic kidney disease (MCKD), </a:t>
            </a:r>
            <a:r>
              <a:rPr lang="en-US" dirty="0" err="1" smtClean="0"/>
              <a:t>glomerulocystic</a:t>
            </a:r>
            <a:r>
              <a:rPr lang="en-US" dirty="0" smtClean="0"/>
              <a:t> kidney disease (GCKD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5AAC0-6164-4EA9-AEA2-546F182623DA}" type="slidenum">
              <a:rPr lang="ar-SA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aggressive follow up is usually necessary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cs typeface="Arial" pitchFamily="34" charset="0"/>
              </a:rPr>
              <a:t>angiofibroma</a:t>
            </a:r>
            <a:endParaRPr lang="ar-JO"/>
          </a:p>
        </p:txBody>
      </p:sp>
      <p:sp>
        <p:nvSpPr>
          <p:cNvPr id="31747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98673B-FAE9-4DA6-A0E2-2A7647C8FA32}" type="slidenum">
              <a:rPr lang="ar-SA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gross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appearance</a:t>
            </a:r>
            <a:r>
              <a:rPr lang="en-US" dirty="0" err="1" smtClean="0">
                <a:cs typeface="Arial" pitchFamily="34" charset="0"/>
              </a:rPr>
              <a:t>:it</a:t>
            </a:r>
            <a:r>
              <a:rPr lang="en-US" dirty="0" smtClean="0">
                <a:cs typeface="Arial" pitchFamily="34" charset="0"/>
              </a:rPr>
              <a:t> look like a well circumscribed lump of fat .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non-capsulated</a:t>
            </a:r>
            <a:r>
              <a:rPr lang="en-US" dirty="0" smtClean="0">
                <a:cs typeface="Arial" pitchFamily="34" charset="0"/>
              </a:rPr>
              <a:t>, oval, yellow to gray tumor, can elevate the renal capsule making a bulge 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5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Chromophobe</a:t>
            </a:r>
            <a:r>
              <a:rPr lang="en-US" baseline="0" dirty="0" smtClean="0"/>
              <a:t> RCC : is rare tumor  associated with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Birt-Hogg-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Dubé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 (BHD)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skin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lung cyst 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solidFill>
                  <a:srgbClr val="FF0000"/>
                </a:solidFill>
              </a:rPr>
              <a:t>sarcomatoid</a:t>
            </a:r>
            <a:r>
              <a:rPr lang="en-US" b="1" i="1" dirty="0" smtClean="0">
                <a:solidFill>
                  <a:srgbClr val="FF0000"/>
                </a:solidFill>
              </a:rPr>
              <a:t> : infiltrative, poorly differentiated variant of any type , it is carcinoma !!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5409-4C66-49DF-B250-521127835BB6}" type="slidenum">
              <a:rPr lang="ar-SA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0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409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0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0093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746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087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476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JO">
              <a:solidFill>
                <a:srgbClr val="3735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6FC227-7AED-4A1E-8AD8-F7E6A34FA8D7}" type="slidenum">
              <a:rPr lang="ar-JO" smtClean="0">
                <a:solidFill>
                  <a:srgbClr val="373545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373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8634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031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115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C20F6E5-B03E-4D6F-BBC6-5D3C4BAEE2F3}" type="datetimeFigureOut">
              <a:rPr lang="ar-JO" smtClean="0"/>
              <a:pPr>
                <a:defRPr/>
              </a:pPr>
              <a:t>26/12/1440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B6FC227-7AED-4A1E-8AD8-F7E6A34FA8D7}" type="slidenum">
              <a:rPr lang="ar-JO" smtClean="0"/>
              <a:pPr>
                <a:defRPr/>
              </a:pPr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net/node/31046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عنوان 1"/>
          <p:cNvSpPr>
            <a:spLocks noGrp="1"/>
          </p:cNvSpPr>
          <p:nvPr>
            <p:ph type="title"/>
          </p:nvPr>
        </p:nvSpPr>
        <p:spPr>
          <a:xfrm>
            <a:off x="-612576" y="1772816"/>
            <a:ext cx="9577064" cy="2736304"/>
          </a:xfrm>
        </p:spPr>
        <p:txBody>
          <a:bodyPr/>
          <a:lstStyle/>
          <a:p>
            <a:pPr algn="ctr"/>
            <a:r>
              <a:rPr lang="en-US" sz="6600" b="1" dirty="0" smtClean="0">
                <a:cs typeface="Arial" pitchFamily="34" charset="0"/>
              </a:rPr>
              <a:t>Renal cysts and </a:t>
            </a:r>
            <a:br>
              <a:rPr lang="en-US" sz="6600" b="1" dirty="0" smtClean="0">
                <a:cs typeface="Arial" pitchFamily="34" charset="0"/>
              </a:rPr>
            </a:br>
            <a:r>
              <a:rPr lang="en-US" sz="6600" b="1" dirty="0" smtClean="0">
                <a:cs typeface="Arial" pitchFamily="34" charset="0"/>
              </a:rPr>
              <a:t>Benign </a:t>
            </a:r>
            <a:r>
              <a:rPr lang="en-US" sz="6600" b="1" dirty="0">
                <a:cs typeface="Arial" pitchFamily="34" charset="0"/>
              </a:rPr>
              <a:t>renal tumors</a:t>
            </a:r>
            <a:endParaRPr lang="ar-JO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3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557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Treatment :</a:t>
            </a:r>
          </a:p>
          <a:p>
            <a:r>
              <a:rPr lang="en-US" dirty="0"/>
              <a:t>1-no </a:t>
            </a:r>
            <a:r>
              <a:rPr lang="en-US" dirty="0" err="1"/>
              <a:t>ttt</a:t>
            </a:r>
            <a:r>
              <a:rPr lang="en-US" dirty="0"/>
              <a:t> but follow up is required !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2-if </a:t>
            </a:r>
            <a:r>
              <a:rPr lang="en-US" dirty="0"/>
              <a:t>the cyst cause </a:t>
            </a:r>
            <a:r>
              <a:rPr lang="en-US" dirty="0" err="1"/>
              <a:t>hydronephrosis</a:t>
            </a:r>
            <a:r>
              <a:rPr lang="en-US" dirty="0"/>
              <a:t> , </a:t>
            </a:r>
            <a:r>
              <a:rPr lang="en-US" dirty="0" err="1"/>
              <a:t>ttt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Aspiration of fluid in cyst and </a:t>
            </a:r>
            <a:r>
              <a:rPr lang="en-US" dirty="0" err="1">
                <a:sym typeface="Wingdings" pitchFamily="2" charset="2"/>
              </a:rPr>
              <a:t>sclerosing</a:t>
            </a:r>
            <a:r>
              <a:rPr lang="en-US" dirty="0">
                <a:sym typeface="Wingdings" pitchFamily="2" charset="2"/>
              </a:rPr>
              <a:t> by 95% alcohol. 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Excision maybe required .</a:t>
            </a:r>
          </a:p>
          <a:p>
            <a:pPr>
              <a:buFontTx/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Wingdings" pitchFamily="2" charset="2"/>
              </a:rPr>
              <a:t>3-Atypical </a:t>
            </a:r>
            <a:r>
              <a:rPr lang="en-US" dirty="0">
                <a:sym typeface="Wingdings" pitchFamily="2" charset="2"/>
              </a:rPr>
              <a:t>cyst (hemorrhagic , thick wall or cloudy fluid) :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 PNA of content for analysis . Blood , high fat content or +</a:t>
            </a:r>
            <a:r>
              <a:rPr lang="en-US" dirty="0" err="1">
                <a:sym typeface="Wingdings" pitchFamily="2" charset="2"/>
              </a:rPr>
              <a:t>ve</a:t>
            </a:r>
            <a:r>
              <a:rPr lang="en-US" dirty="0">
                <a:sym typeface="Wingdings" pitchFamily="2" charset="2"/>
              </a:rPr>
              <a:t> cytology gives high suspicion of malignancy .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 Excise the </a:t>
            </a:r>
            <a:r>
              <a:rPr lang="en-US" dirty="0" err="1">
                <a:sym typeface="Wingdings" pitchFamily="2" charset="2"/>
              </a:rPr>
              <a:t>extrarenal</a:t>
            </a:r>
            <a:r>
              <a:rPr lang="en-US" dirty="0">
                <a:sym typeface="Wingdings" pitchFamily="2" charset="2"/>
              </a:rPr>
              <a:t> portion of cyst .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 Partial nephrectomy maybe considered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4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36768" y="188640"/>
            <a:ext cx="5643544" cy="792088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RENAL TUMORS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99592" y="2996950"/>
            <a:ext cx="1872208" cy="7920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BENIGN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323974" y="4292649"/>
            <a:ext cx="0" cy="19446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179512" y="4437112"/>
            <a:ext cx="3132137" cy="504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Angiomyolipoma</a:t>
            </a:r>
            <a:endParaRPr lang="ar-J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79512" y="5877272"/>
            <a:ext cx="3132137" cy="504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Oncocytoma</a:t>
            </a:r>
            <a:endParaRPr lang="ar-J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9512" y="5158011"/>
            <a:ext cx="3132137" cy="5032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Renal adenoma</a:t>
            </a: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619647" y="3789412"/>
            <a:ext cx="25" cy="3596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23528" y="4149080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323528" y="4149080"/>
            <a:ext cx="0" cy="288032"/>
          </a:xfrm>
          <a:prstGeom prst="straightConnector1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3707929" y="1052736"/>
            <a:ext cx="0" cy="15838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1619672" y="2636912"/>
            <a:ext cx="20882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1619672" y="2636912"/>
            <a:ext cx="0" cy="288032"/>
          </a:xfrm>
          <a:prstGeom prst="straightConnector1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42" name="Picture 2" descr="C:\Users\المقامات\Downloads\222222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23928" y="1104532"/>
            <a:ext cx="5069776" cy="542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3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وان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72808" cy="1296144"/>
          </a:xfrm>
        </p:spPr>
        <p:txBody>
          <a:bodyPr/>
          <a:lstStyle/>
          <a:p>
            <a:pPr algn="ctr"/>
            <a:r>
              <a:rPr lang="en-US" b="1" dirty="0" err="1">
                <a:cs typeface="Arial" pitchFamily="34" charset="0"/>
              </a:rPr>
              <a:t>Oncocytoma</a:t>
            </a:r>
            <a:endParaRPr lang="ar-JO" dirty="0"/>
          </a:p>
        </p:txBody>
      </p:sp>
      <p:sp>
        <p:nvSpPr>
          <p:cNvPr id="23554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23850" y="1600200"/>
            <a:ext cx="8424614" cy="44930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a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RENAL EPITHELIAL NEOPLASM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arise from the intercalated cells  of collecting ducts </a:t>
            </a:r>
            <a:r>
              <a:rPr lang="en-US" dirty="0" smtClean="0"/>
              <a:t>that </a:t>
            </a:r>
            <a:r>
              <a:rPr lang="en-US" dirty="0"/>
              <a:t>comprises approximately 5-9% of renal tubular epithelial tumors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accounting </a:t>
            </a:r>
            <a:r>
              <a:rPr lang="en-US" dirty="0">
                <a:cs typeface="Arial" pitchFamily="34" charset="0"/>
              </a:rPr>
              <a:t>for 3-7% of renal tumors , more common in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males </a:t>
            </a:r>
            <a:r>
              <a:rPr lang="en-US" dirty="0">
                <a:cs typeface="Arial" pitchFamily="34" charset="0"/>
              </a:rPr>
              <a:t>.</a:t>
            </a:r>
            <a:endParaRPr lang="en-US" u="sng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cs typeface="Arial" pitchFamily="34" charset="0"/>
              </a:rPr>
              <a:t>They occur  with RCC in 7-32% of the cases.</a:t>
            </a:r>
          </a:p>
          <a:p>
            <a:pPr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cs typeface="Arial" pitchFamily="34" charset="0"/>
              </a:rPr>
              <a:t>Presentation </a:t>
            </a:r>
            <a:r>
              <a:rPr lang="en-US" dirty="0">
                <a:cs typeface="Arial" pitchFamily="34" charset="0"/>
              </a:rPr>
              <a:t>:83% present as an incidental finding or with flank pain or hematuria</a:t>
            </a:r>
          </a:p>
          <a:p>
            <a:pPr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549275"/>
            <a:ext cx="5148262" cy="6308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g</a:t>
            </a:r>
            <a:r>
              <a:rPr lang="en-US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ross </a:t>
            </a:r>
            <a:r>
              <a:rPr lang="en-US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appearance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mainly unilateral 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can be multiple and bilateral 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Mean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size 4-6cm 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endParaRPr lang="en-US" sz="20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US" sz="20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ar-JO" dirty="0"/>
          </a:p>
        </p:txBody>
      </p:sp>
      <p:pic>
        <p:nvPicPr>
          <p:cNvPr id="12290" name="Picture 2" descr="C:\Users\المقامات\Downloads\renal_oncocytoma-figure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523194" cy="489654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444208" y="2636912"/>
            <a:ext cx="130580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spherical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57628" y="5364226"/>
            <a:ext cx="22787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solitary lesion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2541353"/>
            <a:ext cx="2808312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Well defined fibrous capsule with 10-20% extending into the </a:t>
            </a:r>
            <a:r>
              <a:rPr lang="en-US" sz="2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perinephric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fat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504" y="5527406"/>
            <a:ext cx="3528392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brown with a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central scars but no necrosis.</a:t>
            </a:r>
          </a:p>
        </p:txBody>
      </p:sp>
    </p:spTree>
    <p:extLst>
      <p:ext uri="{BB962C8B-B14F-4D97-AF65-F5344CB8AC3E}">
        <p14:creationId xmlns:p14="http://schemas.microsoft.com/office/powerpoint/2010/main" val="17037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95288" y="4365625"/>
            <a:ext cx="8229600" cy="25257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>
                <a:cs typeface="Arial" pitchFamily="34" charset="0"/>
              </a:rPr>
              <a:t>Histological</a:t>
            </a:r>
            <a:r>
              <a:rPr lang="en-US">
                <a:cs typeface="Arial" pitchFamily="34" charset="0"/>
              </a:rPr>
              <a:t>: organized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eosinophilic cells </a:t>
            </a:r>
            <a:r>
              <a:rPr lang="en-US">
                <a:cs typeface="Arial" pitchFamily="34" charset="0"/>
              </a:rPr>
              <a:t>originating from intercalated cells of  collecting duct , mitoses are rare and they are considered benign ,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not</a:t>
            </a:r>
            <a:r>
              <a:rPr lang="en-US">
                <a:cs typeface="Arial" pitchFamily="34" charset="0"/>
              </a:rPr>
              <a:t> known to metastasize. </a:t>
            </a:r>
          </a:p>
        </p:txBody>
      </p:sp>
      <p:pic>
        <p:nvPicPr>
          <p:cNvPr id="25602" name="صورة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60350"/>
            <a:ext cx="66246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07504" y="0"/>
            <a:ext cx="6552976" cy="83528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Diagnosis</a:t>
            </a:r>
            <a:r>
              <a:rPr lang="en-US" dirty="0"/>
              <a:t> </a:t>
            </a:r>
            <a:r>
              <a:rPr lang="en-US" sz="2400" dirty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oncocytoma </a:t>
            </a:r>
            <a:r>
              <a:rPr lang="en-US" sz="2400" dirty="0">
                <a:solidFill>
                  <a:srgbClr val="FF0000"/>
                </a:solidFill>
              </a:rPr>
              <a:t>cannot</a:t>
            </a:r>
            <a:r>
              <a:rPr lang="en-US" sz="2400" dirty="0"/>
              <a:t> often be distinguished radiologically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from RCC , it may coexist with </a:t>
            </a:r>
            <a:r>
              <a:rPr lang="en-US" sz="2400" dirty="0" smtClean="0"/>
              <a:t>RCC.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rarely  </a:t>
            </a:r>
            <a:r>
              <a:rPr lang="en-US" sz="2400" dirty="0"/>
              <a:t>they exhibit a </a:t>
            </a:r>
            <a:r>
              <a:rPr 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 WHEEL PATTERN</a:t>
            </a:r>
            <a:r>
              <a:rPr lang="en-US" sz="2400" dirty="0" smtClean="0"/>
              <a:t> </a:t>
            </a:r>
            <a:r>
              <a:rPr lang="en-US" sz="2400" dirty="0"/>
              <a:t>on </a:t>
            </a:r>
            <a:r>
              <a:rPr lang="en-US" sz="2400" b="1" dirty="0">
                <a:solidFill>
                  <a:srgbClr val="FF0000"/>
                </a:solidFill>
              </a:rPr>
              <a:t>CT scanning </a:t>
            </a:r>
            <a:r>
              <a:rPr lang="en-US" sz="2400" dirty="0"/>
              <a:t>, </a:t>
            </a:r>
          </a:p>
        </p:txBody>
      </p:sp>
      <p:pic>
        <p:nvPicPr>
          <p:cNvPr id="13314" name="Picture 2" descr="C:\Users\المقامات\Downloads\220px-Onkozytom_der_N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636912"/>
            <a:ext cx="5614708" cy="4193040"/>
          </a:xfrm>
          <a:prstGeom prst="rect">
            <a:avLst/>
          </a:prstGeom>
          <a:noFill/>
        </p:spPr>
      </p:pic>
      <p:pic>
        <p:nvPicPr>
          <p:cNvPr id="6146" name="Picture 2" descr="https://scontent.famm7-1.fna.fbcdn.net/v/t1.15752-9/69312094_756941251426285_5643961114300514304_n.jpg?_nc_cat=100&amp;_nc_oc=AQlytsSY1Hrps6yEYV6iKIAGl-WDCFf7hcHIn9nlN-q-9wrJtkNanc-vNg7FmqMm3Ws&amp;_nc_ht=scontent.famm7-1.fna&amp;oh=793107c40d93836d25a4acd7768a7447&amp;oe=5E12B5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77077"/>
            <a:ext cx="1628180" cy="15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 txBox="1">
            <a:spLocks/>
          </p:cNvSpPr>
          <p:nvPr/>
        </p:nvSpPr>
        <p:spPr>
          <a:xfrm>
            <a:off x="395536" y="188640"/>
            <a:ext cx="8229600" cy="5089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MANAGEMENTS</a:t>
            </a:r>
            <a:endParaRPr kumimoji="0" lang="ar-JO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قوس كبير أيمن 4"/>
          <p:cNvSpPr/>
          <p:nvPr/>
        </p:nvSpPr>
        <p:spPr>
          <a:xfrm rot="16200000">
            <a:off x="3887664" y="-1471226"/>
            <a:ext cx="288552" cy="4680520"/>
          </a:xfrm>
          <a:prstGeom prst="rightBrace">
            <a:avLst>
              <a:gd name="adj1" fmla="val 30040"/>
              <a:gd name="adj2" fmla="val 49399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29208" y="1052736"/>
            <a:ext cx="2458616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HUGE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1052736"/>
            <a:ext cx="1666528" cy="471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SMALL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1512168"/>
            <a:ext cx="3816424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partial/radical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nephrectomy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76056" y="1772816"/>
            <a:ext cx="428396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Minimally </a:t>
            </a:r>
            <a:r>
              <a:rPr lang="en-GB" sz="2800" b="1" spc="150" dirty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invasive techniques </a:t>
            </a:r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1- Radiofrequency </a:t>
            </a:r>
            <a:r>
              <a:rPr lang="en-GB" sz="2800" b="1" spc="150" dirty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ablation (RFA</a:t>
            </a:r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). (less than 3-4cm )</a:t>
            </a:r>
          </a:p>
          <a:p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2-  High </a:t>
            </a:r>
            <a:r>
              <a:rPr lang="en-GB" sz="2800" b="1" spc="150" dirty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intensity focused ultrasound (HIFU</a:t>
            </a:r>
            <a:r>
              <a:rPr lang="en-GB" sz="2800" b="1" spc="150" dirty="0" smtClean="0">
                <a:ln w="11430">
                  <a:solidFill>
                    <a:srgbClr val="990000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). </a:t>
            </a:r>
            <a:r>
              <a:rPr lang="en-GB" b="1" spc="150" dirty="0" smtClean="0">
                <a:ln w="11430">
                  <a:solidFill>
                    <a:srgbClr val="99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 invasive therapeutic techniques that uses non ionizing ultrasonic waves </a:t>
            </a:r>
            <a:endParaRPr lang="en-US" b="1" spc="150" dirty="0">
              <a:ln w="11430">
                <a:solidFill>
                  <a:srgbClr val="99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2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عنوان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>
            <a:normAutofit/>
          </a:bodyPr>
          <a:lstStyle/>
          <a:p>
            <a:r>
              <a:rPr lang="en-US" b="1" u="sng" dirty="0" err="1">
                <a:cs typeface="Arial" pitchFamily="34" charset="0"/>
              </a:rPr>
              <a:t>Angiomyolipoma</a:t>
            </a:r>
            <a:endParaRPr lang="ar-JO" sz="2800" u="sng" dirty="0"/>
          </a:p>
        </p:txBody>
      </p:sp>
      <p:sp>
        <p:nvSpPr>
          <p:cNvPr id="30722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51520" y="4149080"/>
            <a:ext cx="8569076" cy="22865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cs typeface="Arial" pitchFamily="34" charset="0"/>
              </a:rPr>
              <a:t>Rare </a:t>
            </a: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benign </a:t>
            </a:r>
            <a:r>
              <a:rPr lang="en-US" sz="1800" dirty="0" err="1">
                <a:solidFill>
                  <a:srgbClr val="000000"/>
                </a:solidFill>
                <a:cs typeface="Arial" pitchFamily="34" charset="0"/>
              </a:rPr>
              <a:t>clonal</a:t>
            </a: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 pitchFamily="34" charset="0"/>
              </a:rPr>
              <a:t>neoplasms</a:t>
            </a: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800" dirty="0">
                <a:cs typeface="Arial" pitchFamily="34" charset="0"/>
              </a:rPr>
              <a:t>, less than 1% , 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en-US" sz="1800" dirty="0">
                <a:cs typeface="Arial" pitchFamily="34" charset="0"/>
              </a:rPr>
              <a:t>&gt;M,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cs typeface="Arial" pitchFamily="34" charset="0"/>
              </a:rPr>
              <a:t>20% associated with 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tuberous sclerosis</a:t>
            </a:r>
            <a:r>
              <a:rPr lang="en-US" sz="1800" dirty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cs typeface="Arial" pitchFamily="34" charset="0"/>
              </a:rPr>
              <a:t>TS syndrome(autosomal dominant) characterized by mental retardation , epilepsy , adenoma </a:t>
            </a:r>
            <a:r>
              <a:rPr lang="en-US" sz="1800" dirty="0" err="1">
                <a:cs typeface="Arial" pitchFamily="34" charset="0"/>
              </a:rPr>
              <a:t>sebaceum</a:t>
            </a:r>
            <a:r>
              <a:rPr lang="en-US" sz="1800" dirty="0">
                <a:cs typeface="Arial" pitchFamily="34" charset="0"/>
              </a:rPr>
              <a:t> , and other hamartomas (mean age 30) 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cs typeface="Arial" pitchFamily="34" charset="0"/>
              </a:rPr>
              <a:t>frequently , AMLs are 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multifocal and bilateral</a:t>
            </a:r>
            <a:r>
              <a:rPr lang="en-US" sz="1800" dirty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cs typeface="Arial" pitchFamily="34" charset="0"/>
              </a:rPr>
              <a:t>Solitary AMLs are more frequently found in the right kidney.</a:t>
            </a:r>
            <a:endParaRPr lang="ar-JO" sz="1800" dirty="0"/>
          </a:p>
          <a:p>
            <a:pPr>
              <a:buFont typeface="Wingdings" pitchFamily="2" charset="2"/>
              <a:buChar char="Ø"/>
            </a:pPr>
            <a:endParaRPr lang="en-US" sz="18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ar-JO" sz="1800" dirty="0"/>
          </a:p>
        </p:txBody>
      </p:sp>
      <p:pic>
        <p:nvPicPr>
          <p:cNvPr id="4" name="Picture 2" descr="C:\Users\المقامات\Downloads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11861" y="656693"/>
            <a:ext cx="2160241" cy="367240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759636" y="357301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ANGIO= Blood vessels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91766" y="3533978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MYO= smooth muscle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78793" y="2957914"/>
            <a:ext cx="24482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LIP= Adipose tissue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07950" y="188913"/>
            <a:ext cx="9010650" cy="64801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Presentation: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0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incidental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finding &gt;50% on US and CT, they may present 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with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flank pain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palpable mass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,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or painless </a:t>
            </a:r>
            <a:r>
              <a:rPr lang="en-US" sz="3000" dirty="0" err="1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haematuria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Massive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and life-threatening retroperitoneal bleeding occurs in up to 10% of cases </a:t>
            </a:r>
            <a:r>
              <a:rPr lang="en-US" sz="3000" u="sng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(</a:t>
            </a:r>
            <a:r>
              <a:rPr lang="en-US" sz="3000" u="sng" dirty="0" err="1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Wunderlich's</a:t>
            </a:r>
            <a:r>
              <a:rPr lang="en-US" sz="3000" u="sng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syndrome</a:t>
            </a:r>
            <a:r>
              <a:rPr lang="en-US" sz="3000" u="sng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).</a:t>
            </a:r>
            <a:r>
              <a:rPr lang="en-US" sz="3200" dirty="0"/>
              <a:t>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spontaneous,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nontraumatic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renal hemorrhage confined to the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subcapsular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perirenal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space. It may be the first manifestation of a renal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angiomyolipoma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(AML), or rupture of renal artery or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intraparechymal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aneurysm</a:t>
            </a:r>
            <a:endParaRPr lang="en-US" sz="1900" u="sng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 </a:t>
            </a:r>
            <a:endParaRPr lang="en-US" sz="30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Pregnant women appear to be at an  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increased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risk for hemorrhage 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20880" cy="52897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Renal cyst :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most common </a:t>
            </a:r>
            <a:r>
              <a:rPr lang="en-GB" dirty="0"/>
              <a:t>(70%) are simple cysts, present in &gt;50% of those aged &gt;50y.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Rarely </a:t>
            </a:r>
            <a:r>
              <a:rPr lang="en-GB" dirty="0"/>
              <a:t>symptomatic, </a:t>
            </a:r>
            <a:r>
              <a:rPr lang="en-GB" dirty="0" smtClean="0"/>
              <a:t>usually incidental finding on abdominal imaging </a:t>
            </a:r>
          </a:p>
          <a:p>
            <a:pPr marL="4572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-252536" y="4077072"/>
            <a:ext cx="8229600" cy="2049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G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ross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appearance</a:t>
            </a:r>
            <a:r>
              <a:rPr lang="en-US" dirty="0" smtClean="0">
                <a:cs typeface="Arial" pitchFamily="34" charset="0"/>
              </a:rPr>
              <a:t>: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33795" name="Picture 2" descr="C:\Users\ALLA\Desktop\getpic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554355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مربع نص 4"/>
          <p:cNvSpPr txBox="1">
            <a:spLocks noChangeArrowheads="1"/>
          </p:cNvSpPr>
          <p:nvPr/>
        </p:nvSpPr>
        <p:spPr bwMode="auto">
          <a:xfrm>
            <a:off x="365531" y="332656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parajita" pitchFamily="34" charset="0"/>
                <a:cs typeface="Aparajita" pitchFamily="34" charset="0"/>
              </a:rPr>
              <a:t>AML is composed of </a:t>
            </a:r>
            <a:r>
              <a:rPr lang="en-GB" sz="3600" b="1" u="sng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PERIVASCULAR </a:t>
            </a:r>
            <a:r>
              <a:rPr lang="en-GB" sz="3600" b="1" dirty="0" err="1" smtClean="0">
                <a:latin typeface="Aparajita" pitchFamily="34" charset="0"/>
                <a:cs typeface="Aparajita" pitchFamily="34" charset="0"/>
              </a:rPr>
              <a:t>epithelioid</a:t>
            </a:r>
            <a:r>
              <a:rPr lang="en-GB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GB" sz="3600" b="1" dirty="0">
                <a:latin typeface="Aparajita" pitchFamily="34" charset="0"/>
                <a:cs typeface="Aparajita" pitchFamily="34" charset="0"/>
              </a:rPr>
              <a:t>cells (PEC) </a:t>
            </a:r>
            <a:r>
              <a:rPr lang="en-US" sz="3600" b="1" dirty="0">
                <a:latin typeface="Aparajita" pitchFamily="34" charset="0"/>
                <a:cs typeface="Aparajita" pitchFamily="34" charset="0"/>
              </a:rPr>
              <a:t> </a:t>
            </a:r>
            <a:endParaRPr lang="ar-JO" sz="3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3968" y="5589240"/>
            <a:ext cx="317984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a well circumscribed lump of fat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91880" y="3645024"/>
            <a:ext cx="16324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non-capsulated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12160" y="3429000"/>
            <a:ext cx="262424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oval, yellow to gray tumor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8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620713"/>
            <a:ext cx="8229600" cy="5903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Management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1- </a:t>
            </a:r>
            <a:r>
              <a:rPr lang="en-US" dirty="0"/>
              <a:t>asymptomatic AMLs can be followed with serial US if &lt;4 cm 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2- </a:t>
            </a:r>
            <a:r>
              <a:rPr lang="en-US" dirty="0"/>
              <a:t>symptomatic AMLs (bleeding) or &gt;4 cm should be treated surgically or by embolization.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dirty="0"/>
              <a:t>emergency nephrectomy or selective renal artery embolization may be life saving 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dirty="0"/>
              <a:t>in patient with TS , in whom multiple bilateral lesions are present , conservation treatment should be attempted .</a:t>
            </a:r>
          </a:p>
          <a:p>
            <a:pPr fontAlgn="auto">
              <a:spcAft>
                <a:spcPts val="0"/>
              </a:spcAft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88640"/>
            <a:ext cx="9144000" cy="54006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cs typeface="Arial" pitchFamily="34" charset="0"/>
              </a:rPr>
              <a:t>Investigation :</a:t>
            </a:r>
          </a:p>
          <a:p>
            <a:pPr marL="0" indent="0">
              <a:defRPr/>
            </a:pPr>
            <a:endParaRPr lang="en-GB" b="1" dirty="0" smtClean="0"/>
          </a:p>
          <a:p>
            <a:pPr marL="0" indent="0">
              <a:defRPr/>
            </a:pPr>
            <a:r>
              <a:rPr lang="en-GB" b="1" dirty="0" smtClean="0"/>
              <a:t>Ultrasound</a:t>
            </a:r>
            <a:r>
              <a:rPr lang="en-GB" dirty="0" smtClean="0"/>
              <a:t> reflects </a:t>
            </a:r>
            <a:r>
              <a:rPr lang="en-GB" dirty="0"/>
              <a:t>from fat, hence a characteristic bright echo pattern. This does not cast an ‘acoustic shadow’ beyond, helping to distinguish an AML from a calculus.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shows fatty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low density in 86% of AMLs</a:t>
            </a:r>
            <a:endParaRPr lang="en-US" sz="24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8" y="3861048"/>
            <a:ext cx="5110211" cy="2996951"/>
          </a:xfrm>
          <a:prstGeom prst="rect">
            <a:avLst/>
          </a:prstGeom>
        </p:spPr>
      </p:pic>
      <p:pic>
        <p:nvPicPr>
          <p:cNvPr id="11266" name="Picture 2" descr="C:\Users\المقامات\Downloads\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923928" cy="2937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8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HAR HLAL\Desktop\69341175_411191659601785_40089405258339450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5" y="0"/>
            <a:ext cx="9041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3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" y="7923"/>
            <a:ext cx="9143999" cy="68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2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70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عنوان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12511" cy="1143000"/>
          </a:xfrm>
        </p:spPr>
        <p:txBody>
          <a:bodyPr/>
          <a:lstStyle/>
          <a:p>
            <a:r>
              <a:rPr lang="en-US" b="1" u="sng" dirty="0">
                <a:cs typeface="Times New Roman" pitchFamily="18" charset="0"/>
              </a:rPr>
              <a:t>Renal adenoma</a:t>
            </a:r>
            <a:endParaRPr lang="ar-JO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9144000" cy="522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Renal adenomas are the </a:t>
            </a:r>
            <a:r>
              <a:rPr lang="en-US" sz="2400" dirty="0">
                <a:solidFill>
                  <a:srgbClr val="FF0000"/>
                </a:solidFill>
              </a:rPr>
              <a:t>most common </a:t>
            </a:r>
            <a:r>
              <a:rPr lang="en-US" sz="2400" dirty="0"/>
              <a:t>form of benign renal tumor . Their cause is unknown. incidence </a:t>
            </a:r>
            <a:r>
              <a:rPr lang="en-US" sz="2400" dirty="0">
                <a:solidFill>
                  <a:srgbClr val="FF0000"/>
                </a:solidFill>
              </a:rPr>
              <a:t>increase with age</a:t>
            </a:r>
            <a:r>
              <a:rPr lang="en-US" sz="2400" dirty="0"/>
              <a:t> 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It is traditionally classified into three distinct types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1-renal </a:t>
            </a:r>
            <a:r>
              <a:rPr lang="en-US" sz="2400" dirty="0">
                <a:solidFill>
                  <a:srgbClr val="FF0000"/>
                </a:solidFill>
              </a:rPr>
              <a:t>papillary</a:t>
            </a:r>
            <a:r>
              <a:rPr lang="en-US" sz="2400" dirty="0"/>
              <a:t> adenoma (the most common renal epithelial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    neoplasm 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2-renal </a:t>
            </a:r>
            <a:r>
              <a:rPr lang="en-US" sz="2400" dirty="0">
                <a:solidFill>
                  <a:srgbClr val="FF0000"/>
                </a:solidFill>
              </a:rPr>
              <a:t>tubular</a:t>
            </a:r>
            <a:r>
              <a:rPr lang="en-US" sz="2400" dirty="0"/>
              <a:t> adenoma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3-</a:t>
            </a:r>
            <a:r>
              <a:rPr lang="en-US" sz="2400" dirty="0">
                <a:solidFill>
                  <a:srgbClr val="FF0000"/>
                </a:solidFill>
              </a:rPr>
              <a:t>alveolar</a:t>
            </a:r>
            <a:r>
              <a:rPr lang="en-US" sz="2400" dirty="0"/>
              <a:t> renal adenoma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i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endParaRPr lang="ar-JO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59766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7 – 23 % at autopsy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:F = 3:1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/>
              <a:t>Cytogenetics</a:t>
            </a:r>
            <a:r>
              <a:rPr lang="en-US" dirty="0"/>
              <a:t> : which may exhibit </a:t>
            </a:r>
            <a:r>
              <a:rPr lang="en-US" i="1" dirty="0"/>
              <a:t>trisomy of chromosome </a:t>
            </a:r>
            <a:r>
              <a:rPr lang="en-US" i="1" dirty="0">
                <a:solidFill>
                  <a:srgbClr val="FF0000"/>
                </a:solidFill>
              </a:rPr>
              <a:t>7 &amp; 17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 small cortical lesion &lt; 1 cm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Rarely</a:t>
            </a:r>
            <a:r>
              <a:rPr lang="en-US" dirty="0"/>
              <a:t> symptomatic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</p:txBody>
      </p:sp>
      <p:pic>
        <p:nvPicPr>
          <p:cNvPr id="5122" name="Picture 2" descr="C:\Users\SAHAR HLAL\Desktop\68938941_347241516152404_82080332941099008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58"/>
            <a:ext cx="7776864" cy="37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33375"/>
            <a:ext cx="6335712" cy="3816350"/>
          </a:xfrm>
        </p:spPr>
      </p:pic>
      <p:sp>
        <p:nvSpPr>
          <p:cNvPr id="19459" name="مربع نص 6"/>
          <p:cNvSpPr txBox="1">
            <a:spLocks noChangeArrowheads="1"/>
          </p:cNvSpPr>
          <p:nvPr/>
        </p:nvSpPr>
        <p:spPr bwMode="auto">
          <a:xfrm>
            <a:off x="1331913" y="4508500"/>
            <a:ext cx="76325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gross appearance : 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solid</a:t>
            </a:r>
            <a:r>
              <a:rPr lang="en-US" sz="2800" dirty="0">
                <a:latin typeface="Calibri" pitchFamily="34" charset="0"/>
              </a:rPr>
              <a:t> ,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non-capsulated</a:t>
            </a:r>
            <a:r>
              <a:rPr lang="en-US" sz="2800" dirty="0">
                <a:latin typeface="Calibri" pitchFamily="34" charset="0"/>
              </a:rPr>
              <a:t> kidney tumor, and are typically </a:t>
            </a:r>
            <a:r>
              <a:rPr lang="en-US" sz="2800" dirty="0" smtClean="0">
                <a:latin typeface="Calibri" pitchFamily="34" charset="0"/>
              </a:rPr>
              <a:t>small.</a:t>
            </a:r>
            <a:endParaRPr lang="en-US" sz="2800" dirty="0">
              <a:latin typeface="Calibri" pitchFamily="34" charset="0"/>
            </a:endParaRPr>
          </a:p>
          <a:p>
            <a:pPr algn="l"/>
            <a:r>
              <a:rPr lang="en-US" sz="2800" dirty="0">
                <a:latin typeface="Calibri" pitchFamily="34" charset="0"/>
              </a:rPr>
              <a:t>                 </a:t>
            </a:r>
            <a:r>
              <a:rPr lang="en-US" sz="2800" dirty="0"/>
              <a:t> Majority are solitary but may be multifocal</a:t>
            </a:r>
            <a:endParaRPr lang="en-US" sz="2800" dirty="0">
              <a:latin typeface="Calibri" pitchFamily="34" charset="0"/>
            </a:endParaRPr>
          </a:p>
          <a:p>
            <a:endParaRPr lang="ar-JO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68313" y="5013325"/>
            <a:ext cx="8207375" cy="18446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cs typeface="Arial" pitchFamily="34" charset="0"/>
              </a:rPr>
              <a:t>Histological : organized cells with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no atypia </a:t>
            </a:r>
            <a:r>
              <a:rPr lang="en-US">
                <a:cs typeface="Arial" pitchFamily="34" charset="0"/>
              </a:rPr>
              <a:t>or little atypia</a:t>
            </a:r>
            <a:endParaRPr lang="ar-JO" u="sng"/>
          </a:p>
        </p:txBody>
      </p:sp>
      <p:pic>
        <p:nvPicPr>
          <p:cNvPr id="20482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692150"/>
            <a:ext cx="444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208912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tx2"/>
                </a:solidFill>
              </a:rPr>
              <a:t>Etiology </a:t>
            </a:r>
            <a:r>
              <a:rPr lang="en-US" sz="3900" b="1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charset="2"/>
              <a:buChar char="q"/>
            </a:pP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Developmental - </a:t>
            </a:r>
            <a:r>
              <a:rPr lang="en-US" dirty="0" err="1"/>
              <a:t>Multicystic</a:t>
            </a:r>
            <a:r>
              <a:rPr lang="en-US" dirty="0"/>
              <a:t> dysplastic kidney (MCDK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/>
              <a:t>Genetic Autosomal recessive polycystic kidney disease (ARPKD),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massive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kidneys with early renal failure in children associated with hepatic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disease and blood vessels of brain and heart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autosomal </a:t>
            </a:r>
            <a:r>
              <a:rPr lang="en-US" dirty="0"/>
              <a:t>dominant polycystic kidney disease (ADPKD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progressive bilateral disease leading to hypertension and renal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fallure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associated with hepatic cysts and cerebral aneurysms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23850" y="765175"/>
            <a:ext cx="8229600" cy="5616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Adenoma cells </a:t>
            </a:r>
            <a:r>
              <a:rPr lang="en-US" dirty="0">
                <a:solidFill>
                  <a:srgbClr val="FF0000"/>
                </a:solidFill>
              </a:rPr>
              <a:t>look much like low-grade RCC cells </a:t>
            </a:r>
            <a:r>
              <a:rPr lang="en-US" dirty="0"/>
              <a:t>under a microscope. In fact, while they are considered benign, there is presently no known cellular classification to differentiate them from RCCs. Many researchers and physicians regard them as early stage </a:t>
            </a:r>
            <a:r>
              <a:rPr lang="en-US" dirty="0" err="1"/>
              <a:t>precancers</a:t>
            </a:r>
            <a:r>
              <a:rPr lang="en-US" dirty="0"/>
              <a:t>, to be treated accordingly.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 Controversy as to whether this represent benign or pre-malignant neoplasm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Incidental finding on CT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33600"/>
            <a:ext cx="8642350" cy="15430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Other rare tumors</a:t>
            </a:r>
            <a:r>
              <a:rPr lang="en-US" dirty="0"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Leiomyoma</a:t>
            </a:r>
            <a:endParaRPr lang="en-US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Hemangioma</a:t>
            </a:r>
            <a:endParaRPr lang="en-US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Lipoma</a:t>
            </a:r>
            <a:endParaRPr lang="en-US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Juxtaglomerular</a:t>
            </a:r>
            <a:r>
              <a:rPr lang="en-US" dirty="0">
                <a:cs typeface="Arial" pitchFamily="34" charset="0"/>
              </a:rPr>
              <a:t> cell tumors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Fibroma</a:t>
            </a:r>
            <a:r>
              <a:rPr lang="en-US" dirty="0"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cs typeface="Arial" pitchFamily="34" charset="0"/>
              </a:rPr>
              <a:t>Rhabdomyoma</a:t>
            </a:r>
            <a:r>
              <a:rPr lang="en-US" dirty="0"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403648" y="1988840"/>
            <a:ext cx="6400800" cy="347472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6"/>
                </a:solidFill>
              </a:rPr>
              <a:t>Thank you </a:t>
            </a:r>
            <a:endParaRPr lang="en-US" sz="8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1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Malignant renal tumors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2960" y="4653136"/>
            <a:ext cx="6557352" cy="1421651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accent2">
                    <a:lumMod val="75000"/>
                  </a:schemeClr>
                </a:solidFill>
              </a:rPr>
              <a:t>Done by: Batool Al Hbaishan   </a:t>
            </a:r>
            <a:endParaRPr lang="ar-JO" sz="3600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1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0937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543800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Renal cell neoplasms </a:t>
            </a:r>
            <a:endParaRPr lang="ar-JO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845734"/>
            <a:ext cx="7971224" cy="4023360"/>
          </a:xfrm>
        </p:spPr>
        <p:txBody>
          <a:bodyPr>
            <a:normAutofit/>
          </a:bodyPr>
          <a:lstStyle/>
          <a:p>
            <a:pPr marL="640080" indent="-571500" algn="justLow" rtl="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Malignant renal tumors 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40030" indent="-171450" algn="justLow" rtl="0">
              <a:buFont typeface="Wingdings" panose="05000000000000000000" pitchFamily="2" charset="2"/>
              <a:buChar char="§"/>
            </a:pPr>
            <a:endParaRPr lang="en-US" sz="900" dirty="0" smtClean="0">
              <a:solidFill>
                <a:srgbClr val="00B050"/>
              </a:solidFill>
            </a:endParaRPr>
          </a:p>
          <a:p>
            <a:pPr marL="640080" indent="-571500" algn="justLow" rtl="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Renal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cell carcinoma </a:t>
            </a:r>
          </a:p>
          <a:p>
            <a:pPr marL="640080" indent="-571500" algn="justLow" rtl="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Nephroblastoma (wilm’s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tumor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640080" indent="-571500" algn="justLow" rtl="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Neuroblastoma </a:t>
            </a:r>
          </a:p>
          <a:p>
            <a:pPr marL="2248640" lvl="8" indent="-571500" algn="justLow" rtl="0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B050"/>
              </a:solidFill>
            </a:endParaRPr>
          </a:p>
          <a:p>
            <a:pPr marL="525780" indent="-457200" algn="justLow" rtl="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8" y="116632"/>
            <a:ext cx="7920880" cy="137394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hypernephroma/ Grawitz’s tumor ) </a:t>
            </a:r>
            <a:endParaRPr lang="ar-JO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11" y="1889448"/>
            <a:ext cx="8702089" cy="496855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commonest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renal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renal malignancies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constituting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2–3%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cancer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lethal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urological tumours, approximately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dying of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in </a:t>
            </a:r>
            <a:r>
              <a:rPr lang="en-US" sz="2400" b="1" dirty="0">
                <a:solidFill>
                  <a:srgbClr val="0070C0"/>
                </a:solidFill>
              </a:rPr>
              <a:t>males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(M:F = 2:1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of sporadic RCC is between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50–70y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age.</a:t>
            </a:r>
          </a:p>
          <a:p>
            <a:pPr marL="68580" indent="0" algn="l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4485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Risk factor </a:t>
            </a:r>
            <a:endParaRPr lang="ar-J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707169"/>
            <a:ext cx="8496943" cy="4535594"/>
          </a:xfrm>
        </p:spPr>
        <p:txBody>
          <a:bodyPr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ü"/>
            </a:pPr>
            <a:endParaRPr lang="en-US" sz="800" b="1" dirty="0" smtClean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Smoking cigarettes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doubles the risk of developing kidney cancer. </a:t>
            </a:r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Gender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0070C0"/>
                </a:solidFill>
              </a:rPr>
              <a:t>Men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2 to 3 times more likely to develop kidney cancer than women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endParaRPr lang="en-US" sz="800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Race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 people have higher rates of kidney cancer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Kidney cancer is typically found in adults and is usually diagnosed between the ages </a:t>
            </a:r>
            <a:r>
              <a:rPr lang="en-US" sz="2400" b="1" dirty="0">
                <a:solidFill>
                  <a:srgbClr val="FF0000"/>
                </a:solidFill>
              </a:rPr>
              <a:t>of 50 and 70</a:t>
            </a:r>
            <a:r>
              <a:rPr lang="en-US" sz="24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26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3" cy="468052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Nutrition 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weight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Research has often shown a link between kidney cancer and 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obesity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vitamins A, C, E, and fruit and vegetable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consumption are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protective</a:t>
            </a:r>
            <a:r>
              <a:rPr lang="en-US" sz="2400" b="1" dirty="0" smtClean="0"/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blood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pressure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Overuse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certain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medications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esp.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Painkillers containing phenacetin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Diuretics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analgesic pain pills, such as aspirin, acetaminophen, and ibuprofen, have also been linked to kidney cancer.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with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and cadmium exposure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Chronic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kidney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6498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/>
              <a:t>Cysts associated with systemic disease 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accent6"/>
                </a:solidFill>
              </a:rPr>
              <a:t>- </a:t>
            </a:r>
            <a:r>
              <a:rPr lang="en-US" dirty="0">
                <a:solidFill>
                  <a:schemeClr val="accent6"/>
                </a:solidFill>
              </a:rPr>
              <a:t>Von </a:t>
            </a:r>
            <a:r>
              <a:rPr lang="en-US" dirty="0" err="1">
                <a:solidFill>
                  <a:schemeClr val="accent6"/>
                </a:solidFill>
              </a:rPr>
              <a:t>Hippel-Lindau</a:t>
            </a:r>
            <a:r>
              <a:rPr lang="en-US" dirty="0">
                <a:solidFill>
                  <a:schemeClr val="accent6"/>
                </a:solidFill>
              </a:rPr>
              <a:t> syndrome (VHLS),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renal cysts, cerebellar and retinal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hemangioblastomas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pancreatic and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epididymal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cysts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30-40% incidence of renal cell carcinoma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tuberous sclerosis (TS)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Autosomal dominant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syndrom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charactrized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by mental retardation 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epliepsy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, adenoma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sebacaum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, and other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hamartomas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q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 Acquired Simple cysts, acquired cystic renal disease, medullary sponge kidney (MSK):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dilatations of the collecting ducts usually benign course, but predispose to calcium phosphate stones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Malignancy Cystic renal cell carcinoma (RCC)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53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844824"/>
            <a:ext cx="7543801" cy="4023360"/>
          </a:xfrm>
        </p:spPr>
        <p:txBody>
          <a:bodyPr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ü"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Long-term dialysis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Family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 of kidney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cancer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People who have first-degree relatives with kidney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cancer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an increased risk of developing 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Anatomical risk factors include</a:t>
            </a:r>
            <a:r>
              <a:rPr lang="en-US" sz="2800" b="1" u="sng" dirty="0">
                <a:solidFill>
                  <a:srgbClr val="C00000"/>
                </a:solidFill>
              </a:rPr>
              <a:t> polycystic and horseshoe kidneys.</a:t>
            </a:r>
            <a:endParaRPr lang="ar-JO" sz="2800" b="1" u="sng" dirty="0">
              <a:solidFill>
                <a:srgbClr val="C0000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Renal cell carcinoma </a:t>
            </a:r>
            <a:br>
              <a:rPr lang="en-US" dirty="0"/>
            </a:br>
            <a:r>
              <a:rPr lang="en-US" dirty="0"/>
              <a:t>etiology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62" y="1916832"/>
            <a:ext cx="8447796" cy="4643967"/>
          </a:xfrm>
        </p:spPr>
        <p:txBody>
          <a:bodyPr>
            <a:normAutofit fontScale="25000" lnSpcReduction="20000"/>
          </a:bodyPr>
          <a:lstStyle/>
          <a:p>
            <a:pPr marL="68580" indent="0" algn="l">
              <a:buNone/>
            </a:pPr>
            <a:r>
              <a:rPr lang="en-US" sz="12800" b="1" dirty="0" smtClean="0">
                <a:solidFill>
                  <a:srgbClr val="CA85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:</a:t>
            </a:r>
            <a:endParaRPr lang="ar-JO" sz="16000" b="1" u="sng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l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**</a:t>
            </a:r>
            <a:r>
              <a:rPr lang="en-US" sz="1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Clear </a:t>
            </a:r>
            <a:r>
              <a:rPr lang="en-US" sz="11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 renal cell </a:t>
            </a:r>
            <a:r>
              <a:rPr lang="en-US" sz="1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carcinoma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None/>
            </a:pP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This 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associated with deletion of chromosome 3p and/or 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mutations 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VHL gene.</a:t>
            </a:r>
          </a:p>
          <a:p>
            <a:pPr algn="l">
              <a:buNone/>
            </a:pPr>
            <a:r>
              <a:rPr lang="en-US" sz="11200" dirty="0" smtClean="0">
                <a:solidFill>
                  <a:srgbClr val="C00000"/>
                </a:solidFill>
              </a:rPr>
              <a:t>   </a:t>
            </a:r>
            <a:r>
              <a:rPr lang="en-US" sz="11200" u="sng" dirty="0" smtClean="0">
                <a:solidFill>
                  <a:srgbClr val="C00000"/>
                </a:solidFill>
              </a:rPr>
              <a:t> Von </a:t>
            </a:r>
            <a:r>
              <a:rPr lang="en-US" sz="11200" u="sng" dirty="0">
                <a:solidFill>
                  <a:srgbClr val="C00000"/>
                </a:solidFill>
              </a:rPr>
              <a:t>Hippel–Lindau (VHL) syndrome</a:t>
            </a:r>
          </a:p>
          <a:p>
            <a:pPr algn="l">
              <a:buNone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Half of individuals with this </a:t>
            </a:r>
            <a:r>
              <a:rPr lang="en-US" sz="9600" u="sng" dirty="0">
                <a:solidFill>
                  <a:schemeClr val="accent1">
                    <a:lumMod val="75000"/>
                  </a:schemeClr>
                </a:solidFill>
              </a:rPr>
              <a:t>autosomal dominant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 syndrome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characterized by pheochromocytoma, renal and pancreatic cysts, and cerebellar hemangioblastoma,</a:t>
            </a:r>
          </a:p>
          <a:p>
            <a:pPr algn="l">
              <a:buNone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RCC, often</a:t>
            </a:r>
            <a:r>
              <a:rPr lang="en-US" sz="9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600" b="1" u="sng" dirty="0">
                <a:solidFill>
                  <a:schemeClr val="accent1">
                    <a:lumMod val="75000"/>
                  </a:schemeClr>
                </a:solidFill>
              </a:rPr>
              <a:t>bilateral and multifocal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None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Patients typically present </a:t>
            </a:r>
            <a:r>
              <a:rPr lang="en-US" sz="9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9600" b="1" u="sng" dirty="0">
                <a:solidFill>
                  <a:schemeClr val="accent1">
                    <a:lumMod val="75000"/>
                  </a:schemeClr>
                </a:solidFill>
              </a:rPr>
              <a:t>third, fourth, or fifth decades</a:t>
            </a:r>
            <a:r>
              <a:rPr lang="en-US" sz="5400" u="sng" dirty="0"/>
              <a:t>.</a:t>
            </a:r>
            <a:endParaRPr lang="en-US" sz="5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11560" y="1988840"/>
            <a:ext cx="7543801" cy="4023360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rgbClr val="C00000"/>
                </a:solidFill>
              </a:rPr>
              <a:t>Chromophobe</a:t>
            </a:r>
            <a:r>
              <a:rPr lang="en-US" sz="2400" b="1" u="sng" dirty="0">
                <a:solidFill>
                  <a:srgbClr val="C00000"/>
                </a:solidFill>
              </a:rPr>
              <a:t> RCC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 result of loss of chromosome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</a:rPr>
              <a:t>A papillary variant of RCC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also has an autosomal dominant familial component, characterized by trisomy 7 and 17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</a:rPr>
              <a:t>Tuberous sclerosis complex (TSC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is a genetic condition associated with changes in the skin, brain, kidney, and heart. People with TSC also have an increased risk of developing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angiomyolipomas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kidney and kidney cancer</a:t>
            </a:r>
            <a:endParaRPr lang="ar-JO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4" y="1916832"/>
            <a:ext cx="8964486" cy="4536504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</a:rPr>
              <a:t>Origin </a:t>
            </a:r>
            <a:r>
              <a:rPr lang="en-US" sz="4000" b="1" u="sng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RCC is adenocarcinoma of the renal cortex,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arise from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Epithelium of proximal convoluted tubules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C2660A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300" b="1" u="sng" dirty="0" smtClean="0">
                <a:solidFill>
                  <a:schemeClr val="accent3">
                    <a:lumMod val="75000"/>
                  </a:schemeClr>
                </a:solidFill>
              </a:rPr>
              <a:t>Site </a:t>
            </a:r>
            <a:r>
              <a:rPr lang="en-US" sz="4300" b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l" rtl="0">
              <a:buNone/>
            </a:pPr>
            <a:r>
              <a:rPr lang="en-US" sz="2800" dirty="0"/>
              <a:t>   Usually </a:t>
            </a:r>
            <a:r>
              <a:rPr lang="en-US" sz="2800" b="1" u="sng" dirty="0"/>
              <a:t>unilateral</a:t>
            </a:r>
            <a:r>
              <a:rPr lang="en-US" sz="2800" dirty="0"/>
              <a:t> mainly from upper pole.</a:t>
            </a:r>
          </a:p>
          <a:p>
            <a:pPr algn="l" rtl="0"/>
            <a:r>
              <a:rPr lang="en-US" sz="2800" dirty="0"/>
              <a:t>   </a:t>
            </a:r>
            <a:r>
              <a:rPr lang="en-US" sz="2800" dirty="0" smtClean="0"/>
              <a:t>**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Bilateral tumor (1-2%) 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Von-Hippel Lindau disease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hereditary papillary renal  carcinoma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864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11" y="688626"/>
            <a:ext cx="7543800" cy="1162725"/>
          </a:xfrm>
        </p:spPr>
        <p:txBody>
          <a:bodyPr>
            <a:normAutofit fontScale="90000"/>
          </a:bodyPr>
          <a:lstStyle/>
          <a:p>
            <a:pPr marL="685800" indent="-685800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picture </a:t>
            </a:r>
            <a:r>
              <a:rPr lang="en-US" b="1" dirty="0">
                <a:solidFill>
                  <a:srgbClr val="C2660A"/>
                </a:solidFill>
              </a:rPr>
              <a:t>:</a:t>
            </a:r>
            <a:r>
              <a:rPr lang="ar-SA" b="1" dirty="0">
                <a:solidFill>
                  <a:srgbClr val="C2660A"/>
                </a:solidFill>
              </a:rPr>
              <a:t/>
            </a:r>
            <a:br>
              <a:rPr lang="ar-SA" b="1" dirty="0">
                <a:solidFill>
                  <a:srgbClr val="C2660A"/>
                </a:solidFill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1033" y="1880762"/>
            <a:ext cx="8533455" cy="446358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Mass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(mainly from upper pole of kidney) infiltrating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area of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hemorrhage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,necrosis and scarring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C000"/>
                </a:solidFill>
              </a:rPr>
              <a:t>golden </a:t>
            </a:r>
            <a:r>
              <a:rPr lang="en-US" sz="2400" b="1" dirty="0">
                <a:solidFill>
                  <a:srgbClr val="FFC000"/>
                </a:solidFill>
              </a:rPr>
              <a:t>yellow color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due to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lipid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circumscribed by a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pseudocapsule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compressed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7-20% are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multifocal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,10–20% contain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calcification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10–25% contain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cysts or are predominantly cystic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invades the </a:t>
            </a:r>
            <a:r>
              <a:rPr lang="en-US" sz="2800" u="sng" dirty="0">
                <a:solidFill>
                  <a:srgbClr val="7030A0"/>
                </a:solidFill>
              </a:rPr>
              <a:t>pelvis early, capsule late</a:t>
            </a:r>
          </a:p>
          <a:p>
            <a:pPr>
              <a:buFont typeface="Wingdings" panose="05000000000000000000" pitchFamily="2" charset="2"/>
              <a:buChar char="§"/>
            </a:pPr>
            <a:endParaRPr lang="ar-J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379854"/>
            <a:ext cx="7543800" cy="1450757"/>
          </a:xfrm>
        </p:spPr>
        <p:txBody>
          <a:bodyPr/>
          <a:lstStyle/>
          <a:p>
            <a:pPr marL="685800" indent="-685800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picture :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Adenocarcinoma</a:t>
            </a: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/>
            <a:r>
              <a:rPr lang="en-US" sz="2800" b="1" dirty="0">
                <a:solidFill>
                  <a:srgbClr val="FF0000"/>
                </a:solidFill>
              </a:rPr>
              <a:t>a. Cells: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clear cell type  </a:t>
            </a:r>
            <a:r>
              <a:rPr lang="en-US" sz="2400" b="1" dirty="0"/>
              <a:t>(due to lipid, cholesterol and glycogen content)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or granular cell type </a:t>
            </a:r>
            <a:r>
              <a:rPr lang="en-US" sz="2400" b="1" dirty="0"/>
              <a:t>(due to increased mitochondria in the cytoplasm of the cell </a:t>
            </a:r>
            <a:r>
              <a:rPr lang="en-US" sz="2400" b="1" dirty="0" smtClean="0"/>
              <a:t>).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800" b="1" dirty="0"/>
          </a:p>
          <a:p>
            <a:pPr marL="1951460" lvl="8" indent="-342900" algn="l"/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 Vascular CT. </a:t>
            </a:r>
            <a:endParaRPr lang="ar-SA" sz="2800" b="1" dirty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09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394977"/>
            <a:ext cx="7543800" cy="14507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Spread :</a:t>
            </a:r>
            <a:br>
              <a:rPr lang="en-US" b="1" dirty="0">
                <a:solidFill>
                  <a:srgbClr val="FF0000"/>
                </a:solidFill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24756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By </a:t>
            </a:r>
            <a:r>
              <a:rPr lang="en-US" sz="2800" u="sng" dirty="0">
                <a:solidFill>
                  <a:srgbClr val="C00000"/>
                </a:solidFill>
              </a:rPr>
              <a:t>Direct</a:t>
            </a:r>
            <a:r>
              <a:rPr lang="en-US" sz="2800" dirty="0"/>
              <a:t> extension to adrenal gland (7.5% in tumors &gt;5 cm), through the renal capsule, into the renal vein , inferior vena cava (IVC), right atrium </a:t>
            </a:r>
            <a:endParaRPr lang="en-US" sz="2800" dirty="0" smtClean="0"/>
          </a:p>
          <a:p>
            <a:pPr algn="l" rtl="0">
              <a:buNone/>
            </a:pPr>
            <a:endParaRPr lang="en-US" sz="800" dirty="0"/>
          </a:p>
          <a:p>
            <a:pPr algn="l" rtl="0">
              <a:buNone/>
            </a:pPr>
            <a:r>
              <a:rPr lang="en-US" sz="2800" dirty="0"/>
              <a:t>• By </a:t>
            </a:r>
            <a:r>
              <a:rPr lang="en-US" sz="2800" u="sng" dirty="0">
                <a:solidFill>
                  <a:srgbClr val="C00000"/>
                </a:solidFill>
              </a:rPr>
              <a:t>Lymphatics</a:t>
            </a:r>
            <a:r>
              <a:rPr lang="en-US" sz="2800" dirty="0"/>
              <a:t> to hilar and para-aortic lymph </a:t>
            </a:r>
            <a:r>
              <a:rPr lang="en-US" sz="2800" dirty="0" smtClean="0"/>
              <a:t>nodes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endParaRPr lang="en-US" sz="8800" dirty="0"/>
          </a:p>
          <a:p>
            <a:pPr algn="l" rtl="0">
              <a:buNone/>
            </a:pPr>
            <a:r>
              <a:rPr lang="en-US" sz="2800" dirty="0"/>
              <a:t>• </a:t>
            </a:r>
            <a:r>
              <a:rPr lang="en-US" sz="2800" u="sng" dirty="0">
                <a:solidFill>
                  <a:srgbClr val="C00000"/>
                </a:solidFill>
              </a:rPr>
              <a:t>Hematogenous</a:t>
            </a:r>
            <a:r>
              <a:rPr lang="en-US" sz="2800" dirty="0"/>
              <a:t> to lung (75%), bone (20%), liver (18%), and brain (8%).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endParaRPr lang="ar-SA" sz="2800" dirty="0"/>
          </a:p>
          <a:p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4334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10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Histological classification of RCC</a:t>
            </a:r>
            <a:br>
              <a:rPr lang="en-US" b="1" dirty="0">
                <a:solidFill>
                  <a:srgbClr val="A10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A107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9036496" cy="4752528"/>
          </a:xfrm>
        </p:spPr>
      </p:pic>
    </p:spTree>
    <p:extLst>
      <p:ext uri="{BB962C8B-B14F-4D97-AF65-F5344CB8AC3E}">
        <p14:creationId xmlns:p14="http://schemas.microsoft.com/office/powerpoint/2010/main" val="3574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: </a:t>
            </a:r>
            <a:r>
              <a:rPr lang="en-US" b="1" dirty="0">
                <a:solidFill>
                  <a:srgbClr val="FF0000"/>
                </a:solidFill>
              </a:rPr>
              <a:t>Histological classification of RCC</a:t>
            </a:r>
            <a:br>
              <a:rPr lang="en-US" b="1" dirty="0">
                <a:solidFill>
                  <a:srgbClr val="FF0000"/>
                </a:solidFill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7" cy="496855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 </a:t>
            </a:r>
            <a:r>
              <a:rPr lang="en-US" sz="1200" b="1" dirty="0">
                <a:solidFill>
                  <a:srgbClr val="C00000"/>
                </a:solidFill>
              </a:rPr>
              <a:t>•</a:t>
            </a:r>
            <a:r>
              <a:rPr lang="en-US" b="1" u="sng" dirty="0">
                <a:solidFill>
                  <a:srgbClr val="C00000"/>
                </a:solidFill>
              </a:rPr>
              <a:t>Conventional (70–80%):  </a:t>
            </a:r>
            <a:r>
              <a:rPr lang="en-US" b="1" dirty="0"/>
              <a:t>arise from the proximal tubule; highly vascular; cells clear (glycogen, cholesterol) or granular (eosinophilic cytoplasm, mitochondria)</a:t>
            </a:r>
          </a:p>
          <a:p>
            <a:pPr algn="l">
              <a:buNone/>
            </a:pPr>
            <a:r>
              <a:rPr lang="en-US" b="1" dirty="0"/>
              <a:t> </a:t>
            </a:r>
          </a:p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• </a:t>
            </a:r>
            <a:r>
              <a:rPr lang="en-US" b="1" u="sng" dirty="0">
                <a:solidFill>
                  <a:srgbClr val="C00000"/>
                </a:solidFill>
              </a:rPr>
              <a:t>Papillary (10–15%):  </a:t>
            </a:r>
            <a:r>
              <a:rPr lang="en-US" b="1" dirty="0"/>
              <a:t>papillary, tubular, and solid variants; 40% multifocal</a:t>
            </a:r>
          </a:p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• </a:t>
            </a:r>
            <a:r>
              <a:rPr lang="en-US" b="1" u="sng" dirty="0" err="1">
                <a:solidFill>
                  <a:srgbClr val="C00000"/>
                </a:solidFill>
              </a:rPr>
              <a:t>Chromophobe</a:t>
            </a:r>
            <a:r>
              <a:rPr lang="en-US" b="1" u="sng" dirty="0">
                <a:solidFill>
                  <a:srgbClr val="C00000"/>
                </a:solidFill>
              </a:rPr>
              <a:t> (5%):</a:t>
            </a:r>
            <a:r>
              <a:rPr lang="en-US" b="1" u="sng" dirty="0"/>
              <a:t>  </a:t>
            </a:r>
            <a:r>
              <a:rPr lang="en-US" b="1" dirty="0"/>
              <a:t>arises from the cortical portion of the collecting duct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• </a:t>
            </a:r>
            <a:r>
              <a:rPr lang="en-US" b="1" u="sng" dirty="0">
                <a:solidFill>
                  <a:srgbClr val="C00000"/>
                </a:solidFill>
              </a:rPr>
              <a:t>Collecting duct (Bellini):</a:t>
            </a:r>
            <a:r>
              <a:rPr lang="en-US" b="1" u="sng" dirty="0"/>
              <a:t>  </a:t>
            </a:r>
            <a:r>
              <a:rPr lang="en-US" b="1" dirty="0"/>
              <a:t>rare; young patients; poor prognosis </a:t>
            </a:r>
          </a:p>
          <a:p>
            <a:pPr algn="l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b="1" u="sng" dirty="0">
                <a:solidFill>
                  <a:srgbClr val="C00000"/>
                </a:solidFill>
              </a:rPr>
              <a:t>• </a:t>
            </a:r>
            <a:r>
              <a:rPr lang="en-US" b="1" u="sng" dirty="0" smtClean="0">
                <a:solidFill>
                  <a:srgbClr val="C00000"/>
                </a:solidFill>
              </a:rPr>
              <a:t>Medullary cell:  </a:t>
            </a:r>
            <a:r>
              <a:rPr lang="en-US" b="1" dirty="0"/>
              <a:t>rare; arises from </a:t>
            </a:r>
            <a:r>
              <a:rPr lang="en-US" b="1" dirty="0" err="1"/>
              <a:t>calyceal</a:t>
            </a:r>
            <a:r>
              <a:rPr lang="en-US" b="1" dirty="0"/>
              <a:t> epithelium; young, Black, sickle-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cell sufferers; poor prognosis</a:t>
            </a:r>
            <a:endParaRPr lang="ar-SA" b="1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158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08512"/>
          </a:xfrm>
        </p:spPr>
        <p:txBody>
          <a:bodyPr>
            <a:normAutofit/>
          </a:bodyPr>
          <a:lstStyle/>
          <a:p>
            <a:pPr marL="1471400" lvl="8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Grading is by the </a:t>
            </a:r>
            <a:r>
              <a:rPr lang="en-US" sz="4000" b="1" u="sng" dirty="0">
                <a:solidFill>
                  <a:srgbClr val="FF0000"/>
                </a:solidFill>
              </a:rPr>
              <a:t>Fuhrman system </a:t>
            </a:r>
            <a:endParaRPr lang="en-US" sz="4000" b="1" u="sng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 based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nuclear size , outline, and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nucleoli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=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well-differentiated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Grade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= moderately differentiated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Grade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and 4 = poorly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differentiated</a:t>
            </a:r>
            <a:endParaRPr lang="ar-JO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>
              <a:buNone/>
            </a:pP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u="sng" dirty="0" smtClean="0">
                <a:solidFill>
                  <a:srgbClr val="FF0000"/>
                </a:solidFill>
              </a:rPr>
              <a:t>Staging </a:t>
            </a:r>
            <a:r>
              <a:rPr lang="en-US" sz="3200" b="1" u="sng" dirty="0">
                <a:solidFill>
                  <a:srgbClr val="FF0000"/>
                </a:solidFill>
              </a:rPr>
              <a:t>is by the </a:t>
            </a:r>
            <a:r>
              <a:rPr lang="en-US" sz="3200" b="1" u="sng" dirty="0" smtClean="0">
                <a:solidFill>
                  <a:srgbClr val="FF0000"/>
                </a:solidFill>
              </a:rPr>
              <a:t>TNM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is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most important prognostic indicator for RCC 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/>
          <a:lstStyle/>
          <a:p>
            <a:pPr algn="ctr"/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Solitary (simple) cyst of the kidney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08912" cy="4104456"/>
          </a:xfrm>
        </p:spPr>
        <p:txBody>
          <a:bodyPr/>
          <a:lstStyle/>
          <a:p>
            <a:pPr>
              <a:buNone/>
            </a:pPr>
            <a:r>
              <a:rPr lang="en-US" sz="3200" b="1" u="sng" dirty="0">
                <a:latin typeface="Arial Black" pitchFamily="34" charset="0"/>
              </a:rPr>
              <a:t>The cyst: </a:t>
            </a:r>
            <a:endParaRPr lang="en-US" sz="2000" u="sng" dirty="0"/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 Contains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Clear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Fluid</a:t>
            </a:r>
            <a:r>
              <a:rPr lang="en-US" sz="2400" dirty="0">
                <a:latin typeface="Arial Black" pitchFamily="34" charset="0"/>
              </a:rPr>
              <a:t> &amp; may contain altered blood .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 Lined by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Flat</a:t>
            </a:r>
            <a:r>
              <a:rPr lang="en-US" sz="2400" dirty="0">
                <a:latin typeface="Arial Black" pitchFamily="34" charset="0"/>
              </a:rPr>
              <a:t> epithelium.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  Surrounded by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Fibrous</a:t>
            </a:r>
            <a:r>
              <a:rPr lang="en-US" sz="2400" dirty="0">
                <a:latin typeface="Arial Black" pitchFamily="34" charset="0"/>
              </a:rPr>
              <a:t> tissue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48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272808" cy="2657846"/>
          </a:xfrm>
        </p:spPr>
      </p:pic>
      <p:sp>
        <p:nvSpPr>
          <p:cNvPr id="6" name="مستطيل 5"/>
          <p:cNvSpPr/>
          <p:nvPr/>
        </p:nvSpPr>
        <p:spPr>
          <a:xfrm>
            <a:off x="611560" y="4725144"/>
            <a:ext cx="777686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prstClr val="black"/>
                </a:solidFill>
              </a:rPr>
              <a:t>Primary tumor is limited to kidney </a:t>
            </a:r>
            <a:r>
              <a:rPr lang="en-US" sz="2800" b="1" dirty="0" smtClean="0">
                <a:solidFill>
                  <a:srgbClr val="C00000"/>
                </a:solidFill>
              </a:rPr>
              <a:t>(T1/T2)</a:t>
            </a:r>
            <a:r>
              <a:rPr lang="en-US" sz="2800" b="1" dirty="0" smtClean="0">
                <a:solidFill>
                  <a:prstClr val="black"/>
                </a:solidFill>
              </a:rPr>
              <a:t>. 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T1a is &lt; 4 cm  </a:t>
            </a:r>
            <a:r>
              <a:rPr lang="en-US" sz="2800" b="1" dirty="0" smtClean="0">
                <a:solidFill>
                  <a:prstClr val="black"/>
                </a:solidFill>
              </a:rPr>
              <a:t>And</a:t>
            </a:r>
            <a:r>
              <a:rPr lang="en-US" sz="2800" b="1" dirty="0" smtClean="0">
                <a:solidFill>
                  <a:srgbClr val="FF0000"/>
                </a:solidFill>
              </a:rPr>
              <a:t> T1b &gt;4 cm But not &gt;7 cm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T2</a:t>
            </a:r>
            <a:r>
              <a:rPr lang="en-US" sz="2800" b="1" dirty="0" smtClean="0">
                <a:solidFill>
                  <a:prstClr val="black"/>
                </a:solidFill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</a:rPr>
              <a:t>&gt;7</a:t>
            </a:r>
            <a:r>
              <a:rPr lang="en-US" sz="2800" b="1" dirty="0" smtClean="0">
                <a:solidFill>
                  <a:prstClr val="black"/>
                </a:solidFill>
              </a:rPr>
              <a:t> cm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171" y="1619725"/>
            <a:ext cx="4623431" cy="3343742"/>
          </a:xfrm>
        </p:spPr>
      </p:pic>
      <p:sp>
        <p:nvSpPr>
          <p:cNvPr id="4" name="مستطيل 3"/>
          <p:cNvSpPr/>
          <p:nvPr/>
        </p:nvSpPr>
        <p:spPr>
          <a:xfrm>
            <a:off x="827584" y="4963467"/>
            <a:ext cx="777686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prstClr val="black"/>
                </a:solidFill>
              </a:rPr>
              <a:t>(b) Primary tumor invades perinephric tissue but </a:t>
            </a:r>
            <a:r>
              <a:rPr lang="en-US" sz="2800" b="1" u="sng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>
                <a:solidFill>
                  <a:prstClr val="black"/>
                </a:solidFill>
              </a:rPr>
              <a:t> beyond perinephric fascia or invades adrenal gland </a:t>
            </a:r>
            <a:r>
              <a:rPr lang="en-US" sz="2800" b="1" dirty="0" smtClean="0">
                <a:solidFill>
                  <a:srgbClr val="FF0000"/>
                </a:solidFill>
              </a:rPr>
              <a:t>(T3a)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Stage II kidney tu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26" y="543017"/>
            <a:ext cx="4288274" cy="44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inephric tiss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2"/>
            <a:ext cx="2074730" cy="260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737" y="0"/>
            <a:ext cx="3960440" cy="3816424"/>
          </a:xfrm>
        </p:spPr>
      </p:pic>
      <p:sp>
        <p:nvSpPr>
          <p:cNvPr id="4" name="مستطيل 3"/>
          <p:cNvSpPr/>
          <p:nvPr/>
        </p:nvSpPr>
        <p:spPr>
          <a:xfrm>
            <a:off x="251520" y="4077072"/>
            <a:ext cx="864096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prstClr val="black"/>
                </a:solidFill>
              </a:rPr>
              <a:t>(c) Primary tumor extends into </a:t>
            </a:r>
            <a:r>
              <a:rPr lang="en-US" sz="2800" b="1" dirty="0" smtClean="0">
                <a:solidFill>
                  <a:srgbClr val="FF0000"/>
                </a:solidFill>
              </a:rPr>
              <a:t>renal veins</a:t>
            </a:r>
            <a:r>
              <a:rPr lang="en-US" sz="2800" b="1" dirty="0" smtClean="0">
                <a:solidFill>
                  <a:prstClr val="black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IVC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below</a:t>
            </a:r>
            <a:r>
              <a:rPr lang="en-US" sz="2800" b="1" dirty="0" smtClean="0">
                <a:solidFill>
                  <a:prstClr val="black"/>
                </a:solidFill>
              </a:rPr>
              <a:t> the </a:t>
            </a:r>
            <a:r>
              <a:rPr lang="en-US" sz="2800" b="1" dirty="0" smtClean="0">
                <a:solidFill>
                  <a:srgbClr val="FF0000"/>
                </a:solidFill>
              </a:rPr>
              <a:t>diaphragm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(T3b); 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above</a:t>
            </a:r>
            <a:r>
              <a:rPr lang="en-US" sz="2800" b="1" dirty="0" smtClean="0">
                <a:solidFill>
                  <a:prstClr val="black"/>
                </a:solidFill>
              </a:rPr>
              <a:t> the </a:t>
            </a:r>
            <a:r>
              <a:rPr lang="en-US" sz="2800" b="1" dirty="0" smtClean="0">
                <a:solidFill>
                  <a:srgbClr val="FF0000"/>
                </a:solidFill>
              </a:rPr>
              <a:t>diaphragm</a:t>
            </a:r>
            <a:r>
              <a:rPr lang="en-US" sz="2800" b="1" dirty="0" smtClean="0">
                <a:solidFill>
                  <a:prstClr val="black"/>
                </a:solidFill>
              </a:rPr>
              <a:t> into right atrium or invades wall of vena cava </a:t>
            </a:r>
            <a:r>
              <a:rPr lang="en-US" sz="2800" b="1" dirty="0" smtClean="0">
                <a:solidFill>
                  <a:srgbClr val="FF0000"/>
                </a:solidFill>
              </a:rPr>
              <a:t>(T3c)</a:t>
            </a:r>
            <a:r>
              <a:rPr lang="en-US" sz="2800" b="1" dirty="0" smtClean="0">
                <a:solidFill>
                  <a:prstClr val="black"/>
                </a:solidFill>
              </a:rPr>
              <a:t>; or outside </a:t>
            </a:r>
            <a:r>
              <a:rPr lang="en-US" sz="2800" b="1" dirty="0" err="1" smtClean="0">
                <a:solidFill>
                  <a:prstClr val="black"/>
                </a:solidFill>
              </a:rPr>
              <a:t>perinephric</a:t>
            </a:r>
            <a:r>
              <a:rPr lang="en-US" sz="2800" b="1" dirty="0" smtClean="0">
                <a:solidFill>
                  <a:prstClr val="black"/>
                </a:solidFill>
              </a:rPr>
              <a:t> fascia (e.g., into liver, bowel, or posterior abdominal wall) </a:t>
            </a:r>
            <a:r>
              <a:rPr lang="en-US" sz="2800" b="1" dirty="0" smtClean="0">
                <a:solidFill>
                  <a:srgbClr val="FF0000"/>
                </a:solidFill>
              </a:rPr>
              <a:t>(T4)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Stage III kidney tu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7" y="188640"/>
            <a:ext cx="44883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78109"/>
            <a:ext cx="4032448" cy="4147035"/>
          </a:xfrm>
        </p:spPr>
      </p:pic>
      <p:sp>
        <p:nvSpPr>
          <p:cNvPr id="5" name="مستطيل 4"/>
          <p:cNvSpPr/>
          <p:nvPr/>
        </p:nvSpPr>
        <p:spPr>
          <a:xfrm>
            <a:off x="791580" y="4941168"/>
            <a:ext cx="777686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(d) </a:t>
            </a:r>
            <a:r>
              <a:rPr lang="en-US" sz="2800" b="1" dirty="0" smtClean="0">
                <a:solidFill>
                  <a:srgbClr val="FF0000"/>
                </a:solidFill>
              </a:rPr>
              <a:t>N and M staging</a:t>
            </a:r>
            <a:r>
              <a:rPr lang="en-US" sz="2800" b="1" dirty="0" smtClean="0">
                <a:solidFill>
                  <a:prstClr val="black"/>
                </a:solidFill>
              </a:rPr>
              <a:t>: involves multiple </a:t>
            </a:r>
            <a:r>
              <a:rPr lang="en-US" sz="2800" b="1" dirty="0" err="1" smtClean="0">
                <a:solidFill>
                  <a:prstClr val="black"/>
                </a:solidFill>
              </a:rPr>
              <a:t>para</a:t>
            </a:r>
            <a:r>
              <a:rPr lang="en-US" sz="2800" b="1" dirty="0" smtClean="0">
                <a:solidFill>
                  <a:prstClr val="black"/>
                </a:solidFill>
              </a:rPr>
              <a:t>-aortic or </a:t>
            </a:r>
            <a:r>
              <a:rPr lang="en-US" sz="2800" b="1" dirty="0" err="1" smtClean="0">
                <a:solidFill>
                  <a:prstClr val="black"/>
                </a:solidFill>
              </a:rPr>
              <a:t>paracaval</a:t>
            </a:r>
            <a:r>
              <a:rPr lang="en-US" sz="2800" b="1" dirty="0" smtClean="0">
                <a:solidFill>
                  <a:prstClr val="black"/>
                </a:solidFill>
              </a:rPr>
              <a:t> nodes; pulmonary, bone, or brain metastases </a:t>
            </a:r>
            <a:r>
              <a:rPr lang="en-US" sz="2800" b="1" dirty="0" smtClean="0">
                <a:solidFill>
                  <a:srgbClr val="FF0000"/>
                </a:solidFill>
              </a:rPr>
              <a:t>(T1–4N2M1)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Stage IV kidney tu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342"/>
            <a:ext cx="4392488" cy="43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71" y="857251"/>
            <a:ext cx="5415929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3718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213" y="857250"/>
            <a:ext cx="6683765" cy="960668"/>
          </a:xfrm>
        </p:spPr>
        <p:txBody>
          <a:bodyPr/>
          <a:lstStyle/>
          <a:p>
            <a:pPr algn="ctr"/>
            <a:r>
              <a:rPr lang="en-US" dirty="0"/>
              <a:t>prognosis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77602"/>
            <a:ext cx="7543800" cy="3960047"/>
          </a:xfrm>
        </p:spPr>
      </p:pic>
    </p:spTree>
    <p:extLst>
      <p:ext uri="{BB962C8B-B14F-4D97-AF65-F5344CB8AC3E}">
        <p14:creationId xmlns:p14="http://schemas.microsoft.com/office/powerpoint/2010/main" val="756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83765" cy="96066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711976" cy="4248472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/>
              <a:t>50% detected incidentally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symptomatic presentation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50</a:t>
            </a:r>
            <a:r>
              <a:rPr lang="en-US" sz="2400" dirty="0"/>
              <a:t>% of patients present with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hematuria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40% with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ﬂank pain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30% of patients notice a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mass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10% patients exhibit the classic triad of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hematuria, ﬂank pain, and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mass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5724128" y="2996952"/>
            <a:ext cx="504056" cy="1368152"/>
          </a:xfrm>
          <a:prstGeom prst="rightBrace">
            <a:avLst>
              <a:gd name="adj1" fmla="val 4288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543800" cy="145075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  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988840"/>
            <a:ext cx="7543801" cy="402336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</a:rPr>
              <a:t>symptomatic presentation </a:t>
            </a:r>
            <a:endParaRPr lang="en-US" sz="3600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25</a:t>
            </a:r>
            <a:r>
              <a:rPr lang="en-US" sz="2400" dirty="0"/>
              <a:t>% have symptoms or signs of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metastatic disease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 bone pain, night sweats, fever, fatigue, weight loss, hemoptysis</a:t>
            </a:r>
            <a:r>
              <a:rPr lang="en-US" sz="2400" dirty="0" smtClean="0"/>
              <a:t>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pyrexia of unknown origin </a:t>
            </a:r>
            <a:r>
              <a:rPr lang="en-US" sz="2400" dirty="0"/>
              <a:t>(9%),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acute varicocele </a:t>
            </a:r>
            <a:r>
              <a:rPr lang="en-US" sz="2400" dirty="0"/>
              <a:t>5%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lower limb edema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10–40%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paraneoplastic syndromes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sz="2400" dirty="0" smtClean="0"/>
              <a:t>, </a:t>
            </a:r>
            <a:r>
              <a:rPr lang="en-US" sz="2400" dirty="0"/>
              <a:t>with any disease stage</a:t>
            </a:r>
          </a:p>
        </p:txBody>
      </p:sp>
    </p:spTree>
    <p:extLst>
      <p:ext uri="{BB962C8B-B14F-4D97-AF65-F5344CB8AC3E}">
        <p14:creationId xmlns:p14="http://schemas.microsoft.com/office/powerpoint/2010/main" val="1781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83765" cy="960668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paraneoplastic</a:t>
            </a:r>
            <a:r>
              <a:rPr lang="en-US" dirty="0">
                <a:solidFill>
                  <a:schemeClr val="tx1"/>
                </a:solidFill>
              </a:rPr>
              <a:t> syndromes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9634"/>
            <a:ext cx="8075091" cy="4401119"/>
          </a:xfrm>
        </p:spPr>
      </p:pic>
    </p:spTree>
    <p:extLst>
      <p:ext uri="{BB962C8B-B14F-4D97-AF65-F5344CB8AC3E}">
        <p14:creationId xmlns:p14="http://schemas.microsoft.com/office/powerpoint/2010/main" val="32749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2060848"/>
            <a:ext cx="7543801" cy="402336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9460C8"/>
                </a:solidFill>
              </a:rPr>
              <a:t>Clinical </a:t>
            </a:r>
            <a:r>
              <a:rPr lang="en-GB" sz="4400" b="1" dirty="0" smtClean="0">
                <a:solidFill>
                  <a:srgbClr val="9460C8"/>
                </a:solidFill>
              </a:rPr>
              <a:t>examination</a:t>
            </a:r>
            <a:endParaRPr lang="en-GB" sz="2800" dirty="0" smtClean="0"/>
          </a:p>
          <a:p>
            <a:pPr marL="0" indent="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may </a:t>
            </a:r>
            <a:r>
              <a:rPr lang="en-GB" sz="2800" dirty="0"/>
              <a:t>reveal </a:t>
            </a:r>
            <a:r>
              <a:rPr lang="en-GB" sz="2800" u="sng" dirty="0">
                <a:solidFill>
                  <a:srgbClr val="9460C8"/>
                </a:solidFill>
              </a:rPr>
              <a:t>abdominal mass, cervical </a:t>
            </a:r>
            <a:r>
              <a:rPr lang="en-GB" sz="2800" u="sng" dirty="0" smtClean="0">
                <a:solidFill>
                  <a:srgbClr val="9460C8"/>
                </a:solidFill>
              </a:rPr>
              <a:t>  lymphadenopathy</a:t>
            </a:r>
            <a:r>
              <a:rPr lang="en-GB" sz="2800" dirty="0"/>
              <a:t>, </a:t>
            </a:r>
            <a:r>
              <a:rPr lang="en-GB" sz="2800" u="sng" dirty="0">
                <a:solidFill>
                  <a:srgbClr val="9460C8"/>
                </a:solidFill>
              </a:rPr>
              <a:t>non-reducing varicocele, or lower limb oedema</a:t>
            </a:r>
            <a:r>
              <a:rPr lang="en-GB" sz="2800" dirty="0"/>
              <a:t> (both suggestive of venous involvement).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5020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496944" cy="352839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Arial Black" pitchFamily="34" charset="0"/>
              </a:rPr>
              <a:t>Usually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ASYMPTOMATIC</a:t>
            </a:r>
            <a:r>
              <a:rPr lang="en-US" sz="2400" dirty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-Dull aching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PAIN</a:t>
            </a:r>
            <a:r>
              <a:rPr lang="en-US" sz="2400" dirty="0">
                <a:latin typeface="Arial Black" pitchFamily="34" charset="0"/>
              </a:rPr>
              <a:t> in the loin due to stretch of renal capsule.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-A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SWELLING</a:t>
            </a:r>
            <a:r>
              <a:rPr lang="en-US" sz="2400" dirty="0">
                <a:latin typeface="Arial Black" pitchFamily="34" charset="0"/>
              </a:rPr>
              <a:t> may be felt in the loin.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-Clinical picture of complications (e.g. Hematuria , </a:t>
            </a:r>
            <a:r>
              <a:rPr lang="en-US" sz="2400" dirty="0" err="1">
                <a:latin typeface="Arial Black" pitchFamily="34" charset="0"/>
              </a:rPr>
              <a:t>pyuria</a:t>
            </a:r>
            <a:r>
              <a:rPr lang="en-US" sz="2400" dirty="0">
                <a:latin typeface="Arial Black" pitchFamily="34" charset="0"/>
              </a:rPr>
              <a:t>…etc.)</a:t>
            </a: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67544" y="188640"/>
            <a:ext cx="936104" cy="56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C/P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9512" y="4005064"/>
            <a:ext cx="3096344" cy="56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Complications: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79512" y="48691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Arial Black" pitchFamily="34" charset="0"/>
              </a:rPr>
              <a:t>Hemorrhage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-Rupture , pressure on ureter ( </a:t>
            </a:r>
            <a:r>
              <a:rPr lang="en-US" sz="2400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Arial Black" pitchFamily="34" charset="0"/>
                <a:sym typeface="Wingdings" pitchFamily="2" charset="2"/>
              </a:rPr>
              <a:t>Hydronephrosis</a:t>
            </a:r>
            <a:r>
              <a:rPr lang="en-US" sz="2400" dirty="0">
                <a:latin typeface="Arial Black" pitchFamily="34" charset="0"/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2400" dirty="0">
                <a:latin typeface="Arial Black" pitchFamily="34" charset="0"/>
                <a:sym typeface="Wingdings" pitchFamily="2" charset="2"/>
              </a:rPr>
              <a:t>-Infection &amp; Calcification.</a:t>
            </a:r>
            <a:endParaRPr lang="en-US" sz="2400" dirty="0">
              <a:latin typeface="Arial Black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94125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683765" cy="960668"/>
          </a:xfrm>
        </p:spPr>
        <p:txBody>
          <a:bodyPr/>
          <a:lstStyle/>
          <a:p>
            <a:r>
              <a:rPr lang="en-US" b="1" u="sng">
                <a:solidFill>
                  <a:schemeClr val="accent3">
                    <a:lumMod val="75000"/>
                  </a:schemeClr>
                </a:solidFill>
              </a:rPr>
              <a:t>Investigation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128792" cy="388843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800" u="sng" dirty="0">
                <a:solidFill>
                  <a:srgbClr val="3C9483"/>
                </a:solidFill>
              </a:rPr>
              <a:t>Full blood count </a:t>
            </a:r>
            <a:r>
              <a:rPr lang="en-US" dirty="0"/>
              <a:t>may reveal polycythemia or anemia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u="sng" dirty="0" smtClean="0">
                <a:solidFill>
                  <a:srgbClr val="3C9483"/>
                </a:solidFill>
              </a:rPr>
              <a:t>kidney function test </a:t>
            </a:r>
            <a:r>
              <a:rPr lang="en-US" dirty="0" smtClean="0"/>
              <a:t>Serum </a:t>
            </a:r>
            <a:r>
              <a:rPr lang="en-US" dirty="0"/>
              <a:t>creatinine and electrolytes, calcium</a:t>
            </a:r>
            <a:r>
              <a:rPr lang="en-US" dirty="0" smtClean="0"/>
              <a:t>,</a:t>
            </a:r>
            <a:endParaRPr lang="en-US" sz="2800" u="sng" dirty="0">
              <a:solidFill>
                <a:srgbClr val="3C9483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u="sng" dirty="0">
                <a:solidFill>
                  <a:srgbClr val="3C9483"/>
                </a:solidFill>
              </a:rPr>
              <a:t>liver function </a:t>
            </a:r>
            <a:r>
              <a:rPr lang="en-US" sz="2800" u="sng" dirty="0" smtClean="0">
                <a:solidFill>
                  <a:srgbClr val="3C9483"/>
                </a:solidFill>
              </a:rPr>
              <a:t>tests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u="sng" dirty="0">
                <a:solidFill>
                  <a:srgbClr val="3C9483"/>
                </a:solidFill>
              </a:rPr>
              <a:t>Urine cytology and culture</a:t>
            </a:r>
            <a:r>
              <a:rPr lang="en-US" dirty="0"/>
              <a:t>: should be normal.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u="sng" dirty="0">
                <a:solidFill>
                  <a:srgbClr val="3C9483"/>
                </a:solidFill>
              </a:rPr>
              <a:t>Urine analysis </a:t>
            </a:r>
            <a:r>
              <a:rPr lang="en-US" sz="2800" dirty="0">
                <a:solidFill>
                  <a:srgbClr val="3C9483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hematuria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80" y="44624"/>
            <a:ext cx="7704856" cy="129614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Investigation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536504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</a:rPr>
              <a:t>Radiological evaluation :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b="1" u="sng" dirty="0" smtClean="0">
                <a:solidFill>
                  <a:srgbClr val="3C9483"/>
                </a:solidFill>
              </a:rPr>
              <a:t>Abdominal – pelvis </a:t>
            </a:r>
            <a:r>
              <a:rPr lang="en-US" sz="2400" b="1" u="sng" dirty="0" smtClean="0">
                <a:solidFill>
                  <a:srgbClr val="3C9483"/>
                </a:solidFill>
              </a:rPr>
              <a:t> </a:t>
            </a:r>
            <a:r>
              <a:rPr lang="en-US" sz="3000" b="1" u="sng" dirty="0" smtClean="0">
                <a:solidFill>
                  <a:srgbClr val="3C9483"/>
                </a:solidFill>
              </a:rPr>
              <a:t>US</a:t>
            </a:r>
            <a:r>
              <a:rPr lang="en-US" dirty="0" smtClean="0"/>
              <a:t>: </a:t>
            </a:r>
            <a:r>
              <a:rPr lang="en-US" sz="2300" dirty="0"/>
              <a:t>cyst or 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solid ,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biopsy for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diagnosis and staging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300" dirty="0"/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3000" b="1" u="sng" dirty="0">
                <a:solidFill>
                  <a:srgbClr val="3C9483"/>
                </a:solidFill>
              </a:rPr>
              <a:t>CT scan </a:t>
            </a:r>
            <a:r>
              <a:rPr lang="en-US" dirty="0"/>
              <a:t>: before and after contrast , </a:t>
            </a:r>
            <a:r>
              <a:rPr lang="en-US" b="1" dirty="0">
                <a:solidFill>
                  <a:srgbClr val="C00000"/>
                </a:solidFill>
              </a:rPr>
              <a:t>most important investigation</a:t>
            </a:r>
          </a:p>
          <a:p>
            <a:pPr marL="0" indent="0" algn="l" rtl="0"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any solid-enhancing renal mass is considered a renal carcinoma until proven </a:t>
            </a:r>
            <a:r>
              <a:rPr lang="en-US" sz="2200" b="1" u="sng" dirty="0" smtClean="0">
                <a:solidFill>
                  <a:srgbClr val="C00000"/>
                </a:solidFill>
              </a:rPr>
              <a:t>otherwise!!</a:t>
            </a:r>
            <a:endParaRPr lang="en-US" sz="2200" b="1" u="sng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  *Lymphadenopathy </a:t>
            </a:r>
            <a:r>
              <a:rPr lang="en-US" dirty="0"/>
              <a:t>&gt;2 cm is highly indicative of metastases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b="1" u="sng" dirty="0">
                <a:solidFill>
                  <a:srgbClr val="3C9483"/>
                </a:solidFill>
              </a:rPr>
              <a:t>MRI</a:t>
            </a:r>
            <a:r>
              <a:rPr lang="en-US" sz="2800" b="1" dirty="0"/>
              <a:t> </a:t>
            </a:r>
            <a:r>
              <a:rPr lang="en-US" dirty="0"/>
              <a:t>: with gadolinium contrast for imaging the :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inferior vena cava or renal vein (MRV)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locally advanced disease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renal insufﬁciency</a:t>
            </a:r>
          </a:p>
          <a:p>
            <a:pPr algn="l" rtl="0"/>
            <a:endParaRPr lang="en-US" i="1" dirty="0">
              <a:solidFill>
                <a:srgbClr val="00B0F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b="1" u="sng" dirty="0" smtClean="0">
                <a:solidFill>
                  <a:srgbClr val="3C9483"/>
                </a:solidFill>
              </a:rPr>
              <a:t>Plain </a:t>
            </a:r>
            <a:r>
              <a:rPr lang="en-US" sz="2800" b="1" u="sng" dirty="0">
                <a:solidFill>
                  <a:srgbClr val="3C9483"/>
                </a:solidFill>
              </a:rPr>
              <a:t>urinary tract (PUT) </a:t>
            </a:r>
            <a:r>
              <a:rPr lang="en-US" sz="2800" b="1" dirty="0" smtClean="0">
                <a:solidFill>
                  <a:srgbClr val="3C9483"/>
                </a:solidFill>
              </a:rPr>
              <a:t>) </a:t>
            </a:r>
            <a:r>
              <a:rPr lang="en-US" sz="2400" dirty="0" smtClean="0"/>
              <a:t>obliterated </a:t>
            </a:r>
            <a:r>
              <a:rPr lang="en-US" sz="2400" dirty="0"/>
              <a:t>psoas shadow.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b="1" u="sng" dirty="0" smtClean="0">
                <a:solidFill>
                  <a:srgbClr val="3C9483"/>
                </a:solidFill>
              </a:rPr>
              <a:t>IVU</a:t>
            </a:r>
            <a:r>
              <a:rPr lang="en-US" sz="2400" u="sng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pelvi-calyceal</a:t>
            </a:r>
            <a:r>
              <a:rPr lang="en-US" sz="2400" dirty="0" smtClean="0"/>
              <a:t> </a:t>
            </a:r>
            <a:r>
              <a:rPr lang="en-US" sz="2400" dirty="0"/>
              <a:t>system is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 Dilated, Enlarged Amputated Distorted (DEAD) )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b="1" u="sng" dirty="0" smtClean="0">
                <a:solidFill>
                  <a:srgbClr val="3C9483"/>
                </a:solidFill>
              </a:rPr>
              <a:t>Renal </a:t>
            </a:r>
            <a:r>
              <a:rPr lang="en-US" sz="2800" b="1" u="sng" dirty="0">
                <a:solidFill>
                  <a:srgbClr val="3C9483"/>
                </a:solidFill>
              </a:rPr>
              <a:t>angiography </a:t>
            </a:r>
            <a:r>
              <a:rPr lang="en-US" sz="2800" b="1" u="sng" dirty="0" smtClean="0">
                <a:solidFill>
                  <a:srgbClr val="3C9483"/>
                </a:solidFill>
              </a:rPr>
              <a:t> </a:t>
            </a:r>
            <a:r>
              <a:rPr lang="en-US" sz="2400" dirty="0" smtClean="0"/>
              <a:t>differentiates </a:t>
            </a:r>
            <a:r>
              <a:rPr lang="en-US" sz="2400" dirty="0"/>
              <a:t>benign from malignant (now replaced by </a:t>
            </a:r>
            <a:r>
              <a:rPr lang="en-US" sz="2400" u="sng" dirty="0"/>
              <a:t>CT</a:t>
            </a:r>
            <a:r>
              <a:rPr lang="en-US" sz="2400" u="sng" dirty="0" smtClean="0"/>
              <a:t>)</a:t>
            </a:r>
            <a:r>
              <a:rPr lang="en-US" sz="2400" dirty="0" smtClean="0"/>
              <a:t> , also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Angiography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be helpful in planning partial nephrectomy or surgery for horseshoe kidneys</a:t>
            </a:r>
          </a:p>
          <a:p>
            <a:pPr algn="l" rtl="0">
              <a:buFont typeface="Courier New" panose="02070309020205020404" pitchFamily="49" charset="0"/>
              <a:buChar char="o"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71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b="1" u="sng" dirty="0" smtClean="0">
                <a:solidFill>
                  <a:srgbClr val="3C9483"/>
                </a:solidFill>
              </a:rPr>
              <a:t>CT-guided ﬁne </a:t>
            </a:r>
            <a:r>
              <a:rPr lang="en-US" sz="2400" b="1" u="sng" dirty="0">
                <a:solidFill>
                  <a:srgbClr val="3C9483"/>
                </a:solidFill>
              </a:rPr>
              <a:t>needle aspiration (FNA) </a:t>
            </a:r>
            <a:r>
              <a:rPr lang="en-US" dirty="0"/>
              <a:t>: </a:t>
            </a:r>
            <a:r>
              <a:rPr lang="en-US" sz="2400" dirty="0"/>
              <a:t>limited value </a:t>
            </a:r>
            <a:r>
              <a:rPr lang="en-US" sz="2400" dirty="0" smtClean="0"/>
              <a:t>!</a:t>
            </a:r>
            <a:endParaRPr lang="en-US" sz="2400" dirty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100" dirty="0"/>
              <a:t>false-negative biopsy results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100" dirty="0"/>
              <a:t>risks of hemorrhage (5%)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100" dirty="0"/>
              <a:t>tumor </a:t>
            </a:r>
            <a:r>
              <a:rPr lang="en-US" sz="2100" dirty="0" smtClean="0"/>
              <a:t>spillage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/>
              <a:t>If doubt persists, </a:t>
            </a:r>
            <a:r>
              <a:rPr lang="en-US" sz="2400" b="1" u="sng" dirty="0">
                <a:solidFill>
                  <a:srgbClr val="3C9483"/>
                </a:solidFill>
              </a:rPr>
              <a:t>isotope </a:t>
            </a:r>
            <a:r>
              <a:rPr lang="en-US" sz="2400" b="1" u="sng" dirty="0" err="1">
                <a:solidFill>
                  <a:srgbClr val="3C9483"/>
                </a:solidFill>
              </a:rPr>
              <a:t>renography</a:t>
            </a:r>
            <a:r>
              <a:rPr lang="en-US" sz="2400" b="1" u="sng" dirty="0">
                <a:solidFill>
                  <a:srgbClr val="3C9483"/>
                </a:solidFill>
              </a:rPr>
              <a:t> </a:t>
            </a:r>
            <a:r>
              <a:rPr lang="en-US" sz="2400" dirty="0"/>
              <a:t>is used</a:t>
            </a:r>
            <a:r>
              <a:rPr lang="en-US" sz="2400" dirty="0" smtClean="0"/>
              <a:t>. </a:t>
            </a:r>
            <a:endParaRPr lang="en-US" sz="2400" dirty="0"/>
          </a:p>
          <a:p>
            <a:pPr algn="l" rtl="0"/>
            <a:r>
              <a:rPr lang="en-US" sz="2400" dirty="0"/>
              <a:t>***When RCC is </a:t>
            </a:r>
            <a:r>
              <a:rPr lang="en-US" sz="2400" dirty="0" smtClean="0"/>
              <a:t>diagnosed radiologically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staging chest CT </a:t>
            </a:r>
            <a:r>
              <a:rPr lang="en-US" sz="2400" dirty="0"/>
              <a:t>will follow and </a:t>
            </a:r>
            <a:r>
              <a:rPr lang="en-US" sz="2400" b="1" dirty="0">
                <a:solidFill>
                  <a:srgbClr val="00B050"/>
                </a:solidFill>
              </a:rPr>
              <a:t>bone scan</a:t>
            </a:r>
            <a:r>
              <a:rPr lang="en-US" sz="2400" dirty="0"/>
              <a:t>, if clinically indicated. Any suggestion of renal vein or IVC involvement on CT may be further investigated with </a:t>
            </a:r>
            <a:r>
              <a:rPr lang="en-US" sz="2400" b="1" dirty="0">
                <a:solidFill>
                  <a:srgbClr val="00B050"/>
                </a:solidFill>
              </a:rPr>
              <a:t>Doppler USS or MRI.</a:t>
            </a:r>
            <a:endParaRPr lang="ar-J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683765" cy="960668"/>
          </a:xfrm>
        </p:spPr>
        <p:txBody>
          <a:bodyPr/>
          <a:lstStyle/>
          <a:p>
            <a:r>
              <a:rPr lang="en-US" b="1" u="sng" dirty="0">
                <a:solidFill>
                  <a:srgbClr val="E593E1"/>
                </a:solidFill>
              </a:rPr>
              <a:t>Treatments modalities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72816"/>
            <a:ext cx="8808768" cy="460851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500" b="1" u="sng" dirty="0">
                <a:solidFill>
                  <a:srgbClr val="E593E1"/>
                </a:solidFill>
              </a:rPr>
              <a:t>Localized disease :  </a:t>
            </a:r>
          </a:p>
          <a:p>
            <a:pPr algn="l" rtl="0"/>
            <a:r>
              <a:rPr lang="en-US" sz="2600" b="1" u="sng" dirty="0">
                <a:solidFill>
                  <a:srgbClr val="E593E1"/>
                </a:solidFill>
              </a:rPr>
              <a:t>radical nephrectomy :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Open approach </a:t>
            </a:r>
            <a:r>
              <a:rPr lang="en-US" dirty="0"/>
              <a:t>: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**gold-standard </a:t>
            </a:r>
            <a:r>
              <a:rPr lang="en-US" b="1" dirty="0">
                <a:solidFill>
                  <a:srgbClr val="C00000"/>
                </a:solidFill>
              </a:rPr>
              <a:t>curative treatment of </a:t>
            </a:r>
            <a:r>
              <a:rPr lang="en-US" b="1" u="sng" dirty="0">
                <a:solidFill>
                  <a:srgbClr val="C00000"/>
                </a:solidFill>
              </a:rPr>
              <a:t>localized </a:t>
            </a:r>
            <a:r>
              <a:rPr lang="en-US" b="1" u="sng" dirty="0" smtClean="0">
                <a:solidFill>
                  <a:srgbClr val="C00000"/>
                </a:solidFill>
              </a:rPr>
              <a:t>RCC !</a:t>
            </a:r>
            <a:endParaRPr lang="en-US" b="1" u="sng" dirty="0">
              <a:solidFill>
                <a:srgbClr val="C00000"/>
              </a:solidFill>
            </a:endParaRPr>
          </a:p>
          <a:p>
            <a:pPr marL="457200" indent="-457200" algn="l" rtl="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 err="1"/>
              <a:t>Transperitoneal</a:t>
            </a:r>
            <a:r>
              <a:rPr lang="en-US" dirty="0"/>
              <a:t> , </a:t>
            </a:r>
            <a:r>
              <a:rPr lang="en-US" dirty="0" err="1"/>
              <a:t>thoracoabdominal</a:t>
            </a:r>
            <a:r>
              <a:rPr lang="en-US" dirty="0"/>
              <a:t> , ﬂank incision</a:t>
            </a:r>
          </a:p>
          <a:p>
            <a:pPr marL="457200" indent="-457200" algn="l" rtl="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excise </a:t>
            </a:r>
            <a:r>
              <a:rPr lang="en-US" b="1" u="sng" dirty="0"/>
              <a:t>the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kidney with the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perinephris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Gerota</a:t>
            </a:r>
            <a:r>
              <a:rPr lang="en-US" dirty="0"/>
              <a:t> fascia)</a:t>
            </a:r>
          </a:p>
          <a:p>
            <a:pPr marL="457200" indent="-457200" algn="l" rtl="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ipsilateral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adrenal gland </a:t>
            </a:r>
            <a:r>
              <a:rPr lang="en-US" dirty="0"/>
              <a:t>: tumors &gt;5 cm , upper pole tumors , evidence of adrenal invasion</a:t>
            </a:r>
          </a:p>
          <a:p>
            <a:pPr marL="457200" indent="-457200" algn="l" rtl="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With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 nodes </a:t>
            </a:r>
            <a:r>
              <a:rPr lang="en-US" dirty="0"/>
              <a:t>: </a:t>
            </a:r>
            <a:r>
              <a:rPr lang="en-US" dirty="0" err="1"/>
              <a:t>hilar</a:t>
            </a:r>
            <a:r>
              <a:rPr lang="en-US" dirty="0"/>
              <a:t> , para-aortic , </a:t>
            </a:r>
            <a:r>
              <a:rPr lang="en-US" dirty="0" err="1"/>
              <a:t>paracaval</a:t>
            </a:r>
            <a:endParaRPr lang="en-US" dirty="0"/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</a:rPr>
              <a:t>Laparoscopic approach </a:t>
            </a:r>
            <a:r>
              <a:rPr lang="en-US" dirty="0"/>
              <a:t>: </a:t>
            </a:r>
            <a:r>
              <a:rPr lang="en-US" dirty="0" err="1"/>
              <a:t>transperitoneal</a:t>
            </a:r>
            <a:r>
              <a:rPr lang="en-US" dirty="0"/>
              <a:t> , retroperitoneal : masses of up to 10–12 cm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1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463586"/>
          </a:xfrm>
        </p:spPr>
        <p:txBody>
          <a:bodyPr>
            <a:normAutofit/>
          </a:bodyPr>
          <a:lstStyle/>
          <a:p>
            <a:pPr algn="l" rtl="0"/>
            <a:r>
              <a:rPr lang="en-US" sz="3200" b="1" u="sng" dirty="0">
                <a:solidFill>
                  <a:srgbClr val="E593E1"/>
                </a:solidFill>
              </a:rPr>
              <a:t>partial nephrectomy :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multifocal, bilateral tumors</a:t>
            </a:r>
            <a:r>
              <a:rPr lang="en-US" sz="2400" dirty="0"/>
              <a:t>, particularly if the patient has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VHL</a:t>
            </a:r>
            <a:r>
              <a:rPr lang="en-US" sz="2400" dirty="0"/>
              <a:t> syndrome or </a:t>
            </a:r>
            <a:r>
              <a:rPr lang="en-US" sz="2400" b="1" u="sng" dirty="0"/>
              <a:t>single functioning kidney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</a:t>
            </a:r>
            <a:r>
              <a:rPr lang="en-US" sz="2400" dirty="0"/>
              <a:t> (&lt;4 cm) tumors, </a:t>
            </a:r>
            <a:r>
              <a:rPr lang="en-US" sz="2400" u="sng" dirty="0"/>
              <a:t>even with a normal contralateral kidney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</a:rPr>
              <a:t>local </a:t>
            </a:r>
            <a:r>
              <a:rPr lang="en-US" sz="3200" b="1" u="sng" dirty="0" smtClean="0">
                <a:solidFill>
                  <a:srgbClr val="C00000"/>
                </a:solidFill>
              </a:rPr>
              <a:t>recurrence! </a:t>
            </a:r>
          </a:p>
          <a:p>
            <a:pPr marL="0" indent="0" algn="l" rtl="0">
              <a:buNone/>
            </a:pPr>
            <a:endParaRPr lang="en-US" sz="900" b="1" u="sng" dirty="0" smtClean="0">
              <a:solidFill>
                <a:srgbClr val="C00000"/>
              </a:solidFill>
            </a:endParaRPr>
          </a:p>
          <a:p>
            <a:pPr algn="l" rtl="0">
              <a:buFont typeface="Calibri" panose="020F0502020204030204" pitchFamily="34" charset="0"/>
              <a:buChar char="⁞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Tumor ablation therapy </a:t>
            </a:r>
            <a:r>
              <a:rPr lang="en-US" dirty="0" smtClean="0"/>
              <a:t>: </a:t>
            </a:r>
            <a:r>
              <a:rPr lang="en-US" sz="2400" dirty="0"/>
              <a:t>thermal ablation by heating (radiofrequency ablation, or RFA) and cryotherapy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rgbClr val="C0000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440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683765" cy="960668"/>
          </a:xfrm>
        </p:spPr>
        <p:txBody>
          <a:bodyPr/>
          <a:lstStyle/>
          <a:p>
            <a:r>
              <a:rPr lang="en-US" b="1" u="sng" dirty="0">
                <a:solidFill>
                  <a:srgbClr val="E593E1"/>
                </a:solidFill>
              </a:rPr>
              <a:t>Treat. Count.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1" cy="46085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600" b="1" u="sng" dirty="0" smtClean="0">
                <a:solidFill>
                  <a:srgbClr val="E593E1"/>
                </a:solidFill>
              </a:rPr>
              <a:t>Metastatic </a:t>
            </a:r>
            <a:r>
              <a:rPr lang="en-US" sz="4600" b="1" u="sng" dirty="0">
                <a:solidFill>
                  <a:srgbClr val="E593E1"/>
                </a:solidFill>
              </a:rPr>
              <a:t>RCC : </a:t>
            </a:r>
            <a:endParaRPr lang="en-US" sz="4600" b="1" u="sng" dirty="0" smtClean="0">
              <a:solidFill>
                <a:srgbClr val="E593E1"/>
              </a:solidFill>
            </a:endParaRPr>
          </a:p>
          <a:p>
            <a:pPr marL="0" indent="0" algn="l" rtl="0">
              <a:buNone/>
            </a:pPr>
            <a:r>
              <a:rPr lang="en-US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lung</a:t>
            </a: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liver, bone subcutaneous sites, and central nervous system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300" b="1" u="sng" dirty="0">
                <a:solidFill>
                  <a:schemeClr val="accent6">
                    <a:lumMod val="50000"/>
                  </a:schemeClr>
                </a:solidFill>
              </a:rPr>
              <a:t>Nephrectomy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for</a:t>
            </a:r>
            <a:r>
              <a:rPr lang="en-US" sz="2300" dirty="0">
                <a:solidFill>
                  <a:srgbClr val="00B050"/>
                </a:solidFill>
              </a:rPr>
              <a:t> palliation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of symptoms (pain, hematuria)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if inoperable, </a:t>
            </a:r>
            <a:r>
              <a:rPr lang="en-US" sz="2300" b="1" u="sng" dirty="0">
                <a:solidFill>
                  <a:schemeClr val="accent6">
                    <a:lumMod val="50000"/>
                  </a:schemeClr>
                </a:solidFill>
              </a:rPr>
              <a:t>arterial embolization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can be helpful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300" b="1" u="sng" dirty="0" smtClean="0">
                <a:solidFill>
                  <a:schemeClr val="accent6">
                    <a:lumMod val="50000"/>
                  </a:schemeClr>
                </a:solidFill>
              </a:rPr>
              <a:t>Hormone </a:t>
            </a:r>
            <a:r>
              <a:rPr lang="en-US" sz="2300" b="1" u="sng" dirty="0">
                <a:solidFill>
                  <a:schemeClr val="accent6">
                    <a:lumMod val="50000"/>
                  </a:schemeClr>
                </a:solidFill>
              </a:rPr>
              <a:t>therapy and </a:t>
            </a:r>
            <a:r>
              <a:rPr lang="en-US" sz="2300" b="1" u="sng" dirty="0" err="1">
                <a:solidFill>
                  <a:schemeClr val="accent6">
                    <a:lumMod val="50000"/>
                  </a:schemeClr>
                </a:solidFill>
              </a:rPr>
              <a:t>cytoxic</a:t>
            </a:r>
            <a:r>
              <a:rPr lang="en-US" sz="2300" b="1" u="sng" dirty="0">
                <a:solidFill>
                  <a:schemeClr val="accent6">
                    <a:lumMod val="50000"/>
                  </a:schemeClr>
                </a:solidFill>
              </a:rPr>
              <a:t> chemotherapy </a:t>
            </a:r>
            <a:r>
              <a:rPr lang="en-US" dirty="0">
                <a:solidFill>
                  <a:schemeClr val="tx1"/>
                </a:solidFill>
              </a:rPr>
              <a:t>: have little role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 Radiotherapy </a:t>
            </a:r>
            <a:r>
              <a:rPr lang="en-US" dirty="0">
                <a:solidFill>
                  <a:schemeClr val="tx1"/>
                </a:solidFill>
              </a:rPr>
              <a:t>: is useful for </a:t>
            </a:r>
            <a:r>
              <a:rPr lang="en-US" dirty="0">
                <a:solidFill>
                  <a:srgbClr val="00B050"/>
                </a:solidFill>
              </a:rPr>
              <a:t>palliation</a:t>
            </a:r>
            <a:r>
              <a:rPr lang="en-US" dirty="0">
                <a:solidFill>
                  <a:schemeClr val="tx1"/>
                </a:solidFill>
              </a:rPr>
              <a:t> of metastatic lesions in </a:t>
            </a:r>
            <a:r>
              <a:rPr lang="en-US" u="sng" dirty="0">
                <a:solidFill>
                  <a:schemeClr val="tx1"/>
                </a:solidFill>
              </a:rPr>
              <a:t>bone and brain</a:t>
            </a:r>
            <a:r>
              <a:rPr lang="en-US" dirty="0">
                <a:solidFill>
                  <a:schemeClr val="tx1"/>
                </a:solidFill>
              </a:rPr>
              <a:t>, and in combination with surgery for </a:t>
            </a:r>
            <a:r>
              <a:rPr lang="en-US" u="sng" dirty="0">
                <a:solidFill>
                  <a:schemeClr val="tx1"/>
                </a:solidFill>
              </a:rPr>
              <a:t>spinal cord compression 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24847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Immunotherapy :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IL-2 (</a:t>
            </a:r>
            <a:r>
              <a:rPr lang="en-US" dirty="0" err="1">
                <a:solidFill>
                  <a:schemeClr val="tx1"/>
                </a:solidFill>
              </a:rPr>
              <a:t>Aldesleukin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Interferon A-2b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Molecular targeted therapies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Sunitinib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Sorafenib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Temsirolimus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Everolimus</a:t>
            </a:r>
            <a:r>
              <a:rPr lang="en-US" dirty="0">
                <a:solidFill>
                  <a:schemeClr val="tx1"/>
                </a:solidFill>
              </a:rPr>
              <a:t>, Bevacizumab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Palliative care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megestrol</a:t>
            </a:r>
            <a:r>
              <a:rPr lang="en-US" dirty="0">
                <a:solidFill>
                  <a:schemeClr val="tx1"/>
                </a:solidFill>
              </a:rPr>
              <a:t> acetate , </a:t>
            </a:r>
            <a:r>
              <a:rPr lang="en-US" dirty="0" smtClean="0">
                <a:solidFill>
                  <a:schemeClr val="tx1"/>
                </a:solidFill>
              </a:rPr>
              <a:t>steroids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**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Resection of a solitary metastasis is an appropriate option for a small number of patients, usually a few months after nephrectomy, to ensure the lesion has remained solitary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9818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7827208" cy="1450757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Nephroblastoma ( wilm’s tumour ) </a:t>
            </a:r>
            <a:endParaRPr lang="ar-JO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607602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7030A0"/>
                </a:solidFill>
              </a:rPr>
              <a:t>Originated from </a:t>
            </a:r>
            <a:r>
              <a:rPr lang="en-US" sz="2400" dirty="0" smtClean="0"/>
              <a:t>the </a:t>
            </a:r>
            <a:r>
              <a:rPr lang="en-US" sz="2400" b="1" u="sng" dirty="0" smtClean="0"/>
              <a:t>primitive embryonic cells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7030A0"/>
                </a:solidFill>
              </a:rPr>
              <a:t>Pathologically </a:t>
            </a:r>
            <a:r>
              <a:rPr lang="en-US" sz="2400" dirty="0" smtClean="0"/>
              <a:t>contains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renal tissue with various degree of differentiation</a:t>
            </a:r>
          </a:p>
          <a:p>
            <a:pPr algn="l" rtl="0"/>
            <a:r>
              <a:rPr lang="en-US" sz="2400" dirty="0" smtClean="0"/>
              <a:t>Produces </a:t>
            </a:r>
            <a:r>
              <a:rPr lang="en-US" sz="2400" b="1" dirty="0" smtClean="0">
                <a:solidFill>
                  <a:srgbClr val="A107A5"/>
                </a:solidFill>
              </a:rPr>
              <a:t>a</a:t>
            </a:r>
            <a:r>
              <a:rPr lang="en-US" sz="2400" b="1" dirty="0" smtClean="0">
                <a:solidFill>
                  <a:srgbClr val="9460C8"/>
                </a:solidFill>
              </a:rPr>
              <a:t> </a:t>
            </a:r>
            <a:r>
              <a:rPr lang="en-US" sz="2400" b="1" dirty="0" smtClean="0">
                <a:solidFill>
                  <a:srgbClr val="A107A5"/>
                </a:solidFill>
              </a:rPr>
              <a:t>mixed histological picture </a:t>
            </a:r>
            <a:r>
              <a:rPr lang="en-US" sz="2400" dirty="0" smtClean="0"/>
              <a:t>of epithelial structures</a:t>
            </a:r>
          </a:p>
          <a:p>
            <a:pPr algn="l" rtl="0"/>
            <a:r>
              <a:rPr lang="en-US" sz="2400" dirty="0" smtClean="0"/>
              <a:t>Resembling</a:t>
            </a:r>
            <a:r>
              <a:rPr lang="en-US" sz="2400" b="1" dirty="0" smtClean="0">
                <a:solidFill>
                  <a:srgbClr val="A107A5"/>
                </a:solidFill>
              </a:rPr>
              <a:t> tubules </a:t>
            </a:r>
            <a:r>
              <a:rPr lang="en-US" sz="2400" dirty="0" smtClean="0"/>
              <a:t>and variety of </a:t>
            </a:r>
            <a:r>
              <a:rPr lang="en-US" sz="2400" b="1" dirty="0" smtClean="0">
                <a:solidFill>
                  <a:srgbClr val="A107A5"/>
                </a:solidFill>
              </a:rPr>
              <a:t>mesenchymal tissues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Affect </a:t>
            </a:r>
            <a:r>
              <a:rPr lang="en-US" sz="2400" b="1" dirty="0" smtClean="0">
                <a:solidFill>
                  <a:srgbClr val="4F1D63"/>
                </a:solidFill>
              </a:rPr>
              <a:t>1:10000 live birth</a:t>
            </a:r>
            <a:r>
              <a:rPr lang="en-US" sz="2400" dirty="0" smtClean="0"/>
              <a:t> , it is </a:t>
            </a:r>
            <a:r>
              <a:rPr lang="en-US" sz="2400" b="1" dirty="0" smtClean="0">
                <a:solidFill>
                  <a:srgbClr val="4F1D63"/>
                </a:solidFill>
              </a:rPr>
              <a:t>the 4</a:t>
            </a:r>
            <a:r>
              <a:rPr lang="en-US" sz="2400" b="1" baseline="30000" dirty="0" smtClean="0">
                <a:solidFill>
                  <a:srgbClr val="4F1D63"/>
                </a:solidFill>
              </a:rPr>
              <a:t>th</a:t>
            </a:r>
            <a:r>
              <a:rPr lang="en-US" sz="2400" b="1" dirty="0" smtClean="0">
                <a:solidFill>
                  <a:srgbClr val="4F1D63"/>
                </a:solidFill>
              </a:rPr>
              <a:t> malignancy in children</a:t>
            </a:r>
            <a:r>
              <a:rPr lang="en-US" sz="2400" dirty="0" smtClean="0"/>
              <a:t>, represent </a:t>
            </a:r>
            <a:r>
              <a:rPr lang="en-US" sz="2400" b="1" dirty="0" smtClean="0">
                <a:solidFill>
                  <a:srgbClr val="4F1D63"/>
                </a:solidFill>
              </a:rPr>
              <a:t>10% of childhood malignant tumour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Almost equal in </a:t>
            </a:r>
            <a:r>
              <a:rPr lang="en-US" sz="2400" b="1" dirty="0" smtClean="0">
                <a:solidFill>
                  <a:srgbClr val="7030A0"/>
                </a:solidFill>
              </a:rPr>
              <a:t>both sex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It is may be </a:t>
            </a:r>
            <a:r>
              <a:rPr lang="en-US" sz="2400" b="1" dirty="0" smtClean="0">
                <a:solidFill>
                  <a:srgbClr val="7030A0"/>
                </a:solidFill>
              </a:rPr>
              <a:t>familial in 1-2% </a:t>
            </a:r>
            <a:r>
              <a:rPr lang="en-US" sz="2400" dirty="0" smtClean="0"/>
              <a:t>of cases </a:t>
            </a:r>
          </a:p>
          <a:p>
            <a:pPr algn="l" rtl="0"/>
            <a:r>
              <a:rPr lang="en-US" sz="2400" dirty="0" smtClean="0"/>
              <a:t>          </a:t>
            </a:r>
          </a:p>
          <a:p>
            <a:pPr algn="l" rtl="0"/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3287812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gnosis for rcc after surgery"/>
          <p:cNvSpPr>
            <a:spLocks noChangeAspect="1" noChangeArrowheads="1"/>
          </p:cNvSpPr>
          <p:nvPr/>
        </p:nvSpPr>
        <p:spPr bwMode="auto">
          <a:xfrm>
            <a:off x="251520" y="1011982"/>
            <a:ext cx="4992489" cy="49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>
              <a:solidFill>
                <a:prstClr val="black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presented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before the age of three years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presented as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abdominal mass</a:t>
            </a:r>
          </a:p>
          <a:p>
            <a:pPr algn="l" rtl="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of tumours are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bilateral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</a:t>
            </a: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metastatic spread </a:t>
            </a:r>
            <a:r>
              <a:rPr lang="en-US" sz="2400" dirty="0" smtClean="0"/>
              <a:t>at presentation </a:t>
            </a:r>
            <a:r>
              <a:rPr lang="en-US" sz="2400" dirty="0" smtClean="0">
                <a:solidFill>
                  <a:srgbClr val="C00000"/>
                </a:solidFill>
              </a:rPr>
              <a:t>, but don’t prevent cure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Diagnosis </a:t>
            </a:r>
            <a:r>
              <a:rPr lang="en-US" sz="2400" dirty="0" smtClean="0"/>
              <a:t>: can be confirmed by </a:t>
            </a:r>
            <a:r>
              <a:rPr lang="en-US" sz="2400" b="1" dirty="0" smtClean="0">
                <a:solidFill>
                  <a:srgbClr val="00B050"/>
                </a:solidFill>
              </a:rPr>
              <a:t>US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B050"/>
                </a:solidFill>
              </a:rPr>
              <a:t>CT</a:t>
            </a:r>
            <a:r>
              <a:rPr lang="en-US" sz="2400" dirty="0" smtClean="0"/>
              <a:t> scan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3C9483"/>
                </a:solidFill>
              </a:rPr>
              <a:t>Treatment</a:t>
            </a:r>
            <a:r>
              <a:rPr lang="en-US" sz="3600" dirty="0" smtClean="0"/>
              <a:t> </a:t>
            </a:r>
            <a:r>
              <a:rPr lang="en-US" sz="2400" dirty="0" smtClean="0"/>
              <a:t>: with </a:t>
            </a:r>
            <a:r>
              <a:rPr lang="en-US" sz="2400" b="1" dirty="0" smtClean="0">
                <a:solidFill>
                  <a:srgbClr val="00B050"/>
                </a:solidFill>
              </a:rPr>
              <a:t>nephrectomy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B050"/>
                </a:solidFill>
              </a:rPr>
              <a:t>postoperative chemotherapy and radiotherapy </a:t>
            </a:r>
          </a:p>
        </p:txBody>
      </p:sp>
    </p:spTree>
    <p:extLst>
      <p:ext uri="{BB962C8B-B14F-4D97-AF65-F5344CB8AC3E}">
        <p14:creationId xmlns:p14="http://schemas.microsoft.com/office/powerpoint/2010/main" val="354260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-36512" y="1207293"/>
            <a:ext cx="3779912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400" u="sng" dirty="0" smtClean="0">
                <a:solidFill>
                  <a:srgbClr val="FF0000"/>
                </a:solidFill>
                <a:latin typeface="Arial Black" pitchFamily="34" charset="0"/>
              </a:rPr>
              <a:t>FOR DX: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 Black" pitchFamily="34" charset="0"/>
              </a:rPr>
              <a:t>U/S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>
                <a:latin typeface="Arial Black" pitchFamily="34" charset="0"/>
              </a:rPr>
              <a:t>in very </a:t>
            </a:r>
            <a:r>
              <a:rPr lang="en-US" sz="1600" dirty="0" smtClean="0">
                <a:latin typeface="Arial Black" pitchFamily="34" charset="0"/>
              </a:rPr>
              <a:t>helpful</a:t>
            </a:r>
          </a:p>
          <a:p>
            <a:pPr marL="514350" indent="-514350">
              <a:buNone/>
            </a:pPr>
            <a:endParaRPr lang="en-US" sz="1600" dirty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1600" dirty="0" smtClean="0"/>
              <a:t>○ </a:t>
            </a:r>
            <a:r>
              <a:rPr lang="en-US" sz="1600" dirty="0" smtClean="0">
                <a:latin typeface="Arial Black" pitchFamily="34" charset="0"/>
              </a:rPr>
              <a:t>Differentiates </a:t>
            </a:r>
            <a:r>
              <a:rPr lang="en-US" sz="1600" dirty="0">
                <a:latin typeface="Arial Black" pitchFamily="34" charset="0"/>
              </a:rPr>
              <a:t>between </a:t>
            </a:r>
            <a:r>
              <a:rPr lang="en-US" sz="1600" u="sng" dirty="0" smtClean="0">
                <a:latin typeface="Arial Black" pitchFamily="34" charset="0"/>
              </a:rPr>
              <a:t>SOLID</a:t>
            </a:r>
            <a:r>
              <a:rPr lang="en-US" sz="1600" dirty="0" smtClean="0">
                <a:latin typeface="Arial Black" pitchFamily="34" charset="0"/>
              </a:rPr>
              <a:t> and </a:t>
            </a:r>
            <a:r>
              <a:rPr lang="en-US" sz="1600" u="sng" dirty="0" smtClean="0">
                <a:latin typeface="Arial Black" pitchFamily="34" charset="0"/>
              </a:rPr>
              <a:t>CYSTIC</a:t>
            </a:r>
            <a:r>
              <a:rPr lang="en-US" sz="1600" dirty="0" smtClean="0">
                <a:latin typeface="Arial Black" pitchFamily="34" charset="0"/>
              </a:rPr>
              <a:t> lesions.</a:t>
            </a:r>
          </a:p>
          <a:p>
            <a:pPr marL="514350" indent="-514350">
              <a:buNone/>
            </a:pPr>
            <a:endParaRPr lang="en-US" sz="16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Arial Black" pitchFamily="34" charset="0"/>
              </a:rPr>
              <a:t>○ Features </a:t>
            </a:r>
            <a:r>
              <a:rPr lang="en-US" sz="1600" dirty="0">
                <a:latin typeface="Arial Black" pitchFamily="34" charset="0"/>
              </a:rPr>
              <a:t>of cyst </a:t>
            </a:r>
            <a:r>
              <a:rPr lang="en-US" sz="1600" dirty="0" smtClean="0">
                <a:latin typeface="Arial Black" pitchFamily="34" charset="0"/>
              </a:rPr>
              <a:t>are:</a:t>
            </a:r>
          </a:p>
          <a:p>
            <a:pPr marL="514350" indent="-514350">
              <a:buNone/>
            </a:pP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>
                <a:latin typeface="Arial Black" pitchFamily="34" charset="0"/>
              </a:rPr>
              <a:t>(</a:t>
            </a:r>
            <a:r>
              <a:rPr lang="en-US" sz="1600" dirty="0" smtClean="0">
                <a:latin typeface="Arial Black" pitchFamily="34" charset="0"/>
              </a:rPr>
              <a:t>a)Anechoic ( </a:t>
            </a:r>
            <a:r>
              <a:rPr lang="en-US" sz="1600" dirty="0" err="1" smtClean="0">
                <a:latin typeface="Arial Black" pitchFamily="34" charset="0"/>
              </a:rPr>
              <a:t>echolucent</a:t>
            </a:r>
            <a:r>
              <a:rPr lang="en-US" sz="1600" dirty="0" smtClean="0">
                <a:latin typeface="Arial Black" pitchFamily="34" charset="0"/>
              </a:rPr>
              <a:t> …</a:t>
            </a:r>
            <a:r>
              <a:rPr lang="en-US" sz="1600" dirty="0" err="1" smtClean="0">
                <a:latin typeface="Arial Black" pitchFamily="34" charset="0"/>
              </a:rPr>
              <a:t>abscent</a:t>
            </a:r>
            <a:r>
              <a:rPr lang="en-US" sz="1600" dirty="0" smtClean="0">
                <a:latin typeface="Arial Black" pitchFamily="34" charset="0"/>
              </a:rPr>
              <a:t> of echoes ) </a:t>
            </a:r>
          </a:p>
          <a:p>
            <a:pPr marL="514350" indent="-514350">
              <a:buNone/>
            </a:pPr>
            <a:r>
              <a:rPr lang="en-US" sz="1600" dirty="0" smtClean="0">
                <a:latin typeface="Arial Black" pitchFamily="34" charset="0"/>
              </a:rPr>
              <a:t>(</a:t>
            </a:r>
            <a:r>
              <a:rPr lang="en-US" sz="1600" dirty="0">
                <a:latin typeface="Arial Black" pitchFamily="34" charset="0"/>
              </a:rPr>
              <a:t>b) Posterior acoustic enhancement </a:t>
            </a:r>
            <a:endParaRPr lang="en-US" sz="16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Arial Black" pitchFamily="34" charset="0"/>
              </a:rPr>
              <a:t>(</a:t>
            </a:r>
            <a:r>
              <a:rPr lang="en-US" sz="1600" dirty="0">
                <a:latin typeface="Arial Black" pitchFamily="34" charset="0"/>
              </a:rPr>
              <a:t>c) Sharply </a:t>
            </a:r>
            <a:r>
              <a:rPr lang="en-US" sz="1600" dirty="0" err="1">
                <a:latin typeface="Arial Black" pitchFamily="34" charset="0"/>
              </a:rPr>
              <a:t>marginated</a:t>
            </a:r>
            <a:r>
              <a:rPr lang="en-US" sz="1600" dirty="0">
                <a:latin typeface="Arial Black" pitchFamily="34" charset="0"/>
              </a:rPr>
              <a:t> smooth walls </a:t>
            </a:r>
          </a:p>
          <a:p>
            <a:pPr marL="514350" indent="-514350">
              <a:buNone/>
            </a:pPr>
            <a:endParaRPr lang="en-US" sz="1600" dirty="0">
              <a:latin typeface="Arial Black" pitchFamily="34" charset="0"/>
            </a:endParaRPr>
          </a:p>
          <a:p>
            <a:endParaRPr lang="en-US" sz="1000" dirty="0"/>
          </a:p>
        </p:txBody>
      </p:sp>
      <p:sp>
        <p:nvSpPr>
          <p:cNvPr id="4" name="مستطيل 3"/>
          <p:cNvSpPr/>
          <p:nvPr/>
        </p:nvSpPr>
        <p:spPr>
          <a:xfrm>
            <a:off x="179512" y="260648"/>
            <a:ext cx="3311627" cy="56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Investigations:</a:t>
            </a:r>
          </a:p>
        </p:txBody>
      </p:sp>
      <p:pic>
        <p:nvPicPr>
          <p:cNvPr id="5122" name="Picture 2" descr="C:\Users\المقامات\Downloads\renal cyst 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557" y="638965"/>
            <a:ext cx="5617365" cy="4207602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5688124" y="1772816"/>
            <a:ext cx="208823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wall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76256" y="3212976"/>
            <a:ext cx="144016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SEPTA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75856" y="274276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fluid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150227" y="4923653"/>
            <a:ext cx="2446109" cy="904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acoustic enhancement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3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3C9483"/>
                </a:solidFill>
              </a:rPr>
              <a:t>Prognosis :</a:t>
            </a:r>
          </a:p>
          <a:p>
            <a:pPr algn="l" rtl="0"/>
            <a:r>
              <a:rPr lang="en-US" sz="2800" b="1" dirty="0">
                <a:solidFill>
                  <a:srgbClr val="00B050"/>
                </a:solidFill>
              </a:rPr>
              <a:t>Stage 1 </a:t>
            </a:r>
            <a:r>
              <a:rPr lang="en-US" sz="2800" dirty="0"/>
              <a:t>( localized to kidney) has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3years survival of &gt;90% and cure rate 90% </a:t>
            </a:r>
          </a:p>
          <a:p>
            <a:pPr algn="l" rtl="0"/>
            <a:r>
              <a:rPr lang="en-US" sz="2800" b="1" dirty="0">
                <a:solidFill>
                  <a:srgbClr val="00B050"/>
                </a:solidFill>
              </a:rPr>
              <a:t>Stage 4 </a:t>
            </a:r>
            <a:r>
              <a:rPr lang="en-US" sz="2800" dirty="0"/>
              <a:t>(Hematogenous spread)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has 3years survival less than 30%   </a:t>
            </a:r>
            <a:endParaRPr lang="ar-J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Image result for wilms t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67" y="4079439"/>
            <a:ext cx="53053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74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بدون عنوانb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4486" y="-313049"/>
            <a:ext cx="9348486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renal tumors </a:t>
            </a:r>
            <a:b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017472" cy="400211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(20%)</a:t>
            </a:r>
          </a:p>
          <a:p>
            <a:pPr algn="l" rtl="0"/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(12%)</a:t>
            </a:r>
          </a:p>
          <a:p>
            <a:pPr algn="l" rtl="0"/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(11%)</a:t>
            </a:r>
          </a:p>
          <a:p>
            <a:pPr algn="l" rt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Albuminuria and hematuria are common</a:t>
            </a:r>
          </a:p>
          <a:p>
            <a:pPr algn="l" rtl="0"/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and renal insufficiency are rare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79512" y="589954"/>
            <a:ext cx="4824536" cy="5431334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2.  IVU</a:t>
            </a:r>
          </a:p>
          <a:p>
            <a:r>
              <a:rPr lang="en-US" b="1" dirty="0" smtClean="0"/>
              <a:t>○ smooth amputated calyx.</a:t>
            </a:r>
          </a:p>
          <a:p>
            <a:pPr marL="45720" indent="0">
              <a:buNone/>
            </a:pPr>
            <a:r>
              <a:rPr lang="en-US" b="1" dirty="0" smtClean="0"/>
              <a:t>beak , claw sign ; resulted from stretching </a:t>
            </a:r>
          </a:p>
          <a:p>
            <a:pPr marL="45720" indent="0">
              <a:buNone/>
            </a:pPr>
            <a:r>
              <a:rPr lang="en-US" b="1" dirty="0" smtClean="0"/>
              <a:t>of calyces by cyst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المقامات\Downloads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455" y="332656"/>
            <a:ext cx="3645099" cy="324036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79512" y="39330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3200" dirty="0">
                <a:latin typeface="Arial Black" pitchFamily="34" charset="0"/>
              </a:rPr>
              <a:t>3. Renal angiography</a:t>
            </a:r>
            <a:r>
              <a:rPr lang="en-US" sz="2400" dirty="0">
                <a:latin typeface="Arial Black" pitchFamily="34" charset="0"/>
              </a:rPr>
              <a:t>: (not done now) </a:t>
            </a:r>
            <a:r>
              <a:rPr lang="en-US" sz="2400" dirty="0">
                <a:latin typeface="Arial Black" pitchFamily="34" charset="0"/>
                <a:sym typeface="Wingdings" pitchFamily="2" charset="2"/>
              </a:rPr>
              <a:t> differentiate between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 pitchFamily="2" charset="2"/>
              </a:rPr>
              <a:t>CYST</a:t>
            </a:r>
            <a:r>
              <a:rPr lang="en-US" sz="2800" dirty="0" smtClean="0"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 Black" pitchFamily="34" charset="0"/>
                <a:sym typeface="Wingdings" pitchFamily="2" charset="2"/>
              </a:rPr>
              <a:t>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 pitchFamily="2" charset="2"/>
              </a:rPr>
              <a:t>TUMOR</a:t>
            </a:r>
            <a:r>
              <a:rPr lang="en-US" sz="2800" dirty="0" smtClean="0"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 Black" pitchFamily="34" charset="0"/>
                <a:sym typeface="Wingdings" pitchFamily="2" charset="2"/>
              </a:rPr>
              <a:t>.</a:t>
            </a:r>
            <a:endParaRPr lang="en-US" sz="2400" dirty="0">
              <a:latin typeface="Arial Black" pitchFamily="34" charset="0"/>
              <a:sym typeface="Wingdings" pitchFamily="2" charset="2"/>
            </a:endParaRPr>
          </a:p>
          <a:p>
            <a:pPr marL="514350" indent="-514350">
              <a:buFontTx/>
              <a:buChar char="-"/>
            </a:pPr>
            <a:r>
              <a:rPr lang="en-US" sz="2400" dirty="0">
                <a:latin typeface="Arial Black" pitchFamily="34" charset="0"/>
                <a:sym typeface="Wingdings" pitchFamily="2" charset="2"/>
              </a:rPr>
              <a:t>Cyst  </a:t>
            </a:r>
            <a:r>
              <a:rPr lang="en-US" sz="2400" dirty="0" err="1">
                <a:latin typeface="Arial Black" pitchFamily="34" charset="0"/>
                <a:sym typeface="Wingdings" pitchFamily="2" charset="2"/>
              </a:rPr>
              <a:t>avascular</a:t>
            </a:r>
            <a:endParaRPr lang="en-US" sz="2400" dirty="0">
              <a:latin typeface="Arial Black" pitchFamily="34" charset="0"/>
              <a:sym typeface="Wingdings" pitchFamily="2" charset="2"/>
            </a:endParaRPr>
          </a:p>
          <a:p>
            <a:pPr marL="514350" indent="-514350">
              <a:buFontTx/>
              <a:buChar char="-"/>
            </a:pPr>
            <a:r>
              <a:rPr lang="en-US" sz="2400" dirty="0">
                <a:latin typeface="Arial Black" pitchFamily="34" charset="0"/>
                <a:sym typeface="Wingdings" pitchFamily="2" charset="2"/>
              </a:rPr>
              <a:t>Tumor  </a:t>
            </a:r>
            <a:r>
              <a:rPr lang="en-US" sz="2400" dirty="0" err="1">
                <a:latin typeface="Arial Black" pitchFamily="34" charset="0"/>
                <a:sym typeface="Wingdings" pitchFamily="2" charset="2"/>
              </a:rPr>
              <a:t>Hypervascular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07504" y="4437112"/>
            <a:ext cx="5760640" cy="2322592"/>
          </a:xfrm>
        </p:spPr>
        <p:txBody>
          <a:bodyPr/>
          <a:lstStyle/>
          <a:p>
            <a:r>
              <a:rPr lang="en-US" b="1" dirty="0"/>
              <a:t>Cystic dysplastic kidneys</a:t>
            </a:r>
            <a:r>
              <a:rPr lang="en-US" dirty="0"/>
              <a:t>. </a:t>
            </a:r>
            <a:r>
              <a:rPr lang="en-US" dirty="0" err="1">
                <a:solidFill>
                  <a:schemeClr val="accent6"/>
                </a:solidFill>
              </a:rPr>
              <a:t>Micturating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cystourethrogram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on an infant with dysplastic kidneys on ultrasound showing </a:t>
            </a:r>
            <a:r>
              <a:rPr lang="en-US" dirty="0" err="1"/>
              <a:t>vesicoureteric</a:t>
            </a:r>
            <a:r>
              <a:rPr lang="en-US" dirty="0"/>
              <a:t> reflux into tortuous ureters and abnormal calyces with parenchymal filling and blush.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80" y="116632"/>
            <a:ext cx="5157192" cy="40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31215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ثر رجعي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13130</TotalTime>
  <Words>2736</Words>
  <Application>Microsoft Office PowerPoint</Application>
  <PresentationFormat>عرض على الشاشة (3:4)‏</PresentationFormat>
  <Paragraphs>413</Paragraphs>
  <Slides>72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72</vt:i4>
      </vt:variant>
    </vt:vector>
  </HeadingPairs>
  <TitlesOfParts>
    <vt:vector size="74" baseType="lpstr">
      <vt:lpstr>دفق الهواء</vt:lpstr>
      <vt:lpstr>أثر رجعي</vt:lpstr>
      <vt:lpstr>Renal cysts and  Benign renal tumors</vt:lpstr>
      <vt:lpstr>عرض تقديمي في PowerPoint</vt:lpstr>
      <vt:lpstr>عرض تقديمي في PowerPoint</vt:lpstr>
      <vt:lpstr>عرض تقديمي في PowerPoint</vt:lpstr>
      <vt:lpstr>Solitary (simple) cyst of the kidney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RENAL TUMORS</vt:lpstr>
      <vt:lpstr>Oncocytoma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Angiomyolipoma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Renal adenoma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Malignant renal tumors  </vt:lpstr>
      <vt:lpstr>عرض تقديمي في PowerPoint</vt:lpstr>
      <vt:lpstr>Renal cell neoplasms </vt:lpstr>
      <vt:lpstr>Renal cell carcinoma (hypernephroma/ Grawitz’s tumor ) </vt:lpstr>
      <vt:lpstr>Renal cell carcinoma Risk factor </vt:lpstr>
      <vt:lpstr>عرض تقديمي في PowerPoint</vt:lpstr>
      <vt:lpstr>عرض تقديمي في PowerPoint</vt:lpstr>
      <vt:lpstr>Renal cell carcinoma  etiology </vt:lpstr>
      <vt:lpstr>عرض تقديمي في PowerPoint</vt:lpstr>
      <vt:lpstr>عرض تقديمي في PowerPoint</vt:lpstr>
      <vt:lpstr>Macroscopic picture : </vt:lpstr>
      <vt:lpstr>Microscopic picture : </vt:lpstr>
      <vt:lpstr>Spread : </vt:lpstr>
      <vt:lpstr>Histological classification of RCC </vt:lpstr>
      <vt:lpstr> : Histological classification of RCC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prognosis</vt:lpstr>
      <vt:lpstr>Clinical presentation </vt:lpstr>
      <vt:lpstr>Clinical presentation  </vt:lpstr>
      <vt:lpstr>paraneoplastic syndromes</vt:lpstr>
      <vt:lpstr>عرض تقديمي في PowerPoint</vt:lpstr>
      <vt:lpstr>Investigation :</vt:lpstr>
      <vt:lpstr>Investigation :</vt:lpstr>
      <vt:lpstr>عرض تقديمي في PowerPoint</vt:lpstr>
      <vt:lpstr>عرض تقديمي في PowerPoint</vt:lpstr>
      <vt:lpstr>Treatments modalities : </vt:lpstr>
      <vt:lpstr>عرض تقديمي في PowerPoint</vt:lpstr>
      <vt:lpstr>Treat. Count.</vt:lpstr>
      <vt:lpstr>عرض تقديمي في PowerPoint</vt:lpstr>
      <vt:lpstr>Nephroblastoma ( wilm’s tumour ) </vt:lpstr>
      <vt:lpstr>عرض تقديمي في PowerPoint</vt:lpstr>
      <vt:lpstr>عرض تقديمي في PowerPoint</vt:lpstr>
      <vt:lpstr>عرض تقديمي في PowerPoint</vt:lpstr>
      <vt:lpstr>Secondary renal tumors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Tumors</dc:title>
  <dc:creator>USER</dc:creator>
  <cp:lastModifiedBy>Rayan</cp:lastModifiedBy>
  <cp:revision>115</cp:revision>
  <dcterms:created xsi:type="dcterms:W3CDTF">2013-09-01T14:16:08Z</dcterms:created>
  <dcterms:modified xsi:type="dcterms:W3CDTF">2019-08-27T15:57:39Z</dcterms:modified>
</cp:coreProperties>
</file>