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8" r:id="rId1"/>
  </p:sldMasterIdLst>
  <p:notesMasterIdLst>
    <p:notesMasterId r:id="rId49"/>
  </p:notesMasterIdLst>
  <p:handoutMasterIdLst>
    <p:handoutMasterId r:id="rId50"/>
  </p:handoutMasterIdLst>
  <p:sldIdLst>
    <p:sldId id="295" r:id="rId2"/>
    <p:sldId id="296" r:id="rId3"/>
    <p:sldId id="315" r:id="rId4"/>
    <p:sldId id="316" r:id="rId5"/>
    <p:sldId id="326" r:id="rId6"/>
    <p:sldId id="327" r:id="rId7"/>
    <p:sldId id="412" r:id="rId8"/>
    <p:sldId id="413" r:id="rId9"/>
    <p:sldId id="268" r:id="rId10"/>
    <p:sldId id="319" r:id="rId11"/>
    <p:sldId id="321" r:id="rId12"/>
    <p:sldId id="322" r:id="rId13"/>
    <p:sldId id="329" r:id="rId14"/>
    <p:sldId id="330" r:id="rId15"/>
    <p:sldId id="332" r:id="rId16"/>
    <p:sldId id="333" r:id="rId17"/>
    <p:sldId id="323" r:id="rId18"/>
    <p:sldId id="380" r:id="rId19"/>
    <p:sldId id="411" r:id="rId20"/>
    <p:sldId id="384" r:id="rId21"/>
    <p:sldId id="388" r:id="rId22"/>
    <p:sldId id="385" r:id="rId23"/>
    <p:sldId id="389" r:id="rId24"/>
    <p:sldId id="405" r:id="rId25"/>
    <p:sldId id="409" r:id="rId26"/>
    <p:sldId id="404" r:id="rId27"/>
    <p:sldId id="360" r:id="rId28"/>
    <p:sldId id="361" r:id="rId29"/>
    <p:sldId id="363" r:id="rId30"/>
    <p:sldId id="365" r:id="rId31"/>
    <p:sldId id="366" r:id="rId32"/>
    <p:sldId id="367" r:id="rId33"/>
    <p:sldId id="400" r:id="rId34"/>
    <p:sldId id="369" r:id="rId35"/>
    <p:sldId id="370" r:id="rId36"/>
    <p:sldId id="371" r:id="rId37"/>
    <p:sldId id="392" r:id="rId38"/>
    <p:sldId id="372" r:id="rId39"/>
    <p:sldId id="394" r:id="rId40"/>
    <p:sldId id="373" r:id="rId41"/>
    <p:sldId id="393" r:id="rId42"/>
    <p:sldId id="374" r:id="rId43"/>
    <p:sldId id="375" r:id="rId44"/>
    <p:sldId id="377" r:id="rId45"/>
    <p:sldId id="378" r:id="rId46"/>
    <p:sldId id="395" r:id="rId47"/>
    <p:sldId id="397" r:id="rId48"/>
  </p:sldIdLst>
  <p:sldSz cx="12192000" cy="6858000"/>
  <p:notesSz cx="6858000" cy="9144000"/>
  <p:embeddedFontLst>
    <p:embeddedFont>
      <p:font typeface="Agency FB" panose="020B0503020202020204" pitchFamily="34" charset="0"/>
      <p:regular r:id="rId51"/>
      <p:bold r:id="rId52"/>
    </p:embeddedFont>
    <p:embeddedFont>
      <p:font typeface="Aldhabi" panose="01000000000000000000" pitchFamily="2" charset="-78"/>
      <p:regular r:id="rId53"/>
    </p:embeddedFont>
    <p:embeddedFont>
      <p:font typeface="Amasis MT Pro Black" panose="02040A04050005020304" pitchFamily="18" charset="0"/>
      <p:bold r:id="rId54"/>
      <p:boldItalic r:id="rId55"/>
    </p:embeddedFont>
    <p:embeddedFont>
      <p:font typeface="Andalus" panose="02020603050405020304" pitchFamily="18" charset="-78"/>
      <p:regular r:id="rId56"/>
    </p:embeddedFont>
    <p:embeddedFont>
      <p:font typeface="Brush Script MT" panose="03060802040406070304" pitchFamily="66" charset="0"/>
      <p: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Corbel" panose="020B0503020204020204" pitchFamily="34" charset="0"/>
      <p:regular r:id="rId62"/>
      <p:bold r:id="rId63"/>
      <p:italic r:id="rId64"/>
      <p:boldItalic r:id="rId65"/>
    </p:embeddedFont>
    <p:embeddedFont>
      <p:font typeface="Leelawadee UI" panose="020B0502040204020203" pitchFamily="34" charset="-34"/>
      <p:regular r:id="rId66"/>
      <p:bold r:id="rId67"/>
    </p:embeddedFont>
    <p:embeddedFont>
      <p:font typeface="Palatino Linotype" panose="02040502050505030304" pitchFamily="18" charset="0"/>
      <p:regular r:id="rId68"/>
      <p:bold r:id="rId69"/>
      <p:italic r:id="rId70"/>
      <p:boldItalic r:id="rId71"/>
    </p:embeddedFont>
    <p:embeddedFont>
      <p:font typeface="Wingdings 2" panose="05020102010507070707" pitchFamily="18" charset="2"/>
      <p:regular r:id="rId7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D8A"/>
    <a:srgbClr val="F6D1D6"/>
    <a:srgbClr val="FF7C80"/>
    <a:srgbClr val="E68599"/>
    <a:srgbClr val="527874"/>
    <a:srgbClr val="61B499"/>
    <a:srgbClr val="B5DBBD"/>
    <a:srgbClr val="65B985"/>
    <a:srgbClr val="58AC64"/>
    <a:srgbClr val="7DC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12" autoAdjust="0"/>
    <p:restoredTop sz="94660"/>
  </p:normalViewPr>
  <p:slideViewPr>
    <p:cSldViewPr snapToGrid="0">
      <p:cViewPr varScale="1">
        <p:scale>
          <a:sx n="63" d="100"/>
          <a:sy n="63" d="100"/>
        </p:scale>
        <p:origin x="312" y="72"/>
      </p:cViewPr>
      <p:guideLst>
        <p:guide orient="horz" pos="222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72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font" Target="fonts/font20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2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77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158740"/>
      </p:ext>
    </p:extLst>
  </p:cSld>
  <p:clrMapOvr>
    <a:masterClrMapping/>
  </p:clrMapOvr>
  <p:transition>
    <p:wip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500958"/>
      </p:ext>
    </p:extLst>
  </p:cSld>
  <p:clrMapOvr>
    <a:masterClrMapping/>
  </p:clrMapOvr>
  <p:transition>
    <p:wip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386364"/>
      </p:ext>
    </p:extLst>
  </p:cSld>
  <p:clrMapOvr>
    <a:masterClrMapping/>
  </p:clrMapOvr>
  <p:transition>
    <p:wip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38921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5C431FD-5460-4260-B8FE-1385C3A0A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58886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5BFE49F-B5E6-4A85-B42A-DBDD013F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8767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424089"/>
      </p:ext>
    </p:extLst>
  </p:cSld>
  <p:clrMapOvr>
    <a:masterClrMapping/>
  </p:clrMapOvr>
  <p:transition>
    <p:wip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710068"/>
      </p:ext>
    </p:extLst>
  </p:cSld>
  <p:clrMapOvr>
    <a:masterClrMapping/>
  </p:clrMapOvr>
  <p:transition>
    <p:wip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214163"/>
      </p:ext>
    </p:extLst>
  </p:cSld>
  <p:clrMapOvr>
    <a:masterClrMapping/>
  </p:clrMapOvr>
  <p:transition>
    <p:wip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407014"/>
      </p:ext>
    </p:extLst>
  </p:cSld>
  <p:clrMapOvr>
    <a:masterClrMapping/>
  </p:clrMapOvr>
  <p:transition>
    <p:wip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053247"/>
      </p:ext>
    </p:extLst>
  </p:cSld>
  <p:clrMapOvr>
    <a:masterClrMapping/>
  </p:clrMapOvr>
  <p:transition>
    <p:wip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3218"/>
      </p:ext>
    </p:extLst>
  </p:cSld>
  <p:clrMapOvr>
    <a:masterClrMapping/>
  </p:clrMapOvr>
  <p:transition>
    <p:wip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144578"/>
      </p:ext>
    </p:extLst>
  </p:cSld>
  <p:clrMapOvr>
    <a:masterClrMapping/>
  </p:clrMapOvr>
  <p:transition>
    <p:wip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944035"/>
      </p:ext>
    </p:extLst>
  </p:cSld>
  <p:clrMapOvr>
    <a:masterClrMapping/>
  </p:clrMapOvr>
  <p:transition>
    <p:wip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D1D6"/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2A5216-A6C4-4673-B1C9-A740ED833D3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" y="0"/>
            <a:ext cx="12174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3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1" r:id="rId12"/>
    <p:sldLayoutId id="2147483712" r:id="rId13"/>
    <p:sldLayoutId id="2147483713" r:id="rId14"/>
  </p:sldLayoutIdLst>
  <p:transition>
    <p:wip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rgbClr val="DA7D8A"/>
          </a:fgClr>
          <a:bgClr>
            <a:srgbClr val="DA7D8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0" y="320456"/>
            <a:ext cx="7663471" cy="621708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softEdge rad="406400"/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199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Breast  </a:t>
            </a:r>
          </a:p>
          <a:p>
            <a:pPr lvl="0" algn="ctr"/>
            <a:r>
              <a:rPr lang="en-US" altLang="zh-CN" sz="199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Mass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6D4B7F68-02FB-4514-B448-4083BA27771E}"/>
              </a:ext>
            </a:extLst>
          </p:cNvPr>
          <p:cNvSpPr txBox="1">
            <a:spLocks/>
          </p:cNvSpPr>
          <p:nvPr/>
        </p:nvSpPr>
        <p:spPr>
          <a:xfrm>
            <a:off x="7523285" y="1027185"/>
            <a:ext cx="6202680" cy="5596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3600" b="1" u="sng" dirty="0">
                <a:ln w="10160">
                  <a:solidFill>
                    <a:srgbClr val="CF6DA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itchFamily="34" charset="0"/>
              </a:rPr>
              <a:t>SUPERVISED BY : Dr. Ali </a:t>
            </a:r>
            <a:r>
              <a:rPr lang="en-US" sz="3600" b="1" u="sng" dirty="0" err="1">
                <a:ln w="10160">
                  <a:solidFill>
                    <a:srgbClr val="CF6DA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itchFamily="34" charset="0"/>
              </a:rPr>
              <a:t>Jad</a:t>
            </a:r>
            <a:r>
              <a:rPr lang="en-US" sz="3600" b="1" u="sng" dirty="0">
                <a:ln w="10160">
                  <a:solidFill>
                    <a:srgbClr val="CF6DA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itchFamily="34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2D9F67-B723-489B-A278-B4F374C38103}"/>
              </a:ext>
            </a:extLst>
          </p:cNvPr>
          <p:cNvSpPr txBox="1"/>
          <p:nvPr/>
        </p:nvSpPr>
        <p:spPr>
          <a:xfrm>
            <a:off x="6621119" y="1799199"/>
            <a:ext cx="62026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10160">
                <a:solidFill>
                  <a:srgbClr val="CF6DA4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101600">
                  <a:srgbClr val="FF7C8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masis MT Pro Black" panose="02040A040500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0160">
                  <a:solidFill>
                    <a:srgbClr val="CF6DA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rgbClr val="FF7C8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masis MT Pro Black" panose="02040A04050005020304" pitchFamily="18" charset="0"/>
              </a:rPr>
              <a:t>PRESENTAD BY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0160">
                  <a:solidFill>
                    <a:srgbClr val="CF6DA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rgbClr val="FF7C8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masis MT Pro Black" panose="02040A040500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0160">
                  <a:solidFill>
                    <a:srgbClr val="CF6DA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rgbClr val="FF7C8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masis MT Pro Black" panose="02040A04050005020304" pitchFamily="18" charset="0"/>
              </a:rPr>
              <a:t>DANIA ALSINJELAWI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ln w="10160">
                  <a:solidFill>
                    <a:srgbClr val="CF6DA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rgbClr val="FF7C8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masis MT Pro Black" panose="02040A04050005020304" pitchFamily="18" charset="0"/>
              </a:rPr>
              <a:t>MARAH ALABBASI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>
                <a:ln w="10160">
                  <a:solidFill>
                    <a:srgbClr val="CF6DA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rgbClr val="FF7C8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masis MT Pro Black" panose="02040A04050005020304" pitchFamily="18" charset="0"/>
              </a:rPr>
              <a:t>LEEN ALHASHAIKEH</a:t>
            </a:r>
            <a:br>
              <a:rPr kumimoji="0" lang="en-US" sz="3200" b="1" i="0" u="none" strike="noStrike" kern="1200" cap="none" spc="0" normalizeH="0" baseline="0" noProof="0" dirty="0">
                <a:ln w="10160">
                  <a:solidFill>
                    <a:srgbClr val="CF6DA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rgbClr val="FF7C8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masis MT Pro Black" panose="02040A04050005020304" pitchFamily="18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glow rad="101600">
                  <a:srgbClr val="FF7C80">
                    <a:alpha val="60000"/>
                  </a:srgbClr>
                </a:glow>
              </a:effectLst>
              <a:uLnTx/>
              <a:uFillTx/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85" y="190500"/>
            <a:ext cx="11501755" cy="6024880"/>
          </a:xfrm>
        </p:spPr>
        <p:txBody>
          <a:bodyPr>
            <a:normAutofit/>
          </a:bodyPr>
          <a:lstStyle/>
          <a:p>
            <a:pPr marL="82550" indent="0" algn="l">
              <a:buClr>
                <a:srgbClr val="B83D68"/>
              </a:buClr>
              <a:buNone/>
            </a:pP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The breast is inspected for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:</a:t>
            </a:r>
          </a:p>
          <a:p>
            <a:pPr marL="425450" algn="ctr">
              <a:lnSpc>
                <a:spcPct val="110000"/>
              </a:lnSpc>
              <a:buClr>
                <a:srgbClr val="0070C0"/>
              </a:buClr>
              <a:buFont typeface="Wingdings" panose="05000000000000000000" charset="0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skin changes over the area of the mass and the areola. Skin changes : </a:t>
            </a:r>
          </a:p>
          <a:p>
            <a:pPr marL="425450" algn="l">
              <a:lnSpc>
                <a:spcPct val="11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erythema </a:t>
            </a:r>
          </a:p>
          <a:p>
            <a:pPr marL="425450" algn="l">
              <a:lnSpc>
                <a:spcPct val="110000"/>
              </a:lnSpc>
              <a:buClr>
                <a:srgbClr val="0070C0"/>
              </a:buClr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rash (that isn’t improved by steroids)  </a:t>
            </a:r>
          </a:p>
          <a:p>
            <a:pPr marL="425450" algn="l">
              <a:lnSpc>
                <a:spcPct val="11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ulcars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  </a:t>
            </a:r>
          </a:p>
          <a:p>
            <a:pPr marL="425450" algn="l">
              <a:lnSpc>
                <a:spcPct val="110000"/>
              </a:lnSpc>
              <a:buClr>
                <a:srgbClr val="0070C0"/>
              </a:buClr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dimpling  </a:t>
            </a:r>
          </a:p>
          <a:p>
            <a:pPr marL="425450" algn="l">
              <a:lnSpc>
                <a:spcPct val="11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“peau d’orange” (orange peel).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25450" algn="ctr">
              <a:lnSpc>
                <a:spcPct val="11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25450" algn="l">
              <a:buClr>
                <a:srgbClr val="0070C0"/>
              </a:buClr>
              <a:buFont typeface="Wingdings" panose="05000000000000000000" charset="0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Nipple inversion (retraction), and nipple discharge (red flags include bloody discharge and spontaneous unilateral discharge).  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indent="0" algn="l">
              <a:buClr>
                <a:srgbClr val="B83D68"/>
              </a:buClr>
              <a:buNone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25450" algn="l">
              <a:buClr>
                <a:srgbClr val="0070C0"/>
              </a:buClr>
              <a:buFont typeface="Wingdings" panose="05000000000000000000" charset="0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Inspect the arm for lymphedema.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445" y="147320"/>
            <a:ext cx="5384800" cy="4953000"/>
          </a:xfrm>
        </p:spPr>
        <p:txBody>
          <a:bodyPr>
            <a:normAutofit fontScale="92500" lnSpcReduction="10000"/>
          </a:bodyPr>
          <a:lstStyle/>
          <a:p>
            <a:pPr marL="82550" indent="0" algn="l">
              <a:buClr>
                <a:srgbClr val="0070C0"/>
              </a:buClr>
              <a:buFont typeface="Wingdings" panose="05000000000000000000" charset="0"/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Palpation:</a:t>
            </a:r>
          </a:p>
          <a:p>
            <a:pPr marL="82550" indent="0" algn="l">
              <a:buClr>
                <a:srgbClr val="0070C0"/>
              </a:buClr>
              <a:buFont typeface="Wingdings" panose="05000000000000000000" charset="0"/>
              <a:buNone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algn="l" defTabSz="914400" fontAlgn="auto">
              <a:lnSpc>
                <a:spcPct val="100000"/>
              </a:lnSpc>
              <a:buClr>
                <a:srgbClr val="0070C0"/>
              </a:buClr>
              <a:buSzTx/>
              <a:buFont typeface="Wingdings" panose="05000000000000000000" charset="0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Palpation of breast tissue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algn="l" defTabSz="914400" fontAlgn="auto">
              <a:lnSpc>
                <a:spcPct val="100000"/>
              </a:lnSpc>
              <a:buClr>
                <a:srgbClr val="0070C0"/>
              </a:buClr>
              <a:buSzTx/>
              <a:buFont typeface="Wingdings" panose="05000000000000000000" charset="0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Lie the patient flat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algn="l" defTabSz="914400" fontAlgn="auto">
              <a:lnSpc>
                <a:spcPct val="100000"/>
              </a:lnSpc>
              <a:buClr>
                <a:srgbClr val="0070C0"/>
              </a:buClr>
              <a:buSzTx/>
              <a:buFont typeface="Wingdings" panose="05000000000000000000" charset="0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Start with normal breast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algn="l" defTabSz="914400" fontAlgn="auto">
              <a:lnSpc>
                <a:spcPct val="100000"/>
              </a:lnSpc>
              <a:buClr>
                <a:srgbClr val="0070C0"/>
              </a:buClr>
              <a:buSzTx/>
              <a:buFont typeface="Wingdings" panose="05000000000000000000" charset="0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Palpate in turn each quadrant of the breast by palm of the finger to find any lump</a:t>
            </a:r>
          </a:p>
          <a:p>
            <a:pPr marL="82550" algn="l" defTabSz="914400" fontAlgn="auto">
              <a:lnSpc>
                <a:spcPct val="100000"/>
              </a:lnSpc>
              <a:buClr>
                <a:srgbClr val="0070C0"/>
              </a:buClr>
              <a:buSzTx/>
              <a:buFont typeface="Wingdings" panose="05000000000000000000" charset="0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Then palpate between the fingers and the thumb to note the consistency of breast tissue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algn="l" defTabSz="914400" fontAlgn="auto">
              <a:lnSpc>
                <a:spcPct val="100000"/>
              </a:lnSpc>
              <a:buClr>
                <a:srgbClr val="0070C0"/>
              </a:buClr>
              <a:buSzTx/>
              <a:buFont typeface="Wingdings" panose="05000000000000000000" charset="0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algn="l" defTabSz="914400" fontAlgn="auto">
              <a:lnSpc>
                <a:spcPct val="100000"/>
              </a:lnSpc>
              <a:buClr>
                <a:srgbClr val="0070C0"/>
              </a:buClr>
              <a:buSzTx/>
              <a:buFont typeface="Wingdings" panose="05000000000000000000" charset="0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Palpate axillary tail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algn="l" defTabSz="914400" fontAlgn="auto">
              <a:lnSpc>
                <a:spcPct val="100000"/>
              </a:lnSpc>
              <a:buClr>
                <a:srgbClr val="0070C0"/>
              </a:buClr>
              <a:buSzTx/>
              <a:buFont typeface="Wingdings" panose="05000000000000000000" charset="0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Palpate the tissue beneath the areola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algn="l" defTabSz="914400" fontAlgn="auto">
              <a:lnSpc>
                <a:spcPct val="100000"/>
              </a:lnSpc>
              <a:buClr>
                <a:srgbClr val="0070C0"/>
              </a:buClr>
              <a:buSzTx/>
              <a:buFont typeface="Wingdings" panose="05000000000000000000" charset="0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10" y="528320"/>
            <a:ext cx="4773930" cy="601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" y="404495"/>
            <a:ext cx="12152630" cy="5723255"/>
          </a:xfrm>
        </p:spPr>
        <p:txBody>
          <a:bodyPr>
            <a:normAutofit/>
          </a:bodyPr>
          <a:lstStyle/>
          <a:p>
            <a:pPr marL="82550" algn="l">
              <a:buClr>
                <a:srgbClr val="0070C0"/>
              </a:buClr>
              <a:buSzTx/>
              <a:buFont typeface="Wingdings" panose="05000000000000000000" charset="0"/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CONT.</a:t>
            </a:r>
          </a:p>
          <a:p>
            <a:pPr marL="82550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sym typeface="+mn-ea"/>
            </a:endParaRPr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- Note the temperature and tenderness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- Once the lump is identified with flat hands palpate it between fingers and the thumb to identify :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82650" lvl="1" algn="l">
              <a:buClr>
                <a:srgbClr val="B83D68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      Size and of the lump</a:t>
            </a:r>
            <a:endParaRPr lang="en-US" sz="2100" dirty="0">
              <a:solidFill>
                <a:schemeClr val="accent1">
                  <a:lumMod val="50000"/>
                </a:schemeClr>
              </a:solidFill>
            </a:endParaRPr>
          </a:p>
          <a:p>
            <a:pPr marL="882650" lvl="1" algn="l">
              <a:buClr>
                <a:srgbClr val="B83D68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       Surface – smooth/irregular</a:t>
            </a:r>
            <a:endParaRPr lang="en-US" sz="2100" dirty="0">
              <a:solidFill>
                <a:schemeClr val="accent1">
                  <a:lumMod val="50000"/>
                </a:schemeClr>
              </a:solidFill>
            </a:endParaRPr>
          </a:p>
          <a:p>
            <a:pPr marL="882650" lvl="1" algn="l">
              <a:buClr>
                <a:srgbClr val="B83D68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       Edge – well/ill-defined</a:t>
            </a:r>
            <a:endParaRPr lang="en-US" sz="2100" dirty="0">
              <a:solidFill>
                <a:schemeClr val="accent1">
                  <a:lumMod val="50000"/>
                </a:schemeClr>
              </a:solidFill>
            </a:endParaRPr>
          </a:p>
          <a:p>
            <a:pPr marL="882650" lvl="1" algn="l">
              <a:buClr>
                <a:srgbClr val="B83D68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       Consistency –  soft, firm, hard </a:t>
            </a:r>
          </a:p>
          <a:p>
            <a:pPr marL="882650" lvl="1" algn="l">
              <a:buClr>
                <a:srgbClr val="B83D68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Fixed to surrounding structures (skin, breast tissue, pectoral muscle, chest wall)</a:t>
            </a:r>
          </a:p>
          <a:p>
            <a:pPr marL="596900" lvl="1" indent="0" algn="l">
              <a:buClr>
                <a:srgbClr val="B83D68"/>
              </a:buClr>
              <a:buFont typeface="Arial" panose="020B0604020202020204" pitchFamily="34" charset="0"/>
              <a:buNone/>
            </a:pPr>
            <a:endParaRPr lang="en-US" sz="2100" dirty="0">
              <a:solidFill>
                <a:schemeClr val="accent1">
                  <a:lumMod val="50000"/>
                </a:schemeClr>
              </a:solidFill>
            </a:endParaRPr>
          </a:p>
          <a:p>
            <a:pPr marL="425450" algn="l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-Lymph nodes palpation (central , apical, pectoral, subscapular, brachial,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infraclavicular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, supraclavicular)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595561E-B81D-4F74-89C6-156AB54921AA}"/>
              </a:ext>
            </a:extLst>
          </p:cNvPr>
          <p:cNvSpPr/>
          <p:nvPr/>
        </p:nvSpPr>
        <p:spPr>
          <a:xfrm>
            <a:off x="6692330" y="546265"/>
            <a:ext cx="5135493" cy="6080165"/>
          </a:xfrm>
          <a:custGeom>
            <a:avLst/>
            <a:gdLst>
              <a:gd name="connsiteX0" fmla="*/ 0 w 4134263"/>
              <a:gd name="connsiteY0" fmla="*/ 0 h 8343900"/>
              <a:gd name="connsiteX1" fmla="*/ 4134263 w 4134263"/>
              <a:gd name="connsiteY1" fmla="*/ 0 h 8343900"/>
              <a:gd name="connsiteX2" fmla="*/ 4134263 w 4134263"/>
              <a:gd name="connsiteY2" fmla="*/ 8343900 h 8343900"/>
              <a:gd name="connsiteX3" fmla="*/ 0 w 4134263"/>
              <a:gd name="connsiteY3" fmla="*/ 8343900 h 8343900"/>
              <a:gd name="connsiteX4" fmla="*/ 0 w 4134263"/>
              <a:gd name="connsiteY4" fmla="*/ 7895463 h 8343900"/>
              <a:gd name="connsiteX5" fmla="*/ 227674 w 4134263"/>
              <a:gd name="connsiteY5" fmla="*/ 7895463 h 8343900"/>
              <a:gd name="connsiteX6" fmla="*/ 227674 w 4134263"/>
              <a:gd name="connsiteY6" fmla="*/ 8116226 h 8343900"/>
              <a:gd name="connsiteX7" fmla="*/ 3906589 w 4134263"/>
              <a:gd name="connsiteY7" fmla="*/ 8116226 h 8343900"/>
              <a:gd name="connsiteX8" fmla="*/ 3906589 w 4134263"/>
              <a:gd name="connsiteY8" fmla="*/ 227674 h 8343900"/>
              <a:gd name="connsiteX9" fmla="*/ 227674 w 4134263"/>
              <a:gd name="connsiteY9" fmla="*/ 227674 h 8343900"/>
              <a:gd name="connsiteX10" fmla="*/ 227674 w 4134263"/>
              <a:gd name="connsiteY10" fmla="*/ 6515169 h 8343900"/>
              <a:gd name="connsiteX11" fmla="*/ 0 w 4134263"/>
              <a:gd name="connsiteY11" fmla="*/ 6515169 h 834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4263" h="8343900">
                <a:moveTo>
                  <a:pt x="0" y="0"/>
                </a:moveTo>
                <a:lnTo>
                  <a:pt x="4134263" y="0"/>
                </a:lnTo>
                <a:lnTo>
                  <a:pt x="4134263" y="8343900"/>
                </a:lnTo>
                <a:lnTo>
                  <a:pt x="0" y="8343900"/>
                </a:lnTo>
                <a:lnTo>
                  <a:pt x="0" y="7895463"/>
                </a:lnTo>
                <a:lnTo>
                  <a:pt x="227674" y="7895463"/>
                </a:lnTo>
                <a:lnTo>
                  <a:pt x="227674" y="8116226"/>
                </a:lnTo>
                <a:lnTo>
                  <a:pt x="3906589" y="8116226"/>
                </a:lnTo>
                <a:lnTo>
                  <a:pt x="3906589" y="227674"/>
                </a:lnTo>
                <a:lnTo>
                  <a:pt x="227674" y="227674"/>
                </a:lnTo>
                <a:lnTo>
                  <a:pt x="227674" y="6515169"/>
                </a:lnTo>
                <a:lnTo>
                  <a:pt x="0" y="6515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ECC00AA-ABBD-45B3-B852-4F0AD3173611}"/>
              </a:ext>
            </a:extLst>
          </p:cNvPr>
          <p:cNvSpPr/>
          <p:nvPr/>
        </p:nvSpPr>
        <p:spPr>
          <a:xfrm>
            <a:off x="413661" y="546265"/>
            <a:ext cx="4974011" cy="6080165"/>
          </a:xfrm>
          <a:custGeom>
            <a:avLst/>
            <a:gdLst>
              <a:gd name="connsiteX0" fmla="*/ 0 w 4134263"/>
              <a:gd name="connsiteY0" fmla="*/ 0 h 8343900"/>
              <a:gd name="connsiteX1" fmla="*/ 4134263 w 4134263"/>
              <a:gd name="connsiteY1" fmla="*/ 0 h 8343900"/>
              <a:gd name="connsiteX2" fmla="*/ 4134263 w 4134263"/>
              <a:gd name="connsiteY2" fmla="*/ 6519670 h 8343900"/>
              <a:gd name="connsiteX3" fmla="*/ 3906589 w 4134263"/>
              <a:gd name="connsiteY3" fmla="*/ 6519670 h 8343900"/>
              <a:gd name="connsiteX4" fmla="*/ 3906589 w 4134263"/>
              <a:gd name="connsiteY4" fmla="*/ 227674 h 8343900"/>
              <a:gd name="connsiteX5" fmla="*/ 227674 w 4134263"/>
              <a:gd name="connsiteY5" fmla="*/ 227674 h 8343900"/>
              <a:gd name="connsiteX6" fmla="*/ 227674 w 4134263"/>
              <a:gd name="connsiteY6" fmla="*/ 8116226 h 8343900"/>
              <a:gd name="connsiteX7" fmla="*/ 3906589 w 4134263"/>
              <a:gd name="connsiteY7" fmla="*/ 8116226 h 8343900"/>
              <a:gd name="connsiteX8" fmla="*/ 3906589 w 4134263"/>
              <a:gd name="connsiteY8" fmla="*/ 7896632 h 8343900"/>
              <a:gd name="connsiteX9" fmla="*/ 4134263 w 4134263"/>
              <a:gd name="connsiteY9" fmla="*/ 7896632 h 8343900"/>
              <a:gd name="connsiteX10" fmla="*/ 4134263 w 4134263"/>
              <a:gd name="connsiteY10" fmla="*/ 8343900 h 8343900"/>
              <a:gd name="connsiteX11" fmla="*/ 0 w 4134263"/>
              <a:gd name="connsiteY11" fmla="*/ 8343900 h 834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4263" h="8343900">
                <a:moveTo>
                  <a:pt x="0" y="0"/>
                </a:moveTo>
                <a:lnTo>
                  <a:pt x="4134263" y="0"/>
                </a:lnTo>
                <a:lnTo>
                  <a:pt x="4134263" y="6519670"/>
                </a:lnTo>
                <a:lnTo>
                  <a:pt x="3906589" y="6519670"/>
                </a:lnTo>
                <a:lnTo>
                  <a:pt x="3906589" y="227674"/>
                </a:lnTo>
                <a:lnTo>
                  <a:pt x="227674" y="227674"/>
                </a:lnTo>
                <a:lnTo>
                  <a:pt x="227674" y="8116226"/>
                </a:lnTo>
                <a:lnTo>
                  <a:pt x="3906589" y="8116226"/>
                </a:lnTo>
                <a:lnTo>
                  <a:pt x="3906589" y="7896632"/>
                </a:lnTo>
                <a:lnTo>
                  <a:pt x="4134263" y="7896632"/>
                </a:lnTo>
                <a:lnTo>
                  <a:pt x="4134263" y="8343900"/>
                </a:lnTo>
                <a:lnTo>
                  <a:pt x="0" y="83439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673" y="4886030"/>
            <a:ext cx="1304657" cy="1646063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13662" y="-177982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Radiological Assessment</a:t>
            </a:r>
            <a:endParaRPr lang="ar-JO" b="1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04080" y="807932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CF0D61"/>
                </a:solidFill>
              </a:rPr>
              <a:t>Mammography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</a:t>
            </a:r>
            <a:endParaRPr lang="ar-JO" dirty="0"/>
          </a:p>
        </p:txBody>
      </p:sp>
      <p:sp>
        <p:nvSpPr>
          <p:cNvPr id="17" name="Rectangle 16"/>
          <p:cNvSpPr/>
          <p:nvPr/>
        </p:nvSpPr>
        <p:spPr>
          <a:xfrm>
            <a:off x="688771" y="176209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In women </a:t>
            </a:r>
            <a:r>
              <a:rPr lang="en-US" sz="2400" b="1" dirty="0">
                <a:solidFill>
                  <a:srgbClr val="CF0D61"/>
                </a:solidFill>
              </a:rPr>
              <a:t>over 35 </a:t>
            </a:r>
            <a:r>
              <a:rPr lang="en-US" sz="2000" dirty="0"/>
              <a:t>mammography is </a:t>
            </a:r>
          </a:p>
          <a:p>
            <a:r>
              <a:rPr lang="en-US" sz="2000" dirty="0"/>
              <a:t>usually performed (because women </a:t>
            </a:r>
          </a:p>
          <a:p>
            <a:r>
              <a:rPr lang="en-US" sz="2000" dirty="0"/>
              <a:t>under 35; their dense breast tissue</a:t>
            </a:r>
          </a:p>
          <a:p>
            <a:r>
              <a:rPr lang="en-US" sz="2000" dirty="0"/>
              <a:t> gives false positive results).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0690" y="3371492"/>
            <a:ext cx="5399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With mammography, benign lumps </a:t>
            </a:r>
          </a:p>
          <a:p>
            <a:r>
              <a:rPr lang="en-US" sz="2000" dirty="0"/>
              <a:t>are usually very well defined</a:t>
            </a:r>
          </a:p>
          <a:p>
            <a:r>
              <a:rPr lang="en-US" sz="2000" dirty="0"/>
              <a:t>whereas breast cancers are</a:t>
            </a:r>
          </a:p>
          <a:p>
            <a:r>
              <a:rPr lang="en-US" sz="2000" dirty="0"/>
              <a:t>(spiky dense irregular mass) </a:t>
            </a:r>
          </a:p>
          <a:p>
            <a:r>
              <a:rPr lang="en-US" sz="2000" dirty="0"/>
              <a:t>or malignant microcalcification </a:t>
            </a:r>
            <a:endParaRPr lang="ar-JO" sz="2000" dirty="0"/>
          </a:p>
        </p:txBody>
      </p:sp>
      <p:sp>
        <p:nvSpPr>
          <p:cNvPr id="27" name="Rectangle 26"/>
          <p:cNvSpPr/>
          <p:nvPr/>
        </p:nvSpPr>
        <p:spPr>
          <a:xfrm>
            <a:off x="7059880" y="1715929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In women </a:t>
            </a:r>
            <a:r>
              <a:rPr lang="en-US" sz="2400" b="1" dirty="0">
                <a:solidFill>
                  <a:srgbClr val="CF0D61"/>
                </a:solidFill>
              </a:rPr>
              <a:t>under 35 </a:t>
            </a:r>
            <a:r>
              <a:rPr lang="en-US" sz="2000" dirty="0"/>
              <a:t>years of age </a:t>
            </a:r>
          </a:p>
          <a:p>
            <a:r>
              <a:rPr lang="en-US" sz="2000" dirty="0"/>
              <a:t>ultrasound is the preferred </a:t>
            </a:r>
            <a:endParaRPr lang="ar-JO" sz="2000" dirty="0"/>
          </a:p>
        </p:txBody>
      </p:sp>
      <p:sp>
        <p:nvSpPr>
          <p:cNvPr id="31" name="Rectangle 30"/>
          <p:cNvSpPr/>
          <p:nvPr/>
        </p:nvSpPr>
        <p:spPr>
          <a:xfrm>
            <a:off x="7911375" y="769030"/>
            <a:ext cx="2347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F0D61"/>
                </a:solidFill>
              </a:rPr>
              <a:t>Ultrasound</a:t>
            </a:r>
            <a:endParaRPr lang="ar-JO" b="1" dirty="0">
              <a:solidFill>
                <a:srgbClr val="CF0D6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59880" y="300162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Ultrasound is particularly useful in </a:t>
            </a:r>
          </a:p>
          <a:p>
            <a:r>
              <a:rPr lang="en-US" sz="2000" dirty="0"/>
              <a:t>assessing whether a lump is solid or </a:t>
            </a:r>
          </a:p>
          <a:p>
            <a:r>
              <a:rPr lang="en-US" sz="2000" dirty="0"/>
              <a:t>cystic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1616121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AC3BD627-8DC3-4319-BBE7-62A9DC5A6810}"/>
              </a:ext>
            </a:extLst>
          </p:cNvPr>
          <p:cNvGrpSpPr/>
          <p:nvPr/>
        </p:nvGrpSpPr>
        <p:grpSpPr>
          <a:xfrm>
            <a:off x="372747" y="187369"/>
            <a:ext cx="5141550" cy="3825533"/>
            <a:chOff x="4733216" y="3486970"/>
            <a:chExt cx="7836692" cy="5830833"/>
          </a:xfrm>
          <a:solidFill>
            <a:schemeClr val="bg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A4296D1-9136-4EF7-BF73-9C4336E28E0C}"/>
                </a:ext>
              </a:extLst>
            </p:cNvPr>
            <p:cNvSpPr/>
            <p:nvPr/>
          </p:nvSpPr>
          <p:spPr>
            <a:xfrm rot="5400000">
              <a:off x="6801154" y="2120167"/>
              <a:ext cx="4401951" cy="7135557"/>
            </a:xfrm>
            <a:custGeom>
              <a:avLst/>
              <a:gdLst>
                <a:gd name="connsiteX0" fmla="*/ 1574201 w 4401951"/>
                <a:gd name="connsiteY0" fmla="*/ 1307005 h 7135557"/>
                <a:gd name="connsiteX1" fmla="*/ 1595137 w 4401951"/>
                <a:gd name="connsiteY1" fmla="*/ 1308799 h 7135557"/>
                <a:gd name="connsiteX2" fmla="*/ 1596178 w 4401951"/>
                <a:gd name="connsiteY2" fmla="*/ 1307005 h 7135557"/>
                <a:gd name="connsiteX3" fmla="*/ 1292196 w 4401951"/>
                <a:gd name="connsiteY3" fmla="*/ 1246107 h 7135557"/>
                <a:gd name="connsiteX4" fmla="*/ 1354627 w 4401951"/>
                <a:gd name="connsiteY4" fmla="*/ 1145598 h 7135557"/>
                <a:gd name="connsiteX5" fmla="*/ 1392692 w 4401951"/>
                <a:gd name="connsiteY5" fmla="*/ 1097590 h 7135557"/>
                <a:gd name="connsiteX6" fmla="*/ 1392692 w 4401951"/>
                <a:gd name="connsiteY6" fmla="*/ 698917 h 7135557"/>
                <a:gd name="connsiteX7" fmla="*/ 10305 w 4401951"/>
                <a:gd name="connsiteY7" fmla="*/ 1963449 h 7135557"/>
                <a:gd name="connsiteX8" fmla="*/ 243210 w 4401951"/>
                <a:gd name="connsiteY8" fmla="*/ 1270953 h 7135557"/>
                <a:gd name="connsiteX9" fmla="*/ 521312 w 4401951"/>
                <a:gd name="connsiteY9" fmla="*/ 2463671 h 7135557"/>
                <a:gd name="connsiteX10" fmla="*/ 1032923 w 4401951"/>
                <a:gd name="connsiteY10" fmla="*/ 24092 h 7135557"/>
                <a:gd name="connsiteX11" fmla="*/ 1044438 w 4401951"/>
                <a:gd name="connsiteY11" fmla="*/ 0 h 7135557"/>
                <a:gd name="connsiteX12" fmla="*/ 1093672 w 4401951"/>
                <a:gd name="connsiteY12" fmla="*/ 664478 h 7135557"/>
                <a:gd name="connsiteX13" fmla="*/ 1143670 w 4401951"/>
                <a:gd name="connsiteY13" fmla="*/ 593153 h 7135557"/>
                <a:gd name="connsiteX14" fmla="*/ 1389562 w 4401951"/>
                <a:gd name="connsiteY14" fmla="*/ 359293 h 7135557"/>
                <a:gd name="connsiteX15" fmla="*/ 1230812 w 4401951"/>
                <a:gd name="connsiteY15" fmla="*/ 1223676 h 7135557"/>
                <a:gd name="connsiteX16" fmla="*/ 1377075 w 4401951"/>
                <a:gd name="connsiteY16" fmla="*/ 659632 h 7135557"/>
                <a:gd name="connsiteX17" fmla="*/ 1392692 w 4401951"/>
                <a:gd name="connsiteY17" fmla="*/ 617304 h 7135557"/>
                <a:gd name="connsiteX18" fmla="*/ 1392692 w 4401951"/>
                <a:gd name="connsiteY18" fmla="*/ 391528 h 7135557"/>
                <a:gd name="connsiteX19" fmla="*/ 1418889 w 4401951"/>
                <a:gd name="connsiteY19" fmla="*/ 509430 h 7135557"/>
                <a:gd name="connsiteX20" fmla="*/ 1422175 w 4401951"/>
                <a:gd name="connsiteY20" fmla="*/ 537401 h 7135557"/>
                <a:gd name="connsiteX21" fmla="*/ 1422535 w 4401951"/>
                <a:gd name="connsiteY21" fmla="*/ 536423 h 7135557"/>
                <a:gd name="connsiteX22" fmla="*/ 1422245 w 4401951"/>
                <a:gd name="connsiteY22" fmla="*/ 538004 h 7135557"/>
                <a:gd name="connsiteX23" fmla="*/ 1447174 w 4401951"/>
                <a:gd name="connsiteY23" fmla="*/ 750227 h 7135557"/>
                <a:gd name="connsiteX24" fmla="*/ 1448990 w 4401951"/>
                <a:gd name="connsiteY24" fmla="*/ 775589 h 7135557"/>
                <a:gd name="connsiteX25" fmla="*/ 1465396 w 4401951"/>
                <a:gd name="connsiteY25" fmla="*/ 822804 h 7135557"/>
                <a:gd name="connsiteX26" fmla="*/ 1504879 w 4401951"/>
                <a:gd name="connsiteY26" fmla="*/ 989383 h 7135557"/>
                <a:gd name="connsiteX27" fmla="*/ 1525291 w 4401951"/>
                <a:gd name="connsiteY27" fmla="*/ 962032 h 7135557"/>
                <a:gd name="connsiteX28" fmla="*/ 1586713 w 4401951"/>
                <a:gd name="connsiteY28" fmla="*/ 781661 h 7135557"/>
                <a:gd name="connsiteX29" fmla="*/ 1588900 w 4401951"/>
                <a:gd name="connsiteY29" fmla="*/ 742775 h 7135557"/>
                <a:gd name="connsiteX30" fmla="*/ 1547037 w 4401951"/>
                <a:gd name="connsiteY30" fmla="*/ 655005 h 7135557"/>
                <a:gd name="connsiteX31" fmla="*/ 1482690 w 4401951"/>
                <a:gd name="connsiteY31" fmla="*/ 547744 h 7135557"/>
                <a:gd name="connsiteX32" fmla="*/ 1587215 w 4401951"/>
                <a:gd name="connsiteY32" fmla="*/ 625548 h 7135557"/>
                <a:gd name="connsiteX33" fmla="*/ 1582482 w 4401951"/>
                <a:gd name="connsiteY33" fmla="*/ 574855 h 7135557"/>
                <a:gd name="connsiteX34" fmla="*/ 1467846 w 4401951"/>
                <a:gd name="connsiteY34" fmla="*/ 238210 h 7135557"/>
                <a:gd name="connsiteX35" fmla="*/ 1861129 w 4401951"/>
                <a:gd name="connsiteY35" fmla="*/ 883588 h 7135557"/>
                <a:gd name="connsiteX36" fmla="*/ 1867608 w 4401951"/>
                <a:gd name="connsiteY36" fmla="*/ 952388 h 7135557"/>
                <a:gd name="connsiteX37" fmla="*/ 1901281 w 4401951"/>
                <a:gd name="connsiteY37" fmla="*/ 1014707 h 7135557"/>
                <a:gd name="connsiteX38" fmla="*/ 1931966 w 4401951"/>
                <a:gd name="connsiteY38" fmla="*/ 1099383 h 7135557"/>
                <a:gd name="connsiteX39" fmla="*/ 1935528 w 4401951"/>
                <a:gd name="connsiteY39" fmla="*/ 1036077 h 7135557"/>
                <a:gd name="connsiteX40" fmla="*/ 1810993 w 4401951"/>
                <a:gd name="connsiteY40" fmla="*/ 593384 h 7135557"/>
                <a:gd name="connsiteX41" fmla="*/ 2043828 w 4401951"/>
                <a:gd name="connsiteY41" fmla="*/ 843442 h 7135557"/>
                <a:gd name="connsiteX42" fmla="*/ 2112308 w 4401951"/>
                <a:gd name="connsiteY42" fmla="*/ 960153 h 7135557"/>
                <a:gd name="connsiteX43" fmla="*/ 2183813 w 4401951"/>
                <a:gd name="connsiteY43" fmla="*/ 879627 h 7135557"/>
                <a:gd name="connsiteX44" fmla="*/ 2714982 w 4401951"/>
                <a:gd name="connsiteY44" fmla="*/ 21558 h 7135557"/>
                <a:gd name="connsiteX45" fmla="*/ 1715073 w 4401951"/>
                <a:gd name="connsiteY45" fmla="*/ 2645841 h 7135557"/>
                <a:gd name="connsiteX46" fmla="*/ 2784794 w 4401951"/>
                <a:gd name="connsiteY46" fmla="*/ 1156569 h 7135557"/>
                <a:gd name="connsiteX47" fmla="*/ 1969674 w 4401951"/>
                <a:gd name="connsiteY47" fmla="*/ 3737766 h 7135557"/>
                <a:gd name="connsiteX48" fmla="*/ 2540919 w 4401951"/>
                <a:gd name="connsiteY48" fmla="*/ 3073208 h 7135557"/>
                <a:gd name="connsiteX49" fmla="*/ 2241680 w 4401951"/>
                <a:gd name="connsiteY49" fmla="*/ 4524527 h 7135557"/>
                <a:gd name="connsiteX50" fmla="*/ 2635972 w 4401951"/>
                <a:gd name="connsiteY50" fmla="*/ 3936651 h 7135557"/>
                <a:gd name="connsiteX51" fmla="*/ 2980221 w 4401951"/>
                <a:gd name="connsiteY51" fmla="*/ 4653430 h 7135557"/>
                <a:gd name="connsiteX52" fmla="*/ 2724238 w 4401951"/>
                <a:gd name="connsiteY52" fmla="*/ 5226768 h 7135557"/>
                <a:gd name="connsiteX53" fmla="*/ 3269110 w 4401951"/>
                <a:gd name="connsiteY53" fmla="*/ 4904889 h 7135557"/>
                <a:gd name="connsiteX54" fmla="*/ 4062237 w 4401951"/>
                <a:gd name="connsiteY54" fmla="*/ 6863126 h 7135557"/>
                <a:gd name="connsiteX55" fmla="*/ 1163872 w 4401951"/>
                <a:gd name="connsiteY55" fmla="*/ 2381077 h 7135557"/>
                <a:gd name="connsiteX56" fmla="*/ 1171818 w 4401951"/>
                <a:gd name="connsiteY56" fmla="*/ 2187765 h 7135557"/>
                <a:gd name="connsiteX57" fmla="*/ 1165562 w 4401951"/>
                <a:gd name="connsiteY57" fmla="*/ 2187901 h 7135557"/>
                <a:gd name="connsiteX58" fmla="*/ 1159676 w 4401951"/>
                <a:gd name="connsiteY58" fmla="*/ 2158334 h 7135557"/>
                <a:gd name="connsiteX59" fmla="*/ 1140976 w 4401951"/>
                <a:gd name="connsiteY59" fmla="*/ 2015351 h 7135557"/>
                <a:gd name="connsiteX60" fmla="*/ 1134897 w 4401951"/>
                <a:gd name="connsiteY60" fmla="*/ 1881299 h 7135557"/>
                <a:gd name="connsiteX61" fmla="*/ 1113671 w 4401951"/>
                <a:gd name="connsiteY61" fmla="*/ 2032179 h 7135557"/>
                <a:gd name="connsiteX62" fmla="*/ 4401951 w 4401951"/>
                <a:gd name="connsiteY62" fmla="*/ 7116709 h 7135557"/>
                <a:gd name="connsiteX63" fmla="*/ 820316 w 4401951"/>
                <a:gd name="connsiteY63" fmla="*/ 6024940 h 7135557"/>
                <a:gd name="connsiteX64" fmla="*/ 1563906 w 4401951"/>
                <a:gd name="connsiteY64" fmla="*/ 6099531 h 7135557"/>
                <a:gd name="connsiteX65" fmla="*/ 162104 w 4401951"/>
                <a:gd name="connsiteY65" fmla="*/ 4265506 h 7135557"/>
                <a:gd name="connsiteX66" fmla="*/ 884894 w 4401951"/>
                <a:gd name="connsiteY66" fmla="*/ 4858595 h 7135557"/>
                <a:gd name="connsiteX67" fmla="*/ 59825 w 4401951"/>
                <a:gd name="connsiteY67" fmla="*/ 3067213 h 7135557"/>
                <a:gd name="connsiteX68" fmla="*/ 601746 w 4401951"/>
                <a:gd name="connsiteY68" fmla="*/ 3720191 h 7135557"/>
                <a:gd name="connsiteX69" fmla="*/ 10305 w 4401951"/>
                <a:gd name="connsiteY69" fmla="*/ 1963449 h 713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01951" h="7135557">
                  <a:moveTo>
                    <a:pt x="1574201" y="1307005"/>
                  </a:moveTo>
                  <a:lnTo>
                    <a:pt x="1595137" y="1308799"/>
                  </a:lnTo>
                  <a:lnTo>
                    <a:pt x="1596178" y="1307005"/>
                  </a:lnTo>
                  <a:close/>
                  <a:moveTo>
                    <a:pt x="1292196" y="1246107"/>
                  </a:moveTo>
                  <a:lnTo>
                    <a:pt x="1354627" y="1145598"/>
                  </a:lnTo>
                  <a:lnTo>
                    <a:pt x="1392692" y="1097590"/>
                  </a:lnTo>
                  <a:lnTo>
                    <a:pt x="1392692" y="698917"/>
                  </a:lnTo>
                  <a:close/>
                  <a:moveTo>
                    <a:pt x="10305" y="1963449"/>
                  </a:moveTo>
                  <a:cubicBezTo>
                    <a:pt x="35305" y="1737141"/>
                    <a:pt x="107341" y="1504847"/>
                    <a:pt x="243210" y="1270953"/>
                  </a:cubicBezTo>
                  <a:cubicBezTo>
                    <a:pt x="169779" y="1766302"/>
                    <a:pt x="247539" y="2226400"/>
                    <a:pt x="521312" y="2463671"/>
                  </a:cubicBezTo>
                  <a:cubicBezTo>
                    <a:pt x="290444" y="1194996"/>
                    <a:pt x="254291" y="837377"/>
                    <a:pt x="1032923" y="24092"/>
                  </a:cubicBezTo>
                  <a:cubicBezTo>
                    <a:pt x="1038793" y="11284"/>
                    <a:pt x="1042539" y="3412"/>
                    <a:pt x="1044438" y="0"/>
                  </a:cubicBezTo>
                  <a:lnTo>
                    <a:pt x="1093672" y="664478"/>
                  </a:lnTo>
                  <a:lnTo>
                    <a:pt x="1143670" y="593153"/>
                  </a:lnTo>
                  <a:cubicBezTo>
                    <a:pt x="1210644" y="509720"/>
                    <a:pt x="1291811" y="431141"/>
                    <a:pt x="1389562" y="359293"/>
                  </a:cubicBezTo>
                  <a:cubicBezTo>
                    <a:pt x="1199332" y="664152"/>
                    <a:pt x="1118671" y="989135"/>
                    <a:pt x="1230812" y="1223676"/>
                  </a:cubicBezTo>
                  <a:cubicBezTo>
                    <a:pt x="1283709" y="998470"/>
                    <a:pt x="1328298" y="814214"/>
                    <a:pt x="1377075" y="659632"/>
                  </a:cubicBezTo>
                  <a:lnTo>
                    <a:pt x="1392692" y="617304"/>
                  </a:lnTo>
                  <a:lnTo>
                    <a:pt x="1392692" y="391528"/>
                  </a:lnTo>
                  <a:lnTo>
                    <a:pt x="1418889" y="509430"/>
                  </a:lnTo>
                  <a:lnTo>
                    <a:pt x="1422175" y="537401"/>
                  </a:lnTo>
                  <a:lnTo>
                    <a:pt x="1422535" y="536423"/>
                  </a:lnTo>
                  <a:cubicBezTo>
                    <a:pt x="1422439" y="536949"/>
                    <a:pt x="1422342" y="537477"/>
                    <a:pt x="1422245" y="538004"/>
                  </a:cubicBezTo>
                  <a:lnTo>
                    <a:pt x="1447174" y="750227"/>
                  </a:lnTo>
                  <a:lnTo>
                    <a:pt x="1448990" y="775589"/>
                  </a:lnTo>
                  <a:lnTo>
                    <a:pt x="1465396" y="822804"/>
                  </a:lnTo>
                  <a:lnTo>
                    <a:pt x="1504879" y="989383"/>
                  </a:lnTo>
                  <a:lnTo>
                    <a:pt x="1525291" y="962032"/>
                  </a:lnTo>
                  <a:cubicBezTo>
                    <a:pt x="1557458" y="907490"/>
                    <a:pt x="1577556" y="846778"/>
                    <a:pt x="1586713" y="781661"/>
                  </a:cubicBezTo>
                  <a:cubicBezTo>
                    <a:pt x="1587442" y="768698"/>
                    <a:pt x="1588171" y="755737"/>
                    <a:pt x="1588900" y="742775"/>
                  </a:cubicBezTo>
                  <a:lnTo>
                    <a:pt x="1547037" y="655005"/>
                  </a:lnTo>
                  <a:cubicBezTo>
                    <a:pt x="1527714" y="619152"/>
                    <a:pt x="1506210" y="583330"/>
                    <a:pt x="1482690" y="547744"/>
                  </a:cubicBezTo>
                  <a:lnTo>
                    <a:pt x="1587215" y="625548"/>
                  </a:lnTo>
                  <a:lnTo>
                    <a:pt x="1582482" y="574855"/>
                  </a:lnTo>
                  <a:cubicBezTo>
                    <a:pt x="1565083" y="466606"/>
                    <a:pt x="1525602" y="352408"/>
                    <a:pt x="1467846" y="238210"/>
                  </a:cubicBezTo>
                  <a:cubicBezTo>
                    <a:pt x="1710374" y="439406"/>
                    <a:pt x="1825116" y="661256"/>
                    <a:pt x="1861129" y="883588"/>
                  </a:cubicBezTo>
                  <a:lnTo>
                    <a:pt x="1867608" y="952388"/>
                  </a:lnTo>
                  <a:lnTo>
                    <a:pt x="1901281" y="1014707"/>
                  </a:lnTo>
                  <a:lnTo>
                    <a:pt x="1931966" y="1099383"/>
                  </a:lnTo>
                  <a:lnTo>
                    <a:pt x="1935528" y="1036077"/>
                  </a:lnTo>
                  <a:cubicBezTo>
                    <a:pt x="1932520" y="897911"/>
                    <a:pt x="1887999" y="745647"/>
                    <a:pt x="1810993" y="593384"/>
                  </a:cubicBezTo>
                  <a:cubicBezTo>
                    <a:pt x="1908003" y="673863"/>
                    <a:pt x="1984569" y="757646"/>
                    <a:pt x="2043828" y="843442"/>
                  </a:cubicBezTo>
                  <a:lnTo>
                    <a:pt x="2112308" y="960153"/>
                  </a:lnTo>
                  <a:lnTo>
                    <a:pt x="2183813" y="879627"/>
                  </a:lnTo>
                  <a:cubicBezTo>
                    <a:pt x="2322640" y="717571"/>
                    <a:pt x="2486557" y="489948"/>
                    <a:pt x="2714982" y="21558"/>
                  </a:cubicBezTo>
                  <a:cubicBezTo>
                    <a:pt x="3240019" y="1209833"/>
                    <a:pt x="1631771" y="1832795"/>
                    <a:pt x="1715073" y="2645841"/>
                  </a:cubicBezTo>
                  <a:cubicBezTo>
                    <a:pt x="2045535" y="2037427"/>
                    <a:pt x="2319419" y="1566185"/>
                    <a:pt x="2784794" y="1156569"/>
                  </a:cubicBezTo>
                  <a:cubicBezTo>
                    <a:pt x="3117678" y="2938725"/>
                    <a:pt x="2267144" y="2835936"/>
                    <a:pt x="1969674" y="3737766"/>
                  </a:cubicBezTo>
                  <a:cubicBezTo>
                    <a:pt x="2204132" y="3553211"/>
                    <a:pt x="2311509" y="3203451"/>
                    <a:pt x="2540919" y="3073208"/>
                  </a:cubicBezTo>
                  <a:cubicBezTo>
                    <a:pt x="2781764" y="3802291"/>
                    <a:pt x="2294248" y="3762456"/>
                    <a:pt x="2241680" y="4524527"/>
                  </a:cubicBezTo>
                  <a:lnTo>
                    <a:pt x="2635972" y="3936651"/>
                  </a:lnTo>
                  <a:cubicBezTo>
                    <a:pt x="2747761" y="4010954"/>
                    <a:pt x="2965511" y="4438411"/>
                    <a:pt x="2980221" y="4653430"/>
                  </a:cubicBezTo>
                  <a:cubicBezTo>
                    <a:pt x="2994932" y="4868450"/>
                    <a:pt x="2868201" y="4856669"/>
                    <a:pt x="2724238" y="5226768"/>
                  </a:cubicBezTo>
                  <a:cubicBezTo>
                    <a:pt x="2879924" y="5084195"/>
                    <a:pt x="3180097" y="4801659"/>
                    <a:pt x="3269110" y="4904889"/>
                  </a:cubicBezTo>
                  <a:cubicBezTo>
                    <a:pt x="3572739" y="5194238"/>
                    <a:pt x="3288409" y="5620681"/>
                    <a:pt x="4062237" y="6863126"/>
                  </a:cubicBezTo>
                  <a:cubicBezTo>
                    <a:pt x="2180073" y="6016731"/>
                    <a:pt x="1166812" y="4088916"/>
                    <a:pt x="1163872" y="2381077"/>
                  </a:cubicBezTo>
                  <a:lnTo>
                    <a:pt x="1171818" y="2187765"/>
                  </a:lnTo>
                  <a:lnTo>
                    <a:pt x="1165562" y="2187901"/>
                  </a:lnTo>
                  <a:lnTo>
                    <a:pt x="1159676" y="2158334"/>
                  </a:lnTo>
                  <a:cubicBezTo>
                    <a:pt x="1151650" y="2111164"/>
                    <a:pt x="1145304" y="2063446"/>
                    <a:pt x="1140976" y="2015351"/>
                  </a:cubicBezTo>
                  <a:lnTo>
                    <a:pt x="1134897" y="1881299"/>
                  </a:lnTo>
                  <a:lnTo>
                    <a:pt x="1113671" y="2032179"/>
                  </a:lnTo>
                  <a:cubicBezTo>
                    <a:pt x="927929" y="3958603"/>
                    <a:pt x="2274745" y="6444895"/>
                    <a:pt x="4401951" y="7116709"/>
                  </a:cubicBezTo>
                  <a:cubicBezTo>
                    <a:pt x="2031981" y="7255286"/>
                    <a:pt x="1150032" y="6603410"/>
                    <a:pt x="820316" y="6024940"/>
                  </a:cubicBezTo>
                  <a:cubicBezTo>
                    <a:pt x="1359331" y="6159038"/>
                    <a:pt x="1370002" y="6176835"/>
                    <a:pt x="1563906" y="6099531"/>
                  </a:cubicBezTo>
                  <a:cubicBezTo>
                    <a:pt x="517037" y="5889014"/>
                    <a:pt x="393579" y="5232930"/>
                    <a:pt x="162104" y="4265506"/>
                  </a:cubicBezTo>
                  <a:cubicBezTo>
                    <a:pt x="342018" y="4353444"/>
                    <a:pt x="494429" y="4855174"/>
                    <a:pt x="884894" y="4858595"/>
                  </a:cubicBezTo>
                  <a:cubicBezTo>
                    <a:pt x="498053" y="4364291"/>
                    <a:pt x="-195081" y="3923696"/>
                    <a:pt x="59825" y="3067213"/>
                  </a:cubicBezTo>
                  <a:cubicBezTo>
                    <a:pt x="327943" y="3660046"/>
                    <a:pt x="203678" y="3405627"/>
                    <a:pt x="601746" y="3720191"/>
                  </a:cubicBezTo>
                  <a:cubicBezTo>
                    <a:pt x="283632" y="3267428"/>
                    <a:pt x="-64693" y="2642375"/>
                    <a:pt x="10305" y="1963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3F2C3F8-1CA0-4C5C-886C-E20CDA99E954}"/>
                </a:ext>
              </a:extLst>
            </p:cNvPr>
            <p:cNvSpPr/>
            <p:nvPr/>
          </p:nvSpPr>
          <p:spPr>
            <a:xfrm rot="1520710">
              <a:off x="4733216" y="7292574"/>
              <a:ext cx="678947" cy="2025229"/>
            </a:xfrm>
            <a:custGeom>
              <a:avLst/>
              <a:gdLst>
                <a:gd name="connsiteX0" fmla="*/ 541078 w 678947"/>
                <a:gd name="connsiteY0" fmla="*/ 692150 h 1803619"/>
                <a:gd name="connsiteX1" fmla="*/ 675744 w 678947"/>
                <a:gd name="connsiteY1" fmla="*/ 1076908 h 1803619"/>
                <a:gd name="connsiteX2" fmla="*/ 678947 w 678947"/>
                <a:gd name="connsiteY2" fmla="*/ 1076908 h 1803619"/>
                <a:gd name="connsiteX3" fmla="*/ 677934 w 678947"/>
                <a:gd name="connsiteY3" fmla="*/ 1079426 h 1803619"/>
                <a:gd name="connsiteX4" fmla="*/ 678947 w 678947"/>
                <a:gd name="connsiteY4" fmla="*/ 1080591 h 1803619"/>
                <a:gd name="connsiteX5" fmla="*/ 677465 w 678947"/>
                <a:gd name="connsiteY5" fmla="*/ 1080591 h 1803619"/>
                <a:gd name="connsiteX6" fmla="*/ 380803 w 678947"/>
                <a:gd name="connsiteY6" fmla="*/ 1798594 h 1803619"/>
                <a:gd name="connsiteX7" fmla="*/ 370346 w 678947"/>
                <a:gd name="connsiteY7" fmla="*/ 1206657 h 1803619"/>
                <a:gd name="connsiteX8" fmla="*/ 430248 w 678947"/>
                <a:gd name="connsiteY8" fmla="*/ 1124930 h 1803619"/>
                <a:gd name="connsiteX9" fmla="*/ 339473 w 678947"/>
                <a:gd name="connsiteY9" fmla="*/ 1037677 h 1803619"/>
                <a:gd name="connsiteX10" fmla="*/ 248698 w 678947"/>
                <a:gd name="connsiteY10" fmla="*/ 1124930 h 1803619"/>
                <a:gd name="connsiteX11" fmla="*/ 308601 w 678947"/>
                <a:gd name="connsiteY11" fmla="*/ 1206658 h 1803619"/>
                <a:gd name="connsiteX12" fmla="*/ 298145 w 678947"/>
                <a:gd name="connsiteY12" fmla="*/ 1803619 h 1803619"/>
                <a:gd name="connsiteX13" fmla="*/ 1482 w 678947"/>
                <a:gd name="connsiteY13" fmla="*/ 1080591 h 1803619"/>
                <a:gd name="connsiteX14" fmla="*/ 1 w 678947"/>
                <a:gd name="connsiteY14" fmla="*/ 1080591 h 1803619"/>
                <a:gd name="connsiteX15" fmla="*/ 977 w 678947"/>
                <a:gd name="connsiteY15" fmla="*/ 1079335 h 1803619"/>
                <a:gd name="connsiteX16" fmla="*/ 0 w 678947"/>
                <a:gd name="connsiteY16" fmla="*/ 1076908 h 1803619"/>
                <a:gd name="connsiteX17" fmla="*/ 2865 w 678947"/>
                <a:gd name="connsiteY17" fmla="*/ 1076908 h 1803619"/>
                <a:gd name="connsiteX18" fmla="*/ 128363 w 678947"/>
                <a:gd name="connsiteY18" fmla="*/ 696719 h 1803619"/>
                <a:gd name="connsiteX19" fmla="*/ 162613 w 678947"/>
                <a:gd name="connsiteY19" fmla="*/ 573663 h 1803619"/>
                <a:gd name="connsiteX20" fmla="*/ 516334 w 678947"/>
                <a:gd name="connsiteY20" fmla="*/ 573663 h 1803619"/>
                <a:gd name="connsiteX21" fmla="*/ 561325 w 678947"/>
                <a:gd name="connsiteY21" fmla="*/ 618654 h 1803619"/>
                <a:gd name="connsiteX22" fmla="*/ 516334 w 678947"/>
                <a:gd name="connsiteY22" fmla="*/ 663645 h 1803619"/>
                <a:gd name="connsiteX23" fmla="*/ 162613 w 678947"/>
                <a:gd name="connsiteY23" fmla="*/ 663645 h 1803619"/>
                <a:gd name="connsiteX24" fmla="*/ 117622 w 678947"/>
                <a:gd name="connsiteY24" fmla="*/ 618654 h 1803619"/>
                <a:gd name="connsiteX25" fmla="*/ 162613 w 678947"/>
                <a:gd name="connsiteY25" fmla="*/ 573663 h 1803619"/>
                <a:gd name="connsiteX26" fmla="*/ 346730 w 678947"/>
                <a:gd name="connsiteY26" fmla="*/ 0 h 1803619"/>
                <a:gd name="connsiteX27" fmla="*/ 477359 w 678947"/>
                <a:gd name="connsiteY27" fmla="*/ 58057 h 1803619"/>
                <a:gd name="connsiteX28" fmla="*/ 535416 w 678947"/>
                <a:gd name="connsiteY28" fmla="*/ 508918 h 1803619"/>
                <a:gd name="connsiteX29" fmla="*/ 143530 w 678947"/>
                <a:gd name="connsiteY29" fmla="*/ 508918 h 1803619"/>
                <a:gd name="connsiteX0" fmla="*/ 541078 w 678947"/>
                <a:gd name="connsiteY0" fmla="*/ 913760 h 2025229"/>
                <a:gd name="connsiteX1" fmla="*/ 675744 w 678947"/>
                <a:gd name="connsiteY1" fmla="*/ 1298518 h 2025229"/>
                <a:gd name="connsiteX2" fmla="*/ 678947 w 678947"/>
                <a:gd name="connsiteY2" fmla="*/ 1298518 h 2025229"/>
                <a:gd name="connsiteX3" fmla="*/ 677934 w 678947"/>
                <a:gd name="connsiteY3" fmla="*/ 1301036 h 2025229"/>
                <a:gd name="connsiteX4" fmla="*/ 678947 w 678947"/>
                <a:gd name="connsiteY4" fmla="*/ 1302201 h 2025229"/>
                <a:gd name="connsiteX5" fmla="*/ 677465 w 678947"/>
                <a:gd name="connsiteY5" fmla="*/ 1302201 h 2025229"/>
                <a:gd name="connsiteX6" fmla="*/ 380803 w 678947"/>
                <a:gd name="connsiteY6" fmla="*/ 2020204 h 2025229"/>
                <a:gd name="connsiteX7" fmla="*/ 370346 w 678947"/>
                <a:gd name="connsiteY7" fmla="*/ 1428267 h 2025229"/>
                <a:gd name="connsiteX8" fmla="*/ 430248 w 678947"/>
                <a:gd name="connsiteY8" fmla="*/ 1346540 h 2025229"/>
                <a:gd name="connsiteX9" fmla="*/ 339473 w 678947"/>
                <a:gd name="connsiteY9" fmla="*/ 1259287 h 2025229"/>
                <a:gd name="connsiteX10" fmla="*/ 248698 w 678947"/>
                <a:gd name="connsiteY10" fmla="*/ 1346540 h 2025229"/>
                <a:gd name="connsiteX11" fmla="*/ 308601 w 678947"/>
                <a:gd name="connsiteY11" fmla="*/ 1428268 h 2025229"/>
                <a:gd name="connsiteX12" fmla="*/ 298145 w 678947"/>
                <a:gd name="connsiteY12" fmla="*/ 2025229 h 2025229"/>
                <a:gd name="connsiteX13" fmla="*/ 1482 w 678947"/>
                <a:gd name="connsiteY13" fmla="*/ 1302201 h 2025229"/>
                <a:gd name="connsiteX14" fmla="*/ 1 w 678947"/>
                <a:gd name="connsiteY14" fmla="*/ 1302201 h 2025229"/>
                <a:gd name="connsiteX15" fmla="*/ 977 w 678947"/>
                <a:gd name="connsiteY15" fmla="*/ 1300945 h 2025229"/>
                <a:gd name="connsiteX16" fmla="*/ 0 w 678947"/>
                <a:gd name="connsiteY16" fmla="*/ 1298518 h 2025229"/>
                <a:gd name="connsiteX17" fmla="*/ 2865 w 678947"/>
                <a:gd name="connsiteY17" fmla="*/ 1298518 h 2025229"/>
                <a:gd name="connsiteX18" fmla="*/ 128363 w 678947"/>
                <a:gd name="connsiteY18" fmla="*/ 918329 h 2025229"/>
                <a:gd name="connsiteX19" fmla="*/ 541078 w 678947"/>
                <a:gd name="connsiteY19" fmla="*/ 913760 h 2025229"/>
                <a:gd name="connsiteX20" fmla="*/ 162613 w 678947"/>
                <a:gd name="connsiteY20" fmla="*/ 795273 h 2025229"/>
                <a:gd name="connsiteX21" fmla="*/ 516334 w 678947"/>
                <a:gd name="connsiteY21" fmla="*/ 795273 h 2025229"/>
                <a:gd name="connsiteX22" fmla="*/ 561325 w 678947"/>
                <a:gd name="connsiteY22" fmla="*/ 840264 h 2025229"/>
                <a:gd name="connsiteX23" fmla="*/ 516334 w 678947"/>
                <a:gd name="connsiteY23" fmla="*/ 885255 h 2025229"/>
                <a:gd name="connsiteX24" fmla="*/ 162613 w 678947"/>
                <a:gd name="connsiteY24" fmla="*/ 885255 h 2025229"/>
                <a:gd name="connsiteX25" fmla="*/ 117622 w 678947"/>
                <a:gd name="connsiteY25" fmla="*/ 840264 h 2025229"/>
                <a:gd name="connsiteX26" fmla="*/ 162613 w 678947"/>
                <a:gd name="connsiteY26" fmla="*/ 795273 h 2025229"/>
                <a:gd name="connsiteX27" fmla="*/ 306002 w 678947"/>
                <a:gd name="connsiteY27" fmla="*/ 0 h 2025229"/>
                <a:gd name="connsiteX28" fmla="*/ 477359 w 678947"/>
                <a:gd name="connsiteY28" fmla="*/ 279667 h 2025229"/>
                <a:gd name="connsiteX29" fmla="*/ 535416 w 678947"/>
                <a:gd name="connsiteY29" fmla="*/ 730528 h 2025229"/>
                <a:gd name="connsiteX30" fmla="*/ 143530 w 678947"/>
                <a:gd name="connsiteY30" fmla="*/ 730528 h 2025229"/>
                <a:gd name="connsiteX31" fmla="*/ 306002 w 678947"/>
                <a:gd name="connsiteY31" fmla="*/ 0 h 2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947" h="2025229">
                  <a:moveTo>
                    <a:pt x="541078" y="913760"/>
                  </a:moveTo>
                  <a:cubicBezTo>
                    <a:pt x="517510" y="1040676"/>
                    <a:pt x="540707" y="1154107"/>
                    <a:pt x="675744" y="1298518"/>
                  </a:cubicBezTo>
                  <a:lnTo>
                    <a:pt x="678947" y="1298518"/>
                  </a:lnTo>
                  <a:lnTo>
                    <a:pt x="677934" y="1301036"/>
                  </a:lnTo>
                  <a:lnTo>
                    <a:pt x="678947" y="1302201"/>
                  </a:lnTo>
                  <a:lnTo>
                    <a:pt x="677465" y="1302201"/>
                  </a:lnTo>
                  <a:lnTo>
                    <a:pt x="380803" y="2020204"/>
                  </a:lnTo>
                  <a:lnTo>
                    <a:pt x="370346" y="1428267"/>
                  </a:lnTo>
                  <a:cubicBezTo>
                    <a:pt x="405337" y="1416402"/>
                    <a:pt x="430248" y="1384267"/>
                    <a:pt x="430248" y="1346540"/>
                  </a:cubicBezTo>
                  <a:cubicBezTo>
                    <a:pt x="430248" y="1298351"/>
                    <a:pt x="389607" y="1259287"/>
                    <a:pt x="339473" y="1259287"/>
                  </a:cubicBezTo>
                  <a:cubicBezTo>
                    <a:pt x="289339" y="1259287"/>
                    <a:pt x="248698" y="1298351"/>
                    <a:pt x="248698" y="1346540"/>
                  </a:cubicBezTo>
                  <a:cubicBezTo>
                    <a:pt x="248698" y="1384267"/>
                    <a:pt x="273609" y="1416402"/>
                    <a:pt x="308601" y="1428268"/>
                  </a:cubicBezTo>
                  <a:cubicBezTo>
                    <a:pt x="308601" y="1640657"/>
                    <a:pt x="298145" y="1812840"/>
                    <a:pt x="298145" y="2025229"/>
                  </a:cubicBezTo>
                  <a:cubicBezTo>
                    <a:pt x="195772" y="1770818"/>
                    <a:pt x="103855" y="1556612"/>
                    <a:pt x="1482" y="1302201"/>
                  </a:cubicBezTo>
                  <a:lnTo>
                    <a:pt x="1" y="1302201"/>
                  </a:lnTo>
                  <a:cubicBezTo>
                    <a:pt x="335" y="1301788"/>
                    <a:pt x="668" y="1301375"/>
                    <a:pt x="977" y="1300945"/>
                  </a:cubicBezTo>
                  <a:lnTo>
                    <a:pt x="0" y="1298518"/>
                  </a:lnTo>
                  <a:lnTo>
                    <a:pt x="2865" y="1298518"/>
                  </a:lnTo>
                  <a:cubicBezTo>
                    <a:pt x="133453" y="1136606"/>
                    <a:pt x="156667" y="1063482"/>
                    <a:pt x="128363" y="918329"/>
                  </a:cubicBezTo>
                  <a:lnTo>
                    <a:pt x="541078" y="913760"/>
                  </a:lnTo>
                  <a:close/>
                  <a:moveTo>
                    <a:pt x="162613" y="795273"/>
                  </a:moveTo>
                  <a:lnTo>
                    <a:pt x="516334" y="795273"/>
                  </a:lnTo>
                  <a:cubicBezTo>
                    <a:pt x="541182" y="795273"/>
                    <a:pt x="561325" y="815416"/>
                    <a:pt x="561325" y="840264"/>
                  </a:cubicBezTo>
                  <a:cubicBezTo>
                    <a:pt x="561325" y="865112"/>
                    <a:pt x="541182" y="885255"/>
                    <a:pt x="516334" y="885255"/>
                  </a:cubicBezTo>
                  <a:lnTo>
                    <a:pt x="162613" y="885255"/>
                  </a:lnTo>
                  <a:cubicBezTo>
                    <a:pt x="137765" y="885255"/>
                    <a:pt x="117622" y="865112"/>
                    <a:pt x="117622" y="840264"/>
                  </a:cubicBezTo>
                  <a:cubicBezTo>
                    <a:pt x="117622" y="815416"/>
                    <a:pt x="137765" y="795273"/>
                    <a:pt x="162613" y="795273"/>
                  </a:cubicBezTo>
                  <a:close/>
                  <a:moveTo>
                    <a:pt x="306002" y="0"/>
                  </a:moveTo>
                  <a:lnTo>
                    <a:pt x="477359" y="279667"/>
                  </a:lnTo>
                  <a:lnTo>
                    <a:pt x="535416" y="730528"/>
                  </a:lnTo>
                  <a:lnTo>
                    <a:pt x="143530" y="730528"/>
                  </a:lnTo>
                  <a:cubicBezTo>
                    <a:pt x="211263" y="560889"/>
                    <a:pt x="238269" y="169639"/>
                    <a:pt x="3060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E26355E-A180-4415-A282-BDD201486BDB}"/>
              </a:ext>
            </a:extLst>
          </p:cNvPr>
          <p:cNvGrpSpPr/>
          <p:nvPr/>
        </p:nvGrpSpPr>
        <p:grpSpPr>
          <a:xfrm rot="74106" flipH="1">
            <a:off x="7748957" y="1571359"/>
            <a:ext cx="497280" cy="594768"/>
            <a:chOff x="5704433" y="717502"/>
            <a:chExt cx="7365528" cy="8809481"/>
          </a:xfrm>
          <a:solidFill>
            <a:schemeClr val="bg1"/>
          </a:solidFill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267687D-5D54-4D4D-9555-A9B34255F78C}"/>
                </a:ext>
              </a:extLst>
            </p:cNvPr>
            <p:cNvSpPr/>
            <p:nvPr/>
          </p:nvSpPr>
          <p:spPr>
            <a:xfrm>
              <a:off x="11674968" y="8268753"/>
              <a:ext cx="765879" cy="1258230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438150">
                  <a:moveTo>
                    <a:pt x="0" y="0"/>
                  </a:moveTo>
                  <a:lnTo>
                    <a:pt x="19050" y="438150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B2E5AC4-C413-444C-BA68-C51DABC0ACA5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9474942-B1EF-4076-990B-5BD620548910}"/>
                </a:ext>
              </a:extLst>
            </p:cNvPr>
            <p:cNvSpPr/>
            <p:nvPr/>
          </p:nvSpPr>
          <p:spPr>
            <a:xfrm>
              <a:off x="5704433" y="5540923"/>
              <a:ext cx="793232" cy="589649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205332">
                  <a:moveTo>
                    <a:pt x="157232" y="0"/>
                  </a:moveTo>
                  <a:lnTo>
                    <a:pt x="0" y="205332"/>
                  </a:lnTo>
                  <a:lnTo>
                    <a:pt x="276225" y="157707"/>
                  </a:lnTo>
                  <a:lnTo>
                    <a:pt x="15723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718B5A3-0933-474D-846F-370E91AC1549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3AC4238-AFD2-4112-95D6-82ED82DE4A80}"/>
                </a:ext>
              </a:extLst>
            </p:cNvPr>
            <p:cNvSpPr/>
            <p:nvPr/>
          </p:nvSpPr>
          <p:spPr>
            <a:xfrm>
              <a:off x="10143209" y="2425829"/>
              <a:ext cx="2926752" cy="3993512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175" h="1390650">
                  <a:moveTo>
                    <a:pt x="1019175" y="0"/>
                  </a:moveTo>
                  <a:lnTo>
                    <a:pt x="0" y="295275"/>
                  </a:lnTo>
                  <a:lnTo>
                    <a:pt x="19050" y="1390650"/>
                  </a:lnTo>
                  <a:lnTo>
                    <a:pt x="101917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22E02E8-24E8-4F6B-9CB6-833954E78607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0128B42-AD27-4640-BC60-7FF4BD276DAE}"/>
                </a:ext>
              </a:extLst>
            </p:cNvPr>
            <p:cNvSpPr/>
            <p:nvPr/>
          </p:nvSpPr>
          <p:spPr>
            <a:xfrm>
              <a:off x="7708809" y="717502"/>
              <a:ext cx="2543812" cy="6236443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171700">
                  <a:moveTo>
                    <a:pt x="0" y="914400"/>
                  </a:moveTo>
                  <a:lnTo>
                    <a:pt x="871538" y="0"/>
                  </a:lnTo>
                  <a:cubicBezTo>
                    <a:pt x="876300" y="723900"/>
                    <a:pt x="881063" y="1447800"/>
                    <a:pt x="885825" y="2171700"/>
                  </a:cubicBezTo>
                  <a:lnTo>
                    <a:pt x="0" y="91440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55016E2-82D8-42BE-9750-8C7CD1FC9A1F}"/>
              </a:ext>
            </a:extLst>
          </p:cNvPr>
          <p:cNvGrpSpPr/>
          <p:nvPr/>
        </p:nvGrpSpPr>
        <p:grpSpPr>
          <a:xfrm rot="74106" flipH="1">
            <a:off x="8028642" y="2577760"/>
            <a:ext cx="255546" cy="263981"/>
            <a:chOff x="5365048" y="1982197"/>
            <a:chExt cx="7362621" cy="7605634"/>
          </a:xfrm>
          <a:solidFill>
            <a:schemeClr val="bg1"/>
          </a:solidFill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7019B01-A3C5-4E7A-BA07-7B7E8B4B37EB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D8B653-5BB2-417B-A240-6A188D1AD044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53D7C37-A239-4161-9BD8-1642FFEA0F80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299447B-4B56-4224-BD72-B4518A754DED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FF8AB55-C79E-441E-A45D-A5F3AC94F5F3}"/>
                </a:ext>
              </a:extLst>
            </p:cNvPr>
            <p:cNvSpPr/>
            <p:nvPr/>
          </p:nvSpPr>
          <p:spPr>
            <a:xfrm>
              <a:off x="9871173" y="3444023"/>
              <a:ext cx="1940058" cy="2975318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  <a:gd name="connsiteX0" fmla="*/ 1247497 w 1247497"/>
                <a:gd name="connsiteY0" fmla="*/ 0 h 1024830"/>
                <a:gd name="connsiteX1" fmla="*/ 0 w 1247497"/>
                <a:gd name="connsiteY1" fmla="*/ 277330 h 1024830"/>
                <a:gd name="connsiteX2" fmla="*/ 113780 w 1247497"/>
                <a:gd name="connsiteY2" fmla="*/ 1024830 h 1024830"/>
                <a:gd name="connsiteX3" fmla="*/ 1247497 w 1247497"/>
                <a:gd name="connsiteY3" fmla="*/ 0 h 1024830"/>
                <a:gd name="connsiteX0" fmla="*/ 675581 w 675581"/>
                <a:gd name="connsiteY0" fmla="*/ 0 h 1036087"/>
                <a:gd name="connsiteX1" fmla="*/ 0 w 675581"/>
                <a:gd name="connsiteY1" fmla="*/ 288587 h 1036087"/>
                <a:gd name="connsiteX2" fmla="*/ 113780 w 675581"/>
                <a:gd name="connsiteY2" fmla="*/ 1036087 h 1036087"/>
                <a:gd name="connsiteX3" fmla="*/ 675581 w 675581"/>
                <a:gd name="connsiteY3" fmla="*/ 0 h 103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581" h="1036087">
                  <a:moveTo>
                    <a:pt x="675581" y="0"/>
                  </a:moveTo>
                  <a:lnTo>
                    <a:pt x="0" y="288587"/>
                  </a:lnTo>
                  <a:lnTo>
                    <a:pt x="113780" y="1036087"/>
                  </a:lnTo>
                  <a:lnTo>
                    <a:pt x="675581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55890C1-EF16-46DD-B244-0254EB37D873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50369BC-4FDE-4540-A1C7-8CC31E62E25C}"/>
                </a:ext>
              </a:extLst>
            </p:cNvPr>
            <p:cNvSpPr/>
            <p:nvPr/>
          </p:nvSpPr>
          <p:spPr>
            <a:xfrm>
              <a:off x="7708809" y="1982197"/>
              <a:ext cx="2543813" cy="4971750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  <a:gd name="connsiteX0" fmla="*/ 0 w 993639"/>
                <a:gd name="connsiteY0" fmla="*/ 595440 h 1852740"/>
                <a:gd name="connsiteX1" fmla="*/ 993498 w 993639"/>
                <a:gd name="connsiteY1" fmla="*/ 0 h 1852740"/>
                <a:gd name="connsiteX2" fmla="*/ 885825 w 993639"/>
                <a:gd name="connsiteY2" fmla="*/ 1852740 h 1852740"/>
                <a:gd name="connsiteX3" fmla="*/ 0 w 993639"/>
                <a:gd name="connsiteY3" fmla="*/ 595440 h 1852740"/>
                <a:gd name="connsiteX0" fmla="*/ 0 w 885825"/>
                <a:gd name="connsiteY0" fmla="*/ 473999 h 1731299"/>
                <a:gd name="connsiteX1" fmla="*/ 784851 w 885825"/>
                <a:gd name="connsiteY1" fmla="*/ 0 h 1731299"/>
                <a:gd name="connsiteX2" fmla="*/ 885825 w 885825"/>
                <a:gd name="connsiteY2" fmla="*/ 1731299 h 1731299"/>
                <a:gd name="connsiteX3" fmla="*/ 0 w 885825"/>
                <a:gd name="connsiteY3" fmla="*/ 473999 h 173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731299">
                  <a:moveTo>
                    <a:pt x="0" y="473999"/>
                  </a:moveTo>
                  <a:lnTo>
                    <a:pt x="784851" y="0"/>
                  </a:lnTo>
                  <a:cubicBezTo>
                    <a:pt x="789613" y="723900"/>
                    <a:pt x="881063" y="1007399"/>
                    <a:pt x="885825" y="1731299"/>
                  </a:cubicBezTo>
                  <a:lnTo>
                    <a:pt x="0" y="473999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FED3477-377B-4170-AF37-89DC2E9D683E}"/>
              </a:ext>
            </a:extLst>
          </p:cNvPr>
          <p:cNvGrpSpPr/>
          <p:nvPr/>
        </p:nvGrpSpPr>
        <p:grpSpPr>
          <a:xfrm rot="74106" flipH="1">
            <a:off x="9002652" y="1882953"/>
            <a:ext cx="617534" cy="699832"/>
            <a:chOff x="5365051" y="479822"/>
            <a:chExt cx="8036930" cy="9108006"/>
          </a:xfrm>
          <a:solidFill>
            <a:schemeClr val="bg1"/>
          </a:solidFill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8BD25A4-FCEA-4721-B15F-77C4FB59D6EB}"/>
                </a:ext>
              </a:extLst>
            </p:cNvPr>
            <p:cNvSpPr/>
            <p:nvPr/>
          </p:nvSpPr>
          <p:spPr>
            <a:xfrm>
              <a:off x="11674978" y="8268752"/>
              <a:ext cx="1052698" cy="1319076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E3AB714-9075-4843-83A9-AC239DB744BC}"/>
                </a:ext>
              </a:extLst>
            </p:cNvPr>
            <p:cNvSpPr/>
            <p:nvPr/>
          </p:nvSpPr>
          <p:spPr>
            <a:xfrm>
              <a:off x="9107333" y="6879848"/>
              <a:ext cx="3333521" cy="1613813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09ED07D-B0AC-47FE-A229-560BB873A410}"/>
                </a:ext>
              </a:extLst>
            </p:cNvPr>
            <p:cNvSpPr/>
            <p:nvPr/>
          </p:nvSpPr>
          <p:spPr>
            <a:xfrm>
              <a:off x="5365051" y="5540920"/>
              <a:ext cx="1132614" cy="452887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5F3935D-1F21-40E5-B5D6-5E761F6B06E8}"/>
                </a:ext>
              </a:extLst>
            </p:cNvPr>
            <p:cNvSpPr/>
            <p:nvPr/>
          </p:nvSpPr>
          <p:spPr>
            <a:xfrm>
              <a:off x="6149703" y="5215816"/>
              <a:ext cx="1586462" cy="2373445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27BBDB3-E711-486A-87D1-CFA6198B6404}"/>
                </a:ext>
              </a:extLst>
            </p:cNvPr>
            <p:cNvSpPr/>
            <p:nvPr/>
          </p:nvSpPr>
          <p:spPr>
            <a:xfrm>
              <a:off x="9871175" y="2566273"/>
              <a:ext cx="3530806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0D22148-6351-4D25-9607-1D42CC730717}"/>
                </a:ext>
              </a:extLst>
            </p:cNvPr>
            <p:cNvSpPr/>
            <p:nvPr/>
          </p:nvSpPr>
          <p:spPr>
            <a:xfrm>
              <a:off x="7585443" y="3324704"/>
              <a:ext cx="2667181" cy="4626400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53DC5F5-C472-4047-ACE4-54C86BC46B9E}"/>
                </a:ext>
              </a:extLst>
            </p:cNvPr>
            <p:cNvSpPr/>
            <p:nvPr/>
          </p:nvSpPr>
          <p:spPr>
            <a:xfrm>
              <a:off x="7708807" y="479822"/>
              <a:ext cx="2543816" cy="6474125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D5216A4-0673-4C17-9D00-7CD61488958D}"/>
              </a:ext>
            </a:extLst>
          </p:cNvPr>
          <p:cNvGrpSpPr/>
          <p:nvPr/>
        </p:nvGrpSpPr>
        <p:grpSpPr>
          <a:xfrm rot="21472320" flipH="1">
            <a:off x="8087579" y="2141000"/>
            <a:ext cx="807239" cy="555962"/>
            <a:chOff x="3667032" y="1708483"/>
            <a:chExt cx="8105829" cy="5582653"/>
          </a:xfrm>
          <a:solidFill>
            <a:schemeClr val="bg1"/>
          </a:solidFill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6F4FCA7-8D27-41B7-8A8A-80D9CC1B06DE}"/>
                </a:ext>
              </a:extLst>
            </p:cNvPr>
            <p:cNvSpPr/>
            <p:nvPr/>
          </p:nvSpPr>
          <p:spPr>
            <a:xfrm>
              <a:off x="9698517" y="2576706"/>
              <a:ext cx="2074344" cy="1084322"/>
            </a:xfrm>
            <a:custGeom>
              <a:avLst/>
              <a:gdLst>
                <a:gd name="connsiteX0" fmla="*/ 757990 w 757990"/>
                <a:gd name="connsiteY0" fmla="*/ 228600 h 264695"/>
                <a:gd name="connsiteX1" fmla="*/ 288758 w 757990"/>
                <a:gd name="connsiteY1" fmla="*/ 0 h 264695"/>
                <a:gd name="connsiteX2" fmla="*/ 0 w 757990"/>
                <a:gd name="connsiteY2" fmla="*/ 264695 h 264695"/>
                <a:gd name="connsiteX3" fmla="*/ 757990 w 757990"/>
                <a:gd name="connsiteY3" fmla="*/ 228600 h 264695"/>
                <a:gd name="connsiteX0" fmla="*/ 753988 w 753988"/>
                <a:gd name="connsiteY0" fmla="*/ 288628 h 288628"/>
                <a:gd name="connsiteX1" fmla="*/ 288758 w 753988"/>
                <a:gd name="connsiteY1" fmla="*/ 0 h 288628"/>
                <a:gd name="connsiteX2" fmla="*/ 0 w 753988"/>
                <a:gd name="connsiteY2" fmla="*/ 264695 h 288628"/>
                <a:gd name="connsiteX3" fmla="*/ 753988 w 753988"/>
                <a:gd name="connsiteY3" fmla="*/ 288628 h 288628"/>
                <a:gd name="connsiteX0" fmla="*/ 753988 w 753988"/>
                <a:gd name="connsiteY0" fmla="*/ 288628 h 324723"/>
                <a:gd name="connsiteX1" fmla="*/ 288758 w 753988"/>
                <a:gd name="connsiteY1" fmla="*/ 0 h 324723"/>
                <a:gd name="connsiteX2" fmla="*/ 0 w 753988"/>
                <a:gd name="connsiteY2" fmla="*/ 324723 h 324723"/>
                <a:gd name="connsiteX3" fmla="*/ 753988 w 753988"/>
                <a:gd name="connsiteY3" fmla="*/ 288628 h 324723"/>
                <a:gd name="connsiteX0" fmla="*/ 681954 w 681954"/>
                <a:gd name="connsiteY0" fmla="*/ 396679 h 396679"/>
                <a:gd name="connsiteX1" fmla="*/ 288758 w 681954"/>
                <a:gd name="connsiteY1" fmla="*/ 0 h 396679"/>
                <a:gd name="connsiteX2" fmla="*/ 0 w 681954"/>
                <a:gd name="connsiteY2" fmla="*/ 324723 h 396679"/>
                <a:gd name="connsiteX3" fmla="*/ 681954 w 681954"/>
                <a:gd name="connsiteY3" fmla="*/ 396679 h 396679"/>
                <a:gd name="connsiteX0" fmla="*/ 798009 w 798009"/>
                <a:gd name="connsiteY0" fmla="*/ 324645 h 324723"/>
                <a:gd name="connsiteX1" fmla="*/ 288758 w 798009"/>
                <a:gd name="connsiteY1" fmla="*/ 0 h 324723"/>
                <a:gd name="connsiteX2" fmla="*/ 0 w 798009"/>
                <a:gd name="connsiteY2" fmla="*/ 324723 h 324723"/>
                <a:gd name="connsiteX3" fmla="*/ 798009 w 798009"/>
                <a:gd name="connsiteY3" fmla="*/ 324645 h 324723"/>
                <a:gd name="connsiteX0" fmla="*/ 798009 w 798009"/>
                <a:gd name="connsiteY0" fmla="*/ 324645 h 324645"/>
                <a:gd name="connsiteX1" fmla="*/ 288758 w 798009"/>
                <a:gd name="connsiteY1" fmla="*/ 0 h 324645"/>
                <a:gd name="connsiteX2" fmla="*/ 0 w 798009"/>
                <a:gd name="connsiteY2" fmla="*/ 208668 h 324645"/>
                <a:gd name="connsiteX3" fmla="*/ 798009 w 798009"/>
                <a:gd name="connsiteY3" fmla="*/ 324645 h 324645"/>
                <a:gd name="connsiteX0" fmla="*/ 689958 w 689958"/>
                <a:gd name="connsiteY0" fmla="*/ 360662 h 360662"/>
                <a:gd name="connsiteX1" fmla="*/ 288758 w 689958"/>
                <a:gd name="connsiteY1" fmla="*/ 0 h 360662"/>
                <a:gd name="connsiteX2" fmla="*/ 0 w 689958"/>
                <a:gd name="connsiteY2" fmla="*/ 208668 h 360662"/>
                <a:gd name="connsiteX3" fmla="*/ 689958 w 689958"/>
                <a:gd name="connsiteY3" fmla="*/ 360662 h 3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958" h="360662">
                  <a:moveTo>
                    <a:pt x="689958" y="360662"/>
                  </a:moveTo>
                  <a:lnTo>
                    <a:pt x="288758" y="0"/>
                  </a:lnTo>
                  <a:lnTo>
                    <a:pt x="0" y="208668"/>
                  </a:lnTo>
                  <a:lnTo>
                    <a:pt x="689958" y="36066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958A282-BAA5-497A-86B9-2CC2BCBDF96C}"/>
                </a:ext>
              </a:extLst>
            </p:cNvPr>
            <p:cNvSpPr/>
            <p:nvPr/>
          </p:nvSpPr>
          <p:spPr>
            <a:xfrm>
              <a:off x="8589117" y="2576628"/>
              <a:ext cx="1989499" cy="976664"/>
            </a:xfrm>
            <a:custGeom>
              <a:avLst/>
              <a:gdLst>
                <a:gd name="connsiteX0" fmla="*/ 661737 w 661737"/>
                <a:gd name="connsiteY0" fmla="*/ 0 h 324853"/>
                <a:gd name="connsiteX1" fmla="*/ 360947 w 661737"/>
                <a:gd name="connsiteY1" fmla="*/ 324853 h 324853"/>
                <a:gd name="connsiteX2" fmla="*/ 0 w 661737"/>
                <a:gd name="connsiteY2" fmla="*/ 36095 h 324853"/>
                <a:gd name="connsiteX3" fmla="*/ 661737 w 661737"/>
                <a:gd name="connsiteY3" fmla="*/ 0 h 32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37" h="324853">
                  <a:moveTo>
                    <a:pt x="661737" y="0"/>
                  </a:moveTo>
                  <a:lnTo>
                    <a:pt x="360947" y="324853"/>
                  </a:lnTo>
                  <a:lnTo>
                    <a:pt x="0" y="36095"/>
                  </a:lnTo>
                  <a:lnTo>
                    <a:pt x="661737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8DAE2D2-EC9D-407E-AB63-2AD7A916BEDC}"/>
                </a:ext>
              </a:extLst>
            </p:cNvPr>
            <p:cNvSpPr/>
            <p:nvPr/>
          </p:nvSpPr>
          <p:spPr>
            <a:xfrm>
              <a:off x="3667032" y="1708483"/>
              <a:ext cx="1121354" cy="723455"/>
            </a:xfrm>
            <a:custGeom>
              <a:avLst/>
              <a:gdLst>
                <a:gd name="connsiteX0" fmla="*/ 0 w 372979"/>
                <a:gd name="connsiteY0" fmla="*/ 240632 h 240632"/>
                <a:gd name="connsiteX1" fmla="*/ 204537 w 372979"/>
                <a:gd name="connsiteY1" fmla="*/ 0 h 240632"/>
                <a:gd name="connsiteX2" fmla="*/ 372979 w 372979"/>
                <a:gd name="connsiteY2" fmla="*/ 120316 h 240632"/>
                <a:gd name="connsiteX3" fmla="*/ 0 w 372979"/>
                <a:gd name="connsiteY3" fmla="*/ 240632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979" h="240632">
                  <a:moveTo>
                    <a:pt x="0" y="240632"/>
                  </a:moveTo>
                  <a:lnTo>
                    <a:pt x="204537" y="0"/>
                  </a:lnTo>
                  <a:lnTo>
                    <a:pt x="372979" y="120316"/>
                  </a:lnTo>
                  <a:lnTo>
                    <a:pt x="0" y="2406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050BD17-ADD0-4025-A2B6-DCC5FAB2AD41}"/>
                </a:ext>
              </a:extLst>
            </p:cNvPr>
            <p:cNvSpPr/>
            <p:nvPr/>
          </p:nvSpPr>
          <p:spPr>
            <a:xfrm>
              <a:off x="6683920" y="3191564"/>
              <a:ext cx="1627771" cy="4087516"/>
            </a:xfrm>
            <a:custGeom>
              <a:avLst/>
              <a:gdLst>
                <a:gd name="connsiteX0" fmla="*/ 541421 w 541421"/>
                <a:gd name="connsiteY0" fmla="*/ 12032 h 1359569"/>
                <a:gd name="connsiteX1" fmla="*/ 156410 w 541421"/>
                <a:gd name="connsiteY1" fmla="*/ 1359569 h 1359569"/>
                <a:gd name="connsiteX2" fmla="*/ 0 w 541421"/>
                <a:gd name="connsiteY2" fmla="*/ 0 h 1359569"/>
                <a:gd name="connsiteX3" fmla="*/ 541421 w 541421"/>
                <a:gd name="connsiteY3" fmla="*/ 12032 h 135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421" h="1359569">
                  <a:moveTo>
                    <a:pt x="541421" y="12032"/>
                  </a:moveTo>
                  <a:lnTo>
                    <a:pt x="156410" y="1359569"/>
                  </a:lnTo>
                  <a:lnTo>
                    <a:pt x="0" y="0"/>
                  </a:lnTo>
                  <a:lnTo>
                    <a:pt x="541421" y="120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F2394CE-4803-45B8-B41C-8C9DB814101E}"/>
                </a:ext>
              </a:extLst>
            </p:cNvPr>
            <p:cNvSpPr/>
            <p:nvPr/>
          </p:nvSpPr>
          <p:spPr>
            <a:xfrm>
              <a:off x="4296520" y="1708483"/>
              <a:ext cx="1917154" cy="1917154"/>
            </a:xfrm>
            <a:custGeom>
              <a:avLst/>
              <a:gdLst>
                <a:gd name="connsiteX0" fmla="*/ 0 w 637674"/>
                <a:gd name="connsiteY0" fmla="*/ 0 h 637674"/>
                <a:gd name="connsiteX1" fmla="*/ 553453 w 637674"/>
                <a:gd name="connsiteY1" fmla="*/ 48127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  <a:gd name="connsiteX0" fmla="*/ 0 w 637674"/>
                <a:gd name="connsiteY0" fmla="*/ 0 h 637674"/>
                <a:gd name="connsiteX1" fmla="*/ 537445 w 637674"/>
                <a:gd name="connsiteY1" fmla="*/ 16112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674" h="637674">
                  <a:moveTo>
                    <a:pt x="0" y="0"/>
                  </a:moveTo>
                  <a:lnTo>
                    <a:pt x="537445" y="16112"/>
                  </a:lnTo>
                  <a:lnTo>
                    <a:pt x="637674" y="637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E37421-7433-4794-91A2-3497D4B8F6A2}"/>
                </a:ext>
              </a:extLst>
            </p:cNvPr>
            <p:cNvSpPr/>
            <p:nvPr/>
          </p:nvSpPr>
          <p:spPr>
            <a:xfrm>
              <a:off x="7479717" y="2106307"/>
              <a:ext cx="2206536" cy="1434953"/>
            </a:xfrm>
            <a:custGeom>
              <a:avLst/>
              <a:gdLst>
                <a:gd name="connsiteX0" fmla="*/ 168442 w 733927"/>
                <a:gd name="connsiteY0" fmla="*/ 0 h 493295"/>
                <a:gd name="connsiteX1" fmla="*/ 733927 w 733927"/>
                <a:gd name="connsiteY1" fmla="*/ 493295 h 493295"/>
                <a:gd name="connsiteX2" fmla="*/ 0 w 733927"/>
                <a:gd name="connsiteY2" fmla="*/ 457200 h 493295"/>
                <a:gd name="connsiteX3" fmla="*/ 168442 w 733927"/>
                <a:gd name="connsiteY3" fmla="*/ 0 h 493295"/>
                <a:gd name="connsiteX0" fmla="*/ 196455 w 733927"/>
                <a:gd name="connsiteY0" fmla="*/ 0 h 477287"/>
                <a:gd name="connsiteX1" fmla="*/ 733927 w 733927"/>
                <a:gd name="connsiteY1" fmla="*/ 477287 h 477287"/>
                <a:gd name="connsiteX2" fmla="*/ 0 w 733927"/>
                <a:gd name="connsiteY2" fmla="*/ 441192 h 477287"/>
                <a:gd name="connsiteX3" fmla="*/ 196455 w 733927"/>
                <a:gd name="connsiteY3" fmla="*/ 0 h 47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927" h="477287">
                  <a:moveTo>
                    <a:pt x="196455" y="0"/>
                  </a:moveTo>
                  <a:lnTo>
                    <a:pt x="733927" y="477287"/>
                  </a:lnTo>
                  <a:lnTo>
                    <a:pt x="0" y="441192"/>
                  </a:lnTo>
                  <a:lnTo>
                    <a:pt x="19645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72C09C-3171-47C2-87E7-9A1803C467EB}"/>
                </a:ext>
              </a:extLst>
            </p:cNvPr>
            <p:cNvSpPr/>
            <p:nvPr/>
          </p:nvSpPr>
          <p:spPr>
            <a:xfrm>
              <a:off x="5888120" y="1744657"/>
              <a:ext cx="2170362" cy="5546479"/>
            </a:xfrm>
            <a:custGeom>
              <a:avLst/>
              <a:gdLst>
                <a:gd name="connsiteX0" fmla="*/ 0 w 721895"/>
                <a:gd name="connsiteY0" fmla="*/ 0 h 1844842"/>
                <a:gd name="connsiteX1" fmla="*/ 176463 w 721895"/>
                <a:gd name="connsiteY1" fmla="*/ 1844842 h 1844842"/>
                <a:gd name="connsiteX2" fmla="*/ 721895 w 721895"/>
                <a:gd name="connsiteY2" fmla="*/ 112295 h 1844842"/>
                <a:gd name="connsiteX3" fmla="*/ 0 w 721895"/>
                <a:gd name="connsiteY3" fmla="*/ 0 h 18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895" h="1844842">
                  <a:moveTo>
                    <a:pt x="0" y="0"/>
                  </a:moveTo>
                  <a:lnTo>
                    <a:pt x="176463" y="1844842"/>
                  </a:lnTo>
                  <a:lnTo>
                    <a:pt x="721895" y="112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D1E7C12-2443-47AF-801A-B63D6B9A9F8E}"/>
              </a:ext>
            </a:extLst>
          </p:cNvPr>
          <p:cNvGrpSpPr/>
          <p:nvPr/>
        </p:nvGrpSpPr>
        <p:grpSpPr>
          <a:xfrm rot="21472320" flipH="1">
            <a:off x="8432790" y="1633419"/>
            <a:ext cx="505199" cy="347941"/>
            <a:chOff x="3667032" y="1708483"/>
            <a:chExt cx="8105829" cy="5582653"/>
          </a:xfrm>
          <a:solidFill>
            <a:schemeClr val="bg1"/>
          </a:solidFill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7C42427-3B50-4C3A-8D49-92032EB7F4A5}"/>
                </a:ext>
              </a:extLst>
            </p:cNvPr>
            <p:cNvSpPr/>
            <p:nvPr/>
          </p:nvSpPr>
          <p:spPr>
            <a:xfrm>
              <a:off x="9698517" y="2576706"/>
              <a:ext cx="2074344" cy="1084322"/>
            </a:xfrm>
            <a:custGeom>
              <a:avLst/>
              <a:gdLst>
                <a:gd name="connsiteX0" fmla="*/ 757990 w 757990"/>
                <a:gd name="connsiteY0" fmla="*/ 228600 h 264695"/>
                <a:gd name="connsiteX1" fmla="*/ 288758 w 757990"/>
                <a:gd name="connsiteY1" fmla="*/ 0 h 264695"/>
                <a:gd name="connsiteX2" fmla="*/ 0 w 757990"/>
                <a:gd name="connsiteY2" fmla="*/ 264695 h 264695"/>
                <a:gd name="connsiteX3" fmla="*/ 757990 w 757990"/>
                <a:gd name="connsiteY3" fmla="*/ 228600 h 264695"/>
                <a:gd name="connsiteX0" fmla="*/ 753988 w 753988"/>
                <a:gd name="connsiteY0" fmla="*/ 288628 h 288628"/>
                <a:gd name="connsiteX1" fmla="*/ 288758 w 753988"/>
                <a:gd name="connsiteY1" fmla="*/ 0 h 288628"/>
                <a:gd name="connsiteX2" fmla="*/ 0 w 753988"/>
                <a:gd name="connsiteY2" fmla="*/ 264695 h 288628"/>
                <a:gd name="connsiteX3" fmla="*/ 753988 w 753988"/>
                <a:gd name="connsiteY3" fmla="*/ 288628 h 288628"/>
                <a:gd name="connsiteX0" fmla="*/ 753988 w 753988"/>
                <a:gd name="connsiteY0" fmla="*/ 288628 h 324723"/>
                <a:gd name="connsiteX1" fmla="*/ 288758 w 753988"/>
                <a:gd name="connsiteY1" fmla="*/ 0 h 324723"/>
                <a:gd name="connsiteX2" fmla="*/ 0 w 753988"/>
                <a:gd name="connsiteY2" fmla="*/ 324723 h 324723"/>
                <a:gd name="connsiteX3" fmla="*/ 753988 w 753988"/>
                <a:gd name="connsiteY3" fmla="*/ 288628 h 324723"/>
                <a:gd name="connsiteX0" fmla="*/ 681954 w 681954"/>
                <a:gd name="connsiteY0" fmla="*/ 396679 h 396679"/>
                <a:gd name="connsiteX1" fmla="*/ 288758 w 681954"/>
                <a:gd name="connsiteY1" fmla="*/ 0 h 396679"/>
                <a:gd name="connsiteX2" fmla="*/ 0 w 681954"/>
                <a:gd name="connsiteY2" fmla="*/ 324723 h 396679"/>
                <a:gd name="connsiteX3" fmla="*/ 681954 w 681954"/>
                <a:gd name="connsiteY3" fmla="*/ 396679 h 396679"/>
                <a:gd name="connsiteX0" fmla="*/ 798009 w 798009"/>
                <a:gd name="connsiteY0" fmla="*/ 324645 h 324723"/>
                <a:gd name="connsiteX1" fmla="*/ 288758 w 798009"/>
                <a:gd name="connsiteY1" fmla="*/ 0 h 324723"/>
                <a:gd name="connsiteX2" fmla="*/ 0 w 798009"/>
                <a:gd name="connsiteY2" fmla="*/ 324723 h 324723"/>
                <a:gd name="connsiteX3" fmla="*/ 798009 w 798009"/>
                <a:gd name="connsiteY3" fmla="*/ 324645 h 324723"/>
                <a:gd name="connsiteX0" fmla="*/ 798009 w 798009"/>
                <a:gd name="connsiteY0" fmla="*/ 324645 h 324645"/>
                <a:gd name="connsiteX1" fmla="*/ 288758 w 798009"/>
                <a:gd name="connsiteY1" fmla="*/ 0 h 324645"/>
                <a:gd name="connsiteX2" fmla="*/ 0 w 798009"/>
                <a:gd name="connsiteY2" fmla="*/ 208668 h 324645"/>
                <a:gd name="connsiteX3" fmla="*/ 798009 w 798009"/>
                <a:gd name="connsiteY3" fmla="*/ 324645 h 324645"/>
                <a:gd name="connsiteX0" fmla="*/ 689958 w 689958"/>
                <a:gd name="connsiteY0" fmla="*/ 360662 h 360662"/>
                <a:gd name="connsiteX1" fmla="*/ 288758 w 689958"/>
                <a:gd name="connsiteY1" fmla="*/ 0 h 360662"/>
                <a:gd name="connsiteX2" fmla="*/ 0 w 689958"/>
                <a:gd name="connsiteY2" fmla="*/ 208668 h 360662"/>
                <a:gd name="connsiteX3" fmla="*/ 689958 w 689958"/>
                <a:gd name="connsiteY3" fmla="*/ 360662 h 3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958" h="360662">
                  <a:moveTo>
                    <a:pt x="689958" y="360662"/>
                  </a:moveTo>
                  <a:lnTo>
                    <a:pt x="288758" y="0"/>
                  </a:lnTo>
                  <a:lnTo>
                    <a:pt x="0" y="208668"/>
                  </a:lnTo>
                  <a:lnTo>
                    <a:pt x="689958" y="36066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5F24BD6-5F64-499B-A6E1-0126518A9F9F}"/>
                </a:ext>
              </a:extLst>
            </p:cNvPr>
            <p:cNvSpPr/>
            <p:nvPr/>
          </p:nvSpPr>
          <p:spPr>
            <a:xfrm>
              <a:off x="8589117" y="2576628"/>
              <a:ext cx="1989499" cy="976664"/>
            </a:xfrm>
            <a:custGeom>
              <a:avLst/>
              <a:gdLst>
                <a:gd name="connsiteX0" fmla="*/ 661737 w 661737"/>
                <a:gd name="connsiteY0" fmla="*/ 0 h 324853"/>
                <a:gd name="connsiteX1" fmla="*/ 360947 w 661737"/>
                <a:gd name="connsiteY1" fmla="*/ 324853 h 324853"/>
                <a:gd name="connsiteX2" fmla="*/ 0 w 661737"/>
                <a:gd name="connsiteY2" fmla="*/ 36095 h 324853"/>
                <a:gd name="connsiteX3" fmla="*/ 661737 w 661737"/>
                <a:gd name="connsiteY3" fmla="*/ 0 h 32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37" h="324853">
                  <a:moveTo>
                    <a:pt x="661737" y="0"/>
                  </a:moveTo>
                  <a:lnTo>
                    <a:pt x="360947" y="324853"/>
                  </a:lnTo>
                  <a:lnTo>
                    <a:pt x="0" y="36095"/>
                  </a:lnTo>
                  <a:lnTo>
                    <a:pt x="661737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D5F7989-DF91-4E43-AE8B-B86D50A0F0E8}"/>
                </a:ext>
              </a:extLst>
            </p:cNvPr>
            <p:cNvSpPr/>
            <p:nvPr/>
          </p:nvSpPr>
          <p:spPr>
            <a:xfrm>
              <a:off x="3667032" y="1708483"/>
              <a:ext cx="1121354" cy="723455"/>
            </a:xfrm>
            <a:custGeom>
              <a:avLst/>
              <a:gdLst>
                <a:gd name="connsiteX0" fmla="*/ 0 w 372979"/>
                <a:gd name="connsiteY0" fmla="*/ 240632 h 240632"/>
                <a:gd name="connsiteX1" fmla="*/ 204537 w 372979"/>
                <a:gd name="connsiteY1" fmla="*/ 0 h 240632"/>
                <a:gd name="connsiteX2" fmla="*/ 372979 w 372979"/>
                <a:gd name="connsiteY2" fmla="*/ 120316 h 240632"/>
                <a:gd name="connsiteX3" fmla="*/ 0 w 372979"/>
                <a:gd name="connsiteY3" fmla="*/ 240632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979" h="240632">
                  <a:moveTo>
                    <a:pt x="0" y="240632"/>
                  </a:moveTo>
                  <a:lnTo>
                    <a:pt x="204537" y="0"/>
                  </a:lnTo>
                  <a:lnTo>
                    <a:pt x="372979" y="120316"/>
                  </a:lnTo>
                  <a:lnTo>
                    <a:pt x="0" y="2406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FFC295D-3F65-49FF-AFE4-CAF92E641E9E}"/>
                </a:ext>
              </a:extLst>
            </p:cNvPr>
            <p:cNvSpPr/>
            <p:nvPr/>
          </p:nvSpPr>
          <p:spPr>
            <a:xfrm>
              <a:off x="6683920" y="3191564"/>
              <a:ext cx="1627771" cy="4087516"/>
            </a:xfrm>
            <a:custGeom>
              <a:avLst/>
              <a:gdLst>
                <a:gd name="connsiteX0" fmla="*/ 541421 w 541421"/>
                <a:gd name="connsiteY0" fmla="*/ 12032 h 1359569"/>
                <a:gd name="connsiteX1" fmla="*/ 156410 w 541421"/>
                <a:gd name="connsiteY1" fmla="*/ 1359569 h 1359569"/>
                <a:gd name="connsiteX2" fmla="*/ 0 w 541421"/>
                <a:gd name="connsiteY2" fmla="*/ 0 h 1359569"/>
                <a:gd name="connsiteX3" fmla="*/ 541421 w 541421"/>
                <a:gd name="connsiteY3" fmla="*/ 12032 h 135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421" h="1359569">
                  <a:moveTo>
                    <a:pt x="541421" y="12032"/>
                  </a:moveTo>
                  <a:lnTo>
                    <a:pt x="156410" y="1359569"/>
                  </a:lnTo>
                  <a:lnTo>
                    <a:pt x="0" y="0"/>
                  </a:lnTo>
                  <a:lnTo>
                    <a:pt x="541421" y="120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86F7CA5-06DD-44D3-AB8C-5AEBC8E99401}"/>
                </a:ext>
              </a:extLst>
            </p:cNvPr>
            <p:cNvSpPr/>
            <p:nvPr/>
          </p:nvSpPr>
          <p:spPr>
            <a:xfrm>
              <a:off x="4296520" y="1708483"/>
              <a:ext cx="1917154" cy="1917154"/>
            </a:xfrm>
            <a:custGeom>
              <a:avLst/>
              <a:gdLst>
                <a:gd name="connsiteX0" fmla="*/ 0 w 637674"/>
                <a:gd name="connsiteY0" fmla="*/ 0 h 637674"/>
                <a:gd name="connsiteX1" fmla="*/ 553453 w 637674"/>
                <a:gd name="connsiteY1" fmla="*/ 48127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  <a:gd name="connsiteX0" fmla="*/ 0 w 637674"/>
                <a:gd name="connsiteY0" fmla="*/ 0 h 637674"/>
                <a:gd name="connsiteX1" fmla="*/ 537445 w 637674"/>
                <a:gd name="connsiteY1" fmla="*/ 16112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674" h="637674">
                  <a:moveTo>
                    <a:pt x="0" y="0"/>
                  </a:moveTo>
                  <a:lnTo>
                    <a:pt x="537445" y="16112"/>
                  </a:lnTo>
                  <a:lnTo>
                    <a:pt x="637674" y="637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5B90391-0F1D-4334-856B-93E13AEDA6B4}"/>
                </a:ext>
              </a:extLst>
            </p:cNvPr>
            <p:cNvSpPr/>
            <p:nvPr/>
          </p:nvSpPr>
          <p:spPr>
            <a:xfrm>
              <a:off x="7479717" y="2106307"/>
              <a:ext cx="2206536" cy="1434953"/>
            </a:xfrm>
            <a:custGeom>
              <a:avLst/>
              <a:gdLst>
                <a:gd name="connsiteX0" fmla="*/ 168442 w 733927"/>
                <a:gd name="connsiteY0" fmla="*/ 0 h 493295"/>
                <a:gd name="connsiteX1" fmla="*/ 733927 w 733927"/>
                <a:gd name="connsiteY1" fmla="*/ 493295 h 493295"/>
                <a:gd name="connsiteX2" fmla="*/ 0 w 733927"/>
                <a:gd name="connsiteY2" fmla="*/ 457200 h 493295"/>
                <a:gd name="connsiteX3" fmla="*/ 168442 w 733927"/>
                <a:gd name="connsiteY3" fmla="*/ 0 h 493295"/>
                <a:gd name="connsiteX0" fmla="*/ 196455 w 733927"/>
                <a:gd name="connsiteY0" fmla="*/ 0 h 477287"/>
                <a:gd name="connsiteX1" fmla="*/ 733927 w 733927"/>
                <a:gd name="connsiteY1" fmla="*/ 477287 h 477287"/>
                <a:gd name="connsiteX2" fmla="*/ 0 w 733927"/>
                <a:gd name="connsiteY2" fmla="*/ 441192 h 477287"/>
                <a:gd name="connsiteX3" fmla="*/ 196455 w 733927"/>
                <a:gd name="connsiteY3" fmla="*/ 0 h 47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927" h="477287">
                  <a:moveTo>
                    <a:pt x="196455" y="0"/>
                  </a:moveTo>
                  <a:lnTo>
                    <a:pt x="733927" y="477287"/>
                  </a:lnTo>
                  <a:lnTo>
                    <a:pt x="0" y="441192"/>
                  </a:lnTo>
                  <a:lnTo>
                    <a:pt x="19645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96B72F4-F478-4974-A611-D67B311EBA71}"/>
                </a:ext>
              </a:extLst>
            </p:cNvPr>
            <p:cNvSpPr/>
            <p:nvPr/>
          </p:nvSpPr>
          <p:spPr>
            <a:xfrm>
              <a:off x="5888120" y="1744657"/>
              <a:ext cx="2170362" cy="5546479"/>
            </a:xfrm>
            <a:custGeom>
              <a:avLst/>
              <a:gdLst>
                <a:gd name="connsiteX0" fmla="*/ 0 w 721895"/>
                <a:gd name="connsiteY0" fmla="*/ 0 h 1844842"/>
                <a:gd name="connsiteX1" fmla="*/ 176463 w 721895"/>
                <a:gd name="connsiteY1" fmla="*/ 1844842 h 1844842"/>
                <a:gd name="connsiteX2" fmla="*/ 721895 w 721895"/>
                <a:gd name="connsiteY2" fmla="*/ 112295 h 1844842"/>
                <a:gd name="connsiteX3" fmla="*/ 0 w 721895"/>
                <a:gd name="connsiteY3" fmla="*/ 0 h 18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895" h="1844842">
                  <a:moveTo>
                    <a:pt x="0" y="0"/>
                  </a:moveTo>
                  <a:lnTo>
                    <a:pt x="176463" y="1844842"/>
                  </a:lnTo>
                  <a:lnTo>
                    <a:pt x="721895" y="112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DAE53E-294C-42BD-98EE-EF8C035C2A3D}"/>
              </a:ext>
            </a:extLst>
          </p:cNvPr>
          <p:cNvGrpSpPr/>
          <p:nvPr/>
        </p:nvGrpSpPr>
        <p:grpSpPr>
          <a:xfrm rot="74106" flipH="1">
            <a:off x="8764658" y="748947"/>
            <a:ext cx="729540" cy="826767"/>
            <a:chOff x="5365048" y="479821"/>
            <a:chExt cx="8036930" cy="9108010"/>
          </a:xfrm>
          <a:solidFill>
            <a:schemeClr val="bg1"/>
          </a:solidFill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18FED9A-276E-4191-B832-8806470C326D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735D5D5-42C3-4F1A-B61F-A222BEF4BFBC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28D9D3E-FF4A-433B-917E-3518EE6688C7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6CE1BE4-A0BA-4D1B-8969-E40C26697E3E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A5D48E2-BE4A-4EE2-A47F-2271277C75BE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05E1BF2-110C-42C6-B467-59FD33EEF9A5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13A737E-D7D5-488C-9E93-AABEEB0AE33B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5DDCBDE-C0D6-41D3-AC9E-D5E9B0A32708}"/>
              </a:ext>
            </a:extLst>
          </p:cNvPr>
          <p:cNvGrpSpPr/>
          <p:nvPr/>
        </p:nvGrpSpPr>
        <p:grpSpPr>
          <a:xfrm rot="74106" flipH="1">
            <a:off x="9412617" y="1263611"/>
            <a:ext cx="553051" cy="626755"/>
            <a:chOff x="5365048" y="479821"/>
            <a:chExt cx="8036930" cy="9108010"/>
          </a:xfrm>
          <a:solidFill>
            <a:schemeClr val="bg1"/>
          </a:solidFill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43813C7-A37E-41DA-8B3A-1A8C9520AF8A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2F77732-2803-441B-B71B-051F92BEAA3B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2AA0FE-0E51-4D3E-B2B3-EC4D053DD507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DD14AF2-407C-4A01-9B31-7A1CE89F6883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C69F3FA-2076-45E1-BCB0-3C1F4D7A3776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C31E9A1-4695-43EB-8DD7-11A56E060BD1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6CA22E5-0CC4-4E73-8C4E-A5FDD087EE7A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80928D9-0F61-4A02-9E2C-BD407D8E219A}"/>
              </a:ext>
            </a:extLst>
          </p:cNvPr>
          <p:cNvGrpSpPr/>
          <p:nvPr/>
        </p:nvGrpSpPr>
        <p:grpSpPr>
          <a:xfrm rot="842146" flipH="1">
            <a:off x="9726165" y="979890"/>
            <a:ext cx="455831" cy="313941"/>
            <a:chOff x="3667032" y="1708483"/>
            <a:chExt cx="8105829" cy="5582653"/>
          </a:xfrm>
          <a:solidFill>
            <a:schemeClr val="bg1"/>
          </a:soli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397647F-7ADA-43FC-AB88-BCC02126C86B}"/>
                </a:ext>
              </a:extLst>
            </p:cNvPr>
            <p:cNvSpPr/>
            <p:nvPr/>
          </p:nvSpPr>
          <p:spPr>
            <a:xfrm>
              <a:off x="9698517" y="2576706"/>
              <a:ext cx="2074344" cy="1084322"/>
            </a:xfrm>
            <a:custGeom>
              <a:avLst/>
              <a:gdLst>
                <a:gd name="connsiteX0" fmla="*/ 757990 w 757990"/>
                <a:gd name="connsiteY0" fmla="*/ 228600 h 264695"/>
                <a:gd name="connsiteX1" fmla="*/ 288758 w 757990"/>
                <a:gd name="connsiteY1" fmla="*/ 0 h 264695"/>
                <a:gd name="connsiteX2" fmla="*/ 0 w 757990"/>
                <a:gd name="connsiteY2" fmla="*/ 264695 h 264695"/>
                <a:gd name="connsiteX3" fmla="*/ 757990 w 757990"/>
                <a:gd name="connsiteY3" fmla="*/ 228600 h 264695"/>
                <a:gd name="connsiteX0" fmla="*/ 753988 w 753988"/>
                <a:gd name="connsiteY0" fmla="*/ 288628 h 288628"/>
                <a:gd name="connsiteX1" fmla="*/ 288758 w 753988"/>
                <a:gd name="connsiteY1" fmla="*/ 0 h 288628"/>
                <a:gd name="connsiteX2" fmla="*/ 0 w 753988"/>
                <a:gd name="connsiteY2" fmla="*/ 264695 h 288628"/>
                <a:gd name="connsiteX3" fmla="*/ 753988 w 753988"/>
                <a:gd name="connsiteY3" fmla="*/ 288628 h 288628"/>
                <a:gd name="connsiteX0" fmla="*/ 753988 w 753988"/>
                <a:gd name="connsiteY0" fmla="*/ 288628 h 324723"/>
                <a:gd name="connsiteX1" fmla="*/ 288758 w 753988"/>
                <a:gd name="connsiteY1" fmla="*/ 0 h 324723"/>
                <a:gd name="connsiteX2" fmla="*/ 0 w 753988"/>
                <a:gd name="connsiteY2" fmla="*/ 324723 h 324723"/>
                <a:gd name="connsiteX3" fmla="*/ 753988 w 753988"/>
                <a:gd name="connsiteY3" fmla="*/ 288628 h 324723"/>
                <a:gd name="connsiteX0" fmla="*/ 681954 w 681954"/>
                <a:gd name="connsiteY0" fmla="*/ 396679 h 396679"/>
                <a:gd name="connsiteX1" fmla="*/ 288758 w 681954"/>
                <a:gd name="connsiteY1" fmla="*/ 0 h 396679"/>
                <a:gd name="connsiteX2" fmla="*/ 0 w 681954"/>
                <a:gd name="connsiteY2" fmla="*/ 324723 h 396679"/>
                <a:gd name="connsiteX3" fmla="*/ 681954 w 681954"/>
                <a:gd name="connsiteY3" fmla="*/ 396679 h 396679"/>
                <a:gd name="connsiteX0" fmla="*/ 798009 w 798009"/>
                <a:gd name="connsiteY0" fmla="*/ 324645 h 324723"/>
                <a:gd name="connsiteX1" fmla="*/ 288758 w 798009"/>
                <a:gd name="connsiteY1" fmla="*/ 0 h 324723"/>
                <a:gd name="connsiteX2" fmla="*/ 0 w 798009"/>
                <a:gd name="connsiteY2" fmla="*/ 324723 h 324723"/>
                <a:gd name="connsiteX3" fmla="*/ 798009 w 798009"/>
                <a:gd name="connsiteY3" fmla="*/ 324645 h 324723"/>
                <a:gd name="connsiteX0" fmla="*/ 798009 w 798009"/>
                <a:gd name="connsiteY0" fmla="*/ 324645 h 324645"/>
                <a:gd name="connsiteX1" fmla="*/ 288758 w 798009"/>
                <a:gd name="connsiteY1" fmla="*/ 0 h 324645"/>
                <a:gd name="connsiteX2" fmla="*/ 0 w 798009"/>
                <a:gd name="connsiteY2" fmla="*/ 208668 h 324645"/>
                <a:gd name="connsiteX3" fmla="*/ 798009 w 798009"/>
                <a:gd name="connsiteY3" fmla="*/ 324645 h 324645"/>
                <a:gd name="connsiteX0" fmla="*/ 689958 w 689958"/>
                <a:gd name="connsiteY0" fmla="*/ 360662 h 360662"/>
                <a:gd name="connsiteX1" fmla="*/ 288758 w 689958"/>
                <a:gd name="connsiteY1" fmla="*/ 0 h 360662"/>
                <a:gd name="connsiteX2" fmla="*/ 0 w 689958"/>
                <a:gd name="connsiteY2" fmla="*/ 208668 h 360662"/>
                <a:gd name="connsiteX3" fmla="*/ 689958 w 689958"/>
                <a:gd name="connsiteY3" fmla="*/ 360662 h 3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958" h="360662">
                  <a:moveTo>
                    <a:pt x="689958" y="360662"/>
                  </a:moveTo>
                  <a:lnTo>
                    <a:pt x="288758" y="0"/>
                  </a:lnTo>
                  <a:lnTo>
                    <a:pt x="0" y="208668"/>
                  </a:lnTo>
                  <a:lnTo>
                    <a:pt x="689958" y="36066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0189A4B-6EBA-4387-A511-475C52371E76}"/>
                </a:ext>
              </a:extLst>
            </p:cNvPr>
            <p:cNvSpPr/>
            <p:nvPr/>
          </p:nvSpPr>
          <p:spPr>
            <a:xfrm>
              <a:off x="8589117" y="2576628"/>
              <a:ext cx="1989499" cy="976664"/>
            </a:xfrm>
            <a:custGeom>
              <a:avLst/>
              <a:gdLst>
                <a:gd name="connsiteX0" fmla="*/ 661737 w 661737"/>
                <a:gd name="connsiteY0" fmla="*/ 0 h 324853"/>
                <a:gd name="connsiteX1" fmla="*/ 360947 w 661737"/>
                <a:gd name="connsiteY1" fmla="*/ 324853 h 324853"/>
                <a:gd name="connsiteX2" fmla="*/ 0 w 661737"/>
                <a:gd name="connsiteY2" fmla="*/ 36095 h 324853"/>
                <a:gd name="connsiteX3" fmla="*/ 661737 w 661737"/>
                <a:gd name="connsiteY3" fmla="*/ 0 h 32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37" h="324853">
                  <a:moveTo>
                    <a:pt x="661737" y="0"/>
                  </a:moveTo>
                  <a:lnTo>
                    <a:pt x="360947" y="324853"/>
                  </a:lnTo>
                  <a:lnTo>
                    <a:pt x="0" y="36095"/>
                  </a:lnTo>
                  <a:lnTo>
                    <a:pt x="661737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6E95ED4-68C6-47F6-9371-30A2E4424347}"/>
                </a:ext>
              </a:extLst>
            </p:cNvPr>
            <p:cNvSpPr/>
            <p:nvPr/>
          </p:nvSpPr>
          <p:spPr>
            <a:xfrm>
              <a:off x="3667032" y="1708483"/>
              <a:ext cx="1121354" cy="723455"/>
            </a:xfrm>
            <a:custGeom>
              <a:avLst/>
              <a:gdLst>
                <a:gd name="connsiteX0" fmla="*/ 0 w 372979"/>
                <a:gd name="connsiteY0" fmla="*/ 240632 h 240632"/>
                <a:gd name="connsiteX1" fmla="*/ 204537 w 372979"/>
                <a:gd name="connsiteY1" fmla="*/ 0 h 240632"/>
                <a:gd name="connsiteX2" fmla="*/ 372979 w 372979"/>
                <a:gd name="connsiteY2" fmla="*/ 120316 h 240632"/>
                <a:gd name="connsiteX3" fmla="*/ 0 w 372979"/>
                <a:gd name="connsiteY3" fmla="*/ 240632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979" h="240632">
                  <a:moveTo>
                    <a:pt x="0" y="240632"/>
                  </a:moveTo>
                  <a:lnTo>
                    <a:pt x="204537" y="0"/>
                  </a:lnTo>
                  <a:lnTo>
                    <a:pt x="372979" y="120316"/>
                  </a:lnTo>
                  <a:lnTo>
                    <a:pt x="0" y="2406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1EF2FE9-FC3A-481A-B63E-49FDF6D598CE}"/>
                </a:ext>
              </a:extLst>
            </p:cNvPr>
            <p:cNvSpPr/>
            <p:nvPr/>
          </p:nvSpPr>
          <p:spPr>
            <a:xfrm>
              <a:off x="6683920" y="3191564"/>
              <a:ext cx="1627771" cy="4087516"/>
            </a:xfrm>
            <a:custGeom>
              <a:avLst/>
              <a:gdLst>
                <a:gd name="connsiteX0" fmla="*/ 541421 w 541421"/>
                <a:gd name="connsiteY0" fmla="*/ 12032 h 1359569"/>
                <a:gd name="connsiteX1" fmla="*/ 156410 w 541421"/>
                <a:gd name="connsiteY1" fmla="*/ 1359569 h 1359569"/>
                <a:gd name="connsiteX2" fmla="*/ 0 w 541421"/>
                <a:gd name="connsiteY2" fmla="*/ 0 h 1359569"/>
                <a:gd name="connsiteX3" fmla="*/ 541421 w 541421"/>
                <a:gd name="connsiteY3" fmla="*/ 12032 h 135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421" h="1359569">
                  <a:moveTo>
                    <a:pt x="541421" y="12032"/>
                  </a:moveTo>
                  <a:lnTo>
                    <a:pt x="156410" y="1359569"/>
                  </a:lnTo>
                  <a:lnTo>
                    <a:pt x="0" y="0"/>
                  </a:lnTo>
                  <a:lnTo>
                    <a:pt x="541421" y="120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1828ACA-7FC2-46D0-85B9-9A30049C7203}"/>
                </a:ext>
              </a:extLst>
            </p:cNvPr>
            <p:cNvSpPr/>
            <p:nvPr/>
          </p:nvSpPr>
          <p:spPr>
            <a:xfrm>
              <a:off x="4296520" y="1708483"/>
              <a:ext cx="1917154" cy="1917154"/>
            </a:xfrm>
            <a:custGeom>
              <a:avLst/>
              <a:gdLst>
                <a:gd name="connsiteX0" fmla="*/ 0 w 637674"/>
                <a:gd name="connsiteY0" fmla="*/ 0 h 637674"/>
                <a:gd name="connsiteX1" fmla="*/ 553453 w 637674"/>
                <a:gd name="connsiteY1" fmla="*/ 48127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  <a:gd name="connsiteX0" fmla="*/ 0 w 637674"/>
                <a:gd name="connsiteY0" fmla="*/ 0 h 637674"/>
                <a:gd name="connsiteX1" fmla="*/ 537445 w 637674"/>
                <a:gd name="connsiteY1" fmla="*/ 16112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674" h="637674">
                  <a:moveTo>
                    <a:pt x="0" y="0"/>
                  </a:moveTo>
                  <a:lnTo>
                    <a:pt x="537445" y="16112"/>
                  </a:lnTo>
                  <a:lnTo>
                    <a:pt x="637674" y="637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7BD9131-8261-4403-9D0B-8D3675CB977D}"/>
                </a:ext>
              </a:extLst>
            </p:cNvPr>
            <p:cNvSpPr/>
            <p:nvPr/>
          </p:nvSpPr>
          <p:spPr>
            <a:xfrm>
              <a:off x="7479717" y="2106307"/>
              <a:ext cx="2206536" cy="1434953"/>
            </a:xfrm>
            <a:custGeom>
              <a:avLst/>
              <a:gdLst>
                <a:gd name="connsiteX0" fmla="*/ 168442 w 733927"/>
                <a:gd name="connsiteY0" fmla="*/ 0 h 493295"/>
                <a:gd name="connsiteX1" fmla="*/ 733927 w 733927"/>
                <a:gd name="connsiteY1" fmla="*/ 493295 h 493295"/>
                <a:gd name="connsiteX2" fmla="*/ 0 w 733927"/>
                <a:gd name="connsiteY2" fmla="*/ 457200 h 493295"/>
                <a:gd name="connsiteX3" fmla="*/ 168442 w 733927"/>
                <a:gd name="connsiteY3" fmla="*/ 0 h 493295"/>
                <a:gd name="connsiteX0" fmla="*/ 196455 w 733927"/>
                <a:gd name="connsiteY0" fmla="*/ 0 h 477287"/>
                <a:gd name="connsiteX1" fmla="*/ 733927 w 733927"/>
                <a:gd name="connsiteY1" fmla="*/ 477287 h 477287"/>
                <a:gd name="connsiteX2" fmla="*/ 0 w 733927"/>
                <a:gd name="connsiteY2" fmla="*/ 441192 h 477287"/>
                <a:gd name="connsiteX3" fmla="*/ 196455 w 733927"/>
                <a:gd name="connsiteY3" fmla="*/ 0 h 47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927" h="477287">
                  <a:moveTo>
                    <a:pt x="196455" y="0"/>
                  </a:moveTo>
                  <a:lnTo>
                    <a:pt x="733927" y="477287"/>
                  </a:lnTo>
                  <a:lnTo>
                    <a:pt x="0" y="441192"/>
                  </a:lnTo>
                  <a:lnTo>
                    <a:pt x="19645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A0A91-28BC-4385-9B51-CA09F93783DB}"/>
                </a:ext>
              </a:extLst>
            </p:cNvPr>
            <p:cNvSpPr/>
            <p:nvPr/>
          </p:nvSpPr>
          <p:spPr>
            <a:xfrm>
              <a:off x="5888120" y="1744657"/>
              <a:ext cx="2170362" cy="5546479"/>
            </a:xfrm>
            <a:custGeom>
              <a:avLst/>
              <a:gdLst>
                <a:gd name="connsiteX0" fmla="*/ 0 w 721895"/>
                <a:gd name="connsiteY0" fmla="*/ 0 h 1844842"/>
                <a:gd name="connsiteX1" fmla="*/ 176463 w 721895"/>
                <a:gd name="connsiteY1" fmla="*/ 1844842 h 1844842"/>
                <a:gd name="connsiteX2" fmla="*/ 721895 w 721895"/>
                <a:gd name="connsiteY2" fmla="*/ 112295 h 1844842"/>
                <a:gd name="connsiteX3" fmla="*/ 0 w 721895"/>
                <a:gd name="connsiteY3" fmla="*/ 0 h 18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895" h="1844842">
                  <a:moveTo>
                    <a:pt x="0" y="0"/>
                  </a:moveTo>
                  <a:lnTo>
                    <a:pt x="176463" y="1844842"/>
                  </a:lnTo>
                  <a:lnTo>
                    <a:pt x="721895" y="112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839A959-2550-4088-9C21-D0E926F65093}"/>
              </a:ext>
            </a:extLst>
          </p:cNvPr>
          <p:cNvGrpSpPr/>
          <p:nvPr/>
        </p:nvGrpSpPr>
        <p:grpSpPr>
          <a:xfrm rot="842146" flipH="1">
            <a:off x="8067915" y="1235224"/>
            <a:ext cx="381294" cy="262605"/>
            <a:chOff x="3667032" y="1708483"/>
            <a:chExt cx="8105829" cy="5582653"/>
          </a:xfrm>
          <a:solidFill>
            <a:schemeClr val="bg1"/>
          </a:solidFill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3A1B5F4-1650-4CF5-8D10-C0D755F8DD39}"/>
                </a:ext>
              </a:extLst>
            </p:cNvPr>
            <p:cNvSpPr/>
            <p:nvPr/>
          </p:nvSpPr>
          <p:spPr>
            <a:xfrm>
              <a:off x="9698517" y="2576706"/>
              <a:ext cx="2074344" cy="1084322"/>
            </a:xfrm>
            <a:custGeom>
              <a:avLst/>
              <a:gdLst>
                <a:gd name="connsiteX0" fmla="*/ 757990 w 757990"/>
                <a:gd name="connsiteY0" fmla="*/ 228600 h 264695"/>
                <a:gd name="connsiteX1" fmla="*/ 288758 w 757990"/>
                <a:gd name="connsiteY1" fmla="*/ 0 h 264695"/>
                <a:gd name="connsiteX2" fmla="*/ 0 w 757990"/>
                <a:gd name="connsiteY2" fmla="*/ 264695 h 264695"/>
                <a:gd name="connsiteX3" fmla="*/ 757990 w 757990"/>
                <a:gd name="connsiteY3" fmla="*/ 228600 h 264695"/>
                <a:gd name="connsiteX0" fmla="*/ 753988 w 753988"/>
                <a:gd name="connsiteY0" fmla="*/ 288628 h 288628"/>
                <a:gd name="connsiteX1" fmla="*/ 288758 w 753988"/>
                <a:gd name="connsiteY1" fmla="*/ 0 h 288628"/>
                <a:gd name="connsiteX2" fmla="*/ 0 w 753988"/>
                <a:gd name="connsiteY2" fmla="*/ 264695 h 288628"/>
                <a:gd name="connsiteX3" fmla="*/ 753988 w 753988"/>
                <a:gd name="connsiteY3" fmla="*/ 288628 h 288628"/>
                <a:gd name="connsiteX0" fmla="*/ 753988 w 753988"/>
                <a:gd name="connsiteY0" fmla="*/ 288628 h 324723"/>
                <a:gd name="connsiteX1" fmla="*/ 288758 w 753988"/>
                <a:gd name="connsiteY1" fmla="*/ 0 h 324723"/>
                <a:gd name="connsiteX2" fmla="*/ 0 w 753988"/>
                <a:gd name="connsiteY2" fmla="*/ 324723 h 324723"/>
                <a:gd name="connsiteX3" fmla="*/ 753988 w 753988"/>
                <a:gd name="connsiteY3" fmla="*/ 288628 h 324723"/>
                <a:gd name="connsiteX0" fmla="*/ 681954 w 681954"/>
                <a:gd name="connsiteY0" fmla="*/ 396679 h 396679"/>
                <a:gd name="connsiteX1" fmla="*/ 288758 w 681954"/>
                <a:gd name="connsiteY1" fmla="*/ 0 h 396679"/>
                <a:gd name="connsiteX2" fmla="*/ 0 w 681954"/>
                <a:gd name="connsiteY2" fmla="*/ 324723 h 396679"/>
                <a:gd name="connsiteX3" fmla="*/ 681954 w 681954"/>
                <a:gd name="connsiteY3" fmla="*/ 396679 h 396679"/>
                <a:gd name="connsiteX0" fmla="*/ 798009 w 798009"/>
                <a:gd name="connsiteY0" fmla="*/ 324645 h 324723"/>
                <a:gd name="connsiteX1" fmla="*/ 288758 w 798009"/>
                <a:gd name="connsiteY1" fmla="*/ 0 h 324723"/>
                <a:gd name="connsiteX2" fmla="*/ 0 w 798009"/>
                <a:gd name="connsiteY2" fmla="*/ 324723 h 324723"/>
                <a:gd name="connsiteX3" fmla="*/ 798009 w 798009"/>
                <a:gd name="connsiteY3" fmla="*/ 324645 h 324723"/>
                <a:gd name="connsiteX0" fmla="*/ 798009 w 798009"/>
                <a:gd name="connsiteY0" fmla="*/ 324645 h 324645"/>
                <a:gd name="connsiteX1" fmla="*/ 288758 w 798009"/>
                <a:gd name="connsiteY1" fmla="*/ 0 h 324645"/>
                <a:gd name="connsiteX2" fmla="*/ 0 w 798009"/>
                <a:gd name="connsiteY2" fmla="*/ 208668 h 324645"/>
                <a:gd name="connsiteX3" fmla="*/ 798009 w 798009"/>
                <a:gd name="connsiteY3" fmla="*/ 324645 h 324645"/>
                <a:gd name="connsiteX0" fmla="*/ 689958 w 689958"/>
                <a:gd name="connsiteY0" fmla="*/ 360662 h 360662"/>
                <a:gd name="connsiteX1" fmla="*/ 288758 w 689958"/>
                <a:gd name="connsiteY1" fmla="*/ 0 h 360662"/>
                <a:gd name="connsiteX2" fmla="*/ 0 w 689958"/>
                <a:gd name="connsiteY2" fmla="*/ 208668 h 360662"/>
                <a:gd name="connsiteX3" fmla="*/ 689958 w 689958"/>
                <a:gd name="connsiteY3" fmla="*/ 360662 h 3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958" h="360662">
                  <a:moveTo>
                    <a:pt x="689958" y="360662"/>
                  </a:moveTo>
                  <a:lnTo>
                    <a:pt x="288758" y="0"/>
                  </a:lnTo>
                  <a:lnTo>
                    <a:pt x="0" y="208668"/>
                  </a:lnTo>
                  <a:lnTo>
                    <a:pt x="689958" y="36066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9675ED1-A5BE-44EB-87CC-7E616D0E620A}"/>
                </a:ext>
              </a:extLst>
            </p:cNvPr>
            <p:cNvSpPr/>
            <p:nvPr/>
          </p:nvSpPr>
          <p:spPr>
            <a:xfrm>
              <a:off x="8589117" y="2576628"/>
              <a:ext cx="1989499" cy="976664"/>
            </a:xfrm>
            <a:custGeom>
              <a:avLst/>
              <a:gdLst>
                <a:gd name="connsiteX0" fmla="*/ 661737 w 661737"/>
                <a:gd name="connsiteY0" fmla="*/ 0 h 324853"/>
                <a:gd name="connsiteX1" fmla="*/ 360947 w 661737"/>
                <a:gd name="connsiteY1" fmla="*/ 324853 h 324853"/>
                <a:gd name="connsiteX2" fmla="*/ 0 w 661737"/>
                <a:gd name="connsiteY2" fmla="*/ 36095 h 324853"/>
                <a:gd name="connsiteX3" fmla="*/ 661737 w 661737"/>
                <a:gd name="connsiteY3" fmla="*/ 0 h 32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37" h="324853">
                  <a:moveTo>
                    <a:pt x="661737" y="0"/>
                  </a:moveTo>
                  <a:lnTo>
                    <a:pt x="360947" y="324853"/>
                  </a:lnTo>
                  <a:lnTo>
                    <a:pt x="0" y="36095"/>
                  </a:lnTo>
                  <a:lnTo>
                    <a:pt x="661737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0524F98-F50B-4C1B-8258-E2187DA5B951}"/>
                </a:ext>
              </a:extLst>
            </p:cNvPr>
            <p:cNvSpPr/>
            <p:nvPr/>
          </p:nvSpPr>
          <p:spPr>
            <a:xfrm>
              <a:off x="3667032" y="1708483"/>
              <a:ext cx="1121354" cy="723455"/>
            </a:xfrm>
            <a:custGeom>
              <a:avLst/>
              <a:gdLst>
                <a:gd name="connsiteX0" fmla="*/ 0 w 372979"/>
                <a:gd name="connsiteY0" fmla="*/ 240632 h 240632"/>
                <a:gd name="connsiteX1" fmla="*/ 204537 w 372979"/>
                <a:gd name="connsiteY1" fmla="*/ 0 h 240632"/>
                <a:gd name="connsiteX2" fmla="*/ 372979 w 372979"/>
                <a:gd name="connsiteY2" fmla="*/ 120316 h 240632"/>
                <a:gd name="connsiteX3" fmla="*/ 0 w 372979"/>
                <a:gd name="connsiteY3" fmla="*/ 240632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979" h="240632">
                  <a:moveTo>
                    <a:pt x="0" y="240632"/>
                  </a:moveTo>
                  <a:lnTo>
                    <a:pt x="204537" y="0"/>
                  </a:lnTo>
                  <a:lnTo>
                    <a:pt x="372979" y="120316"/>
                  </a:lnTo>
                  <a:lnTo>
                    <a:pt x="0" y="2406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68F1C30-FE19-464E-B914-102415264C71}"/>
                </a:ext>
              </a:extLst>
            </p:cNvPr>
            <p:cNvSpPr/>
            <p:nvPr/>
          </p:nvSpPr>
          <p:spPr>
            <a:xfrm>
              <a:off x="6683920" y="3191564"/>
              <a:ext cx="1627771" cy="4087516"/>
            </a:xfrm>
            <a:custGeom>
              <a:avLst/>
              <a:gdLst>
                <a:gd name="connsiteX0" fmla="*/ 541421 w 541421"/>
                <a:gd name="connsiteY0" fmla="*/ 12032 h 1359569"/>
                <a:gd name="connsiteX1" fmla="*/ 156410 w 541421"/>
                <a:gd name="connsiteY1" fmla="*/ 1359569 h 1359569"/>
                <a:gd name="connsiteX2" fmla="*/ 0 w 541421"/>
                <a:gd name="connsiteY2" fmla="*/ 0 h 1359569"/>
                <a:gd name="connsiteX3" fmla="*/ 541421 w 541421"/>
                <a:gd name="connsiteY3" fmla="*/ 12032 h 135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421" h="1359569">
                  <a:moveTo>
                    <a:pt x="541421" y="12032"/>
                  </a:moveTo>
                  <a:lnTo>
                    <a:pt x="156410" y="1359569"/>
                  </a:lnTo>
                  <a:lnTo>
                    <a:pt x="0" y="0"/>
                  </a:lnTo>
                  <a:lnTo>
                    <a:pt x="541421" y="120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AF6D8D0-05DF-4779-9027-A47B1F6D56B6}"/>
                </a:ext>
              </a:extLst>
            </p:cNvPr>
            <p:cNvSpPr/>
            <p:nvPr/>
          </p:nvSpPr>
          <p:spPr>
            <a:xfrm>
              <a:off x="4296520" y="1708483"/>
              <a:ext cx="1917154" cy="1917154"/>
            </a:xfrm>
            <a:custGeom>
              <a:avLst/>
              <a:gdLst>
                <a:gd name="connsiteX0" fmla="*/ 0 w 637674"/>
                <a:gd name="connsiteY0" fmla="*/ 0 h 637674"/>
                <a:gd name="connsiteX1" fmla="*/ 553453 w 637674"/>
                <a:gd name="connsiteY1" fmla="*/ 48127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  <a:gd name="connsiteX0" fmla="*/ 0 w 637674"/>
                <a:gd name="connsiteY0" fmla="*/ 0 h 637674"/>
                <a:gd name="connsiteX1" fmla="*/ 537445 w 637674"/>
                <a:gd name="connsiteY1" fmla="*/ 16112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674" h="637674">
                  <a:moveTo>
                    <a:pt x="0" y="0"/>
                  </a:moveTo>
                  <a:lnTo>
                    <a:pt x="537445" y="16112"/>
                  </a:lnTo>
                  <a:lnTo>
                    <a:pt x="637674" y="637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50178B0-5C2E-48F3-ACA0-BDE042FD1464}"/>
                </a:ext>
              </a:extLst>
            </p:cNvPr>
            <p:cNvSpPr/>
            <p:nvPr/>
          </p:nvSpPr>
          <p:spPr>
            <a:xfrm>
              <a:off x="7479717" y="2106307"/>
              <a:ext cx="2206536" cy="1434953"/>
            </a:xfrm>
            <a:custGeom>
              <a:avLst/>
              <a:gdLst>
                <a:gd name="connsiteX0" fmla="*/ 168442 w 733927"/>
                <a:gd name="connsiteY0" fmla="*/ 0 h 493295"/>
                <a:gd name="connsiteX1" fmla="*/ 733927 w 733927"/>
                <a:gd name="connsiteY1" fmla="*/ 493295 h 493295"/>
                <a:gd name="connsiteX2" fmla="*/ 0 w 733927"/>
                <a:gd name="connsiteY2" fmla="*/ 457200 h 493295"/>
                <a:gd name="connsiteX3" fmla="*/ 168442 w 733927"/>
                <a:gd name="connsiteY3" fmla="*/ 0 h 493295"/>
                <a:gd name="connsiteX0" fmla="*/ 196455 w 733927"/>
                <a:gd name="connsiteY0" fmla="*/ 0 h 477287"/>
                <a:gd name="connsiteX1" fmla="*/ 733927 w 733927"/>
                <a:gd name="connsiteY1" fmla="*/ 477287 h 477287"/>
                <a:gd name="connsiteX2" fmla="*/ 0 w 733927"/>
                <a:gd name="connsiteY2" fmla="*/ 441192 h 477287"/>
                <a:gd name="connsiteX3" fmla="*/ 196455 w 733927"/>
                <a:gd name="connsiteY3" fmla="*/ 0 h 47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927" h="477287">
                  <a:moveTo>
                    <a:pt x="196455" y="0"/>
                  </a:moveTo>
                  <a:lnTo>
                    <a:pt x="733927" y="477287"/>
                  </a:lnTo>
                  <a:lnTo>
                    <a:pt x="0" y="441192"/>
                  </a:lnTo>
                  <a:lnTo>
                    <a:pt x="19645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5114F9A-0466-472B-AAB5-F072580A79F2}"/>
                </a:ext>
              </a:extLst>
            </p:cNvPr>
            <p:cNvSpPr/>
            <p:nvPr/>
          </p:nvSpPr>
          <p:spPr>
            <a:xfrm>
              <a:off x="5888120" y="1744657"/>
              <a:ext cx="2170362" cy="5546479"/>
            </a:xfrm>
            <a:custGeom>
              <a:avLst/>
              <a:gdLst>
                <a:gd name="connsiteX0" fmla="*/ 0 w 721895"/>
                <a:gd name="connsiteY0" fmla="*/ 0 h 1844842"/>
                <a:gd name="connsiteX1" fmla="*/ 176463 w 721895"/>
                <a:gd name="connsiteY1" fmla="*/ 1844842 h 1844842"/>
                <a:gd name="connsiteX2" fmla="*/ 721895 w 721895"/>
                <a:gd name="connsiteY2" fmla="*/ 112295 h 1844842"/>
                <a:gd name="connsiteX3" fmla="*/ 0 w 721895"/>
                <a:gd name="connsiteY3" fmla="*/ 0 h 18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895" h="1844842">
                  <a:moveTo>
                    <a:pt x="0" y="0"/>
                  </a:moveTo>
                  <a:lnTo>
                    <a:pt x="176463" y="1844842"/>
                  </a:lnTo>
                  <a:lnTo>
                    <a:pt x="721895" y="112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FA033E9-FC7A-4607-A653-5FD179C2C999}"/>
              </a:ext>
            </a:extLst>
          </p:cNvPr>
          <p:cNvGrpSpPr/>
          <p:nvPr/>
        </p:nvGrpSpPr>
        <p:grpSpPr>
          <a:xfrm rot="74106" flipH="1">
            <a:off x="9996018" y="1278518"/>
            <a:ext cx="793748" cy="899531"/>
            <a:chOff x="5365048" y="479821"/>
            <a:chExt cx="8036930" cy="9108010"/>
          </a:xfrm>
          <a:solidFill>
            <a:schemeClr val="bg1"/>
          </a:solidFill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6B164B4-DE99-416E-B792-9ABDCCABDBA4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A45F8ED-36A6-4F4D-877E-A694A8ED0907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1595310-8CB7-4079-90AB-34D0A245C81B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6F99E09-C199-45B5-95BE-09FEEAB55FC0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A24AB2B-41EA-458F-9B81-CBDE616CE354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E8D207A-BFE1-46CA-B5D4-010FCC8C29C4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AE11196-D7FB-4BC8-80C3-DA4EDC43AD19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5E1494B-3597-4FAD-AD56-1C1BDA510E81}"/>
              </a:ext>
            </a:extLst>
          </p:cNvPr>
          <p:cNvGrpSpPr/>
          <p:nvPr/>
        </p:nvGrpSpPr>
        <p:grpSpPr>
          <a:xfrm rot="20759991" flipH="1">
            <a:off x="9564261" y="1968741"/>
            <a:ext cx="424926" cy="292655"/>
            <a:chOff x="3667032" y="1708483"/>
            <a:chExt cx="8105829" cy="5582653"/>
          </a:xfrm>
          <a:solidFill>
            <a:schemeClr val="bg1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6F8DFAD-AABD-4F74-94D3-AB7252DDCB91}"/>
                </a:ext>
              </a:extLst>
            </p:cNvPr>
            <p:cNvSpPr/>
            <p:nvPr/>
          </p:nvSpPr>
          <p:spPr>
            <a:xfrm>
              <a:off x="9698517" y="2576706"/>
              <a:ext cx="2074344" cy="1084322"/>
            </a:xfrm>
            <a:custGeom>
              <a:avLst/>
              <a:gdLst>
                <a:gd name="connsiteX0" fmla="*/ 757990 w 757990"/>
                <a:gd name="connsiteY0" fmla="*/ 228600 h 264695"/>
                <a:gd name="connsiteX1" fmla="*/ 288758 w 757990"/>
                <a:gd name="connsiteY1" fmla="*/ 0 h 264695"/>
                <a:gd name="connsiteX2" fmla="*/ 0 w 757990"/>
                <a:gd name="connsiteY2" fmla="*/ 264695 h 264695"/>
                <a:gd name="connsiteX3" fmla="*/ 757990 w 757990"/>
                <a:gd name="connsiteY3" fmla="*/ 228600 h 264695"/>
                <a:gd name="connsiteX0" fmla="*/ 753988 w 753988"/>
                <a:gd name="connsiteY0" fmla="*/ 288628 h 288628"/>
                <a:gd name="connsiteX1" fmla="*/ 288758 w 753988"/>
                <a:gd name="connsiteY1" fmla="*/ 0 h 288628"/>
                <a:gd name="connsiteX2" fmla="*/ 0 w 753988"/>
                <a:gd name="connsiteY2" fmla="*/ 264695 h 288628"/>
                <a:gd name="connsiteX3" fmla="*/ 753988 w 753988"/>
                <a:gd name="connsiteY3" fmla="*/ 288628 h 288628"/>
                <a:gd name="connsiteX0" fmla="*/ 753988 w 753988"/>
                <a:gd name="connsiteY0" fmla="*/ 288628 h 324723"/>
                <a:gd name="connsiteX1" fmla="*/ 288758 w 753988"/>
                <a:gd name="connsiteY1" fmla="*/ 0 h 324723"/>
                <a:gd name="connsiteX2" fmla="*/ 0 w 753988"/>
                <a:gd name="connsiteY2" fmla="*/ 324723 h 324723"/>
                <a:gd name="connsiteX3" fmla="*/ 753988 w 753988"/>
                <a:gd name="connsiteY3" fmla="*/ 288628 h 324723"/>
                <a:gd name="connsiteX0" fmla="*/ 681954 w 681954"/>
                <a:gd name="connsiteY0" fmla="*/ 396679 h 396679"/>
                <a:gd name="connsiteX1" fmla="*/ 288758 w 681954"/>
                <a:gd name="connsiteY1" fmla="*/ 0 h 396679"/>
                <a:gd name="connsiteX2" fmla="*/ 0 w 681954"/>
                <a:gd name="connsiteY2" fmla="*/ 324723 h 396679"/>
                <a:gd name="connsiteX3" fmla="*/ 681954 w 681954"/>
                <a:gd name="connsiteY3" fmla="*/ 396679 h 396679"/>
                <a:gd name="connsiteX0" fmla="*/ 798009 w 798009"/>
                <a:gd name="connsiteY0" fmla="*/ 324645 h 324723"/>
                <a:gd name="connsiteX1" fmla="*/ 288758 w 798009"/>
                <a:gd name="connsiteY1" fmla="*/ 0 h 324723"/>
                <a:gd name="connsiteX2" fmla="*/ 0 w 798009"/>
                <a:gd name="connsiteY2" fmla="*/ 324723 h 324723"/>
                <a:gd name="connsiteX3" fmla="*/ 798009 w 798009"/>
                <a:gd name="connsiteY3" fmla="*/ 324645 h 324723"/>
                <a:gd name="connsiteX0" fmla="*/ 798009 w 798009"/>
                <a:gd name="connsiteY0" fmla="*/ 324645 h 324645"/>
                <a:gd name="connsiteX1" fmla="*/ 288758 w 798009"/>
                <a:gd name="connsiteY1" fmla="*/ 0 h 324645"/>
                <a:gd name="connsiteX2" fmla="*/ 0 w 798009"/>
                <a:gd name="connsiteY2" fmla="*/ 208668 h 324645"/>
                <a:gd name="connsiteX3" fmla="*/ 798009 w 798009"/>
                <a:gd name="connsiteY3" fmla="*/ 324645 h 324645"/>
                <a:gd name="connsiteX0" fmla="*/ 689958 w 689958"/>
                <a:gd name="connsiteY0" fmla="*/ 360662 h 360662"/>
                <a:gd name="connsiteX1" fmla="*/ 288758 w 689958"/>
                <a:gd name="connsiteY1" fmla="*/ 0 h 360662"/>
                <a:gd name="connsiteX2" fmla="*/ 0 w 689958"/>
                <a:gd name="connsiteY2" fmla="*/ 208668 h 360662"/>
                <a:gd name="connsiteX3" fmla="*/ 689958 w 689958"/>
                <a:gd name="connsiteY3" fmla="*/ 360662 h 3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958" h="360662">
                  <a:moveTo>
                    <a:pt x="689958" y="360662"/>
                  </a:moveTo>
                  <a:lnTo>
                    <a:pt x="288758" y="0"/>
                  </a:lnTo>
                  <a:lnTo>
                    <a:pt x="0" y="208668"/>
                  </a:lnTo>
                  <a:lnTo>
                    <a:pt x="689958" y="36066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4DC6839-D94A-43A8-B537-25CA543663F1}"/>
                </a:ext>
              </a:extLst>
            </p:cNvPr>
            <p:cNvSpPr/>
            <p:nvPr/>
          </p:nvSpPr>
          <p:spPr>
            <a:xfrm>
              <a:off x="8589117" y="2576628"/>
              <a:ext cx="1989499" cy="976664"/>
            </a:xfrm>
            <a:custGeom>
              <a:avLst/>
              <a:gdLst>
                <a:gd name="connsiteX0" fmla="*/ 661737 w 661737"/>
                <a:gd name="connsiteY0" fmla="*/ 0 h 324853"/>
                <a:gd name="connsiteX1" fmla="*/ 360947 w 661737"/>
                <a:gd name="connsiteY1" fmla="*/ 324853 h 324853"/>
                <a:gd name="connsiteX2" fmla="*/ 0 w 661737"/>
                <a:gd name="connsiteY2" fmla="*/ 36095 h 324853"/>
                <a:gd name="connsiteX3" fmla="*/ 661737 w 661737"/>
                <a:gd name="connsiteY3" fmla="*/ 0 h 32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37" h="324853">
                  <a:moveTo>
                    <a:pt x="661737" y="0"/>
                  </a:moveTo>
                  <a:lnTo>
                    <a:pt x="360947" y="324853"/>
                  </a:lnTo>
                  <a:lnTo>
                    <a:pt x="0" y="36095"/>
                  </a:lnTo>
                  <a:lnTo>
                    <a:pt x="661737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71639D5-744A-481E-858A-2A8CBE49F896}"/>
                </a:ext>
              </a:extLst>
            </p:cNvPr>
            <p:cNvSpPr/>
            <p:nvPr/>
          </p:nvSpPr>
          <p:spPr>
            <a:xfrm>
              <a:off x="3667032" y="1708483"/>
              <a:ext cx="1121354" cy="723455"/>
            </a:xfrm>
            <a:custGeom>
              <a:avLst/>
              <a:gdLst>
                <a:gd name="connsiteX0" fmla="*/ 0 w 372979"/>
                <a:gd name="connsiteY0" fmla="*/ 240632 h 240632"/>
                <a:gd name="connsiteX1" fmla="*/ 204537 w 372979"/>
                <a:gd name="connsiteY1" fmla="*/ 0 h 240632"/>
                <a:gd name="connsiteX2" fmla="*/ 372979 w 372979"/>
                <a:gd name="connsiteY2" fmla="*/ 120316 h 240632"/>
                <a:gd name="connsiteX3" fmla="*/ 0 w 372979"/>
                <a:gd name="connsiteY3" fmla="*/ 240632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979" h="240632">
                  <a:moveTo>
                    <a:pt x="0" y="240632"/>
                  </a:moveTo>
                  <a:lnTo>
                    <a:pt x="204537" y="0"/>
                  </a:lnTo>
                  <a:lnTo>
                    <a:pt x="372979" y="120316"/>
                  </a:lnTo>
                  <a:lnTo>
                    <a:pt x="0" y="2406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C61FA1C-EE7C-4AB1-B809-2C0F42005A2C}"/>
                </a:ext>
              </a:extLst>
            </p:cNvPr>
            <p:cNvSpPr/>
            <p:nvPr/>
          </p:nvSpPr>
          <p:spPr>
            <a:xfrm>
              <a:off x="6683920" y="3191564"/>
              <a:ext cx="1627771" cy="4087516"/>
            </a:xfrm>
            <a:custGeom>
              <a:avLst/>
              <a:gdLst>
                <a:gd name="connsiteX0" fmla="*/ 541421 w 541421"/>
                <a:gd name="connsiteY0" fmla="*/ 12032 h 1359569"/>
                <a:gd name="connsiteX1" fmla="*/ 156410 w 541421"/>
                <a:gd name="connsiteY1" fmla="*/ 1359569 h 1359569"/>
                <a:gd name="connsiteX2" fmla="*/ 0 w 541421"/>
                <a:gd name="connsiteY2" fmla="*/ 0 h 1359569"/>
                <a:gd name="connsiteX3" fmla="*/ 541421 w 541421"/>
                <a:gd name="connsiteY3" fmla="*/ 12032 h 135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421" h="1359569">
                  <a:moveTo>
                    <a:pt x="541421" y="12032"/>
                  </a:moveTo>
                  <a:lnTo>
                    <a:pt x="156410" y="1359569"/>
                  </a:lnTo>
                  <a:lnTo>
                    <a:pt x="0" y="0"/>
                  </a:lnTo>
                  <a:lnTo>
                    <a:pt x="541421" y="120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9B0D6B7-ED75-42C4-8CE2-B5309C6524FA}"/>
                </a:ext>
              </a:extLst>
            </p:cNvPr>
            <p:cNvSpPr/>
            <p:nvPr/>
          </p:nvSpPr>
          <p:spPr>
            <a:xfrm>
              <a:off x="4296520" y="1708483"/>
              <a:ext cx="1917154" cy="1917154"/>
            </a:xfrm>
            <a:custGeom>
              <a:avLst/>
              <a:gdLst>
                <a:gd name="connsiteX0" fmla="*/ 0 w 637674"/>
                <a:gd name="connsiteY0" fmla="*/ 0 h 637674"/>
                <a:gd name="connsiteX1" fmla="*/ 553453 w 637674"/>
                <a:gd name="connsiteY1" fmla="*/ 48127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  <a:gd name="connsiteX0" fmla="*/ 0 w 637674"/>
                <a:gd name="connsiteY0" fmla="*/ 0 h 637674"/>
                <a:gd name="connsiteX1" fmla="*/ 537445 w 637674"/>
                <a:gd name="connsiteY1" fmla="*/ 16112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674" h="637674">
                  <a:moveTo>
                    <a:pt x="0" y="0"/>
                  </a:moveTo>
                  <a:lnTo>
                    <a:pt x="537445" y="16112"/>
                  </a:lnTo>
                  <a:lnTo>
                    <a:pt x="637674" y="637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7059BF6-0C89-4AEF-B72C-E7567BC56827}"/>
                </a:ext>
              </a:extLst>
            </p:cNvPr>
            <p:cNvSpPr/>
            <p:nvPr/>
          </p:nvSpPr>
          <p:spPr>
            <a:xfrm>
              <a:off x="7479717" y="2106307"/>
              <a:ext cx="2206536" cy="1434953"/>
            </a:xfrm>
            <a:custGeom>
              <a:avLst/>
              <a:gdLst>
                <a:gd name="connsiteX0" fmla="*/ 168442 w 733927"/>
                <a:gd name="connsiteY0" fmla="*/ 0 h 493295"/>
                <a:gd name="connsiteX1" fmla="*/ 733927 w 733927"/>
                <a:gd name="connsiteY1" fmla="*/ 493295 h 493295"/>
                <a:gd name="connsiteX2" fmla="*/ 0 w 733927"/>
                <a:gd name="connsiteY2" fmla="*/ 457200 h 493295"/>
                <a:gd name="connsiteX3" fmla="*/ 168442 w 733927"/>
                <a:gd name="connsiteY3" fmla="*/ 0 h 493295"/>
                <a:gd name="connsiteX0" fmla="*/ 196455 w 733927"/>
                <a:gd name="connsiteY0" fmla="*/ 0 h 477287"/>
                <a:gd name="connsiteX1" fmla="*/ 733927 w 733927"/>
                <a:gd name="connsiteY1" fmla="*/ 477287 h 477287"/>
                <a:gd name="connsiteX2" fmla="*/ 0 w 733927"/>
                <a:gd name="connsiteY2" fmla="*/ 441192 h 477287"/>
                <a:gd name="connsiteX3" fmla="*/ 196455 w 733927"/>
                <a:gd name="connsiteY3" fmla="*/ 0 h 47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927" h="477287">
                  <a:moveTo>
                    <a:pt x="196455" y="0"/>
                  </a:moveTo>
                  <a:lnTo>
                    <a:pt x="733927" y="477287"/>
                  </a:lnTo>
                  <a:lnTo>
                    <a:pt x="0" y="441192"/>
                  </a:lnTo>
                  <a:lnTo>
                    <a:pt x="19645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25AFF09-D4B5-48F7-89BA-0D7BBC09A40C}"/>
                </a:ext>
              </a:extLst>
            </p:cNvPr>
            <p:cNvSpPr/>
            <p:nvPr/>
          </p:nvSpPr>
          <p:spPr>
            <a:xfrm>
              <a:off x="5888120" y="1744657"/>
              <a:ext cx="2170362" cy="5546479"/>
            </a:xfrm>
            <a:custGeom>
              <a:avLst/>
              <a:gdLst>
                <a:gd name="connsiteX0" fmla="*/ 0 w 721895"/>
                <a:gd name="connsiteY0" fmla="*/ 0 h 1844842"/>
                <a:gd name="connsiteX1" fmla="*/ 176463 w 721895"/>
                <a:gd name="connsiteY1" fmla="*/ 1844842 h 1844842"/>
                <a:gd name="connsiteX2" fmla="*/ 721895 w 721895"/>
                <a:gd name="connsiteY2" fmla="*/ 112295 h 1844842"/>
                <a:gd name="connsiteX3" fmla="*/ 0 w 721895"/>
                <a:gd name="connsiteY3" fmla="*/ 0 h 18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895" h="1844842">
                  <a:moveTo>
                    <a:pt x="0" y="0"/>
                  </a:moveTo>
                  <a:lnTo>
                    <a:pt x="176463" y="1844842"/>
                  </a:lnTo>
                  <a:lnTo>
                    <a:pt x="721895" y="112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2620AB3-6601-4D2B-8A9B-42055770FAD9}"/>
              </a:ext>
            </a:extLst>
          </p:cNvPr>
          <p:cNvGrpSpPr/>
          <p:nvPr/>
        </p:nvGrpSpPr>
        <p:grpSpPr>
          <a:xfrm rot="74106" flipH="1">
            <a:off x="9503640" y="1185644"/>
            <a:ext cx="678331" cy="768733"/>
            <a:chOff x="5365048" y="479821"/>
            <a:chExt cx="8036930" cy="9108010"/>
          </a:xfrm>
          <a:solidFill>
            <a:schemeClr val="bg1"/>
          </a:solidFill>
        </p:grpSpPr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232A2EA-65DA-4368-841B-FEC34C1DF6CD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6AE4F21-ABC7-4DCE-846D-E8642C971821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32D00F4-3678-483E-8C65-6A708B2B8214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27C4041-E0FD-4A29-B2D0-4FCE16B3FEC4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6C558D25-9A67-45B0-AA9B-ED84648D343D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1780306-577E-45E3-9208-27952D3AE839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3B65C79-2B40-45D9-BDA0-A1BD1210CD51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E830598-A4EC-4617-978F-F8B8C6400B24}"/>
              </a:ext>
            </a:extLst>
          </p:cNvPr>
          <p:cNvGrpSpPr/>
          <p:nvPr/>
        </p:nvGrpSpPr>
        <p:grpSpPr>
          <a:xfrm rot="74106" flipH="1">
            <a:off x="9871691" y="1422937"/>
            <a:ext cx="620178" cy="702830"/>
            <a:chOff x="5365048" y="479821"/>
            <a:chExt cx="8036930" cy="9108010"/>
          </a:xfrm>
          <a:solidFill>
            <a:schemeClr val="bg1"/>
          </a:solidFill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BBEBF97-1FBB-4EB5-8505-72DCA1E6E1BA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57DEC68-A0B2-4ABF-8660-A8300EE713BB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531D7E9-6AB5-4D9E-B43A-85DE1463C2E3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1B44D84-5A8C-41C2-972D-AD31FADB3F4B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F86EA6C-CEF4-4E4F-904E-EDC9696A1934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1F169E6-4A65-41D8-990A-4FBB67CD29D5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9BB74B5D-F5FB-421D-8A33-E0A5F5794AB9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8D006AE-97BA-47A6-A44C-47FC1D486F48}"/>
              </a:ext>
            </a:extLst>
          </p:cNvPr>
          <p:cNvGrpSpPr/>
          <p:nvPr/>
        </p:nvGrpSpPr>
        <p:grpSpPr>
          <a:xfrm rot="74106" flipH="1">
            <a:off x="9729758" y="1079581"/>
            <a:ext cx="692740" cy="785062"/>
            <a:chOff x="5365048" y="479821"/>
            <a:chExt cx="8036930" cy="9108010"/>
          </a:xfrm>
          <a:solidFill>
            <a:schemeClr val="bg1"/>
          </a:solidFill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136AE2F-710D-4A2D-A9DB-B40339B033CB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E0A8E873-1CEB-4650-B1A4-75AC9643B521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97CD203-1AEB-4015-A919-B586886D7181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D6F76417-1E69-44DC-BA04-492FFB38BC55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3548DA3-A2C2-4784-8696-63166FB25393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77C8CDE-CDB4-4E04-BBDA-BE2A044E4F2F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49952BA-E8C7-41A3-9B22-357B5043C5CA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EC89D87-587E-4F08-B5C9-383BEBBCAFD5}"/>
              </a:ext>
            </a:extLst>
          </p:cNvPr>
          <p:cNvGrpSpPr/>
          <p:nvPr/>
        </p:nvGrpSpPr>
        <p:grpSpPr>
          <a:xfrm rot="937057" flipH="1">
            <a:off x="9356446" y="1875054"/>
            <a:ext cx="485360" cy="550045"/>
            <a:chOff x="5365048" y="479821"/>
            <a:chExt cx="8036930" cy="9108010"/>
          </a:xfrm>
          <a:solidFill>
            <a:schemeClr val="bg1"/>
          </a:solidFill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63523AF-2AFE-46EF-9AFD-FA17224EC677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36B3435-4D61-45DC-981D-18DD7A872905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2976A9D-A05D-469A-BD81-3270A641CDDC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7E38497F-4B54-462A-AE3B-6A6305892781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D818E072-566E-4E6E-B5F9-8BB21230FC27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F39441A-C8D0-4336-9427-3AE43F9173DC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B036CA-2BDB-42DF-84EF-8BFC0F25C6DD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3F926DD6-3E69-4296-8B54-5AD6B2AF4017}"/>
              </a:ext>
            </a:extLst>
          </p:cNvPr>
          <p:cNvGrpSpPr/>
          <p:nvPr/>
        </p:nvGrpSpPr>
        <p:grpSpPr>
          <a:xfrm rot="937057" flipH="1">
            <a:off x="9002547" y="1265051"/>
            <a:ext cx="369625" cy="418886"/>
            <a:chOff x="5365048" y="479821"/>
            <a:chExt cx="8036930" cy="9108010"/>
          </a:xfrm>
          <a:solidFill>
            <a:schemeClr val="bg1"/>
          </a:solidFill>
        </p:grpSpPr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43F7EC5-FCB5-4764-8AF3-33DBF960BC5B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0784BE0-A38F-46B3-93CF-68B92BB7DF68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8A8CBB8-4F2F-40C0-96AE-375842A07B84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EE049DB-A78D-41A3-94C5-D20758C468F9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084A356-2770-4D3C-B018-6EB7EF41A043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2B4835AC-9D50-4290-B278-2B70C767E9A5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37F0733-5D2B-4C5F-AA0B-7F7216CAB297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8874DE4-D9B0-4B6D-BB43-8F2390695597}"/>
              </a:ext>
            </a:extLst>
          </p:cNvPr>
          <p:cNvGrpSpPr/>
          <p:nvPr/>
        </p:nvGrpSpPr>
        <p:grpSpPr>
          <a:xfrm rot="937057" flipH="1">
            <a:off x="9246410" y="1566961"/>
            <a:ext cx="268584" cy="304379"/>
            <a:chOff x="5365048" y="479821"/>
            <a:chExt cx="8036930" cy="9108010"/>
          </a:xfrm>
          <a:solidFill>
            <a:schemeClr val="bg1"/>
          </a:solidFill>
        </p:grpSpPr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6B6247B-8047-4235-B6F8-3440BBC68CA0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266B661-78EE-4E7A-81F5-0DF5C892AFDA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542EACC-3920-40D7-85B2-145B7C6AC5A1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B9925278-DC6F-44DF-A6EB-D389E20E49FD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04CE3A87-9FDA-4DA0-94DD-D7B91FDAF6B3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33F9D3B-E10E-4D6A-80E3-04E3CD2E9BBD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6121400-D24B-4F7C-A723-008BEC68C39E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9D1874C-DCC6-4BF8-AAD2-AC964CC84F5E}"/>
              </a:ext>
            </a:extLst>
          </p:cNvPr>
          <p:cNvGrpSpPr/>
          <p:nvPr/>
        </p:nvGrpSpPr>
        <p:grpSpPr>
          <a:xfrm rot="842146" flipH="1">
            <a:off x="7288831" y="1939360"/>
            <a:ext cx="381294" cy="262605"/>
            <a:chOff x="3667032" y="1708483"/>
            <a:chExt cx="8105829" cy="5582653"/>
          </a:xfrm>
          <a:solidFill>
            <a:schemeClr val="bg1"/>
          </a:solidFill>
        </p:grpSpPr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C5BA82D3-40D4-4128-A390-B0F162EEEEBD}"/>
                </a:ext>
              </a:extLst>
            </p:cNvPr>
            <p:cNvSpPr/>
            <p:nvPr/>
          </p:nvSpPr>
          <p:spPr>
            <a:xfrm>
              <a:off x="9698517" y="2576706"/>
              <a:ext cx="2074344" cy="1084322"/>
            </a:xfrm>
            <a:custGeom>
              <a:avLst/>
              <a:gdLst>
                <a:gd name="connsiteX0" fmla="*/ 757990 w 757990"/>
                <a:gd name="connsiteY0" fmla="*/ 228600 h 264695"/>
                <a:gd name="connsiteX1" fmla="*/ 288758 w 757990"/>
                <a:gd name="connsiteY1" fmla="*/ 0 h 264695"/>
                <a:gd name="connsiteX2" fmla="*/ 0 w 757990"/>
                <a:gd name="connsiteY2" fmla="*/ 264695 h 264695"/>
                <a:gd name="connsiteX3" fmla="*/ 757990 w 757990"/>
                <a:gd name="connsiteY3" fmla="*/ 228600 h 264695"/>
                <a:gd name="connsiteX0" fmla="*/ 753988 w 753988"/>
                <a:gd name="connsiteY0" fmla="*/ 288628 h 288628"/>
                <a:gd name="connsiteX1" fmla="*/ 288758 w 753988"/>
                <a:gd name="connsiteY1" fmla="*/ 0 h 288628"/>
                <a:gd name="connsiteX2" fmla="*/ 0 w 753988"/>
                <a:gd name="connsiteY2" fmla="*/ 264695 h 288628"/>
                <a:gd name="connsiteX3" fmla="*/ 753988 w 753988"/>
                <a:gd name="connsiteY3" fmla="*/ 288628 h 288628"/>
                <a:gd name="connsiteX0" fmla="*/ 753988 w 753988"/>
                <a:gd name="connsiteY0" fmla="*/ 288628 h 324723"/>
                <a:gd name="connsiteX1" fmla="*/ 288758 w 753988"/>
                <a:gd name="connsiteY1" fmla="*/ 0 h 324723"/>
                <a:gd name="connsiteX2" fmla="*/ 0 w 753988"/>
                <a:gd name="connsiteY2" fmla="*/ 324723 h 324723"/>
                <a:gd name="connsiteX3" fmla="*/ 753988 w 753988"/>
                <a:gd name="connsiteY3" fmla="*/ 288628 h 324723"/>
                <a:gd name="connsiteX0" fmla="*/ 681954 w 681954"/>
                <a:gd name="connsiteY0" fmla="*/ 396679 h 396679"/>
                <a:gd name="connsiteX1" fmla="*/ 288758 w 681954"/>
                <a:gd name="connsiteY1" fmla="*/ 0 h 396679"/>
                <a:gd name="connsiteX2" fmla="*/ 0 w 681954"/>
                <a:gd name="connsiteY2" fmla="*/ 324723 h 396679"/>
                <a:gd name="connsiteX3" fmla="*/ 681954 w 681954"/>
                <a:gd name="connsiteY3" fmla="*/ 396679 h 396679"/>
                <a:gd name="connsiteX0" fmla="*/ 798009 w 798009"/>
                <a:gd name="connsiteY0" fmla="*/ 324645 h 324723"/>
                <a:gd name="connsiteX1" fmla="*/ 288758 w 798009"/>
                <a:gd name="connsiteY1" fmla="*/ 0 h 324723"/>
                <a:gd name="connsiteX2" fmla="*/ 0 w 798009"/>
                <a:gd name="connsiteY2" fmla="*/ 324723 h 324723"/>
                <a:gd name="connsiteX3" fmla="*/ 798009 w 798009"/>
                <a:gd name="connsiteY3" fmla="*/ 324645 h 324723"/>
                <a:gd name="connsiteX0" fmla="*/ 798009 w 798009"/>
                <a:gd name="connsiteY0" fmla="*/ 324645 h 324645"/>
                <a:gd name="connsiteX1" fmla="*/ 288758 w 798009"/>
                <a:gd name="connsiteY1" fmla="*/ 0 h 324645"/>
                <a:gd name="connsiteX2" fmla="*/ 0 w 798009"/>
                <a:gd name="connsiteY2" fmla="*/ 208668 h 324645"/>
                <a:gd name="connsiteX3" fmla="*/ 798009 w 798009"/>
                <a:gd name="connsiteY3" fmla="*/ 324645 h 324645"/>
                <a:gd name="connsiteX0" fmla="*/ 689958 w 689958"/>
                <a:gd name="connsiteY0" fmla="*/ 360662 h 360662"/>
                <a:gd name="connsiteX1" fmla="*/ 288758 w 689958"/>
                <a:gd name="connsiteY1" fmla="*/ 0 h 360662"/>
                <a:gd name="connsiteX2" fmla="*/ 0 w 689958"/>
                <a:gd name="connsiteY2" fmla="*/ 208668 h 360662"/>
                <a:gd name="connsiteX3" fmla="*/ 689958 w 689958"/>
                <a:gd name="connsiteY3" fmla="*/ 360662 h 3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958" h="360662">
                  <a:moveTo>
                    <a:pt x="689958" y="360662"/>
                  </a:moveTo>
                  <a:lnTo>
                    <a:pt x="288758" y="0"/>
                  </a:lnTo>
                  <a:lnTo>
                    <a:pt x="0" y="208668"/>
                  </a:lnTo>
                  <a:lnTo>
                    <a:pt x="689958" y="36066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66D1F0F1-E97B-4EEA-B425-C7770D59F327}"/>
                </a:ext>
              </a:extLst>
            </p:cNvPr>
            <p:cNvSpPr/>
            <p:nvPr/>
          </p:nvSpPr>
          <p:spPr>
            <a:xfrm>
              <a:off x="8589117" y="2576628"/>
              <a:ext cx="1989499" cy="976664"/>
            </a:xfrm>
            <a:custGeom>
              <a:avLst/>
              <a:gdLst>
                <a:gd name="connsiteX0" fmla="*/ 661737 w 661737"/>
                <a:gd name="connsiteY0" fmla="*/ 0 h 324853"/>
                <a:gd name="connsiteX1" fmla="*/ 360947 w 661737"/>
                <a:gd name="connsiteY1" fmla="*/ 324853 h 324853"/>
                <a:gd name="connsiteX2" fmla="*/ 0 w 661737"/>
                <a:gd name="connsiteY2" fmla="*/ 36095 h 324853"/>
                <a:gd name="connsiteX3" fmla="*/ 661737 w 661737"/>
                <a:gd name="connsiteY3" fmla="*/ 0 h 32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37" h="324853">
                  <a:moveTo>
                    <a:pt x="661737" y="0"/>
                  </a:moveTo>
                  <a:lnTo>
                    <a:pt x="360947" y="324853"/>
                  </a:lnTo>
                  <a:lnTo>
                    <a:pt x="0" y="36095"/>
                  </a:lnTo>
                  <a:lnTo>
                    <a:pt x="661737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7CEE08F0-4B77-4E02-BCED-A0E338B9AEA4}"/>
                </a:ext>
              </a:extLst>
            </p:cNvPr>
            <p:cNvSpPr/>
            <p:nvPr/>
          </p:nvSpPr>
          <p:spPr>
            <a:xfrm>
              <a:off x="3667032" y="1708483"/>
              <a:ext cx="1121354" cy="723455"/>
            </a:xfrm>
            <a:custGeom>
              <a:avLst/>
              <a:gdLst>
                <a:gd name="connsiteX0" fmla="*/ 0 w 372979"/>
                <a:gd name="connsiteY0" fmla="*/ 240632 h 240632"/>
                <a:gd name="connsiteX1" fmla="*/ 204537 w 372979"/>
                <a:gd name="connsiteY1" fmla="*/ 0 h 240632"/>
                <a:gd name="connsiteX2" fmla="*/ 372979 w 372979"/>
                <a:gd name="connsiteY2" fmla="*/ 120316 h 240632"/>
                <a:gd name="connsiteX3" fmla="*/ 0 w 372979"/>
                <a:gd name="connsiteY3" fmla="*/ 240632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979" h="240632">
                  <a:moveTo>
                    <a:pt x="0" y="240632"/>
                  </a:moveTo>
                  <a:lnTo>
                    <a:pt x="204537" y="0"/>
                  </a:lnTo>
                  <a:lnTo>
                    <a:pt x="372979" y="120316"/>
                  </a:lnTo>
                  <a:lnTo>
                    <a:pt x="0" y="2406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7BAAF478-29E8-42E8-9FD2-02B7E60BAD00}"/>
                </a:ext>
              </a:extLst>
            </p:cNvPr>
            <p:cNvSpPr/>
            <p:nvPr/>
          </p:nvSpPr>
          <p:spPr>
            <a:xfrm>
              <a:off x="6683920" y="3191564"/>
              <a:ext cx="1627771" cy="4087516"/>
            </a:xfrm>
            <a:custGeom>
              <a:avLst/>
              <a:gdLst>
                <a:gd name="connsiteX0" fmla="*/ 541421 w 541421"/>
                <a:gd name="connsiteY0" fmla="*/ 12032 h 1359569"/>
                <a:gd name="connsiteX1" fmla="*/ 156410 w 541421"/>
                <a:gd name="connsiteY1" fmla="*/ 1359569 h 1359569"/>
                <a:gd name="connsiteX2" fmla="*/ 0 w 541421"/>
                <a:gd name="connsiteY2" fmla="*/ 0 h 1359569"/>
                <a:gd name="connsiteX3" fmla="*/ 541421 w 541421"/>
                <a:gd name="connsiteY3" fmla="*/ 12032 h 135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421" h="1359569">
                  <a:moveTo>
                    <a:pt x="541421" y="12032"/>
                  </a:moveTo>
                  <a:lnTo>
                    <a:pt x="156410" y="1359569"/>
                  </a:lnTo>
                  <a:lnTo>
                    <a:pt x="0" y="0"/>
                  </a:lnTo>
                  <a:lnTo>
                    <a:pt x="541421" y="120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647DFB9-C8FD-4EFE-87EB-7DCFF38CA6BD}"/>
                </a:ext>
              </a:extLst>
            </p:cNvPr>
            <p:cNvSpPr/>
            <p:nvPr/>
          </p:nvSpPr>
          <p:spPr>
            <a:xfrm>
              <a:off x="4296520" y="1708483"/>
              <a:ext cx="1917154" cy="1917154"/>
            </a:xfrm>
            <a:custGeom>
              <a:avLst/>
              <a:gdLst>
                <a:gd name="connsiteX0" fmla="*/ 0 w 637674"/>
                <a:gd name="connsiteY0" fmla="*/ 0 h 637674"/>
                <a:gd name="connsiteX1" fmla="*/ 553453 w 637674"/>
                <a:gd name="connsiteY1" fmla="*/ 48127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  <a:gd name="connsiteX0" fmla="*/ 0 w 637674"/>
                <a:gd name="connsiteY0" fmla="*/ 0 h 637674"/>
                <a:gd name="connsiteX1" fmla="*/ 537445 w 637674"/>
                <a:gd name="connsiteY1" fmla="*/ 16112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674" h="637674">
                  <a:moveTo>
                    <a:pt x="0" y="0"/>
                  </a:moveTo>
                  <a:lnTo>
                    <a:pt x="537445" y="16112"/>
                  </a:lnTo>
                  <a:lnTo>
                    <a:pt x="637674" y="637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DCF0F118-8C1E-420C-92F0-B0BE21DDE526}"/>
                </a:ext>
              </a:extLst>
            </p:cNvPr>
            <p:cNvSpPr/>
            <p:nvPr/>
          </p:nvSpPr>
          <p:spPr>
            <a:xfrm>
              <a:off x="7479717" y="2106307"/>
              <a:ext cx="2206536" cy="1434953"/>
            </a:xfrm>
            <a:custGeom>
              <a:avLst/>
              <a:gdLst>
                <a:gd name="connsiteX0" fmla="*/ 168442 w 733927"/>
                <a:gd name="connsiteY0" fmla="*/ 0 h 493295"/>
                <a:gd name="connsiteX1" fmla="*/ 733927 w 733927"/>
                <a:gd name="connsiteY1" fmla="*/ 493295 h 493295"/>
                <a:gd name="connsiteX2" fmla="*/ 0 w 733927"/>
                <a:gd name="connsiteY2" fmla="*/ 457200 h 493295"/>
                <a:gd name="connsiteX3" fmla="*/ 168442 w 733927"/>
                <a:gd name="connsiteY3" fmla="*/ 0 h 493295"/>
                <a:gd name="connsiteX0" fmla="*/ 196455 w 733927"/>
                <a:gd name="connsiteY0" fmla="*/ 0 h 477287"/>
                <a:gd name="connsiteX1" fmla="*/ 733927 w 733927"/>
                <a:gd name="connsiteY1" fmla="*/ 477287 h 477287"/>
                <a:gd name="connsiteX2" fmla="*/ 0 w 733927"/>
                <a:gd name="connsiteY2" fmla="*/ 441192 h 477287"/>
                <a:gd name="connsiteX3" fmla="*/ 196455 w 733927"/>
                <a:gd name="connsiteY3" fmla="*/ 0 h 47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927" h="477287">
                  <a:moveTo>
                    <a:pt x="196455" y="0"/>
                  </a:moveTo>
                  <a:lnTo>
                    <a:pt x="733927" y="477287"/>
                  </a:lnTo>
                  <a:lnTo>
                    <a:pt x="0" y="441192"/>
                  </a:lnTo>
                  <a:lnTo>
                    <a:pt x="19645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CF56C4A7-EA29-4AE9-B450-D21C7029FED1}"/>
                </a:ext>
              </a:extLst>
            </p:cNvPr>
            <p:cNvSpPr/>
            <p:nvPr/>
          </p:nvSpPr>
          <p:spPr>
            <a:xfrm>
              <a:off x="5888120" y="1744657"/>
              <a:ext cx="2170362" cy="5546479"/>
            </a:xfrm>
            <a:custGeom>
              <a:avLst/>
              <a:gdLst>
                <a:gd name="connsiteX0" fmla="*/ 0 w 721895"/>
                <a:gd name="connsiteY0" fmla="*/ 0 h 1844842"/>
                <a:gd name="connsiteX1" fmla="*/ 176463 w 721895"/>
                <a:gd name="connsiteY1" fmla="*/ 1844842 h 1844842"/>
                <a:gd name="connsiteX2" fmla="*/ 721895 w 721895"/>
                <a:gd name="connsiteY2" fmla="*/ 112295 h 1844842"/>
                <a:gd name="connsiteX3" fmla="*/ 0 w 721895"/>
                <a:gd name="connsiteY3" fmla="*/ 0 h 18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895" h="1844842">
                  <a:moveTo>
                    <a:pt x="0" y="0"/>
                  </a:moveTo>
                  <a:lnTo>
                    <a:pt x="176463" y="1844842"/>
                  </a:lnTo>
                  <a:lnTo>
                    <a:pt x="721895" y="112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D7AF4550-9DF4-4B71-93C9-F20D197EB91A}"/>
              </a:ext>
            </a:extLst>
          </p:cNvPr>
          <p:cNvGrpSpPr/>
          <p:nvPr/>
        </p:nvGrpSpPr>
        <p:grpSpPr>
          <a:xfrm rot="74106" flipH="1">
            <a:off x="7557876" y="2228312"/>
            <a:ext cx="381469" cy="456253"/>
            <a:chOff x="5704433" y="717502"/>
            <a:chExt cx="7365528" cy="8809481"/>
          </a:xfrm>
          <a:solidFill>
            <a:schemeClr val="bg1"/>
          </a:solidFill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30D5C499-2643-466D-9CB2-D98CB18ED9B7}"/>
                </a:ext>
              </a:extLst>
            </p:cNvPr>
            <p:cNvSpPr/>
            <p:nvPr/>
          </p:nvSpPr>
          <p:spPr>
            <a:xfrm>
              <a:off x="11674968" y="8268753"/>
              <a:ext cx="765879" cy="1258230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438150">
                  <a:moveTo>
                    <a:pt x="0" y="0"/>
                  </a:moveTo>
                  <a:lnTo>
                    <a:pt x="19050" y="438150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6D9774C3-4F43-4480-B884-D7D0ADCF0631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E2B0BA3B-86CF-4004-8A4F-203423F423BD}"/>
                </a:ext>
              </a:extLst>
            </p:cNvPr>
            <p:cNvSpPr/>
            <p:nvPr/>
          </p:nvSpPr>
          <p:spPr>
            <a:xfrm>
              <a:off x="5704433" y="5540923"/>
              <a:ext cx="793232" cy="589649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205332">
                  <a:moveTo>
                    <a:pt x="157232" y="0"/>
                  </a:moveTo>
                  <a:lnTo>
                    <a:pt x="0" y="205332"/>
                  </a:lnTo>
                  <a:lnTo>
                    <a:pt x="276225" y="157707"/>
                  </a:lnTo>
                  <a:lnTo>
                    <a:pt x="15723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0534FA50-4A37-41DF-A0C0-AA1057364905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EDBB6F68-BC5E-4480-B09D-9DCC11218897}"/>
                </a:ext>
              </a:extLst>
            </p:cNvPr>
            <p:cNvSpPr/>
            <p:nvPr/>
          </p:nvSpPr>
          <p:spPr>
            <a:xfrm>
              <a:off x="10143209" y="2425829"/>
              <a:ext cx="2926752" cy="3993512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175" h="1390650">
                  <a:moveTo>
                    <a:pt x="1019175" y="0"/>
                  </a:moveTo>
                  <a:lnTo>
                    <a:pt x="0" y="295275"/>
                  </a:lnTo>
                  <a:lnTo>
                    <a:pt x="19050" y="1390650"/>
                  </a:lnTo>
                  <a:lnTo>
                    <a:pt x="101917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097C96D1-E361-4686-8946-E807115B194E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E5D2AF4-D4D4-480B-A374-2129111A4101}"/>
                </a:ext>
              </a:extLst>
            </p:cNvPr>
            <p:cNvSpPr/>
            <p:nvPr/>
          </p:nvSpPr>
          <p:spPr>
            <a:xfrm>
              <a:off x="7708809" y="717502"/>
              <a:ext cx="2543812" cy="6236443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171700">
                  <a:moveTo>
                    <a:pt x="0" y="914400"/>
                  </a:moveTo>
                  <a:lnTo>
                    <a:pt x="871538" y="0"/>
                  </a:lnTo>
                  <a:cubicBezTo>
                    <a:pt x="876300" y="723900"/>
                    <a:pt x="881063" y="1447800"/>
                    <a:pt x="885825" y="2171700"/>
                  </a:cubicBezTo>
                  <a:lnTo>
                    <a:pt x="0" y="91440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4822FB65-9C5C-4BF1-B72C-8A623B6EE6C9}"/>
              </a:ext>
            </a:extLst>
          </p:cNvPr>
          <p:cNvGrpSpPr/>
          <p:nvPr/>
        </p:nvGrpSpPr>
        <p:grpSpPr>
          <a:xfrm rot="74106" flipH="1">
            <a:off x="8739437" y="916103"/>
            <a:ext cx="381469" cy="456253"/>
            <a:chOff x="5704433" y="717502"/>
            <a:chExt cx="7365528" cy="8809481"/>
          </a:xfrm>
          <a:solidFill>
            <a:schemeClr val="bg1"/>
          </a:solidFill>
        </p:grpSpPr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3E625DB7-2944-4C42-A06F-CD4C34382DC1}"/>
                </a:ext>
              </a:extLst>
            </p:cNvPr>
            <p:cNvSpPr/>
            <p:nvPr/>
          </p:nvSpPr>
          <p:spPr>
            <a:xfrm>
              <a:off x="11674968" y="8268753"/>
              <a:ext cx="765879" cy="1258230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438150">
                  <a:moveTo>
                    <a:pt x="0" y="0"/>
                  </a:moveTo>
                  <a:lnTo>
                    <a:pt x="19050" y="438150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F8FAEE35-4333-49F8-A477-62EB8C52BEEB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D4C942B1-D9B4-4829-A673-7DA70BCBDBDD}"/>
                </a:ext>
              </a:extLst>
            </p:cNvPr>
            <p:cNvSpPr/>
            <p:nvPr/>
          </p:nvSpPr>
          <p:spPr>
            <a:xfrm>
              <a:off x="5704433" y="5540923"/>
              <a:ext cx="793232" cy="589649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205332">
                  <a:moveTo>
                    <a:pt x="157232" y="0"/>
                  </a:moveTo>
                  <a:lnTo>
                    <a:pt x="0" y="205332"/>
                  </a:lnTo>
                  <a:lnTo>
                    <a:pt x="276225" y="157707"/>
                  </a:lnTo>
                  <a:lnTo>
                    <a:pt x="15723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21808599-FD89-432B-A645-94CF127C12B3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29D78C90-4EAE-4DA8-8033-3EC534868C69}"/>
                </a:ext>
              </a:extLst>
            </p:cNvPr>
            <p:cNvSpPr/>
            <p:nvPr/>
          </p:nvSpPr>
          <p:spPr>
            <a:xfrm>
              <a:off x="10143209" y="2425829"/>
              <a:ext cx="2926752" cy="3993512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175" h="1390650">
                  <a:moveTo>
                    <a:pt x="1019175" y="0"/>
                  </a:moveTo>
                  <a:lnTo>
                    <a:pt x="0" y="295275"/>
                  </a:lnTo>
                  <a:lnTo>
                    <a:pt x="19050" y="1390650"/>
                  </a:lnTo>
                  <a:lnTo>
                    <a:pt x="101917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3D0FCFB-3536-4C6F-8AC2-414DAE472945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738F85BF-4904-4666-9CD2-D1D8F54B4556}"/>
                </a:ext>
              </a:extLst>
            </p:cNvPr>
            <p:cNvSpPr/>
            <p:nvPr/>
          </p:nvSpPr>
          <p:spPr>
            <a:xfrm>
              <a:off x="7708809" y="717502"/>
              <a:ext cx="2543812" cy="6236443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171700">
                  <a:moveTo>
                    <a:pt x="0" y="914400"/>
                  </a:moveTo>
                  <a:lnTo>
                    <a:pt x="871538" y="0"/>
                  </a:lnTo>
                  <a:cubicBezTo>
                    <a:pt x="876300" y="723900"/>
                    <a:pt x="881063" y="1447800"/>
                    <a:pt x="885825" y="2171700"/>
                  </a:cubicBezTo>
                  <a:lnTo>
                    <a:pt x="0" y="91440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233" name="Rectangle 232">
            <a:extLst>
              <a:ext uri="{FF2B5EF4-FFF2-40B4-BE49-F238E27FC236}">
                <a16:creationId xmlns:a16="http://schemas.microsoft.com/office/drawing/2014/main" id="{242D44D8-D53D-4A85-B211-5BA48D93F57B}"/>
              </a:ext>
            </a:extLst>
          </p:cNvPr>
          <p:cNvSpPr/>
          <p:nvPr/>
        </p:nvSpPr>
        <p:spPr>
          <a:xfrm>
            <a:off x="11582400" y="53"/>
            <a:ext cx="609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Rectangle 1"/>
          <p:cNvSpPr/>
          <p:nvPr/>
        </p:nvSpPr>
        <p:spPr>
          <a:xfrm>
            <a:off x="6686013" y="490933"/>
            <a:ext cx="4252685" cy="2648987"/>
          </a:xfrm>
          <a:prstGeom prst="rect">
            <a:avLst/>
          </a:prstGeom>
          <a:ln>
            <a:solidFill>
              <a:srgbClr val="FD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" name="Rectangle 3"/>
          <p:cNvSpPr/>
          <p:nvPr/>
        </p:nvSpPr>
        <p:spPr>
          <a:xfrm>
            <a:off x="1266654" y="3184212"/>
            <a:ext cx="985810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F0D61"/>
                </a:solidFill>
              </a:rPr>
              <a:t>The Breast Imaging Reporting and Data System (BI-RADS)</a:t>
            </a:r>
          </a:p>
          <a:p>
            <a:endParaRPr lang="en-US" sz="2800" dirty="0">
              <a:solidFill>
                <a:srgbClr val="CF0D61"/>
              </a:solidFill>
            </a:endParaRPr>
          </a:p>
          <a:p>
            <a:r>
              <a:rPr lang="en-US" sz="2800" dirty="0"/>
              <a:t>I</a:t>
            </a:r>
            <a:r>
              <a:rPr lang="en-US" sz="2400" b="1" dirty="0"/>
              <a:t>s a numerical scale ranging between 0 and 6 that is used in mammogram, breast ultrasound, and breast magnetic resonance imaging (MRI) reports. It is a standardized way to report your risk of breast cancer based on your diagnostic tests…</a:t>
            </a:r>
            <a:endParaRPr lang="ar-JO" sz="2400" b="1" dirty="0"/>
          </a:p>
        </p:txBody>
      </p:sp>
    </p:spTree>
    <p:extLst>
      <p:ext uri="{BB962C8B-B14F-4D97-AF65-F5344CB8AC3E}">
        <p14:creationId xmlns:p14="http://schemas.microsoft.com/office/powerpoint/2010/main" val="3929868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9782" y="0"/>
            <a:ext cx="10898656" cy="683035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rgbClr val="CF0D61"/>
                </a:solidFill>
              </a:rPr>
              <a:t>Pathological Assessment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FACD2FC-FB13-46A6-8F9C-B70B1FB8B72D}"/>
              </a:ext>
            </a:extLst>
          </p:cNvPr>
          <p:cNvGrpSpPr/>
          <p:nvPr/>
        </p:nvGrpSpPr>
        <p:grpSpPr>
          <a:xfrm>
            <a:off x="5298296" y="5189515"/>
            <a:ext cx="2135657" cy="1425167"/>
            <a:chOff x="3995934" y="2687633"/>
            <a:chExt cx="4428064" cy="2622911"/>
          </a:xfrm>
          <a:solidFill>
            <a:schemeClr val="bg1"/>
          </a:solidFill>
        </p:grpSpPr>
        <p:sp>
          <p:nvSpPr>
            <p:cNvPr id="133" name="Chevron 8">
              <a:extLst>
                <a:ext uri="{FF2B5EF4-FFF2-40B4-BE49-F238E27FC236}">
                  <a16:creationId xmlns:a16="http://schemas.microsoft.com/office/drawing/2014/main" id="{87EE7965-A374-418B-BCC2-2E9CFD7EF71E}"/>
                </a:ext>
              </a:extLst>
            </p:cNvPr>
            <p:cNvSpPr/>
            <p:nvPr/>
          </p:nvSpPr>
          <p:spPr>
            <a:xfrm>
              <a:off x="3995934" y="2687633"/>
              <a:ext cx="4428064" cy="2620001"/>
            </a:xfrm>
            <a:custGeom>
              <a:avLst/>
              <a:gdLst/>
              <a:ahLst/>
              <a:cxnLst/>
              <a:rect l="l" t="t" r="r" b="b"/>
              <a:pathLst>
                <a:path w="4428064" h="2620001">
                  <a:moveTo>
                    <a:pt x="2880320" y="0"/>
                  </a:moveTo>
                  <a:lnTo>
                    <a:pt x="3458511" y="0"/>
                  </a:lnTo>
                  <a:lnTo>
                    <a:pt x="4428064" y="1310001"/>
                  </a:lnTo>
                  <a:lnTo>
                    <a:pt x="3458511" y="2620001"/>
                  </a:lnTo>
                  <a:lnTo>
                    <a:pt x="2880320" y="2620001"/>
                  </a:lnTo>
                  <a:lnTo>
                    <a:pt x="3680013" y="1539505"/>
                  </a:lnTo>
                  <a:lnTo>
                    <a:pt x="0" y="1539505"/>
                  </a:lnTo>
                  <a:lnTo>
                    <a:pt x="0" y="1071505"/>
                  </a:lnTo>
                  <a:lnTo>
                    <a:pt x="3673358" y="1071505"/>
                  </a:lnTo>
                  <a:close/>
                </a:path>
              </a:pathLst>
            </a:custGeom>
            <a:solidFill>
              <a:srgbClr val="FD4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134" name="Rectangle 10">
              <a:extLst>
                <a:ext uri="{FF2B5EF4-FFF2-40B4-BE49-F238E27FC236}">
                  <a16:creationId xmlns:a16="http://schemas.microsoft.com/office/drawing/2014/main" id="{4B387AA6-5812-4CB6-B051-053647FDDCD0}"/>
                </a:ext>
              </a:extLst>
            </p:cNvPr>
            <p:cNvSpPr/>
            <p:nvPr/>
          </p:nvSpPr>
          <p:spPr>
            <a:xfrm>
              <a:off x="3995936" y="2687633"/>
              <a:ext cx="3513998" cy="981444"/>
            </a:xfrm>
            <a:custGeom>
              <a:avLst/>
              <a:gdLst/>
              <a:ahLst/>
              <a:cxnLst/>
              <a:rect l="l" t="t" r="r" b="b"/>
              <a:pathLst>
                <a:path w="3513998" h="981444">
                  <a:moveTo>
                    <a:pt x="2210876" y="0"/>
                  </a:moveTo>
                  <a:lnTo>
                    <a:pt x="2789067" y="0"/>
                  </a:lnTo>
                  <a:lnTo>
                    <a:pt x="3169075" y="513444"/>
                  </a:lnTo>
                  <a:lnTo>
                    <a:pt x="3170262" y="513444"/>
                  </a:lnTo>
                  <a:lnTo>
                    <a:pt x="3170262" y="515048"/>
                  </a:lnTo>
                  <a:lnTo>
                    <a:pt x="3513998" y="979483"/>
                  </a:lnTo>
                  <a:lnTo>
                    <a:pt x="3170262" y="979483"/>
                  </a:lnTo>
                  <a:lnTo>
                    <a:pt x="3170262" y="981444"/>
                  </a:lnTo>
                  <a:lnTo>
                    <a:pt x="0" y="981444"/>
                  </a:lnTo>
                  <a:lnTo>
                    <a:pt x="0" y="513444"/>
                  </a:lnTo>
                  <a:lnTo>
                    <a:pt x="2590884" y="5134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135" name="Rectangle 10">
              <a:extLst>
                <a:ext uri="{FF2B5EF4-FFF2-40B4-BE49-F238E27FC236}">
                  <a16:creationId xmlns:a16="http://schemas.microsoft.com/office/drawing/2014/main" id="{7792BD7F-5BF0-436D-A1CF-1B2CD1482B4F}"/>
                </a:ext>
              </a:extLst>
            </p:cNvPr>
            <p:cNvSpPr/>
            <p:nvPr/>
          </p:nvSpPr>
          <p:spPr>
            <a:xfrm rot="10800000" flipH="1">
              <a:off x="3995936" y="4329100"/>
              <a:ext cx="3513998" cy="981444"/>
            </a:xfrm>
            <a:custGeom>
              <a:avLst/>
              <a:gdLst/>
              <a:ahLst/>
              <a:cxnLst/>
              <a:rect l="l" t="t" r="r" b="b"/>
              <a:pathLst>
                <a:path w="3513998" h="981444">
                  <a:moveTo>
                    <a:pt x="0" y="981444"/>
                  </a:moveTo>
                  <a:lnTo>
                    <a:pt x="3170262" y="981444"/>
                  </a:lnTo>
                  <a:lnTo>
                    <a:pt x="3170262" y="979483"/>
                  </a:lnTo>
                  <a:lnTo>
                    <a:pt x="3513998" y="979483"/>
                  </a:lnTo>
                  <a:lnTo>
                    <a:pt x="3170262" y="515048"/>
                  </a:lnTo>
                  <a:lnTo>
                    <a:pt x="3170262" y="513444"/>
                  </a:lnTo>
                  <a:lnTo>
                    <a:pt x="3169075" y="513444"/>
                  </a:lnTo>
                  <a:lnTo>
                    <a:pt x="2789067" y="0"/>
                  </a:lnTo>
                  <a:lnTo>
                    <a:pt x="2210876" y="0"/>
                  </a:lnTo>
                  <a:lnTo>
                    <a:pt x="2590884" y="513444"/>
                  </a:lnTo>
                  <a:lnTo>
                    <a:pt x="0" y="5134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49378"/>
            <a:ext cx="4974767" cy="6078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47504" y="591104"/>
            <a:ext cx="4837618" cy="61932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4391" y="1825468"/>
            <a:ext cx="4283941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F0D61"/>
                </a:solidFill>
              </a:rPr>
              <a:t>Fine-needle aspiration (FNA) </a:t>
            </a:r>
          </a:p>
          <a:p>
            <a:endParaRPr lang="en-US" sz="2000" b="1" dirty="0">
              <a:solidFill>
                <a:srgbClr val="FF4CA0"/>
              </a:solidFill>
            </a:endParaRPr>
          </a:p>
          <a:p>
            <a:r>
              <a:rPr lang="en-US" dirty="0"/>
              <a:t>allows cells to be taken from the lump.</a:t>
            </a:r>
          </a:p>
          <a:p>
            <a:r>
              <a:rPr lang="en-US" dirty="0"/>
              <a:t> A fine needle attached to a syringe is</a:t>
            </a:r>
          </a:p>
          <a:p>
            <a:r>
              <a:rPr lang="en-US" dirty="0"/>
              <a:t> inserted into the lump and cells are</a:t>
            </a:r>
          </a:p>
          <a:p>
            <a:r>
              <a:rPr lang="en-US" dirty="0"/>
              <a:t> withdrawn by making several passes </a:t>
            </a:r>
          </a:p>
          <a:p>
            <a:r>
              <a:rPr lang="en-US" dirty="0"/>
              <a:t>through the lump with negative pressure </a:t>
            </a:r>
          </a:p>
          <a:p>
            <a:endParaRPr lang="en-US" dirty="0"/>
          </a:p>
          <a:p>
            <a:r>
              <a:rPr lang="en-US" dirty="0"/>
              <a:t>A major advantage of this technique is</a:t>
            </a:r>
          </a:p>
          <a:p>
            <a:r>
              <a:rPr lang="en-US" dirty="0"/>
              <a:t> that it allows drainage of a cyst </a:t>
            </a:r>
          </a:p>
          <a:p>
            <a:r>
              <a:rPr lang="en-US" dirty="0"/>
              <a:t>(if fluid is present, then the diagnosis is </a:t>
            </a:r>
          </a:p>
          <a:p>
            <a:r>
              <a:rPr lang="en-US" dirty="0"/>
              <a:t>invariably benign).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04609" y="2228671"/>
            <a:ext cx="412340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400" b="1" dirty="0">
                <a:solidFill>
                  <a:srgbClr val="CF0D61"/>
                </a:solidFill>
              </a:rPr>
              <a:t>Biopsy</a:t>
            </a:r>
          </a:p>
          <a:p>
            <a:endParaRPr lang="en-US" dirty="0"/>
          </a:p>
          <a:p>
            <a:r>
              <a:rPr lang="en-US" dirty="0"/>
              <a:t>Biopsy: confirms diagnosis if imaging is inconclusive..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.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172500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92B89B2-386C-44BE-B884-7D67A7AA45EA}"/>
              </a:ext>
            </a:extLst>
          </p:cNvPr>
          <p:cNvSpPr/>
          <p:nvPr/>
        </p:nvSpPr>
        <p:spPr>
          <a:xfrm>
            <a:off x="120598" y="-189186"/>
            <a:ext cx="12197526" cy="6858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C7E7B7-9715-42A5-BEB5-0661EBF77816}"/>
              </a:ext>
            </a:extLst>
          </p:cNvPr>
          <p:cNvGrpSpPr/>
          <p:nvPr/>
        </p:nvGrpSpPr>
        <p:grpSpPr>
          <a:xfrm>
            <a:off x="2719158" y="1239053"/>
            <a:ext cx="6709850" cy="1107996"/>
            <a:chOff x="1363835" y="1282661"/>
            <a:chExt cx="6713849" cy="110724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8A5B40A-96BB-4DE9-A306-DD9CFE077DDB}"/>
                </a:ext>
              </a:extLst>
            </p:cNvPr>
            <p:cNvSpPr txBox="1"/>
            <p:nvPr/>
          </p:nvSpPr>
          <p:spPr>
            <a:xfrm>
              <a:off x="1363835" y="1282661"/>
              <a:ext cx="6595479" cy="11072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6600" b="1" dirty="0">
                  <a:solidFill>
                    <a:srgbClr val="CF0D61"/>
                  </a:solidFill>
                  <a:latin typeface="Brush Script MT" panose="03060802040406070304" pitchFamily="66" charset="0"/>
                </a:rPr>
                <a:t>Other investigations</a:t>
              </a:r>
              <a:endParaRPr lang="ko-KR" altLang="en-US" sz="6400" dirty="0">
                <a:solidFill>
                  <a:srgbClr val="CF0D61"/>
                </a:solidFill>
                <a:latin typeface="Brush Script MT" pitchFamily="66" charset="0"/>
                <a:cs typeface="Arial" pitchFamily="34" charset="0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EF02E4B-BB54-4FC2-8767-A7EAE405C481}"/>
                </a:ext>
              </a:extLst>
            </p:cNvPr>
            <p:cNvSpPr/>
            <p:nvPr/>
          </p:nvSpPr>
          <p:spPr>
            <a:xfrm rot="20639292">
              <a:off x="6719643" y="1624388"/>
              <a:ext cx="1358041" cy="326009"/>
            </a:xfrm>
            <a:custGeom>
              <a:avLst/>
              <a:gdLst>
                <a:gd name="connsiteX0" fmla="*/ 0 w 757029"/>
                <a:gd name="connsiteY0" fmla="*/ 201059 h 282425"/>
                <a:gd name="connsiteX1" fmla="*/ 342900 w 757029"/>
                <a:gd name="connsiteY1" fmla="*/ 1034 h 282425"/>
                <a:gd name="connsiteX2" fmla="*/ 514350 w 757029"/>
                <a:gd name="connsiteY2" fmla="*/ 277259 h 282425"/>
                <a:gd name="connsiteX3" fmla="*/ 742950 w 757029"/>
                <a:gd name="connsiteY3" fmla="*/ 182009 h 282425"/>
                <a:gd name="connsiteX4" fmla="*/ 733425 w 757029"/>
                <a:gd name="connsiteY4" fmla="*/ 191534 h 282425"/>
                <a:gd name="connsiteX0" fmla="*/ 0 w 742950"/>
                <a:gd name="connsiteY0" fmla="*/ 201059 h 282425"/>
                <a:gd name="connsiteX1" fmla="*/ 342900 w 742950"/>
                <a:gd name="connsiteY1" fmla="*/ 1034 h 282425"/>
                <a:gd name="connsiteX2" fmla="*/ 514350 w 742950"/>
                <a:gd name="connsiteY2" fmla="*/ 277259 h 282425"/>
                <a:gd name="connsiteX3" fmla="*/ 742950 w 742950"/>
                <a:gd name="connsiteY3" fmla="*/ 182009 h 282425"/>
                <a:gd name="connsiteX0" fmla="*/ 0 w 742950"/>
                <a:gd name="connsiteY0" fmla="*/ 213115 h 282068"/>
                <a:gd name="connsiteX1" fmla="*/ 342900 w 742950"/>
                <a:gd name="connsiteY1" fmla="*/ 677 h 282068"/>
                <a:gd name="connsiteX2" fmla="*/ 514350 w 742950"/>
                <a:gd name="connsiteY2" fmla="*/ 276902 h 282068"/>
                <a:gd name="connsiteX3" fmla="*/ 742950 w 742950"/>
                <a:gd name="connsiteY3" fmla="*/ 181652 h 282068"/>
                <a:gd name="connsiteX0" fmla="*/ 0 w 742950"/>
                <a:gd name="connsiteY0" fmla="*/ 112016 h 177020"/>
                <a:gd name="connsiteX1" fmla="*/ 355313 w 742950"/>
                <a:gd name="connsiteY1" fmla="*/ 3016 h 177020"/>
                <a:gd name="connsiteX2" fmla="*/ 514350 w 742950"/>
                <a:gd name="connsiteY2" fmla="*/ 175803 h 177020"/>
                <a:gd name="connsiteX3" fmla="*/ 742950 w 742950"/>
                <a:gd name="connsiteY3" fmla="*/ 80553 h 177020"/>
                <a:gd name="connsiteX0" fmla="*/ 0 w 742950"/>
                <a:gd name="connsiteY0" fmla="*/ 112264 h 181358"/>
                <a:gd name="connsiteX1" fmla="*/ 355313 w 742950"/>
                <a:gd name="connsiteY1" fmla="*/ 3264 h 181358"/>
                <a:gd name="connsiteX2" fmla="*/ 377811 w 742950"/>
                <a:gd name="connsiteY2" fmla="*/ 180188 h 181358"/>
                <a:gd name="connsiteX3" fmla="*/ 742950 w 742950"/>
                <a:gd name="connsiteY3" fmla="*/ 80801 h 181358"/>
                <a:gd name="connsiteX0" fmla="*/ 0 w 742950"/>
                <a:gd name="connsiteY0" fmla="*/ 119934 h 189261"/>
                <a:gd name="connsiteX1" fmla="*/ 400826 w 742950"/>
                <a:gd name="connsiteY1" fmla="*/ 2659 h 189261"/>
                <a:gd name="connsiteX2" fmla="*/ 377811 w 742950"/>
                <a:gd name="connsiteY2" fmla="*/ 187858 h 189261"/>
                <a:gd name="connsiteX3" fmla="*/ 742950 w 742950"/>
                <a:gd name="connsiteY3" fmla="*/ 88471 h 189261"/>
                <a:gd name="connsiteX0" fmla="*/ 0 w 752817"/>
                <a:gd name="connsiteY0" fmla="*/ 122863 h 188900"/>
                <a:gd name="connsiteX1" fmla="*/ 410693 w 752817"/>
                <a:gd name="connsiteY1" fmla="*/ 2298 h 188900"/>
                <a:gd name="connsiteX2" fmla="*/ 387678 w 752817"/>
                <a:gd name="connsiteY2" fmla="*/ 187497 h 188900"/>
                <a:gd name="connsiteX3" fmla="*/ 752817 w 752817"/>
                <a:gd name="connsiteY3" fmla="*/ 88110 h 188900"/>
                <a:gd name="connsiteX0" fmla="*/ 0 w 767448"/>
                <a:gd name="connsiteY0" fmla="*/ 139778 h 187527"/>
                <a:gd name="connsiteX1" fmla="*/ 425324 w 767448"/>
                <a:gd name="connsiteY1" fmla="*/ 925 h 187527"/>
                <a:gd name="connsiteX2" fmla="*/ 402309 w 767448"/>
                <a:gd name="connsiteY2" fmla="*/ 186124 h 187527"/>
                <a:gd name="connsiteX3" fmla="*/ 767448 w 767448"/>
                <a:gd name="connsiteY3" fmla="*/ 86737 h 187527"/>
                <a:gd name="connsiteX0" fmla="*/ 0 w 767448"/>
                <a:gd name="connsiteY0" fmla="*/ 140230 h 187979"/>
                <a:gd name="connsiteX1" fmla="*/ 425324 w 767448"/>
                <a:gd name="connsiteY1" fmla="*/ 1377 h 187979"/>
                <a:gd name="connsiteX2" fmla="*/ 402309 w 767448"/>
                <a:gd name="connsiteY2" fmla="*/ 186576 h 187979"/>
                <a:gd name="connsiteX3" fmla="*/ 767448 w 767448"/>
                <a:gd name="connsiteY3" fmla="*/ 87189 h 187979"/>
                <a:gd name="connsiteX0" fmla="*/ 0 w 767448"/>
                <a:gd name="connsiteY0" fmla="*/ 141802 h 189551"/>
                <a:gd name="connsiteX1" fmla="*/ 425324 w 767448"/>
                <a:gd name="connsiteY1" fmla="*/ 2949 h 189551"/>
                <a:gd name="connsiteX2" fmla="*/ 402309 w 767448"/>
                <a:gd name="connsiteY2" fmla="*/ 188148 h 189551"/>
                <a:gd name="connsiteX3" fmla="*/ 767448 w 767448"/>
                <a:gd name="connsiteY3" fmla="*/ 88761 h 189551"/>
                <a:gd name="connsiteX0" fmla="*/ 0 w 785736"/>
                <a:gd name="connsiteY0" fmla="*/ 154570 h 187689"/>
                <a:gd name="connsiteX1" fmla="*/ 443612 w 785736"/>
                <a:gd name="connsiteY1" fmla="*/ 1087 h 187689"/>
                <a:gd name="connsiteX2" fmla="*/ 420597 w 785736"/>
                <a:gd name="connsiteY2" fmla="*/ 186286 h 187689"/>
                <a:gd name="connsiteX3" fmla="*/ 785736 w 785736"/>
                <a:gd name="connsiteY3" fmla="*/ 86899 h 187689"/>
                <a:gd name="connsiteX0" fmla="*/ 0 w 785736"/>
                <a:gd name="connsiteY0" fmla="*/ 158688 h 191807"/>
                <a:gd name="connsiteX1" fmla="*/ 443612 w 785736"/>
                <a:gd name="connsiteY1" fmla="*/ 5205 h 191807"/>
                <a:gd name="connsiteX2" fmla="*/ 420597 w 785736"/>
                <a:gd name="connsiteY2" fmla="*/ 190404 h 191807"/>
                <a:gd name="connsiteX3" fmla="*/ 785736 w 785736"/>
                <a:gd name="connsiteY3" fmla="*/ 91017 h 191807"/>
                <a:gd name="connsiteX0" fmla="*/ 0 w 785736"/>
                <a:gd name="connsiteY0" fmla="*/ 182905 h 216024"/>
                <a:gd name="connsiteX1" fmla="*/ 443612 w 785736"/>
                <a:gd name="connsiteY1" fmla="*/ 29422 h 216024"/>
                <a:gd name="connsiteX2" fmla="*/ 420597 w 785736"/>
                <a:gd name="connsiteY2" fmla="*/ 214621 h 216024"/>
                <a:gd name="connsiteX3" fmla="*/ 785736 w 785736"/>
                <a:gd name="connsiteY3" fmla="*/ 115234 h 216024"/>
                <a:gd name="connsiteX0" fmla="*/ 0 w 785736"/>
                <a:gd name="connsiteY0" fmla="*/ 191488 h 224939"/>
                <a:gd name="connsiteX1" fmla="*/ 414351 w 785736"/>
                <a:gd name="connsiteY1" fmla="*/ 27032 h 224939"/>
                <a:gd name="connsiteX2" fmla="*/ 420597 w 785736"/>
                <a:gd name="connsiteY2" fmla="*/ 223204 h 224939"/>
                <a:gd name="connsiteX3" fmla="*/ 785736 w 785736"/>
                <a:gd name="connsiteY3" fmla="*/ 123817 h 224939"/>
                <a:gd name="connsiteX0" fmla="*/ 0 w 785736"/>
                <a:gd name="connsiteY0" fmla="*/ 191488 h 231591"/>
                <a:gd name="connsiteX1" fmla="*/ 414351 w 785736"/>
                <a:gd name="connsiteY1" fmla="*/ 27032 h 231591"/>
                <a:gd name="connsiteX2" fmla="*/ 420597 w 785736"/>
                <a:gd name="connsiteY2" fmla="*/ 223204 h 231591"/>
                <a:gd name="connsiteX3" fmla="*/ 785736 w 785736"/>
                <a:gd name="connsiteY3" fmla="*/ 123817 h 231591"/>
                <a:gd name="connsiteX0" fmla="*/ 0 w 785736"/>
                <a:gd name="connsiteY0" fmla="*/ 175798 h 325533"/>
                <a:gd name="connsiteX1" fmla="*/ 414351 w 785736"/>
                <a:gd name="connsiteY1" fmla="*/ 11342 h 325533"/>
                <a:gd name="connsiteX2" fmla="*/ 477722 w 785736"/>
                <a:gd name="connsiteY2" fmla="*/ 320667 h 325533"/>
                <a:gd name="connsiteX3" fmla="*/ 785736 w 785736"/>
                <a:gd name="connsiteY3" fmla="*/ 108127 h 325533"/>
                <a:gd name="connsiteX0" fmla="*/ 0 w 850737"/>
                <a:gd name="connsiteY0" fmla="*/ 175798 h 353276"/>
                <a:gd name="connsiteX1" fmla="*/ 414351 w 850737"/>
                <a:gd name="connsiteY1" fmla="*/ 11342 h 353276"/>
                <a:gd name="connsiteX2" fmla="*/ 477722 w 850737"/>
                <a:gd name="connsiteY2" fmla="*/ 320667 h 353276"/>
                <a:gd name="connsiteX3" fmla="*/ 850737 w 850737"/>
                <a:gd name="connsiteY3" fmla="*/ 342871 h 353276"/>
                <a:gd name="connsiteX0" fmla="*/ 0 w 850737"/>
                <a:gd name="connsiteY0" fmla="*/ 215082 h 392560"/>
                <a:gd name="connsiteX1" fmla="*/ 426289 w 850737"/>
                <a:gd name="connsiteY1" fmla="*/ 6135 h 392560"/>
                <a:gd name="connsiteX2" fmla="*/ 477722 w 850737"/>
                <a:gd name="connsiteY2" fmla="*/ 359951 h 392560"/>
                <a:gd name="connsiteX3" fmla="*/ 850737 w 850737"/>
                <a:gd name="connsiteY3" fmla="*/ 382155 h 392560"/>
                <a:gd name="connsiteX0" fmla="*/ 0 w 850737"/>
                <a:gd name="connsiteY0" fmla="*/ 222660 h 498987"/>
                <a:gd name="connsiteX1" fmla="*/ 426289 w 850737"/>
                <a:gd name="connsiteY1" fmla="*/ 13713 h 498987"/>
                <a:gd name="connsiteX2" fmla="*/ 425236 w 850737"/>
                <a:gd name="connsiteY2" fmla="*/ 490682 h 498987"/>
                <a:gd name="connsiteX3" fmla="*/ 850737 w 850737"/>
                <a:gd name="connsiteY3" fmla="*/ 389733 h 498987"/>
                <a:gd name="connsiteX0" fmla="*/ 0 w 850737"/>
                <a:gd name="connsiteY0" fmla="*/ 235781 h 512108"/>
                <a:gd name="connsiteX1" fmla="*/ 426289 w 850737"/>
                <a:gd name="connsiteY1" fmla="*/ 26834 h 512108"/>
                <a:gd name="connsiteX2" fmla="*/ 425236 w 850737"/>
                <a:gd name="connsiteY2" fmla="*/ 503803 h 512108"/>
                <a:gd name="connsiteX3" fmla="*/ 850737 w 850737"/>
                <a:gd name="connsiteY3" fmla="*/ 402854 h 512108"/>
                <a:gd name="connsiteX0" fmla="*/ 0 w 850737"/>
                <a:gd name="connsiteY0" fmla="*/ 218868 h 440284"/>
                <a:gd name="connsiteX1" fmla="*/ 426289 w 850737"/>
                <a:gd name="connsiteY1" fmla="*/ 9921 h 440284"/>
                <a:gd name="connsiteX2" fmla="*/ 433211 w 850737"/>
                <a:gd name="connsiteY2" fmla="*/ 426980 h 440284"/>
                <a:gd name="connsiteX3" fmla="*/ 850737 w 850737"/>
                <a:gd name="connsiteY3" fmla="*/ 385941 h 44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737" h="440284">
                  <a:moveTo>
                    <a:pt x="0" y="218868"/>
                  </a:moveTo>
                  <a:cubicBezTo>
                    <a:pt x="227342" y="28381"/>
                    <a:pt x="354087" y="-24764"/>
                    <a:pt x="426289" y="9921"/>
                  </a:cubicBezTo>
                  <a:cubicBezTo>
                    <a:pt x="498491" y="44606"/>
                    <a:pt x="360341" y="385246"/>
                    <a:pt x="433211" y="426980"/>
                  </a:cubicBezTo>
                  <a:cubicBezTo>
                    <a:pt x="506081" y="468714"/>
                    <a:pt x="814225" y="400228"/>
                    <a:pt x="850737" y="385941"/>
                  </a:cubicBezTo>
                </a:path>
              </a:pathLst>
            </a:custGeom>
            <a:ln w="38100">
              <a:solidFill>
                <a:srgbClr val="CF0D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F503FA7-E720-4B2D-8CE4-8D62C38589D8}"/>
              </a:ext>
            </a:extLst>
          </p:cNvPr>
          <p:cNvGrpSpPr/>
          <p:nvPr/>
        </p:nvGrpSpPr>
        <p:grpSpPr>
          <a:xfrm>
            <a:off x="0" y="1736437"/>
            <a:ext cx="12192000" cy="4271393"/>
            <a:chOff x="-2312971" y="1930801"/>
            <a:chExt cx="12183754" cy="401633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2B052981-49FE-43A8-8720-0F0EB90FD610}"/>
                </a:ext>
              </a:extLst>
            </p:cNvPr>
            <p:cNvSpPr/>
            <p:nvPr/>
          </p:nvSpPr>
          <p:spPr>
            <a:xfrm>
              <a:off x="-2312971" y="1930803"/>
              <a:ext cx="12183754" cy="4016328"/>
            </a:xfrm>
            <a:custGeom>
              <a:avLst/>
              <a:gdLst>
                <a:gd name="connsiteX0" fmla="*/ 0 w 9096375"/>
                <a:gd name="connsiteY0" fmla="*/ 2457450 h 2466975"/>
                <a:gd name="connsiteX1" fmla="*/ 6610350 w 9096375"/>
                <a:gd name="connsiteY1" fmla="*/ 2457450 h 2466975"/>
                <a:gd name="connsiteX2" fmla="*/ 6591300 w 9096375"/>
                <a:gd name="connsiteY2" fmla="*/ 2219325 h 2466975"/>
                <a:gd name="connsiteX3" fmla="*/ 6000750 w 9096375"/>
                <a:gd name="connsiteY3" fmla="*/ 1152525 h 2466975"/>
                <a:gd name="connsiteX4" fmla="*/ 6124575 w 9096375"/>
                <a:gd name="connsiteY4" fmla="*/ 1009650 h 2466975"/>
                <a:gd name="connsiteX5" fmla="*/ 6619875 w 9096375"/>
                <a:gd name="connsiteY5" fmla="*/ 1466850 h 2466975"/>
                <a:gd name="connsiteX6" fmla="*/ 6562725 w 9096375"/>
                <a:gd name="connsiteY6" fmla="*/ 0 h 2466975"/>
                <a:gd name="connsiteX7" fmla="*/ 6838950 w 9096375"/>
                <a:gd name="connsiteY7" fmla="*/ 9525 h 2466975"/>
                <a:gd name="connsiteX8" fmla="*/ 6905625 w 9096375"/>
                <a:gd name="connsiteY8" fmla="*/ 981075 h 2466975"/>
                <a:gd name="connsiteX9" fmla="*/ 7239000 w 9096375"/>
                <a:gd name="connsiteY9" fmla="*/ 981075 h 2466975"/>
                <a:gd name="connsiteX10" fmla="*/ 7629525 w 9096375"/>
                <a:gd name="connsiteY10" fmla="*/ 981075 h 2466975"/>
                <a:gd name="connsiteX11" fmla="*/ 7915275 w 9096375"/>
                <a:gd name="connsiteY11" fmla="*/ 981075 h 2466975"/>
                <a:gd name="connsiteX12" fmla="*/ 7896225 w 9096375"/>
                <a:gd name="connsiteY12" fmla="*/ 1781175 h 2466975"/>
                <a:gd name="connsiteX13" fmla="*/ 7658100 w 9096375"/>
                <a:gd name="connsiteY13" fmla="*/ 2466975 h 2466975"/>
                <a:gd name="connsiteX14" fmla="*/ 9096375 w 9096375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57493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553469 h 2562994"/>
                <a:gd name="connsiteX1" fmla="*/ 6592062 w 9144000"/>
                <a:gd name="connsiteY1" fmla="*/ 2560785 h 2562994"/>
                <a:gd name="connsiteX2" fmla="*/ 6591300 w 9144000"/>
                <a:gd name="connsiteY2" fmla="*/ 2315344 h 2562994"/>
                <a:gd name="connsiteX3" fmla="*/ 6000750 w 9144000"/>
                <a:gd name="connsiteY3" fmla="*/ 1248544 h 2562994"/>
                <a:gd name="connsiteX4" fmla="*/ 6197726 w 9144000"/>
                <a:gd name="connsiteY4" fmla="*/ 1080065 h 2562994"/>
                <a:gd name="connsiteX5" fmla="*/ 6619875 w 9144000"/>
                <a:gd name="connsiteY5" fmla="*/ 1562869 h 2562994"/>
                <a:gd name="connsiteX6" fmla="*/ 6562725 w 9144000"/>
                <a:gd name="connsiteY6" fmla="*/ 96019 h 2562994"/>
                <a:gd name="connsiteX7" fmla="*/ 6838950 w 9144000"/>
                <a:gd name="connsiteY7" fmla="*/ 105544 h 2562994"/>
                <a:gd name="connsiteX8" fmla="*/ 6905625 w 9144000"/>
                <a:gd name="connsiteY8" fmla="*/ 1077094 h 2562994"/>
                <a:gd name="connsiteX9" fmla="*/ 7239000 w 9144000"/>
                <a:gd name="connsiteY9" fmla="*/ 1077094 h 2562994"/>
                <a:gd name="connsiteX10" fmla="*/ 7629525 w 9144000"/>
                <a:gd name="connsiteY10" fmla="*/ 1077094 h 2562994"/>
                <a:gd name="connsiteX11" fmla="*/ 7915275 w 9144000"/>
                <a:gd name="connsiteY11" fmla="*/ 1077094 h 2562994"/>
                <a:gd name="connsiteX12" fmla="*/ 7896225 w 9144000"/>
                <a:gd name="connsiteY12" fmla="*/ 1877194 h 2562994"/>
                <a:gd name="connsiteX13" fmla="*/ 7658100 w 9144000"/>
                <a:gd name="connsiteY13" fmla="*/ 2562994 h 2562994"/>
                <a:gd name="connsiteX14" fmla="*/ 9144000 w 9144000"/>
                <a:gd name="connsiteY14" fmla="*/ 2562994 h 2562994"/>
                <a:gd name="connsiteX0" fmla="*/ 0 w 9144000"/>
                <a:gd name="connsiteY0" fmla="*/ 2613374 h 2622899"/>
                <a:gd name="connsiteX1" fmla="*/ 6592062 w 9144000"/>
                <a:gd name="connsiteY1" fmla="*/ 2620690 h 2622899"/>
                <a:gd name="connsiteX2" fmla="*/ 6591300 w 9144000"/>
                <a:gd name="connsiteY2" fmla="*/ 2375249 h 2622899"/>
                <a:gd name="connsiteX3" fmla="*/ 6000750 w 9144000"/>
                <a:gd name="connsiteY3" fmla="*/ 1308449 h 2622899"/>
                <a:gd name="connsiteX4" fmla="*/ 6197726 w 9144000"/>
                <a:gd name="connsiteY4" fmla="*/ 1139970 h 2622899"/>
                <a:gd name="connsiteX5" fmla="*/ 6619875 w 9144000"/>
                <a:gd name="connsiteY5" fmla="*/ 1622774 h 2622899"/>
                <a:gd name="connsiteX6" fmla="*/ 6562725 w 9144000"/>
                <a:gd name="connsiteY6" fmla="*/ 155924 h 2622899"/>
                <a:gd name="connsiteX7" fmla="*/ 6838950 w 9144000"/>
                <a:gd name="connsiteY7" fmla="*/ 165449 h 2622899"/>
                <a:gd name="connsiteX8" fmla="*/ 6905625 w 9144000"/>
                <a:gd name="connsiteY8" fmla="*/ 1136999 h 2622899"/>
                <a:gd name="connsiteX9" fmla="*/ 7239000 w 9144000"/>
                <a:gd name="connsiteY9" fmla="*/ 1136999 h 2622899"/>
                <a:gd name="connsiteX10" fmla="*/ 7629525 w 9144000"/>
                <a:gd name="connsiteY10" fmla="*/ 1136999 h 2622899"/>
                <a:gd name="connsiteX11" fmla="*/ 7915275 w 9144000"/>
                <a:gd name="connsiteY11" fmla="*/ 1136999 h 2622899"/>
                <a:gd name="connsiteX12" fmla="*/ 7896225 w 9144000"/>
                <a:gd name="connsiteY12" fmla="*/ 1937099 h 2622899"/>
                <a:gd name="connsiteX13" fmla="*/ 7658100 w 9144000"/>
                <a:gd name="connsiteY13" fmla="*/ 2622899 h 2622899"/>
                <a:gd name="connsiteX14" fmla="*/ 9144000 w 9144000"/>
                <a:gd name="connsiteY14" fmla="*/ 2622899 h 2622899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732165 w 9144000"/>
                <a:gd name="connsiteY11" fmla="*/ 854927 h 2635034"/>
                <a:gd name="connsiteX12" fmla="*/ 7922590 w 9144000"/>
                <a:gd name="connsiteY12" fmla="*/ 1167422 h 2635034"/>
                <a:gd name="connsiteX13" fmla="*/ 7877937 w 9144000"/>
                <a:gd name="connsiteY13" fmla="*/ 1945576 h 2635034"/>
                <a:gd name="connsiteX14" fmla="*/ 7658100 w 9144000"/>
                <a:gd name="connsiteY14" fmla="*/ 2635034 h 2635034"/>
                <a:gd name="connsiteX15" fmla="*/ 9144000 w 9144000"/>
                <a:gd name="connsiteY15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399324 w 9144000"/>
                <a:gd name="connsiteY10" fmla="*/ 792748 h 2635034"/>
                <a:gd name="connsiteX11" fmla="*/ 7625868 w 9144000"/>
                <a:gd name="connsiteY11" fmla="*/ 1178395 h 2635034"/>
                <a:gd name="connsiteX12" fmla="*/ 7732165 w 9144000"/>
                <a:gd name="connsiteY12" fmla="*/ 854927 h 2635034"/>
                <a:gd name="connsiteX13" fmla="*/ 7922590 w 9144000"/>
                <a:gd name="connsiteY13" fmla="*/ 1167422 h 2635034"/>
                <a:gd name="connsiteX14" fmla="*/ 7877937 w 9144000"/>
                <a:gd name="connsiteY14" fmla="*/ 1945576 h 2635034"/>
                <a:gd name="connsiteX15" fmla="*/ 7658100 w 9144000"/>
                <a:gd name="connsiteY15" fmla="*/ 2635034 h 2635034"/>
                <a:gd name="connsiteX16" fmla="*/ 9144000 w 9144000"/>
                <a:gd name="connsiteY16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56449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106715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4869712"/>
                <a:gd name="connsiteY0" fmla="*/ 2636141 h 2636599"/>
                <a:gd name="connsiteX1" fmla="*/ 2317774 w 4869712"/>
                <a:gd name="connsiteY1" fmla="*/ 2632825 h 2636599"/>
                <a:gd name="connsiteX2" fmla="*/ 2317012 w 4869712"/>
                <a:gd name="connsiteY2" fmla="*/ 2387384 h 2636599"/>
                <a:gd name="connsiteX3" fmla="*/ 1726462 w 4869712"/>
                <a:gd name="connsiteY3" fmla="*/ 1320584 h 2636599"/>
                <a:gd name="connsiteX4" fmla="*/ 1923438 w 4869712"/>
                <a:gd name="connsiteY4" fmla="*/ 1152105 h 2636599"/>
                <a:gd name="connsiteX5" fmla="*/ 2345587 w 4869712"/>
                <a:gd name="connsiteY5" fmla="*/ 1634909 h 2636599"/>
                <a:gd name="connsiteX6" fmla="*/ 2288437 w 4869712"/>
                <a:gd name="connsiteY6" fmla="*/ 168059 h 2636599"/>
                <a:gd name="connsiteX7" fmla="*/ 2564662 w 4869712"/>
                <a:gd name="connsiteY7" fmla="*/ 177584 h 2636599"/>
                <a:gd name="connsiteX8" fmla="*/ 2631337 w 4869712"/>
                <a:gd name="connsiteY8" fmla="*/ 1149134 h 2636599"/>
                <a:gd name="connsiteX9" fmla="*/ 2817796 w 4869712"/>
                <a:gd name="connsiteY9" fmla="*/ 723252 h 2636599"/>
                <a:gd name="connsiteX10" fmla="*/ 2986657 w 4869712"/>
                <a:gd name="connsiteY10" fmla="*/ 1152791 h 2636599"/>
                <a:gd name="connsiteX11" fmla="*/ 3172585 w 4869712"/>
                <a:gd name="connsiteY11" fmla="*/ 763487 h 2636599"/>
                <a:gd name="connsiteX12" fmla="*/ 3347922 w 4869712"/>
                <a:gd name="connsiteY12" fmla="*/ 1178395 h 2636599"/>
                <a:gd name="connsiteX13" fmla="*/ 3501768 w 4869712"/>
                <a:gd name="connsiteY13" fmla="*/ 840297 h 2636599"/>
                <a:gd name="connsiteX14" fmla="*/ 3648302 w 4869712"/>
                <a:gd name="connsiteY14" fmla="*/ 1167422 h 2636599"/>
                <a:gd name="connsiteX15" fmla="*/ 3640225 w 4869712"/>
                <a:gd name="connsiteY15" fmla="*/ 1945576 h 2636599"/>
                <a:gd name="connsiteX16" fmla="*/ 3523714 w 4869712"/>
                <a:gd name="connsiteY16" fmla="*/ 2317968 h 2636599"/>
                <a:gd name="connsiteX17" fmla="*/ 3449649 w 4869712"/>
                <a:gd name="connsiteY17" fmla="*/ 2635034 h 2636599"/>
                <a:gd name="connsiteX18" fmla="*/ 4869712 w 4869712"/>
                <a:gd name="connsiteY18" fmla="*/ 2635034 h 2636599"/>
                <a:gd name="connsiteX0" fmla="*/ 0 w 4869712"/>
                <a:gd name="connsiteY0" fmla="*/ 2636141 h 2636141"/>
                <a:gd name="connsiteX1" fmla="*/ 2317774 w 4869712"/>
                <a:gd name="connsiteY1" fmla="*/ 2632825 h 2636141"/>
                <a:gd name="connsiteX2" fmla="*/ 2317012 w 4869712"/>
                <a:gd name="connsiteY2" fmla="*/ 2387384 h 2636141"/>
                <a:gd name="connsiteX3" fmla="*/ 1726462 w 4869712"/>
                <a:gd name="connsiteY3" fmla="*/ 1320584 h 2636141"/>
                <a:gd name="connsiteX4" fmla="*/ 1923438 w 4869712"/>
                <a:gd name="connsiteY4" fmla="*/ 1152105 h 2636141"/>
                <a:gd name="connsiteX5" fmla="*/ 2345587 w 4869712"/>
                <a:gd name="connsiteY5" fmla="*/ 1634909 h 2636141"/>
                <a:gd name="connsiteX6" fmla="*/ 2288437 w 4869712"/>
                <a:gd name="connsiteY6" fmla="*/ 168059 h 2636141"/>
                <a:gd name="connsiteX7" fmla="*/ 2564662 w 4869712"/>
                <a:gd name="connsiteY7" fmla="*/ 177584 h 2636141"/>
                <a:gd name="connsiteX8" fmla="*/ 2631337 w 4869712"/>
                <a:gd name="connsiteY8" fmla="*/ 1149134 h 2636141"/>
                <a:gd name="connsiteX9" fmla="*/ 2817796 w 4869712"/>
                <a:gd name="connsiteY9" fmla="*/ 723252 h 2636141"/>
                <a:gd name="connsiteX10" fmla="*/ 2986657 w 4869712"/>
                <a:gd name="connsiteY10" fmla="*/ 1152791 h 2636141"/>
                <a:gd name="connsiteX11" fmla="*/ 3172585 w 4869712"/>
                <a:gd name="connsiteY11" fmla="*/ 763487 h 2636141"/>
                <a:gd name="connsiteX12" fmla="*/ 3347922 w 4869712"/>
                <a:gd name="connsiteY12" fmla="*/ 1178395 h 2636141"/>
                <a:gd name="connsiteX13" fmla="*/ 3501768 w 4869712"/>
                <a:gd name="connsiteY13" fmla="*/ 840297 h 2636141"/>
                <a:gd name="connsiteX14" fmla="*/ 3648302 w 4869712"/>
                <a:gd name="connsiteY14" fmla="*/ 1167422 h 2636141"/>
                <a:gd name="connsiteX15" fmla="*/ 3640225 w 4869712"/>
                <a:gd name="connsiteY15" fmla="*/ 1945576 h 2636141"/>
                <a:gd name="connsiteX16" fmla="*/ 3523714 w 4869712"/>
                <a:gd name="connsiteY16" fmla="*/ 2317968 h 2636141"/>
                <a:gd name="connsiteX17" fmla="*/ 3449649 w 4869712"/>
                <a:gd name="connsiteY17" fmla="*/ 2635034 h 2636141"/>
                <a:gd name="connsiteX18" fmla="*/ 4869712 w 4869712"/>
                <a:gd name="connsiteY18" fmla="*/ 2635034 h 2636141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113906 w 4005423"/>
                <a:gd name="connsiteY0" fmla="*/ 2668039 h 2670195"/>
                <a:gd name="connsiteX1" fmla="*/ 1453485 w 4005423"/>
                <a:gd name="connsiteY1" fmla="*/ 2632825 h 2670195"/>
                <a:gd name="connsiteX2" fmla="*/ 1452723 w 4005423"/>
                <a:gd name="connsiteY2" fmla="*/ 2387384 h 2670195"/>
                <a:gd name="connsiteX3" fmla="*/ 862173 w 4005423"/>
                <a:gd name="connsiteY3" fmla="*/ 1320584 h 2670195"/>
                <a:gd name="connsiteX4" fmla="*/ 1059149 w 4005423"/>
                <a:gd name="connsiteY4" fmla="*/ 1152105 h 2670195"/>
                <a:gd name="connsiteX5" fmla="*/ 1481298 w 4005423"/>
                <a:gd name="connsiteY5" fmla="*/ 1634909 h 2670195"/>
                <a:gd name="connsiteX6" fmla="*/ 1424148 w 4005423"/>
                <a:gd name="connsiteY6" fmla="*/ 168059 h 2670195"/>
                <a:gd name="connsiteX7" fmla="*/ 1700373 w 4005423"/>
                <a:gd name="connsiteY7" fmla="*/ 177584 h 2670195"/>
                <a:gd name="connsiteX8" fmla="*/ 1767048 w 4005423"/>
                <a:gd name="connsiteY8" fmla="*/ 1149134 h 2670195"/>
                <a:gd name="connsiteX9" fmla="*/ 1953507 w 4005423"/>
                <a:gd name="connsiteY9" fmla="*/ 723252 h 2670195"/>
                <a:gd name="connsiteX10" fmla="*/ 2122368 w 4005423"/>
                <a:gd name="connsiteY10" fmla="*/ 1152791 h 2670195"/>
                <a:gd name="connsiteX11" fmla="*/ 2308296 w 4005423"/>
                <a:gd name="connsiteY11" fmla="*/ 763487 h 2670195"/>
                <a:gd name="connsiteX12" fmla="*/ 2483633 w 4005423"/>
                <a:gd name="connsiteY12" fmla="*/ 1178395 h 2670195"/>
                <a:gd name="connsiteX13" fmla="*/ 2637479 w 4005423"/>
                <a:gd name="connsiteY13" fmla="*/ 840297 h 2670195"/>
                <a:gd name="connsiteX14" fmla="*/ 2784013 w 4005423"/>
                <a:gd name="connsiteY14" fmla="*/ 1167422 h 2670195"/>
                <a:gd name="connsiteX15" fmla="*/ 2775936 w 4005423"/>
                <a:gd name="connsiteY15" fmla="*/ 1945576 h 2670195"/>
                <a:gd name="connsiteX16" fmla="*/ 2659425 w 4005423"/>
                <a:gd name="connsiteY16" fmla="*/ 2317968 h 2670195"/>
                <a:gd name="connsiteX17" fmla="*/ 2585360 w 4005423"/>
                <a:gd name="connsiteY17" fmla="*/ 2635034 h 2670195"/>
                <a:gd name="connsiteX18" fmla="*/ 4005423 w 4005423"/>
                <a:gd name="connsiteY18" fmla="*/ 2635034 h 2670195"/>
                <a:gd name="connsiteX0" fmla="*/ 479716 w 3701381"/>
                <a:gd name="connsiteY0" fmla="*/ 3072076 h 3072352"/>
                <a:gd name="connsiteX1" fmla="*/ 1149443 w 3701381"/>
                <a:gd name="connsiteY1" fmla="*/ 2632825 h 3072352"/>
                <a:gd name="connsiteX2" fmla="*/ 1148681 w 3701381"/>
                <a:gd name="connsiteY2" fmla="*/ 2387384 h 3072352"/>
                <a:gd name="connsiteX3" fmla="*/ 558131 w 3701381"/>
                <a:gd name="connsiteY3" fmla="*/ 1320584 h 3072352"/>
                <a:gd name="connsiteX4" fmla="*/ 755107 w 3701381"/>
                <a:gd name="connsiteY4" fmla="*/ 1152105 h 3072352"/>
                <a:gd name="connsiteX5" fmla="*/ 1177256 w 3701381"/>
                <a:gd name="connsiteY5" fmla="*/ 1634909 h 3072352"/>
                <a:gd name="connsiteX6" fmla="*/ 1120106 w 3701381"/>
                <a:gd name="connsiteY6" fmla="*/ 168059 h 3072352"/>
                <a:gd name="connsiteX7" fmla="*/ 1396331 w 3701381"/>
                <a:gd name="connsiteY7" fmla="*/ 177584 h 3072352"/>
                <a:gd name="connsiteX8" fmla="*/ 1463006 w 3701381"/>
                <a:gd name="connsiteY8" fmla="*/ 1149134 h 3072352"/>
                <a:gd name="connsiteX9" fmla="*/ 1649465 w 3701381"/>
                <a:gd name="connsiteY9" fmla="*/ 723252 h 3072352"/>
                <a:gd name="connsiteX10" fmla="*/ 1818326 w 3701381"/>
                <a:gd name="connsiteY10" fmla="*/ 1152791 h 3072352"/>
                <a:gd name="connsiteX11" fmla="*/ 2004254 w 3701381"/>
                <a:gd name="connsiteY11" fmla="*/ 763487 h 3072352"/>
                <a:gd name="connsiteX12" fmla="*/ 2179591 w 3701381"/>
                <a:gd name="connsiteY12" fmla="*/ 1178395 h 3072352"/>
                <a:gd name="connsiteX13" fmla="*/ 2333437 w 3701381"/>
                <a:gd name="connsiteY13" fmla="*/ 840297 h 3072352"/>
                <a:gd name="connsiteX14" fmla="*/ 2479971 w 3701381"/>
                <a:gd name="connsiteY14" fmla="*/ 1167422 h 3072352"/>
                <a:gd name="connsiteX15" fmla="*/ 2471894 w 3701381"/>
                <a:gd name="connsiteY15" fmla="*/ 1945576 h 3072352"/>
                <a:gd name="connsiteX16" fmla="*/ 2355383 w 3701381"/>
                <a:gd name="connsiteY16" fmla="*/ 2317968 h 3072352"/>
                <a:gd name="connsiteX17" fmla="*/ 2281318 w 3701381"/>
                <a:gd name="connsiteY17" fmla="*/ 2635034 h 3072352"/>
                <a:gd name="connsiteX18" fmla="*/ 3701381 w 3701381"/>
                <a:gd name="connsiteY18" fmla="*/ 2635034 h 3072352"/>
                <a:gd name="connsiteX0" fmla="*/ 609558 w 3831223"/>
                <a:gd name="connsiteY0" fmla="*/ 3072076 h 3072076"/>
                <a:gd name="connsiteX1" fmla="*/ 1279285 w 3831223"/>
                <a:gd name="connsiteY1" fmla="*/ 2632825 h 3072076"/>
                <a:gd name="connsiteX2" fmla="*/ 1278523 w 3831223"/>
                <a:gd name="connsiteY2" fmla="*/ 2387384 h 3072076"/>
                <a:gd name="connsiteX3" fmla="*/ 687973 w 3831223"/>
                <a:gd name="connsiteY3" fmla="*/ 1320584 h 3072076"/>
                <a:gd name="connsiteX4" fmla="*/ 884949 w 3831223"/>
                <a:gd name="connsiteY4" fmla="*/ 1152105 h 3072076"/>
                <a:gd name="connsiteX5" fmla="*/ 1307098 w 3831223"/>
                <a:gd name="connsiteY5" fmla="*/ 1634909 h 3072076"/>
                <a:gd name="connsiteX6" fmla="*/ 1249948 w 3831223"/>
                <a:gd name="connsiteY6" fmla="*/ 168059 h 3072076"/>
                <a:gd name="connsiteX7" fmla="*/ 1526173 w 3831223"/>
                <a:gd name="connsiteY7" fmla="*/ 177584 h 3072076"/>
                <a:gd name="connsiteX8" fmla="*/ 1592848 w 3831223"/>
                <a:gd name="connsiteY8" fmla="*/ 1149134 h 3072076"/>
                <a:gd name="connsiteX9" fmla="*/ 1779307 w 3831223"/>
                <a:gd name="connsiteY9" fmla="*/ 723252 h 3072076"/>
                <a:gd name="connsiteX10" fmla="*/ 1948168 w 3831223"/>
                <a:gd name="connsiteY10" fmla="*/ 1152791 h 3072076"/>
                <a:gd name="connsiteX11" fmla="*/ 2134096 w 3831223"/>
                <a:gd name="connsiteY11" fmla="*/ 763487 h 3072076"/>
                <a:gd name="connsiteX12" fmla="*/ 2309433 w 3831223"/>
                <a:gd name="connsiteY12" fmla="*/ 1178395 h 3072076"/>
                <a:gd name="connsiteX13" fmla="*/ 2463279 w 3831223"/>
                <a:gd name="connsiteY13" fmla="*/ 840297 h 3072076"/>
                <a:gd name="connsiteX14" fmla="*/ 2609813 w 3831223"/>
                <a:gd name="connsiteY14" fmla="*/ 1167422 h 3072076"/>
                <a:gd name="connsiteX15" fmla="*/ 2601736 w 3831223"/>
                <a:gd name="connsiteY15" fmla="*/ 1945576 h 3072076"/>
                <a:gd name="connsiteX16" fmla="*/ 2485225 w 3831223"/>
                <a:gd name="connsiteY16" fmla="*/ 2317968 h 3072076"/>
                <a:gd name="connsiteX17" fmla="*/ 2411160 w 3831223"/>
                <a:gd name="connsiteY17" fmla="*/ 2635034 h 3072076"/>
                <a:gd name="connsiteX18" fmla="*/ 3831223 w 3831223"/>
                <a:gd name="connsiteY18" fmla="*/ 2635034 h 3072076"/>
                <a:gd name="connsiteX0" fmla="*/ 111732 w 4715630"/>
                <a:gd name="connsiteY0" fmla="*/ 3274095 h 3274095"/>
                <a:gd name="connsiteX1" fmla="*/ 2163692 w 4715630"/>
                <a:gd name="connsiteY1" fmla="*/ 2632825 h 3274095"/>
                <a:gd name="connsiteX2" fmla="*/ 2162930 w 4715630"/>
                <a:gd name="connsiteY2" fmla="*/ 2387384 h 3274095"/>
                <a:gd name="connsiteX3" fmla="*/ 1572380 w 4715630"/>
                <a:gd name="connsiteY3" fmla="*/ 1320584 h 3274095"/>
                <a:gd name="connsiteX4" fmla="*/ 1769356 w 4715630"/>
                <a:gd name="connsiteY4" fmla="*/ 1152105 h 3274095"/>
                <a:gd name="connsiteX5" fmla="*/ 2191505 w 4715630"/>
                <a:gd name="connsiteY5" fmla="*/ 1634909 h 3274095"/>
                <a:gd name="connsiteX6" fmla="*/ 2134355 w 4715630"/>
                <a:gd name="connsiteY6" fmla="*/ 168059 h 3274095"/>
                <a:gd name="connsiteX7" fmla="*/ 2410580 w 4715630"/>
                <a:gd name="connsiteY7" fmla="*/ 177584 h 3274095"/>
                <a:gd name="connsiteX8" fmla="*/ 2477255 w 4715630"/>
                <a:gd name="connsiteY8" fmla="*/ 1149134 h 3274095"/>
                <a:gd name="connsiteX9" fmla="*/ 2663714 w 4715630"/>
                <a:gd name="connsiteY9" fmla="*/ 723252 h 3274095"/>
                <a:gd name="connsiteX10" fmla="*/ 2832575 w 4715630"/>
                <a:gd name="connsiteY10" fmla="*/ 1152791 h 3274095"/>
                <a:gd name="connsiteX11" fmla="*/ 3018503 w 4715630"/>
                <a:gd name="connsiteY11" fmla="*/ 763487 h 3274095"/>
                <a:gd name="connsiteX12" fmla="*/ 3193840 w 4715630"/>
                <a:gd name="connsiteY12" fmla="*/ 1178395 h 3274095"/>
                <a:gd name="connsiteX13" fmla="*/ 3347686 w 4715630"/>
                <a:gd name="connsiteY13" fmla="*/ 840297 h 3274095"/>
                <a:gd name="connsiteX14" fmla="*/ 3494220 w 4715630"/>
                <a:gd name="connsiteY14" fmla="*/ 1167422 h 3274095"/>
                <a:gd name="connsiteX15" fmla="*/ 3486143 w 4715630"/>
                <a:gd name="connsiteY15" fmla="*/ 1945576 h 3274095"/>
                <a:gd name="connsiteX16" fmla="*/ 3369632 w 4715630"/>
                <a:gd name="connsiteY16" fmla="*/ 2317968 h 3274095"/>
                <a:gd name="connsiteX17" fmla="*/ 3295567 w 4715630"/>
                <a:gd name="connsiteY17" fmla="*/ 2635034 h 3274095"/>
                <a:gd name="connsiteX18" fmla="*/ 4715630 w 4715630"/>
                <a:gd name="connsiteY18" fmla="*/ 2635034 h 3274095"/>
                <a:gd name="connsiteX0" fmla="*/ 0 w 4603898"/>
                <a:gd name="connsiteY0" fmla="*/ 3274095 h 3274095"/>
                <a:gd name="connsiteX1" fmla="*/ 2051960 w 4603898"/>
                <a:gd name="connsiteY1" fmla="*/ 2632825 h 3274095"/>
                <a:gd name="connsiteX2" fmla="*/ 2051198 w 4603898"/>
                <a:gd name="connsiteY2" fmla="*/ 2387384 h 3274095"/>
                <a:gd name="connsiteX3" fmla="*/ 1460648 w 4603898"/>
                <a:gd name="connsiteY3" fmla="*/ 1320584 h 3274095"/>
                <a:gd name="connsiteX4" fmla="*/ 1657624 w 4603898"/>
                <a:gd name="connsiteY4" fmla="*/ 1152105 h 3274095"/>
                <a:gd name="connsiteX5" fmla="*/ 2079773 w 4603898"/>
                <a:gd name="connsiteY5" fmla="*/ 1634909 h 3274095"/>
                <a:gd name="connsiteX6" fmla="*/ 2022623 w 4603898"/>
                <a:gd name="connsiteY6" fmla="*/ 168059 h 3274095"/>
                <a:gd name="connsiteX7" fmla="*/ 2298848 w 4603898"/>
                <a:gd name="connsiteY7" fmla="*/ 177584 h 3274095"/>
                <a:gd name="connsiteX8" fmla="*/ 2365523 w 4603898"/>
                <a:gd name="connsiteY8" fmla="*/ 1149134 h 3274095"/>
                <a:gd name="connsiteX9" fmla="*/ 2551982 w 4603898"/>
                <a:gd name="connsiteY9" fmla="*/ 723252 h 3274095"/>
                <a:gd name="connsiteX10" fmla="*/ 2720843 w 4603898"/>
                <a:gd name="connsiteY10" fmla="*/ 1152791 h 3274095"/>
                <a:gd name="connsiteX11" fmla="*/ 2906771 w 4603898"/>
                <a:gd name="connsiteY11" fmla="*/ 763487 h 3274095"/>
                <a:gd name="connsiteX12" fmla="*/ 3082108 w 4603898"/>
                <a:gd name="connsiteY12" fmla="*/ 1178395 h 3274095"/>
                <a:gd name="connsiteX13" fmla="*/ 3235954 w 4603898"/>
                <a:gd name="connsiteY13" fmla="*/ 840297 h 3274095"/>
                <a:gd name="connsiteX14" fmla="*/ 3382488 w 4603898"/>
                <a:gd name="connsiteY14" fmla="*/ 1167422 h 3274095"/>
                <a:gd name="connsiteX15" fmla="*/ 3374411 w 4603898"/>
                <a:gd name="connsiteY15" fmla="*/ 1945576 h 3274095"/>
                <a:gd name="connsiteX16" fmla="*/ 3257900 w 4603898"/>
                <a:gd name="connsiteY16" fmla="*/ 2317968 h 3274095"/>
                <a:gd name="connsiteX17" fmla="*/ 3183835 w 4603898"/>
                <a:gd name="connsiteY17" fmla="*/ 2635034 h 3274095"/>
                <a:gd name="connsiteX18" fmla="*/ 4603898 w 4603898"/>
                <a:gd name="connsiteY18" fmla="*/ 2635034 h 3274095"/>
                <a:gd name="connsiteX0" fmla="*/ 58169 w 4130439"/>
                <a:gd name="connsiteY0" fmla="*/ 2678672 h 2678672"/>
                <a:gd name="connsiteX1" fmla="*/ 1578501 w 4130439"/>
                <a:gd name="connsiteY1" fmla="*/ 2632825 h 2678672"/>
                <a:gd name="connsiteX2" fmla="*/ 1577739 w 4130439"/>
                <a:gd name="connsiteY2" fmla="*/ 2387384 h 2678672"/>
                <a:gd name="connsiteX3" fmla="*/ 987189 w 4130439"/>
                <a:gd name="connsiteY3" fmla="*/ 1320584 h 2678672"/>
                <a:gd name="connsiteX4" fmla="*/ 1184165 w 4130439"/>
                <a:gd name="connsiteY4" fmla="*/ 1152105 h 2678672"/>
                <a:gd name="connsiteX5" fmla="*/ 1606314 w 4130439"/>
                <a:gd name="connsiteY5" fmla="*/ 1634909 h 2678672"/>
                <a:gd name="connsiteX6" fmla="*/ 1549164 w 4130439"/>
                <a:gd name="connsiteY6" fmla="*/ 168059 h 2678672"/>
                <a:gd name="connsiteX7" fmla="*/ 1825389 w 4130439"/>
                <a:gd name="connsiteY7" fmla="*/ 177584 h 2678672"/>
                <a:gd name="connsiteX8" fmla="*/ 1892064 w 4130439"/>
                <a:gd name="connsiteY8" fmla="*/ 1149134 h 2678672"/>
                <a:gd name="connsiteX9" fmla="*/ 2078523 w 4130439"/>
                <a:gd name="connsiteY9" fmla="*/ 723252 h 2678672"/>
                <a:gd name="connsiteX10" fmla="*/ 2247384 w 4130439"/>
                <a:gd name="connsiteY10" fmla="*/ 1152791 h 2678672"/>
                <a:gd name="connsiteX11" fmla="*/ 2433312 w 4130439"/>
                <a:gd name="connsiteY11" fmla="*/ 763487 h 2678672"/>
                <a:gd name="connsiteX12" fmla="*/ 2608649 w 4130439"/>
                <a:gd name="connsiteY12" fmla="*/ 1178395 h 2678672"/>
                <a:gd name="connsiteX13" fmla="*/ 2762495 w 4130439"/>
                <a:gd name="connsiteY13" fmla="*/ 840297 h 2678672"/>
                <a:gd name="connsiteX14" fmla="*/ 2909029 w 4130439"/>
                <a:gd name="connsiteY14" fmla="*/ 1167422 h 2678672"/>
                <a:gd name="connsiteX15" fmla="*/ 2900952 w 4130439"/>
                <a:gd name="connsiteY15" fmla="*/ 1945576 h 2678672"/>
                <a:gd name="connsiteX16" fmla="*/ 2784441 w 4130439"/>
                <a:gd name="connsiteY16" fmla="*/ 2317968 h 2678672"/>
                <a:gd name="connsiteX17" fmla="*/ 2710376 w 4130439"/>
                <a:gd name="connsiteY17" fmla="*/ 2635034 h 2678672"/>
                <a:gd name="connsiteX18" fmla="*/ 4130439 w 4130439"/>
                <a:gd name="connsiteY18" fmla="*/ 2635034 h 2678672"/>
                <a:gd name="connsiteX0" fmla="*/ 31727 w 4189058"/>
                <a:gd name="connsiteY0" fmla="*/ 2678672 h 2678672"/>
                <a:gd name="connsiteX1" fmla="*/ 1637120 w 4189058"/>
                <a:gd name="connsiteY1" fmla="*/ 2632825 h 2678672"/>
                <a:gd name="connsiteX2" fmla="*/ 1636358 w 4189058"/>
                <a:gd name="connsiteY2" fmla="*/ 2387384 h 2678672"/>
                <a:gd name="connsiteX3" fmla="*/ 1045808 w 4189058"/>
                <a:gd name="connsiteY3" fmla="*/ 1320584 h 2678672"/>
                <a:gd name="connsiteX4" fmla="*/ 1242784 w 4189058"/>
                <a:gd name="connsiteY4" fmla="*/ 1152105 h 2678672"/>
                <a:gd name="connsiteX5" fmla="*/ 1664933 w 4189058"/>
                <a:gd name="connsiteY5" fmla="*/ 1634909 h 2678672"/>
                <a:gd name="connsiteX6" fmla="*/ 1607783 w 4189058"/>
                <a:gd name="connsiteY6" fmla="*/ 168059 h 2678672"/>
                <a:gd name="connsiteX7" fmla="*/ 1884008 w 4189058"/>
                <a:gd name="connsiteY7" fmla="*/ 177584 h 2678672"/>
                <a:gd name="connsiteX8" fmla="*/ 1950683 w 4189058"/>
                <a:gd name="connsiteY8" fmla="*/ 1149134 h 2678672"/>
                <a:gd name="connsiteX9" fmla="*/ 2137142 w 4189058"/>
                <a:gd name="connsiteY9" fmla="*/ 723252 h 2678672"/>
                <a:gd name="connsiteX10" fmla="*/ 2306003 w 4189058"/>
                <a:gd name="connsiteY10" fmla="*/ 1152791 h 2678672"/>
                <a:gd name="connsiteX11" fmla="*/ 2491931 w 4189058"/>
                <a:gd name="connsiteY11" fmla="*/ 763487 h 2678672"/>
                <a:gd name="connsiteX12" fmla="*/ 2667268 w 4189058"/>
                <a:gd name="connsiteY12" fmla="*/ 1178395 h 2678672"/>
                <a:gd name="connsiteX13" fmla="*/ 2821114 w 4189058"/>
                <a:gd name="connsiteY13" fmla="*/ 840297 h 2678672"/>
                <a:gd name="connsiteX14" fmla="*/ 2967648 w 4189058"/>
                <a:gd name="connsiteY14" fmla="*/ 1167422 h 2678672"/>
                <a:gd name="connsiteX15" fmla="*/ 2959571 w 4189058"/>
                <a:gd name="connsiteY15" fmla="*/ 1945576 h 2678672"/>
                <a:gd name="connsiteX16" fmla="*/ 2843060 w 4189058"/>
                <a:gd name="connsiteY16" fmla="*/ 2317968 h 2678672"/>
                <a:gd name="connsiteX17" fmla="*/ 2768995 w 4189058"/>
                <a:gd name="connsiteY17" fmla="*/ 2635034 h 2678672"/>
                <a:gd name="connsiteX18" fmla="*/ 4189058 w 4189058"/>
                <a:gd name="connsiteY18" fmla="*/ 2635034 h 2678672"/>
                <a:gd name="connsiteX0" fmla="*/ 231463 w 3899696"/>
                <a:gd name="connsiteY0" fmla="*/ 2636142 h 2636142"/>
                <a:gd name="connsiteX1" fmla="*/ 1347758 w 3899696"/>
                <a:gd name="connsiteY1" fmla="*/ 2632825 h 2636142"/>
                <a:gd name="connsiteX2" fmla="*/ 1346996 w 3899696"/>
                <a:gd name="connsiteY2" fmla="*/ 2387384 h 2636142"/>
                <a:gd name="connsiteX3" fmla="*/ 756446 w 3899696"/>
                <a:gd name="connsiteY3" fmla="*/ 1320584 h 2636142"/>
                <a:gd name="connsiteX4" fmla="*/ 953422 w 3899696"/>
                <a:gd name="connsiteY4" fmla="*/ 1152105 h 2636142"/>
                <a:gd name="connsiteX5" fmla="*/ 1375571 w 3899696"/>
                <a:gd name="connsiteY5" fmla="*/ 1634909 h 2636142"/>
                <a:gd name="connsiteX6" fmla="*/ 1318421 w 3899696"/>
                <a:gd name="connsiteY6" fmla="*/ 168059 h 2636142"/>
                <a:gd name="connsiteX7" fmla="*/ 1594646 w 3899696"/>
                <a:gd name="connsiteY7" fmla="*/ 177584 h 2636142"/>
                <a:gd name="connsiteX8" fmla="*/ 1661321 w 3899696"/>
                <a:gd name="connsiteY8" fmla="*/ 1149134 h 2636142"/>
                <a:gd name="connsiteX9" fmla="*/ 1847780 w 3899696"/>
                <a:gd name="connsiteY9" fmla="*/ 723252 h 2636142"/>
                <a:gd name="connsiteX10" fmla="*/ 2016641 w 3899696"/>
                <a:gd name="connsiteY10" fmla="*/ 1152791 h 2636142"/>
                <a:gd name="connsiteX11" fmla="*/ 2202569 w 3899696"/>
                <a:gd name="connsiteY11" fmla="*/ 763487 h 2636142"/>
                <a:gd name="connsiteX12" fmla="*/ 2377906 w 3899696"/>
                <a:gd name="connsiteY12" fmla="*/ 1178395 h 2636142"/>
                <a:gd name="connsiteX13" fmla="*/ 2531752 w 3899696"/>
                <a:gd name="connsiteY13" fmla="*/ 840297 h 2636142"/>
                <a:gd name="connsiteX14" fmla="*/ 2678286 w 3899696"/>
                <a:gd name="connsiteY14" fmla="*/ 1167422 h 2636142"/>
                <a:gd name="connsiteX15" fmla="*/ 2670209 w 3899696"/>
                <a:gd name="connsiteY15" fmla="*/ 1945576 h 2636142"/>
                <a:gd name="connsiteX16" fmla="*/ 2553698 w 3899696"/>
                <a:gd name="connsiteY16" fmla="*/ 2317968 h 2636142"/>
                <a:gd name="connsiteX17" fmla="*/ 2479633 w 3899696"/>
                <a:gd name="connsiteY17" fmla="*/ 2635034 h 2636142"/>
                <a:gd name="connsiteX18" fmla="*/ 3899696 w 3899696"/>
                <a:gd name="connsiteY18" fmla="*/ 2635034 h 2636142"/>
                <a:gd name="connsiteX0" fmla="*/ 0 w 3668233"/>
                <a:gd name="connsiteY0" fmla="*/ 2636142 h 2636142"/>
                <a:gd name="connsiteX1" fmla="*/ 1116295 w 3668233"/>
                <a:gd name="connsiteY1" fmla="*/ 2632825 h 2636142"/>
                <a:gd name="connsiteX2" fmla="*/ 1115533 w 3668233"/>
                <a:gd name="connsiteY2" fmla="*/ 2387384 h 2636142"/>
                <a:gd name="connsiteX3" fmla="*/ 524983 w 3668233"/>
                <a:gd name="connsiteY3" fmla="*/ 1320584 h 2636142"/>
                <a:gd name="connsiteX4" fmla="*/ 721959 w 3668233"/>
                <a:gd name="connsiteY4" fmla="*/ 1152105 h 2636142"/>
                <a:gd name="connsiteX5" fmla="*/ 1144108 w 3668233"/>
                <a:gd name="connsiteY5" fmla="*/ 1634909 h 2636142"/>
                <a:gd name="connsiteX6" fmla="*/ 1086958 w 3668233"/>
                <a:gd name="connsiteY6" fmla="*/ 168059 h 2636142"/>
                <a:gd name="connsiteX7" fmla="*/ 1363183 w 3668233"/>
                <a:gd name="connsiteY7" fmla="*/ 177584 h 2636142"/>
                <a:gd name="connsiteX8" fmla="*/ 1429858 w 3668233"/>
                <a:gd name="connsiteY8" fmla="*/ 1149134 h 2636142"/>
                <a:gd name="connsiteX9" fmla="*/ 1616317 w 3668233"/>
                <a:gd name="connsiteY9" fmla="*/ 723252 h 2636142"/>
                <a:gd name="connsiteX10" fmla="*/ 1785178 w 3668233"/>
                <a:gd name="connsiteY10" fmla="*/ 1152791 h 2636142"/>
                <a:gd name="connsiteX11" fmla="*/ 1971106 w 3668233"/>
                <a:gd name="connsiteY11" fmla="*/ 763487 h 2636142"/>
                <a:gd name="connsiteX12" fmla="*/ 2146443 w 3668233"/>
                <a:gd name="connsiteY12" fmla="*/ 1178395 h 2636142"/>
                <a:gd name="connsiteX13" fmla="*/ 2300289 w 3668233"/>
                <a:gd name="connsiteY13" fmla="*/ 840297 h 2636142"/>
                <a:gd name="connsiteX14" fmla="*/ 2446823 w 3668233"/>
                <a:gd name="connsiteY14" fmla="*/ 1167422 h 2636142"/>
                <a:gd name="connsiteX15" fmla="*/ 2438746 w 3668233"/>
                <a:gd name="connsiteY15" fmla="*/ 1945576 h 2636142"/>
                <a:gd name="connsiteX16" fmla="*/ 2322235 w 3668233"/>
                <a:gd name="connsiteY16" fmla="*/ 2317968 h 2636142"/>
                <a:gd name="connsiteX17" fmla="*/ 2248170 w 3668233"/>
                <a:gd name="connsiteY17" fmla="*/ 2635034 h 2636142"/>
                <a:gd name="connsiteX18" fmla="*/ 3668233 w 3668233"/>
                <a:gd name="connsiteY18" fmla="*/ 2635034 h 2636142"/>
                <a:gd name="connsiteX0" fmla="*/ 357493 w 3207019"/>
                <a:gd name="connsiteY0" fmla="*/ 2636142 h 2636142"/>
                <a:gd name="connsiteX1" fmla="*/ 655081 w 3207019"/>
                <a:gd name="connsiteY1" fmla="*/ 2632825 h 2636142"/>
                <a:gd name="connsiteX2" fmla="*/ 654319 w 3207019"/>
                <a:gd name="connsiteY2" fmla="*/ 2387384 h 2636142"/>
                <a:gd name="connsiteX3" fmla="*/ 63769 w 3207019"/>
                <a:gd name="connsiteY3" fmla="*/ 1320584 h 2636142"/>
                <a:gd name="connsiteX4" fmla="*/ 260745 w 3207019"/>
                <a:gd name="connsiteY4" fmla="*/ 1152105 h 2636142"/>
                <a:gd name="connsiteX5" fmla="*/ 682894 w 3207019"/>
                <a:gd name="connsiteY5" fmla="*/ 1634909 h 2636142"/>
                <a:gd name="connsiteX6" fmla="*/ 625744 w 3207019"/>
                <a:gd name="connsiteY6" fmla="*/ 168059 h 2636142"/>
                <a:gd name="connsiteX7" fmla="*/ 901969 w 3207019"/>
                <a:gd name="connsiteY7" fmla="*/ 177584 h 2636142"/>
                <a:gd name="connsiteX8" fmla="*/ 968644 w 3207019"/>
                <a:gd name="connsiteY8" fmla="*/ 1149134 h 2636142"/>
                <a:gd name="connsiteX9" fmla="*/ 1155103 w 3207019"/>
                <a:gd name="connsiteY9" fmla="*/ 723252 h 2636142"/>
                <a:gd name="connsiteX10" fmla="*/ 1323964 w 3207019"/>
                <a:gd name="connsiteY10" fmla="*/ 1152791 h 2636142"/>
                <a:gd name="connsiteX11" fmla="*/ 1509892 w 3207019"/>
                <a:gd name="connsiteY11" fmla="*/ 763487 h 2636142"/>
                <a:gd name="connsiteX12" fmla="*/ 1685229 w 3207019"/>
                <a:gd name="connsiteY12" fmla="*/ 1178395 h 2636142"/>
                <a:gd name="connsiteX13" fmla="*/ 1839075 w 3207019"/>
                <a:gd name="connsiteY13" fmla="*/ 840297 h 2636142"/>
                <a:gd name="connsiteX14" fmla="*/ 1985609 w 3207019"/>
                <a:gd name="connsiteY14" fmla="*/ 1167422 h 2636142"/>
                <a:gd name="connsiteX15" fmla="*/ 1977532 w 3207019"/>
                <a:gd name="connsiteY15" fmla="*/ 1945576 h 2636142"/>
                <a:gd name="connsiteX16" fmla="*/ 1861021 w 3207019"/>
                <a:gd name="connsiteY16" fmla="*/ 2317968 h 2636142"/>
                <a:gd name="connsiteX17" fmla="*/ 1786956 w 3207019"/>
                <a:gd name="connsiteY17" fmla="*/ 2635034 h 2636142"/>
                <a:gd name="connsiteX18" fmla="*/ 3207019 w 3207019"/>
                <a:gd name="connsiteY18" fmla="*/ 2635034 h 2636142"/>
                <a:gd name="connsiteX0" fmla="*/ 357493 w 3207019"/>
                <a:gd name="connsiteY0" fmla="*/ 2841040 h 2841040"/>
                <a:gd name="connsiteX1" fmla="*/ 655081 w 3207019"/>
                <a:gd name="connsiteY1" fmla="*/ 2837723 h 2841040"/>
                <a:gd name="connsiteX2" fmla="*/ 654319 w 3207019"/>
                <a:gd name="connsiteY2" fmla="*/ 2592282 h 2841040"/>
                <a:gd name="connsiteX3" fmla="*/ 63769 w 3207019"/>
                <a:gd name="connsiteY3" fmla="*/ 1525482 h 2841040"/>
                <a:gd name="connsiteX4" fmla="*/ 260745 w 3207019"/>
                <a:gd name="connsiteY4" fmla="*/ 1357003 h 2841040"/>
                <a:gd name="connsiteX5" fmla="*/ 682894 w 3207019"/>
                <a:gd name="connsiteY5" fmla="*/ 1839807 h 2841040"/>
                <a:gd name="connsiteX6" fmla="*/ 625744 w 3207019"/>
                <a:gd name="connsiteY6" fmla="*/ 372957 h 2841040"/>
                <a:gd name="connsiteX7" fmla="*/ 744075 w 3207019"/>
                <a:gd name="connsiteY7" fmla="*/ 18 h 2841040"/>
                <a:gd name="connsiteX8" fmla="*/ 901969 w 3207019"/>
                <a:gd name="connsiteY8" fmla="*/ 382482 h 2841040"/>
                <a:gd name="connsiteX9" fmla="*/ 968644 w 3207019"/>
                <a:gd name="connsiteY9" fmla="*/ 1354032 h 2841040"/>
                <a:gd name="connsiteX10" fmla="*/ 1155103 w 3207019"/>
                <a:gd name="connsiteY10" fmla="*/ 928150 h 2841040"/>
                <a:gd name="connsiteX11" fmla="*/ 1323964 w 3207019"/>
                <a:gd name="connsiteY11" fmla="*/ 1357689 h 2841040"/>
                <a:gd name="connsiteX12" fmla="*/ 1509892 w 3207019"/>
                <a:gd name="connsiteY12" fmla="*/ 968385 h 2841040"/>
                <a:gd name="connsiteX13" fmla="*/ 1685229 w 3207019"/>
                <a:gd name="connsiteY13" fmla="*/ 1383293 h 2841040"/>
                <a:gd name="connsiteX14" fmla="*/ 1839075 w 3207019"/>
                <a:gd name="connsiteY14" fmla="*/ 1045195 h 2841040"/>
                <a:gd name="connsiteX15" fmla="*/ 1985609 w 3207019"/>
                <a:gd name="connsiteY15" fmla="*/ 1372320 h 2841040"/>
                <a:gd name="connsiteX16" fmla="*/ 1977532 w 3207019"/>
                <a:gd name="connsiteY16" fmla="*/ 2150474 h 2841040"/>
                <a:gd name="connsiteX17" fmla="*/ 1861021 w 3207019"/>
                <a:gd name="connsiteY17" fmla="*/ 2522866 h 2841040"/>
                <a:gd name="connsiteX18" fmla="*/ 1786956 w 3207019"/>
                <a:gd name="connsiteY18" fmla="*/ 2839932 h 2841040"/>
                <a:gd name="connsiteX19" fmla="*/ 3207019 w 3207019"/>
                <a:gd name="connsiteY19" fmla="*/ 2839932 h 2841040"/>
                <a:gd name="connsiteX0" fmla="*/ 357493 w 3207019"/>
                <a:gd name="connsiteY0" fmla="*/ 2926729 h 2926729"/>
                <a:gd name="connsiteX1" fmla="*/ 655081 w 3207019"/>
                <a:gd name="connsiteY1" fmla="*/ 2923412 h 2926729"/>
                <a:gd name="connsiteX2" fmla="*/ 654319 w 3207019"/>
                <a:gd name="connsiteY2" fmla="*/ 2677971 h 2926729"/>
                <a:gd name="connsiteX3" fmla="*/ 63769 w 3207019"/>
                <a:gd name="connsiteY3" fmla="*/ 1611171 h 2926729"/>
                <a:gd name="connsiteX4" fmla="*/ 260745 w 3207019"/>
                <a:gd name="connsiteY4" fmla="*/ 1442692 h 2926729"/>
                <a:gd name="connsiteX5" fmla="*/ 682894 w 3207019"/>
                <a:gd name="connsiteY5" fmla="*/ 1925496 h 2926729"/>
                <a:gd name="connsiteX6" fmla="*/ 625744 w 3207019"/>
                <a:gd name="connsiteY6" fmla="*/ 458646 h 2926729"/>
                <a:gd name="connsiteX7" fmla="*/ 744075 w 3207019"/>
                <a:gd name="connsiteY7" fmla="*/ 10 h 2926729"/>
                <a:gd name="connsiteX8" fmla="*/ 901969 w 3207019"/>
                <a:gd name="connsiteY8" fmla="*/ 468171 h 2926729"/>
                <a:gd name="connsiteX9" fmla="*/ 968644 w 3207019"/>
                <a:gd name="connsiteY9" fmla="*/ 1439721 h 2926729"/>
                <a:gd name="connsiteX10" fmla="*/ 1155103 w 3207019"/>
                <a:gd name="connsiteY10" fmla="*/ 1013839 h 2926729"/>
                <a:gd name="connsiteX11" fmla="*/ 1323964 w 3207019"/>
                <a:gd name="connsiteY11" fmla="*/ 1443378 h 2926729"/>
                <a:gd name="connsiteX12" fmla="*/ 1509892 w 3207019"/>
                <a:gd name="connsiteY12" fmla="*/ 1054074 h 2926729"/>
                <a:gd name="connsiteX13" fmla="*/ 1685229 w 3207019"/>
                <a:gd name="connsiteY13" fmla="*/ 1468982 h 2926729"/>
                <a:gd name="connsiteX14" fmla="*/ 1839075 w 3207019"/>
                <a:gd name="connsiteY14" fmla="*/ 1130884 h 2926729"/>
                <a:gd name="connsiteX15" fmla="*/ 1985609 w 3207019"/>
                <a:gd name="connsiteY15" fmla="*/ 1458009 h 2926729"/>
                <a:gd name="connsiteX16" fmla="*/ 1977532 w 3207019"/>
                <a:gd name="connsiteY16" fmla="*/ 2236163 h 2926729"/>
                <a:gd name="connsiteX17" fmla="*/ 1861021 w 3207019"/>
                <a:gd name="connsiteY17" fmla="*/ 2608555 h 2926729"/>
                <a:gd name="connsiteX18" fmla="*/ 1786956 w 3207019"/>
                <a:gd name="connsiteY18" fmla="*/ 2925621 h 2926729"/>
                <a:gd name="connsiteX19" fmla="*/ 3207019 w 3207019"/>
                <a:gd name="connsiteY19" fmla="*/ 2925621 h 2926729"/>
                <a:gd name="connsiteX0" fmla="*/ 357493 w 3207019"/>
                <a:gd name="connsiteY0" fmla="*/ 2916018 h 2916018"/>
                <a:gd name="connsiteX1" fmla="*/ 655081 w 3207019"/>
                <a:gd name="connsiteY1" fmla="*/ 2912701 h 2916018"/>
                <a:gd name="connsiteX2" fmla="*/ 654319 w 3207019"/>
                <a:gd name="connsiteY2" fmla="*/ 2667260 h 2916018"/>
                <a:gd name="connsiteX3" fmla="*/ 63769 w 3207019"/>
                <a:gd name="connsiteY3" fmla="*/ 1600460 h 2916018"/>
                <a:gd name="connsiteX4" fmla="*/ 260745 w 3207019"/>
                <a:gd name="connsiteY4" fmla="*/ 1431981 h 2916018"/>
                <a:gd name="connsiteX5" fmla="*/ 682894 w 3207019"/>
                <a:gd name="connsiteY5" fmla="*/ 1914785 h 2916018"/>
                <a:gd name="connsiteX6" fmla="*/ 625744 w 3207019"/>
                <a:gd name="connsiteY6" fmla="*/ 447935 h 2916018"/>
                <a:gd name="connsiteX7" fmla="*/ 765499 w 3207019"/>
                <a:gd name="connsiteY7" fmla="*/ 11 h 2916018"/>
                <a:gd name="connsiteX8" fmla="*/ 901969 w 3207019"/>
                <a:gd name="connsiteY8" fmla="*/ 457460 h 2916018"/>
                <a:gd name="connsiteX9" fmla="*/ 968644 w 3207019"/>
                <a:gd name="connsiteY9" fmla="*/ 1429010 h 2916018"/>
                <a:gd name="connsiteX10" fmla="*/ 1155103 w 3207019"/>
                <a:gd name="connsiteY10" fmla="*/ 1003128 h 2916018"/>
                <a:gd name="connsiteX11" fmla="*/ 1323964 w 3207019"/>
                <a:gd name="connsiteY11" fmla="*/ 1432667 h 2916018"/>
                <a:gd name="connsiteX12" fmla="*/ 1509892 w 3207019"/>
                <a:gd name="connsiteY12" fmla="*/ 1043363 h 2916018"/>
                <a:gd name="connsiteX13" fmla="*/ 1685229 w 3207019"/>
                <a:gd name="connsiteY13" fmla="*/ 1458271 h 2916018"/>
                <a:gd name="connsiteX14" fmla="*/ 1839075 w 3207019"/>
                <a:gd name="connsiteY14" fmla="*/ 1120173 h 2916018"/>
                <a:gd name="connsiteX15" fmla="*/ 1985609 w 3207019"/>
                <a:gd name="connsiteY15" fmla="*/ 1447298 h 2916018"/>
                <a:gd name="connsiteX16" fmla="*/ 1977532 w 3207019"/>
                <a:gd name="connsiteY16" fmla="*/ 2225452 h 2916018"/>
                <a:gd name="connsiteX17" fmla="*/ 1861021 w 3207019"/>
                <a:gd name="connsiteY17" fmla="*/ 2597844 h 2916018"/>
                <a:gd name="connsiteX18" fmla="*/ 1786956 w 3207019"/>
                <a:gd name="connsiteY18" fmla="*/ 2914910 h 2916018"/>
                <a:gd name="connsiteX19" fmla="*/ 3207019 w 3207019"/>
                <a:gd name="connsiteY19" fmla="*/ 2914910 h 2916018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3207019 w 3207019"/>
                <a:gd name="connsiteY19" fmla="*/ 2898832 h 2899940"/>
                <a:gd name="connsiteX0" fmla="*/ 357493 w 3207019"/>
                <a:gd name="connsiteY0" fmla="*/ 2899940 h 2908847"/>
                <a:gd name="connsiteX1" fmla="*/ 655081 w 3207019"/>
                <a:gd name="connsiteY1" fmla="*/ 2896623 h 2908847"/>
                <a:gd name="connsiteX2" fmla="*/ 654319 w 3207019"/>
                <a:gd name="connsiteY2" fmla="*/ 2651182 h 2908847"/>
                <a:gd name="connsiteX3" fmla="*/ 63769 w 3207019"/>
                <a:gd name="connsiteY3" fmla="*/ 1584382 h 2908847"/>
                <a:gd name="connsiteX4" fmla="*/ 260745 w 3207019"/>
                <a:gd name="connsiteY4" fmla="*/ 1415903 h 2908847"/>
                <a:gd name="connsiteX5" fmla="*/ 682894 w 3207019"/>
                <a:gd name="connsiteY5" fmla="*/ 1898707 h 2908847"/>
                <a:gd name="connsiteX6" fmla="*/ 625744 w 3207019"/>
                <a:gd name="connsiteY6" fmla="*/ 431857 h 2908847"/>
                <a:gd name="connsiteX7" fmla="*/ 765498 w 3207019"/>
                <a:gd name="connsiteY7" fmla="*/ 0 h 2908847"/>
                <a:gd name="connsiteX8" fmla="*/ 901969 w 3207019"/>
                <a:gd name="connsiteY8" fmla="*/ 441382 h 2908847"/>
                <a:gd name="connsiteX9" fmla="*/ 968644 w 3207019"/>
                <a:gd name="connsiteY9" fmla="*/ 1412932 h 2908847"/>
                <a:gd name="connsiteX10" fmla="*/ 1155103 w 3207019"/>
                <a:gd name="connsiteY10" fmla="*/ 987050 h 2908847"/>
                <a:gd name="connsiteX11" fmla="*/ 1323964 w 3207019"/>
                <a:gd name="connsiteY11" fmla="*/ 1416589 h 2908847"/>
                <a:gd name="connsiteX12" fmla="*/ 1509892 w 3207019"/>
                <a:gd name="connsiteY12" fmla="*/ 1027285 h 2908847"/>
                <a:gd name="connsiteX13" fmla="*/ 1685229 w 3207019"/>
                <a:gd name="connsiteY13" fmla="*/ 1442193 h 2908847"/>
                <a:gd name="connsiteX14" fmla="*/ 1839075 w 3207019"/>
                <a:gd name="connsiteY14" fmla="*/ 1104095 h 2908847"/>
                <a:gd name="connsiteX15" fmla="*/ 1985609 w 3207019"/>
                <a:gd name="connsiteY15" fmla="*/ 1431220 h 2908847"/>
                <a:gd name="connsiteX16" fmla="*/ 1977532 w 3207019"/>
                <a:gd name="connsiteY16" fmla="*/ 2209374 h 2908847"/>
                <a:gd name="connsiteX17" fmla="*/ 1861021 w 3207019"/>
                <a:gd name="connsiteY17" fmla="*/ 2581766 h 2908847"/>
                <a:gd name="connsiteX18" fmla="*/ 1786956 w 3207019"/>
                <a:gd name="connsiteY18" fmla="*/ 2898832 h 2908847"/>
                <a:gd name="connsiteX19" fmla="*/ 2496608 w 3207019"/>
                <a:gd name="connsiteY19" fmla="*/ 2908634 h 2908847"/>
                <a:gd name="connsiteX20" fmla="*/ 3207019 w 3207019"/>
                <a:gd name="connsiteY20" fmla="*/ 2898832 h 2908847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2453760"/>
                <a:gd name="connsiteY0" fmla="*/ 2899940 h 2899940"/>
                <a:gd name="connsiteX1" fmla="*/ 655081 w 2453760"/>
                <a:gd name="connsiteY1" fmla="*/ 2896623 h 2899940"/>
                <a:gd name="connsiteX2" fmla="*/ 654319 w 2453760"/>
                <a:gd name="connsiteY2" fmla="*/ 2651182 h 2899940"/>
                <a:gd name="connsiteX3" fmla="*/ 63769 w 2453760"/>
                <a:gd name="connsiteY3" fmla="*/ 1584382 h 2899940"/>
                <a:gd name="connsiteX4" fmla="*/ 260745 w 2453760"/>
                <a:gd name="connsiteY4" fmla="*/ 1415903 h 2899940"/>
                <a:gd name="connsiteX5" fmla="*/ 682894 w 2453760"/>
                <a:gd name="connsiteY5" fmla="*/ 1898707 h 2899940"/>
                <a:gd name="connsiteX6" fmla="*/ 625744 w 2453760"/>
                <a:gd name="connsiteY6" fmla="*/ 431857 h 2899940"/>
                <a:gd name="connsiteX7" fmla="*/ 765498 w 2453760"/>
                <a:gd name="connsiteY7" fmla="*/ 0 h 2899940"/>
                <a:gd name="connsiteX8" fmla="*/ 901969 w 2453760"/>
                <a:gd name="connsiteY8" fmla="*/ 441382 h 2899940"/>
                <a:gd name="connsiteX9" fmla="*/ 968644 w 2453760"/>
                <a:gd name="connsiteY9" fmla="*/ 1412932 h 2899940"/>
                <a:gd name="connsiteX10" fmla="*/ 1155103 w 2453760"/>
                <a:gd name="connsiteY10" fmla="*/ 987050 h 2899940"/>
                <a:gd name="connsiteX11" fmla="*/ 1323964 w 2453760"/>
                <a:gd name="connsiteY11" fmla="*/ 1416589 h 2899940"/>
                <a:gd name="connsiteX12" fmla="*/ 1509892 w 2453760"/>
                <a:gd name="connsiteY12" fmla="*/ 1027285 h 2899940"/>
                <a:gd name="connsiteX13" fmla="*/ 1685229 w 2453760"/>
                <a:gd name="connsiteY13" fmla="*/ 1442193 h 2899940"/>
                <a:gd name="connsiteX14" fmla="*/ 1839075 w 2453760"/>
                <a:gd name="connsiteY14" fmla="*/ 1104095 h 2899940"/>
                <a:gd name="connsiteX15" fmla="*/ 1985609 w 2453760"/>
                <a:gd name="connsiteY15" fmla="*/ 1431220 h 2899940"/>
                <a:gd name="connsiteX16" fmla="*/ 1977532 w 2453760"/>
                <a:gd name="connsiteY16" fmla="*/ 2209374 h 2899940"/>
                <a:gd name="connsiteX17" fmla="*/ 1861021 w 2453760"/>
                <a:gd name="connsiteY17" fmla="*/ 2581766 h 2899940"/>
                <a:gd name="connsiteX18" fmla="*/ 1786956 w 2453760"/>
                <a:gd name="connsiteY18" fmla="*/ 2898832 h 2899940"/>
                <a:gd name="connsiteX19" fmla="*/ 2453760 w 2453760"/>
                <a:gd name="connsiteY19" fmla="*/ 2897922 h 2899940"/>
                <a:gd name="connsiteX0" fmla="*/ 357493 w 2255587"/>
                <a:gd name="connsiteY0" fmla="*/ 2899940 h 2899940"/>
                <a:gd name="connsiteX1" fmla="*/ 655081 w 2255587"/>
                <a:gd name="connsiteY1" fmla="*/ 2896623 h 2899940"/>
                <a:gd name="connsiteX2" fmla="*/ 654319 w 2255587"/>
                <a:gd name="connsiteY2" fmla="*/ 2651182 h 2899940"/>
                <a:gd name="connsiteX3" fmla="*/ 63769 w 2255587"/>
                <a:gd name="connsiteY3" fmla="*/ 1584382 h 2899940"/>
                <a:gd name="connsiteX4" fmla="*/ 260745 w 2255587"/>
                <a:gd name="connsiteY4" fmla="*/ 1415903 h 2899940"/>
                <a:gd name="connsiteX5" fmla="*/ 682894 w 2255587"/>
                <a:gd name="connsiteY5" fmla="*/ 1898707 h 2899940"/>
                <a:gd name="connsiteX6" fmla="*/ 625744 w 2255587"/>
                <a:gd name="connsiteY6" fmla="*/ 431857 h 2899940"/>
                <a:gd name="connsiteX7" fmla="*/ 765498 w 2255587"/>
                <a:gd name="connsiteY7" fmla="*/ 0 h 2899940"/>
                <a:gd name="connsiteX8" fmla="*/ 901969 w 2255587"/>
                <a:gd name="connsiteY8" fmla="*/ 441382 h 2899940"/>
                <a:gd name="connsiteX9" fmla="*/ 968644 w 2255587"/>
                <a:gd name="connsiteY9" fmla="*/ 1412932 h 2899940"/>
                <a:gd name="connsiteX10" fmla="*/ 1155103 w 2255587"/>
                <a:gd name="connsiteY10" fmla="*/ 987050 h 2899940"/>
                <a:gd name="connsiteX11" fmla="*/ 1323964 w 2255587"/>
                <a:gd name="connsiteY11" fmla="*/ 1416589 h 2899940"/>
                <a:gd name="connsiteX12" fmla="*/ 1509892 w 2255587"/>
                <a:gd name="connsiteY12" fmla="*/ 1027285 h 2899940"/>
                <a:gd name="connsiteX13" fmla="*/ 1685229 w 2255587"/>
                <a:gd name="connsiteY13" fmla="*/ 1442193 h 2899940"/>
                <a:gd name="connsiteX14" fmla="*/ 1839075 w 2255587"/>
                <a:gd name="connsiteY14" fmla="*/ 1104095 h 2899940"/>
                <a:gd name="connsiteX15" fmla="*/ 1985609 w 2255587"/>
                <a:gd name="connsiteY15" fmla="*/ 1431220 h 2899940"/>
                <a:gd name="connsiteX16" fmla="*/ 1977532 w 2255587"/>
                <a:gd name="connsiteY16" fmla="*/ 2209374 h 2899940"/>
                <a:gd name="connsiteX17" fmla="*/ 1861021 w 2255587"/>
                <a:gd name="connsiteY17" fmla="*/ 2581766 h 2899940"/>
                <a:gd name="connsiteX18" fmla="*/ 1786956 w 2255587"/>
                <a:gd name="connsiteY18" fmla="*/ 2898832 h 2899940"/>
                <a:gd name="connsiteX19" fmla="*/ 2255587 w 2255587"/>
                <a:gd name="connsiteY19" fmla="*/ 2897922 h 2899940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504294"/>
                <a:gd name="connsiteY0" fmla="*/ 2926720 h 2926720"/>
                <a:gd name="connsiteX1" fmla="*/ 5043045 w 6504294"/>
                <a:gd name="connsiteY1" fmla="*/ 2896623 h 2926720"/>
                <a:gd name="connsiteX2" fmla="*/ 4903026 w 6504294"/>
                <a:gd name="connsiteY2" fmla="*/ 2651182 h 2926720"/>
                <a:gd name="connsiteX3" fmla="*/ 4312476 w 6504294"/>
                <a:gd name="connsiteY3" fmla="*/ 1584382 h 2926720"/>
                <a:gd name="connsiteX4" fmla="*/ 4509452 w 6504294"/>
                <a:gd name="connsiteY4" fmla="*/ 1415903 h 2926720"/>
                <a:gd name="connsiteX5" fmla="*/ 4931601 w 6504294"/>
                <a:gd name="connsiteY5" fmla="*/ 1898707 h 2926720"/>
                <a:gd name="connsiteX6" fmla="*/ 4874451 w 6504294"/>
                <a:gd name="connsiteY6" fmla="*/ 431857 h 2926720"/>
                <a:gd name="connsiteX7" fmla="*/ 5014205 w 6504294"/>
                <a:gd name="connsiteY7" fmla="*/ 0 h 2926720"/>
                <a:gd name="connsiteX8" fmla="*/ 5150676 w 6504294"/>
                <a:gd name="connsiteY8" fmla="*/ 441382 h 2926720"/>
                <a:gd name="connsiteX9" fmla="*/ 5217351 w 6504294"/>
                <a:gd name="connsiteY9" fmla="*/ 1412932 h 2926720"/>
                <a:gd name="connsiteX10" fmla="*/ 5403810 w 6504294"/>
                <a:gd name="connsiteY10" fmla="*/ 987050 h 2926720"/>
                <a:gd name="connsiteX11" fmla="*/ 5572671 w 6504294"/>
                <a:gd name="connsiteY11" fmla="*/ 1416589 h 2926720"/>
                <a:gd name="connsiteX12" fmla="*/ 5758599 w 6504294"/>
                <a:gd name="connsiteY12" fmla="*/ 1027285 h 2926720"/>
                <a:gd name="connsiteX13" fmla="*/ 5933936 w 6504294"/>
                <a:gd name="connsiteY13" fmla="*/ 1442193 h 2926720"/>
                <a:gd name="connsiteX14" fmla="*/ 6087782 w 6504294"/>
                <a:gd name="connsiteY14" fmla="*/ 1104095 h 2926720"/>
                <a:gd name="connsiteX15" fmla="*/ 6234316 w 6504294"/>
                <a:gd name="connsiteY15" fmla="*/ 1431220 h 2926720"/>
                <a:gd name="connsiteX16" fmla="*/ 6226239 w 6504294"/>
                <a:gd name="connsiteY16" fmla="*/ 2209374 h 2926720"/>
                <a:gd name="connsiteX17" fmla="*/ 6109728 w 6504294"/>
                <a:gd name="connsiteY17" fmla="*/ 2581766 h 2926720"/>
                <a:gd name="connsiteX18" fmla="*/ 6035663 w 6504294"/>
                <a:gd name="connsiteY18" fmla="*/ 2898832 h 2926720"/>
                <a:gd name="connsiteX19" fmla="*/ 6504294 w 6504294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896623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917545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56993 w 6691756"/>
                <a:gd name="connsiteY1" fmla="*/ 2910571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898832 h 2927671"/>
                <a:gd name="connsiteX19" fmla="*/ 6691756 w 6691756"/>
                <a:gd name="connsiteY19" fmla="*/ 2897922 h 2927671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912780 h 2927671"/>
                <a:gd name="connsiteX19" fmla="*/ 6691756 w 6691756"/>
                <a:gd name="connsiteY19" fmla="*/ 2897922 h 2927671"/>
                <a:gd name="connsiteX0" fmla="*/ 0 w 6698730"/>
                <a:gd name="connsiteY0" fmla="*/ 2926720 h 2927671"/>
                <a:gd name="connsiteX1" fmla="*/ 5056993 w 6698730"/>
                <a:gd name="connsiteY1" fmla="*/ 2924519 h 2927671"/>
                <a:gd name="connsiteX2" fmla="*/ 4903026 w 6698730"/>
                <a:gd name="connsiteY2" fmla="*/ 2651182 h 2927671"/>
                <a:gd name="connsiteX3" fmla="*/ 4312476 w 6698730"/>
                <a:gd name="connsiteY3" fmla="*/ 1584382 h 2927671"/>
                <a:gd name="connsiteX4" fmla="*/ 4509452 w 6698730"/>
                <a:gd name="connsiteY4" fmla="*/ 1415903 h 2927671"/>
                <a:gd name="connsiteX5" fmla="*/ 4931601 w 6698730"/>
                <a:gd name="connsiteY5" fmla="*/ 1898707 h 2927671"/>
                <a:gd name="connsiteX6" fmla="*/ 4874451 w 6698730"/>
                <a:gd name="connsiteY6" fmla="*/ 431857 h 2927671"/>
                <a:gd name="connsiteX7" fmla="*/ 5014205 w 6698730"/>
                <a:gd name="connsiteY7" fmla="*/ 0 h 2927671"/>
                <a:gd name="connsiteX8" fmla="*/ 5150676 w 6698730"/>
                <a:gd name="connsiteY8" fmla="*/ 441382 h 2927671"/>
                <a:gd name="connsiteX9" fmla="*/ 5217351 w 6698730"/>
                <a:gd name="connsiteY9" fmla="*/ 1412932 h 2927671"/>
                <a:gd name="connsiteX10" fmla="*/ 5403810 w 6698730"/>
                <a:gd name="connsiteY10" fmla="*/ 987050 h 2927671"/>
                <a:gd name="connsiteX11" fmla="*/ 5572671 w 6698730"/>
                <a:gd name="connsiteY11" fmla="*/ 1416589 h 2927671"/>
                <a:gd name="connsiteX12" fmla="*/ 5758599 w 6698730"/>
                <a:gd name="connsiteY12" fmla="*/ 1027285 h 2927671"/>
                <a:gd name="connsiteX13" fmla="*/ 5933936 w 6698730"/>
                <a:gd name="connsiteY13" fmla="*/ 1442193 h 2927671"/>
                <a:gd name="connsiteX14" fmla="*/ 6087782 w 6698730"/>
                <a:gd name="connsiteY14" fmla="*/ 1104095 h 2927671"/>
                <a:gd name="connsiteX15" fmla="*/ 6234316 w 6698730"/>
                <a:gd name="connsiteY15" fmla="*/ 1431220 h 2927671"/>
                <a:gd name="connsiteX16" fmla="*/ 6226239 w 6698730"/>
                <a:gd name="connsiteY16" fmla="*/ 2209374 h 2927671"/>
                <a:gd name="connsiteX17" fmla="*/ 6109728 w 6698730"/>
                <a:gd name="connsiteY17" fmla="*/ 2581766 h 2927671"/>
                <a:gd name="connsiteX18" fmla="*/ 6035663 w 6698730"/>
                <a:gd name="connsiteY18" fmla="*/ 2912780 h 2927671"/>
                <a:gd name="connsiteX19" fmla="*/ 6698730 w 6698730"/>
                <a:gd name="connsiteY19" fmla="*/ 2918844 h 2927671"/>
                <a:gd name="connsiteX0" fmla="*/ 0 w 6698730"/>
                <a:gd name="connsiteY0" fmla="*/ 2926720 h 2940676"/>
                <a:gd name="connsiteX1" fmla="*/ 5056993 w 6698730"/>
                <a:gd name="connsiteY1" fmla="*/ 2924519 h 2940676"/>
                <a:gd name="connsiteX2" fmla="*/ 4903026 w 6698730"/>
                <a:gd name="connsiteY2" fmla="*/ 2651182 h 2940676"/>
                <a:gd name="connsiteX3" fmla="*/ 4312476 w 6698730"/>
                <a:gd name="connsiteY3" fmla="*/ 1584382 h 2940676"/>
                <a:gd name="connsiteX4" fmla="*/ 4509452 w 6698730"/>
                <a:gd name="connsiteY4" fmla="*/ 1415903 h 2940676"/>
                <a:gd name="connsiteX5" fmla="*/ 4931601 w 6698730"/>
                <a:gd name="connsiteY5" fmla="*/ 1898707 h 2940676"/>
                <a:gd name="connsiteX6" fmla="*/ 4874451 w 6698730"/>
                <a:gd name="connsiteY6" fmla="*/ 431857 h 2940676"/>
                <a:gd name="connsiteX7" fmla="*/ 5014205 w 6698730"/>
                <a:gd name="connsiteY7" fmla="*/ 0 h 2940676"/>
                <a:gd name="connsiteX8" fmla="*/ 5150676 w 6698730"/>
                <a:gd name="connsiteY8" fmla="*/ 441382 h 2940676"/>
                <a:gd name="connsiteX9" fmla="*/ 5217351 w 6698730"/>
                <a:gd name="connsiteY9" fmla="*/ 1412932 h 2940676"/>
                <a:gd name="connsiteX10" fmla="*/ 5403810 w 6698730"/>
                <a:gd name="connsiteY10" fmla="*/ 987050 h 2940676"/>
                <a:gd name="connsiteX11" fmla="*/ 5572671 w 6698730"/>
                <a:gd name="connsiteY11" fmla="*/ 1416589 h 2940676"/>
                <a:gd name="connsiteX12" fmla="*/ 5758599 w 6698730"/>
                <a:gd name="connsiteY12" fmla="*/ 1027285 h 2940676"/>
                <a:gd name="connsiteX13" fmla="*/ 5933936 w 6698730"/>
                <a:gd name="connsiteY13" fmla="*/ 1442193 h 2940676"/>
                <a:gd name="connsiteX14" fmla="*/ 6087782 w 6698730"/>
                <a:gd name="connsiteY14" fmla="*/ 1104095 h 2940676"/>
                <a:gd name="connsiteX15" fmla="*/ 6234316 w 6698730"/>
                <a:gd name="connsiteY15" fmla="*/ 1431220 h 2940676"/>
                <a:gd name="connsiteX16" fmla="*/ 6226239 w 6698730"/>
                <a:gd name="connsiteY16" fmla="*/ 2209374 h 2940676"/>
                <a:gd name="connsiteX17" fmla="*/ 6109728 w 6698730"/>
                <a:gd name="connsiteY17" fmla="*/ 2581766 h 2940676"/>
                <a:gd name="connsiteX18" fmla="*/ 6042637 w 6698730"/>
                <a:gd name="connsiteY18" fmla="*/ 2940676 h 2940676"/>
                <a:gd name="connsiteX19" fmla="*/ 6698730 w 6698730"/>
                <a:gd name="connsiteY19" fmla="*/ 2918844 h 2940676"/>
                <a:gd name="connsiteX0" fmla="*/ 0 w 6705704"/>
                <a:gd name="connsiteY0" fmla="*/ 2926720 h 2940676"/>
                <a:gd name="connsiteX1" fmla="*/ 5056993 w 6705704"/>
                <a:gd name="connsiteY1" fmla="*/ 2924519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6705704"/>
                <a:gd name="connsiteY0" fmla="*/ 2926720 h 2940676"/>
                <a:gd name="connsiteX1" fmla="*/ 5050019 w 6705704"/>
                <a:gd name="connsiteY1" fmla="*/ 2931493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7031072"/>
                <a:gd name="connsiteY0" fmla="*/ 2926720 h 2940676"/>
                <a:gd name="connsiteX1" fmla="*/ 5050019 w 7031072"/>
                <a:gd name="connsiteY1" fmla="*/ 2931493 h 2940676"/>
                <a:gd name="connsiteX2" fmla="*/ 4903026 w 7031072"/>
                <a:gd name="connsiteY2" fmla="*/ 2651182 h 2940676"/>
                <a:gd name="connsiteX3" fmla="*/ 4312476 w 7031072"/>
                <a:gd name="connsiteY3" fmla="*/ 1584382 h 2940676"/>
                <a:gd name="connsiteX4" fmla="*/ 4509452 w 7031072"/>
                <a:gd name="connsiteY4" fmla="*/ 1415903 h 2940676"/>
                <a:gd name="connsiteX5" fmla="*/ 4931601 w 7031072"/>
                <a:gd name="connsiteY5" fmla="*/ 1898707 h 2940676"/>
                <a:gd name="connsiteX6" fmla="*/ 4874451 w 7031072"/>
                <a:gd name="connsiteY6" fmla="*/ 431857 h 2940676"/>
                <a:gd name="connsiteX7" fmla="*/ 5014205 w 7031072"/>
                <a:gd name="connsiteY7" fmla="*/ 0 h 2940676"/>
                <a:gd name="connsiteX8" fmla="*/ 5150676 w 7031072"/>
                <a:gd name="connsiteY8" fmla="*/ 441382 h 2940676"/>
                <a:gd name="connsiteX9" fmla="*/ 5217351 w 7031072"/>
                <a:gd name="connsiteY9" fmla="*/ 1412932 h 2940676"/>
                <a:gd name="connsiteX10" fmla="*/ 5403810 w 7031072"/>
                <a:gd name="connsiteY10" fmla="*/ 987050 h 2940676"/>
                <a:gd name="connsiteX11" fmla="*/ 5572671 w 7031072"/>
                <a:gd name="connsiteY11" fmla="*/ 1416589 h 2940676"/>
                <a:gd name="connsiteX12" fmla="*/ 5758599 w 7031072"/>
                <a:gd name="connsiteY12" fmla="*/ 1027285 h 2940676"/>
                <a:gd name="connsiteX13" fmla="*/ 5933936 w 7031072"/>
                <a:gd name="connsiteY13" fmla="*/ 1442193 h 2940676"/>
                <a:gd name="connsiteX14" fmla="*/ 6087782 w 7031072"/>
                <a:gd name="connsiteY14" fmla="*/ 1104095 h 2940676"/>
                <a:gd name="connsiteX15" fmla="*/ 6234316 w 7031072"/>
                <a:gd name="connsiteY15" fmla="*/ 1431220 h 2940676"/>
                <a:gd name="connsiteX16" fmla="*/ 6226239 w 7031072"/>
                <a:gd name="connsiteY16" fmla="*/ 2209374 h 2940676"/>
                <a:gd name="connsiteX17" fmla="*/ 6109728 w 7031072"/>
                <a:gd name="connsiteY17" fmla="*/ 2581766 h 2940676"/>
                <a:gd name="connsiteX18" fmla="*/ 6042637 w 7031072"/>
                <a:gd name="connsiteY18" fmla="*/ 2940676 h 2940676"/>
                <a:gd name="connsiteX19" fmla="*/ 7031072 w 7031072"/>
                <a:gd name="connsiteY19" fmla="*/ 2939766 h 2940676"/>
                <a:gd name="connsiteX0" fmla="*/ 0 w 8920705"/>
                <a:gd name="connsiteY0" fmla="*/ 2914206 h 2940676"/>
                <a:gd name="connsiteX1" fmla="*/ 6939652 w 8920705"/>
                <a:gd name="connsiteY1" fmla="*/ 2931493 h 2940676"/>
                <a:gd name="connsiteX2" fmla="*/ 6792659 w 8920705"/>
                <a:gd name="connsiteY2" fmla="*/ 2651182 h 2940676"/>
                <a:gd name="connsiteX3" fmla="*/ 6202109 w 8920705"/>
                <a:gd name="connsiteY3" fmla="*/ 1584382 h 2940676"/>
                <a:gd name="connsiteX4" fmla="*/ 6399085 w 8920705"/>
                <a:gd name="connsiteY4" fmla="*/ 1415903 h 2940676"/>
                <a:gd name="connsiteX5" fmla="*/ 6821234 w 8920705"/>
                <a:gd name="connsiteY5" fmla="*/ 1898707 h 2940676"/>
                <a:gd name="connsiteX6" fmla="*/ 6764084 w 8920705"/>
                <a:gd name="connsiteY6" fmla="*/ 431857 h 2940676"/>
                <a:gd name="connsiteX7" fmla="*/ 6903838 w 8920705"/>
                <a:gd name="connsiteY7" fmla="*/ 0 h 2940676"/>
                <a:gd name="connsiteX8" fmla="*/ 7040309 w 8920705"/>
                <a:gd name="connsiteY8" fmla="*/ 441382 h 2940676"/>
                <a:gd name="connsiteX9" fmla="*/ 7106984 w 8920705"/>
                <a:gd name="connsiteY9" fmla="*/ 1412932 h 2940676"/>
                <a:gd name="connsiteX10" fmla="*/ 7293443 w 8920705"/>
                <a:gd name="connsiteY10" fmla="*/ 987050 h 2940676"/>
                <a:gd name="connsiteX11" fmla="*/ 7462304 w 8920705"/>
                <a:gd name="connsiteY11" fmla="*/ 1416589 h 2940676"/>
                <a:gd name="connsiteX12" fmla="*/ 7648232 w 8920705"/>
                <a:gd name="connsiteY12" fmla="*/ 1027285 h 2940676"/>
                <a:gd name="connsiteX13" fmla="*/ 7823569 w 8920705"/>
                <a:gd name="connsiteY13" fmla="*/ 1442193 h 2940676"/>
                <a:gd name="connsiteX14" fmla="*/ 7977415 w 8920705"/>
                <a:gd name="connsiteY14" fmla="*/ 1104095 h 2940676"/>
                <a:gd name="connsiteX15" fmla="*/ 8123949 w 8920705"/>
                <a:gd name="connsiteY15" fmla="*/ 1431220 h 2940676"/>
                <a:gd name="connsiteX16" fmla="*/ 8115872 w 8920705"/>
                <a:gd name="connsiteY16" fmla="*/ 2209374 h 2940676"/>
                <a:gd name="connsiteX17" fmla="*/ 7999361 w 8920705"/>
                <a:gd name="connsiteY17" fmla="*/ 2581766 h 2940676"/>
                <a:gd name="connsiteX18" fmla="*/ 7932270 w 8920705"/>
                <a:gd name="connsiteY18" fmla="*/ 2940676 h 2940676"/>
                <a:gd name="connsiteX19" fmla="*/ 8920705 w 8920705"/>
                <a:gd name="connsiteY19" fmla="*/ 2939766 h 294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20705" h="2940676">
                  <a:moveTo>
                    <a:pt x="0" y="2914206"/>
                  </a:moveTo>
                  <a:cubicBezTo>
                    <a:pt x="92107" y="2906013"/>
                    <a:pt x="6067894" y="2940882"/>
                    <a:pt x="6939652" y="2931493"/>
                  </a:cubicBezTo>
                  <a:cubicBezTo>
                    <a:pt x="6928422" y="2809692"/>
                    <a:pt x="6861188" y="2719585"/>
                    <a:pt x="6792659" y="2651182"/>
                  </a:cubicBezTo>
                  <a:cubicBezTo>
                    <a:pt x="6456819" y="2288268"/>
                    <a:pt x="6516003" y="2046052"/>
                    <a:pt x="6202109" y="1584382"/>
                  </a:cubicBezTo>
                  <a:cubicBezTo>
                    <a:pt x="6022250" y="1333302"/>
                    <a:pt x="6266371" y="1276991"/>
                    <a:pt x="6399085" y="1415903"/>
                  </a:cubicBezTo>
                  <a:cubicBezTo>
                    <a:pt x="6498348" y="1535385"/>
                    <a:pt x="6663449" y="1643894"/>
                    <a:pt x="6821234" y="1898707"/>
                  </a:cubicBezTo>
                  <a:lnTo>
                    <a:pt x="6764084" y="431857"/>
                  </a:lnTo>
                  <a:cubicBezTo>
                    <a:pt x="6812666" y="238595"/>
                    <a:pt x="6825664" y="218012"/>
                    <a:pt x="6903838" y="0"/>
                  </a:cubicBezTo>
                  <a:cubicBezTo>
                    <a:pt x="6971299" y="221184"/>
                    <a:pt x="6998418" y="248742"/>
                    <a:pt x="7040309" y="441382"/>
                  </a:cubicBezTo>
                  <a:lnTo>
                    <a:pt x="7106984" y="1412932"/>
                  </a:lnTo>
                  <a:cubicBezTo>
                    <a:pt x="7089433" y="1278325"/>
                    <a:pt x="7135468" y="987050"/>
                    <a:pt x="7293443" y="987050"/>
                  </a:cubicBezTo>
                  <a:cubicBezTo>
                    <a:pt x="7480678" y="994365"/>
                    <a:pt x="7461086" y="1267236"/>
                    <a:pt x="7462304" y="1416589"/>
                  </a:cubicBezTo>
                  <a:cubicBezTo>
                    <a:pt x="7475093" y="1229174"/>
                    <a:pt x="7506945" y="1022409"/>
                    <a:pt x="7648232" y="1027285"/>
                  </a:cubicBezTo>
                  <a:cubicBezTo>
                    <a:pt x="7815124" y="1024846"/>
                    <a:pt x="7819301" y="1241636"/>
                    <a:pt x="7823569" y="1442193"/>
                  </a:cubicBezTo>
                  <a:cubicBezTo>
                    <a:pt x="7821639" y="1283431"/>
                    <a:pt x="7821891" y="1102266"/>
                    <a:pt x="7977415" y="1104095"/>
                  </a:cubicBezTo>
                  <a:cubicBezTo>
                    <a:pt x="8089047" y="1113238"/>
                    <a:pt x="8099654" y="1249445"/>
                    <a:pt x="8123949" y="1431220"/>
                  </a:cubicBezTo>
                  <a:cubicBezTo>
                    <a:pt x="8150518" y="1738154"/>
                    <a:pt x="8144167" y="1887810"/>
                    <a:pt x="8115872" y="2209374"/>
                  </a:cubicBezTo>
                  <a:cubicBezTo>
                    <a:pt x="8095107" y="2412104"/>
                    <a:pt x="8042097" y="2466856"/>
                    <a:pt x="7999361" y="2581766"/>
                  </a:cubicBezTo>
                  <a:cubicBezTo>
                    <a:pt x="7927365" y="2689360"/>
                    <a:pt x="7912762" y="2730555"/>
                    <a:pt x="7932270" y="2940676"/>
                  </a:cubicBezTo>
                  <a:lnTo>
                    <a:pt x="8920705" y="2939766"/>
                  </a:lnTo>
                </a:path>
              </a:pathLst>
            </a:custGeom>
            <a:ln w="50800">
              <a:solidFill>
                <a:srgbClr val="C11B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C4EB9C28-01BF-4CC1-B906-4793718F6399}"/>
                </a:ext>
              </a:extLst>
            </p:cNvPr>
            <p:cNvSpPr/>
            <p:nvPr/>
          </p:nvSpPr>
          <p:spPr>
            <a:xfrm>
              <a:off x="6994202" y="1930801"/>
              <a:ext cx="227917" cy="269617"/>
            </a:xfrm>
            <a:prstGeom prst="triangle">
              <a:avLst/>
            </a:prstGeom>
            <a:solidFill>
              <a:srgbClr val="C11B56"/>
            </a:solidFill>
            <a:ln>
              <a:solidFill>
                <a:srgbClr val="C11B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F4546E8D-8522-4D7D-A5A2-0415A60C5765}"/>
              </a:ext>
            </a:extLst>
          </p:cNvPr>
          <p:cNvSpPr/>
          <p:nvPr/>
        </p:nvSpPr>
        <p:spPr>
          <a:xfrm>
            <a:off x="5902037" y="2592749"/>
            <a:ext cx="1440975" cy="1368926"/>
          </a:xfrm>
          <a:prstGeom prst="roundRect">
            <a:avLst>
              <a:gd name="adj" fmla="val 884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ED111BD3-45A4-4E60-8C23-F88AA10E6332}"/>
              </a:ext>
            </a:extLst>
          </p:cNvPr>
          <p:cNvSpPr/>
          <p:nvPr/>
        </p:nvSpPr>
        <p:spPr>
          <a:xfrm>
            <a:off x="5891357" y="4248792"/>
            <a:ext cx="1440975" cy="1368926"/>
          </a:xfrm>
          <a:prstGeom prst="roundRect">
            <a:avLst>
              <a:gd name="adj" fmla="val 884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0CC326DC-BC60-4F43-BED5-ECB7851FDA8E}"/>
              </a:ext>
            </a:extLst>
          </p:cNvPr>
          <p:cNvSpPr/>
          <p:nvPr/>
        </p:nvSpPr>
        <p:spPr>
          <a:xfrm>
            <a:off x="1163190" y="2592749"/>
            <a:ext cx="1631946" cy="1334202"/>
          </a:xfrm>
          <a:prstGeom prst="roundRect">
            <a:avLst>
              <a:gd name="adj" fmla="val 884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81E73B7D-A0C3-435C-9F1E-4ABBFCE7759A}"/>
              </a:ext>
            </a:extLst>
          </p:cNvPr>
          <p:cNvSpPr/>
          <p:nvPr/>
        </p:nvSpPr>
        <p:spPr>
          <a:xfrm>
            <a:off x="1163190" y="4211975"/>
            <a:ext cx="1631946" cy="1368926"/>
          </a:xfrm>
          <a:prstGeom prst="roundRect">
            <a:avLst>
              <a:gd name="adj" fmla="val 884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823E1D-C746-4D42-BFD8-BF93534AE9E9}"/>
              </a:ext>
            </a:extLst>
          </p:cNvPr>
          <p:cNvSpPr txBox="1"/>
          <p:nvPr/>
        </p:nvSpPr>
        <p:spPr>
          <a:xfrm>
            <a:off x="1262387" y="2923269"/>
            <a:ext cx="1161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F0D61"/>
                </a:solidFill>
              </a:rPr>
              <a:t>Chest x-ray</a:t>
            </a:r>
            <a:endParaRPr lang="ko-KR" altLang="en-US" sz="2000" b="1" dirty="0">
              <a:solidFill>
                <a:srgbClr val="CF0D6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034D83-F682-455A-8CE9-E18F6EBF19F6}"/>
              </a:ext>
            </a:extLst>
          </p:cNvPr>
          <p:cNvSpPr txBox="1"/>
          <p:nvPr/>
        </p:nvSpPr>
        <p:spPr>
          <a:xfrm>
            <a:off x="1104669" y="4382615"/>
            <a:ext cx="17489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F0D61"/>
                </a:solidFill>
              </a:rPr>
              <a:t>carcinoembryonic antigen (CEA), cancer antigen (CA) 15-3, </a:t>
            </a:r>
          </a:p>
          <a:p>
            <a:pPr algn="ctr"/>
            <a:r>
              <a:rPr lang="en-US" sz="1400" b="1" dirty="0">
                <a:solidFill>
                  <a:srgbClr val="CF0D61"/>
                </a:solidFill>
              </a:rPr>
              <a:t>or CA 27-29</a:t>
            </a:r>
            <a:endParaRPr lang="ko-KR" altLang="en-US" sz="1400" b="1" dirty="0">
              <a:solidFill>
                <a:srgbClr val="CF0D6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E53A7B-F894-485F-9FC5-59E005220703}"/>
              </a:ext>
            </a:extLst>
          </p:cNvPr>
          <p:cNvSpPr txBox="1"/>
          <p:nvPr/>
        </p:nvSpPr>
        <p:spPr>
          <a:xfrm>
            <a:off x="5855204" y="4598058"/>
            <a:ext cx="15465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>
              <a:buClr>
                <a:srgbClr val="B83D68"/>
              </a:buClr>
            </a:pPr>
            <a:r>
              <a:rPr lang="en-US" sz="1400" b="1" dirty="0">
                <a:solidFill>
                  <a:srgbClr val="CF0D61"/>
                </a:solidFill>
              </a:rPr>
              <a:t>Abdominal CT</a:t>
            </a:r>
          </a:p>
          <a:p>
            <a:pPr marL="82296">
              <a:buClr>
                <a:srgbClr val="B83D68"/>
              </a:buClr>
            </a:pPr>
            <a:r>
              <a:rPr lang="en-US" sz="1400" b="1" dirty="0">
                <a:solidFill>
                  <a:srgbClr val="CF0D61"/>
                </a:solidFill>
              </a:rPr>
              <a:t>Chest CT</a:t>
            </a:r>
          </a:p>
          <a:p>
            <a:pPr marL="82296">
              <a:buClr>
                <a:srgbClr val="B83D68"/>
              </a:buClr>
            </a:pPr>
            <a:endParaRPr lang="en-US" sz="1400" b="1" dirty="0">
              <a:solidFill>
                <a:srgbClr val="CF0D61"/>
              </a:solidFill>
            </a:endParaRPr>
          </a:p>
          <a:p>
            <a:pPr marL="82296">
              <a:buClr>
                <a:srgbClr val="B83D68"/>
              </a:buClr>
            </a:pPr>
            <a:r>
              <a:rPr lang="en-US" sz="1400" b="1" dirty="0">
                <a:solidFill>
                  <a:srgbClr val="CF0D61"/>
                </a:solidFill>
              </a:rPr>
              <a:t> MRI</a:t>
            </a:r>
          </a:p>
          <a:p>
            <a:pPr algn="ctr"/>
            <a:endParaRPr lang="ko-KR" altLang="en-US" sz="1400" b="1" dirty="0">
              <a:solidFill>
                <a:srgbClr val="CF0D6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D98865-BA7F-48A4-8983-2883EC461AE6}"/>
              </a:ext>
            </a:extLst>
          </p:cNvPr>
          <p:cNvSpPr txBox="1"/>
          <p:nvPr/>
        </p:nvSpPr>
        <p:spPr>
          <a:xfrm>
            <a:off x="5843328" y="2805147"/>
            <a:ext cx="155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F0D61"/>
                </a:solidFill>
              </a:rPr>
              <a:t>measurement of serum calcium levels</a:t>
            </a:r>
            <a:endParaRPr lang="ko-KR" altLang="en-US" sz="1600" b="1" dirty="0">
              <a:solidFill>
                <a:srgbClr val="CF0D61"/>
              </a:solidFill>
              <a:cs typeface="Arial" pitchFamily="34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1728296C-59BF-4C95-8453-A1762A208281}"/>
              </a:ext>
            </a:extLst>
          </p:cNvPr>
          <p:cNvSpPr/>
          <p:nvPr/>
        </p:nvSpPr>
        <p:spPr>
          <a:xfrm>
            <a:off x="3482681" y="2592749"/>
            <a:ext cx="1440975" cy="1368926"/>
          </a:xfrm>
          <a:prstGeom prst="roundRect">
            <a:avLst>
              <a:gd name="adj" fmla="val 884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41D9B74C-2A44-44A9-9BBB-51582F73C6D3}"/>
              </a:ext>
            </a:extLst>
          </p:cNvPr>
          <p:cNvSpPr/>
          <p:nvPr/>
        </p:nvSpPr>
        <p:spPr>
          <a:xfrm>
            <a:off x="3532613" y="4211975"/>
            <a:ext cx="1440975" cy="1368926"/>
          </a:xfrm>
          <a:prstGeom prst="roundRect">
            <a:avLst>
              <a:gd name="adj" fmla="val 884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52C90D-1236-4E04-83D3-5D4B9835D531}"/>
              </a:ext>
            </a:extLst>
          </p:cNvPr>
          <p:cNvSpPr txBox="1"/>
          <p:nvPr/>
        </p:nvSpPr>
        <p:spPr>
          <a:xfrm>
            <a:off x="3482681" y="2901241"/>
            <a:ext cx="1440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F0D61"/>
                </a:solidFill>
              </a:rPr>
              <a:t>(CBC), liver function tests</a:t>
            </a:r>
            <a:endParaRPr lang="ko-KR" altLang="en-US" sz="1600" b="1" dirty="0">
              <a:solidFill>
                <a:srgbClr val="CF0D6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05F7FA-0AA8-4653-9CB1-21587296DF8F}"/>
              </a:ext>
            </a:extLst>
          </p:cNvPr>
          <p:cNvSpPr txBox="1"/>
          <p:nvPr/>
        </p:nvSpPr>
        <p:spPr>
          <a:xfrm>
            <a:off x="3591134" y="4526686"/>
            <a:ext cx="130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F0D61"/>
                </a:solidFill>
              </a:rPr>
              <a:t>Bone scanning</a:t>
            </a:r>
            <a:endParaRPr lang="ko-KR" altLang="en-US" b="1" dirty="0">
              <a:solidFill>
                <a:srgbClr val="CF0D6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02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62" y="438943"/>
            <a:ext cx="10972800" cy="582613"/>
          </a:xfrm>
        </p:spPr>
        <p:txBody>
          <a:bodyPr>
            <a:normAutofit fontScale="90000"/>
          </a:bodyPr>
          <a:lstStyle/>
          <a:p>
            <a:r>
              <a:rPr lang="en-US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Initial Evaluation:  Interpretation of findings</a:t>
            </a:r>
            <a:br>
              <a:rPr lang="ar-JO" dirty="0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49"/>
            <a:ext cx="13437870" cy="5982795"/>
          </a:xfrm>
        </p:spPr>
        <p:txBody>
          <a:bodyPr>
            <a:normAutofit lnSpcReduction="10000"/>
          </a:bodyPr>
          <a:lstStyle/>
          <a:p>
            <a:pPr marL="425450" lvl="4" indent="-342900" algn="l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charset="0"/>
              <a:buChar char="o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Certain findings are of particular concern: </a:t>
            </a:r>
            <a:r>
              <a:rPr lang="en-US" sz="2000" b="1" i="1" u="sng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(red flags)</a:t>
            </a:r>
            <a:endParaRPr lang="en-US" sz="2000" b="1" i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425450" lvl="4" indent="-342900" algn="l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charset="0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-Mass fixed to the skin or chest wall 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25450" lvl="4" indent="-342900" algn="l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charset="0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-Stony hard, irregular and/or painless mass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25450" lvl="4" indent="-342900" algn="l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charset="0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-Bloody or spontaneous nipple discharge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25450" lvl="4" indent="-342900" algn="l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charset="0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-Thickened, erythematous skin and skin dimpling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25450" lvl="4" indent="-34290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sym typeface="+mn-ea"/>
            </a:endParaRPr>
          </a:p>
          <a:p>
            <a:pPr marL="425450" lvl="4" indent="-34290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sym typeface="+mn-ea"/>
            </a:endParaRPr>
          </a:p>
          <a:p>
            <a:pPr marL="425450" lvl="4" indent="-342900" algn="l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charset="0"/>
              <a:buChar char="o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Location of the mass is also an indicator: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       Breast cancer is most likely to  develop in the outer upper quadrant. 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indent="0" algn="l">
              <a:buClr>
                <a:srgbClr val="B83D68"/>
              </a:buClr>
              <a:buNone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8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86" y="136519"/>
            <a:ext cx="9603275" cy="60614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b="1" dirty="0" err="1"/>
              <a:t>Conginital</a:t>
            </a:r>
            <a:r>
              <a:rPr lang="en-US" sz="2400" b="1" dirty="0"/>
              <a:t>  abnormalities </a:t>
            </a:r>
          </a:p>
          <a:p>
            <a:r>
              <a:rPr lang="en-US" sz="2400" b="1" dirty="0"/>
              <a:t>   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1-amazia</a:t>
            </a:r>
            <a:r>
              <a:rPr lang="en-US" sz="2400" b="1" dirty="0"/>
              <a:t> :Congenital absence of the breast may occur on one  or both sides.</a:t>
            </a:r>
          </a:p>
          <a:p>
            <a:r>
              <a:rPr lang="en-US" sz="2400" b="1" dirty="0"/>
              <a:t> It is sometimes associated with absence of the sternal portion of the </a:t>
            </a:r>
            <a:r>
              <a:rPr lang="en-US" sz="2400" b="1" dirty="0" err="1"/>
              <a:t>pectoralis</a:t>
            </a:r>
            <a:r>
              <a:rPr lang="en-US" sz="2400" b="1" dirty="0"/>
              <a:t> major (Poland’s syndrome). It is more common in males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>
                <a:solidFill>
                  <a:schemeClr val="accent1"/>
                </a:solidFill>
              </a:rPr>
              <a:t>2-Polymazia</a:t>
            </a:r>
            <a:r>
              <a:rPr lang="en-US" sz="2400" b="1" dirty="0"/>
              <a:t>: Accessory breasts  have been recorded in the axilla (the most frequent site), groin, buttock and thigh.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>
                <a:solidFill>
                  <a:schemeClr val="accent1"/>
                </a:solidFill>
              </a:rPr>
              <a:t>3-Mastitis of infants</a:t>
            </a:r>
            <a:r>
              <a:rPr lang="en-US" sz="2400" b="1" dirty="0"/>
              <a:t>: is at least as common in boys as in girls. On the third or fourth day of life, if the breast of an infant is pressed lightly, a drop of </a:t>
            </a:r>
            <a:r>
              <a:rPr lang="en-US" sz="2400" b="1" dirty="0" err="1"/>
              <a:t>colourless</a:t>
            </a:r>
            <a:r>
              <a:rPr lang="en-US" sz="2400" b="1" dirty="0"/>
              <a:t> fluid can be expressed; a few days later, there is often a slight milky secretion, which disappears during the third week</a:t>
            </a:r>
          </a:p>
          <a:p>
            <a:endParaRPr lang="en-US" sz="2400" b="1" dirty="0"/>
          </a:p>
        </p:txBody>
      </p:sp>
      <p:pic>
        <p:nvPicPr>
          <p:cNvPr id="4" name="Picture 3" descr="لا يتوفر وص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330" y="468922"/>
            <a:ext cx="1473768" cy="139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لا يتوفر وص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638" y="2339533"/>
            <a:ext cx="1655152" cy="108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لا يتوفر وص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772" y="4537053"/>
            <a:ext cx="1376326" cy="114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217049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25308" y="206389"/>
            <a:ext cx="8229600" cy="139903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Inflammatory conditions</a:t>
            </a:r>
          </a:p>
        </p:txBody>
      </p:sp>
      <p:pic>
        <p:nvPicPr>
          <p:cNvPr id="6" name="Picture 5" descr="لا يتوفر وص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69" y="1605421"/>
            <a:ext cx="2286000" cy="212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152941-F596-4B5B-B12B-A5DBF476FB4A}"/>
              </a:ext>
            </a:extLst>
          </p:cNvPr>
          <p:cNvSpPr txBox="1"/>
          <p:nvPr/>
        </p:nvSpPr>
        <p:spPr>
          <a:xfrm>
            <a:off x="198120" y="1605421"/>
            <a:ext cx="67771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1- Acute Mastitis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Inflammation of the breast parenchyma. Most commonly caused by staphylococcus aureus. (particularly 2–4 weeks postpartum).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66F55C-E357-4054-835E-67642A6E00ED}"/>
              </a:ext>
            </a:extLst>
          </p:cNvPr>
          <p:cNvSpPr txBox="1"/>
          <p:nvPr/>
        </p:nvSpPr>
        <p:spPr>
          <a:xfrm>
            <a:off x="198120" y="3373728"/>
            <a:ext cx="100445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Clinical features: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x Tender, firm, swollen, erythematous breast (generally unilateral).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x Pain during breastfeeding.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x Reduced milk secretion.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x Flu-like symptoms, malaise, fever, and chills.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x In some cases, reactive lymphadenopathy.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x Purulent nipple discharge.</a:t>
            </a:r>
          </a:p>
        </p:txBody>
      </p:sp>
    </p:spTree>
    <p:extLst>
      <p:ext uri="{BB962C8B-B14F-4D97-AF65-F5344CB8AC3E}">
        <p14:creationId xmlns:p14="http://schemas.microsoft.com/office/powerpoint/2010/main" val="4081541653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边形 6"/>
          <p:cNvSpPr/>
          <p:nvPr/>
        </p:nvSpPr>
        <p:spPr>
          <a:xfrm>
            <a:off x="1623161" y="5816295"/>
            <a:ext cx="4410295" cy="2289938"/>
          </a:xfrm>
          <a:prstGeom prst="parallelogram">
            <a:avLst>
              <a:gd name="adj" fmla="val 172170"/>
            </a:avLst>
          </a:prstGeom>
          <a:gradFill>
            <a:gsLst>
              <a:gs pos="0">
                <a:schemeClr val="bg1">
                  <a:alpha val="1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平行四边形 7"/>
          <p:cNvSpPr/>
          <p:nvPr/>
        </p:nvSpPr>
        <p:spPr>
          <a:xfrm>
            <a:off x="-5041667" y="3802200"/>
            <a:ext cx="6096000" cy="3165199"/>
          </a:xfrm>
          <a:prstGeom prst="parallelogram">
            <a:avLst>
              <a:gd name="adj" fmla="val 172170"/>
            </a:avLst>
          </a:prstGeom>
          <a:gradFill>
            <a:gsLst>
              <a:gs pos="0">
                <a:schemeClr val="bg1">
                  <a:alpha val="1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681596" y="1662633"/>
            <a:ext cx="3796665" cy="3796665"/>
          </a:xfrm>
          <a:prstGeom prst="ellips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15" y="848995"/>
            <a:ext cx="10977245" cy="58102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856615" y="203835"/>
            <a:ext cx="7145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Overview of the breast anatomy:</a:t>
            </a:r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673AA52-6087-4E23-A69D-4D56566F18C6}"/>
              </a:ext>
            </a:extLst>
          </p:cNvPr>
          <p:cNvSpPr txBox="1"/>
          <p:nvPr/>
        </p:nvSpPr>
        <p:spPr>
          <a:xfrm>
            <a:off x="441960" y="208062"/>
            <a:ext cx="684276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Fat Necrosis</a:t>
            </a:r>
          </a:p>
          <a:p>
            <a:endParaRPr lang="en-US" sz="3200" dirty="0"/>
          </a:p>
          <a:p>
            <a:r>
              <a:rPr lang="en-US" sz="3200" dirty="0"/>
              <a:t>It’s a nonsuppurative inflammatory lesion affecting breast adipose tissue causing necrosis of breast fat </a:t>
            </a:r>
          </a:p>
          <a:p>
            <a:r>
              <a:rPr lang="en-US" sz="3200" dirty="0"/>
              <a:t>Usually caused by trauma</a:t>
            </a:r>
          </a:p>
          <a:p>
            <a:endParaRPr lang="en-US" sz="3200" dirty="0"/>
          </a:p>
          <a:p>
            <a:r>
              <a:rPr lang="en-US" sz="3200" dirty="0"/>
              <a:t>Present as irregularly defined and dense breast mass (generally peri areolar) causing skin retraction,</a:t>
            </a:r>
          </a:p>
          <a:p>
            <a:r>
              <a:rPr lang="en-US" sz="3200" dirty="0"/>
              <a:t>erythema, or ecchymosis.</a:t>
            </a:r>
          </a:p>
          <a:p>
            <a:r>
              <a:rPr lang="en-US" sz="3200" dirty="0"/>
              <a:t>Treatment is unnecessary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99F9C7-17A3-47C2-A660-3CD961142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32" y="530034"/>
            <a:ext cx="2750288" cy="275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49140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09075" y="252663"/>
            <a:ext cx="8229600" cy="1399032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Aberrations of normal development and involution (ANDI)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304800" y="1399032"/>
            <a:ext cx="9144000" cy="45720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9075" y="1904358"/>
            <a:ext cx="115142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>
              <a:buNone/>
            </a:pPr>
            <a:r>
              <a:rPr lang="en-US" sz="2400" b="1" dirty="0"/>
              <a:t>Fibrocystic changes (FCCSs) : </a:t>
            </a:r>
          </a:p>
          <a:p>
            <a:pPr marL="64008" indent="0">
              <a:buNone/>
            </a:pPr>
            <a:endParaRPr lang="en-US" sz="2400" b="1" dirty="0"/>
          </a:p>
          <a:p>
            <a:pPr marL="64008" indent="0">
              <a:buNone/>
            </a:pPr>
            <a:r>
              <a:rPr lang="en-US" sz="2400" b="1" dirty="0"/>
              <a:t>Benign breast tumor of fibrous and glandular tissue. It is the most common benign tumor of the breast ,Usually seen in premenopausal women </a:t>
            </a:r>
          </a:p>
          <a:p>
            <a:pPr marL="64008" indent="0">
              <a:buNone/>
            </a:pPr>
            <a:endParaRPr lang="en-US" sz="2400" b="1" dirty="0"/>
          </a:p>
          <a:p>
            <a:pPr marL="64008" indent="0">
              <a:buNone/>
            </a:pPr>
            <a:r>
              <a:rPr lang="en-US" sz="2400" b="1" dirty="0"/>
              <a:t>Hormonal relationship has been established; (increased estrogen, e.g., during</a:t>
            </a:r>
          </a:p>
          <a:p>
            <a:pPr marL="64008" indent="0">
              <a:buNone/>
            </a:pPr>
            <a:r>
              <a:rPr lang="en-US" sz="2400" b="1" dirty="0"/>
              <a:t>pregnancy or before menstruation, may stimulate growth).</a:t>
            </a:r>
          </a:p>
          <a:p>
            <a:pPr marL="64008" indent="0">
              <a:buNone/>
            </a:pPr>
            <a:endParaRPr lang="en-US" sz="2400" b="1" dirty="0"/>
          </a:p>
          <a:p>
            <a:pPr marL="64008" indent="0">
              <a:buNone/>
            </a:pPr>
            <a:endParaRPr lang="en-US" sz="2400" b="1" dirty="0"/>
          </a:p>
          <a:p>
            <a:pPr marL="64008" indent="0">
              <a:buNone/>
            </a:pPr>
            <a:r>
              <a:rPr lang="en-US" sz="2400" b="1" dirty="0"/>
              <a:t>The most common presenting symptoms are cyclical breast pain and tender </a:t>
            </a:r>
            <a:r>
              <a:rPr lang="en-US" sz="2400" b="1" dirty="0" err="1"/>
              <a:t>nodularities</a:t>
            </a:r>
            <a:r>
              <a:rPr lang="en-US" sz="2400" b="1" dirty="0"/>
              <a:t> in breasts </a:t>
            </a:r>
          </a:p>
          <a:p>
            <a:pPr marL="64008" indent="0">
              <a:buNone/>
            </a:pPr>
            <a:endParaRPr lang="en-US" sz="2400" b="1" dirty="0"/>
          </a:p>
          <a:p>
            <a:pPr marL="64008" indent="0">
              <a:buNone/>
            </a:pP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1294680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656492" y="293077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Duct ectasia /</a:t>
            </a:r>
            <a:r>
              <a:rPr lang="en-US" dirty="0" err="1"/>
              <a:t>periductal</a:t>
            </a:r>
            <a:r>
              <a:rPr lang="en-US" dirty="0"/>
              <a:t> mastitis 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1172308" y="1552072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B02F39-5E18-418A-8EA6-DDD53A85C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040" y="3079412"/>
            <a:ext cx="2865595" cy="27855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1365" y="2068357"/>
            <a:ext cx="84875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 characteristic pathological feature is dilatation of the mammary ducts, which are full of </a:t>
            </a:r>
            <a:r>
              <a:rPr lang="en-US" sz="2800" dirty="0" err="1"/>
              <a:t>inspissated</a:t>
            </a:r>
            <a:r>
              <a:rPr lang="en-US" sz="2800" dirty="0"/>
              <a:t> material containing macrophages and chronic inflammatory debris The inflammatory complications are closely related to smoking.</a:t>
            </a:r>
          </a:p>
          <a:p>
            <a:r>
              <a:rPr lang="en-US" sz="2800" dirty="0"/>
              <a:t>presenting features:</a:t>
            </a:r>
          </a:p>
          <a:p>
            <a:r>
              <a:rPr lang="en-US" sz="2800" dirty="0"/>
              <a:t>● Nipple inversion (slit –like nipple retraction ) </a:t>
            </a:r>
          </a:p>
          <a:p>
            <a:r>
              <a:rPr lang="en-US" sz="2800" dirty="0"/>
              <a:t>If uncomplicated and long-standing, it is usually ignored.</a:t>
            </a:r>
          </a:p>
        </p:txBody>
      </p:sp>
    </p:spTree>
    <p:extLst>
      <p:ext uri="{BB962C8B-B14F-4D97-AF65-F5344CB8AC3E}">
        <p14:creationId xmlns:p14="http://schemas.microsoft.com/office/powerpoint/2010/main" val="1194977673"/>
      </p:ext>
    </p:extLst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3950" y="157649"/>
            <a:ext cx="10972800" cy="4525963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endParaRPr lang="ar-JO" b="1" dirty="0"/>
          </a:p>
          <a:p>
            <a:r>
              <a:rPr lang="en-US" b="1" dirty="0">
                <a:solidFill>
                  <a:schemeClr val="accent1"/>
                </a:solidFill>
              </a:rPr>
              <a:t>Breast cysts </a:t>
            </a:r>
            <a:r>
              <a:rPr lang="en-US" dirty="0"/>
              <a:t>These occur most commonly in the last decade of reproductive life(30-40) as a result of a non-integrated involution of </a:t>
            </a:r>
            <a:r>
              <a:rPr lang="en-US" dirty="0" err="1"/>
              <a:t>stroma</a:t>
            </a:r>
            <a:r>
              <a:rPr lang="en-US" dirty="0"/>
              <a:t> and epithelium. They are often multiple, may be bilateral and can mimic malignancy. </a:t>
            </a:r>
          </a:p>
          <a:p>
            <a:r>
              <a:rPr lang="en-US" dirty="0"/>
              <a:t>Diagnosis can be confirmed by aspiration and/or ultrasound</a:t>
            </a:r>
          </a:p>
          <a:p>
            <a:r>
              <a:rPr lang="en-US" dirty="0"/>
              <a:t> Treatment A solitary cyst or small collection of cysts can be aspirated. If they resolve completely, and if the fluid is not blood-stained, no further treatment is required. </a:t>
            </a:r>
          </a:p>
          <a:p>
            <a:r>
              <a:rPr lang="en-US" dirty="0"/>
              <a:t>Residual lump: excision</a:t>
            </a:r>
          </a:p>
          <a:p>
            <a:pPr marL="64008" indent="0">
              <a:buNone/>
            </a:pPr>
            <a:endParaRPr lang="en-US" dirty="0"/>
          </a:p>
        </p:txBody>
      </p:sp>
      <p:pic>
        <p:nvPicPr>
          <p:cNvPr id="5" name="Picture 4" descr="لا يتوفر وص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71" y="4718039"/>
            <a:ext cx="2693148" cy="193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لا يتوفر وص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91" y="4808671"/>
            <a:ext cx="2332525" cy="184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677442"/>
      </p:ext>
    </p:extLst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B10F2-AEA0-4A64-BD38-8AD591AA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79" y="1930607"/>
            <a:ext cx="10972800" cy="745958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1- </a:t>
            </a:r>
            <a:r>
              <a:rPr lang="en-US" sz="2800" dirty="0" err="1"/>
              <a:t>Fibroadenomas</a:t>
            </a:r>
            <a:r>
              <a:rPr lang="en-US" sz="2800" dirty="0"/>
              <a:t> The most common benign tumor of the breast. </a:t>
            </a:r>
            <a:br>
              <a:rPr lang="en-US" sz="2800" dirty="0"/>
            </a:br>
            <a:r>
              <a:rPr lang="en-US" sz="2800" dirty="0"/>
              <a:t>Reproductive age, estrogen sensitive. 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69631" y="216568"/>
            <a:ext cx="4740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Benign breast neoplasms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066" y="2820944"/>
            <a:ext cx="89819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Clinical features:</a:t>
            </a:r>
          </a:p>
          <a:p>
            <a:r>
              <a:rPr lang="en-US" sz="2000" dirty="0"/>
              <a:t>x Mostly solitary, well-defined, non-tender, firm, and highly mobile mass.</a:t>
            </a:r>
          </a:p>
          <a:p>
            <a:r>
              <a:rPr lang="en-US" sz="2000" dirty="0"/>
              <a:t>x May be painful during the menstrual cycle.</a:t>
            </a:r>
          </a:p>
          <a:p>
            <a:endParaRPr lang="en-US" sz="2000" dirty="0"/>
          </a:p>
          <a:p>
            <a:r>
              <a:rPr lang="en-US" sz="2000" dirty="0"/>
              <a:t>Diagnosis:</a:t>
            </a:r>
          </a:p>
          <a:p>
            <a:r>
              <a:rPr lang="en-US" sz="2000" dirty="0"/>
              <a:t>x Ultrasound: well-defined mass.</a:t>
            </a:r>
          </a:p>
          <a:p>
            <a:r>
              <a:rPr lang="en-US" sz="2000" dirty="0"/>
              <a:t>x Mammogram: well-defined mass that may have popcorn-like calcifications.</a:t>
            </a:r>
          </a:p>
          <a:p>
            <a:r>
              <a:rPr lang="en-US" sz="2000" dirty="0"/>
              <a:t>x If imaging is inconclusive: fine-needle aspiration showing fibrous and glandular tissue</a:t>
            </a:r>
          </a:p>
          <a:p>
            <a:r>
              <a:rPr lang="en-US" sz="2000" dirty="0"/>
              <a:t>Management: regular check-ups.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4448399"/>
      </p:ext>
    </p:extLst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2-Phyllodes tumor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143000"/>
            <a:ext cx="10972800" cy="514951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Rare </a:t>
            </a:r>
            <a:r>
              <a:rPr lang="en-US" dirty="0" err="1"/>
              <a:t>fibroepithelial</a:t>
            </a:r>
            <a:r>
              <a:rPr lang="en-US" dirty="0"/>
              <a:t> tumor with histology similar to that of </a:t>
            </a:r>
            <a:r>
              <a:rPr lang="en-US" dirty="0" err="1"/>
              <a:t>fibroadenoma</a:t>
            </a:r>
            <a:r>
              <a:rPr lang="en-US" dirty="0"/>
              <a:t>. It is of unknown etiology with peak incidence of 40-50 years and comprise 1% of all breast tumor. It is most commonly a benign tumor. However, 25% are malignant.</a:t>
            </a:r>
          </a:p>
          <a:p>
            <a:endParaRPr lang="en-US" dirty="0"/>
          </a:p>
          <a:p>
            <a:pPr algn="ctr"/>
            <a:r>
              <a:rPr lang="en-US" dirty="0"/>
              <a:t>Clinical features</a:t>
            </a:r>
          </a:p>
          <a:p>
            <a:r>
              <a:rPr lang="en-US" dirty="0"/>
              <a:t>x Painless, smooth, </a:t>
            </a:r>
            <a:r>
              <a:rPr lang="en-US" dirty="0" err="1"/>
              <a:t>multinodular</a:t>
            </a:r>
            <a:r>
              <a:rPr lang="en-US" dirty="0"/>
              <a:t> lump in the breast.</a:t>
            </a:r>
          </a:p>
          <a:p>
            <a:r>
              <a:rPr lang="en-US" dirty="0"/>
              <a:t>x Average size 4–7 cm.</a:t>
            </a:r>
          </a:p>
          <a:p>
            <a:r>
              <a:rPr lang="en-US" dirty="0"/>
              <a:t>If a </a:t>
            </a:r>
            <a:r>
              <a:rPr lang="en-US" dirty="0" err="1"/>
              <a:t>phyllodes</a:t>
            </a:r>
            <a:r>
              <a:rPr lang="en-US" dirty="0"/>
              <a:t> tumor is suspected (based on clinical or imaging findings) → core biopsy.</a:t>
            </a:r>
          </a:p>
          <a:p>
            <a:r>
              <a:rPr lang="en-US" dirty="0"/>
              <a:t> Biopsy: Leaf-like architecture with papillary projection of epithelium-lined stroma and varying degrees of atypia and hyperplasia.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24331"/>
      </p:ext>
    </p:extLst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A447-D663-40A2-A7F1-9BD2010E0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3-Intraductal papilloma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4A88B-0EA6-4936-94FA-EB78676C5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Features are related to size and location: Central papilloma is usually a large, subareolar located lesion.</a:t>
            </a:r>
          </a:p>
          <a:p>
            <a:r>
              <a:rPr lang="en-US" dirty="0"/>
              <a:t>Peripheral papilloma is characterized by multiple small lesions located on external areas of the breast.</a:t>
            </a:r>
          </a:p>
          <a:p>
            <a:pPr algn="ctr"/>
            <a:r>
              <a:rPr lang="en-US" dirty="0"/>
              <a:t>x Solitary lesions</a:t>
            </a:r>
          </a:p>
          <a:p>
            <a:r>
              <a:rPr lang="en-US" dirty="0"/>
              <a:t>o Most common cause of bloody nipple discharge.</a:t>
            </a:r>
          </a:p>
          <a:p>
            <a:r>
              <a:rPr lang="en-US" dirty="0"/>
              <a:t>o Large, central lesion.</a:t>
            </a:r>
          </a:p>
          <a:p>
            <a:r>
              <a:rPr lang="en-US" dirty="0"/>
              <a:t>o Palpable breast tumor close to or behind the nipple.</a:t>
            </a:r>
          </a:p>
          <a:p>
            <a:pPr algn="ctr"/>
            <a:r>
              <a:rPr lang="en-US" dirty="0"/>
              <a:t>x Multiple lesions</a:t>
            </a:r>
          </a:p>
          <a:p>
            <a:r>
              <a:rPr lang="en-US" dirty="0"/>
              <a:t>o Usually asymptomatic but may cause nipple discharge in rare cases.</a:t>
            </a:r>
          </a:p>
          <a:p>
            <a:r>
              <a:rPr lang="en-US" dirty="0"/>
              <a:t>o Peripheral lesions; smaller than solitary papilloma</a:t>
            </a:r>
          </a:p>
        </p:txBody>
      </p:sp>
    </p:spTree>
    <p:extLst>
      <p:ext uri="{BB962C8B-B14F-4D97-AF65-F5344CB8AC3E}">
        <p14:creationId xmlns:p14="http://schemas.microsoft.com/office/powerpoint/2010/main" val="457588255"/>
      </p:ext>
    </p:extLst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90800" y="198120"/>
            <a:ext cx="7790688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Mass types: Benign VS Malignant </a:t>
            </a:r>
            <a:endParaRPr lang="ar-JO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411480" y="1066800"/>
            <a:ext cx="10469880" cy="10058400"/>
          </a:xfrm>
        </p:spPr>
        <p:txBody>
          <a:bodyPr>
            <a:normAutofit/>
          </a:bodyPr>
          <a:lstStyle/>
          <a:p>
            <a:pPr marL="82296" indent="0" algn="l">
              <a:buClr>
                <a:srgbClr val="B83D68"/>
              </a:buClr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Breast cancer risk factors:</a:t>
            </a:r>
          </a:p>
          <a:p>
            <a:pPr marL="82296" indent="0" algn="l">
              <a:buClr>
                <a:srgbClr val="B83D68"/>
              </a:buClr>
              <a:buNone/>
            </a:pPr>
            <a:endParaRPr lang="en-US" sz="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1-Age: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The strongest risk factor for breast cancer is age. Most breast cancers occur in women &gt; 50.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2- Family history: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Having a1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degree relative (mother, sister, daughter) with breast CA increases the risk 2 to 3 times, multiple cases of breast CA among more than one 1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degree relatives might indicate up to 5 to 6 times increased risk.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3- Breast cancer gene mutations: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                 - 5 to 10% of women with breast cancer carry a mutation in BRCA1 or BRCA2 genes.                                                    - If relatives of such a woman also carry the mutation, they have a 50 to 85% lifetime risk of developing breast cancer.  </a:t>
            </a:r>
          </a:p>
          <a:p>
            <a:pPr marL="82296" indent="0" algn="l">
              <a:buClr>
                <a:srgbClr val="B83D68"/>
              </a:buClr>
              <a:buNone/>
            </a:pP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1003"/>
      </p:ext>
    </p:extLst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7790688" cy="838200"/>
          </a:xfrm>
        </p:spPr>
        <p:txBody>
          <a:bodyPr>
            <a:normAutofit/>
          </a:bodyPr>
          <a:lstStyle/>
          <a:p>
            <a:r>
              <a:rPr lang="en-US" sz="40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Mass types: Benign VS Malignant </a:t>
            </a:r>
            <a:endParaRPr lang="ar-JO" sz="40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518160" y="1173480"/>
            <a:ext cx="11490960" cy="10058400"/>
          </a:xfrm>
        </p:spPr>
        <p:txBody>
          <a:bodyPr>
            <a:normAutofit/>
          </a:bodyPr>
          <a:lstStyle/>
          <a:p>
            <a:pPr marL="82296" indent="0" algn="l">
              <a:buClr>
                <a:srgbClr val="B83D68"/>
              </a:buClr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Breast cancer risk factors:</a:t>
            </a:r>
          </a:p>
          <a:p>
            <a:pPr marL="82296" indent="0" algn="l">
              <a:buClr>
                <a:srgbClr val="B83D68"/>
              </a:buClr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4- Personal history: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 Having in situ or invasive breast cancer increases risk. Risk of developing cancer in the contralateral breast after mastectomy is about 0.5 to 1%/year of follow-up. </a:t>
            </a: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5- History breast changes: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History of a lesion that required a biopsy (e.g. atypical hyperplasia) increases risk. </a:t>
            </a: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>
              <a:buClr>
                <a:srgbClr val="B83D68"/>
              </a:buClr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6- Gynecologic history: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Early menarche, late menopause, or late first pregnancy increases risk. Women who have a first pregnancy after age 30 are at higher risk than those who are nulliparous.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>
              <a:buClr>
                <a:srgbClr val="B83D68"/>
              </a:buClr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7- Lobular carcinoma in situ (LCIS):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Having LCIS increases the risk of developing invasive carcinoma in either breast by about 25 times.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8- Use of oral contraceptives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9- Hormone therapy</a:t>
            </a: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99805"/>
      </p:ext>
    </p:extLst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7790688" cy="838200"/>
          </a:xfrm>
        </p:spPr>
        <p:txBody>
          <a:bodyPr>
            <a:normAutofit/>
          </a:bodyPr>
          <a:lstStyle/>
          <a:p>
            <a:r>
              <a:rPr lang="en-US" sz="40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Mass types: Benign VS Malignant </a:t>
            </a:r>
            <a:endParaRPr lang="ar-JO" sz="40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472440" y="1066800"/>
            <a:ext cx="9985248" cy="10058400"/>
          </a:xfrm>
        </p:spPr>
        <p:txBody>
          <a:bodyPr>
            <a:normAutofit/>
          </a:bodyPr>
          <a:lstStyle/>
          <a:p>
            <a:pPr marL="82296" indent="0" algn="l">
              <a:buClr>
                <a:srgbClr val="B83D68"/>
              </a:buClr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Breast cancer risk factors:</a:t>
            </a:r>
          </a:p>
          <a:p>
            <a:pPr marL="82296" indent="0" algn="l">
              <a:buClr>
                <a:srgbClr val="B83D68"/>
              </a:buClr>
              <a:buNone/>
            </a:pPr>
            <a:endParaRPr lang="en-US" sz="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10- Radiation therapy: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Exposure to radiation therapy before age 30 increases risk. 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11- Diet: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Diet may contribute to development or growth of breast cancers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12- Lifestyle factors: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Smoking and alcohol may contribute to a higher risk of breast cancer.</a:t>
            </a: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53346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54622" y="121920"/>
            <a:ext cx="11882755" cy="7663636"/>
          </a:xfrm>
          <a:prstGeom prst="rect">
            <a:avLst/>
          </a:prstGeom>
          <a:gradFill>
            <a:gsLst>
              <a:gs pos="0">
                <a:srgbClr val="F6D1D6"/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</p:spPr>
        <p:txBody>
          <a:bodyPr wrap="square" rtlCol="0" anchor="t">
            <a:spAutoFit/>
          </a:bodyPr>
          <a:lstStyle/>
          <a:p>
            <a:pPr marL="368300" indent="-285750" algn="l">
              <a:buFont typeface="Wingdings" panose="05000000000000000000" charset="0"/>
              <a:buChar char="ü"/>
            </a:pPr>
            <a:r>
              <a:rPr lang="en-US" sz="2000" b="1" dirty="0">
                <a:sym typeface="+mn-ea"/>
              </a:rPr>
              <a:t>The breast is composed of </a:t>
            </a:r>
            <a:r>
              <a:rPr lang="en-US" sz="2000" dirty="0">
                <a:sym typeface="+mn-ea"/>
              </a:rPr>
              <a:t>:1-glandular, ductal,    2- connective and         3-adipose tissue. </a:t>
            </a:r>
          </a:p>
          <a:p>
            <a:pPr marL="82550" indent="0" algn="l">
              <a:buFont typeface="Wingdings" panose="05000000000000000000" charset="0"/>
              <a:buNone/>
            </a:pPr>
            <a:endParaRPr lang="en-US" sz="2000" dirty="0">
              <a:sym typeface="+mn-ea"/>
            </a:endParaRPr>
          </a:p>
          <a:p>
            <a:pPr marL="368300" indent="-285750" algn="l">
              <a:buFont typeface="Wingdings" panose="05000000000000000000" charset="0"/>
              <a:buChar char="ü"/>
            </a:pPr>
            <a:r>
              <a:rPr lang="en-US" sz="2000" dirty="0">
                <a:sym typeface="+mn-ea"/>
              </a:rPr>
              <a:t>The “mammary glands”:  are modified sweat gland and are composed of </a:t>
            </a:r>
            <a:r>
              <a:rPr lang="en-US" sz="2000" b="1" u="sng" dirty="0">
                <a:solidFill>
                  <a:srgbClr val="C00000"/>
                </a:solidFill>
                <a:sym typeface="+mn-ea"/>
              </a:rPr>
              <a:t>15-20 lobules  </a:t>
            </a:r>
            <a:r>
              <a:rPr lang="en-US" sz="2000" dirty="0">
                <a:solidFill>
                  <a:srgbClr val="C00000"/>
                </a:solidFill>
                <a:sym typeface="+mn-ea"/>
              </a:rPr>
              <a:t>  </a:t>
            </a:r>
            <a:r>
              <a:rPr lang="en-US" sz="2000" dirty="0">
                <a:sym typeface="+mn-ea"/>
              </a:rPr>
              <a:t>each drained by a” lactiferous duct”. </a:t>
            </a:r>
            <a:r>
              <a:rPr lang="en-US" sz="4800" dirty="0">
                <a:sym typeface="+mn-ea"/>
              </a:rPr>
              <a:t> </a:t>
            </a:r>
            <a:r>
              <a:rPr lang="en-US" sz="2000" dirty="0">
                <a:sym typeface="+mn-ea"/>
              </a:rPr>
              <a:t>Each lactiferous duct independently drains on the nipple. </a:t>
            </a:r>
          </a:p>
          <a:p>
            <a:pPr marL="82550" indent="0" algn="l">
              <a:buFont typeface="Wingdings" panose="05000000000000000000" charset="0"/>
              <a:buNone/>
            </a:pPr>
            <a:endParaRPr lang="en-US" sz="2000" dirty="0">
              <a:solidFill>
                <a:srgbClr val="C00000"/>
              </a:solidFill>
              <a:sym typeface="+mn-ea"/>
            </a:endParaRPr>
          </a:p>
          <a:p>
            <a:pPr marL="368300" indent="-285750" algn="l">
              <a:buFont typeface="Wingdings" panose="05000000000000000000" charset="0"/>
              <a:buChar char="ü"/>
            </a:pPr>
            <a:r>
              <a:rPr lang="en-US" sz="2000" b="1" u="sng" dirty="0">
                <a:solidFill>
                  <a:srgbClr val="C00000"/>
                </a:solidFill>
                <a:sym typeface="+mn-ea"/>
              </a:rPr>
              <a:t>“ Areola”</a:t>
            </a:r>
            <a:r>
              <a:rPr lang="en-US" sz="2000" b="1" u="sng" dirty="0">
                <a:solidFill>
                  <a:srgbClr val="DA7D8A"/>
                </a:solidFill>
                <a:sym typeface="+mn-ea"/>
              </a:rPr>
              <a:t> </a:t>
            </a:r>
            <a:r>
              <a:rPr lang="en-US" sz="2000" dirty="0">
                <a:sym typeface="+mn-ea"/>
              </a:rPr>
              <a:t>is the area  surrounds nipple. </a:t>
            </a:r>
          </a:p>
          <a:p>
            <a:pPr marL="368300" indent="-285750" algn="l">
              <a:buFont typeface="Wingdings" panose="05000000000000000000" charset="0"/>
              <a:buChar char="ü"/>
            </a:pPr>
            <a:endParaRPr lang="en-US" sz="2000" dirty="0"/>
          </a:p>
          <a:p>
            <a:pPr marL="368300" indent="-285750" algn="l">
              <a:buFont typeface="Wingdings" panose="05000000000000000000" charset="0"/>
              <a:buChar char="ü"/>
            </a:pPr>
            <a:r>
              <a:rPr lang="en-US" sz="2000" dirty="0">
                <a:sym typeface="+mn-ea"/>
              </a:rPr>
              <a:t>• In men--</a:t>
            </a:r>
            <a:r>
              <a:rPr lang="en-US" sz="2400" dirty="0">
                <a:sym typeface="+mn-ea"/>
              </a:rPr>
              <a:t> </a:t>
            </a:r>
            <a:r>
              <a:rPr lang="en-US" sz="2000" dirty="0">
                <a:sym typeface="+mn-ea"/>
              </a:rPr>
              <a:t>little fat is present in the breast, and the glandular system </a:t>
            </a:r>
            <a:r>
              <a:rPr lang="ar-JO" sz="2000" dirty="0">
                <a:sym typeface="+mn-ea"/>
              </a:rPr>
              <a:t> </a:t>
            </a:r>
            <a:r>
              <a:rPr lang="en-US" sz="2000" dirty="0">
                <a:sym typeface="+mn-ea"/>
              </a:rPr>
              <a:t>normally does not develop.</a:t>
            </a:r>
            <a:endParaRPr lang="en-US" sz="2000" dirty="0"/>
          </a:p>
          <a:p>
            <a:pPr marL="82550" indent="0" algn="l">
              <a:buFont typeface="Wingdings" panose="05000000000000000000" charset="0"/>
              <a:buNone/>
            </a:pPr>
            <a:endParaRPr lang="en-US" sz="2000" dirty="0"/>
          </a:p>
          <a:p>
            <a:pPr marL="368300" indent="-285750" algn="l">
              <a:buFont typeface="Wingdings" panose="05000000000000000000" charset="0"/>
              <a:buChar char="ü"/>
            </a:pPr>
            <a:r>
              <a:rPr lang="en-US" sz="2000" b="1" i="1" dirty="0">
                <a:sym typeface="+mn-ea"/>
              </a:rPr>
              <a:t>BOUNDARIES :- </a:t>
            </a:r>
            <a:endParaRPr lang="en-US" sz="2000" b="1" i="1" dirty="0"/>
          </a:p>
          <a:p>
            <a:pPr marL="368300" indent="-285750" algn="l">
              <a:buFont typeface="Wingdings" panose="05000000000000000000" charset="0"/>
              <a:buChar char="Ø"/>
            </a:pPr>
            <a:r>
              <a:rPr lang="en-US" sz="2000" dirty="0">
                <a:sym typeface="+mn-ea"/>
              </a:rPr>
              <a:t>• Bounded by the clavicle </a:t>
            </a:r>
            <a:r>
              <a:rPr lang="en-US" sz="2000" i="1" u="sng" dirty="0">
                <a:sym typeface="+mn-ea"/>
              </a:rPr>
              <a:t>superiorly </a:t>
            </a:r>
            <a:endParaRPr lang="en-US" sz="2000" dirty="0"/>
          </a:p>
          <a:p>
            <a:pPr marL="368300" indent="-285750" algn="l">
              <a:buFont typeface="Wingdings" panose="05000000000000000000" charset="0"/>
              <a:buChar char="Ø"/>
            </a:pPr>
            <a:r>
              <a:rPr lang="en-US" sz="2000" dirty="0">
                <a:sym typeface="+mn-ea"/>
              </a:rPr>
              <a:t>• Infra-mammary fold </a:t>
            </a:r>
            <a:r>
              <a:rPr lang="en-US" sz="2000" u="sng" dirty="0">
                <a:sym typeface="+mn-ea"/>
              </a:rPr>
              <a:t>inferiorly</a:t>
            </a:r>
            <a:r>
              <a:rPr lang="en-US" sz="2000" dirty="0">
                <a:sym typeface="+mn-ea"/>
              </a:rPr>
              <a:t> </a:t>
            </a:r>
            <a:endParaRPr lang="en-US" sz="2000" dirty="0"/>
          </a:p>
          <a:p>
            <a:pPr marL="368300" indent="-285750" algn="l">
              <a:buFont typeface="Wingdings" panose="05000000000000000000" charset="0"/>
              <a:buChar char="Ø"/>
            </a:pPr>
            <a:r>
              <a:rPr lang="en-US" sz="2000" dirty="0">
                <a:sym typeface="+mn-ea"/>
              </a:rPr>
              <a:t>• The sternum </a:t>
            </a:r>
            <a:r>
              <a:rPr lang="en-US" sz="2000" i="1" u="sng" dirty="0">
                <a:sym typeface="+mn-ea"/>
              </a:rPr>
              <a:t>medially </a:t>
            </a:r>
            <a:endParaRPr lang="en-US" sz="2000" dirty="0"/>
          </a:p>
          <a:p>
            <a:pPr marL="368300" indent="-285750" algn="l">
              <a:buFont typeface="Wingdings" panose="05000000000000000000" charset="0"/>
              <a:buChar char="Ø"/>
            </a:pPr>
            <a:r>
              <a:rPr lang="en-US" sz="2000" dirty="0">
                <a:sym typeface="+mn-ea"/>
              </a:rPr>
              <a:t>• Lateral border of the </a:t>
            </a:r>
            <a:r>
              <a:rPr lang="en-US" sz="2000" dirty="0" err="1">
                <a:sym typeface="+mn-ea"/>
              </a:rPr>
              <a:t>latissimus</a:t>
            </a:r>
            <a:r>
              <a:rPr lang="en-US" sz="2000" dirty="0">
                <a:sym typeface="+mn-ea"/>
              </a:rPr>
              <a:t> muscle</a:t>
            </a:r>
            <a:r>
              <a:rPr lang="en-US" sz="2000" i="1" u="sng" dirty="0">
                <a:sym typeface="+mn-ea"/>
              </a:rPr>
              <a:t> laterally</a:t>
            </a:r>
            <a:r>
              <a:rPr lang="en-US" sz="2000" dirty="0">
                <a:sym typeface="+mn-ea"/>
              </a:rPr>
              <a:t> </a:t>
            </a:r>
          </a:p>
          <a:p>
            <a:pPr marL="82550" indent="0" algn="l">
              <a:buFont typeface="Wingdings" panose="05000000000000000000" charset="0"/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368300" indent="-285750" algn="l">
              <a:buFont typeface="Wingdings" panose="05000000000000000000" charset="0"/>
              <a:buChar char="ü"/>
            </a:pPr>
            <a:r>
              <a:rPr lang="en-US" sz="2000" dirty="0">
                <a:solidFill>
                  <a:srgbClr val="C00000"/>
                </a:solidFill>
                <a:sym typeface="+mn-ea"/>
              </a:rPr>
              <a:t>•</a:t>
            </a:r>
            <a:r>
              <a:rPr lang="en-US" sz="2000" b="1" u="sng" dirty="0">
                <a:solidFill>
                  <a:srgbClr val="C00000"/>
                </a:solidFill>
                <a:sym typeface="+mn-ea"/>
              </a:rPr>
              <a:t> COOPERS LIGAMENT</a:t>
            </a:r>
            <a:r>
              <a:rPr lang="en-US" sz="2000" dirty="0">
                <a:sym typeface="+mn-ea"/>
              </a:rPr>
              <a:t>:  Extends </a:t>
            </a:r>
            <a:r>
              <a:rPr lang="en-US" sz="2000" dirty="0" err="1">
                <a:sym typeface="+mn-ea"/>
              </a:rPr>
              <a:t>from</a:t>
            </a:r>
            <a:r>
              <a:rPr lang="en-US" sz="2000" dirty="0">
                <a:sym typeface="+mn-ea"/>
              </a:rPr>
              <a:t> dermis of skin to the </a:t>
            </a:r>
            <a:r>
              <a:rPr lang="en-US" sz="2000" dirty="0" err="1">
                <a:sym typeface="+mn-ea"/>
              </a:rPr>
              <a:t>pectoralis</a:t>
            </a:r>
            <a:r>
              <a:rPr lang="en-US" sz="2000" dirty="0">
                <a:sym typeface="+mn-ea"/>
              </a:rPr>
              <a:t> fascia and provides support to the breast. </a:t>
            </a:r>
          </a:p>
          <a:p>
            <a:pPr marL="82550" indent="0" algn="l">
              <a:buFont typeface="Wingdings" panose="05000000000000000000" charset="0"/>
              <a:buNone/>
            </a:pPr>
            <a:endParaRPr lang="en-US" sz="2000" dirty="0"/>
          </a:p>
          <a:p>
            <a:pPr marL="82550" indent="0" algn="l">
              <a:buFont typeface="Wingdings" panose="05000000000000000000" charset="0"/>
              <a:buNone/>
            </a:pPr>
            <a:endParaRPr lang="en-US" sz="2000" dirty="0"/>
          </a:p>
          <a:p>
            <a:pPr marL="82550" indent="0" algn="l">
              <a:buFont typeface="Wingdings" panose="05000000000000000000" charset="0"/>
              <a:buNone/>
            </a:pPr>
            <a:endParaRPr lang="en-US" sz="2000" dirty="0"/>
          </a:p>
          <a:p>
            <a:pPr marL="82550" indent="0" algn="l">
              <a:buFont typeface="Wingdings" panose="05000000000000000000" charset="0"/>
              <a:buNone/>
            </a:pPr>
            <a:endParaRPr lang="en-US" sz="2000" dirty="0"/>
          </a:p>
          <a:p>
            <a:pPr marL="82550" indent="0" algn="l">
              <a:buFont typeface="Wingdings" panose="05000000000000000000" charset="0"/>
              <a:buNone/>
            </a:pPr>
            <a:endParaRPr lang="en-US" sz="2000" dirty="0"/>
          </a:p>
          <a:p>
            <a:pPr marL="82550" indent="0" algn="l">
              <a:buFont typeface="Wingdings" panose="05000000000000000000" charset="0"/>
              <a:buNone/>
            </a:pPr>
            <a:endParaRPr lang="en-US" sz="2000" dirty="0"/>
          </a:p>
        </p:txBody>
      </p:sp>
    </p:spTree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044850" y="2301240"/>
            <a:ext cx="8102300" cy="1787556"/>
          </a:xfrm>
        </p:spPr>
        <p:txBody>
          <a:bodyPr>
            <a:prstTxWarp prst="textTriangle">
              <a:avLst/>
            </a:prstTxWarp>
            <a:normAutofit/>
          </a:bodyPr>
          <a:lstStyle/>
          <a:p>
            <a:r>
              <a:rPr lang="en-US" sz="6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Breast cancer</a:t>
            </a:r>
            <a:endParaRPr lang="ar-JO" sz="66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0913277"/>
      </p:ext>
    </p:extLst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14544"/>
            <a:ext cx="9997440" cy="1143000"/>
          </a:xfrm>
          <a:noFill/>
        </p:spPr>
        <p:txBody>
          <a:bodyPr>
            <a:noAutofit/>
          </a:bodyPr>
          <a:lstStyle/>
          <a:p>
            <a:r>
              <a:rPr lang="en-US" sz="11500" dirty="0">
                <a:solidFill>
                  <a:schemeClr val="accent1">
                    <a:lumMod val="50000"/>
                  </a:schemeClr>
                </a:solidFill>
              </a:rPr>
              <a:t>Malignant</a:t>
            </a:r>
            <a:br>
              <a:rPr lang="en-US" sz="115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breast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</a:rPr>
              <a:t>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cancer is the most common malignancy in women 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- is the second leading cause of cancer death in women.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Is a disease of old age in postmenopausal women [peak incidence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∼50-60 years]</a:t>
            </a:r>
            <a:endParaRPr lang="ar-J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43DC53-C67E-4424-A3BD-D642639C45F2}"/>
              </a:ext>
            </a:extLst>
          </p:cNvPr>
          <p:cNvSpPr txBox="1"/>
          <p:nvPr/>
        </p:nvSpPr>
        <p:spPr>
          <a:xfrm>
            <a:off x="3606383" y="4263999"/>
            <a:ext cx="294343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-bone[back] met</a:t>
            </a:r>
          </a:p>
          <a:p>
            <a:pPr algn="l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-liver met </a:t>
            </a:r>
          </a:p>
          <a:p>
            <a:pPr algn="l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-lung met</a:t>
            </a:r>
          </a:p>
          <a:p>
            <a:pPr algn="l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-brain met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81E2B-DEDD-49C6-93E9-F1C80F184BDB}"/>
              </a:ext>
            </a:extLst>
          </p:cNvPr>
          <p:cNvSpPr txBox="1"/>
          <p:nvPr/>
        </p:nvSpPr>
        <p:spPr>
          <a:xfrm>
            <a:off x="228600" y="4263999"/>
            <a:ext cx="39531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# Frequency of breast carcinoma at various anatomic site         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64053E5-C992-4D1C-B853-AE6642EB28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63" y="3440563"/>
            <a:ext cx="388655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048170"/>
      </p:ext>
    </p:extLst>
  </p:cSld>
  <p:clrMapOvr>
    <a:masterClrMapping/>
  </p:clrMapOvr>
  <p:transition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2" y="378241"/>
            <a:ext cx="9603275" cy="1049235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Signs and Symptoms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29" y="1146629"/>
            <a:ext cx="10207769" cy="5001923"/>
          </a:xfrm>
        </p:spPr>
        <p:txBody>
          <a:bodyPr>
            <a:normAutofit/>
          </a:bodyPr>
          <a:lstStyle/>
          <a:p>
            <a:pPr marL="438912" lvl="0" indent="-320040" algn="l" rtl="0">
              <a:spcBef>
                <a:spcPts val="0"/>
              </a:spcBef>
              <a:buClr>
                <a:srgbClr val="F0AD00"/>
              </a:buClr>
              <a:buFont typeface="Wingdings 2"/>
              <a:buChar char=""/>
            </a:pP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Painless lump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in 70% of patients about 90% of the masses are discovered by the patient</a:t>
            </a:r>
          </a:p>
          <a:p>
            <a:pPr marL="438912" lvl="0" indent="-320040" algn="l" rtl="0">
              <a:spcBef>
                <a:spcPts val="0"/>
              </a:spcBef>
              <a:buClr>
                <a:srgbClr val="F0AD00"/>
              </a:buClr>
              <a:buFont typeface="Wingdings 2"/>
              <a:buChar char="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Breast pain</a:t>
            </a:r>
          </a:p>
          <a:p>
            <a:pPr marL="438912" lvl="0" indent="-320040" algn="l" rtl="0">
              <a:spcBef>
                <a:spcPts val="0"/>
              </a:spcBef>
              <a:buClr>
                <a:srgbClr val="F0AD00"/>
              </a:buClr>
              <a:buFont typeface="Wingdings 2"/>
              <a:buChar char="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Nipple discharge</a:t>
            </a:r>
          </a:p>
          <a:p>
            <a:pPr marL="438912" lvl="0" indent="-320040" algn="l" rtl="0">
              <a:spcBef>
                <a:spcPts val="0"/>
              </a:spcBef>
              <a:buClr>
                <a:srgbClr val="F0AD00"/>
              </a:buClr>
              <a:buFont typeface="Wingdings 2"/>
              <a:buChar char="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Erosion</a:t>
            </a:r>
          </a:p>
          <a:p>
            <a:pPr marL="438912" lvl="0" indent="-320040" algn="l" rtl="0">
              <a:spcBef>
                <a:spcPts val="0"/>
              </a:spcBef>
              <a:buClr>
                <a:srgbClr val="F0AD00"/>
              </a:buClr>
              <a:buFont typeface="Wingdings 2"/>
              <a:buChar char="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Retraction</a:t>
            </a:r>
          </a:p>
          <a:p>
            <a:pPr marL="438912" lvl="0" indent="-320040" algn="l" rtl="0">
              <a:spcBef>
                <a:spcPts val="0"/>
              </a:spcBef>
              <a:buClr>
                <a:srgbClr val="F0AD00"/>
              </a:buClr>
              <a:buFont typeface="Wingdings 2"/>
              <a:buChar char="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 Enlargement, or itching of the nipple</a:t>
            </a:r>
          </a:p>
          <a:p>
            <a:pPr marL="438912" lvl="0" indent="-320040" algn="l" rtl="0">
              <a:spcBef>
                <a:spcPts val="0"/>
              </a:spcBef>
              <a:buClr>
                <a:srgbClr val="F0AD00"/>
              </a:buClr>
              <a:buFont typeface="Wingdings 2"/>
              <a:buChar char="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Redness, generalized hardness, enlargement, or shrinking of the breast</a:t>
            </a:r>
          </a:p>
          <a:p>
            <a:pPr marL="438912" lvl="0" indent="-320040" algn="l" rtl="0">
              <a:spcBef>
                <a:spcPts val="0"/>
              </a:spcBef>
              <a:buClr>
                <a:srgbClr val="F0AD00"/>
              </a:buClr>
              <a:buFont typeface="Wingdings 2"/>
              <a:buChar char="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Axillary mass </a:t>
            </a:r>
          </a:p>
          <a:p>
            <a:pPr marL="438912" lvl="0" indent="-320040" algn="l" rtl="0">
              <a:spcBef>
                <a:spcPts val="0"/>
              </a:spcBef>
              <a:buClr>
                <a:srgbClr val="F0AD00"/>
              </a:buClr>
              <a:buFont typeface="Wingdings 2"/>
              <a:buChar char="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Swelling of the arm</a:t>
            </a:r>
          </a:p>
          <a:p>
            <a:pPr marL="438912" lvl="0" indent="-320040" algn="l" rtl="0">
              <a:spcBef>
                <a:spcPts val="0"/>
              </a:spcBef>
              <a:buClr>
                <a:srgbClr val="F0AD00"/>
              </a:buClr>
              <a:buFont typeface="Wingdings 2"/>
              <a:buChar char=""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51316437"/>
      </p:ext>
    </p:extLst>
  </p:cSld>
  <p:clrMapOvr>
    <a:masterClrMapping/>
  </p:clrMapOvr>
  <p:transition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9C07D-A5C5-4EB3-B701-F525BACF0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91015" y="0"/>
            <a:ext cx="10972800" cy="1143000"/>
          </a:xfrm>
        </p:spPr>
        <p:txBody>
          <a:bodyPr/>
          <a:lstStyle/>
          <a:p>
            <a:r>
              <a:rPr lang="en-US" dirty="0"/>
              <a:t>Inverted nipple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5A21390-5E53-4F30-8118-A71299AF7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5" y="914400"/>
            <a:ext cx="4393270" cy="30020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D51FC25-47A7-41DF-BED9-30A847DC204F}"/>
              </a:ext>
            </a:extLst>
          </p:cNvPr>
          <p:cNvSpPr txBox="1">
            <a:spLocks/>
          </p:cNvSpPr>
          <p:nvPr/>
        </p:nvSpPr>
        <p:spPr>
          <a:xfrm>
            <a:off x="4677905" y="-53537"/>
            <a:ext cx="6540135" cy="747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Duct milky discharge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AB095C-2AF2-4D50-823E-9F8F32DEF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62" y="795026"/>
            <a:ext cx="4393270" cy="326460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CCE9E18-73B4-409B-BE26-C7F8D8116606}"/>
              </a:ext>
            </a:extLst>
          </p:cNvPr>
          <p:cNvSpPr txBox="1">
            <a:spLocks/>
          </p:cNvSpPr>
          <p:nvPr/>
        </p:nvSpPr>
        <p:spPr>
          <a:xfrm>
            <a:off x="241869" y="3982618"/>
            <a:ext cx="4436036" cy="744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Duct bloody discharge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D8666E7-25AD-4652-B003-461950CD5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4706083"/>
            <a:ext cx="3043034" cy="205000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55542A3-8B4A-4F7E-A51D-60B76FED94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06746"/>
            <a:ext cx="3783473" cy="255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3E38D7-55C5-49D2-9C25-ACA91581CB3D}"/>
              </a:ext>
            </a:extLst>
          </p:cNvPr>
          <p:cNvSpPr txBox="1"/>
          <p:nvPr/>
        </p:nvSpPr>
        <p:spPr>
          <a:xfrm>
            <a:off x="9879473" y="4726644"/>
            <a:ext cx="312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Nipple retraction</a:t>
            </a:r>
          </a:p>
        </p:txBody>
      </p:sp>
    </p:spTree>
    <p:extLst>
      <p:ext uri="{BB962C8B-B14F-4D97-AF65-F5344CB8AC3E}">
        <p14:creationId xmlns:p14="http://schemas.microsoft.com/office/powerpoint/2010/main" val="2150089183"/>
      </p:ext>
    </p:extLst>
  </p:cSld>
  <p:clrMapOvr>
    <a:masterClrMapping/>
  </p:clrMapOvr>
  <p:transition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7790688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Mass types: Malignant</a:t>
            </a:r>
            <a:endParaRPr lang="ar-JO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335280" y="1264920"/>
            <a:ext cx="10457688" cy="8961120"/>
          </a:xfrm>
        </p:spPr>
        <p:txBody>
          <a:bodyPr>
            <a:normAutofit lnSpcReduction="10000"/>
          </a:bodyPr>
          <a:lstStyle/>
          <a:p>
            <a:pPr marL="82296" indent="0" algn="l">
              <a:buClr>
                <a:srgbClr val="B83D68"/>
              </a:buClr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1- Carcinoma in situ: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Ductal carcinoma in situ (DCIS)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Lobular carcinoma in situ (LCIS).</a:t>
            </a:r>
          </a:p>
          <a:p>
            <a:pPr marL="82296" indent="0" algn="l">
              <a:buClr>
                <a:srgbClr val="B83D68"/>
              </a:buClr>
              <a:buNone/>
            </a:pPr>
            <a:endParaRPr lang="it-IT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2- Invasive carcinoma: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Adenocarcinoma (ductal type)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[most common type],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Infiltrating lobular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medullary, mucinous, papillary and tubular carcinomas.</a:t>
            </a: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3- Inflammatory breast cancer</a:t>
            </a:r>
          </a:p>
          <a:p>
            <a:pPr marL="82296" indent="0" algn="l">
              <a:buClr>
                <a:srgbClr val="B83D68"/>
              </a:buClr>
              <a:buNone/>
            </a:pP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4- Paget disease of the nipple</a:t>
            </a:r>
          </a:p>
          <a:p>
            <a:pPr marL="82296" indent="0" algn="l">
              <a:buClr>
                <a:srgbClr val="B83D68"/>
              </a:buClr>
              <a:buNone/>
            </a:pPr>
            <a:endParaRPr lang="it-IT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96650"/>
      </p:ext>
    </p:extLst>
  </p:cSld>
  <p:clrMapOvr>
    <a:masterClrMapping/>
  </p:clrMapOvr>
  <p:transition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28769" y="54429"/>
            <a:ext cx="8628888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Mass types: Malignant</a:t>
            </a:r>
            <a:endParaRPr lang="ar-JO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0" y="684798"/>
            <a:ext cx="9992558" cy="10058400"/>
          </a:xfrm>
        </p:spPr>
        <p:txBody>
          <a:bodyPr>
            <a:normAutofit/>
          </a:bodyPr>
          <a:lstStyle/>
          <a:p>
            <a:pPr marL="82296" indent="0" algn="l">
              <a:buClr>
                <a:srgbClr val="B83D68"/>
              </a:buClr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- Carcinoma in situ: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>
              <a:buClr>
                <a:srgbClr val="B83D68"/>
              </a:buClr>
              <a:buNone/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Malignant clonal proliferation of epithelial cells within the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lobules &amp; ducts.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- Both types of CIS arise from cells in </a:t>
            </a:r>
            <a:r>
              <a:rPr lang="en-US" sz="1900" b="1" dirty="0">
                <a:solidFill>
                  <a:schemeClr val="accent1">
                    <a:lumMod val="50000"/>
                  </a:schemeClr>
                </a:solidFill>
              </a:rPr>
              <a:t>the terminal duct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- LCIS expands involved lobules. DCIS distorts lobules into duct-like spaces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- Both "respect" the basement membrane &amp; do not invade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into </a:t>
            </a:r>
            <a:r>
              <a:rPr lang="en-US" sz="1900" dirty="0" err="1">
                <a:solidFill>
                  <a:schemeClr val="accent1">
                    <a:lumMod val="50000"/>
                  </a:schemeClr>
                </a:solidFill>
              </a:rPr>
              <a:t>stroma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 or </a:t>
            </a:r>
            <a:r>
              <a:rPr lang="en-US" sz="1900" dirty="0" err="1">
                <a:solidFill>
                  <a:schemeClr val="accent1">
                    <a:lumMod val="50000"/>
                  </a:schemeClr>
                </a:solidFill>
              </a:rPr>
              <a:t>lymphovascular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 channels.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r>
              <a:rPr lang="it-IT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A-Ductal carcinoma in situ (DCIS)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About 85% of carcinoma in situ are this type. 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Histologic appearances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; solid,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comedo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, cribriform, papillary, &amp;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micropapillary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</a:rPr>
              <a:t>Comedo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 subtype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: Extensive central necrosis &gt; ass with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calcifications &gt; detected by mammography.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Excellent prognosis if treated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Management: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surgery with irradiation or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Tamoxifen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>
              <a:buClr>
                <a:srgbClr val="B83D68"/>
              </a:buClr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(anti-estrogenic agents).</a:t>
            </a:r>
          </a:p>
          <a:p>
            <a:pPr marL="82296" indent="0" algn="l">
              <a:buClr>
                <a:srgbClr val="B83D68"/>
              </a:buClr>
              <a:buNone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453119" y="316518"/>
            <a:ext cx="3593737" cy="307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2292072"/>
      </p:ext>
    </p:extLst>
  </p:cSld>
  <p:clrMapOvr>
    <a:masterClrMapping/>
  </p:clrMapOvr>
  <p:transition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228600"/>
            <a:ext cx="10988040" cy="10058400"/>
          </a:xfrm>
        </p:spPr>
        <p:txBody>
          <a:bodyPr>
            <a:normAutofit/>
          </a:bodyPr>
          <a:lstStyle/>
          <a:p>
            <a:pPr marL="82296" indent="0" algn="l">
              <a:buClr>
                <a:srgbClr val="B83D68"/>
              </a:buClr>
              <a:buNone/>
            </a:pPr>
            <a:r>
              <a:rPr lang="it-IT" sz="36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B-Lobular carcinoma in situ (LCIS):</a:t>
            </a:r>
          </a:p>
          <a:p>
            <a:pPr marL="425196">
              <a:buClr>
                <a:srgbClr val="B83D68"/>
              </a:buClr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Monomorphic cells forms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loosely cohesive clusters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within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lobules &gt; mutation in adhesion protein E-cadherin.</a:t>
            </a:r>
          </a:p>
          <a:p>
            <a:pPr marL="425196">
              <a:buClr>
                <a:srgbClr val="B83D68"/>
              </a:buClr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"lobular":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because cells expand but do not distort involved spaces &gt; so underlying lobular architecture is preserved </a:t>
            </a:r>
          </a:p>
          <a:p>
            <a:pPr marL="425196">
              <a:buClr>
                <a:srgbClr val="B83D68"/>
              </a:buClr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-Always an incidental finding, no calcifications.</a:t>
            </a:r>
          </a:p>
          <a:p>
            <a:pPr marL="425196">
              <a:buClr>
                <a:srgbClr val="B83D68"/>
              </a:buClr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- Invasive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Ca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after LCIS diagnosis may arise in either breast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(2/3 same breast &amp; 1/3 contralateral breast)</a:t>
            </a:r>
          </a:p>
          <a:p>
            <a:pPr marL="425196">
              <a:buClr>
                <a:srgbClr val="B83D68"/>
              </a:buClr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Management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variable.</a:t>
            </a:r>
          </a:p>
          <a:p>
            <a:pPr marL="82296" indent="0">
              <a:buClr>
                <a:srgbClr val="B83D68"/>
              </a:buClr>
              <a:buNone/>
            </a:pPr>
            <a:endParaRPr lang="it-IT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55059"/>
      </p:ext>
    </p:extLst>
  </p:cSld>
  <p:clrMapOvr>
    <a:masterClrMapping/>
  </p:clrMapOvr>
  <p:transition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5" y="628592"/>
            <a:ext cx="10291154" cy="5373623"/>
          </a:xfrm>
        </p:spPr>
      </p:pic>
    </p:spTree>
    <p:extLst>
      <p:ext uri="{BB962C8B-B14F-4D97-AF65-F5344CB8AC3E}">
        <p14:creationId xmlns:p14="http://schemas.microsoft.com/office/powerpoint/2010/main" val="4196871183"/>
      </p:ext>
    </p:extLst>
  </p:cSld>
  <p:clrMapOvr>
    <a:masterClrMapping/>
  </p:clrMapOvr>
  <p:transition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320040" y="647700"/>
            <a:ext cx="10668000" cy="10058400"/>
          </a:xfrm>
        </p:spPr>
        <p:txBody>
          <a:bodyPr>
            <a:normAutofit/>
          </a:bodyPr>
          <a:lstStyle/>
          <a:p>
            <a:pPr marL="82296" indent="0" algn="l">
              <a:buClr>
                <a:srgbClr val="B83D68"/>
              </a:buClr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2- Invasive carcinoma: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majority (80%) of breast cancer is 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ductal carcinoma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. will classically form duct-like structures. 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-Usually presented as;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unilateral 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-single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-irregular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-large 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-firm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-fixed 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-Early metastases </a:t>
            </a: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it-IT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5460"/>
      </p:ext>
    </p:extLst>
  </p:cSld>
  <p:clrMapOvr>
    <a:masterClrMapping/>
  </p:clrMapOvr>
  <p:transition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5504" y="530620"/>
            <a:ext cx="95471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fontAlgn="ctr"/>
            <a:r>
              <a:rPr lang="en-US" sz="2800" b="1" dirty="0">
                <a:latin typeface="Palatino Linotype" panose="02040502050505030304" pitchFamily="18" charset="0"/>
              </a:rPr>
              <a:t> </a:t>
            </a:r>
            <a:r>
              <a:rPr lang="en-US" sz="2800" dirty="0">
                <a:latin typeface="Palatino Linotype" panose="02040502050505030304" pitchFamily="18" charset="0"/>
              </a:rPr>
              <a:t>is the</a:t>
            </a:r>
            <a:r>
              <a:rPr lang="en-US" sz="2800" b="1" dirty="0">
                <a:latin typeface="Palatino Linotype" panose="02040502050505030304" pitchFamily="18" charset="0"/>
              </a:rPr>
              <a:t> most common post-menopausal breast carcinoma. </a:t>
            </a:r>
            <a:r>
              <a:rPr lang="en-US" sz="2800" dirty="0">
                <a:latin typeface="Palatino Linotype" panose="02040502050505030304" pitchFamily="18" charset="0"/>
              </a:rPr>
              <a:t>A</a:t>
            </a:r>
            <a:r>
              <a:rPr lang="en-US" sz="2800" b="1" dirty="0">
                <a:latin typeface="Palatino Linotype" panose="02040502050505030304" pitchFamily="18" charset="0"/>
              </a:rPr>
              <a:t> </a:t>
            </a:r>
            <a:r>
              <a:rPr lang="en-US" sz="2800" dirty="0">
                <a:latin typeface="Palatino Linotype" panose="02040502050505030304" pitchFamily="18" charset="0"/>
              </a:rPr>
              <a:t>breast mass in a woman older than 50</a:t>
            </a:r>
            <a:r>
              <a:rPr lang="en-US" sz="2800" b="1" dirty="0">
                <a:latin typeface="Palatino Linotype" panose="02040502050505030304" pitchFamily="18" charset="0"/>
              </a:rPr>
              <a:t> </a:t>
            </a:r>
            <a:r>
              <a:rPr lang="en-US" sz="2800" dirty="0">
                <a:latin typeface="Palatino Linotype" panose="02040502050505030304" pitchFamily="18" charset="0"/>
              </a:rPr>
              <a:t>should be considered a carcinoma until proven otherwise.</a:t>
            </a:r>
            <a:r>
              <a:rPr lang="en-US" sz="2800" b="1" dirty="0">
                <a:latin typeface="Palatino Linotype" panose="02040502050505030304" pitchFamily="18" charset="0"/>
              </a:rPr>
              <a:t> </a:t>
            </a:r>
            <a:endParaRPr lang="en-US" sz="2800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800" dirty="0">
                <a:latin typeface="Palatino Linotype" panose="02040502050505030304" pitchFamily="18" charset="0"/>
              </a:rPr>
              <a:t>Advanced tumors may result in </a:t>
            </a:r>
            <a:r>
              <a:rPr lang="en-US" sz="28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dimpling of the skin or retraction of the nipple.</a:t>
            </a:r>
          </a:p>
          <a:p>
            <a:pPr marL="0" indent="0">
              <a:buFont typeface="Arial" pitchFamily="34" charset="0"/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2" descr="https://images-production.firecracker.me/attachments/files/12089/original.jpg?14245475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602" y="3710043"/>
            <a:ext cx="6528873" cy="283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876864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63220" y="864235"/>
            <a:ext cx="11950700" cy="4646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82550" indent="0" algn="l">
              <a:buNone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indent="0" algn="l">
              <a:buNone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sym typeface="+mn-ea"/>
            </a:endParaRPr>
          </a:p>
          <a:p>
            <a:pPr marL="82550" indent="0" algn="l">
              <a:buNone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sym typeface="+mn-ea"/>
            </a:endParaRPr>
          </a:p>
          <a:p>
            <a:pPr marL="82550" indent="0" algn="l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Depending on its type, breast masses exhibit great variation in characteristics such as:</a:t>
            </a:r>
          </a:p>
          <a:p>
            <a:pPr marL="82550" indent="0" algn="l">
              <a:buNone/>
            </a:pP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en-US" sz="3200" b="1" i="1" u="sng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size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,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en-US" sz="3200" b="1" i="1" u="sng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consistency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,</a:t>
            </a:r>
            <a:r>
              <a:rPr lang="en-US" sz="3200" b="1" i="1" u="sng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presence of pain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,</a:t>
            </a:r>
            <a:r>
              <a:rPr lang="en-US" sz="2000" b="1" i="1" u="sng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en-US" sz="3200" b="1" i="1" u="sng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nipple discharge 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and</a:t>
            </a:r>
            <a:r>
              <a:rPr lang="en-US" sz="2000" b="1" i="1" u="sng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en-US" sz="3200" b="1" i="1" u="sng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skin changes</a:t>
            </a:r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.</a:t>
            </a:r>
            <a:endParaRPr lang="en-US" sz="3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indent="0" algn="l">
              <a:buNone/>
            </a:pPr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en-US" sz="3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indent="0" algn="l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- Although breast cancer is the most feared cause, most (about 90%) breast masses are nonmalignant.  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indent="0" algn="l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667000" y="231775"/>
            <a:ext cx="8091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8599"/>
                </a:solidFill>
                <a:effectLst>
                  <a:glow rad="101600">
                    <a:srgbClr val="FF7C80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</a:rPr>
              <a:t>What is breast mass?</a:t>
            </a:r>
          </a:p>
        </p:txBody>
      </p:sp>
    </p:spTree>
  </p:cSld>
  <p:clrMapOvr>
    <a:masterClrMapping/>
  </p:clrMapOvr>
  <p:transition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201543"/>
            <a:ext cx="9997440" cy="3577977"/>
          </a:xfrm>
        </p:spPr>
        <p:txBody>
          <a:bodyPr>
            <a:normAutofit/>
          </a:bodyPr>
          <a:lstStyle/>
          <a:p>
            <a:pPr algn="l"/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lobular carcinoma: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729" y="967026"/>
            <a:ext cx="106712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10% of breast cancer</a:t>
            </a:r>
          </a:p>
          <a:p>
            <a:pPr algn="l"/>
            <a:endParaRPr lang="en-US" sz="24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Usually presented as:</a:t>
            </a:r>
          </a:p>
          <a:p>
            <a:pPr algn="l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Mainly bilateral </a:t>
            </a:r>
          </a:p>
          <a:p>
            <a:pPr algn="l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-Multifocal</a:t>
            </a:r>
          </a:p>
          <a:p>
            <a:pPr algn="l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-Less aggressive than ductal  carcinoma </a:t>
            </a:r>
          </a:p>
          <a:p>
            <a:pPr algn="l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-Slower met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512" y="4018538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8912" lvl="0" indent="-320040" algn="l" rtl="0"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Higher incidence of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rbel"/>
              </a:rPr>
              <a:t>multicentricity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 in the same breast and in the contralateral breast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" y="5059977"/>
            <a:ext cx="10263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#Difficult to detect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rbel"/>
              </a:rPr>
              <a:t>mammographically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 and on physical examination because of its indistinct border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15813"/>
      </p:ext>
    </p:extLst>
  </p:cSld>
  <p:clrMapOvr>
    <a:masterClrMapping/>
  </p:clrMapOvr>
  <p:transition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7" y="595644"/>
            <a:ext cx="10797485" cy="5326185"/>
          </a:xfrm>
        </p:spPr>
      </p:pic>
    </p:spTree>
    <p:extLst>
      <p:ext uri="{BB962C8B-B14F-4D97-AF65-F5344CB8AC3E}">
        <p14:creationId xmlns:p14="http://schemas.microsoft.com/office/powerpoint/2010/main" val="3566097416"/>
      </p:ext>
    </p:extLst>
  </p:cSld>
  <p:clrMapOvr>
    <a:masterClrMapping/>
  </p:clrMapOvr>
  <p:transition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182880" y="-15240"/>
            <a:ext cx="10485120" cy="14401800"/>
          </a:xfrm>
        </p:spPr>
        <p:txBody>
          <a:bodyPr>
            <a:normAutofit/>
          </a:bodyPr>
          <a:lstStyle/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-Overview of other types of invasive breast cancer: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1- Tubular carcinoma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:1–2% of invasive carcinomas.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x Typically occurs in women in their late 40s.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x Characterized by well-differentiated tubules that lack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myoepithelial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cells.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x Excellent prognosis..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2- Medullary carcinoma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: x 5% of invasive carcinomas.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x characterized by large, anaplastic, high-grade cells growing in sheets with associated T lymphocytes and plasma cells 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x Grows as a well-circumscribed mass that can mimic fibroadenoma on mammography.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x Increased incidence in BRCA1 carriers.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x Relatively good prognosis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it-IT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81" y="480810"/>
            <a:ext cx="2328624" cy="204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992" y="4684260"/>
            <a:ext cx="3514408" cy="191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162048"/>
      </p:ext>
    </p:extLst>
  </p:cSld>
  <p:clrMapOvr>
    <a:masterClrMapping/>
  </p:clrMapOvr>
  <p:transition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579120" y="0"/>
            <a:ext cx="10027920" cy="13906500"/>
          </a:xfrm>
        </p:spPr>
        <p:txBody>
          <a:bodyPr>
            <a:normAutofit/>
          </a:bodyPr>
          <a:lstStyle/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>
              <a:buClr>
                <a:srgbClr val="B83D68"/>
              </a:buClr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3-Mucinous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carcinoma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x &lt; 5% of invasive carcinomas.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x More common in older women.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x Characterized by carcinoma with abundant extracellular mucin (tumor cells floating in a mucus pool).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x Relatively good prognosis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4- Papillary carcinoma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: a rare type of invasive cancers usually well defined border and is made up of small finger-like projections.</a:t>
            </a: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it-IT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543" y="332436"/>
            <a:ext cx="3206977" cy="183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4935284"/>
            <a:ext cx="29622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084238"/>
      </p:ext>
    </p:extLst>
  </p:cSld>
  <p:clrMapOvr>
    <a:masterClrMapping/>
  </p:clrMapOvr>
  <p:transition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263652" y="149422"/>
            <a:ext cx="11638788" cy="14340680"/>
          </a:xfrm>
        </p:spPr>
        <p:txBody>
          <a:bodyPr>
            <a:normAutofit/>
          </a:bodyPr>
          <a:lstStyle/>
          <a:p>
            <a:pPr marL="82296" indent="0">
              <a:buClr>
                <a:srgbClr val="B83D68"/>
              </a:buClr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3- Inflammatory breast cancer: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is a fast-growing, often fatal cancer. 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characterized by dermal lymphatic invasion of tumor cells mostly ductal carcinoma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- As a result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the breast appears inflamed, and the skin appears thickened, resembling orange peel 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peau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d’orange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-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The lymph nodes feel like hard lumps. 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NO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mass is felt in the breast itself because this cancer is dispersed throughout the breast. 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Unlike mastitis</a:t>
            </a: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  <a:t>, no fever or leukocytosis is present. 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x Treatment</a:t>
            </a: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  <a:t>: chemotherapy + radiotherapy + radical mastectomy.</a:t>
            </a:r>
          </a:p>
          <a:p>
            <a:pPr marL="82296" indent="0">
              <a:buClr>
                <a:srgbClr val="B83D68"/>
              </a:buClr>
              <a:buNone/>
            </a:pP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x Poor prognosis</a:t>
            </a: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it-IT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l">
              <a:buClr>
                <a:srgbClr val="B83D68"/>
              </a:buClr>
              <a:buNone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" y="4075141"/>
            <a:ext cx="3060700" cy="271585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32" y="4157561"/>
            <a:ext cx="2819400" cy="2551017"/>
          </a:xfrm>
          <a:prstGeom prst="rect">
            <a:avLst/>
          </a:prstGeom>
        </p:spPr>
      </p:pic>
      <p:pic>
        <p:nvPicPr>
          <p:cNvPr id="7" name="صورة 8">
            <a:extLst>
              <a:ext uri="{FF2B5EF4-FFF2-40B4-BE49-F238E27FC236}">
                <a16:creationId xmlns:a16="http://schemas.microsoft.com/office/drawing/2014/main" id="{64CC143D-C878-4A88-8071-677859948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83" y="4114018"/>
            <a:ext cx="3827308" cy="255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8690"/>
      </p:ext>
    </p:extLst>
  </p:cSld>
  <p:clrMapOvr>
    <a:masterClrMapping/>
  </p:clrMapOvr>
  <p:transition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579120" y="228600"/>
            <a:ext cx="8229600" cy="13639800"/>
          </a:xfrm>
        </p:spPr>
        <p:txBody>
          <a:bodyPr>
            <a:normAutofit/>
          </a:bodyPr>
          <a:lstStyle/>
          <a:p>
            <a:pPr marL="82296" indent="0" algn="l">
              <a:buClr>
                <a:srgbClr val="B83D68"/>
              </a:buClr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4- Paget disease of the nipple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: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ductal carcinoma (either in situ or invasive) that infiltrates the nipple and areola.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</a:rPr>
              <a:t>Clinical feature: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Erythematous,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vesicular rash affecting the nipple and areola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Pruritus, burning sensation, nipple retraction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The lesion eventually ulcerates → blood-tinged nipple discharge</a:t>
            </a:r>
          </a:p>
          <a:p>
            <a:pPr marL="82296" indent="0" algn="l">
              <a:buClr>
                <a:srgbClr val="B83D68"/>
              </a:buClr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Note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that the eczematous skin lesion might resemble eczema of the nipple, however unlike the later, Paget's disease usually presents with a </a:t>
            </a: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  <a:t>destroyed nipple and a skin lesion of ill demarcated edges that does not show significant response to steroidal therapy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F596A19-4E33-4DA5-9637-DD39198FD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720" y="4315049"/>
            <a:ext cx="3171444" cy="22239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616" y="967690"/>
            <a:ext cx="4095904" cy="187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212851"/>
      </p:ext>
    </p:extLst>
  </p:cSld>
  <p:clrMapOvr>
    <a:masterClrMapping/>
  </p:clrMapOvr>
  <p:transition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181098" y="-273973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Palatino Linotype" panose="02040502050505030304" pitchFamily="18" charset="0"/>
              </a:rPr>
              <a:t>prognosis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7640" y="1046827"/>
            <a:ext cx="739139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 most important prognostic factor in breast cancer is whether or not they have </a:t>
            </a:r>
            <a:r>
              <a:rPr lang="en-US" sz="2400" b="1" dirty="0"/>
              <a:t>metastasized to the axillary nodes</a:t>
            </a:r>
            <a:r>
              <a:rPr lang="en-US" sz="2400" dirty="0"/>
              <a:t>.</a:t>
            </a:r>
          </a:p>
          <a:p>
            <a:r>
              <a:rPr lang="en-US" sz="2400" dirty="0"/>
              <a:t> A sentinel node biopsy is used to assess axillary lymph nodes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89E687-EB31-45D8-B181-F513533CE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39" y="1954867"/>
            <a:ext cx="4586514" cy="3810586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E5B78D-1ECB-489D-9599-37E86F735CD2}"/>
              </a:ext>
            </a:extLst>
          </p:cNvPr>
          <p:cNvSpPr txBox="1">
            <a:spLocks/>
          </p:cNvSpPr>
          <p:nvPr/>
        </p:nvSpPr>
        <p:spPr>
          <a:xfrm>
            <a:off x="-83330" y="2987213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Palatino Linotype" panose="02040502050505030304" pitchFamily="18" charset="0"/>
              </a:rPr>
              <a:t>Sentinel node biopsy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E2F80E-0E6D-4396-B0C3-C25DAB4BFF22}"/>
              </a:ext>
            </a:extLst>
          </p:cNvPr>
          <p:cNvSpPr txBox="1">
            <a:spLocks/>
          </p:cNvSpPr>
          <p:nvPr/>
        </p:nvSpPr>
        <p:spPr>
          <a:xfrm>
            <a:off x="167640" y="4308013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Standard of care in the management of the axilla in patients with clinically node-negative disease. </a:t>
            </a:r>
            <a:br>
              <a:rPr lang="en-US" sz="2400" dirty="0"/>
            </a:br>
            <a:r>
              <a:rPr lang="en-US" sz="2400" b="1" dirty="0"/>
              <a:t>In</a:t>
            </a:r>
            <a:r>
              <a:rPr lang="en-US" sz="2400" dirty="0"/>
              <a:t> patients in whom there is no tumor involvement of the sentinel node, further axillary dissection can be avoided. </a:t>
            </a:r>
            <a:br>
              <a:rPr lang="en-US" sz="2400" dirty="0">
                <a:latin typeface="Palatino Linotype" panose="02040502050505030304" pitchFamily="18" charset="0"/>
              </a:rPr>
            </a:b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00097"/>
      </p:ext>
    </p:extLst>
  </p:cSld>
  <p:clrMapOvr>
    <a:masterClrMapping/>
  </p:clrMapOvr>
  <p:transition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" y="0"/>
            <a:ext cx="6782781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Surgical treatment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2228" y="1008743"/>
            <a:ext cx="88392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Mastectomy is indicated for large </a:t>
            </a:r>
            <a:r>
              <a:rPr lang="en-US" sz="2400" b="1" dirty="0" err="1"/>
              <a:t>tumours</a:t>
            </a:r>
            <a:r>
              <a:rPr lang="en-US" sz="2400" b="1" dirty="0"/>
              <a:t> </a:t>
            </a:r>
          </a:p>
          <a:p>
            <a:pPr marL="0" indent="0">
              <a:buFont typeface="Arial" pitchFamily="34" charset="0"/>
              <a:buNone/>
            </a:pPr>
            <a:br>
              <a:rPr lang="en-US" sz="2400" b="1" dirty="0"/>
            </a:br>
            <a:r>
              <a:rPr lang="en-US" sz="2800" b="1" u="sng" dirty="0"/>
              <a:t>The radical mastectomy </a:t>
            </a:r>
            <a:r>
              <a:rPr lang="en-US" sz="2400" dirty="0"/>
              <a:t>is the most commonly performed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. the whole breast; a large portion of skin, the </a:t>
            </a:r>
            <a:r>
              <a:rPr lang="en-US" sz="2400" dirty="0" err="1"/>
              <a:t>centre</a:t>
            </a:r>
            <a:r>
              <a:rPr lang="en-US" sz="2400" dirty="0"/>
              <a:t> of which overlies the </a:t>
            </a:r>
            <a:r>
              <a:rPr lang="en-US" sz="2400" dirty="0" err="1"/>
              <a:t>tumour</a:t>
            </a:r>
            <a:r>
              <a:rPr lang="en-US" sz="2400" dirty="0"/>
              <a:t> but which always includes the nipple; all of the fat, fascia and lymph nodes of the axilla. </a:t>
            </a:r>
            <a:br>
              <a:rPr lang="en-US" sz="2400" dirty="0"/>
            </a:br>
            <a:br>
              <a:rPr lang="en-US" sz="2400" dirty="0"/>
            </a:br>
            <a:r>
              <a:rPr lang="en-US" sz="2800" b="1" u="sng" dirty="0"/>
              <a:t>Simple mastectomy </a:t>
            </a:r>
            <a:r>
              <a:rPr lang="en-US" sz="2400" dirty="0"/>
              <a:t>involves removal of only the breasts with no dissection of the axillary lymph nodes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b="1" u="sng" dirty="0"/>
              <a:t>Conservative breast cancer surgery </a:t>
            </a:r>
            <a:r>
              <a:rPr lang="en-US" sz="2400" dirty="0"/>
              <a:t>This is aimed at</a:t>
            </a:r>
            <a:br>
              <a:rPr lang="en-US" sz="2400" dirty="0"/>
            </a:br>
            <a:r>
              <a:rPr lang="en-US" sz="2400" dirty="0"/>
              <a:t>removing the </a:t>
            </a:r>
            <a:r>
              <a:rPr lang="en-US" sz="2400" dirty="0" err="1"/>
              <a:t>tumour</a:t>
            </a:r>
            <a:r>
              <a:rPr lang="en-US" sz="2400" dirty="0"/>
              <a:t> plus a margin of normal breast tissue</a:t>
            </a:r>
            <a:r>
              <a:rPr lang="en-US" sz="1800" dirty="0">
                <a:latin typeface="Palatino Linotype" panose="02040502050505030304" pitchFamily="18" charset="0"/>
              </a:rPr>
              <a:t>. 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9" y="366633"/>
            <a:ext cx="3196081" cy="334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80635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>
            <a:extLst>
              <a:ext uri="{FF2B5EF4-FFF2-40B4-BE49-F238E27FC236}">
                <a16:creationId xmlns:a16="http://schemas.microsoft.com/office/drawing/2014/main" id="{1F2EE7B8-F388-4721-93F9-22A69C7EBA74}"/>
              </a:ext>
            </a:extLst>
          </p:cNvPr>
          <p:cNvSpPr/>
          <p:nvPr/>
        </p:nvSpPr>
        <p:spPr>
          <a:xfrm>
            <a:off x="11582400" y="53"/>
            <a:ext cx="609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EB84A709-C8AC-4938-A2D2-479A91F72D9C}"/>
              </a:ext>
            </a:extLst>
          </p:cNvPr>
          <p:cNvSpPr/>
          <p:nvPr/>
        </p:nvSpPr>
        <p:spPr>
          <a:xfrm rot="2082592">
            <a:off x="-448300" y="618593"/>
            <a:ext cx="4907674" cy="5645087"/>
          </a:xfrm>
          <a:custGeom>
            <a:avLst/>
            <a:gdLst>
              <a:gd name="connsiteX0" fmla="*/ 7329514 w 7361511"/>
              <a:gd name="connsiteY0" fmla="*/ 6454811 h 8467631"/>
              <a:gd name="connsiteX1" fmla="*/ 7361511 w 7361511"/>
              <a:gd name="connsiteY1" fmla="*/ 6501004 h 8467631"/>
              <a:gd name="connsiteX2" fmla="*/ 7329514 w 7361511"/>
              <a:gd name="connsiteY2" fmla="*/ 6523168 h 8467631"/>
              <a:gd name="connsiteX3" fmla="*/ 6718721 w 7361511"/>
              <a:gd name="connsiteY3" fmla="*/ 5573039 h 8467631"/>
              <a:gd name="connsiteX4" fmla="*/ 7003911 w 7361511"/>
              <a:gd name="connsiteY4" fmla="*/ 5984755 h 8467631"/>
              <a:gd name="connsiteX5" fmla="*/ 7003911 w 7361511"/>
              <a:gd name="connsiteY5" fmla="*/ 6748710 h 8467631"/>
              <a:gd name="connsiteX6" fmla="*/ 6718721 w 7361511"/>
              <a:gd name="connsiteY6" fmla="*/ 6946257 h 8467631"/>
              <a:gd name="connsiteX7" fmla="*/ 6107928 w 7361511"/>
              <a:gd name="connsiteY7" fmla="*/ 4691266 h 8467631"/>
              <a:gd name="connsiteX8" fmla="*/ 6393118 w 7361511"/>
              <a:gd name="connsiteY8" fmla="*/ 5102982 h 8467631"/>
              <a:gd name="connsiteX9" fmla="*/ 6393118 w 7361511"/>
              <a:gd name="connsiteY9" fmla="*/ 7171798 h 8467631"/>
              <a:gd name="connsiteX10" fmla="*/ 6107927 w 7361511"/>
              <a:gd name="connsiteY10" fmla="*/ 7369346 h 8467631"/>
              <a:gd name="connsiteX11" fmla="*/ 5497135 w 7361511"/>
              <a:gd name="connsiteY11" fmla="*/ 3809494 h 8467631"/>
              <a:gd name="connsiteX12" fmla="*/ 5782325 w 7361511"/>
              <a:gd name="connsiteY12" fmla="*/ 4221209 h 8467631"/>
              <a:gd name="connsiteX13" fmla="*/ 5782325 w 7361511"/>
              <a:gd name="connsiteY13" fmla="*/ 7594887 h 8467631"/>
              <a:gd name="connsiteX14" fmla="*/ 5497135 w 7361511"/>
              <a:gd name="connsiteY14" fmla="*/ 7792435 h 8467631"/>
              <a:gd name="connsiteX15" fmla="*/ 4886343 w 7361511"/>
              <a:gd name="connsiteY15" fmla="*/ 2927723 h 8467631"/>
              <a:gd name="connsiteX16" fmla="*/ 5171533 w 7361511"/>
              <a:gd name="connsiteY16" fmla="*/ 3339438 h 8467631"/>
              <a:gd name="connsiteX17" fmla="*/ 5171533 w 7361511"/>
              <a:gd name="connsiteY17" fmla="*/ 8017975 h 8467631"/>
              <a:gd name="connsiteX18" fmla="*/ 4886344 w 7361511"/>
              <a:gd name="connsiteY18" fmla="*/ 8215522 h 8467631"/>
              <a:gd name="connsiteX19" fmla="*/ 4275550 w 7361511"/>
              <a:gd name="connsiteY19" fmla="*/ 2045951 h 8467631"/>
              <a:gd name="connsiteX20" fmla="*/ 4560740 w 7361511"/>
              <a:gd name="connsiteY20" fmla="*/ 2457665 h 8467631"/>
              <a:gd name="connsiteX21" fmla="*/ 4560740 w 7361511"/>
              <a:gd name="connsiteY21" fmla="*/ 8441064 h 8467631"/>
              <a:gd name="connsiteX22" fmla="*/ 4522386 w 7361511"/>
              <a:gd name="connsiteY22" fmla="*/ 8467631 h 8467631"/>
              <a:gd name="connsiteX23" fmla="*/ 4275550 w 7361511"/>
              <a:gd name="connsiteY23" fmla="*/ 8111286 h 8467631"/>
              <a:gd name="connsiteX24" fmla="*/ 3664757 w 7361511"/>
              <a:gd name="connsiteY24" fmla="*/ 1164178 h 8467631"/>
              <a:gd name="connsiteX25" fmla="*/ 3949947 w 7361511"/>
              <a:gd name="connsiteY25" fmla="*/ 1575893 h 8467631"/>
              <a:gd name="connsiteX26" fmla="*/ 3949947 w 7361511"/>
              <a:gd name="connsiteY26" fmla="*/ 7641229 h 8467631"/>
              <a:gd name="connsiteX27" fmla="*/ 3664757 w 7361511"/>
              <a:gd name="connsiteY27" fmla="*/ 7229513 h 8467631"/>
              <a:gd name="connsiteX28" fmla="*/ 3053964 w 7361511"/>
              <a:gd name="connsiteY28" fmla="*/ 282405 h 8467631"/>
              <a:gd name="connsiteX29" fmla="*/ 3339155 w 7361511"/>
              <a:gd name="connsiteY29" fmla="*/ 694122 h 8467631"/>
              <a:gd name="connsiteX30" fmla="*/ 3339154 w 7361511"/>
              <a:gd name="connsiteY30" fmla="*/ 6759456 h 8467631"/>
              <a:gd name="connsiteX31" fmla="*/ 3053964 w 7361511"/>
              <a:gd name="connsiteY31" fmla="*/ 6347740 h 8467631"/>
              <a:gd name="connsiteX32" fmla="*/ 895983 w 7361511"/>
              <a:gd name="connsiteY32" fmla="*/ 1269266 h 8467631"/>
              <a:gd name="connsiteX33" fmla="*/ 895983 w 7361511"/>
              <a:gd name="connsiteY33" fmla="*/ 3232367 h 8467631"/>
              <a:gd name="connsiteX34" fmla="*/ 610794 w 7361511"/>
              <a:gd name="connsiteY34" fmla="*/ 2820653 h 8467631"/>
              <a:gd name="connsiteX35" fmla="*/ 610794 w 7361511"/>
              <a:gd name="connsiteY35" fmla="*/ 1466813 h 8467631"/>
              <a:gd name="connsiteX36" fmla="*/ 2728361 w 7361511"/>
              <a:gd name="connsiteY36" fmla="*/ 0 h 8467631"/>
              <a:gd name="connsiteX37" fmla="*/ 2728361 w 7361511"/>
              <a:gd name="connsiteY37" fmla="*/ 5877683 h 8467631"/>
              <a:gd name="connsiteX38" fmla="*/ 2443171 w 7361511"/>
              <a:gd name="connsiteY38" fmla="*/ 5465968 h 8467631"/>
              <a:gd name="connsiteX39" fmla="*/ 2443171 w 7361511"/>
              <a:gd name="connsiteY39" fmla="*/ 197548 h 8467631"/>
              <a:gd name="connsiteX40" fmla="*/ 0 w 7361511"/>
              <a:gd name="connsiteY40" fmla="*/ 1889902 h 8467631"/>
              <a:gd name="connsiteX41" fmla="*/ 285190 w 7361511"/>
              <a:gd name="connsiteY41" fmla="*/ 1692355 h 8467631"/>
              <a:gd name="connsiteX42" fmla="*/ 285190 w 7361511"/>
              <a:gd name="connsiteY42" fmla="*/ 2350594 h 8467631"/>
              <a:gd name="connsiteX43" fmla="*/ 0 w 7361511"/>
              <a:gd name="connsiteY43" fmla="*/ 1938879 h 8467631"/>
              <a:gd name="connsiteX44" fmla="*/ 2117569 w 7361511"/>
              <a:gd name="connsiteY44" fmla="*/ 423088 h 8467631"/>
              <a:gd name="connsiteX45" fmla="*/ 2117569 w 7361511"/>
              <a:gd name="connsiteY45" fmla="*/ 4995912 h 8467631"/>
              <a:gd name="connsiteX46" fmla="*/ 1832379 w 7361511"/>
              <a:gd name="connsiteY46" fmla="*/ 4584197 h 8467631"/>
              <a:gd name="connsiteX47" fmla="*/ 1832379 w 7361511"/>
              <a:gd name="connsiteY47" fmla="*/ 620636 h 8467631"/>
              <a:gd name="connsiteX48" fmla="*/ 1506777 w 7361511"/>
              <a:gd name="connsiteY48" fmla="*/ 846176 h 8467631"/>
              <a:gd name="connsiteX49" fmla="*/ 1506777 w 7361511"/>
              <a:gd name="connsiteY49" fmla="*/ 4114141 h 8467631"/>
              <a:gd name="connsiteX50" fmla="*/ 1221587 w 7361511"/>
              <a:gd name="connsiteY50" fmla="*/ 3702425 h 8467631"/>
              <a:gd name="connsiteX51" fmla="*/ 1221587 w 7361511"/>
              <a:gd name="connsiteY51" fmla="*/ 1043724 h 846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361511" h="8467631">
                <a:moveTo>
                  <a:pt x="7329514" y="6454811"/>
                </a:moveTo>
                <a:lnTo>
                  <a:pt x="7361511" y="6501004"/>
                </a:lnTo>
                <a:lnTo>
                  <a:pt x="7329514" y="6523168"/>
                </a:lnTo>
                <a:close/>
                <a:moveTo>
                  <a:pt x="6718721" y="5573039"/>
                </a:moveTo>
                <a:lnTo>
                  <a:pt x="7003911" y="5984755"/>
                </a:lnTo>
                <a:lnTo>
                  <a:pt x="7003911" y="6748710"/>
                </a:lnTo>
                <a:lnTo>
                  <a:pt x="6718721" y="6946257"/>
                </a:lnTo>
                <a:close/>
                <a:moveTo>
                  <a:pt x="6107928" y="4691266"/>
                </a:moveTo>
                <a:lnTo>
                  <a:pt x="6393118" y="5102982"/>
                </a:lnTo>
                <a:lnTo>
                  <a:pt x="6393118" y="7171798"/>
                </a:lnTo>
                <a:lnTo>
                  <a:pt x="6107927" y="7369346"/>
                </a:lnTo>
                <a:close/>
                <a:moveTo>
                  <a:pt x="5497135" y="3809494"/>
                </a:moveTo>
                <a:lnTo>
                  <a:pt x="5782325" y="4221209"/>
                </a:lnTo>
                <a:lnTo>
                  <a:pt x="5782325" y="7594887"/>
                </a:lnTo>
                <a:lnTo>
                  <a:pt x="5497135" y="7792435"/>
                </a:lnTo>
                <a:close/>
                <a:moveTo>
                  <a:pt x="4886343" y="2927723"/>
                </a:moveTo>
                <a:lnTo>
                  <a:pt x="5171533" y="3339438"/>
                </a:lnTo>
                <a:lnTo>
                  <a:pt x="5171533" y="8017975"/>
                </a:lnTo>
                <a:lnTo>
                  <a:pt x="4886344" y="8215522"/>
                </a:lnTo>
                <a:close/>
                <a:moveTo>
                  <a:pt x="4275550" y="2045951"/>
                </a:moveTo>
                <a:lnTo>
                  <a:pt x="4560740" y="2457665"/>
                </a:lnTo>
                <a:lnTo>
                  <a:pt x="4560740" y="8441064"/>
                </a:lnTo>
                <a:lnTo>
                  <a:pt x="4522386" y="8467631"/>
                </a:lnTo>
                <a:lnTo>
                  <a:pt x="4275550" y="8111286"/>
                </a:lnTo>
                <a:close/>
                <a:moveTo>
                  <a:pt x="3664757" y="1164178"/>
                </a:moveTo>
                <a:lnTo>
                  <a:pt x="3949947" y="1575893"/>
                </a:lnTo>
                <a:lnTo>
                  <a:pt x="3949947" y="7641229"/>
                </a:lnTo>
                <a:lnTo>
                  <a:pt x="3664757" y="7229513"/>
                </a:lnTo>
                <a:close/>
                <a:moveTo>
                  <a:pt x="3053964" y="282405"/>
                </a:moveTo>
                <a:lnTo>
                  <a:pt x="3339155" y="694122"/>
                </a:lnTo>
                <a:lnTo>
                  <a:pt x="3339154" y="6759456"/>
                </a:lnTo>
                <a:lnTo>
                  <a:pt x="3053964" y="6347740"/>
                </a:lnTo>
                <a:close/>
                <a:moveTo>
                  <a:pt x="895983" y="1269266"/>
                </a:moveTo>
                <a:lnTo>
                  <a:pt x="895983" y="3232367"/>
                </a:lnTo>
                <a:lnTo>
                  <a:pt x="610794" y="2820653"/>
                </a:lnTo>
                <a:lnTo>
                  <a:pt x="610794" y="1466813"/>
                </a:lnTo>
                <a:close/>
                <a:moveTo>
                  <a:pt x="2728361" y="0"/>
                </a:moveTo>
                <a:lnTo>
                  <a:pt x="2728361" y="5877683"/>
                </a:lnTo>
                <a:lnTo>
                  <a:pt x="2443171" y="5465968"/>
                </a:lnTo>
                <a:lnTo>
                  <a:pt x="2443171" y="197548"/>
                </a:lnTo>
                <a:close/>
                <a:moveTo>
                  <a:pt x="0" y="1889902"/>
                </a:moveTo>
                <a:lnTo>
                  <a:pt x="285190" y="1692355"/>
                </a:lnTo>
                <a:lnTo>
                  <a:pt x="285190" y="2350594"/>
                </a:lnTo>
                <a:lnTo>
                  <a:pt x="0" y="1938879"/>
                </a:lnTo>
                <a:close/>
                <a:moveTo>
                  <a:pt x="2117569" y="423088"/>
                </a:moveTo>
                <a:lnTo>
                  <a:pt x="2117569" y="4995912"/>
                </a:lnTo>
                <a:lnTo>
                  <a:pt x="1832379" y="4584197"/>
                </a:lnTo>
                <a:lnTo>
                  <a:pt x="1832379" y="620636"/>
                </a:lnTo>
                <a:close/>
                <a:moveTo>
                  <a:pt x="1506777" y="846176"/>
                </a:moveTo>
                <a:lnTo>
                  <a:pt x="1506777" y="4114141"/>
                </a:lnTo>
                <a:lnTo>
                  <a:pt x="1221587" y="3702425"/>
                </a:lnTo>
                <a:lnTo>
                  <a:pt x="1221587" y="1043724"/>
                </a:lnTo>
                <a:close/>
              </a:path>
            </a:pathLst>
          </a:custGeom>
          <a:solidFill>
            <a:schemeClr val="accent1">
              <a:lumMod val="9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extBox 6"/>
          <p:cNvSpPr txBox="1"/>
          <p:nvPr/>
        </p:nvSpPr>
        <p:spPr>
          <a:xfrm>
            <a:off x="3942646" y="2120667"/>
            <a:ext cx="6612657" cy="280076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     </a:t>
            </a:r>
            <a:r>
              <a:rPr lang="en-US" altLang="ko-KR" sz="4400" b="1" dirty="0">
                <a:solidFill>
                  <a:srgbClr val="1D4928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ko-KR" sz="4400" b="1" dirty="0">
                <a:latin typeface="Andalus" panose="02020603050405020304" pitchFamily="18" charset="-78"/>
                <a:cs typeface="Andalus" panose="02020603050405020304" pitchFamily="18" charset="-78"/>
              </a:rPr>
              <a:t>Investigations </a:t>
            </a:r>
          </a:p>
          <a:p>
            <a:pPr algn="ctr"/>
            <a:r>
              <a:rPr lang="en-US" altLang="ko-KR" sz="4400" b="1" dirty="0">
                <a:latin typeface="Andalus" panose="02020603050405020304" pitchFamily="18" charset="-78"/>
                <a:cs typeface="Andalus" panose="02020603050405020304" pitchFamily="18" charset="-78"/>
              </a:rPr>
              <a:t> Treatment </a:t>
            </a:r>
          </a:p>
          <a:p>
            <a:pPr algn="ctr"/>
            <a:r>
              <a:rPr lang="en-US" altLang="ko-KR" sz="4400" b="1" dirty="0">
                <a:latin typeface="Andalus" panose="02020603050405020304" pitchFamily="18" charset="-78"/>
                <a:cs typeface="Andalus" panose="02020603050405020304" pitchFamily="18" charset="-78"/>
              </a:rPr>
              <a:t> prognosis </a:t>
            </a:r>
          </a:p>
          <a:p>
            <a:pPr algn="ctr"/>
            <a:r>
              <a:rPr lang="en-US" altLang="ko-KR" sz="4400" b="1" dirty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endParaRPr lang="ko-KR" altLang="en-US" sz="4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5234D4CF-C1FA-40A3-A0CF-9CDBD6DC754C}"/>
              </a:ext>
            </a:extLst>
          </p:cNvPr>
          <p:cNvSpPr/>
          <p:nvPr/>
        </p:nvSpPr>
        <p:spPr>
          <a:xfrm>
            <a:off x="812801" y="711200"/>
            <a:ext cx="2388771" cy="5435600"/>
          </a:xfrm>
          <a:custGeom>
            <a:avLst/>
            <a:gdLst>
              <a:gd name="connsiteX0" fmla="*/ 0 w 3583156"/>
              <a:gd name="connsiteY0" fmla="*/ 0 h 8153400"/>
              <a:gd name="connsiteX1" fmla="*/ 3583156 w 3583156"/>
              <a:gd name="connsiteY1" fmla="*/ 0 h 8153400"/>
              <a:gd name="connsiteX2" fmla="*/ 3583156 w 3583156"/>
              <a:gd name="connsiteY2" fmla="*/ 3894509 h 8153400"/>
              <a:gd name="connsiteX3" fmla="*/ 3443915 w 3583156"/>
              <a:gd name="connsiteY3" fmla="*/ 3894509 h 8153400"/>
              <a:gd name="connsiteX4" fmla="*/ 3443915 w 3583156"/>
              <a:gd name="connsiteY4" fmla="*/ 139241 h 8153400"/>
              <a:gd name="connsiteX5" fmla="*/ 139241 w 3583156"/>
              <a:gd name="connsiteY5" fmla="*/ 139241 h 8153400"/>
              <a:gd name="connsiteX6" fmla="*/ 139241 w 3583156"/>
              <a:gd name="connsiteY6" fmla="*/ 8014159 h 8153400"/>
              <a:gd name="connsiteX7" fmla="*/ 323849 w 3583156"/>
              <a:gd name="connsiteY7" fmla="*/ 8014159 h 8153400"/>
              <a:gd name="connsiteX8" fmla="*/ 323849 w 3583156"/>
              <a:gd name="connsiteY8" fmla="*/ 8153400 h 8153400"/>
              <a:gd name="connsiteX9" fmla="*/ 0 w 3583156"/>
              <a:gd name="connsiteY9" fmla="*/ 8153400 h 815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3156" h="8153400">
                <a:moveTo>
                  <a:pt x="0" y="0"/>
                </a:moveTo>
                <a:lnTo>
                  <a:pt x="3583156" y="0"/>
                </a:lnTo>
                <a:lnTo>
                  <a:pt x="3583156" y="3894509"/>
                </a:lnTo>
                <a:lnTo>
                  <a:pt x="3443915" y="3894509"/>
                </a:lnTo>
                <a:lnTo>
                  <a:pt x="3443915" y="139241"/>
                </a:lnTo>
                <a:lnTo>
                  <a:pt x="139241" y="139241"/>
                </a:lnTo>
                <a:lnTo>
                  <a:pt x="139241" y="8014159"/>
                </a:lnTo>
                <a:lnTo>
                  <a:pt x="323849" y="8014159"/>
                </a:lnTo>
                <a:lnTo>
                  <a:pt x="323849" y="8153400"/>
                </a:lnTo>
                <a:lnTo>
                  <a:pt x="0" y="8153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64316" y="1029517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latin typeface="Andalus" panose="02020603050405020304" pitchFamily="18" charset="-78"/>
                <a:cs typeface="Andalus" panose="02020603050405020304" pitchFamily="18" charset="-78"/>
              </a:rPr>
              <a:t>Topics :</a:t>
            </a:r>
            <a:endParaRPr lang="ko-KR" altLang="en-US" sz="5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B418A56-7D2A-4130-8498-5C5D15390FEB}"/>
              </a:ext>
            </a:extLst>
          </p:cNvPr>
          <p:cNvGrpSpPr/>
          <p:nvPr/>
        </p:nvGrpSpPr>
        <p:grpSpPr>
          <a:xfrm rot="20788243">
            <a:off x="2688422" y="3181703"/>
            <a:ext cx="2315135" cy="2140856"/>
            <a:chOff x="8479089" y="1262387"/>
            <a:chExt cx="6147593" cy="5684813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B738F09-BE00-45D3-88A5-FDB1618D8D19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7DC8659-9D27-456B-9E4E-B4A13119D357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3A8E1560-9381-49AF-96E5-169BE3FD3DCE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585072EC-EAC1-4A8C-A727-218C44150C9A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C63F105-6E15-46F1-9DCD-F9479B05DEE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0430C843-00CE-447B-8F31-3A35BF7F4D19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30D7E1F-305A-450C-84D1-009E7FA1308B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FDEF37D-0B4C-4463-837A-9B5CC6542C5E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700D410-542E-4490-AC2E-5733428A9F83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FC3E2579-7C0E-49CE-A38F-AD49B5FF5C18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F720685C-A63C-4EE8-A0F3-8B5F5E67F007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6DE35E59-3952-4EEF-909A-DF104EB419D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1B19BB-6475-456B-B918-41FBADBDFD3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8C2EA56C-7A9A-4469-A4AE-1EA267D79667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86FA2514-C561-429A-BF52-4E36E2723D8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31D85F1-37B9-4685-82B7-A8D03589147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4632AC1-AF4C-4594-996E-7255A1A0B775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89B70B08-F517-40CC-8C79-7C67CBA9FD67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BD33883-AAD7-44F7-BD37-9B8ECADB67A7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07A9DD2-FFCD-4720-94D7-F30DB64636B8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AD2DFBBD-AAD1-447F-BB48-1B2BCB778C17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7E774126-BA1E-4A48-8286-FFA0F8E3F8D0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82E37550-39D3-476A-9D0C-CB0EE00DFCD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5C742560-5EB7-40E4-8A20-8D18F0243DAB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524E513-E2C8-468A-A58A-CFC7E25F7891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169EB12-DA5E-44B6-8F39-54A0F020640E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C6E7EBD-1C9C-466A-AD4E-1DB6D8D8C9F9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570A29CA-6CC1-490C-9C31-08B6E00B3901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891C4E6-CB29-4C2D-90B2-D70B47755178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1E1001C2-8267-477D-89A7-F90FDF5DB246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66729FEA-1322-4C15-BE3C-1C6A37D38183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9C27F096-CD01-4245-8DA2-8C084E2D4440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8CEB3E5-BC80-48C6-8415-C2DFAE3BD223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CC0AB56-626B-44BB-897D-173DA3087149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F5555B2-70BE-43DD-B410-FF80124DFB2B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7C6CB87F-E252-406E-BD88-096A9A34CCA3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6737F00-F775-4784-B59F-E5F4A06D5344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58CF56DE-8CEC-4B4E-B918-C1DFB6A5FEE2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0001AC1-5456-4312-AF36-914B7BB6D8B6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0DDF2BA6-4189-4AC4-AB05-6B7AB839F670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F94258E-8492-48DA-9616-17FFEA325B93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CDD47DD-FE7C-4A6C-9773-3FDD1269F05E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D14748D4-0EF0-46A5-BB1E-C3876C30068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0F5CC18-E877-471D-A6C7-D1E9B8FF8EB8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93F6DF02-1AEB-45DE-AFC1-367D8AD20521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950D4811-28B8-4155-B542-0267B4D7F6A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2E5FAA2-8A3B-44B6-BF6F-24890A7306F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490B12C-A200-46FA-BC51-A665EE4FFD8A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777C03F-1225-43D8-8EE3-6D63ADD53603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2E72525-178B-4FA0-84BF-CC01B581051B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69CC5269-8E33-44FE-9CE8-DB9A37AA8711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404344F-BCA1-4CF1-BE67-5C7679EB542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6734C2D2-F60A-42DD-B42B-64384E825774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26592D0-DC86-4FEE-A0C6-1D7DA6412183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B87A9A3-74F6-420F-AFBC-CC0A40DFF15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1BAFB78-B42B-4B72-A936-0DCE58C642A8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79CCFBB-54D7-4D4F-9064-405F738524D6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5B5626F-E6D7-4A94-BF42-F2FAB1CD8641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434F757-486E-4106-A1E3-0218FEF3CCBA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107355F6-81D2-4D0A-B020-739E29AAB2E2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1AD154E2-89F2-432E-AA9B-7424E2761CD7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6617580-2F50-45D1-B20C-A64020C0BDB1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A7D66DE4-00B6-4AC5-BD23-7E2CCEE95FD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BAE1DCA4-A861-42AE-944C-5EC37A8C55AC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7342380-A1E7-43F3-9E43-7F9C32335906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0FDD9D8A-523A-4FBA-A662-46E5AC35D20A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CA98B03-5D1A-41C6-8201-E8104EFA2394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0E6C900F-9F37-4FAC-9D63-C787BA0181D0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45227E2-265B-4C48-BC65-812317D1C9EE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5B11BFA-D821-4CCB-A3C3-A8456C306E2D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161C27F5-BE5E-4C9E-B308-A6A0BD46730A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EA7DB35-43EA-46C1-BFD9-305A3AD67D0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D81C25F-6C2B-4DFA-8B10-E10F977CFCD7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B0437A3-BE79-4F53-A9D4-DD75820D12FF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6F73B6E-777C-47EE-A0F8-1D6AA17964BE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BD1BA57-FC50-433A-B978-339684C0AA5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D6C56A76-B71D-4348-9DFA-5DFE99CB0FF2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0AF2679-7A3F-484E-9A5B-649D26E6218E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242437E-E71E-492D-9572-EA09D1F965BE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527169D8-D601-475C-BFDC-E628F818BDC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21591C5-C04F-4C21-8ABD-82AA023FBA22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1255C69-2E23-4D49-9A54-EF2DC9B24D5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098F8893-BA0E-411D-A35B-EF99CA6A4C5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B21944C-D3A3-40F6-8CEB-8CB9CA33C65B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1212871-D3C6-450D-A8A2-D9EFD7F6BB32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C02299B-C22A-4011-87B9-225C10BC1ACD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61FAA8A-DD86-4F31-A454-EADF3A7C00EA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0A9A607-097C-4648-BCA5-1140489E9E0F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D65AD6E-67BC-4A89-9CA4-98E433159BEC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4ECD2AB-45AE-4A6C-98B6-B63FE7018C62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A7D0A7C-B0D0-42D3-AFB3-E76E5104D00C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20C431C-78D2-4354-ACA6-A3D45C4F754A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9C57BE7-E305-4D02-A27E-537823FFC665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111D2B6-D3D7-4151-BFB3-655C8D2865C9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CD3E767-D8CD-4CA8-BF25-F3504410C03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E135B22-61E9-4C0E-857C-E93DE1BDF251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E1AA285-90AD-4A5E-BE92-EB69D454AF01}"/>
              </a:ext>
            </a:extLst>
          </p:cNvPr>
          <p:cNvGrpSpPr/>
          <p:nvPr/>
        </p:nvGrpSpPr>
        <p:grpSpPr>
          <a:xfrm>
            <a:off x="1178532" y="5152633"/>
            <a:ext cx="3963237" cy="1054698"/>
            <a:chOff x="3960971" y="2767117"/>
            <a:chExt cx="4267200" cy="1321489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372E30A-71E7-4290-9400-9976481B1E89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1C4A27E-D425-4D9B-B3E3-77B704ABD65D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37E5CFC-DBDF-4BA3-8214-83D6D0BA920A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898D73C-C3C1-4B5F-8BBB-8FD378963F43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</p:grpSp>
      <p:pic>
        <p:nvPicPr>
          <p:cNvPr id="151" name="Picture 150">
            <a:extLst>
              <a:ext uri="{FF2B5EF4-FFF2-40B4-BE49-F238E27FC236}">
                <a16:creationId xmlns:a16="http://schemas.microsoft.com/office/drawing/2014/main" id="{3911F9E0-A32F-433A-A969-53CF9492C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557"/>
          <a:stretch/>
        </p:blipFill>
        <p:spPr>
          <a:xfrm>
            <a:off x="626356" y="678755"/>
            <a:ext cx="4688252" cy="565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CEB9BB9F-1DB6-45C3-A6FE-8F093D9D5FD9}"/>
              </a:ext>
            </a:extLst>
          </p:cNvPr>
          <p:cNvSpPr/>
          <p:nvPr/>
        </p:nvSpPr>
        <p:spPr>
          <a:xfrm>
            <a:off x="0" y="-69251"/>
            <a:ext cx="12202884" cy="6925456"/>
          </a:xfrm>
          <a:prstGeom prst="rect">
            <a:avLst/>
          </a:prstGeom>
          <a:gradFill>
            <a:gsLst>
              <a:gs pos="0">
                <a:srgbClr val="F6D1D6"/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384FF8-8F72-4348-B6C6-0E1A01B1930B}"/>
              </a:ext>
            </a:extLst>
          </p:cNvPr>
          <p:cNvGrpSpPr/>
          <p:nvPr/>
        </p:nvGrpSpPr>
        <p:grpSpPr>
          <a:xfrm rot="21018544">
            <a:off x="207413" y="4333852"/>
            <a:ext cx="2315135" cy="2140856"/>
            <a:chOff x="8479089" y="1262387"/>
            <a:chExt cx="6147593" cy="568481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6204B64-8526-4B61-A8B5-E25EAB5B9AC2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4C583B3B-CFCC-4297-9213-64738AD7179A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B552930-4B1B-43E9-A809-9753F9AA577D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8FB87850-A979-4840-8BDA-266AFEADB5E2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D03EC990-949A-4320-955A-94EC80955A0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C638D00C-9430-4FDE-9AC1-2278342DFDD5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E75213F3-6F48-427A-A1CD-DEFA0614A3FE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B6402CDE-35E8-4959-AC8C-436170A95AA6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CE27259-8B80-42E3-8FC7-94443B82E846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E8B54D8D-B988-425C-9437-0C864008F97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128FD92-FAEC-4382-807C-38861F86E909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FA940C5-1992-432F-8D50-6FE2D3AD176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496ED3DB-B2E7-42CF-8C4D-C2C15E22C146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ABC786B8-63BD-479D-8326-F731406C807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D801E22-4BCC-4747-B911-74057F55EEBA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EB56ACF-2597-4BD5-806C-41416ADCD550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08CFA48-282C-40F5-96A9-AFC2D25C5C6B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C467737-31B9-4E8B-A93B-B84D8CAEF908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16F22960-E4E4-43C9-8113-9FA9383190C5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98A5C06-5EE3-47AB-88DE-492CA5D83E8C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06CE4DE0-4C74-4D7F-9471-2868F5BB871E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FD0D555-216B-4932-B9FE-ACE365A3AC9C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2A05CE5-77C4-4604-BBD2-E3B32A88C07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15AE40B2-8808-4881-9B09-246C1117A929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A1B9EA9-2301-4049-8D19-A3E9AC6530D0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385D748-74BF-4D8D-ACC5-059C21D36D6F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A352A5A-CE85-4D62-9A13-117CC7600B7F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BACD9CB-C787-4B39-8554-DC98CFE2F3DB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5DF2450-FAF7-478C-AAE6-26251C8F2272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D3C4D7D3-B5BB-49DA-99E4-EF5F182C9875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E026E30-9F88-4E52-A252-742503E17DA0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08C900B2-BEB8-4E65-8811-47A6121E6DED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976A94D-D5F5-4609-AF2D-3B882D9BC725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40A6B72-633A-4964-96B3-9A148FF849E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40146B1-3180-4707-A6DC-BE5793CED9D6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3449BE2-6176-4D30-83D2-ECFFDA80708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690578B-BAFF-4522-B53E-124719FB9CB4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AB707A8-EA14-46A6-8FC3-D68EA3DAE48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DFACE692-69BE-47D3-A277-BB3F38656D9D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54A49EC-DAF5-4715-9944-D53F451E73F1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007B31D-6309-4FEE-83CE-4452D872DECC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CB31229-7923-4315-A7F1-07E855DAD1F4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7B98F86-BEAF-423D-975C-4B92B5FDC512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0F2BEF7-178D-4E9F-A397-45BE0BA52373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BA5D33CC-72BA-4ED3-929D-BBFA7047CAEB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CC7AFB0-C00A-4EA5-882E-D3826B7397E3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9394C8E-A74F-4AF5-97C7-95FA1AE0B925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B1FA5F8-EF79-4816-A8B5-F00DAEE0012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906C50D-6583-4C6C-ABB6-604D442DC368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08F829E-4B0D-47BC-9880-012A7B65B548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269D359-37D2-4469-A657-9DEA3B2D2262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67DC549-A083-4C11-B1F7-D33B745CEB70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365A485-8177-48F1-9A43-F6CE27A2C7B7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89E9088-2ED8-4F34-BFA9-2DD62230872B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E4B2C34-F66A-4F3B-AA9F-56FC53F89CEF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167BC9F-BC21-4515-AE1E-1158D9F512BD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5C7950D-0081-4FDD-96BF-00DC700C4892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CA22296-76B6-4C9D-A610-6C234C29F810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6D450B3-B290-4F17-9A82-ABF9DF1DE5B0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5C16229-0C2F-41DC-BDD8-EC1081297450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601B9C8-2FDF-477E-9898-91C87ECB21E0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FB32CC0-4F88-4E41-9F2F-C9FCCAC1CBA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8873582-36C3-48D4-AD0B-DE9A6BF6252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50CDD60-666F-4A75-92B6-5F5B797CA58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19CC631-F3D5-474F-8835-1087B1EC8E3C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7B7CA39-7C1C-432E-93DF-FAE40EA0AB39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40CE090-27A0-41ED-937D-63A8F2040B1C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9B6C874-B96E-479C-B875-CD48504853E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4ADC981-020F-42C6-B668-1DF08572540E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D9D223F-EDB4-45BE-B370-2D29C457CD6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9D71484-C93C-48F4-A2FE-561C923EA019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2E6484E-1FD7-43AF-AD13-0D31529E1F1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C21BC80-4CA6-4B86-840F-9C3517060099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FC7FEB3-8A5C-467E-A3AA-5AD91CF423C5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71F25F0-0699-4A26-A1F3-ACBC2D108891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6D21C08-5954-464C-9CFF-1F895A0B30A4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918EED3-9B79-4A7D-83FA-C87BD3E71C6D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1F6A468-F3F6-4D6A-B01D-EBA40414DE21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AA2A404-4E51-4573-801E-16F593AE80C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A53B2F4-33BE-43E3-8D64-A0FDE9F5C1E9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B55A05E-2313-42CE-9400-F183431BF3F9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BB9D8D4-3653-400C-B38B-A809350EA55B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66409B5-9B20-43C9-B3DB-571E394DF55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B534EBE-B982-4CAB-B96C-88E1B667719C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D094AED-B320-4F63-B7FA-D1081B3FF00F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F2CB90B-4C6F-428E-9A21-9CF239A6B313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615928F-4E3C-4FFE-984D-F47A483C6061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9BB9543-19CA-4406-81F4-D68D2216F81C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45340EC-00C1-432F-8176-FB2E0DFA2290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04E49FE-D0ED-43C8-819D-E94DC8A508F1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27AFE97-C372-407E-A8A0-BB0A13BED5A1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525AA09-A326-49D7-B6E0-ECAC0B124933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F66879C-07FD-47BE-8986-8930C1432668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552601B-DD80-4CBD-8E72-A8FFEC43B9C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9FD31B1-D601-4BB7-BC68-1F3651E4EA79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2D1A268-2B03-428F-BE26-4457DF672706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4214" y="744704"/>
            <a:ext cx="11573197" cy="72424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All patients presenting with a breast lump should have a clinical, radiological and pathological assessment (known as </a:t>
            </a:r>
            <a:r>
              <a:rPr lang="en-US" sz="2800" b="1" dirty="0">
                <a:solidFill>
                  <a:srgbClr val="CF0D6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triple assessment </a:t>
            </a:r>
            <a:r>
              <a:rPr lang="en-US" sz="2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 carried out during their first visit to the clinic…</a:t>
            </a:r>
          </a:p>
          <a:p>
            <a:pPr algn="l"/>
            <a:endParaRPr lang="ar-JO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941" y="1440587"/>
            <a:ext cx="7468247" cy="5182049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62146">
            <a:off x="1083424" y="1950518"/>
            <a:ext cx="1969179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5006D-A30A-4B64-8CC6-F9F9D4398F8B}"/>
              </a:ext>
            </a:extLst>
          </p:cNvPr>
          <p:cNvSpPr txBox="1">
            <a:spLocks/>
          </p:cNvSpPr>
          <p:nvPr/>
        </p:nvSpPr>
        <p:spPr>
          <a:xfrm>
            <a:off x="563880" y="419100"/>
            <a:ext cx="7924800" cy="6019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2800" b="1" dirty="0"/>
              <a:t>History taking : The Lump</a:t>
            </a:r>
          </a:p>
          <a:p>
            <a:r>
              <a:rPr lang="en-US" sz="2400" dirty="0"/>
              <a:t> </a:t>
            </a:r>
            <a:r>
              <a:rPr lang="en-US" sz="2400" b="1" dirty="0"/>
              <a:t>Onset</a:t>
            </a:r>
            <a:r>
              <a:rPr lang="en-US" sz="2400" dirty="0"/>
              <a:t>: when was the lump first noticed</a:t>
            </a:r>
          </a:p>
          <a:p>
            <a:r>
              <a:rPr lang="en-US" sz="2400" dirty="0"/>
              <a:t> </a:t>
            </a:r>
            <a:r>
              <a:rPr lang="en-US" sz="2400" b="1" dirty="0"/>
              <a:t>Location</a:t>
            </a:r>
            <a:r>
              <a:rPr lang="en-US" sz="2400" dirty="0"/>
              <a:t> : which side - right or left </a:t>
            </a:r>
          </a:p>
          <a:p>
            <a:r>
              <a:rPr lang="en-US" sz="2400" b="1" dirty="0"/>
              <a:t>Single or multiple </a:t>
            </a:r>
            <a:r>
              <a:rPr lang="en-US" sz="2400" dirty="0"/>
              <a:t>: how many ?</a:t>
            </a:r>
          </a:p>
          <a:p>
            <a:r>
              <a:rPr lang="en-US" sz="2400" b="1" dirty="0"/>
              <a:t> Unilateral or bilateral</a:t>
            </a:r>
          </a:p>
          <a:p>
            <a:r>
              <a:rPr lang="en-US" sz="2400" b="1" dirty="0"/>
              <a:t> Duration </a:t>
            </a:r>
            <a:r>
              <a:rPr lang="en-US" sz="2400" dirty="0"/>
              <a:t>: since when did the </a:t>
            </a:r>
            <a:r>
              <a:rPr lang="en-US" sz="2400" dirty="0" err="1"/>
              <a:t>pt</a:t>
            </a:r>
            <a:r>
              <a:rPr lang="en-US" sz="2400" dirty="0"/>
              <a:t> notice the lump</a:t>
            </a:r>
          </a:p>
          <a:p>
            <a:r>
              <a:rPr lang="en-US" sz="2400" dirty="0"/>
              <a:t>  </a:t>
            </a:r>
            <a:r>
              <a:rPr lang="en-US" sz="2400" b="1" dirty="0"/>
              <a:t>Progression</a:t>
            </a:r>
            <a:r>
              <a:rPr lang="en-US" sz="2400" dirty="0"/>
              <a:t> : Has it changed in size (ca) </a:t>
            </a:r>
          </a:p>
          <a:p>
            <a:r>
              <a:rPr lang="en-US" sz="2400" b="1" dirty="0"/>
              <a:t>Is there any pain </a:t>
            </a:r>
            <a:r>
              <a:rPr lang="en-US" sz="2400" dirty="0"/>
              <a:t>: type, severity (painless in ca)</a:t>
            </a:r>
          </a:p>
          <a:p>
            <a:pPr algn="ctr">
              <a:buFont typeface="Arial" pitchFamily="34" charset="0"/>
              <a:buNone/>
            </a:pPr>
            <a:r>
              <a:rPr lang="en-US" sz="2400" dirty="0"/>
              <a:t>(painful : </a:t>
            </a:r>
            <a:r>
              <a:rPr lang="en-US" sz="2400" dirty="0" err="1"/>
              <a:t>Fibroadenosis</a:t>
            </a:r>
            <a:r>
              <a:rPr lang="en-US" sz="2400" dirty="0"/>
              <a:t> ,Mastitis &amp; breast </a:t>
            </a:r>
            <a:r>
              <a:rPr lang="en-US" sz="2400" dirty="0" err="1"/>
              <a:t>abscess,Malignancy</a:t>
            </a:r>
            <a:r>
              <a:rPr lang="en-US" sz="2400" dirty="0"/>
              <a:t>(late))</a:t>
            </a:r>
          </a:p>
          <a:p>
            <a:r>
              <a:rPr lang="en-US" sz="2400" dirty="0"/>
              <a:t> </a:t>
            </a:r>
            <a:r>
              <a:rPr lang="en-US" sz="2400" b="1" dirty="0"/>
              <a:t>Association with menstrual cycle</a:t>
            </a:r>
            <a:r>
              <a:rPr lang="en-US" sz="2400" dirty="0"/>
              <a:t>: age of menarche &amp; menopause</a:t>
            </a:r>
          </a:p>
          <a:p>
            <a:endParaRPr lang="en-US" sz="24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5401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191C19-9153-4819-8F25-3C70E1134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1437A-4575-44D0-AF42-4A9FCFBE95C7}"/>
              </a:ext>
            </a:extLst>
          </p:cNvPr>
          <p:cNvSpPr txBox="1">
            <a:spLocks/>
          </p:cNvSpPr>
          <p:nvPr/>
        </p:nvSpPr>
        <p:spPr>
          <a:xfrm>
            <a:off x="502920" y="1188720"/>
            <a:ext cx="8976360" cy="484632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Any injury to the breast?</a:t>
            </a:r>
          </a:p>
          <a:p>
            <a:r>
              <a:rPr lang="en-US" b="1" dirty="0"/>
              <a:t> Any nipple discharge?</a:t>
            </a:r>
          </a:p>
          <a:p>
            <a:r>
              <a:rPr lang="en-US" b="1" dirty="0"/>
              <a:t>Any skin changes like skin dimpling</a:t>
            </a:r>
          </a:p>
          <a:p>
            <a:r>
              <a:rPr lang="en-US" b="1" dirty="0"/>
              <a:t> Have you recently been pregnant? Are you breastfeeding?</a:t>
            </a:r>
          </a:p>
          <a:p>
            <a:r>
              <a:rPr lang="en-US" b="1" dirty="0"/>
              <a:t>Ask about risk factors for breast cancer: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Previous </a:t>
            </a:r>
            <a:r>
              <a:rPr lang="en-US" b="1" dirty="0">
                <a:solidFill>
                  <a:srgbClr val="C00000"/>
                </a:solidFill>
              </a:rPr>
              <a:t>personal history </a:t>
            </a:r>
            <a:r>
              <a:rPr lang="en-US" b="1" dirty="0"/>
              <a:t>of breast cancer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family history </a:t>
            </a:r>
            <a:r>
              <a:rPr lang="en-US" b="1" dirty="0"/>
              <a:t>of breast or ovarian cancer and the age of those affected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 use of  hormone replacement therapy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Previous mantle radiotherapy for Hodgkin`s lymphoma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916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3705225"/>
            <a:ext cx="8300720" cy="264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/>
          <p:nvPr/>
        </p:nvSpPr>
        <p:spPr>
          <a:xfrm>
            <a:off x="279400" y="102235"/>
            <a:ext cx="71926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Initial Evaluation:  Examination</a:t>
            </a:r>
            <a:endParaRPr lang="en-US" sz="36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79400" y="1275080"/>
            <a:ext cx="10592435" cy="2430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82550" indent="0" algn="l">
              <a:buClr>
                <a:srgbClr val="B83D68"/>
              </a:buClr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Inspection:</a:t>
            </a:r>
          </a:p>
          <a:p>
            <a:pPr marL="82550" indent="0" algn="l">
              <a:buClr>
                <a:srgbClr val="B83D68"/>
              </a:buClr>
              <a:buNone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algn="l">
              <a:buClr>
                <a:srgbClr val="B83D68"/>
              </a:buClr>
              <a:buSzTx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Inspection positions :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algn="l">
              <a:buClr>
                <a:srgbClr val="B83D68"/>
              </a:buClr>
              <a:buSzTx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1- setting erect with both arms by the side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algn="l">
              <a:buClr>
                <a:srgbClr val="B83D68"/>
              </a:buClr>
              <a:buSzTx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2- setting erect with both arms raised above the head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2550" algn="l">
              <a:buClr>
                <a:srgbClr val="B83D68"/>
              </a:buClr>
              <a:buSzTx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3- bending forward with arms on hip</a:t>
            </a:r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3165</Words>
  <Application>Microsoft Office PowerPoint</Application>
  <PresentationFormat>Widescreen</PresentationFormat>
  <Paragraphs>496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Andalus</vt:lpstr>
      <vt:lpstr>Palatino Linotype</vt:lpstr>
      <vt:lpstr>Wingdings 2</vt:lpstr>
      <vt:lpstr>Amasis MT Pro Black</vt:lpstr>
      <vt:lpstr>Aldhabi</vt:lpstr>
      <vt:lpstr>Arial</vt:lpstr>
      <vt:lpstr>Agency FB</vt:lpstr>
      <vt:lpstr>Brush Script MT</vt:lpstr>
      <vt:lpstr>Calibri</vt:lpstr>
      <vt:lpstr>Corbel</vt:lpstr>
      <vt:lpstr>Wingdings</vt:lpstr>
      <vt:lpstr>Leelawadee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Initial Evaluation:  Interpretation of findings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1- Fibroadenomas The most common benign tumor of the breast.  Reproductive age, estrogen sensitive.   </vt:lpstr>
      <vt:lpstr>2-Phyllodes tumor</vt:lpstr>
      <vt:lpstr>3-Intraductal papilloma</vt:lpstr>
      <vt:lpstr>Mass types: Benign VS Malignant </vt:lpstr>
      <vt:lpstr>Mass types: Benign VS Malignant </vt:lpstr>
      <vt:lpstr>Mass types: Benign VS Malignant </vt:lpstr>
      <vt:lpstr>Breast cancer</vt:lpstr>
      <vt:lpstr>Malignant breast cancer is the most common malignancy in women  - is the second leading cause of cancer death in women. Is a disease of old age in postmenopausal women [peak incidence ∼50-60 years]</vt:lpstr>
      <vt:lpstr>Signs and Symptoms</vt:lpstr>
      <vt:lpstr>Inverted nipple</vt:lpstr>
      <vt:lpstr>Mass types: Malignant</vt:lpstr>
      <vt:lpstr> Mass types: Malignant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刘影</dc:creator>
  <cp:lastModifiedBy>962785375627@gmail.com</cp:lastModifiedBy>
  <cp:revision>85</cp:revision>
  <dcterms:created xsi:type="dcterms:W3CDTF">2015-05-05T08:02:00Z</dcterms:created>
  <dcterms:modified xsi:type="dcterms:W3CDTF">2021-12-15T01:45:31Z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1033-11.2.0.9144</vt:lpwstr>
  </property>
</Properties>
</file>