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73" r:id="rId3"/>
    <p:sldId id="259" r:id="rId4"/>
    <p:sldId id="257" r:id="rId5"/>
    <p:sldId id="258" r:id="rId6"/>
    <p:sldId id="294" r:id="rId7"/>
    <p:sldId id="295" r:id="rId8"/>
    <p:sldId id="296" r:id="rId9"/>
    <p:sldId id="297" r:id="rId10"/>
    <p:sldId id="262" r:id="rId11"/>
    <p:sldId id="315" r:id="rId12"/>
    <p:sldId id="298" r:id="rId13"/>
    <p:sldId id="299" r:id="rId14"/>
    <p:sldId id="300" r:id="rId15"/>
    <p:sldId id="301" r:id="rId16"/>
    <p:sldId id="302" r:id="rId17"/>
    <p:sldId id="271" r:id="rId18"/>
    <p:sldId id="272" r:id="rId19"/>
    <p:sldId id="309" r:id="rId20"/>
    <p:sldId id="304" r:id="rId21"/>
    <p:sldId id="306" r:id="rId22"/>
    <p:sldId id="307" r:id="rId23"/>
    <p:sldId id="308" r:id="rId24"/>
    <p:sldId id="310" r:id="rId25"/>
    <p:sldId id="282" r:id="rId26"/>
    <p:sldId id="283" r:id="rId27"/>
    <p:sldId id="286" r:id="rId28"/>
    <p:sldId id="311" r:id="rId29"/>
    <p:sldId id="287" r:id="rId30"/>
    <p:sldId id="312" r:id="rId31"/>
    <p:sldId id="290" r:id="rId32"/>
    <p:sldId id="313" r:id="rId33"/>
    <p:sldId id="276" r:id="rId34"/>
    <p:sldId id="265" r:id="rId35"/>
    <p:sldId id="268" r:id="rId36"/>
    <p:sldId id="278" r:id="rId37"/>
    <p:sldId id="31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EF876-744F-1A1C-28D3-06DF7A759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6CCC0E-BC49-78A5-35E8-04B2713EA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7F34B-E8B8-12B1-B497-E8984DFBF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3685-106D-4A7F-8F18-25A553FF093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32845-AA81-0F84-03B4-F3AEAE9EE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4067B-9259-1FEC-0126-F6287C0F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A21F-F8CB-4263-85F6-6448A9419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72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BBC2F-CCD3-18F0-5749-6A7EB7B1B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1E8998-1751-6C50-3895-E5F80053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AA464-1448-25B2-9074-EB78F26E9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3685-106D-4A7F-8F18-25A553FF093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5E21F-C0D5-1F76-506F-780CAAB3E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A1879-F223-ED8A-6581-ABAB0A8FA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A21F-F8CB-4263-85F6-6448A9419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9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53D73E-A649-2768-87C7-E967263F32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5D95AE-3C3A-94C5-AA6B-C960FC362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F8CB5-3B77-FDBA-A9B5-30DD3EDC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3685-106D-4A7F-8F18-25A553FF093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A944D-364D-4DC2-8743-53B2A3887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B9799-F0D0-8EEA-8ADD-9CC5B5AAF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A21F-F8CB-4263-85F6-6448A9419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45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6AC6A-36C9-245D-9E05-54B3C92AB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C4D25-5327-B59A-9ED8-415D65B65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D939C-AB89-62F1-2E0A-33B9D749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3685-106D-4A7F-8F18-25A553FF093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5FEEB-7186-2271-74B4-C3B78F036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12473-FA19-662B-18E7-F90F07DDA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A21F-F8CB-4263-85F6-6448A9419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2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523EA-7C0A-3DCB-7CD8-834770673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E2620-1FEB-9CA5-7AED-6944BF8BB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401C2-D340-40DC-703F-A0CE0AEC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3685-106D-4A7F-8F18-25A553FF093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0FCD5-F4E8-2389-E86F-31E6931AB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B842C-B6FA-135D-D323-6E51C46F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A21F-F8CB-4263-85F6-6448A9419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2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CF301-3751-4F90-B2CD-7AB7C580C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6BD21-6FFE-8FFC-03AA-5BF77E9016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EC1D3-2E59-979F-6BA6-C1528CA12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18968-F9F7-F67A-B3B9-08CC57DF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3685-106D-4A7F-8F18-25A553FF093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2C8990-48CE-E323-5988-E4EA67B17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517FB9-D895-3256-9B0A-FE133BEF2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A21F-F8CB-4263-85F6-6448A9419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25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DF1D5-BF47-59E1-F796-97982370E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2AAF2-322D-E9D7-C3CF-58C06EC2B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C108E-810D-5A4E-BBBA-BA2FCCFC9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64FC3A-3229-623B-3069-B69432E249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6E5D7E-A57D-6560-0A04-89C990307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4A001B-5696-84DF-E48D-69653315B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3685-106D-4A7F-8F18-25A553FF093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339A3-1660-5D91-026F-EFF10B76A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A756D-87F1-5007-296D-B76FD86CA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A21F-F8CB-4263-85F6-6448A9419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5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800E1-0757-3BB2-8A4F-7349A7C96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43AFFE-5CC6-8B05-3AE0-34A124D24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3685-106D-4A7F-8F18-25A553FF093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F2710F-6721-3A1B-7B2B-B0FD91922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BF789D-1C71-E8A1-AEB0-B0D721F03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A21F-F8CB-4263-85F6-6448A9419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2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27352-CA3F-B5C3-D1C5-35D56E227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3685-106D-4A7F-8F18-25A553FF093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049678-E001-2EE5-5F0A-D803492AC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4AE03-FA99-661C-570A-047E075A9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A21F-F8CB-4263-85F6-6448A9419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48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653B0-ED63-9187-D83C-69A4576B4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A3075-FBBA-2A4C-F731-CCA32D035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75FC83-F13E-8E3E-A21D-BE0DD2D5A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92358-825A-2101-FC55-F724948A0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3685-106D-4A7F-8F18-25A553FF093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A0A66-38D3-0818-CFDC-1C765ED2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52C59-480E-AE87-6643-A6BD3FE54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A21F-F8CB-4263-85F6-6448A9419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31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A1DA0-378F-8F11-8557-F257408D0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2CF453-2F6A-2352-CFBA-01E81975C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3C6261-A4D1-21CE-6C9C-95D9904EE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04842-FAD5-FEBA-9C47-4C933C145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3685-106D-4A7F-8F18-25A553FF093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CDCD5-8275-87E8-EF68-3D12D3D1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07172-68AC-578B-5091-54C83EFF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A21F-F8CB-4263-85F6-6448A9419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6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C26F51-48D2-7CA5-E4EF-A3A9646DF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86B9D-2032-564A-659E-7FE192B85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518D7-B906-010B-6448-8448E13EB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C3685-106D-4A7F-8F18-25A553FF093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EEC84-76B2-1B20-5861-BF3668BE49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4965B-62F1-D376-BA33-DFF5F8A4E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DA21F-F8CB-4263-85F6-6448A9419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1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jp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2.jp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CFB3DD-139B-A04A-A38B-EC3E9499D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790" y="0"/>
            <a:ext cx="5404188" cy="6858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B9962B-093C-A64C-9398-11AEB9CBA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5557" y="771216"/>
            <a:ext cx="4786490" cy="1207911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Major Arrhythmias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A24938-24D3-A14F-91BC-8148EB00C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70879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AF3248-A1CD-5043-86B9-75BB4BF3729B}"/>
              </a:ext>
            </a:extLst>
          </p:cNvPr>
          <p:cNvSpPr txBox="1"/>
          <p:nvPr/>
        </p:nvSpPr>
        <p:spPr>
          <a:xfrm>
            <a:off x="7115557" y="2750343"/>
            <a:ext cx="3303468" cy="156966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Presented by:</a:t>
            </a:r>
          </a:p>
          <a:p>
            <a:r>
              <a:rPr lang="en-US" sz="3200" dirty="0" err="1"/>
              <a:t>Neama</a:t>
            </a:r>
            <a:r>
              <a:rPr lang="en-US" sz="3200" dirty="0"/>
              <a:t> Abed</a:t>
            </a:r>
          </a:p>
          <a:p>
            <a:r>
              <a:rPr lang="en-US" sz="3200" dirty="0" err="1"/>
              <a:t>Raneem</a:t>
            </a:r>
            <a:r>
              <a:rPr lang="en-US" sz="3200" dirty="0"/>
              <a:t> Al </a:t>
            </a:r>
            <a:r>
              <a:rPr lang="en-US" sz="3200" dirty="0" err="1"/>
              <a:t>rafayah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32ACBA-7030-B94D-BD0A-3AD73F1E4268}"/>
              </a:ext>
            </a:extLst>
          </p:cNvPr>
          <p:cNvSpPr txBox="1"/>
          <p:nvPr/>
        </p:nvSpPr>
        <p:spPr>
          <a:xfrm>
            <a:off x="7115557" y="5416902"/>
            <a:ext cx="4118435" cy="1077218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Supervised by:</a:t>
            </a:r>
          </a:p>
          <a:p>
            <a:r>
              <a:rPr lang="en-US" sz="3200" dirty="0" err="1"/>
              <a:t>Dr</a:t>
            </a:r>
            <a:r>
              <a:rPr lang="en-US" sz="3200" dirty="0"/>
              <a:t> Mahmoud </a:t>
            </a:r>
            <a:r>
              <a:rPr lang="en-US" sz="3200" dirty="0" err="1"/>
              <a:t>abu</a:t>
            </a:r>
            <a:r>
              <a:rPr lang="en-US" sz="3200" dirty="0"/>
              <a:t> </a:t>
            </a:r>
            <a:r>
              <a:rPr lang="en-US" sz="3200" dirty="0" err="1"/>
              <a:t>znaid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3929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F1C6D-9E90-03BA-9A06-522E617C2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66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Ventricular tachycardia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CCE5B-71E2-B442-24E6-C1BEDA545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265" y="1172333"/>
            <a:ext cx="11105535" cy="46431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ECG</a:t>
            </a:r>
          </a:p>
          <a:p>
            <a:r>
              <a:rPr lang="en-US" dirty="0"/>
              <a:t>QRS : rapid, regular &amp; wide abnormal (bizarre) shaped. </a:t>
            </a:r>
          </a:p>
          <a:p>
            <a:r>
              <a:rPr lang="en-US" dirty="0"/>
              <a:t>P waves : Normal rate &amp; shape, May comes before or after the QRS and also may be hidden by the QRS. </a:t>
            </a:r>
          </a:p>
          <a:p>
            <a:r>
              <a:rPr lang="en-US" dirty="0"/>
              <a:t> No fixed relation between P waves &amp; QRS                                                                                  complexes (atria ventricular dissociation)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78B77-47FE-FB48-BD77-FBA7CDF9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254" y="3925281"/>
            <a:ext cx="6300636" cy="2228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4817FD-041C-5349-82ED-E1AEC510C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65" y="4314747"/>
            <a:ext cx="4955913" cy="232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74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BB2DE-6C99-411C-D4CE-97DD95966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9B0454F-E917-EFAA-FFC6-EBF4484AF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03" y="0"/>
            <a:ext cx="9039323" cy="6858000"/>
          </a:xfrm>
        </p:spPr>
      </p:pic>
    </p:spTree>
    <p:extLst>
      <p:ext uri="{BB962C8B-B14F-4D97-AF65-F5344CB8AC3E}">
        <p14:creationId xmlns:p14="http://schemas.microsoft.com/office/powerpoint/2010/main" val="2949754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BC723-B61A-23B4-72D1-0D63BB005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6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Atrial flutter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91951-318C-8A1D-AD98-76F431418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968" y="1453091"/>
            <a:ext cx="11058832" cy="47783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It is a condition in which there is an abnormal focus in the atrium that discharges rapid regular impulses ( 250- 350 /min), but due to physiological block of AVN (long refractory period) , not all atrial impulses are conducted to the ventricles</a:t>
            </a:r>
          </a:p>
          <a:p>
            <a:r>
              <a:rPr lang="en-US" dirty="0"/>
              <a:t>Usually associated with 2 : 1, 3 : 1 or 4 : 1 AV block</a:t>
            </a:r>
          </a:p>
          <a:p>
            <a:r>
              <a:rPr lang="en-US" dirty="0"/>
              <a:t>Etiology</a:t>
            </a:r>
            <a:r>
              <a:rPr lang="en-US" dirty="0">
                <a:solidFill>
                  <a:srgbClr val="0070C0"/>
                </a:solidFill>
              </a:rPr>
              <a:t> (does not occur in normal healthy heart)</a:t>
            </a:r>
          </a:p>
          <a:p>
            <a:pPr marL="0" indent="0">
              <a:buNone/>
            </a:pPr>
            <a:r>
              <a:rPr lang="en-US" dirty="0"/>
              <a:t>Pathological : any disease of heart </a:t>
            </a:r>
          </a:p>
          <a:p>
            <a:pPr marL="0" indent="0">
              <a:buNone/>
            </a:pPr>
            <a:r>
              <a:rPr lang="en-US" dirty="0"/>
              <a:t>-usually indicates a disease, most often either organic heart disease or pulmonary disease (heart failure ( most common association ), rheumatic  heart disease , CAD, COPD)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- Atrial flutter is relatively unstable rhythm and often spontaneously converts to either atrial fibrillation or normal sinus rhythm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80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8DF86-7DCA-9679-89A5-7EB1C73FB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1677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Atrial flutter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FCED4-028F-9A34-2A32-D1ABC82C6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2" y="1258711"/>
            <a:ext cx="10331246" cy="40233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ECG </a:t>
            </a:r>
            <a:r>
              <a:rPr lang="en-US" sz="2500" dirty="0">
                <a:solidFill>
                  <a:srgbClr val="FF0000"/>
                </a:solidFill>
              </a:rPr>
              <a:t>(Saw tooth appearance) </a:t>
            </a:r>
          </a:p>
          <a:p>
            <a:r>
              <a:rPr lang="en-US" sz="2400" dirty="0"/>
              <a:t>P waves : abnormal ,replaced by multiple small flutter (f) waves before each QRS </a:t>
            </a:r>
          </a:p>
          <a:p>
            <a:r>
              <a:rPr lang="en-US" sz="2400" dirty="0"/>
              <a:t>QRS: normal, regular, at a rate of with 2 : 1, 3 : 1 or 4 : 1 of the atrial rate according to AVN conduction.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graph with a graph and a line&#10;&#10;Description automatically generated">
            <a:extLst>
              <a:ext uri="{FF2B5EF4-FFF2-40B4-BE49-F238E27FC236}">
                <a16:creationId xmlns:a16="http://schemas.microsoft.com/office/drawing/2014/main" id="{0C61666D-4361-17B8-129D-3D6E8867F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81" y="3845045"/>
            <a:ext cx="9995719" cy="257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56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18DED-21B3-213C-43E8-46BCF45B7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93" y="97366"/>
            <a:ext cx="9888794" cy="1494897"/>
          </a:xfrm>
        </p:spPr>
        <p:txBody>
          <a:bodyPr>
            <a:normAutofit/>
          </a:bodyPr>
          <a:lstStyle/>
          <a:p>
            <a:br>
              <a:rPr lang="en-US" sz="4500" dirty="0"/>
            </a:br>
            <a:r>
              <a:rPr lang="en-US" sz="4500" dirty="0">
                <a:solidFill>
                  <a:srgbClr val="0070C0"/>
                </a:solidFill>
              </a:rPr>
              <a:t>Multifocal atrial tachycardia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6A034-458C-EE7A-0D3D-B45FD42DE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71" y="1840619"/>
            <a:ext cx="10881852" cy="4351338"/>
          </a:xfrm>
        </p:spPr>
        <p:txBody>
          <a:bodyPr/>
          <a:lstStyle/>
          <a:p>
            <a:r>
              <a:rPr lang="en-US" u="sng" dirty="0"/>
              <a:t>I</a:t>
            </a:r>
            <a:r>
              <a:rPr lang="en-US" sz="2800" u="sng" dirty="0"/>
              <a:t>rregular rhythm </a:t>
            </a:r>
            <a:r>
              <a:rPr lang="en-US" sz="2800" dirty="0"/>
              <a:t>caused by presence of </a:t>
            </a:r>
            <a:r>
              <a:rPr lang="en-US" sz="2800" dirty="0">
                <a:solidFill>
                  <a:srgbClr val="0070C0"/>
                </a:solidFill>
              </a:rPr>
              <a:t>3 or more atrial foci</a:t>
            </a:r>
          </a:p>
          <a:p>
            <a:r>
              <a:rPr lang="en-US" sz="2800" dirty="0"/>
              <a:t>more commonly in patients with </a:t>
            </a:r>
            <a:r>
              <a:rPr lang="en-US" dirty="0"/>
              <a:t>Hypoxia (severe pulmonary diseases like COPD) </a:t>
            </a:r>
            <a:endParaRPr lang="en-US" sz="2800" dirty="0"/>
          </a:p>
          <a:p>
            <a:r>
              <a:rPr lang="en-US" sz="2800" dirty="0"/>
              <a:t>ECG: </a:t>
            </a:r>
          </a:p>
          <a:p>
            <a:r>
              <a:rPr lang="en-US" b="1" dirty="0">
                <a:solidFill>
                  <a:srgbClr val="0070C0"/>
                </a:solidFill>
              </a:rPr>
              <a:t>Variable P-wave morphology </a:t>
            </a:r>
            <a:r>
              <a:rPr lang="en-US" dirty="0"/>
              <a:t>and variable PR and RR intervals. </a:t>
            </a:r>
            <a:endParaRPr lang="en-US" sz="2800" dirty="0"/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sz="2800" dirty="0"/>
              <a:t>atrial rate 100-200 bpm, 3 or more p wave morphologies.</a:t>
            </a:r>
          </a:p>
          <a:p>
            <a:endParaRPr lang="en-US" dirty="0"/>
          </a:p>
        </p:txBody>
      </p:sp>
      <p:pic>
        <p:nvPicPr>
          <p:cNvPr id="4" name="Picture 2" descr="C:\Users\Administrator\Desktop\MAT.jpg">
            <a:extLst>
              <a:ext uri="{FF2B5EF4-FFF2-40B4-BE49-F238E27FC236}">
                <a16:creationId xmlns:a16="http://schemas.microsoft.com/office/drawing/2014/main" id="{E43DBA56-C14F-B61D-41C8-761C8C3C2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790" y="4851035"/>
            <a:ext cx="850814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A3F88E-5E14-D648-B06E-2A73527F7E6B}"/>
              </a:ext>
            </a:extLst>
          </p:cNvPr>
          <p:cNvSpPr txBox="1"/>
          <p:nvPr/>
        </p:nvSpPr>
        <p:spPr>
          <a:xfrm>
            <a:off x="4357512" y="97366"/>
            <a:ext cx="3127022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Irregular Tachycardia</a:t>
            </a:r>
            <a:r>
              <a:rPr lang="en-US" b="1" dirty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95911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4F767-CE7D-5B63-AE94-A65ED6544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82213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Sinus Bradycardia: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9637A-516E-D051-A94E-51F058165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67" y="2312322"/>
            <a:ext cx="10955594" cy="4351338"/>
          </a:xfrm>
        </p:spPr>
        <p:txBody>
          <a:bodyPr>
            <a:normAutofit/>
          </a:bodyPr>
          <a:lstStyle/>
          <a:p>
            <a:r>
              <a:rPr lang="en-US" sz="2600" dirty="0"/>
              <a:t>It is a condition in which the SAN discharges impulses by a </a:t>
            </a:r>
            <a:r>
              <a:rPr lang="en-US" sz="2600" dirty="0">
                <a:solidFill>
                  <a:srgbClr val="00B050"/>
                </a:solidFill>
              </a:rPr>
              <a:t>rate less than 60/min </a:t>
            </a:r>
          </a:p>
          <a:p>
            <a:r>
              <a:rPr lang="en-US" sz="2600" dirty="0"/>
              <a:t>Etiology: </a:t>
            </a:r>
          </a:p>
          <a:p>
            <a:pPr marL="0" indent="0">
              <a:buNone/>
            </a:pPr>
            <a:r>
              <a:rPr lang="en-US" dirty="0"/>
              <a:t>Physiological: During sleep, Athletes .  </a:t>
            </a:r>
          </a:p>
          <a:p>
            <a:pPr marL="0" indent="0">
              <a:buNone/>
            </a:pPr>
            <a:r>
              <a:rPr lang="en-US" dirty="0"/>
              <a:t>Pathological: ischemia, increased vagal tone , hypothyroidism</a:t>
            </a:r>
          </a:p>
          <a:p>
            <a:pPr marL="0" indent="0">
              <a:buNone/>
            </a:pPr>
            <a:r>
              <a:rPr lang="en-US" dirty="0"/>
              <a:t>Pharmacological: b blockers, Ca channel blockers, Digitalis, antiarrhythmic drugs.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24AA05-FB90-7F44-9225-2B55F453A93F}"/>
              </a:ext>
            </a:extLst>
          </p:cNvPr>
          <p:cNvSpPr txBox="1"/>
          <p:nvPr/>
        </p:nvSpPr>
        <p:spPr>
          <a:xfrm>
            <a:off x="4131733" y="298915"/>
            <a:ext cx="3639010" cy="523220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2- Regular Bradycardia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28776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1E206-332E-050D-DE06-D774D7C33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12" y="18450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Sinus Bradycardia: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57490-8C20-89A1-81D0-9793DBC22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87" y="1690688"/>
            <a:ext cx="11117826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ECG</a:t>
            </a:r>
          </a:p>
          <a:p>
            <a:r>
              <a:rPr lang="en-US" dirty="0"/>
              <a:t>Rhythm : regular. </a:t>
            </a:r>
          </a:p>
          <a:p>
            <a:r>
              <a:rPr lang="en-US" dirty="0"/>
              <a:t>Rate:&lt; 60/min. </a:t>
            </a:r>
          </a:p>
          <a:p>
            <a:r>
              <a:rPr lang="en-US" dirty="0"/>
              <a:t>P waves: are normal &amp; each P wave is followed by normal QRS.</a:t>
            </a:r>
          </a:p>
        </p:txBody>
      </p:sp>
      <p:pic>
        <p:nvPicPr>
          <p:cNvPr id="5" name="Picture 4" descr="A graph with a line drawn on it&#10;&#10;Description automatically generated">
            <a:extLst>
              <a:ext uri="{FF2B5EF4-FFF2-40B4-BE49-F238E27FC236}">
                <a16:creationId xmlns:a16="http://schemas.microsoft.com/office/drawing/2014/main" id="{386B4DBF-932D-C663-223A-6573B0875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4305079"/>
            <a:ext cx="7366330" cy="25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53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43B0B-98A3-65B0-4385-61DCA1126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Sick Sinus Syndrome (SSS)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C7591-C145-31D3-FEC5-36B1E5B07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978" y="1690688"/>
            <a:ext cx="10515600" cy="4351338"/>
          </a:xfrm>
        </p:spPr>
        <p:txBody>
          <a:bodyPr/>
          <a:lstStyle/>
          <a:p>
            <a:pPr algn="l">
              <a:buNone/>
            </a:pPr>
            <a:r>
              <a:rPr lang="en-US" b="1" dirty="0"/>
              <a:t>- Sinus node dysfunction characterized by a persistent spontaneous sinus bradycardia , patients usually </a:t>
            </a:r>
            <a:r>
              <a:rPr lang="en-US" b="1" dirty="0">
                <a:solidFill>
                  <a:srgbClr val="00B050"/>
                </a:solidFill>
              </a:rPr>
              <a:t>elderly</a:t>
            </a:r>
          </a:p>
          <a:p>
            <a:pPr algn="l">
              <a:buNone/>
            </a:pPr>
            <a:r>
              <a:rPr lang="en-US" b="1" dirty="0"/>
              <a:t>- symptoms : </a:t>
            </a:r>
            <a:r>
              <a:rPr lang="en-US" dirty="0"/>
              <a:t>include dizziness, confusion , syncope, fatigue, CHF </a:t>
            </a:r>
          </a:p>
          <a:p>
            <a:pPr algn="l">
              <a:buNone/>
            </a:pPr>
            <a:r>
              <a:rPr lang="en-US" dirty="0"/>
              <a:t>-</a:t>
            </a:r>
            <a:r>
              <a:rPr lang="en-US" dirty="0">
                <a:solidFill>
                  <a:srgbClr val="00B050"/>
                </a:solidFill>
              </a:rPr>
              <a:t>pacemaker implantation may be required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endParaRPr lang="ar-JO" dirty="0"/>
          </a:p>
          <a:p>
            <a:endParaRPr lang="en-US" dirty="0"/>
          </a:p>
        </p:txBody>
      </p:sp>
      <p:pic>
        <p:nvPicPr>
          <p:cNvPr id="5" name="Picture 4" descr="A graph with a graph and a graph&#10;&#10;Description automatically generated with medium confidence">
            <a:extLst>
              <a:ext uri="{FF2B5EF4-FFF2-40B4-BE49-F238E27FC236}">
                <a16:creationId xmlns:a16="http://schemas.microsoft.com/office/drawing/2014/main" id="{432D1AFC-7905-F287-0E7F-D73BE0560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95153"/>
            <a:ext cx="9718736" cy="243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31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F6394-8886-AB35-89B0-2BEF3E10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Nodal (junctional) rhythm: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CD549-2EAB-9CD9-F4D1-D5FC5ED3B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72" y="1394179"/>
            <a:ext cx="11145228" cy="4023360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800" dirty="0"/>
              <a:t> It is a condition in which the heart is controlled by the AVN 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800" dirty="0"/>
          </a:p>
          <a:p>
            <a:pPr marL="0" indent="0">
              <a:buNone/>
            </a:pPr>
            <a:r>
              <a:rPr lang="en-US" sz="3800" dirty="0"/>
              <a:t> Here, the impulses reach the atria &amp; ventricles in the same time 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800" dirty="0"/>
              <a:t> Etiology</a:t>
            </a:r>
          </a:p>
          <a:p>
            <a:pPr marL="0" indent="0">
              <a:buNone/>
            </a:pPr>
            <a:r>
              <a:rPr lang="en-US" sz="3800" dirty="0"/>
              <a:t>Any disease of heart (most common causes are digitalis &amp; MI)</a:t>
            </a:r>
          </a:p>
          <a:p>
            <a:endParaRPr lang="en-US" sz="3800" dirty="0"/>
          </a:p>
          <a:p>
            <a:pPr marL="0" indent="0">
              <a:buNone/>
            </a:pPr>
            <a:r>
              <a:rPr lang="en-US" sz="3800" dirty="0"/>
              <a:t>ECG </a:t>
            </a:r>
          </a:p>
          <a:p>
            <a:r>
              <a:rPr lang="en-US" sz="3800" dirty="0"/>
              <a:t>P waves: Inverted &amp; come approximately at the same time with QRS so may be absent </a:t>
            </a:r>
          </a:p>
          <a:p>
            <a:r>
              <a:rPr lang="en-US" sz="3800" dirty="0"/>
              <a:t>QRS: Slow, regular with normal shape.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graph with a line drawn on it&#10;&#10;Description automatically generated">
            <a:extLst>
              <a:ext uri="{FF2B5EF4-FFF2-40B4-BE49-F238E27FC236}">
                <a16:creationId xmlns:a16="http://schemas.microsoft.com/office/drawing/2014/main" id="{EF1836EC-7459-B14B-83A0-27F7AC213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577" y="4831645"/>
            <a:ext cx="5892802" cy="17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47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F8332-BB7E-6EA5-4BBC-A09541367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02" y="80839"/>
            <a:ext cx="6066818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Heart Block:</a:t>
            </a:r>
          </a:p>
        </p:txBody>
      </p:sp>
      <p:pic>
        <p:nvPicPr>
          <p:cNvPr id="5" name="Content Placeholder 4" descr="A graph of a heart beat&#10;&#10;Description automatically generated with medium confidence">
            <a:extLst>
              <a:ext uri="{FF2B5EF4-FFF2-40B4-BE49-F238E27FC236}">
                <a16:creationId xmlns:a16="http://schemas.microsoft.com/office/drawing/2014/main" id="{6F83DB51-6E4F-151D-DC1C-FF8219A70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0"/>
          <a:stretch/>
        </p:blipFill>
        <p:spPr>
          <a:xfrm>
            <a:off x="5811910" y="1388543"/>
            <a:ext cx="6380090" cy="5034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BE9CFA-67DF-1642-B6B7-12EA6B6412AE}"/>
              </a:ext>
            </a:extLst>
          </p:cNvPr>
          <p:cNvSpPr txBox="1"/>
          <p:nvPr/>
        </p:nvSpPr>
        <p:spPr>
          <a:xfrm>
            <a:off x="231828" y="1114432"/>
            <a:ext cx="5820440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Causes: </a:t>
            </a:r>
          </a:p>
          <a:p>
            <a:r>
              <a:rPr lang="en-US" sz="2800" b="1" dirty="0"/>
              <a:t>1. Ischemic heart diseases </a:t>
            </a:r>
            <a:br>
              <a:rPr lang="en-US" sz="2800" b="1" dirty="0"/>
            </a:br>
            <a:r>
              <a:rPr lang="en-US" sz="2800" b="1" dirty="0"/>
              <a:t>2. Rheumatic heart disease </a:t>
            </a:r>
            <a:br>
              <a:rPr lang="en-US" sz="2800" b="1" dirty="0"/>
            </a:br>
            <a:r>
              <a:rPr lang="en-US" sz="2800" b="1" dirty="0"/>
              <a:t>3. Paravalvular abscess</a:t>
            </a:r>
            <a:br>
              <a:rPr lang="en-US" sz="2800" b="1" dirty="0"/>
            </a:br>
            <a:r>
              <a:rPr lang="en-US" sz="2800" b="1" dirty="0"/>
              <a:t>4. Drugs (Beta blockers, CCBs, digoxin</a:t>
            </a:r>
            <a:r>
              <a:rPr lang="en-US" b="1" dirty="0"/>
              <a:t>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0A431E-2D5B-0E4C-A2DA-B93BCB29552F}"/>
              </a:ext>
            </a:extLst>
          </p:cNvPr>
          <p:cNvSpPr txBox="1"/>
          <p:nvPr/>
        </p:nvSpPr>
        <p:spPr>
          <a:xfrm>
            <a:off x="359873" y="3905960"/>
            <a:ext cx="52394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1</a:t>
            </a:r>
            <a:r>
              <a:rPr lang="en-US" b="1" baseline="30000" dirty="0">
                <a:solidFill>
                  <a:srgbClr val="FF0000"/>
                </a:solidFill>
                <a:highlight>
                  <a:srgbClr val="FFFF00"/>
                </a:highlight>
              </a:rPr>
              <a:t>st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degree heart block: </a:t>
            </a:r>
          </a:p>
          <a:p>
            <a:r>
              <a:rPr lang="en-US" b="1" dirty="0"/>
              <a:t>No need for treatment</a:t>
            </a:r>
          </a:p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en-US" b="1" baseline="30000" dirty="0">
                <a:solidFill>
                  <a:srgbClr val="FF0000"/>
                </a:solidFill>
                <a:highlight>
                  <a:srgbClr val="FFFF00"/>
                </a:highlight>
              </a:rPr>
              <a:t>nd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degree heart block (Mobitz 1):</a:t>
            </a:r>
          </a:p>
          <a:p>
            <a:r>
              <a:rPr lang="en-US" b="1" dirty="0"/>
              <a:t>No need for treatment </a:t>
            </a:r>
          </a:p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en-US" b="1" baseline="30000" dirty="0">
                <a:solidFill>
                  <a:srgbClr val="FF0000"/>
                </a:solidFill>
                <a:highlight>
                  <a:srgbClr val="FFFF00"/>
                </a:highlight>
              </a:rPr>
              <a:t>nd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degree heart block (Mobitz 2)</a:t>
            </a:r>
            <a:r>
              <a:rPr lang="en-US" b="1" dirty="0">
                <a:latin typeface="LiberationSerif-Bold"/>
              </a:rPr>
              <a:t>:</a:t>
            </a:r>
          </a:p>
          <a:p>
            <a:r>
              <a:rPr lang="en-US" b="1" dirty="0">
                <a:latin typeface="LiberationSerif-Bold"/>
              </a:rPr>
              <a:t>Pacemaker </a:t>
            </a:r>
            <a:r>
              <a:rPr lang="en-US" dirty="0">
                <a:latin typeface="LiberationSerif"/>
              </a:rPr>
              <a:t>implantation is necessary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3</a:t>
            </a:r>
            <a:r>
              <a:rPr lang="en-US" b="1" baseline="30000" dirty="0">
                <a:solidFill>
                  <a:srgbClr val="FF0000"/>
                </a:solidFill>
                <a:highlight>
                  <a:srgbClr val="FFFF00"/>
                </a:highlight>
              </a:rPr>
              <a:t>rd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degree heart block (complete heart block):</a:t>
            </a:r>
          </a:p>
          <a:p>
            <a:r>
              <a:rPr lang="en-US" b="1" dirty="0">
                <a:latin typeface="LiberationSerif-Bold"/>
              </a:rPr>
              <a:t>Pacemaker </a:t>
            </a:r>
            <a:r>
              <a:rPr lang="en-US" dirty="0">
                <a:latin typeface="LiberationSerif"/>
              </a:rPr>
              <a:t>implantation is necessary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064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16D1D-117B-CCC5-5E2F-47A1FB60B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11071" y="1101814"/>
            <a:ext cx="6943725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Arrythmia</a:t>
            </a:r>
            <a:r>
              <a:rPr lang="en-US" sz="3600" b="1" dirty="0">
                <a:solidFill>
                  <a:srgbClr val="FF0000"/>
                </a:solidFill>
              </a:rPr>
              <a:t> classification:</a:t>
            </a:r>
          </a:p>
        </p:txBody>
      </p:sp>
      <p:pic>
        <p:nvPicPr>
          <p:cNvPr id="2050" name="Picture 2" descr="Classification of Arrhythmia from ECG Signals using MATLAB | Semantic  Scholar">
            <a:extLst>
              <a:ext uri="{FF2B5EF4-FFF2-40B4-BE49-F238E27FC236}">
                <a16:creationId xmlns:a16="http://schemas.microsoft.com/office/drawing/2014/main" id="{A6A744F7-3076-F7AB-8BB5-0D7D34341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" t="2789" r="-1246" b="5656"/>
          <a:stretch/>
        </p:blipFill>
        <p:spPr bwMode="auto">
          <a:xfrm>
            <a:off x="-90312" y="2234241"/>
            <a:ext cx="6319677" cy="436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hythm Nation- July 2015 ANSWER - County EM">
            <a:extLst>
              <a:ext uri="{FF2B5EF4-FFF2-40B4-BE49-F238E27FC236}">
                <a16:creationId xmlns:a16="http://schemas.microsoft.com/office/drawing/2014/main" id="{CB402B58-ADBE-2DA8-781F-F94536478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24" y="1209126"/>
            <a:ext cx="2819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MC ECG Monthly Session - EMERGENCY MEDICINE GUIDEWIRE">
            <a:extLst>
              <a:ext uri="{FF2B5EF4-FFF2-40B4-BE49-F238E27FC236}">
                <a16:creationId xmlns:a16="http://schemas.microsoft.com/office/drawing/2014/main" id="{369508BA-598D-AD9C-E086-9AC10548D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676" y="3085551"/>
            <a:ext cx="5779097" cy="90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upraventricular Rhythms - ECGpedia">
            <a:extLst>
              <a:ext uri="{FF2B5EF4-FFF2-40B4-BE49-F238E27FC236}">
                <a16:creationId xmlns:a16="http://schemas.microsoft.com/office/drawing/2014/main" id="{9DFC58AF-E817-E3A3-54A5-C871F3762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4010025"/>
            <a:ext cx="526732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16BBDC-19F2-3641-B636-2E299D3CC75F}"/>
              </a:ext>
            </a:extLst>
          </p:cNvPr>
          <p:cNvSpPr txBox="1"/>
          <p:nvPr/>
        </p:nvSpPr>
        <p:spPr>
          <a:xfrm>
            <a:off x="158043" y="63844"/>
            <a:ext cx="826578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Arrythmia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definition:</a:t>
            </a:r>
          </a:p>
          <a:p>
            <a:r>
              <a:rPr lang="en-US" sz="2800" b="1" dirty="0"/>
              <a:t>Abnormality with the rate or rhythm of the heartbeat.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652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66D00-C717-14B7-7852-E035A6761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133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Heart Block 1st degree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A28B7-7F8B-B5DA-3D80-6955B05D5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03" y="1626318"/>
            <a:ext cx="11469785" cy="4351338"/>
          </a:xfrm>
        </p:spPr>
        <p:txBody>
          <a:bodyPr/>
          <a:lstStyle/>
          <a:p>
            <a:r>
              <a:rPr lang="en-US" sz="3500" b="1" dirty="0"/>
              <a:t>First degree heart block     </a:t>
            </a:r>
            <a:r>
              <a:rPr lang="en-US" sz="3500" dirty="0">
                <a:solidFill>
                  <a:srgbClr val="00B050"/>
                </a:solidFill>
              </a:rPr>
              <a:t>REGULAR        </a:t>
            </a:r>
            <a:r>
              <a:rPr lang="en-US" dirty="0"/>
              <a:t>( Just </a:t>
            </a:r>
            <a:r>
              <a:rPr lang="en-US" dirty="0" err="1"/>
              <a:t>delaye</a:t>
            </a:r>
            <a:r>
              <a:rPr lang="en-US" dirty="0"/>
              <a:t> conduction) </a:t>
            </a:r>
          </a:p>
          <a:p>
            <a:pPr marL="0" indent="0">
              <a:buNone/>
            </a:pPr>
            <a:r>
              <a:rPr lang="en-US" dirty="0"/>
              <a:t>o PR interval is longer than 0.2 second. </a:t>
            </a:r>
          </a:p>
          <a:p>
            <a:pPr marL="0" indent="0">
              <a:buNone/>
            </a:pPr>
            <a:r>
              <a:rPr lang="en-US" dirty="0"/>
              <a:t>o All impulses from SAN are conducted to the ventricles. </a:t>
            </a:r>
          </a:p>
          <a:p>
            <a:r>
              <a:rPr lang="en-US" dirty="0"/>
              <a:t>Etiology: physiologically during sleep or pathologically as in myocarditis. </a:t>
            </a:r>
          </a:p>
          <a:p>
            <a:r>
              <a:rPr lang="en-US" dirty="0"/>
              <a:t>Usually asymptomatic. </a:t>
            </a:r>
          </a:p>
        </p:txBody>
      </p:sp>
      <p:pic>
        <p:nvPicPr>
          <p:cNvPr id="5" name="Picture 4" descr="A graph of a heart beat&#10;&#10;Description automatically generated">
            <a:extLst>
              <a:ext uri="{FF2B5EF4-FFF2-40B4-BE49-F238E27FC236}">
                <a16:creationId xmlns:a16="http://schemas.microsoft.com/office/drawing/2014/main" id="{424D8B1C-F26E-789D-D4E9-A8D4DD11A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22" y="4332212"/>
            <a:ext cx="8365066" cy="252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89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3832F-88DF-17CF-F43B-C3E867C08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365125"/>
            <a:ext cx="10515600" cy="1325563"/>
          </a:xfrm>
        </p:spPr>
        <p:txBody>
          <a:bodyPr/>
          <a:lstStyle/>
          <a:p>
            <a:r>
              <a:rPr lang="en-US" dirty="0"/>
              <a:t>Heart Block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031B0-1C96-25C0-3B53-F0D502F0B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655" y="1348407"/>
            <a:ext cx="11272456" cy="4023360"/>
          </a:xfrm>
        </p:spPr>
        <p:txBody>
          <a:bodyPr/>
          <a:lstStyle/>
          <a:p>
            <a:r>
              <a:rPr lang="en-US" sz="3500" dirty="0">
                <a:solidFill>
                  <a:srgbClr val="FF0000"/>
                </a:solidFill>
              </a:rPr>
              <a:t> 2nd degree ( Mobitz I , Wenckebach block ) IRREGULAR </a:t>
            </a:r>
          </a:p>
          <a:p>
            <a:pPr marL="0" indent="0">
              <a:buNone/>
            </a:pPr>
            <a:r>
              <a:rPr lang="en-US" dirty="0"/>
              <a:t>o Progressive prolongation of PR interval leading finally to the dropout of a QRS complex (due to problem in His-Purkinje system)</a:t>
            </a:r>
          </a:p>
          <a:p>
            <a:pPr marL="0" indent="0">
              <a:buNone/>
            </a:pPr>
            <a:r>
              <a:rPr lang="en-US" dirty="0"/>
              <a:t> &amp; then the cycle is repeated. ( notice that there is irregular pulse). </a:t>
            </a:r>
          </a:p>
          <a:p>
            <a:pPr marL="0" indent="0">
              <a:buNone/>
            </a:pPr>
            <a:r>
              <a:rPr lang="en-US" dirty="0"/>
              <a:t> This condition is not too serious and may occur physiologically during sleep in athletes. </a:t>
            </a:r>
          </a:p>
        </p:txBody>
      </p:sp>
      <p:pic>
        <p:nvPicPr>
          <p:cNvPr id="5" name="Picture 4" descr="A graph with a line on it&#10;&#10;Description automatically generated">
            <a:extLst>
              <a:ext uri="{FF2B5EF4-FFF2-40B4-BE49-F238E27FC236}">
                <a16:creationId xmlns:a16="http://schemas.microsoft.com/office/drawing/2014/main" id="{B3F6EF66-6CB8-7CFE-270E-639A74265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8" y="4459253"/>
            <a:ext cx="5535786" cy="20262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D2C0BA-A197-2C46-B04D-73B597E4549E}"/>
              </a:ext>
            </a:extLst>
          </p:cNvPr>
          <p:cNvSpPr txBox="1"/>
          <p:nvPr/>
        </p:nvSpPr>
        <p:spPr>
          <a:xfrm>
            <a:off x="4722449" y="103515"/>
            <a:ext cx="3040448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3-Irregular rhythm: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574A6E-21F3-CA46-8BE3-E43C82F556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58" t="32811" r="1667" b="33579"/>
          <a:stretch/>
        </p:blipFill>
        <p:spPr>
          <a:xfrm>
            <a:off x="5698974" y="4634088"/>
            <a:ext cx="6502400" cy="222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02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E20A4-4DA7-9511-57B3-696E77B22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853" y="520282"/>
            <a:ext cx="10515600" cy="4351338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Type II 2nd degree ( Mobitz II ) IRREGULAR </a:t>
            </a:r>
          </a:p>
          <a:p>
            <a:endParaRPr lang="en-US" sz="35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o The AVN transmits one impulse for each 2 ,3, 4 or more atrial impulses. </a:t>
            </a:r>
          </a:p>
          <a:p>
            <a:pPr marL="0" indent="0">
              <a:buNone/>
            </a:pPr>
            <a:r>
              <a:rPr lang="en-US" dirty="0"/>
              <a:t>o This block may be fixed ( e.g. 2:1 all the time) or variable ( irregular). </a:t>
            </a:r>
          </a:p>
          <a:p>
            <a:pPr marL="0" indent="0">
              <a:buNone/>
            </a:pPr>
            <a:r>
              <a:rPr lang="en-US" dirty="0"/>
              <a:t>o </a:t>
            </a:r>
            <a:r>
              <a:rPr lang="en-US" u="sng" dirty="0"/>
              <a:t>pacemaker implantation is necessary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graph with lines on it&#10;&#10;Description automatically generated">
            <a:extLst>
              <a:ext uri="{FF2B5EF4-FFF2-40B4-BE49-F238E27FC236}">
                <a16:creationId xmlns:a16="http://schemas.microsoft.com/office/drawing/2014/main" id="{6879DD93-15EE-11F2-5261-04C415100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53" y="3982884"/>
            <a:ext cx="6639455" cy="2438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6BF588-7204-A34D-918E-6350BBBA5A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85" t="66995" r="1019" b="-29"/>
          <a:stretch/>
        </p:blipFill>
        <p:spPr>
          <a:xfrm>
            <a:off x="6671733" y="4107062"/>
            <a:ext cx="5192889" cy="241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01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A3FCB-DE4B-3B91-F50A-EA0859B83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5" y="248356"/>
            <a:ext cx="10515600" cy="151420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Complete heart block ( 3rd degree )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REGULAR RHYTHM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2CA15-A20F-0512-FB12-47EF5BEFD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5" y="2125483"/>
            <a:ext cx="11250561" cy="4351338"/>
          </a:xfrm>
        </p:spPr>
        <p:txBody>
          <a:bodyPr/>
          <a:lstStyle/>
          <a:p>
            <a:r>
              <a:rPr lang="en-US" dirty="0"/>
              <a:t>In this condition all impulses from the atria don't reach the ventricles so, the ventricles will be controlled by idioventricular rhythm. </a:t>
            </a:r>
          </a:p>
          <a:p>
            <a:r>
              <a:rPr lang="en-US" dirty="0"/>
              <a:t>t the atria are controlled by SAN &amp; the ventricles are controlled by </a:t>
            </a:r>
            <a:r>
              <a:rPr lang="en-US" dirty="0" err="1"/>
              <a:t>ldioventricular</a:t>
            </a:r>
            <a:r>
              <a:rPr lang="en-US" dirty="0"/>
              <a:t> rhythm. (Atria ventricular dissociation)</a:t>
            </a:r>
          </a:p>
          <a:p>
            <a:r>
              <a:rPr lang="en-US" u="sng" dirty="0"/>
              <a:t>pacemaker implantation is necessary  </a:t>
            </a:r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endParaRPr lang="en-US" u="sng" dirty="0"/>
          </a:p>
          <a:p>
            <a:endParaRPr lang="en-US" dirty="0"/>
          </a:p>
        </p:txBody>
      </p:sp>
      <p:pic>
        <p:nvPicPr>
          <p:cNvPr id="5" name="Picture 4" descr="A graph with a line drawn on it&#10;&#10;Description automatically generated">
            <a:extLst>
              <a:ext uri="{FF2B5EF4-FFF2-40B4-BE49-F238E27FC236}">
                <a16:creationId xmlns:a16="http://schemas.microsoft.com/office/drawing/2014/main" id="{E1409538-10FD-6EC2-4C1E-EADDD4E58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066" y="4064591"/>
            <a:ext cx="5400661" cy="241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25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AA9A8-5D3F-AE2C-0F0E-B84090B1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99" y="75844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Atrial Fibrillation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8CBE2-18CC-317E-238D-2DE06CF9C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845" y="2215717"/>
            <a:ext cx="11746088" cy="4082354"/>
          </a:xfrm>
        </p:spPr>
        <p:txBody>
          <a:bodyPr>
            <a:normAutofit/>
          </a:bodyPr>
          <a:lstStyle/>
          <a:p>
            <a:r>
              <a:rPr lang="en-US" sz="3200" dirty="0"/>
              <a:t>It is a condition in which there are rapid irregular impulses (150bpm) arise from the atria by multiple ectopic foci ( so the atria don't </a:t>
            </a:r>
            <a:r>
              <a:rPr lang="en-US" sz="3200" dirty="0" err="1"/>
              <a:t>contrac</a:t>
            </a:r>
            <a:r>
              <a:rPr lang="en-US" sz="3200" dirty="0"/>
              <a:t> effectively)</a:t>
            </a:r>
          </a:p>
          <a:p>
            <a:r>
              <a:rPr lang="en-US" sz="3200" dirty="0"/>
              <a:t> &amp; due to physiological delay at AVN, not all impulses are conducted to the ventricles.</a:t>
            </a:r>
          </a:p>
          <a:p>
            <a:pPr algn="l"/>
            <a:r>
              <a:rPr lang="en-US" sz="3200" dirty="0"/>
              <a:t>Etiology: </a:t>
            </a:r>
            <a:r>
              <a:rPr lang="en-US" sz="3200" dirty="0">
                <a:cs typeface="Times New Roman" panose="02020603050405020304" pitchFamily="18" charset="0"/>
              </a:rPr>
              <a:t>Many patients with atrial fibrillation have structural heart disease such as : Heart failure, Valvular heart disease, Coronary artery disease, Chronic lung disease, Obstructive sleep apnea.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D6B900-2822-F14A-891A-BE941FE8AFFB}"/>
              </a:ext>
            </a:extLst>
          </p:cNvPr>
          <p:cNvSpPr txBox="1"/>
          <p:nvPr/>
        </p:nvSpPr>
        <p:spPr>
          <a:xfrm>
            <a:off x="4722449" y="103515"/>
            <a:ext cx="3040448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3-Irregular rhythm:</a:t>
            </a:r>
          </a:p>
        </p:txBody>
      </p:sp>
    </p:spTree>
    <p:extLst>
      <p:ext uri="{BB962C8B-B14F-4D97-AF65-F5344CB8AC3E}">
        <p14:creationId xmlns:p14="http://schemas.microsoft.com/office/powerpoint/2010/main" val="4240059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1AAEE-964A-AA58-E22D-0F229B6B5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34" y="-5256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Atrial Fibrillation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A4BCD-F778-F315-D0A3-B13A831AC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34" y="1002064"/>
            <a:ext cx="9096022" cy="4523845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dirty="0"/>
              <a:t>ECG</a:t>
            </a:r>
          </a:p>
          <a:p>
            <a:pPr marL="342891" indent="-342891" algn="l">
              <a:buFont typeface="Arial" panose="020B0604020202020204" pitchFamily="34" charset="0"/>
              <a:buChar char="•"/>
            </a:pPr>
            <a:r>
              <a:rPr lang="en-US" dirty="0"/>
              <a:t>Absent P waves due to rapid atrial activity (350-600 bpm)</a:t>
            </a:r>
          </a:p>
          <a:p>
            <a:pPr marL="342891" indent="-342891" algn="l">
              <a:buFont typeface="Arial" panose="020B0604020202020204" pitchFamily="34" charset="0"/>
              <a:buChar char="•"/>
            </a:pPr>
            <a:r>
              <a:rPr lang="en-US" dirty="0"/>
              <a:t>irregularly irregular ventricular response (typically 100-180 bpm) normal in shape but irregular in rhythm</a:t>
            </a:r>
          </a:p>
          <a:p>
            <a:pPr marL="342891" indent="-342891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891" indent="-342891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891" indent="-342891" algn="l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Thromboembolism prevention is critical </a:t>
            </a:r>
          </a:p>
          <a:p>
            <a:r>
              <a:rPr lang="en-US" dirty="0"/>
              <a:t>DC shock if unstable </a:t>
            </a:r>
          </a:p>
          <a:p>
            <a:r>
              <a:rPr lang="en-US" dirty="0"/>
              <a:t>Rate control and rhythm control are the strategies of treatment </a:t>
            </a:r>
          </a:p>
          <a:p>
            <a:pPr marL="342891" indent="-342891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891" indent="-342891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A graph showing a heart beat&#10;&#10;Description automatically generated">
            <a:extLst>
              <a:ext uri="{FF2B5EF4-FFF2-40B4-BE49-F238E27FC236}">
                <a16:creationId xmlns:a16="http://schemas.microsoft.com/office/drawing/2014/main" id="{59C579D9-F459-4FB3-E31B-66683BC69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250" y="2463093"/>
            <a:ext cx="4739239" cy="241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96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13791-7A68-DE4A-8520-24298E2BC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Atrial Fibrillation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0BB2E-C083-E034-3407-28C9BC7E9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177" y="208526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Complications of AF: </a:t>
            </a:r>
          </a:p>
          <a:p>
            <a:r>
              <a:rPr lang="en-US" sz="3200" dirty="0"/>
              <a:t>Thromboembolism.</a:t>
            </a:r>
          </a:p>
          <a:p>
            <a:r>
              <a:rPr lang="en-US" sz="3200" dirty="0"/>
              <a:t>Angina (due to ↑HR and ↓COP). </a:t>
            </a:r>
          </a:p>
          <a:p>
            <a:r>
              <a:rPr lang="en-US" sz="3200" dirty="0"/>
              <a:t>It is a precipitating factor of heart failure and pulmonary edema in presence of pre-existing heart disease.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069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26" y="2758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Premature Atrial Complexes</a:t>
            </a:r>
            <a:endParaRPr lang="ar-JO" sz="4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48506"/>
            <a:ext cx="11997174" cy="53578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0" i="0" dirty="0">
              <a:solidFill>
                <a:srgbClr val="040C28"/>
              </a:solidFill>
              <a:effectLst/>
              <a:latin typeface="Helvetica Neue"/>
            </a:endParaRPr>
          </a:p>
          <a:p>
            <a:r>
              <a:rPr lang="en-US" dirty="0">
                <a:solidFill>
                  <a:srgbClr val="040C28"/>
                </a:solidFill>
                <a:latin typeface="Helvetica Neue"/>
              </a:rPr>
              <a:t>A </a:t>
            </a:r>
            <a:r>
              <a:rPr lang="en-US" b="0" i="0" dirty="0">
                <a:solidFill>
                  <a:srgbClr val="040C28"/>
                </a:solidFill>
                <a:effectLst/>
                <a:latin typeface="Helvetica Neue"/>
              </a:rPr>
              <a:t>premature beat arising from ectopic </a:t>
            </a:r>
            <a:r>
              <a:rPr lang="en-US" b="0" i="0" dirty="0" err="1">
                <a:solidFill>
                  <a:srgbClr val="040C28"/>
                </a:solidFill>
                <a:effectLst/>
                <a:latin typeface="Helvetica Neue"/>
              </a:rPr>
              <a:t>pacemaking</a:t>
            </a:r>
            <a:r>
              <a:rPr lang="en-US" b="0" i="0" dirty="0">
                <a:solidFill>
                  <a:srgbClr val="040C28"/>
                </a:solidFill>
                <a:effectLst/>
                <a:latin typeface="Helvetica Neue"/>
              </a:rPr>
              <a:t> tissue within the atria</a:t>
            </a:r>
          </a:p>
          <a:p>
            <a:r>
              <a:rPr lang="en-US" dirty="0"/>
              <a:t>Etiology: adrenergic </a:t>
            </a:r>
            <a:r>
              <a:rPr lang="en-US" dirty="0" err="1"/>
              <a:t>excess,drugs,alcohol,tobacco,electrolyte</a:t>
            </a:r>
            <a:r>
              <a:rPr lang="en-US" dirty="0"/>
              <a:t> imbalance, ischemia, infection</a:t>
            </a:r>
            <a:r>
              <a:rPr lang="ar-JO" b="1" dirty="0"/>
              <a:t>    </a:t>
            </a:r>
            <a:endParaRPr lang="en-US" b="1" dirty="0"/>
          </a:p>
          <a:p>
            <a:r>
              <a:rPr lang="en-US" dirty="0"/>
              <a:t>May cause palpitations, or give rise to PSVTs </a:t>
            </a:r>
          </a:p>
          <a:p>
            <a:r>
              <a:rPr lang="en-US" dirty="0"/>
              <a:t>usually asymptomatic and don’t require treatment., if symptomatic.. B blocker may be helpful.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4055136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E6B2E-E50C-A1D6-5A7A-3A6E03794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Premature Atrial Complexes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B0EA0-5915-D610-65B4-D995844EE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ECG</a:t>
            </a:r>
          </a:p>
          <a:p>
            <a:r>
              <a:rPr lang="en-US" b="1" dirty="0"/>
              <a:t>early P waves that differ in morphology from the normal sinus P wave , QRS complex is normal</a:t>
            </a:r>
          </a:p>
          <a:p>
            <a:endParaRPr lang="en-US" dirty="0"/>
          </a:p>
        </p:txBody>
      </p:sp>
      <p:pic>
        <p:nvPicPr>
          <p:cNvPr id="5" name="Picture 4" descr="A graph with a line&#10;&#10;Description automatically generated with medium confidence">
            <a:extLst>
              <a:ext uri="{FF2B5EF4-FFF2-40B4-BE49-F238E27FC236}">
                <a16:creationId xmlns:a16="http://schemas.microsoft.com/office/drawing/2014/main" id="{9329A5F9-AF7B-4192-14C6-ED890DB82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71" y="4767569"/>
            <a:ext cx="9525000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44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Premature Ventricular Complexes</a:t>
            </a:r>
            <a:endParaRPr lang="ar-JO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577" y="2028825"/>
            <a:ext cx="10515600" cy="4351338"/>
          </a:xfrm>
        </p:spPr>
        <p:txBody>
          <a:bodyPr/>
          <a:lstStyle/>
          <a:p>
            <a:pPr algn="l">
              <a:buFont typeface="Arial" charset="0"/>
              <a:buChar char="•"/>
            </a:pPr>
            <a:r>
              <a:rPr lang="en-US" dirty="0"/>
              <a:t>Early beat fires on its own from a focus in the ventricle and then spreads to the other ventricle </a:t>
            </a:r>
          </a:p>
          <a:p>
            <a:pPr algn="l">
              <a:buFont typeface="Arial" charset="0"/>
              <a:buChar char="•"/>
            </a:pPr>
            <a:r>
              <a:rPr lang="en-US" dirty="0"/>
              <a:t>Etiology:</a:t>
            </a:r>
          </a:p>
          <a:p>
            <a:pPr marL="0" indent="0" algn="l">
              <a:buNone/>
            </a:pPr>
            <a:r>
              <a:rPr lang="en-US" dirty="0"/>
              <a:t>can occur in patients with or without structural heart disease, hypoxia, electrolyte imbalance, stimulants, caffeine, medications, and structural heart disease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2567889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86A7C-3E61-9F26-D82D-A2E238C6D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Symptoms and signs of arrythmia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F2E0E-D4FA-6750-CA76-049722DD4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956" y="185949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Symptoms: </a:t>
            </a:r>
            <a:br>
              <a:rPr lang="en-US" dirty="0"/>
            </a:br>
            <a:r>
              <a:rPr lang="en-US" b="1" dirty="0">
                <a:highlight>
                  <a:srgbClr val="FFFF00"/>
                </a:highlight>
              </a:rPr>
              <a:t>1. Palpitation, fatigue and exertional dyspnea</a:t>
            </a:r>
            <a:br>
              <a:rPr lang="en-US" dirty="0"/>
            </a:br>
            <a:r>
              <a:rPr lang="en-US" b="1" dirty="0">
                <a:highlight>
                  <a:srgbClr val="FFFF00"/>
                </a:highlight>
              </a:rPr>
              <a:t>2. Low output symptoms: </a:t>
            </a:r>
            <a:r>
              <a:rPr lang="en-US" dirty="0"/>
              <a:t>dizziness, syncope and angina 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Signs: </a:t>
            </a:r>
            <a:r>
              <a:rPr lang="en-US" dirty="0"/>
              <a:t>irregular pulse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Investigations: </a:t>
            </a:r>
          </a:p>
          <a:p>
            <a:pPr marL="514350" indent="-514350">
              <a:buAutoNum type="arabicPeriod"/>
            </a:pPr>
            <a:r>
              <a:rPr lang="en-US" b="1" dirty="0"/>
              <a:t>ECG: </a:t>
            </a:r>
            <a:r>
              <a:rPr lang="en-US" dirty="0"/>
              <a:t>diagnostic test. </a:t>
            </a:r>
          </a:p>
          <a:p>
            <a:pPr marL="514350" indent="-514350">
              <a:buAutoNum type="arabicPeriod"/>
            </a:pPr>
            <a:r>
              <a:rPr lang="en-US" b="1" dirty="0"/>
              <a:t>Cardiac enzymes and echo: </a:t>
            </a:r>
            <a:r>
              <a:rPr lang="en-US" dirty="0"/>
              <a:t>ischemic heart diseases diagnosis as a cause </a:t>
            </a:r>
          </a:p>
        </p:txBody>
      </p:sp>
    </p:spTree>
    <p:extLst>
      <p:ext uri="{BB962C8B-B14F-4D97-AF65-F5344CB8AC3E}">
        <p14:creationId xmlns:p14="http://schemas.microsoft.com/office/powerpoint/2010/main" val="2351132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9C8BC-6F65-FFB3-27CB-57BE4A5B2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18450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Premature Ventricular Complexes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A301E-A738-7A2B-72DD-BCFE3F2DB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378" y="163371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ECG</a:t>
            </a:r>
          </a:p>
          <a:p>
            <a:r>
              <a:rPr lang="en-US" dirty="0"/>
              <a:t>wide ,bizarre QRS complexes followed by a compensatory pause, a P wave is not usually seen because it is buried within the wide QRS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 descr="C:\Users\user\Downloads\Slide12.JPG">
            <a:extLst>
              <a:ext uri="{FF2B5EF4-FFF2-40B4-BE49-F238E27FC236}">
                <a16:creationId xmlns:a16="http://schemas.microsoft.com/office/drawing/2014/main" id="{69D33839-E689-C162-5D7B-7808502D1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09" y="3751246"/>
            <a:ext cx="5180091" cy="2357454"/>
          </a:xfrm>
          <a:prstGeom prst="rect">
            <a:avLst/>
          </a:prstGeom>
          <a:noFill/>
        </p:spPr>
      </p:pic>
      <p:pic>
        <p:nvPicPr>
          <p:cNvPr id="5" name="Picture 3" descr="C:\Users\user\Downloads\300px-PVC10.JPG">
            <a:extLst>
              <a:ext uri="{FF2B5EF4-FFF2-40B4-BE49-F238E27FC236}">
                <a16:creationId xmlns:a16="http://schemas.microsoft.com/office/drawing/2014/main" id="{4E00B9D4-FA46-B85A-1DFF-2822F1F02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5305" y="3809383"/>
            <a:ext cx="3650834" cy="19957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34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489" y="25399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Wolff- </a:t>
            </a:r>
            <a:r>
              <a:rPr lang="en-US" b="1" dirty="0" err="1">
                <a:solidFill>
                  <a:srgbClr val="FF0000"/>
                </a:solidFill>
              </a:rPr>
              <a:t>parkinson</a:t>
            </a:r>
            <a:r>
              <a:rPr lang="en-US" b="1" dirty="0">
                <a:solidFill>
                  <a:srgbClr val="FF0000"/>
                </a:solidFill>
              </a:rPr>
              <a:t> -white syndrome </a:t>
            </a:r>
            <a:endParaRPr lang="ar-JO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489" y="1870781"/>
            <a:ext cx="10515600" cy="4351338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Definition: </a:t>
            </a:r>
            <a:r>
              <a:rPr lang="en-US" dirty="0"/>
              <a:t> Accessory conduction pathway from atria to ventricles through the </a:t>
            </a:r>
            <a:r>
              <a:rPr lang="en-US" b="1" dirty="0">
                <a:solidFill>
                  <a:srgbClr val="FF0000"/>
                </a:solidFill>
              </a:rPr>
              <a:t>bundle of Kent </a:t>
            </a:r>
            <a:r>
              <a:rPr lang="en-US" dirty="0"/>
              <a:t>causes premature ventricular excitation because it lacks the delay seen in the AV node.</a:t>
            </a:r>
          </a:p>
          <a:p>
            <a:pPr algn="l"/>
            <a:endParaRPr lang="ar-JO" dirty="0"/>
          </a:p>
        </p:txBody>
      </p:sp>
      <p:pic>
        <p:nvPicPr>
          <p:cNvPr id="2051" name="Picture 3" descr="C:\Users\user\Downloads\Screen-Shot-2016-12-24-at-5.15.10-p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4513" y="3530425"/>
            <a:ext cx="7429552" cy="32146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2329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Wolff- </a:t>
            </a:r>
            <a:r>
              <a:rPr lang="en-US" b="1" dirty="0" err="1"/>
              <a:t>parkinson</a:t>
            </a:r>
            <a:r>
              <a:rPr lang="en-US" b="1" dirty="0"/>
              <a:t> -white syndrome 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934" y="1690688"/>
            <a:ext cx="10515600" cy="4351338"/>
          </a:xfrm>
        </p:spPr>
        <p:txBody>
          <a:bodyPr/>
          <a:lstStyle/>
          <a:p>
            <a:pPr algn="l">
              <a:buNone/>
            </a:pPr>
            <a:r>
              <a:rPr lang="en-US" dirty="0"/>
              <a:t>ECG</a:t>
            </a:r>
          </a:p>
          <a:p>
            <a:pPr algn="l"/>
            <a:r>
              <a:rPr lang="en-US" dirty="0"/>
              <a:t> narrow complex tachycardia, short PR interval and a </a:t>
            </a:r>
            <a:r>
              <a:rPr lang="en-US" b="1" dirty="0">
                <a:solidFill>
                  <a:srgbClr val="FF0000"/>
                </a:solidFill>
              </a:rPr>
              <a:t>delta wave </a:t>
            </a:r>
            <a:r>
              <a:rPr lang="en-US" dirty="0"/>
              <a:t>(upward deflection seen before the QRS) , represent early ventricular activation 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endParaRPr lang="ar-JO" dirty="0"/>
          </a:p>
        </p:txBody>
      </p:sp>
      <p:pic>
        <p:nvPicPr>
          <p:cNvPr id="3074" name="Picture 2" descr="C:\Users\user\Downloads\wpw-syndrome-ec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5840" y="3842285"/>
            <a:ext cx="8358246" cy="2643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62668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93705-41A3-9AA8-E956-D6EBFD6BC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-26352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Wolf-Parkinson white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89499-44DB-0B4F-64BC-9CDEFF68B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2" y="1178192"/>
            <a:ext cx="7505702" cy="535781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Definitive treatment: </a:t>
            </a:r>
            <a:r>
              <a:rPr lang="en-US" dirty="0"/>
              <a:t>Radiofrequency catheter ablation.</a:t>
            </a:r>
          </a:p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Medical treatment: </a:t>
            </a:r>
            <a:r>
              <a:rPr lang="en-US" dirty="0"/>
              <a:t>Procainamide or quinidine</a:t>
            </a:r>
          </a:p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Contraindicated drugs:</a:t>
            </a:r>
            <a:r>
              <a:rPr lang="en-US" dirty="0"/>
              <a:t> avoid drugs active on the AV node </a:t>
            </a:r>
            <a:r>
              <a:rPr lang="en-US" b="1" dirty="0"/>
              <a:t>(e.g., digoxin, CCBs, β-blockers, adenosine</a:t>
            </a:r>
            <a:r>
              <a:rPr lang="en-US" dirty="0"/>
              <a:t>) because they may accelerate conduction through the accessory pathway, resulting in Ventricular fibrillation.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Type IA antiarrhythmics (i.e., procainamide) are better choices, as they will suppress conduction through the accessory pathway instead.</a:t>
            </a:r>
          </a:p>
        </p:txBody>
      </p:sp>
      <p:pic>
        <p:nvPicPr>
          <p:cNvPr id="7170" name="Picture 2" descr="Treatment for Wolff-Parkinson White Syndrome (WPW) and Atrioventricular  Reciprocating Tachycardia (AVRT) in Washington DC &amp; Maryland">
            <a:extLst>
              <a:ext uri="{FF2B5EF4-FFF2-40B4-BE49-F238E27FC236}">
                <a16:creationId xmlns:a16="http://schemas.microsoft.com/office/drawing/2014/main" id="{88478ABA-55D9-1C93-510D-0967179E6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1609725"/>
            <a:ext cx="4010025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2303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3587A-E5E4-0148-0194-986409363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90688"/>
            <a:ext cx="6010275" cy="49863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Right bundle branch block</a:t>
            </a:r>
          </a:p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ECG findings: </a:t>
            </a:r>
            <a:br>
              <a:rPr lang="en-US" dirty="0"/>
            </a:br>
            <a:r>
              <a:rPr lang="en-US" dirty="0"/>
              <a:t>1. Wide QRS due to extra deflection in QRS (rapid depolarization of the left ventricle followed by the slower depolarization of the right ventricle.)</a:t>
            </a:r>
            <a:br>
              <a:rPr lang="en-US" dirty="0"/>
            </a:br>
            <a:r>
              <a:rPr lang="en-US" dirty="0"/>
              <a:t>2. M wave at V1 and W wave at V6 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>
                <a:solidFill>
                  <a:srgbClr val="0070C0"/>
                </a:solidFill>
              </a:rPr>
              <a:t>M</a:t>
            </a:r>
            <a:r>
              <a:rPr lang="en-US" dirty="0"/>
              <a:t>a</a:t>
            </a:r>
            <a:r>
              <a:rPr lang="en-US" b="1" dirty="0">
                <a:solidFill>
                  <a:srgbClr val="0070C0"/>
                </a:solidFill>
              </a:rPr>
              <a:t>RR</a:t>
            </a:r>
            <a:r>
              <a:rPr lang="en-US" dirty="0"/>
              <a:t>o</a:t>
            </a:r>
            <a:r>
              <a:rPr lang="en-US" b="1" dirty="0">
                <a:solidFill>
                  <a:srgbClr val="0070C0"/>
                </a:solidFill>
              </a:rPr>
              <a:t>W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3. Right axis deviation</a:t>
            </a:r>
          </a:p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Causes: </a:t>
            </a:r>
            <a:br>
              <a:rPr lang="en-US" dirty="0"/>
            </a:br>
            <a:r>
              <a:rPr lang="en-US" dirty="0"/>
              <a:t>1. Right ventricular hypertrophy </a:t>
            </a:r>
            <a:br>
              <a:rPr lang="en-US" dirty="0"/>
            </a:br>
            <a:r>
              <a:rPr lang="en-US" dirty="0"/>
              <a:t>2. Ischemic heart diseases 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C5DAFEE4-0440-0D67-C274-9DC1639AB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71" y="317500"/>
            <a:ext cx="4060304" cy="32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ight Bundle Branch Block (RBBB) • LITFL • ECG Library Diagnosis">
            <a:extLst>
              <a:ext uri="{FF2B5EF4-FFF2-40B4-BE49-F238E27FC236}">
                <a16:creationId xmlns:a16="http://schemas.microsoft.com/office/drawing/2014/main" id="{481A4E94-A238-7F8F-0A09-4939FC806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3752850"/>
            <a:ext cx="4998714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B98644-0997-264C-ADAA-351EB701960F}"/>
              </a:ext>
            </a:extLst>
          </p:cNvPr>
          <p:cNvSpPr txBox="1"/>
          <p:nvPr/>
        </p:nvSpPr>
        <p:spPr>
          <a:xfrm>
            <a:off x="419100" y="431801"/>
            <a:ext cx="3783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Bundle Branch Block:</a:t>
            </a:r>
          </a:p>
        </p:txBody>
      </p:sp>
    </p:spTree>
    <p:extLst>
      <p:ext uri="{BB962C8B-B14F-4D97-AF65-F5344CB8AC3E}">
        <p14:creationId xmlns:p14="http://schemas.microsoft.com/office/powerpoint/2010/main" val="3093080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3587A-E5E4-0148-0194-986409363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37" y="1260476"/>
            <a:ext cx="11972925" cy="49276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Definition: </a:t>
            </a:r>
            <a:r>
              <a:rPr lang="en-US" sz="2000" dirty="0"/>
              <a:t>Multiple foci in the ventricles fire rapidly &gt; chaotic quivering of the ventricles and no cardiac output.</a:t>
            </a:r>
          </a:p>
          <a:p>
            <a:r>
              <a:rPr lang="en-US" sz="2000" dirty="0"/>
              <a:t>Most episodes of V. Fib begin with VT </a:t>
            </a: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Causes:  </a:t>
            </a:r>
            <a:r>
              <a:rPr lang="en-US" sz="2000" dirty="0"/>
              <a:t>1. Ischemic heart diseases (most common)   2. Drug toxicity </a:t>
            </a: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Clinical features</a:t>
            </a:r>
            <a:r>
              <a:rPr lang="en-US" sz="2000" dirty="0"/>
              <a:t>: BP can’t be measured, unconscious. </a:t>
            </a: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ECG findings: </a:t>
            </a:r>
            <a:r>
              <a:rPr lang="en-US" sz="2000" dirty="0"/>
              <a:t>No atrial P waves can be identified, No QRS complexes.</a:t>
            </a: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Treatment: </a:t>
            </a:r>
            <a:r>
              <a:rPr lang="en-US" sz="2000" dirty="0"/>
              <a:t>CPR &amp; Defibrillation +/- Epinephrine.</a:t>
            </a:r>
            <a:br>
              <a:rPr lang="en-US" sz="2000" dirty="0"/>
            </a:br>
            <a:r>
              <a:rPr lang="en-US" sz="2000" b="1" dirty="0">
                <a:solidFill>
                  <a:srgbClr val="FF0000"/>
                </a:solidFill>
              </a:rPr>
              <a:t>Alternatives:</a:t>
            </a:r>
            <a:br>
              <a:rPr lang="en-US" sz="2000" dirty="0"/>
            </a:br>
            <a:r>
              <a:rPr lang="en-US" sz="2000" dirty="0"/>
              <a:t>A. IV amiodarone followed by DC shock</a:t>
            </a:r>
            <a:br>
              <a:rPr lang="en-US" sz="2000" dirty="0"/>
            </a:br>
            <a:r>
              <a:rPr lang="en-US" sz="2000" dirty="0"/>
              <a:t>b. Lidocaine, magnesium, and procainamide are alternative second-line treatments.</a:t>
            </a:r>
          </a:p>
        </p:txBody>
      </p:sp>
      <p:pic>
        <p:nvPicPr>
          <p:cNvPr id="10242" name="Picture 2" descr="ECG line: Ventricular Fibrillation in 6 second ECG paper line Stock Vector  | Adobe Stock">
            <a:extLst>
              <a:ext uri="{FF2B5EF4-FFF2-40B4-BE49-F238E27FC236}">
                <a16:creationId xmlns:a16="http://schemas.microsoft.com/office/drawing/2014/main" id="{712A34AD-2DA9-C2AD-9894-B8BDECAAD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7" y="4743450"/>
            <a:ext cx="79629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1A95C0B-1607-634F-87E9-09C666224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37" y="-6508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Ventricular fibrillation:</a:t>
            </a:r>
          </a:p>
        </p:txBody>
      </p:sp>
    </p:spTree>
    <p:extLst>
      <p:ext uri="{BB962C8B-B14F-4D97-AF65-F5344CB8AC3E}">
        <p14:creationId xmlns:p14="http://schemas.microsoft.com/office/powerpoint/2010/main" val="22414963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3587A-E5E4-0148-0194-986409363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367" y="866599"/>
            <a:ext cx="6010275" cy="4986338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Left bundle branch block</a:t>
            </a:r>
          </a:p>
          <a:p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ECG findings: </a:t>
            </a:r>
            <a:br>
              <a:rPr lang="en-US" dirty="0"/>
            </a:br>
            <a:r>
              <a:rPr lang="en-US" dirty="0"/>
              <a:t>1. Wide QRS due to extra deflection in QRS (rapid depolarization of the right ventricle followed by the slower depolarization of the left ventricle.)</a:t>
            </a:r>
            <a:br>
              <a:rPr lang="en-US" dirty="0"/>
            </a:br>
            <a:r>
              <a:rPr lang="en-US" dirty="0"/>
              <a:t>2. W wave at V1 and M wave at V6 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>
                <a:solidFill>
                  <a:srgbClr val="FF0000"/>
                </a:solidFill>
              </a:rPr>
              <a:t>W</a:t>
            </a:r>
            <a:r>
              <a:rPr lang="en-US" dirty="0"/>
              <a:t>i</a:t>
            </a:r>
            <a:r>
              <a:rPr lang="en-US" b="1" dirty="0">
                <a:solidFill>
                  <a:srgbClr val="FF0000"/>
                </a:solidFill>
              </a:rPr>
              <a:t>LL</a:t>
            </a:r>
            <a:r>
              <a:rPr lang="en-US" dirty="0"/>
              <a:t>ia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3. Left axis deviation</a:t>
            </a:r>
          </a:p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Causes: </a:t>
            </a:r>
            <a:br>
              <a:rPr lang="en-US" dirty="0"/>
            </a:br>
            <a:r>
              <a:rPr lang="en-US" dirty="0"/>
              <a:t>1. Left ventricular hypertrophy </a:t>
            </a:r>
            <a:br>
              <a:rPr lang="en-US" dirty="0"/>
            </a:br>
            <a:r>
              <a:rPr lang="en-US" dirty="0"/>
              <a:t>2. Ischemic heart diseases </a:t>
            </a:r>
          </a:p>
        </p:txBody>
      </p:sp>
      <p:pic>
        <p:nvPicPr>
          <p:cNvPr id="12290" name="Picture 2" descr="Left Bundle Branch Block (LBBB) • LITFL • ECG Library Diagnosis">
            <a:extLst>
              <a:ext uri="{FF2B5EF4-FFF2-40B4-BE49-F238E27FC236}">
                <a16:creationId xmlns:a16="http://schemas.microsoft.com/office/drawing/2014/main" id="{B19B0B34-1F31-F5C5-7CC7-CEE56BB5F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49" y="3905304"/>
            <a:ext cx="4841875" cy="295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Bundle branch block - Symptoms and causes - Mayo Clinic">
            <a:extLst>
              <a:ext uri="{FF2B5EF4-FFF2-40B4-BE49-F238E27FC236}">
                <a16:creationId xmlns:a16="http://schemas.microsoft.com/office/drawing/2014/main" id="{3458CC3F-49AE-CE69-3F7A-233FA6AC5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85749"/>
            <a:ext cx="3590924" cy="343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4924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2D101-2FA0-A543-B3E2-21F78C00D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CD6BF8-D5D5-0F4E-A085-B58DC9ED7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200" y="0"/>
            <a:ext cx="107696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3123FC-550A-4D49-B190-0B985C318EF8}"/>
              </a:ext>
            </a:extLst>
          </p:cNvPr>
          <p:cNvSpPr txBox="1"/>
          <p:nvPr/>
        </p:nvSpPr>
        <p:spPr>
          <a:xfrm>
            <a:off x="666045" y="146756"/>
            <a:ext cx="9618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en-US" sz="40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Thank you for your attention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1F72B-2BA5-1D44-A08A-CB5D1D6DDA19}"/>
              </a:ext>
            </a:extLst>
          </p:cNvPr>
          <p:cNvSpPr txBox="1"/>
          <p:nvPr/>
        </p:nvSpPr>
        <p:spPr>
          <a:xfrm>
            <a:off x="3172178" y="6028267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74A9A-D3E5-DE4B-B92C-13E44977A4A2}"/>
              </a:ext>
            </a:extLst>
          </p:cNvPr>
          <p:cNvSpPr txBox="1"/>
          <p:nvPr/>
        </p:nvSpPr>
        <p:spPr>
          <a:xfrm>
            <a:off x="2717701" y="6043656"/>
            <a:ext cx="72539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Now don’t ask questions</a:t>
            </a:r>
          </a:p>
        </p:txBody>
      </p:sp>
    </p:spTree>
    <p:extLst>
      <p:ext uri="{BB962C8B-B14F-4D97-AF65-F5344CB8AC3E}">
        <p14:creationId xmlns:p14="http://schemas.microsoft.com/office/powerpoint/2010/main" val="2988177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67F33-FB43-4AAB-557B-A8BC7F22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836" y="373429"/>
            <a:ext cx="9720072" cy="14996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Classification of Arrhythmia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ECE7D-498B-B0BF-3604-C99805346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" y="1873045"/>
            <a:ext cx="5572531" cy="4881716"/>
          </a:xfrm>
        </p:spPr>
        <p:txBody>
          <a:bodyPr>
            <a:noAutofit/>
          </a:bodyPr>
          <a:lstStyle/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61B7D7-7A08-14B0-F902-D51D4953638A}"/>
              </a:ext>
            </a:extLst>
          </p:cNvPr>
          <p:cNvSpPr txBox="1"/>
          <p:nvPr/>
        </p:nvSpPr>
        <p:spPr>
          <a:xfrm>
            <a:off x="4012848" y="2732349"/>
            <a:ext cx="6290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</a:rPr>
              <a:t>Regular bradycardia</a:t>
            </a:r>
          </a:p>
          <a:p>
            <a:pPr marL="0" indent="0">
              <a:buNone/>
            </a:pPr>
            <a:r>
              <a:rPr lang="en-US" sz="3000" dirty="0"/>
              <a:t>Sinus bradycardia</a:t>
            </a:r>
          </a:p>
          <a:p>
            <a:pPr marL="0" indent="0">
              <a:buNone/>
            </a:pPr>
            <a:r>
              <a:rPr lang="en-US" sz="3000" dirty="0"/>
              <a:t>Nodal junctional rhythm</a:t>
            </a:r>
          </a:p>
          <a:p>
            <a:pPr marL="0" indent="0">
              <a:buNone/>
            </a:pPr>
            <a:r>
              <a:rPr lang="en-US" sz="3000" dirty="0"/>
              <a:t>Heart block 1</a:t>
            </a:r>
            <a:r>
              <a:rPr lang="en-US" sz="3000" baseline="30000" dirty="0"/>
              <a:t>st</a:t>
            </a:r>
            <a:r>
              <a:rPr lang="en-US" sz="3000" dirty="0"/>
              <a:t> ,3</a:t>
            </a:r>
            <a:r>
              <a:rPr lang="en-US" sz="3000" baseline="30000" dirty="0"/>
              <a:t>rd</a:t>
            </a:r>
            <a:r>
              <a:rPr lang="en-US" sz="3000" dirty="0"/>
              <a:t>degree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DBDB9D-DBD0-F761-AFC9-805762A06BD0}"/>
              </a:ext>
            </a:extLst>
          </p:cNvPr>
          <p:cNvSpPr txBox="1"/>
          <p:nvPr/>
        </p:nvSpPr>
        <p:spPr>
          <a:xfrm>
            <a:off x="8281747" y="2744076"/>
            <a:ext cx="41885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Irregular rhythm</a:t>
            </a:r>
          </a:p>
          <a:p>
            <a:r>
              <a:rPr lang="en-US" sz="3000" dirty="0"/>
              <a:t>Multi focal tachycardia</a:t>
            </a:r>
          </a:p>
          <a:p>
            <a:r>
              <a:rPr lang="en-US" sz="3000" dirty="0"/>
              <a:t>Heart block 2</a:t>
            </a:r>
            <a:r>
              <a:rPr lang="en-US" sz="3000" baseline="30000" dirty="0"/>
              <a:t>nd  </a:t>
            </a:r>
          </a:p>
          <a:p>
            <a:r>
              <a:rPr lang="en-US" sz="3000" dirty="0"/>
              <a:t>Atrial fibrillation</a:t>
            </a:r>
          </a:p>
          <a:p>
            <a:r>
              <a:rPr lang="en-US" sz="3000" dirty="0" err="1"/>
              <a:t>Ventricullar</a:t>
            </a:r>
            <a:r>
              <a:rPr lang="en-US" sz="3000" dirty="0"/>
              <a:t> fibrillation</a:t>
            </a:r>
          </a:p>
          <a:p>
            <a:pPr marL="0" indent="0">
              <a:buNone/>
            </a:pPr>
            <a:r>
              <a:rPr lang="en-US" sz="3000" dirty="0"/>
              <a:t>Premature beats (</a:t>
            </a:r>
            <a:r>
              <a:rPr lang="en-US" sz="3000" dirty="0" err="1"/>
              <a:t>extrasystoles</a:t>
            </a:r>
            <a:r>
              <a:rPr lang="en-US" sz="3000" dirty="0"/>
              <a:t>)</a:t>
            </a:r>
          </a:p>
          <a:p>
            <a:pPr marL="0" indent="0">
              <a:buNone/>
            </a:pPr>
            <a:r>
              <a:rPr lang="en-US" sz="3000" dirty="0"/>
              <a:t>Bundle Branch Block</a:t>
            </a:r>
          </a:p>
          <a:p>
            <a:endParaRPr lang="en-US" sz="3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184A17-A0ED-9B48-E773-05EFBB7144F4}"/>
              </a:ext>
            </a:extLst>
          </p:cNvPr>
          <p:cNvSpPr txBox="1"/>
          <p:nvPr/>
        </p:nvSpPr>
        <p:spPr>
          <a:xfrm>
            <a:off x="206477" y="2732349"/>
            <a:ext cx="373409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Regular tachycardia </a:t>
            </a:r>
          </a:p>
          <a:p>
            <a:pPr marL="0" indent="0">
              <a:buNone/>
            </a:pPr>
            <a:r>
              <a:rPr lang="en-US" sz="3000" dirty="0"/>
              <a:t>Sinus tachycardia</a:t>
            </a:r>
          </a:p>
          <a:p>
            <a:pPr marL="0" indent="0">
              <a:buNone/>
            </a:pPr>
            <a:r>
              <a:rPr lang="en-US" sz="3000" dirty="0"/>
              <a:t>PSVT</a:t>
            </a:r>
          </a:p>
          <a:p>
            <a:pPr marL="0" indent="0">
              <a:buNone/>
            </a:pPr>
            <a:r>
              <a:rPr lang="en-US" sz="3000" dirty="0"/>
              <a:t>Atrial flutter</a:t>
            </a:r>
          </a:p>
          <a:p>
            <a:pPr marL="0" indent="0">
              <a:buNone/>
            </a:pPr>
            <a:r>
              <a:rPr lang="en-US" sz="3000" dirty="0"/>
              <a:t>Ventricular tachycardia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813781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901FF-4DD2-F473-26E5-C32069FA7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59" y="640040"/>
            <a:ext cx="10940845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Sinus tachycardia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17FFD-8820-6B89-40E5-A3663C491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81" y="2290709"/>
            <a:ext cx="10515600" cy="4351338"/>
          </a:xfrm>
        </p:spPr>
        <p:txBody>
          <a:bodyPr/>
          <a:lstStyle/>
          <a:p>
            <a:r>
              <a:rPr lang="en-US" dirty="0"/>
              <a:t>It is a condition in which the SAN discharges impulses </a:t>
            </a:r>
            <a:r>
              <a:rPr lang="en-US" dirty="0">
                <a:solidFill>
                  <a:srgbClr val="0070C0"/>
                </a:solidFill>
              </a:rPr>
              <a:t>faster than normal (&gt;100 / min) </a:t>
            </a:r>
          </a:p>
          <a:p>
            <a:r>
              <a:rPr lang="en-US" dirty="0"/>
              <a:t>Etiology</a:t>
            </a:r>
          </a:p>
          <a:p>
            <a:pPr marL="0" indent="0">
              <a:buNone/>
            </a:pPr>
            <a:r>
              <a:rPr lang="en-US" dirty="0"/>
              <a:t>Physiological : Exercise, Emotions, Excessive coffee . </a:t>
            </a:r>
          </a:p>
          <a:p>
            <a:pPr marL="0" indent="0">
              <a:buNone/>
            </a:pPr>
            <a:r>
              <a:rPr lang="en-US" dirty="0"/>
              <a:t>Pathological : Hypotension, Hyperdynamic circulation, Hyperthermia, Heart failure </a:t>
            </a:r>
          </a:p>
          <a:p>
            <a:pPr marL="0" indent="0">
              <a:buNone/>
            </a:pPr>
            <a:r>
              <a:rPr lang="en-US" dirty="0"/>
              <a:t>Pharmacological : Adrenaline, Atropine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81256C-55F8-EB4B-A66F-D3E2106E0117}"/>
              </a:ext>
            </a:extLst>
          </p:cNvPr>
          <p:cNvSpPr txBox="1"/>
          <p:nvPr/>
        </p:nvSpPr>
        <p:spPr>
          <a:xfrm>
            <a:off x="3959995" y="134312"/>
            <a:ext cx="4000390" cy="58477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1-Regular Tachycardia:</a:t>
            </a:r>
          </a:p>
        </p:txBody>
      </p:sp>
    </p:spTree>
    <p:extLst>
      <p:ext uri="{BB962C8B-B14F-4D97-AF65-F5344CB8AC3E}">
        <p14:creationId xmlns:p14="http://schemas.microsoft.com/office/powerpoint/2010/main" val="2522952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6D9F4-B77F-2780-49A3-698E5CEB3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Sinus tachycardia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4A425-FC28-FD5F-17B4-9AD071134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470" y="1325563"/>
            <a:ext cx="9720073" cy="4023360"/>
          </a:xfrm>
        </p:spPr>
        <p:txBody>
          <a:bodyPr/>
          <a:lstStyle/>
          <a:p>
            <a:r>
              <a:rPr lang="en-US" dirty="0"/>
              <a:t> Rhythm: regular. </a:t>
            </a:r>
          </a:p>
          <a:p>
            <a:r>
              <a:rPr lang="en-US" dirty="0"/>
              <a:t>Rate: 100 -160 / min. </a:t>
            </a:r>
          </a:p>
          <a:p>
            <a:r>
              <a:rPr lang="en-US" dirty="0"/>
              <a:t>P waves: are normal &amp; each P wave is followed by normal QRS.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graph with a sinus pulse&#10;&#10;Description automatically generated with medium confidence">
            <a:extLst>
              <a:ext uri="{FF2B5EF4-FFF2-40B4-BE49-F238E27FC236}">
                <a16:creationId xmlns:a16="http://schemas.microsoft.com/office/drawing/2014/main" id="{9FE460A9-59FE-D81C-D1F0-8EEEB71DA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143" y="2929656"/>
            <a:ext cx="5740400" cy="374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55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0EA04-404B-E3BB-0BCB-D8A30A276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5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Paroxysmal supraventricular tachycardia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53E9E-E8BB-A220-8EBD-9FCD255B9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105" y="1453091"/>
            <a:ext cx="10793361" cy="5032375"/>
          </a:xfrm>
        </p:spPr>
        <p:txBody>
          <a:bodyPr>
            <a:normAutofit fontScale="92500"/>
          </a:bodyPr>
          <a:lstStyle/>
          <a:p>
            <a:r>
              <a:rPr lang="en-US" dirty="0"/>
              <a:t>It is a paroxysmal condition in which there is an abnormal focus in the </a:t>
            </a:r>
            <a:r>
              <a:rPr lang="en-US" dirty="0">
                <a:solidFill>
                  <a:srgbClr val="0070C0"/>
                </a:solidFill>
              </a:rPr>
              <a:t>atrium</a:t>
            </a:r>
            <a:r>
              <a:rPr lang="en-US" dirty="0"/>
              <a:t> - other than SAN - which discharges regular impulses more than SAN (150-250/min). </a:t>
            </a:r>
          </a:p>
          <a:p>
            <a:r>
              <a:rPr lang="en-US" dirty="0"/>
              <a:t>This abnormal focus may initiated in any area of the atria (paroxysmal atrial tachycardia) or even in AVN ( paroxysmal nodal tachycardia).</a:t>
            </a:r>
          </a:p>
          <a:p>
            <a:r>
              <a:rPr lang="en-US" dirty="0"/>
              <a:t>This focus is unstable and will disappear after time (sudden offset), and the heart returns again to follow the SAN (sinus rhythm between attacks).</a:t>
            </a:r>
          </a:p>
          <a:p>
            <a:r>
              <a:rPr lang="en-US" dirty="0"/>
              <a:t>Etiology</a:t>
            </a:r>
          </a:p>
          <a:p>
            <a:pPr marL="0" indent="0">
              <a:buNone/>
            </a:pPr>
            <a:r>
              <a:rPr lang="en-US" sz="2600" dirty="0"/>
              <a:t>Physiological : Excessive coffee, smoking . </a:t>
            </a:r>
          </a:p>
          <a:p>
            <a:pPr marL="0" indent="0">
              <a:buNone/>
            </a:pPr>
            <a:r>
              <a:rPr lang="en-US" sz="2600" dirty="0"/>
              <a:t>Pathological : rheumatic heart disease, ischemic heart disease (any disease of the heart)</a:t>
            </a:r>
          </a:p>
          <a:p>
            <a:pPr marL="0" indent="0">
              <a:buNone/>
            </a:pPr>
            <a:r>
              <a:rPr lang="en-US" sz="2600" dirty="0"/>
              <a:t>Pharmacological : sympathomimetics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514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43F61-837D-6355-C514-1932A4257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844" y="23647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Paroxysmal supraventricular tachycardia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D5037-14C5-C7D1-68F3-CFE8AC4AD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1791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ECG </a:t>
            </a:r>
          </a:p>
          <a:p>
            <a:r>
              <a:rPr lang="en-US" sz="2400" dirty="0"/>
              <a:t>P wave:</a:t>
            </a:r>
          </a:p>
          <a:p>
            <a:pPr marL="0" indent="0">
              <a:buNone/>
            </a:pPr>
            <a:r>
              <a:rPr lang="en-US" sz="2400" dirty="0"/>
              <a:t> - In atrial tachycardia: deformed.</a:t>
            </a:r>
          </a:p>
          <a:p>
            <a:pPr marL="0" indent="0">
              <a:buNone/>
            </a:pPr>
            <a:r>
              <a:rPr lang="en-US" sz="2400" dirty="0"/>
              <a:t> - In nodal tachycardia : absent or inverted. </a:t>
            </a:r>
          </a:p>
          <a:p>
            <a:r>
              <a:rPr lang="en-US" sz="2400" dirty="0"/>
              <a:t> QRS : Narrow , regular with normal shape.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7" name="Picture 6" descr="A graph with a graph showing a heart rate&#10;&#10;Description automatically generated with medium confidence">
            <a:extLst>
              <a:ext uri="{FF2B5EF4-FFF2-40B4-BE49-F238E27FC236}">
                <a16:creationId xmlns:a16="http://schemas.microsoft.com/office/drawing/2014/main" id="{8F966800-B283-B716-579D-620C2F2C0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72" y="4571947"/>
            <a:ext cx="6197600" cy="19028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8E1C4E-6BFE-7E41-9526-FEC2F1E75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672" y="2123486"/>
            <a:ext cx="53975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17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F9BC2-A79B-E151-F964-4CE92A966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67" y="15063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Ventricular tachycardia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845F5-A72A-01F3-0161-07709E920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467" y="1621987"/>
            <a:ext cx="11459496" cy="48406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It is a paroxysmal condition in which there is abnormal focus in the </a:t>
            </a:r>
            <a:r>
              <a:rPr lang="en-US" dirty="0">
                <a:solidFill>
                  <a:srgbClr val="0070C0"/>
                </a:solidFill>
              </a:rPr>
              <a:t>ventricle</a:t>
            </a:r>
            <a:r>
              <a:rPr lang="en-US" dirty="0"/>
              <a:t> that discharge impulses more than SAN ( 150 - 250 /min). </a:t>
            </a:r>
          </a:p>
          <a:p>
            <a:r>
              <a:rPr lang="en-US" dirty="0"/>
              <a:t> Since the focus is in the ventricle &amp; there is no retrograde conduction in the AVN, So ventricles will follow the ectopic focus &amp; atria will follow the SAN ( AV dissociation) </a:t>
            </a:r>
          </a:p>
          <a:p>
            <a:r>
              <a:rPr lang="en-US" dirty="0">
                <a:sym typeface="Wingdings" panose="05000000000000000000" pitchFamily="2" charset="2"/>
              </a:rPr>
              <a:t>Cardiac arrest may occur (PVT converted to ventricular fibrillation).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Etiology</a:t>
            </a:r>
          </a:p>
          <a:p>
            <a:pPr marL="0" indent="0">
              <a:buNone/>
            </a:pPr>
            <a:r>
              <a:rPr lang="en-US" sz="2200" dirty="0"/>
              <a:t>Pathological : ischemic heart disease (MI is the most common cause), </a:t>
            </a:r>
          </a:p>
          <a:p>
            <a:pPr marL="0" indent="0">
              <a:buNone/>
            </a:pPr>
            <a:r>
              <a:rPr lang="en-US" sz="2200" dirty="0"/>
              <a:t>Rheumatic heart disease, congenital heart disease</a:t>
            </a:r>
          </a:p>
          <a:p>
            <a:pPr marL="0" indent="0">
              <a:buNone/>
            </a:pPr>
            <a:r>
              <a:rPr lang="en-US" sz="2200" dirty="0"/>
              <a:t>Pharmacological : digitalis</a:t>
            </a:r>
          </a:p>
          <a:p>
            <a:pPr marL="0" indent="0">
              <a:buNone/>
            </a:pPr>
            <a:endParaRPr lang="en-US" sz="2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57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3833</TotalTime>
  <Words>1750</Words>
  <Application>Microsoft Office PowerPoint</Application>
  <PresentationFormat>Widescreen</PresentationFormat>
  <Paragraphs>216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Major Arrhythmias</vt:lpstr>
      <vt:lpstr>Arrythmia classification:</vt:lpstr>
      <vt:lpstr>Symptoms and signs of arrythmia</vt:lpstr>
      <vt:lpstr>Classification of Arrhythmia</vt:lpstr>
      <vt:lpstr>Sinus tachycardia </vt:lpstr>
      <vt:lpstr>Sinus tachycardia</vt:lpstr>
      <vt:lpstr>Paroxysmal supraventricular tachycardia</vt:lpstr>
      <vt:lpstr>Paroxysmal supraventricular tachycardia</vt:lpstr>
      <vt:lpstr>Ventricular tachycardia</vt:lpstr>
      <vt:lpstr>Ventricular tachycardia</vt:lpstr>
      <vt:lpstr>PowerPoint Presentation</vt:lpstr>
      <vt:lpstr>Atrial flutter</vt:lpstr>
      <vt:lpstr>Atrial flutter</vt:lpstr>
      <vt:lpstr> Multifocal atrial tachycardia</vt:lpstr>
      <vt:lpstr>Sinus Bradycardia:</vt:lpstr>
      <vt:lpstr>Sinus Bradycardia: </vt:lpstr>
      <vt:lpstr>Sick Sinus Syndrome (SSS) </vt:lpstr>
      <vt:lpstr>Nodal (junctional) rhythm:</vt:lpstr>
      <vt:lpstr>Heart Block:</vt:lpstr>
      <vt:lpstr>Heart Block 1st degree</vt:lpstr>
      <vt:lpstr>Heart Block</vt:lpstr>
      <vt:lpstr>PowerPoint Presentation</vt:lpstr>
      <vt:lpstr>Complete heart block ( 3rd degree )  REGULAR RHYTHM </vt:lpstr>
      <vt:lpstr>Atrial Fibrillation :</vt:lpstr>
      <vt:lpstr>Atrial Fibrillation </vt:lpstr>
      <vt:lpstr>Atrial Fibrillation </vt:lpstr>
      <vt:lpstr>Premature Atrial Complexes</vt:lpstr>
      <vt:lpstr>Premature Atrial Complexes</vt:lpstr>
      <vt:lpstr>Premature Ventricular Complexes</vt:lpstr>
      <vt:lpstr>Premature Ventricular Complexes</vt:lpstr>
      <vt:lpstr>Wolff- parkinson -white syndrome </vt:lpstr>
      <vt:lpstr>Wolff- parkinson -white syndrome </vt:lpstr>
      <vt:lpstr>Wolf-Parkinson white syndrome</vt:lpstr>
      <vt:lpstr>PowerPoint Presentation</vt:lpstr>
      <vt:lpstr>Ventricular fibrillation: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Arrythmia (2)</dc:title>
  <dc:creator>Laith Mazin Haddadin</dc:creator>
  <cp:lastModifiedBy>Neama Abed</cp:lastModifiedBy>
  <cp:revision>37</cp:revision>
  <dcterms:created xsi:type="dcterms:W3CDTF">2023-02-13T00:50:48Z</dcterms:created>
  <dcterms:modified xsi:type="dcterms:W3CDTF">2024-02-29T05:36:30Z</dcterms:modified>
</cp:coreProperties>
</file>