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22.jpg" ContentType="image/jpg"/>
  <Override PartName="/ppt/media/image23.jpg" ContentType="image/jpg"/>
  <Override PartName="/ppt/media/image24.jpg" ContentType="image/jpg"/>
  <Override PartName="/ppt/media/image25.jpg" ContentType="image/jpg"/>
  <Override PartName="/ppt/media/image27.jpg" ContentType="image/jpg"/>
  <Override PartName="/ppt/media/image28.jpg" ContentType="image/jpg"/>
  <Override PartName="/ppt/media/image29.jpg" ContentType="image/jpg"/>
  <Override PartName="/ppt/media/image30.jpg" ContentType="image/jpg"/>
  <Override PartName="/ppt/media/image32.jpg" ContentType="image/jpg"/>
  <Override PartName="/ppt/media/image33.jpg" ContentType="image/jpg"/>
  <Override PartName="/ppt/media/image35.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media/image41.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2" r:id="rId1"/>
  </p:sldMasterIdLst>
  <p:notesMasterIdLst>
    <p:notesMasterId r:id="rId55"/>
  </p:notesMasterIdLst>
  <p:sldIdLst>
    <p:sldId id="256" r:id="rId2"/>
    <p:sldId id="257" r:id="rId3"/>
    <p:sldId id="258" r:id="rId4"/>
    <p:sldId id="259" r:id="rId5"/>
    <p:sldId id="260" r:id="rId6"/>
    <p:sldId id="302" r:id="rId7"/>
    <p:sldId id="303" r:id="rId8"/>
    <p:sldId id="304" r:id="rId9"/>
    <p:sldId id="305" r:id="rId10"/>
    <p:sldId id="306" r:id="rId11"/>
    <p:sldId id="307" r:id="rId12"/>
    <p:sldId id="311" r:id="rId13"/>
    <p:sldId id="312"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94" r:id="rId33"/>
    <p:sldId id="295" r:id="rId34"/>
    <p:sldId id="279" r:id="rId35"/>
    <p:sldId id="296" r:id="rId36"/>
    <p:sldId id="313" r:id="rId37"/>
    <p:sldId id="281" r:id="rId38"/>
    <p:sldId id="280" r:id="rId39"/>
    <p:sldId id="282" r:id="rId40"/>
    <p:sldId id="283" r:id="rId41"/>
    <p:sldId id="291" r:id="rId42"/>
    <p:sldId id="289" r:id="rId43"/>
    <p:sldId id="314" r:id="rId44"/>
    <p:sldId id="300" r:id="rId45"/>
    <p:sldId id="284" r:id="rId46"/>
    <p:sldId id="285" r:id="rId47"/>
    <p:sldId id="286" r:id="rId48"/>
    <p:sldId id="287" r:id="rId49"/>
    <p:sldId id="288" r:id="rId50"/>
    <p:sldId id="290" r:id="rId51"/>
    <p:sldId id="308" r:id="rId52"/>
    <p:sldId id="310" r:id="rId53"/>
    <p:sldId id="293" r:id="rId54"/>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1954" autoAdjust="0"/>
  </p:normalViewPr>
  <p:slideViewPr>
    <p:cSldViewPr>
      <p:cViewPr varScale="1">
        <p:scale>
          <a:sx n="29" d="100"/>
          <a:sy n="29" d="100"/>
        </p:scale>
        <p:origin x="2316"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9E60E-DC7B-45B0-9777-29052568B3F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45C5917-212F-45B9-B3AA-842C8BD2A88B}">
      <dgm:prSet/>
      <dgm:spPr/>
      <dgm:t>
        <a:bodyPr/>
        <a:lstStyle/>
        <a:p>
          <a:pPr>
            <a:lnSpc>
              <a:spcPct val="100000"/>
            </a:lnSpc>
          </a:pPr>
          <a:r>
            <a:rPr lang="en-US"/>
            <a:t>Coagulation of protein due to intense heat</a:t>
          </a:r>
        </a:p>
      </dgm:t>
    </dgm:pt>
    <dgm:pt modelId="{10D44EDC-13A4-4D15-B2F0-AF2F0AB50984}" type="parTrans" cxnId="{DCD97761-494C-426F-9AAC-B19A7BA655BD}">
      <dgm:prSet/>
      <dgm:spPr/>
      <dgm:t>
        <a:bodyPr/>
        <a:lstStyle/>
        <a:p>
          <a:endParaRPr lang="en-US"/>
        </a:p>
      </dgm:t>
    </dgm:pt>
    <dgm:pt modelId="{A3DAF1C5-4D59-49A7-9F4C-464B5B528D51}" type="sibTrans" cxnId="{DCD97761-494C-426F-9AAC-B19A7BA655BD}">
      <dgm:prSet/>
      <dgm:spPr/>
      <dgm:t>
        <a:bodyPr/>
        <a:lstStyle/>
        <a:p>
          <a:endParaRPr lang="en-US"/>
        </a:p>
      </dgm:t>
    </dgm:pt>
    <dgm:pt modelId="{3D62D2EE-9D2D-43FF-AC90-90146C88DB70}">
      <dgm:prSet/>
      <dgm:spPr/>
      <dgm:t>
        <a:bodyPr/>
        <a:lstStyle/>
        <a:p>
          <a:pPr>
            <a:lnSpc>
              <a:spcPct val="100000"/>
            </a:lnSpc>
          </a:pPr>
          <a:r>
            <a:rPr lang="en-US"/>
            <a:t>Release of local mediators</a:t>
          </a:r>
        </a:p>
      </dgm:t>
    </dgm:pt>
    <dgm:pt modelId="{35B74638-688D-446D-AAC8-AD1D6723387B}" type="parTrans" cxnId="{BD8D5336-3744-42D6-9AA0-6419AA48E992}">
      <dgm:prSet/>
      <dgm:spPr/>
      <dgm:t>
        <a:bodyPr/>
        <a:lstStyle/>
        <a:p>
          <a:endParaRPr lang="en-US"/>
        </a:p>
      </dgm:t>
    </dgm:pt>
    <dgm:pt modelId="{89CD52FC-E7A0-4DB5-8017-84932C63D658}" type="sibTrans" cxnId="{BD8D5336-3744-42D6-9AA0-6419AA48E992}">
      <dgm:prSet/>
      <dgm:spPr/>
      <dgm:t>
        <a:bodyPr/>
        <a:lstStyle/>
        <a:p>
          <a:endParaRPr lang="en-US"/>
        </a:p>
      </dgm:t>
    </dgm:pt>
    <dgm:pt modelId="{0DB963B0-985B-4068-9A19-56DF98666F9B}">
      <dgm:prSet/>
      <dgm:spPr/>
      <dgm:t>
        <a:bodyPr/>
        <a:lstStyle/>
        <a:p>
          <a:pPr>
            <a:lnSpc>
              <a:spcPct val="100000"/>
            </a:lnSpc>
          </a:pPr>
          <a:r>
            <a:rPr lang="en-US"/>
            <a:t>Change in blood flow due to vasoconstriction and thrombosis</a:t>
          </a:r>
        </a:p>
      </dgm:t>
    </dgm:pt>
    <dgm:pt modelId="{2723A0BA-8982-4B7B-A195-D9BAF21BEE60}" type="parTrans" cxnId="{27CFDFC0-1601-4441-B189-78CF6EF7A6F1}">
      <dgm:prSet/>
      <dgm:spPr/>
      <dgm:t>
        <a:bodyPr/>
        <a:lstStyle/>
        <a:p>
          <a:endParaRPr lang="en-US"/>
        </a:p>
      </dgm:t>
    </dgm:pt>
    <dgm:pt modelId="{E5FAEC2F-E7D0-42EA-A0F3-817AAE589BB2}" type="sibTrans" cxnId="{27CFDFC0-1601-4441-B189-78CF6EF7A6F1}">
      <dgm:prSet/>
      <dgm:spPr/>
      <dgm:t>
        <a:bodyPr/>
        <a:lstStyle/>
        <a:p>
          <a:endParaRPr lang="en-US"/>
        </a:p>
      </dgm:t>
    </dgm:pt>
    <dgm:pt modelId="{197A71EB-43DA-4D04-870D-2BC9E0EDAB2F}">
      <dgm:prSet/>
      <dgm:spPr/>
      <dgm:t>
        <a:bodyPr/>
        <a:lstStyle/>
        <a:p>
          <a:pPr>
            <a:lnSpc>
              <a:spcPct val="100000"/>
            </a:lnSpc>
          </a:pPr>
          <a:r>
            <a:rPr lang="en-US"/>
            <a:t>Tissue edema</a:t>
          </a:r>
        </a:p>
      </dgm:t>
    </dgm:pt>
    <dgm:pt modelId="{46C48791-B72B-4044-AA11-5A0ADAFFA23A}" type="parTrans" cxnId="{D09015B6-D844-4C95-A9C5-1043E9574F68}">
      <dgm:prSet/>
      <dgm:spPr/>
      <dgm:t>
        <a:bodyPr/>
        <a:lstStyle/>
        <a:p>
          <a:endParaRPr lang="en-US"/>
        </a:p>
      </dgm:t>
    </dgm:pt>
    <dgm:pt modelId="{8FF7D050-5F3B-4D1B-A173-165FD029E384}" type="sibTrans" cxnId="{D09015B6-D844-4C95-A9C5-1043E9574F68}">
      <dgm:prSet/>
      <dgm:spPr/>
      <dgm:t>
        <a:bodyPr/>
        <a:lstStyle/>
        <a:p>
          <a:endParaRPr lang="en-US"/>
        </a:p>
      </dgm:t>
    </dgm:pt>
    <dgm:pt modelId="{97C46907-9BDC-40DE-8C46-A1F8D12A9EFE}" type="pres">
      <dgm:prSet presAssocID="{CDD9E60E-DC7B-45B0-9777-29052568B3FA}" presName="root" presStyleCnt="0">
        <dgm:presLayoutVars>
          <dgm:dir/>
          <dgm:resizeHandles val="exact"/>
        </dgm:presLayoutVars>
      </dgm:prSet>
      <dgm:spPr/>
    </dgm:pt>
    <dgm:pt modelId="{BB471CBD-4AAE-4596-9BA0-4B4B250A3340}" type="pres">
      <dgm:prSet presAssocID="{F45C5917-212F-45B9-B3AA-842C8BD2A88B}" presName="compNode" presStyleCnt="0"/>
      <dgm:spPr/>
    </dgm:pt>
    <dgm:pt modelId="{510861B0-CD36-4BD7-A225-ACCB71BE037C}" type="pres">
      <dgm:prSet presAssocID="{F45C5917-212F-45B9-B3AA-842C8BD2A88B}" presName="bgRect" presStyleLbl="bgShp" presStyleIdx="0" presStyleCnt="4"/>
      <dgm:spPr/>
    </dgm:pt>
    <dgm:pt modelId="{6AE58D21-4B67-4DE4-A143-55BAA19B4288}" type="pres">
      <dgm:prSet presAssocID="{F45C5917-212F-45B9-B3AA-842C8BD2A88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ermometer"/>
        </a:ext>
      </dgm:extLst>
    </dgm:pt>
    <dgm:pt modelId="{0016C5EF-2A60-4FE3-B97A-B661517A3A74}" type="pres">
      <dgm:prSet presAssocID="{F45C5917-212F-45B9-B3AA-842C8BD2A88B}" presName="spaceRect" presStyleCnt="0"/>
      <dgm:spPr/>
    </dgm:pt>
    <dgm:pt modelId="{4FD0B466-7983-4EAA-8D17-667F2AC5A169}" type="pres">
      <dgm:prSet presAssocID="{F45C5917-212F-45B9-B3AA-842C8BD2A88B}" presName="parTx" presStyleLbl="revTx" presStyleIdx="0" presStyleCnt="4">
        <dgm:presLayoutVars>
          <dgm:chMax val="0"/>
          <dgm:chPref val="0"/>
        </dgm:presLayoutVars>
      </dgm:prSet>
      <dgm:spPr/>
    </dgm:pt>
    <dgm:pt modelId="{F2B0A468-2197-4238-8BBD-66A5925F2FBE}" type="pres">
      <dgm:prSet presAssocID="{A3DAF1C5-4D59-49A7-9F4C-464B5B528D51}" presName="sibTrans" presStyleCnt="0"/>
      <dgm:spPr/>
    </dgm:pt>
    <dgm:pt modelId="{483677DC-865D-4FC0-85F8-96B15032AAA4}" type="pres">
      <dgm:prSet presAssocID="{3D62D2EE-9D2D-43FF-AC90-90146C88DB70}" presName="compNode" presStyleCnt="0"/>
      <dgm:spPr/>
    </dgm:pt>
    <dgm:pt modelId="{1ACB1459-2F6E-49C9-9408-16A71FCF63D6}" type="pres">
      <dgm:prSet presAssocID="{3D62D2EE-9D2D-43FF-AC90-90146C88DB70}" presName="bgRect" presStyleLbl="bgShp" presStyleIdx="1" presStyleCnt="4"/>
      <dgm:spPr/>
    </dgm:pt>
    <dgm:pt modelId="{26DD0794-C5F0-48A9-935B-F4784D6227D9}" type="pres">
      <dgm:prSet presAssocID="{3D62D2EE-9D2D-43FF-AC90-90146C88DB7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Newspaper"/>
        </a:ext>
      </dgm:extLst>
    </dgm:pt>
    <dgm:pt modelId="{261B2E0F-988B-4048-BE6D-638BBC44A92F}" type="pres">
      <dgm:prSet presAssocID="{3D62D2EE-9D2D-43FF-AC90-90146C88DB70}" presName="spaceRect" presStyleCnt="0"/>
      <dgm:spPr/>
    </dgm:pt>
    <dgm:pt modelId="{D06FF83B-9D54-4B65-86A2-F26773992124}" type="pres">
      <dgm:prSet presAssocID="{3D62D2EE-9D2D-43FF-AC90-90146C88DB70}" presName="parTx" presStyleLbl="revTx" presStyleIdx="1" presStyleCnt="4">
        <dgm:presLayoutVars>
          <dgm:chMax val="0"/>
          <dgm:chPref val="0"/>
        </dgm:presLayoutVars>
      </dgm:prSet>
      <dgm:spPr/>
    </dgm:pt>
    <dgm:pt modelId="{3A3EB170-6760-430F-9C12-7784CA9BFAAF}" type="pres">
      <dgm:prSet presAssocID="{89CD52FC-E7A0-4DB5-8017-84932C63D658}" presName="sibTrans" presStyleCnt="0"/>
      <dgm:spPr/>
    </dgm:pt>
    <dgm:pt modelId="{FC57116D-DE8A-40A7-962B-CB712BC93AF7}" type="pres">
      <dgm:prSet presAssocID="{0DB963B0-985B-4068-9A19-56DF98666F9B}" presName="compNode" presStyleCnt="0"/>
      <dgm:spPr/>
    </dgm:pt>
    <dgm:pt modelId="{9C6EB0A8-31F0-40E3-9384-17076794391C}" type="pres">
      <dgm:prSet presAssocID="{0DB963B0-985B-4068-9A19-56DF98666F9B}" presName="bgRect" presStyleLbl="bgShp" presStyleIdx="2" presStyleCnt="4"/>
      <dgm:spPr/>
    </dgm:pt>
    <dgm:pt modelId="{A2C5666B-6F8B-4553-90AB-9D3DE5FC88FB}" type="pres">
      <dgm:prSet presAssocID="{0DB963B0-985B-4068-9A19-56DF98666F9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ne Arrow: Straight"/>
        </a:ext>
      </dgm:extLst>
    </dgm:pt>
    <dgm:pt modelId="{43FBC4B3-412C-47CF-8242-F28AC4B034B2}" type="pres">
      <dgm:prSet presAssocID="{0DB963B0-985B-4068-9A19-56DF98666F9B}" presName="spaceRect" presStyleCnt="0"/>
      <dgm:spPr/>
    </dgm:pt>
    <dgm:pt modelId="{4952019D-5887-41D5-BE6C-9D801AA04FFF}" type="pres">
      <dgm:prSet presAssocID="{0DB963B0-985B-4068-9A19-56DF98666F9B}" presName="parTx" presStyleLbl="revTx" presStyleIdx="2" presStyleCnt="4">
        <dgm:presLayoutVars>
          <dgm:chMax val="0"/>
          <dgm:chPref val="0"/>
        </dgm:presLayoutVars>
      </dgm:prSet>
      <dgm:spPr/>
    </dgm:pt>
    <dgm:pt modelId="{053B1326-4B46-45D2-9CD1-C8E39FF9E4E8}" type="pres">
      <dgm:prSet presAssocID="{E5FAEC2F-E7D0-42EA-A0F3-817AAE589BB2}" presName="sibTrans" presStyleCnt="0"/>
      <dgm:spPr/>
    </dgm:pt>
    <dgm:pt modelId="{9A486BEB-DC8C-41B4-B7EC-CEA1A28415CB}" type="pres">
      <dgm:prSet presAssocID="{197A71EB-43DA-4D04-870D-2BC9E0EDAB2F}" presName="compNode" presStyleCnt="0"/>
      <dgm:spPr/>
    </dgm:pt>
    <dgm:pt modelId="{A00039E1-9554-4E58-B356-D8AD7A1E51E1}" type="pres">
      <dgm:prSet presAssocID="{197A71EB-43DA-4D04-870D-2BC9E0EDAB2F}" presName="bgRect" presStyleLbl="bgShp" presStyleIdx="3" presStyleCnt="4"/>
      <dgm:spPr/>
    </dgm:pt>
    <dgm:pt modelId="{254BAF3F-71E8-4621-9EA7-1AEA3BCCB234}" type="pres">
      <dgm:prSet presAssocID="{197A71EB-43DA-4D04-870D-2BC9E0EDAB2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ethoscope"/>
        </a:ext>
      </dgm:extLst>
    </dgm:pt>
    <dgm:pt modelId="{48675B6C-3CD0-48D7-81D1-24CF0DF55FC2}" type="pres">
      <dgm:prSet presAssocID="{197A71EB-43DA-4D04-870D-2BC9E0EDAB2F}" presName="spaceRect" presStyleCnt="0"/>
      <dgm:spPr/>
    </dgm:pt>
    <dgm:pt modelId="{CB8621C6-0E45-4224-A55A-C6D0F9BB2C63}" type="pres">
      <dgm:prSet presAssocID="{197A71EB-43DA-4D04-870D-2BC9E0EDAB2F}" presName="parTx" presStyleLbl="revTx" presStyleIdx="3" presStyleCnt="4">
        <dgm:presLayoutVars>
          <dgm:chMax val="0"/>
          <dgm:chPref val="0"/>
        </dgm:presLayoutVars>
      </dgm:prSet>
      <dgm:spPr/>
    </dgm:pt>
  </dgm:ptLst>
  <dgm:cxnLst>
    <dgm:cxn modelId="{BECD9D18-3261-48A3-A602-B4268BC9A0F1}" type="presOf" srcId="{3D62D2EE-9D2D-43FF-AC90-90146C88DB70}" destId="{D06FF83B-9D54-4B65-86A2-F26773992124}" srcOrd="0" destOrd="0" presId="urn:microsoft.com/office/officeart/2018/2/layout/IconVerticalSolidList"/>
    <dgm:cxn modelId="{56344F33-0D2B-436F-8C15-DBB60C308B3F}" type="presOf" srcId="{0DB963B0-985B-4068-9A19-56DF98666F9B}" destId="{4952019D-5887-41D5-BE6C-9D801AA04FFF}" srcOrd="0" destOrd="0" presId="urn:microsoft.com/office/officeart/2018/2/layout/IconVerticalSolidList"/>
    <dgm:cxn modelId="{BD8D5336-3744-42D6-9AA0-6419AA48E992}" srcId="{CDD9E60E-DC7B-45B0-9777-29052568B3FA}" destId="{3D62D2EE-9D2D-43FF-AC90-90146C88DB70}" srcOrd="1" destOrd="0" parTransId="{35B74638-688D-446D-AAC8-AD1D6723387B}" sibTransId="{89CD52FC-E7A0-4DB5-8017-84932C63D658}"/>
    <dgm:cxn modelId="{DCD97761-494C-426F-9AAC-B19A7BA655BD}" srcId="{CDD9E60E-DC7B-45B0-9777-29052568B3FA}" destId="{F45C5917-212F-45B9-B3AA-842C8BD2A88B}" srcOrd="0" destOrd="0" parTransId="{10D44EDC-13A4-4D15-B2F0-AF2F0AB50984}" sibTransId="{A3DAF1C5-4D59-49A7-9F4C-464B5B528D51}"/>
    <dgm:cxn modelId="{F44A5348-7410-4809-8076-612164ACD040}" type="presOf" srcId="{CDD9E60E-DC7B-45B0-9777-29052568B3FA}" destId="{97C46907-9BDC-40DE-8C46-A1F8D12A9EFE}" srcOrd="0" destOrd="0" presId="urn:microsoft.com/office/officeart/2018/2/layout/IconVerticalSolidList"/>
    <dgm:cxn modelId="{CD7A7E56-601A-4147-B5C4-5B5974670BC0}" type="presOf" srcId="{F45C5917-212F-45B9-B3AA-842C8BD2A88B}" destId="{4FD0B466-7983-4EAA-8D17-667F2AC5A169}" srcOrd="0" destOrd="0" presId="urn:microsoft.com/office/officeart/2018/2/layout/IconVerticalSolidList"/>
    <dgm:cxn modelId="{D09015B6-D844-4C95-A9C5-1043E9574F68}" srcId="{CDD9E60E-DC7B-45B0-9777-29052568B3FA}" destId="{197A71EB-43DA-4D04-870D-2BC9E0EDAB2F}" srcOrd="3" destOrd="0" parTransId="{46C48791-B72B-4044-AA11-5A0ADAFFA23A}" sibTransId="{8FF7D050-5F3B-4D1B-A173-165FD029E384}"/>
    <dgm:cxn modelId="{27CFDFC0-1601-4441-B189-78CF6EF7A6F1}" srcId="{CDD9E60E-DC7B-45B0-9777-29052568B3FA}" destId="{0DB963B0-985B-4068-9A19-56DF98666F9B}" srcOrd="2" destOrd="0" parTransId="{2723A0BA-8982-4B7B-A195-D9BAF21BEE60}" sibTransId="{E5FAEC2F-E7D0-42EA-A0F3-817AAE589BB2}"/>
    <dgm:cxn modelId="{355351D4-7268-448C-8E96-DE7EA13EF30B}" type="presOf" srcId="{197A71EB-43DA-4D04-870D-2BC9E0EDAB2F}" destId="{CB8621C6-0E45-4224-A55A-C6D0F9BB2C63}" srcOrd="0" destOrd="0" presId="urn:microsoft.com/office/officeart/2018/2/layout/IconVerticalSolidList"/>
    <dgm:cxn modelId="{DAE5D023-6E9F-4407-8707-7F98B4F55664}" type="presParOf" srcId="{97C46907-9BDC-40DE-8C46-A1F8D12A9EFE}" destId="{BB471CBD-4AAE-4596-9BA0-4B4B250A3340}" srcOrd="0" destOrd="0" presId="urn:microsoft.com/office/officeart/2018/2/layout/IconVerticalSolidList"/>
    <dgm:cxn modelId="{8FC8975B-49C3-4B50-801F-5C4CE6945499}" type="presParOf" srcId="{BB471CBD-4AAE-4596-9BA0-4B4B250A3340}" destId="{510861B0-CD36-4BD7-A225-ACCB71BE037C}" srcOrd="0" destOrd="0" presId="urn:microsoft.com/office/officeart/2018/2/layout/IconVerticalSolidList"/>
    <dgm:cxn modelId="{3986B495-22A9-4CD2-8931-DDB39504277A}" type="presParOf" srcId="{BB471CBD-4AAE-4596-9BA0-4B4B250A3340}" destId="{6AE58D21-4B67-4DE4-A143-55BAA19B4288}" srcOrd="1" destOrd="0" presId="urn:microsoft.com/office/officeart/2018/2/layout/IconVerticalSolidList"/>
    <dgm:cxn modelId="{064AF9AB-995C-493E-B0CA-38F0E6C24E1E}" type="presParOf" srcId="{BB471CBD-4AAE-4596-9BA0-4B4B250A3340}" destId="{0016C5EF-2A60-4FE3-B97A-B661517A3A74}" srcOrd="2" destOrd="0" presId="urn:microsoft.com/office/officeart/2018/2/layout/IconVerticalSolidList"/>
    <dgm:cxn modelId="{C930AFA9-7E50-454A-A562-675A24CF7915}" type="presParOf" srcId="{BB471CBD-4AAE-4596-9BA0-4B4B250A3340}" destId="{4FD0B466-7983-4EAA-8D17-667F2AC5A169}" srcOrd="3" destOrd="0" presId="urn:microsoft.com/office/officeart/2018/2/layout/IconVerticalSolidList"/>
    <dgm:cxn modelId="{AB1F353E-80CD-48DD-BEAE-30EC9222E43B}" type="presParOf" srcId="{97C46907-9BDC-40DE-8C46-A1F8D12A9EFE}" destId="{F2B0A468-2197-4238-8BBD-66A5925F2FBE}" srcOrd="1" destOrd="0" presId="urn:microsoft.com/office/officeart/2018/2/layout/IconVerticalSolidList"/>
    <dgm:cxn modelId="{DB895714-7FEF-4C29-AAE5-FE097248E18E}" type="presParOf" srcId="{97C46907-9BDC-40DE-8C46-A1F8D12A9EFE}" destId="{483677DC-865D-4FC0-85F8-96B15032AAA4}" srcOrd="2" destOrd="0" presId="urn:microsoft.com/office/officeart/2018/2/layout/IconVerticalSolidList"/>
    <dgm:cxn modelId="{CD8168B6-E98D-4144-B4DC-390C73C001B1}" type="presParOf" srcId="{483677DC-865D-4FC0-85F8-96B15032AAA4}" destId="{1ACB1459-2F6E-49C9-9408-16A71FCF63D6}" srcOrd="0" destOrd="0" presId="urn:microsoft.com/office/officeart/2018/2/layout/IconVerticalSolidList"/>
    <dgm:cxn modelId="{9A602509-123B-4B89-B64F-6EFCEB05C694}" type="presParOf" srcId="{483677DC-865D-4FC0-85F8-96B15032AAA4}" destId="{26DD0794-C5F0-48A9-935B-F4784D6227D9}" srcOrd="1" destOrd="0" presId="urn:microsoft.com/office/officeart/2018/2/layout/IconVerticalSolidList"/>
    <dgm:cxn modelId="{958D6E0F-283D-4F6A-8E68-AC59D68620B2}" type="presParOf" srcId="{483677DC-865D-4FC0-85F8-96B15032AAA4}" destId="{261B2E0F-988B-4048-BE6D-638BBC44A92F}" srcOrd="2" destOrd="0" presId="urn:microsoft.com/office/officeart/2018/2/layout/IconVerticalSolidList"/>
    <dgm:cxn modelId="{7917C207-7781-437A-BF88-E2252AA3C8D9}" type="presParOf" srcId="{483677DC-865D-4FC0-85F8-96B15032AAA4}" destId="{D06FF83B-9D54-4B65-86A2-F26773992124}" srcOrd="3" destOrd="0" presId="urn:microsoft.com/office/officeart/2018/2/layout/IconVerticalSolidList"/>
    <dgm:cxn modelId="{BCFD3C09-B227-4361-9E5C-E4F7EA38B3F5}" type="presParOf" srcId="{97C46907-9BDC-40DE-8C46-A1F8D12A9EFE}" destId="{3A3EB170-6760-430F-9C12-7784CA9BFAAF}" srcOrd="3" destOrd="0" presId="urn:microsoft.com/office/officeart/2018/2/layout/IconVerticalSolidList"/>
    <dgm:cxn modelId="{EFFB0687-9BEE-42C8-B137-654A5C4A4C32}" type="presParOf" srcId="{97C46907-9BDC-40DE-8C46-A1F8D12A9EFE}" destId="{FC57116D-DE8A-40A7-962B-CB712BC93AF7}" srcOrd="4" destOrd="0" presId="urn:microsoft.com/office/officeart/2018/2/layout/IconVerticalSolidList"/>
    <dgm:cxn modelId="{14B2B33C-7FC2-430B-BB45-43D9EA568F1B}" type="presParOf" srcId="{FC57116D-DE8A-40A7-962B-CB712BC93AF7}" destId="{9C6EB0A8-31F0-40E3-9384-17076794391C}" srcOrd="0" destOrd="0" presId="urn:microsoft.com/office/officeart/2018/2/layout/IconVerticalSolidList"/>
    <dgm:cxn modelId="{667A1498-A628-4E93-A2E1-1408E63A2612}" type="presParOf" srcId="{FC57116D-DE8A-40A7-962B-CB712BC93AF7}" destId="{A2C5666B-6F8B-4553-90AB-9D3DE5FC88FB}" srcOrd="1" destOrd="0" presId="urn:microsoft.com/office/officeart/2018/2/layout/IconVerticalSolidList"/>
    <dgm:cxn modelId="{F551F88B-B6F6-4119-92BB-33FEDAE7A656}" type="presParOf" srcId="{FC57116D-DE8A-40A7-962B-CB712BC93AF7}" destId="{43FBC4B3-412C-47CF-8242-F28AC4B034B2}" srcOrd="2" destOrd="0" presId="urn:microsoft.com/office/officeart/2018/2/layout/IconVerticalSolidList"/>
    <dgm:cxn modelId="{257012A9-C109-4ADD-BDBA-57DF99253B46}" type="presParOf" srcId="{FC57116D-DE8A-40A7-962B-CB712BC93AF7}" destId="{4952019D-5887-41D5-BE6C-9D801AA04FFF}" srcOrd="3" destOrd="0" presId="urn:microsoft.com/office/officeart/2018/2/layout/IconVerticalSolidList"/>
    <dgm:cxn modelId="{20214569-8FF8-4653-9B6D-FA7695C38EFD}" type="presParOf" srcId="{97C46907-9BDC-40DE-8C46-A1F8D12A9EFE}" destId="{053B1326-4B46-45D2-9CD1-C8E39FF9E4E8}" srcOrd="5" destOrd="0" presId="urn:microsoft.com/office/officeart/2018/2/layout/IconVerticalSolidList"/>
    <dgm:cxn modelId="{6EEC916D-8713-4004-93AD-A222A6594B84}" type="presParOf" srcId="{97C46907-9BDC-40DE-8C46-A1F8D12A9EFE}" destId="{9A486BEB-DC8C-41B4-B7EC-CEA1A28415CB}" srcOrd="6" destOrd="0" presId="urn:microsoft.com/office/officeart/2018/2/layout/IconVerticalSolidList"/>
    <dgm:cxn modelId="{C43CCEE6-81E0-43FB-B2ED-C3779052C2AA}" type="presParOf" srcId="{9A486BEB-DC8C-41B4-B7EC-CEA1A28415CB}" destId="{A00039E1-9554-4E58-B356-D8AD7A1E51E1}" srcOrd="0" destOrd="0" presId="urn:microsoft.com/office/officeart/2018/2/layout/IconVerticalSolidList"/>
    <dgm:cxn modelId="{1B08A70D-0D48-42DE-83A0-17B6E4A8441A}" type="presParOf" srcId="{9A486BEB-DC8C-41B4-B7EC-CEA1A28415CB}" destId="{254BAF3F-71E8-4621-9EA7-1AEA3BCCB234}" srcOrd="1" destOrd="0" presId="urn:microsoft.com/office/officeart/2018/2/layout/IconVerticalSolidList"/>
    <dgm:cxn modelId="{3FE4DA22-EBF9-46D7-A546-FCAF455EAEE5}" type="presParOf" srcId="{9A486BEB-DC8C-41B4-B7EC-CEA1A28415CB}" destId="{48675B6C-3CD0-48D7-81D1-24CF0DF55FC2}" srcOrd="2" destOrd="0" presId="urn:microsoft.com/office/officeart/2018/2/layout/IconVerticalSolidList"/>
    <dgm:cxn modelId="{745E919F-A2EF-40DB-83BA-C2CF5B8674BC}" type="presParOf" srcId="{9A486BEB-DC8C-41B4-B7EC-CEA1A28415CB}" destId="{CB8621C6-0E45-4224-A55A-C6D0F9BB2C6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FFF86D-C54F-4777-B889-22D258DD704D}"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3B3C18CF-B2C8-4E93-93B8-9A7D23B7B7F9}">
      <dgm:prSet/>
      <dgm:spPr/>
      <dgm:t>
        <a:bodyPr/>
        <a:lstStyle/>
        <a:p>
          <a:r>
            <a:rPr lang="en-US"/>
            <a:t>Loss of skin’s barrier function leads to fluid loss and massive fluid shifts.</a:t>
          </a:r>
        </a:p>
      </dgm:t>
    </dgm:pt>
    <dgm:pt modelId="{A9E3BAEA-79E9-490E-ADF4-8C266703A1F8}" type="parTrans" cxnId="{43C5F424-5E61-48D4-AEFB-D2693AC7A8D0}">
      <dgm:prSet/>
      <dgm:spPr/>
      <dgm:t>
        <a:bodyPr/>
        <a:lstStyle/>
        <a:p>
          <a:endParaRPr lang="en-US"/>
        </a:p>
      </dgm:t>
    </dgm:pt>
    <dgm:pt modelId="{2C0DD509-8CD5-4B35-B24A-8BFB4438283B}" type="sibTrans" cxnId="{43C5F424-5E61-48D4-AEFB-D2693AC7A8D0}">
      <dgm:prSet/>
      <dgm:spPr/>
      <dgm:t>
        <a:bodyPr/>
        <a:lstStyle/>
        <a:p>
          <a:endParaRPr lang="en-US"/>
        </a:p>
      </dgm:t>
    </dgm:pt>
    <dgm:pt modelId="{C90D8B8C-A1B5-4B90-9E8D-5B3ACDDE0632}">
      <dgm:prSet/>
      <dgm:spPr/>
      <dgm:t>
        <a:bodyPr/>
        <a:lstStyle/>
        <a:p>
          <a:r>
            <a:rPr lang="en-US"/>
            <a:t>Injured tissues release vasoactive mediators with secondary interstitial edema, hypoproteinemia, fluid shifts, and organ dysfunction.</a:t>
          </a:r>
        </a:p>
      </dgm:t>
    </dgm:pt>
    <dgm:pt modelId="{93C1D2A4-0C16-4FA5-806D-77A296D31A51}" type="parTrans" cxnId="{17574D99-DD90-4A1E-918D-51AF437FCBA1}">
      <dgm:prSet/>
      <dgm:spPr/>
      <dgm:t>
        <a:bodyPr/>
        <a:lstStyle/>
        <a:p>
          <a:endParaRPr lang="en-US"/>
        </a:p>
      </dgm:t>
    </dgm:pt>
    <dgm:pt modelId="{CAEA679A-8EFC-49E0-9C74-EC54AC329466}" type="sibTrans" cxnId="{17574D99-DD90-4A1E-918D-51AF437FCBA1}">
      <dgm:prSet/>
      <dgm:spPr/>
      <dgm:t>
        <a:bodyPr/>
        <a:lstStyle/>
        <a:p>
          <a:endParaRPr lang="en-US"/>
        </a:p>
      </dgm:t>
    </dgm:pt>
    <dgm:pt modelId="{5441050E-FF79-494D-A1D0-E7AB5C76AC51}">
      <dgm:prSet/>
      <dgm:spPr/>
      <dgm:t>
        <a:bodyPr/>
        <a:lstStyle/>
        <a:p>
          <a:r>
            <a:rPr lang="en-US"/>
            <a:t>Bacterial translocation</a:t>
          </a:r>
        </a:p>
      </dgm:t>
    </dgm:pt>
    <dgm:pt modelId="{33B0C302-D6B3-445D-AF4F-099090934D0E}" type="parTrans" cxnId="{79393CAF-8D11-4A3F-BEC6-ADC73DA1E134}">
      <dgm:prSet/>
      <dgm:spPr/>
      <dgm:t>
        <a:bodyPr/>
        <a:lstStyle/>
        <a:p>
          <a:endParaRPr lang="en-US"/>
        </a:p>
      </dgm:t>
    </dgm:pt>
    <dgm:pt modelId="{F6E7D532-0FBD-4B88-B341-7A96AE995234}" type="sibTrans" cxnId="{79393CAF-8D11-4A3F-BEC6-ADC73DA1E134}">
      <dgm:prSet/>
      <dgm:spPr/>
      <dgm:t>
        <a:bodyPr/>
        <a:lstStyle/>
        <a:p>
          <a:endParaRPr lang="en-US"/>
        </a:p>
      </dgm:t>
    </dgm:pt>
    <dgm:pt modelId="{4C55DFA5-222E-4EAA-AF51-445529D2DB11}">
      <dgm:prSet/>
      <dgm:spPr/>
      <dgm:t>
        <a:bodyPr/>
        <a:lstStyle/>
        <a:p>
          <a:r>
            <a:rPr lang="en-US"/>
            <a:t>Immune function: Hypermetabolic state</a:t>
          </a:r>
        </a:p>
      </dgm:t>
    </dgm:pt>
    <dgm:pt modelId="{38675647-1E38-4521-A288-F725CF697676}" type="parTrans" cxnId="{9AFADD86-8D50-4240-A71D-B5914907B34D}">
      <dgm:prSet/>
      <dgm:spPr/>
      <dgm:t>
        <a:bodyPr/>
        <a:lstStyle/>
        <a:p>
          <a:endParaRPr lang="en-US"/>
        </a:p>
      </dgm:t>
    </dgm:pt>
    <dgm:pt modelId="{FDE82775-93C9-43A2-90A5-C11736549A66}" type="sibTrans" cxnId="{9AFADD86-8D50-4240-A71D-B5914907B34D}">
      <dgm:prSet/>
      <dgm:spPr/>
      <dgm:t>
        <a:bodyPr/>
        <a:lstStyle/>
        <a:p>
          <a:endParaRPr lang="en-US"/>
        </a:p>
      </dgm:t>
    </dgm:pt>
    <dgm:pt modelId="{A7ECB2E0-01B4-4ECD-8C3A-693E7E2D558D}" type="pres">
      <dgm:prSet presAssocID="{86FFF86D-C54F-4777-B889-22D258DD704D}" presName="outerComposite" presStyleCnt="0">
        <dgm:presLayoutVars>
          <dgm:chMax val="5"/>
          <dgm:dir/>
          <dgm:resizeHandles val="exact"/>
        </dgm:presLayoutVars>
      </dgm:prSet>
      <dgm:spPr/>
    </dgm:pt>
    <dgm:pt modelId="{81C07010-2644-4D0E-839E-6F33A05CF8A5}" type="pres">
      <dgm:prSet presAssocID="{86FFF86D-C54F-4777-B889-22D258DD704D}" presName="dummyMaxCanvas" presStyleCnt="0">
        <dgm:presLayoutVars/>
      </dgm:prSet>
      <dgm:spPr/>
    </dgm:pt>
    <dgm:pt modelId="{052B27AC-169C-47B8-8D44-6F29D72C5479}" type="pres">
      <dgm:prSet presAssocID="{86FFF86D-C54F-4777-B889-22D258DD704D}" presName="FourNodes_1" presStyleLbl="node1" presStyleIdx="0" presStyleCnt="4">
        <dgm:presLayoutVars>
          <dgm:bulletEnabled val="1"/>
        </dgm:presLayoutVars>
      </dgm:prSet>
      <dgm:spPr/>
    </dgm:pt>
    <dgm:pt modelId="{868B161E-CCC6-4411-A1C3-DA30F2F89933}" type="pres">
      <dgm:prSet presAssocID="{86FFF86D-C54F-4777-B889-22D258DD704D}" presName="FourNodes_2" presStyleLbl="node1" presStyleIdx="1" presStyleCnt="4">
        <dgm:presLayoutVars>
          <dgm:bulletEnabled val="1"/>
        </dgm:presLayoutVars>
      </dgm:prSet>
      <dgm:spPr/>
    </dgm:pt>
    <dgm:pt modelId="{D3A07908-9A14-4060-BC6F-F70FF67ECCC3}" type="pres">
      <dgm:prSet presAssocID="{86FFF86D-C54F-4777-B889-22D258DD704D}" presName="FourNodes_3" presStyleLbl="node1" presStyleIdx="2" presStyleCnt="4">
        <dgm:presLayoutVars>
          <dgm:bulletEnabled val="1"/>
        </dgm:presLayoutVars>
      </dgm:prSet>
      <dgm:spPr/>
    </dgm:pt>
    <dgm:pt modelId="{64C12417-5315-4068-A9F0-F00E6146820E}" type="pres">
      <dgm:prSet presAssocID="{86FFF86D-C54F-4777-B889-22D258DD704D}" presName="FourNodes_4" presStyleLbl="node1" presStyleIdx="3" presStyleCnt="4">
        <dgm:presLayoutVars>
          <dgm:bulletEnabled val="1"/>
        </dgm:presLayoutVars>
      </dgm:prSet>
      <dgm:spPr/>
    </dgm:pt>
    <dgm:pt modelId="{130FB5A9-BAFF-49C9-942F-74F03B13ED77}" type="pres">
      <dgm:prSet presAssocID="{86FFF86D-C54F-4777-B889-22D258DD704D}" presName="FourConn_1-2" presStyleLbl="fgAccFollowNode1" presStyleIdx="0" presStyleCnt="3">
        <dgm:presLayoutVars>
          <dgm:bulletEnabled val="1"/>
        </dgm:presLayoutVars>
      </dgm:prSet>
      <dgm:spPr/>
    </dgm:pt>
    <dgm:pt modelId="{91C7EE29-C5D4-473F-94D0-6D25F086EB7A}" type="pres">
      <dgm:prSet presAssocID="{86FFF86D-C54F-4777-B889-22D258DD704D}" presName="FourConn_2-3" presStyleLbl="fgAccFollowNode1" presStyleIdx="1" presStyleCnt="3">
        <dgm:presLayoutVars>
          <dgm:bulletEnabled val="1"/>
        </dgm:presLayoutVars>
      </dgm:prSet>
      <dgm:spPr/>
    </dgm:pt>
    <dgm:pt modelId="{A6035C73-BF62-49A6-924A-58F6A513B694}" type="pres">
      <dgm:prSet presAssocID="{86FFF86D-C54F-4777-B889-22D258DD704D}" presName="FourConn_3-4" presStyleLbl="fgAccFollowNode1" presStyleIdx="2" presStyleCnt="3">
        <dgm:presLayoutVars>
          <dgm:bulletEnabled val="1"/>
        </dgm:presLayoutVars>
      </dgm:prSet>
      <dgm:spPr/>
    </dgm:pt>
    <dgm:pt modelId="{8FA4372F-5463-422C-A662-C813A85BECDE}" type="pres">
      <dgm:prSet presAssocID="{86FFF86D-C54F-4777-B889-22D258DD704D}" presName="FourNodes_1_text" presStyleLbl="node1" presStyleIdx="3" presStyleCnt="4">
        <dgm:presLayoutVars>
          <dgm:bulletEnabled val="1"/>
        </dgm:presLayoutVars>
      </dgm:prSet>
      <dgm:spPr/>
    </dgm:pt>
    <dgm:pt modelId="{0598F627-28D4-4788-9903-DE468CF7E9ED}" type="pres">
      <dgm:prSet presAssocID="{86FFF86D-C54F-4777-B889-22D258DD704D}" presName="FourNodes_2_text" presStyleLbl="node1" presStyleIdx="3" presStyleCnt="4">
        <dgm:presLayoutVars>
          <dgm:bulletEnabled val="1"/>
        </dgm:presLayoutVars>
      </dgm:prSet>
      <dgm:spPr/>
    </dgm:pt>
    <dgm:pt modelId="{C6EBF29D-A917-40C6-9200-B4621215E639}" type="pres">
      <dgm:prSet presAssocID="{86FFF86D-C54F-4777-B889-22D258DD704D}" presName="FourNodes_3_text" presStyleLbl="node1" presStyleIdx="3" presStyleCnt="4">
        <dgm:presLayoutVars>
          <dgm:bulletEnabled val="1"/>
        </dgm:presLayoutVars>
      </dgm:prSet>
      <dgm:spPr/>
    </dgm:pt>
    <dgm:pt modelId="{21D8415F-D3BE-49FC-9517-A2E3293E9981}" type="pres">
      <dgm:prSet presAssocID="{86FFF86D-C54F-4777-B889-22D258DD704D}" presName="FourNodes_4_text" presStyleLbl="node1" presStyleIdx="3" presStyleCnt="4">
        <dgm:presLayoutVars>
          <dgm:bulletEnabled val="1"/>
        </dgm:presLayoutVars>
      </dgm:prSet>
      <dgm:spPr/>
    </dgm:pt>
  </dgm:ptLst>
  <dgm:cxnLst>
    <dgm:cxn modelId="{8C50AE01-F4C5-48C5-8144-A3ABF0F50247}" type="presOf" srcId="{3B3C18CF-B2C8-4E93-93B8-9A7D23B7B7F9}" destId="{8FA4372F-5463-422C-A662-C813A85BECDE}" srcOrd="1" destOrd="0" presId="urn:microsoft.com/office/officeart/2005/8/layout/vProcess5"/>
    <dgm:cxn modelId="{DA2B0A03-313D-47A4-BFA9-8F39CE238D5F}" type="presOf" srcId="{86FFF86D-C54F-4777-B889-22D258DD704D}" destId="{A7ECB2E0-01B4-4ECD-8C3A-693E7E2D558D}" srcOrd="0" destOrd="0" presId="urn:microsoft.com/office/officeart/2005/8/layout/vProcess5"/>
    <dgm:cxn modelId="{BD360008-9743-48CA-A188-642C95B33A27}" type="presOf" srcId="{4C55DFA5-222E-4EAA-AF51-445529D2DB11}" destId="{21D8415F-D3BE-49FC-9517-A2E3293E9981}" srcOrd="1" destOrd="0" presId="urn:microsoft.com/office/officeart/2005/8/layout/vProcess5"/>
    <dgm:cxn modelId="{56E28818-023E-4EDE-B7C3-A52C89D820D7}" type="presOf" srcId="{F6E7D532-0FBD-4B88-B341-7A96AE995234}" destId="{A6035C73-BF62-49A6-924A-58F6A513B694}" srcOrd="0" destOrd="0" presId="urn:microsoft.com/office/officeart/2005/8/layout/vProcess5"/>
    <dgm:cxn modelId="{5CDE041C-4C2A-4047-B616-FA22BFFE4D29}" type="presOf" srcId="{5441050E-FF79-494D-A1D0-E7AB5C76AC51}" destId="{C6EBF29D-A917-40C6-9200-B4621215E639}" srcOrd="1" destOrd="0" presId="urn:microsoft.com/office/officeart/2005/8/layout/vProcess5"/>
    <dgm:cxn modelId="{43C5F424-5E61-48D4-AEFB-D2693AC7A8D0}" srcId="{86FFF86D-C54F-4777-B889-22D258DD704D}" destId="{3B3C18CF-B2C8-4E93-93B8-9A7D23B7B7F9}" srcOrd="0" destOrd="0" parTransId="{A9E3BAEA-79E9-490E-ADF4-8C266703A1F8}" sibTransId="{2C0DD509-8CD5-4B35-B24A-8BFB4438283B}"/>
    <dgm:cxn modelId="{76507E25-2132-4383-AA44-278C25B6A24E}" type="presOf" srcId="{4C55DFA5-222E-4EAA-AF51-445529D2DB11}" destId="{64C12417-5315-4068-A9F0-F00E6146820E}" srcOrd="0" destOrd="0" presId="urn:microsoft.com/office/officeart/2005/8/layout/vProcess5"/>
    <dgm:cxn modelId="{71E1BD37-E9E3-4767-8A32-F3D32ADFCF42}" type="presOf" srcId="{5441050E-FF79-494D-A1D0-E7AB5C76AC51}" destId="{D3A07908-9A14-4060-BC6F-F70FF67ECCC3}" srcOrd="0" destOrd="0" presId="urn:microsoft.com/office/officeart/2005/8/layout/vProcess5"/>
    <dgm:cxn modelId="{74791854-8071-4010-B4B4-1CFB99404FF7}" type="presOf" srcId="{3B3C18CF-B2C8-4E93-93B8-9A7D23B7B7F9}" destId="{052B27AC-169C-47B8-8D44-6F29D72C5479}" srcOrd="0" destOrd="0" presId="urn:microsoft.com/office/officeart/2005/8/layout/vProcess5"/>
    <dgm:cxn modelId="{9AFADD86-8D50-4240-A71D-B5914907B34D}" srcId="{86FFF86D-C54F-4777-B889-22D258DD704D}" destId="{4C55DFA5-222E-4EAA-AF51-445529D2DB11}" srcOrd="3" destOrd="0" parTransId="{38675647-1E38-4521-A288-F725CF697676}" sibTransId="{FDE82775-93C9-43A2-90A5-C11736549A66}"/>
    <dgm:cxn modelId="{562A1088-1C3E-4A4A-88C2-A4BC34D0012B}" type="presOf" srcId="{C90D8B8C-A1B5-4B90-9E8D-5B3ACDDE0632}" destId="{868B161E-CCC6-4411-A1C3-DA30F2F89933}" srcOrd="0" destOrd="0" presId="urn:microsoft.com/office/officeart/2005/8/layout/vProcess5"/>
    <dgm:cxn modelId="{17574D99-DD90-4A1E-918D-51AF437FCBA1}" srcId="{86FFF86D-C54F-4777-B889-22D258DD704D}" destId="{C90D8B8C-A1B5-4B90-9E8D-5B3ACDDE0632}" srcOrd="1" destOrd="0" parTransId="{93C1D2A4-0C16-4FA5-806D-77A296D31A51}" sibTransId="{CAEA679A-8EFC-49E0-9C74-EC54AC329466}"/>
    <dgm:cxn modelId="{79393CAF-8D11-4A3F-BEC6-ADC73DA1E134}" srcId="{86FFF86D-C54F-4777-B889-22D258DD704D}" destId="{5441050E-FF79-494D-A1D0-E7AB5C76AC51}" srcOrd="2" destOrd="0" parTransId="{33B0C302-D6B3-445D-AF4F-099090934D0E}" sibTransId="{F6E7D532-0FBD-4B88-B341-7A96AE995234}"/>
    <dgm:cxn modelId="{451ECBBA-77F3-4A24-9504-015C98EE6D30}" type="presOf" srcId="{2C0DD509-8CD5-4B35-B24A-8BFB4438283B}" destId="{130FB5A9-BAFF-49C9-942F-74F03B13ED77}" srcOrd="0" destOrd="0" presId="urn:microsoft.com/office/officeart/2005/8/layout/vProcess5"/>
    <dgm:cxn modelId="{701779BC-6167-4394-929D-587FA03D9E22}" type="presOf" srcId="{CAEA679A-8EFC-49E0-9C74-EC54AC329466}" destId="{91C7EE29-C5D4-473F-94D0-6D25F086EB7A}" srcOrd="0" destOrd="0" presId="urn:microsoft.com/office/officeart/2005/8/layout/vProcess5"/>
    <dgm:cxn modelId="{6FEAC0FC-0657-4EF7-80D4-0AEE71C5BA1F}" type="presOf" srcId="{C90D8B8C-A1B5-4B90-9E8D-5B3ACDDE0632}" destId="{0598F627-28D4-4788-9903-DE468CF7E9ED}" srcOrd="1" destOrd="0" presId="urn:microsoft.com/office/officeart/2005/8/layout/vProcess5"/>
    <dgm:cxn modelId="{C99DAB30-63CD-4BAB-8AC4-815C77E707B0}" type="presParOf" srcId="{A7ECB2E0-01B4-4ECD-8C3A-693E7E2D558D}" destId="{81C07010-2644-4D0E-839E-6F33A05CF8A5}" srcOrd="0" destOrd="0" presId="urn:microsoft.com/office/officeart/2005/8/layout/vProcess5"/>
    <dgm:cxn modelId="{D2C90938-05DD-4308-BBFD-5672BB37B954}" type="presParOf" srcId="{A7ECB2E0-01B4-4ECD-8C3A-693E7E2D558D}" destId="{052B27AC-169C-47B8-8D44-6F29D72C5479}" srcOrd="1" destOrd="0" presId="urn:microsoft.com/office/officeart/2005/8/layout/vProcess5"/>
    <dgm:cxn modelId="{E6F8EB81-7C49-4AA7-9EF5-AB14B9746C5F}" type="presParOf" srcId="{A7ECB2E0-01B4-4ECD-8C3A-693E7E2D558D}" destId="{868B161E-CCC6-4411-A1C3-DA30F2F89933}" srcOrd="2" destOrd="0" presId="urn:microsoft.com/office/officeart/2005/8/layout/vProcess5"/>
    <dgm:cxn modelId="{86490691-C926-42BA-BB51-1FCC3A6209ED}" type="presParOf" srcId="{A7ECB2E0-01B4-4ECD-8C3A-693E7E2D558D}" destId="{D3A07908-9A14-4060-BC6F-F70FF67ECCC3}" srcOrd="3" destOrd="0" presId="urn:microsoft.com/office/officeart/2005/8/layout/vProcess5"/>
    <dgm:cxn modelId="{09725EB7-447B-4835-81B3-269C720D847B}" type="presParOf" srcId="{A7ECB2E0-01B4-4ECD-8C3A-693E7E2D558D}" destId="{64C12417-5315-4068-A9F0-F00E6146820E}" srcOrd="4" destOrd="0" presId="urn:microsoft.com/office/officeart/2005/8/layout/vProcess5"/>
    <dgm:cxn modelId="{56F5E2D8-24B3-49B0-8181-8C6CC6805A03}" type="presParOf" srcId="{A7ECB2E0-01B4-4ECD-8C3A-693E7E2D558D}" destId="{130FB5A9-BAFF-49C9-942F-74F03B13ED77}" srcOrd="5" destOrd="0" presId="urn:microsoft.com/office/officeart/2005/8/layout/vProcess5"/>
    <dgm:cxn modelId="{7EC25730-66D2-4992-816E-35489F08A399}" type="presParOf" srcId="{A7ECB2E0-01B4-4ECD-8C3A-693E7E2D558D}" destId="{91C7EE29-C5D4-473F-94D0-6D25F086EB7A}" srcOrd="6" destOrd="0" presId="urn:microsoft.com/office/officeart/2005/8/layout/vProcess5"/>
    <dgm:cxn modelId="{4F59AD8B-17B0-41BE-9FEC-3E74CEEC4907}" type="presParOf" srcId="{A7ECB2E0-01B4-4ECD-8C3A-693E7E2D558D}" destId="{A6035C73-BF62-49A6-924A-58F6A513B694}" srcOrd="7" destOrd="0" presId="urn:microsoft.com/office/officeart/2005/8/layout/vProcess5"/>
    <dgm:cxn modelId="{50EF3CF0-8A63-49EA-957D-F14F995BABDF}" type="presParOf" srcId="{A7ECB2E0-01B4-4ECD-8C3A-693E7E2D558D}" destId="{8FA4372F-5463-422C-A662-C813A85BECDE}" srcOrd="8" destOrd="0" presId="urn:microsoft.com/office/officeart/2005/8/layout/vProcess5"/>
    <dgm:cxn modelId="{67E82C18-1404-4F1F-BD1B-A78698721ED9}" type="presParOf" srcId="{A7ECB2E0-01B4-4ECD-8C3A-693E7E2D558D}" destId="{0598F627-28D4-4788-9903-DE468CF7E9ED}" srcOrd="9" destOrd="0" presId="urn:microsoft.com/office/officeart/2005/8/layout/vProcess5"/>
    <dgm:cxn modelId="{E0CCE066-5462-4102-BD79-ADDB214B4277}" type="presParOf" srcId="{A7ECB2E0-01B4-4ECD-8C3A-693E7E2D558D}" destId="{C6EBF29D-A917-40C6-9200-B4621215E639}" srcOrd="10" destOrd="0" presId="urn:microsoft.com/office/officeart/2005/8/layout/vProcess5"/>
    <dgm:cxn modelId="{0E96B847-9CCF-4BA9-8DBA-42C61817DFE1}" type="presParOf" srcId="{A7ECB2E0-01B4-4ECD-8C3A-693E7E2D558D}" destId="{21D8415F-D3BE-49FC-9517-A2E3293E998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7DDCD4-5CF7-48CD-892D-802655A3245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923DFEE-C460-471B-AAB3-E30EFF8AD422}">
      <dgm:prSet/>
      <dgm:spPr/>
      <dgm:t>
        <a:bodyPr/>
        <a:lstStyle/>
        <a:p>
          <a:r>
            <a:rPr lang="en-US" b="1" u="sng" dirty="0">
              <a:uFillTx/>
            </a:rPr>
            <a:t>Autograft</a:t>
          </a:r>
          <a:r>
            <a:rPr lang="en-US" dirty="0"/>
            <a:t>: It is tissue transfer from one location to another on the same patient.</a:t>
          </a:r>
        </a:p>
      </dgm:t>
    </dgm:pt>
    <dgm:pt modelId="{0A69B275-FEDF-4D64-A739-E9E199C4F1BD}" type="parTrans" cxnId="{8E0F248B-CE40-461F-835A-5EFB68A71143}">
      <dgm:prSet/>
      <dgm:spPr/>
      <dgm:t>
        <a:bodyPr/>
        <a:lstStyle/>
        <a:p>
          <a:endParaRPr lang="en-US"/>
        </a:p>
      </dgm:t>
    </dgm:pt>
    <dgm:pt modelId="{B27A13B9-D52F-46E7-8BD1-E2A1081AF3E3}" type="sibTrans" cxnId="{8E0F248B-CE40-461F-835A-5EFB68A71143}">
      <dgm:prSet/>
      <dgm:spPr/>
      <dgm:t>
        <a:bodyPr/>
        <a:lstStyle/>
        <a:p>
          <a:endParaRPr lang="en-US"/>
        </a:p>
      </dgm:t>
    </dgm:pt>
    <dgm:pt modelId="{15F0AC25-4160-447D-8E9D-106D593F6C69}">
      <dgm:prSet/>
      <dgm:spPr/>
      <dgm:t>
        <a:bodyPr/>
        <a:lstStyle/>
        <a:p>
          <a:r>
            <a:rPr lang="en-US" b="1" u="sng" dirty="0">
              <a:uFillTx/>
            </a:rPr>
            <a:t>Isograft</a:t>
          </a:r>
          <a:r>
            <a:rPr lang="en-US" dirty="0"/>
            <a:t>: Tissue transfer between two genetically identical individuals : monozygotic</a:t>
          </a:r>
        </a:p>
      </dgm:t>
    </dgm:pt>
    <dgm:pt modelId="{697A2E81-76C8-4BBD-BBE4-09D12B2F3B7A}" type="parTrans" cxnId="{A3676CD4-FB2A-4BC5-B349-7C4F2C4870E9}">
      <dgm:prSet/>
      <dgm:spPr/>
      <dgm:t>
        <a:bodyPr/>
        <a:lstStyle/>
        <a:p>
          <a:endParaRPr lang="en-US"/>
        </a:p>
      </dgm:t>
    </dgm:pt>
    <dgm:pt modelId="{882D31B8-30D5-4094-BD5C-2CF22C284ED4}" type="sibTrans" cxnId="{A3676CD4-FB2A-4BC5-B349-7C4F2C4870E9}">
      <dgm:prSet/>
      <dgm:spPr/>
      <dgm:t>
        <a:bodyPr/>
        <a:lstStyle/>
        <a:p>
          <a:endParaRPr lang="en-US"/>
        </a:p>
      </dgm:t>
    </dgm:pt>
    <dgm:pt modelId="{E7471D32-106B-4385-9EFB-14A800226BE0}">
      <dgm:prSet/>
      <dgm:spPr/>
      <dgm:t>
        <a:bodyPr/>
        <a:lstStyle/>
        <a:p>
          <a:r>
            <a:rPr lang="en-US" dirty="0"/>
            <a:t>twins.</a:t>
          </a:r>
        </a:p>
      </dgm:t>
    </dgm:pt>
    <dgm:pt modelId="{009BB1A2-D5DF-4C2E-9C32-11F9A5963210}" type="parTrans" cxnId="{DAD30F2C-22BD-49E3-A6A4-985EE2064273}">
      <dgm:prSet/>
      <dgm:spPr/>
      <dgm:t>
        <a:bodyPr/>
        <a:lstStyle/>
        <a:p>
          <a:endParaRPr lang="en-US"/>
        </a:p>
      </dgm:t>
    </dgm:pt>
    <dgm:pt modelId="{5C6B943D-8CF7-4135-AC59-DE8C47654508}" type="sibTrans" cxnId="{DAD30F2C-22BD-49E3-A6A4-985EE2064273}">
      <dgm:prSet/>
      <dgm:spPr/>
      <dgm:t>
        <a:bodyPr/>
        <a:lstStyle/>
        <a:p>
          <a:endParaRPr lang="en-US"/>
        </a:p>
      </dgm:t>
    </dgm:pt>
    <dgm:pt modelId="{24DBA419-9194-4967-9785-0DC86611BBA8}">
      <dgm:prSet/>
      <dgm:spPr/>
      <dgm:t>
        <a:bodyPr/>
        <a:lstStyle/>
        <a:p>
          <a:r>
            <a:rPr lang="en-US" b="1" u="sng" dirty="0">
              <a:uFillTx/>
            </a:rPr>
            <a:t>Allograft</a:t>
          </a:r>
          <a:r>
            <a:rPr lang="en-US" b="1" dirty="0"/>
            <a:t> </a:t>
          </a:r>
          <a:r>
            <a:rPr lang="en-US" dirty="0"/>
            <a:t>(Homograft): Tissue transfer between two genetically different members, same species : kidney transplant.</a:t>
          </a:r>
        </a:p>
      </dgm:t>
    </dgm:pt>
    <dgm:pt modelId="{553FD929-0B0D-4671-B4D5-A65F596FC957}" type="parTrans" cxnId="{B3B32788-6CA9-4A73-BF9F-AE7DD9FC9B40}">
      <dgm:prSet/>
      <dgm:spPr/>
      <dgm:t>
        <a:bodyPr/>
        <a:lstStyle/>
        <a:p>
          <a:endParaRPr lang="en-US"/>
        </a:p>
      </dgm:t>
    </dgm:pt>
    <dgm:pt modelId="{A02030E7-A76F-4E16-B76A-71D067D0F78F}" type="sibTrans" cxnId="{B3B32788-6CA9-4A73-BF9F-AE7DD9FC9B40}">
      <dgm:prSet/>
      <dgm:spPr/>
      <dgm:t>
        <a:bodyPr/>
        <a:lstStyle/>
        <a:p>
          <a:endParaRPr lang="en-US"/>
        </a:p>
      </dgm:t>
    </dgm:pt>
    <dgm:pt modelId="{2670EDC1-26B5-42CA-A182-75F3826CB715}">
      <dgm:prSet/>
      <dgm:spPr/>
      <dgm:t>
        <a:bodyPr/>
        <a:lstStyle/>
        <a:p>
          <a:r>
            <a:rPr lang="en-US" b="1" u="sng" dirty="0">
              <a:uFillTx/>
            </a:rPr>
            <a:t>Xenograft</a:t>
          </a:r>
          <a:r>
            <a:rPr lang="en-US" b="1" dirty="0"/>
            <a:t> </a:t>
          </a:r>
          <a:r>
            <a:rPr lang="en-US" dirty="0"/>
            <a:t>(Heterograft): Tissue transfer from a donor of one species to a recipient of another species , The donor and recipient are of different species</a:t>
          </a:r>
        </a:p>
      </dgm:t>
    </dgm:pt>
    <dgm:pt modelId="{12D9613C-4991-4D41-9ECD-11957F0E133C}" type="parTrans" cxnId="{58D5BB90-1423-485D-8464-00C56E5DA490}">
      <dgm:prSet/>
      <dgm:spPr/>
      <dgm:t>
        <a:bodyPr/>
        <a:lstStyle/>
        <a:p>
          <a:endParaRPr lang="en-US"/>
        </a:p>
      </dgm:t>
    </dgm:pt>
    <dgm:pt modelId="{703337E6-3A7B-452E-B604-31B57460CF46}" type="sibTrans" cxnId="{58D5BB90-1423-485D-8464-00C56E5DA490}">
      <dgm:prSet/>
      <dgm:spPr/>
      <dgm:t>
        <a:bodyPr/>
        <a:lstStyle/>
        <a:p>
          <a:endParaRPr lang="en-US"/>
        </a:p>
      </dgm:t>
    </dgm:pt>
    <dgm:pt modelId="{C08CCD59-C642-4FEF-8E57-C4B73334B170}" type="pres">
      <dgm:prSet presAssocID="{827DDCD4-5CF7-48CD-892D-802655A32451}" presName="outerComposite" presStyleCnt="0">
        <dgm:presLayoutVars>
          <dgm:chMax val="5"/>
          <dgm:dir/>
          <dgm:resizeHandles val="exact"/>
        </dgm:presLayoutVars>
      </dgm:prSet>
      <dgm:spPr/>
    </dgm:pt>
    <dgm:pt modelId="{E09BF9B8-3105-4514-B01E-10B29D16EFA6}" type="pres">
      <dgm:prSet presAssocID="{827DDCD4-5CF7-48CD-892D-802655A32451}" presName="dummyMaxCanvas" presStyleCnt="0">
        <dgm:presLayoutVars/>
      </dgm:prSet>
      <dgm:spPr/>
    </dgm:pt>
    <dgm:pt modelId="{023C5C51-6C10-4FBB-B551-F0F1195B0723}" type="pres">
      <dgm:prSet presAssocID="{827DDCD4-5CF7-48CD-892D-802655A32451}" presName="ThreeNodes_1" presStyleLbl="node1" presStyleIdx="0" presStyleCnt="3" custScaleY="66758">
        <dgm:presLayoutVars>
          <dgm:bulletEnabled val="1"/>
        </dgm:presLayoutVars>
      </dgm:prSet>
      <dgm:spPr/>
    </dgm:pt>
    <dgm:pt modelId="{CAC58839-2140-4EE9-8F64-232A6258BD6B}" type="pres">
      <dgm:prSet presAssocID="{827DDCD4-5CF7-48CD-892D-802655A32451}" presName="ThreeNodes_2" presStyleLbl="node1" presStyleIdx="1" presStyleCnt="3" custLinFactNeighborX="-3440" custLinFactNeighborY="-25156">
        <dgm:presLayoutVars>
          <dgm:bulletEnabled val="1"/>
        </dgm:presLayoutVars>
      </dgm:prSet>
      <dgm:spPr/>
    </dgm:pt>
    <dgm:pt modelId="{1D6DC5C1-484C-4138-9F7E-370CE12062E0}" type="pres">
      <dgm:prSet presAssocID="{827DDCD4-5CF7-48CD-892D-802655A32451}" presName="ThreeNodes_3" presStyleLbl="node1" presStyleIdx="2" presStyleCnt="3" custScaleX="84756" custScaleY="170047">
        <dgm:presLayoutVars>
          <dgm:bulletEnabled val="1"/>
        </dgm:presLayoutVars>
      </dgm:prSet>
      <dgm:spPr/>
    </dgm:pt>
    <dgm:pt modelId="{8EF86BB7-3CB5-430C-9BB1-B758660D53E9}" type="pres">
      <dgm:prSet presAssocID="{827DDCD4-5CF7-48CD-892D-802655A32451}" presName="ThreeConn_1-2" presStyleLbl="fgAccFollowNode1" presStyleIdx="0" presStyleCnt="2">
        <dgm:presLayoutVars>
          <dgm:bulletEnabled val="1"/>
        </dgm:presLayoutVars>
      </dgm:prSet>
      <dgm:spPr/>
    </dgm:pt>
    <dgm:pt modelId="{B1FDE91B-5B4A-4D27-A6DA-D2C0F9ABC88A}" type="pres">
      <dgm:prSet presAssocID="{827DDCD4-5CF7-48CD-892D-802655A32451}" presName="ThreeConn_2-3" presStyleLbl="fgAccFollowNode1" presStyleIdx="1" presStyleCnt="2">
        <dgm:presLayoutVars>
          <dgm:bulletEnabled val="1"/>
        </dgm:presLayoutVars>
      </dgm:prSet>
      <dgm:spPr/>
    </dgm:pt>
    <dgm:pt modelId="{5988CFA2-18ED-49DF-9E17-AA99F0F6C128}" type="pres">
      <dgm:prSet presAssocID="{827DDCD4-5CF7-48CD-892D-802655A32451}" presName="ThreeNodes_1_text" presStyleLbl="node1" presStyleIdx="2" presStyleCnt="3">
        <dgm:presLayoutVars>
          <dgm:bulletEnabled val="1"/>
        </dgm:presLayoutVars>
      </dgm:prSet>
      <dgm:spPr/>
    </dgm:pt>
    <dgm:pt modelId="{CEEC11FB-F9A2-49BE-83DD-39D1012A5928}" type="pres">
      <dgm:prSet presAssocID="{827DDCD4-5CF7-48CD-892D-802655A32451}" presName="ThreeNodes_2_text" presStyleLbl="node1" presStyleIdx="2" presStyleCnt="3">
        <dgm:presLayoutVars>
          <dgm:bulletEnabled val="1"/>
        </dgm:presLayoutVars>
      </dgm:prSet>
      <dgm:spPr/>
    </dgm:pt>
    <dgm:pt modelId="{09965C1E-7BB5-442B-824C-0685DCFE0AD5}" type="pres">
      <dgm:prSet presAssocID="{827DDCD4-5CF7-48CD-892D-802655A32451}" presName="ThreeNodes_3_text" presStyleLbl="node1" presStyleIdx="2" presStyleCnt="3">
        <dgm:presLayoutVars>
          <dgm:bulletEnabled val="1"/>
        </dgm:presLayoutVars>
      </dgm:prSet>
      <dgm:spPr/>
    </dgm:pt>
  </dgm:ptLst>
  <dgm:cxnLst>
    <dgm:cxn modelId="{E067F906-9493-4B10-AA70-D98E976C1E94}" type="presOf" srcId="{24DBA419-9194-4967-9785-0DC86611BBA8}" destId="{1D6DC5C1-484C-4138-9F7E-370CE12062E0}" srcOrd="0" destOrd="1" presId="urn:microsoft.com/office/officeart/2005/8/layout/vProcess5"/>
    <dgm:cxn modelId="{1FEFBA08-2FC8-40FD-8B59-65EA36C881D0}" type="presOf" srcId="{15F0AC25-4160-447D-8E9D-106D593F6C69}" destId="{CEEC11FB-F9A2-49BE-83DD-39D1012A5928}" srcOrd="1" destOrd="0" presId="urn:microsoft.com/office/officeart/2005/8/layout/vProcess5"/>
    <dgm:cxn modelId="{A8299129-BAB5-4770-83DD-A4059B4CE89E}" type="presOf" srcId="{2670EDC1-26B5-42CA-A182-75F3826CB715}" destId="{1D6DC5C1-484C-4138-9F7E-370CE12062E0}" srcOrd="0" destOrd="2" presId="urn:microsoft.com/office/officeart/2005/8/layout/vProcess5"/>
    <dgm:cxn modelId="{DAD30F2C-22BD-49E3-A6A4-985EE2064273}" srcId="{827DDCD4-5CF7-48CD-892D-802655A32451}" destId="{E7471D32-106B-4385-9EFB-14A800226BE0}" srcOrd="2" destOrd="0" parTransId="{009BB1A2-D5DF-4C2E-9C32-11F9A5963210}" sibTransId="{5C6B943D-8CF7-4135-AC59-DE8C47654508}"/>
    <dgm:cxn modelId="{7E02F75B-C125-4CFA-87B7-296063F43989}" type="presOf" srcId="{8923DFEE-C460-471B-AAB3-E30EFF8AD422}" destId="{5988CFA2-18ED-49DF-9E17-AA99F0F6C128}" srcOrd="1" destOrd="0" presId="urn:microsoft.com/office/officeart/2005/8/layout/vProcess5"/>
    <dgm:cxn modelId="{460CB863-B23A-4620-80D0-FFBC6899D0F0}" type="presOf" srcId="{827DDCD4-5CF7-48CD-892D-802655A32451}" destId="{C08CCD59-C642-4FEF-8E57-C4B73334B170}" srcOrd="0" destOrd="0" presId="urn:microsoft.com/office/officeart/2005/8/layout/vProcess5"/>
    <dgm:cxn modelId="{8DB30E64-615A-4618-8075-B7CDAC8A91B1}" type="presOf" srcId="{E7471D32-106B-4385-9EFB-14A800226BE0}" destId="{1D6DC5C1-484C-4138-9F7E-370CE12062E0}" srcOrd="0" destOrd="0" presId="urn:microsoft.com/office/officeart/2005/8/layout/vProcess5"/>
    <dgm:cxn modelId="{65A8E847-218C-48A8-B0B1-0C2E9F53AE06}" type="presOf" srcId="{2670EDC1-26B5-42CA-A182-75F3826CB715}" destId="{09965C1E-7BB5-442B-824C-0685DCFE0AD5}" srcOrd="1" destOrd="2" presId="urn:microsoft.com/office/officeart/2005/8/layout/vProcess5"/>
    <dgm:cxn modelId="{520AC750-408D-4EC3-94BB-53443C82B1CB}" type="presOf" srcId="{E7471D32-106B-4385-9EFB-14A800226BE0}" destId="{09965C1E-7BB5-442B-824C-0685DCFE0AD5}" srcOrd="1" destOrd="0" presId="urn:microsoft.com/office/officeart/2005/8/layout/vProcess5"/>
    <dgm:cxn modelId="{B3B32788-6CA9-4A73-BF9F-AE7DD9FC9B40}" srcId="{E7471D32-106B-4385-9EFB-14A800226BE0}" destId="{24DBA419-9194-4967-9785-0DC86611BBA8}" srcOrd="0" destOrd="0" parTransId="{553FD929-0B0D-4671-B4D5-A65F596FC957}" sibTransId="{A02030E7-A76F-4E16-B76A-71D067D0F78F}"/>
    <dgm:cxn modelId="{8E0F248B-CE40-461F-835A-5EFB68A71143}" srcId="{827DDCD4-5CF7-48CD-892D-802655A32451}" destId="{8923DFEE-C460-471B-AAB3-E30EFF8AD422}" srcOrd="0" destOrd="0" parTransId="{0A69B275-FEDF-4D64-A739-E9E199C4F1BD}" sibTransId="{B27A13B9-D52F-46E7-8BD1-E2A1081AF3E3}"/>
    <dgm:cxn modelId="{58D5BB90-1423-485D-8464-00C56E5DA490}" srcId="{24DBA419-9194-4967-9785-0DC86611BBA8}" destId="{2670EDC1-26B5-42CA-A182-75F3826CB715}" srcOrd="0" destOrd="0" parTransId="{12D9613C-4991-4D41-9ECD-11957F0E133C}" sibTransId="{703337E6-3A7B-452E-B604-31B57460CF46}"/>
    <dgm:cxn modelId="{2DD5BF91-6944-4B0A-B6EE-362CB69505A9}" type="presOf" srcId="{24DBA419-9194-4967-9785-0DC86611BBA8}" destId="{09965C1E-7BB5-442B-824C-0685DCFE0AD5}" srcOrd="1" destOrd="1" presId="urn:microsoft.com/office/officeart/2005/8/layout/vProcess5"/>
    <dgm:cxn modelId="{386A4599-CE6F-4BA3-A711-943D72BE7E4A}" type="presOf" srcId="{B27A13B9-D52F-46E7-8BD1-E2A1081AF3E3}" destId="{8EF86BB7-3CB5-430C-9BB1-B758660D53E9}" srcOrd="0" destOrd="0" presId="urn:microsoft.com/office/officeart/2005/8/layout/vProcess5"/>
    <dgm:cxn modelId="{A62B7FAA-580C-44E8-9AF1-9F3869C2CFE8}" type="presOf" srcId="{15F0AC25-4160-447D-8E9D-106D593F6C69}" destId="{CAC58839-2140-4EE9-8F64-232A6258BD6B}" srcOrd="0" destOrd="0" presId="urn:microsoft.com/office/officeart/2005/8/layout/vProcess5"/>
    <dgm:cxn modelId="{A3676CD4-FB2A-4BC5-B349-7C4F2C4870E9}" srcId="{827DDCD4-5CF7-48CD-892D-802655A32451}" destId="{15F0AC25-4160-447D-8E9D-106D593F6C69}" srcOrd="1" destOrd="0" parTransId="{697A2E81-76C8-4BBD-BBE4-09D12B2F3B7A}" sibTransId="{882D31B8-30D5-4094-BD5C-2CF22C284ED4}"/>
    <dgm:cxn modelId="{D0CC5BD8-117D-442E-80F3-A7B04941B5F7}" type="presOf" srcId="{882D31B8-30D5-4094-BD5C-2CF22C284ED4}" destId="{B1FDE91B-5B4A-4D27-A6DA-D2C0F9ABC88A}" srcOrd="0" destOrd="0" presId="urn:microsoft.com/office/officeart/2005/8/layout/vProcess5"/>
    <dgm:cxn modelId="{FCD350EA-2756-40DC-B77A-0CCB8844D7BB}" type="presOf" srcId="{8923DFEE-C460-471B-AAB3-E30EFF8AD422}" destId="{023C5C51-6C10-4FBB-B551-F0F1195B0723}" srcOrd="0" destOrd="0" presId="urn:microsoft.com/office/officeart/2005/8/layout/vProcess5"/>
    <dgm:cxn modelId="{BA3AA2B9-4DC7-4BC2-ACB3-F9BE82465455}" type="presParOf" srcId="{C08CCD59-C642-4FEF-8E57-C4B73334B170}" destId="{E09BF9B8-3105-4514-B01E-10B29D16EFA6}" srcOrd="0" destOrd="0" presId="urn:microsoft.com/office/officeart/2005/8/layout/vProcess5"/>
    <dgm:cxn modelId="{ABEF75DF-806B-4F97-B64A-419BB230E694}" type="presParOf" srcId="{C08CCD59-C642-4FEF-8E57-C4B73334B170}" destId="{023C5C51-6C10-4FBB-B551-F0F1195B0723}" srcOrd="1" destOrd="0" presId="urn:microsoft.com/office/officeart/2005/8/layout/vProcess5"/>
    <dgm:cxn modelId="{11DA6910-CFD3-49B9-893B-4E4DE367D36D}" type="presParOf" srcId="{C08CCD59-C642-4FEF-8E57-C4B73334B170}" destId="{CAC58839-2140-4EE9-8F64-232A6258BD6B}" srcOrd="2" destOrd="0" presId="urn:microsoft.com/office/officeart/2005/8/layout/vProcess5"/>
    <dgm:cxn modelId="{9C9097D5-0A53-4124-9191-5385A3FDF4B2}" type="presParOf" srcId="{C08CCD59-C642-4FEF-8E57-C4B73334B170}" destId="{1D6DC5C1-484C-4138-9F7E-370CE12062E0}" srcOrd="3" destOrd="0" presId="urn:microsoft.com/office/officeart/2005/8/layout/vProcess5"/>
    <dgm:cxn modelId="{DFE4164D-89A2-44A1-A8A4-AE6B2D14F867}" type="presParOf" srcId="{C08CCD59-C642-4FEF-8E57-C4B73334B170}" destId="{8EF86BB7-3CB5-430C-9BB1-B758660D53E9}" srcOrd="4" destOrd="0" presId="urn:microsoft.com/office/officeart/2005/8/layout/vProcess5"/>
    <dgm:cxn modelId="{7C59112B-CE12-4AF9-BBEF-98498167E7DA}" type="presParOf" srcId="{C08CCD59-C642-4FEF-8E57-C4B73334B170}" destId="{B1FDE91B-5B4A-4D27-A6DA-D2C0F9ABC88A}" srcOrd="5" destOrd="0" presId="urn:microsoft.com/office/officeart/2005/8/layout/vProcess5"/>
    <dgm:cxn modelId="{1C6409DA-E04A-4DC6-81C6-C87C919E77D1}" type="presParOf" srcId="{C08CCD59-C642-4FEF-8E57-C4B73334B170}" destId="{5988CFA2-18ED-49DF-9E17-AA99F0F6C128}" srcOrd="6" destOrd="0" presId="urn:microsoft.com/office/officeart/2005/8/layout/vProcess5"/>
    <dgm:cxn modelId="{EB578DE6-0567-456E-B635-610F947F980C}" type="presParOf" srcId="{C08CCD59-C642-4FEF-8E57-C4B73334B170}" destId="{CEEC11FB-F9A2-49BE-83DD-39D1012A5928}" srcOrd="7" destOrd="0" presId="urn:microsoft.com/office/officeart/2005/8/layout/vProcess5"/>
    <dgm:cxn modelId="{880AD8C6-7C51-4598-ABF9-CB22CDB2CAC5}" type="presParOf" srcId="{C08CCD59-C642-4FEF-8E57-C4B73334B170}" destId="{09965C1E-7BB5-442B-824C-0685DCFE0AD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861B0-CD36-4BD7-A225-ACCB71BE037C}">
      <dsp:nvSpPr>
        <dsp:cNvPr id="0" name=""/>
        <dsp:cNvSpPr/>
      </dsp:nvSpPr>
      <dsp:spPr>
        <a:xfrm>
          <a:off x="0" y="896"/>
          <a:ext cx="7912734" cy="4541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E58D21-4B67-4DE4-A143-55BAA19B4288}">
      <dsp:nvSpPr>
        <dsp:cNvPr id="0" name=""/>
        <dsp:cNvSpPr/>
      </dsp:nvSpPr>
      <dsp:spPr>
        <a:xfrm>
          <a:off x="137380" y="103079"/>
          <a:ext cx="249781" cy="2497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D0B466-7983-4EAA-8D17-667F2AC5A169}">
      <dsp:nvSpPr>
        <dsp:cNvPr id="0" name=""/>
        <dsp:cNvSpPr/>
      </dsp:nvSpPr>
      <dsp:spPr>
        <a:xfrm>
          <a:off x="524542" y="896"/>
          <a:ext cx="7388191" cy="45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064" tIns="48064" rIns="48064" bIns="48064" numCol="1" spcCol="1270" anchor="ctr" anchorCtr="0">
          <a:noAutofit/>
        </a:bodyPr>
        <a:lstStyle/>
        <a:p>
          <a:pPr marL="0" lvl="0" indent="0" algn="l" defTabSz="977900">
            <a:lnSpc>
              <a:spcPct val="100000"/>
            </a:lnSpc>
            <a:spcBef>
              <a:spcPct val="0"/>
            </a:spcBef>
            <a:spcAft>
              <a:spcPct val="35000"/>
            </a:spcAft>
            <a:buNone/>
          </a:pPr>
          <a:r>
            <a:rPr lang="en-US" sz="2200" kern="1200"/>
            <a:t>Coagulation of protein due to intense heat</a:t>
          </a:r>
        </a:p>
      </dsp:txBody>
      <dsp:txXfrm>
        <a:off x="524542" y="896"/>
        <a:ext cx="7388191" cy="454149"/>
      </dsp:txXfrm>
    </dsp:sp>
    <dsp:sp modelId="{1ACB1459-2F6E-49C9-9408-16A71FCF63D6}">
      <dsp:nvSpPr>
        <dsp:cNvPr id="0" name=""/>
        <dsp:cNvSpPr/>
      </dsp:nvSpPr>
      <dsp:spPr>
        <a:xfrm>
          <a:off x="0" y="568582"/>
          <a:ext cx="7912734" cy="4541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DD0794-C5F0-48A9-935B-F4784D6227D9}">
      <dsp:nvSpPr>
        <dsp:cNvPr id="0" name=""/>
        <dsp:cNvSpPr/>
      </dsp:nvSpPr>
      <dsp:spPr>
        <a:xfrm>
          <a:off x="137380" y="670765"/>
          <a:ext cx="249781" cy="2497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6FF83B-9D54-4B65-86A2-F26773992124}">
      <dsp:nvSpPr>
        <dsp:cNvPr id="0" name=""/>
        <dsp:cNvSpPr/>
      </dsp:nvSpPr>
      <dsp:spPr>
        <a:xfrm>
          <a:off x="524542" y="568582"/>
          <a:ext cx="7388191" cy="45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064" tIns="48064" rIns="48064" bIns="48064" numCol="1" spcCol="1270" anchor="ctr" anchorCtr="0">
          <a:noAutofit/>
        </a:bodyPr>
        <a:lstStyle/>
        <a:p>
          <a:pPr marL="0" lvl="0" indent="0" algn="l" defTabSz="977900">
            <a:lnSpc>
              <a:spcPct val="100000"/>
            </a:lnSpc>
            <a:spcBef>
              <a:spcPct val="0"/>
            </a:spcBef>
            <a:spcAft>
              <a:spcPct val="35000"/>
            </a:spcAft>
            <a:buNone/>
          </a:pPr>
          <a:r>
            <a:rPr lang="en-US" sz="2200" kern="1200"/>
            <a:t>Release of local mediators</a:t>
          </a:r>
        </a:p>
      </dsp:txBody>
      <dsp:txXfrm>
        <a:off x="524542" y="568582"/>
        <a:ext cx="7388191" cy="454149"/>
      </dsp:txXfrm>
    </dsp:sp>
    <dsp:sp modelId="{9C6EB0A8-31F0-40E3-9384-17076794391C}">
      <dsp:nvSpPr>
        <dsp:cNvPr id="0" name=""/>
        <dsp:cNvSpPr/>
      </dsp:nvSpPr>
      <dsp:spPr>
        <a:xfrm>
          <a:off x="0" y="1136268"/>
          <a:ext cx="7912734" cy="4541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C5666B-6F8B-4553-90AB-9D3DE5FC88FB}">
      <dsp:nvSpPr>
        <dsp:cNvPr id="0" name=""/>
        <dsp:cNvSpPr/>
      </dsp:nvSpPr>
      <dsp:spPr>
        <a:xfrm>
          <a:off x="137380" y="1238452"/>
          <a:ext cx="249781" cy="2497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52019D-5887-41D5-BE6C-9D801AA04FFF}">
      <dsp:nvSpPr>
        <dsp:cNvPr id="0" name=""/>
        <dsp:cNvSpPr/>
      </dsp:nvSpPr>
      <dsp:spPr>
        <a:xfrm>
          <a:off x="524542" y="1136268"/>
          <a:ext cx="7388191" cy="45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064" tIns="48064" rIns="48064" bIns="48064" numCol="1" spcCol="1270" anchor="ctr" anchorCtr="0">
          <a:noAutofit/>
        </a:bodyPr>
        <a:lstStyle/>
        <a:p>
          <a:pPr marL="0" lvl="0" indent="0" algn="l" defTabSz="977900">
            <a:lnSpc>
              <a:spcPct val="100000"/>
            </a:lnSpc>
            <a:spcBef>
              <a:spcPct val="0"/>
            </a:spcBef>
            <a:spcAft>
              <a:spcPct val="35000"/>
            </a:spcAft>
            <a:buNone/>
          </a:pPr>
          <a:r>
            <a:rPr lang="en-US" sz="2200" kern="1200"/>
            <a:t>Change in blood flow due to vasoconstriction and thrombosis</a:t>
          </a:r>
        </a:p>
      </dsp:txBody>
      <dsp:txXfrm>
        <a:off x="524542" y="1136268"/>
        <a:ext cx="7388191" cy="454149"/>
      </dsp:txXfrm>
    </dsp:sp>
    <dsp:sp modelId="{A00039E1-9554-4E58-B356-D8AD7A1E51E1}">
      <dsp:nvSpPr>
        <dsp:cNvPr id="0" name=""/>
        <dsp:cNvSpPr/>
      </dsp:nvSpPr>
      <dsp:spPr>
        <a:xfrm>
          <a:off x="0" y="1703954"/>
          <a:ext cx="7912734" cy="4541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BAF3F-71E8-4621-9EA7-1AEA3BCCB234}">
      <dsp:nvSpPr>
        <dsp:cNvPr id="0" name=""/>
        <dsp:cNvSpPr/>
      </dsp:nvSpPr>
      <dsp:spPr>
        <a:xfrm>
          <a:off x="137380" y="1806138"/>
          <a:ext cx="249781" cy="2497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8621C6-0E45-4224-A55A-C6D0F9BB2C63}">
      <dsp:nvSpPr>
        <dsp:cNvPr id="0" name=""/>
        <dsp:cNvSpPr/>
      </dsp:nvSpPr>
      <dsp:spPr>
        <a:xfrm>
          <a:off x="524542" y="1703954"/>
          <a:ext cx="7388191" cy="45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064" tIns="48064" rIns="48064" bIns="48064" numCol="1" spcCol="1270" anchor="ctr" anchorCtr="0">
          <a:noAutofit/>
        </a:bodyPr>
        <a:lstStyle/>
        <a:p>
          <a:pPr marL="0" lvl="0" indent="0" algn="l" defTabSz="977900">
            <a:lnSpc>
              <a:spcPct val="100000"/>
            </a:lnSpc>
            <a:spcBef>
              <a:spcPct val="0"/>
            </a:spcBef>
            <a:spcAft>
              <a:spcPct val="35000"/>
            </a:spcAft>
            <a:buNone/>
          </a:pPr>
          <a:r>
            <a:rPr lang="en-US" sz="2200" kern="1200"/>
            <a:t>Tissue edema</a:t>
          </a:r>
        </a:p>
      </dsp:txBody>
      <dsp:txXfrm>
        <a:off x="524542" y="1703954"/>
        <a:ext cx="7388191" cy="454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B27AC-169C-47B8-8D44-6F29D72C5479}">
      <dsp:nvSpPr>
        <dsp:cNvPr id="0" name=""/>
        <dsp:cNvSpPr/>
      </dsp:nvSpPr>
      <dsp:spPr>
        <a:xfrm>
          <a:off x="0" y="0"/>
          <a:ext cx="8900160" cy="12136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Loss of skin’s barrier function leads to fluid loss and massive fluid shifts.</a:t>
          </a:r>
        </a:p>
      </dsp:txBody>
      <dsp:txXfrm>
        <a:off x="35545" y="35545"/>
        <a:ext cx="7488036" cy="1142514"/>
      </dsp:txXfrm>
    </dsp:sp>
    <dsp:sp modelId="{868B161E-CCC6-4411-A1C3-DA30F2F89933}">
      <dsp:nvSpPr>
        <dsp:cNvPr id="0" name=""/>
        <dsp:cNvSpPr/>
      </dsp:nvSpPr>
      <dsp:spPr>
        <a:xfrm>
          <a:off x="745388" y="1434260"/>
          <a:ext cx="8900160" cy="12136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Injured tissues release vasoactive mediators with secondary interstitial edema, hypoproteinemia, fluid shifts, and organ dysfunction.</a:t>
          </a:r>
        </a:p>
      </dsp:txBody>
      <dsp:txXfrm>
        <a:off x="780933" y="1469805"/>
        <a:ext cx="7294838" cy="1142514"/>
      </dsp:txXfrm>
    </dsp:sp>
    <dsp:sp modelId="{D3A07908-9A14-4060-BC6F-F70FF67ECCC3}">
      <dsp:nvSpPr>
        <dsp:cNvPr id="0" name=""/>
        <dsp:cNvSpPr/>
      </dsp:nvSpPr>
      <dsp:spPr>
        <a:xfrm>
          <a:off x="1479651" y="2868520"/>
          <a:ext cx="8900160" cy="12136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Bacterial translocation</a:t>
          </a:r>
        </a:p>
      </dsp:txBody>
      <dsp:txXfrm>
        <a:off x="1515196" y="2904065"/>
        <a:ext cx="7305963" cy="1142514"/>
      </dsp:txXfrm>
    </dsp:sp>
    <dsp:sp modelId="{64C12417-5315-4068-A9F0-F00E6146820E}">
      <dsp:nvSpPr>
        <dsp:cNvPr id="0" name=""/>
        <dsp:cNvSpPr/>
      </dsp:nvSpPr>
      <dsp:spPr>
        <a:xfrm>
          <a:off x="2225040" y="4302780"/>
          <a:ext cx="8900160" cy="12136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Immune function: Hypermetabolic state</a:t>
          </a:r>
        </a:p>
      </dsp:txBody>
      <dsp:txXfrm>
        <a:off x="2260585" y="4338325"/>
        <a:ext cx="7294838" cy="1142514"/>
      </dsp:txXfrm>
    </dsp:sp>
    <dsp:sp modelId="{130FB5A9-BAFF-49C9-942F-74F03B13ED77}">
      <dsp:nvSpPr>
        <dsp:cNvPr id="0" name=""/>
        <dsp:cNvSpPr/>
      </dsp:nvSpPr>
      <dsp:spPr>
        <a:xfrm>
          <a:off x="8111316" y="929510"/>
          <a:ext cx="788843" cy="78884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8806" y="929510"/>
        <a:ext cx="433863" cy="593604"/>
      </dsp:txXfrm>
    </dsp:sp>
    <dsp:sp modelId="{91C7EE29-C5D4-473F-94D0-6D25F086EB7A}">
      <dsp:nvSpPr>
        <dsp:cNvPr id="0" name=""/>
        <dsp:cNvSpPr/>
      </dsp:nvSpPr>
      <dsp:spPr>
        <a:xfrm>
          <a:off x="8856705" y="2363770"/>
          <a:ext cx="788843" cy="78884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34195" y="2363770"/>
        <a:ext cx="433863" cy="593604"/>
      </dsp:txXfrm>
    </dsp:sp>
    <dsp:sp modelId="{A6035C73-BF62-49A6-924A-58F6A513B694}">
      <dsp:nvSpPr>
        <dsp:cNvPr id="0" name=""/>
        <dsp:cNvSpPr/>
      </dsp:nvSpPr>
      <dsp:spPr>
        <a:xfrm>
          <a:off x="9590968" y="3798031"/>
          <a:ext cx="788843" cy="78884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768458" y="3798031"/>
        <a:ext cx="433863" cy="593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C5C51-6C10-4FBB-B551-F0F1195B0723}">
      <dsp:nvSpPr>
        <dsp:cNvPr id="0" name=""/>
        <dsp:cNvSpPr/>
      </dsp:nvSpPr>
      <dsp:spPr>
        <a:xfrm>
          <a:off x="0" y="-13963"/>
          <a:ext cx="8929624" cy="104651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u="sng" kern="1200" dirty="0">
              <a:uFillTx/>
            </a:rPr>
            <a:t>Autograft</a:t>
          </a:r>
          <a:r>
            <a:rPr lang="en-US" sz="2600" kern="1200" dirty="0"/>
            <a:t>: It is tissue transfer from one location to another on the same patient.</a:t>
          </a:r>
        </a:p>
      </dsp:txBody>
      <dsp:txXfrm>
        <a:off x="30651" y="16688"/>
        <a:ext cx="7268560" cy="985212"/>
      </dsp:txXfrm>
    </dsp:sp>
    <dsp:sp modelId="{CAC58839-2140-4EE9-8F64-232A6258BD6B}">
      <dsp:nvSpPr>
        <dsp:cNvPr id="0" name=""/>
        <dsp:cNvSpPr/>
      </dsp:nvSpPr>
      <dsp:spPr>
        <a:xfrm>
          <a:off x="480728" y="1160025"/>
          <a:ext cx="8929624" cy="15676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u="sng" kern="1200" dirty="0">
              <a:uFillTx/>
            </a:rPr>
            <a:t>Isograft</a:t>
          </a:r>
          <a:r>
            <a:rPr lang="en-US" sz="2600" kern="1200" dirty="0"/>
            <a:t>: Tissue transfer between two genetically identical individuals : monozygotic</a:t>
          </a:r>
        </a:p>
      </dsp:txBody>
      <dsp:txXfrm>
        <a:off x="526642" y="1205939"/>
        <a:ext cx="7030931" cy="1475796"/>
      </dsp:txXfrm>
    </dsp:sp>
    <dsp:sp modelId="{1D6DC5C1-484C-4138-9F7E-370CE12062E0}">
      <dsp:nvSpPr>
        <dsp:cNvPr id="0" name=""/>
        <dsp:cNvSpPr/>
      </dsp:nvSpPr>
      <dsp:spPr>
        <a:xfrm>
          <a:off x="2256431" y="2834235"/>
          <a:ext cx="7568392" cy="266569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twins.</a:t>
          </a:r>
        </a:p>
        <a:p>
          <a:pPr marL="228600" lvl="1" indent="-228600" algn="l" defTabSz="889000">
            <a:lnSpc>
              <a:spcPct val="90000"/>
            </a:lnSpc>
            <a:spcBef>
              <a:spcPct val="0"/>
            </a:spcBef>
            <a:spcAft>
              <a:spcPct val="15000"/>
            </a:spcAft>
            <a:buChar char="•"/>
          </a:pPr>
          <a:r>
            <a:rPr lang="en-US" sz="2000" b="1" u="sng" kern="1200" dirty="0">
              <a:uFillTx/>
            </a:rPr>
            <a:t>Allograft</a:t>
          </a:r>
          <a:r>
            <a:rPr lang="en-US" sz="2000" b="1" kern="1200" dirty="0"/>
            <a:t> </a:t>
          </a:r>
          <a:r>
            <a:rPr lang="en-US" sz="2000" kern="1200" dirty="0"/>
            <a:t>(Homograft): Tissue transfer between two genetically different members, same species : kidney transplant.</a:t>
          </a:r>
        </a:p>
        <a:p>
          <a:pPr marL="457200" lvl="2" indent="-228600" algn="l" defTabSz="889000">
            <a:lnSpc>
              <a:spcPct val="90000"/>
            </a:lnSpc>
            <a:spcBef>
              <a:spcPct val="0"/>
            </a:spcBef>
            <a:spcAft>
              <a:spcPct val="15000"/>
            </a:spcAft>
            <a:buChar char="•"/>
          </a:pPr>
          <a:r>
            <a:rPr lang="en-US" sz="2000" b="1" u="sng" kern="1200" dirty="0">
              <a:uFillTx/>
            </a:rPr>
            <a:t>Xenograft</a:t>
          </a:r>
          <a:r>
            <a:rPr lang="en-US" sz="2000" b="1" kern="1200" dirty="0"/>
            <a:t> </a:t>
          </a:r>
          <a:r>
            <a:rPr lang="en-US" sz="2000" kern="1200" dirty="0"/>
            <a:t>(Heterograft): Tissue transfer from a donor of one species to a recipient of another species , The donor and recipient are of different species</a:t>
          </a:r>
        </a:p>
      </dsp:txBody>
      <dsp:txXfrm>
        <a:off x="2334507" y="2912311"/>
        <a:ext cx="5880814" cy="2509546"/>
      </dsp:txXfrm>
    </dsp:sp>
    <dsp:sp modelId="{8EF86BB7-3CB5-430C-9BB1-B758660D53E9}">
      <dsp:nvSpPr>
        <dsp:cNvPr id="0" name=""/>
        <dsp:cNvSpPr/>
      </dsp:nvSpPr>
      <dsp:spPr>
        <a:xfrm>
          <a:off x="7910667" y="914263"/>
          <a:ext cx="1018956" cy="1018956"/>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39932" y="914263"/>
        <a:ext cx="560426" cy="766764"/>
      </dsp:txXfrm>
    </dsp:sp>
    <dsp:sp modelId="{B1FDE91B-5B4A-4D27-A6DA-D2C0F9ABC88A}">
      <dsp:nvSpPr>
        <dsp:cNvPr id="0" name=""/>
        <dsp:cNvSpPr/>
      </dsp:nvSpPr>
      <dsp:spPr>
        <a:xfrm>
          <a:off x="8698575" y="2732708"/>
          <a:ext cx="1018956" cy="1018956"/>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927840" y="2732708"/>
        <a:ext cx="560426" cy="7667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33BF850-EC65-4629-B33F-14697BED78BA}" type="datetimeFigureOut">
              <a:rPr lang="en-US" smtClean="0"/>
              <a:t>10/30/2025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03A09B8-7B23-42AA-B6B6-1CDD90445DED}" type="slidenum">
              <a:rPr lang="en-US" smtClean="0"/>
              <a:t>‹#›</a:t>
            </a:fld>
            <a:endParaRPr lang="en-US"/>
          </a:p>
        </p:txBody>
      </p:sp>
    </p:spTree>
    <p:extLst>
      <p:ext uri="{BB962C8B-B14F-4D97-AF65-F5344CB8AC3E}">
        <p14:creationId xmlns:p14="http://schemas.microsoft.com/office/powerpoint/2010/main" val="2473411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3A09B8-7B23-42AA-B6B6-1CDD90445DED}" type="slidenum">
              <a:rPr lang="en-US" smtClean="0"/>
              <a:t>28</a:t>
            </a:fld>
            <a:endParaRPr lang="en-US"/>
          </a:p>
        </p:txBody>
      </p:sp>
    </p:spTree>
    <p:extLst>
      <p:ext uri="{BB962C8B-B14F-4D97-AF65-F5344CB8AC3E}">
        <p14:creationId xmlns:p14="http://schemas.microsoft.com/office/powerpoint/2010/main" val="145859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Management Principles and </a:t>
            </a:r>
            <a:r>
              <a:rPr lang="en-US" dirty="0" err="1"/>
              <a:t>AdjunctsUrinary</a:t>
            </a:r>
            <a:r>
              <a:rPr lang="en-US" dirty="0"/>
              <a:t> Catheter, Nasogastric Tube, Monitor vital signs Monitoring Extremity </a:t>
            </a:r>
            <a:r>
              <a:rPr lang="en-US" dirty="0" err="1"/>
              <a:t>PerfusionINITIAL</a:t>
            </a:r>
            <a:r>
              <a:rPr lang="en-US" dirty="0"/>
              <a:t> CARE OF THE BURN </a:t>
            </a:r>
            <a:r>
              <a:rPr lang="en-US" dirty="0" err="1"/>
              <a:t>WOUNDThe</a:t>
            </a:r>
            <a:r>
              <a:rPr lang="en-US" dirty="0"/>
              <a:t> primary goal is to avoid </a:t>
            </a:r>
            <a:r>
              <a:rPr lang="en-US" dirty="0" err="1"/>
              <a:t>hypothermia.Also</a:t>
            </a:r>
            <a:r>
              <a:rPr lang="en-US" dirty="0"/>
              <a:t>, covering all burn wounds prevents air currents from causing pain in sensitive partial thickness </a:t>
            </a:r>
            <a:r>
              <a:rPr lang="en-US" dirty="0" err="1"/>
              <a:t>bu</a:t>
            </a:r>
            <a:endParaRPr lang="en-US" dirty="0"/>
          </a:p>
        </p:txBody>
      </p:sp>
      <p:sp>
        <p:nvSpPr>
          <p:cNvPr id="4" name="Slide Number Placeholder 3"/>
          <p:cNvSpPr>
            <a:spLocks noGrp="1"/>
          </p:cNvSpPr>
          <p:nvPr>
            <p:ph type="sldNum" sz="quarter" idx="5"/>
          </p:nvPr>
        </p:nvSpPr>
        <p:spPr/>
        <p:txBody>
          <a:bodyPr/>
          <a:lstStyle/>
          <a:p>
            <a:fld id="{903A09B8-7B23-42AA-B6B6-1CDD90445DED}" type="slidenum">
              <a:rPr lang="en-US" smtClean="0"/>
              <a:t>35</a:t>
            </a:fld>
            <a:endParaRPr lang="en-US"/>
          </a:p>
        </p:txBody>
      </p:sp>
    </p:spTree>
    <p:extLst>
      <p:ext uri="{BB962C8B-B14F-4D97-AF65-F5344CB8AC3E}">
        <p14:creationId xmlns:p14="http://schemas.microsoft.com/office/powerpoint/2010/main" val="117201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 Wet-to-dry dressing: for infected wounds or wounds with devitalized tissue</a:t>
            </a:r>
          </a:p>
          <a:p>
            <a:endParaRPr lang="en-US" dirty="0"/>
          </a:p>
        </p:txBody>
      </p:sp>
      <p:sp>
        <p:nvSpPr>
          <p:cNvPr id="4" name="Slide Number Placeholder 3"/>
          <p:cNvSpPr>
            <a:spLocks noGrp="1"/>
          </p:cNvSpPr>
          <p:nvPr>
            <p:ph type="sldNum" sz="quarter" idx="5"/>
          </p:nvPr>
        </p:nvSpPr>
        <p:spPr/>
        <p:txBody>
          <a:bodyPr/>
          <a:lstStyle/>
          <a:p>
            <a:fld id="{903A09B8-7B23-42AA-B6B6-1CDD90445DED}" type="slidenum">
              <a:rPr lang="en-US" smtClean="0"/>
              <a:t>36</a:t>
            </a:fld>
            <a:endParaRPr lang="en-US"/>
          </a:p>
        </p:txBody>
      </p:sp>
    </p:spTree>
    <p:extLst>
      <p:ext uri="{BB962C8B-B14F-4D97-AF65-F5344CB8AC3E}">
        <p14:creationId xmlns:p14="http://schemas.microsoft.com/office/powerpoint/2010/main" val="1385289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Burn wound care and Management Objectives of burn wound </a:t>
            </a:r>
            <a:r>
              <a:rPr lang="en-US" dirty="0" err="1"/>
              <a:t>care:Prevention</a:t>
            </a:r>
            <a:r>
              <a:rPr lang="en-US" dirty="0"/>
              <a:t> of conversion Removal of devitalized </a:t>
            </a:r>
            <a:r>
              <a:rPr lang="en-US" dirty="0" err="1"/>
              <a:t>tissuePreparation</a:t>
            </a:r>
            <a:r>
              <a:rPr lang="en-US" dirty="0"/>
              <a:t> of healthy granulation tissue Minimization of </a:t>
            </a:r>
            <a:r>
              <a:rPr lang="en-US" dirty="0" err="1"/>
              <a:t>infectionLimitation</a:t>
            </a:r>
            <a:r>
              <a:rPr lang="en-US" dirty="0"/>
              <a:t> </a:t>
            </a:r>
            <a:r>
              <a:rPr lang="en-US" dirty="0" err="1"/>
              <a:t>ofscars</a:t>
            </a:r>
            <a:r>
              <a:rPr lang="en-US" dirty="0"/>
              <a:t> and contracture</a:t>
            </a:r>
          </a:p>
        </p:txBody>
      </p:sp>
      <p:sp>
        <p:nvSpPr>
          <p:cNvPr id="4" name="Slide Number Placeholder 3"/>
          <p:cNvSpPr>
            <a:spLocks noGrp="1"/>
          </p:cNvSpPr>
          <p:nvPr>
            <p:ph type="sldNum" sz="quarter" idx="5"/>
          </p:nvPr>
        </p:nvSpPr>
        <p:spPr/>
        <p:txBody>
          <a:bodyPr/>
          <a:lstStyle/>
          <a:p>
            <a:fld id="{903A09B8-7B23-42AA-B6B6-1CDD90445DED}" type="slidenum">
              <a:rPr lang="en-US" smtClean="0"/>
              <a:t>37</a:t>
            </a:fld>
            <a:endParaRPr lang="en-US"/>
          </a:p>
        </p:txBody>
      </p:sp>
    </p:spTree>
    <p:extLst>
      <p:ext uri="{BB962C8B-B14F-4D97-AF65-F5344CB8AC3E}">
        <p14:creationId xmlns:p14="http://schemas.microsoft.com/office/powerpoint/2010/main" val="1943239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Fluid Over-Resuscitation and Fluid Creep: Abdominal compartment syndrome (ACS). Extremity compartment syndrome. Respiratory failure and prolonged intubation. Pulmonary edema and pleural effusions. Orbital compartment </a:t>
            </a:r>
            <a:r>
              <a:rPr lang="en-US" dirty="0" err="1"/>
              <a:t>syndrome.Urine</a:t>
            </a:r>
            <a:r>
              <a:rPr lang="en-US" dirty="0"/>
              <a:t> output is the most sensitive indicator of tissue </a:t>
            </a:r>
            <a:r>
              <a:rPr lang="en-US" dirty="0" err="1"/>
              <a:t>perfusion.In</a:t>
            </a:r>
            <a:r>
              <a:rPr lang="en-US" dirty="0"/>
              <a:t> adults it should be 0.5-1 ml / kg / hour, in children it should be 1-2 ml / kg / </a:t>
            </a:r>
            <a:r>
              <a:rPr lang="en-US" dirty="0" err="1"/>
              <a:t>hour.Higher</a:t>
            </a:r>
            <a:r>
              <a:rPr lang="en-US" dirty="0"/>
              <a:t> urine output may indicate over resuscitation that leads to harmful tissue edema</a:t>
            </a:r>
          </a:p>
        </p:txBody>
      </p:sp>
      <p:sp>
        <p:nvSpPr>
          <p:cNvPr id="4" name="Slide Number Placeholder 3"/>
          <p:cNvSpPr>
            <a:spLocks noGrp="1"/>
          </p:cNvSpPr>
          <p:nvPr>
            <p:ph type="sldNum" sz="quarter" idx="5"/>
          </p:nvPr>
        </p:nvSpPr>
        <p:spPr/>
        <p:txBody>
          <a:bodyPr/>
          <a:lstStyle/>
          <a:p>
            <a:fld id="{903A09B8-7B23-42AA-B6B6-1CDD90445DED}" type="slidenum">
              <a:rPr lang="en-US" smtClean="0"/>
              <a:t>38</a:t>
            </a:fld>
            <a:endParaRPr lang="en-US"/>
          </a:p>
        </p:txBody>
      </p:sp>
    </p:spTree>
    <p:extLst>
      <p:ext uri="{BB962C8B-B14F-4D97-AF65-F5344CB8AC3E}">
        <p14:creationId xmlns:p14="http://schemas.microsoft.com/office/powerpoint/2010/main" val="47237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95"/>
              </a:spcBef>
            </a:pPr>
            <a:r>
              <a:rPr lang="en-US" sz="1200" dirty="0">
                <a:solidFill>
                  <a:srgbClr val="383838"/>
                </a:solidFill>
                <a:latin typeface="Arial MT"/>
                <a:cs typeface="Arial MT"/>
              </a:rPr>
              <a:t>B</a:t>
            </a:r>
            <a:r>
              <a:rPr lang="en-US" sz="1200" b="1" dirty="0">
                <a:solidFill>
                  <a:srgbClr val="383838"/>
                </a:solidFill>
                <a:latin typeface="Arial"/>
                <a:cs typeface="Arial"/>
              </a:rPr>
              <a:t>.</a:t>
            </a:r>
            <a:r>
              <a:rPr lang="en-US" sz="1200" b="1" spc="-80" dirty="0">
                <a:solidFill>
                  <a:srgbClr val="383838"/>
                </a:solidFill>
                <a:latin typeface="Arial"/>
                <a:cs typeface="Arial"/>
              </a:rPr>
              <a:t> </a:t>
            </a:r>
            <a:r>
              <a:rPr lang="en-US" sz="1200" b="1" dirty="0">
                <a:solidFill>
                  <a:srgbClr val="383838"/>
                </a:solidFill>
                <a:latin typeface="Arial"/>
                <a:cs typeface="Arial"/>
              </a:rPr>
              <a:t>Intestinal</a:t>
            </a:r>
            <a:r>
              <a:rPr lang="en-US" sz="1200" b="1" spc="-55" dirty="0">
                <a:solidFill>
                  <a:srgbClr val="383838"/>
                </a:solidFill>
                <a:latin typeface="Arial"/>
                <a:cs typeface="Arial"/>
              </a:rPr>
              <a:t> </a:t>
            </a:r>
            <a:r>
              <a:rPr lang="en-US" sz="1200" b="1" dirty="0">
                <a:solidFill>
                  <a:srgbClr val="383838"/>
                </a:solidFill>
                <a:latin typeface="Arial"/>
                <a:cs typeface="Arial"/>
              </a:rPr>
              <a:t>feeding</a:t>
            </a:r>
            <a:r>
              <a:rPr lang="en-US" sz="1200" b="1" spc="-20" dirty="0">
                <a:solidFill>
                  <a:srgbClr val="383838"/>
                </a:solidFill>
                <a:latin typeface="Arial"/>
                <a:cs typeface="Arial"/>
              </a:rPr>
              <a:t> </a:t>
            </a:r>
            <a:r>
              <a:rPr lang="en-US" sz="1200" dirty="0">
                <a:solidFill>
                  <a:srgbClr val="383838"/>
                </a:solidFill>
                <a:latin typeface="Arial MT"/>
                <a:cs typeface="Arial MT"/>
              </a:rPr>
              <a:t>should</a:t>
            </a:r>
            <a:r>
              <a:rPr lang="en-US" sz="1200" spc="-80" dirty="0">
                <a:solidFill>
                  <a:srgbClr val="383838"/>
                </a:solidFill>
                <a:latin typeface="Arial MT"/>
                <a:cs typeface="Arial MT"/>
              </a:rPr>
              <a:t> </a:t>
            </a:r>
            <a:r>
              <a:rPr lang="en-US" sz="1200" dirty="0">
                <a:solidFill>
                  <a:srgbClr val="383838"/>
                </a:solidFill>
                <a:latin typeface="Arial MT"/>
                <a:cs typeface="Arial MT"/>
              </a:rPr>
              <a:t>be</a:t>
            </a:r>
            <a:r>
              <a:rPr lang="en-US" sz="1200" spc="-70" dirty="0">
                <a:solidFill>
                  <a:srgbClr val="383838"/>
                </a:solidFill>
                <a:latin typeface="Arial MT"/>
                <a:cs typeface="Arial MT"/>
              </a:rPr>
              <a:t> </a:t>
            </a:r>
            <a:r>
              <a:rPr lang="en-US" sz="1200" dirty="0">
                <a:solidFill>
                  <a:srgbClr val="383838"/>
                </a:solidFill>
                <a:latin typeface="Arial MT"/>
                <a:cs typeface="Arial MT"/>
              </a:rPr>
              <a:t>performed</a:t>
            </a:r>
            <a:r>
              <a:rPr lang="en-US" sz="1200" spc="-30" dirty="0">
                <a:solidFill>
                  <a:srgbClr val="383838"/>
                </a:solidFill>
                <a:latin typeface="Arial MT"/>
                <a:cs typeface="Arial MT"/>
              </a:rPr>
              <a:t> </a:t>
            </a:r>
            <a:r>
              <a:rPr lang="en-US" sz="1200" spc="-10" dirty="0">
                <a:solidFill>
                  <a:srgbClr val="383838"/>
                </a:solidFill>
                <a:latin typeface="Arial MT"/>
                <a:cs typeface="Arial MT"/>
              </a:rPr>
              <a:t>early</a:t>
            </a:r>
            <a:endParaRPr lang="en-US" sz="1200" dirty="0">
              <a:latin typeface="Arial MT"/>
              <a:cs typeface="Arial MT"/>
            </a:endParaRPr>
          </a:p>
          <a:p>
            <a:pPr>
              <a:lnSpc>
                <a:spcPct val="100000"/>
              </a:lnSpc>
              <a:spcBef>
                <a:spcPts val="110"/>
              </a:spcBef>
            </a:pPr>
            <a:endParaRPr lang="en-US" sz="1200" dirty="0">
              <a:latin typeface="Arial MT"/>
              <a:cs typeface="Arial MT"/>
            </a:endParaRPr>
          </a:p>
          <a:p>
            <a:pPr marL="321945" indent="-309245">
              <a:lnSpc>
                <a:spcPct val="100000"/>
              </a:lnSpc>
              <a:buAutoNum type="arabicPeriod"/>
              <a:tabLst>
                <a:tab pos="321945" algn="l"/>
              </a:tabLst>
            </a:pPr>
            <a:r>
              <a:rPr lang="en-US" sz="1200" dirty="0">
                <a:solidFill>
                  <a:srgbClr val="383838"/>
                </a:solidFill>
                <a:latin typeface="Arial MT"/>
                <a:cs typeface="Arial MT"/>
              </a:rPr>
              <a:t>Initial</a:t>
            </a:r>
            <a:r>
              <a:rPr lang="en-US" sz="1200" spc="-75" dirty="0">
                <a:solidFill>
                  <a:srgbClr val="383838"/>
                </a:solidFill>
                <a:latin typeface="Arial MT"/>
                <a:cs typeface="Arial MT"/>
              </a:rPr>
              <a:t> </a:t>
            </a:r>
            <a:r>
              <a:rPr lang="en-US" sz="1200" dirty="0">
                <a:solidFill>
                  <a:srgbClr val="383838"/>
                </a:solidFill>
                <a:latin typeface="Arial MT"/>
                <a:cs typeface="Arial MT"/>
              </a:rPr>
              <a:t>feeds</a:t>
            </a:r>
            <a:r>
              <a:rPr lang="en-US" sz="1200" spc="-60" dirty="0">
                <a:solidFill>
                  <a:srgbClr val="383838"/>
                </a:solidFill>
                <a:latin typeface="Arial MT"/>
                <a:cs typeface="Arial MT"/>
              </a:rPr>
              <a:t> </a:t>
            </a:r>
            <a:r>
              <a:rPr lang="en-US" sz="1200" dirty="0">
                <a:solidFill>
                  <a:srgbClr val="383838"/>
                </a:solidFill>
                <a:latin typeface="Arial MT"/>
                <a:cs typeface="Arial MT"/>
              </a:rPr>
              <a:t>can</a:t>
            </a:r>
            <a:r>
              <a:rPr lang="en-US" sz="1200" spc="-65" dirty="0">
                <a:solidFill>
                  <a:srgbClr val="383838"/>
                </a:solidFill>
                <a:latin typeface="Arial MT"/>
                <a:cs typeface="Arial MT"/>
              </a:rPr>
              <a:t> </a:t>
            </a:r>
            <a:r>
              <a:rPr lang="en-US" sz="1200" dirty="0">
                <a:solidFill>
                  <a:srgbClr val="383838"/>
                </a:solidFill>
                <a:latin typeface="Arial MT"/>
                <a:cs typeface="Arial MT"/>
              </a:rPr>
              <a:t>be</a:t>
            </a:r>
            <a:r>
              <a:rPr lang="en-US" sz="1200" spc="-60" dirty="0">
                <a:solidFill>
                  <a:srgbClr val="383838"/>
                </a:solidFill>
                <a:latin typeface="Arial MT"/>
                <a:cs typeface="Arial MT"/>
              </a:rPr>
              <a:t> </a:t>
            </a:r>
            <a:r>
              <a:rPr lang="en-US" sz="1200" dirty="0">
                <a:solidFill>
                  <a:srgbClr val="383838"/>
                </a:solidFill>
                <a:latin typeface="Arial MT"/>
                <a:cs typeface="Arial MT"/>
              </a:rPr>
              <a:t>performed</a:t>
            </a:r>
            <a:r>
              <a:rPr lang="en-US" sz="1200" spc="-30" dirty="0">
                <a:solidFill>
                  <a:srgbClr val="383838"/>
                </a:solidFill>
                <a:latin typeface="Arial MT"/>
                <a:cs typeface="Arial MT"/>
              </a:rPr>
              <a:t> </a:t>
            </a:r>
            <a:r>
              <a:rPr lang="en-US" sz="1200" dirty="0">
                <a:solidFill>
                  <a:srgbClr val="383838"/>
                </a:solidFill>
                <a:latin typeface="Arial MT"/>
                <a:cs typeface="Arial MT"/>
              </a:rPr>
              <a:t>using</a:t>
            </a:r>
            <a:r>
              <a:rPr lang="en-US" sz="1200" spc="-70" dirty="0">
                <a:solidFill>
                  <a:srgbClr val="383838"/>
                </a:solidFill>
                <a:latin typeface="Arial MT"/>
                <a:cs typeface="Arial MT"/>
              </a:rPr>
              <a:t> </a:t>
            </a:r>
            <a:r>
              <a:rPr lang="en-US" sz="1200" dirty="0">
                <a:solidFill>
                  <a:srgbClr val="383838"/>
                </a:solidFill>
                <a:latin typeface="Arial MT"/>
                <a:cs typeface="Arial MT"/>
              </a:rPr>
              <a:t>a</a:t>
            </a:r>
            <a:r>
              <a:rPr lang="en-US" sz="1200" spc="-60" dirty="0">
                <a:solidFill>
                  <a:srgbClr val="383838"/>
                </a:solidFill>
                <a:latin typeface="Arial MT"/>
                <a:cs typeface="Arial MT"/>
              </a:rPr>
              <a:t> </a:t>
            </a:r>
            <a:r>
              <a:rPr lang="en-US" sz="1200" dirty="0">
                <a:solidFill>
                  <a:srgbClr val="383838"/>
                </a:solidFill>
                <a:latin typeface="Arial MT"/>
                <a:cs typeface="Arial MT"/>
              </a:rPr>
              <a:t>nasogastric</a:t>
            </a:r>
            <a:r>
              <a:rPr lang="en-US" sz="1200" spc="-70" dirty="0">
                <a:solidFill>
                  <a:srgbClr val="383838"/>
                </a:solidFill>
                <a:latin typeface="Arial MT"/>
                <a:cs typeface="Arial MT"/>
              </a:rPr>
              <a:t> </a:t>
            </a:r>
            <a:r>
              <a:rPr lang="en-US" sz="1200" spc="-10" dirty="0">
                <a:solidFill>
                  <a:srgbClr val="383838"/>
                </a:solidFill>
                <a:latin typeface="Arial MT"/>
                <a:cs typeface="Arial MT"/>
              </a:rPr>
              <a:t>tube.</a:t>
            </a:r>
            <a:endParaRPr lang="en-US" sz="1200" dirty="0">
              <a:latin typeface="Arial MT"/>
              <a:cs typeface="Arial MT"/>
            </a:endParaRPr>
          </a:p>
          <a:p>
            <a:pPr>
              <a:lnSpc>
                <a:spcPct val="100000"/>
              </a:lnSpc>
              <a:spcBef>
                <a:spcPts val="110"/>
              </a:spcBef>
              <a:buClr>
                <a:srgbClr val="383838"/>
              </a:buClr>
              <a:buFont typeface="Arial MT"/>
              <a:buAutoNum type="arabicPeriod"/>
            </a:pPr>
            <a:endParaRPr lang="en-US" sz="1200" dirty="0">
              <a:latin typeface="Arial MT"/>
              <a:cs typeface="Arial MT"/>
            </a:endParaRPr>
          </a:p>
          <a:p>
            <a:pPr marL="321945" indent="-309245">
              <a:lnSpc>
                <a:spcPct val="100000"/>
              </a:lnSpc>
              <a:buAutoNum type="arabicPeriod"/>
              <a:tabLst>
                <a:tab pos="321945" algn="l"/>
              </a:tabLst>
            </a:pPr>
            <a:r>
              <a:rPr lang="en-US" sz="1200" dirty="0">
                <a:solidFill>
                  <a:srgbClr val="383838"/>
                </a:solidFill>
                <a:latin typeface="Arial MT"/>
                <a:cs typeface="Arial MT"/>
              </a:rPr>
              <a:t>If</a:t>
            </a:r>
            <a:r>
              <a:rPr lang="en-US" sz="1200" spc="-55" dirty="0">
                <a:solidFill>
                  <a:srgbClr val="383838"/>
                </a:solidFill>
                <a:latin typeface="Arial MT"/>
                <a:cs typeface="Arial MT"/>
              </a:rPr>
              <a:t> </a:t>
            </a:r>
            <a:r>
              <a:rPr lang="en-US" sz="1200" dirty="0">
                <a:solidFill>
                  <a:srgbClr val="383838"/>
                </a:solidFill>
                <a:latin typeface="Arial MT"/>
                <a:cs typeface="Arial MT"/>
              </a:rPr>
              <a:t>feeds</a:t>
            </a:r>
            <a:r>
              <a:rPr lang="en-US" sz="1200" spc="-45" dirty="0">
                <a:solidFill>
                  <a:srgbClr val="383838"/>
                </a:solidFill>
                <a:latin typeface="Arial MT"/>
                <a:cs typeface="Arial MT"/>
              </a:rPr>
              <a:t> </a:t>
            </a:r>
            <a:r>
              <a:rPr lang="en-US" sz="1200" dirty="0">
                <a:solidFill>
                  <a:srgbClr val="383838"/>
                </a:solidFill>
                <a:latin typeface="Arial MT"/>
                <a:cs typeface="Arial MT"/>
              </a:rPr>
              <a:t>are</a:t>
            </a:r>
            <a:r>
              <a:rPr lang="en-US" sz="1200" spc="-35" dirty="0">
                <a:solidFill>
                  <a:srgbClr val="383838"/>
                </a:solidFill>
                <a:latin typeface="Arial MT"/>
                <a:cs typeface="Arial MT"/>
              </a:rPr>
              <a:t> </a:t>
            </a:r>
            <a:r>
              <a:rPr lang="en-US" sz="1200" dirty="0">
                <a:solidFill>
                  <a:srgbClr val="383838"/>
                </a:solidFill>
                <a:latin typeface="Arial MT"/>
                <a:cs typeface="Arial MT"/>
              </a:rPr>
              <a:t>administered</a:t>
            </a:r>
            <a:r>
              <a:rPr lang="en-US" sz="1200" spc="-45" dirty="0">
                <a:solidFill>
                  <a:srgbClr val="383838"/>
                </a:solidFill>
                <a:latin typeface="Arial MT"/>
                <a:cs typeface="Arial MT"/>
              </a:rPr>
              <a:t> </a:t>
            </a:r>
            <a:r>
              <a:rPr lang="en-US" sz="1200" dirty="0">
                <a:solidFill>
                  <a:srgbClr val="383838"/>
                </a:solidFill>
                <a:latin typeface="Arial MT"/>
                <a:cs typeface="Arial MT"/>
              </a:rPr>
              <a:t>to</a:t>
            </a:r>
            <a:r>
              <a:rPr lang="en-US" sz="1200" spc="-55" dirty="0">
                <a:solidFill>
                  <a:srgbClr val="383838"/>
                </a:solidFill>
                <a:latin typeface="Arial MT"/>
                <a:cs typeface="Arial MT"/>
              </a:rPr>
              <a:t> </a:t>
            </a:r>
            <a:r>
              <a:rPr lang="en-US" sz="1200" dirty="0">
                <a:solidFill>
                  <a:srgbClr val="383838"/>
                </a:solidFill>
                <a:latin typeface="Arial MT"/>
                <a:cs typeface="Arial MT"/>
              </a:rPr>
              <a:t>the</a:t>
            </a:r>
            <a:r>
              <a:rPr lang="en-US" sz="1200" spc="-50" dirty="0">
                <a:solidFill>
                  <a:srgbClr val="383838"/>
                </a:solidFill>
                <a:latin typeface="Arial MT"/>
                <a:cs typeface="Arial MT"/>
              </a:rPr>
              <a:t> </a:t>
            </a:r>
            <a:r>
              <a:rPr lang="en-US" sz="1200" dirty="0">
                <a:solidFill>
                  <a:srgbClr val="383838"/>
                </a:solidFill>
                <a:latin typeface="Arial MT"/>
                <a:cs typeface="Arial MT"/>
              </a:rPr>
              <a:t>stomach,</a:t>
            </a:r>
            <a:r>
              <a:rPr lang="en-US" sz="1200" spc="-45" dirty="0">
                <a:solidFill>
                  <a:srgbClr val="383838"/>
                </a:solidFill>
                <a:latin typeface="Arial MT"/>
                <a:cs typeface="Arial MT"/>
              </a:rPr>
              <a:t> </a:t>
            </a:r>
            <a:r>
              <a:rPr lang="en-US" sz="1200" dirty="0">
                <a:solidFill>
                  <a:srgbClr val="383838"/>
                </a:solidFill>
                <a:latin typeface="Arial MT"/>
                <a:cs typeface="Arial MT"/>
              </a:rPr>
              <a:t>feeding</a:t>
            </a:r>
            <a:r>
              <a:rPr lang="en-US" sz="1200" spc="-50" dirty="0">
                <a:solidFill>
                  <a:srgbClr val="383838"/>
                </a:solidFill>
                <a:latin typeface="Arial MT"/>
                <a:cs typeface="Arial MT"/>
              </a:rPr>
              <a:t> </a:t>
            </a:r>
            <a:r>
              <a:rPr lang="en-US" sz="1200" dirty="0">
                <a:solidFill>
                  <a:srgbClr val="383838"/>
                </a:solidFill>
                <a:latin typeface="Arial MT"/>
                <a:cs typeface="Arial MT"/>
              </a:rPr>
              <a:t>should</a:t>
            </a:r>
            <a:r>
              <a:rPr lang="en-US" sz="1200" spc="-55" dirty="0">
                <a:solidFill>
                  <a:srgbClr val="383838"/>
                </a:solidFill>
                <a:latin typeface="Arial MT"/>
                <a:cs typeface="Arial MT"/>
              </a:rPr>
              <a:t> </a:t>
            </a:r>
            <a:r>
              <a:rPr lang="en-US" sz="1200" dirty="0">
                <a:solidFill>
                  <a:srgbClr val="383838"/>
                </a:solidFill>
                <a:latin typeface="Arial MT"/>
                <a:cs typeface="Arial MT"/>
              </a:rPr>
              <a:t>be</a:t>
            </a:r>
            <a:r>
              <a:rPr lang="en-US" sz="1200" spc="-55" dirty="0">
                <a:solidFill>
                  <a:srgbClr val="383838"/>
                </a:solidFill>
                <a:latin typeface="Arial MT"/>
                <a:cs typeface="Arial MT"/>
              </a:rPr>
              <a:t> </a:t>
            </a:r>
            <a:r>
              <a:rPr lang="en-US" sz="1200" dirty="0">
                <a:solidFill>
                  <a:srgbClr val="383838"/>
                </a:solidFill>
                <a:latin typeface="Arial MT"/>
                <a:cs typeface="Arial MT"/>
              </a:rPr>
              <a:t>held</a:t>
            </a:r>
            <a:r>
              <a:rPr lang="en-US" sz="1200" spc="10" dirty="0">
                <a:solidFill>
                  <a:srgbClr val="383838"/>
                </a:solidFill>
                <a:latin typeface="Arial MT"/>
                <a:cs typeface="Arial MT"/>
              </a:rPr>
              <a:t> </a:t>
            </a:r>
            <a:r>
              <a:rPr lang="en-US" sz="1200" dirty="0">
                <a:solidFill>
                  <a:srgbClr val="383838"/>
                </a:solidFill>
                <a:latin typeface="Arial MT"/>
                <a:cs typeface="Arial MT"/>
              </a:rPr>
              <a:t>6</a:t>
            </a:r>
            <a:r>
              <a:rPr lang="en-US" sz="1200" spc="-55" dirty="0">
                <a:solidFill>
                  <a:srgbClr val="383838"/>
                </a:solidFill>
                <a:latin typeface="Arial MT"/>
                <a:cs typeface="Arial MT"/>
              </a:rPr>
              <a:t> </a:t>
            </a:r>
            <a:r>
              <a:rPr lang="en-US" sz="1200" dirty="0">
                <a:solidFill>
                  <a:srgbClr val="383838"/>
                </a:solidFill>
                <a:latin typeface="Arial MT"/>
                <a:cs typeface="Arial MT"/>
              </a:rPr>
              <a:t>hours</a:t>
            </a:r>
            <a:r>
              <a:rPr lang="en-US" sz="1200" spc="-40" dirty="0">
                <a:solidFill>
                  <a:srgbClr val="383838"/>
                </a:solidFill>
                <a:latin typeface="Arial MT"/>
                <a:cs typeface="Arial MT"/>
              </a:rPr>
              <a:t> </a:t>
            </a:r>
            <a:r>
              <a:rPr lang="en-US" sz="1200" dirty="0">
                <a:solidFill>
                  <a:srgbClr val="383838"/>
                </a:solidFill>
                <a:latin typeface="Arial MT"/>
                <a:cs typeface="Arial MT"/>
              </a:rPr>
              <a:t>prior</a:t>
            </a:r>
            <a:r>
              <a:rPr lang="en-US" sz="1200" spc="-40" dirty="0">
                <a:solidFill>
                  <a:srgbClr val="383838"/>
                </a:solidFill>
                <a:latin typeface="Arial MT"/>
                <a:cs typeface="Arial MT"/>
              </a:rPr>
              <a:t> </a:t>
            </a:r>
            <a:r>
              <a:rPr lang="en-US" sz="1200" dirty="0">
                <a:solidFill>
                  <a:srgbClr val="383838"/>
                </a:solidFill>
                <a:latin typeface="Arial MT"/>
                <a:cs typeface="Arial MT"/>
              </a:rPr>
              <a:t>to</a:t>
            </a:r>
            <a:r>
              <a:rPr lang="en-US" sz="1200" spc="-60" dirty="0">
                <a:solidFill>
                  <a:srgbClr val="383838"/>
                </a:solidFill>
                <a:latin typeface="Arial MT"/>
                <a:cs typeface="Arial MT"/>
              </a:rPr>
              <a:t> </a:t>
            </a:r>
            <a:r>
              <a:rPr lang="en-US" sz="1200" dirty="0">
                <a:solidFill>
                  <a:srgbClr val="383838"/>
                </a:solidFill>
                <a:latin typeface="Arial MT"/>
                <a:cs typeface="Arial MT"/>
              </a:rPr>
              <a:t>the</a:t>
            </a:r>
            <a:r>
              <a:rPr lang="en-US" sz="1200" spc="-50" dirty="0">
                <a:solidFill>
                  <a:srgbClr val="383838"/>
                </a:solidFill>
                <a:latin typeface="Arial MT"/>
                <a:cs typeface="Arial MT"/>
              </a:rPr>
              <a:t> </a:t>
            </a:r>
            <a:r>
              <a:rPr lang="en-US" sz="1200" spc="-25" dirty="0">
                <a:solidFill>
                  <a:srgbClr val="383838"/>
                </a:solidFill>
                <a:latin typeface="Arial MT"/>
                <a:cs typeface="Arial MT"/>
              </a:rPr>
              <a:t>OR.</a:t>
            </a:r>
            <a:endParaRPr lang="en-US" sz="1200" dirty="0">
              <a:latin typeface="Arial MT"/>
              <a:cs typeface="Arial MT"/>
            </a:endParaRPr>
          </a:p>
          <a:p>
            <a:pPr>
              <a:lnSpc>
                <a:spcPct val="100000"/>
              </a:lnSpc>
              <a:spcBef>
                <a:spcPts val="114"/>
              </a:spcBef>
            </a:pPr>
            <a:endParaRPr lang="en-US" sz="1200" dirty="0">
              <a:latin typeface="Arial MT"/>
              <a:cs typeface="Arial MT"/>
            </a:endParaRPr>
          </a:p>
          <a:p>
            <a:pPr marL="12700">
              <a:lnSpc>
                <a:spcPct val="100000"/>
              </a:lnSpc>
            </a:pPr>
            <a:r>
              <a:rPr lang="en-US" sz="1200" dirty="0">
                <a:solidFill>
                  <a:srgbClr val="383838"/>
                </a:solidFill>
                <a:latin typeface="Arial MT"/>
                <a:cs typeface="Arial MT"/>
              </a:rPr>
              <a:t>C.</a:t>
            </a:r>
            <a:r>
              <a:rPr lang="en-US" sz="1200" spc="-75" dirty="0">
                <a:solidFill>
                  <a:srgbClr val="383838"/>
                </a:solidFill>
                <a:latin typeface="Arial MT"/>
                <a:cs typeface="Arial MT"/>
              </a:rPr>
              <a:t> </a:t>
            </a:r>
            <a:r>
              <a:rPr lang="en-US" sz="1200" dirty="0">
                <a:solidFill>
                  <a:srgbClr val="383838"/>
                </a:solidFill>
                <a:latin typeface="Arial MT"/>
                <a:cs typeface="Arial MT"/>
              </a:rPr>
              <a:t>Weekly</a:t>
            </a:r>
            <a:r>
              <a:rPr lang="en-US" sz="1200" spc="-70" dirty="0">
                <a:solidFill>
                  <a:srgbClr val="383838"/>
                </a:solidFill>
                <a:latin typeface="Arial MT"/>
                <a:cs typeface="Arial MT"/>
              </a:rPr>
              <a:t> </a:t>
            </a:r>
            <a:r>
              <a:rPr lang="en-US" sz="1200" dirty="0">
                <a:solidFill>
                  <a:srgbClr val="383838"/>
                </a:solidFill>
                <a:latin typeface="Arial MT"/>
                <a:cs typeface="Arial MT"/>
              </a:rPr>
              <a:t>nutrition</a:t>
            </a:r>
            <a:r>
              <a:rPr lang="en-US" sz="1200" spc="-60" dirty="0">
                <a:solidFill>
                  <a:srgbClr val="383838"/>
                </a:solidFill>
                <a:latin typeface="Arial MT"/>
                <a:cs typeface="Arial MT"/>
              </a:rPr>
              <a:t> </a:t>
            </a:r>
            <a:r>
              <a:rPr lang="en-US" sz="1200" dirty="0">
                <a:solidFill>
                  <a:srgbClr val="383838"/>
                </a:solidFill>
                <a:latin typeface="Arial MT"/>
                <a:cs typeface="Arial MT"/>
              </a:rPr>
              <a:t>labs,</a:t>
            </a:r>
            <a:r>
              <a:rPr lang="en-US" sz="1200" spc="-75" dirty="0">
                <a:solidFill>
                  <a:srgbClr val="383838"/>
                </a:solidFill>
                <a:latin typeface="Arial MT"/>
                <a:cs typeface="Arial MT"/>
              </a:rPr>
              <a:t> </a:t>
            </a:r>
            <a:r>
              <a:rPr lang="en-US" sz="1200" dirty="0">
                <a:solidFill>
                  <a:srgbClr val="383838"/>
                </a:solidFill>
                <a:latin typeface="Arial MT"/>
                <a:cs typeface="Arial MT"/>
              </a:rPr>
              <a:t>prealbumin</a:t>
            </a:r>
            <a:r>
              <a:rPr lang="en-US" sz="1200" spc="-45" dirty="0">
                <a:solidFill>
                  <a:srgbClr val="383838"/>
                </a:solidFill>
                <a:latin typeface="Arial MT"/>
                <a:cs typeface="Arial MT"/>
              </a:rPr>
              <a:t> </a:t>
            </a:r>
            <a:r>
              <a:rPr lang="en-US" sz="1200" dirty="0">
                <a:solidFill>
                  <a:srgbClr val="383838"/>
                </a:solidFill>
                <a:latin typeface="Arial MT"/>
                <a:cs typeface="Arial MT"/>
              </a:rPr>
              <a:t>levels</a:t>
            </a:r>
            <a:r>
              <a:rPr lang="en-US" sz="1200" spc="-75" dirty="0">
                <a:solidFill>
                  <a:srgbClr val="383838"/>
                </a:solidFill>
                <a:latin typeface="Arial MT"/>
                <a:cs typeface="Arial MT"/>
              </a:rPr>
              <a:t> </a:t>
            </a:r>
            <a:r>
              <a:rPr lang="en-US" sz="1200" dirty="0">
                <a:solidFill>
                  <a:srgbClr val="383838"/>
                </a:solidFill>
                <a:latin typeface="Arial MT"/>
                <a:cs typeface="Arial MT"/>
              </a:rPr>
              <a:t>are</a:t>
            </a:r>
            <a:r>
              <a:rPr lang="en-US" sz="1200" spc="-60" dirty="0">
                <a:solidFill>
                  <a:srgbClr val="383838"/>
                </a:solidFill>
                <a:latin typeface="Arial MT"/>
                <a:cs typeface="Arial MT"/>
              </a:rPr>
              <a:t> </a:t>
            </a:r>
            <a:r>
              <a:rPr lang="en-US" sz="1200" dirty="0">
                <a:solidFill>
                  <a:srgbClr val="383838"/>
                </a:solidFill>
                <a:latin typeface="Arial MT"/>
                <a:cs typeface="Arial MT"/>
              </a:rPr>
              <a:t>drawn</a:t>
            </a:r>
            <a:r>
              <a:rPr lang="en-US" sz="1200" spc="-55" dirty="0">
                <a:solidFill>
                  <a:srgbClr val="383838"/>
                </a:solidFill>
                <a:latin typeface="Arial MT"/>
                <a:cs typeface="Arial MT"/>
              </a:rPr>
              <a:t> </a:t>
            </a:r>
            <a:r>
              <a:rPr lang="en-US" sz="1200" dirty="0">
                <a:solidFill>
                  <a:srgbClr val="383838"/>
                </a:solidFill>
                <a:latin typeface="Arial MT"/>
                <a:cs typeface="Arial MT"/>
              </a:rPr>
              <a:t>to</a:t>
            </a:r>
            <a:r>
              <a:rPr lang="en-US" sz="1200" spc="-75" dirty="0">
                <a:solidFill>
                  <a:srgbClr val="383838"/>
                </a:solidFill>
                <a:latin typeface="Arial MT"/>
                <a:cs typeface="Arial MT"/>
              </a:rPr>
              <a:t> </a:t>
            </a:r>
            <a:r>
              <a:rPr lang="en-US" sz="1200" dirty="0">
                <a:solidFill>
                  <a:srgbClr val="383838"/>
                </a:solidFill>
                <a:latin typeface="Arial MT"/>
                <a:cs typeface="Arial MT"/>
              </a:rPr>
              <a:t>monitor</a:t>
            </a:r>
            <a:r>
              <a:rPr lang="en-US" sz="1200" spc="-45" dirty="0">
                <a:solidFill>
                  <a:srgbClr val="383838"/>
                </a:solidFill>
                <a:latin typeface="Arial MT"/>
                <a:cs typeface="Arial MT"/>
              </a:rPr>
              <a:t> </a:t>
            </a:r>
            <a:r>
              <a:rPr lang="en-US" sz="1200" dirty="0">
                <a:solidFill>
                  <a:srgbClr val="383838"/>
                </a:solidFill>
                <a:latin typeface="Arial MT"/>
                <a:cs typeface="Arial MT"/>
              </a:rPr>
              <a:t>nutrition</a:t>
            </a:r>
            <a:r>
              <a:rPr lang="en-US" sz="1200" spc="-75" dirty="0">
                <a:solidFill>
                  <a:srgbClr val="383838"/>
                </a:solidFill>
                <a:latin typeface="Arial MT"/>
                <a:cs typeface="Arial MT"/>
              </a:rPr>
              <a:t> </a:t>
            </a:r>
            <a:r>
              <a:rPr lang="en-US" sz="1200" spc="-10" dirty="0">
                <a:solidFill>
                  <a:srgbClr val="383838"/>
                </a:solidFill>
                <a:latin typeface="Arial MT"/>
                <a:cs typeface="Arial MT"/>
              </a:rPr>
              <a:t>status.</a:t>
            </a:r>
            <a:endParaRPr lang="en-US" sz="1200" dirty="0">
              <a:latin typeface="Arial MT"/>
              <a:cs typeface="Arial MT"/>
            </a:endParaRPr>
          </a:p>
          <a:p>
            <a:pPr>
              <a:lnSpc>
                <a:spcPct val="100000"/>
              </a:lnSpc>
              <a:spcBef>
                <a:spcPts val="110"/>
              </a:spcBef>
            </a:pPr>
            <a:endParaRPr lang="en-US" sz="1200" dirty="0">
              <a:latin typeface="Arial MT"/>
              <a:cs typeface="Arial MT"/>
            </a:endParaRPr>
          </a:p>
          <a:p>
            <a:pPr marL="12700">
              <a:lnSpc>
                <a:spcPct val="100000"/>
              </a:lnSpc>
            </a:pPr>
            <a:r>
              <a:rPr lang="en-US" sz="1200" dirty="0">
                <a:solidFill>
                  <a:srgbClr val="383838"/>
                </a:solidFill>
                <a:latin typeface="Arial MT"/>
                <a:cs typeface="Arial MT"/>
              </a:rPr>
              <a:t>D.</a:t>
            </a:r>
            <a:r>
              <a:rPr lang="en-US" sz="1200" spc="-65" dirty="0">
                <a:solidFill>
                  <a:srgbClr val="383838"/>
                </a:solidFill>
                <a:latin typeface="Arial MT"/>
                <a:cs typeface="Arial MT"/>
              </a:rPr>
              <a:t> </a:t>
            </a:r>
            <a:r>
              <a:rPr lang="en-US" sz="1200" dirty="0">
                <a:solidFill>
                  <a:srgbClr val="383838"/>
                </a:solidFill>
                <a:latin typeface="Arial MT"/>
                <a:cs typeface="Arial MT"/>
              </a:rPr>
              <a:t>Early</a:t>
            </a:r>
            <a:r>
              <a:rPr lang="en-US" sz="1200" spc="-55" dirty="0">
                <a:solidFill>
                  <a:srgbClr val="383838"/>
                </a:solidFill>
                <a:latin typeface="Arial MT"/>
                <a:cs typeface="Arial MT"/>
              </a:rPr>
              <a:t> </a:t>
            </a:r>
            <a:r>
              <a:rPr lang="en-US" sz="1200" dirty="0">
                <a:solidFill>
                  <a:srgbClr val="383838"/>
                </a:solidFill>
                <a:latin typeface="Arial MT"/>
                <a:cs typeface="Arial MT"/>
              </a:rPr>
              <a:t>involvement</a:t>
            </a:r>
            <a:r>
              <a:rPr lang="en-US" sz="1200" spc="-35" dirty="0">
                <a:solidFill>
                  <a:srgbClr val="383838"/>
                </a:solidFill>
                <a:latin typeface="Arial MT"/>
                <a:cs typeface="Arial MT"/>
              </a:rPr>
              <a:t> </a:t>
            </a:r>
            <a:r>
              <a:rPr lang="en-US" sz="1200" dirty="0">
                <a:solidFill>
                  <a:srgbClr val="383838"/>
                </a:solidFill>
                <a:latin typeface="Arial MT"/>
                <a:cs typeface="Arial MT"/>
              </a:rPr>
              <a:t>of</a:t>
            </a:r>
            <a:r>
              <a:rPr lang="en-US" sz="1200" spc="-45" dirty="0">
                <a:solidFill>
                  <a:srgbClr val="383838"/>
                </a:solidFill>
                <a:latin typeface="Arial MT"/>
                <a:cs typeface="Arial MT"/>
              </a:rPr>
              <a:t> </a:t>
            </a:r>
            <a:r>
              <a:rPr lang="en-US" sz="1200" dirty="0">
                <a:solidFill>
                  <a:srgbClr val="383838"/>
                </a:solidFill>
                <a:latin typeface="Arial MT"/>
                <a:cs typeface="Arial MT"/>
              </a:rPr>
              <a:t>a</a:t>
            </a:r>
            <a:r>
              <a:rPr lang="en-US" sz="1200" spc="-60" dirty="0">
                <a:solidFill>
                  <a:srgbClr val="383838"/>
                </a:solidFill>
                <a:latin typeface="Arial MT"/>
                <a:cs typeface="Arial MT"/>
              </a:rPr>
              <a:t> </a:t>
            </a:r>
            <a:r>
              <a:rPr lang="en-US" sz="1200" dirty="0">
                <a:solidFill>
                  <a:srgbClr val="383838"/>
                </a:solidFill>
                <a:latin typeface="Arial MT"/>
                <a:cs typeface="Arial MT"/>
              </a:rPr>
              <a:t>registered</a:t>
            </a:r>
            <a:r>
              <a:rPr lang="en-US" sz="1200" spc="-65" dirty="0">
                <a:solidFill>
                  <a:srgbClr val="383838"/>
                </a:solidFill>
                <a:latin typeface="Arial MT"/>
                <a:cs typeface="Arial MT"/>
              </a:rPr>
              <a:t> </a:t>
            </a:r>
            <a:r>
              <a:rPr lang="en-US" sz="1200" dirty="0">
                <a:solidFill>
                  <a:srgbClr val="383838"/>
                </a:solidFill>
                <a:latin typeface="Arial MT"/>
                <a:cs typeface="Arial MT"/>
              </a:rPr>
              <a:t>dietician</a:t>
            </a:r>
            <a:r>
              <a:rPr lang="en-US" sz="1200" spc="-65" dirty="0">
                <a:solidFill>
                  <a:srgbClr val="383838"/>
                </a:solidFill>
                <a:latin typeface="Arial MT"/>
                <a:cs typeface="Arial MT"/>
              </a:rPr>
              <a:t> </a:t>
            </a:r>
            <a:r>
              <a:rPr lang="en-US" sz="1200" dirty="0">
                <a:solidFill>
                  <a:srgbClr val="383838"/>
                </a:solidFill>
                <a:latin typeface="Arial MT"/>
                <a:cs typeface="Arial MT"/>
              </a:rPr>
              <a:t>is</a:t>
            </a:r>
            <a:r>
              <a:rPr lang="en-US" sz="1200" spc="-50" dirty="0">
                <a:solidFill>
                  <a:srgbClr val="383838"/>
                </a:solidFill>
                <a:latin typeface="Arial MT"/>
                <a:cs typeface="Arial MT"/>
              </a:rPr>
              <a:t> </a:t>
            </a:r>
            <a:r>
              <a:rPr lang="en-US" sz="1200" spc="-10" dirty="0">
                <a:solidFill>
                  <a:srgbClr val="383838"/>
                </a:solidFill>
                <a:latin typeface="Arial MT"/>
                <a:cs typeface="Arial MT"/>
              </a:rPr>
              <a:t>imperative</a:t>
            </a:r>
          </a:p>
          <a:p>
            <a:pPr marL="321945" indent="-309245">
              <a:lnSpc>
                <a:spcPct val="100000"/>
              </a:lnSpc>
              <a:buAutoNum type="arabicPeriod"/>
              <a:tabLst>
                <a:tab pos="321945" algn="l"/>
              </a:tabLst>
            </a:pPr>
            <a:r>
              <a:rPr lang="en-US" sz="1200" dirty="0">
                <a:solidFill>
                  <a:srgbClr val="383838"/>
                </a:solidFill>
                <a:latin typeface="Arial MT"/>
                <a:cs typeface="Arial MT"/>
              </a:rPr>
              <a:t>A</a:t>
            </a:r>
            <a:r>
              <a:rPr lang="en-US" sz="1200" spc="-65" dirty="0">
                <a:solidFill>
                  <a:srgbClr val="383838"/>
                </a:solidFill>
                <a:latin typeface="Arial MT"/>
                <a:cs typeface="Arial MT"/>
              </a:rPr>
              <a:t> </a:t>
            </a:r>
            <a:r>
              <a:rPr lang="en-US" sz="1200" spc="-10" dirty="0">
                <a:solidFill>
                  <a:srgbClr val="383838"/>
                </a:solidFill>
                <a:latin typeface="Arial MT"/>
                <a:cs typeface="Arial MT"/>
              </a:rPr>
              <a:t>post-</a:t>
            </a:r>
            <a:r>
              <a:rPr lang="en-US" sz="1200" dirty="0">
                <a:solidFill>
                  <a:srgbClr val="383838"/>
                </a:solidFill>
                <a:latin typeface="Arial MT"/>
                <a:cs typeface="Arial MT"/>
              </a:rPr>
              <a:t>pyloric</a:t>
            </a:r>
            <a:r>
              <a:rPr lang="en-US" sz="1200" spc="-35" dirty="0">
                <a:solidFill>
                  <a:srgbClr val="383838"/>
                </a:solidFill>
                <a:latin typeface="Arial MT"/>
                <a:cs typeface="Arial MT"/>
              </a:rPr>
              <a:t> </a:t>
            </a:r>
            <a:r>
              <a:rPr lang="en-US" sz="1200" dirty="0" err="1">
                <a:solidFill>
                  <a:srgbClr val="383838"/>
                </a:solidFill>
                <a:latin typeface="Arial MT"/>
                <a:cs typeface="Arial MT"/>
              </a:rPr>
              <a:t>Dobhoff</a:t>
            </a:r>
            <a:r>
              <a:rPr lang="en-US" sz="1200" spc="-50" dirty="0">
                <a:solidFill>
                  <a:srgbClr val="383838"/>
                </a:solidFill>
                <a:latin typeface="Arial MT"/>
                <a:cs typeface="Arial MT"/>
              </a:rPr>
              <a:t> </a:t>
            </a:r>
            <a:r>
              <a:rPr lang="en-US" sz="1200" dirty="0">
                <a:solidFill>
                  <a:srgbClr val="383838"/>
                </a:solidFill>
                <a:latin typeface="Arial MT"/>
                <a:cs typeface="Arial MT"/>
              </a:rPr>
              <a:t>tube</a:t>
            </a:r>
            <a:r>
              <a:rPr lang="en-US" sz="1200" spc="-50" dirty="0">
                <a:solidFill>
                  <a:srgbClr val="383838"/>
                </a:solidFill>
                <a:latin typeface="Arial MT"/>
                <a:cs typeface="Arial MT"/>
              </a:rPr>
              <a:t> </a:t>
            </a:r>
            <a:r>
              <a:rPr lang="en-US" sz="1200" dirty="0">
                <a:solidFill>
                  <a:srgbClr val="383838"/>
                </a:solidFill>
                <a:latin typeface="Arial MT"/>
                <a:cs typeface="Arial MT"/>
              </a:rPr>
              <a:t>is</a:t>
            </a:r>
            <a:r>
              <a:rPr lang="en-US" sz="1200" spc="-60" dirty="0">
                <a:solidFill>
                  <a:srgbClr val="383838"/>
                </a:solidFill>
                <a:latin typeface="Arial MT"/>
                <a:cs typeface="Arial MT"/>
              </a:rPr>
              <a:t> </a:t>
            </a:r>
            <a:r>
              <a:rPr lang="en-US" sz="1200" dirty="0">
                <a:solidFill>
                  <a:srgbClr val="383838"/>
                </a:solidFill>
                <a:latin typeface="Arial MT"/>
                <a:cs typeface="Arial MT"/>
              </a:rPr>
              <a:t>appropriate</a:t>
            </a:r>
            <a:r>
              <a:rPr lang="en-US" sz="1200" spc="-50" dirty="0">
                <a:solidFill>
                  <a:srgbClr val="383838"/>
                </a:solidFill>
                <a:latin typeface="Arial MT"/>
                <a:cs typeface="Arial MT"/>
              </a:rPr>
              <a:t> </a:t>
            </a:r>
            <a:r>
              <a:rPr lang="en-US" sz="1200" dirty="0">
                <a:solidFill>
                  <a:srgbClr val="383838"/>
                </a:solidFill>
                <a:latin typeface="Arial MT"/>
                <a:cs typeface="Arial MT"/>
              </a:rPr>
              <a:t>for</a:t>
            </a:r>
            <a:r>
              <a:rPr lang="en-US" sz="1200" spc="-45" dirty="0">
                <a:solidFill>
                  <a:srgbClr val="383838"/>
                </a:solidFill>
                <a:latin typeface="Arial MT"/>
                <a:cs typeface="Arial MT"/>
              </a:rPr>
              <a:t> </a:t>
            </a:r>
            <a:r>
              <a:rPr lang="en-US" sz="1200" spc="-10" dirty="0">
                <a:solidFill>
                  <a:srgbClr val="383838"/>
                </a:solidFill>
                <a:latin typeface="Arial MT"/>
                <a:cs typeface="Arial MT"/>
              </a:rPr>
              <a:t>long-</a:t>
            </a:r>
            <a:r>
              <a:rPr lang="en-US" sz="1200" dirty="0">
                <a:solidFill>
                  <a:srgbClr val="383838"/>
                </a:solidFill>
                <a:latin typeface="Arial MT"/>
                <a:cs typeface="Arial MT"/>
              </a:rPr>
              <a:t>term</a:t>
            </a:r>
            <a:r>
              <a:rPr lang="en-US" sz="1200" spc="-40" dirty="0">
                <a:solidFill>
                  <a:srgbClr val="383838"/>
                </a:solidFill>
                <a:latin typeface="Arial MT"/>
                <a:cs typeface="Arial MT"/>
              </a:rPr>
              <a:t> </a:t>
            </a:r>
            <a:r>
              <a:rPr lang="en-US" sz="1200" dirty="0">
                <a:solidFill>
                  <a:srgbClr val="383838"/>
                </a:solidFill>
                <a:latin typeface="Arial MT"/>
                <a:cs typeface="Arial MT"/>
              </a:rPr>
              <a:t>feeding.</a:t>
            </a:r>
            <a:r>
              <a:rPr lang="en-US" sz="1200" spc="-55" dirty="0">
                <a:solidFill>
                  <a:srgbClr val="383838"/>
                </a:solidFill>
                <a:latin typeface="Arial MT"/>
                <a:cs typeface="Arial MT"/>
              </a:rPr>
              <a:t> </a:t>
            </a:r>
            <a:r>
              <a:rPr lang="en-US" sz="1200" spc="-10" dirty="0">
                <a:solidFill>
                  <a:srgbClr val="383838"/>
                </a:solidFill>
                <a:latin typeface="Arial MT"/>
                <a:cs typeface="Arial MT"/>
              </a:rPr>
              <a:t>Post-</a:t>
            </a:r>
            <a:r>
              <a:rPr lang="en-US" sz="1200" dirty="0">
                <a:solidFill>
                  <a:srgbClr val="383838"/>
                </a:solidFill>
                <a:latin typeface="Arial MT"/>
                <a:cs typeface="Arial MT"/>
              </a:rPr>
              <a:t>pyloric</a:t>
            </a:r>
            <a:r>
              <a:rPr lang="en-US" sz="1200" spc="-45" dirty="0">
                <a:solidFill>
                  <a:srgbClr val="383838"/>
                </a:solidFill>
                <a:latin typeface="Arial MT"/>
                <a:cs typeface="Arial MT"/>
              </a:rPr>
              <a:t> </a:t>
            </a:r>
            <a:r>
              <a:rPr lang="en-US" sz="1200" dirty="0">
                <a:solidFill>
                  <a:srgbClr val="383838"/>
                </a:solidFill>
                <a:latin typeface="Arial MT"/>
                <a:cs typeface="Arial MT"/>
              </a:rPr>
              <a:t>feeds</a:t>
            </a:r>
            <a:r>
              <a:rPr lang="en-US" sz="1200" spc="-55" dirty="0">
                <a:solidFill>
                  <a:srgbClr val="383838"/>
                </a:solidFill>
                <a:latin typeface="Arial MT"/>
                <a:cs typeface="Arial MT"/>
              </a:rPr>
              <a:t> </a:t>
            </a:r>
            <a:r>
              <a:rPr lang="en-US" sz="1200" spc="-25" dirty="0">
                <a:solidFill>
                  <a:srgbClr val="383838"/>
                </a:solidFill>
                <a:latin typeface="Arial MT"/>
                <a:cs typeface="Arial MT"/>
              </a:rPr>
              <a:t>can</a:t>
            </a:r>
            <a:endParaRPr lang="en-US" sz="1200" dirty="0">
              <a:latin typeface="Arial MT"/>
              <a:cs typeface="Arial MT"/>
            </a:endParaRPr>
          </a:p>
          <a:p>
            <a:pPr>
              <a:lnSpc>
                <a:spcPct val="100000"/>
              </a:lnSpc>
              <a:spcBef>
                <a:spcPts val="110"/>
              </a:spcBef>
            </a:pPr>
            <a:endParaRPr lang="en-US" sz="1200" dirty="0">
              <a:latin typeface="Arial MT"/>
              <a:cs typeface="Arial MT"/>
            </a:endParaRPr>
          </a:p>
          <a:p>
            <a:pPr marL="12700">
              <a:lnSpc>
                <a:spcPct val="100000"/>
              </a:lnSpc>
            </a:pPr>
            <a:r>
              <a:rPr lang="en-US" sz="1200" dirty="0">
                <a:solidFill>
                  <a:srgbClr val="383838"/>
                </a:solidFill>
                <a:latin typeface="Arial MT"/>
                <a:cs typeface="Arial MT"/>
              </a:rPr>
              <a:t>be</a:t>
            </a:r>
            <a:r>
              <a:rPr lang="en-US" sz="1200" spc="-85" dirty="0">
                <a:solidFill>
                  <a:srgbClr val="383838"/>
                </a:solidFill>
                <a:latin typeface="Arial MT"/>
                <a:cs typeface="Arial MT"/>
              </a:rPr>
              <a:t> </a:t>
            </a:r>
            <a:r>
              <a:rPr lang="en-US" sz="1200" dirty="0">
                <a:solidFill>
                  <a:srgbClr val="383838"/>
                </a:solidFill>
                <a:latin typeface="Arial MT"/>
                <a:cs typeface="Arial MT"/>
              </a:rPr>
              <a:t>continued</a:t>
            </a:r>
            <a:r>
              <a:rPr lang="en-US" sz="1200" spc="-75" dirty="0">
                <a:solidFill>
                  <a:srgbClr val="383838"/>
                </a:solidFill>
                <a:latin typeface="Arial MT"/>
                <a:cs typeface="Arial MT"/>
              </a:rPr>
              <a:t> </a:t>
            </a:r>
            <a:r>
              <a:rPr lang="en-US" sz="1200" dirty="0">
                <a:solidFill>
                  <a:srgbClr val="383838"/>
                </a:solidFill>
                <a:latin typeface="Arial MT"/>
                <a:cs typeface="Arial MT"/>
              </a:rPr>
              <a:t>in</a:t>
            </a:r>
            <a:r>
              <a:rPr lang="en-US" sz="1200" spc="-75" dirty="0">
                <a:solidFill>
                  <a:srgbClr val="383838"/>
                </a:solidFill>
                <a:latin typeface="Arial MT"/>
                <a:cs typeface="Arial MT"/>
              </a:rPr>
              <a:t> </a:t>
            </a:r>
            <a:r>
              <a:rPr lang="en-US" sz="1200" dirty="0">
                <a:solidFill>
                  <a:srgbClr val="383838"/>
                </a:solidFill>
                <a:latin typeface="Arial MT"/>
                <a:cs typeface="Arial MT"/>
              </a:rPr>
              <a:t>the</a:t>
            </a:r>
            <a:r>
              <a:rPr lang="en-US" sz="1200" spc="-80" dirty="0">
                <a:solidFill>
                  <a:srgbClr val="383838"/>
                </a:solidFill>
                <a:latin typeface="Arial MT"/>
                <a:cs typeface="Arial MT"/>
              </a:rPr>
              <a:t> </a:t>
            </a:r>
            <a:r>
              <a:rPr lang="en-US" sz="1200" dirty="0">
                <a:solidFill>
                  <a:srgbClr val="383838"/>
                </a:solidFill>
                <a:latin typeface="Arial MT"/>
                <a:cs typeface="Arial MT"/>
              </a:rPr>
              <a:t>perioperative</a:t>
            </a:r>
            <a:r>
              <a:rPr lang="en-US" sz="1200" spc="-60" dirty="0">
                <a:solidFill>
                  <a:srgbClr val="383838"/>
                </a:solidFill>
                <a:latin typeface="Arial MT"/>
                <a:cs typeface="Arial MT"/>
              </a:rPr>
              <a:t> </a:t>
            </a:r>
            <a:r>
              <a:rPr lang="en-US" sz="1200" spc="-10" dirty="0">
                <a:solidFill>
                  <a:srgbClr val="383838"/>
                </a:solidFill>
                <a:latin typeface="Arial MT"/>
                <a:cs typeface="Arial MT"/>
              </a:rPr>
              <a:t>period</a:t>
            </a:r>
            <a:endParaRPr lang="en-US" dirty="0"/>
          </a:p>
          <a:p>
            <a:pPr marL="12700">
              <a:lnSpc>
                <a:spcPct val="100000"/>
              </a:lnSpc>
            </a:pPr>
            <a:endParaRPr lang="en-US" dirty="0"/>
          </a:p>
        </p:txBody>
      </p:sp>
      <p:sp>
        <p:nvSpPr>
          <p:cNvPr id="4" name="Slide Number Placeholder 3"/>
          <p:cNvSpPr>
            <a:spLocks noGrp="1"/>
          </p:cNvSpPr>
          <p:nvPr>
            <p:ph type="sldNum" sz="quarter" idx="5"/>
          </p:nvPr>
        </p:nvSpPr>
        <p:spPr/>
        <p:txBody>
          <a:bodyPr/>
          <a:lstStyle/>
          <a:p>
            <a:fld id="{903A09B8-7B23-42AA-B6B6-1CDD90445DED}" type="slidenum">
              <a:rPr lang="en-US" smtClean="0"/>
              <a:t>41</a:t>
            </a:fld>
            <a:endParaRPr lang="en-US"/>
          </a:p>
        </p:txBody>
      </p:sp>
    </p:spTree>
    <p:extLst>
      <p:ext uri="{BB962C8B-B14F-4D97-AF65-F5344CB8AC3E}">
        <p14:creationId xmlns:p14="http://schemas.microsoft.com/office/powerpoint/2010/main" val="3187772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Pathophysiology to </a:t>
            </a:r>
            <a:r>
              <a:rPr lang="en-US" dirty="0" err="1"/>
              <a:t>hypermatabolic</a:t>
            </a:r>
            <a:r>
              <a:rPr lang="en-US" dirty="0"/>
              <a:t> </a:t>
            </a:r>
          </a:p>
          <a:p>
            <a:r>
              <a:rPr lang="en-US" dirty="0"/>
              <a:t>↑ Catecholamines, cortisol, and cytokines → ↑ metabolism, insulin resistance, gluconeogenesis, lipolysis, and protein breakdown.</a:t>
            </a:r>
          </a:p>
          <a:p>
            <a:endParaRPr lang="en-US" dirty="0"/>
          </a:p>
          <a:p>
            <a:r>
              <a:rPr lang="en-US" dirty="0"/>
              <a:t>Clinical features:</a:t>
            </a:r>
          </a:p>
          <a:p>
            <a:endParaRPr lang="en-US" dirty="0"/>
          </a:p>
          <a:p>
            <a:r>
              <a:rPr lang="en-US" dirty="0"/>
              <a:t>* Ebb phase (</a:t>
            </a:r>
            <a:r>
              <a:rPr lang="ar-JO" dirty="0"/>
              <a:t>): ↓ </a:t>
            </a:r>
            <a:r>
              <a:rPr lang="en-US" dirty="0"/>
              <a:t>cardiac output, ↓ metabolism.</a:t>
            </a:r>
          </a:p>
          <a:p>
            <a:r>
              <a:rPr lang="en-US" dirty="0"/>
              <a:t>* Flow </a:t>
            </a:r>
            <a:r>
              <a:rPr lang="en-US"/>
              <a:t>phase (</a:t>
            </a:r>
            <a:r>
              <a:rPr lang="ar-JO"/>
              <a:t>): </a:t>
            </a:r>
            <a:r>
              <a:rPr lang="ar-JO" dirty="0"/>
              <a:t>↑ </a:t>
            </a:r>
            <a:r>
              <a:rPr lang="en-US" dirty="0"/>
              <a:t>BP, ↑ HR, hyperglycemia, weight &amp; muscle loss, ↑ temperature, multiorgan dysfunction.</a:t>
            </a:r>
          </a:p>
          <a:p>
            <a:endParaRPr lang="en-US" dirty="0"/>
          </a:p>
          <a:p>
            <a:r>
              <a:rPr lang="en-US" dirty="0"/>
              <a:t>Management:</a:t>
            </a:r>
          </a:p>
          <a:p>
            <a:r>
              <a:rPr lang="en-US" dirty="0"/>
              <a:t>Early excision + grafting, pain control, nutritional &amp; anabolic support, insulin for glycemic control.</a:t>
            </a:r>
          </a:p>
        </p:txBody>
      </p:sp>
      <p:sp>
        <p:nvSpPr>
          <p:cNvPr id="4" name="Slide Number Placeholder 3"/>
          <p:cNvSpPr>
            <a:spLocks noGrp="1"/>
          </p:cNvSpPr>
          <p:nvPr>
            <p:ph type="sldNum" sz="quarter" idx="5"/>
          </p:nvPr>
        </p:nvSpPr>
        <p:spPr/>
        <p:txBody>
          <a:bodyPr/>
          <a:lstStyle/>
          <a:p>
            <a:fld id="{903A09B8-7B23-42AA-B6B6-1CDD90445DED}" type="slidenum">
              <a:rPr lang="en-US" smtClean="0"/>
              <a:t>42</a:t>
            </a:fld>
            <a:endParaRPr lang="en-US"/>
          </a:p>
        </p:txBody>
      </p:sp>
    </p:spTree>
    <p:extLst>
      <p:ext uri="{BB962C8B-B14F-4D97-AF65-F5344CB8AC3E}">
        <p14:creationId xmlns:p14="http://schemas.microsoft.com/office/powerpoint/2010/main" val="3490598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Silvadene 1% silver </a:t>
            </a:r>
            <a:r>
              <a:rPr lang="en-US" dirty="0" err="1"/>
              <a:t>sulfadiazene</a:t>
            </a:r>
            <a:r>
              <a:rPr lang="en-US" dirty="0"/>
              <a:t> G+ &amp; G- moderate First choice - </a:t>
            </a:r>
            <a:r>
              <a:rPr lang="en-US" dirty="0" err="1"/>
              <a:t>Availabl</a:t>
            </a:r>
            <a:r>
              <a:rPr lang="en-US" dirty="0"/>
              <a:t> e in </a:t>
            </a:r>
            <a:r>
              <a:rPr lang="en-US" dirty="0" err="1"/>
              <a:t>jordan</a:t>
            </a:r>
            <a:r>
              <a:rPr lang="en-US" dirty="0"/>
              <a:t> Neutropenia sulfa allergy near the eye Corneal </a:t>
            </a:r>
            <a:r>
              <a:rPr lang="en-US" dirty="0" err="1"/>
              <a:t>damdge</a:t>
            </a:r>
            <a:r>
              <a:rPr lang="en-US" dirty="0"/>
              <a:t> </a:t>
            </a:r>
            <a:r>
              <a:rPr lang="en-US" dirty="0" err="1"/>
              <a:t>Sulfamylon</a:t>
            </a:r>
            <a:r>
              <a:rPr lang="en-US" dirty="0"/>
              <a:t> 10%mafenide acetate (a carbonic anhydrase inhibitor) G+ &amp; </a:t>
            </a:r>
            <a:r>
              <a:rPr lang="en-US" dirty="0" err="1"/>
              <a:t>bacteriostati</a:t>
            </a:r>
            <a:r>
              <a:rPr lang="en-US" dirty="0"/>
              <a:t> c excellent exposed cartilage </a:t>
            </a:r>
            <a:r>
              <a:rPr lang="en-US" dirty="0" err="1"/>
              <a:t>ofthe</a:t>
            </a:r>
            <a:r>
              <a:rPr lang="en-US" dirty="0"/>
              <a:t> ear or nose. burns greater than 20% TBSA Hyperchloremic acidosis Silver nitrate (0.5%) ---- broad spectrum coverage with coverage of </a:t>
            </a:r>
            <a:r>
              <a:rPr lang="en-US" dirty="0" err="1"/>
              <a:t>Staphylo</a:t>
            </a:r>
            <a:r>
              <a:rPr lang="en-US" dirty="0"/>
              <a:t> -coccus and </a:t>
            </a:r>
            <a:r>
              <a:rPr lang="en-US" dirty="0" err="1"/>
              <a:t>Pseudomona</a:t>
            </a:r>
            <a:r>
              <a:rPr lang="en-US" dirty="0"/>
              <a:t> s Bad Cost effective hyponatremia Discolor the adjacent skin and </a:t>
            </a:r>
            <a:r>
              <a:rPr lang="en-US" dirty="0" err="1"/>
              <a:t>surroundin</a:t>
            </a:r>
            <a:r>
              <a:rPr lang="en-US" dirty="0"/>
              <a:t> g dressings and bedding. </a:t>
            </a:r>
            <a:r>
              <a:rPr lang="en-US" dirty="0" err="1"/>
              <a:t>Acticoat</a:t>
            </a:r>
            <a:r>
              <a:rPr lang="en-US" dirty="0"/>
              <a:t> a </a:t>
            </a:r>
            <a:r>
              <a:rPr lang="en-US" dirty="0" err="1"/>
              <a:t>silverimpregnated</a:t>
            </a:r>
            <a:r>
              <a:rPr lang="en-US" dirty="0"/>
              <a:t> is ideal for clean, partial- thickness burns of the hand. Bacitracin zinc ---- G+ Well Facial burn + safe around eyes </a:t>
            </a:r>
          </a:p>
        </p:txBody>
      </p:sp>
      <p:sp>
        <p:nvSpPr>
          <p:cNvPr id="4" name="Slide Number Placeholder 3"/>
          <p:cNvSpPr>
            <a:spLocks noGrp="1"/>
          </p:cNvSpPr>
          <p:nvPr>
            <p:ph type="sldNum" sz="quarter" idx="5"/>
          </p:nvPr>
        </p:nvSpPr>
        <p:spPr/>
        <p:txBody>
          <a:bodyPr/>
          <a:lstStyle/>
          <a:p>
            <a:fld id="{903A09B8-7B23-42AA-B6B6-1CDD90445DED}" type="slidenum">
              <a:rPr lang="en-US" smtClean="0"/>
              <a:t>45</a:t>
            </a:fld>
            <a:endParaRPr lang="en-US"/>
          </a:p>
        </p:txBody>
      </p:sp>
    </p:spTree>
    <p:extLst>
      <p:ext uri="{BB962C8B-B14F-4D97-AF65-F5344CB8AC3E}">
        <p14:creationId xmlns:p14="http://schemas.microsoft.com/office/powerpoint/2010/main" val="3158130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uFill>
                  <a:solidFill>
                    <a:srgbClr val="383838"/>
                  </a:solidFill>
                </a:uFill>
                <a:latin typeface="Arial"/>
                <a:cs typeface="Arial"/>
              </a:rPr>
              <a:t>Graft</a:t>
            </a:r>
            <a:r>
              <a:rPr lang="en-US" u="sng" spc="-80" dirty="0">
                <a:uFill>
                  <a:solidFill>
                    <a:srgbClr val="383838"/>
                  </a:solidFill>
                </a:uFill>
                <a:latin typeface="Arial"/>
                <a:cs typeface="Arial"/>
              </a:rPr>
              <a:t> </a:t>
            </a:r>
            <a:r>
              <a:rPr lang="en-US" u="sng" spc="-10" dirty="0">
                <a:uFill>
                  <a:solidFill>
                    <a:srgbClr val="383838"/>
                  </a:solidFill>
                </a:uFill>
                <a:latin typeface="Arial"/>
                <a:cs typeface="Arial"/>
              </a:rPr>
              <a:t>failure</a:t>
            </a:r>
          </a:p>
          <a:p>
            <a:pPr marL="353695" indent="-340995">
              <a:lnSpc>
                <a:spcPct val="100000"/>
              </a:lnSpc>
              <a:spcBef>
                <a:spcPts val="1540"/>
              </a:spcBef>
              <a:buAutoNum type="arabicPeriod"/>
              <a:tabLst>
                <a:tab pos="353695" algn="l"/>
              </a:tabLst>
            </a:pPr>
            <a:r>
              <a:rPr lang="en-US" sz="1200" dirty="0">
                <a:solidFill>
                  <a:srgbClr val="383838"/>
                </a:solidFill>
                <a:latin typeface="Arial MT"/>
                <a:cs typeface="Arial MT"/>
              </a:rPr>
              <a:t>Inadequate</a:t>
            </a:r>
            <a:r>
              <a:rPr lang="en-US" sz="1200" spc="-50" dirty="0">
                <a:solidFill>
                  <a:srgbClr val="383838"/>
                </a:solidFill>
                <a:latin typeface="Arial MT"/>
                <a:cs typeface="Arial MT"/>
              </a:rPr>
              <a:t> </a:t>
            </a:r>
            <a:r>
              <a:rPr lang="en-US" sz="1200" dirty="0">
                <a:solidFill>
                  <a:srgbClr val="383838"/>
                </a:solidFill>
                <a:latin typeface="Arial MT"/>
                <a:cs typeface="Arial MT"/>
              </a:rPr>
              <a:t>wound</a:t>
            </a:r>
            <a:r>
              <a:rPr lang="en-US" sz="1200" spc="-40" dirty="0">
                <a:solidFill>
                  <a:srgbClr val="383838"/>
                </a:solidFill>
                <a:latin typeface="Arial MT"/>
                <a:cs typeface="Arial MT"/>
              </a:rPr>
              <a:t> </a:t>
            </a:r>
            <a:r>
              <a:rPr lang="en-US" sz="1200" dirty="0">
                <a:solidFill>
                  <a:srgbClr val="383838"/>
                </a:solidFill>
                <a:latin typeface="Arial MT"/>
                <a:cs typeface="Arial MT"/>
              </a:rPr>
              <a:t>debridement</a:t>
            </a:r>
            <a:r>
              <a:rPr lang="en-US" sz="1200" spc="-30" dirty="0">
                <a:solidFill>
                  <a:srgbClr val="383838"/>
                </a:solidFill>
                <a:latin typeface="Arial MT"/>
                <a:cs typeface="Arial MT"/>
              </a:rPr>
              <a:t> </a:t>
            </a:r>
            <a:r>
              <a:rPr lang="en-US" sz="1200" dirty="0">
                <a:solidFill>
                  <a:srgbClr val="383838"/>
                </a:solidFill>
                <a:latin typeface="Arial MT"/>
                <a:cs typeface="Arial MT"/>
              </a:rPr>
              <a:t>prior</a:t>
            </a:r>
            <a:r>
              <a:rPr lang="en-US" sz="1200" spc="-60" dirty="0">
                <a:solidFill>
                  <a:srgbClr val="383838"/>
                </a:solidFill>
                <a:latin typeface="Arial MT"/>
                <a:cs typeface="Arial MT"/>
              </a:rPr>
              <a:t> </a:t>
            </a:r>
            <a:r>
              <a:rPr lang="en-US" sz="1200" dirty="0">
                <a:solidFill>
                  <a:srgbClr val="383838"/>
                </a:solidFill>
                <a:latin typeface="Arial MT"/>
                <a:cs typeface="Arial MT"/>
              </a:rPr>
              <a:t>to</a:t>
            </a:r>
            <a:r>
              <a:rPr lang="en-US" sz="1200" spc="-60" dirty="0">
                <a:solidFill>
                  <a:srgbClr val="383838"/>
                </a:solidFill>
                <a:latin typeface="Arial MT"/>
                <a:cs typeface="Arial MT"/>
              </a:rPr>
              <a:t> </a:t>
            </a:r>
            <a:r>
              <a:rPr lang="en-US" sz="1200" dirty="0">
                <a:solidFill>
                  <a:srgbClr val="383838"/>
                </a:solidFill>
                <a:latin typeface="Arial MT"/>
                <a:cs typeface="Arial MT"/>
              </a:rPr>
              <a:t>graft</a:t>
            </a:r>
            <a:r>
              <a:rPr lang="en-US" sz="1200" spc="-70" dirty="0">
                <a:solidFill>
                  <a:srgbClr val="383838"/>
                </a:solidFill>
                <a:latin typeface="Arial MT"/>
                <a:cs typeface="Arial MT"/>
              </a:rPr>
              <a:t> </a:t>
            </a:r>
            <a:r>
              <a:rPr lang="en-US" sz="1200" dirty="0">
                <a:solidFill>
                  <a:srgbClr val="383838"/>
                </a:solidFill>
                <a:latin typeface="Arial MT"/>
                <a:cs typeface="Arial MT"/>
              </a:rPr>
              <a:t>application</a:t>
            </a:r>
            <a:r>
              <a:rPr lang="en-US" sz="1200" spc="-25" dirty="0">
                <a:solidFill>
                  <a:srgbClr val="383838"/>
                </a:solidFill>
                <a:latin typeface="Arial MT"/>
                <a:cs typeface="Arial MT"/>
              </a:rPr>
              <a:t> </a:t>
            </a:r>
            <a:r>
              <a:rPr lang="en-US" sz="1200" dirty="0">
                <a:solidFill>
                  <a:srgbClr val="383838"/>
                </a:solidFill>
                <a:latin typeface="Arial MT"/>
                <a:cs typeface="Arial MT"/>
              </a:rPr>
              <a:t>is</a:t>
            </a:r>
            <a:r>
              <a:rPr lang="en-US" sz="1200" spc="-60" dirty="0">
                <a:solidFill>
                  <a:srgbClr val="383838"/>
                </a:solidFill>
                <a:latin typeface="Arial MT"/>
                <a:cs typeface="Arial MT"/>
              </a:rPr>
              <a:t> </a:t>
            </a:r>
            <a:r>
              <a:rPr lang="en-US" sz="1200" dirty="0">
                <a:solidFill>
                  <a:srgbClr val="383838"/>
                </a:solidFill>
                <a:latin typeface="Arial MT"/>
                <a:cs typeface="Arial MT"/>
              </a:rPr>
              <a:t>the</a:t>
            </a:r>
            <a:r>
              <a:rPr lang="en-US" sz="1200" spc="-65" dirty="0">
                <a:solidFill>
                  <a:srgbClr val="383838"/>
                </a:solidFill>
                <a:latin typeface="Arial MT"/>
                <a:cs typeface="Arial MT"/>
              </a:rPr>
              <a:t> </a:t>
            </a:r>
            <a:r>
              <a:rPr lang="en-US" sz="1200" dirty="0">
                <a:solidFill>
                  <a:srgbClr val="383838"/>
                </a:solidFill>
                <a:latin typeface="Arial MT"/>
                <a:cs typeface="Arial MT"/>
              </a:rPr>
              <a:t>primary</a:t>
            </a:r>
            <a:r>
              <a:rPr lang="en-US" sz="1200" spc="-55" dirty="0">
                <a:solidFill>
                  <a:srgbClr val="383838"/>
                </a:solidFill>
                <a:latin typeface="Arial MT"/>
                <a:cs typeface="Arial MT"/>
              </a:rPr>
              <a:t> </a:t>
            </a:r>
            <a:r>
              <a:rPr lang="en-US" sz="1200" spc="-10" dirty="0">
                <a:solidFill>
                  <a:srgbClr val="383838"/>
                </a:solidFill>
                <a:latin typeface="Arial MT"/>
                <a:cs typeface="Arial MT"/>
              </a:rPr>
              <a:t>cause.</a:t>
            </a:r>
            <a:endParaRPr lang="en-US" sz="1200" dirty="0">
              <a:latin typeface="Arial MT"/>
              <a:cs typeface="Arial MT"/>
            </a:endParaRPr>
          </a:p>
          <a:p>
            <a:pPr marL="353060" marR="1983105" indent="-340995">
              <a:lnSpc>
                <a:spcPct val="150000"/>
              </a:lnSpc>
              <a:buAutoNum type="arabicPeriod"/>
              <a:tabLst>
                <a:tab pos="354965" algn="l"/>
              </a:tabLst>
            </a:pPr>
            <a:r>
              <a:rPr lang="en-US" sz="1200" dirty="0">
                <a:solidFill>
                  <a:srgbClr val="383838"/>
                </a:solidFill>
                <a:latin typeface="Arial MT"/>
                <a:cs typeface="Arial MT"/>
              </a:rPr>
              <a:t>Quantitative</a:t>
            </a:r>
            <a:r>
              <a:rPr lang="en-US" sz="1200" spc="-60" dirty="0">
                <a:solidFill>
                  <a:srgbClr val="383838"/>
                </a:solidFill>
                <a:latin typeface="Arial MT"/>
                <a:cs typeface="Arial MT"/>
              </a:rPr>
              <a:t> </a:t>
            </a:r>
            <a:r>
              <a:rPr lang="en-US" sz="1200" dirty="0">
                <a:solidFill>
                  <a:srgbClr val="383838"/>
                </a:solidFill>
                <a:latin typeface="Arial MT"/>
                <a:cs typeface="Arial MT"/>
              </a:rPr>
              <a:t>cultures</a:t>
            </a:r>
            <a:r>
              <a:rPr lang="en-US" sz="1200" spc="-55" dirty="0">
                <a:solidFill>
                  <a:srgbClr val="383838"/>
                </a:solidFill>
                <a:latin typeface="Arial MT"/>
                <a:cs typeface="Arial MT"/>
              </a:rPr>
              <a:t> </a:t>
            </a:r>
            <a:r>
              <a:rPr lang="en-US" sz="1200" dirty="0">
                <a:solidFill>
                  <a:srgbClr val="383838"/>
                </a:solidFill>
                <a:latin typeface="Arial MT"/>
                <a:cs typeface="Arial MT"/>
              </a:rPr>
              <a:t>showing</a:t>
            </a:r>
            <a:r>
              <a:rPr lang="en-US" sz="1200" spc="-25" dirty="0">
                <a:solidFill>
                  <a:srgbClr val="383838"/>
                </a:solidFill>
                <a:latin typeface="Arial MT"/>
                <a:cs typeface="Arial MT"/>
              </a:rPr>
              <a:t> </a:t>
            </a:r>
            <a:r>
              <a:rPr lang="en-US" sz="1200" dirty="0">
                <a:solidFill>
                  <a:srgbClr val="383838"/>
                </a:solidFill>
                <a:latin typeface="Arial MT"/>
                <a:cs typeface="Arial MT"/>
              </a:rPr>
              <a:t>more</a:t>
            </a:r>
            <a:r>
              <a:rPr lang="en-US" sz="1200" spc="-60" dirty="0">
                <a:solidFill>
                  <a:srgbClr val="383838"/>
                </a:solidFill>
                <a:latin typeface="Arial MT"/>
                <a:cs typeface="Arial MT"/>
              </a:rPr>
              <a:t> </a:t>
            </a:r>
            <a:r>
              <a:rPr lang="en-US" sz="1200" dirty="0">
                <a:solidFill>
                  <a:srgbClr val="383838"/>
                </a:solidFill>
                <a:latin typeface="Arial MT"/>
                <a:cs typeface="Arial MT"/>
              </a:rPr>
              <a:t>than</a:t>
            </a:r>
            <a:r>
              <a:rPr lang="en-US" sz="1200" spc="-110" dirty="0">
                <a:solidFill>
                  <a:srgbClr val="383838"/>
                </a:solidFill>
                <a:latin typeface="Arial MT"/>
                <a:cs typeface="Arial MT"/>
              </a:rPr>
              <a:t> </a:t>
            </a:r>
            <a:r>
              <a:rPr lang="en-US" sz="1200" dirty="0">
                <a:solidFill>
                  <a:srgbClr val="383838"/>
                </a:solidFill>
                <a:latin typeface="Arial MT"/>
                <a:cs typeface="Arial MT"/>
              </a:rPr>
              <a:t>105</a:t>
            </a:r>
            <a:r>
              <a:rPr lang="en-US" sz="1200" spc="-50" dirty="0">
                <a:solidFill>
                  <a:srgbClr val="383838"/>
                </a:solidFill>
                <a:latin typeface="Arial MT"/>
                <a:cs typeface="Arial MT"/>
              </a:rPr>
              <a:t> </a:t>
            </a:r>
            <a:r>
              <a:rPr lang="en-US" sz="1200" dirty="0">
                <a:solidFill>
                  <a:srgbClr val="383838"/>
                </a:solidFill>
                <a:latin typeface="Arial MT"/>
                <a:cs typeface="Arial MT"/>
              </a:rPr>
              <a:t>cells</a:t>
            </a:r>
            <a:r>
              <a:rPr lang="en-US" sz="1200" spc="-50" dirty="0">
                <a:solidFill>
                  <a:srgbClr val="383838"/>
                </a:solidFill>
                <a:latin typeface="Arial MT"/>
                <a:cs typeface="Arial MT"/>
              </a:rPr>
              <a:t> </a:t>
            </a:r>
            <a:r>
              <a:rPr lang="en-US" sz="1200" dirty="0">
                <a:solidFill>
                  <a:srgbClr val="383838"/>
                </a:solidFill>
                <a:latin typeface="Arial MT"/>
                <a:cs typeface="Arial MT"/>
              </a:rPr>
              <a:t>will</a:t>
            </a:r>
            <a:r>
              <a:rPr lang="en-US" sz="1200" spc="-45" dirty="0">
                <a:solidFill>
                  <a:srgbClr val="383838"/>
                </a:solidFill>
                <a:latin typeface="Arial MT"/>
                <a:cs typeface="Arial MT"/>
              </a:rPr>
              <a:t> </a:t>
            </a:r>
            <a:r>
              <a:rPr lang="en-US" sz="1200" dirty="0">
                <a:solidFill>
                  <a:srgbClr val="383838"/>
                </a:solidFill>
                <a:latin typeface="Arial MT"/>
                <a:cs typeface="Arial MT"/>
              </a:rPr>
              <a:t>result</a:t>
            </a:r>
            <a:r>
              <a:rPr lang="en-US" sz="1200" spc="-60" dirty="0">
                <a:solidFill>
                  <a:srgbClr val="383838"/>
                </a:solidFill>
                <a:latin typeface="Arial MT"/>
                <a:cs typeface="Arial MT"/>
              </a:rPr>
              <a:t> </a:t>
            </a:r>
            <a:r>
              <a:rPr lang="en-US" sz="1200" dirty="0">
                <a:solidFill>
                  <a:srgbClr val="383838"/>
                </a:solidFill>
                <a:latin typeface="Arial MT"/>
                <a:cs typeface="Arial MT"/>
              </a:rPr>
              <a:t>in</a:t>
            </a:r>
            <a:r>
              <a:rPr lang="en-US" sz="1200" spc="-45" dirty="0">
                <a:solidFill>
                  <a:srgbClr val="383838"/>
                </a:solidFill>
                <a:latin typeface="Arial MT"/>
                <a:cs typeface="Arial MT"/>
              </a:rPr>
              <a:t> </a:t>
            </a:r>
            <a:r>
              <a:rPr lang="en-US" sz="1200" spc="-10" dirty="0">
                <a:solidFill>
                  <a:srgbClr val="383838"/>
                </a:solidFill>
                <a:latin typeface="Arial MT"/>
                <a:cs typeface="Arial MT"/>
              </a:rPr>
              <a:t>graft 	loss.(infection)</a:t>
            </a:r>
            <a:endParaRPr lang="en-US" sz="1200" dirty="0">
              <a:latin typeface="Arial MT"/>
              <a:cs typeface="Arial MT"/>
            </a:endParaRPr>
          </a:p>
          <a:p>
            <a:pPr marL="353695" indent="-340995">
              <a:lnSpc>
                <a:spcPct val="100000"/>
              </a:lnSpc>
              <a:spcBef>
                <a:spcPts val="1440"/>
              </a:spcBef>
              <a:buAutoNum type="arabicPeriod"/>
              <a:tabLst>
                <a:tab pos="353695" algn="l"/>
              </a:tabLst>
            </a:pPr>
            <a:r>
              <a:rPr lang="en-US" sz="1200" dirty="0">
                <a:solidFill>
                  <a:srgbClr val="383838"/>
                </a:solidFill>
                <a:latin typeface="Arial MT"/>
                <a:cs typeface="Arial MT"/>
              </a:rPr>
              <a:t>Fluid</a:t>
            </a:r>
            <a:r>
              <a:rPr lang="en-US" sz="1200" spc="-50" dirty="0">
                <a:solidFill>
                  <a:srgbClr val="383838"/>
                </a:solidFill>
                <a:latin typeface="Arial MT"/>
                <a:cs typeface="Arial MT"/>
              </a:rPr>
              <a:t> </a:t>
            </a:r>
            <a:r>
              <a:rPr lang="en-US" sz="1200" dirty="0">
                <a:solidFill>
                  <a:srgbClr val="383838"/>
                </a:solidFill>
                <a:latin typeface="Arial MT"/>
                <a:cs typeface="Arial MT"/>
              </a:rPr>
              <a:t>collection</a:t>
            </a:r>
            <a:r>
              <a:rPr lang="en-US" sz="1200" spc="-50" dirty="0">
                <a:solidFill>
                  <a:srgbClr val="383838"/>
                </a:solidFill>
                <a:latin typeface="Arial MT"/>
                <a:cs typeface="Arial MT"/>
              </a:rPr>
              <a:t> </a:t>
            </a:r>
            <a:r>
              <a:rPr lang="en-US" sz="1200" dirty="0">
                <a:solidFill>
                  <a:srgbClr val="383838"/>
                </a:solidFill>
                <a:latin typeface="Arial MT"/>
                <a:cs typeface="Arial MT"/>
              </a:rPr>
              <a:t>beneath</a:t>
            </a:r>
            <a:r>
              <a:rPr lang="en-US" sz="1200" spc="-55" dirty="0">
                <a:solidFill>
                  <a:srgbClr val="383838"/>
                </a:solidFill>
                <a:latin typeface="Arial MT"/>
                <a:cs typeface="Arial MT"/>
              </a:rPr>
              <a:t> </a:t>
            </a:r>
            <a:r>
              <a:rPr lang="en-US" sz="1200" dirty="0">
                <a:solidFill>
                  <a:srgbClr val="383838"/>
                </a:solidFill>
                <a:latin typeface="Arial MT"/>
                <a:cs typeface="Arial MT"/>
              </a:rPr>
              <a:t>the</a:t>
            </a:r>
            <a:r>
              <a:rPr lang="en-US" sz="1200" spc="-70" dirty="0">
                <a:solidFill>
                  <a:srgbClr val="383838"/>
                </a:solidFill>
                <a:latin typeface="Arial MT"/>
                <a:cs typeface="Arial MT"/>
              </a:rPr>
              <a:t> </a:t>
            </a:r>
            <a:r>
              <a:rPr lang="en-US" sz="1200" dirty="0">
                <a:solidFill>
                  <a:srgbClr val="383838"/>
                </a:solidFill>
                <a:latin typeface="Arial MT"/>
                <a:cs typeface="Arial MT"/>
              </a:rPr>
              <a:t>graft,</a:t>
            </a:r>
            <a:r>
              <a:rPr lang="en-US" sz="1200" spc="-90" dirty="0">
                <a:solidFill>
                  <a:srgbClr val="383838"/>
                </a:solidFill>
                <a:latin typeface="Arial MT"/>
                <a:cs typeface="Arial MT"/>
              </a:rPr>
              <a:t> </a:t>
            </a:r>
            <a:r>
              <a:rPr lang="en-US" sz="1200" dirty="0">
                <a:solidFill>
                  <a:srgbClr val="383838"/>
                </a:solidFill>
                <a:latin typeface="Arial MT"/>
                <a:cs typeface="Arial MT"/>
              </a:rPr>
              <a:t>including</a:t>
            </a:r>
            <a:r>
              <a:rPr lang="en-US" sz="1200" spc="-30" dirty="0">
                <a:solidFill>
                  <a:srgbClr val="383838"/>
                </a:solidFill>
                <a:latin typeface="Arial MT"/>
                <a:cs typeface="Arial MT"/>
              </a:rPr>
              <a:t> </a:t>
            </a:r>
            <a:r>
              <a:rPr lang="en-US" sz="1200" dirty="0">
                <a:solidFill>
                  <a:srgbClr val="383838"/>
                </a:solidFill>
                <a:latin typeface="Arial MT"/>
                <a:cs typeface="Arial MT"/>
              </a:rPr>
              <a:t>hematoma</a:t>
            </a:r>
            <a:r>
              <a:rPr lang="en-US" sz="1200" spc="-70" dirty="0">
                <a:solidFill>
                  <a:srgbClr val="383838"/>
                </a:solidFill>
                <a:latin typeface="Arial MT"/>
                <a:cs typeface="Arial MT"/>
              </a:rPr>
              <a:t> </a:t>
            </a:r>
            <a:r>
              <a:rPr lang="en-US" sz="1200" dirty="0">
                <a:solidFill>
                  <a:srgbClr val="383838"/>
                </a:solidFill>
                <a:latin typeface="Arial MT"/>
                <a:cs typeface="Arial MT"/>
              </a:rPr>
              <a:t>(most</a:t>
            </a:r>
            <a:r>
              <a:rPr lang="en-US" sz="1200" spc="-80" dirty="0">
                <a:solidFill>
                  <a:srgbClr val="383838"/>
                </a:solidFill>
                <a:latin typeface="Arial MT"/>
                <a:cs typeface="Arial MT"/>
              </a:rPr>
              <a:t> </a:t>
            </a:r>
            <a:r>
              <a:rPr lang="en-US" sz="1200" dirty="0">
                <a:solidFill>
                  <a:srgbClr val="383838"/>
                </a:solidFill>
                <a:latin typeface="Arial MT"/>
                <a:cs typeface="Arial MT"/>
              </a:rPr>
              <a:t>common)</a:t>
            </a:r>
            <a:r>
              <a:rPr lang="en-US" sz="1200" spc="-65" dirty="0">
                <a:solidFill>
                  <a:srgbClr val="383838"/>
                </a:solidFill>
                <a:latin typeface="Arial MT"/>
                <a:cs typeface="Arial MT"/>
              </a:rPr>
              <a:t> </a:t>
            </a:r>
            <a:r>
              <a:rPr lang="en-US" sz="1200" dirty="0">
                <a:solidFill>
                  <a:srgbClr val="383838"/>
                </a:solidFill>
                <a:latin typeface="Arial MT"/>
                <a:cs typeface="Arial MT"/>
              </a:rPr>
              <a:t>or</a:t>
            </a:r>
            <a:r>
              <a:rPr lang="en-US" sz="1200" spc="-70" dirty="0">
                <a:solidFill>
                  <a:srgbClr val="383838"/>
                </a:solidFill>
                <a:latin typeface="Arial MT"/>
                <a:cs typeface="Arial MT"/>
              </a:rPr>
              <a:t> </a:t>
            </a:r>
            <a:r>
              <a:rPr lang="en-US" sz="1200" spc="-10" dirty="0">
                <a:solidFill>
                  <a:srgbClr val="383838"/>
                </a:solidFill>
                <a:latin typeface="Arial MT"/>
                <a:cs typeface="Arial MT"/>
              </a:rPr>
              <a:t>seroma.</a:t>
            </a:r>
            <a:endParaRPr lang="en-US" sz="1200" dirty="0">
              <a:latin typeface="Arial MT"/>
              <a:cs typeface="Arial MT"/>
            </a:endParaRPr>
          </a:p>
          <a:p>
            <a:pPr marL="353695" indent="-340995">
              <a:lnSpc>
                <a:spcPct val="100000"/>
              </a:lnSpc>
              <a:spcBef>
                <a:spcPts val="1440"/>
              </a:spcBef>
              <a:buAutoNum type="arabicPeriod"/>
              <a:tabLst>
                <a:tab pos="353695" algn="l"/>
              </a:tabLst>
            </a:pPr>
            <a:r>
              <a:rPr lang="en-US" sz="1200" dirty="0">
                <a:solidFill>
                  <a:srgbClr val="383838"/>
                </a:solidFill>
                <a:latin typeface="Arial MT"/>
                <a:cs typeface="Arial MT"/>
              </a:rPr>
              <a:t>Shear</a:t>
            </a:r>
            <a:r>
              <a:rPr lang="en-US" sz="1200" spc="-55" dirty="0">
                <a:solidFill>
                  <a:srgbClr val="383838"/>
                </a:solidFill>
                <a:latin typeface="Arial MT"/>
                <a:cs typeface="Arial MT"/>
              </a:rPr>
              <a:t> </a:t>
            </a:r>
            <a:r>
              <a:rPr lang="en-US" sz="1200" dirty="0">
                <a:solidFill>
                  <a:srgbClr val="383838"/>
                </a:solidFill>
                <a:latin typeface="Arial MT"/>
                <a:cs typeface="Arial MT"/>
              </a:rPr>
              <a:t>force</a:t>
            </a:r>
            <a:r>
              <a:rPr lang="en-US" sz="1200" spc="-75" dirty="0">
                <a:solidFill>
                  <a:srgbClr val="383838"/>
                </a:solidFill>
                <a:latin typeface="Arial MT"/>
                <a:cs typeface="Arial MT"/>
              </a:rPr>
              <a:t> </a:t>
            </a:r>
            <a:r>
              <a:rPr lang="en-US" sz="1200" dirty="0">
                <a:solidFill>
                  <a:srgbClr val="383838"/>
                </a:solidFill>
                <a:latin typeface="Arial MT"/>
                <a:cs typeface="Arial MT"/>
              </a:rPr>
              <a:t>to</a:t>
            </a:r>
            <a:r>
              <a:rPr lang="en-US" sz="1200" spc="-85" dirty="0">
                <a:solidFill>
                  <a:srgbClr val="383838"/>
                </a:solidFill>
                <a:latin typeface="Arial MT"/>
                <a:cs typeface="Arial MT"/>
              </a:rPr>
              <a:t> </a:t>
            </a:r>
            <a:r>
              <a:rPr lang="en-US" sz="1200" dirty="0">
                <a:solidFill>
                  <a:srgbClr val="383838"/>
                </a:solidFill>
                <a:latin typeface="Arial MT"/>
                <a:cs typeface="Arial MT"/>
              </a:rPr>
              <a:t>graft</a:t>
            </a:r>
            <a:r>
              <a:rPr lang="en-US" sz="1200" spc="-65" dirty="0">
                <a:solidFill>
                  <a:srgbClr val="383838"/>
                </a:solidFill>
                <a:latin typeface="Arial MT"/>
                <a:cs typeface="Arial MT"/>
              </a:rPr>
              <a:t> </a:t>
            </a:r>
            <a:r>
              <a:rPr lang="en-US" sz="1200" dirty="0">
                <a:solidFill>
                  <a:srgbClr val="383838"/>
                </a:solidFill>
                <a:latin typeface="Arial MT"/>
                <a:cs typeface="Arial MT"/>
              </a:rPr>
              <a:t>from</a:t>
            </a:r>
            <a:r>
              <a:rPr lang="en-US" sz="1200" spc="-85" dirty="0">
                <a:solidFill>
                  <a:srgbClr val="383838"/>
                </a:solidFill>
                <a:latin typeface="Arial MT"/>
                <a:cs typeface="Arial MT"/>
              </a:rPr>
              <a:t> </a:t>
            </a:r>
            <a:r>
              <a:rPr lang="en-US" sz="1200" dirty="0">
                <a:solidFill>
                  <a:srgbClr val="383838"/>
                </a:solidFill>
                <a:latin typeface="Arial MT"/>
                <a:cs typeface="Arial MT"/>
              </a:rPr>
              <a:t>inadequate</a:t>
            </a:r>
            <a:r>
              <a:rPr lang="en-US" sz="1200" spc="-40" dirty="0">
                <a:solidFill>
                  <a:srgbClr val="383838"/>
                </a:solidFill>
                <a:latin typeface="Arial MT"/>
                <a:cs typeface="Arial MT"/>
              </a:rPr>
              <a:t> </a:t>
            </a:r>
            <a:r>
              <a:rPr lang="en-US" sz="1200" dirty="0">
                <a:solidFill>
                  <a:srgbClr val="383838"/>
                </a:solidFill>
                <a:latin typeface="Arial MT"/>
                <a:cs typeface="Arial MT"/>
              </a:rPr>
              <a:t>immobilization</a:t>
            </a:r>
            <a:r>
              <a:rPr lang="en-US" sz="1200" spc="-25" dirty="0">
                <a:solidFill>
                  <a:srgbClr val="383838"/>
                </a:solidFill>
                <a:latin typeface="Arial MT"/>
                <a:cs typeface="Arial MT"/>
              </a:rPr>
              <a:t> </a:t>
            </a:r>
            <a:r>
              <a:rPr lang="en-US" sz="1200" dirty="0">
                <a:solidFill>
                  <a:srgbClr val="383838"/>
                </a:solidFill>
                <a:latin typeface="Arial MT"/>
                <a:cs typeface="Arial MT"/>
              </a:rPr>
              <a:t>and</a:t>
            </a:r>
            <a:r>
              <a:rPr lang="en-US" sz="1200" spc="-75" dirty="0">
                <a:solidFill>
                  <a:srgbClr val="383838"/>
                </a:solidFill>
                <a:latin typeface="Arial MT"/>
                <a:cs typeface="Arial MT"/>
              </a:rPr>
              <a:t> </a:t>
            </a:r>
            <a:r>
              <a:rPr lang="en-US" sz="1200" spc="-10" dirty="0">
                <a:solidFill>
                  <a:srgbClr val="383838"/>
                </a:solidFill>
                <a:latin typeface="Arial MT"/>
                <a:cs typeface="Arial MT"/>
              </a:rPr>
              <a:t>compression.</a:t>
            </a:r>
            <a:endParaRPr lang="en-US" sz="1200" dirty="0">
              <a:latin typeface="Arial MT"/>
              <a:cs typeface="Arial MT"/>
            </a:endParaRPr>
          </a:p>
          <a:p>
            <a:pPr marL="354330" indent="-341630">
              <a:lnSpc>
                <a:spcPct val="100000"/>
              </a:lnSpc>
              <a:spcBef>
                <a:spcPts val="1440"/>
              </a:spcBef>
              <a:buAutoNum type="arabicPeriod"/>
              <a:tabLst>
                <a:tab pos="354330" algn="l"/>
              </a:tabLst>
            </a:pPr>
            <a:r>
              <a:rPr lang="en-US" sz="1200" dirty="0">
                <a:solidFill>
                  <a:srgbClr val="383838"/>
                </a:solidFill>
                <a:latin typeface="Arial MT"/>
                <a:cs typeface="Arial MT"/>
              </a:rPr>
              <a:t>Poor</a:t>
            </a:r>
            <a:r>
              <a:rPr lang="en-US" sz="1200" spc="-65" dirty="0">
                <a:solidFill>
                  <a:srgbClr val="383838"/>
                </a:solidFill>
                <a:latin typeface="Arial MT"/>
                <a:cs typeface="Arial MT"/>
              </a:rPr>
              <a:t> </a:t>
            </a:r>
            <a:r>
              <a:rPr lang="en-US" sz="1200" dirty="0">
                <a:solidFill>
                  <a:srgbClr val="383838"/>
                </a:solidFill>
                <a:latin typeface="Arial MT"/>
                <a:cs typeface="Arial MT"/>
              </a:rPr>
              <a:t>nutrition</a:t>
            </a:r>
            <a:r>
              <a:rPr lang="en-US" sz="1200" spc="-55" dirty="0">
                <a:solidFill>
                  <a:srgbClr val="383838"/>
                </a:solidFill>
                <a:latin typeface="Arial MT"/>
                <a:cs typeface="Arial MT"/>
              </a:rPr>
              <a:t> </a:t>
            </a:r>
            <a:r>
              <a:rPr lang="en-US" sz="1200" dirty="0">
                <a:solidFill>
                  <a:srgbClr val="383838"/>
                </a:solidFill>
                <a:latin typeface="Arial MT"/>
                <a:cs typeface="Arial MT"/>
              </a:rPr>
              <a:t>or</a:t>
            </a:r>
            <a:r>
              <a:rPr lang="en-US" sz="1200" spc="-65" dirty="0">
                <a:solidFill>
                  <a:srgbClr val="383838"/>
                </a:solidFill>
                <a:latin typeface="Arial MT"/>
                <a:cs typeface="Arial MT"/>
              </a:rPr>
              <a:t> </a:t>
            </a:r>
            <a:r>
              <a:rPr lang="en-US" sz="1200" dirty="0">
                <a:solidFill>
                  <a:srgbClr val="383838"/>
                </a:solidFill>
                <a:latin typeface="Arial MT"/>
                <a:cs typeface="Arial MT"/>
              </a:rPr>
              <a:t>overall</a:t>
            </a:r>
            <a:r>
              <a:rPr lang="en-US" sz="1200" spc="-45" dirty="0">
                <a:solidFill>
                  <a:srgbClr val="383838"/>
                </a:solidFill>
                <a:latin typeface="Arial MT"/>
                <a:cs typeface="Arial MT"/>
              </a:rPr>
              <a:t> </a:t>
            </a:r>
            <a:r>
              <a:rPr lang="en-US" sz="1200" dirty="0">
                <a:solidFill>
                  <a:srgbClr val="383838"/>
                </a:solidFill>
                <a:latin typeface="Arial MT"/>
                <a:cs typeface="Arial MT"/>
              </a:rPr>
              <a:t>physiologic</a:t>
            </a:r>
            <a:r>
              <a:rPr lang="en-US" sz="1200" spc="-20" dirty="0">
                <a:solidFill>
                  <a:srgbClr val="383838"/>
                </a:solidFill>
                <a:latin typeface="Arial MT"/>
                <a:cs typeface="Arial MT"/>
              </a:rPr>
              <a:t> </a:t>
            </a:r>
            <a:r>
              <a:rPr lang="en-US" sz="1200" spc="-10" dirty="0">
                <a:solidFill>
                  <a:srgbClr val="383838"/>
                </a:solidFill>
                <a:latin typeface="Arial MT"/>
                <a:cs typeface="Arial MT"/>
              </a:rPr>
              <a:t>status</a:t>
            </a:r>
            <a:endParaRPr lang="en-US" sz="1200" dirty="0">
              <a:latin typeface="Arial MT"/>
              <a:cs typeface="Arial MT"/>
            </a:endParaRPr>
          </a:p>
          <a:p>
            <a:endParaRPr lang="en-US" dirty="0"/>
          </a:p>
        </p:txBody>
      </p:sp>
      <p:sp>
        <p:nvSpPr>
          <p:cNvPr id="4" name="Slide Number Placeholder 3"/>
          <p:cNvSpPr>
            <a:spLocks noGrp="1"/>
          </p:cNvSpPr>
          <p:nvPr>
            <p:ph type="sldNum" sz="quarter" idx="5"/>
          </p:nvPr>
        </p:nvSpPr>
        <p:spPr/>
        <p:txBody>
          <a:bodyPr/>
          <a:lstStyle/>
          <a:p>
            <a:fld id="{903A09B8-7B23-42AA-B6B6-1CDD90445DED}" type="slidenum">
              <a:rPr lang="en-US" smtClean="0"/>
              <a:t>48</a:t>
            </a:fld>
            <a:endParaRPr lang="en-US"/>
          </a:p>
        </p:txBody>
      </p:sp>
    </p:spTree>
    <p:extLst>
      <p:ext uri="{BB962C8B-B14F-4D97-AF65-F5344CB8AC3E}">
        <p14:creationId xmlns:p14="http://schemas.microsoft.com/office/powerpoint/2010/main" val="2667156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D8BD707-D9CF-40AE-B4C6-C98DA3205C09}" type="datetimeFigureOut">
              <a:rPr lang="en-US" smtClean="0"/>
              <a:t>10/30/2025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6F15528-21DE-4FAA-801E-634DDDAF4B2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180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0548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7911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1708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49196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5832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5815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1936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0260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383838"/>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68897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5790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299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7596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3614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788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97223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4805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4998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t>10/30/2025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31527280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152400"/>
            <a:ext cx="12201525" cy="6858000"/>
            <a:chOff x="-9525" y="0"/>
            <a:chExt cx="12201525" cy="6858000"/>
          </a:xfrm>
        </p:grpSpPr>
        <p:sp>
          <p:nvSpPr>
            <p:cNvPr id="3" name="object 3"/>
            <p:cNvSpPr/>
            <p:nvPr/>
          </p:nvSpPr>
          <p:spPr>
            <a:xfrm>
              <a:off x="0" y="974349"/>
              <a:ext cx="4664710" cy="4345305"/>
            </a:xfrm>
            <a:custGeom>
              <a:avLst/>
              <a:gdLst/>
              <a:ahLst/>
              <a:cxnLst/>
              <a:rect l="l" t="t" r="r" b="b"/>
              <a:pathLst>
                <a:path w="4664710" h="4345305">
                  <a:moveTo>
                    <a:pt x="0" y="0"/>
                  </a:moveTo>
                  <a:lnTo>
                    <a:pt x="4664202" y="4345172"/>
                  </a:lnTo>
                  <a:lnTo>
                    <a:pt x="0" y="4345172"/>
                  </a:lnTo>
                </a:path>
              </a:pathLst>
            </a:custGeom>
            <a:ln w="19050">
              <a:solidFill>
                <a:srgbClr val="383838"/>
              </a:solidFill>
            </a:ln>
          </p:spPr>
          <p:txBody>
            <a:bodyPr wrap="square" lIns="0" tIns="0" rIns="0" bIns="0" rtlCol="0"/>
            <a:lstStyle/>
            <a:p>
              <a:endParaRPr/>
            </a:p>
          </p:txBody>
        </p:sp>
        <p:sp>
          <p:nvSpPr>
            <p:cNvPr id="4" name="object 4"/>
            <p:cNvSpPr/>
            <p:nvPr/>
          </p:nvSpPr>
          <p:spPr>
            <a:xfrm>
              <a:off x="0" y="1673351"/>
              <a:ext cx="5760720" cy="5184775"/>
            </a:xfrm>
            <a:custGeom>
              <a:avLst/>
              <a:gdLst/>
              <a:ahLst/>
              <a:cxnLst/>
              <a:rect l="l" t="t" r="r" b="b"/>
              <a:pathLst>
                <a:path w="5760720" h="5184775">
                  <a:moveTo>
                    <a:pt x="0" y="0"/>
                  </a:moveTo>
                  <a:lnTo>
                    <a:pt x="0" y="5184648"/>
                  </a:lnTo>
                  <a:lnTo>
                    <a:pt x="5760381" y="5184648"/>
                  </a:lnTo>
                  <a:lnTo>
                    <a:pt x="0" y="0"/>
                  </a:lnTo>
                  <a:close/>
                </a:path>
              </a:pathLst>
            </a:custGeom>
            <a:solidFill>
              <a:srgbClr val="DBDBDB"/>
            </a:solidFill>
          </p:spPr>
          <p:txBody>
            <a:bodyPr wrap="square" lIns="0" tIns="0" rIns="0" bIns="0" rtlCol="0"/>
            <a:lstStyle/>
            <a:p>
              <a:endParaRPr/>
            </a:p>
          </p:txBody>
        </p:sp>
        <p:sp>
          <p:nvSpPr>
            <p:cNvPr id="5" name="object 5"/>
            <p:cNvSpPr/>
            <p:nvPr/>
          </p:nvSpPr>
          <p:spPr>
            <a:xfrm>
              <a:off x="1379219" y="0"/>
              <a:ext cx="10812780" cy="6858000"/>
            </a:xfrm>
            <a:custGeom>
              <a:avLst/>
              <a:gdLst/>
              <a:ahLst/>
              <a:cxnLst/>
              <a:rect l="l" t="t" r="r" b="b"/>
              <a:pathLst>
                <a:path w="10812780" h="6858000">
                  <a:moveTo>
                    <a:pt x="7266812" y="0"/>
                  </a:moveTo>
                  <a:lnTo>
                    <a:pt x="0" y="6858000"/>
                  </a:lnTo>
                  <a:lnTo>
                    <a:pt x="10812779" y="6857999"/>
                  </a:lnTo>
                  <a:lnTo>
                    <a:pt x="10812780" y="3366601"/>
                  </a:lnTo>
                  <a:lnTo>
                    <a:pt x="7266812" y="0"/>
                  </a:lnTo>
                  <a:close/>
                </a:path>
              </a:pathLst>
            </a:custGeom>
            <a:solidFill>
              <a:srgbClr val="383838"/>
            </a:solidFill>
          </p:spPr>
          <p:txBody>
            <a:bodyPr wrap="square" lIns="0" tIns="0" rIns="0" bIns="0" rtlCol="0"/>
            <a:lstStyle/>
            <a:p>
              <a:endParaRPr/>
            </a:p>
          </p:txBody>
        </p:sp>
      </p:grpSp>
      <p:sp>
        <p:nvSpPr>
          <p:cNvPr id="6" name="object 6"/>
          <p:cNvSpPr txBox="1">
            <a:spLocks noGrp="1"/>
          </p:cNvSpPr>
          <p:nvPr>
            <p:ph type="title"/>
          </p:nvPr>
        </p:nvSpPr>
        <p:spPr>
          <a:xfrm>
            <a:off x="5181600" y="2794483"/>
            <a:ext cx="3942587" cy="832279"/>
          </a:xfrm>
          <a:prstGeom prst="rect">
            <a:avLst/>
          </a:prstGeom>
        </p:spPr>
        <p:txBody>
          <a:bodyPr vert="horz" wrap="square" lIns="0" tIns="16510" rIns="0" bIns="0" rtlCol="0">
            <a:spAutoFit/>
          </a:bodyPr>
          <a:lstStyle/>
          <a:p>
            <a:pPr marL="12700">
              <a:lnSpc>
                <a:spcPct val="100000"/>
              </a:lnSpc>
              <a:spcBef>
                <a:spcPts val="130"/>
              </a:spcBef>
            </a:pPr>
            <a:r>
              <a:rPr sz="5300" spc="-20" dirty="0">
                <a:solidFill>
                  <a:srgbClr val="EDEDED"/>
                </a:solidFill>
              </a:rPr>
              <a:t>BURN</a:t>
            </a:r>
            <a:endParaRPr sz="5300" dirty="0"/>
          </a:p>
        </p:txBody>
      </p:sp>
      <p:sp>
        <p:nvSpPr>
          <p:cNvPr id="7" name="object 7"/>
          <p:cNvSpPr txBox="1"/>
          <p:nvPr/>
        </p:nvSpPr>
        <p:spPr>
          <a:xfrm>
            <a:off x="7196072" y="3626762"/>
            <a:ext cx="3307333" cy="2008883"/>
          </a:xfrm>
          <a:prstGeom prst="rect">
            <a:avLst/>
          </a:prstGeom>
        </p:spPr>
        <p:txBody>
          <a:bodyPr vert="horz" wrap="square" lIns="0" tIns="13335" rIns="0" bIns="0" rtlCol="0">
            <a:spAutoFit/>
          </a:bodyPr>
          <a:lstStyle/>
          <a:p>
            <a:pPr marL="55244" marR="48895" indent="1905" algn="ctr">
              <a:lnSpc>
                <a:spcPct val="100000"/>
              </a:lnSpc>
              <a:spcBef>
                <a:spcPts val="105"/>
              </a:spcBef>
            </a:pPr>
            <a:r>
              <a:rPr sz="2000" spc="-25" dirty="0">
                <a:solidFill>
                  <a:srgbClr val="EDEDED"/>
                </a:solidFill>
                <a:latin typeface="Tahoma"/>
                <a:cs typeface="Tahoma"/>
              </a:rPr>
              <a:t>Presented</a:t>
            </a:r>
            <a:r>
              <a:rPr sz="2000" spc="-170" dirty="0">
                <a:solidFill>
                  <a:srgbClr val="EDEDED"/>
                </a:solidFill>
                <a:latin typeface="Tahoma"/>
                <a:cs typeface="Tahoma"/>
              </a:rPr>
              <a:t> </a:t>
            </a:r>
            <a:r>
              <a:rPr sz="2000" spc="-75" dirty="0">
                <a:solidFill>
                  <a:srgbClr val="EDEDED"/>
                </a:solidFill>
                <a:latin typeface="Tahoma"/>
                <a:cs typeface="Tahoma"/>
              </a:rPr>
              <a:t>By</a:t>
            </a:r>
            <a:endParaRPr lang="en-US" sz="2000" spc="-75" dirty="0">
              <a:solidFill>
                <a:srgbClr val="EDEDED"/>
              </a:solidFill>
              <a:latin typeface="Tahoma"/>
              <a:cs typeface="Tahoma"/>
            </a:endParaRPr>
          </a:p>
          <a:p>
            <a:pPr marL="55244" marR="48895" indent="1905" algn="ctr">
              <a:lnSpc>
                <a:spcPct val="100000"/>
              </a:lnSpc>
              <a:spcBef>
                <a:spcPts val="105"/>
              </a:spcBef>
            </a:pPr>
            <a:r>
              <a:rPr lang="en-US" sz="2800" spc="-330" dirty="0">
                <a:solidFill>
                  <a:srgbClr val="EDEDED"/>
                </a:solidFill>
                <a:latin typeface="SimSun" panose="02010600030101010101" pitchFamily="2" charset="-122"/>
                <a:ea typeface="SimSun" panose="02010600030101010101" pitchFamily="2" charset="-122"/>
                <a:cs typeface="Tahoma"/>
              </a:rPr>
              <a:t>Mohammad  Al-</a:t>
            </a:r>
            <a:r>
              <a:rPr lang="en-US" sz="2800" spc="-330" dirty="0" err="1">
                <a:solidFill>
                  <a:srgbClr val="EDEDED"/>
                </a:solidFill>
                <a:latin typeface="SimSun" panose="02010600030101010101" pitchFamily="2" charset="-122"/>
                <a:ea typeface="SimSun" panose="02010600030101010101" pitchFamily="2" charset="-122"/>
                <a:cs typeface="Tahoma"/>
              </a:rPr>
              <a:t>dayyat</a:t>
            </a:r>
            <a:r>
              <a:rPr lang="en-US" sz="2800" spc="-330" dirty="0">
                <a:solidFill>
                  <a:srgbClr val="EDEDED"/>
                </a:solidFill>
                <a:latin typeface="SimSun" panose="02010600030101010101" pitchFamily="2" charset="-122"/>
                <a:ea typeface="SimSun" panose="02010600030101010101" pitchFamily="2" charset="-122"/>
                <a:cs typeface="Tahoma"/>
              </a:rPr>
              <a:t> </a:t>
            </a:r>
          </a:p>
          <a:p>
            <a:pPr marL="55244" marR="48895" indent="1905" algn="ctr">
              <a:lnSpc>
                <a:spcPct val="100000"/>
              </a:lnSpc>
              <a:spcBef>
                <a:spcPts val="105"/>
              </a:spcBef>
            </a:pPr>
            <a:r>
              <a:rPr lang="en-US" sz="2000" dirty="0">
                <a:highlight>
                  <a:srgbClr val="C0C0C0"/>
                </a:highlight>
                <a:latin typeface="Tahoma"/>
                <a:cs typeface="Tahoma"/>
              </a:rPr>
              <a:t>Abdallah </a:t>
            </a:r>
            <a:r>
              <a:rPr lang="en-US" sz="2000" dirty="0" err="1">
                <a:highlight>
                  <a:srgbClr val="C0C0C0"/>
                </a:highlight>
                <a:latin typeface="Tahoma"/>
                <a:cs typeface="Tahoma"/>
              </a:rPr>
              <a:t>AlShobaki</a:t>
            </a:r>
            <a:endParaRPr sz="2000" dirty="0">
              <a:highlight>
                <a:srgbClr val="C0C0C0"/>
              </a:highlight>
              <a:latin typeface="Tahoma"/>
              <a:cs typeface="Tahoma"/>
            </a:endParaRPr>
          </a:p>
          <a:p>
            <a:pPr algn="ctr">
              <a:lnSpc>
                <a:spcPct val="100000"/>
              </a:lnSpc>
              <a:spcBef>
                <a:spcPts val="2400"/>
              </a:spcBef>
            </a:pPr>
            <a:r>
              <a:rPr sz="2000" dirty="0">
                <a:solidFill>
                  <a:srgbClr val="EDEDED"/>
                </a:solidFill>
                <a:latin typeface="Tahoma"/>
                <a:cs typeface="Tahoma"/>
              </a:rPr>
              <a:t>Supervising</a:t>
            </a:r>
            <a:r>
              <a:rPr sz="2000" spc="-170" dirty="0">
                <a:solidFill>
                  <a:srgbClr val="EDEDED"/>
                </a:solidFill>
                <a:latin typeface="Tahoma"/>
                <a:cs typeface="Tahoma"/>
              </a:rPr>
              <a:t> </a:t>
            </a:r>
            <a:r>
              <a:rPr sz="2000" spc="-35" dirty="0">
                <a:solidFill>
                  <a:srgbClr val="EDEDED"/>
                </a:solidFill>
                <a:latin typeface="Tahoma"/>
                <a:cs typeface="Tahoma"/>
              </a:rPr>
              <a:t>doctor</a:t>
            </a:r>
            <a:r>
              <a:rPr sz="2000" spc="-160" dirty="0">
                <a:solidFill>
                  <a:srgbClr val="EDEDED"/>
                </a:solidFill>
                <a:latin typeface="Tahoma"/>
                <a:cs typeface="Tahoma"/>
              </a:rPr>
              <a:t> </a:t>
            </a:r>
            <a:r>
              <a:rPr sz="2000" spc="-330" dirty="0">
                <a:solidFill>
                  <a:srgbClr val="EDEDED"/>
                </a:solidFill>
                <a:latin typeface="Tahoma"/>
                <a:cs typeface="Tahoma"/>
              </a:rPr>
              <a:t>:</a:t>
            </a:r>
            <a:endParaRPr sz="2000" dirty="0">
              <a:latin typeface="Tahoma"/>
              <a:cs typeface="Tahoma"/>
            </a:endParaRPr>
          </a:p>
          <a:p>
            <a:pPr marL="635" algn="ctr">
              <a:lnSpc>
                <a:spcPct val="100000"/>
              </a:lnSpc>
            </a:pPr>
            <a:r>
              <a:rPr sz="2000" spc="-25" dirty="0">
                <a:solidFill>
                  <a:srgbClr val="EDEDED"/>
                </a:solidFill>
                <a:latin typeface="Tahoma"/>
                <a:cs typeface="Tahoma"/>
              </a:rPr>
              <a:t>Mohammed</a:t>
            </a:r>
            <a:r>
              <a:rPr sz="2000" spc="-175" dirty="0">
                <a:solidFill>
                  <a:srgbClr val="EDEDED"/>
                </a:solidFill>
                <a:latin typeface="Tahoma"/>
                <a:cs typeface="Tahoma"/>
              </a:rPr>
              <a:t> </a:t>
            </a:r>
            <a:r>
              <a:rPr sz="2000" spc="-20" dirty="0">
                <a:solidFill>
                  <a:srgbClr val="EDEDED"/>
                </a:solidFill>
                <a:latin typeface="Tahoma"/>
                <a:cs typeface="Tahoma"/>
              </a:rPr>
              <a:t>A</a:t>
            </a:r>
            <a:r>
              <a:rPr lang="en-US" sz="2000" spc="-20" dirty="0">
                <a:solidFill>
                  <a:srgbClr val="EDEDED"/>
                </a:solidFill>
                <a:latin typeface="Tahoma"/>
                <a:cs typeface="Tahoma"/>
              </a:rPr>
              <a:t>l </a:t>
            </a:r>
            <a:r>
              <a:rPr lang="en-US" sz="2000" spc="-20" dirty="0" err="1">
                <a:solidFill>
                  <a:srgbClr val="EDEDED"/>
                </a:solidFill>
                <a:latin typeface="Tahoma"/>
                <a:cs typeface="Tahoma"/>
              </a:rPr>
              <a:t>sbou</a:t>
            </a:r>
            <a:endParaRPr sz="2000" dirty="0">
              <a:latin typeface="Tahoma"/>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6" name="Picture 25">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7" name="Rectangle 26">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8" name="Picture 27">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9" name="Picture 28">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0D54E77D-BFF9-6B84-3126-F5B5AFFDDA0B}"/>
              </a:ext>
            </a:extLst>
          </p:cNvPr>
          <p:cNvSpPr>
            <a:spLocks noGrp="1"/>
          </p:cNvSpPr>
          <p:nvPr>
            <p:ph type="title"/>
          </p:nvPr>
        </p:nvSpPr>
        <p:spPr>
          <a:xfrm>
            <a:off x="1293814" y="145719"/>
            <a:ext cx="9601196" cy="1303867"/>
          </a:xfrm>
        </p:spPr>
        <p:txBody>
          <a:bodyPr>
            <a:normAutofit/>
          </a:bodyPr>
          <a:lstStyle/>
          <a:p>
            <a:pPr marL="0" marR="0" lvl="0" indent="0" defTabSz="914400" rtl="0" eaLnBrk="0" fontAlgn="base" latinLnBrk="0" hangingPunct="0">
              <a:spcBef>
                <a:spcPct val="0"/>
              </a:spcBef>
              <a:spcAft>
                <a:spcPct val="0"/>
              </a:spcAft>
              <a:buClrTx/>
              <a:buSzTx/>
              <a:buFontTx/>
              <a:buNone/>
              <a:tabLst/>
            </a:pPr>
            <a:r>
              <a:rPr kumimoji="0" lang="en-US" altLang="en-US" b="1" i="0" u="none" strike="noStrike" cap="none" normalizeH="0" baseline="0" dirty="0">
                <a:ln>
                  <a:noFill/>
                </a:ln>
                <a:solidFill>
                  <a:srgbClr val="262626"/>
                </a:solidFill>
                <a:effectLst/>
                <a:latin typeface="Arial" panose="020B0604020202020204" pitchFamily="34" charset="0"/>
              </a:rPr>
              <a:t>4. Chemical Burns</a:t>
            </a:r>
          </a:p>
          <a:p>
            <a:pPr marL="0" marR="0" lvl="0" indent="0" defTabSz="914400" rtl="0" eaLnBrk="0" fontAlgn="base" latinLnBrk="0" hangingPunct="0">
              <a:spcBef>
                <a:spcPct val="0"/>
              </a:spcBef>
              <a:spcAft>
                <a:spcPct val="0"/>
              </a:spcAft>
              <a:buClrTx/>
              <a:buSzTx/>
              <a:buFontTx/>
              <a:buNone/>
              <a:tabLst/>
            </a:pPr>
            <a:endParaRPr kumimoji="0" lang="en-US" altLang="en-US" b="0" i="0" u="none" strike="noStrike" cap="none" normalizeH="0" baseline="0" dirty="0">
              <a:ln>
                <a:noFill/>
              </a:ln>
              <a:solidFill>
                <a:srgbClr val="262626"/>
              </a:solidFill>
              <a:effectLst/>
              <a:latin typeface="Arial" panose="020B0604020202020204" pitchFamily="34" charset="0"/>
            </a:endParaRPr>
          </a:p>
        </p:txBody>
      </p:sp>
      <p:graphicFrame>
        <p:nvGraphicFramePr>
          <p:cNvPr id="22" name="Content Placeholder 3">
            <a:extLst>
              <a:ext uri="{FF2B5EF4-FFF2-40B4-BE49-F238E27FC236}">
                <a16:creationId xmlns:a16="http://schemas.microsoft.com/office/drawing/2014/main" id="{7BD85A64-007D-C66D-BCDB-10C203D03ABD}"/>
              </a:ext>
            </a:extLst>
          </p:cNvPr>
          <p:cNvGraphicFramePr>
            <a:graphicFrameLocks noGrp="1"/>
          </p:cNvGraphicFramePr>
          <p:nvPr>
            <p:ph idx="1"/>
            <p:extLst>
              <p:ext uri="{D42A27DB-BD31-4B8C-83A1-F6EECF244321}">
                <p14:modId xmlns:p14="http://schemas.microsoft.com/office/powerpoint/2010/main" val="2171869116"/>
              </p:ext>
            </p:extLst>
          </p:nvPr>
        </p:nvGraphicFramePr>
        <p:xfrm>
          <a:off x="1369516" y="1302594"/>
          <a:ext cx="9755684" cy="4671486"/>
        </p:xfrm>
        <a:graphic>
          <a:graphicData uri="http://schemas.openxmlformats.org/drawingml/2006/table">
            <a:tbl>
              <a:tblPr>
                <a:noFill/>
              </a:tblPr>
              <a:tblGrid>
                <a:gridCol w="1728514">
                  <a:extLst>
                    <a:ext uri="{9D8B030D-6E8A-4147-A177-3AD203B41FA5}">
                      <a16:colId xmlns:a16="http://schemas.microsoft.com/office/drawing/2014/main" val="634457396"/>
                    </a:ext>
                  </a:extLst>
                </a:gridCol>
                <a:gridCol w="4262596">
                  <a:extLst>
                    <a:ext uri="{9D8B030D-6E8A-4147-A177-3AD203B41FA5}">
                      <a16:colId xmlns:a16="http://schemas.microsoft.com/office/drawing/2014/main" val="1636520587"/>
                    </a:ext>
                  </a:extLst>
                </a:gridCol>
                <a:gridCol w="3764574">
                  <a:extLst>
                    <a:ext uri="{9D8B030D-6E8A-4147-A177-3AD203B41FA5}">
                      <a16:colId xmlns:a16="http://schemas.microsoft.com/office/drawing/2014/main" val="1168320391"/>
                    </a:ext>
                  </a:extLst>
                </a:gridCol>
              </a:tblGrid>
              <a:tr h="311447">
                <a:tc>
                  <a:txBody>
                    <a:bodyPr/>
                    <a:lstStyle/>
                    <a:p>
                      <a:pPr>
                        <a:buNone/>
                      </a:pPr>
                      <a:r>
                        <a:rPr lang="en-US" sz="1600" b="1" cap="none" spc="0" dirty="0">
                          <a:solidFill>
                            <a:schemeClr val="tx1"/>
                          </a:solidFill>
                        </a:rPr>
                        <a:t>Agent Type</a:t>
                      </a:r>
                    </a:p>
                  </a:txBody>
                  <a:tcPr marL="34721" marR="34721" marT="18259" marB="69442" anchor="ctr">
                    <a:lnL w="12700" cmpd="sng">
                      <a:noFill/>
                      <a:prstDash val="solid"/>
                    </a:lnL>
                    <a:lnR w="12700" cmpd="sng">
                      <a:noFill/>
                      <a:prstDash val="solid"/>
                    </a:lnR>
                    <a:lnT w="12700" cap="flat" cmpd="sng" algn="ctr">
                      <a:solidFill>
                        <a:schemeClr val="accent1"/>
                      </a:solidFill>
                      <a:prstDash val="solid"/>
                    </a:lnT>
                    <a:lnB w="12700" cmpd="sng">
                      <a:noFill/>
                      <a:prstDash val="solid"/>
                    </a:lnB>
                    <a:noFill/>
                  </a:tcPr>
                </a:tc>
                <a:tc>
                  <a:txBody>
                    <a:bodyPr/>
                    <a:lstStyle/>
                    <a:p>
                      <a:pPr>
                        <a:buNone/>
                      </a:pPr>
                      <a:r>
                        <a:rPr lang="en-US" sz="1600" b="1" cap="none" spc="0" dirty="0">
                          <a:solidFill>
                            <a:schemeClr val="tx1"/>
                          </a:solidFill>
                        </a:rPr>
                        <a:t>Mechanism</a:t>
                      </a:r>
                    </a:p>
                  </a:txBody>
                  <a:tcPr marL="34721" marR="34721" marT="18259" marB="69442" anchor="ctr">
                    <a:lnL w="12700" cmpd="sng">
                      <a:noFill/>
                      <a:prstDash val="solid"/>
                    </a:lnL>
                    <a:lnR w="12700" cmpd="sng">
                      <a:noFill/>
                      <a:prstDash val="solid"/>
                    </a:lnR>
                    <a:lnT w="12700" cap="flat" cmpd="sng" algn="ctr">
                      <a:solidFill>
                        <a:schemeClr val="accent1"/>
                      </a:solidFill>
                      <a:prstDash val="solid"/>
                    </a:lnT>
                    <a:lnB w="12700" cmpd="sng">
                      <a:noFill/>
                      <a:prstDash val="solid"/>
                    </a:lnB>
                    <a:noFill/>
                  </a:tcPr>
                </a:tc>
                <a:tc>
                  <a:txBody>
                    <a:bodyPr/>
                    <a:lstStyle/>
                    <a:p>
                      <a:pPr>
                        <a:buNone/>
                      </a:pPr>
                      <a:r>
                        <a:rPr lang="en-US" sz="1600" b="1" cap="none" spc="0">
                          <a:solidFill>
                            <a:schemeClr val="tx1"/>
                          </a:solidFill>
                        </a:rPr>
                        <a:t>Injury Pattern</a:t>
                      </a:r>
                    </a:p>
                  </a:txBody>
                  <a:tcPr marL="34721" marR="34721" marT="18259" marB="69442" anchor="ctr">
                    <a:lnL w="12700" cmpd="sng">
                      <a:noFill/>
                      <a:prstDash val="solid"/>
                    </a:lnL>
                    <a:lnR w="12700" cmpd="sng">
                      <a:noFill/>
                      <a:prstDash val="solid"/>
                    </a:lnR>
                    <a:lnT w="12700" cap="flat" cmpd="sng" algn="ctr">
                      <a:solidFill>
                        <a:schemeClr val="accent1"/>
                      </a:solidFill>
                      <a:prstDash val="solid"/>
                    </a:lnT>
                    <a:lnB w="12700" cmpd="sng">
                      <a:noFill/>
                      <a:prstDash val="solid"/>
                    </a:lnB>
                    <a:noFill/>
                  </a:tcPr>
                </a:tc>
                <a:extLst>
                  <a:ext uri="{0D108BD9-81ED-4DB2-BD59-A6C34878D82A}">
                    <a16:rowId xmlns:a16="http://schemas.microsoft.com/office/drawing/2014/main" val="1107564638"/>
                  </a:ext>
                </a:extLst>
              </a:tr>
              <a:tr h="311447">
                <a:tc>
                  <a:txBody>
                    <a:bodyPr/>
                    <a:lstStyle/>
                    <a:p>
                      <a:pPr>
                        <a:buNone/>
                      </a:pPr>
                      <a:r>
                        <a:rPr lang="en-US" sz="1600" b="1" cap="none" spc="0">
                          <a:solidFill>
                            <a:schemeClr val="tx1"/>
                          </a:solidFill>
                        </a:rPr>
                        <a:t>Acids</a:t>
                      </a:r>
                    </a:p>
                  </a:txBody>
                  <a:tcPr marL="34721" marR="34721" marT="18259" marB="69442"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600" b="1" cap="none" spc="0">
                          <a:solidFill>
                            <a:schemeClr val="tx1"/>
                          </a:solidFill>
                        </a:rPr>
                        <a:t>Coagulation necrosis (protein precipitation)</a:t>
                      </a:r>
                    </a:p>
                  </a:txBody>
                  <a:tcPr marL="34721" marR="34721" marT="18259" marB="69442"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600" b="1" cap="none" spc="0">
                          <a:solidFill>
                            <a:schemeClr val="tx1"/>
                          </a:solidFill>
                        </a:rPr>
                        <a:t>Forms protective barrier, limits depth</a:t>
                      </a:r>
                    </a:p>
                  </a:txBody>
                  <a:tcPr marL="34721" marR="34721" marT="18259" marB="6944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63005239"/>
                  </a:ext>
                </a:extLst>
              </a:tr>
              <a:tr h="311447">
                <a:tc>
                  <a:txBody>
                    <a:bodyPr/>
                    <a:lstStyle/>
                    <a:p>
                      <a:pPr>
                        <a:buNone/>
                      </a:pPr>
                      <a:r>
                        <a:rPr lang="en-US" sz="1600" b="1" cap="none" spc="0">
                          <a:solidFill>
                            <a:schemeClr val="tx1"/>
                          </a:solidFill>
                        </a:rPr>
                        <a:t>Alkalis</a:t>
                      </a:r>
                    </a:p>
                  </a:txBody>
                  <a:tcPr marL="34721" marR="34721" marT="18259" marB="69442"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600" b="1" cap="none" spc="0">
                          <a:solidFill>
                            <a:schemeClr val="tx1"/>
                          </a:solidFill>
                        </a:rPr>
                        <a:t>Liquefaction necrosis (protein dissolution)</a:t>
                      </a:r>
                    </a:p>
                  </a:txBody>
                  <a:tcPr marL="34721" marR="34721" marT="18259" marB="69442"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600" b="1" cap="none" spc="0">
                          <a:solidFill>
                            <a:schemeClr val="tx1"/>
                          </a:solidFill>
                        </a:rPr>
                        <a:t>Deeper tissue penetration; more destructive</a:t>
                      </a:r>
                    </a:p>
                  </a:txBody>
                  <a:tcPr marL="34721" marR="34721" marT="18259" marB="6944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22321717"/>
                  </a:ext>
                </a:extLst>
              </a:tr>
              <a:tr h="1179157">
                <a:tc>
                  <a:txBody>
                    <a:bodyPr/>
                    <a:lstStyle/>
                    <a:p>
                      <a:pPr>
                        <a:buNone/>
                      </a:pPr>
                      <a:r>
                        <a:rPr lang="en-US" sz="1600" b="1" cap="none" spc="0" dirty="0">
                          <a:solidFill>
                            <a:schemeClr val="tx1"/>
                          </a:solidFill>
                        </a:rPr>
                        <a:t>Severity Factors</a:t>
                      </a:r>
                    </a:p>
                  </a:txBody>
                  <a:tcPr marL="34721" marR="34721" marT="18259" marB="69442"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600" b="1" cap="none" spc="0" dirty="0">
                          <a:solidFill>
                            <a:schemeClr val="tx1"/>
                          </a:solidFill>
                        </a:rPr>
                        <a:t>1) Chemical concentration </a:t>
                      </a:r>
                      <a:br>
                        <a:rPr lang="en-US" sz="1600" b="1" cap="none" spc="0" dirty="0">
                          <a:solidFill>
                            <a:schemeClr val="tx1"/>
                          </a:solidFill>
                        </a:rPr>
                      </a:br>
                      <a:r>
                        <a:rPr lang="en-US" sz="1600" b="1" cap="none" spc="0" dirty="0">
                          <a:solidFill>
                            <a:schemeClr val="tx1"/>
                          </a:solidFill>
                        </a:rPr>
                        <a:t>2) Quantity </a:t>
                      </a:r>
                      <a:br>
                        <a:rPr lang="en-US" sz="1600" b="1" cap="none" spc="0" dirty="0">
                          <a:solidFill>
                            <a:schemeClr val="tx1"/>
                          </a:solidFill>
                        </a:rPr>
                      </a:br>
                      <a:r>
                        <a:rPr lang="en-US" sz="1600" b="1" cap="none" spc="0" dirty="0">
                          <a:solidFill>
                            <a:schemeClr val="tx1"/>
                          </a:solidFill>
                        </a:rPr>
                        <a:t>3) Duration/contact type </a:t>
                      </a:r>
                      <a:br>
                        <a:rPr lang="en-US" sz="1600" b="1" cap="none" spc="0" dirty="0">
                          <a:solidFill>
                            <a:schemeClr val="tx1"/>
                          </a:solidFill>
                        </a:rPr>
                      </a:br>
                      <a:r>
                        <a:rPr lang="en-US" sz="1600" b="1" cap="none" spc="0" dirty="0">
                          <a:solidFill>
                            <a:schemeClr val="tx1"/>
                          </a:solidFill>
                        </a:rPr>
                        <a:t>4) Penetration depth </a:t>
                      </a:r>
                      <a:br>
                        <a:rPr lang="en-US" sz="1600" b="1" cap="none" spc="0" dirty="0">
                          <a:solidFill>
                            <a:schemeClr val="tx1"/>
                          </a:solidFill>
                        </a:rPr>
                      </a:br>
                      <a:r>
                        <a:rPr lang="en-US" sz="1600" b="1" cap="none" spc="0" dirty="0">
                          <a:solidFill>
                            <a:schemeClr val="tx1"/>
                          </a:solidFill>
                        </a:rPr>
                        <a:t>5) Mechanism of action </a:t>
                      </a:r>
                      <a:br>
                        <a:rPr lang="en-US" sz="1600" b="1" cap="none" spc="0" dirty="0">
                          <a:solidFill>
                            <a:schemeClr val="tx1"/>
                          </a:solidFill>
                        </a:rPr>
                      </a:br>
                      <a:r>
                        <a:rPr lang="en-US" sz="1600" b="1" cap="none" spc="0" dirty="0">
                          <a:solidFill>
                            <a:schemeClr val="tx1"/>
                          </a:solidFill>
                        </a:rPr>
                        <a:t>6) Physical state (solid/liquid/gas)</a:t>
                      </a:r>
                    </a:p>
                  </a:txBody>
                  <a:tcPr marL="34721" marR="34721" marT="18259" marB="69442"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600" b="1" cap="none" spc="0">
                        <a:solidFill>
                          <a:schemeClr val="tx1"/>
                        </a:solidFill>
                      </a:endParaRPr>
                    </a:p>
                  </a:txBody>
                  <a:tcPr marL="34721" marR="34721" marT="18259" marB="6944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558737522"/>
                  </a:ext>
                </a:extLst>
              </a:tr>
              <a:tr h="658530">
                <a:tc>
                  <a:txBody>
                    <a:bodyPr/>
                    <a:lstStyle/>
                    <a:p>
                      <a:pPr>
                        <a:buNone/>
                      </a:pPr>
                      <a:r>
                        <a:rPr lang="en-US" sz="1600" b="1" cap="none" spc="0">
                          <a:solidFill>
                            <a:schemeClr val="tx1"/>
                          </a:solidFill>
                        </a:rPr>
                        <a:t>Management</a:t>
                      </a:r>
                    </a:p>
                  </a:txBody>
                  <a:tcPr marL="34721" marR="34721" marT="18259" marB="69442"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600" b="1" cap="none" spc="0" dirty="0">
                          <a:solidFill>
                            <a:schemeClr val="tx1"/>
                          </a:solidFill>
                        </a:rPr>
                        <a:t>- Remove contaminated clothing </a:t>
                      </a:r>
                      <a:br>
                        <a:rPr lang="en-US" sz="1600" b="1" cap="none" spc="0" dirty="0">
                          <a:solidFill>
                            <a:schemeClr val="tx1"/>
                          </a:solidFill>
                        </a:rPr>
                      </a:br>
                      <a:r>
                        <a:rPr lang="en-US" sz="1600" b="1" cap="none" spc="0" dirty="0">
                          <a:solidFill>
                            <a:schemeClr val="tx1"/>
                          </a:solidFill>
                        </a:rPr>
                        <a:t>- Copious irrigation </a:t>
                      </a:r>
                      <a:br>
                        <a:rPr lang="en-US" sz="1600" b="1" cap="none" spc="0" dirty="0">
                          <a:solidFill>
                            <a:schemeClr val="tx1"/>
                          </a:solidFill>
                        </a:rPr>
                      </a:br>
                      <a:r>
                        <a:rPr lang="en-US" sz="1600" b="1" cap="none" spc="0" dirty="0">
                          <a:solidFill>
                            <a:schemeClr val="tx1"/>
                          </a:solidFill>
                        </a:rPr>
                        <a:t>- Avoid neutralizing agents</a:t>
                      </a:r>
                    </a:p>
                  </a:txBody>
                  <a:tcPr marL="34721" marR="34721" marT="18259" marB="69442"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endParaRPr lang="en-US" sz="1600" b="1" cap="none" spc="0">
                        <a:solidFill>
                          <a:schemeClr val="tx1"/>
                        </a:solidFill>
                      </a:endParaRPr>
                    </a:p>
                  </a:txBody>
                  <a:tcPr marL="34721" marR="34721" marT="18259" marB="6944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835206148"/>
                  </a:ext>
                </a:extLst>
              </a:tr>
              <a:tr h="832073">
                <a:tc>
                  <a:txBody>
                    <a:bodyPr/>
                    <a:lstStyle/>
                    <a:p>
                      <a:pPr>
                        <a:buNone/>
                      </a:pPr>
                      <a:r>
                        <a:rPr lang="en-US" sz="1600" b="1" cap="none" spc="0">
                          <a:solidFill>
                            <a:schemeClr val="tx1"/>
                          </a:solidFill>
                        </a:rPr>
                        <a:t>Systemic Toxins</a:t>
                      </a:r>
                    </a:p>
                  </a:txBody>
                  <a:tcPr marL="34721" marR="34721" marT="18259" marB="69442"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600" b="1" cap="none" spc="0" dirty="0">
                          <a:solidFill>
                            <a:schemeClr val="tx1"/>
                          </a:solidFill>
                        </a:rPr>
                        <a:t>- Ammonia → ARDS </a:t>
                      </a:r>
                      <a:br>
                        <a:rPr lang="en-US" sz="1600" b="1" cap="none" spc="0" dirty="0">
                          <a:solidFill>
                            <a:schemeClr val="tx1"/>
                          </a:solidFill>
                        </a:rPr>
                      </a:br>
                      <a:r>
                        <a:rPr lang="en-US" sz="1600" b="1" cap="none" spc="0" dirty="0">
                          <a:solidFill>
                            <a:schemeClr val="tx1"/>
                          </a:solidFill>
                        </a:rPr>
                        <a:t>- Chromic acid → Renal/hepatic failure, anemia </a:t>
                      </a:r>
                      <a:br>
                        <a:rPr lang="en-US" sz="1600" b="1" cap="none" spc="0" dirty="0">
                          <a:solidFill>
                            <a:schemeClr val="tx1"/>
                          </a:solidFill>
                        </a:rPr>
                      </a:br>
                      <a:r>
                        <a:rPr lang="en-US" sz="1600" b="1" cap="none" spc="0" dirty="0">
                          <a:solidFill>
                            <a:schemeClr val="tx1"/>
                          </a:solidFill>
                        </a:rPr>
                        <a:t>- Formic acid → Acidosis, hemolysis </a:t>
                      </a:r>
                      <a:br>
                        <a:rPr lang="en-US" sz="1600" b="1" cap="none" spc="0" dirty="0">
                          <a:solidFill>
                            <a:schemeClr val="tx1"/>
                          </a:solidFill>
                        </a:rPr>
                      </a:br>
                      <a:r>
                        <a:rPr lang="en-US" sz="1600" b="1" cap="none" spc="0" dirty="0">
                          <a:solidFill>
                            <a:schemeClr val="tx1"/>
                          </a:solidFill>
                        </a:rPr>
                        <a:t>- Phenol → Seizures</a:t>
                      </a:r>
                    </a:p>
                  </a:txBody>
                  <a:tcPr marL="34721" marR="34721" marT="18259" marB="69442" anchor="ctr">
                    <a:lnL w="12700" cmpd="sng">
                      <a:noFill/>
                      <a:prstDash val="solid"/>
                    </a:lnL>
                    <a:lnR w="12700" cmpd="sng">
                      <a:noFill/>
                      <a:prstDash val="solid"/>
                    </a:lnR>
                    <a:lnT w="12700" cmpd="sng">
                      <a:noFill/>
                      <a:prstDash val="solid"/>
                    </a:lnT>
                    <a:lnB w="12700" cmpd="sng">
                      <a:noFill/>
                      <a:prstDash val="solid"/>
                    </a:lnB>
                    <a:noFill/>
                  </a:tcPr>
                </a:tc>
                <a:tc>
                  <a:txBody>
                    <a:bodyPr/>
                    <a:lstStyle/>
                    <a:p>
                      <a:endParaRPr lang="en-US" sz="1600" b="1" cap="none" spc="0" dirty="0">
                        <a:solidFill>
                          <a:schemeClr val="tx1"/>
                        </a:solidFill>
                      </a:endParaRPr>
                    </a:p>
                  </a:txBody>
                  <a:tcPr marL="34721" marR="34721" marT="18259" marB="69442">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234880188"/>
                  </a:ext>
                </a:extLst>
              </a:tr>
            </a:tbl>
          </a:graphicData>
        </a:graphic>
      </p:graphicFrame>
    </p:spTree>
    <p:extLst>
      <p:ext uri="{BB962C8B-B14F-4D97-AF65-F5344CB8AC3E}">
        <p14:creationId xmlns:p14="http://schemas.microsoft.com/office/powerpoint/2010/main" val="170022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2" name="Picture 21">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C93BB616-246E-18E1-BBC2-97464BB63993}"/>
              </a:ext>
            </a:extLst>
          </p:cNvPr>
          <p:cNvSpPr>
            <a:spLocks noGrp="1"/>
          </p:cNvSpPr>
          <p:nvPr>
            <p:ph type="title"/>
          </p:nvPr>
        </p:nvSpPr>
        <p:spPr>
          <a:xfrm>
            <a:off x="621023" y="573183"/>
            <a:ext cx="3660056" cy="1325373"/>
          </a:xfrm>
        </p:spPr>
        <p:txBody>
          <a:bodyPr vert="horz" lIns="91440" tIns="45720" rIns="91440" bIns="45720" rtlCol="0" anchor="b">
            <a:normAutofit/>
          </a:bodyPr>
          <a:lstStyle/>
          <a:p>
            <a:r>
              <a:rPr lang="en-US" altLang="en-US" sz="2800" b="1" dirty="0">
                <a:ln>
                  <a:noFill/>
                </a:ln>
                <a:solidFill>
                  <a:srgbClr val="262626"/>
                </a:solidFill>
              </a:rPr>
              <a:t>5. Electrical Burns</a:t>
            </a:r>
            <a:br>
              <a:rPr lang="en-US" altLang="en-US" sz="2800" b="1" dirty="0">
                <a:ln>
                  <a:noFill/>
                </a:ln>
                <a:solidFill>
                  <a:srgbClr val="262626"/>
                </a:solidFill>
              </a:rPr>
            </a:br>
            <a:endParaRPr lang="en-US" sz="2800" dirty="0">
              <a:solidFill>
                <a:srgbClr val="262626"/>
              </a:solidFill>
            </a:endParaRPr>
          </a:p>
        </p:txBody>
      </p:sp>
      <p:cxnSp>
        <p:nvCxnSpPr>
          <p:cNvPr id="18" name="Straight Connector 17">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1">
            <a:extLst>
              <a:ext uri="{FF2B5EF4-FFF2-40B4-BE49-F238E27FC236}">
                <a16:creationId xmlns:a16="http://schemas.microsoft.com/office/drawing/2014/main" id="{946B537C-9B30-0CBB-B845-B540AFF9F4A6}"/>
              </a:ext>
            </a:extLst>
          </p:cNvPr>
          <p:cNvSpPr>
            <a:spLocks noChangeArrowheads="1"/>
          </p:cNvSpPr>
          <p:nvPr/>
        </p:nvSpPr>
        <p:spPr bwMode="auto">
          <a:xfrm>
            <a:off x="832191" y="1898556"/>
            <a:ext cx="4044697" cy="38910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lnSpcReduction="10000"/>
          </a:bodyPr>
          <a:lstStyle/>
          <a:p>
            <a:pPr marL="0" marR="0" lvl="0" indent="0" algn="ctr" fontAlgn="base">
              <a:spcBef>
                <a:spcPct val="20000"/>
              </a:spcBef>
              <a:spcAft>
                <a:spcPts val="600"/>
              </a:spcAft>
              <a:buClr>
                <a:schemeClr val="accent1"/>
              </a:buClr>
              <a:buSzPct val="115000"/>
              <a:buFont typeface="Arial"/>
              <a:buChar char="•"/>
              <a:tabLst/>
            </a:pPr>
            <a:r>
              <a:rPr kumimoji="0" lang="en-US" altLang="en-US" sz="2000" b="1" i="0" u="none" strike="noStrike" normalizeH="0" baseline="0" dirty="0">
                <a:ln>
                  <a:noFill/>
                </a:ln>
                <a:solidFill>
                  <a:srgbClr val="262626"/>
                </a:solidFill>
              </a:rPr>
              <a:t>Complications of Electrical Burns:</a:t>
            </a:r>
          </a:p>
          <a:p>
            <a:pPr marL="0" marR="0" lvl="0" indent="0" algn="ctr" fontAlgn="base">
              <a:spcBef>
                <a:spcPct val="20000"/>
              </a:spcBef>
              <a:spcAft>
                <a:spcPts val="600"/>
              </a:spcAft>
              <a:buClr>
                <a:schemeClr val="accent1"/>
              </a:buClr>
              <a:buSzPct val="115000"/>
              <a:buFont typeface="Arial"/>
              <a:buChar char="•"/>
              <a:tabLst/>
            </a:pPr>
            <a:r>
              <a:rPr kumimoji="0" lang="en-US" altLang="en-US" sz="2000" b="1" i="0" u="none" strike="noStrike" normalizeH="0" baseline="0" dirty="0">
                <a:ln>
                  <a:noFill/>
                </a:ln>
                <a:solidFill>
                  <a:srgbClr val="262626"/>
                </a:solidFill>
              </a:rPr>
              <a:t>Infection</a:t>
            </a:r>
            <a:r>
              <a:rPr kumimoji="0" lang="en-US" altLang="en-US" sz="2000" b="0" i="0" u="none" strike="noStrike" normalizeH="0" baseline="0" dirty="0">
                <a:ln>
                  <a:noFill/>
                </a:ln>
                <a:solidFill>
                  <a:srgbClr val="262626"/>
                </a:solidFill>
              </a:rPr>
              <a:t> → may progress to </a:t>
            </a:r>
            <a:r>
              <a:rPr kumimoji="0" lang="en-US" altLang="en-US" sz="2000" b="1" i="0" u="none" strike="noStrike" normalizeH="0" baseline="0" dirty="0">
                <a:ln>
                  <a:noFill/>
                </a:ln>
                <a:solidFill>
                  <a:srgbClr val="262626"/>
                </a:solidFill>
              </a:rPr>
              <a:t>sepsis</a:t>
            </a:r>
            <a:endParaRPr kumimoji="0" lang="en-US" altLang="en-US" sz="2000" b="0" i="0" u="none" strike="noStrike" normalizeH="0" baseline="0" dirty="0">
              <a:ln>
                <a:noFill/>
              </a:ln>
              <a:solidFill>
                <a:srgbClr val="262626"/>
              </a:solidFill>
            </a:endParaRPr>
          </a:p>
          <a:p>
            <a:pPr marL="0" marR="0" lvl="0" indent="0" algn="ctr" fontAlgn="base">
              <a:spcBef>
                <a:spcPct val="20000"/>
              </a:spcBef>
              <a:spcAft>
                <a:spcPts val="600"/>
              </a:spcAft>
              <a:buClr>
                <a:schemeClr val="accent1"/>
              </a:buClr>
              <a:buSzPct val="115000"/>
              <a:buFont typeface="Arial"/>
              <a:buChar char="•"/>
              <a:tabLst/>
            </a:pPr>
            <a:r>
              <a:rPr kumimoji="0" lang="en-US" altLang="en-US" sz="2000" b="1" i="0" u="none" strike="noStrike" normalizeH="0" baseline="0" dirty="0">
                <a:ln>
                  <a:noFill/>
                </a:ln>
                <a:solidFill>
                  <a:srgbClr val="262626"/>
                </a:solidFill>
              </a:rPr>
              <a:t>Compartment syndrome</a:t>
            </a:r>
            <a:r>
              <a:rPr kumimoji="0" lang="en-US" altLang="en-US" sz="2000" b="0" i="0" u="none" strike="noStrike" normalizeH="0" baseline="0" dirty="0">
                <a:ln>
                  <a:noFill/>
                </a:ln>
                <a:solidFill>
                  <a:srgbClr val="262626"/>
                </a:solidFill>
              </a:rPr>
              <a:t> → may require </a:t>
            </a:r>
            <a:r>
              <a:rPr kumimoji="0" lang="en-US" altLang="en-US" sz="2000" b="1" i="0" u="none" strike="noStrike" normalizeH="0" baseline="0" dirty="0">
                <a:ln>
                  <a:noFill/>
                </a:ln>
                <a:solidFill>
                  <a:srgbClr val="262626"/>
                </a:solidFill>
              </a:rPr>
              <a:t>fasciotomy</a:t>
            </a:r>
            <a:endParaRPr kumimoji="0" lang="en-US" altLang="en-US" sz="2000" b="0" i="0" u="none" strike="noStrike" normalizeH="0" baseline="0" dirty="0">
              <a:ln>
                <a:noFill/>
              </a:ln>
              <a:solidFill>
                <a:srgbClr val="262626"/>
              </a:solidFill>
            </a:endParaRPr>
          </a:p>
          <a:p>
            <a:pPr marL="0" marR="0" lvl="0" indent="0" algn="ctr" fontAlgn="base">
              <a:spcBef>
                <a:spcPct val="20000"/>
              </a:spcBef>
              <a:spcAft>
                <a:spcPts val="600"/>
              </a:spcAft>
              <a:buClr>
                <a:schemeClr val="accent1"/>
              </a:buClr>
              <a:buSzPct val="115000"/>
              <a:buFont typeface="Arial"/>
              <a:buChar char="•"/>
              <a:tabLst/>
            </a:pPr>
            <a:r>
              <a:rPr kumimoji="0" lang="en-US" altLang="en-US" sz="2000" b="1" i="0" u="none" strike="noStrike" normalizeH="0" baseline="0" dirty="0">
                <a:ln>
                  <a:noFill/>
                </a:ln>
                <a:solidFill>
                  <a:srgbClr val="262626"/>
                </a:solidFill>
              </a:rPr>
              <a:t>Rhabdomyolysis</a:t>
            </a:r>
            <a:r>
              <a:rPr kumimoji="0" lang="en-US" altLang="en-US" sz="2000" b="0" i="0" u="none" strike="noStrike" normalizeH="0" baseline="0" dirty="0">
                <a:ln>
                  <a:noFill/>
                </a:ln>
                <a:solidFill>
                  <a:srgbClr val="262626"/>
                </a:solidFill>
              </a:rPr>
              <a:t> → muscle breakdown, risk of </a:t>
            </a:r>
            <a:r>
              <a:rPr kumimoji="0" lang="en-US" altLang="en-US" sz="2000" b="1" i="0" u="none" strike="noStrike" normalizeH="0" baseline="0" dirty="0">
                <a:ln>
                  <a:noFill/>
                </a:ln>
                <a:solidFill>
                  <a:srgbClr val="262626"/>
                </a:solidFill>
              </a:rPr>
              <a:t>renal failure</a:t>
            </a:r>
            <a:endParaRPr kumimoji="0" lang="en-US" altLang="en-US" sz="2000" b="0" i="0" u="none" strike="noStrike" normalizeH="0" baseline="0" dirty="0">
              <a:ln>
                <a:noFill/>
              </a:ln>
              <a:solidFill>
                <a:srgbClr val="262626"/>
              </a:solidFill>
            </a:endParaRPr>
          </a:p>
          <a:p>
            <a:pPr marL="0" marR="0" lvl="0" indent="0" algn="ctr" fontAlgn="base">
              <a:spcBef>
                <a:spcPct val="20000"/>
              </a:spcBef>
              <a:spcAft>
                <a:spcPts val="600"/>
              </a:spcAft>
              <a:buClr>
                <a:schemeClr val="accent1"/>
              </a:buClr>
              <a:buSzPct val="115000"/>
              <a:buFont typeface="Arial"/>
              <a:buChar char="•"/>
              <a:tabLst/>
            </a:pPr>
            <a:r>
              <a:rPr kumimoji="0" lang="en-US" altLang="en-US" sz="2000" b="1" i="0" u="none" strike="noStrike" normalizeH="0" baseline="0" dirty="0">
                <a:ln>
                  <a:noFill/>
                </a:ln>
                <a:solidFill>
                  <a:srgbClr val="262626"/>
                </a:solidFill>
              </a:rPr>
              <a:t>Lung injury</a:t>
            </a:r>
            <a:endParaRPr kumimoji="0" lang="en-US" altLang="en-US" sz="2000" b="0" i="0" u="none" strike="noStrike" normalizeH="0" baseline="0" dirty="0">
              <a:ln>
                <a:noFill/>
              </a:ln>
              <a:solidFill>
                <a:srgbClr val="262626"/>
              </a:solidFill>
            </a:endParaRPr>
          </a:p>
          <a:p>
            <a:pPr marL="0" marR="0" lvl="0" indent="0" algn="ctr" fontAlgn="base">
              <a:spcBef>
                <a:spcPct val="20000"/>
              </a:spcBef>
              <a:spcAft>
                <a:spcPts val="600"/>
              </a:spcAft>
              <a:buClr>
                <a:schemeClr val="accent1"/>
              </a:buClr>
              <a:buSzPct val="115000"/>
              <a:buFont typeface="Arial"/>
              <a:buChar char="•"/>
              <a:tabLst/>
            </a:pPr>
            <a:r>
              <a:rPr kumimoji="0" lang="en-US" altLang="en-US" sz="2000" b="1" i="0" u="none" strike="noStrike" normalizeH="0" baseline="0" dirty="0">
                <a:ln>
                  <a:noFill/>
                </a:ln>
                <a:solidFill>
                  <a:srgbClr val="262626"/>
                </a:solidFill>
              </a:rPr>
              <a:t>Cardiac complications</a:t>
            </a:r>
            <a:r>
              <a:rPr kumimoji="0" lang="en-US" altLang="en-US" sz="2000" b="0" i="0" u="none" strike="noStrike" normalizeH="0" baseline="0" dirty="0">
                <a:ln>
                  <a:noFill/>
                </a:ln>
                <a:solidFill>
                  <a:srgbClr val="262626"/>
                </a:solidFill>
              </a:rPr>
              <a:t> → arrhythmias or arrest from current effects</a:t>
            </a:r>
          </a:p>
          <a:p>
            <a:pPr marL="0" marR="0" lvl="0" indent="0" algn="ctr" fontAlgn="base">
              <a:spcBef>
                <a:spcPct val="20000"/>
              </a:spcBef>
              <a:spcAft>
                <a:spcPts val="600"/>
              </a:spcAft>
              <a:buClr>
                <a:schemeClr val="accent1"/>
              </a:buClr>
              <a:buSzPct val="115000"/>
              <a:buFont typeface="Arial"/>
              <a:buChar char="•"/>
              <a:tabLst/>
            </a:pPr>
            <a:endParaRPr kumimoji="0" lang="en-US" altLang="en-US" sz="1600" b="0" i="0" u="none" strike="noStrike" normalizeH="0" baseline="0" dirty="0">
              <a:ln>
                <a:noFill/>
              </a:ln>
              <a:solidFill>
                <a:srgbClr val="262626"/>
              </a:solidFill>
            </a:endParaRPr>
          </a:p>
        </p:txBody>
      </p:sp>
      <p:graphicFrame>
        <p:nvGraphicFramePr>
          <p:cNvPr id="4" name="Content Placeholder 3">
            <a:extLst>
              <a:ext uri="{FF2B5EF4-FFF2-40B4-BE49-F238E27FC236}">
                <a16:creationId xmlns:a16="http://schemas.microsoft.com/office/drawing/2014/main" id="{7DAC9F0F-2774-94B7-713E-79C8D79D71F5}"/>
              </a:ext>
            </a:extLst>
          </p:cNvPr>
          <p:cNvGraphicFramePr>
            <a:graphicFrameLocks noGrp="1"/>
          </p:cNvGraphicFramePr>
          <p:nvPr>
            <p:ph idx="1"/>
            <p:extLst>
              <p:ext uri="{D42A27DB-BD31-4B8C-83A1-F6EECF244321}">
                <p14:modId xmlns:p14="http://schemas.microsoft.com/office/powerpoint/2010/main" val="1425650522"/>
              </p:ext>
            </p:extLst>
          </p:nvPr>
        </p:nvGraphicFramePr>
        <p:xfrm>
          <a:off x="5418668" y="1581191"/>
          <a:ext cx="5469467" cy="3695617"/>
        </p:xfrm>
        <a:graphic>
          <a:graphicData uri="http://schemas.openxmlformats.org/drawingml/2006/table">
            <a:tbl>
              <a:tblPr>
                <a:tableStyleId>{9D7B26C5-4107-4FEC-AEDC-1716B250A1EF}</a:tableStyleId>
              </a:tblPr>
              <a:tblGrid>
                <a:gridCol w="1239047">
                  <a:extLst>
                    <a:ext uri="{9D8B030D-6E8A-4147-A177-3AD203B41FA5}">
                      <a16:colId xmlns:a16="http://schemas.microsoft.com/office/drawing/2014/main" val="2126948995"/>
                    </a:ext>
                  </a:extLst>
                </a:gridCol>
                <a:gridCol w="1928939">
                  <a:extLst>
                    <a:ext uri="{9D8B030D-6E8A-4147-A177-3AD203B41FA5}">
                      <a16:colId xmlns:a16="http://schemas.microsoft.com/office/drawing/2014/main" val="3075492010"/>
                    </a:ext>
                  </a:extLst>
                </a:gridCol>
                <a:gridCol w="2301481">
                  <a:extLst>
                    <a:ext uri="{9D8B030D-6E8A-4147-A177-3AD203B41FA5}">
                      <a16:colId xmlns:a16="http://schemas.microsoft.com/office/drawing/2014/main" val="1954672408"/>
                    </a:ext>
                  </a:extLst>
                </a:gridCol>
              </a:tblGrid>
              <a:tr h="735150">
                <a:tc>
                  <a:txBody>
                    <a:bodyPr/>
                    <a:lstStyle/>
                    <a:p>
                      <a:pPr>
                        <a:buNone/>
                      </a:pPr>
                      <a:r>
                        <a:rPr lang="en-US" sz="2000" b="1"/>
                        <a:t>Voltage Type</a:t>
                      </a:r>
                      <a:endParaRPr lang="en-US" sz="2000"/>
                    </a:p>
                  </a:txBody>
                  <a:tcPr marL="99344" marR="99344" marT="49672" marB="49672" anchor="ctr"/>
                </a:tc>
                <a:tc>
                  <a:txBody>
                    <a:bodyPr/>
                    <a:lstStyle/>
                    <a:p>
                      <a:pPr>
                        <a:buNone/>
                      </a:pPr>
                      <a:r>
                        <a:rPr lang="en-US" sz="2000" b="1"/>
                        <a:t>Effects</a:t>
                      </a:r>
                      <a:endParaRPr lang="en-US" sz="2000"/>
                    </a:p>
                  </a:txBody>
                  <a:tcPr marL="99344" marR="99344" marT="49672" marB="49672" anchor="ctr"/>
                </a:tc>
                <a:tc>
                  <a:txBody>
                    <a:bodyPr/>
                    <a:lstStyle/>
                    <a:p>
                      <a:pPr>
                        <a:buNone/>
                      </a:pPr>
                      <a:r>
                        <a:rPr lang="en-US" sz="2000" b="1"/>
                        <a:t>Tissue Pathway</a:t>
                      </a:r>
                      <a:endParaRPr lang="en-US" sz="2000"/>
                    </a:p>
                  </a:txBody>
                  <a:tcPr marL="99344" marR="99344" marT="49672" marB="49672" anchor="ctr"/>
                </a:tc>
                <a:extLst>
                  <a:ext uri="{0D108BD9-81ED-4DB2-BD59-A6C34878D82A}">
                    <a16:rowId xmlns:a16="http://schemas.microsoft.com/office/drawing/2014/main" val="256542243"/>
                  </a:ext>
                </a:extLst>
              </a:tr>
              <a:tr h="1331217">
                <a:tc>
                  <a:txBody>
                    <a:bodyPr/>
                    <a:lstStyle/>
                    <a:p>
                      <a:pPr>
                        <a:buNone/>
                      </a:pPr>
                      <a:r>
                        <a:rPr lang="en-US" sz="2000" b="1"/>
                        <a:t>Low Voltage</a:t>
                      </a:r>
                      <a:endParaRPr lang="en-US" sz="2000"/>
                    </a:p>
                  </a:txBody>
                  <a:tcPr marL="99344" marR="99344" marT="49672" marB="49672" anchor="ctr"/>
                </a:tc>
                <a:tc>
                  <a:txBody>
                    <a:bodyPr/>
                    <a:lstStyle/>
                    <a:p>
                      <a:pPr>
                        <a:buNone/>
                      </a:pPr>
                      <a:r>
                        <a:rPr lang="en-US" sz="2000"/>
                        <a:t>Local tissue injury, minimal systemic effects</a:t>
                      </a:r>
                    </a:p>
                  </a:txBody>
                  <a:tcPr marL="99344" marR="99344" marT="49672" marB="49672" anchor="ctr"/>
                </a:tc>
                <a:tc>
                  <a:txBody>
                    <a:bodyPr/>
                    <a:lstStyle/>
                    <a:p>
                      <a:pPr>
                        <a:buNone/>
                      </a:pPr>
                      <a:r>
                        <a:rPr lang="en-US" sz="2000"/>
                        <a:t>Entry and exit points present</a:t>
                      </a:r>
                    </a:p>
                  </a:txBody>
                  <a:tcPr marL="99344" marR="99344" marT="49672" marB="49672" anchor="ctr"/>
                </a:tc>
                <a:extLst>
                  <a:ext uri="{0D108BD9-81ED-4DB2-BD59-A6C34878D82A}">
                    <a16:rowId xmlns:a16="http://schemas.microsoft.com/office/drawing/2014/main" val="27360131"/>
                  </a:ext>
                </a:extLst>
              </a:tr>
              <a:tr h="1629250">
                <a:tc>
                  <a:txBody>
                    <a:bodyPr/>
                    <a:lstStyle/>
                    <a:p>
                      <a:pPr>
                        <a:buNone/>
                      </a:pPr>
                      <a:r>
                        <a:rPr lang="en-US" sz="2000" b="1"/>
                        <a:t>High Voltage</a:t>
                      </a:r>
                      <a:endParaRPr lang="en-US" sz="2000"/>
                    </a:p>
                  </a:txBody>
                  <a:tcPr marL="99344" marR="99344" marT="49672" marB="49672" anchor="ctr"/>
                </a:tc>
                <a:tc>
                  <a:txBody>
                    <a:bodyPr/>
                    <a:lstStyle/>
                    <a:p>
                      <a:pPr>
                        <a:buNone/>
                      </a:pPr>
                      <a:r>
                        <a:rPr lang="en-US" sz="2000"/>
                        <a:t>Deep internal injury despite small skin wounds</a:t>
                      </a:r>
                    </a:p>
                  </a:txBody>
                  <a:tcPr marL="99344" marR="99344" marT="49672" marB="49672" anchor="ctr"/>
                </a:tc>
                <a:tc>
                  <a:txBody>
                    <a:bodyPr/>
                    <a:lstStyle/>
                    <a:p>
                      <a:pPr>
                        <a:buNone/>
                      </a:pPr>
                      <a:r>
                        <a:rPr lang="en-US" sz="2000"/>
                        <a:t>Current follows path of </a:t>
                      </a:r>
                      <a:r>
                        <a:rPr lang="en-US" sz="2000" b="1"/>
                        <a:t>least resistance</a:t>
                      </a:r>
                      <a:r>
                        <a:rPr lang="en-US" sz="2000"/>
                        <a:t>: nerves → vessels → muscle → skin</a:t>
                      </a:r>
                    </a:p>
                  </a:txBody>
                  <a:tcPr marL="99344" marR="99344" marT="49672" marB="49672" anchor="ctr"/>
                </a:tc>
                <a:extLst>
                  <a:ext uri="{0D108BD9-81ED-4DB2-BD59-A6C34878D82A}">
                    <a16:rowId xmlns:a16="http://schemas.microsoft.com/office/drawing/2014/main" val="955308807"/>
                  </a:ext>
                </a:extLst>
              </a:tr>
            </a:tbl>
          </a:graphicData>
        </a:graphic>
      </p:graphicFrame>
    </p:spTree>
    <p:extLst>
      <p:ext uri="{BB962C8B-B14F-4D97-AF65-F5344CB8AC3E}">
        <p14:creationId xmlns:p14="http://schemas.microsoft.com/office/powerpoint/2010/main" val="28381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52A6-A5A9-16E0-5163-7CBF2151EA88}"/>
              </a:ext>
            </a:extLst>
          </p:cNvPr>
          <p:cNvSpPr>
            <a:spLocks noGrp="1"/>
          </p:cNvSpPr>
          <p:nvPr>
            <p:ph type="title"/>
          </p:nvPr>
        </p:nvSpPr>
        <p:spPr/>
        <p:txBody>
          <a:bodyPr/>
          <a:lstStyle/>
          <a:p>
            <a:endParaRPr lang="en-US"/>
          </a:p>
        </p:txBody>
      </p:sp>
      <p:pic>
        <p:nvPicPr>
          <p:cNvPr id="5" name="Content Placeholder 4" descr="A close-up of a warning">
            <a:extLst>
              <a:ext uri="{FF2B5EF4-FFF2-40B4-BE49-F238E27FC236}">
                <a16:creationId xmlns:a16="http://schemas.microsoft.com/office/drawing/2014/main" id="{1036F9AB-CFBF-19BB-B1B8-5CD451B588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
            <a:ext cx="11201400" cy="6705599"/>
          </a:xfrm>
        </p:spPr>
      </p:pic>
    </p:spTree>
    <p:extLst>
      <p:ext uri="{BB962C8B-B14F-4D97-AF65-F5344CB8AC3E}">
        <p14:creationId xmlns:p14="http://schemas.microsoft.com/office/powerpoint/2010/main" val="712714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A103-A4AD-8338-DE31-B2B455A418EF}"/>
              </a:ext>
            </a:extLst>
          </p:cNvPr>
          <p:cNvSpPr>
            <a:spLocks noGrp="1"/>
          </p:cNvSpPr>
          <p:nvPr>
            <p:ph type="title"/>
          </p:nvPr>
        </p:nvSpPr>
        <p:spPr/>
        <p:txBody>
          <a:bodyPr/>
          <a:lstStyle/>
          <a:p>
            <a:r>
              <a:rPr lang="en-US" spc="-10" dirty="0"/>
              <a:t>Severity</a:t>
            </a:r>
            <a:endParaRPr lang="en-US" dirty="0"/>
          </a:p>
        </p:txBody>
      </p:sp>
      <p:sp>
        <p:nvSpPr>
          <p:cNvPr id="3" name="Content Placeholder 2">
            <a:extLst>
              <a:ext uri="{FF2B5EF4-FFF2-40B4-BE49-F238E27FC236}">
                <a16:creationId xmlns:a16="http://schemas.microsoft.com/office/drawing/2014/main" id="{B5C23434-68BB-5299-AF94-0F09C7D620FF}"/>
              </a:ext>
            </a:extLst>
          </p:cNvPr>
          <p:cNvSpPr>
            <a:spLocks noGrp="1"/>
          </p:cNvSpPr>
          <p:nvPr>
            <p:ph idx="1"/>
          </p:nvPr>
        </p:nvSpPr>
        <p:spPr/>
        <p:txBody>
          <a:bodyPr/>
          <a:lstStyle/>
          <a:p>
            <a:pPr marL="12700" marR="297815">
              <a:lnSpc>
                <a:spcPct val="100000"/>
              </a:lnSpc>
              <a:spcBef>
                <a:spcPts val="100"/>
              </a:spcBef>
            </a:pPr>
            <a:r>
              <a:rPr lang="en-US" spc="-60" dirty="0">
                <a:solidFill>
                  <a:srgbClr val="383838"/>
                </a:solidFill>
                <a:latin typeface="Tahoma"/>
                <a:cs typeface="Tahoma"/>
              </a:rPr>
              <a:t>Total</a:t>
            </a:r>
            <a:r>
              <a:rPr lang="en-US" spc="-175" dirty="0">
                <a:solidFill>
                  <a:srgbClr val="383838"/>
                </a:solidFill>
                <a:latin typeface="Tahoma"/>
                <a:cs typeface="Tahoma"/>
              </a:rPr>
              <a:t> </a:t>
            </a:r>
            <a:r>
              <a:rPr lang="en-US" spc="-45" dirty="0">
                <a:solidFill>
                  <a:srgbClr val="383838"/>
                </a:solidFill>
                <a:latin typeface="Tahoma"/>
                <a:cs typeface="Tahoma"/>
              </a:rPr>
              <a:t>body</a:t>
            </a:r>
            <a:r>
              <a:rPr lang="en-US" spc="-155" dirty="0">
                <a:solidFill>
                  <a:srgbClr val="383838"/>
                </a:solidFill>
                <a:latin typeface="Tahoma"/>
                <a:cs typeface="Tahoma"/>
              </a:rPr>
              <a:t> </a:t>
            </a:r>
            <a:r>
              <a:rPr lang="en-US" spc="-20" dirty="0">
                <a:solidFill>
                  <a:srgbClr val="383838"/>
                </a:solidFill>
                <a:latin typeface="Tahoma"/>
                <a:cs typeface="Tahoma"/>
              </a:rPr>
              <a:t>surface</a:t>
            </a:r>
            <a:r>
              <a:rPr lang="en-US" spc="-165" dirty="0">
                <a:solidFill>
                  <a:srgbClr val="383838"/>
                </a:solidFill>
                <a:latin typeface="Tahoma"/>
                <a:cs typeface="Tahoma"/>
              </a:rPr>
              <a:t> </a:t>
            </a:r>
            <a:r>
              <a:rPr lang="en-US" dirty="0">
                <a:solidFill>
                  <a:srgbClr val="383838"/>
                </a:solidFill>
                <a:latin typeface="Tahoma"/>
                <a:cs typeface="Tahoma"/>
              </a:rPr>
              <a:t>area</a:t>
            </a:r>
            <a:r>
              <a:rPr lang="en-US" spc="-165" dirty="0">
                <a:solidFill>
                  <a:srgbClr val="383838"/>
                </a:solidFill>
                <a:latin typeface="Tahoma"/>
                <a:cs typeface="Tahoma"/>
              </a:rPr>
              <a:t> </a:t>
            </a:r>
            <a:r>
              <a:rPr lang="en-US" spc="-155" dirty="0">
                <a:solidFill>
                  <a:srgbClr val="383838"/>
                </a:solidFill>
                <a:latin typeface="Tahoma"/>
                <a:cs typeface="Tahoma"/>
              </a:rPr>
              <a:t>(TBSA)</a:t>
            </a:r>
            <a:r>
              <a:rPr lang="en-US" spc="-175" dirty="0">
                <a:solidFill>
                  <a:srgbClr val="383838"/>
                </a:solidFill>
                <a:latin typeface="Tahoma"/>
                <a:cs typeface="Tahoma"/>
              </a:rPr>
              <a:t> </a:t>
            </a:r>
            <a:r>
              <a:rPr lang="en-US" spc="-35" dirty="0">
                <a:solidFill>
                  <a:srgbClr val="383838"/>
                </a:solidFill>
                <a:latin typeface="Tahoma"/>
                <a:cs typeface="Tahoma"/>
              </a:rPr>
              <a:t>burned</a:t>
            </a:r>
            <a:r>
              <a:rPr lang="en-US" spc="-170" dirty="0">
                <a:solidFill>
                  <a:srgbClr val="383838"/>
                </a:solidFill>
                <a:latin typeface="Tahoma"/>
                <a:cs typeface="Tahoma"/>
              </a:rPr>
              <a:t> </a:t>
            </a:r>
            <a:r>
              <a:rPr lang="en-US" dirty="0">
                <a:solidFill>
                  <a:srgbClr val="383838"/>
                </a:solidFill>
                <a:latin typeface="Tahoma"/>
                <a:cs typeface="Tahoma"/>
              </a:rPr>
              <a:t>and</a:t>
            </a:r>
            <a:r>
              <a:rPr lang="en-US" spc="-165" dirty="0">
                <a:solidFill>
                  <a:srgbClr val="383838"/>
                </a:solidFill>
                <a:latin typeface="Tahoma"/>
                <a:cs typeface="Tahoma"/>
              </a:rPr>
              <a:t> </a:t>
            </a:r>
            <a:r>
              <a:rPr lang="en-US" spc="-20" dirty="0">
                <a:solidFill>
                  <a:srgbClr val="383838"/>
                </a:solidFill>
                <a:latin typeface="Tahoma"/>
                <a:cs typeface="Tahoma"/>
              </a:rPr>
              <a:t>presence</a:t>
            </a:r>
            <a:r>
              <a:rPr lang="en-US" spc="-145" dirty="0">
                <a:solidFill>
                  <a:srgbClr val="383838"/>
                </a:solidFill>
                <a:latin typeface="Tahoma"/>
                <a:cs typeface="Tahoma"/>
              </a:rPr>
              <a:t> </a:t>
            </a:r>
            <a:r>
              <a:rPr lang="en-US" spc="-25" dirty="0">
                <a:solidFill>
                  <a:srgbClr val="383838"/>
                </a:solidFill>
                <a:latin typeface="Tahoma"/>
                <a:cs typeface="Tahoma"/>
              </a:rPr>
              <a:t>of </a:t>
            </a:r>
            <a:r>
              <a:rPr lang="en-US" spc="-20" dirty="0">
                <a:solidFill>
                  <a:srgbClr val="383838"/>
                </a:solidFill>
                <a:latin typeface="Tahoma"/>
                <a:cs typeface="Tahoma"/>
              </a:rPr>
              <a:t>inhalation</a:t>
            </a:r>
            <a:r>
              <a:rPr lang="en-US" spc="-180" dirty="0">
                <a:solidFill>
                  <a:srgbClr val="383838"/>
                </a:solidFill>
                <a:latin typeface="Tahoma"/>
                <a:cs typeface="Tahoma"/>
              </a:rPr>
              <a:t> </a:t>
            </a:r>
            <a:r>
              <a:rPr lang="en-US" spc="-80" dirty="0">
                <a:solidFill>
                  <a:srgbClr val="383838"/>
                </a:solidFill>
                <a:latin typeface="Tahoma"/>
                <a:cs typeface="Tahoma"/>
              </a:rPr>
              <a:t>injury</a:t>
            </a:r>
            <a:r>
              <a:rPr lang="en-US" spc="-195" dirty="0">
                <a:solidFill>
                  <a:srgbClr val="383838"/>
                </a:solidFill>
                <a:latin typeface="Tahoma"/>
                <a:cs typeface="Tahoma"/>
              </a:rPr>
              <a:t> </a:t>
            </a:r>
            <a:r>
              <a:rPr lang="en-US" dirty="0">
                <a:solidFill>
                  <a:srgbClr val="383838"/>
                </a:solidFill>
                <a:latin typeface="Tahoma"/>
                <a:cs typeface="Tahoma"/>
              </a:rPr>
              <a:t>are</a:t>
            </a:r>
            <a:r>
              <a:rPr lang="en-US" spc="-155" dirty="0">
                <a:solidFill>
                  <a:srgbClr val="383838"/>
                </a:solidFill>
                <a:latin typeface="Tahoma"/>
                <a:cs typeface="Tahoma"/>
              </a:rPr>
              <a:t> </a:t>
            </a:r>
            <a:r>
              <a:rPr lang="en-US" spc="-75" dirty="0">
                <a:solidFill>
                  <a:srgbClr val="383838"/>
                </a:solidFill>
                <a:latin typeface="Tahoma"/>
                <a:cs typeface="Tahoma"/>
              </a:rPr>
              <a:t>the</a:t>
            </a:r>
            <a:r>
              <a:rPr lang="en-US" spc="-170" dirty="0">
                <a:solidFill>
                  <a:srgbClr val="383838"/>
                </a:solidFill>
                <a:latin typeface="Tahoma"/>
                <a:cs typeface="Tahoma"/>
              </a:rPr>
              <a:t> </a:t>
            </a:r>
            <a:r>
              <a:rPr lang="en-US" spc="-85" dirty="0">
                <a:solidFill>
                  <a:srgbClr val="383838"/>
                </a:solidFill>
                <a:latin typeface="Tahoma"/>
                <a:cs typeface="Tahoma"/>
              </a:rPr>
              <a:t>most</a:t>
            </a:r>
            <a:r>
              <a:rPr lang="en-US" spc="-170" dirty="0">
                <a:solidFill>
                  <a:srgbClr val="383838"/>
                </a:solidFill>
                <a:latin typeface="Tahoma"/>
                <a:cs typeface="Tahoma"/>
              </a:rPr>
              <a:t> </a:t>
            </a:r>
            <a:r>
              <a:rPr lang="en-US" spc="-10" dirty="0">
                <a:solidFill>
                  <a:srgbClr val="383838"/>
                </a:solidFill>
                <a:latin typeface="Tahoma"/>
                <a:cs typeface="Tahoma"/>
              </a:rPr>
              <a:t>important.</a:t>
            </a:r>
            <a:endParaRPr lang="en-US" dirty="0">
              <a:latin typeface="Tahoma"/>
              <a:cs typeface="Tahoma"/>
            </a:endParaRPr>
          </a:p>
          <a:p>
            <a:pPr marL="12700" marR="9525">
              <a:lnSpc>
                <a:spcPct val="100000"/>
              </a:lnSpc>
            </a:pPr>
            <a:r>
              <a:rPr lang="en-US" dirty="0">
                <a:solidFill>
                  <a:srgbClr val="383838"/>
                </a:solidFill>
                <a:latin typeface="Times New Roman"/>
                <a:cs typeface="Times New Roman"/>
              </a:rPr>
              <a:t>→</a:t>
            </a:r>
            <a:r>
              <a:rPr lang="en-US" spc="-30" dirty="0">
                <a:solidFill>
                  <a:srgbClr val="383838"/>
                </a:solidFill>
                <a:latin typeface="Times New Roman"/>
                <a:cs typeface="Times New Roman"/>
              </a:rPr>
              <a:t> </a:t>
            </a:r>
            <a:r>
              <a:rPr lang="en-US" spc="-70" dirty="0">
                <a:solidFill>
                  <a:srgbClr val="383838"/>
                </a:solidFill>
                <a:latin typeface="Tahoma"/>
                <a:cs typeface="Tahoma"/>
              </a:rPr>
              <a:t>Depth</a:t>
            </a:r>
            <a:r>
              <a:rPr lang="en-US" spc="-170" dirty="0">
                <a:solidFill>
                  <a:srgbClr val="383838"/>
                </a:solidFill>
                <a:latin typeface="Tahoma"/>
                <a:cs typeface="Tahoma"/>
              </a:rPr>
              <a:t> </a:t>
            </a:r>
            <a:r>
              <a:rPr lang="en-US" spc="-80" dirty="0">
                <a:solidFill>
                  <a:srgbClr val="383838"/>
                </a:solidFill>
                <a:latin typeface="Tahoma"/>
                <a:cs typeface="Tahoma"/>
              </a:rPr>
              <a:t>of</a:t>
            </a:r>
            <a:r>
              <a:rPr lang="en-US" spc="-185" dirty="0">
                <a:solidFill>
                  <a:srgbClr val="383838"/>
                </a:solidFill>
                <a:latin typeface="Tahoma"/>
                <a:cs typeface="Tahoma"/>
              </a:rPr>
              <a:t> </a:t>
            </a:r>
            <a:r>
              <a:rPr lang="en-US" spc="-45" dirty="0">
                <a:solidFill>
                  <a:srgbClr val="383838"/>
                </a:solidFill>
                <a:latin typeface="Tahoma"/>
                <a:cs typeface="Tahoma"/>
              </a:rPr>
              <a:t>burn</a:t>
            </a:r>
            <a:r>
              <a:rPr lang="en-US" spc="-175" dirty="0">
                <a:solidFill>
                  <a:srgbClr val="383838"/>
                </a:solidFill>
                <a:latin typeface="Tahoma"/>
                <a:cs typeface="Tahoma"/>
              </a:rPr>
              <a:t> </a:t>
            </a:r>
            <a:r>
              <a:rPr lang="en-US" dirty="0">
                <a:solidFill>
                  <a:srgbClr val="383838"/>
                </a:solidFill>
                <a:latin typeface="Tahoma"/>
                <a:cs typeface="Tahoma"/>
              </a:rPr>
              <a:t>can</a:t>
            </a:r>
            <a:r>
              <a:rPr lang="en-US" spc="-175" dirty="0">
                <a:solidFill>
                  <a:srgbClr val="383838"/>
                </a:solidFill>
                <a:latin typeface="Tahoma"/>
                <a:cs typeface="Tahoma"/>
              </a:rPr>
              <a:t> </a:t>
            </a:r>
            <a:r>
              <a:rPr lang="en-US" dirty="0">
                <a:solidFill>
                  <a:srgbClr val="383838"/>
                </a:solidFill>
                <a:latin typeface="Tahoma"/>
                <a:cs typeface="Tahoma"/>
              </a:rPr>
              <a:t>be</a:t>
            </a:r>
            <a:r>
              <a:rPr lang="en-US" spc="-175" dirty="0">
                <a:solidFill>
                  <a:srgbClr val="383838"/>
                </a:solidFill>
                <a:latin typeface="Tahoma"/>
                <a:cs typeface="Tahoma"/>
              </a:rPr>
              <a:t> </a:t>
            </a:r>
            <a:r>
              <a:rPr lang="en-US" spc="-40" dirty="0">
                <a:solidFill>
                  <a:srgbClr val="383838"/>
                </a:solidFill>
                <a:latin typeface="Tahoma"/>
                <a:cs typeface="Tahoma"/>
              </a:rPr>
              <a:t>affected</a:t>
            </a:r>
            <a:r>
              <a:rPr lang="en-US" spc="-160" dirty="0">
                <a:solidFill>
                  <a:srgbClr val="383838"/>
                </a:solidFill>
                <a:latin typeface="Tahoma"/>
                <a:cs typeface="Tahoma"/>
              </a:rPr>
              <a:t> </a:t>
            </a:r>
            <a:r>
              <a:rPr lang="en-US" spc="-60" dirty="0">
                <a:solidFill>
                  <a:srgbClr val="383838"/>
                </a:solidFill>
                <a:latin typeface="Tahoma"/>
                <a:cs typeface="Tahoma"/>
              </a:rPr>
              <a:t>by</a:t>
            </a:r>
            <a:r>
              <a:rPr lang="en-US" spc="-180" dirty="0">
                <a:solidFill>
                  <a:srgbClr val="383838"/>
                </a:solidFill>
                <a:latin typeface="Tahoma"/>
                <a:cs typeface="Tahoma"/>
              </a:rPr>
              <a:t> </a:t>
            </a:r>
            <a:r>
              <a:rPr lang="en-US" spc="-75" dirty="0">
                <a:solidFill>
                  <a:srgbClr val="383838"/>
                </a:solidFill>
                <a:latin typeface="Tahoma"/>
                <a:cs typeface="Tahoma"/>
              </a:rPr>
              <a:t>temperature,</a:t>
            </a:r>
            <a:r>
              <a:rPr lang="en-US" spc="-160" dirty="0">
                <a:solidFill>
                  <a:srgbClr val="383838"/>
                </a:solidFill>
                <a:latin typeface="Tahoma"/>
                <a:cs typeface="Tahoma"/>
              </a:rPr>
              <a:t> </a:t>
            </a:r>
            <a:r>
              <a:rPr lang="en-US" spc="-30" dirty="0">
                <a:solidFill>
                  <a:srgbClr val="383838"/>
                </a:solidFill>
                <a:latin typeface="Tahoma"/>
                <a:cs typeface="Tahoma"/>
              </a:rPr>
              <a:t>duration</a:t>
            </a:r>
            <a:r>
              <a:rPr lang="en-US" spc="-180" dirty="0">
                <a:solidFill>
                  <a:srgbClr val="383838"/>
                </a:solidFill>
                <a:latin typeface="Tahoma"/>
                <a:cs typeface="Tahoma"/>
              </a:rPr>
              <a:t> </a:t>
            </a:r>
            <a:r>
              <a:rPr lang="en-US" spc="-25" dirty="0">
                <a:solidFill>
                  <a:srgbClr val="383838"/>
                </a:solidFill>
                <a:latin typeface="Tahoma"/>
                <a:cs typeface="Tahoma"/>
              </a:rPr>
              <a:t>of </a:t>
            </a:r>
            <a:r>
              <a:rPr lang="en-US" spc="-70" dirty="0">
                <a:solidFill>
                  <a:srgbClr val="383838"/>
                </a:solidFill>
                <a:latin typeface="Tahoma"/>
                <a:cs typeface="Tahoma"/>
              </a:rPr>
              <a:t>contact,</a:t>
            </a:r>
            <a:r>
              <a:rPr lang="en-US" spc="-145" dirty="0">
                <a:solidFill>
                  <a:srgbClr val="383838"/>
                </a:solidFill>
                <a:latin typeface="Tahoma"/>
                <a:cs typeface="Tahoma"/>
              </a:rPr>
              <a:t> </a:t>
            </a:r>
            <a:r>
              <a:rPr lang="en-US" dirty="0">
                <a:solidFill>
                  <a:srgbClr val="383838"/>
                </a:solidFill>
                <a:latin typeface="Tahoma"/>
                <a:cs typeface="Tahoma"/>
              </a:rPr>
              <a:t>and</a:t>
            </a:r>
            <a:r>
              <a:rPr lang="en-US" spc="-170" dirty="0">
                <a:solidFill>
                  <a:srgbClr val="383838"/>
                </a:solidFill>
                <a:latin typeface="Tahoma"/>
                <a:cs typeface="Tahoma"/>
              </a:rPr>
              <a:t> </a:t>
            </a:r>
            <a:r>
              <a:rPr lang="en-US" spc="-40" dirty="0">
                <a:solidFill>
                  <a:srgbClr val="383838"/>
                </a:solidFill>
                <a:latin typeface="Tahoma"/>
                <a:cs typeface="Tahoma"/>
              </a:rPr>
              <a:t>thickness</a:t>
            </a:r>
            <a:r>
              <a:rPr lang="en-US" spc="-175" dirty="0">
                <a:solidFill>
                  <a:srgbClr val="383838"/>
                </a:solidFill>
                <a:latin typeface="Tahoma"/>
                <a:cs typeface="Tahoma"/>
              </a:rPr>
              <a:t> </a:t>
            </a:r>
            <a:r>
              <a:rPr lang="en-US" spc="-80" dirty="0">
                <a:solidFill>
                  <a:srgbClr val="383838"/>
                </a:solidFill>
                <a:latin typeface="Tahoma"/>
                <a:cs typeface="Tahoma"/>
              </a:rPr>
              <a:t>of</a:t>
            </a:r>
            <a:r>
              <a:rPr lang="en-US" spc="-165" dirty="0">
                <a:solidFill>
                  <a:srgbClr val="383838"/>
                </a:solidFill>
                <a:latin typeface="Tahoma"/>
                <a:cs typeface="Tahoma"/>
              </a:rPr>
              <a:t> </a:t>
            </a:r>
            <a:r>
              <a:rPr lang="en-US" spc="-10" dirty="0">
                <a:solidFill>
                  <a:srgbClr val="383838"/>
                </a:solidFill>
                <a:latin typeface="Tahoma"/>
                <a:cs typeface="Tahoma"/>
              </a:rPr>
              <a:t>skin.</a:t>
            </a:r>
            <a:endParaRPr lang="en-US" dirty="0">
              <a:latin typeface="Tahoma"/>
              <a:cs typeface="Tahoma"/>
            </a:endParaRPr>
          </a:p>
          <a:p>
            <a:pPr marL="12700">
              <a:lnSpc>
                <a:spcPct val="100000"/>
              </a:lnSpc>
            </a:pPr>
            <a:r>
              <a:rPr lang="en-US" dirty="0">
                <a:solidFill>
                  <a:srgbClr val="383838"/>
                </a:solidFill>
                <a:latin typeface="Times New Roman"/>
                <a:cs typeface="Times New Roman"/>
              </a:rPr>
              <a:t>→</a:t>
            </a:r>
            <a:r>
              <a:rPr lang="en-US" spc="-10" dirty="0">
                <a:solidFill>
                  <a:srgbClr val="383838"/>
                </a:solidFill>
                <a:latin typeface="Times New Roman"/>
                <a:cs typeface="Times New Roman"/>
              </a:rPr>
              <a:t> </a:t>
            </a:r>
            <a:r>
              <a:rPr lang="en-US" spc="-40" dirty="0">
                <a:solidFill>
                  <a:srgbClr val="383838"/>
                </a:solidFill>
                <a:latin typeface="Tahoma"/>
                <a:cs typeface="Tahoma"/>
              </a:rPr>
              <a:t>Patient</a:t>
            </a:r>
            <a:r>
              <a:rPr lang="en-US" spc="-160" dirty="0">
                <a:solidFill>
                  <a:srgbClr val="383838"/>
                </a:solidFill>
                <a:latin typeface="Tahoma"/>
                <a:cs typeface="Tahoma"/>
              </a:rPr>
              <a:t> </a:t>
            </a:r>
            <a:r>
              <a:rPr lang="en-US" spc="-20" dirty="0">
                <a:solidFill>
                  <a:srgbClr val="383838"/>
                </a:solidFill>
                <a:latin typeface="Tahoma"/>
                <a:cs typeface="Tahoma"/>
              </a:rPr>
              <a:t>comorbidities</a:t>
            </a:r>
            <a:r>
              <a:rPr lang="en-US" spc="-155" dirty="0">
                <a:solidFill>
                  <a:srgbClr val="383838"/>
                </a:solidFill>
                <a:latin typeface="Tahoma"/>
                <a:cs typeface="Tahoma"/>
              </a:rPr>
              <a:t> </a:t>
            </a:r>
            <a:r>
              <a:rPr lang="en-US" dirty="0">
                <a:solidFill>
                  <a:srgbClr val="383838"/>
                </a:solidFill>
                <a:latin typeface="Tahoma"/>
                <a:cs typeface="Tahoma"/>
              </a:rPr>
              <a:t>and</a:t>
            </a:r>
            <a:r>
              <a:rPr lang="en-US" spc="-160" dirty="0">
                <a:solidFill>
                  <a:srgbClr val="383838"/>
                </a:solidFill>
                <a:latin typeface="Tahoma"/>
                <a:cs typeface="Tahoma"/>
              </a:rPr>
              <a:t> </a:t>
            </a:r>
            <a:r>
              <a:rPr lang="en-US" dirty="0">
                <a:solidFill>
                  <a:srgbClr val="383838"/>
                </a:solidFill>
                <a:latin typeface="Tahoma"/>
                <a:cs typeface="Tahoma"/>
              </a:rPr>
              <a:t>age</a:t>
            </a:r>
            <a:r>
              <a:rPr lang="en-US" spc="-155" dirty="0">
                <a:solidFill>
                  <a:srgbClr val="383838"/>
                </a:solidFill>
                <a:latin typeface="Tahoma"/>
                <a:cs typeface="Tahoma"/>
              </a:rPr>
              <a:t> </a:t>
            </a:r>
            <a:r>
              <a:rPr lang="en-US" dirty="0">
                <a:solidFill>
                  <a:srgbClr val="383838"/>
                </a:solidFill>
                <a:latin typeface="Tahoma"/>
                <a:cs typeface="Tahoma"/>
              </a:rPr>
              <a:t>are</a:t>
            </a:r>
            <a:r>
              <a:rPr lang="en-US" spc="-160" dirty="0">
                <a:solidFill>
                  <a:srgbClr val="383838"/>
                </a:solidFill>
                <a:latin typeface="Tahoma"/>
                <a:cs typeface="Tahoma"/>
              </a:rPr>
              <a:t> </a:t>
            </a:r>
            <a:r>
              <a:rPr lang="en-US" spc="-65" dirty="0">
                <a:solidFill>
                  <a:srgbClr val="383838"/>
                </a:solidFill>
                <a:latin typeface="Tahoma"/>
                <a:cs typeface="Tahoma"/>
              </a:rPr>
              <a:t>other</a:t>
            </a:r>
            <a:r>
              <a:rPr lang="en-US" spc="-140" dirty="0">
                <a:solidFill>
                  <a:srgbClr val="383838"/>
                </a:solidFill>
                <a:latin typeface="Tahoma"/>
                <a:cs typeface="Tahoma"/>
              </a:rPr>
              <a:t> </a:t>
            </a:r>
            <a:r>
              <a:rPr lang="en-US" spc="-55" dirty="0">
                <a:solidFill>
                  <a:srgbClr val="383838"/>
                </a:solidFill>
                <a:latin typeface="Tahoma"/>
                <a:cs typeface="Tahoma"/>
              </a:rPr>
              <a:t>important</a:t>
            </a:r>
            <a:r>
              <a:rPr lang="en-US" spc="-160" dirty="0">
                <a:solidFill>
                  <a:srgbClr val="383838"/>
                </a:solidFill>
                <a:latin typeface="Tahoma"/>
                <a:cs typeface="Tahoma"/>
              </a:rPr>
              <a:t> </a:t>
            </a:r>
            <a:r>
              <a:rPr lang="en-US" spc="-10" dirty="0">
                <a:solidFill>
                  <a:srgbClr val="383838"/>
                </a:solidFill>
                <a:latin typeface="Tahoma"/>
                <a:cs typeface="Tahoma"/>
              </a:rPr>
              <a:t>factors</a:t>
            </a:r>
            <a:endParaRPr lang="en-US" dirty="0">
              <a:latin typeface="Tahoma"/>
              <a:cs typeface="Tahoma"/>
            </a:endParaRPr>
          </a:p>
          <a:p>
            <a:pPr marL="12700" marR="702310">
              <a:lnSpc>
                <a:spcPct val="100000"/>
              </a:lnSpc>
            </a:pPr>
            <a:r>
              <a:rPr lang="en-US" dirty="0">
                <a:solidFill>
                  <a:srgbClr val="383838"/>
                </a:solidFill>
                <a:latin typeface="Times New Roman"/>
                <a:cs typeface="Times New Roman"/>
              </a:rPr>
              <a:t>→</a:t>
            </a:r>
            <a:r>
              <a:rPr lang="en-US" spc="-25" dirty="0">
                <a:solidFill>
                  <a:srgbClr val="383838"/>
                </a:solidFill>
                <a:latin typeface="Times New Roman"/>
                <a:cs typeface="Times New Roman"/>
              </a:rPr>
              <a:t> </a:t>
            </a:r>
            <a:r>
              <a:rPr lang="en-US" spc="-30" dirty="0">
                <a:solidFill>
                  <a:srgbClr val="383838"/>
                </a:solidFill>
                <a:latin typeface="Tahoma"/>
                <a:cs typeface="Tahoma"/>
              </a:rPr>
              <a:t>Patients</a:t>
            </a:r>
            <a:r>
              <a:rPr lang="en-US" spc="-180" dirty="0">
                <a:solidFill>
                  <a:srgbClr val="383838"/>
                </a:solidFill>
                <a:latin typeface="Tahoma"/>
                <a:cs typeface="Tahoma"/>
              </a:rPr>
              <a:t> </a:t>
            </a:r>
            <a:r>
              <a:rPr lang="en-US" spc="-80" dirty="0">
                <a:solidFill>
                  <a:srgbClr val="383838"/>
                </a:solidFill>
                <a:latin typeface="Tahoma"/>
                <a:cs typeface="Tahoma"/>
              </a:rPr>
              <a:t>may</a:t>
            </a:r>
            <a:r>
              <a:rPr lang="en-US" spc="-170" dirty="0">
                <a:solidFill>
                  <a:srgbClr val="383838"/>
                </a:solidFill>
                <a:latin typeface="Tahoma"/>
                <a:cs typeface="Tahoma"/>
              </a:rPr>
              <a:t> </a:t>
            </a:r>
            <a:r>
              <a:rPr lang="en-US" spc="-35" dirty="0">
                <a:solidFill>
                  <a:srgbClr val="383838"/>
                </a:solidFill>
                <a:latin typeface="Tahoma"/>
                <a:cs typeface="Tahoma"/>
              </a:rPr>
              <a:t>have</a:t>
            </a:r>
            <a:r>
              <a:rPr lang="en-US" spc="-170" dirty="0">
                <a:solidFill>
                  <a:srgbClr val="383838"/>
                </a:solidFill>
                <a:latin typeface="Tahoma"/>
                <a:cs typeface="Tahoma"/>
              </a:rPr>
              <a:t> </a:t>
            </a:r>
            <a:r>
              <a:rPr lang="en-US" spc="-10" dirty="0">
                <a:solidFill>
                  <a:srgbClr val="383838"/>
                </a:solidFill>
                <a:latin typeface="Tahoma"/>
                <a:cs typeface="Tahoma"/>
              </a:rPr>
              <a:t>coexisting</a:t>
            </a:r>
            <a:r>
              <a:rPr lang="en-US" spc="-190" dirty="0">
                <a:solidFill>
                  <a:srgbClr val="383838"/>
                </a:solidFill>
                <a:latin typeface="Tahoma"/>
                <a:cs typeface="Tahoma"/>
              </a:rPr>
              <a:t> </a:t>
            </a:r>
            <a:r>
              <a:rPr lang="en-US" spc="-40" dirty="0">
                <a:solidFill>
                  <a:srgbClr val="383838"/>
                </a:solidFill>
                <a:latin typeface="Tahoma"/>
                <a:cs typeface="Tahoma"/>
              </a:rPr>
              <a:t>traumatic</a:t>
            </a:r>
            <a:r>
              <a:rPr lang="en-US" spc="-155" dirty="0">
                <a:solidFill>
                  <a:srgbClr val="383838"/>
                </a:solidFill>
                <a:latin typeface="Tahoma"/>
                <a:cs typeface="Tahoma"/>
              </a:rPr>
              <a:t> </a:t>
            </a:r>
            <a:r>
              <a:rPr lang="en-US" spc="-75" dirty="0">
                <a:solidFill>
                  <a:srgbClr val="383838"/>
                </a:solidFill>
                <a:latin typeface="Tahoma"/>
                <a:cs typeface="Tahoma"/>
              </a:rPr>
              <a:t>injury</a:t>
            </a:r>
            <a:r>
              <a:rPr lang="en-US" spc="-195" dirty="0">
                <a:solidFill>
                  <a:srgbClr val="383838"/>
                </a:solidFill>
                <a:latin typeface="Tahoma"/>
                <a:cs typeface="Tahoma"/>
              </a:rPr>
              <a:t> </a:t>
            </a:r>
            <a:r>
              <a:rPr lang="en-US" spc="-110" dirty="0">
                <a:solidFill>
                  <a:srgbClr val="383838"/>
                </a:solidFill>
                <a:latin typeface="Tahoma"/>
                <a:cs typeface="Tahoma"/>
              </a:rPr>
              <a:t>(motor </a:t>
            </a:r>
            <a:r>
              <a:rPr lang="en-US" spc="-30" dirty="0">
                <a:solidFill>
                  <a:srgbClr val="383838"/>
                </a:solidFill>
                <a:latin typeface="Tahoma"/>
                <a:cs typeface="Tahoma"/>
              </a:rPr>
              <a:t>vehicle</a:t>
            </a:r>
            <a:r>
              <a:rPr lang="en-US" spc="-150" dirty="0">
                <a:solidFill>
                  <a:srgbClr val="383838"/>
                </a:solidFill>
                <a:latin typeface="Tahoma"/>
                <a:cs typeface="Tahoma"/>
              </a:rPr>
              <a:t> </a:t>
            </a:r>
            <a:r>
              <a:rPr lang="en-US" dirty="0">
                <a:solidFill>
                  <a:srgbClr val="383838"/>
                </a:solidFill>
                <a:latin typeface="Tahoma"/>
                <a:cs typeface="Tahoma"/>
              </a:rPr>
              <a:t>accidents</a:t>
            </a:r>
            <a:r>
              <a:rPr lang="en-US" spc="-120" dirty="0">
                <a:solidFill>
                  <a:srgbClr val="383838"/>
                </a:solidFill>
                <a:latin typeface="Tahoma"/>
                <a:cs typeface="Tahoma"/>
              </a:rPr>
              <a:t> </a:t>
            </a:r>
            <a:r>
              <a:rPr lang="en-US" spc="-55" dirty="0">
                <a:solidFill>
                  <a:srgbClr val="383838"/>
                </a:solidFill>
                <a:latin typeface="Tahoma"/>
                <a:cs typeface="Tahoma"/>
              </a:rPr>
              <a:t>,explosions,</a:t>
            </a:r>
            <a:r>
              <a:rPr lang="en-US" spc="-160" dirty="0">
                <a:solidFill>
                  <a:srgbClr val="383838"/>
                </a:solidFill>
                <a:latin typeface="Tahoma"/>
                <a:cs typeface="Tahoma"/>
              </a:rPr>
              <a:t> </a:t>
            </a:r>
            <a:r>
              <a:rPr lang="en-US" spc="-10" dirty="0">
                <a:solidFill>
                  <a:srgbClr val="383838"/>
                </a:solidFill>
                <a:latin typeface="Tahoma"/>
                <a:cs typeface="Tahoma"/>
              </a:rPr>
              <a:t>etc.)</a:t>
            </a:r>
            <a:endParaRPr lang="en-US" dirty="0">
              <a:latin typeface="Tahoma"/>
              <a:cs typeface="Tahoma"/>
            </a:endParaRPr>
          </a:p>
          <a:p>
            <a:endParaRPr lang="en-US" dirty="0"/>
          </a:p>
        </p:txBody>
      </p:sp>
    </p:spTree>
    <p:extLst>
      <p:ext uri="{BB962C8B-B14F-4D97-AF65-F5344CB8AC3E}">
        <p14:creationId xmlns:p14="http://schemas.microsoft.com/office/powerpoint/2010/main" val="1469476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20" y="0"/>
            <a:ext cx="8761730" cy="5931661"/>
            <a:chOff x="1798320" y="0"/>
            <a:chExt cx="8761730" cy="5931661"/>
          </a:xfrm>
        </p:grpSpPr>
        <p:sp>
          <p:nvSpPr>
            <p:cNvPr id="3" name="object 3"/>
            <p:cNvSpPr/>
            <p:nvPr/>
          </p:nvSpPr>
          <p:spPr>
            <a:xfrm>
              <a:off x="1798320" y="926591"/>
              <a:ext cx="8761730" cy="5005070"/>
            </a:xfrm>
            <a:custGeom>
              <a:avLst/>
              <a:gdLst/>
              <a:ahLst/>
              <a:cxnLst/>
              <a:rect l="l" t="t" r="r" b="b"/>
              <a:pathLst>
                <a:path w="8761730" h="5005070">
                  <a:moveTo>
                    <a:pt x="8761476" y="0"/>
                  </a:moveTo>
                  <a:lnTo>
                    <a:pt x="0" y="0"/>
                  </a:lnTo>
                  <a:lnTo>
                    <a:pt x="0" y="5004816"/>
                  </a:lnTo>
                  <a:lnTo>
                    <a:pt x="8761476" y="5004816"/>
                  </a:lnTo>
                  <a:lnTo>
                    <a:pt x="8761476" y="0"/>
                  </a:lnTo>
                  <a:close/>
                </a:path>
              </a:pathLst>
            </a:custGeom>
            <a:solidFill>
              <a:srgbClr val="DBDBDB"/>
            </a:solidFill>
          </p:spPr>
          <p:txBody>
            <a:bodyPr wrap="square" lIns="0" tIns="0" rIns="0" bIns="0" rtlCol="0"/>
            <a:lstStyle/>
            <a:p>
              <a:endParaRPr/>
            </a:p>
          </p:txBody>
        </p:sp>
        <p:sp>
          <p:nvSpPr>
            <p:cNvPr id="4" name="object 4"/>
            <p:cNvSpPr/>
            <p:nvPr/>
          </p:nvSpPr>
          <p:spPr>
            <a:xfrm>
              <a:off x="4212620" y="0"/>
              <a:ext cx="3766820" cy="1697989"/>
            </a:xfrm>
            <a:custGeom>
              <a:avLst/>
              <a:gdLst/>
              <a:ahLst/>
              <a:cxnLst/>
              <a:rect l="l" t="t" r="r" b="b"/>
              <a:pathLst>
                <a:path w="3766820" h="1697989">
                  <a:moveTo>
                    <a:pt x="3766758" y="0"/>
                  </a:moveTo>
                  <a:lnTo>
                    <a:pt x="0" y="0"/>
                  </a:lnTo>
                  <a:lnTo>
                    <a:pt x="1883379" y="1697736"/>
                  </a:lnTo>
                  <a:lnTo>
                    <a:pt x="3766758" y="0"/>
                  </a:lnTo>
                  <a:close/>
                </a:path>
              </a:pathLst>
            </a:custGeom>
            <a:solidFill>
              <a:srgbClr val="383838"/>
            </a:solidFill>
          </p:spPr>
          <p:txBody>
            <a:bodyPr wrap="square" lIns="0" tIns="0" rIns="0" bIns="0" rtlCol="0"/>
            <a:lstStyle/>
            <a:p>
              <a:endParaRPr/>
            </a:p>
          </p:txBody>
        </p:sp>
      </p:grpSp>
      <p:sp>
        <p:nvSpPr>
          <p:cNvPr id="5" name="object 5"/>
          <p:cNvSpPr txBox="1"/>
          <p:nvPr/>
        </p:nvSpPr>
        <p:spPr>
          <a:xfrm>
            <a:off x="2183383" y="2655570"/>
            <a:ext cx="7825105" cy="382156"/>
          </a:xfrm>
          <a:prstGeom prst="rect">
            <a:avLst/>
          </a:prstGeom>
        </p:spPr>
        <p:txBody>
          <a:bodyPr vert="horz" wrap="square" lIns="0" tIns="12700" rIns="0" bIns="0" rtlCol="0">
            <a:spAutoFit/>
          </a:bodyPr>
          <a:lstStyle/>
          <a:p>
            <a:pPr marL="12700" marR="297815">
              <a:lnSpc>
                <a:spcPct val="100000"/>
              </a:lnSpc>
              <a:spcBef>
                <a:spcPts val="100"/>
              </a:spcBef>
            </a:pPr>
            <a:r>
              <a:rPr lang="en-US" sz="2400" dirty="0">
                <a:solidFill>
                  <a:srgbClr val="383838"/>
                </a:solidFill>
                <a:latin typeface="Times New Roman"/>
                <a:cs typeface="Times New Roman"/>
              </a:rPr>
              <a:t>→</a:t>
            </a:r>
            <a:endParaRPr lang="en-US" sz="2400" dirty="0">
              <a:latin typeface="Tahoma"/>
              <a:cs typeface="Tahoma"/>
            </a:endParaRPr>
          </a:p>
        </p:txBody>
      </p:sp>
      <p:sp>
        <p:nvSpPr>
          <p:cNvPr id="6" name="object 6"/>
          <p:cNvSpPr txBox="1">
            <a:spLocks noGrp="1"/>
          </p:cNvSpPr>
          <p:nvPr>
            <p:ph type="title"/>
          </p:nvPr>
        </p:nvSpPr>
        <p:spPr>
          <a:xfrm>
            <a:off x="5227446" y="1606074"/>
            <a:ext cx="1739264" cy="689291"/>
          </a:xfrm>
          <a:prstGeom prst="rect">
            <a:avLst/>
          </a:prstGeom>
        </p:spPr>
        <p:txBody>
          <a:bodyPr vert="horz" wrap="square" lIns="0" tIns="12065" rIns="0" bIns="0" rtlCol="0">
            <a:spAutoFit/>
          </a:bodyPr>
          <a:lstStyle/>
          <a:p>
            <a:pPr marL="12700">
              <a:lnSpc>
                <a:spcPct val="100000"/>
              </a:lnSpc>
              <a:spcBef>
                <a:spcPts val="95"/>
              </a:spcBef>
            </a:pPr>
            <a:endParaRPr lang="en-US" spc="-10" dirty="0"/>
          </a:p>
        </p:txBody>
      </p:sp>
      <p:pic>
        <p:nvPicPr>
          <p:cNvPr id="8" name="Picture 7" descr="A screenshot of a computer&#10;&#10;AI-generated content may be incorrect.">
            <a:extLst>
              <a:ext uri="{FF2B5EF4-FFF2-40B4-BE49-F238E27FC236}">
                <a16:creationId xmlns:a16="http://schemas.microsoft.com/office/drawing/2014/main" id="{61203953-722D-11A3-A8B8-F5FBFFE145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5797550" cy="6858000"/>
          </a:xfrm>
          <a:custGeom>
            <a:avLst/>
            <a:gdLst/>
            <a:ahLst/>
            <a:cxnLst/>
            <a:rect l="l" t="t" r="r" b="b"/>
            <a:pathLst>
              <a:path w="5797550" h="6858000">
                <a:moveTo>
                  <a:pt x="5797296" y="0"/>
                </a:moveTo>
                <a:lnTo>
                  <a:pt x="0" y="0"/>
                </a:lnTo>
                <a:lnTo>
                  <a:pt x="0" y="6858000"/>
                </a:lnTo>
                <a:lnTo>
                  <a:pt x="5797296" y="6858000"/>
                </a:lnTo>
                <a:lnTo>
                  <a:pt x="5797296" y="0"/>
                </a:lnTo>
                <a:close/>
              </a:path>
            </a:pathLst>
          </a:custGeom>
          <a:solidFill>
            <a:srgbClr val="383838"/>
          </a:solidFill>
        </p:spPr>
        <p:txBody>
          <a:bodyPr wrap="square" lIns="0" tIns="0" rIns="0" bIns="0" rtlCol="0"/>
          <a:lstStyle/>
          <a:p>
            <a:endParaRPr/>
          </a:p>
        </p:txBody>
      </p:sp>
      <p:pic>
        <p:nvPicPr>
          <p:cNvPr id="3" name="object 3"/>
          <p:cNvPicPr/>
          <p:nvPr/>
        </p:nvPicPr>
        <p:blipFill>
          <a:blip r:embed="rId2" cstate="print"/>
          <a:stretch>
            <a:fillRect/>
          </a:stretch>
        </p:blipFill>
        <p:spPr>
          <a:xfrm>
            <a:off x="6268211" y="839724"/>
            <a:ext cx="5405628" cy="5178552"/>
          </a:xfrm>
          <a:prstGeom prst="rect">
            <a:avLst/>
          </a:prstGeom>
        </p:spPr>
      </p:pic>
      <p:sp>
        <p:nvSpPr>
          <p:cNvPr id="4" name="object 4"/>
          <p:cNvSpPr txBox="1">
            <a:spLocks noGrp="1"/>
          </p:cNvSpPr>
          <p:nvPr>
            <p:ph type="title"/>
          </p:nvPr>
        </p:nvSpPr>
        <p:spPr>
          <a:xfrm>
            <a:off x="474980" y="304926"/>
            <a:ext cx="2950210" cy="330835"/>
          </a:xfrm>
          <a:prstGeom prst="rect">
            <a:avLst/>
          </a:prstGeom>
        </p:spPr>
        <p:txBody>
          <a:bodyPr vert="horz" wrap="square" lIns="0" tIns="12700" rIns="0" bIns="0" rtlCol="0">
            <a:spAutoFit/>
          </a:bodyPr>
          <a:lstStyle/>
          <a:p>
            <a:pPr marL="12700">
              <a:lnSpc>
                <a:spcPct val="100000"/>
              </a:lnSpc>
              <a:spcBef>
                <a:spcPts val="100"/>
              </a:spcBef>
            </a:pPr>
            <a:r>
              <a:rPr sz="2000" u="sng" dirty="0">
                <a:solidFill>
                  <a:srgbClr val="FFFFFF"/>
                </a:solidFill>
                <a:uFill>
                  <a:solidFill>
                    <a:srgbClr val="FFFFFF"/>
                  </a:solidFill>
                </a:uFill>
                <a:latin typeface="Arial"/>
                <a:cs typeface="Arial"/>
              </a:rPr>
              <a:t>How</a:t>
            </a:r>
            <a:r>
              <a:rPr sz="2000" u="sng" spc="-45" dirty="0">
                <a:solidFill>
                  <a:srgbClr val="FFFFFF"/>
                </a:solidFill>
                <a:uFill>
                  <a:solidFill>
                    <a:srgbClr val="FFFFFF"/>
                  </a:solidFill>
                </a:uFill>
                <a:latin typeface="Arial"/>
                <a:cs typeface="Arial"/>
              </a:rPr>
              <a:t> </a:t>
            </a:r>
            <a:r>
              <a:rPr sz="2000" u="sng" dirty="0">
                <a:solidFill>
                  <a:srgbClr val="FFFFFF"/>
                </a:solidFill>
                <a:uFill>
                  <a:solidFill>
                    <a:srgbClr val="FFFFFF"/>
                  </a:solidFill>
                </a:uFill>
                <a:latin typeface="Arial"/>
                <a:cs typeface="Arial"/>
              </a:rPr>
              <a:t>to</a:t>
            </a:r>
            <a:r>
              <a:rPr sz="2000" u="sng" spc="-45" dirty="0">
                <a:solidFill>
                  <a:srgbClr val="FFFFFF"/>
                </a:solidFill>
                <a:uFill>
                  <a:solidFill>
                    <a:srgbClr val="FFFFFF"/>
                  </a:solidFill>
                </a:uFill>
                <a:latin typeface="Arial"/>
                <a:cs typeface="Arial"/>
              </a:rPr>
              <a:t> </a:t>
            </a:r>
            <a:r>
              <a:rPr sz="2000" u="sng" dirty="0">
                <a:solidFill>
                  <a:srgbClr val="FFFFFF"/>
                </a:solidFill>
                <a:uFill>
                  <a:solidFill>
                    <a:srgbClr val="FFFFFF"/>
                  </a:solidFill>
                </a:uFill>
                <a:latin typeface="Arial"/>
                <a:cs typeface="Arial"/>
              </a:rPr>
              <a:t>estimate</a:t>
            </a:r>
            <a:r>
              <a:rPr sz="2000" u="sng" spc="-70" dirty="0">
                <a:solidFill>
                  <a:srgbClr val="FFFFFF"/>
                </a:solidFill>
                <a:uFill>
                  <a:solidFill>
                    <a:srgbClr val="FFFFFF"/>
                  </a:solidFill>
                </a:uFill>
                <a:latin typeface="Arial"/>
                <a:cs typeface="Arial"/>
              </a:rPr>
              <a:t> </a:t>
            </a:r>
            <a:r>
              <a:rPr sz="2000" u="sng" dirty="0">
                <a:solidFill>
                  <a:srgbClr val="FFFFFF"/>
                </a:solidFill>
                <a:uFill>
                  <a:solidFill>
                    <a:srgbClr val="FFFFFF"/>
                  </a:solidFill>
                </a:uFill>
                <a:latin typeface="Arial"/>
                <a:cs typeface="Arial"/>
              </a:rPr>
              <a:t>TBSA</a:t>
            </a:r>
            <a:r>
              <a:rPr sz="2000" u="sng" spc="-90" dirty="0">
                <a:solidFill>
                  <a:srgbClr val="FFFFFF"/>
                </a:solidFill>
                <a:uFill>
                  <a:solidFill>
                    <a:srgbClr val="FFFFFF"/>
                  </a:solidFill>
                </a:uFill>
                <a:latin typeface="Arial"/>
                <a:cs typeface="Arial"/>
              </a:rPr>
              <a:t> </a:t>
            </a:r>
            <a:r>
              <a:rPr sz="2000" u="sng" spc="-50" dirty="0">
                <a:solidFill>
                  <a:srgbClr val="FFFFFF"/>
                </a:solidFill>
                <a:uFill>
                  <a:solidFill>
                    <a:srgbClr val="FFFFFF"/>
                  </a:solidFill>
                </a:uFill>
                <a:latin typeface="Arial"/>
                <a:cs typeface="Arial"/>
              </a:rPr>
              <a:t>?</a:t>
            </a:r>
            <a:endParaRPr sz="2000">
              <a:latin typeface="Arial"/>
              <a:cs typeface="Arial"/>
            </a:endParaRPr>
          </a:p>
        </p:txBody>
      </p:sp>
      <p:sp>
        <p:nvSpPr>
          <p:cNvPr id="5" name="object 5"/>
          <p:cNvSpPr txBox="1"/>
          <p:nvPr/>
        </p:nvSpPr>
        <p:spPr>
          <a:xfrm>
            <a:off x="474980" y="620507"/>
            <a:ext cx="4552950" cy="5348605"/>
          </a:xfrm>
          <a:prstGeom prst="rect">
            <a:avLst/>
          </a:prstGeom>
        </p:spPr>
        <p:txBody>
          <a:bodyPr vert="horz" wrap="square" lIns="0" tIns="154940" rIns="0" bIns="0" rtlCol="0">
            <a:spAutoFit/>
          </a:bodyPr>
          <a:lstStyle/>
          <a:p>
            <a:pPr marL="12700">
              <a:lnSpc>
                <a:spcPct val="100000"/>
              </a:lnSpc>
              <a:spcBef>
                <a:spcPts val="1220"/>
              </a:spcBef>
            </a:pPr>
            <a:r>
              <a:rPr sz="2000" b="1" dirty="0">
                <a:solidFill>
                  <a:srgbClr val="FFFFFF"/>
                </a:solidFill>
                <a:latin typeface="Arial"/>
                <a:cs typeface="Arial"/>
              </a:rPr>
              <a:t>1)</a:t>
            </a:r>
            <a:r>
              <a:rPr sz="2000" b="1" spc="-20" dirty="0">
                <a:solidFill>
                  <a:srgbClr val="FFFFFF"/>
                </a:solidFill>
                <a:latin typeface="Arial"/>
                <a:cs typeface="Arial"/>
              </a:rPr>
              <a:t> </a:t>
            </a:r>
            <a:r>
              <a:rPr sz="2000" b="1" dirty="0">
                <a:solidFill>
                  <a:srgbClr val="FFFFFF"/>
                </a:solidFill>
                <a:latin typeface="Arial"/>
                <a:cs typeface="Arial"/>
              </a:rPr>
              <a:t>“Rule</a:t>
            </a:r>
            <a:r>
              <a:rPr sz="2000" b="1" spc="-35" dirty="0">
                <a:solidFill>
                  <a:srgbClr val="FFFFFF"/>
                </a:solidFill>
                <a:latin typeface="Arial"/>
                <a:cs typeface="Arial"/>
              </a:rPr>
              <a:t> </a:t>
            </a:r>
            <a:r>
              <a:rPr sz="2000" b="1" dirty="0">
                <a:solidFill>
                  <a:srgbClr val="FFFFFF"/>
                </a:solidFill>
                <a:latin typeface="Arial"/>
                <a:cs typeface="Arial"/>
              </a:rPr>
              <a:t>of</a:t>
            </a:r>
            <a:r>
              <a:rPr sz="2000" b="1" spc="-15" dirty="0">
                <a:solidFill>
                  <a:srgbClr val="FFFFFF"/>
                </a:solidFill>
                <a:latin typeface="Arial"/>
                <a:cs typeface="Arial"/>
              </a:rPr>
              <a:t> </a:t>
            </a:r>
            <a:r>
              <a:rPr sz="2000" b="1" spc="-10" dirty="0">
                <a:solidFill>
                  <a:srgbClr val="FFFFFF"/>
                </a:solidFill>
                <a:latin typeface="Arial"/>
                <a:cs typeface="Arial"/>
              </a:rPr>
              <a:t>nines”</a:t>
            </a:r>
            <a:endParaRPr sz="2000">
              <a:latin typeface="Arial"/>
              <a:cs typeface="Arial"/>
            </a:endParaRPr>
          </a:p>
          <a:p>
            <a:pPr marL="12700" algn="just">
              <a:lnSpc>
                <a:spcPct val="100000"/>
              </a:lnSpc>
              <a:spcBef>
                <a:spcPts val="1340"/>
              </a:spcBef>
            </a:pPr>
            <a:r>
              <a:rPr sz="2400" dirty="0">
                <a:solidFill>
                  <a:srgbClr val="FFFFFF"/>
                </a:solidFill>
                <a:latin typeface="Arial MT"/>
                <a:cs typeface="Arial MT"/>
              </a:rPr>
              <a:t>The</a:t>
            </a:r>
            <a:r>
              <a:rPr sz="2400" spc="-45" dirty="0">
                <a:solidFill>
                  <a:srgbClr val="FFFFFF"/>
                </a:solidFill>
                <a:latin typeface="Arial MT"/>
                <a:cs typeface="Arial MT"/>
              </a:rPr>
              <a:t> </a:t>
            </a:r>
            <a:r>
              <a:rPr sz="2400" dirty="0">
                <a:solidFill>
                  <a:srgbClr val="FFFFFF"/>
                </a:solidFill>
                <a:latin typeface="Arial MT"/>
                <a:cs typeface="Arial MT"/>
              </a:rPr>
              <a:t>Rule</a:t>
            </a:r>
            <a:r>
              <a:rPr sz="2400" spc="-25" dirty="0">
                <a:solidFill>
                  <a:srgbClr val="FFFFFF"/>
                </a:solidFill>
                <a:latin typeface="Arial MT"/>
                <a:cs typeface="Arial MT"/>
              </a:rPr>
              <a:t> </a:t>
            </a:r>
            <a:r>
              <a:rPr sz="2400" dirty="0">
                <a:solidFill>
                  <a:srgbClr val="FFFFFF"/>
                </a:solidFill>
                <a:latin typeface="Arial MT"/>
                <a:cs typeface="Arial MT"/>
              </a:rPr>
              <a:t>of</a:t>
            </a:r>
            <a:r>
              <a:rPr sz="2400" spc="-55" dirty="0">
                <a:solidFill>
                  <a:srgbClr val="FFFFFF"/>
                </a:solidFill>
                <a:latin typeface="Arial MT"/>
                <a:cs typeface="Arial MT"/>
              </a:rPr>
              <a:t> </a:t>
            </a:r>
            <a:r>
              <a:rPr sz="2400" dirty="0">
                <a:solidFill>
                  <a:srgbClr val="FFFFFF"/>
                </a:solidFill>
                <a:latin typeface="Arial MT"/>
                <a:cs typeface="Arial MT"/>
              </a:rPr>
              <a:t>Nines</a:t>
            </a:r>
            <a:r>
              <a:rPr sz="2400" spc="-30" dirty="0">
                <a:solidFill>
                  <a:srgbClr val="FFFFFF"/>
                </a:solidFill>
                <a:latin typeface="Arial MT"/>
                <a:cs typeface="Arial MT"/>
              </a:rPr>
              <a:t> </a:t>
            </a:r>
            <a:r>
              <a:rPr sz="2400" dirty="0">
                <a:solidFill>
                  <a:srgbClr val="FFFFFF"/>
                </a:solidFill>
                <a:latin typeface="Arial MT"/>
                <a:cs typeface="Arial MT"/>
              </a:rPr>
              <a:t>is</a:t>
            </a:r>
            <a:r>
              <a:rPr sz="2400" spc="-45" dirty="0">
                <a:solidFill>
                  <a:srgbClr val="FFFFFF"/>
                </a:solidFill>
                <a:latin typeface="Arial MT"/>
                <a:cs typeface="Arial MT"/>
              </a:rPr>
              <a:t> </a:t>
            </a:r>
            <a:r>
              <a:rPr sz="2400" u="sng" dirty="0">
                <a:solidFill>
                  <a:srgbClr val="FFFFFF"/>
                </a:solidFill>
                <a:uFill>
                  <a:solidFill>
                    <a:srgbClr val="FFFFFF"/>
                  </a:solidFill>
                </a:uFill>
                <a:latin typeface="Arial MT"/>
                <a:cs typeface="Arial MT"/>
              </a:rPr>
              <a:t>altered</a:t>
            </a:r>
            <a:r>
              <a:rPr sz="2400" spc="-25" dirty="0">
                <a:solidFill>
                  <a:srgbClr val="FFFFFF"/>
                </a:solidFill>
                <a:latin typeface="Arial MT"/>
                <a:cs typeface="Arial MT"/>
              </a:rPr>
              <a:t> for</a:t>
            </a:r>
            <a:endParaRPr sz="2400">
              <a:latin typeface="Arial MT"/>
              <a:cs typeface="Arial MT"/>
            </a:endParaRPr>
          </a:p>
          <a:p>
            <a:pPr marL="12700" marR="5080" algn="just">
              <a:lnSpc>
                <a:spcPct val="150000"/>
              </a:lnSpc>
            </a:pPr>
            <a:r>
              <a:rPr sz="2400" u="sng" dirty="0">
                <a:solidFill>
                  <a:srgbClr val="FFFFFF"/>
                </a:solidFill>
                <a:uFill>
                  <a:solidFill>
                    <a:srgbClr val="FFFFFF"/>
                  </a:solidFill>
                </a:uFill>
                <a:latin typeface="Arial MT"/>
                <a:cs typeface="Arial MT"/>
              </a:rPr>
              <a:t>children</a:t>
            </a:r>
            <a:r>
              <a:rPr sz="2400" u="sng" spc="-60" dirty="0">
                <a:solidFill>
                  <a:srgbClr val="FFFFFF"/>
                </a:solidFill>
                <a:uFill>
                  <a:solidFill>
                    <a:srgbClr val="FFFFFF"/>
                  </a:solidFill>
                </a:uFill>
                <a:latin typeface="Arial MT"/>
                <a:cs typeface="Arial MT"/>
              </a:rPr>
              <a:t> </a:t>
            </a:r>
            <a:r>
              <a:rPr sz="2400" u="sng" dirty="0">
                <a:solidFill>
                  <a:srgbClr val="FFFFFF"/>
                </a:solidFill>
                <a:uFill>
                  <a:solidFill>
                    <a:srgbClr val="FFFFFF"/>
                  </a:solidFill>
                </a:uFill>
                <a:latin typeface="Arial MT"/>
                <a:cs typeface="Arial MT"/>
              </a:rPr>
              <a:t>and</a:t>
            </a:r>
            <a:r>
              <a:rPr sz="2400" u="sng" spc="-70" dirty="0">
                <a:solidFill>
                  <a:srgbClr val="FFFFFF"/>
                </a:solidFill>
                <a:uFill>
                  <a:solidFill>
                    <a:srgbClr val="FFFFFF"/>
                  </a:solidFill>
                </a:uFill>
                <a:latin typeface="Arial MT"/>
                <a:cs typeface="Arial MT"/>
              </a:rPr>
              <a:t> </a:t>
            </a:r>
            <a:r>
              <a:rPr sz="2400" u="sng" dirty="0">
                <a:solidFill>
                  <a:srgbClr val="FFFFFF"/>
                </a:solidFill>
                <a:uFill>
                  <a:solidFill>
                    <a:srgbClr val="FFFFFF"/>
                  </a:solidFill>
                </a:uFill>
                <a:latin typeface="Arial MT"/>
                <a:cs typeface="Arial MT"/>
              </a:rPr>
              <a:t>infants</a:t>
            </a:r>
            <a:r>
              <a:rPr sz="2400" spc="-65" dirty="0">
                <a:solidFill>
                  <a:srgbClr val="FFFFFF"/>
                </a:solidFill>
                <a:latin typeface="Arial MT"/>
                <a:cs typeface="Arial MT"/>
              </a:rPr>
              <a:t> </a:t>
            </a:r>
            <a:r>
              <a:rPr sz="2400" dirty="0">
                <a:solidFill>
                  <a:srgbClr val="FFFFFF"/>
                </a:solidFill>
                <a:latin typeface="Arial MT"/>
                <a:cs typeface="Arial MT"/>
              </a:rPr>
              <a:t>whose</a:t>
            </a:r>
            <a:r>
              <a:rPr sz="2400" spc="-60" dirty="0">
                <a:solidFill>
                  <a:srgbClr val="FFFFFF"/>
                </a:solidFill>
                <a:latin typeface="Arial MT"/>
                <a:cs typeface="Arial MT"/>
              </a:rPr>
              <a:t> </a:t>
            </a:r>
            <a:r>
              <a:rPr sz="2400" u="sng" spc="-10" dirty="0">
                <a:solidFill>
                  <a:srgbClr val="FFFFFF"/>
                </a:solidFill>
                <a:uFill>
                  <a:solidFill>
                    <a:srgbClr val="FFFFFF"/>
                  </a:solidFill>
                </a:uFill>
                <a:latin typeface="Arial MT"/>
                <a:cs typeface="Arial MT"/>
              </a:rPr>
              <a:t>heads</a:t>
            </a:r>
            <a:r>
              <a:rPr sz="2400" spc="-10" dirty="0">
                <a:solidFill>
                  <a:srgbClr val="FFFFFF"/>
                </a:solidFill>
                <a:latin typeface="Arial MT"/>
                <a:cs typeface="Arial MT"/>
              </a:rPr>
              <a:t> </a:t>
            </a:r>
            <a:r>
              <a:rPr sz="2400" u="sng" dirty="0">
                <a:solidFill>
                  <a:srgbClr val="FFFFFF"/>
                </a:solidFill>
                <a:uFill>
                  <a:solidFill>
                    <a:srgbClr val="FFFFFF"/>
                  </a:solidFill>
                </a:uFill>
                <a:latin typeface="Arial MT"/>
                <a:cs typeface="Arial MT"/>
              </a:rPr>
              <a:t>are</a:t>
            </a:r>
            <a:r>
              <a:rPr sz="2400" u="sng" spc="-65" dirty="0">
                <a:solidFill>
                  <a:srgbClr val="FFFFFF"/>
                </a:solidFill>
                <a:uFill>
                  <a:solidFill>
                    <a:srgbClr val="FFFFFF"/>
                  </a:solidFill>
                </a:uFill>
                <a:latin typeface="Arial MT"/>
                <a:cs typeface="Arial MT"/>
              </a:rPr>
              <a:t> </a:t>
            </a:r>
            <a:r>
              <a:rPr sz="2400" u="sng" dirty="0">
                <a:solidFill>
                  <a:srgbClr val="FFFFFF"/>
                </a:solidFill>
                <a:uFill>
                  <a:solidFill>
                    <a:srgbClr val="FFFFFF"/>
                  </a:solidFill>
                </a:uFill>
                <a:latin typeface="Arial MT"/>
                <a:cs typeface="Arial MT"/>
              </a:rPr>
              <a:t>larger</a:t>
            </a:r>
            <a:r>
              <a:rPr sz="2400" spc="-60" dirty="0">
                <a:solidFill>
                  <a:srgbClr val="FFFFFF"/>
                </a:solidFill>
                <a:latin typeface="Arial MT"/>
                <a:cs typeface="Arial MT"/>
              </a:rPr>
              <a:t> </a:t>
            </a:r>
            <a:r>
              <a:rPr sz="2400" dirty="0">
                <a:solidFill>
                  <a:srgbClr val="FFFFFF"/>
                </a:solidFill>
                <a:latin typeface="Arial MT"/>
                <a:cs typeface="Arial MT"/>
              </a:rPr>
              <a:t>and</a:t>
            </a:r>
            <a:r>
              <a:rPr sz="2400" spc="-55" dirty="0">
                <a:solidFill>
                  <a:srgbClr val="FFFFFF"/>
                </a:solidFill>
                <a:latin typeface="Arial MT"/>
                <a:cs typeface="Arial MT"/>
              </a:rPr>
              <a:t> </a:t>
            </a:r>
            <a:r>
              <a:rPr sz="2400" u="sng" dirty="0">
                <a:solidFill>
                  <a:srgbClr val="FFFFFF"/>
                </a:solidFill>
                <a:uFill>
                  <a:solidFill>
                    <a:srgbClr val="FFFFFF"/>
                  </a:solidFill>
                </a:uFill>
                <a:latin typeface="Arial MT"/>
                <a:cs typeface="Arial MT"/>
              </a:rPr>
              <a:t>extremities</a:t>
            </a:r>
            <a:r>
              <a:rPr sz="2400" u="sng" spc="-55" dirty="0">
                <a:solidFill>
                  <a:srgbClr val="FFFFFF"/>
                </a:solidFill>
                <a:uFill>
                  <a:solidFill>
                    <a:srgbClr val="FFFFFF"/>
                  </a:solidFill>
                </a:uFill>
                <a:latin typeface="Arial MT"/>
                <a:cs typeface="Arial MT"/>
              </a:rPr>
              <a:t> </a:t>
            </a:r>
            <a:r>
              <a:rPr sz="2400" u="sng" spc="-10" dirty="0">
                <a:solidFill>
                  <a:srgbClr val="FFFFFF"/>
                </a:solidFill>
                <a:uFill>
                  <a:solidFill>
                    <a:srgbClr val="FFFFFF"/>
                  </a:solidFill>
                </a:uFill>
                <a:latin typeface="Arial MT"/>
                <a:cs typeface="Arial MT"/>
              </a:rPr>
              <a:t>smaller</a:t>
            </a:r>
            <a:r>
              <a:rPr sz="2400" spc="-10" dirty="0">
                <a:solidFill>
                  <a:srgbClr val="FFFFFF"/>
                </a:solidFill>
                <a:latin typeface="Arial MT"/>
                <a:cs typeface="Arial MT"/>
              </a:rPr>
              <a:t> </a:t>
            </a:r>
            <a:r>
              <a:rPr sz="2400" dirty="0">
                <a:solidFill>
                  <a:srgbClr val="FFFFFF"/>
                </a:solidFill>
                <a:latin typeface="Arial MT"/>
                <a:cs typeface="Arial MT"/>
              </a:rPr>
              <a:t>than</a:t>
            </a:r>
            <a:r>
              <a:rPr sz="2400" spc="-50" dirty="0">
                <a:solidFill>
                  <a:srgbClr val="FFFFFF"/>
                </a:solidFill>
                <a:latin typeface="Arial MT"/>
                <a:cs typeface="Arial MT"/>
              </a:rPr>
              <a:t> </a:t>
            </a:r>
            <a:r>
              <a:rPr sz="2400" dirty="0">
                <a:solidFill>
                  <a:srgbClr val="FFFFFF"/>
                </a:solidFill>
                <a:latin typeface="Arial MT"/>
                <a:cs typeface="Arial MT"/>
              </a:rPr>
              <a:t>adult</a:t>
            </a:r>
            <a:r>
              <a:rPr sz="2400" spc="-40" dirty="0">
                <a:solidFill>
                  <a:srgbClr val="FFFFFF"/>
                </a:solidFill>
                <a:latin typeface="Arial MT"/>
                <a:cs typeface="Arial MT"/>
              </a:rPr>
              <a:t> </a:t>
            </a:r>
            <a:r>
              <a:rPr sz="2400" spc="-10" dirty="0">
                <a:solidFill>
                  <a:srgbClr val="FFFFFF"/>
                </a:solidFill>
                <a:latin typeface="Arial MT"/>
                <a:cs typeface="Arial MT"/>
              </a:rPr>
              <a:t>patients</a:t>
            </a:r>
            <a:r>
              <a:rPr sz="1800" spc="-10" dirty="0">
                <a:solidFill>
                  <a:srgbClr val="FFFFFF"/>
                </a:solidFill>
                <a:latin typeface="Arial MT"/>
                <a:cs typeface="Arial MT"/>
              </a:rPr>
              <a:t>.</a:t>
            </a:r>
            <a:endParaRPr sz="1800">
              <a:latin typeface="Arial MT"/>
              <a:cs typeface="Arial MT"/>
            </a:endParaRPr>
          </a:p>
          <a:p>
            <a:pPr>
              <a:lnSpc>
                <a:spcPct val="100000"/>
              </a:lnSpc>
              <a:spcBef>
                <a:spcPts val="2110"/>
              </a:spcBef>
            </a:pPr>
            <a:endParaRPr sz="2400">
              <a:latin typeface="Arial MT"/>
              <a:cs typeface="Arial MT"/>
            </a:endParaRPr>
          </a:p>
          <a:p>
            <a:pPr marL="12700">
              <a:lnSpc>
                <a:spcPct val="100000"/>
              </a:lnSpc>
            </a:pPr>
            <a:r>
              <a:rPr sz="1800" dirty="0">
                <a:solidFill>
                  <a:srgbClr val="EDEDED"/>
                </a:solidFill>
                <a:latin typeface="Arial MT"/>
                <a:cs typeface="Arial MT"/>
              </a:rPr>
              <a:t>Each</a:t>
            </a:r>
            <a:r>
              <a:rPr sz="1800" spc="-20" dirty="0">
                <a:solidFill>
                  <a:srgbClr val="EDEDED"/>
                </a:solidFill>
                <a:latin typeface="Arial MT"/>
                <a:cs typeface="Arial MT"/>
              </a:rPr>
              <a:t> </a:t>
            </a:r>
            <a:r>
              <a:rPr sz="1800" dirty="0">
                <a:solidFill>
                  <a:srgbClr val="EDEDED"/>
                </a:solidFill>
                <a:latin typeface="Arial MT"/>
                <a:cs typeface="Arial MT"/>
              </a:rPr>
              <a:t>upper</a:t>
            </a:r>
            <a:r>
              <a:rPr sz="1800" spc="-15" dirty="0">
                <a:solidFill>
                  <a:srgbClr val="EDEDED"/>
                </a:solidFill>
                <a:latin typeface="Arial MT"/>
                <a:cs typeface="Arial MT"/>
              </a:rPr>
              <a:t> </a:t>
            </a:r>
            <a:r>
              <a:rPr sz="1800" dirty="0">
                <a:solidFill>
                  <a:srgbClr val="EDEDED"/>
                </a:solidFill>
                <a:latin typeface="Arial MT"/>
                <a:cs typeface="Arial MT"/>
              </a:rPr>
              <a:t>limb</a:t>
            </a:r>
            <a:r>
              <a:rPr sz="1800" spc="-10" dirty="0">
                <a:solidFill>
                  <a:srgbClr val="EDEDED"/>
                </a:solidFill>
                <a:latin typeface="Arial MT"/>
                <a:cs typeface="Arial MT"/>
              </a:rPr>
              <a:t> </a:t>
            </a:r>
            <a:r>
              <a:rPr sz="1800" dirty="0">
                <a:solidFill>
                  <a:srgbClr val="EDEDED"/>
                </a:solidFill>
                <a:latin typeface="Arial MT"/>
                <a:cs typeface="Arial MT"/>
              </a:rPr>
              <a:t>=</a:t>
            </a:r>
            <a:r>
              <a:rPr sz="1800" spc="-20" dirty="0">
                <a:solidFill>
                  <a:srgbClr val="EDEDED"/>
                </a:solidFill>
                <a:latin typeface="Arial MT"/>
                <a:cs typeface="Arial MT"/>
              </a:rPr>
              <a:t> </a:t>
            </a:r>
            <a:r>
              <a:rPr sz="1800" spc="-25" dirty="0">
                <a:solidFill>
                  <a:srgbClr val="EDEDED"/>
                </a:solidFill>
                <a:latin typeface="Arial MT"/>
                <a:cs typeface="Arial MT"/>
              </a:rPr>
              <a:t>9%</a:t>
            </a:r>
            <a:endParaRPr sz="1800">
              <a:latin typeface="Arial MT"/>
              <a:cs typeface="Arial MT"/>
            </a:endParaRPr>
          </a:p>
          <a:p>
            <a:pPr marL="12700">
              <a:lnSpc>
                <a:spcPct val="100000"/>
              </a:lnSpc>
              <a:spcBef>
                <a:spcPts val="1945"/>
              </a:spcBef>
            </a:pPr>
            <a:r>
              <a:rPr sz="1800" dirty="0">
                <a:solidFill>
                  <a:srgbClr val="EDEDED"/>
                </a:solidFill>
                <a:latin typeface="Arial MT"/>
                <a:cs typeface="Arial MT"/>
              </a:rPr>
              <a:t>Each</a:t>
            </a:r>
            <a:r>
              <a:rPr sz="1800" spc="-40" dirty="0">
                <a:solidFill>
                  <a:srgbClr val="EDEDED"/>
                </a:solidFill>
                <a:latin typeface="Arial MT"/>
                <a:cs typeface="Arial MT"/>
              </a:rPr>
              <a:t> </a:t>
            </a:r>
            <a:r>
              <a:rPr sz="1800" dirty="0">
                <a:solidFill>
                  <a:srgbClr val="EDEDED"/>
                </a:solidFill>
                <a:latin typeface="Arial MT"/>
                <a:cs typeface="Arial MT"/>
              </a:rPr>
              <a:t>lower</a:t>
            </a:r>
            <a:r>
              <a:rPr sz="1800" spc="15" dirty="0">
                <a:solidFill>
                  <a:srgbClr val="EDEDED"/>
                </a:solidFill>
                <a:latin typeface="Arial MT"/>
                <a:cs typeface="Arial MT"/>
              </a:rPr>
              <a:t> </a:t>
            </a:r>
            <a:r>
              <a:rPr sz="1800" dirty="0">
                <a:solidFill>
                  <a:srgbClr val="EDEDED"/>
                </a:solidFill>
                <a:latin typeface="Arial MT"/>
                <a:cs typeface="Arial MT"/>
              </a:rPr>
              <a:t>limb</a:t>
            </a:r>
            <a:r>
              <a:rPr sz="1800" spc="-20" dirty="0">
                <a:solidFill>
                  <a:srgbClr val="EDEDED"/>
                </a:solidFill>
                <a:latin typeface="Arial MT"/>
                <a:cs typeface="Arial MT"/>
              </a:rPr>
              <a:t> </a:t>
            </a:r>
            <a:r>
              <a:rPr sz="1800" dirty="0">
                <a:solidFill>
                  <a:srgbClr val="EDEDED"/>
                </a:solidFill>
                <a:latin typeface="Arial MT"/>
                <a:cs typeface="Arial MT"/>
              </a:rPr>
              <a:t>=</a:t>
            </a:r>
            <a:r>
              <a:rPr sz="1800" spc="-25" dirty="0">
                <a:solidFill>
                  <a:srgbClr val="EDEDED"/>
                </a:solidFill>
                <a:latin typeface="Arial MT"/>
                <a:cs typeface="Arial MT"/>
              </a:rPr>
              <a:t> 18%</a:t>
            </a:r>
            <a:endParaRPr sz="1800">
              <a:latin typeface="Arial MT"/>
              <a:cs typeface="Arial MT"/>
            </a:endParaRPr>
          </a:p>
          <a:p>
            <a:pPr marL="12700" marR="1045210">
              <a:lnSpc>
                <a:spcPct val="150100"/>
              </a:lnSpc>
              <a:spcBef>
                <a:spcPts val="350"/>
              </a:spcBef>
            </a:pPr>
            <a:r>
              <a:rPr sz="1800" dirty="0">
                <a:solidFill>
                  <a:srgbClr val="EDEDED"/>
                </a:solidFill>
                <a:latin typeface="Arial MT"/>
                <a:cs typeface="Arial MT"/>
              </a:rPr>
              <a:t>Anterior</a:t>
            </a:r>
            <a:r>
              <a:rPr sz="1800" spc="-25" dirty="0">
                <a:solidFill>
                  <a:srgbClr val="EDEDED"/>
                </a:solidFill>
                <a:latin typeface="Arial MT"/>
                <a:cs typeface="Arial MT"/>
              </a:rPr>
              <a:t> </a:t>
            </a:r>
            <a:r>
              <a:rPr sz="1800" dirty="0">
                <a:solidFill>
                  <a:srgbClr val="EDEDED"/>
                </a:solidFill>
                <a:latin typeface="Arial MT"/>
                <a:cs typeface="Arial MT"/>
              </a:rPr>
              <a:t>and</a:t>
            </a:r>
            <a:r>
              <a:rPr sz="1800" spc="-30" dirty="0">
                <a:solidFill>
                  <a:srgbClr val="EDEDED"/>
                </a:solidFill>
                <a:latin typeface="Arial MT"/>
                <a:cs typeface="Arial MT"/>
              </a:rPr>
              <a:t> </a:t>
            </a:r>
            <a:r>
              <a:rPr sz="1800" dirty="0">
                <a:solidFill>
                  <a:srgbClr val="EDEDED"/>
                </a:solidFill>
                <a:latin typeface="Arial MT"/>
                <a:cs typeface="Arial MT"/>
              </a:rPr>
              <a:t>posterior</a:t>
            </a:r>
            <a:r>
              <a:rPr sz="1800" spc="-20" dirty="0">
                <a:solidFill>
                  <a:srgbClr val="EDEDED"/>
                </a:solidFill>
                <a:latin typeface="Arial MT"/>
                <a:cs typeface="Arial MT"/>
              </a:rPr>
              <a:t> </a:t>
            </a:r>
            <a:r>
              <a:rPr sz="1800" dirty="0">
                <a:solidFill>
                  <a:srgbClr val="EDEDED"/>
                </a:solidFill>
                <a:latin typeface="Arial MT"/>
                <a:cs typeface="Arial MT"/>
              </a:rPr>
              <a:t>trunk</a:t>
            </a:r>
            <a:r>
              <a:rPr sz="1800" spc="-30" dirty="0">
                <a:solidFill>
                  <a:srgbClr val="EDEDED"/>
                </a:solidFill>
                <a:latin typeface="Arial MT"/>
                <a:cs typeface="Arial MT"/>
              </a:rPr>
              <a:t> </a:t>
            </a:r>
            <a:r>
              <a:rPr sz="1800" dirty="0">
                <a:solidFill>
                  <a:srgbClr val="EDEDED"/>
                </a:solidFill>
                <a:latin typeface="Arial MT"/>
                <a:cs typeface="Arial MT"/>
              </a:rPr>
              <a:t>=</a:t>
            </a:r>
            <a:r>
              <a:rPr sz="1800" spc="-15" dirty="0">
                <a:solidFill>
                  <a:srgbClr val="EDEDED"/>
                </a:solidFill>
                <a:latin typeface="Arial MT"/>
                <a:cs typeface="Arial MT"/>
              </a:rPr>
              <a:t> </a:t>
            </a:r>
            <a:r>
              <a:rPr sz="1800" spc="-25" dirty="0">
                <a:solidFill>
                  <a:srgbClr val="EDEDED"/>
                </a:solidFill>
                <a:latin typeface="Arial MT"/>
                <a:cs typeface="Arial MT"/>
              </a:rPr>
              <a:t>18% </a:t>
            </a:r>
            <a:r>
              <a:rPr sz="1800" dirty="0">
                <a:solidFill>
                  <a:srgbClr val="EDEDED"/>
                </a:solidFill>
                <a:latin typeface="Arial MT"/>
                <a:cs typeface="Arial MT"/>
              </a:rPr>
              <a:t>each</a:t>
            </a:r>
            <a:r>
              <a:rPr sz="1800" spc="-10" dirty="0">
                <a:solidFill>
                  <a:srgbClr val="EDEDED"/>
                </a:solidFill>
                <a:latin typeface="Arial MT"/>
                <a:cs typeface="Arial MT"/>
              </a:rPr>
              <a:t> </a:t>
            </a:r>
            <a:r>
              <a:rPr sz="1800" dirty="0">
                <a:solidFill>
                  <a:srgbClr val="EDEDED"/>
                </a:solidFill>
                <a:latin typeface="Arial MT"/>
                <a:cs typeface="Arial MT"/>
              </a:rPr>
              <a:t>Head</a:t>
            </a:r>
            <a:r>
              <a:rPr sz="1800" spc="-10" dirty="0">
                <a:solidFill>
                  <a:srgbClr val="EDEDED"/>
                </a:solidFill>
                <a:latin typeface="Arial MT"/>
                <a:cs typeface="Arial MT"/>
              </a:rPr>
              <a:t> </a:t>
            </a:r>
            <a:r>
              <a:rPr sz="1800" dirty="0">
                <a:solidFill>
                  <a:srgbClr val="EDEDED"/>
                </a:solidFill>
                <a:latin typeface="Arial MT"/>
                <a:cs typeface="Arial MT"/>
              </a:rPr>
              <a:t>and</a:t>
            </a:r>
            <a:r>
              <a:rPr sz="1800" spc="-10" dirty="0">
                <a:solidFill>
                  <a:srgbClr val="EDEDED"/>
                </a:solidFill>
                <a:latin typeface="Arial MT"/>
                <a:cs typeface="Arial MT"/>
              </a:rPr>
              <a:t> </a:t>
            </a:r>
            <a:r>
              <a:rPr sz="1800" dirty="0">
                <a:solidFill>
                  <a:srgbClr val="EDEDED"/>
                </a:solidFill>
                <a:latin typeface="Arial MT"/>
                <a:cs typeface="Arial MT"/>
              </a:rPr>
              <a:t>neck</a:t>
            </a:r>
            <a:r>
              <a:rPr sz="1800" spc="-10" dirty="0">
                <a:solidFill>
                  <a:srgbClr val="EDEDED"/>
                </a:solidFill>
                <a:latin typeface="Arial MT"/>
                <a:cs typeface="Arial MT"/>
              </a:rPr>
              <a:t> </a:t>
            </a:r>
            <a:r>
              <a:rPr sz="1800" dirty="0">
                <a:solidFill>
                  <a:srgbClr val="EDEDED"/>
                </a:solidFill>
                <a:latin typeface="Arial MT"/>
                <a:cs typeface="Arial MT"/>
              </a:rPr>
              <a:t>=</a:t>
            </a:r>
            <a:r>
              <a:rPr sz="1800" spc="-10" dirty="0">
                <a:solidFill>
                  <a:srgbClr val="EDEDED"/>
                </a:solidFill>
                <a:latin typeface="Arial MT"/>
                <a:cs typeface="Arial MT"/>
              </a:rPr>
              <a:t> </a:t>
            </a:r>
            <a:r>
              <a:rPr sz="1800" spc="-25" dirty="0">
                <a:solidFill>
                  <a:srgbClr val="EDEDED"/>
                </a:solidFill>
                <a:latin typeface="Arial MT"/>
                <a:cs typeface="Arial MT"/>
              </a:rPr>
              <a:t>9% </a:t>
            </a:r>
            <a:r>
              <a:rPr sz="1800" dirty="0">
                <a:solidFill>
                  <a:srgbClr val="EDEDED"/>
                </a:solidFill>
                <a:latin typeface="Arial MT"/>
                <a:cs typeface="Arial MT"/>
              </a:rPr>
              <a:t>Perineum</a:t>
            </a:r>
            <a:r>
              <a:rPr sz="1800" spc="-25" dirty="0">
                <a:solidFill>
                  <a:srgbClr val="EDEDED"/>
                </a:solidFill>
                <a:latin typeface="Arial MT"/>
                <a:cs typeface="Arial MT"/>
              </a:rPr>
              <a:t> </a:t>
            </a:r>
            <a:r>
              <a:rPr sz="1800" dirty="0">
                <a:solidFill>
                  <a:srgbClr val="EDEDED"/>
                </a:solidFill>
                <a:latin typeface="Arial MT"/>
                <a:cs typeface="Arial MT"/>
              </a:rPr>
              <a:t>and</a:t>
            </a:r>
            <a:r>
              <a:rPr sz="1800" spc="-30" dirty="0">
                <a:solidFill>
                  <a:srgbClr val="EDEDED"/>
                </a:solidFill>
                <a:latin typeface="Arial MT"/>
                <a:cs typeface="Arial MT"/>
              </a:rPr>
              <a:t> </a:t>
            </a:r>
            <a:r>
              <a:rPr sz="1800" dirty="0">
                <a:solidFill>
                  <a:srgbClr val="EDEDED"/>
                </a:solidFill>
                <a:latin typeface="Arial MT"/>
                <a:cs typeface="Arial MT"/>
              </a:rPr>
              <a:t>genitalia</a:t>
            </a:r>
            <a:r>
              <a:rPr sz="1800" spc="-15" dirty="0">
                <a:solidFill>
                  <a:srgbClr val="EDEDED"/>
                </a:solidFill>
                <a:latin typeface="Arial MT"/>
                <a:cs typeface="Arial MT"/>
              </a:rPr>
              <a:t> </a:t>
            </a:r>
            <a:r>
              <a:rPr sz="1800" dirty="0">
                <a:solidFill>
                  <a:srgbClr val="EDEDED"/>
                </a:solidFill>
                <a:latin typeface="Arial MT"/>
                <a:cs typeface="Arial MT"/>
              </a:rPr>
              <a:t>=</a:t>
            </a:r>
            <a:r>
              <a:rPr sz="1800" spc="-30" dirty="0">
                <a:solidFill>
                  <a:srgbClr val="EDEDED"/>
                </a:solidFill>
                <a:latin typeface="Arial MT"/>
                <a:cs typeface="Arial MT"/>
              </a:rPr>
              <a:t> </a:t>
            </a:r>
            <a:r>
              <a:rPr sz="1800" spc="-25" dirty="0">
                <a:solidFill>
                  <a:srgbClr val="EDEDED"/>
                </a:solidFill>
                <a:latin typeface="Arial MT"/>
                <a:cs typeface="Arial MT"/>
              </a:rPr>
              <a:t>1%</a:t>
            </a:r>
            <a:endParaRPr sz="1800">
              <a:latin typeface="Arial MT"/>
              <a:cs typeface="Arial M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83838"/>
          </a:solidFill>
        </p:spPr>
        <p:txBody>
          <a:bodyPr wrap="square" lIns="0" tIns="0" rIns="0" bIns="0" rtlCol="0"/>
          <a:lstStyle/>
          <a:p>
            <a:endParaRPr/>
          </a:p>
        </p:txBody>
      </p:sp>
      <p:sp>
        <p:nvSpPr>
          <p:cNvPr id="3" name="object 3"/>
          <p:cNvSpPr/>
          <p:nvPr/>
        </p:nvSpPr>
        <p:spPr>
          <a:xfrm>
            <a:off x="10016535" y="4613338"/>
            <a:ext cx="2175510" cy="2244725"/>
          </a:xfrm>
          <a:custGeom>
            <a:avLst/>
            <a:gdLst/>
            <a:ahLst/>
            <a:cxnLst/>
            <a:rect l="l" t="t" r="r" b="b"/>
            <a:pathLst>
              <a:path w="2175509" h="2244725">
                <a:moveTo>
                  <a:pt x="2175464" y="0"/>
                </a:moveTo>
                <a:lnTo>
                  <a:pt x="0" y="2244661"/>
                </a:lnTo>
                <a:lnTo>
                  <a:pt x="2175464" y="2244661"/>
                </a:lnTo>
                <a:lnTo>
                  <a:pt x="2175464" y="0"/>
                </a:lnTo>
                <a:close/>
              </a:path>
            </a:pathLst>
          </a:custGeom>
          <a:solidFill>
            <a:srgbClr val="929292"/>
          </a:solidFill>
        </p:spPr>
        <p:txBody>
          <a:bodyPr wrap="square" lIns="0" tIns="0" rIns="0" bIns="0" rtlCol="0"/>
          <a:lstStyle/>
          <a:p>
            <a:endParaRPr/>
          </a:p>
        </p:txBody>
      </p:sp>
      <p:grpSp>
        <p:nvGrpSpPr>
          <p:cNvPr id="4" name="object 4"/>
          <p:cNvGrpSpPr/>
          <p:nvPr/>
        </p:nvGrpSpPr>
        <p:grpSpPr>
          <a:xfrm>
            <a:off x="-9525" y="3844855"/>
            <a:ext cx="3117850" cy="3023235"/>
            <a:chOff x="-9525" y="3844855"/>
            <a:chExt cx="3117850" cy="3023235"/>
          </a:xfrm>
        </p:grpSpPr>
        <p:sp>
          <p:nvSpPr>
            <p:cNvPr id="5" name="object 5"/>
            <p:cNvSpPr/>
            <p:nvPr/>
          </p:nvSpPr>
          <p:spPr>
            <a:xfrm>
              <a:off x="0" y="3854380"/>
              <a:ext cx="3098800" cy="3004185"/>
            </a:xfrm>
            <a:custGeom>
              <a:avLst/>
              <a:gdLst/>
              <a:ahLst/>
              <a:cxnLst/>
              <a:rect l="l" t="t" r="r" b="b"/>
              <a:pathLst>
                <a:path w="3098800" h="3004184">
                  <a:moveTo>
                    <a:pt x="0" y="0"/>
                  </a:moveTo>
                  <a:lnTo>
                    <a:pt x="3098230" y="3003619"/>
                  </a:lnTo>
                </a:path>
              </a:pathLst>
            </a:custGeom>
            <a:ln w="19049">
              <a:solidFill>
                <a:srgbClr val="DBDBDB"/>
              </a:solidFill>
            </a:ln>
          </p:spPr>
          <p:txBody>
            <a:bodyPr wrap="square" lIns="0" tIns="0" rIns="0" bIns="0" rtlCol="0"/>
            <a:lstStyle/>
            <a:p>
              <a:endParaRPr/>
            </a:p>
          </p:txBody>
        </p:sp>
        <p:sp>
          <p:nvSpPr>
            <p:cNvPr id="6" name="object 6"/>
            <p:cNvSpPr/>
            <p:nvPr/>
          </p:nvSpPr>
          <p:spPr>
            <a:xfrm>
              <a:off x="0" y="4264888"/>
              <a:ext cx="2673985" cy="2593340"/>
            </a:xfrm>
            <a:custGeom>
              <a:avLst/>
              <a:gdLst/>
              <a:ahLst/>
              <a:cxnLst/>
              <a:rect l="l" t="t" r="r" b="b"/>
              <a:pathLst>
                <a:path w="2673985" h="2593340">
                  <a:moveTo>
                    <a:pt x="0" y="0"/>
                  </a:moveTo>
                  <a:lnTo>
                    <a:pt x="0" y="2593111"/>
                  </a:lnTo>
                  <a:lnTo>
                    <a:pt x="2673893" y="2593111"/>
                  </a:lnTo>
                  <a:lnTo>
                    <a:pt x="0" y="0"/>
                  </a:lnTo>
                  <a:close/>
                </a:path>
              </a:pathLst>
            </a:custGeom>
            <a:solidFill>
              <a:srgbClr val="EDEDED"/>
            </a:solidFill>
          </p:spPr>
          <p:txBody>
            <a:bodyPr wrap="square" lIns="0" tIns="0" rIns="0" bIns="0" rtlCol="0"/>
            <a:lstStyle/>
            <a:p>
              <a:endParaRPr/>
            </a:p>
          </p:txBody>
        </p:sp>
      </p:grpSp>
      <p:sp>
        <p:nvSpPr>
          <p:cNvPr id="7" name="object 7"/>
          <p:cNvSpPr/>
          <p:nvPr/>
        </p:nvSpPr>
        <p:spPr>
          <a:xfrm>
            <a:off x="10229439" y="0"/>
            <a:ext cx="1962785" cy="1903095"/>
          </a:xfrm>
          <a:custGeom>
            <a:avLst/>
            <a:gdLst/>
            <a:ahLst/>
            <a:cxnLst/>
            <a:rect l="l" t="t" r="r" b="b"/>
            <a:pathLst>
              <a:path w="1962784" h="1903095">
                <a:moveTo>
                  <a:pt x="1962560" y="0"/>
                </a:moveTo>
                <a:lnTo>
                  <a:pt x="0" y="0"/>
                </a:lnTo>
                <a:lnTo>
                  <a:pt x="1962560" y="1902630"/>
                </a:lnTo>
                <a:lnTo>
                  <a:pt x="1962560" y="0"/>
                </a:lnTo>
                <a:close/>
              </a:path>
            </a:pathLst>
          </a:custGeom>
          <a:solidFill>
            <a:srgbClr val="EDEDED"/>
          </a:solidFill>
        </p:spPr>
        <p:txBody>
          <a:bodyPr wrap="square" lIns="0" tIns="0" rIns="0" bIns="0" rtlCol="0"/>
          <a:lstStyle/>
          <a:p>
            <a:endParaRPr/>
          </a:p>
        </p:txBody>
      </p:sp>
      <p:sp>
        <p:nvSpPr>
          <p:cNvPr id="8" name="object 8"/>
          <p:cNvSpPr/>
          <p:nvPr/>
        </p:nvSpPr>
        <p:spPr>
          <a:xfrm>
            <a:off x="0" y="0"/>
            <a:ext cx="1614170" cy="1664970"/>
          </a:xfrm>
          <a:custGeom>
            <a:avLst/>
            <a:gdLst/>
            <a:ahLst/>
            <a:cxnLst/>
            <a:rect l="l" t="t" r="r" b="b"/>
            <a:pathLst>
              <a:path w="1614170" h="1664970">
                <a:moveTo>
                  <a:pt x="1613713" y="0"/>
                </a:moveTo>
                <a:lnTo>
                  <a:pt x="0" y="1664543"/>
                </a:lnTo>
              </a:path>
            </a:pathLst>
          </a:custGeom>
          <a:ln w="19049">
            <a:solidFill>
              <a:srgbClr val="929292"/>
            </a:solidFill>
          </a:ln>
        </p:spPr>
        <p:txBody>
          <a:bodyPr wrap="square" lIns="0" tIns="0" rIns="0" bIns="0" rtlCol="0"/>
          <a:lstStyle/>
          <a:p>
            <a:endParaRPr/>
          </a:p>
        </p:txBody>
      </p:sp>
      <p:pic>
        <p:nvPicPr>
          <p:cNvPr id="9" name="object 9"/>
          <p:cNvPicPr/>
          <p:nvPr/>
        </p:nvPicPr>
        <p:blipFill>
          <a:blip r:embed="rId2" cstate="print"/>
          <a:stretch>
            <a:fillRect/>
          </a:stretch>
        </p:blipFill>
        <p:spPr>
          <a:xfrm>
            <a:off x="3154679" y="289559"/>
            <a:ext cx="5487924" cy="627887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394703" y="0"/>
            <a:ext cx="5797550" cy="6858000"/>
          </a:xfrm>
          <a:custGeom>
            <a:avLst/>
            <a:gdLst/>
            <a:ahLst/>
            <a:cxnLst/>
            <a:rect l="l" t="t" r="r" b="b"/>
            <a:pathLst>
              <a:path w="5797550" h="6858000">
                <a:moveTo>
                  <a:pt x="0" y="0"/>
                </a:moveTo>
                <a:lnTo>
                  <a:pt x="0" y="6858000"/>
                </a:lnTo>
                <a:lnTo>
                  <a:pt x="5797296" y="6858000"/>
                </a:lnTo>
                <a:lnTo>
                  <a:pt x="5797296" y="0"/>
                </a:lnTo>
                <a:lnTo>
                  <a:pt x="0" y="0"/>
                </a:lnTo>
                <a:close/>
              </a:path>
            </a:pathLst>
          </a:custGeom>
          <a:solidFill>
            <a:srgbClr val="383838"/>
          </a:solidFill>
        </p:spPr>
        <p:txBody>
          <a:bodyPr wrap="square" lIns="0" tIns="0" rIns="0" bIns="0" rtlCol="0"/>
          <a:lstStyle/>
          <a:p>
            <a:endParaRPr/>
          </a:p>
        </p:txBody>
      </p:sp>
      <p:grpSp>
        <p:nvGrpSpPr>
          <p:cNvPr id="3" name="object 3"/>
          <p:cNvGrpSpPr/>
          <p:nvPr/>
        </p:nvGrpSpPr>
        <p:grpSpPr>
          <a:xfrm>
            <a:off x="0" y="419100"/>
            <a:ext cx="6367780" cy="5676900"/>
            <a:chOff x="0" y="419100"/>
            <a:chExt cx="6367780" cy="5676900"/>
          </a:xfrm>
        </p:grpSpPr>
        <p:sp>
          <p:nvSpPr>
            <p:cNvPr id="4" name="object 4"/>
            <p:cNvSpPr/>
            <p:nvPr/>
          </p:nvSpPr>
          <p:spPr>
            <a:xfrm>
              <a:off x="1123188" y="719327"/>
              <a:ext cx="1066800" cy="1143000"/>
            </a:xfrm>
            <a:custGeom>
              <a:avLst/>
              <a:gdLst/>
              <a:ahLst/>
              <a:cxnLst/>
              <a:rect l="l" t="t" r="r" b="b"/>
              <a:pathLst>
                <a:path w="1066800" h="1143000">
                  <a:moveTo>
                    <a:pt x="0" y="0"/>
                  </a:moveTo>
                  <a:lnTo>
                    <a:pt x="0" y="1143000"/>
                  </a:lnTo>
                  <a:lnTo>
                    <a:pt x="1066800" y="1143000"/>
                  </a:lnTo>
                  <a:lnTo>
                    <a:pt x="0" y="0"/>
                  </a:lnTo>
                  <a:close/>
                </a:path>
              </a:pathLst>
            </a:custGeom>
            <a:solidFill>
              <a:srgbClr val="929292"/>
            </a:solidFill>
          </p:spPr>
          <p:txBody>
            <a:bodyPr wrap="square" lIns="0" tIns="0" rIns="0" bIns="0" rtlCol="0"/>
            <a:lstStyle/>
            <a:p>
              <a:endParaRPr/>
            </a:p>
          </p:txBody>
        </p:sp>
        <p:pic>
          <p:nvPicPr>
            <p:cNvPr id="5" name="object 5"/>
            <p:cNvPicPr/>
            <p:nvPr/>
          </p:nvPicPr>
          <p:blipFill>
            <a:blip r:embed="rId2" cstate="print"/>
            <a:stretch>
              <a:fillRect/>
            </a:stretch>
          </p:blipFill>
          <p:spPr>
            <a:xfrm>
              <a:off x="0" y="419100"/>
              <a:ext cx="6367271" cy="5676900"/>
            </a:xfrm>
            <a:prstGeom prst="rect">
              <a:avLst/>
            </a:prstGeom>
          </p:spPr>
        </p:pic>
      </p:grpSp>
      <p:sp>
        <p:nvSpPr>
          <p:cNvPr id="6" name="object 6"/>
          <p:cNvSpPr txBox="1">
            <a:spLocks noGrp="1"/>
          </p:cNvSpPr>
          <p:nvPr>
            <p:ph type="title"/>
          </p:nvPr>
        </p:nvSpPr>
        <p:spPr>
          <a:xfrm>
            <a:off x="7097648" y="1304031"/>
            <a:ext cx="4131945" cy="2887345"/>
          </a:xfrm>
          <a:prstGeom prst="rect">
            <a:avLst/>
          </a:prstGeom>
        </p:spPr>
        <p:txBody>
          <a:bodyPr vert="horz" wrap="square" lIns="0" tIns="31114" rIns="0" bIns="0" rtlCol="0">
            <a:spAutoFit/>
          </a:bodyPr>
          <a:lstStyle/>
          <a:p>
            <a:pPr marL="12700" marR="5080">
              <a:lnSpc>
                <a:spcPct val="149000"/>
              </a:lnSpc>
              <a:spcBef>
                <a:spcPts val="244"/>
              </a:spcBef>
            </a:pPr>
            <a:r>
              <a:rPr sz="2800" dirty="0">
                <a:solidFill>
                  <a:srgbClr val="EDEDED"/>
                </a:solidFill>
                <a:latin typeface="Arial"/>
                <a:cs typeface="Arial"/>
              </a:rPr>
              <a:t>2)</a:t>
            </a:r>
            <a:r>
              <a:rPr sz="2800" spc="-45" dirty="0">
                <a:solidFill>
                  <a:srgbClr val="EDEDED"/>
                </a:solidFill>
                <a:latin typeface="Arial"/>
                <a:cs typeface="Arial"/>
              </a:rPr>
              <a:t> </a:t>
            </a:r>
            <a:r>
              <a:rPr sz="2800" dirty="0">
                <a:solidFill>
                  <a:srgbClr val="EDEDED"/>
                </a:solidFill>
                <a:latin typeface="Arial"/>
                <a:cs typeface="Arial"/>
              </a:rPr>
              <a:t>“Rule</a:t>
            </a:r>
            <a:r>
              <a:rPr sz="2800" spc="-50" dirty="0">
                <a:solidFill>
                  <a:srgbClr val="EDEDED"/>
                </a:solidFill>
                <a:latin typeface="Arial"/>
                <a:cs typeface="Arial"/>
              </a:rPr>
              <a:t> </a:t>
            </a:r>
            <a:r>
              <a:rPr sz="2800" dirty="0">
                <a:solidFill>
                  <a:srgbClr val="EDEDED"/>
                </a:solidFill>
                <a:latin typeface="Arial"/>
                <a:cs typeface="Arial"/>
              </a:rPr>
              <a:t>of</a:t>
            </a:r>
            <a:r>
              <a:rPr sz="2800" spc="-30" dirty="0">
                <a:solidFill>
                  <a:srgbClr val="EDEDED"/>
                </a:solidFill>
                <a:latin typeface="Arial"/>
                <a:cs typeface="Arial"/>
              </a:rPr>
              <a:t> </a:t>
            </a:r>
            <a:r>
              <a:rPr sz="2800" dirty="0">
                <a:solidFill>
                  <a:srgbClr val="EDEDED"/>
                </a:solidFill>
                <a:latin typeface="Arial"/>
                <a:cs typeface="Arial"/>
              </a:rPr>
              <a:t>the</a:t>
            </a:r>
            <a:r>
              <a:rPr sz="2800" spc="-45" dirty="0">
                <a:solidFill>
                  <a:srgbClr val="EDEDED"/>
                </a:solidFill>
                <a:latin typeface="Arial"/>
                <a:cs typeface="Arial"/>
              </a:rPr>
              <a:t> </a:t>
            </a:r>
            <a:r>
              <a:rPr sz="2800" spc="-10" dirty="0">
                <a:solidFill>
                  <a:srgbClr val="EDEDED"/>
                </a:solidFill>
                <a:latin typeface="Arial"/>
                <a:cs typeface="Arial"/>
              </a:rPr>
              <a:t>palm” </a:t>
            </a:r>
            <a:r>
              <a:rPr sz="2400" b="0" dirty="0">
                <a:solidFill>
                  <a:srgbClr val="EDEDED"/>
                </a:solidFill>
                <a:latin typeface="Arial MT"/>
                <a:cs typeface="Arial MT"/>
              </a:rPr>
              <a:t>Surface</a:t>
            </a:r>
            <a:r>
              <a:rPr sz="2400" b="0" spc="-50" dirty="0">
                <a:solidFill>
                  <a:srgbClr val="EDEDED"/>
                </a:solidFill>
                <a:latin typeface="Arial MT"/>
                <a:cs typeface="Arial MT"/>
              </a:rPr>
              <a:t> </a:t>
            </a:r>
            <a:r>
              <a:rPr sz="2400" b="0" dirty="0">
                <a:solidFill>
                  <a:srgbClr val="EDEDED"/>
                </a:solidFill>
                <a:latin typeface="Arial MT"/>
                <a:cs typeface="Arial MT"/>
              </a:rPr>
              <a:t>area</a:t>
            </a:r>
            <a:r>
              <a:rPr sz="2400" b="0" spc="-50" dirty="0">
                <a:solidFill>
                  <a:srgbClr val="EDEDED"/>
                </a:solidFill>
                <a:latin typeface="Arial MT"/>
                <a:cs typeface="Arial MT"/>
              </a:rPr>
              <a:t> </a:t>
            </a:r>
            <a:r>
              <a:rPr sz="2400" b="0" dirty="0">
                <a:solidFill>
                  <a:srgbClr val="EDEDED"/>
                </a:solidFill>
                <a:latin typeface="Arial MT"/>
                <a:cs typeface="Arial MT"/>
              </a:rPr>
              <a:t>of</a:t>
            </a:r>
            <a:r>
              <a:rPr sz="2400" b="0" spc="-50" dirty="0">
                <a:solidFill>
                  <a:srgbClr val="EDEDED"/>
                </a:solidFill>
                <a:latin typeface="Arial MT"/>
                <a:cs typeface="Arial MT"/>
              </a:rPr>
              <a:t> </a:t>
            </a:r>
            <a:r>
              <a:rPr sz="2400" b="0" dirty="0">
                <a:solidFill>
                  <a:srgbClr val="EDEDED"/>
                </a:solidFill>
                <a:latin typeface="Arial MT"/>
                <a:cs typeface="Arial MT"/>
              </a:rPr>
              <a:t>the</a:t>
            </a:r>
            <a:r>
              <a:rPr sz="2400" b="0" spc="-55" dirty="0">
                <a:solidFill>
                  <a:srgbClr val="EDEDED"/>
                </a:solidFill>
                <a:latin typeface="Arial MT"/>
                <a:cs typeface="Arial MT"/>
              </a:rPr>
              <a:t> </a:t>
            </a:r>
            <a:r>
              <a:rPr sz="2400" b="0" spc="-10" dirty="0">
                <a:solidFill>
                  <a:srgbClr val="EDEDED"/>
                </a:solidFill>
                <a:latin typeface="Arial MT"/>
                <a:cs typeface="Arial MT"/>
              </a:rPr>
              <a:t>patient’s </a:t>
            </a:r>
            <a:r>
              <a:rPr sz="2400" b="0" dirty="0">
                <a:solidFill>
                  <a:srgbClr val="EDEDED"/>
                </a:solidFill>
                <a:latin typeface="Arial MT"/>
                <a:cs typeface="Arial MT"/>
              </a:rPr>
              <a:t>palm</a:t>
            </a:r>
            <a:r>
              <a:rPr sz="2400" b="0" spc="-25" dirty="0">
                <a:solidFill>
                  <a:srgbClr val="EDEDED"/>
                </a:solidFill>
                <a:latin typeface="Arial MT"/>
                <a:cs typeface="Arial MT"/>
              </a:rPr>
              <a:t> </a:t>
            </a:r>
            <a:r>
              <a:rPr sz="2400" b="0" dirty="0">
                <a:solidFill>
                  <a:srgbClr val="EDEDED"/>
                </a:solidFill>
                <a:latin typeface="Arial MT"/>
                <a:cs typeface="Arial MT"/>
              </a:rPr>
              <a:t>is</a:t>
            </a:r>
            <a:r>
              <a:rPr sz="2400" b="0" spc="-40" dirty="0">
                <a:solidFill>
                  <a:srgbClr val="EDEDED"/>
                </a:solidFill>
                <a:latin typeface="Arial MT"/>
                <a:cs typeface="Arial MT"/>
              </a:rPr>
              <a:t> </a:t>
            </a:r>
            <a:r>
              <a:rPr sz="2400" b="0" dirty="0">
                <a:solidFill>
                  <a:srgbClr val="EDEDED"/>
                </a:solidFill>
                <a:latin typeface="Arial MT"/>
                <a:cs typeface="Arial MT"/>
              </a:rPr>
              <a:t>≈1%</a:t>
            </a:r>
            <a:r>
              <a:rPr sz="2400" b="0" spc="-35" dirty="0">
                <a:solidFill>
                  <a:srgbClr val="EDEDED"/>
                </a:solidFill>
                <a:latin typeface="Arial MT"/>
                <a:cs typeface="Arial MT"/>
              </a:rPr>
              <a:t> </a:t>
            </a:r>
            <a:r>
              <a:rPr sz="2400" b="0" dirty="0">
                <a:solidFill>
                  <a:srgbClr val="EDEDED"/>
                </a:solidFill>
                <a:latin typeface="Arial MT"/>
                <a:cs typeface="Arial MT"/>
              </a:rPr>
              <a:t>of</a:t>
            </a:r>
            <a:r>
              <a:rPr sz="2400" b="0" spc="-35" dirty="0">
                <a:solidFill>
                  <a:srgbClr val="EDEDED"/>
                </a:solidFill>
                <a:latin typeface="Arial MT"/>
                <a:cs typeface="Arial MT"/>
              </a:rPr>
              <a:t> </a:t>
            </a:r>
            <a:r>
              <a:rPr sz="2400" b="0" dirty="0">
                <a:solidFill>
                  <a:srgbClr val="EDEDED"/>
                </a:solidFill>
                <a:latin typeface="Arial MT"/>
                <a:cs typeface="Arial MT"/>
              </a:rPr>
              <a:t>the</a:t>
            </a:r>
            <a:r>
              <a:rPr sz="2400" b="0" spc="-95" dirty="0">
                <a:solidFill>
                  <a:srgbClr val="EDEDED"/>
                </a:solidFill>
                <a:latin typeface="Arial MT"/>
                <a:cs typeface="Arial MT"/>
              </a:rPr>
              <a:t> </a:t>
            </a:r>
            <a:r>
              <a:rPr sz="2400" b="0" dirty="0">
                <a:solidFill>
                  <a:srgbClr val="EDEDED"/>
                </a:solidFill>
                <a:latin typeface="Arial MT"/>
                <a:cs typeface="Arial MT"/>
              </a:rPr>
              <a:t>TBSA</a:t>
            </a:r>
            <a:r>
              <a:rPr sz="2400" b="0" spc="-165" dirty="0">
                <a:solidFill>
                  <a:srgbClr val="EDEDED"/>
                </a:solidFill>
                <a:latin typeface="Arial MT"/>
                <a:cs typeface="Arial MT"/>
              </a:rPr>
              <a:t> </a:t>
            </a:r>
            <a:r>
              <a:rPr sz="2400" b="0" spc="-20" dirty="0">
                <a:solidFill>
                  <a:srgbClr val="EDEDED"/>
                </a:solidFill>
                <a:latin typeface="Arial MT"/>
                <a:cs typeface="Arial MT"/>
              </a:rPr>
              <a:t>used </a:t>
            </a:r>
            <a:r>
              <a:rPr sz="2400" b="0" dirty="0">
                <a:solidFill>
                  <a:srgbClr val="EDEDED"/>
                </a:solidFill>
                <a:latin typeface="Arial MT"/>
                <a:cs typeface="Arial MT"/>
              </a:rPr>
              <a:t>for</a:t>
            </a:r>
            <a:r>
              <a:rPr sz="2400" b="0" spc="-30" dirty="0">
                <a:solidFill>
                  <a:srgbClr val="EDEDED"/>
                </a:solidFill>
                <a:latin typeface="Arial MT"/>
                <a:cs typeface="Arial MT"/>
              </a:rPr>
              <a:t> </a:t>
            </a:r>
            <a:r>
              <a:rPr sz="2400" b="0" dirty="0">
                <a:solidFill>
                  <a:srgbClr val="EDEDED"/>
                </a:solidFill>
                <a:latin typeface="Arial MT"/>
                <a:cs typeface="Arial MT"/>
              </a:rPr>
              <a:t>estimating</a:t>
            </a:r>
            <a:r>
              <a:rPr sz="2400" b="0" spc="-30" dirty="0">
                <a:solidFill>
                  <a:srgbClr val="EDEDED"/>
                </a:solidFill>
                <a:latin typeface="Arial MT"/>
                <a:cs typeface="Arial MT"/>
              </a:rPr>
              <a:t> </a:t>
            </a:r>
            <a:r>
              <a:rPr sz="2400" b="0" dirty="0">
                <a:solidFill>
                  <a:srgbClr val="EDEDED"/>
                </a:solidFill>
                <a:latin typeface="Arial MT"/>
                <a:cs typeface="Arial MT"/>
              </a:rPr>
              <a:t>size</a:t>
            </a:r>
            <a:r>
              <a:rPr sz="2400" b="0" spc="-25" dirty="0">
                <a:solidFill>
                  <a:srgbClr val="EDEDED"/>
                </a:solidFill>
                <a:latin typeface="Arial MT"/>
                <a:cs typeface="Arial MT"/>
              </a:rPr>
              <a:t> </a:t>
            </a:r>
            <a:r>
              <a:rPr sz="2400" b="0" dirty="0">
                <a:solidFill>
                  <a:srgbClr val="EDEDED"/>
                </a:solidFill>
                <a:latin typeface="Arial MT"/>
                <a:cs typeface="Arial MT"/>
              </a:rPr>
              <a:t>of</a:t>
            </a:r>
            <a:r>
              <a:rPr sz="2400" b="0" spc="-30" dirty="0">
                <a:solidFill>
                  <a:srgbClr val="EDEDED"/>
                </a:solidFill>
                <a:latin typeface="Arial MT"/>
                <a:cs typeface="Arial MT"/>
              </a:rPr>
              <a:t> </a:t>
            </a:r>
            <a:r>
              <a:rPr sz="2400" b="0" spc="-10" dirty="0">
                <a:solidFill>
                  <a:srgbClr val="EDEDED"/>
                </a:solidFill>
                <a:latin typeface="Arial MT"/>
                <a:cs typeface="Arial MT"/>
              </a:rPr>
              <a:t>small burns.</a:t>
            </a:r>
            <a:endParaRPr sz="2400">
              <a:latin typeface="Arial MT"/>
              <a:cs typeface="Arial M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525" y="5062918"/>
            <a:ext cx="1860550" cy="1804670"/>
            <a:chOff x="-9525" y="5062918"/>
            <a:chExt cx="1860550" cy="1804670"/>
          </a:xfrm>
        </p:grpSpPr>
        <p:sp>
          <p:nvSpPr>
            <p:cNvPr id="3" name="object 3"/>
            <p:cNvSpPr/>
            <p:nvPr/>
          </p:nvSpPr>
          <p:spPr>
            <a:xfrm>
              <a:off x="0" y="5072443"/>
              <a:ext cx="1841500" cy="1785620"/>
            </a:xfrm>
            <a:custGeom>
              <a:avLst/>
              <a:gdLst/>
              <a:ahLst/>
              <a:cxnLst/>
              <a:rect l="l" t="t" r="r" b="b"/>
              <a:pathLst>
                <a:path w="1841500" h="1785620">
                  <a:moveTo>
                    <a:pt x="0" y="0"/>
                  </a:moveTo>
                  <a:lnTo>
                    <a:pt x="1841181" y="1785557"/>
                  </a:lnTo>
                </a:path>
              </a:pathLst>
            </a:custGeom>
            <a:ln w="19050">
              <a:solidFill>
                <a:srgbClr val="383838"/>
              </a:solidFill>
            </a:ln>
          </p:spPr>
          <p:txBody>
            <a:bodyPr wrap="square" lIns="0" tIns="0" rIns="0" bIns="0" rtlCol="0"/>
            <a:lstStyle/>
            <a:p>
              <a:endParaRPr/>
            </a:p>
          </p:txBody>
        </p:sp>
        <p:sp>
          <p:nvSpPr>
            <p:cNvPr id="4" name="object 4"/>
            <p:cNvSpPr/>
            <p:nvPr/>
          </p:nvSpPr>
          <p:spPr>
            <a:xfrm>
              <a:off x="0" y="5483474"/>
              <a:ext cx="1417955" cy="1374775"/>
            </a:xfrm>
            <a:custGeom>
              <a:avLst/>
              <a:gdLst/>
              <a:ahLst/>
              <a:cxnLst/>
              <a:rect l="l" t="t" r="r" b="b"/>
              <a:pathLst>
                <a:path w="1417955" h="1374775">
                  <a:moveTo>
                    <a:pt x="0" y="0"/>
                  </a:moveTo>
                  <a:lnTo>
                    <a:pt x="0" y="1374525"/>
                  </a:lnTo>
                  <a:lnTo>
                    <a:pt x="1417821" y="1374525"/>
                  </a:lnTo>
                  <a:lnTo>
                    <a:pt x="0" y="0"/>
                  </a:lnTo>
                  <a:close/>
                </a:path>
              </a:pathLst>
            </a:custGeom>
            <a:solidFill>
              <a:srgbClr val="929292"/>
            </a:solidFill>
          </p:spPr>
          <p:txBody>
            <a:bodyPr wrap="square" lIns="0" tIns="0" rIns="0" bIns="0" rtlCol="0"/>
            <a:lstStyle/>
            <a:p>
              <a:endParaRPr/>
            </a:p>
          </p:txBody>
        </p:sp>
      </p:grpSp>
      <p:grpSp>
        <p:nvGrpSpPr>
          <p:cNvPr id="5" name="object 5"/>
          <p:cNvGrpSpPr/>
          <p:nvPr/>
        </p:nvGrpSpPr>
        <p:grpSpPr>
          <a:xfrm>
            <a:off x="8677656" y="0"/>
            <a:ext cx="3514725" cy="6489700"/>
            <a:chOff x="8677656" y="0"/>
            <a:chExt cx="3514725" cy="6489700"/>
          </a:xfrm>
        </p:grpSpPr>
        <p:sp>
          <p:nvSpPr>
            <p:cNvPr id="6" name="object 6"/>
            <p:cNvSpPr/>
            <p:nvPr/>
          </p:nvSpPr>
          <p:spPr>
            <a:xfrm>
              <a:off x="9436537" y="0"/>
              <a:ext cx="2755900" cy="2672715"/>
            </a:xfrm>
            <a:custGeom>
              <a:avLst/>
              <a:gdLst/>
              <a:ahLst/>
              <a:cxnLst/>
              <a:rect l="l" t="t" r="r" b="b"/>
              <a:pathLst>
                <a:path w="2755900" h="2672715">
                  <a:moveTo>
                    <a:pt x="2755463" y="0"/>
                  </a:moveTo>
                  <a:lnTo>
                    <a:pt x="0" y="0"/>
                  </a:lnTo>
                  <a:lnTo>
                    <a:pt x="2755463" y="2672216"/>
                  </a:lnTo>
                  <a:lnTo>
                    <a:pt x="2755463" y="0"/>
                  </a:lnTo>
                  <a:close/>
                </a:path>
              </a:pathLst>
            </a:custGeom>
            <a:solidFill>
              <a:srgbClr val="929292"/>
            </a:solidFill>
          </p:spPr>
          <p:txBody>
            <a:bodyPr wrap="square" lIns="0" tIns="0" rIns="0" bIns="0" rtlCol="0"/>
            <a:lstStyle/>
            <a:p>
              <a:endParaRPr/>
            </a:p>
          </p:txBody>
        </p:sp>
        <p:pic>
          <p:nvPicPr>
            <p:cNvPr id="7" name="object 7"/>
            <p:cNvPicPr/>
            <p:nvPr/>
          </p:nvPicPr>
          <p:blipFill>
            <a:blip r:embed="rId2" cstate="print"/>
            <a:stretch>
              <a:fillRect/>
            </a:stretch>
          </p:blipFill>
          <p:spPr>
            <a:xfrm>
              <a:off x="8677656" y="2575560"/>
              <a:ext cx="3046476" cy="3913632"/>
            </a:xfrm>
            <a:prstGeom prst="rect">
              <a:avLst/>
            </a:prstGeom>
          </p:spPr>
        </p:pic>
      </p:grpSp>
      <p:sp>
        <p:nvSpPr>
          <p:cNvPr id="8" name="object 8"/>
          <p:cNvSpPr txBox="1"/>
          <p:nvPr/>
        </p:nvSpPr>
        <p:spPr>
          <a:xfrm>
            <a:off x="353669" y="1833117"/>
            <a:ext cx="4302760" cy="2863215"/>
          </a:xfrm>
          <a:prstGeom prst="rect">
            <a:avLst/>
          </a:prstGeom>
        </p:spPr>
        <p:txBody>
          <a:bodyPr vert="horz" wrap="square" lIns="0" tIns="12700" rIns="0" bIns="0" rtlCol="0">
            <a:spAutoFit/>
          </a:bodyPr>
          <a:lstStyle/>
          <a:p>
            <a:pPr marL="355600" indent="-342900">
              <a:lnSpc>
                <a:spcPct val="100000"/>
              </a:lnSpc>
              <a:spcBef>
                <a:spcPts val="100"/>
              </a:spcBef>
              <a:buClr>
                <a:srgbClr val="383838"/>
              </a:buClr>
              <a:buSzPct val="75000"/>
              <a:buFont typeface="Arial MT"/>
              <a:buChar char="•"/>
              <a:tabLst>
                <a:tab pos="355600" algn="l"/>
              </a:tabLst>
            </a:pPr>
            <a:r>
              <a:rPr sz="2400" b="1" dirty="0">
                <a:solidFill>
                  <a:srgbClr val="383838"/>
                </a:solidFill>
                <a:latin typeface="Calibri"/>
                <a:cs typeface="Calibri"/>
              </a:rPr>
              <a:t>Involve</a:t>
            </a:r>
            <a:r>
              <a:rPr sz="2400" b="1" spc="-55" dirty="0">
                <a:solidFill>
                  <a:srgbClr val="383838"/>
                </a:solidFill>
                <a:latin typeface="Calibri"/>
                <a:cs typeface="Calibri"/>
              </a:rPr>
              <a:t> </a:t>
            </a:r>
            <a:r>
              <a:rPr sz="2400" b="1" dirty="0">
                <a:solidFill>
                  <a:srgbClr val="383838"/>
                </a:solidFill>
                <a:latin typeface="Calibri"/>
                <a:cs typeface="Calibri"/>
              </a:rPr>
              <a:t>the</a:t>
            </a:r>
            <a:r>
              <a:rPr sz="2400" b="1" spc="-35" dirty="0">
                <a:solidFill>
                  <a:srgbClr val="383838"/>
                </a:solidFill>
                <a:latin typeface="Calibri"/>
                <a:cs typeface="Calibri"/>
              </a:rPr>
              <a:t> </a:t>
            </a:r>
            <a:r>
              <a:rPr sz="2400" b="1" spc="-10" dirty="0">
                <a:solidFill>
                  <a:srgbClr val="383838"/>
                </a:solidFill>
                <a:latin typeface="Calibri"/>
                <a:cs typeface="Calibri"/>
              </a:rPr>
              <a:t>epidermis</a:t>
            </a:r>
            <a:endParaRPr sz="2400">
              <a:latin typeface="Calibri"/>
              <a:cs typeface="Calibri"/>
            </a:endParaRPr>
          </a:p>
          <a:p>
            <a:pPr marL="355600" indent="-342900">
              <a:lnSpc>
                <a:spcPct val="100000"/>
              </a:lnSpc>
              <a:spcBef>
                <a:spcPts val="2565"/>
              </a:spcBef>
              <a:buSzPct val="75000"/>
              <a:buFont typeface="Arial MT"/>
              <a:buChar char="•"/>
              <a:tabLst>
                <a:tab pos="355600" algn="l"/>
              </a:tabLst>
            </a:pPr>
            <a:r>
              <a:rPr sz="2400" b="1" dirty="0">
                <a:solidFill>
                  <a:srgbClr val="383838"/>
                </a:solidFill>
                <a:latin typeface="Calibri"/>
                <a:cs typeface="Calibri"/>
              </a:rPr>
              <a:t>Blisters</a:t>
            </a:r>
            <a:r>
              <a:rPr sz="2400" b="1" spc="-45" dirty="0">
                <a:solidFill>
                  <a:srgbClr val="383838"/>
                </a:solidFill>
                <a:latin typeface="Calibri"/>
                <a:cs typeface="Calibri"/>
              </a:rPr>
              <a:t> </a:t>
            </a:r>
            <a:r>
              <a:rPr sz="2400" b="1" dirty="0">
                <a:solidFill>
                  <a:srgbClr val="383838"/>
                </a:solidFill>
                <a:latin typeface="Calibri"/>
                <a:cs typeface="Calibri"/>
              </a:rPr>
              <a:t>are</a:t>
            </a:r>
            <a:r>
              <a:rPr sz="2400" b="1" spc="-55" dirty="0">
                <a:solidFill>
                  <a:srgbClr val="383838"/>
                </a:solidFill>
                <a:latin typeface="Calibri"/>
                <a:cs typeface="Calibri"/>
              </a:rPr>
              <a:t> </a:t>
            </a:r>
            <a:r>
              <a:rPr sz="2400" b="1" dirty="0">
                <a:solidFill>
                  <a:srgbClr val="383838"/>
                </a:solidFill>
                <a:latin typeface="Calibri"/>
                <a:cs typeface="Calibri"/>
              </a:rPr>
              <a:t>not</a:t>
            </a:r>
            <a:r>
              <a:rPr sz="2400" b="1" spc="-50" dirty="0">
                <a:solidFill>
                  <a:srgbClr val="383838"/>
                </a:solidFill>
                <a:latin typeface="Calibri"/>
                <a:cs typeface="Calibri"/>
              </a:rPr>
              <a:t> </a:t>
            </a:r>
            <a:r>
              <a:rPr sz="2400" b="1" spc="-10" dirty="0">
                <a:solidFill>
                  <a:srgbClr val="383838"/>
                </a:solidFill>
                <a:latin typeface="Calibri"/>
                <a:cs typeface="Calibri"/>
              </a:rPr>
              <a:t>present</a:t>
            </a:r>
            <a:endParaRPr sz="2400">
              <a:latin typeface="Calibri"/>
              <a:cs typeface="Calibri"/>
            </a:endParaRPr>
          </a:p>
          <a:p>
            <a:pPr marL="355600" marR="5080" indent="-343535">
              <a:lnSpc>
                <a:spcPct val="100000"/>
              </a:lnSpc>
              <a:spcBef>
                <a:spcPts val="2495"/>
              </a:spcBef>
              <a:buSzPct val="75000"/>
              <a:buFont typeface="Arial MT"/>
              <a:buChar char="•"/>
              <a:tabLst>
                <a:tab pos="355600" algn="l"/>
              </a:tabLst>
            </a:pPr>
            <a:r>
              <a:rPr sz="2400" b="1" dirty="0">
                <a:solidFill>
                  <a:srgbClr val="383838"/>
                </a:solidFill>
                <a:latin typeface="Calibri"/>
                <a:cs typeface="Calibri"/>
              </a:rPr>
              <a:t>Symptoms</a:t>
            </a:r>
            <a:r>
              <a:rPr sz="2400" b="1" spc="-55" dirty="0">
                <a:solidFill>
                  <a:srgbClr val="383838"/>
                </a:solidFill>
                <a:latin typeface="Calibri"/>
                <a:cs typeface="Calibri"/>
              </a:rPr>
              <a:t> </a:t>
            </a:r>
            <a:r>
              <a:rPr sz="2400" b="1" dirty="0">
                <a:solidFill>
                  <a:srgbClr val="383838"/>
                </a:solidFill>
                <a:latin typeface="Calibri"/>
                <a:cs typeface="Calibri"/>
              </a:rPr>
              <a:t>similar</a:t>
            </a:r>
            <a:r>
              <a:rPr sz="2400" b="1" spc="-50" dirty="0">
                <a:solidFill>
                  <a:srgbClr val="383838"/>
                </a:solidFill>
                <a:latin typeface="Calibri"/>
                <a:cs typeface="Calibri"/>
              </a:rPr>
              <a:t> </a:t>
            </a:r>
            <a:r>
              <a:rPr sz="2400" b="1" dirty="0">
                <a:solidFill>
                  <a:srgbClr val="383838"/>
                </a:solidFill>
                <a:latin typeface="Calibri"/>
                <a:cs typeface="Calibri"/>
              </a:rPr>
              <a:t>to</a:t>
            </a:r>
            <a:r>
              <a:rPr sz="2400" b="1" spc="-40" dirty="0">
                <a:solidFill>
                  <a:srgbClr val="383838"/>
                </a:solidFill>
                <a:latin typeface="Calibri"/>
                <a:cs typeface="Calibri"/>
              </a:rPr>
              <a:t> </a:t>
            </a:r>
            <a:r>
              <a:rPr sz="2400" b="1" dirty="0">
                <a:solidFill>
                  <a:srgbClr val="383838"/>
                </a:solidFill>
                <a:latin typeface="Calibri"/>
                <a:cs typeface="Calibri"/>
              </a:rPr>
              <a:t>a</a:t>
            </a:r>
            <a:r>
              <a:rPr sz="2400" b="1" spc="-40" dirty="0">
                <a:solidFill>
                  <a:srgbClr val="383838"/>
                </a:solidFill>
                <a:latin typeface="Calibri"/>
                <a:cs typeface="Calibri"/>
              </a:rPr>
              <a:t> </a:t>
            </a:r>
            <a:r>
              <a:rPr sz="2400" b="1" spc="-25" dirty="0">
                <a:solidFill>
                  <a:srgbClr val="383838"/>
                </a:solidFill>
                <a:latin typeface="Calibri"/>
                <a:cs typeface="Calibri"/>
              </a:rPr>
              <a:t>bad </a:t>
            </a:r>
            <a:r>
              <a:rPr sz="2400" b="1" dirty="0">
                <a:solidFill>
                  <a:srgbClr val="383838"/>
                </a:solidFill>
                <a:latin typeface="Calibri"/>
                <a:cs typeface="Calibri"/>
              </a:rPr>
              <a:t>sunburn</a:t>
            </a:r>
            <a:r>
              <a:rPr sz="2400" b="1" spc="-35" dirty="0">
                <a:solidFill>
                  <a:srgbClr val="383838"/>
                </a:solidFill>
                <a:latin typeface="Calibri"/>
                <a:cs typeface="Calibri"/>
              </a:rPr>
              <a:t> </a:t>
            </a:r>
            <a:r>
              <a:rPr sz="2400" b="1" dirty="0">
                <a:solidFill>
                  <a:srgbClr val="383838"/>
                </a:solidFill>
                <a:latin typeface="Calibri"/>
                <a:cs typeface="Calibri"/>
              </a:rPr>
              <a:t>and</a:t>
            </a:r>
            <a:r>
              <a:rPr sz="2400" b="1" spc="-35" dirty="0">
                <a:solidFill>
                  <a:srgbClr val="383838"/>
                </a:solidFill>
                <a:latin typeface="Calibri"/>
                <a:cs typeface="Calibri"/>
              </a:rPr>
              <a:t> </a:t>
            </a:r>
            <a:r>
              <a:rPr sz="2400" b="1" spc="-10" dirty="0">
                <a:solidFill>
                  <a:srgbClr val="383838"/>
                </a:solidFill>
                <a:latin typeface="Calibri"/>
                <a:cs typeface="Calibri"/>
              </a:rPr>
              <a:t>include </a:t>
            </a:r>
            <a:r>
              <a:rPr sz="2400" b="1" dirty="0">
                <a:solidFill>
                  <a:srgbClr val="383838"/>
                </a:solidFill>
                <a:latin typeface="Calibri"/>
                <a:cs typeface="Calibri"/>
              </a:rPr>
              <a:t>hyperemia,</a:t>
            </a:r>
            <a:r>
              <a:rPr sz="2400" b="1" spc="-50" dirty="0">
                <a:solidFill>
                  <a:srgbClr val="383838"/>
                </a:solidFill>
                <a:latin typeface="Calibri"/>
                <a:cs typeface="Calibri"/>
              </a:rPr>
              <a:t> </a:t>
            </a:r>
            <a:r>
              <a:rPr sz="2400" b="1" dirty="0">
                <a:solidFill>
                  <a:srgbClr val="383838"/>
                </a:solidFill>
                <a:latin typeface="Calibri"/>
                <a:cs typeface="Calibri"/>
              </a:rPr>
              <a:t>blanching</a:t>
            </a:r>
            <a:r>
              <a:rPr sz="2400" b="1" spc="-55" dirty="0">
                <a:solidFill>
                  <a:srgbClr val="383838"/>
                </a:solidFill>
                <a:latin typeface="Calibri"/>
                <a:cs typeface="Calibri"/>
              </a:rPr>
              <a:t> </a:t>
            </a:r>
            <a:r>
              <a:rPr sz="2400" b="1" dirty="0">
                <a:solidFill>
                  <a:srgbClr val="383838"/>
                </a:solidFill>
                <a:latin typeface="Calibri"/>
                <a:cs typeface="Calibri"/>
              </a:rPr>
              <a:t>skin</a:t>
            </a:r>
            <a:r>
              <a:rPr sz="2400" b="1" spc="-65" dirty="0">
                <a:solidFill>
                  <a:srgbClr val="383838"/>
                </a:solidFill>
                <a:latin typeface="Calibri"/>
                <a:cs typeface="Calibri"/>
              </a:rPr>
              <a:t> </a:t>
            </a:r>
            <a:r>
              <a:rPr sz="2400" b="1" spc="-20" dirty="0">
                <a:solidFill>
                  <a:srgbClr val="383838"/>
                </a:solidFill>
                <a:latin typeface="Calibri"/>
                <a:cs typeface="Calibri"/>
              </a:rPr>
              <a:t>,and </a:t>
            </a:r>
            <a:r>
              <a:rPr sz="2400" b="1" dirty="0">
                <a:solidFill>
                  <a:srgbClr val="383838"/>
                </a:solidFill>
                <a:latin typeface="Calibri"/>
                <a:cs typeface="Calibri"/>
              </a:rPr>
              <a:t>tenderness</a:t>
            </a:r>
            <a:r>
              <a:rPr sz="2400" b="1" spc="-35" dirty="0">
                <a:solidFill>
                  <a:srgbClr val="383838"/>
                </a:solidFill>
                <a:latin typeface="Calibri"/>
                <a:cs typeface="Calibri"/>
              </a:rPr>
              <a:t> </a:t>
            </a:r>
            <a:r>
              <a:rPr sz="2400" b="1" dirty="0">
                <a:solidFill>
                  <a:srgbClr val="383838"/>
                </a:solidFill>
                <a:latin typeface="Calibri"/>
                <a:cs typeface="Calibri"/>
              </a:rPr>
              <a:t>to</a:t>
            </a:r>
            <a:r>
              <a:rPr sz="2400" b="1" spc="-55" dirty="0">
                <a:solidFill>
                  <a:srgbClr val="383838"/>
                </a:solidFill>
                <a:latin typeface="Calibri"/>
                <a:cs typeface="Calibri"/>
              </a:rPr>
              <a:t> </a:t>
            </a:r>
            <a:r>
              <a:rPr sz="2400" b="1" spc="-10" dirty="0">
                <a:solidFill>
                  <a:srgbClr val="383838"/>
                </a:solidFill>
                <a:latin typeface="Calibri"/>
                <a:cs typeface="Calibri"/>
              </a:rPr>
              <a:t>palpation.</a:t>
            </a:r>
            <a:endParaRPr sz="2400">
              <a:latin typeface="Calibri"/>
              <a:cs typeface="Calibri"/>
            </a:endParaRPr>
          </a:p>
        </p:txBody>
      </p:sp>
      <p:sp>
        <p:nvSpPr>
          <p:cNvPr id="9" name="object 9"/>
          <p:cNvSpPr txBox="1">
            <a:spLocks noGrp="1"/>
          </p:cNvSpPr>
          <p:nvPr>
            <p:ph type="title"/>
          </p:nvPr>
        </p:nvSpPr>
        <p:spPr>
          <a:xfrm>
            <a:off x="4314571" y="754202"/>
            <a:ext cx="3563620" cy="635000"/>
          </a:xfrm>
          <a:prstGeom prst="rect">
            <a:avLst/>
          </a:prstGeom>
        </p:spPr>
        <p:txBody>
          <a:bodyPr vert="horz" wrap="square" lIns="0" tIns="12065" rIns="0" bIns="0" rtlCol="0">
            <a:spAutoFit/>
          </a:bodyPr>
          <a:lstStyle/>
          <a:p>
            <a:pPr marL="12700">
              <a:lnSpc>
                <a:spcPct val="100000"/>
              </a:lnSpc>
              <a:spcBef>
                <a:spcPts val="95"/>
              </a:spcBef>
            </a:pPr>
            <a:r>
              <a:rPr u="sng" dirty="0">
                <a:uFill>
                  <a:solidFill>
                    <a:srgbClr val="383838"/>
                  </a:solidFill>
                </a:uFill>
              </a:rPr>
              <a:t>Superficial</a:t>
            </a:r>
            <a:r>
              <a:rPr u="sng" spc="-165" dirty="0">
                <a:uFill>
                  <a:solidFill>
                    <a:srgbClr val="383838"/>
                  </a:solidFill>
                </a:uFill>
              </a:rPr>
              <a:t> </a:t>
            </a:r>
            <a:r>
              <a:rPr u="sng" spc="-10" dirty="0">
                <a:uFill>
                  <a:solidFill>
                    <a:srgbClr val="383838"/>
                  </a:solidFill>
                </a:uFill>
              </a:rPr>
              <a:t>burns</a:t>
            </a:r>
          </a:p>
        </p:txBody>
      </p:sp>
      <p:pic>
        <p:nvPicPr>
          <p:cNvPr id="10" name="object 10"/>
          <p:cNvPicPr/>
          <p:nvPr/>
        </p:nvPicPr>
        <p:blipFill>
          <a:blip r:embed="rId3" cstate="print"/>
          <a:stretch>
            <a:fillRect/>
          </a:stretch>
        </p:blipFill>
        <p:spPr>
          <a:xfrm>
            <a:off x="5227320" y="2583179"/>
            <a:ext cx="3046476" cy="357377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5797550" cy="6858000"/>
          </a:xfrm>
          <a:custGeom>
            <a:avLst/>
            <a:gdLst/>
            <a:ahLst/>
            <a:cxnLst/>
            <a:rect l="l" t="t" r="r" b="b"/>
            <a:pathLst>
              <a:path w="5797550" h="6858000">
                <a:moveTo>
                  <a:pt x="5797296" y="0"/>
                </a:moveTo>
                <a:lnTo>
                  <a:pt x="0" y="0"/>
                </a:lnTo>
                <a:lnTo>
                  <a:pt x="0" y="6858000"/>
                </a:lnTo>
                <a:lnTo>
                  <a:pt x="5797296" y="6858000"/>
                </a:lnTo>
                <a:lnTo>
                  <a:pt x="5797296" y="0"/>
                </a:lnTo>
                <a:close/>
              </a:path>
            </a:pathLst>
          </a:custGeom>
          <a:solidFill>
            <a:srgbClr val="383838"/>
          </a:solidFill>
        </p:spPr>
        <p:txBody>
          <a:bodyPr wrap="square" lIns="0" tIns="0" rIns="0" bIns="0" rtlCol="0"/>
          <a:lstStyle/>
          <a:p>
            <a:endParaRPr/>
          </a:p>
        </p:txBody>
      </p:sp>
      <p:sp>
        <p:nvSpPr>
          <p:cNvPr id="3" name="object 3"/>
          <p:cNvSpPr txBox="1">
            <a:spLocks noGrp="1"/>
          </p:cNvSpPr>
          <p:nvPr>
            <p:ph type="title"/>
          </p:nvPr>
        </p:nvSpPr>
        <p:spPr>
          <a:xfrm>
            <a:off x="1201623" y="241452"/>
            <a:ext cx="3399154" cy="1007110"/>
          </a:xfrm>
          <a:prstGeom prst="rect">
            <a:avLst/>
          </a:prstGeom>
        </p:spPr>
        <p:txBody>
          <a:bodyPr vert="horz" wrap="square" lIns="0" tIns="12700" rIns="0" bIns="0" rtlCol="0">
            <a:spAutoFit/>
          </a:bodyPr>
          <a:lstStyle/>
          <a:p>
            <a:pPr marL="810895" marR="5080" indent="-798830">
              <a:lnSpc>
                <a:spcPct val="114999"/>
              </a:lnSpc>
              <a:spcBef>
                <a:spcPts val="100"/>
              </a:spcBef>
            </a:pPr>
            <a:r>
              <a:rPr sz="2800" u="sng" spc="-20" dirty="0">
                <a:solidFill>
                  <a:srgbClr val="EDEDED"/>
                </a:solidFill>
                <a:uFill>
                  <a:solidFill>
                    <a:srgbClr val="EDEDED"/>
                  </a:solidFill>
                </a:uFill>
              </a:rPr>
              <a:t>Partial-</a:t>
            </a:r>
            <a:r>
              <a:rPr sz="2800" u="sng" dirty="0">
                <a:solidFill>
                  <a:srgbClr val="EDEDED"/>
                </a:solidFill>
                <a:uFill>
                  <a:solidFill>
                    <a:srgbClr val="EDEDED"/>
                  </a:solidFill>
                </a:uFill>
              </a:rPr>
              <a:t>thickness</a:t>
            </a:r>
            <a:r>
              <a:rPr sz="2800" u="sng" spc="5" dirty="0">
                <a:solidFill>
                  <a:srgbClr val="EDEDED"/>
                </a:solidFill>
                <a:uFill>
                  <a:solidFill>
                    <a:srgbClr val="EDEDED"/>
                  </a:solidFill>
                </a:uFill>
              </a:rPr>
              <a:t> </a:t>
            </a:r>
            <a:r>
              <a:rPr sz="2800" u="sng" spc="-20" dirty="0">
                <a:solidFill>
                  <a:srgbClr val="EDEDED"/>
                </a:solidFill>
                <a:uFill>
                  <a:solidFill>
                    <a:srgbClr val="EDEDED"/>
                  </a:solidFill>
                </a:uFill>
              </a:rPr>
              <a:t>burns</a:t>
            </a:r>
            <a:r>
              <a:rPr sz="2800" spc="-20" dirty="0">
                <a:solidFill>
                  <a:srgbClr val="EDEDED"/>
                </a:solidFill>
              </a:rPr>
              <a:t> </a:t>
            </a:r>
            <a:r>
              <a:rPr sz="2800" u="sng" spc="-10" dirty="0">
                <a:solidFill>
                  <a:srgbClr val="EDEDED"/>
                </a:solidFill>
                <a:uFill>
                  <a:solidFill>
                    <a:srgbClr val="EDEDED"/>
                  </a:solidFill>
                </a:uFill>
              </a:rPr>
              <a:t>(Superficial)</a:t>
            </a:r>
            <a:endParaRPr sz="2800"/>
          </a:p>
        </p:txBody>
      </p:sp>
      <p:grpSp>
        <p:nvGrpSpPr>
          <p:cNvPr id="4" name="object 4"/>
          <p:cNvGrpSpPr/>
          <p:nvPr/>
        </p:nvGrpSpPr>
        <p:grpSpPr>
          <a:xfrm>
            <a:off x="396240" y="1835150"/>
            <a:ext cx="381000" cy="3486150"/>
            <a:chOff x="396240" y="1835150"/>
            <a:chExt cx="381000" cy="3486150"/>
          </a:xfrm>
        </p:grpSpPr>
        <p:pic>
          <p:nvPicPr>
            <p:cNvPr id="5" name="object 5"/>
            <p:cNvPicPr/>
            <p:nvPr/>
          </p:nvPicPr>
          <p:blipFill>
            <a:blip r:embed="rId2" cstate="print"/>
            <a:stretch>
              <a:fillRect/>
            </a:stretch>
          </p:blipFill>
          <p:spPr>
            <a:xfrm>
              <a:off x="396240" y="1835150"/>
              <a:ext cx="381000" cy="284988"/>
            </a:xfrm>
            <a:prstGeom prst="rect">
              <a:avLst/>
            </a:prstGeom>
          </p:spPr>
        </p:pic>
        <p:pic>
          <p:nvPicPr>
            <p:cNvPr id="6" name="object 6"/>
            <p:cNvPicPr/>
            <p:nvPr/>
          </p:nvPicPr>
          <p:blipFill>
            <a:blip r:embed="rId2" cstate="print"/>
            <a:stretch>
              <a:fillRect/>
            </a:stretch>
          </p:blipFill>
          <p:spPr>
            <a:xfrm>
              <a:off x="396240" y="2749550"/>
              <a:ext cx="381000" cy="284988"/>
            </a:xfrm>
            <a:prstGeom prst="rect">
              <a:avLst/>
            </a:prstGeom>
          </p:spPr>
        </p:pic>
        <p:pic>
          <p:nvPicPr>
            <p:cNvPr id="7" name="object 7"/>
            <p:cNvPicPr/>
            <p:nvPr/>
          </p:nvPicPr>
          <p:blipFill>
            <a:blip r:embed="rId2" cstate="print"/>
            <a:stretch>
              <a:fillRect/>
            </a:stretch>
          </p:blipFill>
          <p:spPr>
            <a:xfrm>
              <a:off x="396240" y="3664330"/>
              <a:ext cx="381000" cy="284988"/>
            </a:xfrm>
            <a:prstGeom prst="rect">
              <a:avLst/>
            </a:prstGeom>
          </p:spPr>
        </p:pic>
        <p:pic>
          <p:nvPicPr>
            <p:cNvPr id="8" name="object 8"/>
            <p:cNvPicPr/>
            <p:nvPr/>
          </p:nvPicPr>
          <p:blipFill>
            <a:blip r:embed="rId2" cstate="print"/>
            <a:stretch>
              <a:fillRect/>
            </a:stretch>
          </p:blipFill>
          <p:spPr>
            <a:xfrm>
              <a:off x="396240" y="4578426"/>
              <a:ext cx="381000" cy="285292"/>
            </a:xfrm>
            <a:prstGeom prst="rect">
              <a:avLst/>
            </a:prstGeom>
          </p:spPr>
        </p:pic>
        <p:pic>
          <p:nvPicPr>
            <p:cNvPr id="9" name="object 9"/>
            <p:cNvPicPr/>
            <p:nvPr/>
          </p:nvPicPr>
          <p:blipFill>
            <a:blip r:embed="rId2" cstate="print"/>
            <a:stretch>
              <a:fillRect/>
            </a:stretch>
          </p:blipFill>
          <p:spPr>
            <a:xfrm>
              <a:off x="396240" y="5036185"/>
              <a:ext cx="381000" cy="284988"/>
            </a:xfrm>
            <a:prstGeom prst="rect">
              <a:avLst/>
            </a:prstGeom>
          </p:spPr>
        </p:pic>
      </p:grpSp>
      <p:sp>
        <p:nvSpPr>
          <p:cNvPr id="10" name="object 10"/>
          <p:cNvSpPr txBox="1"/>
          <p:nvPr/>
        </p:nvSpPr>
        <p:spPr>
          <a:xfrm>
            <a:off x="383540" y="1644751"/>
            <a:ext cx="4909185" cy="4141470"/>
          </a:xfrm>
          <a:prstGeom prst="rect">
            <a:avLst/>
          </a:prstGeom>
        </p:spPr>
        <p:txBody>
          <a:bodyPr vert="horz" wrap="square" lIns="0" tIns="12700" rIns="0" bIns="0" rtlCol="0">
            <a:spAutoFit/>
          </a:bodyPr>
          <a:lstStyle/>
          <a:p>
            <a:pPr marL="12700" marR="939800" indent="260350">
              <a:lnSpc>
                <a:spcPct val="150000"/>
              </a:lnSpc>
              <a:spcBef>
                <a:spcPts val="100"/>
              </a:spcBef>
            </a:pPr>
            <a:r>
              <a:rPr sz="2000" dirty="0">
                <a:solidFill>
                  <a:srgbClr val="EDEDED"/>
                </a:solidFill>
                <a:latin typeface="Arial MT"/>
                <a:cs typeface="Arial MT"/>
              </a:rPr>
              <a:t>Papillary</a:t>
            </a:r>
            <a:r>
              <a:rPr sz="2000" spc="-60" dirty="0">
                <a:solidFill>
                  <a:srgbClr val="EDEDED"/>
                </a:solidFill>
                <a:latin typeface="Arial MT"/>
                <a:cs typeface="Arial MT"/>
              </a:rPr>
              <a:t> </a:t>
            </a:r>
            <a:r>
              <a:rPr sz="2000" dirty="0">
                <a:solidFill>
                  <a:srgbClr val="EDEDED"/>
                </a:solidFill>
                <a:latin typeface="Arial MT"/>
                <a:cs typeface="Arial MT"/>
              </a:rPr>
              <a:t>dermis</a:t>
            </a:r>
            <a:r>
              <a:rPr sz="2000" spc="-70" dirty="0">
                <a:solidFill>
                  <a:srgbClr val="EDEDED"/>
                </a:solidFill>
                <a:latin typeface="Arial MT"/>
                <a:cs typeface="Arial MT"/>
              </a:rPr>
              <a:t> </a:t>
            </a:r>
            <a:r>
              <a:rPr sz="2000" dirty="0">
                <a:solidFill>
                  <a:srgbClr val="EDEDED"/>
                </a:solidFill>
                <a:latin typeface="Arial MT"/>
                <a:cs typeface="Arial MT"/>
              </a:rPr>
              <a:t>involved</a:t>
            </a:r>
            <a:r>
              <a:rPr sz="2000" spc="-45" dirty="0">
                <a:solidFill>
                  <a:srgbClr val="EDEDED"/>
                </a:solidFill>
                <a:latin typeface="Arial MT"/>
                <a:cs typeface="Arial MT"/>
              </a:rPr>
              <a:t> </a:t>
            </a:r>
            <a:r>
              <a:rPr sz="2000" spc="-10" dirty="0">
                <a:solidFill>
                  <a:srgbClr val="EDEDED"/>
                </a:solidFill>
                <a:latin typeface="Arial MT"/>
                <a:cs typeface="Arial MT"/>
              </a:rPr>
              <a:t>without </a:t>
            </a:r>
            <a:r>
              <a:rPr sz="2000" dirty="0">
                <a:solidFill>
                  <a:srgbClr val="EDEDED"/>
                </a:solidFill>
                <a:latin typeface="Arial MT"/>
                <a:cs typeface="Arial MT"/>
              </a:rPr>
              <a:t>involvement</a:t>
            </a:r>
            <a:r>
              <a:rPr sz="2000" spc="-45" dirty="0">
                <a:solidFill>
                  <a:srgbClr val="EDEDED"/>
                </a:solidFill>
                <a:latin typeface="Arial MT"/>
                <a:cs typeface="Arial MT"/>
              </a:rPr>
              <a:t> </a:t>
            </a:r>
            <a:r>
              <a:rPr sz="2000" dirty="0">
                <a:solidFill>
                  <a:srgbClr val="EDEDED"/>
                </a:solidFill>
                <a:latin typeface="Arial MT"/>
                <a:cs typeface="Arial MT"/>
              </a:rPr>
              <a:t>of</a:t>
            </a:r>
            <a:r>
              <a:rPr sz="2000" spc="-35" dirty="0">
                <a:solidFill>
                  <a:srgbClr val="EDEDED"/>
                </a:solidFill>
                <a:latin typeface="Arial MT"/>
                <a:cs typeface="Arial MT"/>
              </a:rPr>
              <a:t> </a:t>
            </a:r>
            <a:r>
              <a:rPr sz="2000" dirty="0">
                <a:solidFill>
                  <a:srgbClr val="EDEDED"/>
                </a:solidFill>
                <a:latin typeface="Arial MT"/>
                <a:cs typeface="Arial MT"/>
              </a:rPr>
              <a:t>skin</a:t>
            </a:r>
            <a:r>
              <a:rPr sz="2000" spc="-40" dirty="0">
                <a:solidFill>
                  <a:srgbClr val="EDEDED"/>
                </a:solidFill>
                <a:latin typeface="Arial MT"/>
                <a:cs typeface="Arial MT"/>
              </a:rPr>
              <a:t> </a:t>
            </a:r>
            <a:r>
              <a:rPr sz="2000" spc="-10" dirty="0">
                <a:solidFill>
                  <a:srgbClr val="EDEDED"/>
                </a:solidFill>
                <a:latin typeface="Arial MT"/>
                <a:cs typeface="Arial MT"/>
              </a:rPr>
              <a:t>appendages</a:t>
            </a:r>
            <a:endParaRPr sz="2000">
              <a:latin typeface="Arial MT"/>
              <a:cs typeface="Arial MT"/>
            </a:endParaRPr>
          </a:p>
          <a:p>
            <a:pPr marL="12700" marR="72390" indent="260350">
              <a:lnSpc>
                <a:spcPts val="3600"/>
              </a:lnSpc>
              <a:spcBef>
                <a:spcPts val="320"/>
              </a:spcBef>
            </a:pPr>
            <a:r>
              <a:rPr sz="2000" dirty="0">
                <a:solidFill>
                  <a:srgbClr val="EDEDED"/>
                </a:solidFill>
                <a:latin typeface="Arial MT"/>
                <a:cs typeface="Arial MT"/>
              </a:rPr>
              <a:t>Raw</a:t>
            </a:r>
            <a:r>
              <a:rPr sz="2000" spc="-30" dirty="0">
                <a:solidFill>
                  <a:srgbClr val="EDEDED"/>
                </a:solidFill>
                <a:latin typeface="Arial MT"/>
                <a:cs typeface="Arial MT"/>
              </a:rPr>
              <a:t> </a:t>
            </a:r>
            <a:r>
              <a:rPr sz="2000" dirty="0">
                <a:solidFill>
                  <a:srgbClr val="EDEDED"/>
                </a:solidFill>
                <a:latin typeface="Arial MT"/>
                <a:cs typeface="Arial MT"/>
              </a:rPr>
              <a:t>surfaces</a:t>
            </a:r>
            <a:r>
              <a:rPr sz="2000" spc="-55" dirty="0">
                <a:solidFill>
                  <a:srgbClr val="EDEDED"/>
                </a:solidFill>
                <a:latin typeface="Arial MT"/>
                <a:cs typeface="Arial MT"/>
              </a:rPr>
              <a:t> </a:t>
            </a:r>
            <a:r>
              <a:rPr sz="2000" dirty="0">
                <a:solidFill>
                  <a:srgbClr val="EDEDED"/>
                </a:solidFill>
                <a:latin typeface="Arial MT"/>
                <a:cs typeface="Arial MT"/>
              </a:rPr>
              <a:t>are</a:t>
            </a:r>
            <a:r>
              <a:rPr sz="2000" spc="-25" dirty="0">
                <a:solidFill>
                  <a:srgbClr val="EDEDED"/>
                </a:solidFill>
                <a:latin typeface="Arial MT"/>
                <a:cs typeface="Arial MT"/>
              </a:rPr>
              <a:t> </a:t>
            </a:r>
            <a:r>
              <a:rPr sz="2000" dirty="0">
                <a:solidFill>
                  <a:srgbClr val="EDEDED"/>
                </a:solidFill>
                <a:latin typeface="Arial MT"/>
                <a:cs typeface="Arial MT"/>
              </a:rPr>
              <a:t>deeper</a:t>
            </a:r>
            <a:r>
              <a:rPr sz="2000" spc="-50" dirty="0">
                <a:solidFill>
                  <a:srgbClr val="EDEDED"/>
                </a:solidFill>
                <a:latin typeface="Arial MT"/>
                <a:cs typeface="Arial MT"/>
              </a:rPr>
              <a:t> </a:t>
            </a:r>
            <a:r>
              <a:rPr sz="2000" dirty="0">
                <a:solidFill>
                  <a:srgbClr val="EDEDED"/>
                </a:solidFill>
                <a:latin typeface="Arial MT"/>
                <a:cs typeface="Arial MT"/>
              </a:rPr>
              <a:t>red</a:t>
            </a:r>
            <a:r>
              <a:rPr sz="2000" spc="-25" dirty="0">
                <a:solidFill>
                  <a:srgbClr val="EDEDED"/>
                </a:solidFill>
                <a:latin typeface="Arial MT"/>
                <a:cs typeface="Arial MT"/>
              </a:rPr>
              <a:t> </a:t>
            </a:r>
            <a:r>
              <a:rPr sz="2000" dirty="0">
                <a:solidFill>
                  <a:srgbClr val="EDEDED"/>
                </a:solidFill>
                <a:latin typeface="Arial MT"/>
                <a:cs typeface="Arial MT"/>
              </a:rPr>
              <a:t>and</a:t>
            </a:r>
            <a:r>
              <a:rPr sz="2000" spc="-30" dirty="0">
                <a:solidFill>
                  <a:srgbClr val="EDEDED"/>
                </a:solidFill>
                <a:latin typeface="Arial MT"/>
                <a:cs typeface="Arial MT"/>
              </a:rPr>
              <a:t> </a:t>
            </a:r>
            <a:r>
              <a:rPr sz="2000" spc="-10" dirty="0">
                <a:solidFill>
                  <a:srgbClr val="EDEDED"/>
                </a:solidFill>
                <a:latin typeface="Arial MT"/>
                <a:cs typeface="Arial MT"/>
              </a:rPr>
              <a:t>tender </a:t>
            </a:r>
            <a:r>
              <a:rPr sz="2000" dirty="0">
                <a:solidFill>
                  <a:srgbClr val="EDEDED"/>
                </a:solidFill>
                <a:latin typeface="Arial MT"/>
                <a:cs typeface="Arial MT"/>
              </a:rPr>
              <a:t>to</a:t>
            </a:r>
            <a:r>
              <a:rPr sz="2000" spc="-25" dirty="0">
                <a:solidFill>
                  <a:srgbClr val="EDEDED"/>
                </a:solidFill>
                <a:latin typeface="Arial MT"/>
                <a:cs typeface="Arial MT"/>
              </a:rPr>
              <a:t> </a:t>
            </a:r>
            <a:r>
              <a:rPr sz="2000" spc="-10" dirty="0">
                <a:solidFill>
                  <a:srgbClr val="EDEDED"/>
                </a:solidFill>
                <a:latin typeface="Arial MT"/>
                <a:cs typeface="Arial MT"/>
              </a:rPr>
              <a:t>palpation</a:t>
            </a:r>
            <a:endParaRPr sz="2000">
              <a:latin typeface="Arial MT"/>
              <a:cs typeface="Arial MT"/>
            </a:endParaRPr>
          </a:p>
          <a:p>
            <a:pPr marL="12700" marR="158115" indent="260350">
              <a:lnSpc>
                <a:spcPts val="3600"/>
              </a:lnSpc>
            </a:pPr>
            <a:r>
              <a:rPr sz="2000" dirty="0">
                <a:solidFill>
                  <a:srgbClr val="EDEDED"/>
                </a:solidFill>
                <a:latin typeface="Arial MT"/>
                <a:cs typeface="Arial MT"/>
              </a:rPr>
              <a:t>Blisters</a:t>
            </a:r>
            <a:r>
              <a:rPr sz="2000" spc="-35" dirty="0">
                <a:solidFill>
                  <a:srgbClr val="EDEDED"/>
                </a:solidFill>
                <a:latin typeface="Arial MT"/>
                <a:cs typeface="Arial MT"/>
              </a:rPr>
              <a:t> </a:t>
            </a:r>
            <a:r>
              <a:rPr sz="2000" dirty="0">
                <a:solidFill>
                  <a:srgbClr val="EDEDED"/>
                </a:solidFill>
                <a:latin typeface="Arial MT"/>
                <a:cs typeface="Arial MT"/>
              </a:rPr>
              <a:t>(either</a:t>
            </a:r>
            <a:r>
              <a:rPr sz="2000" spc="-60" dirty="0">
                <a:solidFill>
                  <a:srgbClr val="EDEDED"/>
                </a:solidFill>
                <a:latin typeface="Arial MT"/>
                <a:cs typeface="Arial MT"/>
              </a:rPr>
              <a:t> </a:t>
            </a:r>
            <a:r>
              <a:rPr sz="2000" dirty="0">
                <a:solidFill>
                  <a:srgbClr val="EDEDED"/>
                </a:solidFill>
                <a:latin typeface="Arial MT"/>
                <a:cs typeface="Arial MT"/>
              </a:rPr>
              <a:t>intact</a:t>
            </a:r>
            <a:r>
              <a:rPr sz="2000" spc="-40" dirty="0">
                <a:solidFill>
                  <a:srgbClr val="EDEDED"/>
                </a:solidFill>
                <a:latin typeface="Arial MT"/>
                <a:cs typeface="Arial MT"/>
              </a:rPr>
              <a:t> </a:t>
            </a:r>
            <a:r>
              <a:rPr sz="2000" dirty="0">
                <a:solidFill>
                  <a:srgbClr val="EDEDED"/>
                </a:solidFill>
                <a:latin typeface="Arial MT"/>
                <a:cs typeface="Arial MT"/>
              </a:rPr>
              <a:t>or</a:t>
            </a:r>
            <a:r>
              <a:rPr sz="2000" spc="-35" dirty="0">
                <a:solidFill>
                  <a:srgbClr val="EDEDED"/>
                </a:solidFill>
                <a:latin typeface="Arial MT"/>
                <a:cs typeface="Arial MT"/>
              </a:rPr>
              <a:t> </a:t>
            </a:r>
            <a:r>
              <a:rPr sz="2000" dirty="0">
                <a:solidFill>
                  <a:srgbClr val="EDEDED"/>
                </a:solidFill>
                <a:latin typeface="Arial MT"/>
                <a:cs typeface="Arial MT"/>
              </a:rPr>
              <a:t>ruptured)</a:t>
            </a:r>
            <a:r>
              <a:rPr sz="2000" spc="-70" dirty="0">
                <a:solidFill>
                  <a:srgbClr val="EDEDED"/>
                </a:solidFill>
                <a:latin typeface="Arial MT"/>
                <a:cs typeface="Arial MT"/>
              </a:rPr>
              <a:t> </a:t>
            </a:r>
            <a:r>
              <a:rPr sz="2000" dirty="0">
                <a:solidFill>
                  <a:srgbClr val="EDEDED"/>
                </a:solidFill>
                <a:latin typeface="Arial MT"/>
                <a:cs typeface="Arial MT"/>
              </a:rPr>
              <a:t>will</a:t>
            </a:r>
            <a:r>
              <a:rPr sz="2000" spc="-15" dirty="0">
                <a:solidFill>
                  <a:srgbClr val="EDEDED"/>
                </a:solidFill>
                <a:latin typeface="Arial MT"/>
                <a:cs typeface="Arial MT"/>
              </a:rPr>
              <a:t> </a:t>
            </a:r>
            <a:r>
              <a:rPr sz="2000" spc="-25" dirty="0">
                <a:solidFill>
                  <a:srgbClr val="EDEDED"/>
                </a:solidFill>
                <a:latin typeface="Arial MT"/>
                <a:cs typeface="Arial MT"/>
              </a:rPr>
              <a:t>be </a:t>
            </a:r>
            <a:r>
              <a:rPr sz="2000" spc="-10" dirty="0">
                <a:solidFill>
                  <a:srgbClr val="EDEDED"/>
                </a:solidFill>
                <a:latin typeface="Arial MT"/>
                <a:cs typeface="Arial MT"/>
              </a:rPr>
              <a:t>present</a:t>
            </a:r>
            <a:endParaRPr sz="2000">
              <a:latin typeface="Arial MT"/>
              <a:cs typeface="Arial MT"/>
            </a:endParaRPr>
          </a:p>
          <a:p>
            <a:pPr marL="273050">
              <a:lnSpc>
                <a:spcPct val="100000"/>
              </a:lnSpc>
              <a:spcBef>
                <a:spcPts val="880"/>
              </a:spcBef>
            </a:pPr>
            <a:r>
              <a:rPr sz="2000" dirty="0">
                <a:solidFill>
                  <a:srgbClr val="EDEDED"/>
                </a:solidFill>
                <a:latin typeface="Arial MT"/>
                <a:cs typeface="Arial MT"/>
              </a:rPr>
              <a:t>Blanches</a:t>
            </a:r>
            <a:r>
              <a:rPr sz="2000" spc="-45" dirty="0">
                <a:solidFill>
                  <a:srgbClr val="EDEDED"/>
                </a:solidFill>
                <a:latin typeface="Arial MT"/>
                <a:cs typeface="Arial MT"/>
              </a:rPr>
              <a:t> </a:t>
            </a:r>
            <a:r>
              <a:rPr sz="2000" dirty="0">
                <a:solidFill>
                  <a:srgbClr val="EDEDED"/>
                </a:solidFill>
                <a:latin typeface="Arial MT"/>
                <a:cs typeface="Arial MT"/>
              </a:rPr>
              <a:t>with</a:t>
            </a:r>
            <a:r>
              <a:rPr sz="2000" spc="-20" dirty="0">
                <a:solidFill>
                  <a:srgbClr val="EDEDED"/>
                </a:solidFill>
                <a:latin typeface="Arial MT"/>
                <a:cs typeface="Arial MT"/>
              </a:rPr>
              <a:t> </a:t>
            </a:r>
            <a:r>
              <a:rPr sz="2000" spc="-10" dirty="0">
                <a:solidFill>
                  <a:srgbClr val="EDEDED"/>
                </a:solidFill>
                <a:latin typeface="Arial MT"/>
                <a:cs typeface="Arial MT"/>
              </a:rPr>
              <a:t>pressure</a:t>
            </a:r>
            <a:endParaRPr sz="2000">
              <a:latin typeface="Arial MT"/>
              <a:cs typeface="Arial MT"/>
            </a:endParaRPr>
          </a:p>
          <a:p>
            <a:pPr marL="12700" marR="5080" indent="260350">
              <a:lnSpc>
                <a:spcPct val="150000"/>
              </a:lnSpc>
              <a:spcBef>
                <a:spcPts val="5"/>
              </a:spcBef>
            </a:pPr>
            <a:r>
              <a:rPr sz="2000" dirty="0">
                <a:solidFill>
                  <a:srgbClr val="EDEDED"/>
                </a:solidFill>
                <a:latin typeface="Arial MT"/>
                <a:cs typeface="Arial MT"/>
              </a:rPr>
              <a:t>If</a:t>
            </a:r>
            <a:r>
              <a:rPr sz="2000" spc="-35" dirty="0">
                <a:solidFill>
                  <a:srgbClr val="EDEDED"/>
                </a:solidFill>
                <a:latin typeface="Arial MT"/>
                <a:cs typeface="Arial MT"/>
              </a:rPr>
              <a:t> </a:t>
            </a:r>
            <a:r>
              <a:rPr sz="2000" dirty="0">
                <a:solidFill>
                  <a:srgbClr val="EDEDED"/>
                </a:solidFill>
                <a:latin typeface="Arial MT"/>
                <a:cs typeface="Arial MT"/>
              </a:rPr>
              <a:t>the</a:t>
            </a:r>
            <a:r>
              <a:rPr sz="2000" spc="-25" dirty="0">
                <a:solidFill>
                  <a:srgbClr val="EDEDED"/>
                </a:solidFill>
                <a:latin typeface="Arial MT"/>
                <a:cs typeface="Arial MT"/>
              </a:rPr>
              <a:t> </a:t>
            </a:r>
            <a:r>
              <a:rPr sz="2000" dirty="0">
                <a:solidFill>
                  <a:srgbClr val="EDEDED"/>
                </a:solidFill>
                <a:latin typeface="Arial MT"/>
                <a:cs typeface="Arial MT"/>
              </a:rPr>
              <a:t>dermal</a:t>
            </a:r>
            <a:r>
              <a:rPr sz="2000" spc="-25" dirty="0">
                <a:solidFill>
                  <a:srgbClr val="EDEDED"/>
                </a:solidFill>
                <a:latin typeface="Arial MT"/>
                <a:cs typeface="Arial MT"/>
              </a:rPr>
              <a:t> </a:t>
            </a:r>
            <a:r>
              <a:rPr sz="2000" dirty="0">
                <a:solidFill>
                  <a:srgbClr val="EDEDED"/>
                </a:solidFill>
                <a:latin typeface="Arial MT"/>
                <a:cs typeface="Arial MT"/>
              </a:rPr>
              <a:t>appendages</a:t>
            </a:r>
            <a:r>
              <a:rPr sz="2000" spc="-50" dirty="0">
                <a:solidFill>
                  <a:srgbClr val="EDEDED"/>
                </a:solidFill>
                <a:latin typeface="Arial MT"/>
                <a:cs typeface="Arial MT"/>
              </a:rPr>
              <a:t> </a:t>
            </a:r>
            <a:r>
              <a:rPr sz="2000" dirty="0">
                <a:solidFill>
                  <a:srgbClr val="EDEDED"/>
                </a:solidFill>
                <a:latin typeface="Arial MT"/>
                <a:cs typeface="Arial MT"/>
              </a:rPr>
              <a:t>are</a:t>
            </a:r>
            <a:r>
              <a:rPr sz="2000" spc="-20" dirty="0">
                <a:solidFill>
                  <a:srgbClr val="EDEDED"/>
                </a:solidFill>
                <a:latin typeface="Arial MT"/>
                <a:cs typeface="Arial MT"/>
              </a:rPr>
              <a:t> </a:t>
            </a:r>
            <a:r>
              <a:rPr sz="2000" dirty="0">
                <a:solidFill>
                  <a:srgbClr val="EDEDED"/>
                </a:solidFill>
                <a:latin typeface="Arial MT"/>
                <a:cs typeface="Arial MT"/>
              </a:rPr>
              <a:t>intact,</a:t>
            </a:r>
            <a:r>
              <a:rPr sz="2000" spc="-35" dirty="0">
                <a:solidFill>
                  <a:srgbClr val="EDEDED"/>
                </a:solidFill>
                <a:latin typeface="Arial MT"/>
                <a:cs typeface="Arial MT"/>
              </a:rPr>
              <a:t> </a:t>
            </a:r>
            <a:r>
              <a:rPr sz="2000" spc="-20" dirty="0">
                <a:solidFill>
                  <a:srgbClr val="EDEDED"/>
                </a:solidFill>
                <a:latin typeface="Arial MT"/>
                <a:cs typeface="Arial MT"/>
              </a:rPr>
              <a:t>then </a:t>
            </a:r>
            <a:r>
              <a:rPr sz="2000" dirty="0">
                <a:solidFill>
                  <a:srgbClr val="EDEDED"/>
                </a:solidFill>
                <a:latin typeface="Arial MT"/>
                <a:cs typeface="Arial MT"/>
              </a:rPr>
              <a:t>healing</a:t>
            </a:r>
            <a:r>
              <a:rPr sz="2000" spc="-40" dirty="0">
                <a:solidFill>
                  <a:srgbClr val="EDEDED"/>
                </a:solidFill>
                <a:latin typeface="Arial MT"/>
                <a:cs typeface="Arial MT"/>
              </a:rPr>
              <a:t> </a:t>
            </a:r>
            <a:r>
              <a:rPr sz="2000" dirty="0">
                <a:solidFill>
                  <a:srgbClr val="EDEDED"/>
                </a:solidFill>
                <a:latin typeface="Arial MT"/>
                <a:cs typeface="Arial MT"/>
              </a:rPr>
              <a:t>without</a:t>
            </a:r>
            <a:r>
              <a:rPr sz="2000" spc="-40" dirty="0">
                <a:solidFill>
                  <a:srgbClr val="EDEDED"/>
                </a:solidFill>
                <a:latin typeface="Arial MT"/>
                <a:cs typeface="Arial MT"/>
              </a:rPr>
              <a:t> </a:t>
            </a:r>
            <a:r>
              <a:rPr sz="2000" dirty="0">
                <a:solidFill>
                  <a:srgbClr val="EDEDED"/>
                </a:solidFill>
                <a:latin typeface="Arial MT"/>
                <a:cs typeface="Arial MT"/>
              </a:rPr>
              <a:t>skin</a:t>
            </a:r>
            <a:r>
              <a:rPr sz="2000" spc="-35" dirty="0">
                <a:solidFill>
                  <a:srgbClr val="EDEDED"/>
                </a:solidFill>
                <a:latin typeface="Arial MT"/>
                <a:cs typeface="Arial MT"/>
              </a:rPr>
              <a:t> </a:t>
            </a:r>
            <a:r>
              <a:rPr sz="2000" dirty="0">
                <a:solidFill>
                  <a:srgbClr val="EDEDED"/>
                </a:solidFill>
                <a:latin typeface="Arial MT"/>
                <a:cs typeface="Arial MT"/>
              </a:rPr>
              <a:t>grafting</a:t>
            </a:r>
            <a:r>
              <a:rPr sz="2000" spc="-45" dirty="0">
                <a:solidFill>
                  <a:srgbClr val="EDEDED"/>
                </a:solidFill>
                <a:latin typeface="Arial MT"/>
                <a:cs typeface="Arial MT"/>
              </a:rPr>
              <a:t> </a:t>
            </a:r>
            <a:r>
              <a:rPr sz="2000" dirty="0">
                <a:solidFill>
                  <a:srgbClr val="EDEDED"/>
                </a:solidFill>
                <a:latin typeface="Arial MT"/>
                <a:cs typeface="Arial MT"/>
              </a:rPr>
              <a:t>is</a:t>
            </a:r>
            <a:r>
              <a:rPr sz="2000" spc="-20" dirty="0">
                <a:solidFill>
                  <a:srgbClr val="EDEDED"/>
                </a:solidFill>
                <a:latin typeface="Arial MT"/>
                <a:cs typeface="Arial MT"/>
              </a:rPr>
              <a:t> </a:t>
            </a:r>
            <a:r>
              <a:rPr sz="2000" spc="-10" dirty="0">
                <a:solidFill>
                  <a:srgbClr val="EDEDED"/>
                </a:solidFill>
                <a:latin typeface="Arial MT"/>
                <a:cs typeface="Arial MT"/>
              </a:rPr>
              <a:t>possible</a:t>
            </a:r>
            <a:endParaRPr sz="2000">
              <a:latin typeface="Arial MT"/>
              <a:cs typeface="Arial MT"/>
            </a:endParaRPr>
          </a:p>
        </p:txBody>
      </p:sp>
      <p:pic>
        <p:nvPicPr>
          <p:cNvPr id="11" name="object 11"/>
          <p:cNvPicPr/>
          <p:nvPr/>
        </p:nvPicPr>
        <p:blipFill>
          <a:blip r:embed="rId3" cstate="print"/>
          <a:stretch>
            <a:fillRect/>
          </a:stretch>
        </p:blipFill>
        <p:spPr>
          <a:xfrm>
            <a:off x="6441947" y="1424939"/>
            <a:ext cx="5196840" cy="40081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905931A-AC91-44D9-B92B-884869B1FE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4" name="Picture 13">
              <a:extLst>
                <a:ext uri="{FF2B5EF4-FFF2-40B4-BE49-F238E27FC236}">
                  <a16:creationId xmlns:a16="http://schemas.microsoft.com/office/drawing/2014/main" id="{8A1EEA72-A26B-4B81-AD25-363C15B9AA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4E9957B0-2320-4193-B75C-E67F13E79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3E9227BD-4822-4CB5-803B-7EE5D03D50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84310C4E-BB64-4302-AA1B-A6CF24C8481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9" name="Straight Connector 18">
            <a:extLst>
              <a:ext uri="{FF2B5EF4-FFF2-40B4-BE49-F238E27FC236}">
                <a16:creationId xmlns:a16="http://schemas.microsoft.com/office/drawing/2014/main" id="{10961521-1458-435A-A26E-3E9BD28D1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0" name="Rectangle 9">
            <a:extLst>
              <a:ext uri="{FF2B5EF4-FFF2-40B4-BE49-F238E27FC236}">
                <a16:creationId xmlns:a16="http://schemas.microsoft.com/office/drawing/2014/main" id="{16F1A1B1-D72D-4219-AE30-3EDB2FD2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01FE7BE-30C9-47E1-AA23-7FC5DE0C9D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4" name="Picture 23">
              <a:extLst>
                <a:ext uri="{FF2B5EF4-FFF2-40B4-BE49-F238E27FC236}">
                  <a16:creationId xmlns:a16="http://schemas.microsoft.com/office/drawing/2014/main" id="{58256DDC-2B46-4CBD-98CD-4843A1D36C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AB299BC9-AA13-472C-B2CB-8B1A49F1D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6" name="Picture 25">
              <a:extLst>
                <a:ext uri="{FF2B5EF4-FFF2-40B4-BE49-F238E27FC236}">
                  <a16:creationId xmlns:a16="http://schemas.microsoft.com/office/drawing/2014/main" id="{CCEA125A-C8E0-43E9-A034-878F58FA98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7" name="Picture 26">
              <a:extLst>
                <a:ext uri="{FF2B5EF4-FFF2-40B4-BE49-F238E27FC236}">
                  <a16:creationId xmlns:a16="http://schemas.microsoft.com/office/drawing/2014/main" id="{BC268254-A470-41D9-884E-9DE377E94B9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9" name="Straight Connector 28">
            <a:extLst>
              <a:ext uri="{FF2B5EF4-FFF2-40B4-BE49-F238E27FC236}">
                <a16:creationId xmlns:a16="http://schemas.microsoft.com/office/drawing/2014/main" id="{1F510FDE-DE95-4B70-9D1C-7214BFCC34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92391" y="2400639"/>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object 8"/>
          <p:cNvSpPr txBox="1"/>
          <p:nvPr/>
        </p:nvSpPr>
        <p:spPr>
          <a:xfrm>
            <a:off x="1346094" y="1449195"/>
            <a:ext cx="4928615" cy="4622124"/>
          </a:xfrm>
          <a:prstGeom prst="rect">
            <a:avLst/>
          </a:prstGeom>
        </p:spPr>
        <p:txBody>
          <a:bodyPr vert="horz" lIns="91440" tIns="45720" rIns="91440" bIns="45720" rtlCol="0" anchor="t">
            <a:normAutofit/>
          </a:bodyPr>
          <a:lstStyle/>
          <a:p>
            <a:pPr marL="469900" indent="-457200">
              <a:lnSpc>
                <a:spcPct val="90000"/>
              </a:lnSpc>
              <a:spcBef>
                <a:spcPct val="20000"/>
              </a:spcBef>
              <a:spcAft>
                <a:spcPts val="600"/>
              </a:spcAft>
              <a:buClr>
                <a:schemeClr val="accent1"/>
              </a:buClr>
              <a:buSzPct val="115000"/>
              <a:buFont typeface="Arial"/>
              <a:buChar char="•"/>
              <a:tabLst>
                <a:tab pos="469900" algn="l"/>
              </a:tabLst>
            </a:pPr>
            <a:r>
              <a:rPr lang="en-US" sz="1500" b="1" dirty="0">
                <a:solidFill>
                  <a:schemeClr val="tx1">
                    <a:lumMod val="85000"/>
                    <a:lumOff val="15000"/>
                  </a:schemeClr>
                </a:solidFill>
              </a:rPr>
              <a:t>A</a:t>
            </a:r>
            <a:r>
              <a:rPr lang="en-US" sz="1500" b="1" spc="-150" dirty="0">
                <a:solidFill>
                  <a:schemeClr val="tx1">
                    <a:lumMod val="85000"/>
                    <a:lumOff val="15000"/>
                  </a:schemeClr>
                </a:solidFill>
              </a:rPr>
              <a:t> </a:t>
            </a:r>
            <a:r>
              <a:rPr lang="en-US" sz="1500" b="1" dirty="0">
                <a:solidFill>
                  <a:schemeClr val="tx1">
                    <a:lumMod val="85000"/>
                    <a:lumOff val="15000"/>
                  </a:schemeClr>
                </a:solidFill>
              </a:rPr>
              <a:t>burn</a:t>
            </a:r>
            <a:r>
              <a:rPr lang="en-US" sz="1500" b="1" spc="-40" dirty="0">
                <a:solidFill>
                  <a:schemeClr val="tx1">
                    <a:lumMod val="85000"/>
                    <a:lumOff val="15000"/>
                  </a:schemeClr>
                </a:solidFill>
              </a:rPr>
              <a:t> </a:t>
            </a:r>
            <a:r>
              <a:rPr lang="en-US" sz="1500" dirty="0">
                <a:solidFill>
                  <a:schemeClr val="tx1">
                    <a:lumMod val="85000"/>
                    <a:lumOff val="15000"/>
                  </a:schemeClr>
                </a:solidFill>
              </a:rPr>
              <a:t>is</a:t>
            </a:r>
            <a:r>
              <a:rPr lang="en-US" sz="1500" spc="-40" dirty="0">
                <a:solidFill>
                  <a:schemeClr val="tx1">
                    <a:lumMod val="85000"/>
                    <a:lumOff val="15000"/>
                  </a:schemeClr>
                </a:solidFill>
              </a:rPr>
              <a:t> </a:t>
            </a:r>
            <a:r>
              <a:rPr lang="en-US" sz="1500" dirty="0">
                <a:solidFill>
                  <a:schemeClr val="tx1">
                    <a:lumMod val="85000"/>
                    <a:lumOff val="15000"/>
                  </a:schemeClr>
                </a:solidFill>
              </a:rPr>
              <a:t>an</a:t>
            </a:r>
            <a:r>
              <a:rPr lang="en-US" sz="1500" spc="-45" dirty="0">
                <a:solidFill>
                  <a:schemeClr val="tx1">
                    <a:lumMod val="85000"/>
                    <a:lumOff val="15000"/>
                  </a:schemeClr>
                </a:solidFill>
              </a:rPr>
              <a:t> </a:t>
            </a:r>
            <a:r>
              <a:rPr lang="en-US" sz="1500" dirty="0">
                <a:solidFill>
                  <a:schemeClr val="tx1">
                    <a:lumMod val="85000"/>
                    <a:lumOff val="15000"/>
                  </a:schemeClr>
                </a:solidFill>
              </a:rPr>
              <a:t>injury</a:t>
            </a:r>
            <a:r>
              <a:rPr lang="en-US" sz="1500" spc="-30" dirty="0">
                <a:solidFill>
                  <a:schemeClr val="tx1">
                    <a:lumMod val="85000"/>
                    <a:lumOff val="15000"/>
                  </a:schemeClr>
                </a:solidFill>
              </a:rPr>
              <a:t> </a:t>
            </a:r>
            <a:r>
              <a:rPr lang="en-US" sz="1500" dirty="0">
                <a:solidFill>
                  <a:schemeClr val="tx1">
                    <a:lumMod val="85000"/>
                    <a:lumOff val="15000"/>
                  </a:schemeClr>
                </a:solidFill>
              </a:rPr>
              <a:t>to</a:t>
            </a:r>
            <a:r>
              <a:rPr lang="en-US" sz="1500" spc="-65" dirty="0">
                <a:solidFill>
                  <a:schemeClr val="tx1">
                    <a:lumMod val="85000"/>
                    <a:lumOff val="15000"/>
                  </a:schemeClr>
                </a:solidFill>
              </a:rPr>
              <a:t> </a:t>
            </a:r>
            <a:r>
              <a:rPr lang="en-US" sz="1500" dirty="0">
                <a:solidFill>
                  <a:schemeClr val="tx1">
                    <a:lumMod val="85000"/>
                    <a:lumOff val="15000"/>
                  </a:schemeClr>
                </a:solidFill>
              </a:rPr>
              <a:t>the</a:t>
            </a:r>
            <a:r>
              <a:rPr lang="en-US" sz="1500" spc="-40" dirty="0">
                <a:solidFill>
                  <a:schemeClr val="tx1">
                    <a:lumMod val="85000"/>
                    <a:lumOff val="15000"/>
                  </a:schemeClr>
                </a:solidFill>
              </a:rPr>
              <a:t> </a:t>
            </a:r>
            <a:r>
              <a:rPr lang="en-US" sz="1500" dirty="0">
                <a:solidFill>
                  <a:schemeClr val="tx1">
                    <a:lumMod val="85000"/>
                    <a:lumOff val="15000"/>
                  </a:schemeClr>
                </a:solidFill>
              </a:rPr>
              <a:t>skin</a:t>
            </a:r>
            <a:r>
              <a:rPr lang="en-US" sz="1500" spc="-45" dirty="0">
                <a:solidFill>
                  <a:schemeClr val="tx1">
                    <a:lumMod val="85000"/>
                    <a:lumOff val="15000"/>
                  </a:schemeClr>
                </a:solidFill>
              </a:rPr>
              <a:t> </a:t>
            </a:r>
            <a:r>
              <a:rPr lang="en-US" sz="1500" dirty="0">
                <a:solidFill>
                  <a:schemeClr val="tx1">
                    <a:lumMod val="85000"/>
                    <a:lumOff val="15000"/>
                  </a:schemeClr>
                </a:solidFill>
              </a:rPr>
              <a:t>or</a:t>
            </a:r>
            <a:r>
              <a:rPr lang="en-US" sz="1500" spc="-40" dirty="0">
                <a:solidFill>
                  <a:schemeClr val="tx1">
                    <a:lumMod val="85000"/>
                    <a:lumOff val="15000"/>
                  </a:schemeClr>
                </a:solidFill>
              </a:rPr>
              <a:t> </a:t>
            </a:r>
            <a:r>
              <a:rPr lang="en-US" sz="1500" dirty="0">
                <a:solidFill>
                  <a:schemeClr val="tx1">
                    <a:lumMod val="85000"/>
                    <a:lumOff val="15000"/>
                  </a:schemeClr>
                </a:solidFill>
              </a:rPr>
              <a:t>other</a:t>
            </a:r>
            <a:r>
              <a:rPr lang="en-US" sz="1500" spc="-45" dirty="0">
                <a:solidFill>
                  <a:schemeClr val="tx1">
                    <a:lumMod val="85000"/>
                    <a:lumOff val="15000"/>
                  </a:schemeClr>
                </a:solidFill>
              </a:rPr>
              <a:t> </a:t>
            </a:r>
            <a:r>
              <a:rPr lang="en-US" sz="1500" dirty="0">
                <a:solidFill>
                  <a:schemeClr val="tx1">
                    <a:lumMod val="85000"/>
                    <a:lumOff val="15000"/>
                  </a:schemeClr>
                </a:solidFill>
              </a:rPr>
              <a:t>organic</a:t>
            </a:r>
            <a:r>
              <a:rPr lang="en-US" sz="1500" spc="-35" dirty="0">
                <a:solidFill>
                  <a:schemeClr val="tx1">
                    <a:lumMod val="85000"/>
                    <a:lumOff val="15000"/>
                  </a:schemeClr>
                </a:solidFill>
              </a:rPr>
              <a:t> </a:t>
            </a:r>
            <a:r>
              <a:rPr lang="en-US" sz="1500" spc="-10" dirty="0">
                <a:solidFill>
                  <a:schemeClr val="tx1">
                    <a:lumMod val="85000"/>
                    <a:lumOff val="15000"/>
                  </a:schemeClr>
                </a:solidFill>
              </a:rPr>
              <a:t>tissue.</a:t>
            </a:r>
            <a:endParaRPr lang="en-US" sz="1500" dirty="0">
              <a:solidFill>
                <a:schemeClr val="tx1">
                  <a:lumMod val="85000"/>
                  <a:lumOff val="15000"/>
                </a:schemeClr>
              </a:solidFill>
            </a:endParaRPr>
          </a:p>
          <a:p>
            <a:pPr marL="469900" indent="-457200">
              <a:lnSpc>
                <a:spcPct val="90000"/>
              </a:lnSpc>
              <a:spcBef>
                <a:spcPct val="20000"/>
              </a:spcBef>
              <a:spcAft>
                <a:spcPts val="600"/>
              </a:spcAft>
              <a:buClr>
                <a:schemeClr val="accent1"/>
              </a:buClr>
              <a:buSzPct val="115000"/>
              <a:buFont typeface="Arial"/>
              <a:buChar char="•"/>
              <a:tabLst>
                <a:tab pos="469900" algn="l"/>
              </a:tabLst>
            </a:pPr>
            <a:r>
              <a:rPr lang="en-US" sz="1500" b="1" dirty="0">
                <a:solidFill>
                  <a:schemeClr val="tx1">
                    <a:lumMod val="85000"/>
                    <a:lumOff val="15000"/>
                  </a:schemeClr>
                </a:solidFill>
              </a:rPr>
              <a:t>Primarily</a:t>
            </a:r>
            <a:r>
              <a:rPr lang="en-US" sz="1500" b="1" spc="-100" dirty="0">
                <a:solidFill>
                  <a:schemeClr val="tx1">
                    <a:lumMod val="85000"/>
                    <a:lumOff val="15000"/>
                  </a:schemeClr>
                </a:solidFill>
              </a:rPr>
              <a:t> </a:t>
            </a:r>
            <a:r>
              <a:rPr lang="en-US" sz="1500" b="1" dirty="0">
                <a:solidFill>
                  <a:schemeClr val="tx1">
                    <a:lumMod val="85000"/>
                    <a:lumOff val="15000"/>
                  </a:schemeClr>
                </a:solidFill>
              </a:rPr>
              <a:t>caused</a:t>
            </a:r>
            <a:r>
              <a:rPr lang="en-US" sz="1500" b="1" spc="-85" dirty="0">
                <a:solidFill>
                  <a:schemeClr val="tx1">
                    <a:lumMod val="85000"/>
                    <a:lumOff val="15000"/>
                  </a:schemeClr>
                </a:solidFill>
              </a:rPr>
              <a:t> </a:t>
            </a:r>
            <a:r>
              <a:rPr lang="en-US" sz="1500" b="1" dirty="0">
                <a:solidFill>
                  <a:schemeClr val="tx1">
                    <a:lumMod val="85000"/>
                    <a:lumOff val="15000"/>
                  </a:schemeClr>
                </a:solidFill>
              </a:rPr>
              <a:t>by</a:t>
            </a:r>
            <a:r>
              <a:rPr lang="en-US" sz="1500" b="1" spc="-70" dirty="0">
                <a:solidFill>
                  <a:schemeClr val="tx1">
                    <a:lumMod val="85000"/>
                    <a:lumOff val="15000"/>
                  </a:schemeClr>
                </a:solidFill>
              </a:rPr>
              <a:t> </a:t>
            </a:r>
            <a:r>
              <a:rPr lang="en-US" sz="1500" spc="-50" dirty="0">
                <a:solidFill>
                  <a:schemeClr val="tx1">
                    <a:lumMod val="85000"/>
                    <a:lumOff val="15000"/>
                  </a:schemeClr>
                </a:solidFill>
              </a:rPr>
              <a:t>:</a:t>
            </a:r>
            <a:endParaRPr lang="en-US" sz="1500" dirty="0">
              <a:solidFill>
                <a:schemeClr val="tx1">
                  <a:lumMod val="85000"/>
                  <a:lumOff val="15000"/>
                </a:schemeClr>
              </a:solidFill>
            </a:endParaRPr>
          </a:p>
          <a:p>
            <a:pPr>
              <a:lnSpc>
                <a:spcPct val="90000"/>
              </a:lnSpc>
              <a:spcBef>
                <a:spcPct val="20000"/>
              </a:spcBef>
              <a:spcAft>
                <a:spcPts val="600"/>
              </a:spcAft>
              <a:buClr>
                <a:schemeClr val="accent1"/>
              </a:buClr>
              <a:buSzPct val="115000"/>
              <a:buFont typeface="Arial"/>
              <a:buChar char="•"/>
            </a:pPr>
            <a:endParaRPr lang="en-US" sz="1500" dirty="0">
              <a:solidFill>
                <a:schemeClr val="tx1">
                  <a:lumMod val="85000"/>
                  <a:lumOff val="15000"/>
                </a:schemeClr>
              </a:solidFill>
            </a:endParaRPr>
          </a:p>
          <a:p>
            <a:pPr marL="202565" indent="-189865">
              <a:lnSpc>
                <a:spcPct val="90000"/>
              </a:lnSpc>
              <a:spcBef>
                <a:spcPct val="20000"/>
              </a:spcBef>
              <a:spcAft>
                <a:spcPts val="600"/>
              </a:spcAft>
              <a:buClr>
                <a:schemeClr val="accent1"/>
              </a:buClr>
              <a:buSzPct val="115000"/>
              <a:buFont typeface="Arial"/>
              <a:buChar char="•"/>
              <a:tabLst>
                <a:tab pos="202565" algn="l"/>
              </a:tabLst>
            </a:pPr>
            <a:r>
              <a:rPr lang="en-US" sz="1500" spc="-25" dirty="0">
                <a:solidFill>
                  <a:schemeClr val="tx1">
                    <a:lumMod val="85000"/>
                    <a:lumOff val="15000"/>
                  </a:schemeClr>
                </a:solidFill>
              </a:rPr>
              <a:t>Flame—</a:t>
            </a:r>
            <a:r>
              <a:rPr lang="en-US" sz="1500" dirty="0">
                <a:solidFill>
                  <a:schemeClr val="tx1">
                    <a:lumMod val="85000"/>
                    <a:lumOff val="15000"/>
                  </a:schemeClr>
                </a:solidFill>
              </a:rPr>
              <a:t>damage</a:t>
            </a:r>
            <a:r>
              <a:rPr lang="en-US" sz="1500" spc="-60" dirty="0">
                <a:solidFill>
                  <a:schemeClr val="tx1">
                    <a:lumMod val="85000"/>
                    <a:lumOff val="15000"/>
                  </a:schemeClr>
                </a:solidFill>
              </a:rPr>
              <a:t> </a:t>
            </a:r>
            <a:r>
              <a:rPr lang="en-US" sz="1500" dirty="0">
                <a:solidFill>
                  <a:schemeClr val="tx1">
                    <a:lumMod val="85000"/>
                    <a:lumOff val="15000"/>
                  </a:schemeClr>
                </a:solidFill>
              </a:rPr>
              <a:t>from</a:t>
            </a:r>
            <a:r>
              <a:rPr lang="en-US" sz="1500" spc="-75" dirty="0">
                <a:solidFill>
                  <a:schemeClr val="tx1">
                    <a:lumMod val="85000"/>
                    <a:lumOff val="15000"/>
                  </a:schemeClr>
                </a:solidFill>
              </a:rPr>
              <a:t> </a:t>
            </a:r>
            <a:r>
              <a:rPr lang="en-US" sz="1500" spc="-10" dirty="0">
                <a:solidFill>
                  <a:schemeClr val="tx1">
                    <a:lumMod val="85000"/>
                    <a:lumOff val="15000"/>
                  </a:schemeClr>
                </a:solidFill>
              </a:rPr>
              <a:t>superheated</a:t>
            </a:r>
            <a:r>
              <a:rPr lang="en-US" sz="1500" spc="-70" dirty="0">
                <a:solidFill>
                  <a:schemeClr val="tx1">
                    <a:lumMod val="85000"/>
                    <a:lumOff val="15000"/>
                  </a:schemeClr>
                </a:solidFill>
              </a:rPr>
              <a:t> </a:t>
            </a:r>
            <a:r>
              <a:rPr lang="en-US" sz="1500" dirty="0">
                <a:solidFill>
                  <a:schemeClr val="tx1">
                    <a:lumMod val="85000"/>
                    <a:lumOff val="15000"/>
                  </a:schemeClr>
                </a:solidFill>
              </a:rPr>
              <a:t>oxidized</a:t>
            </a:r>
            <a:r>
              <a:rPr lang="en-US" sz="1500" spc="-30" dirty="0">
                <a:solidFill>
                  <a:schemeClr val="tx1">
                    <a:lumMod val="85000"/>
                    <a:lumOff val="15000"/>
                  </a:schemeClr>
                </a:solidFill>
              </a:rPr>
              <a:t> </a:t>
            </a:r>
            <a:r>
              <a:rPr lang="en-US" sz="1500" spc="-25" dirty="0">
                <a:solidFill>
                  <a:schemeClr val="tx1">
                    <a:lumMod val="85000"/>
                    <a:lumOff val="15000"/>
                  </a:schemeClr>
                </a:solidFill>
              </a:rPr>
              <a:t>air</a:t>
            </a:r>
            <a:endParaRPr lang="en-US" sz="1500" dirty="0">
              <a:solidFill>
                <a:schemeClr val="tx1">
                  <a:lumMod val="85000"/>
                  <a:lumOff val="15000"/>
                </a:schemeClr>
              </a:solidFill>
            </a:endParaRPr>
          </a:p>
          <a:p>
            <a:pPr marL="202565" indent="-189865">
              <a:lnSpc>
                <a:spcPct val="90000"/>
              </a:lnSpc>
              <a:spcBef>
                <a:spcPct val="20000"/>
              </a:spcBef>
              <a:spcAft>
                <a:spcPts val="600"/>
              </a:spcAft>
              <a:buClr>
                <a:schemeClr val="accent1"/>
              </a:buClr>
              <a:buSzPct val="115000"/>
              <a:buFont typeface="Arial"/>
              <a:buChar char="•"/>
              <a:tabLst>
                <a:tab pos="202565" algn="l"/>
              </a:tabLst>
            </a:pPr>
            <a:r>
              <a:rPr lang="en-US" sz="1500" spc="-25" dirty="0">
                <a:solidFill>
                  <a:schemeClr val="tx1">
                    <a:lumMod val="85000"/>
                    <a:lumOff val="15000"/>
                  </a:schemeClr>
                </a:solidFill>
              </a:rPr>
              <a:t>Scald—</a:t>
            </a:r>
            <a:r>
              <a:rPr lang="en-US" sz="1500" dirty="0">
                <a:solidFill>
                  <a:schemeClr val="tx1">
                    <a:lumMod val="85000"/>
                    <a:lumOff val="15000"/>
                  </a:schemeClr>
                </a:solidFill>
              </a:rPr>
              <a:t>damage</a:t>
            </a:r>
            <a:r>
              <a:rPr lang="en-US" sz="1500" spc="-10" dirty="0">
                <a:solidFill>
                  <a:schemeClr val="tx1">
                    <a:lumMod val="85000"/>
                    <a:lumOff val="15000"/>
                  </a:schemeClr>
                </a:solidFill>
              </a:rPr>
              <a:t> </a:t>
            </a:r>
            <a:r>
              <a:rPr lang="en-US" sz="1500" dirty="0">
                <a:solidFill>
                  <a:schemeClr val="tx1">
                    <a:lumMod val="85000"/>
                    <a:lumOff val="15000"/>
                  </a:schemeClr>
                </a:solidFill>
              </a:rPr>
              <a:t>from</a:t>
            </a:r>
            <a:r>
              <a:rPr lang="en-US" sz="1500" spc="-55" dirty="0">
                <a:solidFill>
                  <a:schemeClr val="tx1">
                    <a:lumMod val="85000"/>
                    <a:lumOff val="15000"/>
                  </a:schemeClr>
                </a:solidFill>
              </a:rPr>
              <a:t> </a:t>
            </a:r>
            <a:r>
              <a:rPr lang="en-US" sz="1500" dirty="0">
                <a:solidFill>
                  <a:schemeClr val="tx1">
                    <a:lumMod val="85000"/>
                    <a:lumOff val="15000"/>
                  </a:schemeClr>
                </a:solidFill>
              </a:rPr>
              <a:t>contact</a:t>
            </a:r>
            <a:r>
              <a:rPr lang="en-US" sz="1500" spc="-35" dirty="0">
                <a:solidFill>
                  <a:schemeClr val="tx1">
                    <a:lumMod val="85000"/>
                    <a:lumOff val="15000"/>
                  </a:schemeClr>
                </a:solidFill>
              </a:rPr>
              <a:t> </a:t>
            </a:r>
            <a:r>
              <a:rPr lang="en-US" sz="1500" dirty="0">
                <a:solidFill>
                  <a:schemeClr val="tx1">
                    <a:lumMod val="85000"/>
                    <a:lumOff val="15000"/>
                  </a:schemeClr>
                </a:solidFill>
              </a:rPr>
              <a:t>with</a:t>
            </a:r>
            <a:r>
              <a:rPr lang="en-US" sz="1500" spc="-30" dirty="0">
                <a:solidFill>
                  <a:schemeClr val="tx1">
                    <a:lumMod val="85000"/>
                    <a:lumOff val="15000"/>
                  </a:schemeClr>
                </a:solidFill>
              </a:rPr>
              <a:t> </a:t>
            </a:r>
            <a:r>
              <a:rPr lang="en-US" sz="1500" dirty="0">
                <a:solidFill>
                  <a:schemeClr val="tx1">
                    <a:lumMod val="85000"/>
                    <a:lumOff val="15000"/>
                  </a:schemeClr>
                </a:solidFill>
              </a:rPr>
              <a:t>hot</a:t>
            </a:r>
            <a:r>
              <a:rPr lang="en-US" sz="1500" spc="-45" dirty="0">
                <a:solidFill>
                  <a:schemeClr val="tx1">
                    <a:lumMod val="85000"/>
                    <a:lumOff val="15000"/>
                  </a:schemeClr>
                </a:solidFill>
              </a:rPr>
              <a:t> </a:t>
            </a:r>
            <a:r>
              <a:rPr lang="en-US" sz="1500" spc="-10" dirty="0">
                <a:solidFill>
                  <a:schemeClr val="tx1">
                    <a:lumMod val="85000"/>
                    <a:lumOff val="15000"/>
                  </a:schemeClr>
                </a:solidFill>
              </a:rPr>
              <a:t>liquids</a:t>
            </a:r>
            <a:endParaRPr lang="en-US" sz="1500" dirty="0">
              <a:solidFill>
                <a:schemeClr val="tx1">
                  <a:lumMod val="85000"/>
                  <a:lumOff val="15000"/>
                </a:schemeClr>
              </a:solidFill>
            </a:endParaRPr>
          </a:p>
          <a:p>
            <a:pPr marL="202565" indent="-189865">
              <a:lnSpc>
                <a:spcPct val="90000"/>
              </a:lnSpc>
              <a:spcBef>
                <a:spcPct val="20000"/>
              </a:spcBef>
              <a:spcAft>
                <a:spcPts val="600"/>
              </a:spcAft>
              <a:buClr>
                <a:schemeClr val="accent1"/>
              </a:buClr>
              <a:buSzPct val="115000"/>
              <a:buFont typeface="Arial"/>
              <a:buChar char="•"/>
              <a:tabLst>
                <a:tab pos="202565" algn="l"/>
              </a:tabLst>
            </a:pPr>
            <a:r>
              <a:rPr lang="en-US" sz="1500" spc="-10" dirty="0">
                <a:solidFill>
                  <a:schemeClr val="tx1">
                    <a:lumMod val="85000"/>
                    <a:lumOff val="15000"/>
                  </a:schemeClr>
                </a:solidFill>
              </a:rPr>
              <a:t>Contact—</a:t>
            </a:r>
            <a:r>
              <a:rPr lang="en-US" sz="1500" dirty="0">
                <a:solidFill>
                  <a:schemeClr val="tx1">
                    <a:lumMod val="85000"/>
                    <a:lumOff val="15000"/>
                  </a:schemeClr>
                </a:solidFill>
              </a:rPr>
              <a:t>damage</a:t>
            </a:r>
            <a:r>
              <a:rPr lang="en-US" sz="1500" spc="-35" dirty="0">
                <a:solidFill>
                  <a:schemeClr val="tx1">
                    <a:lumMod val="85000"/>
                    <a:lumOff val="15000"/>
                  </a:schemeClr>
                </a:solidFill>
              </a:rPr>
              <a:t> </a:t>
            </a:r>
            <a:r>
              <a:rPr lang="en-US" sz="1500" dirty="0">
                <a:solidFill>
                  <a:schemeClr val="tx1">
                    <a:lumMod val="85000"/>
                    <a:lumOff val="15000"/>
                  </a:schemeClr>
                </a:solidFill>
              </a:rPr>
              <a:t>from</a:t>
            </a:r>
            <a:r>
              <a:rPr lang="en-US" sz="1500" spc="-65" dirty="0">
                <a:solidFill>
                  <a:schemeClr val="tx1">
                    <a:lumMod val="85000"/>
                    <a:lumOff val="15000"/>
                  </a:schemeClr>
                </a:solidFill>
              </a:rPr>
              <a:t> </a:t>
            </a:r>
            <a:r>
              <a:rPr lang="en-US" sz="1500" dirty="0">
                <a:solidFill>
                  <a:schemeClr val="tx1">
                    <a:lumMod val="85000"/>
                    <a:lumOff val="15000"/>
                  </a:schemeClr>
                </a:solidFill>
              </a:rPr>
              <a:t>contact</a:t>
            </a:r>
            <a:r>
              <a:rPr lang="en-US" sz="1500" spc="-45" dirty="0">
                <a:solidFill>
                  <a:schemeClr val="tx1">
                    <a:lumMod val="85000"/>
                    <a:lumOff val="15000"/>
                  </a:schemeClr>
                </a:solidFill>
              </a:rPr>
              <a:t> </a:t>
            </a:r>
            <a:r>
              <a:rPr lang="en-US" sz="1500" dirty="0">
                <a:solidFill>
                  <a:schemeClr val="tx1">
                    <a:lumMod val="85000"/>
                    <a:lumOff val="15000"/>
                  </a:schemeClr>
                </a:solidFill>
              </a:rPr>
              <a:t>with</a:t>
            </a:r>
            <a:r>
              <a:rPr lang="en-US" sz="1500" spc="-45" dirty="0">
                <a:solidFill>
                  <a:schemeClr val="tx1">
                    <a:lumMod val="85000"/>
                    <a:lumOff val="15000"/>
                  </a:schemeClr>
                </a:solidFill>
              </a:rPr>
              <a:t> </a:t>
            </a:r>
            <a:r>
              <a:rPr lang="en-US" sz="1500" dirty="0">
                <a:solidFill>
                  <a:schemeClr val="tx1">
                    <a:lumMod val="85000"/>
                    <a:lumOff val="15000"/>
                  </a:schemeClr>
                </a:solidFill>
              </a:rPr>
              <a:t>hot</a:t>
            </a:r>
            <a:r>
              <a:rPr lang="en-US" sz="1500" spc="-40" dirty="0">
                <a:solidFill>
                  <a:schemeClr val="tx1">
                    <a:lumMod val="85000"/>
                    <a:lumOff val="15000"/>
                  </a:schemeClr>
                </a:solidFill>
              </a:rPr>
              <a:t> </a:t>
            </a:r>
            <a:r>
              <a:rPr lang="en-US" sz="1500" dirty="0">
                <a:solidFill>
                  <a:schemeClr val="tx1">
                    <a:lumMod val="85000"/>
                    <a:lumOff val="15000"/>
                  </a:schemeClr>
                </a:solidFill>
              </a:rPr>
              <a:t>or</a:t>
            </a:r>
            <a:r>
              <a:rPr lang="en-US" sz="1500" spc="-45" dirty="0">
                <a:solidFill>
                  <a:schemeClr val="tx1">
                    <a:lumMod val="85000"/>
                    <a:lumOff val="15000"/>
                  </a:schemeClr>
                </a:solidFill>
              </a:rPr>
              <a:t> </a:t>
            </a:r>
            <a:r>
              <a:rPr lang="en-US" sz="1500" dirty="0">
                <a:solidFill>
                  <a:schemeClr val="tx1">
                    <a:lumMod val="85000"/>
                    <a:lumOff val="15000"/>
                  </a:schemeClr>
                </a:solidFill>
              </a:rPr>
              <a:t>cold</a:t>
            </a:r>
            <a:r>
              <a:rPr lang="en-US" sz="1500" spc="-45" dirty="0">
                <a:solidFill>
                  <a:schemeClr val="tx1">
                    <a:lumMod val="85000"/>
                    <a:lumOff val="15000"/>
                  </a:schemeClr>
                </a:solidFill>
              </a:rPr>
              <a:t> </a:t>
            </a:r>
            <a:r>
              <a:rPr lang="en-US" sz="1500" dirty="0">
                <a:solidFill>
                  <a:schemeClr val="tx1">
                    <a:lumMod val="85000"/>
                    <a:lumOff val="15000"/>
                  </a:schemeClr>
                </a:solidFill>
              </a:rPr>
              <a:t>solid</a:t>
            </a:r>
            <a:r>
              <a:rPr lang="en-US" sz="1500" spc="-25" dirty="0">
                <a:solidFill>
                  <a:schemeClr val="tx1">
                    <a:lumMod val="85000"/>
                    <a:lumOff val="15000"/>
                  </a:schemeClr>
                </a:solidFill>
              </a:rPr>
              <a:t> </a:t>
            </a:r>
            <a:r>
              <a:rPr lang="en-US" sz="1500" spc="-10" dirty="0">
                <a:solidFill>
                  <a:schemeClr val="tx1">
                    <a:lumMod val="85000"/>
                    <a:lumOff val="15000"/>
                  </a:schemeClr>
                </a:solidFill>
              </a:rPr>
              <a:t>materials</a:t>
            </a:r>
            <a:endParaRPr lang="en-US" sz="1500" dirty="0">
              <a:solidFill>
                <a:schemeClr val="tx1">
                  <a:lumMod val="85000"/>
                  <a:lumOff val="15000"/>
                </a:schemeClr>
              </a:solidFill>
            </a:endParaRPr>
          </a:p>
          <a:p>
            <a:pPr marL="201930" indent="-189230">
              <a:lnSpc>
                <a:spcPct val="90000"/>
              </a:lnSpc>
              <a:spcBef>
                <a:spcPct val="20000"/>
              </a:spcBef>
              <a:spcAft>
                <a:spcPts val="600"/>
              </a:spcAft>
              <a:buClr>
                <a:schemeClr val="accent1"/>
              </a:buClr>
              <a:buSzPct val="115000"/>
              <a:buFont typeface="Arial"/>
              <a:buChar char="•"/>
              <a:tabLst>
                <a:tab pos="201930" algn="l"/>
              </a:tabLst>
            </a:pPr>
            <a:r>
              <a:rPr lang="en-US" sz="1500" spc="-25" dirty="0">
                <a:solidFill>
                  <a:schemeClr val="tx1">
                    <a:lumMod val="85000"/>
                    <a:lumOff val="15000"/>
                  </a:schemeClr>
                </a:solidFill>
              </a:rPr>
              <a:t>Chemicals—</a:t>
            </a:r>
            <a:r>
              <a:rPr lang="en-US" sz="1500" dirty="0">
                <a:solidFill>
                  <a:schemeClr val="tx1">
                    <a:lumMod val="85000"/>
                    <a:lumOff val="15000"/>
                  </a:schemeClr>
                </a:solidFill>
              </a:rPr>
              <a:t>contact</a:t>
            </a:r>
            <a:r>
              <a:rPr lang="en-US" sz="1500" spc="-15" dirty="0">
                <a:solidFill>
                  <a:schemeClr val="tx1">
                    <a:lumMod val="85000"/>
                    <a:lumOff val="15000"/>
                  </a:schemeClr>
                </a:solidFill>
              </a:rPr>
              <a:t> </a:t>
            </a:r>
            <a:r>
              <a:rPr lang="en-US" sz="1500" dirty="0">
                <a:solidFill>
                  <a:schemeClr val="tx1">
                    <a:lumMod val="85000"/>
                    <a:lumOff val="15000"/>
                  </a:schemeClr>
                </a:solidFill>
              </a:rPr>
              <a:t>with</a:t>
            </a:r>
            <a:r>
              <a:rPr lang="en-US" sz="1500" spc="-20" dirty="0">
                <a:solidFill>
                  <a:schemeClr val="tx1">
                    <a:lumMod val="85000"/>
                    <a:lumOff val="15000"/>
                  </a:schemeClr>
                </a:solidFill>
              </a:rPr>
              <a:t> </a:t>
            </a:r>
            <a:r>
              <a:rPr lang="en-US" sz="1500" dirty="0">
                <a:solidFill>
                  <a:schemeClr val="tx1">
                    <a:lumMod val="85000"/>
                    <a:lumOff val="15000"/>
                  </a:schemeClr>
                </a:solidFill>
              </a:rPr>
              <a:t>noxious</a:t>
            </a:r>
            <a:r>
              <a:rPr lang="en-US" sz="1500" spc="-20" dirty="0">
                <a:solidFill>
                  <a:schemeClr val="tx1">
                    <a:lumMod val="85000"/>
                    <a:lumOff val="15000"/>
                  </a:schemeClr>
                </a:solidFill>
              </a:rPr>
              <a:t> </a:t>
            </a:r>
            <a:r>
              <a:rPr lang="en-US" sz="1500" spc="-10" dirty="0">
                <a:solidFill>
                  <a:schemeClr val="tx1">
                    <a:lumMod val="85000"/>
                    <a:lumOff val="15000"/>
                  </a:schemeClr>
                </a:solidFill>
              </a:rPr>
              <a:t>chemicals</a:t>
            </a:r>
            <a:endParaRPr lang="en-US" sz="1500" dirty="0">
              <a:solidFill>
                <a:schemeClr val="tx1">
                  <a:lumMod val="85000"/>
                  <a:lumOff val="15000"/>
                </a:schemeClr>
              </a:solidFill>
            </a:endParaRPr>
          </a:p>
          <a:p>
            <a:pPr marL="202565" indent="-189865">
              <a:lnSpc>
                <a:spcPct val="90000"/>
              </a:lnSpc>
              <a:spcBef>
                <a:spcPct val="20000"/>
              </a:spcBef>
              <a:spcAft>
                <a:spcPts val="600"/>
              </a:spcAft>
              <a:buClr>
                <a:schemeClr val="accent1"/>
              </a:buClr>
              <a:buSzPct val="115000"/>
              <a:buFont typeface="Arial"/>
              <a:buChar char="•"/>
              <a:tabLst>
                <a:tab pos="202565" algn="l"/>
              </a:tabLst>
            </a:pPr>
            <a:r>
              <a:rPr lang="en-US" sz="1500" spc="-10" dirty="0">
                <a:solidFill>
                  <a:schemeClr val="tx1">
                    <a:lumMod val="85000"/>
                    <a:lumOff val="15000"/>
                  </a:schemeClr>
                </a:solidFill>
              </a:rPr>
              <a:t>Electricity—</a:t>
            </a:r>
            <a:r>
              <a:rPr lang="en-US" sz="1500" dirty="0">
                <a:solidFill>
                  <a:schemeClr val="tx1">
                    <a:lumMod val="85000"/>
                    <a:lumOff val="15000"/>
                  </a:schemeClr>
                </a:solidFill>
              </a:rPr>
              <a:t>conduction</a:t>
            </a:r>
            <a:r>
              <a:rPr lang="en-US" sz="1500" spc="-50" dirty="0">
                <a:solidFill>
                  <a:schemeClr val="tx1">
                    <a:lumMod val="85000"/>
                    <a:lumOff val="15000"/>
                  </a:schemeClr>
                </a:solidFill>
              </a:rPr>
              <a:t> </a:t>
            </a:r>
            <a:r>
              <a:rPr lang="en-US" sz="1500" dirty="0">
                <a:solidFill>
                  <a:schemeClr val="tx1">
                    <a:lumMod val="85000"/>
                    <a:lumOff val="15000"/>
                  </a:schemeClr>
                </a:solidFill>
              </a:rPr>
              <a:t>of</a:t>
            </a:r>
            <a:r>
              <a:rPr lang="en-US" sz="1500" spc="-75" dirty="0">
                <a:solidFill>
                  <a:schemeClr val="tx1">
                    <a:lumMod val="85000"/>
                    <a:lumOff val="15000"/>
                  </a:schemeClr>
                </a:solidFill>
              </a:rPr>
              <a:t> </a:t>
            </a:r>
            <a:r>
              <a:rPr lang="en-US" sz="1500" dirty="0">
                <a:solidFill>
                  <a:schemeClr val="tx1">
                    <a:lumMod val="85000"/>
                    <a:lumOff val="15000"/>
                  </a:schemeClr>
                </a:solidFill>
              </a:rPr>
              <a:t>electrical</a:t>
            </a:r>
            <a:r>
              <a:rPr lang="en-US" sz="1500" spc="-55" dirty="0">
                <a:solidFill>
                  <a:schemeClr val="tx1">
                    <a:lumMod val="85000"/>
                    <a:lumOff val="15000"/>
                  </a:schemeClr>
                </a:solidFill>
              </a:rPr>
              <a:t> </a:t>
            </a:r>
            <a:r>
              <a:rPr lang="en-US" sz="1500" dirty="0">
                <a:solidFill>
                  <a:schemeClr val="tx1">
                    <a:lumMod val="85000"/>
                    <a:lumOff val="15000"/>
                  </a:schemeClr>
                </a:solidFill>
              </a:rPr>
              <a:t>current</a:t>
            </a:r>
            <a:r>
              <a:rPr lang="en-US" sz="1500" spc="-85" dirty="0">
                <a:solidFill>
                  <a:schemeClr val="tx1">
                    <a:lumMod val="85000"/>
                    <a:lumOff val="15000"/>
                  </a:schemeClr>
                </a:solidFill>
              </a:rPr>
              <a:t> </a:t>
            </a:r>
            <a:r>
              <a:rPr lang="en-US" sz="1500" dirty="0">
                <a:solidFill>
                  <a:schemeClr val="tx1">
                    <a:lumMod val="85000"/>
                    <a:lumOff val="15000"/>
                  </a:schemeClr>
                </a:solidFill>
              </a:rPr>
              <a:t>through</a:t>
            </a:r>
            <a:r>
              <a:rPr lang="en-US" sz="1500" spc="-75" dirty="0">
                <a:solidFill>
                  <a:schemeClr val="tx1">
                    <a:lumMod val="85000"/>
                    <a:lumOff val="15000"/>
                  </a:schemeClr>
                </a:solidFill>
              </a:rPr>
              <a:t> </a:t>
            </a:r>
            <a:r>
              <a:rPr lang="en-US" sz="1500" spc="-10" dirty="0">
                <a:solidFill>
                  <a:schemeClr val="tx1">
                    <a:lumMod val="85000"/>
                    <a:lumOff val="15000"/>
                  </a:schemeClr>
                </a:solidFill>
              </a:rPr>
              <a:t>tissues</a:t>
            </a:r>
            <a:endParaRPr lang="en-US" sz="1500" dirty="0">
              <a:solidFill>
                <a:schemeClr val="tx1">
                  <a:lumMod val="85000"/>
                  <a:lumOff val="15000"/>
                </a:schemeClr>
              </a:solidFill>
            </a:endParaRPr>
          </a:p>
        </p:txBody>
      </p:sp>
      <p:grpSp>
        <p:nvGrpSpPr>
          <p:cNvPr id="2" name="object 2"/>
          <p:cNvGrpSpPr/>
          <p:nvPr/>
        </p:nvGrpSpPr>
        <p:grpSpPr>
          <a:xfrm>
            <a:off x="6341064" y="1253744"/>
            <a:ext cx="2197070" cy="2131227"/>
            <a:chOff x="10412721" y="5131879"/>
            <a:chExt cx="1779905" cy="1726564"/>
          </a:xfrm>
        </p:grpSpPr>
        <p:sp>
          <p:nvSpPr>
            <p:cNvPr id="3" name="object 3"/>
            <p:cNvSpPr/>
            <p:nvPr/>
          </p:nvSpPr>
          <p:spPr>
            <a:xfrm>
              <a:off x="10412721" y="5131879"/>
              <a:ext cx="1779905" cy="1726564"/>
            </a:xfrm>
            <a:custGeom>
              <a:avLst/>
              <a:gdLst/>
              <a:ahLst/>
              <a:cxnLst/>
              <a:rect l="l" t="t" r="r" b="b"/>
              <a:pathLst>
                <a:path w="1779904" h="1726565">
                  <a:moveTo>
                    <a:pt x="1779278" y="0"/>
                  </a:moveTo>
                  <a:lnTo>
                    <a:pt x="0" y="1726120"/>
                  </a:lnTo>
                </a:path>
              </a:pathLst>
            </a:custGeom>
            <a:ln w="19050">
              <a:solidFill>
                <a:srgbClr val="383838"/>
              </a:solidFill>
            </a:ln>
          </p:spPr>
          <p:txBody>
            <a:bodyPr wrap="square" lIns="0" tIns="0" rIns="0" bIns="0" rtlCol="0"/>
            <a:lstStyle/>
            <a:p>
              <a:endParaRPr/>
            </a:p>
          </p:txBody>
        </p:sp>
        <p:sp>
          <p:nvSpPr>
            <p:cNvPr id="4" name="object 4"/>
            <p:cNvSpPr/>
            <p:nvPr/>
          </p:nvSpPr>
          <p:spPr>
            <a:xfrm>
              <a:off x="10550208" y="5265793"/>
              <a:ext cx="1642110" cy="1592580"/>
            </a:xfrm>
            <a:custGeom>
              <a:avLst/>
              <a:gdLst/>
              <a:ahLst/>
              <a:cxnLst/>
              <a:rect l="l" t="t" r="r" b="b"/>
              <a:pathLst>
                <a:path w="1642109" h="1592579">
                  <a:moveTo>
                    <a:pt x="1641790" y="0"/>
                  </a:moveTo>
                  <a:lnTo>
                    <a:pt x="0" y="1592206"/>
                  </a:lnTo>
                  <a:lnTo>
                    <a:pt x="1641790" y="1592206"/>
                  </a:lnTo>
                  <a:lnTo>
                    <a:pt x="1641790" y="0"/>
                  </a:lnTo>
                  <a:close/>
                </a:path>
              </a:pathLst>
            </a:custGeom>
            <a:solidFill>
              <a:srgbClr val="929292"/>
            </a:solidFill>
          </p:spPr>
          <p:txBody>
            <a:bodyPr wrap="square" lIns="0" tIns="0" rIns="0" bIns="0" rtlCol="0"/>
            <a:lstStyle/>
            <a:p>
              <a:endParaRPr/>
            </a:p>
          </p:txBody>
        </p:sp>
      </p:grpSp>
      <p:grpSp>
        <p:nvGrpSpPr>
          <p:cNvPr id="5" name="object 5"/>
          <p:cNvGrpSpPr/>
          <p:nvPr/>
        </p:nvGrpSpPr>
        <p:grpSpPr>
          <a:xfrm>
            <a:off x="6312311" y="3675184"/>
            <a:ext cx="2254703" cy="1802095"/>
            <a:chOff x="0" y="0"/>
            <a:chExt cx="2748915" cy="2197100"/>
          </a:xfrm>
        </p:grpSpPr>
        <p:sp>
          <p:nvSpPr>
            <p:cNvPr id="6" name="object 6"/>
            <p:cNvSpPr/>
            <p:nvPr/>
          </p:nvSpPr>
          <p:spPr>
            <a:xfrm>
              <a:off x="0" y="0"/>
              <a:ext cx="2266315" cy="2197100"/>
            </a:xfrm>
            <a:custGeom>
              <a:avLst/>
              <a:gdLst/>
              <a:ahLst/>
              <a:cxnLst/>
              <a:rect l="l" t="t" r="r" b="b"/>
              <a:pathLst>
                <a:path w="2266315" h="2197100">
                  <a:moveTo>
                    <a:pt x="2265836" y="0"/>
                  </a:moveTo>
                  <a:lnTo>
                    <a:pt x="0" y="0"/>
                  </a:lnTo>
                  <a:lnTo>
                    <a:pt x="0" y="2196645"/>
                  </a:lnTo>
                  <a:lnTo>
                    <a:pt x="2265836" y="0"/>
                  </a:lnTo>
                  <a:close/>
                </a:path>
              </a:pathLst>
            </a:custGeom>
            <a:solidFill>
              <a:srgbClr val="929292"/>
            </a:solidFill>
          </p:spPr>
          <p:txBody>
            <a:bodyPr wrap="square" lIns="0" tIns="0" rIns="0" bIns="0" rtlCol="0"/>
            <a:lstStyle/>
            <a:p>
              <a:endParaRPr/>
            </a:p>
          </p:txBody>
        </p:sp>
        <p:sp>
          <p:nvSpPr>
            <p:cNvPr id="7" name="object 7"/>
            <p:cNvSpPr/>
            <p:nvPr/>
          </p:nvSpPr>
          <p:spPr>
            <a:xfrm>
              <a:off x="0" y="0"/>
              <a:ext cx="2748915" cy="1325245"/>
            </a:xfrm>
            <a:custGeom>
              <a:avLst/>
              <a:gdLst/>
              <a:ahLst/>
              <a:cxnLst/>
              <a:rect l="l" t="t" r="r" b="b"/>
              <a:pathLst>
                <a:path w="2748915" h="1325245">
                  <a:moveTo>
                    <a:pt x="0" y="72427"/>
                  </a:moveTo>
                  <a:lnTo>
                    <a:pt x="1335786" y="1325117"/>
                  </a:lnTo>
                  <a:lnTo>
                    <a:pt x="2748803" y="0"/>
                  </a:lnTo>
                </a:path>
              </a:pathLst>
            </a:custGeom>
            <a:ln w="19050">
              <a:solidFill>
                <a:srgbClr val="383838"/>
              </a:solidFill>
            </a:ln>
          </p:spPr>
          <p:txBody>
            <a:bodyPr wrap="square" lIns="0" tIns="0" rIns="0" bIns="0" rtlCol="0"/>
            <a:lstStyle/>
            <a:p>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5797550" cy="6858000"/>
            <a:chOff x="0" y="0"/>
            <a:chExt cx="5797550" cy="6858000"/>
          </a:xfrm>
        </p:grpSpPr>
        <p:sp>
          <p:nvSpPr>
            <p:cNvPr id="3" name="object 3"/>
            <p:cNvSpPr/>
            <p:nvPr/>
          </p:nvSpPr>
          <p:spPr>
            <a:xfrm>
              <a:off x="0" y="0"/>
              <a:ext cx="5797550" cy="6858000"/>
            </a:xfrm>
            <a:custGeom>
              <a:avLst/>
              <a:gdLst/>
              <a:ahLst/>
              <a:cxnLst/>
              <a:rect l="l" t="t" r="r" b="b"/>
              <a:pathLst>
                <a:path w="5797550" h="6858000">
                  <a:moveTo>
                    <a:pt x="5797296" y="0"/>
                  </a:moveTo>
                  <a:lnTo>
                    <a:pt x="0" y="0"/>
                  </a:lnTo>
                  <a:lnTo>
                    <a:pt x="0" y="6858000"/>
                  </a:lnTo>
                  <a:lnTo>
                    <a:pt x="5797296" y="6858000"/>
                  </a:lnTo>
                  <a:lnTo>
                    <a:pt x="5797296" y="0"/>
                  </a:lnTo>
                  <a:close/>
                </a:path>
              </a:pathLst>
            </a:custGeom>
            <a:solidFill>
              <a:srgbClr val="383838"/>
            </a:solidFill>
          </p:spPr>
          <p:txBody>
            <a:bodyPr wrap="square" lIns="0" tIns="0" rIns="0" bIns="0" rtlCol="0"/>
            <a:lstStyle/>
            <a:p>
              <a:endParaRPr/>
            </a:p>
          </p:txBody>
        </p:sp>
        <p:pic>
          <p:nvPicPr>
            <p:cNvPr id="4" name="object 4"/>
            <p:cNvPicPr/>
            <p:nvPr/>
          </p:nvPicPr>
          <p:blipFill>
            <a:blip r:embed="rId2" cstate="print"/>
            <a:stretch>
              <a:fillRect/>
            </a:stretch>
          </p:blipFill>
          <p:spPr>
            <a:xfrm>
              <a:off x="143255" y="1612391"/>
              <a:ext cx="5385816" cy="3822191"/>
            </a:xfrm>
            <a:prstGeom prst="rect">
              <a:avLst/>
            </a:prstGeom>
          </p:spPr>
        </p:pic>
      </p:grpSp>
      <p:sp>
        <p:nvSpPr>
          <p:cNvPr id="5" name="object 5"/>
          <p:cNvSpPr txBox="1">
            <a:spLocks noGrp="1"/>
          </p:cNvSpPr>
          <p:nvPr>
            <p:ph type="title"/>
          </p:nvPr>
        </p:nvSpPr>
        <p:spPr>
          <a:xfrm>
            <a:off x="7445756" y="885956"/>
            <a:ext cx="3396615" cy="1007110"/>
          </a:xfrm>
          <a:prstGeom prst="rect">
            <a:avLst/>
          </a:prstGeom>
        </p:spPr>
        <p:txBody>
          <a:bodyPr vert="horz" wrap="square" lIns="0" tIns="12065" rIns="0" bIns="0" rtlCol="0">
            <a:spAutoFit/>
          </a:bodyPr>
          <a:lstStyle/>
          <a:p>
            <a:pPr marL="1201420" marR="5080" indent="-1189355">
              <a:lnSpc>
                <a:spcPct val="114999"/>
              </a:lnSpc>
              <a:spcBef>
                <a:spcPts val="95"/>
              </a:spcBef>
            </a:pPr>
            <a:r>
              <a:rPr sz="2800" u="sng" spc="-20" dirty="0">
                <a:uFill>
                  <a:solidFill>
                    <a:srgbClr val="383838"/>
                  </a:solidFill>
                </a:uFill>
              </a:rPr>
              <a:t>Partial-</a:t>
            </a:r>
            <a:r>
              <a:rPr sz="2800" u="sng" dirty="0">
                <a:uFill>
                  <a:solidFill>
                    <a:srgbClr val="383838"/>
                  </a:solidFill>
                </a:uFill>
              </a:rPr>
              <a:t>thickness</a:t>
            </a:r>
            <a:r>
              <a:rPr sz="2800" u="sng" spc="10" dirty="0">
                <a:uFill>
                  <a:solidFill>
                    <a:srgbClr val="383838"/>
                  </a:solidFill>
                </a:uFill>
              </a:rPr>
              <a:t> </a:t>
            </a:r>
            <a:r>
              <a:rPr sz="2800" u="sng" spc="-10" dirty="0">
                <a:uFill>
                  <a:solidFill>
                    <a:srgbClr val="383838"/>
                  </a:solidFill>
                </a:uFill>
              </a:rPr>
              <a:t>burns</a:t>
            </a:r>
            <a:r>
              <a:rPr sz="2800" spc="-10" dirty="0"/>
              <a:t> </a:t>
            </a:r>
            <a:r>
              <a:rPr sz="2800" u="sng" spc="-10" dirty="0">
                <a:uFill>
                  <a:solidFill>
                    <a:srgbClr val="383838"/>
                  </a:solidFill>
                </a:uFill>
              </a:rPr>
              <a:t>(Deep)</a:t>
            </a:r>
            <a:endParaRPr sz="2800"/>
          </a:p>
        </p:txBody>
      </p:sp>
      <p:sp>
        <p:nvSpPr>
          <p:cNvPr id="6" name="object 6"/>
          <p:cNvSpPr txBox="1"/>
          <p:nvPr/>
        </p:nvSpPr>
        <p:spPr>
          <a:xfrm>
            <a:off x="6175628" y="2227786"/>
            <a:ext cx="4252595" cy="2769235"/>
          </a:xfrm>
          <a:prstGeom prst="rect">
            <a:avLst/>
          </a:prstGeom>
        </p:spPr>
        <p:txBody>
          <a:bodyPr vert="horz" wrap="square" lIns="0" tIns="164465" rIns="0" bIns="0" rtlCol="0">
            <a:spAutoFit/>
          </a:bodyPr>
          <a:lstStyle/>
          <a:p>
            <a:pPr marL="354965" indent="-342265">
              <a:lnSpc>
                <a:spcPct val="100000"/>
              </a:lnSpc>
              <a:spcBef>
                <a:spcPts val="1295"/>
              </a:spcBef>
              <a:buFont typeface="Wingdings"/>
              <a:buChar char=""/>
              <a:tabLst>
                <a:tab pos="354965" algn="l"/>
              </a:tabLst>
            </a:pPr>
            <a:r>
              <a:rPr sz="2000" dirty="0">
                <a:solidFill>
                  <a:srgbClr val="383838"/>
                </a:solidFill>
                <a:latin typeface="Arial MT"/>
                <a:cs typeface="Arial MT"/>
              </a:rPr>
              <a:t>Reticular</a:t>
            </a:r>
            <a:r>
              <a:rPr sz="2000" spc="-50" dirty="0">
                <a:solidFill>
                  <a:srgbClr val="383838"/>
                </a:solidFill>
                <a:latin typeface="Arial MT"/>
                <a:cs typeface="Arial MT"/>
              </a:rPr>
              <a:t> </a:t>
            </a:r>
            <a:r>
              <a:rPr sz="2000" dirty="0">
                <a:solidFill>
                  <a:srgbClr val="383838"/>
                </a:solidFill>
                <a:latin typeface="Arial MT"/>
                <a:cs typeface="Arial MT"/>
              </a:rPr>
              <a:t>dermis</a:t>
            </a:r>
            <a:r>
              <a:rPr sz="2000" spc="-50" dirty="0">
                <a:solidFill>
                  <a:srgbClr val="383838"/>
                </a:solidFill>
                <a:latin typeface="Arial MT"/>
                <a:cs typeface="Arial MT"/>
              </a:rPr>
              <a:t> </a:t>
            </a:r>
            <a:r>
              <a:rPr sz="2000" dirty="0">
                <a:solidFill>
                  <a:srgbClr val="383838"/>
                </a:solidFill>
                <a:latin typeface="Arial MT"/>
                <a:cs typeface="Arial MT"/>
              </a:rPr>
              <a:t>involved</a:t>
            </a:r>
            <a:r>
              <a:rPr sz="2000" spc="-25" dirty="0">
                <a:solidFill>
                  <a:srgbClr val="383838"/>
                </a:solidFill>
                <a:latin typeface="Arial MT"/>
                <a:cs typeface="Arial MT"/>
              </a:rPr>
              <a:t> </a:t>
            </a:r>
            <a:r>
              <a:rPr sz="2000" dirty="0">
                <a:solidFill>
                  <a:srgbClr val="383838"/>
                </a:solidFill>
                <a:latin typeface="Arial MT"/>
                <a:cs typeface="Arial MT"/>
              </a:rPr>
              <a:t>with</a:t>
            </a:r>
            <a:r>
              <a:rPr sz="2000" spc="-30" dirty="0">
                <a:solidFill>
                  <a:srgbClr val="383838"/>
                </a:solidFill>
                <a:latin typeface="Arial MT"/>
                <a:cs typeface="Arial MT"/>
              </a:rPr>
              <a:t> </a:t>
            </a:r>
            <a:r>
              <a:rPr sz="2000" spc="-20" dirty="0">
                <a:solidFill>
                  <a:srgbClr val="383838"/>
                </a:solidFill>
                <a:latin typeface="Arial MT"/>
                <a:cs typeface="Arial MT"/>
              </a:rPr>
              <a:t>skin</a:t>
            </a:r>
            <a:endParaRPr sz="2000">
              <a:latin typeface="Arial MT"/>
              <a:cs typeface="Arial MT"/>
            </a:endParaRPr>
          </a:p>
          <a:p>
            <a:pPr marL="355600">
              <a:lnSpc>
                <a:spcPct val="100000"/>
              </a:lnSpc>
              <a:spcBef>
                <a:spcPts val="1200"/>
              </a:spcBef>
            </a:pPr>
            <a:r>
              <a:rPr sz="2000" spc="-10" dirty="0">
                <a:solidFill>
                  <a:srgbClr val="383838"/>
                </a:solidFill>
                <a:latin typeface="Arial MT"/>
                <a:cs typeface="Arial MT"/>
              </a:rPr>
              <a:t>appendages</a:t>
            </a:r>
            <a:endParaRPr sz="2000">
              <a:latin typeface="Arial MT"/>
              <a:cs typeface="Arial MT"/>
            </a:endParaRPr>
          </a:p>
          <a:p>
            <a:pPr marL="354965" indent="-342265">
              <a:lnSpc>
                <a:spcPct val="100000"/>
              </a:lnSpc>
              <a:spcBef>
                <a:spcPts val="1200"/>
              </a:spcBef>
              <a:buFont typeface="Wingdings"/>
              <a:buChar char=""/>
              <a:tabLst>
                <a:tab pos="354965" algn="l"/>
              </a:tabLst>
            </a:pPr>
            <a:r>
              <a:rPr sz="2000" dirty="0">
                <a:solidFill>
                  <a:srgbClr val="383838"/>
                </a:solidFill>
                <a:latin typeface="Arial MT"/>
                <a:cs typeface="Arial MT"/>
              </a:rPr>
              <a:t>No</a:t>
            </a:r>
            <a:r>
              <a:rPr sz="2000" spc="-55" dirty="0">
                <a:solidFill>
                  <a:srgbClr val="383838"/>
                </a:solidFill>
                <a:latin typeface="Arial MT"/>
                <a:cs typeface="Arial MT"/>
              </a:rPr>
              <a:t> </a:t>
            </a:r>
            <a:r>
              <a:rPr sz="2000" dirty="0">
                <a:solidFill>
                  <a:srgbClr val="383838"/>
                </a:solidFill>
                <a:latin typeface="Arial MT"/>
                <a:cs typeface="Arial MT"/>
              </a:rPr>
              <a:t>capillary</a:t>
            </a:r>
            <a:r>
              <a:rPr sz="2000" spc="-40" dirty="0">
                <a:solidFill>
                  <a:srgbClr val="383838"/>
                </a:solidFill>
                <a:latin typeface="Arial MT"/>
                <a:cs typeface="Arial MT"/>
              </a:rPr>
              <a:t> </a:t>
            </a:r>
            <a:r>
              <a:rPr sz="2000" spc="-10" dirty="0">
                <a:solidFill>
                  <a:srgbClr val="383838"/>
                </a:solidFill>
                <a:latin typeface="Arial MT"/>
                <a:cs typeface="Arial MT"/>
              </a:rPr>
              <a:t>refill</a:t>
            </a:r>
            <a:endParaRPr sz="2000">
              <a:latin typeface="Arial MT"/>
              <a:cs typeface="Arial MT"/>
            </a:endParaRPr>
          </a:p>
          <a:p>
            <a:pPr marL="354965" indent="-342265">
              <a:lnSpc>
                <a:spcPct val="100000"/>
              </a:lnSpc>
              <a:spcBef>
                <a:spcPts val="1200"/>
              </a:spcBef>
              <a:buFont typeface="Wingdings"/>
              <a:buChar char=""/>
              <a:tabLst>
                <a:tab pos="354965" algn="l"/>
              </a:tabLst>
            </a:pPr>
            <a:r>
              <a:rPr sz="2000" spc="-10" dirty="0">
                <a:solidFill>
                  <a:srgbClr val="383838"/>
                </a:solidFill>
                <a:latin typeface="Arial MT"/>
                <a:cs typeface="Arial MT"/>
              </a:rPr>
              <a:t>White</a:t>
            </a:r>
            <a:endParaRPr sz="2000">
              <a:latin typeface="Arial MT"/>
              <a:cs typeface="Arial MT"/>
            </a:endParaRPr>
          </a:p>
          <a:p>
            <a:pPr marL="354965" indent="-342265">
              <a:lnSpc>
                <a:spcPct val="100000"/>
              </a:lnSpc>
              <a:spcBef>
                <a:spcPts val="1200"/>
              </a:spcBef>
              <a:buFont typeface="Wingdings"/>
              <a:buChar char=""/>
              <a:tabLst>
                <a:tab pos="354965" algn="l"/>
              </a:tabLst>
            </a:pPr>
            <a:r>
              <a:rPr sz="2000" dirty="0">
                <a:solidFill>
                  <a:srgbClr val="383838"/>
                </a:solidFill>
                <a:latin typeface="Arial MT"/>
                <a:cs typeface="Arial MT"/>
              </a:rPr>
              <a:t>Decreased</a:t>
            </a:r>
            <a:r>
              <a:rPr sz="2000" spc="-50" dirty="0">
                <a:solidFill>
                  <a:srgbClr val="383838"/>
                </a:solidFill>
                <a:latin typeface="Arial MT"/>
                <a:cs typeface="Arial MT"/>
              </a:rPr>
              <a:t> </a:t>
            </a:r>
            <a:r>
              <a:rPr sz="2000" spc="-10" dirty="0">
                <a:solidFill>
                  <a:srgbClr val="383838"/>
                </a:solidFill>
                <a:latin typeface="Arial MT"/>
                <a:cs typeface="Arial MT"/>
              </a:rPr>
              <a:t>sensation</a:t>
            </a:r>
            <a:endParaRPr sz="2000">
              <a:latin typeface="Arial MT"/>
              <a:cs typeface="Arial MT"/>
            </a:endParaRPr>
          </a:p>
          <a:p>
            <a:pPr marL="354965" indent="-342265">
              <a:lnSpc>
                <a:spcPct val="100000"/>
              </a:lnSpc>
              <a:spcBef>
                <a:spcPts val="1205"/>
              </a:spcBef>
              <a:buFont typeface="Wingdings"/>
              <a:buChar char=""/>
              <a:tabLst>
                <a:tab pos="354965" algn="l"/>
              </a:tabLst>
            </a:pPr>
            <a:r>
              <a:rPr sz="2000" dirty="0">
                <a:solidFill>
                  <a:srgbClr val="383838"/>
                </a:solidFill>
                <a:latin typeface="Arial MT"/>
                <a:cs typeface="Arial MT"/>
              </a:rPr>
              <a:t>Blisters</a:t>
            </a:r>
            <a:r>
              <a:rPr sz="2000" spc="-55" dirty="0">
                <a:solidFill>
                  <a:srgbClr val="383838"/>
                </a:solidFill>
                <a:latin typeface="Arial MT"/>
                <a:cs typeface="Arial MT"/>
              </a:rPr>
              <a:t> </a:t>
            </a:r>
            <a:r>
              <a:rPr sz="2000" spc="-10" dirty="0">
                <a:solidFill>
                  <a:srgbClr val="383838"/>
                </a:solidFill>
                <a:latin typeface="Arial MT"/>
                <a:cs typeface="Arial MT"/>
              </a:rPr>
              <a:t>present</a:t>
            </a:r>
            <a:endParaRPr sz="2000">
              <a:latin typeface="Arial MT"/>
              <a:cs typeface="Arial M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403196" y="5122354"/>
            <a:ext cx="1798955" cy="1745614"/>
            <a:chOff x="10403196" y="5122354"/>
            <a:chExt cx="1798955" cy="1745614"/>
          </a:xfrm>
        </p:grpSpPr>
        <p:sp>
          <p:nvSpPr>
            <p:cNvPr id="3" name="object 3"/>
            <p:cNvSpPr/>
            <p:nvPr/>
          </p:nvSpPr>
          <p:spPr>
            <a:xfrm>
              <a:off x="10412721" y="5131879"/>
              <a:ext cx="1779905" cy="1726564"/>
            </a:xfrm>
            <a:custGeom>
              <a:avLst/>
              <a:gdLst/>
              <a:ahLst/>
              <a:cxnLst/>
              <a:rect l="l" t="t" r="r" b="b"/>
              <a:pathLst>
                <a:path w="1779904" h="1726565">
                  <a:moveTo>
                    <a:pt x="1779278" y="0"/>
                  </a:moveTo>
                  <a:lnTo>
                    <a:pt x="0" y="1726120"/>
                  </a:lnTo>
                </a:path>
              </a:pathLst>
            </a:custGeom>
            <a:ln w="19050">
              <a:solidFill>
                <a:srgbClr val="383838"/>
              </a:solidFill>
            </a:ln>
          </p:spPr>
          <p:txBody>
            <a:bodyPr wrap="square" lIns="0" tIns="0" rIns="0" bIns="0" rtlCol="0"/>
            <a:lstStyle/>
            <a:p>
              <a:endParaRPr/>
            </a:p>
          </p:txBody>
        </p:sp>
        <p:sp>
          <p:nvSpPr>
            <p:cNvPr id="4" name="object 4"/>
            <p:cNvSpPr/>
            <p:nvPr/>
          </p:nvSpPr>
          <p:spPr>
            <a:xfrm>
              <a:off x="10550208" y="5265793"/>
              <a:ext cx="1642110" cy="1592580"/>
            </a:xfrm>
            <a:custGeom>
              <a:avLst/>
              <a:gdLst/>
              <a:ahLst/>
              <a:cxnLst/>
              <a:rect l="l" t="t" r="r" b="b"/>
              <a:pathLst>
                <a:path w="1642109" h="1592579">
                  <a:moveTo>
                    <a:pt x="1641790" y="0"/>
                  </a:moveTo>
                  <a:lnTo>
                    <a:pt x="0" y="1592206"/>
                  </a:lnTo>
                  <a:lnTo>
                    <a:pt x="1641790" y="1592206"/>
                  </a:lnTo>
                  <a:lnTo>
                    <a:pt x="1641790" y="0"/>
                  </a:lnTo>
                  <a:close/>
                </a:path>
              </a:pathLst>
            </a:custGeom>
            <a:solidFill>
              <a:srgbClr val="929292"/>
            </a:solidFill>
          </p:spPr>
          <p:txBody>
            <a:bodyPr wrap="square" lIns="0" tIns="0" rIns="0" bIns="0" rtlCol="0"/>
            <a:lstStyle/>
            <a:p>
              <a:endParaRPr/>
            </a:p>
          </p:txBody>
        </p:sp>
      </p:grpSp>
      <p:grpSp>
        <p:nvGrpSpPr>
          <p:cNvPr id="5" name="object 5"/>
          <p:cNvGrpSpPr/>
          <p:nvPr/>
        </p:nvGrpSpPr>
        <p:grpSpPr>
          <a:xfrm>
            <a:off x="-9525" y="-9525"/>
            <a:ext cx="2767965" cy="2206625"/>
            <a:chOff x="-9525" y="-9525"/>
            <a:chExt cx="2767965" cy="2206625"/>
          </a:xfrm>
        </p:grpSpPr>
        <p:sp>
          <p:nvSpPr>
            <p:cNvPr id="6" name="object 6"/>
            <p:cNvSpPr/>
            <p:nvPr/>
          </p:nvSpPr>
          <p:spPr>
            <a:xfrm>
              <a:off x="0" y="0"/>
              <a:ext cx="2266315" cy="2197100"/>
            </a:xfrm>
            <a:custGeom>
              <a:avLst/>
              <a:gdLst/>
              <a:ahLst/>
              <a:cxnLst/>
              <a:rect l="l" t="t" r="r" b="b"/>
              <a:pathLst>
                <a:path w="2266315" h="2197100">
                  <a:moveTo>
                    <a:pt x="2265836" y="0"/>
                  </a:moveTo>
                  <a:lnTo>
                    <a:pt x="0" y="0"/>
                  </a:lnTo>
                  <a:lnTo>
                    <a:pt x="0" y="2196645"/>
                  </a:lnTo>
                  <a:lnTo>
                    <a:pt x="2265836" y="0"/>
                  </a:lnTo>
                  <a:close/>
                </a:path>
              </a:pathLst>
            </a:custGeom>
            <a:solidFill>
              <a:srgbClr val="929292"/>
            </a:solidFill>
          </p:spPr>
          <p:txBody>
            <a:bodyPr wrap="square" lIns="0" tIns="0" rIns="0" bIns="0" rtlCol="0"/>
            <a:lstStyle/>
            <a:p>
              <a:endParaRPr/>
            </a:p>
          </p:txBody>
        </p:sp>
        <p:sp>
          <p:nvSpPr>
            <p:cNvPr id="7" name="object 7"/>
            <p:cNvSpPr/>
            <p:nvPr/>
          </p:nvSpPr>
          <p:spPr>
            <a:xfrm>
              <a:off x="0" y="0"/>
              <a:ext cx="2748915" cy="1325245"/>
            </a:xfrm>
            <a:custGeom>
              <a:avLst/>
              <a:gdLst/>
              <a:ahLst/>
              <a:cxnLst/>
              <a:rect l="l" t="t" r="r" b="b"/>
              <a:pathLst>
                <a:path w="2748915" h="1325245">
                  <a:moveTo>
                    <a:pt x="0" y="72427"/>
                  </a:moveTo>
                  <a:lnTo>
                    <a:pt x="1335786" y="1325117"/>
                  </a:lnTo>
                  <a:lnTo>
                    <a:pt x="2748803" y="0"/>
                  </a:lnTo>
                </a:path>
              </a:pathLst>
            </a:custGeom>
            <a:ln w="19050">
              <a:solidFill>
                <a:srgbClr val="383838"/>
              </a:solidFill>
            </a:ln>
          </p:spPr>
          <p:txBody>
            <a:bodyPr wrap="square" lIns="0" tIns="0" rIns="0" bIns="0" rtlCol="0"/>
            <a:lstStyle/>
            <a:p>
              <a:endParaRPr/>
            </a:p>
          </p:txBody>
        </p:sp>
      </p:grpSp>
      <p:sp>
        <p:nvSpPr>
          <p:cNvPr id="8" name="object 8"/>
          <p:cNvSpPr txBox="1"/>
          <p:nvPr/>
        </p:nvSpPr>
        <p:spPr>
          <a:xfrm>
            <a:off x="445414" y="1967560"/>
            <a:ext cx="6605905" cy="4416425"/>
          </a:xfrm>
          <a:prstGeom prst="rect">
            <a:avLst/>
          </a:prstGeom>
        </p:spPr>
        <p:txBody>
          <a:bodyPr vert="horz" wrap="square" lIns="0" tIns="13335" rIns="0" bIns="0" rtlCol="0">
            <a:spAutoFit/>
          </a:bodyPr>
          <a:lstStyle/>
          <a:p>
            <a:pPr marL="355600" indent="-342900">
              <a:lnSpc>
                <a:spcPct val="100000"/>
              </a:lnSpc>
              <a:spcBef>
                <a:spcPts val="105"/>
              </a:spcBef>
              <a:buClr>
                <a:srgbClr val="383838"/>
              </a:buClr>
              <a:buFont typeface="Arial MT"/>
              <a:buChar char="•"/>
              <a:tabLst>
                <a:tab pos="355600" algn="l"/>
              </a:tabLst>
            </a:pPr>
            <a:r>
              <a:rPr sz="2000" dirty="0">
                <a:solidFill>
                  <a:srgbClr val="383838"/>
                </a:solidFill>
                <a:latin typeface="Arial MT"/>
                <a:cs typeface="Arial MT"/>
              </a:rPr>
              <a:t>Result</a:t>
            </a:r>
            <a:r>
              <a:rPr sz="2000" spc="-40" dirty="0">
                <a:solidFill>
                  <a:srgbClr val="383838"/>
                </a:solidFill>
                <a:latin typeface="Arial MT"/>
                <a:cs typeface="Arial MT"/>
              </a:rPr>
              <a:t> </a:t>
            </a:r>
            <a:r>
              <a:rPr sz="2000" dirty="0">
                <a:solidFill>
                  <a:srgbClr val="383838"/>
                </a:solidFill>
                <a:latin typeface="Arial MT"/>
                <a:cs typeface="Arial MT"/>
              </a:rPr>
              <a:t>in</a:t>
            </a:r>
            <a:r>
              <a:rPr sz="2000" spc="-20" dirty="0">
                <a:solidFill>
                  <a:srgbClr val="383838"/>
                </a:solidFill>
                <a:latin typeface="Arial MT"/>
                <a:cs typeface="Arial MT"/>
              </a:rPr>
              <a:t> </a:t>
            </a:r>
            <a:r>
              <a:rPr sz="2000" dirty="0">
                <a:solidFill>
                  <a:srgbClr val="383838"/>
                </a:solidFill>
                <a:latin typeface="Arial MT"/>
                <a:cs typeface="Arial MT"/>
              </a:rPr>
              <a:t>destruction</a:t>
            </a:r>
            <a:r>
              <a:rPr sz="2000" spc="-60" dirty="0">
                <a:solidFill>
                  <a:srgbClr val="383838"/>
                </a:solidFill>
                <a:latin typeface="Arial MT"/>
                <a:cs typeface="Arial MT"/>
              </a:rPr>
              <a:t> </a:t>
            </a:r>
            <a:r>
              <a:rPr sz="2000" dirty="0">
                <a:solidFill>
                  <a:srgbClr val="383838"/>
                </a:solidFill>
                <a:latin typeface="Arial MT"/>
                <a:cs typeface="Arial MT"/>
              </a:rPr>
              <a:t>of</a:t>
            </a:r>
            <a:r>
              <a:rPr sz="2000" spc="-20" dirty="0">
                <a:solidFill>
                  <a:srgbClr val="383838"/>
                </a:solidFill>
                <a:latin typeface="Arial MT"/>
                <a:cs typeface="Arial MT"/>
              </a:rPr>
              <a:t> </a:t>
            </a:r>
            <a:r>
              <a:rPr sz="2000" dirty="0">
                <a:solidFill>
                  <a:srgbClr val="383838"/>
                </a:solidFill>
                <a:latin typeface="Arial MT"/>
                <a:cs typeface="Arial MT"/>
              </a:rPr>
              <a:t>the</a:t>
            </a:r>
            <a:r>
              <a:rPr sz="2000" spc="-40" dirty="0">
                <a:solidFill>
                  <a:srgbClr val="383838"/>
                </a:solidFill>
                <a:latin typeface="Arial MT"/>
                <a:cs typeface="Arial MT"/>
              </a:rPr>
              <a:t> </a:t>
            </a:r>
            <a:r>
              <a:rPr sz="2000" dirty="0">
                <a:solidFill>
                  <a:srgbClr val="383838"/>
                </a:solidFill>
                <a:latin typeface="Arial MT"/>
                <a:cs typeface="Arial MT"/>
              </a:rPr>
              <a:t>epidermal</a:t>
            </a:r>
            <a:r>
              <a:rPr sz="2000" spc="-45" dirty="0">
                <a:solidFill>
                  <a:srgbClr val="383838"/>
                </a:solidFill>
                <a:latin typeface="Arial MT"/>
                <a:cs typeface="Arial MT"/>
              </a:rPr>
              <a:t> </a:t>
            </a:r>
            <a:r>
              <a:rPr sz="2000" dirty="0">
                <a:solidFill>
                  <a:srgbClr val="383838"/>
                </a:solidFill>
                <a:latin typeface="Arial MT"/>
                <a:cs typeface="Arial MT"/>
              </a:rPr>
              <a:t>and</a:t>
            </a:r>
            <a:r>
              <a:rPr sz="2000" spc="-30" dirty="0">
                <a:solidFill>
                  <a:srgbClr val="383838"/>
                </a:solidFill>
                <a:latin typeface="Arial MT"/>
                <a:cs typeface="Arial MT"/>
              </a:rPr>
              <a:t> </a:t>
            </a:r>
            <a:r>
              <a:rPr sz="2000" spc="-10" dirty="0">
                <a:solidFill>
                  <a:srgbClr val="383838"/>
                </a:solidFill>
                <a:latin typeface="Arial MT"/>
                <a:cs typeface="Arial MT"/>
              </a:rPr>
              <a:t>dermal</a:t>
            </a:r>
            <a:endParaRPr sz="2000" dirty="0">
              <a:latin typeface="Arial MT"/>
              <a:cs typeface="Arial MT"/>
            </a:endParaRPr>
          </a:p>
          <a:p>
            <a:pPr marL="355600" marR="512445">
              <a:lnSpc>
                <a:spcPct val="200000"/>
              </a:lnSpc>
              <a:spcBef>
                <a:spcPts val="5"/>
              </a:spcBef>
            </a:pPr>
            <a:r>
              <a:rPr sz="2000" dirty="0">
                <a:solidFill>
                  <a:srgbClr val="383838"/>
                </a:solidFill>
                <a:latin typeface="Arial MT"/>
                <a:cs typeface="Arial MT"/>
              </a:rPr>
              <a:t>layers</a:t>
            </a:r>
            <a:r>
              <a:rPr sz="2000" spc="-25" dirty="0">
                <a:solidFill>
                  <a:srgbClr val="383838"/>
                </a:solidFill>
                <a:latin typeface="Arial MT"/>
                <a:cs typeface="Arial MT"/>
              </a:rPr>
              <a:t> </a:t>
            </a:r>
            <a:r>
              <a:rPr sz="2000" dirty="0">
                <a:solidFill>
                  <a:srgbClr val="383838"/>
                </a:solidFill>
                <a:latin typeface="Arial MT"/>
                <a:cs typeface="Arial MT"/>
              </a:rPr>
              <a:t>Burns</a:t>
            </a:r>
            <a:r>
              <a:rPr sz="2000" spc="-30" dirty="0">
                <a:solidFill>
                  <a:srgbClr val="383838"/>
                </a:solidFill>
                <a:latin typeface="Arial MT"/>
                <a:cs typeface="Arial MT"/>
              </a:rPr>
              <a:t> </a:t>
            </a:r>
            <a:r>
              <a:rPr sz="2000" dirty="0">
                <a:solidFill>
                  <a:srgbClr val="383838"/>
                </a:solidFill>
                <a:latin typeface="Arial MT"/>
                <a:cs typeface="Arial MT"/>
              </a:rPr>
              <a:t>extend</a:t>
            </a:r>
            <a:r>
              <a:rPr sz="2000" spc="-25" dirty="0">
                <a:solidFill>
                  <a:srgbClr val="383838"/>
                </a:solidFill>
                <a:latin typeface="Arial MT"/>
                <a:cs typeface="Arial MT"/>
              </a:rPr>
              <a:t> </a:t>
            </a:r>
            <a:r>
              <a:rPr sz="2000" dirty="0">
                <a:solidFill>
                  <a:srgbClr val="383838"/>
                </a:solidFill>
                <a:latin typeface="Arial MT"/>
                <a:cs typeface="Arial MT"/>
              </a:rPr>
              <a:t>into</a:t>
            </a:r>
            <a:r>
              <a:rPr sz="2000" spc="-25" dirty="0">
                <a:solidFill>
                  <a:srgbClr val="383838"/>
                </a:solidFill>
                <a:latin typeface="Arial MT"/>
                <a:cs typeface="Arial MT"/>
              </a:rPr>
              <a:t> </a:t>
            </a:r>
            <a:r>
              <a:rPr sz="2000" dirty="0">
                <a:solidFill>
                  <a:srgbClr val="383838"/>
                </a:solidFill>
                <a:latin typeface="Arial MT"/>
                <a:cs typeface="Arial MT"/>
              </a:rPr>
              <a:t>the</a:t>
            </a:r>
            <a:r>
              <a:rPr sz="2000" spc="-25" dirty="0">
                <a:solidFill>
                  <a:srgbClr val="383838"/>
                </a:solidFill>
                <a:latin typeface="Arial MT"/>
                <a:cs typeface="Arial MT"/>
              </a:rPr>
              <a:t> </a:t>
            </a:r>
            <a:r>
              <a:rPr sz="2000" dirty="0">
                <a:solidFill>
                  <a:srgbClr val="383838"/>
                </a:solidFill>
                <a:latin typeface="Arial MT"/>
                <a:cs typeface="Arial MT"/>
              </a:rPr>
              <a:t>subcutaneous</a:t>
            </a:r>
            <a:r>
              <a:rPr sz="2000" spc="-50" dirty="0">
                <a:solidFill>
                  <a:srgbClr val="383838"/>
                </a:solidFill>
                <a:latin typeface="Arial MT"/>
                <a:cs typeface="Arial MT"/>
              </a:rPr>
              <a:t> </a:t>
            </a:r>
            <a:r>
              <a:rPr sz="2000" spc="-10" dirty="0">
                <a:solidFill>
                  <a:srgbClr val="383838"/>
                </a:solidFill>
                <a:latin typeface="Arial MT"/>
                <a:cs typeface="Arial MT"/>
              </a:rPr>
              <a:t>tissues, </a:t>
            </a:r>
            <a:r>
              <a:rPr sz="2000" dirty="0">
                <a:solidFill>
                  <a:srgbClr val="383838"/>
                </a:solidFill>
                <a:latin typeface="Arial MT"/>
                <a:cs typeface="Arial MT"/>
              </a:rPr>
              <a:t>muscle,</a:t>
            </a:r>
            <a:r>
              <a:rPr sz="2000" spc="-50" dirty="0">
                <a:solidFill>
                  <a:srgbClr val="383838"/>
                </a:solidFill>
                <a:latin typeface="Arial MT"/>
                <a:cs typeface="Arial MT"/>
              </a:rPr>
              <a:t> </a:t>
            </a:r>
            <a:r>
              <a:rPr sz="2000" dirty="0">
                <a:solidFill>
                  <a:srgbClr val="383838"/>
                </a:solidFill>
                <a:latin typeface="Arial MT"/>
                <a:cs typeface="Arial MT"/>
              </a:rPr>
              <a:t>or</a:t>
            </a:r>
            <a:r>
              <a:rPr sz="2000" spc="-35" dirty="0">
                <a:solidFill>
                  <a:srgbClr val="383838"/>
                </a:solidFill>
                <a:latin typeface="Arial MT"/>
                <a:cs typeface="Arial MT"/>
              </a:rPr>
              <a:t> </a:t>
            </a:r>
            <a:r>
              <a:rPr sz="2000" spc="-20" dirty="0">
                <a:solidFill>
                  <a:srgbClr val="383838"/>
                </a:solidFill>
                <a:latin typeface="Arial MT"/>
                <a:cs typeface="Arial MT"/>
              </a:rPr>
              <a:t>bone.</a:t>
            </a:r>
            <a:endParaRPr sz="2000" dirty="0">
              <a:latin typeface="Arial MT"/>
              <a:cs typeface="Arial MT"/>
            </a:endParaRPr>
          </a:p>
          <a:p>
            <a:pPr marL="355600" marR="5080" indent="-343535">
              <a:lnSpc>
                <a:spcPct val="190000"/>
              </a:lnSpc>
              <a:spcBef>
                <a:spcPts val="240"/>
              </a:spcBef>
              <a:buChar char="•"/>
              <a:tabLst>
                <a:tab pos="355600" algn="l"/>
              </a:tabLst>
            </a:pPr>
            <a:r>
              <a:rPr sz="2000" dirty="0">
                <a:solidFill>
                  <a:srgbClr val="383838"/>
                </a:solidFill>
                <a:latin typeface="Arial MT"/>
                <a:cs typeface="Arial MT"/>
              </a:rPr>
              <a:t>Skin</a:t>
            </a:r>
            <a:r>
              <a:rPr sz="2000" spc="-30" dirty="0">
                <a:solidFill>
                  <a:srgbClr val="383838"/>
                </a:solidFill>
                <a:latin typeface="Arial MT"/>
                <a:cs typeface="Arial MT"/>
              </a:rPr>
              <a:t> </a:t>
            </a:r>
            <a:r>
              <a:rPr sz="2000" dirty="0">
                <a:solidFill>
                  <a:srgbClr val="383838"/>
                </a:solidFill>
                <a:latin typeface="Arial MT"/>
                <a:cs typeface="Arial MT"/>
              </a:rPr>
              <a:t>is</a:t>
            </a:r>
            <a:r>
              <a:rPr sz="2000" spc="-35" dirty="0">
                <a:solidFill>
                  <a:srgbClr val="383838"/>
                </a:solidFill>
                <a:latin typeface="Arial MT"/>
                <a:cs typeface="Arial MT"/>
              </a:rPr>
              <a:t> </a:t>
            </a:r>
            <a:r>
              <a:rPr sz="2000" dirty="0">
                <a:solidFill>
                  <a:srgbClr val="383838"/>
                </a:solidFill>
                <a:latin typeface="Arial MT"/>
                <a:cs typeface="Arial MT"/>
              </a:rPr>
              <a:t>white</a:t>
            </a:r>
            <a:r>
              <a:rPr sz="2000" spc="-35" dirty="0">
                <a:solidFill>
                  <a:srgbClr val="383838"/>
                </a:solidFill>
                <a:latin typeface="Arial MT"/>
                <a:cs typeface="Arial MT"/>
              </a:rPr>
              <a:t> </a:t>
            </a:r>
            <a:r>
              <a:rPr sz="2000" dirty="0">
                <a:solidFill>
                  <a:srgbClr val="383838"/>
                </a:solidFill>
                <a:latin typeface="Arial MT"/>
                <a:cs typeface="Arial MT"/>
              </a:rPr>
              <a:t>and</a:t>
            </a:r>
            <a:r>
              <a:rPr sz="2000" spc="-40" dirty="0">
                <a:solidFill>
                  <a:srgbClr val="383838"/>
                </a:solidFill>
                <a:latin typeface="Arial MT"/>
                <a:cs typeface="Arial MT"/>
              </a:rPr>
              <a:t> </a:t>
            </a:r>
            <a:r>
              <a:rPr sz="2000" dirty="0">
                <a:solidFill>
                  <a:srgbClr val="383838"/>
                </a:solidFill>
                <a:latin typeface="Arial MT"/>
                <a:cs typeface="Arial MT"/>
              </a:rPr>
              <a:t>non</a:t>
            </a:r>
            <a:r>
              <a:rPr sz="2000" spc="-40" dirty="0">
                <a:solidFill>
                  <a:srgbClr val="383838"/>
                </a:solidFill>
                <a:latin typeface="Arial MT"/>
                <a:cs typeface="Arial MT"/>
              </a:rPr>
              <a:t> </a:t>
            </a:r>
            <a:r>
              <a:rPr sz="2000" dirty="0">
                <a:solidFill>
                  <a:srgbClr val="383838"/>
                </a:solidFill>
                <a:latin typeface="Arial MT"/>
                <a:cs typeface="Arial MT"/>
              </a:rPr>
              <a:t>blanching</a:t>
            </a:r>
            <a:r>
              <a:rPr sz="2000" spc="-50" dirty="0">
                <a:solidFill>
                  <a:srgbClr val="383838"/>
                </a:solidFill>
                <a:latin typeface="Arial MT"/>
                <a:cs typeface="Arial MT"/>
              </a:rPr>
              <a:t> </a:t>
            </a:r>
            <a:r>
              <a:rPr sz="2000" dirty="0">
                <a:solidFill>
                  <a:srgbClr val="383838"/>
                </a:solidFill>
                <a:latin typeface="Arial MT"/>
                <a:cs typeface="Arial MT"/>
              </a:rPr>
              <a:t>or,</a:t>
            </a:r>
            <a:r>
              <a:rPr sz="2000" spc="-50" dirty="0">
                <a:solidFill>
                  <a:srgbClr val="383838"/>
                </a:solidFill>
                <a:latin typeface="Arial MT"/>
                <a:cs typeface="Arial MT"/>
              </a:rPr>
              <a:t> </a:t>
            </a:r>
            <a:r>
              <a:rPr sz="2000" dirty="0">
                <a:solidFill>
                  <a:srgbClr val="383838"/>
                </a:solidFill>
                <a:latin typeface="Arial MT"/>
                <a:cs typeface="Arial MT"/>
              </a:rPr>
              <a:t>in</a:t>
            </a:r>
            <a:r>
              <a:rPr sz="2000" spc="-25" dirty="0">
                <a:solidFill>
                  <a:srgbClr val="383838"/>
                </a:solidFill>
                <a:latin typeface="Arial MT"/>
                <a:cs typeface="Arial MT"/>
              </a:rPr>
              <a:t> </a:t>
            </a:r>
            <a:r>
              <a:rPr sz="2000" dirty="0">
                <a:solidFill>
                  <a:srgbClr val="383838"/>
                </a:solidFill>
                <a:latin typeface="Arial MT"/>
                <a:cs typeface="Arial MT"/>
              </a:rPr>
              <a:t>deeper</a:t>
            </a:r>
            <a:r>
              <a:rPr sz="2000" spc="-60" dirty="0">
                <a:solidFill>
                  <a:srgbClr val="383838"/>
                </a:solidFill>
                <a:latin typeface="Arial MT"/>
                <a:cs typeface="Arial MT"/>
              </a:rPr>
              <a:t> </a:t>
            </a:r>
            <a:r>
              <a:rPr sz="2000" dirty="0">
                <a:solidFill>
                  <a:srgbClr val="383838"/>
                </a:solidFill>
                <a:latin typeface="Arial MT"/>
                <a:cs typeface="Arial MT"/>
              </a:rPr>
              <a:t>burns,</a:t>
            </a:r>
            <a:r>
              <a:rPr sz="2000" spc="-55" dirty="0">
                <a:solidFill>
                  <a:srgbClr val="383838"/>
                </a:solidFill>
                <a:latin typeface="Arial MT"/>
                <a:cs typeface="Arial MT"/>
              </a:rPr>
              <a:t> </a:t>
            </a:r>
            <a:r>
              <a:rPr sz="2000" spc="-25" dirty="0">
                <a:solidFill>
                  <a:srgbClr val="383838"/>
                </a:solidFill>
                <a:latin typeface="Arial MT"/>
                <a:cs typeface="Arial MT"/>
              </a:rPr>
              <a:t>dry </a:t>
            </a:r>
            <a:r>
              <a:rPr sz="2000" dirty="0">
                <a:solidFill>
                  <a:srgbClr val="383838"/>
                </a:solidFill>
                <a:latin typeface="Arial MT"/>
                <a:cs typeface="Arial MT"/>
              </a:rPr>
              <a:t>and</a:t>
            </a:r>
            <a:r>
              <a:rPr sz="2000" spc="-25" dirty="0">
                <a:solidFill>
                  <a:srgbClr val="383838"/>
                </a:solidFill>
                <a:latin typeface="Arial MT"/>
                <a:cs typeface="Arial MT"/>
              </a:rPr>
              <a:t> </a:t>
            </a:r>
            <a:r>
              <a:rPr sz="2000" dirty="0">
                <a:solidFill>
                  <a:srgbClr val="383838"/>
                </a:solidFill>
                <a:latin typeface="Arial MT"/>
                <a:cs typeface="Arial MT"/>
              </a:rPr>
              <a:t>leathery</a:t>
            </a:r>
            <a:r>
              <a:rPr sz="2000" spc="-40" dirty="0">
                <a:solidFill>
                  <a:srgbClr val="383838"/>
                </a:solidFill>
                <a:latin typeface="Arial MT"/>
                <a:cs typeface="Arial MT"/>
              </a:rPr>
              <a:t> </a:t>
            </a:r>
            <a:r>
              <a:rPr sz="2000" dirty="0">
                <a:solidFill>
                  <a:srgbClr val="383838"/>
                </a:solidFill>
                <a:latin typeface="Arial MT"/>
                <a:cs typeface="Arial MT"/>
              </a:rPr>
              <a:t>in</a:t>
            </a:r>
            <a:r>
              <a:rPr sz="2000" spc="-5" dirty="0">
                <a:solidFill>
                  <a:srgbClr val="383838"/>
                </a:solidFill>
                <a:latin typeface="Arial MT"/>
                <a:cs typeface="Arial MT"/>
              </a:rPr>
              <a:t> </a:t>
            </a:r>
            <a:r>
              <a:rPr sz="2000" dirty="0">
                <a:solidFill>
                  <a:srgbClr val="383838"/>
                </a:solidFill>
                <a:latin typeface="Arial MT"/>
                <a:cs typeface="Arial MT"/>
              </a:rPr>
              <a:t>appearance</a:t>
            </a:r>
            <a:r>
              <a:rPr sz="2000" spc="-55" dirty="0">
                <a:solidFill>
                  <a:srgbClr val="383838"/>
                </a:solidFill>
                <a:latin typeface="Arial MT"/>
                <a:cs typeface="Arial MT"/>
              </a:rPr>
              <a:t> </a:t>
            </a:r>
            <a:r>
              <a:rPr sz="2000" dirty="0">
                <a:solidFill>
                  <a:srgbClr val="383838"/>
                </a:solidFill>
                <a:latin typeface="Arial MT"/>
                <a:cs typeface="Arial MT"/>
              </a:rPr>
              <a:t>no</a:t>
            </a:r>
            <a:r>
              <a:rPr sz="2000" spc="-25" dirty="0">
                <a:solidFill>
                  <a:srgbClr val="383838"/>
                </a:solidFill>
                <a:latin typeface="Arial MT"/>
                <a:cs typeface="Arial MT"/>
              </a:rPr>
              <a:t> </a:t>
            </a:r>
            <a:r>
              <a:rPr sz="2000" dirty="0">
                <a:solidFill>
                  <a:srgbClr val="383838"/>
                </a:solidFill>
                <a:latin typeface="Arial MT"/>
                <a:cs typeface="Arial MT"/>
              </a:rPr>
              <a:t>sensation</a:t>
            </a:r>
            <a:r>
              <a:rPr sz="2000" spc="-55" dirty="0">
                <a:solidFill>
                  <a:srgbClr val="383838"/>
                </a:solidFill>
                <a:latin typeface="Arial MT"/>
                <a:cs typeface="Arial MT"/>
              </a:rPr>
              <a:t> </a:t>
            </a:r>
            <a:r>
              <a:rPr sz="2000" dirty="0">
                <a:solidFill>
                  <a:srgbClr val="383838"/>
                </a:solidFill>
                <a:latin typeface="Arial MT"/>
                <a:cs typeface="Arial MT"/>
              </a:rPr>
              <a:t>is</a:t>
            </a:r>
            <a:r>
              <a:rPr sz="2000" spc="-10" dirty="0">
                <a:solidFill>
                  <a:srgbClr val="383838"/>
                </a:solidFill>
                <a:latin typeface="Arial MT"/>
                <a:cs typeface="Arial MT"/>
              </a:rPr>
              <a:t> </a:t>
            </a:r>
            <a:r>
              <a:rPr sz="2000" dirty="0">
                <a:solidFill>
                  <a:srgbClr val="383838"/>
                </a:solidFill>
                <a:latin typeface="Arial MT"/>
                <a:cs typeface="Arial MT"/>
              </a:rPr>
              <a:t>present</a:t>
            </a:r>
            <a:r>
              <a:rPr sz="2000" spc="-35" dirty="0">
                <a:solidFill>
                  <a:srgbClr val="383838"/>
                </a:solidFill>
                <a:latin typeface="Arial MT"/>
                <a:cs typeface="Arial MT"/>
              </a:rPr>
              <a:t> </a:t>
            </a:r>
            <a:r>
              <a:rPr sz="1400" dirty="0">
                <a:solidFill>
                  <a:srgbClr val="383838"/>
                </a:solidFill>
                <a:latin typeface="Arial MT"/>
                <a:cs typeface="Arial MT"/>
              </a:rPr>
              <a:t>(If</a:t>
            </a:r>
            <a:r>
              <a:rPr sz="1400" spc="-40" dirty="0">
                <a:solidFill>
                  <a:srgbClr val="383838"/>
                </a:solidFill>
                <a:latin typeface="Arial MT"/>
                <a:cs typeface="Arial MT"/>
              </a:rPr>
              <a:t> </a:t>
            </a:r>
            <a:r>
              <a:rPr sz="1400" spc="-50" dirty="0">
                <a:solidFill>
                  <a:srgbClr val="383838"/>
                </a:solidFill>
                <a:latin typeface="Arial MT"/>
                <a:cs typeface="Arial MT"/>
              </a:rPr>
              <a:t>a </a:t>
            </a:r>
            <a:r>
              <a:rPr sz="1400" dirty="0">
                <a:solidFill>
                  <a:srgbClr val="383838"/>
                </a:solidFill>
                <a:latin typeface="Arial MT"/>
                <a:cs typeface="Arial MT"/>
              </a:rPr>
              <a:t>burn</a:t>
            </a:r>
            <a:r>
              <a:rPr sz="1400" spc="-30" dirty="0">
                <a:solidFill>
                  <a:srgbClr val="383838"/>
                </a:solidFill>
                <a:latin typeface="Arial MT"/>
                <a:cs typeface="Arial MT"/>
              </a:rPr>
              <a:t> </a:t>
            </a:r>
            <a:r>
              <a:rPr sz="1400" dirty="0">
                <a:solidFill>
                  <a:srgbClr val="383838"/>
                </a:solidFill>
                <a:latin typeface="Arial MT"/>
                <a:cs typeface="Arial MT"/>
              </a:rPr>
              <a:t>is</a:t>
            </a:r>
            <a:r>
              <a:rPr sz="1400" spc="-20" dirty="0">
                <a:solidFill>
                  <a:srgbClr val="383838"/>
                </a:solidFill>
                <a:latin typeface="Arial MT"/>
                <a:cs typeface="Arial MT"/>
              </a:rPr>
              <a:t> </a:t>
            </a:r>
            <a:r>
              <a:rPr sz="1400" dirty="0">
                <a:solidFill>
                  <a:srgbClr val="383838"/>
                </a:solidFill>
                <a:latin typeface="Arial MT"/>
                <a:cs typeface="Arial MT"/>
              </a:rPr>
              <a:t>painful,</a:t>
            </a:r>
            <a:r>
              <a:rPr sz="1400" spc="-30" dirty="0">
                <a:solidFill>
                  <a:srgbClr val="383838"/>
                </a:solidFill>
                <a:latin typeface="Arial MT"/>
                <a:cs typeface="Arial MT"/>
              </a:rPr>
              <a:t> </a:t>
            </a:r>
            <a:r>
              <a:rPr sz="1400" dirty="0">
                <a:solidFill>
                  <a:srgbClr val="383838"/>
                </a:solidFill>
                <a:latin typeface="Arial MT"/>
                <a:cs typeface="Arial MT"/>
              </a:rPr>
              <a:t>it</a:t>
            </a:r>
            <a:r>
              <a:rPr sz="1400" spc="-20" dirty="0">
                <a:solidFill>
                  <a:srgbClr val="383838"/>
                </a:solidFill>
                <a:latin typeface="Arial MT"/>
                <a:cs typeface="Arial MT"/>
              </a:rPr>
              <a:t> </a:t>
            </a:r>
            <a:r>
              <a:rPr sz="1400" dirty="0">
                <a:solidFill>
                  <a:srgbClr val="383838"/>
                </a:solidFill>
                <a:latin typeface="Arial MT"/>
                <a:cs typeface="Arial MT"/>
              </a:rPr>
              <a:t>is</a:t>
            </a:r>
            <a:r>
              <a:rPr sz="1400" spc="-10" dirty="0">
                <a:solidFill>
                  <a:srgbClr val="383838"/>
                </a:solidFill>
                <a:latin typeface="Arial MT"/>
                <a:cs typeface="Arial MT"/>
              </a:rPr>
              <a:t> </a:t>
            </a:r>
            <a:r>
              <a:rPr sz="1400" dirty="0">
                <a:solidFill>
                  <a:srgbClr val="383838"/>
                </a:solidFill>
                <a:latin typeface="Arial MT"/>
                <a:cs typeface="Arial MT"/>
              </a:rPr>
              <a:t>not</a:t>
            </a:r>
            <a:r>
              <a:rPr sz="1400" spc="-25" dirty="0">
                <a:solidFill>
                  <a:srgbClr val="383838"/>
                </a:solidFill>
                <a:latin typeface="Arial MT"/>
                <a:cs typeface="Arial MT"/>
              </a:rPr>
              <a:t> </a:t>
            </a:r>
            <a:r>
              <a:rPr sz="1400" dirty="0">
                <a:solidFill>
                  <a:srgbClr val="383838"/>
                </a:solidFill>
                <a:latin typeface="Arial MT"/>
                <a:cs typeface="Arial MT"/>
              </a:rPr>
              <a:t>full</a:t>
            </a:r>
            <a:r>
              <a:rPr sz="1400" spc="-25" dirty="0">
                <a:solidFill>
                  <a:srgbClr val="383838"/>
                </a:solidFill>
                <a:latin typeface="Arial MT"/>
                <a:cs typeface="Arial MT"/>
              </a:rPr>
              <a:t> </a:t>
            </a:r>
            <a:r>
              <a:rPr sz="1400" dirty="0">
                <a:solidFill>
                  <a:srgbClr val="383838"/>
                </a:solidFill>
                <a:latin typeface="Arial MT"/>
                <a:cs typeface="Arial MT"/>
              </a:rPr>
              <a:t>thickness</a:t>
            </a:r>
            <a:r>
              <a:rPr sz="1400" spc="-45" dirty="0">
                <a:solidFill>
                  <a:srgbClr val="383838"/>
                </a:solidFill>
                <a:latin typeface="Arial MT"/>
                <a:cs typeface="Arial MT"/>
              </a:rPr>
              <a:t> </a:t>
            </a:r>
            <a:r>
              <a:rPr sz="1400" dirty="0">
                <a:solidFill>
                  <a:srgbClr val="383838"/>
                </a:solidFill>
                <a:latin typeface="Arial MT"/>
                <a:cs typeface="Arial MT"/>
              </a:rPr>
              <a:t>sensory</a:t>
            </a:r>
            <a:r>
              <a:rPr sz="1400" spc="-55" dirty="0">
                <a:solidFill>
                  <a:srgbClr val="383838"/>
                </a:solidFill>
                <a:latin typeface="Arial MT"/>
                <a:cs typeface="Arial MT"/>
              </a:rPr>
              <a:t> </a:t>
            </a:r>
            <a:r>
              <a:rPr sz="1400" dirty="0">
                <a:solidFill>
                  <a:srgbClr val="383838"/>
                </a:solidFill>
                <a:latin typeface="Arial MT"/>
                <a:cs typeface="Arial MT"/>
              </a:rPr>
              <a:t>nerves</a:t>
            </a:r>
            <a:r>
              <a:rPr sz="1400" spc="-20" dirty="0">
                <a:solidFill>
                  <a:srgbClr val="383838"/>
                </a:solidFill>
                <a:latin typeface="Arial MT"/>
                <a:cs typeface="Arial MT"/>
              </a:rPr>
              <a:t> </a:t>
            </a:r>
            <a:r>
              <a:rPr sz="1400" dirty="0">
                <a:solidFill>
                  <a:srgbClr val="383838"/>
                </a:solidFill>
                <a:latin typeface="Arial MT"/>
                <a:cs typeface="Arial MT"/>
              </a:rPr>
              <a:t>are</a:t>
            </a:r>
            <a:r>
              <a:rPr sz="1400" spc="-25" dirty="0">
                <a:solidFill>
                  <a:srgbClr val="383838"/>
                </a:solidFill>
                <a:latin typeface="Arial MT"/>
                <a:cs typeface="Arial MT"/>
              </a:rPr>
              <a:t> </a:t>
            </a:r>
            <a:r>
              <a:rPr sz="1400" spc="-10" dirty="0">
                <a:solidFill>
                  <a:srgbClr val="383838"/>
                </a:solidFill>
                <a:latin typeface="Arial MT"/>
                <a:cs typeface="Arial MT"/>
              </a:rPr>
              <a:t>preserved)</a:t>
            </a:r>
            <a:endParaRPr sz="1400" dirty="0">
              <a:latin typeface="Arial MT"/>
              <a:cs typeface="Arial MT"/>
            </a:endParaRPr>
          </a:p>
          <a:p>
            <a:pPr marL="355600" marR="908685" indent="-343535">
              <a:lnSpc>
                <a:spcPts val="4800"/>
              </a:lnSpc>
              <a:spcBef>
                <a:spcPts val="120"/>
              </a:spcBef>
              <a:buChar char="•"/>
              <a:tabLst>
                <a:tab pos="355600" algn="l"/>
              </a:tabLst>
            </a:pPr>
            <a:r>
              <a:rPr sz="2000" dirty="0">
                <a:solidFill>
                  <a:srgbClr val="383838"/>
                </a:solidFill>
                <a:latin typeface="Arial MT"/>
                <a:cs typeface="Arial MT"/>
              </a:rPr>
              <a:t>Will</a:t>
            </a:r>
            <a:r>
              <a:rPr sz="2000" spc="-15" dirty="0">
                <a:solidFill>
                  <a:srgbClr val="383838"/>
                </a:solidFill>
                <a:latin typeface="Arial MT"/>
                <a:cs typeface="Arial MT"/>
              </a:rPr>
              <a:t> </a:t>
            </a:r>
            <a:r>
              <a:rPr sz="2000" dirty="0">
                <a:solidFill>
                  <a:srgbClr val="383838"/>
                </a:solidFill>
                <a:latin typeface="Arial MT"/>
                <a:cs typeface="Arial MT"/>
              </a:rPr>
              <a:t>not</a:t>
            </a:r>
            <a:r>
              <a:rPr sz="2000" spc="-40" dirty="0">
                <a:solidFill>
                  <a:srgbClr val="383838"/>
                </a:solidFill>
                <a:latin typeface="Arial MT"/>
                <a:cs typeface="Arial MT"/>
              </a:rPr>
              <a:t> </a:t>
            </a:r>
            <a:r>
              <a:rPr sz="2000" dirty="0">
                <a:solidFill>
                  <a:srgbClr val="383838"/>
                </a:solidFill>
                <a:latin typeface="Arial MT"/>
                <a:cs typeface="Arial MT"/>
              </a:rPr>
              <a:t>heal</a:t>
            </a:r>
            <a:r>
              <a:rPr sz="2000" spc="-30" dirty="0">
                <a:solidFill>
                  <a:srgbClr val="383838"/>
                </a:solidFill>
                <a:latin typeface="Arial MT"/>
                <a:cs typeface="Arial MT"/>
              </a:rPr>
              <a:t> </a:t>
            </a:r>
            <a:r>
              <a:rPr sz="2000" dirty="0">
                <a:solidFill>
                  <a:srgbClr val="383838"/>
                </a:solidFill>
                <a:latin typeface="Arial MT"/>
                <a:cs typeface="Arial MT"/>
              </a:rPr>
              <a:t>on</a:t>
            </a:r>
            <a:r>
              <a:rPr sz="2000" spc="-30" dirty="0">
                <a:solidFill>
                  <a:srgbClr val="383838"/>
                </a:solidFill>
                <a:latin typeface="Arial MT"/>
                <a:cs typeface="Arial MT"/>
              </a:rPr>
              <a:t> </a:t>
            </a:r>
            <a:r>
              <a:rPr sz="2000" dirty="0">
                <a:solidFill>
                  <a:srgbClr val="383838"/>
                </a:solidFill>
                <a:latin typeface="Arial MT"/>
                <a:cs typeface="Arial MT"/>
              </a:rPr>
              <a:t>own</a:t>
            </a:r>
            <a:r>
              <a:rPr sz="2000" spc="-20" dirty="0">
                <a:solidFill>
                  <a:srgbClr val="383838"/>
                </a:solidFill>
                <a:latin typeface="Arial MT"/>
                <a:cs typeface="Arial MT"/>
              </a:rPr>
              <a:t> </a:t>
            </a:r>
            <a:r>
              <a:rPr sz="2000" dirty="0">
                <a:solidFill>
                  <a:srgbClr val="383838"/>
                </a:solidFill>
                <a:latin typeface="Arial MT"/>
                <a:cs typeface="Arial MT"/>
              </a:rPr>
              <a:t>and</a:t>
            </a:r>
            <a:r>
              <a:rPr sz="2000" spc="-45" dirty="0">
                <a:solidFill>
                  <a:srgbClr val="383838"/>
                </a:solidFill>
                <a:latin typeface="Arial MT"/>
                <a:cs typeface="Arial MT"/>
              </a:rPr>
              <a:t> </a:t>
            </a:r>
            <a:r>
              <a:rPr sz="2000" dirty="0">
                <a:solidFill>
                  <a:srgbClr val="383838"/>
                </a:solidFill>
                <a:latin typeface="Arial MT"/>
                <a:cs typeface="Arial MT"/>
              </a:rPr>
              <a:t>will require</a:t>
            </a:r>
            <a:r>
              <a:rPr sz="2000" spc="-55" dirty="0">
                <a:solidFill>
                  <a:srgbClr val="383838"/>
                </a:solidFill>
                <a:latin typeface="Arial MT"/>
                <a:cs typeface="Arial MT"/>
              </a:rPr>
              <a:t> </a:t>
            </a:r>
            <a:r>
              <a:rPr sz="2000" dirty="0">
                <a:solidFill>
                  <a:srgbClr val="383838"/>
                </a:solidFill>
                <a:latin typeface="Arial MT"/>
                <a:cs typeface="Arial MT"/>
              </a:rPr>
              <a:t>surgery</a:t>
            </a:r>
            <a:r>
              <a:rPr sz="2000" spc="-70" dirty="0">
                <a:solidFill>
                  <a:srgbClr val="383838"/>
                </a:solidFill>
                <a:latin typeface="Arial MT"/>
                <a:cs typeface="Arial MT"/>
              </a:rPr>
              <a:t> </a:t>
            </a:r>
            <a:r>
              <a:rPr sz="2000" spc="-25" dirty="0">
                <a:solidFill>
                  <a:srgbClr val="383838"/>
                </a:solidFill>
                <a:latin typeface="Arial MT"/>
                <a:cs typeface="Arial MT"/>
              </a:rPr>
              <a:t>for </a:t>
            </a:r>
            <a:r>
              <a:rPr sz="2000" dirty="0">
                <a:solidFill>
                  <a:srgbClr val="383838"/>
                </a:solidFill>
                <a:latin typeface="Arial MT"/>
                <a:cs typeface="Arial MT"/>
              </a:rPr>
              <a:t>coverage</a:t>
            </a:r>
            <a:r>
              <a:rPr sz="2000" spc="-50" dirty="0">
                <a:solidFill>
                  <a:srgbClr val="383838"/>
                </a:solidFill>
                <a:latin typeface="Arial MT"/>
                <a:cs typeface="Arial MT"/>
              </a:rPr>
              <a:t> </a:t>
            </a:r>
            <a:r>
              <a:rPr sz="2000" dirty="0">
                <a:solidFill>
                  <a:srgbClr val="383838"/>
                </a:solidFill>
                <a:latin typeface="Arial MT"/>
                <a:cs typeface="Arial MT"/>
              </a:rPr>
              <a:t>or</a:t>
            </a:r>
            <a:r>
              <a:rPr sz="2000" spc="-25" dirty="0">
                <a:solidFill>
                  <a:srgbClr val="383838"/>
                </a:solidFill>
                <a:latin typeface="Arial MT"/>
                <a:cs typeface="Arial MT"/>
              </a:rPr>
              <a:t> </a:t>
            </a:r>
            <a:r>
              <a:rPr sz="2000" spc="-10" dirty="0">
                <a:solidFill>
                  <a:srgbClr val="383838"/>
                </a:solidFill>
                <a:latin typeface="Arial MT"/>
                <a:cs typeface="Arial MT"/>
              </a:rPr>
              <a:t>closure</a:t>
            </a:r>
            <a:endParaRPr sz="2000" dirty="0">
              <a:latin typeface="Arial MT"/>
              <a:cs typeface="Arial MT"/>
            </a:endParaRPr>
          </a:p>
        </p:txBody>
      </p:sp>
      <p:sp>
        <p:nvSpPr>
          <p:cNvPr id="9" name="object 9"/>
          <p:cNvSpPr txBox="1">
            <a:spLocks noGrp="1"/>
          </p:cNvSpPr>
          <p:nvPr>
            <p:ph type="title"/>
          </p:nvPr>
        </p:nvSpPr>
        <p:spPr>
          <a:xfrm>
            <a:off x="609600" y="492041"/>
            <a:ext cx="10286998" cy="768517"/>
          </a:xfrm>
          <a:prstGeom prst="rect">
            <a:avLst/>
          </a:prstGeom>
        </p:spPr>
        <p:txBody>
          <a:bodyPr vert="horz" wrap="square" lIns="0" tIns="212445" rIns="0" bIns="0" rtlCol="0">
            <a:spAutoFit/>
          </a:bodyPr>
          <a:lstStyle/>
          <a:p>
            <a:pPr marL="3043555">
              <a:lnSpc>
                <a:spcPct val="100000"/>
              </a:lnSpc>
              <a:spcBef>
                <a:spcPts val="100"/>
              </a:spcBef>
            </a:pPr>
            <a:r>
              <a:rPr sz="3600" u="sng" dirty="0">
                <a:uFill>
                  <a:solidFill>
                    <a:srgbClr val="383838"/>
                  </a:solidFill>
                </a:uFill>
                <a:latin typeface="Arial"/>
                <a:cs typeface="Arial"/>
              </a:rPr>
              <a:t>Full</a:t>
            </a:r>
            <a:r>
              <a:rPr sz="3600" u="sng" spc="-50" dirty="0">
                <a:uFill>
                  <a:solidFill>
                    <a:srgbClr val="383838"/>
                  </a:solidFill>
                </a:uFill>
                <a:latin typeface="Arial"/>
                <a:cs typeface="Arial"/>
              </a:rPr>
              <a:t> </a:t>
            </a:r>
            <a:r>
              <a:rPr sz="3600" u="sng" dirty="0">
                <a:uFill>
                  <a:solidFill>
                    <a:srgbClr val="383838"/>
                  </a:solidFill>
                </a:uFill>
                <a:latin typeface="Arial"/>
                <a:cs typeface="Arial"/>
              </a:rPr>
              <a:t>thickness</a:t>
            </a:r>
            <a:r>
              <a:rPr sz="3600" u="sng" spc="-65" dirty="0">
                <a:uFill>
                  <a:solidFill>
                    <a:srgbClr val="383838"/>
                  </a:solidFill>
                </a:uFill>
                <a:latin typeface="Arial"/>
                <a:cs typeface="Arial"/>
              </a:rPr>
              <a:t> </a:t>
            </a:r>
            <a:r>
              <a:rPr sz="3600" u="sng" spc="-10" dirty="0">
                <a:uFill>
                  <a:solidFill>
                    <a:srgbClr val="383838"/>
                  </a:solidFill>
                </a:uFill>
                <a:latin typeface="Arial"/>
                <a:cs typeface="Arial"/>
              </a:rPr>
              <a:t>burns</a:t>
            </a:r>
            <a:endParaRPr sz="3600" dirty="0">
              <a:latin typeface="Arial"/>
              <a:cs typeface="Arial"/>
            </a:endParaRPr>
          </a:p>
        </p:txBody>
      </p:sp>
      <p:pic>
        <p:nvPicPr>
          <p:cNvPr id="10" name="object 10"/>
          <p:cNvPicPr/>
          <p:nvPr/>
        </p:nvPicPr>
        <p:blipFill>
          <a:blip r:embed="rId2" cstate="print"/>
          <a:stretch>
            <a:fillRect/>
          </a:stretch>
        </p:blipFill>
        <p:spPr>
          <a:xfrm>
            <a:off x="7351776" y="1601724"/>
            <a:ext cx="4625339" cy="409803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618"/>
            <a:ext cx="12192000" cy="6850380"/>
          </a:xfrm>
          <a:custGeom>
            <a:avLst/>
            <a:gdLst/>
            <a:ahLst/>
            <a:cxnLst/>
            <a:rect l="l" t="t" r="r" b="b"/>
            <a:pathLst>
              <a:path w="12192000" h="6850380">
                <a:moveTo>
                  <a:pt x="12192000" y="0"/>
                </a:moveTo>
                <a:lnTo>
                  <a:pt x="0" y="0"/>
                </a:lnTo>
                <a:lnTo>
                  <a:pt x="0" y="6850381"/>
                </a:lnTo>
                <a:lnTo>
                  <a:pt x="12192000" y="6850381"/>
                </a:lnTo>
                <a:lnTo>
                  <a:pt x="12192000" y="0"/>
                </a:lnTo>
                <a:close/>
              </a:path>
            </a:pathLst>
          </a:custGeom>
          <a:solidFill>
            <a:srgbClr val="EDEDED">
              <a:alpha val="23527"/>
            </a:srgbClr>
          </a:solidFill>
        </p:spPr>
        <p:txBody>
          <a:bodyPr wrap="square" lIns="0" tIns="0" rIns="0" bIns="0" rtlCol="0"/>
          <a:lstStyle/>
          <a:p>
            <a:endParaRPr/>
          </a:p>
        </p:txBody>
      </p:sp>
      <p:grpSp>
        <p:nvGrpSpPr>
          <p:cNvPr id="3" name="object 3"/>
          <p:cNvGrpSpPr/>
          <p:nvPr/>
        </p:nvGrpSpPr>
        <p:grpSpPr>
          <a:xfrm>
            <a:off x="9542509" y="-9525"/>
            <a:ext cx="2659380" cy="2579370"/>
            <a:chOff x="9542509" y="-9525"/>
            <a:chExt cx="2659380" cy="2579370"/>
          </a:xfrm>
        </p:grpSpPr>
        <p:sp>
          <p:nvSpPr>
            <p:cNvPr id="4" name="object 4"/>
            <p:cNvSpPr/>
            <p:nvPr/>
          </p:nvSpPr>
          <p:spPr>
            <a:xfrm>
              <a:off x="9552034" y="0"/>
              <a:ext cx="2640330" cy="2560320"/>
            </a:xfrm>
            <a:custGeom>
              <a:avLst/>
              <a:gdLst/>
              <a:ahLst/>
              <a:cxnLst/>
              <a:rect l="l" t="t" r="r" b="b"/>
              <a:pathLst>
                <a:path w="2640329" h="2560320">
                  <a:moveTo>
                    <a:pt x="2639966" y="2560235"/>
                  </a:moveTo>
                  <a:lnTo>
                    <a:pt x="0" y="0"/>
                  </a:lnTo>
                </a:path>
              </a:pathLst>
            </a:custGeom>
            <a:ln w="19050">
              <a:solidFill>
                <a:srgbClr val="383838"/>
              </a:solidFill>
            </a:ln>
          </p:spPr>
          <p:txBody>
            <a:bodyPr wrap="square" lIns="0" tIns="0" rIns="0" bIns="0" rtlCol="0"/>
            <a:lstStyle/>
            <a:p>
              <a:endParaRPr/>
            </a:p>
          </p:txBody>
        </p:sp>
        <p:sp>
          <p:nvSpPr>
            <p:cNvPr id="5" name="object 5"/>
            <p:cNvSpPr/>
            <p:nvPr/>
          </p:nvSpPr>
          <p:spPr>
            <a:xfrm>
              <a:off x="9975434" y="0"/>
              <a:ext cx="2216785" cy="2149475"/>
            </a:xfrm>
            <a:custGeom>
              <a:avLst/>
              <a:gdLst/>
              <a:ahLst/>
              <a:cxnLst/>
              <a:rect l="l" t="t" r="r" b="b"/>
              <a:pathLst>
                <a:path w="2216784" h="2149475">
                  <a:moveTo>
                    <a:pt x="2216565" y="0"/>
                  </a:moveTo>
                  <a:lnTo>
                    <a:pt x="0" y="0"/>
                  </a:lnTo>
                  <a:lnTo>
                    <a:pt x="2216565" y="2148878"/>
                  </a:lnTo>
                  <a:lnTo>
                    <a:pt x="2216565" y="0"/>
                  </a:lnTo>
                  <a:close/>
                </a:path>
              </a:pathLst>
            </a:custGeom>
            <a:solidFill>
              <a:srgbClr val="EDEDED"/>
            </a:solidFill>
          </p:spPr>
          <p:txBody>
            <a:bodyPr wrap="square" lIns="0" tIns="0" rIns="0" bIns="0" rtlCol="0"/>
            <a:lstStyle/>
            <a:p>
              <a:endParaRPr/>
            </a:p>
          </p:txBody>
        </p:sp>
      </p:grpSp>
      <p:sp>
        <p:nvSpPr>
          <p:cNvPr id="6" name="object 6"/>
          <p:cNvSpPr txBox="1">
            <a:spLocks noGrp="1"/>
          </p:cNvSpPr>
          <p:nvPr>
            <p:ph type="title"/>
          </p:nvPr>
        </p:nvSpPr>
        <p:spPr>
          <a:xfrm>
            <a:off x="0" y="617219"/>
            <a:ext cx="6414770" cy="1403985"/>
          </a:xfrm>
          <a:prstGeom prst="rect">
            <a:avLst/>
          </a:prstGeom>
          <a:solidFill>
            <a:srgbClr val="383838"/>
          </a:solidFill>
        </p:spPr>
        <p:txBody>
          <a:bodyPr vert="horz" wrap="square" lIns="0" tIns="274955" rIns="0" bIns="0" rtlCol="0">
            <a:spAutoFit/>
          </a:bodyPr>
          <a:lstStyle/>
          <a:p>
            <a:pPr marL="501650">
              <a:lnSpc>
                <a:spcPct val="100000"/>
              </a:lnSpc>
              <a:spcBef>
                <a:spcPts val="2165"/>
              </a:spcBef>
            </a:pPr>
            <a:r>
              <a:rPr sz="4800" dirty="0">
                <a:solidFill>
                  <a:srgbClr val="EDEDED"/>
                </a:solidFill>
              </a:rPr>
              <a:t>Jackson</a:t>
            </a:r>
            <a:r>
              <a:rPr sz="4800" spc="-65" dirty="0">
                <a:solidFill>
                  <a:srgbClr val="EDEDED"/>
                </a:solidFill>
              </a:rPr>
              <a:t> </a:t>
            </a:r>
            <a:r>
              <a:rPr sz="4800" dirty="0">
                <a:solidFill>
                  <a:srgbClr val="EDEDED"/>
                </a:solidFill>
              </a:rPr>
              <a:t>burn</a:t>
            </a:r>
            <a:r>
              <a:rPr sz="4800" spc="-60" dirty="0">
                <a:solidFill>
                  <a:srgbClr val="EDEDED"/>
                </a:solidFill>
              </a:rPr>
              <a:t> </a:t>
            </a:r>
            <a:r>
              <a:rPr sz="4800" spc="-10" dirty="0">
                <a:solidFill>
                  <a:srgbClr val="EDEDED"/>
                </a:solidFill>
              </a:rPr>
              <a:t>model</a:t>
            </a:r>
            <a:endParaRPr sz="4800"/>
          </a:p>
        </p:txBody>
      </p:sp>
      <p:sp>
        <p:nvSpPr>
          <p:cNvPr id="7" name="object 7"/>
          <p:cNvSpPr txBox="1"/>
          <p:nvPr/>
        </p:nvSpPr>
        <p:spPr>
          <a:xfrm>
            <a:off x="489000" y="2296769"/>
            <a:ext cx="7188834" cy="4140835"/>
          </a:xfrm>
          <a:prstGeom prst="rect">
            <a:avLst/>
          </a:prstGeom>
        </p:spPr>
        <p:txBody>
          <a:bodyPr vert="horz" wrap="square" lIns="0" tIns="165100" rIns="0" bIns="0" rtlCol="0">
            <a:spAutoFit/>
          </a:bodyPr>
          <a:lstStyle/>
          <a:p>
            <a:pPr marL="12700" algn="just">
              <a:lnSpc>
                <a:spcPct val="100000"/>
              </a:lnSpc>
              <a:spcBef>
                <a:spcPts val="1300"/>
              </a:spcBef>
            </a:pPr>
            <a:r>
              <a:rPr sz="2000" dirty="0">
                <a:solidFill>
                  <a:srgbClr val="383838"/>
                </a:solidFill>
                <a:latin typeface="Arial MT"/>
                <a:cs typeface="Arial MT"/>
              </a:rPr>
              <a:t>Describes</a:t>
            </a:r>
            <a:r>
              <a:rPr sz="2000" spc="-70" dirty="0">
                <a:solidFill>
                  <a:srgbClr val="383838"/>
                </a:solidFill>
                <a:latin typeface="Arial MT"/>
                <a:cs typeface="Arial MT"/>
              </a:rPr>
              <a:t> </a:t>
            </a:r>
            <a:r>
              <a:rPr sz="2000" dirty="0">
                <a:solidFill>
                  <a:srgbClr val="383838"/>
                </a:solidFill>
                <a:latin typeface="Arial MT"/>
                <a:cs typeface="Arial MT"/>
              </a:rPr>
              <a:t>the</a:t>
            </a:r>
            <a:r>
              <a:rPr sz="2000" spc="-30" dirty="0">
                <a:solidFill>
                  <a:srgbClr val="383838"/>
                </a:solidFill>
                <a:latin typeface="Arial MT"/>
                <a:cs typeface="Arial MT"/>
              </a:rPr>
              <a:t> </a:t>
            </a:r>
            <a:r>
              <a:rPr sz="2000" dirty="0">
                <a:solidFill>
                  <a:srgbClr val="383838"/>
                </a:solidFill>
                <a:latin typeface="Arial MT"/>
                <a:cs typeface="Arial MT"/>
              </a:rPr>
              <a:t>distinct</a:t>
            </a:r>
            <a:r>
              <a:rPr sz="2000" spc="-55" dirty="0">
                <a:solidFill>
                  <a:srgbClr val="383838"/>
                </a:solidFill>
                <a:latin typeface="Arial MT"/>
                <a:cs typeface="Arial MT"/>
              </a:rPr>
              <a:t> </a:t>
            </a:r>
            <a:r>
              <a:rPr sz="2000" dirty="0">
                <a:solidFill>
                  <a:srgbClr val="383838"/>
                </a:solidFill>
                <a:latin typeface="Arial MT"/>
                <a:cs typeface="Arial MT"/>
              </a:rPr>
              <a:t>areas</a:t>
            </a:r>
            <a:r>
              <a:rPr sz="2000" spc="-45" dirty="0">
                <a:solidFill>
                  <a:srgbClr val="383838"/>
                </a:solidFill>
                <a:latin typeface="Arial MT"/>
                <a:cs typeface="Arial MT"/>
              </a:rPr>
              <a:t> </a:t>
            </a:r>
            <a:r>
              <a:rPr sz="2000" dirty="0">
                <a:solidFill>
                  <a:srgbClr val="383838"/>
                </a:solidFill>
                <a:latin typeface="Arial MT"/>
                <a:cs typeface="Arial MT"/>
              </a:rPr>
              <a:t>within</a:t>
            </a:r>
            <a:r>
              <a:rPr sz="2000" spc="-25" dirty="0">
                <a:solidFill>
                  <a:srgbClr val="383838"/>
                </a:solidFill>
                <a:latin typeface="Arial MT"/>
                <a:cs typeface="Arial MT"/>
              </a:rPr>
              <a:t> </a:t>
            </a:r>
            <a:r>
              <a:rPr sz="2000" dirty="0">
                <a:solidFill>
                  <a:srgbClr val="383838"/>
                </a:solidFill>
                <a:latin typeface="Arial MT"/>
                <a:cs typeface="Arial MT"/>
              </a:rPr>
              <a:t>every</a:t>
            </a:r>
            <a:r>
              <a:rPr sz="2000" spc="-45" dirty="0">
                <a:solidFill>
                  <a:srgbClr val="383838"/>
                </a:solidFill>
                <a:latin typeface="Arial MT"/>
                <a:cs typeface="Arial MT"/>
              </a:rPr>
              <a:t> </a:t>
            </a:r>
            <a:r>
              <a:rPr sz="2000" dirty="0">
                <a:solidFill>
                  <a:srgbClr val="383838"/>
                </a:solidFill>
                <a:latin typeface="Arial MT"/>
                <a:cs typeface="Arial MT"/>
              </a:rPr>
              <a:t>burn</a:t>
            </a:r>
            <a:r>
              <a:rPr sz="2000" spc="-50" dirty="0">
                <a:solidFill>
                  <a:srgbClr val="383838"/>
                </a:solidFill>
                <a:latin typeface="Arial MT"/>
                <a:cs typeface="Arial MT"/>
              </a:rPr>
              <a:t> </a:t>
            </a:r>
            <a:r>
              <a:rPr sz="2000" spc="-10" dirty="0">
                <a:solidFill>
                  <a:srgbClr val="383838"/>
                </a:solidFill>
                <a:latin typeface="Arial MT"/>
                <a:cs typeface="Arial MT"/>
              </a:rPr>
              <a:t>wound</a:t>
            </a:r>
            <a:endParaRPr sz="2000">
              <a:latin typeface="Arial MT"/>
              <a:cs typeface="Arial MT"/>
            </a:endParaRPr>
          </a:p>
          <a:p>
            <a:pPr marL="353695" marR="221615" indent="-340995" algn="just">
              <a:lnSpc>
                <a:spcPct val="150000"/>
              </a:lnSpc>
              <a:buAutoNum type="arabicPeriod"/>
              <a:tabLst>
                <a:tab pos="355600" algn="l"/>
              </a:tabLst>
            </a:pPr>
            <a:r>
              <a:rPr sz="2000" b="1" dirty="0">
                <a:solidFill>
                  <a:srgbClr val="383838"/>
                </a:solidFill>
                <a:latin typeface="Arial"/>
                <a:cs typeface="Arial"/>
              </a:rPr>
              <a:t>Zone</a:t>
            </a:r>
            <a:r>
              <a:rPr sz="2000" b="1" spc="-25" dirty="0">
                <a:solidFill>
                  <a:srgbClr val="383838"/>
                </a:solidFill>
                <a:latin typeface="Arial"/>
                <a:cs typeface="Arial"/>
              </a:rPr>
              <a:t> </a:t>
            </a:r>
            <a:r>
              <a:rPr sz="2000" b="1" dirty="0">
                <a:solidFill>
                  <a:srgbClr val="383838"/>
                </a:solidFill>
                <a:latin typeface="Arial"/>
                <a:cs typeface="Arial"/>
              </a:rPr>
              <a:t>of</a:t>
            </a:r>
            <a:r>
              <a:rPr sz="2000" b="1" spc="-40" dirty="0">
                <a:solidFill>
                  <a:srgbClr val="383838"/>
                </a:solidFill>
                <a:latin typeface="Arial"/>
                <a:cs typeface="Arial"/>
              </a:rPr>
              <a:t> </a:t>
            </a:r>
            <a:r>
              <a:rPr sz="2000" b="1" dirty="0">
                <a:solidFill>
                  <a:srgbClr val="383838"/>
                </a:solidFill>
                <a:latin typeface="Arial"/>
                <a:cs typeface="Arial"/>
              </a:rPr>
              <a:t>coagulation</a:t>
            </a:r>
            <a:r>
              <a:rPr sz="2000" dirty="0">
                <a:solidFill>
                  <a:srgbClr val="383838"/>
                </a:solidFill>
                <a:latin typeface="Arial MT"/>
                <a:cs typeface="Arial MT"/>
              </a:rPr>
              <a:t>:</a:t>
            </a:r>
            <a:r>
              <a:rPr sz="2000" spc="-85" dirty="0">
                <a:solidFill>
                  <a:srgbClr val="383838"/>
                </a:solidFill>
                <a:latin typeface="Arial MT"/>
                <a:cs typeface="Arial MT"/>
              </a:rPr>
              <a:t> </a:t>
            </a:r>
            <a:r>
              <a:rPr sz="2000" dirty="0">
                <a:solidFill>
                  <a:srgbClr val="383838"/>
                </a:solidFill>
                <a:latin typeface="Arial MT"/>
                <a:cs typeface="Arial MT"/>
              </a:rPr>
              <a:t>Tissue</a:t>
            </a:r>
            <a:r>
              <a:rPr sz="2000" spc="-45" dirty="0">
                <a:solidFill>
                  <a:srgbClr val="383838"/>
                </a:solidFill>
                <a:latin typeface="Arial MT"/>
                <a:cs typeface="Arial MT"/>
              </a:rPr>
              <a:t> </a:t>
            </a:r>
            <a:r>
              <a:rPr sz="2000" dirty="0">
                <a:solidFill>
                  <a:srgbClr val="383838"/>
                </a:solidFill>
                <a:latin typeface="Arial MT"/>
                <a:cs typeface="Arial MT"/>
              </a:rPr>
              <a:t>is</a:t>
            </a:r>
            <a:r>
              <a:rPr sz="2000" spc="-25" dirty="0">
                <a:solidFill>
                  <a:srgbClr val="383838"/>
                </a:solidFill>
                <a:latin typeface="Arial MT"/>
                <a:cs typeface="Arial MT"/>
              </a:rPr>
              <a:t> </a:t>
            </a:r>
            <a:r>
              <a:rPr sz="2000" dirty="0">
                <a:solidFill>
                  <a:srgbClr val="383838"/>
                </a:solidFill>
                <a:latin typeface="Arial MT"/>
                <a:cs typeface="Arial MT"/>
              </a:rPr>
              <a:t>severely</a:t>
            </a:r>
            <a:r>
              <a:rPr sz="2000" spc="-45" dirty="0">
                <a:solidFill>
                  <a:srgbClr val="383838"/>
                </a:solidFill>
                <a:latin typeface="Arial MT"/>
                <a:cs typeface="Arial MT"/>
              </a:rPr>
              <a:t> </a:t>
            </a:r>
            <a:r>
              <a:rPr sz="2000" dirty="0">
                <a:solidFill>
                  <a:srgbClr val="383838"/>
                </a:solidFill>
                <a:latin typeface="Arial MT"/>
                <a:cs typeface="Arial MT"/>
              </a:rPr>
              <a:t>damaged</a:t>
            </a:r>
            <a:r>
              <a:rPr sz="2000" spc="-60" dirty="0">
                <a:solidFill>
                  <a:srgbClr val="383838"/>
                </a:solidFill>
                <a:latin typeface="Arial MT"/>
                <a:cs typeface="Arial MT"/>
              </a:rPr>
              <a:t> </a:t>
            </a:r>
            <a:r>
              <a:rPr sz="2000" dirty="0">
                <a:solidFill>
                  <a:srgbClr val="383838"/>
                </a:solidFill>
                <a:latin typeface="Arial MT"/>
                <a:cs typeface="Arial MT"/>
              </a:rPr>
              <a:t>and</a:t>
            </a:r>
            <a:r>
              <a:rPr sz="2000" spc="-35" dirty="0">
                <a:solidFill>
                  <a:srgbClr val="383838"/>
                </a:solidFill>
                <a:latin typeface="Arial MT"/>
                <a:cs typeface="Arial MT"/>
              </a:rPr>
              <a:t> </a:t>
            </a:r>
            <a:r>
              <a:rPr sz="2000" spc="-20" dirty="0">
                <a:solidFill>
                  <a:srgbClr val="383838"/>
                </a:solidFill>
                <a:latin typeface="Arial MT"/>
                <a:cs typeface="Arial MT"/>
              </a:rPr>
              <a:t>will 	</a:t>
            </a:r>
            <a:r>
              <a:rPr sz="2000" dirty="0">
                <a:solidFill>
                  <a:srgbClr val="383838"/>
                </a:solidFill>
                <a:latin typeface="Arial MT"/>
                <a:cs typeface="Arial MT"/>
              </a:rPr>
              <a:t>not</a:t>
            </a:r>
            <a:r>
              <a:rPr sz="2000" spc="-30" dirty="0">
                <a:solidFill>
                  <a:srgbClr val="383838"/>
                </a:solidFill>
                <a:latin typeface="Arial MT"/>
                <a:cs typeface="Arial MT"/>
              </a:rPr>
              <a:t> </a:t>
            </a:r>
            <a:r>
              <a:rPr sz="2000" dirty="0">
                <a:solidFill>
                  <a:srgbClr val="383838"/>
                </a:solidFill>
                <a:latin typeface="Arial MT"/>
                <a:cs typeface="Arial MT"/>
              </a:rPr>
              <a:t>recover</a:t>
            </a:r>
            <a:r>
              <a:rPr sz="2000" spc="-85" dirty="0">
                <a:solidFill>
                  <a:srgbClr val="383838"/>
                </a:solidFill>
                <a:latin typeface="Arial MT"/>
                <a:cs typeface="Arial MT"/>
              </a:rPr>
              <a:t> </a:t>
            </a:r>
            <a:r>
              <a:rPr sz="2000" spc="-10" dirty="0">
                <a:solidFill>
                  <a:srgbClr val="383838"/>
                </a:solidFill>
                <a:latin typeface="Arial MT"/>
                <a:cs typeface="Arial MT"/>
              </a:rPr>
              <a:t>Treatment:</a:t>
            </a:r>
            <a:r>
              <a:rPr sz="2000" spc="-55" dirty="0">
                <a:solidFill>
                  <a:srgbClr val="383838"/>
                </a:solidFill>
                <a:latin typeface="Arial MT"/>
                <a:cs typeface="Arial MT"/>
              </a:rPr>
              <a:t> </a:t>
            </a:r>
            <a:r>
              <a:rPr sz="2000" dirty="0">
                <a:solidFill>
                  <a:srgbClr val="383838"/>
                </a:solidFill>
                <a:latin typeface="Arial MT"/>
                <a:cs typeface="Arial MT"/>
              </a:rPr>
              <a:t>excision</a:t>
            </a:r>
            <a:r>
              <a:rPr sz="2000" spc="-25" dirty="0">
                <a:solidFill>
                  <a:srgbClr val="383838"/>
                </a:solidFill>
                <a:latin typeface="Arial MT"/>
                <a:cs typeface="Arial MT"/>
              </a:rPr>
              <a:t> </a:t>
            </a:r>
            <a:r>
              <a:rPr sz="2000" dirty="0">
                <a:solidFill>
                  <a:srgbClr val="383838"/>
                </a:solidFill>
                <a:latin typeface="Arial MT"/>
                <a:cs typeface="Arial MT"/>
              </a:rPr>
              <a:t>and</a:t>
            </a:r>
            <a:r>
              <a:rPr sz="2000" spc="-25" dirty="0">
                <a:solidFill>
                  <a:srgbClr val="383838"/>
                </a:solidFill>
                <a:latin typeface="Arial MT"/>
                <a:cs typeface="Arial MT"/>
              </a:rPr>
              <a:t> </a:t>
            </a:r>
            <a:r>
              <a:rPr sz="2000" spc="-10" dirty="0">
                <a:solidFill>
                  <a:srgbClr val="383838"/>
                </a:solidFill>
                <a:latin typeface="Arial MT"/>
                <a:cs typeface="Arial MT"/>
              </a:rPr>
              <a:t>grafting</a:t>
            </a:r>
            <a:endParaRPr sz="2000">
              <a:latin typeface="Arial MT"/>
              <a:cs typeface="Arial MT"/>
            </a:endParaRPr>
          </a:p>
          <a:p>
            <a:pPr marL="353060" marR="5080" indent="-340360" algn="just">
              <a:lnSpc>
                <a:spcPct val="150000"/>
              </a:lnSpc>
              <a:buAutoNum type="arabicPeriod"/>
              <a:tabLst>
                <a:tab pos="355600" algn="l"/>
              </a:tabLst>
            </a:pPr>
            <a:r>
              <a:rPr sz="2000" b="1" dirty="0">
                <a:solidFill>
                  <a:srgbClr val="383838"/>
                </a:solidFill>
                <a:latin typeface="Arial"/>
                <a:cs typeface="Arial"/>
              </a:rPr>
              <a:t>Zone</a:t>
            </a:r>
            <a:r>
              <a:rPr sz="2000" b="1" spc="-45" dirty="0">
                <a:solidFill>
                  <a:srgbClr val="383838"/>
                </a:solidFill>
                <a:latin typeface="Arial"/>
                <a:cs typeface="Arial"/>
              </a:rPr>
              <a:t> </a:t>
            </a:r>
            <a:r>
              <a:rPr sz="2000" b="1" dirty="0">
                <a:solidFill>
                  <a:srgbClr val="383838"/>
                </a:solidFill>
                <a:latin typeface="Arial"/>
                <a:cs typeface="Arial"/>
              </a:rPr>
              <a:t>of</a:t>
            </a:r>
            <a:r>
              <a:rPr sz="2000" b="1" spc="-40" dirty="0">
                <a:solidFill>
                  <a:srgbClr val="383838"/>
                </a:solidFill>
                <a:latin typeface="Arial"/>
                <a:cs typeface="Arial"/>
              </a:rPr>
              <a:t> </a:t>
            </a:r>
            <a:r>
              <a:rPr sz="2000" b="1" dirty="0">
                <a:solidFill>
                  <a:srgbClr val="383838"/>
                </a:solidFill>
                <a:latin typeface="Arial"/>
                <a:cs typeface="Arial"/>
              </a:rPr>
              <a:t>stasis</a:t>
            </a:r>
            <a:r>
              <a:rPr sz="2000" dirty="0">
                <a:solidFill>
                  <a:srgbClr val="383838"/>
                </a:solidFill>
                <a:latin typeface="Arial MT"/>
                <a:cs typeface="Arial MT"/>
              </a:rPr>
              <a:t>:</a:t>
            </a:r>
            <a:r>
              <a:rPr sz="2000" spc="-105" dirty="0">
                <a:solidFill>
                  <a:srgbClr val="383838"/>
                </a:solidFill>
                <a:latin typeface="Arial MT"/>
                <a:cs typeface="Arial MT"/>
              </a:rPr>
              <a:t> </a:t>
            </a:r>
            <a:r>
              <a:rPr sz="2000" dirty="0">
                <a:solidFill>
                  <a:srgbClr val="383838"/>
                </a:solidFill>
                <a:latin typeface="Arial MT"/>
                <a:cs typeface="Arial MT"/>
              </a:rPr>
              <a:t>Tissue</a:t>
            </a:r>
            <a:r>
              <a:rPr sz="2000" spc="-40" dirty="0">
                <a:solidFill>
                  <a:srgbClr val="383838"/>
                </a:solidFill>
                <a:latin typeface="Arial MT"/>
                <a:cs typeface="Arial MT"/>
              </a:rPr>
              <a:t> </a:t>
            </a:r>
            <a:r>
              <a:rPr sz="2000" dirty="0">
                <a:solidFill>
                  <a:srgbClr val="383838"/>
                </a:solidFill>
                <a:latin typeface="Arial MT"/>
                <a:cs typeface="Arial MT"/>
              </a:rPr>
              <a:t>is</a:t>
            </a:r>
            <a:r>
              <a:rPr sz="2000" spc="-40" dirty="0">
                <a:solidFill>
                  <a:srgbClr val="383838"/>
                </a:solidFill>
                <a:latin typeface="Arial MT"/>
                <a:cs typeface="Arial MT"/>
              </a:rPr>
              <a:t> </a:t>
            </a:r>
            <a:r>
              <a:rPr sz="2000" dirty="0">
                <a:solidFill>
                  <a:srgbClr val="383838"/>
                </a:solidFill>
                <a:latin typeface="Arial MT"/>
                <a:cs typeface="Arial MT"/>
              </a:rPr>
              <a:t>inflamed</a:t>
            </a:r>
            <a:r>
              <a:rPr sz="2000" spc="-35" dirty="0">
                <a:solidFill>
                  <a:srgbClr val="383838"/>
                </a:solidFill>
                <a:latin typeface="Arial MT"/>
                <a:cs typeface="Arial MT"/>
              </a:rPr>
              <a:t> </a:t>
            </a:r>
            <a:r>
              <a:rPr sz="2000" dirty="0">
                <a:solidFill>
                  <a:srgbClr val="383838"/>
                </a:solidFill>
                <a:latin typeface="Arial MT"/>
                <a:cs typeface="Arial MT"/>
              </a:rPr>
              <a:t>with</a:t>
            </a:r>
            <a:r>
              <a:rPr sz="2000" spc="-50" dirty="0">
                <a:solidFill>
                  <a:srgbClr val="383838"/>
                </a:solidFill>
                <a:latin typeface="Arial MT"/>
                <a:cs typeface="Arial MT"/>
              </a:rPr>
              <a:t> </a:t>
            </a:r>
            <a:r>
              <a:rPr sz="2000" dirty="0">
                <a:solidFill>
                  <a:srgbClr val="383838"/>
                </a:solidFill>
                <a:latin typeface="Arial MT"/>
                <a:cs typeface="Arial MT"/>
              </a:rPr>
              <a:t>impaired</a:t>
            </a:r>
            <a:r>
              <a:rPr sz="2000" spc="-45" dirty="0">
                <a:solidFill>
                  <a:srgbClr val="383838"/>
                </a:solidFill>
                <a:latin typeface="Arial MT"/>
                <a:cs typeface="Arial MT"/>
              </a:rPr>
              <a:t> </a:t>
            </a:r>
            <a:r>
              <a:rPr sz="2000" spc="-10" dirty="0">
                <a:solidFill>
                  <a:srgbClr val="383838"/>
                </a:solidFill>
                <a:latin typeface="Arial MT"/>
                <a:cs typeface="Arial MT"/>
              </a:rPr>
              <a:t>vasculature 	</a:t>
            </a:r>
            <a:r>
              <a:rPr sz="2000" dirty="0">
                <a:solidFill>
                  <a:srgbClr val="383838"/>
                </a:solidFill>
                <a:latin typeface="Arial MT"/>
                <a:cs typeface="Arial MT"/>
              </a:rPr>
              <a:t>Tissue</a:t>
            </a:r>
            <a:r>
              <a:rPr sz="2000" spc="-65" dirty="0">
                <a:solidFill>
                  <a:srgbClr val="383838"/>
                </a:solidFill>
                <a:latin typeface="Arial MT"/>
                <a:cs typeface="Arial MT"/>
              </a:rPr>
              <a:t> </a:t>
            </a:r>
            <a:r>
              <a:rPr sz="2000" dirty="0">
                <a:solidFill>
                  <a:srgbClr val="383838"/>
                </a:solidFill>
                <a:latin typeface="Arial MT"/>
                <a:cs typeface="Arial MT"/>
              </a:rPr>
              <a:t>may</a:t>
            </a:r>
            <a:r>
              <a:rPr sz="2000" spc="-45" dirty="0">
                <a:solidFill>
                  <a:srgbClr val="383838"/>
                </a:solidFill>
                <a:latin typeface="Arial MT"/>
                <a:cs typeface="Arial MT"/>
              </a:rPr>
              <a:t> </a:t>
            </a:r>
            <a:r>
              <a:rPr sz="2000" dirty="0">
                <a:solidFill>
                  <a:srgbClr val="383838"/>
                </a:solidFill>
                <a:latin typeface="Arial MT"/>
                <a:cs typeface="Arial MT"/>
              </a:rPr>
              <a:t>recover</a:t>
            </a:r>
            <a:r>
              <a:rPr sz="2000" spc="-75" dirty="0">
                <a:solidFill>
                  <a:srgbClr val="383838"/>
                </a:solidFill>
                <a:latin typeface="Arial MT"/>
                <a:cs typeface="Arial MT"/>
              </a:rPr>
              <a:t> </a:t>
            </a:r>
            <a:r>
              <a:rPr sz="2000" dirty="0">
                <a:solidFill>
                  <a:srgbClr val="383838"/>
                </a:solidFill>
                <a:latin typeface="Arial MT"/>
                <a:cs typeface="Arial MT"/>
              </a:rPr>
              <a:t>with</a:t>
            </a:r>
            <a:r>
              <a:rPr sz="2000" spc="-40" dirty="0">
                <a:solidFill>
                  <a:srgbClr val="383838"/>
                </a:solidFill>
                <a:latin typeface="Arial MT"/>
                <a:cs typeface="Arial MT"/>
              </a:rPr>
              <a:t> </a:t>
            </a:r>
            <a:r>
              <a:rPr sz="2000" dirty="0">
                <a:solidFill>
                  <a:srgbClr val="383838"/>
                </a:solidFill>
                <a:latin typeface="Arial MT"/>
                <a:cs typeface="Arial MT"/>
              </a:rPr>
              <a:t>appropriate</a:t>
            </a:r>
            <a:r>
              <a:rPr sz="2000" spc="-75" dirty="0">
                <a:solidFill>
                  <a:srgbClr val="383838"/>
                </a:solidFill>
                <a:latin typeface="Arial MT"/>
                <a:cs typeface="Arial MT"/>
              </a:rPr>
              <a:t> </a:t>
            </a:r>
            <a:r>
              <a:rPr sz="2000" dirty="0">
                <a:solidFill>
                  <a:srgbClr val="383838"/>
                </a:solidFill>
                <a:latin typeface="Arial MT"/>
                <a:cs typeface="Arial MT"/>
              </a:rPr>
              <a:t>resuscitation</a:t>
            </a:r>
            <a:r>
              <a:rPr sz="2000" spc="-90" dirty="0">
                <a:solidFill>
                  <a:srgbClr val="383838"/>
                </a:solidFill>
                <a:latin typeface="Arial MT"/>
                <a:cs typeface="Arial MT"/>
              </a:rPr>
              <a:t> </a:t>
            </a:r>
            <a:r>
              <a:rPr sz="2000" spc="-10" dirty="0">
                <a:solidFill>
                  <a:srgbClr val="383838"/>
                </a:solidFill>
                <a:latin typeface="Arial MT"/>
                <a:cs typeface="Arial MT"/>
              </a:rPr>
              <a:t>Surrounds 	</a:t>
            </a:r>
            <a:r>
              <a:rPr sz="2000" dirty="0">
                <a:solidFill>
                  <a:srgbClr val="383838"/>
                </a:solidFill>
                <a:latin typeface="Arial MT"/>
                <a:cs typeface="Arial MT"/>
              </a:rPr>
              <a:t>zone</a:t>
            </a:r>
            <a:r>
              <a:rPr sz="2000" spc="-45" dirty="0">
                <a:solidFill>
                  <a:srgbClr val="383838"/>
                </a:solidFill>
                <a:latin typeface="Arial MT"/>
                <a:cs typeface="Arial MT"/>
              </a:rPr>
              <a:t> </a:t>
            </a:r>
            <a:r>
              <a:rPr sz="2000" dirty="0">
                <a:solidFill>
                  <a:srgbClr val="383838"/>
                </a:solidFill>
                <a:latin typeface="Arial MT"/>
                <a:cs typeface="Arial MT"/>
              </a:rPr>
              <a:t>of</a:t>
            </a:r>
            <a:r>
              <a:rPr sz="2000" spc="-15" dirty="0">
                <a:solidFill>
                  <a:srgbClr val="383838"/>
                </a:solidFill>
                <a:latin typeface="Arial MT"/>
                <a:cs typeface="Arial MT"/>
              </a:rPr>
              <a:t> </a:t>
            </a:r>
            <a:r>
              <a:rPr sz="2000" dirty="0">
                <a:solidFill>
                  <a:srgbClr val="383838"/>
                </a:solidFill>
                <a:latin typeface="Arial MT"/>
                <a:cs typeface="Arial MT"/>
              </a:rPr>
              <a:t>coagulation</a:t>
            </a:r>
            <a:r>
              <a:rPr sz="2000" spc="-80" dirty="0">
                <a:solidFill>
                  <a:srgbClr val="383838"/>
                </a:solidFill>
                <a:latin typeface="Arial MT"/>
                <a:cs typeface="Arial MT"/>
              </a:rPr>
              <a:t> </a:t>
            </a:r>
            <a:r>
              <a:rPr sz="2000" spc="-10" dirty="0">
                <a:solidFill>
                  <a:srgbClr val="383838"/>
                </a:solidFill>
                <a:latin typeface="Arial MT"/>
                <a:cs typeface="Arial MT"/>
              </a:rPr>
              <a:t>Treatment:</a:t>
            </a:r>
            <a:r>
              <a:rPr sz="2000" spc="-165" dirty="0">
                <a:solidFill>
                  <a:srgbClr val="383838"/>
                </a:solidFill>
                <a:latin typeface="Arial MT"/>
                <a:cs typeface="Arial MT"/>
              </a:rPr>
              <a:t> </a:t>
            </a:r>
            <a:r>
              <a:rPr sz="2000" dirty="0">
                <a:solidFill>
                  <a:srgbClr val="383838"/>
                </a:solidFill>
                <a:latin typeface="Arial MT"/>
                <a:cs typeface="Arial MT"/>
              </a:rPr>
              <a:t>Aggressive</a:t>
            </a:r>
            <a:r>
              <a:rPr sz="2000" spc="-40" dirty="0">
                <a:solidFill>
                  <a:srgbClr val="383838"/>
                </a:solidFill>
                <a:latin typeface="Arial MT"/>
                <a:cs typeface="Arial MT"/>
              </a:rPr>
              <a:t> </a:t>
            </a:r>
            <a:r>
              <a:rPr sz="2000" spc="-10" dirty="0">
                <a:solidFill>
                  <a:srgbClr val="383838"/>
                </a:solidFill>
                <a:latin typeface="Arial MT"/>
                <a:cs typeface="Arial MT"/>
              </a:rPr>
              <a:t>resuscitation</a:t>
            </a:r>
            <a:endParaRPr sz="2000">
              <a:latin typeface="Arial MT"/>
              <a:cs typeface="Arial MT"/>
            </a:endParaRPr>
          </a:p>
          <a:p>
            <a:pPr marL="353695" indent="-340995" algn="just">
              <a:lnSpc>
                <a:spcPct val="100000"/>
              </a:lnSpc>
              <a:spcBef>
                <a:spcPts val="1200"/>
              </a:spcBef>
              <a:buAutoNum type="arabicPeriod"/>
              <a:tabLst>
                <a:tab pos="353695" algn="l"/>
              </a:tabLst>
            </a:pPr>
            <a:r>
              <a:rPr sz="2000" b="1" dirty="0">
                <a:solidFill>
                  <a:srgbClr val="383838"/>
                </a:solidFill>
                <a:latin typeface="Arial"/>
                <a:cs typeface="Arial"/>
              </a:rPr>
              <a:t>Zone</a:t>
            </a:r>
            <a:r>
              <a:rPr sz="2000" b="1" spc="-40" dirty="0">
                <a:solidFill>
                  <a:srgbClr val="383838"/>
                </a:solidFill>
                <a:latin typeface="Arial"/>
                <a:cs typeface="Arial"/>
              </a:rPr>
              <a:t> </a:t>
            </a:r>
            <a:r>
              <a:rPr sz="2000" b="1" dirty="0">
                <a:solidFill>
                  <a:srgbClr val="383838"/>
                </a:solidFill>
                <a:latin typeface="Arial"/>
                <a:cs typeface="Arial"/>
              </a:rPr>
              <a:t>of</a:t>
            </a:r>
            <a:r>
              <a:rPr sz="2000" b="1" spc="-55" dirty="0">
                <a:solidFill>
                  <a:srgbClr val="383838"/>
                </a:solidFill>
                <a:latin typeface="Arial"/>
                <a:cs typeface="Arial"/>
              </a:rPr>
              <a:t> </a:t>
            </a:r>
            <a:r>
              <a:rPr sz="2000" b="1" dirty="0">
                <a:solidFill>
                  <a:srgbClr val="383838"/>
                </a:solidFill>
                <a:latin typeface="Arial"/>
                <a:cs typeface="Arial"/>
              </a:rPr>
              <a:t>hyperemia</a:t>
            </a:r>
            <a:r>
              <a:rPr sz="2000" dirty="0">
                <a:solidFill>
                  <a:srgbClr val="383838"/>
                </a:solidFill>
                <a:latin typeface="Arial MT"/>
                <a:cs typeface="Arial MT"/>
              </a:rPr>
              <a:t>:</a:t>
            </a:r>
            <a:r>
              <a:rPr sz="2000" spc="-70" dirty="0">
                <a:solidFill>
                  <a:srgbClr val="383838"/>
                </a:solidFill>
                <a:latin typeface="Arial MT"/>
                <a:cs typeface="Arial MT"/>
              </a:rPr>
              <a:t> </a:t>
            </a:r>
            <a:r>
              <a:rPr sz="2000" dirty="0">
                <a:solidFill>
                  <a:srgbClr val="383838"/>
                </a:solidFill>
                <a:latin typeface="Arial MT"/>
                <a:cs typeface="Arial MT"/>
              </a:rPr>
              <a:t>Tissue</a:t>
            </a:r>
            <a:r>
              <a:rPr sz="2000" spc="-60" dirty="0">
                <a:solidFill>
                  <a:srgbClr val="383838"/>
                </a:solidFill>
                <a:latin typeface="Arial MT"/>
                <a:cs typeface="Arial MT"/>
              </a:rPr>
              <a:t> </a:t>
            </a:r>
            <a:r>
              <a:rPr sz="2000" dirty="0">
                <a:solidFill>
                  <a:srgbClr val="383838"/>
                </a:solidFill>
                <a:latin typeface="Arial MT"/>
                <a:cs typeface="Arial MT"/>
              </a:rPr>
              <a:t>has</a:t>
            </a:r>
            <a:r>
              <a:rPr sz="2000" spc="-45" dirty="0">
                <a:solidFill>
                  <a:srgbClr val="383838"/>
                </a:solidFill>
                <a:latin typeface="Arial MT"/>
                <a:cs typeface="Arial MT"/>
              </a:rPr>
              <a:t> </a:t>
            </a:r>
            <a:r>
              <a:rPr sz="2000" dirty="0">
                <a:solidFill>
                  <a:srgbClr val="383838"/>
                </a:solidFill>
                <a:latin typeface="Arial MT"/>
                <a:cs typeface="Arial MT"/>
              </a:rPr>
              <a:t>intense</a:t>
            </a:r>
            <a:r>
              <a:rPr sz="2000" spc="-65" dirty="0">
                <a:solidFill>
                  <a:srgbClr val="383838"/>
                </a:solidFill>
                <a:latin typeface="Arial MT"/>
                <a:cs typeface="Arial MT"/>
              </a:rPr>
              <a:t> </a:t>
            </a:r>
            <a:r>
              <a:rPr sz="2000" dirty="0">
                <a:solidFill>
                  <a:srgbClr val="383838"/>
                </a:solidFill>
                <a:latin typeface="Arial MT"/>
                <a:cs typeface="Arial MT"/>
              </a:rPr>
              <a:t>vasodilation</a:t>
            </a:r>
            <a:r>
              <a:rPr sz="2000" spc="-50" dirty="0">
                <a:solidFill>
                  <a:srgbClr val="383838"/>
                </a:solidFill>
                <a:latin typeface="Arial MT"/>
                <a:cs typeface="Arial MT"/>
              </a:rPr>
              <a:t> </a:t>
            </a:r>
            <a:r>
              <a:rPr sz="2000" spc="-20" dirty="0">
                <a:solidFill>
                  <a:srgbClr val="383838"/>
                </a:solidFill>
                <a:latin typeface="Arial MT"/>
                <a:cs typeface="Arial MT"/>
              </a:rPr>
              <a:t>with</a:t>
            </a:r>
            <a:endParaRPr sz="2000">
              <a:latin typeface="Arial MT"/>
              <a:cs typeface="Arial MT"/>
            </a:endParaRPr>
          </a:p>
          <a:p>
            <a:pPr marL="355600" marR="1010285" algn="just">
              <a:lnSpc>
                <a:spcPct val="150000"/>
              </a:lnSpc>
            </a:pPr>
            <a:r>
              <a:rPr sz="2000" dirty="0">
                <a:solidFill>
                  <a:srgbClr val="383838"/>
                </a:solidFill>
                <a:latin typeface="Arial MT"/>
                <a:cs typeface="Arial MT"/>
              </a:rPr>
              <a:t>increased</a:t>
            </a:r>
            <a:r>
              <a:rPr sz="2000" spc="-60" dirty="0">
                <a:solidFill>
                  <a:srgbClr val="383838"/>
                </a:solidFill>
                <a:latin typeface="Arial MT"/>
                <a:cs typeface="Arial MT"/>
              </a:rPr>
              <a:t> </a:t>
            </a:r>
            <a:r>
              <a:rPr sz="2000" dirty="0">
                <a:solidFill>
                  <a:srgbClr val="383838"/>
                </a:solidFill>
                <a:latin typeface="Arial MT"/>
                <a:cs typeface="Arial MT"/>
              </a:rPr>
              <a:t>blood</a:t>
            </a:r>
            <a:r>
              <a:rPr sz="2000" spc="-35" dirty="0">
                <a:solidFill>
                  <a:srgbClr val="383838"/>
                </a:solidFill>
                <a:latin typeface="Arial MT"/>
                <a:cs typeface="Arial MT"/>
              </a:rPr>
              <a:t> </a:t>
            </a:r>
            <a:r>
              <a:rPr sz="2000" dirty="0">
                <a:solidFill>
                  <a:srgbClr val="383838"/>
                </a:solidFill>
                <a:latin typeface="Arial MT"/>
                <a:cs typeface="Arial MT"/>
              </a:rPr>
              <a:t>flow</a:t>
            </a:r>
            <a:r>
              <a:rPr sz="2000" spc="-25" dirty="0">
                <a:solidFill>
                  <a:srgbClr val="383838"/>
                </a:solidFill>
                <a:latin typeface="Arial MT"/>
                <a:cs typeface="Arial MT"/>
              </a:rPr>
              <a:t> </a:t>
            </a:r>
            <a:r>
              <a:rPr sz="2000" dirty="0">
                <a:solidFill>
                  <a:srgbClr val="383838"/>
                </a:solidFill>
                <a:latin typeface="Arial MT"/>
                <a:cs typeface="Arial MT"/>
              </a:rPr>
              <a:t>and</a:t>
            </a:r>
            <a:r>
              <a:rPr sz="2000" spc="-35" dirty="0">
                <a:solidFill>
                  <a:srgbClr val="383838"/>
                </a:solidFill>
                <a:latin typeface="Arial MT"/>
                <a:cs typeface="Arial MT"/>
              </a:rPr>
              <a:t> </a:t>
            </a:r>
            <a:r>
              <a:rPr sz="2000" dirty="0">
                <a:solidFill>
                  <a:srgbClr val="383838"/>
                </a:solidFill>
                <a:latin typeface="Arial MT"/>
                <a:cs typeface="Arial MT"/>
              </a:rPr>
              <a:t>should</a:t>
            </a:r>
            <a:r>
              <a:rPr sz="2000" spc="-45" dirty="0">
                <a:solidFill>
                  <a:srgbClr val="383838"/>
                </a:solidFill>
                <a:latin typeface="Arial MT"/>
                <a:cs typeface="Arial MT"/>
              </a:rPr>
              <a:t> </a:t>
            </a:r>
            <a:r>
              <a:rPr sz="2000" spc="-10" dirty="0">
                <a:solidFill>
                  <a:srgbClr val="383838"/>
                </a:solidFill>
                <a:latin typeface="Arial MT"/>
                <a:cs typeface="Arial MT"/>
              </a:rPr>
              <a:t>recover,</a:t>
            </a:r>
            <a:r>
              <a:rPr sz="2000" spc="-65" dirty="0">
                <a:solidFill>
                  <a:srgbClr val="383838"/>
                </a:solidFill>
                <a:latin typeface="Arial MT"/>
                <a:cs typeface="Arial MT"/>
              </a:rPr>
              <a:t> </a:t>
            </a:r>
            <a:r>
              <a:rPr sz="2000" spc="-10" dirty="0">
                <a:solidFill>
                  <a:srgbClr val="383838"/>
                </a:solidFill>
                <a:latin typeface="Arial MT"/>
                <a:cs typeface="Arial MT"/>
              </a:rPr>
              <a:t>treatment: </a:t>
            </a:r>
            <a:r>
              <a:rPr sz="2000" dirty="0">
                <a:solidFill>
                  <a:srgbClr val="383838"/>
                </a:solidFill>
                <a:latin typeface="Arial MT"/>
                <a:cs typeface="Arial MT"/>
              </a:rPr>
              <a:t>Aggressive</a:t>
            </a:r>
            <a:r>
              <a:rPr sz="2000" spc="-35" dirty="0">
                <a:solidFill>
                  <a:srgbClr val="383838"/>
                </a:solidFill>
                <a:latin typeface="Arial MT"/>
                <a:cs typeface="Arial MT"/>
              </a:rPr>
              <a:t> </a:t>
            </a:r>
            <a:r>
              <a:rPr sz="2000" spc="-10" dirty="0">
                <a:solidFill>
                  <a:srgbClr val="383838"/>
                </a:solidFill>
                <a:latin typeface="Arial MT"/>
                <a:cs typeface="Arial MT"/>
              </a:rPr>
              <a:t>resuscitation</a:t>
            </a:r>
            <a:endParaRPr sz="2000">
              <a:latin typeface="Arial MT"/>
              <a:cs typeface="Arial MT"/>
            </a:endParaRPr>
          </a:p>
        </p:txBody>
      </p:sp>
      <p:pic>
        <p:nvPicPr>
          <p:cNvPr id="8" name="object 8"/>
          <p:cNvPicPr/>
          <p:nvPr/>
        </p:nvPicPr>
        <p:blipFill>
          <a:blip r:embed="rId2" cstate="print"/>
          <a:stretch>
            <a:fillRect/>
          </a:stretch>
        </p:blipFill>
        <p:spPr>
          <a:xfrm>
            <a:off x="7889747" y="2788920"/>
            <a:ext cx="4030979" cy="281482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403196" y="5122354"/>
            <a:ext cx="1798955" cy="1745614"/>
            <a:chOff x="10403196" y="5122354"/>
            <a:chExt cx="1798955" cy="1745614"/>
          </a:xfrm>
        </p:grpSpPr>
        <p:sp>
          <p:nvSpPr>
            <p:cNvPr id="3" name="object 3"/>
            <p:cNvSpPr/>
            <p:nvPr/>
          </p:nvSpPr>
          <p:spPr>
            <a:xfrm>
              <a:off x="10412721" y="5131879"/>
              <a:ext cx="1779905" cy="1726564"/>
            </a:xfrm>
            <a:custGeom>
              <a:avLst/>
              <a:gdLst/>
              <a:ahLst/>
              <a:cxnLst/>
              <a:rect l="l" t="t" r="r" b="b"/>
              <a:pathLst>
                <a:path w="1779904" h="1726565">
                  <a:moveTo>
                    <a:pt x="1779278" y="0"/>
                  </a:moveTo>
                  <a:lnTo>
                    <a:pt x="0" y="1726120"/>
                  </a:lnTo>
                </a:path>
              </a:pathLst>
            </a:custGeom>
            <a:ln w="19050">
              <a:solidFill>
                <a:srgbClr val="383838"/>
              </a:solidFill>
            </a:ln>
          </p:spPr>
          <p:txBody>
            <a:bodyPr wrap="square" lIns="0" tIns="0" rIns="0" bIns="0" rtlCol="0"/>
            <a:lstStyle/>
            <a:p>
              <a:endParaRPr/>
            </a:p>
          </p:txBody>
        </p:sp>
        <p:sp>
          <p:nvSpPr>
            <p:cNvPr id="4" name="object 4"/>
            <p:cNvSpPr/>
            <p:nvPr/>
          </p:nvSpPr>
          <p:spPr>
            <a:xfrm>
              <a:off x="10550208" y="5265793"/>
              <a:ext cx="1642110" cy="1592580"/>
            </a:xfrm>
            <a:custGeom>
              <a:avLst/>
              <a:gdLst/>
              <a:ahLst/>
              <a:cxnLst/>
              <a:rect l="l" t="t" r="r" b="b"/>
              <a:pathLst>
                <a:path w="1642109" h="1592579">
                  <a:moveTo>
                    <a:pt x="1641790" y="0"/>
                  </a:moveTo>
                  <a:lnTo>
                    <a:pt x="0" y="1592206"/>
                  </a:lnTo>
                  <a:lnTo>
                    <a:pt x="1641790" y="1592206"/>
                  </a:lnTo>
                  <a:lnTo>
                    <a:pt x="1641790" y="0"/>
                  </a:lnTo>
                  <a:close/>
                </a:path>
              </a:pathLst>
            </a:custGeom>
            <a:solidFill>
              <a:srgbClr val="929292"/>
            </a:solidFill>
          </p:spPr>
          <p:txBody>
            <a:bodyPr wrap="square" lIns="0" tIns="0" rIns="0" bIns="0" rtlCol="0"/>
            <a:lstStyle/>
            <a:p>
              <a:endParaRPr/>
            </a:p>
          </p:txBody>
        </p:sp>
      </p:grpSp>
      <p:grpSp>
        <p:nvGrpSpPr>
          <p:cNvPr id="5" name="object 5"/>
          <p:cNvGrpSpPr/>
          <p:nvPr/>
        </p:nvGrpSpPr>
        <p:grpSpPr>
          <a:xfrm>
            <a:off x="-9525" y="-9525"/>
            <a:ext cx="2767965" cy="2206625"/>
            <a:chOff x="-9525" y="-9525"/>
            <a:chExt cx="2767965" cy="2206625"/>
          </a:xfrm>
        </p:grpSpPr>
        <p:sp>
          <p:nvSpPr>
            <p:cNvPr id="6" name="object 6"/>
            <p:cNvSpPr/>
            <p:nvPr/>
          </p:nvSpPr>
          <p:spPr>
            <a:xfrm>
              <a:off x="0" y="0"/>
              <a:ext cx="2266315" cy="2197100"/>
            </a:xfrm>
            <a:custGeom>
              <a:avLst/>
              <a:gdLst/>
              <a:ahLst/>
              <a:cxnLst/>
              <a:rect l="l" t="t" r="r" b="b"/>
              <a:pathLst>
                <a:path w="2266315" h="2197100">
                  <a:moveTo>
                    <a:pt x="2265836" y="0"/>
                  </a:moveTo>
                  <a:lnTo>
                    <a:pt x="0" y="0"/>
                  </a:lnTo>
                  <a:lnTo>
                    <a:pt x="0" y="2196645"/>
                  </a:lnTo>
                  <a:lnTo>
                    <a:pt x="2265836" y="0"/>
                  </a:lnTo>
                  <a:close/>
                </a:path>
              </a:pathLst>
            </a:custGeom>
            <a:solidFill>
              <a:srgbClr val="929292"/>
            </a:solidFill>
          </p:spPr>
          <p:txBody>
            <a:bodyPr wrap="square" lIns="0" tIns="0" rIns="0" bIns="0" rtlCol="0"/>
            <a:lstStyle/>
            <a:p>
              <a:endParaRPr/>
            </a:p>
          </p:txBody>
        </p:sp>
        <p:sp>
          <p:nvSpPr>
            <p:cNvPr id="7" name="object 7"/>
            <p:cNvSpPr/>
            <p:nvPr/>
          </p:nvSpPr>
          <p:spPr>
            <a:xfrm>
              <a:off x="0" y="0"/>
              <a:ext cx="2748915" cy="1325245"/>
            </a:xfrm>
            <a:custGeom>
              <a:avLst/>
              <a:gdLst/>
              <a:ahLst/>
              <a:cxnLst/>
              <a:rect l="l" t="t" r="r" b="b"/>
              <a:pathLst>
                <a:path w="2748915" h="1325245">
                  <a:moveTo>
                    <a:pt x="0" y="72427"/>
                  </a:moveTo>
                  <a:lnTo>
                    <a:pt x="1335786" y="1325117"/>
                  </a:lnTo>
                  <a:lnTo>
                    <a:pt x="2748803" y="0"/>
                  </a:lnTo>
                </a:path>
              </a:pathLst>
            </a:custGeom>
            <a:ln w="19050">
              <a:solidFill>
                <a:srgbClr val="383838"/>
              </a:solidFill>
            </a:ln>
          </p:spPr>
          <p:txBody>
            <a:bodyPr wrap="square" lIns="0" tIns="0" rIns="0" bIns="0" rtlCol="0"/>
            <a:lstStyle/>
            <a:p>
              <a:endParaRPr/>
            </a:p>
          </p:txBody>
        </p:sp>
      </p:grpSp>
      <p:sp>
        <p:nvSpPr>
          <p:cNvPr id="8" name="object 8"/>
          <p:cNvSpPr txBox="1">
            <a:spLocks noGrp="1"/>
          </p:cNvSpPr>
          <p:nvPr>
            <p:ph type="title"/>
          </p:nvPr>
        </p:nvSpPr>
        <p:spPr>
          <a:prstGeom prst="rect">
            <a:avLst/>
          </a:prstGeom>
        </p:spPr>
        <p:txBody>
          <a:bodyPr vert="horz" wrap="square" lIns="0" tIns="12065" rIns="0" bIns="0" rtlCol="0">
            <a:spAutoFit/>
          </a:bodyPr>
          <a:lstStyle/>
          <a:p>
            <a:pPr marL="2258060">
              <a:lnSpc>
                <a:spcPct val="100000"/>
              </a:lnSpc>
              <a:spcBef>
                <a:spcPts val="95"/>
              </a:spcBef>
            </a:pPr>
            <a:r>
              <a:rPr dirty="0"/>
              <a:t>Inhalation</a:t>
            </a:r>
            <a:r>
              <a:rPr spc="-140" dirty="0"/>
              <a:t> </a:t>
            </a:r>
            <a:r>
              <a:rPr spc="-10" dirty="0"/>
              <a:t>Injury</a:t>
            </a:r>
          </a:p>
        </p:txBody>
      </p:sp>
      <p:pic>
        <p:nvPicPr>
          <p:cNvPr id="9" name="object 9"/>
          <p:cNvPicPr/>
          <p:nvPr/>
        </p:nvPicPr>
        <p:blipFill>
          <a:blip r:embed="rId2" cstate="print"/>
          <a:stretch>
            <a:fillRect/>
          </a:stretch>
        </p:blipFill>
        <p:spPr>
          <a:xfrm>
            <a:off x="9080142" y="530608"/>
            <a:ext cx="2375662" cy="2098163"/>
          </a:xfrm>
          <a:prstGeom prst="rect">
            <a:avLst/>
          </a:prstGeom>
        </p:spPr>
      </p:pic>
      <p:sp>
        <p:nvSpPr>
          <p:cNvPr id="10" name="object 10"/>
          <p:cNvSpPr txBox="1"/>
          <p:nvPr/>
        </p:nvSpPr>
        <p:spPr>
          <a:xfrm>
            <a:off x="727659" y="1573224"/>
            <a:ext cx="7640320" cy="4819015"/>
          </a:xfrm>
          <a:prstGeom prst="rect">
            <a:avLst/>
          </a:prstGeom>
        </p:spPr>
        <p:txBody>
          <a:bodyPr vert="horz" wrap="square" lIns="0" tIns="12065" rIns="0" bIns="0" rtlCol="0">
            <a:spAutoFit/>
          </a:bodyPr>
          <a:lstStyle/>
          <a:p>
            <a:pPr marL="355600" indent="-342900">
              <a:lnSpc>
                <a:spcPct val="100000"/>
              </a:lnSpc>
              <a:spcBef>
                <a:spcPts val="95"/>
              </a:spcBef>
              <a:buChar char="•"/>
              <a:tabLst>
                <a:tab pos="355600" algn="l"/>
              </a:tabLst>
            </a:pPr>
            <a:r>
              <a:rPr sz="2200" dirty="0">
                <a:solidFill>
                  <a:srgbClr val="383838"/>
                </a:solidFill>
                <a:latin typeface="Arial MT"/>
                <a:cs typeface="Arial MT"/>
              </a:rPr>
              <a:t>Occurs</a:t>
            </a:r>
            <a:r>
              <a:rPr sz="2200" spc="-35" dirty="0">
                <a:solidFill>
                  <a:srgbClr val="383838"/>
                </a:solidFill>
                <a:latin typeface="Arial MT"/>
                <a:cs typeface="Arial MT"/>
              </a:rPr>
              <a:t> </a:t>
            </a:r>
            <a:r>
              <a:rPr sz="2200" dirty="0">
                <a:solidFill>
                  <a:srgbClr val="383838"/>
                </a:solidFill>
                <a:latin typeface="Arial MT"/>
                <a:cs typeface="Arial MT"/>
              </a:rPr>
              <a:t>in</a:t>
            </a:r>
            <a:r>
              <a:rPr sz="2200" spc="-35" dirty="0">
                <a:solidFill>
                  <a:srgbClr val="383838"/>
                </a:solidFill>
                <a:latin typeface="Arial MT"/>
                <a:cs typeface="Arial MT"/>
              </a:rPr>
              <a:t> </a:t>
            </a:r>
            <a:r>
              <a:rPr sz="2200" dirty="0">
                <a:solidFill>
                  <a:srgbClr val="383838"/>
                </a:solidFill>
                <a:latin typeface="Cambria Math"/>
                <a:cs typeface="Cambria Math"/>
              </a:rPr>
              <a:t>∼</a:t>
            </a:r>
            <a:r>
              <a:rPr sz="2200" dirty="0">
                <a:solidFill>
                  <a:srgbClr val="383838"/>
                </a:solidFill>
                <a:latin typeface="Arial MT"/>
                <a:cs typeface="Arial MT"/>
              </a:rPr>
              <a:t>10%</a:t>
            </a:r>
            <a:r>
              <a:rPr sz="2200" spc="-35" dirty="0">
                <a:solidFill>
                  <a:srgbClr val="383838"/>
                </a:solidFill>
                <a:latin typeface="Arial MT"/>
                <a:cs typeface="Arial MT"/>
              </a:rPr>
              <a:t> </a:t>
            </a:r>
            <a:r>
              <a:rPr sz="2200" dirty="0">
                <a:solidFill>
                  <a:srgbClr val="383838"/>
                </a:solidFill>
                <a:latin typeface="Arial MT"/>
                <a:cs typeface="Arial MT"/>
              </a:rPr>
              <a:t>of</a:t>
            </a:r>
            <a:r>
              <a:rPr sz="2200" spc="-40" dirty="0">
                <a:solidFill>
                  <a:srgbClr val="383838"/>
                </a:solidFill>
                <a:latin typeface="Arial MT"/>
                <a:cs typeface="Arial MT"/>
              </a:rPr>
              <a:t> </a:t>
            </a:r>
            <a:r>
              <a:rPr sz="2200" dirty="0">
                <a:solidFill>
                  <a:srgbClr val="383838"/>
                </a:solidFill>
                <a:latin typeface="Arial MT"/>
                <a:cs typeface="Arial MT"/>
              </a:rPr>
              <a:t>burn</a:t>
            </a:r>
            <a:r>
              <a:rPr sz="2200" spc="-30" dirty="0">
                <a:solidFill>
                  <a:srgbClr val="383838"/>
                </a:solidFill>
                <a:latin typeface="Arial MT"/>
                <a:cs typeface="Arial MT"/>
              </a:rPr>
              <a:t> </a:t>
            </a:r>
            <a:r>
              <a:rPr sz="2200" spc="-10" dirty="0">
                <a:solidFill>
                  <a:srgbClr val="383838"/>
                </a:solidFill>
                <a:latin typeface="Arial MT"/>
                <a:cs typeface="Arial MT"/>
              </a:rPr>
              <a:t>patients.</a:t>
            </a:r>
            <a:endParaRPr sz="2200">
              <a:latin typeface="Arial MT"/>
              <a:cs typeface="Arial MT"/>
            </a:endParaRPr>
          </a:p>
          <a:p>
            <a:pPr marL="355600" indent="-342900">
              <a:lnSpc>
                <a:spcPct val="100000"/>
              </a:lnSpc>
              <a:spcBef>
                <a:spcPts val="5"/>
              </a:spcBef>
              <a:buChar char="•"/>
              <a:tabLst>
                <a:tab pos="355600" algn="l"/>
              </a:tabLst>
            </a:pPr>
            <a:r>
              <a:rPr sz="2200" dirty="0">
                <a:solidFill>
                  <a:srgbClr val="383838"/>
                </a:solidFill>
                <a:latin typeface="Arial MT"/>
                <a:cs typeface="Arial MT"/>
              </a:rPr>
              <a:t>Present</a:t>
            </a:r>
            <a:r>
              <a:rPr sz="2200" spc="-45" dirty="0">
                <a:solidFill>
                  <a:srgbClr val="383838"/>
                </a:solidFill>
                <a:latin typeface="Arial MT"/>
                <a:cs typeface="Arial MT"/>
              </a:rPr>
              <a:t> </a:t>
            </a:r>
            <a:r>
              <a:rPr sz="2200" dirty="0">
                <a:solidFill>
                  <a:srgbClr val="383838"/>
                </a:solidFill>
                <a:latin typeface="Arial MT"/>
                <a:cs typeface="Arial MT"/>
              </a:rPr>
              <a:t>in</a:t>
            </a:r>
            <a:r>
              <a:rPr sz="2200" spc="-30" dirty="0">
                <a:solidFill>
                  <a:srgbClr val="383838"/>
                </a:solidFill>
                <a:latin typeface="Arial MT"/>
                <a:cs typeface="Arial MT"/>
              </a:rPr>
              <a:t> </a:t>
            </a:r>
            <a:r>
              <a:rPr sz="2200" dirty="0">
                <a:solidFill>
                  <a:srgbClr val="383838"/>
                </a:solidFill>
                <a:latin typeface="Cambria Math"/>
                <a:cs typeface="Cambria Math"/>
              </a:rPr>
              <a:t>∼</a:t>
            </a:r>
            <a:r>
              <a:rPr sz="2200" dirty="0">
                <a:solidFill>
                  <a:srgbClr val="383838"/>
                </a:solidFill>
                <a:latin typeface="Arial MT"/>
                <a:cs typeface="Arial MT"/>
              </a:rPr>
              <a:t>70%</a:t>
            </a:r>
            <a:r>
              <a:rPr sz="2200" spc="-50" dirty="0">
                <a:solidFill>
                  <a:srgbClr val="383838"/>
                </a:solidFill>
                <a:latin typeface="Arial MT"/>
                <a:cs typeface="Arial MT"/>
              </a:rPr>
              <a:t> </a:t>
            </a:r>
            <a:r>
              <a:rPr sz="2200" dirty="0">
                <a:solidFill>
                  <a:srgbClr val="383838"/>
                </a:solidFill>
                <a:latin typeface="Arial MT"/>
                <a:cs typeface="Arial MT"/>
              </a:rPr>
              <a:t>of</a:t>
            </a:r>
            <a:r>
              <a:rPr sz="2200" spc="-45" dirty="0">
                <a:solidFill>
                  <a:srgbClr val="383838"/>
                </a:solidFill>
                <a:latin typeface="Arial MT"/>
                <a:cs typeface="Arial MT"/>
              </a:rPr>
              <a:t> </a:t>
            </a:r>
            <a:r>
              <a:rPr sz="2200" dirty="0">
                <a:solidFill>
                  <a:srgbClr val="383838"/>
                </a:solidFill>
                <a:latin typeface="Arial MT"/>
                <a:cs typeface="Arial MT"/>
              </a:rPr>
              <a:t>patients</a:t>
            </a:r>
            <a:r>
              <a:rPr sz="2200" spc="-35" dirty="0">
                <a:solidFill>
                  <a:srgbClr val="383838"/>
                </a:solidFill>
                <a:latin typeface="Arial MT"/>
                <a:cs typeface="Arial MT"/>
              </a:rPr>
              <a:t> </a:t>
            </a:r>
            <a:r>
              <a:rPr sz="2200" dirty="0">
                <a:solidFill>
                  <a:srgbClr val="383838"/>
                </a:solidFill>
                <a:latin typeface="Arial MT"/>
                <a:cs typeface="Arial MT"/>
              </a:rPr>
              <a:t>who</a:t>
            </a:r>
            <a:r>
              <a:rPr sz="2200" spc="-45" dirty="0">
                <a:solidFill>
                  <a:srgbClr val="383838"/>
                </a:solidFill>
                <a:latin typeface="Arial MT"/>
                <a:cs typeface="Arial MT"/>
              </a:rPr>
              <a:t> </a:t>
            </a:r>
            <a:r>
              <a:rPr sz="2200" dirty="0">
                <a:solidFill>
                  <a:srgbClr val="383838"/>
                </a:solidFill>
                <a:latin typeface="Arial MT"/>
                <a:cs typeface="Arial MT"/>
              </a:rPr>
              <a:t>die</a:t>
            </a:r>
            <a:r>
              <a:rPr sz="2200" spc="-45" dirty="0">
                <a:solidFill>
                  <a:srgbClr val="383838"/>
                </a:solidFill>
                <a:latin typeface="Arial MT"/>
                <a:cs typeface="Arial MT"/>
              </a:rPr>
              <a:t> </a:t>
            </a:r>
            <a:r>
              <a:rPr sz="2200" dirty="0">
                <a:solidFill>
                  <a:srgbClr val="383838"/>
                </a:solidFill>
                <a:latin typeface="Arial MT"/>
                <a:cs typeface="Arial MT"/>
              </a:rPr>
              <a:t>of</a:t>
            </a:r>
            <a:r>
              <a:rPr sz="2200" spc="-45" dirty="0">
                <a:solidFill>
                  <a:srgbClr val="383838"/>
                </a:solidFill>
                <a:latin typeface="Arial MT"/>
                <a:cs typeface="Arial MT"/>
              </a:rPr>
              <a:t> </a:t>
            </a:r>
            <a:r>
              <a:rPr sz="2200" dirty="0">
                <a:solidFill>
                  <a:srgbClr val="383838"/>
                </a:solidFill>
                <a:latin typeface="Arial MT"/>
                <a:cs typeface="Arial MT"/>
              </a:rPr>
              <a:t>their</a:t>
            </a:r>
            <a:r>
              <a:rPr sz="2200" spc="-35" dirty="0">
                <a:solidFill>
                  <a:srgbClr val="383838"/>
                </a:solidFill>
                <a:latin typeface="Arial MT"/>
                <a:cs typeface="Arial MT"/>
              </a:rPr>
              <a:t> </a:t>
            </a:r>
            <a:r>
              <a:rPr sz="2200" dirty="0">
                <a:solidFill>
                  <a:srgbClr val="383838"/>
                </a:solidFill>
                <a:latin typeface="Arial MT"/>
                <a:cs typeface="Arial MT"/>
              </a:rPr>
              <a:t>burn</a:t>
            </a:r>
            <a:r>
              <a:rPr sz="2200" spc="-30" dirty="0">
                <a:solidFill>
                  <a:srgbClr val="383838"/>
                </a:solidFill>
                <a:latin typeface="Arial MT"/>
                <a:cs typeface="Arial MT"/>
              </a:rPr>
              <a:t> </a:t>
            </a:r>
            <a:r>
              <a:rPr sz="2200" spc="-10" dirty="0">
                <a:solidFill>
                  <a:srgbClr val="383838"/>
                </a:solidFill>
                <a:latin typeface="Arial MT"/>
                <a:cs typeface="Arial MT"/>
              </a:rPr>
              <a:t>injury.</a:t>
            </a:r>
            <a:endParaRPr sz="2200">
              <a:latin typeface="Arial MT"/>
              <a:cs typeface="Arial MT"/>
            </a:endParaRPr>
          </a:p>
          <a:p>
            <a:pPr marL="355600" marR="84455" indent="-343535">
              <a:lnSpc>
                <a:spcPct val="100000"/>
              </a:lnSpc>
              <a:buChar char="•"/>
              <a:tabLst>
                <a:tab pos="355600" algn="l"/>
              </a:tabLst>
            </a:pPr>
            <a:r>
              <a:rPr sz="2200" dirty="0">
                <a:solidFill>
                  <a:srgbClr val="383838"/>
                </a:solidFill>
                <a:latin typeface="Arial MT"/>
                <a:cs typeface="Arial MT"/>
              </a:rPr>
              <a:t>History</a:t>
            </a:r>
            <a:r>
              <a:rPr sz="2200" spc="-45" dirty="0">
                <a:solidFill>
                  <a:srgbClr val="383838"/>
                </a:solidFill>
                <a:latin typeface="Arial MT"/>
                <a:cs typeface="Arial MT"/>
              </a:rPr>
              <a:t> </a:t>
            </a:r>
            <a:r>
              <a:rPr sz="2200" dirty="0">
                <a:solidFill>
                  <a:srgbClr val="383838"/>
                </a:solidFill>
                <a:latin typeface="Arial MT"/>
                <a:cs typeface="Arial MT"/>
              </a:rPr>
              <a:t>:often</a:t>
            </a:r>
            <a:r>
              <a:rPr sz="2200" spc="-50" dirty="0">
                <a:solidFill>
                  <a:srgbClr val="383838"/>
                </a:solidFill>
                <a:latin typeface="Arial MT"/>
                <a:cs typeface="Arial MT"/>
              </a:rPr>
              <a:t> </a:t>
            </a:r>
            <a:r>
              <a:rPr sz="2200" dirty="0">
                <a:solidFill>
                  <a:srgbClr val="383838"/>
                </a:solidFill>
                <a:latin typeface="Arial MT"/>
                <a:cs typeface="Arial MT"/>
              </a:rPr>
              <a:t>includes</a:t>
            </a:r>
            <a:r>
              <a:rPr sz="2200" spc="-55" dirty="0">
                <a:solidFill>
                  <a:srgbClr val="383838"/>
                </a:solidFill>
                <a:latin typeface="Arial MT"/>
                <a:cs typeface="Arial MT"/>
              </a:rPr>
              <a:t> </a:t>
            </a:r>
            <a:r>
              <a:rPr sz="2200" dirty="0">
                <a:solidFill>
                  <a:srgbClr val="383838"/>
                </a:solidFill>
                <a:latin typeface="Arial MT"/>
                <a:cs typeface="Arial MT"/>
              </a:rPr>
              <a:t>fire</a:t>
            </a:r>
            <a:r>
              <a:rPr sz="2200" spc="-40" dirty="0">
                <a:solidFill>
                  <a:srgbClr val="383838"/>
                </a:solidFill>
                <a:latin typeface="Arial MT"/>
                <a:cs typeface="Arial MT"/>
              </a:rPr>
              <a:t> </a:t>
            </a:r>
            <a:r>
              <a:rPr sz="2200" dirty="0">
                <a:solidFill>
                  <a:srgbClr val="383838"/>
                </a:solidFill>
                <a:latin typeface="Arial MT"/>
                <a:cs typeface="Arial MT"/>
              </a:rPr>
              <a:t>in</a:t>
            </a:r>
            <a:r>
              <a:rPr sz="2200" spc="-60" dirty="0">
                <a:solidFill>
                  <a:srgbClr val="383838"/>
                </a:solidFill>
                <a:latin typeface="Arial MT"/>
                <a:cs typeface="Arial MT"/>
              </a:rPr>
              <a:t> </a:t>
            </a:r>
            <a:r>
              <a:rPr sz="2200" dirty="0">
                <a:solidFill>
                  <a:srgbClr val="383838"/>
                </a:solidFill>
                <a:latin typeface="Arial MT"/>
                <a:cs typeface="Arial MT"/>
              </a:rPr>
              <a:t>an</a:t>
            </a:r>
            <a:r>
              <a:rPr sz="2200" spc="-50" dirty="0">
                <a:solidFill>
                  <a:srgbClr val="383838"/>
                </a:solidFill>
                <a:latin typeface="Arial MT"/>
                <a:cs typeface="Arial MT"/>
              </a:rPr>
              <a:t> </a:t>
            </a:r>
            <a:r>
              <a:rPr sz="2200" dirty="0">
                <a:solidFill>
                  <a:srgbClr val="383838"/>
                </a:solidFill>
                <a:latin typeface="Arial MT"/>
                <a:cs typeface="Arial MT"/>
              </a:rPr>
              <a:t>enclosed</a:t>
            </a:r>
            <a:r>
              <a:rPr sz="2200" spc="-55" dirty="0">
                <a:solidFill>
                  <a:srgbClr val="383838"/>
                </a:solidFill>
                <a:latin typeface="Arial MT"/>
                <a:cs typeface="Arial MT"/>
              </a:rPr>
              <a:t> </a:t>
            </a:r>
            <a:r>
              <a:rPr sz="2200" dirty="0">
                <a:solidFill>
                  <a:srgbClr val="383838"/>
                </a:solidFill>
                <a:latin typeface="Arial MT"/>
                <a:cs typeface="Arial MT"/>
              </a:rPr>
              <a:t>space</a:t>
            </a:r>
            <a:r>
              <a:rPr sz="2200" spc="-55" dirty="0">
                <a:solidFill>
                  <a:srgbClr val="383838"/>
                </a:solidFill>
                <a:latin typeface="Arial MT"/>
                <a:cs typeface="Arial MT"/>
              </a:rPr>
              <a:t> </a:t>
            </a:r>
            <a:r>
              <a:rPr sz="2200" dirty="0">
                <a:solidFill>
                  <a:srgbClr val="383838"/>
                </a:solidFill>
                <a:latin typeface="Arial MT"/>
                <a:cs typeface="Arial MT"/>
              </a:rPr>
              <a:t>such</a:t>
            </a:r>
            <a:r>
              <a:rPr sz="2200" spc="-60" dirty="0">
                <a:solidFill>
                  <a:srgbClr val="383838"/>
                </a:solidFill>
                <a:latin typeface="Arial MT"/>
                <a:cs typeface="Arial MT"/>
              </a:rPr>
              <a:t> </a:t>
            </a:r>
            <a:r>
              <a:rPr sz="2200" dirty="0">
                <a:solidFill>
                  <a:srgbClr val="383838"/>
                </a:solidFill>
                <a:latin typeface="Arial MT"/>
                <a:cs typeface="Arial MT"/>
              </a:rPr>
              <a:t>as</a:t>
            </a:r>
            <a:r>
              <a:rPr sz="2200" spc="-45" dirty="0">
                <a:solidFill>
                  <a:srgbClr val="383838"/>
                </a:solidFill>
                <a:latin typeface="Arial MT"/>
                <a:cs typeface="Arial MT"/>
              </a:rPr>
              <a:t> </a:t>
            </a:r>
            <a:r>
              <a:rPr sz="2200" spc="-50" dirty="0">
                <a:solidFill>
                  <a:srgbClr val="383838"/>
                </a:solidFill>
                <a:latin typeface="Arial MT"/>
                <a:cs typeface="Arial MT"/>
              </a:rPr>
              <a:t>a </a:t>
            </a:r>
            <a:r>
              <a:rPr sz="2200" spc="-10" dirty="0">
                <a:solidFill>
                  <a:srgbClr val="383838"/>
                </a:solidFill>
                <a:latin typeface="Arial MT"/>
                <a:cs typeface="Arial MT"/>
              </a:rPr>
              <a:t>basement.</a:t>
            </a:r>
            <a:endParaRPr sz="2200">
              <a:latin typeface="Arial MT"/>
              <a:cs typeface="Arial MT"/>
            </a:endParaRPr>
          </a:p>
          <a:p>
            <a:pPr marL="355600" marR="80645" indent="-343535">
              <a:lnSpc>
                <a:spcPct val="100000"/>
              </a:lnSpc>
              <a:buChar char="•"/>
              <a:tabLst>
                <a:tab pos="355600" algn="l"/>
              </a:tabLst>
            </a:pPr>
            <a:r>
              <a:rPr sz="2200" dirty="0">
                <a:solidFill>
                  <a:srgbClr val="383838"/>
                </a:solidFill>
                <a:latin typeface="Arial MT"/>
                <a:cs typeface="Arial MT"/>
              </a:rPr>
              <a:t>Physical</a:t>
            </a:r>
            <a:r>
              <a:rPr sz="2200" spc="-70" dirty="0">
                <a:solidFill>
                  <a:srgbClr val="383838"/>
                </a:solidFill>
                <a:latin typeface="Arial MT"/>
                <a:cs typeface="Arial MT"/>
              </a:rPr>
              <a:t> </a:t>
            </a:r>
            <a:r>
              <a:rPr sz="2200" dirty="0">
                <a:solidFill>
                  <a:srgbClr val="383838"/>
                </a:solidFill>
                <a:latin typeface="Arial MT"/>
                <a:cs typeface="Arial MT"/>
              </a:rPr>
              <a:t>examination</a:t>
            </a:r>
            <a:r>
              <a:rPr sz="2200" spc="-40" dirty="0">
                <a:solidFill>
                  <a:srgbClr val="383838"/>
                </a:solidFill>
                <a:latin typeface="Arial MT"/>
                <a:cs typeface="Arial MT"/>
              </a:rPr>
              <a:t> </a:t>
            </a:r>
            <a:r>
              <a:rPr sz="2200" dirty="0">
                <a:solidFill>
                  <a:srgbClr val="383838"/>
                </a:solidFill>
                <a:latin typeface="Arial MT"/>
                <a:cs typeface="Arial MT"/>
              </a:rPr>
              <a:t>:</a:t>
            </a:r>
            <a:r>
              <a:rPr sz="2200" spc="-70" dirty="0">
                <a:solidFill>
                  <a:srgbClr val="383838"/>
                </a:solidFill>
                <a:latin typeface="Arial MT"/>
                <a:cs typeface="Arial MT"/>
              </a:rPr>
              <a:t> </a:t>
            </a:r>
            <a:r>
              <a:rPr sz="2200" dirty="0">
                <a:solidFill>
                  <a:srgbClr val="383838"/>
                </a:solidFill>
                <a:latin typeface="Arial MT"/>
                <a:cs typeface="Arial MT"/>
              </a:rPr>
              <a:t>singed</a:t>
            </a:r>
            <a:r>
              <a:rPr sz="2200" spc="-60" dirty="0">
                <a:solidFill>
                  <a:srgbClr val="383838"/>
                </a:solidFill>
                <a:latin typeface="Arial MT"/>
                <a:cs typeface="Arial MT"/>
              </a:rPr>
              <a:t> </a:t>
            </a:r>
            <a:r>
              <a:rPr sz="2200" dirty="0">
                <a:solidFill>
                  <a:srgbClr val="383838"/>
                </a:solidFill>
                <a:latin typeface="Arial MT"/>
                <a:cs typeface="Arial MT"/>
              </a:rPr>
              <a:t>nasal</a:t>
            </a:r>
            <a:r>
              <a:rPr sz="2200" spc="-55" dirty="0">
                <a:solidFill>
                  <a:srgbClr val="383838"/>
                </a:solidFill>
                <a:latin typeface="Arial MT"/>
                <a:cs typeface="Arial MT"/>
              </a:rPr>
              <a:t> </a:t>
            </a:r>
            <a:r>
              <a:rPr sz="2200" dirty="0">
                <a:solidFill>
                  <a:srgbClr val="383838"/>
                </a:solidFill>
                <a:latin typeface="Arial MT"/>
                <a:cs typeface="Arial MT"/>
              </a:rPr>
              <a:t>hairs,</a:t>
            </a:r>
            <a:r>
              <a:rPr sz="2200" spc="-65" dirty="0">
                <a:solidFill>
                  <a:srgbClr val="383838"/>
                </a:solidFill>
                <a:latin typeface="Arial MT"/>
                <a:cs typeface="Arial MT"/>
              </a:rPr>
              <a:t> </a:t>
            </a:r>
            <a:r>
              <a:rPr sz="2200" dirty="0">
                <a:solidFill>
                  <a:srgbClr val="383838"/>
                </a:solidFill>
                <a:latin typeface="Arial MT"/>
                <a:cs typeface="Arial MT"/>
              </a:rPr>
              <a:t>facial</a:t>
            </a:r>
            <a:r>
              <a:rPr sz="2200" spc="-60" dirty="0">
                <a:solidFill>
                  <a:srgbClr val="383838"/>
                </a:solidFill>
                <a:latin typeface="Arial MT"/>
                <a:cs typeface="Arial MT"/>
              </a:rPr>
              <a:t> </a:t>
            </a:r>
            <a:r>
              <a:rPr sz="2200" spc="-10" dirty="0">
                <a:solidFill>
                  <a:srgbClr val="383838"/>
                </a:solidFill>
                <a:latin typeface="Arial MT"/>
                <a:cs typeface="Arial MT"/>
              </a:rPr>
              <a:t>burns, </a:t>
            </a:r>
            <a:r>
              <a:rPr sz="2200" dirty="0">
                <a:solidFill>
                  <a:srgbClr val="383838"/>
                </a:solidFill>
                <a:latin typeface="Arial MT"/>
                <a:cs typeface="Arial MT"/>
              </a:rPr>
              <a:t>carbonaceous</a:t>
            </a:r>
            <a:r>
              <a:rPr sz="2200" spc="-105" dirty="0">
                <a:solidFill>
                  <a:srgbClr val="383838"/>
                </a:solidFill>
                <a:latin typeface="Arial MT"/>
                <a:cs typeface="Arial MT"/>
              </a:rPr>
              <a:t> </a:t>
            </a:r>
            <a:r>
              <a:rPr sz="2200" dirty="0">
                <a:solidFill>
                  <a:srgbClr val="383838"/>
                </a:solidFill>
                <a:latin typeface="Arial MT"/>
                <a:cs typeface="Arial MT"/>
              </a:rPr>
              <a:t>sputum,</a:t>
            </a:r>
            <a:r>
              <a:rPr sz="2200" spc="-70" dirty="0">
                <a:solidFill>
                  <a:srgbClr val="383838"/>
                </a:solidFill>
                <a:latin typeface="Arial MT"/>
                <a:cs typeface="Arial MT"/>
              </a:rPr>
              <a:t> </a:t>
            </a:r>
            <a:r>
              <a:rPr sz="2200" spc="-10" dirty="0">
                <a:solidFill>
                  <a:srgbClr val="383838"/>
                </a:solidFill>
                <a:latin typeface="Arial MT"/>
                <a:cs typeface="Arial MT"/>
              </a:rPr>
              <a:t>hoarseness,</a:t>
            </a:r>
            <a:r>
              <a:rPr sz="2200" spc="-140" dirty="0">
                <a:solidFill>
                  <a:srgbClr val="383838"/>
                </a:solidFill>
                <a:latin typeface="Arial MT"/>
                <a:cs typeface="Arial MT"/>
              </a:rPr>
              <a:t> </a:t>
            </a:r>
            <a:r>
              <a:rPr sz="2200" dirty="0">
                <a:solidFill>
                  <a:srgbClr val="383838"/>
                </a:solidFill>
                <a:latin typeface="Arial MT"/>
                <a:cs typeface="Arial MT"/>
              </a:rPr>
              <a:t>Agitation</a:t>
            </a:r>
            <a:r>
              <a:rPr sz="2200" spc="-80" dirty="0">
                <a:solidFill>
                  <a:srgbClr val="383838"/>
                </a:solidFill>
                <a:latin typeface="Arial MT"/>
                <a:cs typeface="Arial MT"/>
              </a:rPr>
              <a:t> </a:t>
            </a:r>
            <a:r>
              <a:rPr sz="2200" dirty="0">
                <a:solidFill>
                  <a:srgbClr val="383838"/>
                </a:solidFill>
                <a:latin typeface="Arial MT"/>
                <a:cs typeface="Arial MT"/>
              </a:rPr>
              <a:t>or</a:t>
            </a:r>
            <a:r>
              <a:rPr sz="2200" spc="-80" dirty="0">
                <a:solidFill>
                  <a:srgbClr val="383838"/>
                </a:solidFill>
                <a:latin typeface="Arial MT"/>
                <a:cs typeface="Arial MT"/>
              </a:rPr>
              <a:t> </a:t>
            </a:r>
            <a:r>
              <a:rPr sz="2200" spc="-10" dirty="0">
                <a:solidFill>
                  <a:srgbClr val="383838"/>
                </a:solidFill>
                <a:latin typeface="Arial MT"/>
                <a:cs typeface="Arial MT"/>
              </a:rPr>
              <a:t>shortness </a:t>
            </a:r>
            <a:r>
              <a:rPr sz="2200" dirty="0">
                <a:solidFill>
                  <a:srgbClr val="383838"/>
                </a:solidFill>
                <a:latin typeface="Arial MT"/>
                <a:cs typeface="Arial MT"/>
              </a:rPr>
              <a:t>of</a:t>
            </a:r>
            <a:r>
              <a:rPr sz="2200" spc="-50" dirty="0">
                <a:solidFill>
                  <a:srgbClr val="383838"/>
                </a:solidFill>
                <a:latin typeface="Arial MT"/>
                <a:cs typeface="Arial MT"/>
              </a:rPr>
              <a:t> </a:t>
            </a:r>
            <a:r>
              <a:rPr sz="2200" dirty="0">
                <a:solidFill>
                  <a:srgbClr val="383838"/>
                </a:solidFill>
                <a:latin typeface="Arial MT"/>
                <a:cs typeface="Arial MT"/>
              </a:rPr>
              <a:t>breath</a:t>
            </a:r>
            <a:r>
              <a:rPr sz="2200" spc="-35" dirty="0">
                <a:solidFill>
                  <a:srgbClr val="383838"/>
                </a:solidFill>
                <a:latin typeface="Arial MT"/>
                <a:cs typeface="Arial MT"/>
              </a:rPr>
              <a:t> </a:t>
            </a:r>
            <a:r>
              <a:rPr sz="2200" dirty="0">
                <a:solidFill>
                  <a:srgbClr val="383838"/>
                </a:solidFill>
                <a:latin typeface="Arial MT"/>
                <a:cs typeface="Arial MT"/>
              </a:rPr>
              <a:t>may</a:t>
            </a:r>
            <a:r>
              <a:rPr sz="2200" spc="-30" dirty="0">
                <a:solidFill>
                  <a:srgbClr val="383838"/>
                </a:solidFill>
                <a:latin typeface="Arial MT"/>
                <a:cs typeface="Arial MT"/>
              </a:rPr>
              <a:t> </a:t>
            </a:r>
            <a:r>
              <a:rPr sz="2200" dirty="0">
                <a:solidFill>
                  <a:srgbClr val="383838"/>
                </a:solidFill>
                <a:latin typeface="Arial MT"/>
                <a:cs typeface="Arial MT"/>
              </a:rPr>
              <a:t>be</a:t>
            </a:r>
            <a:r>
              <a:rPr sz="2200" spc="-45" dirty="0">
                <a:solidFill>
                  <a:srgbClr val="383838"/>
                </a:solidFill>
                <a:latin typeface="Arial MT"/>
                <a:cs typeface="Arial MT"/>
              </a:rPr>
              <a:t> </a:t>
            </a:r>
            <a:r>
              <a:rPr sz="2200" dirty="0">
                <a:solidFill>
                  <a:srgbClr val="383838"/>
                </a:solidFill>
                <a:latin typeface="Arial MT"/>
                <a:cs typeface="Arial MT"/>
              </a:rPr>
              <a:t>caused</a:t>
            </a:r>
            <a:r>
              <a:rPr sz="2200" spc="-40" dirty="0">
                <a:solidFill>
                  <a:srgbClr val="383838"/>
                </a:solidFill>
                <a:latin typeface="Arial MT"/>
                <a:cs typeface="Arial MT"/>
              </a:rPr>
              <a:t> </a:t>
            </a:r>
            <a:r>
              <a:rPr sz="2200" dirty="0">
                <a:solidFill>
                  <a:srgbClr val="383838"/>
                </a:solidFill>
                <a:latin typeface="Arial MT"/>
                <a:cs typeface="Arial MT"/>
              </a:rPr>
              <a:t>by</a:t>
            </a:r>
            <a:r>
              <a:rPr sz="2200" spc="-40" dirty="0">
                <a:solidFill>
                  <a:srgbClr val="383838"/>
                </a:solidFill>
                <a:latin typeface="Arial MT"/>
                <a:cs typeface="Arial MT"/>
              </a:rPr>
              <a:t> </a:t>
            </a:r>
            <a:r>
              <a:rPr sz="2200" spc="-10" dirty="0">
                <a:solidFill>
                  <a:srgbClr val="383838"/>
                </a:solidFill>
                <a:latin typeface="Arial MT"/>
                <a:cs typeface="Arial MT"/>
              </a:rPr>
              <a:t>hypoxia.</a:t>
            </a:r>
            <a:endParaRPr sz="2200">
              <a:latin typeface="Arial MT"/>
              <a:cs typeface="Arial MT"/>
            </a:endParaRPr>
          </a:p>
          <a:p>
            <a:pPr>
              <a:lnSpc>
                <a:spcPct val="100000"/>
              </a:lnSpc>
              <a:spcBef>
                <a:spcPts val="890"/>
              </a:spcBef>
              <a:buClr>
                <a:srgbClr val="383838"/>
              </a:buClr>
              <a:buFont typeface="Arial MT"/>
              <a:buChar char="•"/>
            </a:pPr>
            <a:endParaRPr sz="2200">
              <a:latin typeface="Arial MT"/>
              <a:cs typeface="Arial MT"/>
            </a:endParaRPr>
          </a:p>
          <a:p>
            <a:pPr marL="355600" marR="211454" indent="-343535">
              <a:lnSpc>
                <a:spcPct val="100000"/>
              </a:lnSpc>
              <a:buChar char="•"/>
              <a:tabLst>
                <a:tab pos="355600" algn="l"/>
              </a:tabLst>
            </a:pPr>
            <a:r>
              <a:rPr sz="2200" dirty="0">
                <a:solidFill>
                  <a:srgbClr val="383838"/>
                </a:solidFill>
                <a:latin typeface="Arial MT"/>
                <a:cs typeface="Arial MT"/>
              </a:rPr>
              <a:t>Definitive</a:t>
            </a:r>
            <a:r>
              <a:rPr sz="2200" spc="-70" dirty="0">
                <a:solidFill>
                  <a:srgbClr val="383838"/>
                </a:solidFill>
                <a:latin typeface="Arial MT"/>
                <a:cs typeface="Arial MT"/>
              </a:rPr>
              <a:t> </a:t>
            </a:r>
            <a:r>
              <a:rPr sz="2200" dirty="0">
                <a:solidFill>
                  <a:srgbClr val="383838"/>
                </a:solidFill>
                <a:latin typeface="Arial MT"/>
                <a:cs typeface="Arial MT"/>
              </a:rPr>
              <a:t>diagnosis</a:t>
            </a:r>
            <a:r>
              <a:rPr sz="2200" spc="-70" dirty="0">
                <a:solidFill>
                  <a:srgbClr val="383838"/>
                </a:solidFill>
                <a:latin typeface="Arial MT"/>
                <a:cs typeface="Arial MT"/>
              </a:rPr>
              <a:t> </a:t>
            </a:r>
            <a:r>
              <a:rPr sz="2200" dirty="0">
                <a:solidFill>
                  <a:srgbClr val="383838"/>
                </a:solidFill>
                <a:latin typeface="Arial MT"/>
                <a:cs typeface="Arial MT"/>
              </a:rPr>
              <a:t>is</a:t>
            </a:r>
            <a:r>
              <a:rPr sz="2200" spc="-65" dirty="0">
                <a:solidFill>
                  <a:srgbClr val="383838"/>
                </a:solidFill>
                <a:latin typeface="Arial MT"/>
                <a:cs typeface="Arial MT"/>
              </a:rPr>
              <a:t> </a:t>
            </a:r>
            <a:r>
              <a:rPr sz="2200" dirty="0">
                <a:solidFill>
                  <a:srgbClr val="383838"/>
                </a:solidFill>
                <a:latin typeface="Arial MT"/>
                <a:cs typeface="Arial MT"/>
              </a:rPr>
              <a:t>made</a:t>
            </a:r>
            <a:r>
              <a:rPr sz="2200" spc="-55" dirty="0">
                <a:solidFill>
                  <a:srgbClr val="383838"/>
                </a:solidFill>
                <a:latin typeface="Arial MT"/>
                <a:cs typeface="Arial MT"/>
              </a:rPr>
              <a:t> </a:t>
            </a:r>
            <a:r>
              <a:rPr sz="2200" dirty="0">
                <a:solidFill>
                  <a:srgbClr val="383838"/>
                </a:solidFill>
                <a:latin typeface="Arial MT"/>
                <a:cs typeface="Arial MT"/>
              </a:rPr>
              <a:t>by</a:t>
            </a:r>
            <a:r>
              <a:rPr sz="2200" spc="-65" dirty="0">
                <a:solidFill>
                  <a:srgbClr val="383838"/>
                </a:solidFill>
                <a:latin typeface="Arial MT"/>
                <a:cs typeface="Arial MT"/>
              </a:rPr>
              <a:t> </a:t>
            </a:r>
            <a:r>
              <a:rPr sz="2200" dirty="0">
                <a:solidFill>
                  <a:srgbClr val="383838"/>
                </a:solidFill>
                <a:latin typeface="Arial MT"/>
                <a:cs typeface="Arial MT"/>
              </a:rPr>
              <a:t>direct</a:t>
            </a:r>
            <a:r>
              <a:rPr sz="2200" spc="-65" dirty="0">
                <a:solidFill>
                  <a:srgbClr val="383838"/>
                </a:solidFill>
                <a:latin typeface="Arial MT"/>
                <a:cs typeface="Arial MT"/>
              </a:rPr>
              <a:t> </a:t>
            </a:r>
            <a:r>
              <a:rPr sz="2200" dirty="0">
                <a:solidFill>
                  <a:srgbClr val="383838"/>
                </a:solidFill>
                <a:latin typeface="Arial MT"/>
                <a:cs typeface="Arial MT"/>
              </a:rPr>
              <a:t>airway</a:t>
            </a:r>
            <a:r>
              <a:rPr sz="2200" spc="-65" dirty="0">
                <a:solidFill>
                  <a:srgbClr val="383838"/>
                </a:solidFill>
                <a:latin typeface="Arial MT"/>
                <a:cs typeface="Arial MT"/>
              </a:rPr>
              <a:t> </a:t>
            </a:r>
            <a:r>
              <a:rPr sz="2200" spc="-10" dirty="0">
                <a:solidFill>
                  <a:srgbClr val="383838"/>
                </a:solidFill>
                <a:latin typeface="Arial MT"/>
                <a:cs typeface="Arial MT"/>
              </a:rPr>
              <a:t>examination </a:t>
            </a:r>
            <a:r>
              <a:rPr sz="2200" dirty="0">
                <a:solidFill>
                  <a:srgbClr val="383838"/>
                </a:solidFill>
                <a:latin typeface="Arial MT"/>
                <a:cs typeface="Arial MT"/>
              </a:rPr>
              <a:t>using</a:t>
            </a:r>
            <a:r>
              <a:rPr sz="2200" spc="-65" dirty="0">
                <a:solidFill>
                  <a:srgbClr val="383838"/>
                </a:solidFill>
                <a:latin typeface="Arial MT"/>
                <a:cs typeface="Arial MT"/>
              </a:rPr>
              <a:t> </a:t>
            </a:r>
            <a:r>
              <a:rPr sz="2200" spc="-10" dirty="0">
                <a:solidFill>
                  <a:srgbClr val="383838"/>
                </a:solidFill>
                <a:latin typeface="Arial MT"/>
                <a:cs typeface="Arial MT"/>
              </a:rPr>
              <a:t>nasopharyngeal</a:t>
            </a:r>
            <a:r>
              <a:rPr sz="2200" spc="-50" dirty="0">
                <a:solidFill>
                  <a:srgbClr val="383838"/>
                </a:solidFill>
                <a:latin typeface="Arial MT"/>
                <a:cs typeface="Arial MT"/>
              </a:rPr>
              <a:t> </a:t>
            </a:r>
            <a:r>
              <a:rPr sz="2200" dirty="0">
                <a:solidFill>
                  <a:srgbClr val="383838"/>
                </a:solidFill>
                <a:latin typeface="Arial MT"/>
                <a:cs typeface="Arial MT"/>
              </a:rPr>
              <a:t>scope</a:t>
            </a:r>
            <a:r>
              <a:rPr sz="2200" spc="-55" dirty="0">
                <a:solidFill>
                  <a:srgbClr val="383838"/>
                </a:solidFill>
                <a:latin typeface="Arial MT"/>
                <a:cs typeface="Arial MT"/>
              </a:rPr>
              <a:t> </a:t>
            </a:r>
            <a:r>
              <a:rPr sz="2200" dirty="0">
                <a:solidFill>
                  <a:srgbClr val="383838"/>
                </a:solidFill>
                <a:latin typeface="Arial MT"/>
                <a:cs typeface="Arial MT"/>
              </a:rPr>
              <a:t>or</a:t>
            </a:r>
            <a:r>
              <a:rPr sz="2200" spc="-55" dirty="0">
                <a:solidFill>
                  <a:srgbClr val="383838"/>
                </a:solidFill>
                <a:latin typeface="Arial MT"/>
                <a:cs typeface="Arial MT"/>
              </a:rPr>
              <a:t> </a:t>
            </a:r>
            <a:r>
              <a:rPr sz="2200" dirty="0">
                <a:solidFill>
                  <a:srgbClr val="383838"/>
                </a:solidFill>
                <a:latin typeface="Arial MT"/>
                <a:cs typeface="Arial MT"/>
              </a:rPr>
              <a:t>fiberoptic</a:t>
            </a:r>
            <a:r>
              <a:rPr sz="2200" spc="-60" dirty="0">
                <a:solidFill>
                  <a:srgbClr val="383838"/>
                </a:solidFill>
                <a:latin typeface="Arial MT"/>
                <a:cs typeface="Arial MT"/>
              </a:rPr>
              <a:t> </a:t>
            </a:r>
            <a:r>
              <a:rPr sz="2200" spc="-10" dirty="0">
                <a:solidFill>
                  <a:srgbClr val="383838"/>
                </a:solidFill>
                <a:latin typeface="Arial MT"/>
                <a:cs typeface="Arial MT"/>
              </a:rPr>
              <a:t>bronchoscopy.</a:t>
            </a:r>
            <a:endParaRPr sz="2200">
              <a:latin typeface="Arial MT"/>
              <a:cs typeface="Arial MT"/>
            </a:endParaRPr>
          </a:p>
          <a:p>
            <a:pPr marL="355600" indent="-342900">
              <a:lnSpc>
                <a:spcPct val="100000"/>
              </a:lnSpc>
              <a:buChar char="•"/>
              <a:tabLst>
                <a:tab pos="355600" algn="l"/>
              </a:tabLst>
            </a:pPr>
            <a:r>
              <a:rPr sz="2200" dirty="0">
                <a:solidFill>
                  <a:srgbClr val="383838"/>
                </a:solidFill>
                <a:latin typeface="Arial MT"/>
                <a:cs typeface="Arial MT"/>
              </a:rPr>
              <a:t>Early</a:t>
            </a:r>
            <a:r>
              <a:rPr sz="2200" spc="-60" dirty="0">
                <a:solidFill>
                  <a:srgbClr val="383838"/>
                </a:solidFill>
                <a:latin typeface="Arial MT"/>
                <a:cs typeface="Arial MT"/>
              </a:rPr>
              <a:t> </a:t>
            </a:r>
            <a:r>
              <a:rPr sz="2200" dirty="0">
                <a:solidFill>
                  <a:srgbClr val="383838"/>
                </a:solidFill>
                <a:latin typeface="Arial MT"/>
                <a:cs typeface="Arial MT"/>
              </a:rPr>
              <a:t>intubation</a:t>
            </a:r>
            <a:r>
              <a:rPr sz="2200" spc="-65" dirty="0">
                <a:solidFill>
                  <a:srgbClr val="383838"/>
                </a:solidFill>
                <a:latin typeface="Arial MT"/>
                <a:cs typeface="Arial MT"/>
              </a:rPr>
              <a:t> </a:t>
            </a:r>
            <a:r>
              <a:rPr sz="2200" dirty="0">
                <a:solidFill>
                  <a:srgbClr val="383838"/>
                </a:solidFill>
                <a:latin typeface="Arial MT"/>
                <a:cs typeface="Arial MT"/>
              </a:rPr>
              <a:t>for</a:t>
            </a:r>
            <a:r>
              <a:rPr sz="2200" spc="-65" dirty="0">
                <a:solidFill>
                  <a:srgbClr val="383838"/>
                </a:solidFill>
                <a:latin typeface="Arial MT"/>
                <a:cs typeface="Arial MT"/>
              </a:rPr>
              <a:t> </a:t>
            </a:r>
            <a:r>
              <a:rPr sz="2200" dirty="0">
                <a:solidFill>
                  <a:srgbClr val="383838"/>
                </a:solidFill>
                <a:latin typeface="Arial MT"/>
                <a:cs typeface="Arial MT"/>
              </a:rPr>
              <a:t>airway</a:t>
            </a:r>
            <a:r>
              <a:rPr sz="2200" spc="-50" dirty="0">
                <a:solidFill>
                  <a:srgbClr val="383838"/>
                </a:solidFill>
                <a:latin typeface="Arial MT"/>
                <a:cs typeface="Arial MT"/>
              </a:rPr>
              <a:t> </a:t>
            </a:r>
            <a:r>
              <a:rPr sz="2200" dirty="0">
                <a:solidFill>
                  <a:srgbClr val="383838"/>
                </a:solidFill>
                <a:latin typeface="Arial MT"/>
                <a:cs typeface="Arial MT"/>
              </a:rPr>
              <a:t>protection</a:t>
            </a:r>
            <a:r>
              <a:rPr sz="2200" spc="-60" dirty="0">
                <a:solidFill>
                  <a:srgbClr val="383838"/>
                </a:solidFill>
                <a:latin typeface="Arial MT"/>
                <a:cs typeface="Arial MT"/>
              </a:rPr>
              <a:t> </a:t>
            </a:r>
            <a:r>
              <a:rPr sz="2200" dirty="0">
                <a:solidFill>
                  <a:srgbClr val="383838"/>
                </a:solidFill>
                <a:latin typeface="Arial MT"/>
                <a:cs typeface="Arial MT"/>
              </a:rPr>
              <a:t>is</a:t>
            </a:r>
            <a:r>
              <a:rPr sz="2200" spc="-65" dirty="0">
                <a:solidFill>
                  <a:srgbClr val="383838"/>
                </a:solidFill>
                <a:latin typeface="Arial MT"/>
                <a:cs typeface="Arial MT"/>
              </a:rPr>
              <a:t> </a:t>
            </a:r>
            <a:r>
              <a:rPr sz="2200" spc="-10" dirty="0">
                <a:solidFill>
                  <a:srgbClr val="383838"/>
                </a:solidFill>
                <a:latin typeface="Arial MT"/>
                <a:cs typeface="Arial MT"/>
              </a:rPr>
              <a:t>mandatory.</a:t>
            </a:r>
            <a:endParaRPr sz="2200">
              <a:latin typeface="Arial MT"/>
              <a:cs typeface="Arial MT"/>
            </a:endParaRPr>
          </a:p>
          <a:p>
            <a:pPr marL="355600" indent="-342900">
              <a:lnSpc>
                <a:spcPct val="100000"/>
              </a:lnSpc>
              <a:buChar char="•"/>
              <a:tabLst>
                <a:tab pos="355600" algn="l"/>
              </a:tabLst>
            </a:pPr>
            <a:r>
              <a:rPr sz="2200" dirty="0">
                <a:solidFill>
                  <a:srgbClr val="383838"/>
                </a:solidFill>
                <a:latin typeface="Arial MT"/>
                <a:cs typeface="Arial MT"/>
              </a:rPr>
              <a:t>Intubation</a:t>
            </a:r>
            <a:r>
              <a:rPr sz="2200" spc="-80" dirty="0">
                <a:solidFill>
                  <a:srgbClr val="383838"/>
                </a:solidFill>
                <a:latin typeface="Arial MT"/>
                <a:cs typeface="Arial MT"/>
              </a:rPr>
              <a:t> </a:t>
            </a:r>
            <a:r>
              <a:rPr sz="2200" dirty="0">
                <a:solidFill>
                  <a:srgbClr val="383838"/>
                </a:solidFill>
                <a:latin typeface="Arial MT"/>
                <a:cs typeface="Arial MT"/>
              </a:rPr>
              <a:t>becomes</a:t>
            </a:r>
            <a:r>
              <a:rPr sz="2200" spc="-60" dirty="0">
                <a:solidFill>
                  <a:srgbClr val="383838"/>
                </a:solidFill>
                <a:latin typeface="Arial MT"/>
                <a:cs typeface="Arial MT"/>
              </a:rPr>
              <a:t> </a:t>
            </a:r>
            <a:r>
              <a:rPr sz="2200" dirty="0">
                <a:solidFill>
                  <a:srgbClr val="383838"/>
                </a:solidFill>
                <a:latin typeface="Arial MT"/>
                <a:cs typeface="Arial MT"/>
              </a:rPr>
              <a:t>much</a:t>
            </a:r>
            <a:r>
              <a:rPr sz="2200" spc="-60" dirty="0">
                <a:solidFill>
                  <a:srgbClr val="383838"/>
                </a:solidFill>
                <a:latin typeface="Arial MT"/>
                <a:cs typeface="Arial MT"/>
              </a:rPr>
              <a:t> </a:t>
            </a:r>
            <a:r>
              <a:rPr sz="2200" dirty="0">
                <a:solidFill>
                  <a:srgbClr val="383838"/>
                </a:solidFill>
                <a:latin typeface="Arial MT"/>
                <a:cs typeface="Arial MT"/>
              </a:rPr>
              <a:t>harder</a:t>
            </a:r>
            <a:r>
              <a:rPr sz="2200" spc="-65" dirty="0">
                <a:solidFill>
                  <a:srgbClr val="383838"/>
                </a:solidFill>
                <a:latin typeface="Arial MT"/>
                <a:cs typeface="Arial MT"/>
              </a:rPr>
              <a:t> </a:t>
            </a:r>
            <a:r>
              <a:rPr sz="2200" dirty="0">
                <a:solidFill>
                  <a:srgbClr val="383838"/>
                </a:solidFill>
                <a:latin typeface="Arial MT"/>
                <a:cs typeface="Arial MT"/>
              </a:rPr>
              <a:t>when</a:t>
            </a:r>
            <a:r>
              <a:rPr sz="2200" spc="-60" dirty="0">
                <a:solidFill>
                  <a:srgbClr val="383838"/>
                </a:solidFill>
                <a:latin typeface="Arial MT"/>
                <a:cs typeface="Arial MT"/>
              </a:rPr>
              <a:t> </a:t>
            </a:r>
            <a:r>
              <a:rPr sz="2200" dirty="0">
                <a:solidFill>
                  <a:srgbClr val="383838"/>
                </a:solidFill>
                <a:latin typeface="Arial MT"/>
                <a:cs typeface="Arial MT"/>
              </a:rPr>
              <a:t>the</a:t>
            </a:r>
            <a:r>
              <a:rPr sz="2200" spc="-70" dirty="0">
                <a:solidFill>
                  <a:srgbClr val="383838"/>
                </a:solidFill>
                <a:latin typeface="Arial MT"/>
                <a:cs typeface="Arial MT"/>
              </a:rPr>
              <a:t> </a:t>
            </a:r>
            <a:r>
              <a:rPr sz="2200" dirty="0">
                <a:solidFill>
                  <a:srgbClr val="383838"/>
                </a:solidFill>
                <a:latin typeface="Arial MT"/>
                <a:cs typeface="Arial MT"/>
              </a:rPr>
              <a:t>airway</a:t>
            </a:r>
            <a:r>
              <a:rPr sz="2200" spc="-60" dirty="0">
                <a:solidFill>
                  <a:srgbClr val="383838"/>
                </a:solidFill>
                <a:latin typeface="Arial MT"/>
                <a:cs typeface="Arial MT"/>
              </a:rPr>
              <a:t> </a:t>
            </a:r>
            <a:r>
              <a:rPr sz="2200" spc="-10" dirty="0">
                <a:solidFill>
                  <a:srgbClr val="383838"/>
                </a:solidFill>
                <a:latin typeface="Arial MT"/>
                <a:cs typeface="Arial MT"/>
              </a:rPr>
              <a:t>swells.</a:t>
            </a:r>
            <a:endParaRPr sz="2200">
              <a:latin typeface="Arial MT"/>
              <a:cs typeface="Arial MT"/>
            </a:endParaRPr>
          </a:p>
          <a:p>
            <a:pPr marL="355600" marR="5080" indent="-343535">
              <a:lnSpc>
                <a:spcPct val="100000"/>
              </a:lnSpc>
              <a:buChar char="•"/>
              <a:tabLst>
                <a:tab pos="355600" algn="l"/>
              </a:tabLst>
            </a:pPr>
            <a:r>
              <a:rPr sz="2200" dirty="0">
                <a:solidFill>
                  <a:srgbClr val="383838"/>
                </a:solidFill>
                <a:latin typeface="Arial MT"/>
                <a:cs typeface="Arial MT"/>
              </a:rPr>
              <a:t>Fluorescein</a:t>
            </a:r>
            <a:r>
              <a:rPr sz="2200" spc="-80" dirty="0">
                <a:solidFill>
                  <a:srgbClr val="383838"/>
                </a:solidFill>
                <a:latin typeface="Arial MT"/>
                <a:cs typeface="Arial MT"/>
              </a:rPr>
              <a:t> </a:t>
            </a:r>
            <a:r>
              <a:rPr sz="2200" dirty="0">
                <a:solidFill>
                  <a:srgbClr val="383838"/>
                </a:solidFill>
                <a:latin typeface="Arial MT"/>
                <a:cs typeface="Arial MT"/>
              </a:rPr>
              <a:t>eye</a:t>
            </a:r>
            <a:r>
              <a:rPr sz="2200" spc="-65" dirty="0">
                <a:solidFill>
                  <a:srgbClr val="383838"/>
                </a:solidFill>
                <a:latin typeface="Arial MT"/>
                <a:cs typeface="Arial MT"/>
              </a:rPr>
              <a:t> </a:t>
            </a:r>
            <a:r>
              <a:rPr sz="2200" dirty="0">
                <a:solidFill>
                  <a:srgbClr val="383838"/>
                </a:solidFill>
                <a:latin typeface="Arial MT"/>
                <a:cs typeface="Arial MT"/>
              </a:rPr>
              <a:t>examination</a:t>
            </a:r>
            <a:r>
              <a:rPr sz="2200" spc="-55" dirty="0">
                <a:solidFill>
                  <a:srgbClr val="383838"/>
                </a:solidFill>
                <a:latin typeface="Arial MT"/>
                <a:cs typeface="Arial MT"/>
              </a:rPr>
              <a:t> </a:t>
            </a:r>
            <a:r>
              <a:rPr sz="2200" dirty="0">
                <a:solidFill>
                  <a:srgbClr val="383838"/>
                </a:solidFill>
                <a:latin typeface="Arial MT"/>
                <a:cs typeface="Arial MT"/>
              </a:rPr>
              <a:t>is</a:t>
            </a:r>
            <a:r>
              <a:rPr sz="2200" spc="-80" dirty="0">
                <a:solidFill>
                  <a:srgbClr val="383838"/>
                </a:solidFill>
                <a:latin typeface="Arial MT"/>
                <a:cs typeface="Arial MT"/>
              </a:rPr>
              <a:t> </a:t>
            </a:r>
            <a:r>
              <a:rPr sz="2200" dirty="0">
                <a:solidFill>
                  <a:srgbClr val="383838"/>
                </a:solidFill>
                <a:latin typeface="Arial MT"/>
                <a:cs typeface="Arial MT"/>
              </a:rPr>
              <a:t>mandatory</a:t>
            </a:r>
            <a:r>
              <a:rPr sz="2200" spc="-45" dirty="0">
                <a:solidFill>
                  <a:srgbClr val="383838"/>
                </a:solidFill>
                <a:latin typeface="Arial MT"/>
                <a:cs typeface="Arial MT"/>
              </a:rPr>
              <a:t> </a:t>
            </a:r>
            <a:r>
              <a:rPr sz="2200" dirty="0">
                <a:solidFill>
                  <a:srgbClr val="383838"/>
                </a:solidFill>
                <a:latin typeface="Arial MT"/>
                <a:cs typeface="Arial MT"/>
              </a:rPr>
              <a:t>for</a:t>
            </a:r>
            <a:r>
              <a:rPr sz="2200" spc="-75" dirty="0">
                <a:solidFill>
                  <a:srgbClr val="383838"/>
                </a:solidFill>
                <a:latin typeface="Arial MT"/>
                <a:cs typeface="Arial MT"/>
              </a:rPr>
              <a:t> </a:t>
            </a:r>
            <a:r>
              <a:rPr sz="2200" dirty="0">
                <a:solidFill>
                  <a:srgbClr val="383838"/>
                </a:solidFill>
                <a:latin typeface="Arial MT"/>
                <a:cs typeface="Arial MT"/>
              </a:rPr>
              <a:t>patients</a:t>
            </a:r>
            <a:r>
              <a:rPr sz="2200" spc="-75" dirty="0">
                <a:solidFill>
                  <a:srgbClr val="383838"/>
                </a:solidFill>
                <a:latin typeface="Arial MT"/>
                <a:cs typeface="Arial MT"/>
              </a:rPr>
              <a:t> </a:t>
            </a:r>
            <a:r>
              <a:rPr sz="2200" spc="-20" dirty="0">
                <a:solidFill>
                  <a:srgbClr val="383838"/>
                </a:solidFill>
                <a:latin typeface="Arial MT"/>
                <a:cs typeface="Arial MT"/>
              </a:rPr>
              <a:t>with </a:t>
            </a:r>
            <a:r>
              <a:rPr sz="2200" dirty="0">
                <a:solidFill>
                  <a:srgbClr val="383838"/>
                </a:solidFill>
                <a:latin typeface="Arial MT"/>
                <a:cs typeface="Arial MT"/>
              </a:rPr>
              <a:t>facial</a:t>
            </a:r>
            <a:r>
              <a:rPr sz="2200" spc="-55" dirty="0">
                <a:solidFill>
                  <a:srgbClr val="383838"/>
                </a:solidFill>
                <a:latin typeface="Arial MT"/>
                <a:cs typeface="Arial MT"/>
              </a:rPr>
              <a:t> </a:t>
            </a:r>
            <a:r>
              <a:rPr sz="2200" spc="-10" dirty="0">
                <a:solidFill>
                  <a:srgbClr val="383838"/>
                </a:solidFill>
                <a:latin typeface="Arial MT"/>
                <a:cs typeface="Arial MT"/>
              </a:rPr>
              <a:t>burns</a:t>
            </a:r>
            <a:endParaRPr sz="2200">
              <a:latin typeface="Arial MT"/>
              <a:cs typeface="Arial MT"/>
            </a:endParaRPr>
          </a:p>
        </p:txBody>
      </p:sp>
      <p:pic>
        <p:nvPicPr>
          <p:cNvPr id="11" name="object 11"/>
          <p:cNvPicPr/>
          <p:nvPr/>
        </p:nvPicPr>
        <p:blipFill>
          <a:blip r:embed="rId3" cstate="print"/>
          <a:stretch>
            <a:fillRect/>
          </a:stretch>
        </p:blipFill>
        <p:spPr>
          <a:xfrm>
            <a:off x="8551164" y="3244595"/>
            <a:ext cx="3392424" cy="320801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483474"/>
            <a:ext cx="1417955" cy="1374775"/>
          </a:xfrm>
          <a:custGeom>
            <a:avLst/>
            <a:gdLst/>
            <a:ahLst/>
            <a:cxnLst/>
            <a:rect l="l" t="t" r="r" b="b"/>
            <a:pathLst>
              <a:path w="1417955" h="1374775">
                <a:moveTo>
                  <a:pt x="0" y="0"/>
                </a:moveTo>
                <a:lnTo>
                  <a:pt x="0" y="1374525"/>
                </a:lnTo>
                <a:lnTo>
                  <a:pt x="1417821" y="1374525"/>
                </a:lnTo>
                <a:lnTo>
                  <a:pt x="0" y="0"/>
                </a:lnTo>
                <a:close/>
              </a:path>
            </a:pathLst>
          </a:custGeom>
          <a:solidFill>
            <a:srgbClr val="929292"/>
          </a:solidFill>
        </p:spPr>
        <p:txBody>
          <a:bodyPr wrap="square" lIns="0" tIns="0" rIns="0" bIns="0" rtlCol="0"/>
          <a:lstStyle/>
          <a:p>
            <a:endParaRPr/>
          </a:p>
        </p:txBody>
      </p:sp>
      <p:grpSp>
        <p:nvGrpSpPr>
          <p:cNvPr id="3" name="object 3"/>
          <p:cNvGrpSpPr/>
          <p:nvPr/>
        </p:nvGrpSpPr>
        <p:grpSpPr>
          <a:xfrm>
            <a:off x="9806221" y="-9525"/>
            <a:ext cx="2386330" cy="1858645"/>
            <a:chOff x="9806221" y="-9525"/>
            <a:chExt cx="2386330" cy="1858645"/>
          </a:xfrm>
        </p:grpSpPr>
        <p:sp>
          <p:nvSpPr>
            <p:cNvPr id="4" name="object 4"/>
            <p:cNvSpPr/>
            <p:nvPr/>
          </p:nvSpPr>
          <p:spPr>
            <a:xfrm>
              <a:off x="10284820" y="0"/>
              <a:ext cx="1907539" cy="1849120"/>
            </a:xfrm>
            <a:custGeom>
              <a:avLst/>
              <a:gdLst/>
              <a:ahLst/>
              <a:cxnLst/>
              <a:rect l="l" t="t" r="r" b="b"/>
              <a:pathLst>
                <a:path w="1907540" h="1849120">
                  <a:moveTo>
                    <a:pt x="1907179" y="0"/>
                  </a:moveTo>
                  <a:lnTo>
                    <a:pt x="0" y="0"/>
                  </a:lnTo>
                  <a:lnTo>
                    <a:pt x="1907179" y="1848940"/>
                  </a:lnTo>
                  <a:lnTo>
                    <a:pt x="1907179" y="0"/>
                  </a:lnTo>
                  <a:close/>
                </a:path>
              </a:pathLst>
            </a:custGeom>
            <a:solidFill>
              <a:srgbClr val="929292"/>
            </a:solidFill>
          </p:spPr>
          <p:txBody>
            <a:bodyPr wrap="square" lIns="0" tIns="0" rIns="0" bIns="0" rtlCol="0"/>
            <a:lstStyle/>
            <a:p>
              <a:endParaRPr/>
            </a:p>
          </p:txBody>
        </p:sp>
        <p:sp>
          <p:nvSpPr>
            <p:cNvPr id="5" name="object 5"/>
            <p:cNvSpPr/>
            <p:nvPr/>
          </p:nvSpPr>
          <p:spPr>
            <a:xfrm>
              <a:off x="9815746" y="0"/>
              <a:ext cx="2068830" cy="970280"/>
            </a:xfrm>
            <a:custGeom>
              <a:avLst/>
              <a:gdLst/>
              <a:ahLst/>
              <a:cxnLst/>
              <a:rect l="l" t="t" r="r" b="b"/>
              <a:pathLst>
                <a:path w="2068829" h="970280">
                  <a:moveTo>
                    <a:pt x="2068742" y="0"/>
                  </a:moveTo>
                  <a:lnTo>
                    <a:pt x="1034371" y="970026"/>
                  </a:lnTo>
                  <a:lnTo>
                    <a:pt x="0" y="0"/>
                  </a:lnTo>
                </a:path>
              </a:pathLst>
            </a:custGeom>
            <a:ln w="19050">
              <a:solidFill>
                <a:srgbClr val="383838"/>
              </a:solidFill>
            </a:ln>
          </p:spPr>
          <p:txBody>
            <a:bodyPr wrap="square" lIns="0" tIns="0" rIns="0" bIns="0" rtlCol="0"/>
            <a:lstStyle/>
            <a:p>
              <a:endParaRPr/>
            </a:p>
          </p:txBody>
        </p:sp>
      </p:grpSp>
      <p:sp>
        <p:nvSpPr>
          <p:cNvPr id="6" name="object 6"/>
          <p:cNvSpPr txBox="1">
            <a:spLocks noGrp="1"/>
          </p:cNvSpPr>
          <p:nvPr>
            <p:ph type="title"/>
          </p:nvPr>
        </p:nvSpPr>
        <p:spPr>
          <a:xfrm>
            <a:off x="1143000" y="385127"/>
            <a:ext cx="9601196" cy="1303867"/>
          </a:xfrm>
          <a:prstGeom prst="rect">
            <a:avLst/>
          </a:prstGeom>
        </p:spPr>
        <p:txBody>
          <a:bodyPr vert="horz" wrap="square" lIns="0" tIns="627862" rIns="0" bIns="0" rtlCol="0">
            <a:spAutoFit/>
          </a:bodyPr>
          <a:lstStyle/>
          <a:p>
            <a:pPr marL="935355">
              <a:lnSpc>
                <a:spcPct val="100000"/>
              </a:lnSpc>
              <a:spcBef>
                <a:spcPts val="100"/>
              </a:spcBef>
            </a:pPr>
            <a:r>
              <a:rPr sz="2400" dirty="0">
                <a:latin typeface="Arial"/>
                <a:cs typeface="Arial"/>
              </a:rPr>
              <a:t>Inhalation</a:t>
            </a:r>
            <a:r>
              <a:rPr sz="2400" spc="-80" dirty="0">
                <a:latin typeface="Arial"/>
                <a:cs typeface="Arial"/>
              </a:rPr>
              <a:t> </a:t>
            </a:r>
            <a:r>
              <a:rPr sz="2400" dirty="0">
                <a:latin typeface="Arial"/>
                <a:cs typeface="Arial"/>
              </a:rPr>
              <a:t>injury</a:t>
            </a:r>
            <a:r>
              <a:rPr sz="2400" spc="-70" dirty="0">
                <a:latin typeface="Arial"/>
                <a:cs typeface="Arial"/>
              </a:rPr>
              <a:t> </a:t>
            </a:r>
            <a:r>
              <a:rPr sz="2400" dirty="0">
                <a:latin typeface="Arial"/>
                <a:cs typeface="Arial"/>
              </a:rPr>
              <a:t>can</a:t>
            </a:r>
            <a:r>
              <a:rPr sz="2400" spc="-40" dirty="0">
                <a:latin typeface="Arial"/>
                <a:cs typeface="Arial"/>
              </a:rPr>
              <a:t> </a:t>
            </a:r>
            <a:r>
              <a:rPr sz="2400" dirty="0">
                <a:latin typeface="Arial"/>
                <a:cs typeface="Arial"/>
              </a:rPr>
              <a:t>be</a:t>
            </a:r>
            <a:r>
              <a:rPr sz="2400" spc="-50" dirty="0">
                <a:latin typeface="Arial"/>
                <a:cs typeface="Arial"/>
              </a:rPr>
              <a:t> </a:t>
            </a:r>
            <a:r>
              <a:rPr sz="2400" dirty="0">
                <a:latin typeface="Arial"/>
                <a:cs typeface="Arial"/>
              </a:rPr>
              <a:t>divided</a:t>
            </a:r>
            <a:r>
              <a:rPr sz="2400" spc="-50" dirty="0">
                <a:latin typeface="Arial"/>
                <a:cs typeface="Arial"/>
              </a:rPr>
              <a:t> </a:t>
            </a:r>
            <a:r>
              <a:rPr sz="2400" dirty="0">
                <a:latin typeface="Arial"/>
                <a:cs typeface="Arial"/>
              </a:rPr>
              <a:t>into</a:t>
            </a:r>
            <a:r>
              <a:rPr sz="2400" spc="-75" dirty="0">
                <a:latin typeface="Arial"/>
                <a:cs typeface="Arial"/>
              </a:rPr>
              <a:t> </a:t>
            </a:r>
            <a:r>
              <a:rPr sz="2400" dirty="0">
                <a:latin typeface="Arial"/>
                <a:cs typeface="Arial"/>
              </a:rPr>
              <a:t>three</a:t>
            </a:r>
            <a:r>
              <a:rPr sz="2400" spc="-40" dirty="0">
                <a:latin typeface="Arial"/>
                <a:cs typeface="Arial"/>
              </a:rPr>
              <a:t> </a:t>
            </a:r>
            <a:r>
              <a:rPr sz="2400" dirty="0">
                <a:latin typeface="Arial"/>
                <a:cs typeface="Arial"/>
              </a:rPr>
              <a:t>categories</a:t>
            </a:r>
            <a:r>
              <a:rPr sz="2400" spc="-40" dirty="0">
                <a:latin typeface="Arial"/>
                <a:cs typeface="Arial"/>
              </a:rPr>
              <a:t> </a:t>
            </a:r>
            <a:r>
              <a:rPr sz="2400" spc="-25" dirty="0">
                <a:latin typeface="Arial"/>
                <a:cs typeface="Arial"/>
              </a:rPr>
              <a:t>:-</a:t>
            </a:r>
            <a:endParaRPr sz="2400" dirty="0">
              <a:latin typeface="Arial"/>
              <a:cs typeface="Arial"/>
            </a:endParaRPr>
          </a:p>
        </p:txBody>
      </p:sp>
      <p:sp>
        <p:nvSpPr>
          <p:cNvPr id="7" name="object 7"/>
          <p:cNvSpPr txBox="1"/>
          <p:nvPr/>
        </p:nvSpPr>
        <p:spPr>
          <a:xfrm>
            <a:off x="681024" y="1953895"/>
            <a:ext cx="10763885" cy="3684270"/>
          </a:xfrm>
          <a:prstGeom prst="rect">
            <a:avLst/>
          </a:prstGeom>
        </p:spPr>
        <p:txBody>
          <a:bodyPr vert="horz" wrap="square" lIns="0" tIns="12700" rIns="0" bIns="0" rtlCol="0">
            <a:spAutoFit/>
          </a:bodyPr>
          <a:lstStyle/>
          <a:p>
            <a:pPr marL="354965" indent="-342265">
              <a:lnSpc>
                <a:spcPct val="100000"/>
              </a:lnSpc>
              <a:spcBef>
                <a:spcPts val="100"/>
              </a:spcBef>
              <a:buFont typeface="Wingdings"/>
              <a:buChar char=""/>
              <a:tabLst>
                <a:tab pos="354965" algn="l"/>
              </a:tabLst>
            </a:pPr>
            <a:r>
              <a:rPr sz="2400" b="1" dirty="0">
                <a:solidFill>
                  <a:srgbClr val="383838"/>
                </a:solidFill>
                <a:latin typeface="Arial"/>
                <a:cs typeface="Arial"/>
              </a:rPr>
              <a:t>Injury</a:t>
            </a:r>
            <a:r>
              <a:rPr sz="2400" b="1" spc="-80" dirty="0">
                <a:solidFill>
                  <a:srgbClr val="383838"/>
                </a:solidFill>
                <a:latin typeface="Arial"/>
                <a:cs typeface="Arial"/>
              </a:rPr>
              <a:t> </a:t>
            </a:r>
            <a:r>
              <a:rPr sz="2400" b="1" dirty="0">
                <a:solidFill>
                  <a:srgbClr val="383838"/>
                </a:solidFill>
                <a:latin typeface="Arial"/>
                <a:cs typeface="Arial"/>
              </a:rPr>
              <a:t>above</a:t>
            </a:r>
            <a:r>
              <a:rPr sz="2400" b="1" spc="-50" dirty="0">
                <a:solidFill>
                  <a:srgbClr val="383838"/>
                </a:solidFill>
                <a:latin typeface="Arial"/>
                <a:cs typeface="Arial"/>
              </a:rPr>
              <a:t> </a:t>
            </a:r>
            <a:r>
              <a:rPr sz="2400" b="1" dirty="0">
                <a:solidFill>
                  <a:srgbClr val="383838"/>
                </a:solidFill>
                <a:latin typeface="Arial"/>
                <a:cs typeface="Arial"/>
              </a:rPr>
              <a:t>the</a:t>
            </a:r>
            <a:r>
              <a:rPr sz="2400" b="1" spc="-50" dirty="0">
                <a:solidFill>
                  <a:srgbClr val="383838"/>
                </a:solidFill>
                <a:latin typeface="Arial"/>
                <a:cs typeface="Arial"/>
              </a:rPr>
              <a:t> </a:t>
            </a:r>
            <a:r>
              <a:rPr sz="2400" b="1" dirty="0">
                <a:solidFill>
                  <a:srgbClr val="383838"/>
                </a:solidFill>
                <a:latin typeface="Arial"/>
                <a:cs typeface="Arial"/>
              </a:rPr>
              <a:t>glottis</a:t>
            </a:r>
            <a:r>
              <a:rPr sz="2400" dirty="0">
                <a:solidFill>
                  <a:srgbClr val="383838"/>
                </a:solidFill>
                <a:latin typeface="Arial MT"/>
                <a:cs typeface="Arial MT"/>
              </a:rPr>
              <a:t>:</a:t>
            </a:r>
            <a:r>
              <a:rPr sz="2400" spc="-85" dirty="0">
                <a:solidFill>
                  <a:srgbClr val="383838"/>
                </a:solidFill>
                <a:latin typeface="Arial MT"/>
                <a:cs typeface="Arial MT"/>
              </a:rPr>
              <a:t> </a:t>
            </a:r>
            <a:r>
              <a:rPr sz="2400" dirty="0">
                <a:solidFill>
                  <a:srgbClr val="383838"/>
                </a:solidFill>
                <a:latin typeface="Arial MT"/>
                <a:cs typeface="Arial MT"/>
              </a:rPr>
              <a:t>from</a:t>
            </a:r>
            <a:r>
              <a:rPr sz="2400" spc="-65" dirty="0">
                <a:solidFill>
                  <a:srgbClr val="383838"/>
                </a:solidFill>
                <a:latin typeface="Arial MT"/>
                <a:cs typeface="Arial MT"/>
              </a:rPr>
              <a:t> </a:t>
            </a:r>
            <a:r>
              <a:rPr sz="2400" dirty="0">
                <a:solidFill>
                  <a:srgbClr val="383838"/>
                </a:solidFill>
                <a:latin typeface="Arial MT"/>
                <a:cs typeface="Arial MT"/>
              </a:rPr>
              <a:t>inhalation</a:t>
            </a:r>
            <a:r>
              <a:rPr sz="2400" spc="-15" dirty="0">
                <a:solidFill>
                  <a:srgbClr val="383838"/>
                </a:solidFill>
                <a:latin typeface="Arial MT"/>
                <a:cs typeface="Arial MT"/>
              </a:rPr>
              <a:t> </a:t>
            </a:r>
            <a:r>
              <a:rPr sz="2400" dirty="0">
                <a:solidFill>
                  <a:srgbClr val="383838"/>
                </a:solidFill>
                <a:latin typeface="Arial MT"/>
                <a:cs typeface="Arial MT"/>
              </a:rPr>
              <a:t>of</a:t>
            </a:r>
            <a:r>
              <a:rPr sz="2400" spc="-50" dirty="0">
                <a:solidFill>
                  <a:srgbClr val="383838"/>
                </a:solidFill>
                <a:latin typeface="Arial MT"/>
                <a:cs typeface="Arial MT"/>
              </a:rPr>
              <a:t> </a:t>
            </a:r>
            <a:r>
              <a:rPr sz="2400" spc="-10" dirty="0">
                <a:solidFill>
                  <a:srgbClr val="383838"/>
                </a:solidFill>
                <a:latin typeface="Arial MT"/>
                <a:cs typeface="Arial MT"/>
              </a:rPr>
              <a:t>superheated</a:t>
            </a:r>
            <a:r>
              <a:rPr sz="2400" spc="-45" dirty="0">
                <a:solidFill>
                  <a:srgbClr val="383838"/>
                </a:solidFill>
                <a:latin typeface="Arial MT"/>
                <a:cs typeface="Arial MT"/>
              </a:rPr>
              <a:t> </a:t>
            </a:r>
            <a:r>
              <a:rPr sz="2400" spc="-20" dirty="0">
                <a:solidFill>
                  <a:srgbClr val="383838"/>
                </a:solidFill>
                <a:latin typeface="Arial MT"/>
                <a:cs typeface="Arial MT"/>
              </a:rPr>
              <a:t>air.</a:t>
            </a:r>
            <a:endParaRPr sz="2400" dirty="0">
              <a:latin typeface="Arial MT"/>
              <a:cs typeface="Arial MT"/>
            </a:endParaRPr>
          </a:p>
          <a:p>
            <a:pPr>
              <a:lnSpc>
                <a:spcPct val="100000"/>
              </a:lnSpc>
              <a:buClr>
                <a:srgbClr val="383838"/>
              </a:buClr>
              <a:buFont typeface="Wingdings"/>
              <a:buChar char=""/>
            </a:pPr>
            <a:endParaRPr sz="2400" dirty="0">
              <a:latin typeface="Arial MT"/>
              <a:cs typeface="Arial MT"/>
            </a:endParaRPr>
          </a:p>
          <a:p>
            <a:pPr>
              <a:lnSpc>
                <a:spcPct val="100000"/>
              </a:lnSpc>
              <a:spcBef>
                <a:spcPts val="240"/>
              </a:spcBef>
              <a:buClr>
                <a:srgbClr val="383838"/>
              </a:buClr>
              <a:buFont typeface="Wingdings"/>
              <a:buChar char=""/>
            </a:pPr>
            <a:endParaRPr sz="2400" dirty="0">
              <a:latin typeface="Arial MT"/>
              <a:cs typeface="Arial MT"/>
            </a:endParaRPr>
          </a:p>
          <a:p>
            <a:pPr marL="354965" indent="-342265">
              <a:lnSpc>
                <a:spcPct val="100000"/>
              </a:lnSpc>
              <a:buFont typeface="Wingdings"/>
              <a:buChar char=""/>
              <a:tabLst>
                <a:tab pos="354965" algn="l"/>
              </a:tabLst>
            </a:pPr>
            <a:r>
              <a:rPr sz="2400" b="1" dirty="0">
                <a:solidFill>
                  <a:srgbClr val="383838"/>
                </a:solidFill>
                <a:latin typeface="Arial"/>
                <a:cs typeface="Arial"/>
              </a:rPr>
              <a:t>Injury</a:t>
            </a:r>
            <a:r>
              <a:rPr sz="2400" b="1" spc="-85" dirty="0">
                <a:solidFill>
                  <a:srgbClr val="383838"/>
                </a:solidFill>
                <a:latin typeface="Arial"/>
                <a:cs typeface="Arial"/>
              </a:rPr>
              <a:t> </a:t>
            </a:r>
            <a:r>
              <a:rPr sz="2400" b="1" dirty="0">
                <a:solidFill>
                  <a:srgbClr val="383838"/>
                </a:solidFill>
                <a:latin typeface="Arial"/>
                <a:cs typeface="Arial"/>
              </a:rPr>
              <a:t>below</a:t>
            </a:r>
            <a:r>
              <a:rPr sz="2400" b="1" spc="-65" dirty="0">
                <a:solidFill>
                  <a:srgbClr val="383838"/>
                </a:solidFill>
                <a:latin typeface="Arial"/>
                <a:cs typeface="Arial"/>
              </a:rPr>
              <a:t> </a:t>
            </a:r>
            <a:r>
              <a:rPr sz="2400" b="1" dirty="0">
                <a:solidFill>
                  <a:srgbClr val="383838"/>
                </a:solidFill>
                <a:latin typeface="Arial"/>
                <a:cs typeface="Arial"/>
              </a:rPr>
              <a:t>the</a:t>
            </a:r>
            <a:r>
              <a:rPr sz="2400" b="1" spc="-65" dirty="0">
                <a:solidFill>
                  <a:srgbClr val="383838"/>
                </a:solidFill>
                <a:latin typeface="Arial"/>
                <a:cs typeface="Arial"/>
              </a:rPr>
              <a:t> </a:t>
            </a:r>
            <a:r>
              <a:rPr sz="2400" b="1" dirty="0">
                <a:solidFill>
                  <a:srgbClr val="383838"/>
                </a:solidFill>
                <a:latin typeface="Arial"/>
                <a:cs typeface="Arial"/>
              </a:rPr>
              <a:t>glottis</a:t>
            </a:r>
            <a:r>
              <a:rPr sz="2400" b="1" spc="-65" dirty="0">
                <a:solidFill>
                  <a:srgbClr val="383838"/>
                </a:solidFill>
                <a:latin typeface="Arial"/>
                <a:cs typeface="Arial"/>
              </a:rPr>
              <a:t> </a:t>
            </a:r>
            <a:r>
              <a:rPr sz="2400" dirty="0">
                <a:solidFill>
                  <a:srgbClr val="383838"/>
                </a:solidFill>
                <a:latin typeface="Arial MT"/>
                <a:cs typeface="Arial MT"/>
              </a:rPr>
              <a:t>:</a:t>
            </a:r>
            <a:r>
              <a:rPr sz="2400" spc="-55" dirty="0">
                <a:solidFill>
                  <a:srgbClr val="383838"/>
                </a:solidFill>
                <a:latin typeface="Arial MT"/>
                <a:cs typeface="Arial MT"/>
              </a:rPr>
              <a:t> </a:t>
            </a:r>
            <a:r>
              <a:rPr sz="2400" dirty="0">
                <a:solidFill>
                  <a:srgbClr val="383838"/>
                </a:solidFill>
                <a:latin typeface="Arial MT"/>
                <a:cs typeface="Arial MT"/>
              </a:rPr>
              <a:t>smoke</a:t>
            </a:r>
            <a:r>
              <a:rPr sz="2400" spc="-60" dirty="0">
                <a:solidFill>
                  <a:srgbClr val="383838"/>
                </a:solidFill>
                <a:latin typeface="Arial MT"/>
                <a:cs typeface="Arial MT"/>
              </a:rPr>
              <a:t> </a:t>
            </a:r>
            <a:r>
              <a:rPr sz="2400" dirty="0">
                <a:solidFill>
                  <a:srgbClr val="383838"/>
                </a:solidFill>
                <a:latin typeface="Arial MT"/>
                <a:cs typeface="Arial MT"/>
              </a:rPr>
              <a:t>particles</a:t>
            </a:r>
            <a:r>
              <a:rPr sz="2400" spc="-50" dirty="0">
                <a:solidFill>
                  <a:srgbClr val="383838"/>
                </a:solidFill>
                <a:latin typeface="Arial MT"/>
                <a:cs typeface="Arial MT"/>
              </a:rPr>
              <a:t> </a:t>
            </a:r>
            <a:r>
              <a:rPr sz="2400" dirty="0">
                <a:solidFill>
                  <a:srgbClr val="383838"/>
                </a:solidFill>
                <a:latin typeface="Arial MT"/>
                <a:cs typeface="Arial MT"/>
              </a:rPr>
              <a:t>damaging</a:t>
            </a:r>
            <a:r>
              <a:rPr sz="2400" spc="-25" dirty="0">
                <a:solidFill>
                  <a:srgbClr val="383838"/>
                </a:solidFill>
                <a:latin typeface="Arial MT"/>
                <a:cs typeface="Arial MT"/>
              </a:rPr>
              <a:t> </a:t>
            </a:r>
            <a:r>
              <a:rPr sz="2400" dirty="0">
                <a:solidFill>
                  <a:srgbClr val="383838"/>
                </a:solidFill>
                <a:latin typeface="Arial MT"/>
                <a:cs typeface="Arial MT"/>
              </a:rPr>
              <a:t>large</a:t>
            </a:r>
            <a:r>
              <a:rPr sz="2400" spc="-45" dirty="0">
                <a:solidFill>
                  <a:srgbClr val="383838"/>
                </a:solidFill>
                <a:latin typeface="Arial MT"/>
                <a:cs typeface="Arial MT"/>
              </a:rPr>
              <a:t> </a:t>
            </a:r>
            <a:r>
              <a:rPr sz="2400" dirty="0">
                <a:solidFill>
                  <a:srgbClr val="383838"/>
                </a:solidFill>
                <a:latin typeface="Arial MT"/>
                <a:cs typeface="Arial MT"/>
              </a:rPr>
              <a:t>airway</a:t>
            </a:r>
            <a:r>
              <a:rPr sz="2400" spc="-45" dirty="0">
                <a:solidFill>
                  <a:srgbClr val="383838"/>
                </a:solidFill>
                <a:latin typeface="Arial MT"/>
                <a:cs typeface="Arial MT"/>
              </a:rPr>
              <a:t> </a:t>
            </a:r>
            <a:r>
              <a:rPr sz="2400" spc="-10" dirty="0">
                <a:solidFill>
                  <a:srgbClr val="383838"/>
                </a:solidFill>
                <a:latin typeface="Arial MT"/>
                <a:cs typeface="Arial MT"/>
              </a:rPr>
              <a:t>epithelium.</a:t>
            </a:r>
            <a:endParaRPr sz="2400" dirty="0">
              <a:latin typeface="Arial MT"/>
              <a:cs typeface="Arial MT"/>
            </a:endParaRPr>
          </a:p>
          <a:p>
            <a:pPr>
              <a:lnSpc>
                <a:spcPct val="100000"/>
              </a:lnSpc>
              <a:spcBef>
                <a:spcPts val="1565"/>
              </a:spcBef>
              <a:buClr>
                <a:srgbClr val="383838"/>
              </a:buClr>
              <a:buFont typeface="Wingdings"/>
              <a:buChar char=""/>
            </a:pPr>
            <a:endParaRPr sz="2400" dirty="0">
              <a:latin typeface="Arial MT"/>
              <a:cs typeface="Arial MT"/>
            </a:endParaRPr>
          </a:p>
          <a:p>
            <a:pPr marL="354965" marR="55244" indent="-342900">
              <a:lnSpc>
                <a:spcPct val="150000"/>
              </a:lnSpc>
              <a:buFont typeface="Wingdings"/>
              <a:buChar char=""/>
              <a:tabLst>
                <a:tab pos="354965" algn="l"/>
              </a:tabLst>
            </a:pPr>
            <a:r>
              <a:rPr sz="2400" b="1" dirty="0">
                <a:solidFill>
                  <a:srgbClr val="383838"/>
                </a:solidFill>
                <a:latin typeface="Arial"/>
                <a:cs typeface="Arial"/>
              </a:rPr>
              <a:t>Carbon</a:t>
            </a:r>
            <a:r>
              <a:rPr sz="2400" b="1" spc="-40" dirty="0">
                <a:solidFill>
                  <a:srgbClr val="383838"/>
                </a:solidFill>
                <a:latin typeface="Arial"/>
                <a:cs typeface="Arial"/>
              </a:rPr>
              <a:t> </a:t>
            </a:r>
            <a:r>
              <a:rPr sz="2400" b="1" dirty="0">
                <a:solidFill>
                  <a:srgbClr val="383838"/>
                </a:solidFill>
                <a:latin typeface="Arial"/>
                <a:cs typeface="Arial"/>
              </a:rPr>
              <a:t>monoxide</a:t>
            </a:r>
            <a:r>
              <a:rPr sz="2400" b="1" spc="-50" dirty="0">
                <a:solidFill>
                  <a:srgbClr val="383838"/>
                </a:solidFill>
                <a:latin typeface="Arial"/>
                <a:cs typeface="Arial"/>
              </a:rPr>
              <a:t> </a:t>
            </a:r>
            <a:r>
              <a:rPr sz="2400" b="1" dirty="0">
                <a:solidFill>
                  <a:srgbClr val="383838"/>
                </a:solidFill>
                <a:latin typeface="Arial"/>
                <a:cs typeface="Arial"/>
              </a:rPr>
              <a:t>CO</a:t>
            </a:r>
            <a:r>
              <a:rPr sz="2400" b="1" spc="-45" dirty="0">
                <a:solidFill>
                  <a:srgbClr val="383838"/>
                </a:solidFill>
                <a:latin typeface="Arial"/>
                <a:cs typeface="Arial"/>
              </a:rPr>
              <a:t> </a:t>
            </a:r>
            <a:r>
              <a:rPr sz="2400" b="1" dirty="0">
                <a:solidFill>
                  <a:srgbClr val="383838"/>
                </a:solidFill>
                <a:latin typeface="Arial"/>
                <a:cs typeface="Arial"/>
              </a:rPr>
              <a:t>poisoning</a:t>
            </a:r>
            <a:r>
              <a:rPr sz="2400" dirty="0">
                <a:solidFill>
                  <a:srgbClr val="383838"/>
                </a:solidFill>
                <a:latin typeface="Arial MT"/>
                <a:cs typeface="Arial MT"/>
              </a:rPr>
              <a:t>:</a:t>
            </a:r>
            <a:r>
              <a:rPr sz="2400" spc="-65" dirty="0">
                <a:solidFill>
                  <a:srgbClr val="383838"/>
                </a:solidFill>
                <a:latin typeface="Arial MT"/>
                <a:cs typeface="Arial MT"/>
              </a:rPr>
              <a:t> </a:t>
            </a:r>
            <a:r>
              <a:rPr sz="2400" dirty="0">
                <a:solidFill>
                  <a:srgbClr val="383838"/>
                </a:solidFill>
                <a:latin typeface="Arial MT"/>
                <a:cs typeface="Arial MT"/>
              </a:rPr>
              <a:t>CO</a:t>
            </a:r>
            <a:r>
              <a:rPr sz="2400" spc="-50" dirty="0">
                <a:solidFill>
                  <a:srgbClr val="383838"/>
                </a:solidFill>
                <a:latin typeface="Arial MT"/>
                <a:cs typeface="Arial MT"/>
              </a:rPr>
              <a:t> </a:t>
            </a:r>
            <a:r>
              <a:rPr sz="2400" dirty="0">
                <a:solidFill>
                  <a:srgbClr val="383838"/>
                </a:solidFill>
                <a:latin typeface="Arial MT"/>
                <a:cs typeface="Arial MT"/>
              </a:rPr>
              <a:t>will</a:t>
            </a:r>
            <a:r>
              <a:rPr sz="2400" spc="-10" dirty="0">
                <a:solidFill>
                  <a:srgbClr val="383838"/>
                </a:solidFill>
                <a:latin typeface="Arial MT"/>
                <a:cs typeface="Arial MT"/>
              </a:rPr>
              <a:t> </a:t>
            </a:r>
            <a:r>
              <a:rPr sz="2400" dirty="0">
                <a:solidFill>
                  <a:srgbClr val="383838"/>
                </a:solidFill>
                <a:latin typeface="Arial MT"/>
                <a:cs typeface="Arial MT"/>
              </a:rPr>
              <a:t>shift</a:t>
            </a:r>
            <a:r>
              <a:rPr sz="2400" spc="-60" dirty="0">
                <a:solidFill>
                  <a:srgbClr val="383838"/>
                </a:solidFill>
                <a:latin typeface="Arial MT"/>
                <a:cs typeface="Arial MT"/>
              </a:rPr>
              <a:t> </a:t>
            </a:r>
            <a:r>
              <a:rPr sz="2400" dirty="0">
                <a:solidFill>
                  <a:srgbClr val="383838"/>
                </a:solidFill>
                <a:latin typeface="Arial MT"/>
                <a:cs typeface="Arial MT"/>
              </a:rPr>
              <a:t>oxygen</a:t>
            </a:r>
            <a:r>
              <a:rPr sz="2400" spc="-20" dirty="0">
                <a:solidFill>
                  <a:srgbClr val="383838"/>
                </a:solidFill>
                <a:latin typeface="Arial MT"/>
                <a:cs typeface="Arial MT"/>
              </a:rPr>
              <a:t> </a:t>
            </a:r>
            <a:r>
              <a:rPr sz="2400" spc="-10" dirty="0">
                <a:solidFill>
                  <a:srgbClr val="383838"/>
                </a:solidFill>
                <a:latin typeface="Arial MT"/>
                <a:cs typeface="Arial MT"/>
              </a:rPr>
              <a:t>disassociation</a:t>
            </a:r>
            <a:r>
              <a:rPr sz="2400" dirty="0">
                <a:solidFill>
                  <a:srgbClr val="383838"/>
                </a:solidFill>
                <a:latin typeface="Arial MT"/>
                <a:cs typeface="Arial MT"/>
              </a:rPr>
              <a:t> </a:t>
            </a:r>
            <a:r>
              <a:rPr sz="2400" spc="-10" dirty="0">
                <a:solidFill>
                  <a:srgbClr val="383838"/>
                </a:solidFill>
                <a:latin typeface="Arial MT"/>
                <a:cs typeface="Arial MT"/>
              </a:rPr>
              <a:t>curve </a:t>
            </a:r>
            <a:r>
              <a:rPr sz="2400" dirty="0">
                <a:solidFill>
                  <a:srgbClr val="383838"/>
                </a:solidFill>
                <a:latin typeface="Arial MT"/>
                <a:cs typeface="Arial MT"/>
              </a:rPr>
              <a:t>to</a:t>
            </a:r>
            <a:r>
              <a:rPr sz="2400" spc="-60" dirty="0">
                <a:solidFill>
                  <a:srgbClr val="383838"/>
                </a:solidFill>
                <a:latin typeface="Arial MT"/>
                <a:cs typeface="Arial MT"/>
              </a:rPr>
              <a:t> </a:t>
            </a:r>
            <a:r>
              <a:rPr sz="2400" dirty="0">
                <a:solidFill>
                  <a:srgbClr val="383838"/>
                </a:solidFill>
                <a:latin typeface="Arial MT"/>
                <a:cs typeface="Arial MT"/>
              </a:rPr>
              <a:t>the</a:t>
            </a:r>
            <a:r>
              <a:rPr sz="2400" spc="-75" dirty="0">
                <a:solidFill>
                  <a:srgbClr val="383838"/>
                </a:solidFill>
                <a:latin typeface="Arial MT"/>
                <a:cs typeface="Arial MT"/>
              </a:rPr>
              <a:t> </a:t>
            </a:r>
            <a:r>
              <a:rPr sz="2400" dirty="0">
                <a:solidFill>
                  <a:srgbClr val="383838"/>
                </a:solidFill>
                <a:latin typeface="Arial MT"/>
                <a:cs typeface="Arial MT"/>
              </a:rPr>
              <a:t>left</a:t>
            </a:r>
            <a:r>
              <a:rPr sz="2400" spc="-55" dirty="0">
                <a:solidFill>
                  <a:srgbClr val="383838"/>
                </a:solidFill>
                <a:latin typeface="Arial MT"/>
                <a:cs typeface="Arial MT"/>
              </a:rPr>
              <a:t> </a:t>
            </a:r>
            <a:r>
              <a:rPr sz="2400" dirty="0">
                <a:solidFill>
                  <a:srgbClr val="383838"/>
                </a:solidFill>
                <a:latin typeface="Arial MT"/>
                <a:cs typeface="Arial MT"/>
              </a:rPr>
              <a:t>and</a:t>
            </a:r>
            <a:r>
              <a:rPr sz="2400" spc="-50" dirty="0">
                <a:solidFill>
                  <a:srgbClr val="383838"/>
                </a:solidFill>
                <a:latin typeface="Arial MT"/>
                <a:cs typeface="Arial MT"/>
              </a:rPr>
              <a:t> </a:t>
            </a:r>
            <a:r>
              <a:rPr sz="2400" dirty="0">
                <a:solidFill>
                  <a:srgbClr val="383838"/>
                </a:solidFill>
                <a:latin typeface="Arial MT"/>
                <a:cs typeface="Arial MT"/>
              </a:rPr>
              <a:t>create</a:t>
            </a:r>
            <a:r>
              <a:rPr sz="2400" spc="-60" dirty="0">
                <a:solidFill>
                  <a:srgbClr val="383838"/>
                </a:solidFill>
                <a:latin typeface="Arial MT"/>
                <a:cs typeface="Arial MT"/>
              </a:rPr>
              <a:t> </a:t>
            </a:r>
            <a:r>
              <a:rPr sz="2400" dirty="0">
                <a:solidFill>
                  <a:srgbClr val="383838"/>
                </a:solidFill>
                <a:latin typeface="Arial MT"/>
                <a:cs typeface="Arial MT"/>
              </a:rPr>
              <a:t>tissue</a:t>
            </a:r>
            <a:r>
              <a:rPr sz="2400" spc="-70" dirty="0">
                <a:solidFill>
                  <a:srgbClr val="383838"/>
                </a:solidFill>
                <a:latin typeface="Arial MT"/>
                <a:cs typeface="Arial MT"/>
              </a:rPr>
              <a:t> </a:t>
            </a:r>
            <a:r>
              <a:rPr sz="2400" dirty="0">
                <a:solidFill>
                  <a:srgbClr val="383838"/>
                </a:solidFill>
                <a:latin typeface="Arial MT"/>
                <a:cs typeface="Arial MT"/>
              </a:rPr>
              <a:t>hypoxia,</a:t>
            </a:r>
            <a:r>
              <a:rPr sz="2400" spc="-30" dirty="0">
                <a:solidFill>
                  <a:srgbClr val="383838"/>
                </a:solidFill>
                <a:latin typeface="Arial MT"/>
                <a:cs typeface="Arial MT"/>
              </a:rPr>
              <a:t> </a:t>
            </a:r>
            <a:r>
              <a:rPr sz="2400" dirty="0">
                <a:solidFill>
                  <a:srgbClr val="383838"/>
                </a:solidFill>
                <a:latin typeface="Arial MT"/>
                <a:cs typeface="Arial MT"/>
              </a:rPr>
              <a:t>occurs</a:t>
            </a:r>
            <a:r>
              <a:rPr sz="2400" spc="-60" dirty="0">
                <a:solidFill>
                  <a:srgbClr val="383838"/>
                </a:solidFill>
                <a:latin typeface="Arial MT"/>
                <a:cs typeface="Arial MT"/>
              </a:rPr>
              <a:t> </a:t>
            </a:r>
            <a:r>
              <a:rPr sz="2400" dirty="0">
                <a:solidFill>
                  <a:srgbClr val="383838"/>
                </a:solidFill>
                <a:latin typeface="Arial MT"/>
                <a:cs typeface="Arial MT"/>
              </a:rPr>
              <a:t>because</a:t>
            </a:r>
            <a:r>
              <a:rPr sz="2400" spc="-45" dirty="0">
                <a:solidFill>
                  <a:srgbClr val="383838"/>
                </a:solidFill>
                <a:latin typeface="Arial MT"/>
                <a:cs typeface="Arial MT"/>
              </a:rPr>
              <a:t> </a:t>
            </a:r>
            <a:r>
              <a:rPr sz="2400" dirty="0">
                <a:solidFill>
                  <a:srgbClr val="383838"/>
                </a:solidFill>
                <a:latin typeface="Arial MT"/>
                <a:cs typeface="Arial MT"/>
              </a:rPr>
              <a:t>CO</a:t>
            </a:r>
            <a:r>
              <a:rPr sz="2400" spc="-65" dirty="0">
                <a:solidFill>
                  <a:srgbClr val="383838"/>
                </a:solidFill>
                <a:latin typeface="Arial MT"/>
                <a:cs typeface="Arial MT"/>
              </a:rPr>
              <a:t> </a:t>
            </a:r>
            <a:r>
              <a:rPr sz="2400" dirty="0">
                <a:solidFill>
                  <a:srgbClr val="383838"/>
                </a:solidFill>
                <a:latin typeface="Arial MT"/>
                <a:cs typeface="Arial MT"/>
              </a:rPr>
              <a:t>has</a:t>
            </a:r>
            <a:r>
              <a:rPr sz="2400" spc="-45" dirty="0">
                <a:solidFill>
                  <a:srgbClr val="383838"/>
                </a:solidFill>
                <a:latin typeface="Arial MT"/>
                <a:cs typeface="Arial MT"/>
              </a:rPr>
              <a:t> </a:t>
            </a:r>
            <a:r>
              <a:rPr sz="2400" dirty="0">
                <a:solidFill>
                  <a:srgbClr val="383838"/>
                </a:solidFill>
                <a:latin typeface="Arial MT"/>
                <a:cs typeface="Arial MT"/>
              </a:rPr>
              <a:t>200</a:t>
            </a:r>
            <a:r>
              <a:rPr sz="2400" spc="-50" dirty="0">
                <a:solidFill>
                  <a:srgbClr val="383838"/>
                </a:solidFill>
                <a:latin typeface="Arial MT"/>
                <a:cs typeface="Arial MT"/>
              </a:rPr>
              <a:t> </a:t>
            </a:r>
            <a:r>
              <a:rPr sz="2400" spc="-10" dirty="0">
                <a:solidFill>
                  <a:srgbClr val="383838"/>
                </a:solidFill>
                <a:latin typeface="Arial MT"/>
                <a:cs typeface="Arial MT"/>
              </a:rPr>
              <a:t>times </a:t>
            </a:r>
            <a:r>
              <a:rPr sz="2400" dirty="0">
                <a:solidFill>
                  <a:srgbClr val="383838"/>
                </a:solidFill>
                <a:latin typeface="Arial MT"/>
                <a:cs typeface="Arial MT"/>
              </a:rPr>
              <a:t>affinity</a:t>
            </a:r>
            <a:r>
              <a:rPr sz="2400" spc="-95" dirty="0">
                <a:solidFill>
                  <a:srgbClr val="383838"/>
                </a:solidFill>
                <a:latin typeface="Arial MT"/>
                <a:cs typeface="Arial MT"/>
              </a:rPr>
              <a:t> </a:t>
            </a:r>
            <a:r>
              <a:rPr sz="2400" dirty="0">
                <a:solidFill>
                  <a:srgbClr val="383838"/>
                </a:solidFill>
                <a:latin typeface="Arial MT"/>
                <a:cs typeface="Arial MT"/>
              </a:rPr>
              <a:t>for</a:t>
            </a:r>
            <a:r>
              <a:rPr sz="2400" spc="-105" dirty="0">
                <a:solidFill>
                  <a:srgbClr val="383838"/>
                </a:solidFill>
                <a:latin typeface="Arial MT"/>
                <a:cs typeface="Arial MT"/>
              </a:rPr>
              <a:t> </a:t>
            </a:r>
            <a:r>
              <a:rPr sz="2400" dirty="0">
                <a:solidFill>
                  <a:srgbClr val="383838"/>
                </a:solidFill>
                <a:latin typeface="Arial MT"/>
                <a:cs typeface="Arial MT"/>
              </a:rPr>
              <a:t>hemoglobin</a:t>
            </a:r>
            <a:r>
              <a:rPr sz="2400" spc="-55" dirty="0">
                <a:solidFill>
                  <a:srgbClr val="383838"/>
                </a:solidFill>
                <a:latin typeface="Arial MT"/>
                <a:cs typeface="Arial MT"/>
              </a:rPr>
              <a:t> </a:t>
            </a:r>
            <a:r>
              <a:rPr sz="2400" dirty="0">
                <a:solidFill>
                  <a:srgbClr val="383838"/>
                </a:solidFill>
                <a:latin typeface="Arial MT"/>
                <a:cs typeface="Arial MT"/>
              </a:rPr>
              <a:t>compared</a:t>
            </a:r>
            <a:r>
              <a:rPr sz="2400" spc="-80" dirty="0">
                <a:solidFill>
                  <a:srgbClr val="383838"/>
                </a:solidFill>
                <a:latin typeface="Arial MT"/>
                <a:cs typeface="Arial MT"/>
              </a:rPr>
              <a:t> </a:t>
            </a:r>
            <a:r>
              <a:rPr sz="2400" dirty="0">
                <a:solidFill>
                  <a:srgbClr val="383838"/>
                </a:solidFill>
                <a:latin typeface="Arial MT"/>
                <a:cs typeface="Arial MT"/>
              </a:rPr>
              <a:t>to</a:t>
            </a:r>
            <a:r>
              <a:rPr sz="2400" spc="-100" dirty="0">
                <a:solidFill>
                  <a:srgbClr val="383838"/>
                </a:solidFill>
                <a:latin typeface="Arial MT"/>
                <a:cs typeface="Arial MT"/>
              </a:rPr>
              <a:t> </a:t>
            </a:r>
            <a:r>
              <a:rPr sz="2400" spc="-25" dirty="0">
                <a:solidFill>
                  <a:srgbClr val="383838"/>
                </a:solidFill>
                <a:latin typeface="Arial MT"/>
                <a:cs typeface="Arial MT"/>
              </a:rPr>
              <a:t>O2.</a:t>
            </a:r>
            <a:endParaRPr sz="2400" dirty="0">
              <a:latin typeface="Arial MT"/>
              <a:cs typeface="Arial M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94703" y="-1"/>
            <a:ext cx="5797550" cy="6858000"/>
            <a:chOff x="6394703" y="-1"/>
            <a:chExt cx="5797550" cy="6858000"/>
          </a:xfrm>
        </p:grpSpPr>
        <p:sp>
          <p:nvSpPr>
            <p:cNvPr id="3" name="object 3"/>
            <p:cNvSpPr/>
            <p:nvPr/>
          </p:nvSpPr>
          <p:spPr>
            <a:xfrm>
              <a:off x="6394703" y="0"/>
              <a:ext cx="5797550" cy="6858000"/>
            </a:xfrm>
            <a:custGeom>
              <a:avLst/>
              <a:gdLst/>
              <a:ahLst/>
              <a:cxnLst/>
              <a:rect l="l" t="t" r="r" b="b"/>
              <a:pathLst>
                <a:path w="5797550" h="6858000">
                  <a:moveTo>
                    <a:pt x="0" y="0"/>
                  </a:moveTo>
                  <a:lnTo>
                    <a:pt x="0" y="6858000"/>
                  </a:lnTo>
                  <a:lnTo>
                    <a:pt x="5797296" y="6858000"/>
                  </a:lnTo>
                  <a:lnTo>
                    <a:pt x="5797296" y="0"/>
                  </a:lnTo>
                  <a:lnTo>
                    <a:pt x="0" y="0"/>
                  </a:lnTo>
                  <a:close/>
                </a:path>
              </a:pathLst>
            </a:custGeom>
            <a:solidFill>
              <a:srgbClr val="383838"/>
            </a:solidFill>
          </p:spPr>
          <p:txBody>
            <a:bodyPr wrap="square" lIns="0" tIns="0" rIns="0" bIns="0" rtlCol="0"/>
            <a:lstStyle/>
            <a:p>
              <a:endParaRPr/>
            </a:p>
          </p:txBody>
        </p:sp>
        <p:pic>
          <p:nvPicPr>
            <p:cNvPr id="4" name="object 4"/>
            <p:cNvPicPr/>
            <p:nvPr/>
          </p:nvPicPr>
          <p:blipFill>
            <a:blip r:embed="rId2" cstate="print"/>
            <a:stretch>
              <a:fillRect/>
            </a:stretch>
          </p:blipFill>
          <p:spPr>
            <a:xfrm>
              <a:off x="6766559" y="-1"/>
              <a:ext cx="4959096" cy="6857999"/>
            </a:xfrm>
            <a:prstGeom prst="rect">
              <a:avLst/>
            </a:prstGeom>
          </p:spPr>
        </p:pic>
      </p:grpSp>
      <p:sp>
        <p:nvSpPr>
          <p:cNvPr id="5" name="object 5"/>
          <p:cNvSpPr txBox="1">
            <a:spLocks noGrp="1"/>
          </p:cNvSpPr>
          <p:nvPr>
            <p:ph type="title"/>
          </p:nvPr>
        </p:nvSpPr>
        <p:spPr>
          <a:xfrm>
            <a:off x="552704" y="368554"/>
            <a:ext cx="5045075" cy="1553210"/>
          </a:xfrm>
          <a:prstGeom prst="rect">
            <a:avLst/>
          </a:prstGeom>
        </p:spPr>
        <p:txBody>
          <a:bodyPr vert="horz" wrap="square" lIns="0" tIns="12065" rIns="0" bIns="0" rtlCol="0">
            <a:spAutoFit/>
          </a:bodyPr>
          <a:lstStyle/>
          <a:p>
            <a:pPr marL="12700">
              <a:lnSpc>
                <a:spcPct val="100000"/>
              </a:lnSpc>
              <a:spcBef>
                <a:spcPts val="95"/>
              </a:spcBef>
            </a:pPr>
            <a:r>
              <a:rPr sz="2800" u="sng" spc="-229" dirty="0">
                <a:uFill>
                  <a:solidFill>
                    <a:srgbClr val="383838"/>
                  </a:solidFill>
                </a:uFill>
                <a:latin typeface="Tahoma"/>
                <a:cs typeface="Tahoma"/>
              </a:rPr>
              <a:t>Physical</a:t>
            </a:r>
            <a:r>
              <a:rPr sz="2800" u="sng" spc="-170" dirty="0">
                <a:uFill>
                  <a:solidFill>
                    <a:srgbClr val="383838"/>
                  </a:solidFill>
                </a:uFill>
                <a:latin typeface="Tahoma"/>
                <a:cs typeface="Tahoma"/>
              </a:rPr>
              <a:t> </a:t>
            </a:r>
            <a:r>
              <a:rPr sz="2800" u="sng" spc="-275" dirty="0">
                <a:uFill>
                  <a:solidFill>
                    <a:srgbClr val="383838"/>
                  </a:solidFill>
                </a:uFill>
                <a:latin typeface="Tahoma"/>
                <a:cs typeface="Tahoma"/>
              </a:rPr>
              <a:t>examination:-</a:t>
            </a:r>
            <a:endParaRPr sz="2800">
              <a:latin typeface="Tahoma"/>
              <a:cs typeface="Tahoma"/>
            </a:endParaRPr>
          </a:p>
          <a:p>
            <a:pPr marL="12700" marR="5080">
              <a:lnSpc>
                <a:spcPct val="100000"/>
              </a:lnSpc>
              <a:spcBef>
                <a:spcPts val="25"/>
              </a:spcBef>
            </a:pPr>
            <a:r>
              <a:rPr sz="2400" b="0" spc="-50" dirty="0">
                <a:latin typeface="Tahoma"/>
                <a:cs typeface="Tahoma"/>
              </a:rPr>
              <a:t>cherry</a:t>
            </a:r>
            <a:r>
              <a:rPr sz="2400" b="0" spc="-185" dirty="0">
                <a:latin typeface="Tahoma"/>
                <a:cs typeface="Tahoma"/>
              </a:rPr>
              <a:t> </a:t>
            </a:r>
            <a:r>
              <a:rPr sz="2400" b="0" spc="-20" dirty="0">
                <a:latin typeface="Tahoma"/>
                <a:cs typeface="Tahoma"/>
              </a:rPr>
              <a:t>red</a:t>
            </a:r>
            <a:r>
              <a:rPr sz="2400" b="0" spc="-180" dirty="0">
                <a:latin typeface="Tahoma"/>
                <a:cs typeface="Tahoma"/>
              </a:rPr>
              <a:t> </a:t>
            </a:r>
            <a:r>
              <a:rPr sz="2400" b="0" spc="-40" dirty="0">
                <a:latin typeface="Tahoma"/>
                <a:cs typeface="Tahoma"/>
              </a:rPr>
              <a:t>color</a:t>
            </a:r>
            <a:r>
              <a:rPr sz="2400" b="0" spc="-170" dirty="0">
                <a:latin typeface="Tahoma"/>
                <a:cs typeface="Tahoma"/>
              </a:rPr>
              <a:t> </a:t>
            </a:r>
            <a:r>
              <a:rPr sz="2400" b="0" spc="-80" dirty="0">
                <a:latin typeface="Tahoma"/>
                <a:cs typeface="Tahoma"/>
              </a:rPr>
              <a:t>of</a:t>
            </a:r>
            <a:r>
              <a:rPr sz="2400" b="0" spc="-180" dirty="0">
                <a:latin typeface="Tahoma"/>
                <a:cs typeface="Tahoma"/>
              </a:rPr>
              <a:t> </a:t>
            </a:r>
            <a:r>
              <a:rPr sz="2400" b="0" spc="-55" dirty="0">
                <a:latin typeface="Tahoma"/>
                <a:cs typeface="Tahoma"/>
              </a:rPr>
              <a:t>mucous</a:t>
            </a:r>
            <a:r>
              <a:rPr sz="2400" b="0" spc="-170" dirty="0">
                <a:latin typeface="Tahoma"/>
                <a:cs typeface="Tahoma"/>
              </a:rPr>
              <a:t> </a:t>
            </a:r>
            <a:r>
              <a:rPr sz="2400" b="0" spc="-30" dirty="0">
                <a:latin typeface="Tahoma"/>
                <a:cs typeface="Tahoma"/>
              </a:rPr>
              <a:t>membranes </a:t>
            </a:r>
            <a:r>
              <a:rPr sz="2400" b="0" spc="-40" dirty="0">
                <a:latin typeface="Tahoma"/>
                <a:cs typeface="Tahoma"/>
              </a:rPr>
              <a:t>altered</a:t>
            </a:r>
            <a:r>
              <a:rPr sz="2400" b="0" spc="-165" dirty="0">
                <a:latin typeface="Tahoma"/>
                <a:cs typeface="Tahoma"/>
              </a:rPr>
              <a:t> </a:t>
            </a:r>
            <a:r>
              <a:rPr sz="2400" b="0" spc="-55" dirty="0">
                <a:latin typeface="Tahoma"/>
                <a:cs typeface="Tahoma"/>
              </a:rPr>
              <a:t>level</a:t>
            </a:r>
            <a:r>
              <a:rPr sz="2400" b="0" spc="-180" dirty="0">
                <a:latin typeface="Tahoma"/>
                <a:cs typeface="Tahoma"/>
              </a:rPr>
              <a:t> </a:t>
            </a:r>
            <a:r>
              <a:rPr sz="2400" b="0" spc="-80" dirty="0">
                <a:latin typeface="Tahoma"/>
                <a:cs typeface="Tahoma"/>
              </a:rPr>
              <a:t>of</a:t>
            </a:r>
            <a:r>
              <a:rPr sz="2400" b="0" spc="-180" dirty="0">
                <a:latin typeface="Tahoma"/>
                <a:cs typeface="Tahoma"/>
              </a:rPr>
              <a:t> </a:t>
            </a:r>
            <a:r>
              <a:rPr sz="2400" b="0" spc="-10" dirty="0">
                <a:latin typeface="Tahoma"/>
                <a:cs typeface="Tahoma"/>
              </a:rPr>
              <a:t>consciousness agitation</a:t>
            </a:r>
            <a:endParaRPr sz="2400">
              <a:latin typeface="Tahoma"/>
              <a:cs typeface="Tahoma"/>
            </a:endParaRPr>
          </a:p>
        </p:txBody>
      </p:sp>
      <p:sp>
        <p:nvSpPr>
          <p:cNvPr id="6" name="object 6"/>
          <p:cNvSpPr txBox="1"/>
          <p:nvPr/>
        </p:nvSpPr>
        <p:spPr>
          <a:xfrm>
            <a:off x="552704" y="2261438"/>
            <a:ext cx="5404485" cy="4111625"/>
          </a:xfrm>
          <a:prstGeom prst="rect">
            <a:avLst/>
          </a:prstGeom>
        </p:spPr>
        <p:txBody>
          <a:bodyPr vert="horz" wrap="square" lIns="0" tIns="12700" rIns="0" bIns="0" rtlCol="0">
            <a:spAutoFit/>
          </a:bodyPr>
          <a:lstStyle/>
          <a:p>
            <a:pPr marL="329565" marR="5080" indent="-317500">
              <a:lnSpc>
                <a:spcPct val="100000"/>
              </a:lnSpc>
              <a:spcBef>
                <a:spcPts val="100"/>
              </a:spcBef>
            </a:pPr>
            <a:r>
              <a:rPr sz="2400" spc="-35" dirty="0">
                <a:solidFill>
                  <a:srgbClr val="383838"/>
                </a:solidFill>
                <a:latin typeface="Tahoma"/>
                <a:cs typeface="Tahoma"/>
              </a:rPr>
              <a:t>Pulse</a:t>
            </a:r>
            <a:r>
              <a:rPr sz="2400" spc="-185" dirty="0">
                <a:solidFill>
                  <a:srgbClr val="383838"/>
                </a:solidFill>
                <a:latin typeface="Tahoma"/>
                <a:cs typeface="Tahoma"/>
              </a:rPr>
              <a:t> </a:t>
            </a:r>
            <a:r>
              <a:rPr sz="2400" spc="-75" dirty="0">
                <a:solidFill>
                  <a:srgbClr val="383838"/>
                </a:solidFill>
                <a:latin typeface="Tahoma"/>
                <a:cs typeface="Tahoma"/>
              </a:rPr>
              <a:t>oximetry</a:t>
            </a:r>
            <a:r>
              <a:rPr sz="2400" spc="-185" dirty="0">
                <a:solidFill>
                  <a:srgbClr val="383838"/>
                </a:solidFill>
                <a:latin typeface="Tahoma"/>
                <a:cs typeface="Tahoma"/>
              </a:rPr>
              <a:t> </a:t>
            </a:r>
            <a:r>
              <a:rPr sz="2400" spc="-80" dirty="0">
                <a:solidFill>
                  <a:srgbClr val="383838"/>
                </a:solidFill>
                <a:latin typeface="Tahoma"/>
                <a:cs typeface="Tahoma"/>
              </a:rPr>
              <a:t>may</a:t>
            </a:r>
            <a:r>
              <a:rPr sz="2400" spc="-195" dirty="0">
                <a:solidFill>
                  <a:srgbClr val="383838"/>
                </a:solidFill>
                <a:latin typeface="Tahoma"/>
                <a:cs typeface="Tahoma"/>
              </a:rPr>
              <a:t> </a:t>
            </a:r>
            <a:r>
              <a:rPr sz="2400" dirty="0">
                <a:solidFill>
                  <a:srgbClr val="383838"/>
                </a:solidFill>
                <a:latin typeface="Tahoma"/>
                <a:cs typeface="Tahoma"/>
              </a:rPr>
              <a:t>be</a:t>
            </a:r>
            <a:r>
              <a:rPr sz="2400" spc="-190" dirty="0">
                <a:solidFill>
                  <a:srgbClr val="383838"/>
                </a:solidFill>
                <a:latin typeface="Tahoma"/>
                <a:cs typeface="Tahoma"/>
              </a:rPr>
              <a:t> </a:t>
            </a:r>
            <a:r>
              <a:rPr sz="2400" spc="-60" dirty="0">
                <a:solidFill>
                  <a:srgbClr val="383838"/>
                </a:solidFill>
                <a:latin typeface="Tahoma"/>
                <a:cs typeface="Tahoma"/>
              </a:rPr>
              <a:t>normal</a:t>
            </a:r>
            <a:r>
              <a:rPr sz="2400" spc="-170" dirty="0">
                <a:solidFill>
                  <a:srgbClr val="383838"/>
                </a:solidFill>
                <a:latin typeface="Tahoma"/>
                <a:cs typeface="Tahoma"/>
              </a:rPr>
              <a:t> </a:t>
            </a:r>
            <a:r>
              <a:rPr sz="2400" spc="-325" dirty="0">
                <a:solidFill>
                  <a:srgbClr val="383838"/>
                </a:solidFill>
                <a:latin typeface="Tahoma"/>
                <a:cs typeface="Tahoma"/>
              </a:rPr>
              <a:t>;</a:t>
            </a:r>
            <a:r>
              <a:rPr sz="2400" spc="-204" dirty="0">
                <a:solidFill>
                  <a:srgbClr val="383838"/>
                </a:solidFill>
                <a:latin typeface="Tahoma"/>
                <a:cs typeface="Tahoma"/>
              </a:rPr>
              <a:t> </a:t>
            </a:r>
            <a:r>
              <a:rPr sz="2400" spc="-95" dirty="0">
                <a:solidFill>
                  <a:srgbClr val="383838"/>
                </a:solidFill>
                <a:latin typeface="Tahoma"/>
                <a:cs typeface="Tahoma"/>
              </a:rPr>
              <a:t>why</a:t>
            </a:r>
            <a:r>
              <a:rPr sz="2400" spc="-185" dirty="0">
                <a:solidFill>
                  <a:srgbClr val="383838"/>
                </a:solidFill>
                <a:latin typeface="Tahoma"/>
                <a:cs typeface="Tahoma"/>
              </a:rPr>
              <a:t> </a:t>
            </a:r>
            <a:r>
              <a:rPr sz="2400" spc="-50" dirty="0">
                <a:solidFill>
                  <a:srgbClr val="383838"/>
                </a:solidFill>
                <a:latin typeface="Tahoma"/>
                <a:cs typeface="Tahoma"/>
              </a:rPr>
              <a:t>? </a:t>
            </a:r>
            <a:r>
              <a:rPr sz="2400" spc="-40" dirty="0">
                <a:solidFill>
                  <a:srgbClr val="383838"/>
                </a:solidFill>
                <a:latin typeface="Tahoma"/>
                <a:cs typeface="Tahoma"/>
              </a:rPr>
              <a:t>cannot</a:t>
            </a:r>
            <a:r>
              <a:rPr sz="2400" spc="-165" dirty="0">
                <a:solidFill>
                  <a:srgbClr val="383838"/>
                </a:solidFill>
                <a:latin typeface="Tahoma"/>
                <a:cs typeface="Tahoma"/>
              </a:rPr>
              <a:t> </a:t>
            </a:r>
            <a:r>
              <a:rPr sz="2400" dirty="0">
                <a:solidFill>
                  <a:srgbClr val="383838"/>
                </a:solidFill>
                <a:latin typeface="Tahoma"/>
                <a:cs typeface="Tahoma"/>
              </a:rPr>
              <a:t>distinguish</a:t>
            </a:r>
            <a:r>
              <a:rPr sz="2400" spc="-180" dirty="0">
                <a:solidFill>
                  <a:srgbClr val="383838"/>
                </a:solidFill>
                <a:latin typeface="Tahoma"/>
                <a:cs typeface="Tahoma"/>
              </a:rPr>
              <a:t> </a:t>
            </a:r>
            <a:r>
              <a:rPr sz="2400" spc="-45" dirty="0">
                <a:solidFill>
                  <a:srgbClr val="383838"/>
                </a:solidFill>
                <a:latin typeface="Tahoma"/>
                <a:cs typeface="Tahoma"/>
              </a:rPr>
              <a:t>between</a:t>
            </a:r>
            <a:r>
              <a:rPr sz="2400" spc="-175" dirty="0">
                <a:solidFill>
                  <a:srgbClr val="383838"/>
                </a:solidFill>
                <a:latin typeface="Tahoma"/>
                <a:cs typeface="Tahoma"/>
              </a:rPr>
              <a:t> </a:t>
            </a:r>
            <a:r>
              <a:rPr sz="2400" spc="-25" dirty="0">
                <a:solidFill>
                  <a:srgbClr val="383838"/>
                </a:solidFill>
                <a:latin typeface="Tahoma"/>
                <a:cs typeface="Tahoma"/>
              </a:rPr>
              <a:t>CO</a:t>
            </a:r>
            <a:r>
              <a:rPr sz="2400" spc="-180" dirty="0">
                <a:solidFill>
                  <a:srgbClr val="383838"/>
                </a:solidFill>
                <a:latin typeface="Tahoma"/>
                <a:cs typeface="Tahoma"/>
              </a:rPr>
              <a:t> </a:t>
            </a:r>
            <a:r>
              <a:rPr sz="2400" dirty="0">
                <a:solidFill>
                  <a:srgbClr val="383838"/>
                </a:solidFill>
                <a:latin typeface="Tahoma"/>
                <a:cs typeface="Tahoma"/>
              </a:rPr>
              <a:t>and</a:t>
            </a:r>
            <a:r>
              <a:rPr sz="2400" spc="-180" dirty="0">
                <a:solidFill>
                  <a:srgbClr val="383838"/>
                </a:solidFill>
                <a:latin typeface="Tahoma"/>
                <a:cs typeface="Tahoma"/>
              </a:rPr>
              <a:t> </a:t>
            </a:r>
            <a:r>
              <a:rPr sz="2400" spc="-25" dirty="0">
                <a:solidFill>
                  <a:srgbClr val="383838"/>
                </a:solidFill>
                <a:latin typeface="Tahoma"/>
                <a:cs typeface="Tahoma"/>
              </a:rPr>
              <a:t>O2 </a:t>
            </a:r>
            <a:r>
              <a:rPr sz="2400" spc="-20" dirty="0">
                <a:solidFill>
                  <a:srgbClr val="383838"/>
                </a:solidFill>
                <a:latin typeface="Tahoma"/>
                <a:cs typeface="Tahoma"/>
              </a:rPr>
              <a:t>Carbon</a:t>
            </a:r>
            <a:r>
              <a:rPr sz="2400" spc="-170" dirty="0">
                <a:solidFill>
                  <a:srgbClr val="383838"/>
                </a:solidFill>
                <a:latin typeface="Tahoma"/>
                <a:cs typeface="Tahoma"/>
              </a:rPr>
              <a:t> </a:t>
            </a:r>
            <a:r>
              <a:rPr sz="2400" dirty="0">
                <a:solidFill>
                  <a:srgbClr val="383838"/>
                </a:solidFill>
                <a:latin typeface="Tahoma"/>
                <a:cs typeface="Tahoma"/>
              </a:rPr>
              <a:t>dioxide</a:t>
            </a:r>
            <a:r>
              <a:rPr sz="2400" spc="-175" dirty="0">
                <a:solidFill>
                  <a:srgbClr val="383838"/>
                </a:solidFill>
                <a:latin typeface="Tahoma"/>
                <a:cs typeface="Tahoma"/>
              </a:rPr>
              <a:t> </a:t>
            </a:r>
            <a:r>
              <a:rPr sz="2400" spc="-55" dirty="0">
                <a:solidFill>
                  <a:srgbClr val="383838"/>
                </a:solidFill>
                <a:latin typeface="Tahoma"/>
                <a:cs typeface="Tahoma"/>
              </a:rPr>
              <a:t>removal</a:t>
            </a:r>
            <a:r>
              <a:rPr sz="2400" spc="-165" dirty="0">
                <a:solidFill>
                  <a:srgbClr val="383838"/>
                </a:solidFill>
                <a:latin typeface="Tahoma"/>
                <a:cs typeface="Tahoma"/>
              </a:rPr>
              <a:t> </a:t>
            </a:r>
            <a:r>
              <a:rPr sz="2400" spc="65" dirty="0">
                <a:solidFill>
                  <a:srgbClr val="383838"/>
                </a:solidFill>
                <a:latin typeface="Tahoma"/>
                <a:cs typeface="Tahoma"/>
              </a:rPr>
              <a:t>is</a:t>
            </a:r>
            <a:r>
              <a:rPr sz="2400" spc="-180" dirty="0">
                <a:solidFill>
                  <a:srgbClr val="383838"/>
                </a:solidFill>
                <a:latin typeface="Tahoma"/>
                <a:cs typeface="Tahoma"/>
              </a:rPr>
              <a:t> </a:t>
            </a:r>
            <a:r>
              <a:rPr sz="2400" spc="-10" dirty="0">
                <a:solidFill>
                  <a:srgbClr val="383838"/>
                </a:solidFill>
                <a:latin typeface="Tahoma"/>
                <a:cs typeface="Tahoma"/>
              </a:rPr>
              <a:t>unaffected, </a:t>
            </a:r>
            <a:r>
              <a:rPr sz="2400" dirty="0">
                <a:solidFill>
                  <a:srgbClr val="383838"/>
                </a:solidFill>
                <a:latin typeface="Tahoma"/>
                <a:cs typeface="Tahoma"/>
              </a:rPr>
              <a:t>so</a:t>
            </a:r>
            <a:r>
              <a:rPr sz="2400" spc="-190" dirty="0">
                <a:solidFill>
                  <a:srgbClr val="383838"/>
                </a:solidFill>
                <a:latin typeface="Tahoma"/>
                <a:cs typeface="Tahoma"/>
              </a:rPr>
              <a:t> </a:t>
            </a:r>
            <a:r>
              <a:rPr sz="2400" dirty="0">
                <a:solidFill>
                  <a:srgbClr val="383838"/>
                </a:solidFill>
                <a:latin typeface="Tahoma"/>
                <a:cs typeface="Tahoma"/>
              </a:rPr>
              <a:t>cyanosis</a:t>
            </a:r>
            <a:r>
              <a:rPr sz="2400" spc="-180" dirty="0">
                <a:solidFill>
                  <a:srgbClr val="383838"/>
                </a:solidFill>
                <a:latin typeface="Tahoma"/>
                <a:cs typeface="Tahoma"/>
              </a:rPr>
              <a:t> </a:t>
            </a:r>
            <a:r>
              <a:rPr sz="2400" dirty="0">
                <a:solidFill>
                  <a:srgbClr val="383838"/>
                </a:solidFill>
                <a:latin typeface="Tahoma"/>
                <a:cs typeface="Tahoma"/>
              </a:rPr>
              <a:t>and</a:t>
            </a:r>
            <a:r>
              <a:rPr sz="2400" spc="-180" dirty="0">
                <a:solidFill>
                  <a:srgbClr val="383838"/>
                </a:solidFill>
                <a:latin typeface="Tahoma"/>
                <a:cs typeface="Tahoma"/>
              </a:rPr>
              <a:t> </a:t>
            </a:r>
            <a:r>
              <a:rPr sz="2400" spc="-30" dirty="0">
                <a:solidFill>
                  <a:srgbClr val="383838"/>
                </a:solidFill>
                <a:latin typeface="Tahoma"/>
                <a:cs typeface="Tahoma"/>
              </a:rPr>
              <a:t>tachypnea</a:t>
            </a:r>
            <a:r>
              <a:rPr sz="2400" spc="-165" dirty="0">
                <a:solidFill>
                  <a:srgbClr val="383838"/>
                </a:solidFill>
                <a:latin typeface="Tahoma"/>
                <a:cs typeface="Tahoma"/>
              </a:rPr>
              <a:t> </a:t>
            </a:r>
            <a:r>
              <a:rPr sz="2400" dirty="0">
                <a:solidFill>
                  <a:srgbClr val="383838"/>
                </a:solidFill>
                <a:latin typeface="Tahoma"/>
                <a:cs typeface="Tahoma"/>
              </a:rPr>
              <a:t>are</a:t>
            </a:r>
            <a:r>
              <a:rPr sz="2400" spc="-175" dirty="0">
                <a:solidFill>
                  <a:srgbClr val="383838"/>
                </a:solidFill>
                <a:latin typeface="Tahoma"/>
                <a:cs typeface="Tahoma"/>
              </a:rPr>
              <a:t> </a:t>
            </a:r>
            <a:r>
              <a:rPr sz="2400" spc="-20" dirty="0">
                <a:solidFill>
                  <a:srgbClr val="383838"/>
                </a:solidFill>
                <a:latin typeface="Tahoma"/>
                <a:cs typeface="Tahoma"/>
              </a:rPr>
              <a:t>less </a:t>
            </a:r>
            <a:r>
              <a:rPr sz="2400" spc="-10" dirty="0">
                <a:solidFill>
                  <a:srgbClr val="383838"/>
                </a:solidFill>
                <a:latin typeface="Tahoma"/>
                <a:cs typeface="Tahoma"/>
              </a:rPr>
              <a:t>likely</a:t>
            </a:r>
            <a:endParaRPr sz="2400">
              <a:latin typeface="Tahoma"/>
              <a:cs typeface="Tahoma"/>
            </a:endParaRPr>
          </a:p>
          <a:p>
            <a:pPr>
              <a:lnSpc>
                <a:spcPct val="100000"/>
              </a:lnSpc>
              <a:spcBef>
                <a:spcPts val="470"/>
              </a:spcBef>
            </a:pPr>
            <a:endParaRPr sz="2400">
              <a:latin typeface="Tahoma"/>
              <a:cs typeface="Tahoma"/>
            </a:endParaRPr>
          </a:p>
          <a:p>
            <a:pPr marL="17145">
              <a:lnSpc>
                <a:spcPct val="100000"/>
              </a:lnSpc>
              <a:spcBef>
                <a:spcPts val="5"/>
              </a:spcBef>
            </a:pPr>
            <a:r>
              <a:rPr sz="2400" b="1" u="sng" spc="-10" dirty="0">
                <a:solidFill>
                  <a:srgbClr val="383838"/>
                </a:solidFill>
                <a:uFill>
                  <a:solidFill>
                    <a:srgbClr val="383838"/>
                  </a:solidFill>
                </a:uFill>
                <a:latin typeface="Arial"/>
                <a:cs typeface="Arial"/>
              </a:rPr>
              <a:t>Treatment</a:t>
            </a:r>
            <a:r>
              <a:rPr sz="2400" b="1" u="sng" spc="-145" dirty="0">
                <a:solidFill>
                  <a:srgbClr val="383838"/>
                </a:solidFill>
                <a:uFill>
                  <a:solidFill>
                    <a:srgbClr val="383838"/>
                  </a:solidFill>
                </a:uFill>
                <a:latin typeface="Arial"/>
                <a:cs typeface="Arial"/>
              </a:rPr>
              <a:t> </a:t>
            </a:r>
            <a:r>
              <a:rPr sz="2400" b="1" u="sng" spc="-60" dirty="0">
                <a:solidFill>
                  <a:srgbClr val="383838"/>
                </a:solidFill>
                <a:uFill>
                  <a:solidFill>
                    <a:srgbClr val="383838"/>
                  </a:solidFill>
                </a:uFill>
                <a:latin typeface="Arial"/>
                <a:cs typeface="Arial"/>
              </a:rPr>
              <a:t>:</a:t>
            </a:r>
            <a:endParaRPr sz="2400">
              <a:latin typeface="Arial"/>
              <a:cs typeface="Arial"/>
            </a:endParaRPr>
          </a:p>
          <a:p>
            <a:pPr>
              <a:lnSpc>
                <a:spcPct val="100000"/>
              </a:lnSpc>
              <a:spcBef>
                <a:spcPts val="114"/>
              </a:spcBef>
            </a:pPr>
            <a:endParaRPr sz="2400">
              <a:latin typeface="Arial"/>
              <a:cs typeface="Arial"/>
            </a:endParaRPr>
          </a:p>
          <a:p>
            <a:pPr marL="17145" marR="694055">
              <a:lnSpc>
                <a:spcPct val="100000"/>
              </a:lnSpc>
              <a:spcBef>
                <a:spcPts val="5"/>
              </a:spcBef>
            </a:pPr>
            <a:r>
              <a:rPr sz="2400" dirty="0">
                <a:solidFill>
                  <a:srgbClr val="383838"/>
                </a:solidFill>
                <a:latin typeface="Arial MT"/>
                <a:cs typeface="Arial MT"/>
              </a:rPr>
              <a:t>100%</a:t>
            </a:r>
            <a:r>
              <a:rPr sz="2400" spc="-50" dirty="0">
                <a:solidFill>
                  <a:srgbClr val="383838"/>
                </a:solidFill>
                <a:latin typeface="Arial MT"/>
                <a:cs typeface="Arial MT"/>
              </a:rPr>
              <a:t> </a:t>
            </a:r>
            <a:r>
              <a:rPr sz="2400" dirty="0">
                <a:solidFill>
                  <a:srgbClr val="383838"/>
                </a:solidFill>
                <a:latin typeface="Arial MT"/>
                <a:cs typeface="Arial MT"/>
              </a:rPr>
              <a:t>oxygen</a:t>
            </a:r>
            <a:r>
              <a:rPr sz="2400" spc="-45" dirty="0">
                <a:solidFill>
                  <a:srgbClr val="383838"/>
                </a:solidFill>
                <a:latin typeface="Arial MT"/>
                <a:cs typeface="Arial MT"/>
              </a:rPr>
              <a:t> </a:t>
            </a:r>
            <a:r>
              <a:rPr sz="2400" dirty="0">
                <a:solidFill>
                  <a:srgbClr val="383838"/>
                </a:solidFill>
                <a:latin typeface="Arial MT"/>
                <a:cs typeface="Arial MT"/>
              </a:rPr>
              <a:t>because</a:t>
            </a:r>
            <a:r>
              <a:rPr sz="2400" spc="-55" dirty="0">
                <a:solidFill>
                  <a:srgbClr val="383838"/>
                </a:solidFill>
                <a:latin typeface="Arial MT"/>
                <a:cs typeface="Arial MT"/>
              </a:rPr>
              <a:t> </a:t>
            </a:r>
            <a:r>
              <a:rPr sz="2400" dirty="0">
                <a:solidFill>
                  <a:srgbClr val="383838"/>
                </a:solidFill>
                <a:latin typeface="Arial MT"/>
                <a:cs typeface="Arial MT"/>
              </a:rPr>
              <a:t>CO</a:t>
            </a:r>
            <a:r>
              <a:rPr sz="2400" spc="-65" dirty="0">
                <a:solidFill>
                  <a:srgbClr val="383838"/>
                </a:solidFill>
                <a:latin typeface="Arial MT"/>
                <a:cs typeface="Arial MT"/>
              </a:rPr>
              <a:t> </a:t>
            </a:r>
            <a:r>
              <a:rPr sz="2400" dirty="0">
                <a:solidFill>
                  <a:srgbClr val="383838"/>
                </a:solidFill>
                <a:latin typeface="Arial MT"/>
                <a:cs typeface="Arial MT"/>
              </a:rPr>
              <a:t>half</a:t>
            </a:r>
            <a:r>
              <a:rPr sz="2400" spc="-50" dirty="0">
                <a:solidFill>
                  <a:srgbClr val="383838"/>
                </a:solidFill>
                <a:latin typeface="Arial MT"/>
                <a:cs typeface="Arial MT"/>
              </a:rPr>
              <a:t> </a:t>
            </a:r>
            <a:r>
              <a:rPr sz="2400" spc="-20" dirty="0">
                <a:solidFill>
                  <a:srgbClr val="383838"/>
                </a:solidFill>
                <a:latin typeface="Arial MT"/>
                <a:cs typeface="Arial MT"/>
              </a:rPr>
              <a:t>life </a:t>
            </a:r>
            <a:r>
              <a:rPr sz="2400" dirty="0">
                <a:solidFill>
                  <a:srgbClr val="383838"/>
                </a:solidFill>
                <a:latin typeface="Arial MT"/>
                <a:cs typeface="Arial MT"/>
              </a:rPr>
              <a:t>is</a:t>
            </a:r>
            <a:r>
              <a:rPr sz="2400" spc="-40" dirty="0">
                <a:solidFill>
                  <a:srgbClr val="383838"/>
                </a:solidFill>
                <a:latin typeface="Arial MT"/>
                <a:cs typeface="Arial MT"/>
              </a:rPr>
              <a:t> </a:t>
            </a:r>
            <a:r>
              <a:rPr sz="2400" dirty="0">
                <a:solidFill>
                  <a:srgbClr val="383838"/>
                </a:solidFill>
                <a:latin typeface="Arial MT"/>
                <a:cs typeface="Arial MT"/>
              </a:rPr>
              <a:t>4</a:t>
            </a:r>
            <a:r>
              <a:rPr sz="2400" spc="-40" dirty="0">
                <a:solidFill>
                  <a:srgbClr val="383838"/>
                </a:solidFill>
                <a:latin typeface="Arial MT"/>
                <a:cs typeface="Arial MT"/>
              </a:rPr>
              <a:t> </a:t>
            </a:r>
            <a:r>
              <a:rPr sz="2400" dirty="0">
                <a:solidFill>
                  <a:srgbClr val="383838"/>
                </a:solidFill>
                <a:latin typeface="Arial MT"/>
                <a:cs typeface="Arial MT"/>
              </a:rPr>
              <a:t>hours</a:t>
            </a:r>
            <a:r>
              <a:rPr sz="2400" spc="-35" dirty="0">
                <a:solidFill>
                  <a:srgbClr val="383838"/>
                </a:solidFill>
                <a:latin typeface="Arial MT"/>
                <a:cs typeface="Arial MT"/>
              </a:rPr>
              <a:t> </a:t>
            </a:r>
            <a:r>
              <a:rPr sz="2400" dirty="0">
                <a:solidFill>
                  <a:srgbClr val="383838"/>
                </a:solidFill>
                <a:latin typeface="Arial MT"/>
                <a:cs typeface="Arial MT"/>
              </a:rPr>
              <a:t>on</a:t>
            </a:r>
            <a:r>
              <a:rPr sz="2400" spc="-35" dirty="0">
                <a:solidFill>
                  <a:srgbClr val="383838"/>
                </a:solidFill>
                <a:latin typeface="Arial MT"/>
                <a:cs typeface="Arial MT"/>
              </a:rPr>
              <a:t> </a:t>
            </a:r>
            <a:r>
              <a:rPr sz="2400" dirty="0">
                <a:solidFill>
                  <a:srgbClr val="383838"/>
                </a:solidFill>
                <a:latin typeface="Arial MT"/>
                <a:cs typeface="Arial MT"/>
              </a:rPr>
              <a:t>room</a:t>
            </a:r>
            <a:r>
              <a:rPr sz="2400" spc="-35" dirty="0">
                <a:solidFill>
                  <a:srgbClr val="383838"/>
                </a:solidFill>
                <a:latin typeface="Arial MT"/>
                <a:cs typeface="Arial MT"/>
              </a:rPr>
              <a:t> </a:t>
            </a:r>
            <a:r>
              <a:rPr sz="2400" dirty="0">
                <a:solidFill>
                  <a:srgbClr val="383838"/>
                </a:solidFill>
                <a:latin typeface="Arial MT"/>
                <a:cs typeface="Arial MT"/>
              </a:rPr>
              <a:t>air</a:t>
            </a:r>
            <a:r>
              <a:rPr sz="2400" spc="-35" dirty="0">
                <a:solidFill>
                  <a:srgbClr val="383838"/>
                </a:solidFill>
                <a:latin typeface="Arial MT"/>
                <a:cs typeface="Arial MT"/>
              </a:rPr>
              <a:t> </a:t>
            </a:r>
            <a:r>
              <a:rPr sz="2400" dirty="0">
                <a:solidFill>
                  <a:srgbClr val="383838"/>
                </a:solidFill>
                <a:latin typeface="Arial MT"/>
                <a:cs typeface="Arial MT"/>
              </a:rPr>
              <a:t>versus</a:t>
            </a:r>
            <a:r>
              <a:rPr sz="2400" spc="-70" dirty="0">
                <a:solidFill>
                  <a:srgbClr val="383838"/>
                </a:solidFill>
                <a:latin typeface="Arial MT"/>
                <a:cs typeface="Arial MT"/>
              </a:rPr>
              <a:t> </a:t>
            </a:r>
            <a:r>
              <a:rPr sz="2400" spc="-50" dirty="0">
                <a:solidFill>
                  <a:srgbClr val="383838"/>
                </a:solidFill>
                <a:latin typeface="Arial MT"/>
                <a:cs typeface="Arial MT"/>
              </a:rPr>
              <a:t>1 </a:t>
            </a:r>
            <a:r>
              <a:rPr sz="2400" dirty="0">
                <a:solidFill>
                  <a:srgbClr val="383838"/>
                </a:solidFill>
                <a:latin typeface="Arial MT"/>
                <a:cs typeface="Arial MT"/>
              </a:rPr>
              <a:t>hour</a:t>
            </a:r>
            <a:r>
              <a:rPr sz="2400" spc="-55" dirty="0">
                <a:solidFill>
                  <a:srgbClr val="383838"/>
                </a:solidFill>
                <a:latin typeface="Arial MT"/>
                <a:cs typeface="Arial MT"/>
              </a:rPr>
              <a:t> </a:t>
            </a:r>
            <a:r>
              <a:rPr sz="2400" dirty="0">
                <a:solidFill>
                  <a:srgbClr val="383838"/>
                </a:solidFill>
                <a:latin typeface="Arial MT"/>
                <a:cs typeface="Arial MT"/>
              </a:rPr>
              <a:t>on</a:t>
            </a:r>
            <a:r>
              <a:rPr sz="2400" spc="-60" dirty="0">
                <a:solidFill>
                  <a:srgbClr val="383838"/>
                </a:solidFill>
                <a:latin typeface="Arial MT"/>
                <a:cs typeface="Arial MT"/>
              </a:rPr>
              <a:t> </a:t>
            </a:r>
            <a:r>
              <a:rPr sz="2400" dirty="0">
                <a:solidFill>
                  <a:srgbClr val="383838"/>
                </a:solidFill>
                <a:latin typeface="Arial MT"/>
                <a:cs typeface="Arial MT"/>
              </a:rPr>
              <a:t>100%</a:t>
            </a:r>
            <a:r>
              <a:rPr sz="2400" spc="-45" dirty="0">
                <a:solidFill>
                  <a:srgbClr val="383838"/>
                </a:solidFill>
                <a:latin typeface="Arial MT"/>
                <a:cs typeface="Arial MT"/>
              </a:rPr>
              <a:t> </a:t>
            </a:r>
            <a:r>
              <a:rPr sz="2400" spc="-20" dirty="0">
                <a:solidFill>
                  <a:srgbClr val="383838"/>
                </a:solidFill>
                <a:latin typeface="Arial MT"/>
                <a:cs typeface="Arial MT"/>
              </a:rPr>
              <a:t>FiO2.</a:t>
            </a:r>
            <a:endParaRPr sz="2400">
              <a:latin typeface="Arial MT"/>
              <a:cs typeface="Arial M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403196" y="5122354"/>
            <a:ext cx="1798955" cy="1745614"/>
            <a:chOff x="10403196" y="5122354"/>
            <a:chExt cx="1798955" cy="1745614"/>
          </a:xfrm>
        </p:grpSpPr>
        <p:sp>
          <p:nvSpPr>
            <p:cNvPr id="3" name="object 3"/>
            <p:cNvSpPr/>
            <p:nvPr/>
          </p:nvSpPr>
          <p:spPr>
            <a:xfrm>
              <a:off x="10412721" y="5131879"/>
              <a:ext cx="1779905" cy="1726564"/>
            </a:xfrm>
            <a:custGeom>
              <a:avLst/>
              <a:gdLst/>
              <a:ahLst/>
              <a:cxnLst/>
              <a:rect l="l" t="t" r="r" b="b"/>
              <a:pathLst>
                <a:path w="1779904" h="1726565">
                  <a:moveTo>
                    <a:pt x="1779278" y="0"/>
                  </a:moveTo>
                  <a:lnTo>
                    <a:pt x="0" y="1726120"/>
                  </a:lnTo>
                </a:path>
              </a:pathLst>
            </a:custGeom>
            <a:ln w="19050">
              <a:solidFill>
                <a:srgbClr val="383838"/>
              </a:solidFill>
            </a:ln>
          </p:spPr>
          <p:txBody>
            <a:bodyPr wrap="square" lIns="0" tIns="0" rIns="0" bIns="0" rtlCol="0"/>
            <a:lstStyle/>
            <a:p>
              <a:endParaRPr/>
            </a:p>
          </p:txBody>
        </p:sp>
        <p:sp>
          <p:nvSpPr>
            <p:cNvPr id="4" name="object 4"/>
            <p:cNvSpPr/>
            <p:nvPr/>
          </p:nvSpPr>
          <p:spPr>
            <a:xfrm>
              <a:off x="10550208" y="5265793"/>
              <a:ext cx="1642110" cy="1592580"/>
            </a:xfrm>
            <a:custGeom>
              <a:avLst/>
              <a:gdLst/>
              <a:ahLst/>
              <a:cxnLst/>
              <a:rect l="l" t="t" r="r" b="b"/>
              <a:pathLst>
                <a:path w="1642109" h="1592579">
                  <a:moveTo>
                    <a:pt x="1641790" y="0"/>
                  </a:moveTo>
                  <a:lnTo>
                    <a:pt x="0" y="1592206"/>
                  </a:lnTo>
                  <a:lnTo>
                    <a:pt x="1641790" y="1592206"/>
                  </a:lnTo>
                  <a:lnTo>
                    <a:pt x="1641790" y="0"/>
                  </a:lnTo>
                  <a:close/>
                </a:path>
              </a:pathLst>
            </a:custGeom>
            <a:solidFill>
              <a:srgbClr val="929292"/>
            </a:solidFill>
          </p:spPr>
          <p:txBody>
            <a:bodyPr wrap="square" lIns="0" tIns="0" rIns="0" bIns="0" rtlCol="0"/>
            <a:lstStyle/>
            <a:p>
              <a:endParaRPr/>
            </a:p>
          </p:txBody>
        </p:sp>
      </p:grpSp>
      <p:grpSp>
        <p:nvGrpSpPr>
          <p:cNvPr id="5" name="object 5"/>
          <p:cNvGrpSpPr/>
          <p:nvPr/>
        </p:nvGrpSpPr>
        <p:grpSpPr>
          <a:xfrm>
            <a:off x="-9525" y="-9525"/>
            <a:ext cx="2767965" cy="2206625"/>
            <a:chOff x="-9525" y="-9525"/>
            <a:chExt cx="2767965" cy="2206625"/>
          </a:xfrm>
        </p:grpSpPr>
        <p:sp>
          <p:nvSpPr>
            <p:cNvPr id="6" name="object 6"/>
            <p:cNvSpPr/>
            <p:nvPr/>
          </p:nvSpPr>
          <p:spPr>
            <a:xfrm>
              <a:off x="0" y="0"/>
              <a:ext cx="2266315" cy="2197100"/>
            </a:xfrm>
            <a:custGeom>
              <a:avLst/>
              <a:gdLst/>
              <a:ahLst/>
              <a:cxnLst/>
              <a:rect l="l" t="t" r="r" b="b"/>
              <a:pathLst>
                <a:path w="2266315" h="2197100">
                  <a:moveTo>
                    <a:pt x="2265836" y="0"/>
                  </a:moveTo>
                  <a:lnTo>
                    <a:pt x="0" y="0"/>
                  </a:lnTo>
                  <a:lnTo>
                    <a:pt x="0" y="2196645"/>
                  </a:lnTo>
                  <a:lnTo>
                    <a:pt x="2265836" y="0"/>
                  </a:lnTo>
                  <a:close/>
                </a:path>
              </a:pathLst>
            </a:custGeom>
            <a:solidFill>
              <a:srgbClr val="929292"/>
            </a:solidFill>
          </p:spPr>
          <p:txBody>
            <a:bodyPr wrap="square" lIns="0" tIns="0" rIns="0" bIns="0" rtlCol="0"/>
            <a:lstStyle/>
            <a:p>
              <a:endParaRPr/>
            </a:p>
          </p:txBody>
        </p:sp>
        <p:sp>
          <p:nvSpPr>
            <p:cNvPr id="7" name="object 7"/>
            <p:cNvSpPr/>
            <p:nvPr/>
          </p:nvSpPr>
          <p:spPr>
            <a:xfrm>
              <a:off x="0" y="0"/>
              <a:ext cx="2748915" cy="1325245"/>
            </a:xfrm>
            <a:custGeom>
              <a:avLst/>
              <a:gdLst/>
              <a:ahLst/>
              <a:cxnLst/>
              <a:rect l="l" t="t" r="r" b="b"/>
              <a:pathLst>
                <a:path w="2748915" h="1325245">
                  <a:moveTo>
                    <a:pt x="0" y="72427"/>
                  </a:moveTo>
                  <a:lnTo>
                    <a:pt x="1335786" y="1325117"/>
                  </a:lnTo>
                  <a:lnTo>
                    <a:pt x="2748803" y="0"/>
                  </a:lnTo>
                </a:path>
              </a:pathLst>
            </a:custGeom>
            <a:ln w="19050">
              <a:solidFill>
                <a:srgbClr val="383838"/>
              </a:solidFill>
            </a:ln>
          </p:spPr>
          <p:txBody>
            <a:bodyPr wrap="square" lIns="0" tIns="0" rIns="0" bIns="0" rtlCol="0"/>
            <a:lstStyle/>
            <a:p>
              <a:endParaRPr/>
            </a:p>
          </p:txBody>
        </p:sp>
      </p:grpSp>
      <p:sp>
        <p:nvSpPr>
          <p:cNvPr id="8" name="object 8"/>
          <p:cNvSpPr txBox="1">
            <a:spLocks noGrp="1"/>
          </p:cNvSpPr>
          <p:nvPr>
            <p:ph type="title"/>
          </p:nvPr>
        </p:nvSpPr>
        <p:spPr>
          <a:prstGeom prst="rect">
            <a:avLst/>
          </a:prstGeom>
        </p:spPr>
        <p:txBody>
          <a:bodyPr vert="horz" wrap="square" lIns="0" tIns="111811" rIns="0" bIns="0" rtlCol="0">
            <a:spAutoFit/>
          </a:bodyPr>
          <a:lstStyle/>
          <a:p>
            <a:pPr marL="2599055">
              <a:lnSpc>
                <a:spcPct val="100000"/>
              </a:lnSpc>
              <a:spcBef>
                <a:spcPts val="95"/>
              </a:spcBef>
            </a:pPr>
            <a:r>
              <a:rPr spc="-10" dirty="0"/>
              <a:t>Circumferential</a:t>
            </a:r>
            <a:r>
              <a:rPr spc="-90" dirty="0"/>
              <a:t> </a:t>
            </a:r>
            <a:r>
              <a:rPr spc="-10" dirty="0"/>
              <a:t>burns</a:t>
            </a:r>
          </a:p>
        </p:txBody>
      </p:sp>
      <p:sp>
        <p:nvSpPr>
          <p:cNvPr id="9" name="object 9"/>
          <p:cNvSpPr txBox="1"/>
          <p:nvPr/>
        </p:nvSpPr>
        <p:spPr>
          <a:xfrm>
            <a:off x="535940" y="2006853"/>
            <a:ext cx="7842884" cy="3809365"/>
          </a:xfrm>
          <a:prstGeom prst="rect">
            <a:avLst/>
          </a:prstGeom>
        </p:spPr>
        <p:txBody>
          <a:bodyPr vert="horz" wrap="square" lIns="0" tIns="12700" rIns="0" bIns="0" rtlCol="0">
            <a:spAutoFit/>
          </a:bodyPr>
          <a:lstStyle/>
          <a:p>
            <a:pPr marL="12700" marR="5080">
              <a:lnSpc>
                <a:spcPct val="100000"/>
              </a:lnSpc>
              <a:spcBef>
                <a:spcPts val="100"/>
              </a:spcBef>
            </a:pPr>
            <a:r>
              <a:rPr sz="2400" dirty="0">
                <a:solidFill>
                  <a:srgbClr val="383838"/>
                </a:solidFill>
                <a:latin typeface="Arial MT"/>
                <a:cs typeface="Arial MT"/>
              </a:rPr>
              <a:t>It</a:t>
            </a:r>
            <a:r>
              <a:rPr sz="2400" spc="-65" dirty="0">
                <a:solidFill>
                  <a:srgbClr val="383838"/>
                </a:solidFill>
                <a:latin typeface="Arial MT"/>
                <a:cs typeface="Arial MT"/>
              </a:rPr>
              <a:t> </a:t>
            </a:r>
            <a:r>
              <a:rPr sz="2400" dirty="0">
                <a:solidFill>
                  <a:srgbClr val="383838"/>
                </a:solidFill>
                <a:latin typeface="Arial MT"/>
                <a:cs typeface="Arial MT"/>
              </a:rPr>
              <a:t>can</a:t>
            </a:r>
            <a:r>
              <a:rPr sz="2400" spc="-55" dirty="0">
                <a:solidFill>
                  <a:srgbClr val="383838"/>
                </a:solidFill>
                <a:latin typeface="Arial MT"/>
                <a:cs typeface="Arial MT"/>
              </a:rPr>
              <a:t> </a:t>
            </a:r>
            <a:r>
              <a:rPr sz="2400" dirty="0">
                <a:solidFill>
                  <a:srgbClr val="383838"/>
                </a:solidFill>
                <a:latin typeface="Arial MT"/>
                <a:cs typeface="Arial MT"/>
              </a:rPr>
              <a:t>produce</a:t>
            </a:r>
            <a:r>
              <a:rPr sz="2400" spc="-45" dirty="0">
                <a:solidFill>
                  <a:srgbClr val="383838"/>
                </a:solidFill>
                <a:latin typeface="Arial MT"/>
                <a:cs typeface="Arial MT"/>
              </a:rPr>
              <a:t> </a:t>
            </a:r>
            <a:r>
              <a:rPr sz="2400" dirty="0">
                <a:solidFill>
                  <a:srgbClr val="383838"/>
                </a:solidFill>
                <a:latin typeface="Arial MT"/>
                <a:cs typeface="Arial MT"/>
              </a:rPr>
              <a:t>a</a:t>
            </a:r>
            <a:r>
              <a:rPr sz="2400" spc="-50" dirty="0">
                <a:solidFill>
                  <a:srgbClr val="383838"/>
                </a:solidFill>
                <a:latin typeface="Arial MT"/>
                <a:cs typeface="Arial MT"/>
              </a:rPr>
              <a:t> </a:t>
            </a:r>
            <a:r>
              <a:rPr sz="2400" dirty="0">
                <a:solidFill>
                  <a:srgbClr val="383838"/>
                </a:solidFill>
                <a:latin typeface="Arial MT"/>
                <a:cs typeface="Arial MT"/>
              </a:rPr>
              <a:t>tight,</a:t>
            </a:r>
            <a:r>
              <a:rPr sz="2400" spc="-65" dirty="0">
                <a:solidFill>
                  <a:srgbClr val="383838"/>
                </a:solidFill>
                <a:latin typeface="Arial MT"/>
                <a:cs typeface="Arial MT"/>
              </a:rPr>
              <a:t> </a:t>
            </a:r>
            <a:r>
              <a:rPr sz="2400" dirty="0">
                <a:solidFill>
                  <a:srgbClr val="383838"/>
                </a:solidFill>
                <a:latin typeface="Arial MT"/>
                <a:cs typeface="Arial MT"/>
              </a:rPr>
              <a:t>inelastic</a:t>
            </a:r>
            <a:r>
              <a:rPr sz="2400" spc="-35" dirty="0">
                <a:solidFill>
                  <a:srgbClr val="383838"/>
                </a:solidFill>
                <a:latin typeface="Arial MT"/>
                <a:cs typeface="Arial MT"/>
              </a:rPr>
              <a:t> </a:t>
            </a:r>
            <a:r>
              <a:rPr sz="2400" dirty="0">
                <a:solidFill>
                  <a:srgbClr val="383838"/>
                </a:solidFill>
                <a:latin typeface="Arial MT"/>
                <a:cs typeface="Arial MT"/>
              </a:rPr>
              <a:t>contraction</a:t>
            </a:r>
            <a:r>
              <a:rPr sz="2400" spc="-40" dirty="0">
                <a:solidFill>
                  <a:srgbClr val="383838"/>
                </a:solidFill>
                <a:latin typeface="Arial MT"/>
                <a:cs typeface="Arial MT"/>
              </a:rPr>
              <a:t> </a:t>
            </a:r>
            <a:r>
              <a:rPr sz="2400" dirty="0">
                <a:solidFill>
                  <a:srgbClr val="383838"/>
                </a:solidFill>
                <a:latin typeface="Arial MT"/>
                <a:cs typeface="Arial MT"/>
              </a:rPr>
              <a:t>with</a:t>
            </a:r>
            <a:r>
              <a:rPr sz="2400" spc="-50" dirty="0">
                <a:solidFill>
                  <a:srgbClr val="383838"/>
                </a:solidFill>
                <a:latin typeface="Arial MT"/>
                <a:cs typeface="Arial MT"/>
              </a:rPr>
              <a:t> </a:t>
            </a:r>
            <a:r>
              <a:rPr sz="2400" spc="-10" dirty="0">
                <a:solidFill>
                  <a:srgbClr val="383838"/>
                </a:solidFill>
                <a:latin typeface="Arial MT"/>
                <a:cs typeface="Arial MT"/>
              </a:rPr>
              <a:t>limited </a:t>
            </a:r>
            <a:r>
              <a:rPr sz="2400" dirty="0">
                <a:solidFill>
                  <a:srgbClr val="383838"/>
                </a:solidFill>
                <a:latin typeface="Arial MT"/>
                <a:cs typeface="Arial MT"/>
              </a:rPr>
              <a:t>ability</a:t>
            </a:r>
            <a:r>
              <a:rPr sz="2400" spc="-30" dirty="0">
                <a:solidFill>
                  <a:srgbClr val="383838"/>
                </a:solidFill>
                <a:latin typeface="Arial MT"/>
                <a:cs typeface="Arial MT"/>
              </a:rPr>
              <a:t> </a:t>
            </a:r>
            <a:r>
              <a:rPr sz="2400" dirty="0">
                <a:solidFill>
                  <a:srgbClr val="383838"/>
                </a:solidFill>
                <a:latin typeface="Arial MT"/>
                <a:cs typeface="Arial MT"/>
              </a:rPr>
              <a:t>for</a:t>
            </a:r>
            <a:r>
              <a:rPr sz="2400" spc="-65" dirty="0">
                <a:solidFill>
                  <a:srgbClr val="383838"/>
                </a:solidFill>
                <a:latin typeface="Arial MT"/>
                <a:cs typeface="Arial MT"/>
              </a:rPr>
              <a:t> </a:t>
            </a:r>
            <a:r>
              <a:rPr sz="2400" dirty="0">
                <a:solidFill>
                  <a:srgbClr val="383838"/>
                </a:solidFill>
                <a:latin typeface="Arial MT"/>
                <a:cs typeface="Arial MT"/>
              </a:rPr>
              <a:t>expansion</a:t>
            </a:r>
            <a:r>
              <a:rPr sz="2400" spc="-15" dirty="0">
                <a:solidFill>
                  <a:srgbClr val="383838"/>
                </a:solidFill>
                <a:latin typeface="Arial MT"/>
                <a:cs typeface="Arial MT"/>
              </a:rPr>
              <a:t> </a:t>
            </a:r>
            <a:r>
              <a:rPr sz="2400" dirty="0">
                <a:solidFill>
                  <a:srgbClr val="383838"/>
                </a:solidFill>
                <a:latin typeface="Arial MT"/>
                <a:cs typeface="Arial MT"/>
              </a:rPr>
              <a:t>of</a:t>
            </a:r>
            <a:r>
              <a:rPr sz="2400" spc="-55" dirty="0">
                <a:solidFill>
                  <a:srgbClr val="383838"/>
                </a:solidFill>
                <a:latin typeface="Arial MT"/>
                <a:cs typeface="Arial MT"/>
              </a:rPr>
              <a:t> </a:t>
            </a:r>
            <a:r>
              <a:rPr sz="2400" dirty="0">
                <a:solidFill>
                  <a:srgbClr val="383838"/>
                </a:solidFill>
                <a:latin typeface="Arial MT"/>
                <a:cs typeface="Arial MT"/>
              </a:rPr>
              <a:t>tissues.</a:t>
            </a:r>
            <a:r>
              <a:rPr sz="2400" spc="-50" dirty="0">
                <a:solidFill>
                  <a:srgbClr val="383838"/>
                </a:solidFill>
                <a:latin typeface="Arial MT"/>
                <a:cs typeface="Arial MT"/>
              </a:rPr>
              <a:t> </a:t>
            </a:r>
            <a:r>
              <a:rPr sz="2400" dirty="0">
                <a:solidFill>
                  <a:srgbClr val="383838"/>
                </a:solidFill>
                <a:latin typeface="Arial MT"/>
                <a:cs typeface="Arial MT"/>
              </a:rPr>
              <a:t>so;</a:t>
            </a:r>
            <a:r>
              <a:rPr sz="2400" spc="-55" dirty="0">
                <a:solidFill>
                  <a:srgbClr val="383838"/>
                </a:solidFill>
                <a:latin typeface="Arial MT"/>
                <a:cs typeface="Arial MT"/>
              </a:rPr>
              <a:t> </a:t>
            </a:r>
            <a:r>
              <a:rPr sz="2400" dirty="0">
                <a:solidFill>
                  <a:srgbClr val="383838"/>
                </a:solidFill>
                <a:latin typeface="Arial MT"/>
                <a:cs typeface="Arial MT"/>
              </a:rPr>
              <a:t>as</a:t>
            </a:r>
            <a:r>
              <a:rPr sz="2400" spc="-55" dirty="0">
                <a:solidFill>
                  <a:srgbClr val="383838"/>
                </a:solidFill>
                <a:latin typeface="Arial MT"/>
                <a:cs typeface="Arial MT"/>
              </a:rPr>
              <a:t> </a:t>
            </a:r>
            <a:r>
              <a:rPr sz="2400" dirty="0">
                <a:solidFill>
                  <a:srgbClr val="383838"/>
                </a:solidFill>
                <a:latin typeface="Arial MT"/>
                <a:cs typeface="Arial MT"/>
              </a:rPr>
              <a:t>tissue</a:t>
            </a:r>
            <a:r>
              <a:rPr sz="2400" spc="-60" dirty="0">
                <a:solidFill>
                  <a:srgbClr val="383838"/>
                </a:solidFill>
                <a:latin typeface="Arial MT"/>
                <a:cs typeface="Arial MT"/>
              </a:rPr>
              <a:t> </a:t>
            </a:r>
            <a:r>
              <a:rPr sz="2400" spc="-10" dirty="0">
                <a:solidFill>
                  <a:srgbClr val="383838"/>
                </a:solidFill>
                <a:latin typeface="Arial MT"/>
                <a:cs typeface="Arial MT"/>
              </a:rPr>
              <a:t>edema </a:t>
            </a:r>
            <a:r>
              <a:rPr sz="2400" dirty="0">
                <a:solidFill>
                  <a:srgbClr val="383838"/>
                </a:solidFill>
                <a:latin typeface="Arial MT"/>
                <a:cs typeface="Arial MT"/>
              </a:rPr>
              <a:t>develops</a:t>
            </a:r>
            <a:r>
              <a:rPr sz="2400" spc="-100" dirty="0">
                <a:solidFill>
                  <a:srgbClr val="383838"/>
                </a:solidFill>
                <a:latin typeface="Arial MT"/>
                <a:cs typeface="Arial MT"/>
              </a:rPr>
              <a:t> </a:t>
            </a:r>
            <a:r>
              <a:rPr sz="2400" dirty="0">
                <a:solidFill>
                  <a:srgbClr val="383838"/>
                </a:solidFill>
                <a:latin typeface="Arial MT"/>
                <a:cs typeface="Arial MT"/>
              </a:rPr>
              <a:t>during</a:t>
            </a:r>
            <a:r>
              <a:rPr sz="2400" spc="-95" dirty="0">
                <a:solidFill>
                  <a:srgbClr val="383838"/>
                </a:solidFill>
                <a:latin typeface="Arial MT"/>
                <a:cs typeface="Arial MT"/>
              </a:rPr>
              <a:t> </a:t>
            </a:r>
            <a:r>
              <a:rPr sz="2400" dirty="0">
                <a:solidFill>
                  <a:srgbClr val="383838"/>
                </a:solidFill>
                <a:latin typeface="Arial MT"/>
                <a:cs typeface="Arial MT"/>
              </a:rPr>
              <a:t>resuscitation,</a:t>
            </a:r>
            <a:r>
              <a:rPr sz="2400" spc="-114" dirty="0">
                <a:solidFill>
                  <a:srgbClr val="383838"/>
                </a:solidFill>
                <a:latin typeface="Arial MT"/>
                <a:cs typeface="Arial MT"/>
              </a:rPr>
              <a:t> </a:t>
            </a:r>
            <a:r>
              <a:rPr sz="2400" spc="-10" dirty="0">
                <a:solidFill>
                  <a:srgbClr val="383838"/>
                </a:solidFill>
                <a:latin typeface="Arial MT"/>
                <a:cs typeface="Arial MT"/>
              </a:rPr>
              <a:t>supraphysiologic</a:t>
            </a:r>
            <a:r>
              <a:rPr sz="2400" spc="-75" dirty="0">
                <a:solidFill>
                  <a:srgbClr val="383838"/>
                </a:solidFill>
                <a:latin typeface="Arial MT"/>
                <a:cs typeface="Arial MT"/>
              </a:rPr>
              <a:t> </a:t>
            </a:r>
            <a:r>
              <a:rPr sz="2400" spc="-10" dirty="0">
                <a:solidFill>
                  <a:srgbClr val="383838"/>
                </a:solidFill>
                <a:latin typeface="Arial MT"/>
                <a:cs typeface="Arial MT"/>
              </a:rPr>
              <a:t>pressures </a:t>
            </a:r>
            <a:r>
              <a:rPr sz="2400" dirty="0">
                <a:solidFill>
                  <a:srgbClr val="383838"/>
                </a:solidFill>
                <a:latin typeface="Arial MT"/>
                <a:cs typeface="Arial MT"/>
              </a:rPr>
              <a:t>can</a:t>
            </a:r>
            <a:r>
              <a:rPr sz="2400" spc="-105" dirty="0">
                <a:solidFill>
                  <a:srgbClr val="383838"/>
                </a:solidFill>
                <a:latin typeface="Arial MT"/>
                <a:cs typeface="Arial MT"/>
              </a:rPr>
              <a:t> </a:t>
            </a:r>
            <a:r>
              <a:rPr sz="2400" dirty="0">
                <a:solidFill>
                  <a:srgbClr val="383838"/>
                </a:solidFill>
                <a:latin typeface="Arial MT"/>
                <a:cs typeface="Arial MT"/>
              </a:rPr>
              <a:t>develop</a:t>
            </a:r>
            <a:r>
              <a:rPr sz="2400" spc="-80" dirty="0">
                <a:solidFill>
                  <a:srgbClr val="383838"/>
                </a:solidFill>
                <a:latin typeface="Arial MT"/>
                <a:cs typeface="Arial MT"/>
              </a:rPr>
              <a:t> </a:t>
            </a:r>
            <a:r>
              <a:rPr sz="2400" dirty="0">
                <a:solidFill>
                  <a:srgbClr val="383838"/>
                </a:solidFill>
                <a:latin typeface="Arial MT"/>
                <a:cs typeface="Arial MT"/>
              </a:rPr>
              <a:t>with</a:t>
            </a:r>
            <a:r>
              <a:rPr sz="2400" spc="-90" dirty="0">
                <a:solidFill>
                  <a:srgbClr val="383838"/>
                </a:solidFill>
                <a:latin typeface="Arial MT"/>
                <a:cs typeface="Arial MT"/>
              </a:rPr>
              <a:t> </a:t>
            </a:r>
            <a:r>
              <a:rPr sz="2400" dirty="0">
                <a:solidFill>
                  <a:srgbClr val="383838"/>
                </a:solidFill>
                <a:latin typeface="Arial MT"/>
                <a:cs typeface="Arial MT"/>
              </a:rPr>
              <a:t>subsequent</a:t>
            </a:r>
            <a:r>
              <a:rPr sz="2400" spc="-75" dirty="0">
                <a:solidFill>
                  <a:srgbClr val="383838"/>
                </a:solidFill>
                <a:latin typeface="Arial MT"/>
                <a:cs typeface="Arial MT"/>
              </a:rPr>
              <a:t> </a:t>
            </a:r>
            <a:r>
              <a:rPr sz="2400" dirty="0">
                <a:solidFill>
                  <a:srgbClr val="383838"/>
                </a:solidFill>
                <a:latin typeface="Arial MT"/>
                <a:cs typeface="Arial MT"/>
              </a:rPr>
              <a:t>tissue</a:t>
            </a:r>
            <a:r>
              <a:rPr sz="2400" spc="-100" dirty="0">
                <a:solidFill>
                  <a:srgbClr val="383838"/>
                </a:solidFill>
                <a:latin typeface="Arial MT"/>
                <a:cs typeface="Arial MT"/>
              </a:rPr>
              <a:t> </a:t>
            </a:r>
            <a:r>
              <a:rPr sz="2400" dirty="0">
                <a:solidFill>
                  <a:srgbClr val="383838"/>
                </a:solidFill>
                <a:latin typeface="Arial MT"/>
                <a:cs typeface="Arial MT"/>
              </a:rPr>
              <a:t>ischemia</a:t>
            </a:r>
            <a:r>
              <a:rPr sz="2400" spc="-95" dirty="0">
                <a:solidFill>
                  <a:srgbClr val="383838"/>
                </a:solidFill>
                <a:latin typeface="Arial MT"/>
                <a:cs typeface="Arial MT"/>
              </a:rPr>
              <a:t> </a:t>
            </a:r>
            <a:r>
              <a:rPr sz="2400" spc="-25" dirty="0">
                <a:solidFill>
                  <a:srgbClr val="383838"/>
                </a:solidFill>
                <a:latin typeface="Arial MT"/>
                <a:cs typeface="Arial MT"/>
              </a:rPr>
              <a:t>and </a:t>
            </a:r>
            <a:r>
              <a:rPr sz="2400" spc="-10" dirty="0">
                <a:solidFill>
                  <a:srgbClr val="383838"/>
                </a:solidFill>
                <a:latin typeface="Arial MT"/>
                <a:cs typeface="Arial MT"/>
              </a:rPr>
              <a:t>necrosis.</a:t>
            </a:r>
            <a:endParaRPr sz="2400">
              <a:latin typeface="Arial MT"/>
              <a:cs typeface="Arial MT"/>
            </a:endParaRPr>
          </a:p>
          <a:p>
            <a:pPr>
              <a:lnSpc>
                <a:spcPct val="100000"/>
              </a:lnSpc>
              <a:spcBef>
                <a:spcPts val="1110"/>
              </a:spcBef>
            </a:pPr>
            <a:endParaRPr sz="2400">
              <a:latin typeface="Arial MT"/>
              <a:cs typeface="Arial MT"/>
            </a:endParaRPr>
          </a:p>
          <a:p>
            <a:pPr marL="297815" marR="4859655" indent="-285750">
              <a:lnSpc>
                <a:spcPct val="100000"/>
              </a:lnSpc>
              <a:buFont typeface="Wingdings"/>
              <a:buChar char=""/>
              <a:tabLst>
                <a:tab pos="299085" algn="l"/>
              </a:tabLst>
            </a:pPr>
            <a:r>
              <a:rPr sz="2400" dirty="0">
                <a:solidFill>
                  <a:srgbClr val="171717"/>
                </a:solidFill>
                <a:latin typeface="Arial MT"/>
                <a:cs typeface="Arial MT"/>
              </a:rPr>
              <a:t>Escharotomy</a:t>
            </a:r>
            <a:r>
              <a:rPr sz="2400" spc="-25" dirty="0">
                <a:solidFill>
                  <a:srgbClr val="171717"/>
                </a:solidFill>
                <a:latin typeface="Arial MT"/>
                <a:cs typeface="Arial MT"/>
              </a:rPr>
              <a:t> </a:t>
            </a:r>
            <a:r>
              <a:rPr sz="2400" dirty="0">
                <a:solidFill>
                  <a:srgbClr val="171717"/>
                </a:solidFill>
                <a:latin typeface="Arial MT"/>
                <a:cs typeface="Arial MT"/>
              </a:rPr>
              <a:t>:</a:t>
            </a:r>
            <a:r>
              <a:rPr sz="2400" spc="-50" dirty="0">
                <a:solidFill>
                  <a:srgbClr val="171717"/>
                </a:solidFill>
                <a:latin typeface="Arial MT"/>
                <a:cs typeface="Arial MT"/>
              </a:rPr>
              <a:t> </a:t>
            </a:r>
            <a:r>
              <a:rPr sz="2400" dirty="0">
                <a:solidFill>
                  <a:srgbClr val="171717"/>
                </a:solidFill>
                <a:latin typeface="Arial MT"/>
                <a:cs typeface="Arial MT"/>
              </a:rPr>
              <a:t>is</a:t>
            </a:r>
            <a:r>
              <a:rPr sz="2400" spc="-30" dirty="0">
                <a:solidFill>
                  <a:srgbClr val="171717"/>
                </a:solidFill>
                <a:latin typeface="Arial MT"/>
                <a:cs typeface="Arial MT"/>
              </a:rPr>
              <a:t> </a:t>
            </a:r>
            <a:r>
              <a:rPr sz="2400" spc="-25" dirty="0">
                <a:solidFill>
                  <a:srgbClr val="171717"/>
                </a:solidFill>
                <a:latin typeface="Arial MT"/>
                <a:cs typeface="Arial MT"/>
              </a:rPr>
              <a:t>an 	</a:t>
            </a:r>
            <a:r>
              <a:rPr sz="2400" dirty="0">
                <a:solidFill>
                  <a:srgbClr val="171717"/>
                </a:solidFill>
                <a:latin typeface="Arial MT"/>
                <a:cs typeface="Arial MT"/>
              </a:rPr>
              <a:t>incision</a:t>
            </a:r>
            <a:r>
              <a:rPr sz="2400" spc="-35" dirty="0">
                <a:solidFill>
                  <a:srgbClr val="171717"/>
                </a:solidFill>
                <a:latin typeface="Arial MT"/>
                <a:cs typeface="Arial MT"/>
              </a:rPr>
              <a:t> </a:t>
            </a:r>
            <a:r>
              <a:rPr sz="2400" dirty="0">
                <a:solidFill>
                  <a:srgbClr val="171717"/>
                </a:solidFill>
                <a:latin typeface="Arial MT"/>
                <a:cs typeface="Arial MT"/>
              </a:rPr>
              <a:t>of</a:t>
            </a:r>
            <a:r>
              <a:rPr sz="2400" spc="-65" dirty="0">
                <a:solidFill>
                  <a:srgbClr val="171717"/>
                </a:solidFill>
                <a:latin typeface="Arial MT"/>
                <a:cs typeface="Arial MT"/>
              </a:rPr>
              <a:t> </a:t>
            </a:r>
            <a:r>
              <a:rPr sz="2400" spc="-10" dirty="0">
                <a:solidFill>
                  <a:srgbClr val="171717"/>
                </a:solidFill>
                <a:latin typeface="Arial MT"/>
                <a:cs typeface="Arial MT"/>
              </a:rPr>
              <a:t>burned 	</a:t>
            </a:r>
            <a:r>
              <a:rPr sz="2400" dirty="0">
                <a:solidFill>
                  <a:srgbClr val="171717"/>
                </a:solidFill>
                <a:latin typeface="Arial MT"/>
                <a:cs typeface="Arial MT"/>
              </a:rPr>
              <a:t>skin</a:t>
            </a:r>
            <a:r>
              <a:rPr sz="2400" spc="-35" dirty="0">
                <a:solidFill>
                  <a:srgbClr val="171717"/>
                </a:solidFill>
                <a:latin typeface="Arial MT"/>
                <a:cs typeface="Arial MT"/>
              </a:rPr>
              <a:t> </a:t>
            </a:r>
            <a:r>
              <a:rPr sz="2400" dirty="0">
                <a:solidFill>
                  <a:srgbClr val="171717"/>
                </a:solidFill>
                <a:latin typeface="Arial MT"/>
                <a:cs typeface="Arial MT"/>
              </a:rPr>
              <a:t>to</a:t>
            </a:r>
            <a:r>
              <a:rPr sz="2400" spc="-40" dirty="0">
                <a:solidFill>
                  <a:srgbClr val="171717"/>
                </a:solidFill>
                <a:latin typeface="Arial MT"/>
                <a:cs typeface="Arial MT"/>
              </a:rPr>
              <a:t> </a:t>
            </a:r>
            <a:r>
              <a:rPr sz="2400" spc="-10" dirty="0">
                <a:solidFill>
                  <a:srgbClr val="171717"/>
                </a:solidFill>
                <a:latin typeface="Arial MT"/>
                <a:cs typeface="Arial MT"/>
              </a:rPr>
              <a:t>relieve 	constriction</a:t>
            </a:r>
            <a:endParaRPr sz="2400">
              <a:latin typeface="Arial MT"/>
              <a:cs typeface="Arial MT"/>
            </a:endParaRPr>
          </a:p>
        </p:txBody>
      </p:sp>
      <p:pic>
        <p:nvPicPr>
          <p:cNvPr id="10" name="object 10"/>
          <p:cNvPicPr/>
          <p:nvPr/>
        </p:nvPicPr>
        <p:blipFill>
          <a:blip r:embed="rId2" cstate="print"/>
          <a:stretch>
            <a:fillRect/>
          </a:stretch>
        </p:blipFill>
        <p:spPr>
          <a:xfrm>
            <a:off x="8750807" y="999744"/>
            <a:ext cx="3176016" cy="5710428"/>
          </a:xfrm>
          <a:prstGeom prst="rect">
            <a:avLst/>
          </a:prstGeom>
        </p:spPr>
      </p:pic>
      <p:pic>
        <p:nvPicPr>
          <p:cNvPr id="11" name="object 11"/>
          <p:cNvPicPr/>
          <p:nvPr/>
        </p:nvPicPr>
        <p:blipFill>
          <a:blip r:embed="rId3" cstate="print"/>
          <a:stretch>
            <a:fillRect/>
          </a:stretch>
        </p:blipFill>
        <p:spPr>
          <a:xfrm>
            <a:off x="3988308" y="3802379"/>
            <a:ext cx="4386072" cy="285902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483474"/>
            <a:ext cx="1417955" cy="1374775"/>
          </a:xfrm>
          <a:custGeom>
            <a:avLst/>
            <a:gdLst/>
            <a:ahLst/>
            <a:cxnLst/>
            <a:rect l="l" t="t" r="r" b="b"/>
            <a:pathLst>
              <a:path w="1417955" h="1374775">
                <a:moveTo>
                  <a:pt x="0" y="0"/>
                </a:moveTo>
                <a:lnTo>
                  <a:pt x="0" y="1374525"/>
                </a:lnTo>
                <a:lnTo>
                  <a:pt x="1417821" y="1374525"/>
                </a:lnTo>
                <a:lnTo>
                  <a:pt x="0" y="0"/>
                </a:lnTo>
                <a:close/>
              </a:path>
            </a:pathLst>
          </a:custGeom>
          <a:solidFill>
            <a:srgbClr val="929292"/>
          </a:solidFill>
        </p:spPr>
        <p:txBody>
          <a:bodyPr wrap="square" lIns="0" tIns="0" rIns="0" bIns="0" rtlCol="0"/>
          <a:lstStyle/>
          <a:p>
            <a:endParaRPr/>
          </a:p>
        </p:txBody>
      </p:sp>
      <p:grpSp>
        <p:nvGrpSpPr>
          <p:cNvPr id="3" name="object 3"/>
          <p:cNvGrpSpPr/>
          <p:nvPr/>
        </p:nvGrpSpPr>
        <p:grpSpPr>
          <a:xfrm>
            <a:off x="9806221" y="-9525"/>
            <a:ext cx="2386330" cy="1858645"/>
            <a:chOff x="9806221" y="-9525"/>
            <a:chExt cx="2386330" cy="1858645"/>
          </a:xfrm>
        </p:grpSpPr>
        <p:sp>
          <p:nvSpPr>
            <p:cNvPr id="4" name="object 4"/>
            <p:cNvSpPr/>
            <p:nvPr/>
          </p:nvSpPr>
          <p:spPr>
            <a:xfrm>
              <a:off x="10284820" y="0"/>
              <a:ext cx="1907539" cy="1849120"/>
            </a:xfrm>
            <a:custGeom>
              <a:avLst/>
              <a:gdLst/>
              <a:ahLst/>
              <a:cxnLst/>
              <a:rect l="l" t="t" r="r" b="b"/>
              <a:pathLst>
                <a:path w="1907540" h="1849120">
                  <a:moveTo>
                    <a:pt x="1907179" y="0"/>
                  </a:moveTo>
                  <a:lnTo>
                    <a:pt x="0" y="0"/>
                  </a:lnTo>
                  <a:lnTo>
                    <a:pt x="1907179" y="1848940"/>
                  </a:lnTo>
                  <a:lnTo>
                    <a:pt x="1907179" y="0"/>
                  </a:lnTo>
                  <a:close/>
                </a:path>
              </a:pathLst>
            </a:custGeom>
            <a:solidFill>
              <a:srgbClr val="929292"/>
            </a:solidFill>
          </p:spPr>
          <p:txBody>
            <a:bodyPr wrap="square" lIns="0" tIns="0" rIns="0" bIns="0" rtlCol="0"/>
            <a:lstStyle/>
            <a:p>
              <a:endParaRPr/>
            </a:p>
          </p:txBody>
        </p:sp>
        <p:sp>
          <p:nvSpPr>
            <p:cNvPr id="5" name="object 5"/>
            <p:cNvSpPr/>
            <p:nvPr/>
          </p:nvSpPr>
          <p:spPr>
            <a:xfrm>
              <a:off x="9815746" y="0"/>
              <a:ext cx="2068830" cy="970280"/>
            </a:xfrm>
            <a:custGeom>
              <a:avLst/>
              <a:gdLst/>
              <a:ahLst/>
              <a:cxnLst/>
              <a:rect l="l" t="t" r="r" b="b"/>
              <a:pathLst>
                <a:path w="2068829" h="970280">
                  <a:moveTo>
                    <a:pt x="2068742" y="0"/>
                  </a:moveTo>
                  <a:lnTo>
                    <a:pt x="1034371" y="970026"/>
                  </a:lnTo>
                  <a:lnTo>
                    <a:pt x="0" y="0"/>
                  </a:lnTo>
                </a:path>
              </a:pathLst>
            </a:custGeom>
            <a:ln w="19050">
              <a:solidFill>
                <a:srgbClr val="383838"/>
              </a:solidFill>
            </a:ln>
          </p:spPr>
          <p:txBody>
            <a:bodyPr wrap="square" lIns="0" tIns="0" rIns="0" bIns="0" rtlCol="0"/>
            <a:lstStyle/>
            <a:p>
              <a:endParaRPr/>
            </a:p>
          </p:txBody>
        </p:sp>
      </p:grpSp>
      <p:sp>
        <p:nvSpPr>
          <p:cNvPr id="6" name="object 6"/>
          <p:cNvSpPr txBox="1"/>
          <p:nvPr/>
        </p:nvSpPr>
        <p:spPr>
          <a:xfrm>
            <a:off x="541731" y="658113"/>
            <a:ext cx="10938510" cy="5208905"/>
          </a:xfrm>
          <a:prstGeom prst="rect">
            <a:avLst/>
          </a:prstGeom>
        </p:spPr>
        <p:txBody>
          <a:bodyPr vert="horz" wrap="square" lIns="0" tIns="13335" rIns="0" bIns="0" rtlCol="0">
            <a:spAutoFit/>
          </a:bodyPr>
          <a:lstStyle/>
          <a:p>
            <a:pPr marL="299085" indent="-286385">
              <a:lnSpc>
                <a:spcPct val="100000"/>
              </a:lnSpc>
              <a:spcBef>
                <a:spcPts val="105"/>
              </a:spcBef>
              <a:buClr>
                <a:srgbClr val="383838"/>
              </a:buClr>
              <a:buFont typeface="Arial MT"/>
              <a:buChar char="•"/>
              <a:tabLst>
                <a:tab pos="299085" algn="l"/>
              </a:tabLst>
            </a:pPr>
            <a:r>
              <a:rPr sz="2000" b="1" dirty="0">
                <a:solidFill>
                  <a:srgbClr val="383838"/>
                </a:solidFill>
                <a:latin typeface="Arial"/>
                <a:cs typeface="Arial"/>
              </a:rPr>
              <a:t>Burned</a:t>
            </a:r>
            <a:r>
              <a:rPr sz="2000" b="1" spc="-55" dirty="0">
                <a:solidFill>
                  <a:srgbClr val="383838"/>
                </a:solidFill>
                <a:latin typeface="Arial"/>
                <a:cs typeface="Arial"/>
              </a:rPr>
              <a:t> </a:t>
            </a:r>
            <a:r>
              <a:rPr sz="2000" b="1" spc="-10" dirty="0">
                <a:solidFill>
                  <a:srgbClr val="383838"/>
                </a:solidFill>
                <a:latin typeface="Arial"/>
                <a:cs typeface="Arial"/>
              </a:rPr>
              <a:t>extremities</a:t>
            </a:r>
            <a:endParaRPr sz="2000">
              <a:latin typeface="Arial"/>
              <a:cs typeface="Arial"/>
            </a:endParaRPr>
          </a:p>
          <a:p>
            <a:pPr marL="12700" marR="763270" indent="278765">
              <a:lnSpc>
                <a:spcPct val="100000"/>
              </a:lnSpc>
              <a:buAutoNum type="arabicPeriod"/>
              <a:tabLst>
                <a:tab pos="291465" algn="l"/>
              </a:tabLst>
            </a:pPr>
            <a:r>
              <a:rPr sz="2000" dirty="0">
                <a:solidFill>
                  <a:srgbClr val="383838"/>
                </a:solidFill>
                <a:latin typeface="Arial MT"/>
                <a:cs typeface="Arial MT"/>
              </a:rPr>
              <a:t>Physical</a:t>
            </a:r>
            <a:r>
              <a:rPr sz="2000" spc="-20" dirty="0">
                <a:solidFill>
                  <a:srgbClr val="383838"/>
                </a:solidFill>
                <a:latin typeface="Arial MT"/>
                <a:cs typeface="Arial MT"/>
              </a:rPr>
              <a:t> </a:t>
            </a:r>
            <a:r>
              <a:rPr sz="2000" dirty="0">
                <a:solidFill>
                  <a:srgbClr val="383838"/>
                </a:solidFill>
                <a:latin typeface="Arial MT"/>
                <a:cs typeface="Arial MT"/>
              </a:rPr>
              <a:t>signs</a:t>
            </a:r>
            <a:r>
              <a:rPr sz="2000" spc="-25" dirty="0">
                <a:solidFill>
                  <a:srgbClr val="383838"/>
                </a:solidFill>
                <a:latin typeface="Arial MT"/>
                <a:cs typeface="Arial MT"/>
              </a:rPr>
              <a:t> </a:t>
            </a:r>
            <a:r>
              <a:rPr sz="2000" dirty="0">
                <a:solidFill>
                  <a:srgbClr val="383838"/>
                </a:solidFill>
                <a:latin typeface="Arial MT"/>
                <a:cs typeface="Arial MT"/>
              </a:rPr>
              <a:t>are</a:t>
            </a:r>
            <a:r>
              <a:rPr sz="2000" spc="-45" dirty="0">
                <a:solidFill>
                  <a:srgbClr val="383838"/>
                </a:solidFill>
                <a:latin typeface="Arial MT"/>
                <a:cs typeface="Arial MT"/>
              </a:rPr>
              <a:t> </a:t>
            </a:r>
            <a:r>
              <a:rPr sz="2000" dirty="0">
                <a:solidFill>
                  <a:srgbClr val="383838"/>
                </a:solidFill>
                <a:latin typeface="Arial MT"/>
                <a:cs typeface="Arial MT"/>
              </a:rPr>
              <a:t>often</a:t>
            </a:r>
            <a:r>
              <a:rPr sz="2000" spc="-35" dirty="0">
                <a:solidFill>
                  <a:srgbClr val="383838"/>
                </a:solidFill>
                <a:latin typeface="Arial MT"/>
                <a:cs typeface="Arial MT"/>
              </a:rPr>
              <a:t> </a:t>
            </a:r>
            <a:r>
              <a:rPr sz="2000" dirty="0">
                <a:solidFill>
                  <a:srgbClr val="383838"/>
                </a:solidFill>
                <a:latin typeface="Arial MT"/>
                <a:cs typeface="Arial MT"/>
              </a:rPr>
              <a:t>obscured</a:t>
            </a:r>
            <a:r>
              <a:rPr sz="2000" spc="-60" dirty="0">
                <a:solidFill>
                  <a:srgbClr val="383838"/>
                </a:solidFill>
                <a:latin typeface="Arial MT"/>
                <a:cs typeface="Arial MT"/>
              </a:rPr>
              <a:t> </a:t>
            </a:r>
            <a:r>
              <a:rPr sz="2000" dirty="0">
                <a:solidFill>
                  <a:srgbClr val="383838"/>
                </a:solidFill>
                <a:latin typeface="Arial MT"/>
                <a:cs typeface="Arial MT"/>
              </a:rPr>
              <a:t>by</a:t>
            </a:r>
            <a:r>
              <a:rPr sz="2000" spc="-25" dirty="0">
                <a:solidFill>
                  <a:srgbClr val="383838"/>
                </a:solidFill>
                <a:latin typeface="Arial MT"/>
                <a:cs typeface="Arial MT"/>
              </a:rPr>
              <a:t> </a:t>
            </a:r>
            <a:r>
              <a:rPr sz="2000" dirty="0">
                <a:solidFill>
                  <a:srgbClr val="383838"/>
                </a:solidFill>
                <a:latin typeface="Arial MT"/>
                <a:cs typeface="Arial MT"/>
              </a:rPr>
              <a:t>the</a:t>
            </a:r>
            <a:r>
              <a:rPr sz="2000" spc="-35" dirty="0">
                <a:solidFill>
                  <a:srgbClr val="383838"/>
                </a:solidFill>
                <a:latin typeface="Arial MT"/>
                <a:cs typeface="Arial MT"/>
              </a:rPr>
              <a:t> </a:t>
            </a:r>
            <a:r>
              <a:rPr sz="2000" dirty="0">
                <a:solidFill>
                  <a:srgbClr val="383838"/>
                </a:solidFill>
                <a:latin typeface="Arial MT"/>
                <a:cs typeface="Arial MT"/>
              </a:rPr>
              <a:t>burn</a:t>
            </a:r>
            <a:r>
              <a:rPr sz="2000" spc="-45" dirty="0">
                <a:solidFill>
                  <a:srgbClr val="383838"/>
                </a:solidFill>
                <a:latin typeface="Arial MT"/>
                <a:cs typeface="Arial MT"/>
              </a:rPr>
              <a:t> </a:t>
            </a:r>
            <a:r>
              <a:rPr sz="2000" dirty="0">
                <a:solidFill>
                  <a:srgbClr val="383838"/>
                </a:solidFill>
                <a:latin typeface="Arial MT"/>
                <a:cs typeface="Arial MT"/>
              </a:rPr>
              <a:t>injury</a:t>
            </a:r>
            <a:r>
              <a:rPr sz="2000" spc="-35" dirty="0">
                <a:solidFill>
                  <a:srgbClr val="383838"/>
                </a:solidFill>
                <a:latin typeface="Arial MT"/>
                <a:cs typeface="Arial MT"/>
              </a:rPr>
              <a:t> </a:t>
            </a:r>
            <a:r>
              <a:rPr sz="2000" dirty="0">
                <a:solidFill>
                  <a:srgbClr val="383838"/>
                </a:solidFill>
                <a:latin typeface="Arial MT"/>
                <a:cs typeface="Arial MT"/>
              </a:rPr>
              <a:t>or</a:t>
            </a:r>
            <a:r>
              <a:rPr sz="2000" spc="-30" dirty="0">
                <a:solidFill>
                  <a:srgbClr val="383838"/>
                </a:solidFill>
                <a:latin typeface="Arial MT"/>
                <a:cs typeface="Arial MT"/>
              </a:rPr>
              <a:t> </a:t>
            </a:r>
            <a:r>
              <a:rPr sz="2000" dirty="0">
                <a:solidFill>
                  <a:srgbClr val="383838"/>
                </a:solidFill>
                <a:latin typeface="Arial MT"/>
                <a:cs typeface="Arial MT"/>
              </a:rPr>
              <a:t>tissue</a:t>
            </a:r>
            <a:r>
              <a:rPr sz="2000" spc="-45" dirty="0">
                <a:solidFill>
                  <a:srgbClr val="383838"/>
                </a:solidFill>
                <a:latin typeface="Arial MT"/>
                <a:cs typeface="Arial MT"/>
              </a:rPr>
              <a:t> </a:t>
            </a:r>
            <a:r>
              <a:rPr sz="2000" dirty="0">
                <a:solidFill>
                  <a:srgbClr val="383838"/>
                </a:solidFill>
                <a:latin typeface="Arial MT"/>
                <a:cs typeface="Arial MT"/>
              </a:rPr>
              <a:t>edema.</a:t>
            </a:r>
            <a:r>
              <a:rPr sz="2000" spc="-45" dirty="0">
                <a:solidFill>
                  <a:srgbClr val="383838"/>
                </a:solidFill>
                <a:latin typeface="Arial MT"/>
                <a:cs typeface="Arial MT"/>
              </a:rPr>
              <a:t> </a:t>
            </a:r>
            <a:r>
              <a:rPr sz="2000" spc="-10" dirty="0">
                <a:solidFill>
                  <a:srgbClr val="383838"/>
                </a:solidFill>
                <a:latin typeface="Arial MT"/>
                <a:cs typeface="Arial MT"/>
              </a:rPr>
              <a:t>However,</a:t>
            </a:r>
            <a:r>
              <a:rPr sz="2000" spc="-50" dirty="0">
                <a:solidFill>
                  <a:srgbClr val="383838"/>
                </a:solidFill>
                <a:latin typeface="Arial MT"/>
                <a:cs typeface="Arial MT"/>
              </a:rPr>
              <a:t> </a:t>
            </a:r>
            <a:r>
              <a:rPr sz="2000" spc="-10" dirty="0">
                <a:solidFill>
                  <a:srgbClr val="383838"/>
                </a:solidFill>
                <a:latin typeface="Arial MT"/>
                <a:cs typeface="Arial MT"/>
              </a:rPr>
              <a:t>physical </a:t>
            </a:r>
            <a:r>
              <a:rPr sz="2000" dirty="0">
                <a:solidFill>
                  <a:srgbClr val="383838"/>
                </a:solidFill>
                <a:latin typeface="Arial MT"/>
                <a:cs typeface="Arial MT"/>
              </a:rPr>
              <a:t>examination</a:t>
            </a:r>
            <a:r>
              <a:rPr sz="2000" spc="-35" dirty="0">
                <a:solidFill>
                  <a:srgbClr val="383838"/>
                </a:solidFill>
                <a:latin typeface="Arial MT"/>
                <a:cs typeface="Arial MT"/>
              </a:rPr>
              <a:t> </a:t>
            </a:r>
            <a:r>
              <a:rPr sz="2000" dirty="0">
                <a:solidFill>
                  <a:srgbClr val="383838"/>
                </a:solidFill>
                <a:latin typeface="Arial MT"/>
                <a:cs typeface="Arial MT"/>
              </a:rPr>
              <a:t>remains</a:t>
            </a:r>
            <a:r>
              <a:rPr sz="2000" spc="-55" dirty="0">
                <a:solidFill>
                  <a:srgbClr val="383838"/>
                </a:solidFill>
                <a:latin typeface="Arial MT"/>
                <a:cs typeface="Arial MT"/>
              </a:rPr>
              <a:t> </a:t>
            </a:r>
            <a:r>
              <a:rPr sz="2000" dirty="0">
                <a:solidFill>
                  <a:srgbClr val="383838"/>
                </a:solidFill>
                <a:latin typeface="Arial MT"/>
                <a:cs typeface="Arial MT"/>
              </a:rPr>
              <a:t>your</a:t>
            </a:r>
            <a:r>
              <a:rPr sz="2000" spc="-35" dirty="0">
                <a:solidFill>
                  <a:srgbClr val="383838"/>
                </a:solidFill>
                <a:latin typeface="Arial MT"/>
                <a:cs typeface="Arial MT"/>
              </a:rPr>
              <a:t> </a:t>
            </a:r>
            <a:r>
              <a:rPr sz="2000" dirty="0">
                <a:solidFill>
                  <a:srgbClr val="383838"/>
                </a:solidFill>
                <a:latin typeface="Arial MT"/>
                <a:cs typeface="Arial MT"/>
              </a:rPr>
              <a:t>best</a:t>
            </a:r>
            <a:r>
              <a:rPr sz="2000" spc="-40" dirty="0">
                <a:solidFill>
                  <a:srgbClr val="383838"/>
                </a:solidFill>
                <a:latin typeface="Arial MT"/>
                <a:cs typeface="Arial MT"/>
              </a:rPr>
              <a:t> </a:t>
            </a:r>
            <a:r>
              <a:rPr sz="2000" dirty="0">
                <a:solidFill>
                  <a:srgbClr val="383838"/>
                </a:solidFill>
                <a:latin typeface="Arial MT"/>
                <a:cs typeface="Arial MT"/>
              </a:rPr>
              <a:t>clinical</a:t>
            </a:r>
            <a:r>
              <a:rPr sz="2000" spc="-35" dirty="0">
                <a:solidFill>
                  <a:srgbClr val="383838"/>
                </a:solidFill>
                <a:latin typeface="Arial MT"/>
                <a:cs typeface="Arial MT"/>
              </a:rPr>
              <a:t> </a:t>
            </a:r>
            <a:r>
              <a:rPr sz="2000" dirty="0">
                <a:solidFill>
                  <a:srgbClr val="383838"/>
                </a:solidFill>
                <a:latin typeface="Arial MT"/>
                <a:cs typeface="Arial MT"/>
              </a:rPr>
              <a:t>diagnostic</a:t>
            </a:r>
            <a:r>
              <a:rPr sz="2000" spc="-50" dirty="0">
                <a:solidFill>
                  <a:srgbClr val="383838"/>
                </a:solidFill>
                <a:latin typeface="Arial MT"/>
                <a:cs typeface="Arial MT"/>
              </a:rPr>
              <a:t> </a:t>
            </a:r>
            <a:r>
              <a:rPr sz="2000" spc="-10" dirty="0">
                <a:solidFill>
                  <a:srgbClr val="383838"/>
                </a:solidFill>
                <a:latin typeface="Arial MT"/>
                <a:cs typeface="Arial MT"/>
              </a:rPr>
              <a:t>tool.</a:t>
            </a:r>
            <a:endParaRPr sz="2000">
              <a:latin typeface="Arial MT"/>
              <a:cs typeface="Arial MT"/>
            </a:endParaRPr>
          </a:p>
          <a:p>
            <a:pPr marL="291465" indent="-278765">
              <a:lnSpc>
                <a:spcPct val="100000"/>
              </a:lnSpc>
              <a:buAutoNum type="arabicPeriod"/>
              <a:tabLst>
                <a:tab pos="291465" algn="l"/>
              </a:tabLst>
            </a:pPr>
            <a:r>
              <a:rPr sz="2000" dirty="0">
                <a:solidFill>
                  <a:srgbClr val="383838"/>
                </a:solidFill>
                <a:latin typeface="Arial MT"/>
                <a:cs typeface="Arial MT"/>
              </a:rPr>
              <a:t>Doppler</a:t>
            </a:r>
            <a:r>
              <a:rPr sz="2000" spc="-35" dirty="0">
                <a:solidFill>
                  <a:srgbClr val="383838"/>
                </a:solidFill>
                <a:latin typeface="Arial MT"/>
                <a:cs typeface="Arial MT"/>
              </a:rPr>
              <a:t> </a:t>
            </a:r>
            <a:r>
              <a:rPr sz="2000" dirty="0">
                <a:solidFill>
                  <a:srgbClr val="383838"/>
                </a:solidFill>
                <a:latin typeface="Arial MT"/>
                <a:cs typeface="Arial MT"/>
              </a:rPr>
              <a:t>examination</a:t>
            </a:r>
            <a:r>
              <a:rPr sz="2000" spc="-50" dirty="0">
                <a:solidFill>
                  <a:srgbClr val="383838"/>
                </a:solidFill>
                <a:latin typeface="Arial MT"/>
                <a:cs typeface="Arial MT"/>
              </a:rPr>
              <a:t> </a:t>
            </a:r>
            <a:r>
              <a:rPr sz="2000" dirty="0">
                <a:solidFill>
                  <a:srgbClr val="383838"/>
                </a:solidFill>
                <a:latin typeface="Arial MT"/>
                <a:cs typeface="Arial MT"/>
              </a:rPr>
              <a:t>is</a:t>
            </a:r>
            <a:r>
              <a:rPr sz="2000" spc="-20" dirty="0">
                <a:solidFill>
                  <a:srgbClr val="383838"/>
                </a:solidFill>
                <a:latin typeface="Arial MT"/>
                <a:cs typeface="Arial MT"/>
              </a:rPr>
              <a:t> </a:t>
            </a:r>
            <a:r>
              <a:rPr sz="2000" dirty="0">
                <a:solidFill>
                  <a:srgbClr val="383838"/>
                </a:solidFill>
                <a:latin typeface="Arial MT"/>
                <a:cs typeface="Arial MT"/>
              </a:rPr>
              <a:t>unreliable</a:t>
            </a:r>
            <a:r>
              <a:rPr sz="2000" spc="-40" dirty="0">
                <a:solidFill>
                  <a:srgbClr val="383838"/>
                </a:solidFill>
                <a:latin typeface="Arial MT"/>
                <a:cs typeface="Arial MT"/>
              </a:rPr>
              <a:t> </a:t>
            </a:r>
            <a:r>
              <a:rPr sz="2000" dirty="0">
                <a:solidFill>
                  <a:srgbClr val="383838"/>
                </a:solidFill>
                <a:latin typeface="Arial MT"/>
                <a:cs typeface="Arial MT"/>
              </a:rPr>
              <a:t>in</a:t>
            </a:r>
            <a:r>
              <a:rPr sz="2000" spc="-25" dirty="0">
                <a:solidFill>
                  <a:srgbClr val="383838"/>
                </a:solidFill>
                <a:latin typeface="Arial MT"/>
                <a:cs typeface="Arial MT"/>
              </a:rPr>
              <a:t> </a:t>
            </a:r>
            <a:r>
              <a:rPr sz="2000" dirty="0">
                <a:solidFill>
                  <a:srgbClr val="383838"/>
                </a:solidFill>
                <a:latin typeface="Arial MT"/>
                <a:cs typeface="Arial MT"/>
              </a:rPr>
              <a:t>estimating</a:t>
            </a:r>
            <a:r>
              <a:rPr sz="2000" spc="-50" dirty="0">
                <a:solidFill>
                  <a:srgbClr val="383838"/>
                </a:solidFill>
                <a:latin typeface="Arial MT"/>
                <a:cs typeface="Arial MT"/>
              </a:rPr>
              <a:t> </a:t>
            </a:r>
            <a:r>
              <a:rPr sz="2000" dirty="0">
                <a:solidFill>
                  <a:srgbClr val="383838"/>
                </a:solidFill>
                <a:latin typeface="Arial MT"/>
                <a:cs typeface="Arial MT"/>
              </a:rPr>
              <a:t>tissue</a:t>
            </a:r>
            <a:r>
              <a:rPr sz="2000" spc="-55" dirty="0">
                <a:solidFill>
                  <a:srgbClr val="383838"/>
                </a:solidFill>
                <a:latin typeface="Arial MT"/>
                <a:cs typeface="Arial MT"/>
              </a:rPr>
              <a:t> </a:t>
            </a:r>
            <a:r>
              <a:rPr sz="2000" spc="-10" dirty="0">
                <a:solidFill>
                  <a:srgbClr val="383838"/>
                </a:solidFill>
                <a:latin typeface="Arial MT"/>
                <a:cs typeface="Arial MT"/>
              </a:rPr>
              <a:t>perfusion.</a:t>
            </a:r>
            <a:endParaRPr sz="2000">
              <a:latin typeface="Arial MT"/>
              <a:cs typeface="Arial MT"/>
            </a:endParaRPr>
          </a:p>
          <a:p>
            <a:pPr>
              <a:lnSpc>
                <a:spcPct val="100000"/>
              </a:lnSpc>
              <a:spcBef>
                <a:spcPts val="100"/>
              </a:spcBef>
              <a:buClr>
                <a:srgbClr val="383838"/>
              </a:buClr>
              <a:buFont typeface="Arial MT"/>
              <a:buAutoNum type="arabicPeriod"/>
            </a:pPr>
            <a:endParaRPr sz="2000">
              <a:latin typeface="Arial MT"/>
              <a:cs typeface="Arial MT"/>
            </a:endParaRPr>
          </a:p>
          <a:p>
            <a:pPr marL="299085" marR="1067435" lvl="1" indent="-287020">
              <a:lnSpc>
                <a:spcPct val="100000"/>
              </a:lnSpc>
              <a:buFont typeface="Arial MT"/>
              <a:buChar char="•"/>
              <a:tabLst>
                <a:tab pos="299085" algn="l"/>
              </a:tabLst>
            </a:pPr>
            <a:r>
              <a:rPr sz="2000" b="1" dirty="0">
                <a:solidFill>
                  <a:srgbClr val="383838"/>
                </a:solidFill>
                <a:latin typeface="Arial"/>
                <a:cs typeface="Arial"/>
              </a:rPr>
              <a:t>Burned</a:t>
            </a:r>
            <a:r>
              <a:rPr sz="2000" b="1" spc="-45" dirty="0">
                <a:solidFill>
                  <a:srgbClr val="383838"/>
                </a:solidFill>
                <a:latin typeface="Arial"/>
                <a:cs typeface="Arial"/>
              </a:rPr>
              <a:t> </a:t>
            </a:r>
            <a:r>
              <a:rPr sz="2000" b="1" dirty="0">
                <a:solidFill>
                  <a:srgbClr val="383838"/>
                </a:solidFill>
                <a:latin typeface="Arial"/>
                <a:cs typeface="Arial"/>
              </a:rPr>
              <a:t>chest</a:t>
            </a:r>
            <a:r>
              <a:rPr sz="2000" dirty="0">
                <a:solidFill>
                  <a:srgbClr val="383838"/>
                </a:solidFill>
                <a:latin typeface="Arial MT"/>
                <a:cs typeface="Arial MT"/>
              </a:rPr>
              <a:t>:</a:t>
            </a:r>
            <a:r>
              <a:rPr sz="2000" spc="-60" dirty="0">
                <a:solidFill>
                  <a:srgbClr val="383838"/>
                </a:solidFill>
                <a:latin typeface="Arial MT"/>
                <a:cs typeface="Arial MT"/>
              </a:rPr>
              <a:t> </a:t>
            </a:r>
            <a:r>
              <a:rPr sz="2000" dirty="0">
                <a:solidFill>
                  <a:srgbClr val="383838"/>
                </a:solidFill>
                <a:latin typeface="Arial MT"/>
                <a:cs typeface="Arial MT"/>
              </a:rPr>
              <a:t>Circumferential</a:t>
            </a:r>
            <a:r>
              <a:rPr sz="2000" spc="-50" dirty="0">
                <a:solidFill>
                  <a:srgbClr val="383838"/>
                </a:solidFill>
                <a:latin typeface="Arial MT"/>
                <a:cs typeface="Arial MT"/>
              </a:rPr>
              <a:t> </a:t>
            </a:r>
            <a:r>
              <a:rPr sz="2000" dirty="0">
                <a:solidFill>
                  <a:srgbClr val="383838"/>
                </a:solidFill>
                <a:latin typeface="Arial MT"/>
                <a:cs typeface="Arial MT"/>
              </a:rPr>
              <a:t>burns</a:t>
            </a:r>
            <a:r>
              <a:rPr sz="2000" spc="-60" dirty="0">
                <a:solidFill>
                  <a:srgbClr val="383838"/>
                </a:solidFill>
                <a:latin typeface="Arial MT"/>
                <a:cs typeface="Arial MT"/>
              </a:rPr>
              <a:t> </a:t>
            </a:r>
            <a:r>
              <a:rPr sz="2000" dirty="0">
                <a:solidFill>
                  <a:srgbClr val="383838"/>
                </a:solidFill>
                <a:latin typeface="Arial MT"/>
                <a:cs typeface="Arial MT"/>
              </a:rPr>
              <a:t>can</a:t>
            </a:r>
            <a:r>
              <a:rPr sz="2000" spc="-40" dirty="0">
                <a:solidFill>
                  <a:srgbClr val="383838"/>
                </a:solidFill>
                <a:latin typeface="Arial MT"/>
                <a:cs typeface="Arial MT"/>
              </a:rPr>
              <a:t> </a:t>
            </a:r>
            <a:r>
              <a:rPr sz="2000" dirty="0">
                <a:solidFill>
                  <a:srgbClr val="383838"/>
                </a:solidFill>
                <a:latin typeface="Arial MT"/>
                <a:cs typeface="Arial MT"/>
              </a:rPr>
              <a:t>cause</a:t>
            </a:r>
            <a:r>
              <a:rPr sz="2000" spc="-50" dirty="0">
                <a:solidFill>
                  <a:srgbClr val="383838"/>
                </a:solidFill>
                <a:latin typeface="Arial MT"/>
                <a:cs typeface="Arial MT"/>
              </a:rPr>
              <a:t> </a:t>
            </a:r>
            <a:r>
              <a:rPr sz="2000" dirty="0">
                <a:solidFill>
                  <a:srgbClr val="383838"/>
                </a:solidFill>
                <a:latin typeface="Arial MT"/>
                <a:cs typeface="Arial MT"/>
              </a:rPr>
              <a:t>difficulty</a:t>
            </a:r>
            <a:r>
              <a:rPr sz="2000" spc="-35" dirty="0">
                <a:solidFill>
                  <a:srgbClr val="383838"/>
                </a:solidFill>
                <a:latin typeface="Arial MT"/>
                <a:cs typeface="Arial MT"/>
              </a:rPr>
              <a:t> </a:t>
            </a:r>
            <a:r>
              <a:rPr sz="2000" dirty="0">
                <a:solidFill>
                  <a:srgbClr val="383838"/>
                </a:solidFill>
                <a:latin typeface="Arial MT"/>
                <a:cs typeface="Arial MT"/>
              </a:rPr>
              <a:t>in</a:t>
            </a:r>
            <a:r>
              <a:rPr sz="2000" spc="-35" dirty="0">
                <a:solidFill>
                  <a:srgbClr val="383838"/>
                </a:solidFill>
                <a:latin typeface="Arial MT"/>
                <a:cs typeface="Arial MT"/>
              </a:rPr>
              <a:t> </a:t>
            </a:r>
            <a:r>
              <a:rPr sz="2000" dirty="0">
                <a:solidFill>
                  <a:srgbClr val="383838"/>
                </a:solidFill>
                <a:latin typeface="Arial MT"/>
                <a:cs typeface="Arial MT"/>
              </a:rPr>
              <a:t>ventilation</a:t>
            </a:r>
            <a:r>
              <a:rPr sz="2000" spc="-35" dirty="0">
                <a:solidFill>
                  <a:srgbClr val="383838"/>
                </a:solidFill>
                <a:latin typeface="Arial MT"/>
                <a:cs typeface="Arial MT"/>
              </a:rPr>
              <a:t> </a:t>
            </a:r>
            <a:r>
              <a:rPr sz="2000" dirty="0">
                <a:solidFill>
                  <a:srgbClr val="383838"/>
                </a:solidFill>
                <a:latin typeface="Arial MT"/>
                <a:cs typeface="Arial MT"/>
              </a:rPr>
              <a:t>with</a:t>
            </a:r>
            <a:r>
              <a:rPr sz="2000" spc="-40" dirty="0">
                <a:solidFill>
                  <a:srgbClr val="383838"/>
                </a:solidFill>
                <a:latin typeface="Arial MT"/>
                <a:cs typeface="Arial MT"/>
              </a:rPr>
              <a:t> </a:t>
            </a:r>
            <a:r>
              <a:rPr sz="2000" dirty="0">
                <a:solidFill>
                  <a:srgbClr val="383838"/>
                </a:solidFill>
                <a:latin typeface="Arial MT"/>
                <a:cs typeface="Arial MT"/>
              </a:rPr>
              <a:t>high</a:t>
            </a:r>
            <a:r>
              <a:rPr sz="2000" spc="-25" dirty="0">
                <a:solidFill>
                  <a:srgbClr val="383838"/>
                </a:solidFill>
                <a:latin typeface="Arial MT"/>
                <a:cs typeface="Arial MT"/>
              </a:rPr>
              <a:t> </a:t>
            </a:r>
            <a:r>
              <a:rPr sz="2000" spc="-20" dirty="0">
                <a:solidFill>
                  <a:srgbClr val="383838"/>
                </a:solidFill>
                <a:latin typeface="Arial MT"/>
                <a:cs typeface="Arial MT"/>
              </a:rPr>
              <a:t>peak </a:t>
            </a:r>
            <a:r>
              <a:rPr sz="2000" dirty="0">
                <a:solidFill>
                  <a:srgbClr val="383838"/>
                </a:solidFill>
                <a:latin typeface="Arial MT"/>
                <a:cs typeface="Arial MT"/>
              </a:rPr>
              <a:t>pulmonary</a:t>
            </a:r>
            <a:r>
              <a:rPr sz="2000" spc="-60" dirty="0">
                <a:solidFill>
                  <a:srgbClr val="383838"/>
                </a:solidFill>
                <a:latin typeface="Arial MT"/>
                <a:cs typeface="Arial MT"/>
              </a:rPr>
              <a:t> </a:t>
            </a:r>
            <a:r>
              <a:rPr sz="2000" spc="-10" dirty="0">
                <a:solidFill>
                  <a:srgbClr val="383838"/>
                </a:solidFill>
                <a:latin typeface="Arial MT"/>
                <a:cs typeface="Arial MT"/>
              </a:rPr>
              <a:t>pressures.</a:t>
            </a:r>
            <a:endParaRPr sz="2000">
              <a:latin typeface="Arial MT"/>
              <a:cs typeface="Arial MT"/>
            </a:endParaRPr>
          </a:p>
          <a:p>
            <a:pPr lvl="1">
              <a:lnSpc>
                <a:spcPct val="100000"/>
              </a:lnSpc>
              <a:spcBef>
                <a:spcPts val="100"/>
              </a:spcBef>
              <a:buClr>
                <a:srgbClr val="383838"/>
              </a:buClr>
              <a:buFont typeface="Arial MT"/>
              <a:buChar char="•"/>
            </a:pPr>
            <a:endParaRPr sz="2000">
              <a:latin typeface="Arial MT"/>
              <a:cs typeface="Arial MT"/>
            </a:endParaRPr>
          </a:p>
          <a:p>
            <a:pPr marL="299085" lvl="1" indent="-286385">
              <a:lnSpc>
                <a:spcPct val="100000"/>
              </a:lnSpc>
              <a:buFont typeface="Arial MT"/>
              <a:buChar char="•"/>
              <a:tabLst>
                <a:tab pos="299085" algn="l"/>
              </a:tabLst>
            </a:pPr>
            <a:r>
              <a:rPr sz="2000" b="1" dirty="0">
                <a:solidFill>
                  <a:srgbClr val="383838"/>
                </a:solidFill>
                <a:latin typeface="Arial"/>
                <a:cs typeface="Arial"/>
              </a:rPr>
              <a:t>Burned</a:t>
            </a:r>
            <a:r>
              <a:rPr sz="2000" b="1" spc="-40" dirty="0">
                <a:solidFill>
                  <a:srgbClr val="383838"/>
                </a:solidFill>
                <a:latin typeface="Arial"/>
                <a:cs typeface="Arial"/>
              </a:rPr>
              <a:t> </a:t>
            </a:r>
            <a:r>
              <a:rPr sz="2000" b="1" dirty="0">
                <a:solidFill>
                  <a:srgbClr val="383838"/>
                </a:solidFill>
                <a:latin typeface="Arial"/>
                <a:cs typeface="Arial"/>
              </a:rPr>
              <a:t>abdomen</a:t>
            </a:r>
            <a:r>
              <a:rPr sz="2000" b="1" spc="-25" dirty="0">
                <a:solidFill>
                  <a:srgbClr val="383838"/>
                </a:solidFill>
                <a:latin typeface="Arial"/>
                <a:cs typeface="Arial"/>
              </a:rPr>
              <a:t> </a:t>
            </a:r>
            <a:r>
              <a:rPr sz="2000" dirty="0">
                <a:solidFill>
                  <a:srgbClr val="383838"/>
                </a:solidFill>
                <a:latin typeface="Arial MT"/>
                <a:cs typeface="Arial MT"/>
              </a:rPr>
              <a:t>1.</a:t>
            </a:r>
            <a:r>
              <a:rPr sz="2000" spc="-45" dirty="0">
                <a:solidFill>
                  <a:srgbClr val="383838"/>
                </a:solidFill>
                <a:latin typeface="Arial MT"/>
                <a:cs typeface="Arial MT"/>
              </a:rPr>
              <a:t> </a:t>
            </a:r>
            <a:r>
              <a:rPr sz="2000" dirty="0">
                <a:solidFill>
                  <a:srgbClr val="383838"/>
                </a:solidFill>
                <a:latin typeface="Arial MT"/>
                <a:cs typeface="Arial MT"/>
              </a:rPr>
              <a:t>Circumferential</a:t>
            </a:r>
            <a:r>
              <a:rPr sz="2000" spc="-45" dirty="0">
                <a:solidFill>
                  <a:srgbClr val="383838"/>
                </a:solidFill>
                <a:latin typeface="Arial MT"/>
                <a:cs typeface="Arial MT"/>
              </a:rPr>
              <a:t> </a:t>
            </a:r>
            <a:r>
              <a:rPr sz="2000" dirty="0">
                <a:solidFill>
                  <a:srgbClr val="383838"/>
                </a:solidFill>
                <a:latin typeface="Arial MT"/>
                <a:cs typeface="Arial MT"/>
              </a:rPr>
              <a:t>burns</a:t>
            </a:r>
            <a:r>
              <a:rPr sz="2000" spc="-55" dirty="0">
                <a:solidFill>
                  <a:srgbClr val="383838"/>
                </a:solidFill>
                <a:latin typeface="Arial MT"/>
                <a:cs typeface="Arial MT"/>
              </a:rPr>
              <a:t> </a:t>
            </a:r>
            <a:r>
              <a:rPr sz="2000" dirty="0">
                <a:solidFill>
                  <a:srgbClr val="383838"/>
                </a:solidFill>
                <a:latin typeface="Arial MT"/>
                <a:cs typeface="Arial MT"/>
              </a:rPr>
              <a:t>can</a:t>
            </a:r>
            <a:r>
              <a:rPr sz="2000" spc="-35" dirty="0">
                <a:solidFill>
                  <a:srgbClr val="383838"/>
                </a:solidFill>
                <a:latin typeface="Arial MT"/>
                <a:cs typeface="Arial MT"/>
              </a:rPr>
              <a:t> </a:t>
            </a:r>
            <a:r>
              <a:rPr sz="2000" dirty="0">
                <a:solidFill>
                  <a:srgbClr val="383838"/>
                </a:solidFill>
                <a:latin typeface="Arial MT"/>
                <a:cs typeface="Arial MT"/>
              </a:rPr>
              <a:t>create</a:t>
            </a:r>
            <a:r>
              <a:rPr sz="2000" spc="-60" dirty="0">
                <a:solidFill>
                  <a:srgbClr val="383838"/>
                </a:solidFill>
                <a:latin typeface="Arial MT"/>
                <a:cs typeface="Arial MT"/>
              </a:rPr>
              <a:t> </a:t>
            </a:r>
            <a:r>
              <a:rPr sz="2000" dirty="0">
                <a:solidFill>
                  <a:srgbClr val="383838"/>
                </a:solidFill>
                <a:latin typeface="Arial MT"/>
                <a:cs typeface="Arial MT"/>
              </a:rPr>
              <a:t>an</a:t>
            </a:r>
            <a:r>
              <a:rPr sz="2000" spc="-35" dirty="0">
                <a:solidFill>
                  <a:srgbClr val="383838"/>
                </a:solidFill>
                <a:latin typeface="Arial MT"/>
                <a:cs typeface="Arial MT"/>
              </a:rPr>
              <a:t> </a:t>
            </a:r>
            <a:r>
              <a:rPr sz="2000" dirty="0">
                <a:solidFill>
                  <a:srgbClr val="383838"/>
                </a:solidFill>
                <a:latin typeface="Arial MT"/>
                <a:cs typeface="Arial MT"/>
              </a:rPr>
              <a:t>abdominal</a:t>
            </a:r>
            <a:r>
              <a:rPr sz="2000" spc="-45" dirty="0">
                <a:solidFill>
                  <a:srgbClr val="383838"/>
                </a:solidFill>
                <a:latin typeface="Arial MT"/>
                <a:cs typeface="Arial MT"/>
              </a:rPr>
              <a:t> </a:t>
            </a:r>
            <a:r>
              <a:rPr sz="2000" dirty="0">
                <a:solidFill>
                  <a:srgbClr val="383838"/>
                </a:solidFill>
                <a:latin typeface="Arial MT"/>
                <a:cs typeface="Arial MT"/>
              </a:rPr>
              <a:t>compartment</a:t>
            </a:r>
            <a:r>
              <a:rPr sz="2000" spc="-65" dirty="0">
                <a:solidFill>
                  <a:srgbClr val="383838"/>
                </a:solidFill>
                <a:latin typeface="Arial MT"/>
                <a:cs typeface="Arial MT"/>
              </a:rPr>
              <a:t> </a:t>
            </a:r>
            <a:r>
              <a:rPr sz="2000" spc="-10" dirty="0">
                <a:solidFill>
                  <a:srgbClr val="383838"/>
                </a:solidFill>
                <a:latin typeface="Arial MT"/>
                <a:cs typeface="Arial MT"/>
              </a:rPr>
              <a:t>syndrome.</a:t>
            </a:r>
            <a:endParaRPr sz="2000">
              <a:latin typeface="Arial MT"/>
              <a:cs typeface="Arial MT"/>
            </a:endParaRPr>
          </a:p>
          <a:p>
            <a:pPr marL="12700" marR="74295">
              <a:lnSpc>
                <a:spcPct val="100000"/>
              </a:lnSpc>
              <a:spcBef>
                <a:spcPts val="5"/>
              </a:spcBef>
            </a:pPr>
            <a:r>
              <a:rPr sz="2000" dirty="0">
                <a:solidFill>
                  <a:srgbClr val="383838"/>
                </a:solidFill>
                <a:latin typeface="Arial MT"/>
                <a:cs typeface="Arial MT"/>
              </a:rPr>
              <a:t>2.</a:t>
            </a:r>
            <a:r>
              <a:rPr sz="2000" spc="-35" dirty="0">
                <a:solidFill>
                  <a:srgbClr val="383838"/>
                </a:solidFill>
                <a:latin typeface="Arial MT"/>
                <a:cs typeface="Arial MT"/>
              </a:rPr>
              <a:t> </a:t>
            </a:r>
            <a:r>
              <a:rPr sz="2000" dirty="0">
                <a:solidFill>
                  <a:srgbClr val="383838"/>
                </a:solidFill>
                <a:latin typeface="Arial MT"/>
                <a:cs typeface="Arial MT"/>
              </a:rPr>
              <a:t>Bladder</a:t>
            </a:r>
            <a:r>
              <a:rPr sz="2000" spc="-20" dirty="0">
                <a:solidFill>
                  <a:srgbClr val="383838"/>
                </a:solidFill>
                <a:latin typeface="Arial MT"/>
                <a:cs typeface="Arial MT"/>
              </a:rPr>
              <a:t> </a:t>
            </a:r>
            <a:r>
              <a:rPr sz="2000" dirty="0">
                <a:solidFill>
                  <a:srgbClr val="383838"/>
                </a:solidFill>
                <a:latin typeface="Arial MT"/>
                <a:cs typeface="Arial MT"/>
              </a:rPr>
              <a:t>pressure</a:t>
            </a:r>
            <a:r>
              <a:rPr sz="2000" spc="-45" dirty="0">
                <a:solidFill>
                  <a:srgbClr val="383838"/>
                </a:solidFill>
                <a:latin typeface="Arial MT"/>
                <a:cs typeface="Arial MT"/>
              </a:rPr>
              <a:t> </a:t>
            </a:r>
            <a:r>
              <a:rPr sz="2000" dirty="0">
                <a:solidFill>
                  <a:srgbClr val="383838"/>
                </a:solidFill>
                <a:latin typeface="Arial MT"/>
                <a:cs typeface="Arial MT"/>
              </a:rPr>
              <a:t>is</a:t>
            </a:r>
            <a:r>
              <a:rPr sz="2000" spc="-5" dirty="0">
                <a:solidFill>
                  <a:srgbClr val="383838"/>
                </a:solidFill>
                <a:latin typeface="Arial MT"/>
                <a:cs typeface="Arial MT"/>
              </a:rPr>
              <a:t> </a:t>
            </a:r>
            <a:r>
              <a:rPr sz="2000" dirty="0">
                <a:solidFill>
                  <a:srgbClr val="383838"/>
                </a:solidFill>
                <a:latin typeface="Arial MT"/>
                <a:cs typeface="Arial MT"/>
              </a:rPr>
              <a:t>a</a:t>
            </a:r>
            <a:r>
              <a:rPr sz="2000" spc="-20" dirty="0">
                <a:solidFill>
                  <a:srgbClr val="383838"/>
                </a:solidFill>
                <a:latin typeface="Arial MT"/>
                <a:cs typeface="Arial MT"/>
              </a:rPr>
              <a:t> </a:t>
            </a:r>
            <a:r>
              <a:rPr sz="2000" dirty="0">
                <a:solidFill>
                  <a:srgbClr val="383838"/>
                </a:solidFill>
                <a:latin typeface="Arial MT"/>
                <a:cs typeface="Arial MT"/>
              </a:rPr>
              <a:t>good</a:t>
            </a:r>
            <a:r>
              <a:rPr sz="2000" spc="-20" dirty="0">
                <a:solidFill>
                  <a:srgbClr val="383838"/>
                </a:solidFill>
                <a:latin typeface="Arial MT"/>
                <a:cs typeface="Arial MT"/>
              </a:rPr>
              <a:t> </a:t>
            </a:r>
            <a:r>
              <a:rPr sz="2000" dirty="0">
                <a:solidFill>
                  <a:srgbClr val="383838"/>
                </a:solidFill>
                <a:latin typeface="Arial MT"/>
                <a:cs typeface="Arial MT"/>
              </a:rPr>
              <a:t>estimate</a:t>
            </a:r>
            <a:r>
              <a:rPr sz="2000" spc="-35" dirty="0">
                <a:solidFill>
                  <a:srgbClr val="383838"/>
                </a:solidFill>
                <a:latin typeface="Arial MT"/>
                <a:cs typeface="Arial MT"/>
              </a:rPr>
              <a:t> </a:t>
            </a:r>
            <a:r>
              <a:rPr sz="2000" dirty="0">
                <a:solidFill>
                  <a:srgbClr val="383838"/>
                </a:solidFill>
                <a:latin typeface="Arial MT"/>
                <a:cs typeface="Arial MT"/>
              </a:rPr>
              <a:t>of</a:t>
            </a:r>
            <a:r>
              <a:rPr sz="2000" spc="-25" dirty="0">
                <a:solidFill>
                  <a:srgbClr val="383838"/>
                </a:solidFill>
                <a:latin typeface="Arial MT"/>
                <a:cs typeface="Arial MT"/>
              </a:rPr>
              <a:t> </a:t>
            </a:r>
            <a:r>
              <a:rPr sz="2000" spc="-10" dirty="0">
                <a:solidFill>
                  <a:srgbClr val="383838"/>
                </a:solidFill>
                <a:latin typeface="Arial MT"/>
                <a:cs typeface="Arial MT"/>
              </a:rPr>
              <a:t>intra-</a:t>
            </a:r>
            <a:r>
              <a:rPr sz="2000" dirty="0">
                <a:solidFill>
                  <a:srgbClr val="383838"/>
                </a:solidFill>
                <a:latin typeface="Arial MT"/>
                <a:cs typeface="Arial MT"/>
              </a:rPr>
              <a:t>abdominal</a:t>
            </a:r>
            <a:r>
              <a:rPr sz="2000" spc="-45" dirty="0">
                <a:solidFill>
                  <a:srgbClr val="383838"/>
                </a:solidFill>
                <a:latin typeface="Arial MT"/>
                <a:cs typeface="Arial MT"/>
              </a:rPr>
              <a:t> </a:t>
            </a:r>
            <a:r>
              <a:rPr sz="2000" dirty="0">
                <a:solidFill>
                  <a:srgbClr val="383838"/>
                </a:solidFill>
                <a:latin typeface="Arial MT"/>
                <a:cs typeface="Arial MT"/>
              </a:rPr>
              <a:t>pressure</a:t>
            </a:r>
            <a:r>
              <a:rPr sz="2000" spc="-50" dirty="0">
                <a:solidFill>
                  <a:srgbClr val="383838"/>
                </a:solidFill>
                <a:latin typeface="Arial MT"/>
                <a:cs typeface="Arial MT"/>
              </a:rPr>
              <a:t> </a:t>
            </a:r>
            <a:r>
              <a:rPr sz="2000" dirty="0">
                <a:solidFill>
                  <a:srgbClr val="383838"/>
                </a:solidFill>
                <a:latin typeface="Arial MT"/>
                <a:cs typeface="Arial MT"/>
              </a:rPr>
              <a:t>and</a:t>
            </a:r>
            <a:r>
              <a:rPr sz="2000" spc="-20" dirty="0">
                <a:solidFill>
                  <a:srgbClr val="383838"/>
                </a:solidFill>
                <a:latin typeface="Arial MT"/>
                <a:cs typeface="Arial MT"/>
              </a:rPr>
              <a:t> </a:t>
            </a:r>
            <a:r>
              <a:rPr sz="2000" dirty="0">
                <a:solidFill>
                  <a:srgbClr val="383838"/>
                </a:solidFill>
                <a:latin typeface="Arial MT"/>
                <a:cs typeface="Arial MT"/>
              </a:rPr>
              <a:t>can</a:t>
            </a:r>
            <a:r>
              <a:rPr sz="2000" spc="-35" dirty="0">
                <a:solidFill>
                  <a:srgbClr val="383838"/>
                </a:solidFill>
                <a:latin typeface="Arial MT"/>
                <a:cs typeface="Arial MT"/>
              </a:rPr>
              <a:t> </a:t>
            </a:r>
            <a:r>
              <a:rPr sz="2000" dirty="0">
                <a:solidFill>
                  <a:srgbClr val="383838"/>
                </a:solidFill>
                <a:latin typeface="Arial MT"/>
                <a:cs typeface="Arial MT"/>
              </a:rPr>
              <a:t>be</a:t>
            </a:r>
            <a:r>
              <a:rPr sz="2000" spc="-5" dirty="0">
                <a:solidFill>
                  <a:srgbClr val="383838"/>
                </a:solidFill>
                <a:latin typeface="Arial MT"/>
                <a:cs typeface="Arial MT"/>
              </a:rPr>
              <a:t> </a:t>
            </a:r>
            <a:r>
              <a:rPr sz="2000" dirty="0">
                <a:solidFill>
                  <a:srgbClr val="383838"/>
                </a:solidFill>
                <a:latin typeface="Arial MT"/>
                <a:cs typeface="Arial MT"/>
              </a:rPr>
              <a:t>measured</a:t>
            </a:r>
            <a:r>
              <a:rPr sz="2000" spc="-45" dirty="0">
                <a:solidFill>
                  <a:srgbClr val="383838"/>
                </a:solidFill>
                <a:latin typeface="Arial MT"/>
                <a:cs typeface="Arial MT"/>
              </a:rPr>
              <a:t> </a:t>
            </a:r>
            <a:r>
              <a:rPr sz="2000" dirty="0">
                <a:solidFill>
                  <a:srgbClr val="383838"/>
                </a:solidFill>
                <a:latin typeface="Arial MT"/>
                <a:cs typeface="Arial MT"/>
              </a:rPr>
              <a:t>via</a:t>
            </a:r>
            <a:r>
              <a:rPr sz="2000" spc="-5" dirty="0">
                <a:solidFill>
                  <a:srgbClr val="383838"/>
                </a:solidFill>
                <a:latin typeface="Arial MT"/>
                <a:cs typeface="Arial MT"/>
              </a:rPr>
              <a:t> </a:t>
            </a:r>
            <a:r>
              <a:rPr sz="2000" spc="-25" dirty="0">
                <a:solidFill>
                  <a:srgbClr val="383838"/>
                </a:solidFill>
                <a:latin typeface="Arial MT"/>
                <a:cs typeface="Arial MT"/>
              </a:rPr>
              <a:t>the </a:t>
            </a:r>
            <a:r>
              <a:rPr sz="2000" dirty="0">
                <a:solidFill>
                  <a:srgbClr val="383838"/>
                </a:solidFill>
                <a:latin typeface="Arial MT"/>
                <a:cs typeface="Arial MT"/>
              </a:rPr>
              <a:t>foley</a:t>
            </a:r>
            <a:r>
              <a:rPr sz="2000" spc="-10" dirty="0">
                <a:solidFill>
                  <a:srgbClr val="383838"/>
                </a:solidFill>
                <a:latin typeface="Arial MT"/>
                <a:cs typeface="Arial MT"/>
              </a:rPr>
              <a:t> catheter.</a:t>
            </a:r>
            <a:endParaRPr sz="2000">
              <a:latin typeface="Arial MT"/>
              <a:cs typeface="Arial MT"/>
            </a:endParaRPr>
          </a:p>
          <a:p>
            <a:pPr>
              <a:lnSpc>
                <a:spcPct val="100000"/>
              </a:lnSpc>
              <a:spcBef>
                <a:spcPts val="95"/>
              </a:spcBef>
            </a:pPr>
            <a:endParaRPr sz="2000">
              <a:latin typeface="Arial MT"/>
              <a:cs typeface="Arial MT"/>
            </a:endParaRPr>
          </a:p>
          <a:p>
            <a:pPr marL="299085" indent="-286385">
              <a:lnSpc>
                <a:spcPct val="100000"/>
              </a:lnSpc>
              <a:spcBef>
                <a:spcPts val="5"/>
              </a:spcBef>
              <a:buFont typeface="Arial MT"/>
              <a:buChar char="•"/>
              <a:tabLst>
                <a:tab pos="299085" algn="l"/>
              </a:tabLst>
            </a:pPr>
            <a:r>
              <a:rPr sz="2000" b="1" dirty="0">
                <a:solidFill>
                  <a:srgbClr val="383838"/>
                </a:solidFill>
                <a:latin typeface="Arial"/>
                <a:cs typeface="Arial"/>
              </a:rPr>
              <a:t>Arms</a:t>
            </a:r>
            <a:r>
              <a:rPr sz="2000" b="1" spc="-40" dirty="0">
                <a:solidFill>
                  <a:srgbClr val="383838"/>
                </a:solidFill>
                <a:latin typeface="Arial"/>
                <a:cs typeface="Arial"/>
              </a:rPr>
              <a:t> </a:t>
            </a:r>
            <a:r>
              <a:rPr sz="2000" b="1" dirty="0">
                <a:solidFill>
                  <a:srgbClr val="383838"/>
                </a:solidFill>
                <a:latin typeface="Arial"/>
                <a:cs typeface="Arial"/>
              </a:rPr>
              <a:t>and</a:t>
            </a:r>
            <a:r>
              <a:rPr sz="2000" b="1" spc="-25" dirty="0">
                <a:solidFill>
                  <a:srgbClr val="383838"/>
                </a:solidFill>
                <a:latin typeface="Arial"/>
                <a:cs typeface="Arial"/>
              </a:rPr>
              <a:t> </a:t>
            </a:r>
            <a:r>
              <a:rPr sz="2000" b="1" dirty="0">
                <a:solidFill>
                  <a:srgbClr val="383838"/>
                </a:solidFill>
                <a:latin typeface="Arial"/>
                <a:cs typeface="Arial"/>
              </a:rPr>
              <a:t>legs</a:t>
            </a:r>
            <a:r>
              <a:rPr sz="2000" b="1" spc="-35" dirty="0">
                <a:solidFill>
                  <a:srgbClr val="383838"/>
                </a:solidFill>
                <a:latin typeface="Arial"/>
                <a:cs typeface="Arial"/>
              </a:rPr>
              <a:t> </a:t>
            </a:r>
            <a:r>
              <a:rPr sz="2000" dirty="0">
                <a:solidFill>
                  <a:srgbClr val="383838"/>
                </a:solidFill>
                <a:latin typeface="Arial MT"/>
                <a:cs typeface="Arial MT"/>
              </a:rPr>
              <a:t>Can</a:t>
            </a:r>
            <a:r>
              <a:rPr sz="2000" spc="-40" dirty="0">
                <a:solidFill>
                  <a:srgbClr val="383838"/>
                </a:solidFill>
                <a:latin typeface="Arial MT"/>
                <a:cs typeface="Arial MT"/>
              </a:rPr>
              <a:t> </a:t>
            </a:r>
            <a:r>
              <a:rPr sz="2000" dirty="0">
                <a:solidFill>
                  <a:srgbClr val="383838"/>
                </a:solidFill>
                <a:latin typeface="Arial MT"/>
                <a:cs typeface="Arial MT"/>
              </a:rPr>
              <a:t>be</a:t>
            </a:r>
            <a:r>
              <a:rPr sz="2000" spc="-40" dirty="0">
                <a:solidFill>
                  <a:srgbClr val="383838"/>
                </a:solidFill>
                <a:latin typeface="Arial MT"/>
                <a:cs typeface="Arial MT"/>
              </a:rPr>
              <a:t> </a:t>
            </a:r>
            <a:r>
              <a:rPr sz="2000" dirty="0">
                <a:solidFill>
                  <a:srgbClr val="383838"/>
                </a:solidFill>
                <a:latin typeface="Arial MT"/>
                <a:cs typeface="Arial MT"/>
              </a:rPr>
              <a:t>decompressed</a:t>
            </a:r>
            <a:r>
              <a:rPr sz="2000" spc="-65" dirty="0">
                <a:solidFill>
                  <a:srgbClr val="383838"/>
                </a:solidFill>
                <a:latin typeface="Arial MT"/>
                <a:cs typeface="Arial MT"/>
              </a:rPr>
              <a:t> </a:t>
            </a:r>
            <a:r>
              <a:rPr sz="2000" dirty="0">
                <a:solidFill>
                  <a:srgbClr val="383838"/>
                </a:solidFill>
                <a:latin typeface="Arial MT"/>
                <a:cs typeface="Arial MT"/>
              </a:rPr>
              <a:t>with</a:t>
            </a:r>
            <a:r>
              <a:rPr sz="2000" spc="-40" dirty="0">
                <a:solidFill>
                  <a:srgbClr val="383838"/>
                </a:solidFill>
                <a:latin typeface="Arial MT"/>
                <a:cs typeface="Arial MT"/>
              </a:rPr>
              <a:t> </a:t>
            </a:r>
            <a:r>
              <a:rPr sz="2000" dirty="0">
                <a:solidFill>
                  <a:srgbClr val="383838"/>
                </a:solidFill>
                <a:latin typeface="Arial MT"/>
                <a:cs typeface="Arial MT"/>
              </a:rPr>
              <a:t>axially</a:t>
            </a:r>
            <a:r>
              <a:rPr sz="2000" spc="-20" dirty="0">
                <a:solidFill>
                  <a:srgbClr val="383838"/>
                </a:solidFill>
                <a:latin typeface="Arial MT"/>
                <a:cs typeface="Arial MT"/>
              </a:rPr>
              <a:t> </a:t>
            </a:r>
            <a:r>
              <a:rPr sz="2000" dirty="0">
                <a:solidFill>
                  <a:srgbClr val="383838"/>
                </a:solidFill>
                <a:latin typeface="Arial MT"/>
                <a:cs typeface="Arial MT"/>
              </a:rPr>
              <a:t>oriented</a:t>
            </a:r>
            <a:r>
              <a:rPr sz="2000" spc="-55" dirty="0">
                <a:solidFill>
                  <a:srgbClr val="383838"/>
                </a:solidFill>
                <a:latin typeface="Arial MT"/>
                <a:cs typeface="Arial MT"/>
              </a:rPr>
              <a:t> </a:t>
            </a:r>
            <a:r>
              <a:rPr sz="2000" dirty="0">
                <a:solidFill>
                  <a:srgbClr val="383838"/>
                </a:solidFill>
                <a:latin typeface="Arial MT"/>
                <a:cs typeface="Arial MT"/>
              </a:rPr>
              <a:t>medial</a:t>
            </a:r>
            <a:r>
              <a:rPr sz="2000" spc="-35" dirty="0">
                <a:solidFill>
                  <a:srgbClr val="383838"/>
                </a:solidFill>
                <a:latin typeface="Arial MT"/>
                <a:cs typeface="Arial MT"/>
              </a:rPr>
              <a:t> </a:t>
            </a:r>
            <a:r>
              <a:rPr sz="2000" dirty="0">
                <a:solidFill>
                  <a:srgbClr val="383838"/>
                </a:solidFill>
                <a:latin typeface="Arial MT"/>
                <a:cs typeface="Arial MT"/>
              </a:rPr>
              <a:t>and</a:t>
            </a:r>
            <a:r>
              <a:rPr sz="2000" spc="-40" dirty="0">
                <a:solidFill>
                  <a:srgbClr val="383838"/>
                </a:solidFill>
                <a:latin typeface="Arial MT"/>
                <a:cs typeface="Arial MT"/>
              </a:rPr>
              <a:t> </a:t>
            </a:r>
            <a:r>
              <a:rPr sz="2000" dirty="0">
                <a:solidFill>
                  <a:srgbClr val="383838"/>
                </a:solidFill>
                <a:latin typeface="Arial MT"/>
                <a:cs typeface="Arial MT"/>
              </a:rPr>
              <a:t>lateral</a:t>
            </a:r>
            <a:r>
              <a:rPr sz="2000" spc="-40" dirty="0">
                <a:solidFill>
                  <a:srgbClr val="383838"/>
                </a:solidFill>
                <a:latin typeface="Arial MT"/>
                <a:cs typeface="Arial MT"/>
              </a:rPr>
              <a:t> </a:t>
            </a:r>
            <a:r>
              <a:rPr sz="2000" dirty="0">
                <a:solidFill>
                  <a:srgbClr val="383838"/>
                </a:solidFill>
                <a:latin typeface="Arial MT"/>
                <a:cs typeface="Arial MT"/>
              </a:rPr>
              <a:t>incisions.</a:t>
            </a:r>
            <a:r>
              <a:rPr sz="2000" spc="-55" dirty="0">
                <a:solidFill>
                  <a:srgbClr val="383838"/>
                </a:solidFill>
                <a:latin typeface="Arial MT"/>
                <a:cs typeface="Arial MT"/>
              </a:rPr>
              <a:t> </a:t>
            </a:r>
            <a:r>
              <a:rPr sz="2000" spc="-10" dirty="0">
                <a:solidFill>
                  <a:srgbClr val="383838"/>
                </a:solidFill>
                <a:latin typeface="Arial MT"/>
                <a:cs typeface="Arial MT"/>
              </a:rPr>
              <a:t>Digital</a:t>
            </a:r>
            <a:endParaRPr sz="2000">
              <a:latin typeface="Arial MT"/>
              <a:cs typeface="Arial MT"/>
            </a:endParaRPr>
          </a:p>
          <a:p>
            <a:pPr marL="299085">
              <a:lnSpc>
                <a:spcPct val="100000"/>
              </a:lnSpc>
            </a:pPr>
            <a:r>
              <a:rPr sz="2000" dirty="0">
                <a:solidFill>
                  <a:srgbClr val="383838"/>
                </a:solidFill>
                <a:latin typeface="Arial MT"/>
                <a:cs typeface="Arial MT"/>
              </a:rPr>
              <a:t>escharotomies</a:t>
            </a:r>
            <a:r>
              <a:rPr sz="2000" spc="-70" dirty="0">
                <a:solidFill>
                  <a:srgbClr val="383838"/>
                </a:solidFill>
                <a:latin typeface="Arial MT"/>
                <a:cs typeface="Arial MT"/>
              </a:rPr>
              <a:t> </a:t>
            </a:r>
            <a:r>
              <a:rPr sz="2000" dirty="0">
                <a:solidFill>
                  <a:srgbClr val="383838"/>
                </a:solidFill>
                <a:latin typeface="Arial MT"/>
                <a:cs typeface="Arial MT"/>
              </a:rPr>
              <a:t>are</a:t>
            </a:r>
            <a:r>
              <a:rPr sz="2000" spc="-30" dirty="0">
                <a:solidFill>
                  <a:srgbClr val="383838"/>
                </a:solidFill>
                <a:latin typeface="Arial MT"/>
                <a:cs typeface="Arial MT"/>
              </a:rPr>
              <a:t> </a:t>
            </a:r>
            <a:r>
              <a:rPr sz="2000" dirty="0">
                <a:solidFill>
                  <a:srgbClr val="383838"/>
                </a:solidFill>
                <a:latin typeface="Arial MT"/>
                <a:cs typeface="Arial MT"/>
              </a:rPr>
              <a:t>not</a:t>
            </a:r>
            <a:r>
              <a:rPr sz="2000" spc="-35" dirty="0">
                <a:solidFill>
                  <a:srgbClr val="383838"/>
                </a:solidFill>
                <a:latin typeface="Arial MT"/>
                <a:cs typeface="Arial MT"/>
              </a:rPr>
              <a:t> </a:t>
            </a:r>
            <a:r>
              <a:rPr sz="2000" dirty="0">
                <a:solidFill>
                  <a:srgbClr val="383838"/>
                </a:solidFill>
                <a:latin typeface="Arial MT"/>
                <a:cs typeface="Arial MT"/>
              </a:rPr>
              <a:t>typically</a:t>
            </a:r>
            <a:r>
              <a:rPr sz="2000" spc="-25" dirty="0">
                <a:solidFill>
                  <a:srgbClr val="383838"/>
                </a:solidFill>
                <a:latin typeface="Arial MT"/>
                <a:cs typeface="Arial MT"/>
              </a:rPr>
              <a:t> </a:t>
            </a:r>
            <a:r>
              <a:rPr sz="2000" spc="-10" dirty="0">
                <a:solidFill>
                  <a:srgbClr val="383838"/>
                </a:solidFill>
                <a:latin typeface="Arial MT"/>
                <a:cs typeface="Arial MT"/>
              </a:rPr>
              <a:t>needed.</a:t>
            </a:r>
            <a:endParaRPr sz="2000">
              <a:latin typeface="Arial MT"/>
              <a:cs typeface="Arial MT"/>
            </a:endParaRPr>
          </a:p>
          <a:p>
            <a:pPr>
              <a:lnSpc>
                <a:spcPct val="100000"/>
              </a:lnSpc>
              <a:spcBef>
                <a:spcPts val="100"/>
              </a:spcBef>
            </a:pPr>
            <a:endParaRPr sz="2000">
              <a:latin typeface="Arial MT"/>
              <a:cs typeface="Arial MT"/>
            </a:endParaRPr>
          </a:p>
          <a:p>
            <a:pPr marL="299085" marR="173990" indent="-287020">
              <a:lnSpc>
                <a:spcPct val="100000"/>
              </a:lnSpc>
              <a:buFont typeface="Arial MT"/>
              <a:buChar char="•"/>
              <a:tabLst>
                <a:tab pos="299085" algn="l"/>
              </a:tabLst>
            </a:pPr>
            <a:r>
              <a:rPr sz="2000" b="1" dirty="0">
                <a:solidFill>
                  <a:srgbClr val="383838"/>
                </a:solidFill>
                <a:latin typeface="Arial"/>
                <a:cs typeface="Arial"/>
              </a:rPr>
              <a:t>Chest</a:t>
            </a:r>
            <a:r>
              <a:rPr sz="2000" b="1" spc="-50" dirty="0">
                <a:solidFill>
                  <a:srgbClr val="383838"/>
                </a:solidFill>
                <a:latin typeface="Arial"/>
                <a:cs typeface="Arial"/>
              </a:rPr>
              <a:t> </a:t>
            </a:r>
            <a:r>
              <a:rPr sz="2000" b="1" dirty="0">
                <a:solidFill>
                  <a:srgbClr val="383838"/>
                </a:solidFill>
                <a:latin typeface="Arial"/>
                <a:cs typeface="Arial"/>
              </a:rPr>
              <a:t>and</a:t>
            </a:r>
            <a:r>
              <a:rPr sz="2000" b="1" spc="-25" dirty="0">
                <a:solidFill>
                  <a:srgbClr val="383838"/>
                </a:solidFill>
                <a:latin typeface="Arial"/>
                <a:cs typeface="Arial"/>
              </a:rPr>
              <a:t> </a:t>
            </a:r>
            <a:r>
              <a:rPr sz="2000" b="1" dirty="0">
                <a:solidFill>
                  <a:srgbClr val="383838"/>
                </a:solidFill>
                <a:latin typeface="Arial"/>
                <a:cs typeface="Arial"/>
              </a:rPr>
              <a:t>upper</a:t>
            </a:r>
            <a:r>
              <a:rPr sz="2000" b="1" spc="-45" dirty="0">
                <a:solidFill>
                  <a:srgbClr val="383838"/>
                </a:solidFill>
                <a:latin typeface="Arial"/>
                <a:cs typeface="Arial"/>
              </a:rPr>
              <a:t> </a:t>
            </a:r>
            <a:r>
              <a:rPr sz="2000" b="1" dirty="0">
                <a:solidFill>
                  <a:srgbClr val="383838"/>
                </a:solidFill>
                <a:latin typeface="Arial"/>
                <a:cs typeface="Arial"/>
              </a:rPr>
              <a:t>abdomen</a:t>
            </a:r>
            <a:r>
              <a:rPr sz="2000" b="1" spc="-20" dirty="0">
                <a:solidFill>
                  <a:srgbClr val="383838"/>
                </a:solidFill>
                <a:latin typeface="Arial"/>
                <a:cs typeface="Arial"/>
              </a:rPr>
              <a:t> </a:t>
            </a:r>
            <a:r>
              <a:rPr sz="2000" dirty="0">
                <a:solidFill>
                  <a:srgbClr val="383838"/>
                </a:solidFill>
                <a:latin typeface="Arial MT"/>
                <a:cs typeface="Arial MT"/>
              </a:rPr>
              <a:t>Can</a:t>
            </a:r>
            <a:r>
              <a:rPr sz="2000" spc="-40" dirty="0">
                <a:solidFill>
                  <a:srgbClr val="383838"/>
                </a:solidFill>
                <a:latin typeface="Arial MT"/>
                <a:cs typeface="Arial MT"/>
              </a:rPr>
              <a:t> </a:t>
            </a:r>
            <a:r>
              <a:rPr sz="2000" dirty="0">
                <a:solidFill>
                  <a:srgbClr val="383838"/>
                </a:solidFill>
                <a:latin typeface="Arial MT"/>
                <a:cs typeface="Arial MT"/>
              </a:rPr>
              <a:t>be</a:t>
            </a:r>
            <a:r>
              <a:rPr sz="2000" spc="-40" dirty="0">
                <a:solidFill>
                  <a:srgbClr val="383838"/>
                </a:solidFill>
                <a:latin typeface="Arial MT"/>
                <a:cs typeface="Arial MT"/>
              </a:rPr>
              <a:t> </a:t>
            </a:r>
            <a:r>
              <a:rPr sz="2000" dirty="0">
                <a:solidFill>
                  <a:srgbClr val="383838"/>
                </a:solidFill>
                <a:latin typeface="Arial MT"/>
                <a:cs typeface="Arial MT"/>
              </a:rPr>
              <a:t>decompressed</a:t>
            </a:r>
            <a:r>
              <a:rPr sz="2000" spc="-60" dirty="0">
                <a:solidFill>
                  <a:srgbClr val="383838"/>
                </a:solidFill>
                <a:latin typeface="Arial MT"/>
                <a:cs typeface="Arial MT"/>
              </a:rPr>
              <a:t> </a:t>
            </a:r>
            <a:r>
              <a:rPr sz="2000" dirty="0">
                <a:solidFill>
                  <a:srgbClr val="383838"/>
                </a:solidFill>
                <a:latin typeface="Arial MT"/>
                <a:cs typeface="Arial MT"/>
              </a:rPr>
              <a:t>with</a:t>
            </a:r>
            <a:r>
              <a:rPr sz="2000" spc="-25" dirty="0">
                <a:solidFill>
                  <a:srgbClr val="383838"/>
                </a:solidFill>
                <a:latin typeface="Arial MT"/>
                <a:cs typeface="Arial MT"/>
              </a:rPr>
              <a:t> </a:t>
            </a:r>
            <a:r>
              <a:rPr sz="2000" dirty="0">
                <a:solidFill>
                  <a:srgbClr val="383838"/>
                </a:solidFill>
                <a:latin typeface="Arial MT"/>
                <a:cs typeface="Arial MT"/>
              </a:rPr>
              <a:t>bilateral</a:t>
            </a:r>
            <a:r>
              <a:rPr sz="2000" spc="-40" dirty="0">
                <a:solidFill>
                  <a:srgbClr val="383838"/>
                </a:solidFill>
                <a:latin typeface="Arial MT"/>
                <a:cs typeface="Arial MT"/>
              </a:rPr>
              <a:t> </a:t>
            </a:r>
            <a:r>
              <a:rPr sz="2000" dirty="0">
                <a:solidFill>
                  <a:srgbClr val="383838"/>
                </a:solidFill>
                <a:latin typeface="Arial MT"/>
                <a:cs typeface="Arial MT"/>
              </a:rPr>
              <a:t>midaxillary</a:t>
            </a:r>
            <a:r>
              <a:rPr sz="2000" spc="-25" dirty="0">
                <a:solidFill>
                  <a:srgbClr val="383838"/>
                </a:solidFill>
                <a:latin typeface="Arial MT"/>
                <a:cs typeface="Arial MT"/>
              </a:rPr>
              <a:t> </a:t>
            </a:r>
            <a:r>
              <a:rPr sz="2000" dirty="0">
                <a:solidFill>
                  <a:srgbClr val="383838"/>
                </a:solidFill>
                <a:latin typeface="Arial MT"/>
                <a:cs typeface="Arial MT"/>
              </a:rPr>
              <a:t>releases.</a:t>
            </a:r>
            <a:r>
              <a:rPr sz="2000" spc="-105" dirty="0">
                <a:solidFill>
                  <a:srgbClr val="383838"/>
                </a:solidFill>
                <a:latin typeface="Arial MT"/>
                <a:cs typeface="Arial MT"/>
              </a:rPr>
              <a:t> </a:t>
            </a:r>
            <a:r>
              <a:rPr sz="2000" spc="-10" dirty="0">
                <a:solidFill>
                  <a:srgbClr val="383838"/>
                </a:solidFill>
                <a:latin typeface="Arial MT"/>
                <a:cs typeface="Arial MT"/>
              </a:rPr>
              <a:t>These </a:t>
            </a:r>
            <a:r>
              <a:rPr sz="2000" dirty="0">
                <a:solidFill>
                  <a:srgbClr val="383838"/>
                </a:solidFill>
                <a:latin typeface="Arial MT"/>
                <a:cs typeface="Arial MT"/>
              </a:rPr>
              <a:t>can</a:t>
            </a:r>
            <a:r>
              <a:rPr sz="2000" spc="-35" dirty="0">
                <a:solidFill>
                  <a:srgbClr val="383838"/>
                </a:solidFill>
                <a:latin typeface="Arial MT"/>
                <a:cs typeface="Arial MT"/>
              </a:rPr>
              <a:t> </a:t>
            </a:r>
            <a:r>
              <a:rPr sz="2000" dirty="0">
                <a:solidFill>
                  <a:srgbClr val="383838"/>
                </a:solidFill>
                <a:latin typeface="Arial MT"/>
                <a:cs typeface="Arial MT"/>
              </a:rPr>
              <a:t>be</a:t>
            </a:r>
            <a:r>
              <a:rPr sz="2000" spc="-35" dirty="0">
                <a:solidFill>
                  <a:srgbClr val="383838"/>
                </a:solidFill>
                <a:latin typeface="Arial MT"/>
                <a:cs typeface="Arial MT"/>
              </a:rPr>
              <a:t> </a:t>
            </a:r>
            <a:r>
              <a:rPr sz="2000" dirty="0">
                <a:solidFill>
                  <a:srgbClr val="383838"/>
                </a:solidFill>
                <a:latin typeface="Arial MT"/>
                <a:cs typeface="Arial MT"/>
              </a:rPr>
              <a:t>connected</a:t>
            </a:r>
            <a:r>
              <a:rPr sz="2000" spc="-75" dirty="0">
                <a:solidFill>
                  <a:srgbClr val="383838"/>
                </a:solidFill>
                <a:latin typeface="Arial MT"/>
                <a:cs typeface="Arial MT"/>
              </a:rPr>
              <a:t> </a:t>
            </a:r>
            <a:r>
              <a:rPr sz="2000" dirty="0">
                <a:solidFill>
                  <a:srgbClr val="383838"/>
                </a:solidFill>
                <a:latin typeface="Arial MT"/>
                <a:cs typeface="Arial MT"/>
              </a:rPr>
              <a:t>with</a:t>
            </a:r>
            <a:r>
              <a:rPr sz="2000" spc="-20" dirty="0">
                <a:solidFill>
                  <a:srgbClr val="383838"/>
                </a:solidFill>
                <a:latin typeface="Arial MT"/>
                <a:cs typeface="Arial MT"/>
              </a:rPr>
              <a:t> </a:t>
            </a:r>
            <a:r>
              <a:rPr sz="2000" dirty="0">
                <a:solidFill>
                  <a:srgbClr val="383838"/>
                </a:solidFill>
                <a:latin typeface="Arial MT"/>
                <a:cs typeface="Arial MT"/>
              </a:rPr>
              <a:t>one</a:t>
            </a:r>
            <a:r>
              <a:rPr sz="2000" spc="-30" dirty="0">
                <a:solidFill>
                  <a:srgbClr val="383838"/>
                </a:solidFill>
                <a:latin typeface="Arial MT"/>
                <a:cs typeface="Arial MT"/>
              </a:rPr>
              <a:t> </a:t>
            </a:r>
            <a:r>
              <a:rPr sz="2000" dirty="0">
                <a:solidFill>
                  <a:srgbClr val="383838"/>
                </a:solidFill>
                <a:latin typeface="Arial MT"/>
                <a:cs typeface="Arial MT"/>
              </a:rPr>
              <a:t>or</a:t>
            </a:r>
            <a:r>
              <a:rPr sz="2000" spc="-35" dirty="0">
                <a:solidFill>
                  <a:srgbClr val="383838"/>
                </a:solidFill>
                <a:latin typeface="Arial MT"/>
                <a:cs typeface="Arial MT"/>
              </a:rPr>
              <a:t> </a:t>
            </a:r>
            <a:r>
              <a:rPr sz="2000" dirty="0">
                <a:solidFill>
                  <a:srgbClr val="383838"/>
                </a:solidFill>
                <a:latin typeface="Arial MT"/>
                <a:cs typeface="Arial MT"/>
              </a:rPr>
              <a:t>multiple</a:t>
            </a:r>
            <a:r>
              <a:rPr sz="2000" spc="-20" dirty="0">
                <a:solidFill>
                  <a:srgbClr val="383838"/>
                </a:solidFill>
                <a:latin typeface="Arial MT"/>
                <a:cs typeface="Arial MT"/>
              </a:rPr>
              <a:t> </a:t>
            </a:r>
            <a:r>
              <a:rPr sz="2000" dirty="0">
                <a:solidFill>
                  <a:srgbClr val="383838"/>
                </a:solidFill>
                <a:latin typeface="Arial MT"/>
                <a:cs typeface="Arial MT"/>
              </a:rPr>
              <a:t>horizontal</a:t>
            </a:r>
            <a:r>
              <a:rPr sz="2000" spc="-65" dirty="0">
                <a:solidFill>
                  <a:srgbClr val="383838"/>
                </a:solidFill>
                <a:latin typeface="Arial MT"/>
                <a:cs typeface="Arial MT"/>
              </a:rPr>
              <a:t> </a:t>
            </a:r>
            <a:r>
              <a:rPr sz="2000" dirty="0">
                <a:solidFill>
                  <a:srgbClr val="383838"/>
                </a:solidFill>
                <a:latin typeface="Arial MT"/>
                <a:cs typeface="Arial MT"/>
              </a:rPr>
              <a:t>incision</a:t>
            </a:r>
            <a:r>
              <a:rPr sz="2000" spc="5" dirty="0">
                <a:solidFill>
                  <a:srgbClr val="383838"/>
                </a:solidFill>
                <a:latin typeface="Arial MT"/>
                <a:cs typeface="Arial MT"/>
              </a:rPr>
              <a:t> </a:t>
            </a:r>
            <a:r>
              <a:rPr sz="2000" dirty="0">
                <a:solidFill>
                  <a:srgbClr val="383838"/>
                </a:solidFill>
                <a:latin typeface="Arial MT"/>
                <a:cs typeface="Arial MT"/>
              </a:rPr>
              <a:t>toform</a:t>
            </a:r>
            <a:r>
              <a:rPr sz="2000" spc="-55" dirty="0">
                <a:solidFill>
                  <a:srgbClr val="383838"/>
                </a:solidFill>
                <a:latin typeface="Arial MT"/>
                <a:cs typeface="Arial MT"/>
              </a:rPr>
              <a:t> </a:t>
            </a:r>
            <a:r>
              <a:rPr sz="2000" dirty="0">
                <a:solidFill>
                  <a:srgbClr val="383838"/>
                </a:solidFill>
                <a:latin typeface="Arial MT"/>
                <a:cs typeface="Arial MT"/>
              </a:rPr>
              <a:t>an</a:t>
            </a:r>
            <a:r>
              <a:rPr sz="2000" spc="-35" dirty="0">
                <a:solidFill>
                  <a:srgbClr val="383838"/>
                </a:solidFill>
                <a:latin typeface="Arial MT"/>
                <a:cs typeface="Arial MT"/>
              </a:rPr>
              <a:t> </a:t>
            </a:r>
            <a:r>
              <a:rPr sz="2000" spc="-25" dirty="0">
                <a:solidFill>
                  <a:srgbClr val="383838"/>
                </a:solidFill>
                <a:latin typeface="Arial MT"/>
                <a:cs typeface="Arial MT"/>
              </a:rPr>
              <a:t>“H”</a:t>
            </a:r>
            <a:endParaRPr sz="2000">
              <a:latin typeface="Arial MT"/>
              <a:cs typeface="Arial M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766558" y="5476087"/>
            <a:ext cx="1425575" cy="1382395"/>
          </a:xfrm>
          <a:custGeom>
            <a:avLst/>
            <a:gdLst/>
            <a:ahLst/>
            <a:cxnLst/>
            <a:rect l="l" t="t" r="r" b="b"/>
            <a:pathLst>
              <a:path w="1425575" h="1382395">
                <a:moveTo>
                  <a:pt x="1425441" y="0"/>
                </a:moveTo>
                <a:lnTo>
                  <a:pt x="0" y="1381913"/>
                </a:lnTo>
                <a:lnTo>
                  <a:pt x="1425441" y="1381913"/>
                </a:lnTo>
                <a:lnTo>
                  <a:pt x="1425441" y="0"/>
                </a:lnTo>
                <a:close/>
              </a:path>
            </a:pathLst>
          </a:custGeom>
          <a:solidFill>
            <a:srgbClr val="DBDBDB"/>
          </a:solidFill>
        </p:spPr>
        <p:txBody>
          <a:bodyPr wrap="square" lIns="0" tIns="0" rIns="0" bIns="0" rtlCol="0"/>
          <a:lstStyle/>
          <a:p>
            <a:endParaRPr/>
          </a:p>
        </p:txBody>
      </p:sp>
      <p:grpSp>
        <p:nvGrpSpPr>
          <p:cNvPr id="3" name="object 3"/>
          <p:cNvGrpSpPr/>
          <p:nvPr/>
        </p:nvGrpSpPr>
        <p:grpSpPr>
          <a:xfrm>
            <a:off x="0" y="-9525"/>
            <a:ext cx="1679575" cy="1412875"/>
            <a:chOff x="0" y="-9525"/>
            <a:chExt cx="1679575" cy="1412875"/>
          </a:xfrm>
        </p:grpSpPr>
        <p:sp>
          <p:nvSpPr>
            <p:cNvPr id="4" name="object 4"/>
            <p:cNvSpPr/>
            <p:nvPr/>
          </p:nvSpPr>
          <p:spPr>
            <a:xfrm>
              <a:off x="0" y="0"/>
              <a:ext cx="1446530" cy="1403350"/>
            </a:xfrm>
            <a:custGeom>
              <a:avLst/>
              <a:gdLst/>
              <a:ahLst/>
              <a:cxnLst/>
              <a:rect l="l" t="t" r="r" b="b"/>
              <a:pathLst>
                <a:path w="1446530" h="1403350">
                  <a:moveTo>
                    <a:pt x="1446423" y="0"/>
                  </a:moveTo>
                  <a:lnTo>
                    <a:pt x="0" y="0"/>
                  </a:lnTo>
                  <a:lnTo>
                    <a:pt x="0" y="1402739"/>
                  </a:lnTo>
                  <a:lnTo>
                    <a:pt x="1446423" y="0"/>
                  </a:lnTo>
                  <a:close/>
                </a:path>
              </a:pathLst>
            </a:custGeom>
            <a:solidFill>
              <a:srgbClr val="383838"/>
            </a:solidFill>
          </p:spPr>
          <p:txBody>
            <a:bodyPr wrap="square" lIns="0" tIns="0" rIns="0" bIns="0" rtlCol="0"/>
            <a:lstStyle/>
            <a:p>
              <a:endParaRPr/>
            </a:p>
          </p:txBody>
        </p:sp>
        <p:sp>
          <p:nvSpPr>
            <p:cNvPr id="5" name="object 5"/>
            <p:cNvSpPr/>
            <p:nvPr/>
          </p:nvSpPr>
          <p:spPr>
            <a:xfrm>
              <a:off x="160306" y="0"/>
              <a:ext cx="1510030" cy="708025"/>
            </a:xfrm>
            <a:custGeom>
              <a:avLst/>
              <a:gdLst/>
              <a:ahLst/>
              <a:cxnLst/>
              <a:rect l="l" t="t" r="r" b="b"/>
              <a:pathLst>
                <a:path w="1510030" h="708025">
                  <a:moveTo>
                    <a:pt x="0" y="0"/>
                  </a:moveTo>
                  <a:lnTo>
                    <a:pt x="754855" y="707898"/>
                  </a:lnTo>
                  <a:lnTo>
                    <a:pt x="1509710" y="0"/>
                  </a:lnTo>
                </a:path>
              </a:pathLst>
            </a:custGeom>
            <a:ln w="19050">
              <a:solidFill>
                <a:srgbClr val="DBDBDB"/>
              </a:solidFill>
            </a:ln>
          </p:spPr>
          <p:txBody>
            <a:bodyPr wrap="square" lIns="0" tIns="0" rIns="0" bIns="0" rtlCol="0"/>
            <a:lstStyle/>
            <a:p>
              <a:endParaRPr/>
            </a:p>
          </p:txBody>
        </p:sp>
      </p:grpSp>
      <p:sp>
        <p:nvSpPr>
          <p:cNvPr id="6" name="object 6"/>
          <p:cNvSpPr txBox="1">
            <a:spLocks noGrp="1"/>
          </p:cNvSpPr>
          <p:nvPr>
            <p:ph type="title"/>
          </p:nvPr>
        </p:nvSpPr>
        <p:spPr>
          <a:xfrm>
            <a:off x="4159122" y="262890"/>
            <a:ext cx="3876675" cy="635000"/>
          </a:xfrm>
          <a:prstGeom prst="rect">
            <a:avLst/>
          </a:prstGeom>
        </p:spPr>
        <p:txBody>
          <a:bodyPr vert="horz" wrap="square" lIns="0" tIns="12065" rIns="0" bIns="0" rtlCol="0">
            <a:spAutoFit/>
          </a:bodyPr>
          <a:lstStyle/>
          <a:p>
            <a:pPr marL="12700">
              <a:lnSpc>
                <a:spcPct val="100000"/>
              </a:lnSpc>
              <a:spcBef>
                <a:spcPts val="95"/>
              </a:spcBef>
            </a:pPr>
            <a:r>
              <a:rPr u="sng" dirty="0">
                <a:uFill>
                  <a:solidFill>
                    <a:srgbClr val="383838"/>
                  </a:solidFill>
                </a:uFill>
              </a:rPr>
              <a:t>Special</a:t>
            </a:r>
            <a:r>
              <a:rPr u="sng" spc="-90" dirty="0">
                <a:uFill>
                  <a:solidFill>
                    <a:srgbClr val="383838"/>
                  </a:solidFill>
                </a:uFill>
              </a:rPr>
              <a:t> </a:t>
            </a:r>
            <a:r>
              <a:rPr u="sng" dirty="0">
                <a:uFill>
                  <a:solidFill>
                    <a:srgbClr val="383838"/>
                  </a:solidFill>
                </a:uFill>
              </a:rPr>
              <a:t>burn</a:t>
            </a:r>
            <a:r>
              <a:rPr u="sng" spc="-95" dirty="0">
                <a:uFill>
                  <a:solidFill>
                    <a:srgbClr val="383838"/>
                  </a:solidFill>
                </a:uFill>
              </a:rPr>
              <a:t> </a:t>
            </a:r>
            <a:r>
              <a:rPr u="sng" spc="-10" dirty="0">
                <a:uFill>
                  <a:solidFill>
                    <a:srgbClr val="383838"/>
                  </a:solidFill>
                </a:uFill>
              </a:rPr>
              <a:t>areas</a:t>
            </a:r>
          </a:p>
        </p:txBody>
      </p:sp>
      <p:sp>
        <p:nvSpPr>
          <p:cNvPr id="7" name="object 7"/>
          <p:cNvSpPr txBox="1"/>
          <p:nvPr/>
        </p:nvSpPr>
        <p:spPr>
          <a:xfrm>
            <a:off x="834644" y="1115421"/>
            <a:ext cx="10762615" cy="3949799"/>
          </a:xfrm>
          <a:prstGeom prst="rect">
            <a:avLst/>
          </a:prstGeom>
        </p:spPr>
        <p:txBody>
          <a:bodyPr vert="horz" wrap="square" lIns="0" tIns="259080" rIns="0" bIns="0" rtlCol="0">
            <a:spAutoFit/>
          </a:bodyPr>
          <a:lstStyle/>
          <a:p>
            <a:pPr marL="244475" indent="-241300">
              <a:lnSpc>
                <a:spcPct val="100000"/>
              </a:lnSpc>
              <a:spcBef>
                <a:spcPts val="2040"/>
              </a:spcBef>
              <a:buSzPct val="58928"/>
              <a:buAutoNum type="arabicParenR"/>
              <a:tabLst>
                <a:tab pos="244475" algn="l"/>
              </a:tabLst>
            </a:pPr>
            <a:r>
              <a:rPr sz="2800" b="1" spc="-195" dirty="0">
                <a:solidFill>
                  <a:srgbClr val="383838"/>
                </a:solidFill>
                <a:latin typeface="Tahoma"/>
                <a:cs typeface="Tahoma"/>
              </a:rPr>
              <a:t>face </a:t>
            </a:r>
            <a:r>
              <a:rPr sz="2000" spc="-330" dirty="0">
                <a:solidFill>
                  <a:srgbClr val="383838"/>
                </a:solidFill>
                <a:latin typeface="Tahoma"/>
                <a:cs typeface="Tahoma"/>
              </a:rPr>
              <a:t>:</a:t>
            </a:r>
            <a:endParaRPr sz="2000" dirty="0">
              <a:latin typeface="Tahoma"/>
              <a:cs typeface="Tahoma"/>
            </a:endParaRPr>
          </a:p>
          <a:p>
            <a:pPr marL="436245" lvl="1" indent="-423545">
              <a:lnSpc>
                <a:spcPct val="100000"/>
              </a:lnSpc>
              <a:spcBef>
                <a:spcPts val="1400"/>
              </a:spcBef>
              <a:buSzPct val="70000"/>
              <a:buFont typeface="Times New Roman"/>
              <a:buChar char="●"/>
              <a:tabLst>
                <a:tab pos="436245" algn="l"/>
              </a:tabLst>
            </a:pPr>
            <a:r>
              <a:rPr sz="2000" spc="-50" dirty="0">
                <a:solidFill>
                  <a:srgbClr val="383838"/>
                </a:solidFill>
                <a:latin typeface="Tahoma"/>
                <a:cs typeface="Tahoma"/>
              </a:rPr>
              <a:t>The</a:t>
            </a:r>
            <a:r>
              <a:rPr sz="2000" spc="-140" dirty="0">
                <a:solidFill>
                  <a:srgbClr val="383838"/>
                </a:solidFill>
                <a:latin typeface="Tahoma"/>
                <a:cs typeface="Tahoma"/>
              </a:rPr>
              <a:t> </a:t>
            </a:r>
            <a:r>
              <a:rPr sz="2000" spc="-35" dirty="0">
                <a:solidFill>
                  <a:srgbClr val="383838"/>
                </a:solidFill>
                <a:latin typeface="Tahoma"/>
                <a:cs typeface="Tahoma"/>
              </a:rPr>
              <a:t>central</a:t>
            </a:r>
            <a:r>
              <a:rPr sz="2000" spc="-135" dirty="0">
                <a:solidFill>
                  <a:srgbClr val="383838"/>
                </a:solidFill>
                <a:latin typeface="Tahoma"/>
                <a:cs typeface="Tahoma"/>
              </a:rPr>
              <a:t> </a:t>
            </a:r>
            <a:r>
              <a:rPr sz="2000" dirty="0">
                <a:solidFill>
                  <a:srgbClr val="383838"/>
                </a:solidFill>
                <a:latin typeface="Tahoma"/>
                <a:cs typeface="Tahoma"/>
              </a:rPr>
              <a:t>face</a:t>
            </a:r>
            <a:r>
              <a:rPr sz="2000" spc="-135" dirty="0">
                <a:solidFill>
                  <a:srgbClr val="383838"/>
                </a:solidFill>
                <a:latin typeface="Tahoma"/>
                <a:cs typeface="Tahoma"/>
              </a:rPr>
              <a:t> </a:t>
            </a:r>
            <a:r>
              <a:rPr sz="2000" dirty="0">
                <a:solidFill>
                  <a:srgbClr val="383838"/>
                </a:solidFill>
                <a:latin typeface="Tahoma"/>
                <a:cs typeface="Tahoma"/>
              </a:rPr>
              <a:t>has</a:t>
            </a:r>
            <a:r>
              <a:rPr sz="2000" spc="-160" dirty="0">
                <a:solidFill>
                  <a:srgbClr val="383838"/>
                </a:solidFill>
                <a:latin typeface="Tahoma"/>
                <a:cs typeface="Tahoma"/>
              </a:rPr>
              <a:t> </a:t>
            </a:r>
            <a:r>
              <a:rPr sz="2000" spc="-10" dirty="0">
                <a:solidFill>
                  <a:srgbClr val="383838"/>
                </a:solidFill>
                <a:latin typeface="Tahoma"/>
                <a:cs typeface="Tahoma"/>
              </a:rPr>
              <a:t>deeper</a:t>
            </a:r>
            <a:r>
              <a:rPr sz="2000" spc="-165" dirty="0">
                <a:solidFill>
                  <a:srgbClr val="383838"/>
                </a:solidFill>
                <a:latin typeface="Tahoma"/>
                <a:cs typeface="Tahoma"/>
              </a:rPr>
              <a:t> </a:t>
            </a:r>
            <a:r>
              <a:rPr sz="2000" spc="-25" dirty="0">
                <a:solidFill>
                  <a:srgbClr val="383838"/>
                </a:solidFill>
                <a:latin typeface="Tahoma"/>
                <a:cs typeface="Tahoma"/>
              </a:rPr>
              <a:t>skin</a:t>
            </a:r>
            <a:r>
              <a:rPr sz="2000" spc="-120" dirty="0">
                <a:solidFill>
                  <a:srgbClr val="383838"/>
                </a:solidFill>
                <a:latin typeface="Tahoma"/>
                <a:cs typeface="Tahoma"/>
              </a:rPr>
              <a:t> </a:t>
            </a:r>
            <a:r>
              <a:rPr sz="2000" dirty="0">
                <a:solidFill>
                  <a:srgbClr val="383838"/>
                </a:solidFill>
                <a:latin typeface="Tahoma"/>
                <a:cs typeface="Tahoma"/>
              </a:rPr>
              <a:t>appendages</a:t>
            </a:r>
            <a:r>
              <a:rPr sz="2000" spc="-155" dirty="0">
                <a:solidFill>
                  <a:srgbClr val="383838"/>
                </a:solidFill>
                <a:latin typeface="Tahoma"/>
                <a:cs typeface="Tahoma"/>
              </a:rPr>
              <a:t> </a:t>
            </a:r>
            <a:r>
              <a:rPr sz="2000" dirty="0">
                <a:solidFill>
                  <a:srgbClr val="383838"/>
                </a:solidFill>
                <a:latin typeface="Tahoma"/>
                <a:cs typeface="Tahoma"/>
              </a:rPr>
              <a:t>and</a:t>
            </a:r>
            <a:r>
              <a:rPr sz="2000" spc="-130" dirty="0">
                <a:solidFill>
                  <a:srgbClr val="383838"/>
                </a:solidFill>
                <a:latin typeface="Tahoma"/>
                <a:cs typeface="Tahoma"/>
              </a:rPr>
              <a:t> </a:t>
            </a:r>
            <a:r>
              <a:rPr sz="2000" spc="-40" dirty="0">
                <a:solidFill>
                  <a:srgbClr val="383838"/>
                </a:solidFill>
                <a:latin typeface="Tahoma"/>
                <a:cs typeface="Tahoma"/>
              </a:rPr>
              <a:t>excellent</a:t>
            </a:r>
            <a:r>
              <a:rPr sz="2000" spc="-140" dirty="0">
                <a:solidFill>
                  <a:srgbClr val="383838"/>
                </a:solidFill>
                <a:latin typeface="Tahoma"/>
                <a:cs typeface="Tahoma"/>
              </a:rPr>
              <a:t> </a:t>
            </a:r>
            <a:r>
              <a:rPr sz="2000" spc="-10" dirty="0">
                <a:solidFill>
                  <a:srgbClr val="383838"/>
                </a:solidFill>
                <a:latin typeface="Tahoma"/>
                <a:cs typeface="Tahoma"/>
              </a:rPr>
              <a:t>blood</a:t>
            </a:r>
            <a:r>
              <a:rPr sz="2000" spc="-165" dirty="0">
                <a:solidFill>
                  <a:srgbClr val="383838"/>
                </a:solidFill>
                <a:latin typeface="Tahoma"/>
                <a:cs typeface="Tahoma"/>
              </a:rPr>
              <a:t> </a:t>
            </a:r>
            <a:r>
              <a:rPr sz="2000" spc="-50" dirty="0">
                <a:solidFill>
                  <a:srgbClr val="383838"/>
                </a:solidFill>
                <a:latin typeface="Tahoma"/>
                <a:cs typeface="Tahoma"/>
              </a:rPr>
              <a:t>supply,</a:t>
            </a:r>
            <a:r>
              <a:rPr sz="2000" spc="-130" dirty="0">
                <a:solidFill>
                  <a:srgbClr val="383838"/>
                </a:solidFill>
                <a:latin typeface="Tahoma"/>
                <a:cs typeface="Tahoma"/>
              </a:rPr>
              <a:t> </a:t>
            </a:r>
            <a:r>
              <a:rPr sz="2000" spc="-25" dirty="0">
                <a:solidFill>
                  <a:srgbClr val="383838"/>
                </a:solidFill>
                <a:latin typeface="Tahoma"/>
                <a:cs typeface="Tahoma"/>
              </a:rPr>
              <a:t>resulting</a:t>
            </a:r>
            <a:r>
              <a:rPr sz="2000" spc="-140" dirty="0">
                <a:solidFill>
                  <a:srgbClr val="383838"/>
                </a:solidFill>
                <a:latin typeface="Tahoma"/>
                <a:cs typeface="Tahoma"/>
              </a:rPr>
              <a:t> </a:t>
            </a:r>
            <a:r>
              <a:rPr sz="2000" dirty="0">
                <a:solidFill>
                  <a:srgbClr val="383838"/>
                </a:solidFill>
                <a:latin typeface="Tahoma"/>
                <a:cs typeface="Tahoma"/>
              </a:rPr>
              <a:t>in</a:t>
            </a:r>
            <a:r>
              <a:rPr sz="2000" spc="-155" dirty="0">
                <a:solidFill>
                  <a:srgbClr val="383838"/>
                </a:solidFill>
                <a:latin typeface="Tahoma"/>
                <a:cs typeface="Tahoma"/>
              </a:rPr>
              <a:t> </a:t>
            </a:r>
            <a:r>
              <a:rPr sz="2000" spc="70" dirty="0">
                <a:solidFill>
                  <a:srgbClr val="383838"/>
                </a:solidFill>
                <a:latin typeface="Tahoma"/>
                <a:cs typeface="Tahoma"/>
              </a:rPr>
              <a:t>a</a:t>
            </a:r>
            <a:r>
              <a:rPr sz="2000" spc="-130" dirty="0">
                <a:solidFill>
                  <a:srgbClr val="383838"/>
                </a:solidFill>
                <a:latin typeface="Tahoma"/>
                <a:cs typeface="Tahoma"/>
              </a:rPr>
              <a:t> </a:t>
            </a:r>
            <a:r>
              <a:rPr sz="2000" spc="-10" dirty="0">
                <a:solidFill>
                  <a:srgbClr val="383838"/>
                </a:solidFill>
                <a:latin typeface="Tahoma"/>
                <a:cs typeface="Tahoma"/>
              </a:rPr>
              <a:t>greater</a:t>
            </a:r>
            <a:endParaRPr sz="2000" dirty="0">
              <a:latin typeface="Tahoma"/>
              <a:cs typeface="Tahoma"/>
            </a:endParaRPr>
          </a:p>
          <a:p>
            <a:pPr marL="436245">
              <a:lnSpc>
                <a:spcPct val="100000"/>
              </a:lnSpc>
              <a:spcBef>
                <a:spcPts val="1200"/>
              </a:spcBef>
            </a:pPr>
            <a:r>
              <a:rPr sz="2000" dirty="0">
                <a:solidFill>
                  <a:srgbClr val="383838"/>
                </a:solidFill>
                <a:latin typeface="Tahoma"/>
                <a:cs typeface="Tahoma"/>
              </a:rPr>
              <a:t>healing</a:t>
            </a:r>
            <a:r>
              <a:rPr sz="2000" spc="-170" dirty="0">
                <a:solidFill>
                  <a:srgbClr val="383838"/>
                </a:solidFill>
                <a:latin typeface="Tahoma"/>
                <a:cs typeface="Tahoma"/>
              </a:rPr>
              <a:t> </a:t>
            </a:r>
            <a:r>
              <a:rPr sz="2000" spc="-10" dirty="0">
                <a:solidFill>
                  <a:srgbClr val="383838"/>
                </a:solidFill>
                <a:latin typeface="Tahoma"/>
                <a:cs typeface="Tahoma"/>
              </a:rPr>
              <a:t>capacity.</a:t>
            </a:r>
            <a:endParaRPr sz="2000" dirty="0">
              <a:latin typeface="Tahoma"/>
              <a:cs typeface="Tahoma"/>
            </a:endParaRPr>
          </a:p>
          <a:p>
            <a:pPr marL="436245" marR="5080" lvl="1" indent="-424180">
              <a:lnSpc>
                <a:spcPct val="150000"/>
              </a:lnSpc>
              <a:buSzPct val="70000"/>
              <a:buFont typeface="Times New Roman"/>
              <a:buChar char="●"/>
              <a:tabLst>
                <a:tab pos="436245" algn="l"/>
              </a:tabLst>
            </a:pPr>
            <a:r>
              <a:rPr sz="2000" spc="-40" dirty="0">
                <a:solidFill>
                  <a:srgbClr val="383838"/>
                </a:solidFill>
                <a:latin typeface="Tahoma"/>
                <a:cs typeface="Tahoma"/>
              </a:rPr>
              <a:t>grafting,</a:t>
            </a:r>
            <a:r>
              <a:rPr sz="2000" spc="-165" dirty="0">
                <a:solidFill>
                  <a:srgbClr val="383838"/>
                </a:solidFill>
                <a:latin typeface="Tahoma"/>
                <a:cs typeface="Tahoma"/>
              </a:rPr>
              <a:t> </a:t>
            </a:r>
            <a:r>
              <a:rPr sz="2000" spc="-25" dirty="0">
                <a:solidFill>
                  <a:srgbClr val="383838"/>
                </a:solidFill>
                <a:latin typeface="Tahoma"/>
                <a:cs typeface="Tahoma"/>
              </a:rPr>
              <a:t>use </a:t>
            </a:r>
            <a:r>
              <a:rPr sz="2000" spc="-35" dirty="0">
                <a:solidFill>
                  <a:srgbClr val="383838"/>
                </a:solidFill>
                <a:latin typeface="Tahoma"/>
                <a:cs typeface="Tahoma"/>
              </a:rPr>
              <a:t>unmeshed</a:t>
            </a:r>
            <a:r>
              <a:rPr sz="2000" spc="-170" dirty="0">
                <a:solidFill>
                  <a:srgbClr val="383838"/>
                </a:solidFill>
                <a:latin typeface="Tahoma"/>
                <a:cs typeface="Tahoma"/>
              </a:rPr>
              <a:t> </a:t>
            </a:r>
            <a:r>
              <a:rPr sz="2000" spc="-30" dirty="0">
                <a:solidFill>
                  <a:srgbClr val="383838"/>
                </a:solidFill>
                <a:latin typeface="Tahoma"/>
                <a:cs typeface="Tahoma"/>
              </a:rPr>
              <a:t>sheet</a:t>
            </a:r>
            <a:r>
              <a:rPr sz="2000" spc="-165" dirty="0">
                <a:solidFill>
                  <a:srgbClr val="383838"/>
                </a:solidFill>
                <a:latin typeface="Tahoma"/>
                <a:cs typeface="Tahoma"/>
              </a:rPr>
              <a:t> </a:t>
            </a:r>
            <a:r>
              <a:rPr sz="2000" spc="-10" dirty="0">
                <a:solidFill>
                  <a:srgbClr val="383838"/>
                </a:solidFill>
                <a:latin typeface="Tahoma"/>
                <a:cs typeface="Tahoma"/>
              </a:rPr>
              <a:t>grafts.</a:t>
            </a:r>
            <a:endParaRPr sz="2000" dirty="0">
              <a:latin typeface="Tahoma"/>
              <a:cs typeface="Tahoma"/>
            </a:endParaRPr>
          </a:p>
          <a:p>
            <a:pPr marL="436245" lvl="1" indent="-423545">
              <a:lnSpc>
                <a:spcPct val="100000"/>
              </a:lnSpc>
              <a:spcBef>
                <a:spcPts val="1205"/>
              </a:spcBef>
              <a:buSzPct val="70000"/>
              <a:buFont typeface="Times New Roman"/>
              <a:buChar char="●"/>
              <a:tabLst>
                <a:tab pos="436245" algn="l"/>
              </a:tabLst>
            </a:pPr>
            <a:r>
              <a:rPr sz="2000" spc="-40" dirty="0">
                <a:solidFill>
                  <a:srgbClr val="383838"/>
                </a:solidFill>
                <a:latin typeface="Tahoma"/>
                <a:cs typeface="Tahoma"/>
              </a:rPr>
              <a:t>Thicker</a:t>
            </a:r>
            <a:r>
              <a:rPr sz="2000" spc="-180" dirty="0">
                <a:solidFill>
                  <a:srgbClr val="383838"/>
                </a:solidFill>
                <a:latin typeface="Tahoma"/>
                <a:cs typeface="Tahoma"/>
              </a:rPr>
              <a:t> </a:t>
            </a:r>
            <a:r>
              <a:rPr sz="2000" spc="-30" dirty="0">
                <a:solidFill>
                  <a:srgbClr val="383838"/>
                </a:solidFill>
                <a:latin typeface="Tahoma"/>
                <a:cs typeface="Tahoma"/>
              </a:rPr>
              <a:t>grafts</a:t>
            </a:r>
            <a:r>
              <a:rPr sz="2000" spc="-155" dirty="0">
                <a:solidFill>
                  <a:srgbClr val="383838"/>
                </a:solidFill>
                <a:latin typeface="Tahoma"/>
                <a:cs typeface="Tahoma"/>
              </a:rPr>
              <a:t> </a:t>
            </a:r>
            <a:r>
              <a:rPr sz="2000" dirty="0">
                <a:solidFill>
                  <a:srgbClr val="383838"/>
                </a:solidFill>
                <a:latin typeface="Tahoma"/>
                <a:cs typeface="Tahoma"/>
              </a:rPr>
              <a:t>are</a:t>
            </a:r>
            <a:r>
              <a:rPr sz="2000" spc="-145" dirty="0">
                <a:solidFill>
                  <a:srgbClr val="383838"/>
                </a:solidFill>
                <a:latin typeface="Tahoma"/>
                <a:cs typeface="Tahoma"/>
              </a:rPr>
              <a:t> </a:t>
            </a:r>
            <a:r>
              <a:rPr sz="2000" spc="-25" dirty="0">
                <a:solidFill>
                  <a:srgbClr val="383838"/>
                </a:solidFill>
                <a:latin typeface="Tahoma"/>
                <a:cs typeface="Tahoma"/>
              </a:rPr>
              <a:t>preferable</a:t>
            </a:r>
            <a:r>
              <a:rPr sz="2000" spc="-175" dirty="0">
                <a:solidFill>
                  <a:srgbClr val="383838"/>
                </a:solidFill>
                <a:latin typeface="Tahoma"/>
                <a:cs typeface="Tahoma"/>
              </a:rPr>
              <a:t> </a:t>
            </a:r>
            <a:r>
              <a:rPr sz="2000" spc="-40" dirty="0">
                <a:solidFill>
                  <a:srgbClr val="383838"/>
                </a:solidFill>
                <a:latin typeface="Tahoma"/>
                <a:cs typeface="Tahoma"/>
              </a:rPr>
              <a:t>on</a:t>
            </a:r>
            <a:r>
              <a:rPr sz="2000" spc="-130" dirty="0">
                <a:solidFill>
                  <a:srgbClr val="383838"/>
                </a:solidFill>
                <a:latin typeface="Tahoma"/>
                <a:cs typeface="Tahoma"/>
              </a:rPr>
              <a:t> </a:t>
            </a:r>
            <a:r>
              <a:rPr sz="2000" spc="-65" dirty="0">
                <a:solidFill>
                  <a:srgbClr val="383838"/>
                </a:solidFill>
                <a:latin typeface="Tahoma"/>
                <a:cs typeface="Tahoma"/>
              </a:rPr>
              <a:t>the</a:t>
            </a:r>
            <a:r>
              <a:rPr sz="2000" spc="-150" dirty="0">
                <a:solidFill>
                  <a:srgbClr val="383838"/>
                </a:solidFill>
                <a:latin typeface="Tahoma"/>
                <a:cs typeface="Tahoma"/>
              </a:rPr>
              <a:t> </a:t>
            </a:r>
            <a:r>
              <a:rPr sz="2000" spc="-10" dirty="0">
                <a:solidFill>
                  <a:srgbClr val="383838"/>
                </a:solidFill>
                <a:latin typeface="Tahoma"/>
                <a:cs typeface="Tahoma"/>
              </a:rPr>
              <a:t>face.</a:t>
            </a:r>
            <a:endParaRPr sz="2000" dirty="0">
              <a:latin typeface="Tahoma"/>
              <a:cs typeface="Tahoma"/>
            </a:endParaRPr>
          </a:p>
          <a:p>
            <a:pPr marL="436245" lvl="1" indent="-423545">
              <a:lnSpc>
                <a:spcPct val="100000"/>
              </a:lnSpc>
              <a:spcBef>
                <a:spcPts val="1200"/>
              </a:spcBef>
              <a:buSzPct val="70000"/>
              <a:buFont typeface="Times New Roman"/>
              <a:buChar char="●"/>
              <a:tabLst>
                <a:tab pos="436245" algn="l"/>
              </a:tabLst>
            </a:pPr>
            <a:r>
              <a:rPr sz="2000" spc="-80" dirty="0">
                <a:solidFill>
                  <a:srgbClr val="383838"/>
                </a:solidFill>
                <a:latin typeface="Tahoma"/>
                <a:cs typeface="Tahoma"/>
              </a:rPr>
              <a:t>Full</a:t>
            </a:r>
            <a:r>
              <a:rPr sz="2000" spc="-165" dirty="0">
                <a:solidFill>
                  <a:srgbClr val="383838"/>
                </a:solidFill>
                <a:latin typeface="Tahoma"/>
                <a:cs typeface="Tahoma"/>
              </a:rPr>
              <a:t> </a:t>
            </a:r>
            <a:r>
              <a:rPr sz="2000" spc="-25" dirty="0">
                <a:solidFill>
                  <a:srgbClr val="383838"/>
                </a:solidFill>
                <a:latin typeface="Tahoma"/>
                <a:cs typeface="Tahoma"/>
              </a:rPr>
              <a:t>thickness</a:t>
            </a:r>
            <a:r>
              <a:rPr sz="2000" spc="-185" dirty="0">
                <a:solidFill>
                  <a:srgbClr val="383838"/>
                </a:solidFill>
                <a:latin typeface="Tahoma"/>
                <a:cs typeface="Tahoma"/>
              </a:rPr>
              <a:t> </a:t>
            </a:r>
            <a:r>
              <a:rPr sz="2000" spc="-40" dirty="0">
                <a:solidFill>
                  <a:srgbClr val="383838"/>
                </a:solidFill>
                <a:latin typeface="Tahoma"/>
                <a:cs typeface="Tahoma"/>
              </a:rPr>
              <a:t>graft</a:t>
            </a:r>
            <a:r>
              <a:rPr sz="2000" spc="-165" dirty="0">
                <a:solidFill>
                  <a:srgbClr val="383838"/>
                </a:solidFill>
                <a:latin typeface="Tahoma"/>
                <a:cs typeface="Tahoma"/>
              </a:rPr>
              <a:t> </a:t>
            </a:r>
            <a:r>
              <a:rPr sz="2000" spc="50" dirty="0">
                <a:solidFill>
                  <a:srgbClr val="383838"/>
                </a:solidFill>
                <a:latin typeface="Tahoma"/>
                <a:cs typeface="Tahoma"/>
              </a:rPr>
              <a:t>is</a:t>
            </a:r>
            <a:r>
              <a:rPr sz="2000" spc="-145" dirty="0">
                <a:solidFill>
                  <a:srgbClr val="383838"/>
                </a:solidFill>
                <a:latin typeface="Tahoma"/>
                <a:cs typeface="Tahoma"/>
              </a:rPr>
              <a:t> </a:t>
            </a:r>
            <a:r>
              <a:rPr sz="2000" spc="-65" dirty="0">
                <a:solidFill>
                  <a:srgbClr val="383838"/>
                </a:solidFill>
                <a:latin typeface="Tahoma"/>
                <a:cs typeface="Tahoma"/>
              </a:rPr>
              <a:t>the</a:t>
            </a:r>
            <a:r>
              <a:rPr sz="2000" spc="-160" dirty="0">
                <a:solidFill>
                  <a:srgbClr val="383838"/>
                </a:solidFill>
                <a:latin typeface="Tahoma"/>
                <a:cs typeface="Tahoma"/>
              </a:rPr>
              <a:t> </a:t>
            </a:r>
            <a:r>
              <a:rPr sz="2000" spc="-10" dirty="0">
                <a:solidFill>
                  <a:srgbClr val="383838"/>
                </a:solidFill>
                <a:latin typeface="Tahoma"/>
                <a:cs typeface="Tahoma"/>
              </a:rPr>
              <a:t>choice.</a:t>
            </a:r>
            <a:endParaRPr sz="2000" dirty="0">
              <a:latin typeface="Tahoma"/>
              <a:cs typeface="Tahoma"/>
            </a:endParaRPr>
          </a:p>
          <a:p>
            <a:pPr marL="436245" lvl="1" indent="-423545">
              <a:lnSpc>
                <a:spcPct val="100000"/>
              </a:lnSpc>
              <a:spcBef>
                <a:spcPts val="1200"/>
              </a:spcBef>
              <a:buSzPct val="70000"/>
              <a:buFont typeface="Times New Roman"/>
              <a:buChar char="●"/>
              <a:tabLst>
                <a:tab pos="436245" algn="l"/>
              </a:tabLst>
            </a:pPr>
            <a:r>
              <a:rPr sz="2000" dirty="0">
                <a:solidFill>
                  <a:srgbClr val="383838"/>
                </a:solidFill>
                <a:latin typeface="Tahoma"/>
                <a:cs typeface="Tahoma"/>
              </a:rPr>
              <a:t>Facial</a:t>
            </a:r>
            <a:r>
              <a:rPr sz="2000" spc="-175" dirty="0">
                <a:solidFill>
                  <a:srgbClr val="383838"/>
                </a:solidFill>
                <a:latin typeface="Tahoma"/>
                <a:cs typeface="Tahoma"/>
              </a:rPr>
              <a:t> </a:t>
            </a:r>
            <a:r>
              <a:rPr sz="2000" spc="-20" dirty="0">
                <a:solidFill>
                  <a:srgbClr val="383838"/>
                </a:solidFill>
                <a:latin typeface="Tahoma"/>
                <a:cs typeface="Tahoma"/>
              </a:rPr>
              <a:t>grafting</a:t>
            </a:r>
            <a:r>
              <a:rPr sz="2000" spc="-170" dirty="0">
                <a:solidFill>
                  <a:srgbClr val="383838"/>
                </a:solidFill>
                <a:latin typeface="Tahoma"/>
                <a:cs typeface="Tahoma"/>
              </a:rPr>
              <a:t> </a:t>
            </a:r>
            <a:r>
              <a:rPr sz="2000" spc="-30" dirty="0">
                <a:solidFill>
                  <a:srgbClr val="383838"/>
                </a:solidFill>
                <a:latin typeface="Tahoma"/>
                <a:cs typeface="Tahoma"/>
              </a:rPr>
              <a:t>should</a:t>
            </a:r>
            <a:r>
              <a:rPr sz="2000" spc="-155" dirty="0">
                <a:solidFill>
                  <a:srgbClr val="383838"/>
                </a:solidFill>
                <a:latin typeface="Tahoma"/>
                <a:cs typeface="Tahoma"/>
              </a:rPr>
              <a:t> </a:t>
            </a:r>
            <a:r>
              <a:rPr sz="2000" dirty="0">
                <a:solidFill>
                  <a:srgbClr val="383838"/>
                </a:solidFill>
                <a:latin typeface="Tahoma"/>
                <a:cs typeface="Tahoma"/>
              </a:rPr>
              <a:t>be</a:t>
            </a:r>
            <a:r>
              <a:rPr sz="2000" spc="-155" dirty="0">
                <a:solidFill>
                  <a:srgbClr val="383838"/>
                </a:solidFill>
                <a:latin typeface="Tahoma"/>
                <a:cs typeface="Tahoma"/>
              </a:rPr>
              <a:t> </a:t>
            </a:r>
            <a:r>
              <a:rPr sz="2000" spc="-40" dirty="0">
                <a:solidFill>
                  <a:srgbClr val="383838"/>
                </a:solidFill>
                <a:latin typeface="Tahoma"/>
                <a:cs typeface="Tahoma"/>
              </a:rPr>
              <a:t>performed</a:t>
            </a:r>
            <a:r>
              <a:rPr sz="2000" spc="-185" dirty="0">
                <a:solidFill>
                  <a:srgbClr val="383838"/>
                </a:solidFill>
                <a:latin typeface="Tahoma"/>
                <a:cs typeface="Tahoma"/>
              </a:rPr>
              <a:t> </a:t>
            </a:r>
            <a:r>
              <a:rPr sz="2000" dirty="0">
                <a:solidFill>
                  <a:srgbClr val="383838"/>
                </a:solidFill>
                <a:latin typeface="Tahoma"/>
                <a:cs typeface="Tahoma"/>
              </a:rPr>
              <a:t>less</a:t>
            </a:r>
            <a:r>
              <a:rPr sz="2000" spc="-150" dirty="0">
                <a:solidFill>
                  <a:srgbClr val="383838"/>
                </a:solidFill>
                <a:latin typeface="Tahoma"/>
                <a:cs typeface="Tahoma"/>
              </a:rPr>
              <a:t> </a:t>
            </a:r>
            <a:r>
              <a:rPr sz="2000" spc="-45" dirty="0">
                <a:solidFill>
                  <a:srgbClr val="383838"/>
                </a:solidFill>
                <a:latin typeface="Tahoma"/>
                <a:cs typeface="Tahoma"/>
              </a:rPr>
              <a:t>than</a:t>
            </a:r>
            <a:r>
              <a:rPr sz="2000" spc="-195" dirty="0">
                <a:solidFill>
                  <a:srgbClr val="383838"/>
                </a:solidFill>
                <a:latin typeface="Tahoma"/>
                <a:cs typeface="Tahoma"/>
              </a:rPr>
              <a:t> </a:t>
            </a:r>
            <a:r>
              <a:rPr sz="2000" spc="-105" dirty="0">
                <a:solidFill>
                  <a:srgbClr val="383838"/>
                </a:solidFill>
                <a:latin typeface="Tahoma"/>
                <a:cs typeface="Tahoma"/>
              </a:rPr>
              <a:t>2</a:t>
            </a:r>
            <a:r>
              <a:rPr sz="2000" spc="-135" dirty="0">
                <a:solidFill>
                  <a:srgbClr val="383838"/>
                </a:solidFill>
                <a:latin typeface="Tahoma"/>
                <a:cs typeface="Tahoma"/>
              </a:rPr>
              <a:t> </a:t>
            </a:r>
            <a:r>
              <a:rPr sz="2000" spc="-40" dirty="0">
                <a:solidFill>
                  <a:srgbClr val="383838"/>
                </a:solidFill>
                <a:latin typeface="Tahoma"/>
                <a:cs typeface="Tahoma"/>
              </a:rPr>
              <a:t>weeks</a:t>
            </a:r>
            <a:r>
              <a:rPr sz="2000" spc="-165" dirty="0">
                <a:solidFill>
                  <a:srgbClr val="383838"/>
                </a:solidFill>
                <a:latin typeface="Tahoma"/>
                <a:cs typeface="Tahoma"/>
              </a:rPr>
              <a:t> </a:t>
            </a:r>
            <a:r>
              <a:rPr sz="2000" spc="-85" dirty="0">
                <a:solidFill>
                  <a:srgbClr val="383838"/>
                </a:solidFill>
                <a:latin typeface="Tahoma"/>
                <a:cs typeface="Tahoma"/>
              </a:rPr>
              <a:t>from</a:t>
            </a:r>
            <a:r>
              <a:rPr sz="2000" spc="-155" dirty="0">
                <a:solidFill>
                  <a:srgbClr val="383838"/>
                </a:solidFill>
                <a:latin typeface="Tahoma"/>
                <a:cs typeface="Tahoma"/>
              </a:rPr>
              <a:t> </a:t>
            </a:r>
            <a:r>
              <a:rPr sz="2000" spc="-65" dirty="0">
                <a:solidFill>
                  <a:srgbClr val="383838"/>
                </a:solidFill>
                <a:latin typeface="Tahoma"/>
                <a:cs typeface="Tahoma"/>
              </a:rPr>
              <a:t>the</a:t>
            </a:r>
            <a:r>
              <a:rPr sz="2000" spc="-160" dirty="0">
                <a:solidFill>
                  <a:srgbClr val="383838"/>
                </a:solidFill>
                <a:latin typeface="Tahoma"/>
                <a:cs typeface="Tahoma"/>
              </a:rPr>
              <a:t> </a:t>
            </a:r>
            <a:r>
              <a:rPr sz="2000" spc="-55" dirty="0">
                <a:solidFill>
                  <a:srgbClr val="383838"/>
                </a:solidFill>
                <a:latin typeface="Tahoma"/>
                <a:cs typeface="Tahoma"/>
              </a:rPr>
              <a:t>time</a:t>
            </a:r>
            <a:r>
              <a:rPr sz="2000" spc="-155" dirty="0">
                <a:solidFill>
                  <a:srgbClr val="383838"/>
                </a:solidFill>
                <a:latin typeface="Tahoma"/>
                <a:cs typeface="Tahoma"/>
              </a:rPr>
              <a:t> </a:t>
            </a:r>
            <a:r>
              <a:rPr sz="2000" spc="-70" dirty="0">
                <a:solidFill>
                  <a:srgbClr val="383838"/>
                </a:solidFill>
                <a:latin typeface="Tahoma"/>
                <a:cs typeface="Tahoma"/>
              </a:rPr>
              <a:t>of</a:t>
            </a:r>
            <a:r>
              <a:rPr sz="2000" spc="-145" dirty="0">
                <a:solidFill>
                  <a:srgbClr val="383838"/>
                </a:solidFill>
                <a:latin typeface="Tahoma"/>
                <a:cs typeface="Tahoma"/>
              </a:rPr>
              <a:t> </a:t>
            </a:r>
            <a:r>
              <a:rPr sz="2000" spc="-65" dirty="0">
                <a:solidFill>
                  <a:srgbClr val="383838"/>
                </a:solidFill>
                <a:latin typeface="Tahoma"/>
                <a:cs typeface="Tahoma"/>
              </a:rPr>
              <a:t>injury</a:t>
            </a:r>
            <a:r>
              <a:rPr sz="2000" spc="-155" dirty="0">
                <a:solidFill>
                  <a:srgbClr val="383838"/>
                </a:solidFill>
                <a:latin typeface="Tahoma"/>
                <a:cs typeface="Tahoma"/>
              </a:rPr>
              <a:t> </a:t>
            </a:r>
            <a:r>
              <a:rPr sz="2000" spc="-85" dirty="0">
                <a:solidFill>
                  <a:srgbClr val="383838"/>
                </a:solidFill>
                <a:latin typeface="Tahoma"/>
                <a:cs typeface="Tahoma"/>
              </a:rPr>
              <a:t>to</a:t>
            </a:r>
            <a:r>
              <a:rPr sz="2000" spc="-155" dirty="0">
                <a:solidFill>
                  <a:srgbClr val="383838"/>
                </a:solidFill>
                <a:latin typeface="Tahoma"/>
                <a:cs typeface="Tahoma"/>
              </a:rPr>
              <a:t> </a:t>
            </a:r>
            <a:r>
              <a:rPr sz="2000" spc="-10" dirty="0">
                <a:solidFill>
                  <a:srgbClr val="383838"/>
                </a:solidFill>
                <a:latin typeface="Tahoma"/>
                <a:cs typeface="Tahoma"/>
              </a:rPr>
              <a:t>decrease</a:t>
            </a:r>
            <a:endParaRPr sz="2000" dirty="0">
              <a:latin typeface="Tahoma"/>
              <a:cs typeface="Tahoma"/>
            </a:endParaRPr>
          </a:p>
          <a:p>
            <a:pPr marL="436245">
              <a:lnSpc>
                <a:spcPct val="100000"/>
              </a:lnSpc>
              <a:spcBef>
                <a:spcPts val="1200"/>
              </a:spcBef>
            </a:pPr>
            <a:r>
              <a:rPr sz="2000" spc="-10" dirty="0">
                <a:solidFill>
                  <a:srgbClr val="383838"/>
                </a:solidFill>
                <a:latin typeface="Tahoma"/>
                <a:cs typeface="Tahoma"/>
              </a:rPr>
              <a:t>scarring.</a:t>
            </a:r>
            <a:endParaRPr sz="2000" dirty="0">
              <a:latin typeface="Tahoma"/>
              <a:cs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483474"/>
            <a:ext cx="1417955" cy="1374775"/>
          </a:xfrm>
          <a:custGeom>
            <a:avLst/>
            <a:gdLst/>
            <a:ahLst/>
            <a:cxnLst/>
            <a:rect l="l" t="t" r="r" b="b"/>
            <a:pathLst>
              <a:path w="1417955" h="1374775">
                <a:moveTo>
                  <a:pt x="0" y="0"/>
                </a:moveTo>
                <a:lnTo>
                  <a:pt x="0" y="1374525"/>
                </a:lnTo>
                <a:lnTo>
                  <a:pt x="1417821" y="1374525"/>
                </a:lnTo>
                <a:lnTo>
                  <a:pt x="0" y="0"/>
                </a:lnTo>
                <a:close/>
              </a:path>
            </a:pathLst>
          </a:custGeom>
          <a:solidFill>
            <a:srgbClr val="929292"/>
          </a:solidFill>
        </p:spPr>
        <p:txBody>
          <a:bodyPr wrap="square" lIns="0" tIns="0" rIns="0" bIns="0" rtlCol="0"/>
          <a:lstStyle/>
          <a:p>
            <a:endParaRPr/>
          </a:p>
        </p:txBody>
      </p:sp>
      <p:grpSp>
        <p:nvGrpSpPr>
          <p:cNvPr id="3" name="object 3"/>
          <p:cNvGrpSpPr/>
          <p:nvPr/>
        </p:nvGrpSpPr>
        <p:grpSpPr>
          <a:xfrm>
            <a:off x="9806221" y="-9525"/>
            <a:ext cx="2386330" cy="1858645"/>
            <a:chOff x="9806221" y="-9525"/>
            <a:chExt cx="2386330" cy="1858645"/>
          </a:xfrm>
        </p:grpSpPr>
        <p:sp>
          <p:nvSpPr>
            <p:cNvPr id="4" name="object 4"/>
            <p:cNvSpPr/>
            <p:nvPr/>
          </p:nvSpPr>
          <p:spPr>
            <a:xfrm>
              <a:off x="10284820" y="0"/>
              <a:ext cx="1907539" cy="1849120"/>
            </a:xfrm>
            <a:custGeom>
              <a:avLst/>
              <a:gdLst/>
              <a:ahLst/>
              <a:cxnLst/>
              <a:rect l="l" t="t" r="r" b="b"/>
              <a:pathLst>
                <a:path w="1907540" h="1849120">
                  <a:moveTo>
                    <a:pt x="1907179" y="0"/>
                  </a:moveTo>
                  <a:lnTo>
                    <a:pt x="0" y="0"/>
                  </a:lnTo>
                  <a:lnTo>
                    <a:pt x="1907179" y="1848940"/>
                  </a:lnTo>
                  <a:lnTo>
                    <a:pt x="1907179" y="0"/>
                  </a:lnTo>
                  <a:close/>
                </a:path>
              </a:pathLst>
            </a:custGeom>
            <a:solidFill>
              <a:srgbClr val="929292"/>
            </a:solidFill>
          </p:spPr>
          <p:txBody>
            <a:bodyPr wrap="square" lIns="0" tIns="0" rIns="0" bIns="0" rtlCol="0"/>
            <a:lstStyle/>
            <a:p>
              <a:endParaRPr/>
            </a:p>
          </p:txBody>
        </p:sp>
        <p:sp>
          <p:nvSpPr>
            <p:cNvPr id="5" name="object 5"/>
            <p:cNvSpPr/>
            <p:nvPr/>
          </p:nvSpPr>
          <p:spPr>
            <a:xfrm>
              <a:off x="9815746" y="0"/>
              <a:ext cx="2068830" cy="970280"/>
            </a:xfrm>
            <a:custGeom>
              <a:avLst/>
              <a:gdLst/>
              <a:ahLst/>
              <a:cxnLst/>
              <a:rect l="l" t="t" r="r" b="b"/>
              <a:pathLst>
                <a:path w="2068829" h="970280">
                  <a:moveTo>
                    <a:pt x="2068742" y="0"/>
                  </a:moveTo>
                  <a:lnTo>
                    <a:pt x="1034371" y="970026"/>
                  </a:lnTo>
                  <a:lnTo>
                    <a:pt x="0" y="0"/>
                  </a:lnTo>
                </a:path>
              </a:pathLst>
            </a:custGeom>
            <a:ln w="19050">
              <a:solidFill>
                <a:srgbClr val="383838"/>
              </a:solidFill>
            </a:ln>
          </p:spPr>
          <p:txBody>
            <a:bodyPr wrap="square" lIns="0" tIns="0" rIns="0" bIns="0" rtlCol="0"/>
            <a:lstStyle/>
            <a:p>
              <a:endParaRPr/>
            </a:p>
          </p:txBody>
        </p:sp>
      </p:grpSp>
      <p:sp>
        <p:nvSpPr>
          <p:cNvPr id="6" name="object 6"/>
          <p:cNvSpPr txBox="1">
            <a:spLocks noGrp="1"/>
          </p:cNvSpPr>
          <p:nvPr>
            <p:ph type="title"/>
          </p:nvPr>
        </p:nvSpPr>
        <p:spPr>
          <a:xfrm>
            <a:off x="625855" y="386283"/>
            <a:ext cx="1259840" cy="514350"/>
          </a:xfrm>
          <a:prstGeom prst="rect">
            <a:avLst/>
          </a:prstGeom>
        </p:spPr>
        <p:txBody>
          <a:bodyPr vert="horz" wrap="square" lIns="0" tIns="13335" rIns="0" bIns="0" rtlCol="0">
            <a:spAutoFit/>
          </a:bodyPr>
          <a:lstStyle/>
          <a:p>
            <a:pPr marL="12700">
              <a:lnSpc>
                <a:spcPct val="100000"/>
              </a:lnSpc>
              <a:spcBef>
                <a:spcPts val="105"/>
              </a:spcBef>
            </a:pPr>
            <a:r>
              <a:rPr sz="3200" dirty="0">
                <a:latin typeface="Arial"/>
                <a:cs typeface="Arial"/>
              </a:rPr>
              <a:t>2)eye</a:t>
            </a:r>
            <a:r>
              <a:rPr sz="3200" spc="-60" dirty="0">
                <a:latin typeface="Arial"/>
                <a:cs typeface="Arial"/>
              </a:rPr>
              <a:t> </a:t>
            </a:r>
            <a:r>
              <a:rPr sz="2400" b="0" spc="-50" dirty="0">
                <a:latin typeface="Arial MT"/>
                <a:cs typeface="Arial MT"/>
              </a:rPr>
              <a:t>:</a:t>
            </a:r>
            <a:endParaRPr sz="2400">
              <a:latin typeface="Arial MT"/>
              <a:cs typeface="Arial MT"/>
            </a:endParaRPr>
          </a:p>
        </p:txBody>
      </p:sp>
      <p:sp>
        <p:nvSpPr>
          <p:cNvPr id="7" name="object 7"/>
          <p:cNvSpPr txBox="1"/>
          <p:nvPr/>
        </p:nvSpPr>
        <p:spPr>
          <a:xfrm>
            <a:off x="625855" y="900429"/>
            <a:ext cx="10012680" cy="3866515"/>
          </a:xfrm>
          <a:prstGeom prst="rect">
            <a:avLst/>
          </a:prstGeom>
        </p:spPr>
        <p:txBody>
          <a:bodyPr vert="horz" wrap="square" lIns="0" tIns="195580" rIns="0" bIns="0" rtlCol="0">
            <a:spAutoFit/>
          </a:bodyPr>
          <a:lstStyle/>
          <a:p>
            <a:pPr marL="354965" indent="-342265">
              <a:lnSpc>
                <a:spcPct val="100000"/>
              </a:lnSpc>
              <a:spcBef>
                <a:spcPts val="1540"/>
              </a:spcBef>
              <a:buChar char="•"/>
              <a:tabLst>
                <a:tab pos="354965" algn="l"/>
              </a:tabLst>
            </a:pPr>
            <a:r>
              <a:rPr sz="2400" dirty="0">
                <a:solidFill>
                  <a:srgbClr val="383838"/>
                </a:solidFill>
                <a:latin typeface="Arial MT"/>
                <a:cs typeface="Arial MT"/>
              </a:rPr>
              <a:t>Lid</a:t>
            </a:r>
            <a:r>
              <a:rPr sz="2400" spc="-45" dirty="0">
                <a:solidFill>
                  <a:srgbClr val="383838"/>
                </a:solidFill>
                <a:latin typeface="Arial MT"/>
                <a:cs typeface="Arial MT"/>
              </a:rPr>
              <a:t> </a:t>
            </a:r>
            <a:r>
              <a:rPr sz="2400" dirty="0">
                <a:solidFill>
                  <a:srgbClr val="383838"/>
                </a:solidFill>
                <a:latin typeface="Arial MT"/>
                <a:cs typeface="Arial MT"/>
              </a:rPr>
              <a:t>edema</a:t>
            </a:r>
            <a:r>
              <a:rPr sz="2400" spc="-35" dirty="0">
                <a:solidFill>
                  <a:srgbClr val="383838"/>
                </a:solidFill>
                <a:latin typeface="Arial MT"/>
                <a:cs typeface="Arial MT"/>
              </a:rPr>
              <a:t> </a:t>
            </a:r>
            <a:r>
              <a:rPr sz="2400" dirty="0">
                <a:solidFill>
                  <a:srgbClr val="383838"/>
                </a:solidFill>
                <a:latin typeface="Arial MT"/>
                <a:cs typeface="Arial MT"/>
              </a:rPr>
              <a:t>usually</a:t>
            </a:r>
            <a:r>
              <a:rPr sz="2400" spc="-30" dirty="0">
                <a:solidFill>
                  <a:srgbClr val="383838"/>
                </a:solidFill>
                <a:latin typeface="Arial MT"/>
                <a:cs typeface="Arial MT"/>
              </a:rPr>
              <a:t> </a:t>
            </a:r>
            <a:r>
              <a:rPr sz="2400" dirty="0">
                <a:solidFill>
                  <a:srgbClr val="383838"/>
                </a:solidFill>
                <a:latin typeface="Arial MT"/>
                <a:cs typeface="Arial MT"/>
              </a:rPr>
              <a:t>protects</a:t>
            </a:r>
            <a:r>
              <a:rPr sz="2400" spc="-65" dirty="0">
                <a:solidFill>
                  <a:srgbClr val="383838"/>
                </a:solidFill>
                <a:latin typeface="Arial MT"/>
                <a:cs typeface="Arial MT"/>
              </a:rPr>
              <a:t> </a:t>
            </a:r>
            <a:r>
              <a:rPr sz="2400" dirty="0">
                <a:solidFill>
                  <a:srgbClr val="383838"/>
                </a:solidFill>
                <a:latin typeface="Arial MT"/>
                <a:cs typeface="Arial MT"/>
              </a:rPr>
              <a:t>the</a:t>
            </a:r>
            <a:r>
              <a:rPr sz="2400" spc="-50" dirty="0">
                <a:solidFill>
                  <a:srgbClr val="383838"/>
                </a:solidFill>
                <a:latin typeface="Arial MT"/>
                <a:cs typeface="Arial MT"/>
              </a:rPr>
              <a:t> </a:t>
            </a:r>
            <a:r>
              <a:rPr sz="2400" dirty="0">
                <a:solidFill>
                  <a:srgbClr val="383838"/>
                </a:solidFill>
                <a:latin typeface="Arial MT"/>
                <a:cs typeface="Arial MT"/>
              </a:rPr>
              <a:t>eyes</a:t>
            </a:r>
            <a:r>
              <a:rPr sz="2400" spc="-50" dirty="0">
                <a:solidFill>
                  <a:srgbClr val="383838"/>
                </a:solidFill>
                <a:latin typeface="Arial MT"/>
                <a:cs typeface="Arial MT"/>
              </a:rPr>
              <a:t> </a:t>
            </a:r>
            <a:r>
              <a:rPr sz="2400" dirty="0">
                <a:solidFill>
                  <a:srgbClr val="383838"/>
                </a:solidFill>
                <a:latin typeface="Arial MT"/>
                <a:cs typeface="Arial MT"/>
              </a:rPr>
              <a:t>in</a:t>
            </a:r>
            <a:r>
              <a:rPr sz="2400" spc="-50" dirty="0">
                <a:solidFill>
                  <a:srgbClr val="383838"/>
                </a:solidFill>
                <a:latin typeface="Arial MT"/>
                <a:cs typeface="Arial MT"/>
              </a:rPr>
              <a:t> </a:t>
            </a:r>
            <a:r>
              <a:rPr sz="2400" dirty="0">
                <a:solidFill>
                  <a:srgbClr val="383838"/>
                </a:solidFill>
                <a:latin typeface="Arial MT"/>
                <a:cs typeface="Arial MT"/>
              </a:rPr>
              <a:t>the</a:t>
            </a:r>
            <a:r>
              <a:rPr sz="2400" spc="-50" dirty="0">
                <a:solidFill>
                  <a:srgbClr val="383838"/>
                </a:solidFill>
                <a:latin typeface="Arial MT"/>
                <a:cs typeface="Arial MT"/>
              </a:rPr>
              <a:t> </a:t>
            </a:r>
            <a:r>
              <a:rPr sz="2400" dirty="0">
                <a:solidFill>
                  <a:srgbClr val="383838"/>
                </a:solidFill>
                <a:latin typeface="Arial MT"/>
                <a:cs typeface="Arial MT"/>
              </a:rPr>
              <a:t>early</a:t>
            </a:r>
            <a:r>
              <a:rPr sz="2400" spc="-50" dirty="0">
                <a:solidFill>
                  <a:srgbClr val="383838"/>
                </a:solidFill>
                <a:latin typeface="Arial MT"/>
                <a:cs typeface="Arial MT"/>
              </a:rPr>
              <a:t> </a:t>
            </a:r>
            <a:r>
              <a:rPr sz="2400" spc="-10" dirty="0">
                <a:solidFill>
                  <a:srgbClr val="383838"/>
                </a:solidFill>
                <a:latin typeface="Arial MT"/>
                <a:cs typeface="Arial MT"/>
              </a:rPr>
              <a:t>stages.</a:t>
            </a:r>
            <a:endParaRPr sz="2400">
              <a:latin typeface="Arial MT"/>
              <a:cs typeface="Arial MT"/>
            </a:endParaRPr>
          </a:p>
          <a:p>
            <a:pPr marL="355600" marR="5080" indent="-342900">
              <a:lnSpc>
                <a:spcPct val="150000"/>
              </a:lnSpc>
              <a:buChar char="•"/>
              <a:tabLst>
                <a:tab pos="355600" algn="l"/>
              </a:tabLst>
            </a:pPr>
            <a:r>
              <a:rPr sz="2400" dirty="0">
                <a:solidFill>
                  <a:srgbClr val="383838"/>
                </a:solidFill>
                <a:latin typeface="Arial MT"/>
                <a:cs typeface="Arial MT"/>
              </a:rPr>
              <a:t>Patients</a:t>
            </a:r>
            <a:r>
              <a:rPr sz="2400" spc="-70" dirty="0">
                <a:solidFill>
                  <a:srgbClr val="383838"/>
                </a:solidFill>
                <a:latin typeface="Arial MT"/>
                <a:cs typeface="Arial MT"/>
              </a:rPr>
              <a:t> </a:t>
            </a:r>
            <a:r>
              <a:rPr sz="2400" dirty="0">
                <a:solidFill>
                  <a:srgbClr val="383838"/>
                </a:solidFill>
                <a:latin typeface="Arial MT"/>
                <a:cs typeface="Arial MT"/>
              </a:rPr>
              <a:t>are</a:t>
            </a:r>
            <a:r>
              <a:rPr sz="2400" spc="-65" dirty="0">
                <a:solidFill>
                  <a:srgbClr val="383838"/>
                </a:solidFill>
                <a:latin typeface="Arial MT"/>
                <a:cs typeface="Arial MT"/>
              </a:rPr>
              <a:t> </a:t>
            </a:r>
            <a:r>
              <a:rPr sz="2400" dirty="0">
                <a:solidFill>
                  <a:srgbClr val="383838"/>
                </a:solidFill>
                <a:latin typeface="Arial MT"/>
                <a:cs typeface="Arial MT"/>
              </a:rPr>
              <a:t>at</a:t>
            </a:r>
            <a:r>
              <a:rPr sz="2400" spc="-70" dirty="0">
                <a:solidFill>
                  <a:srgbClr val="383838"/>
                </a:solidFill>
                <a:latin typeface="Arial MT"/>
                <a:cs typeface="Arial MT"/>
              </a:rPr>
              <a:t> </a:t>
            </a:r>
            <a:r>
              <a:rPr sz="2400" dirty="0">
                <a:solidFill>
                  <a:srgbClr val="383838"/>
                </a:solidFill>
                <a:latin typeface="Arial MT"/>
                <a:cs typeface="Arial MT"/>
              </a:rPr>
              <a:t>risk</a:t>
            </a:r>
            <a:r>
              <a:rPr sz="2400" spc="-75" dirty="0">
                <a:solidFill>
                  <a:srgbClr val="383838"/>
                </a:solidFill>
                <a:latin typeface="Arial MT"/>
                <a:cs typeface="Arial MT"/>
              </a:rPr>
              <a:t> </a:t>
            </a:r>
            <a:r>
              <a:rPr sz="2400" dirty="0">
                <a:solidFill>
                  <a:srgbClr val="383838"/>
                </a:solidFill>
                <a:latin typeface="Arial MT"/>
                <a:cs typeface="Arial MT"/>
              </a:rPr>
              <a:t>of</a:t>
            </a:r>
            <a:r>
              <a:rPr sz="2400" spc="-70" dirty="0">
                <a:solidFill>
                  <a:srgbClr val="383838"/>
                </a:solidFill>
                <a:latin typeface="Arial MT"/>
                <a:cs typeface="Arial MT"/>
              </a:rPr>
              <a:t> </a:t>
            </a:r>
            <a:r>
              <a:rPr sz="2400" dirty="0">
                <a:solidFill>
                  <a:srgbClr val="383838"/>
                </a:solidFill>
                <a:latin typeface="Arial MT"/>
                <a:cs typeface="Arial MT"/>
              </a:rPr>
              <a:t>corneal</a:t>
            </a:r>
            <a:r>
              <a:rPr sz="2400" spc="-55" dirty="0">
                <a:solidFill>
                  <a:srgbClr val="383838"/>
                </a:solidFill>
                <a:latin typeface="Arial MT"/>
                <a:cs typeface="Arial MT"/>
              </a:rPr>
              <a:t> </a:t>
            </a:r>
            <a:r>
              <a:rPr sz="2400" dirty="0">
                <a:solidFill>
                  <a:srgbClr val="383838"/>
                </a:solidFill>
                <a:latin typeface="Arial MT"/>
                <a:cs typeface="Arial MT"/>
              </a:rPr>
              <a:t>exposure</a:t>
            </a:r>
            <a:r>
              <a:rPr sz="2400" spc="-45" dirty="0">
                <a:solidFill>
                  <a:srgbClr val="383838"/>
                </a:solidFill>
                <a:latin typeface="Arial MT"/>
                <a:cs typeface="Arial MT"/>
              </a:rPr>
              <a:t> </a:t>
            </a:r>
            <a:r>
              <a:rPr sz="2400" dirty="0">
                <a:solidFill>
                  <a:srgbClr val="383838"/>
                </a:solidFill>
                <a:latin typeface="Arial MT"/>
                <a:cs typeface="Arial MT"/>
              </a:rPr>
              <a:t>and</a:t>
            </a:r>
            <a:r>
              <a:rPr sz="2400" spc="-60" dirty="0">
                <a:solidFill>
                  <a:srgbClr val="383838"/>
                </a:solidFill>
                <a:latin typeface="Arial MT"/>
                <a:cs typeface="Arial MT"/>
              </a:rPr>
              <a:t> </a:t>
            </a:r>
            <a:r>
              <a:rPr sz="2400" dirty="0">
                <a:solidFill>
                  <a:srgbClr val="383838"/>
                </a:solidFill>
                <a:latin typeface="Arial MT"/>
                <a:cs typeface="Arial MT"/>
              </a:rPr>
              <a:t>corneal</a:t>
            </a:r>
            <a:r>
              <a:rPr sz="2400" spc="-70" dirty="0">
                <a:solidFill>
                  <a:srgbClr val="383838"/>
                </a:solidFill>
                <a:latin typeface="Arial MT"/>
                <a:cs typeface="Arial MT"/>
              </a:rPr>
              <a:t> </a:t>
            </a:r>
            <a:r>
              <a:rPr sz="2400" dirty="0">
                <a:solidFill>
                  <a:srgbClr val="383838"/>
                </a:solidFill>
                <a:latin typeface="Arial MT"/>
                <a:cs typeface="Arial MT"/>
              </a:rPr>
              <a:t>abrasion</a:t>
            </a:r>
            <a:r>
              <a:rPr sz="2400" spc="-50" dirty="0">
                <a:solidFill>
                  <a:srgbClr val="383838"/>
                </a:solidFill>
                <a:latin typeface="Arial MT"/>
                <a:cs typeface="Arial MT"/>
              </a:rPr>
              <a:t> </a:t>
            </a:r>
            <a:r>
              <a:rPr sz="2400" dirty="0">
                <a:solidFill>
                  <a:srgbClr val="383838"/>
                </a:solidFill>
                <a:latin typeface="Arial MT"/>
                <a:cs typeface="Arial MT"/>
              </a:rPr>
              <a:t>as</a:t>
            </a:r>
            <a:r>
              <a:rPr sz="2400" spc="-65" dirty="0">
                <a:solidFill>
                  <a:srgbClr val="383838"/>
                </a:solidFill>
                <a:latin typeface="Arial MT"/>
                <a:cs typeface="Arial MT"/>
              </a:rPr>
              <a:t> </a:t>
            </a:r>
            <a:r>
              <a:rPr sz="2400" spc="-10" dirty="0">
                <a:solidFill>
                  <a:srgbClr val="383838"/>
                </a:solidFill>
                <a:latin typeface="Arial MT"/>
                <a:cs typeface="Arial MT"/>
              </a:rPr>
              <a:t>edema subsides.</a:t>
            </a:r>
            <a:endParaRPr sz="2400">
              <a:latin typeface="Arial MT"/>
              <a:cs typeface="Arial MT"/>
            </a:endParaRPr>
          </a:p>
          <a:p>
            <a:pPr marL="354965" indent="-342265">
              <a:lnSpc>
                <a:spcPct val="100000"/>
              </a:lnSpc>
              <a:spcBef>
                <a:spcPts val="1440"/>
              </a:spcBef>
              <a:buChar char="•"/>
              <a:tabLst>
                <a:tab pos="354965" algn="l"/>
              </a:tabLst>
            </a:pPr>
            <a:r>
              <a:rPr sz="2400" dirty="0">
                <a:solidFill>
                  <a:srgbClr val="383838"/>
                </a:solidFill>
                <a:latin typeface="Arial MT"/>
                <a:cs typeface="Arial MT"/>
              </a:rPr>
              <a:t>Fluorescent</a:t>
            </a:r>
            <a:r>
              <a:rPr sz="2400" spc="-75" dirty="0">
                <a:solidFill>
                  <a:srgbClr val="383838"/>
                </a:solidFill>
                <a:latin typeface="Arial MT"/>
                <a:cs typeface="Arial MT"/>
              </a:rPr>
              <a:t> </a:t>
            </a:r>
            <a:r>
              <a:rPr sz="2400" dirty="0">
                <a:solidFill>
                  <a:srgbClr val="383838"/>
                </a:solidFill>
                <a:latin typeface="Arial MT"/>
                <a:cs typeface="Arial MT"/>
              </a:rPr>
              <a:t>staining</a:t>
            </a:r>
            <a:r>
              <a:rPr sz="2400" spc="-65" dirty="0">
                <a:solidFill>
                  <a:srgbClr val="383838"/>
                </a:solidFill>
                <a:latin typeface="Arial MT"/>
                <a:cs typeface="Arial MT"/>
              </a:rPr>
              <a:t> </a:t>
            </a:r>
            <a:r>
              <a:rPr sz="2400" dirty="0">
                <a:solidFill>
                  <a:srgbClr val="383838"/>
                </a:solidFill>
                <a:latin typeface="Arial MT"/>
                <a:cs typeface="Arial MT"/>
              </a:rPr>
              <a:t>often</a:t>
            </a:r>
            <a:r>
              <a:rPr sz="2400" spc="-95" dirty="0">
                <a:solidFill>
                  <a:srgbClr val="383838"/>
                </a:solidFill>
                <a:latin typeface="Arial MT"/>
                <a:cs typeface="Arial MT"/>
              </a:rPr>
              <a:t> </a:t>
            </a:r>
            <a:r>
              <a:rPr sz="2400" dirty="0">
                <a:solidFill>
                  <a:srgbClr val="383838"/>
                </a:solidFill>
                <a:latin typeface="Arial MT"/>
                <a:cs typeface="Arial MT"/>
              </a:rPr>
              <a:t>indicated</a:t>
            </a:r>
            <a:r>
              <a:rPr sz="2400" spc="-60" dirty="0">
                <a:solidFill>
                  <a:srgbClr val="383838"/>
                </a:solidFill>
                <a:latin typeface="Arial MT"/>
                <a:cs typeface="Arial MT"/>
              </a:rPr>
              <a:t> </a:t>
            </a:r>
            <a:r>
              <a:rPr sz="2400" dirty="0">
                <a:solidFill>
                  <a:srgbClr val="383838"/>
                </a:solidFill>
                <a:latin typeface="Arial MT"/>
                <a:cs typeface="Arial MT"/>
              </a:rPr>
              <a:t>to</a:t>
            </a:r>
            <a:r>
              <a:rPr sz="2400" spc="-85" dirty="0">
                <a:solidFill>
                  <a:srgbClr val="383838"/>
                </a:solidFill>
                <a:latin typeface="Arial MT"/>
                <a:cs typeface="Arial MT"/>
              </a:rPr>
              <a:t> </a:t>
            </a:r>
            <a:r>
              <a:rPr sz="2400" dirty="0">
                <a:solidFill>
                  <a:srgbClr val="383838"/>
                </a:solidFill>
                <a:latin typeface="Arial MT"/>
                <a:cs typeface="Arial MT"/>
              </a:rPr>
              <a:t>assess</a:t>
            </a:r>
            <a:r>
              <a:rPr sz="2400" spc="-80" dirty="0">
                <a:solidFill>
                  <a:srgbClr val="383838"/>
                </a:solidFill>
                <a:latin typeface="Arial MT"/>
                <a:cs typeface="Arial MT"/>
              </a:rPr>
              <a:t> </a:t>
            </a:r>
            <a:r>
              <a:rPr sz="2400" dirty="0">
                <a:solidFill>
                  <a:srgbClr val="383838"/>
                </a:solidFill>
                <a:latin typeface="Arial MT"/>
                <a:cs typeface="Arial MT"/>
              </a:rPr>
              <a:t>for</a:t>
            </a:r>
            <a:r>
              <a:rPr sz="2400" spc="-80" dirty="0">
                <a:solidFill>
                  <a:srgbClr val="383838"/>
                </a:solidFill>
                <a:latin typeface="Arial MT"/>
                <a:cs typeface="Arial MT"/>
              </a:rPr>
              <a:t> </a:t>
            </a:r>
            <a:r>
              <a:rPr sz="2400" dirty="0">
                <a:solidFill>
                  <a:srgbClr val="383838"/>
                </a:solidFill>
                <a:latin typeface="Arial MT"/>
                <a:cs typeface="Arial MT"/>
              </a:rPr>
              <a:t>corneal</a:t>
            </a:r>
            <a:r>
              <a:rPr sz="2400" spc="-80" dirty="0">
                <a:solidFill>
                  <a:srgbClr val="383838"/>
                </a:solidFill>
                <a:latin typeface="Arial MT"/>
                <a:cs typeface="Arial MT"/>
              </a:rPr>
              <a:t> </a:t>
            </a:r>
            <a:r>
              <a:rPr sz="2400" spc="-10" dirty="0">
                <a:solidFill>
                  <a:srgbClr val="383838"/>
                </a:solidFill>
                <a:latin typeface="Arial MT"/>
                <a:cs typeface="Arial MT"/>
              </a:rPr>
              <a:t>abrasions.</a:t>
            </a:r>
            <a:endParaRPr sz="2400">
              <a:latin typeface="Arial MT"/>
              <a:cs typeface="Arial MT"/>
            </a:endParaRPr>
          </a:p>
          <a:p>
            <a:pPr marL="354965" indent="-342265">
              <a:lnSpc>
                <a:spcPct val="100000"/>
              </a:lnSpc>
              <a:spcBef>
                <a:spcPts val="1440"/>
              </a:spcBef>
              <a:buChar char="•"/>
              <a:tabLst>
                <a:tab pos="354965" algn="l"/>
              </a:tabLst>
            </a:pPr>
            <a:r>
              <a:rPr sz="2400" dirty="0">
                <a:solidFill>
                  <a:srgbClr val="383838"/>
                </a:solidFill>
                <a:latin typeface="Arial MT"/>
                <a:cs typeface="Arial MT"/>
              </a:rPr>
              <a:t>Electrical</a:t>
            </a:r>
            <a:r>
              <a:rPr sz="2400" spc="-55" dirty="0">
                <a:solidFill>
                  <a:srgbClr val="383838"/>
                </a:solidFill>
                <a:latin typeface="Arial MT"/>
                <a:cs typeface="Arial MT"/>
              </a:rPr>
              <a:t> </a:t>
            </a:r>
            <a:r>
              <a:rPr sz="2400" dirty="0">
                <a:solidFill>
                  <a:srgbClr val="383838"/>
                </a:solidFill>
                <a:latin typeface="Arial MT"/>
                <a:cs typeface="Arial MT"/>
              </a:rPr>
              <a:t>burn</a:t>
            </a:r>
            <a:r>
              <a:rPr sz="2400" spc="-75" dirty="0">
                <a:solidFill>
                  <a:srgbClr val="383838"/>
                </a:solidFill>
                <a:latin typeface="Arial MT"/>
                <a:cs typeface="Arial MT"/>
              </a:rPr>
              <a:t> </a:t>
            </a:r>
            <a:r>
              <a:rPr sz="2400" dirty="0">
                <a:solidFill>
                  <a:srgbClr val="383838"/>
                </a:solidFill>
                <a:latin typeface="Arial MT"/>
                <a:cs typeface="Arial MT"/>
              </a:rPr>
              <a:t>could</a:t>
            </a:r>
            <a:r>
              <a:rPr sz="2400" spc="-75" dirty="0">
                <a:solidFill>
                  <a:srgbClr val="383838"/>
                </a:solidFill>
                <a:latin typeface="Arial MT"/>
                <a:cs typeface="Arial MT"/>
              </a:rPr>
              <a:t> </a:t>
            </a:r>
            <a:r>
              <a:rPr sz="2400" dirty="0">
                <a:solidFill>
                  <a:srgbClr val="383838"/>
                </a:solidFill>
                <a:latin typeface="Arial MT"/>
                <a:cs typeface="Arial MT"/>
              </a:rPr>
              <a:t>make</a:t>
            </a:r>
            <a:r>
              <a:rPr sz="2400" spc="-70" dirty="0">
                <a:solidFill>
                  <a:srgbClr val="383838"/>
                </a:solidFill>
                <a:latin typeface="Arial MT"/>
                <a:cs typeface="Arial MT"/>
              </a:rPr>
              <a:t> </a:t>
            </a:r>
            <a:r>
              <a:rPr sz="2400" dirty="0">
                <a:solidFill>
                  <a:srgbClr val="383838"/>
                </a:solidFill>
                <a:latin typeface="Arial MT"/>
                <a:cs typeface="Arial MT"/>
              </a:rPr>
              <a:t>glaucoma</a:t>
            </a:r>
            <a:r>
              <a:rPr sz="2400" spc="-35" dirty="0">
                <a:solidFill>
                  <a:srgbClr val="383838"/>
                </a:solidFill>
                <a:latin typeface="Arial MT"/>
                <a:cs typeface="Arial MT"/>
              </a:rPr>
              <a:t> </a:t>
            </a:r>
            <a:r>
              <a:rPr sz="2400" dirty="0">
                <a:solidFill>
                  <a:srgbClr val="383838"/>
                </a:solidFill>
                <a:latin typeface="Arial MT"/>
                <a:cs typeface="Arial MT"/>
              </a:rPr>
              <a:t>so</a:t>
            </a:r>
            <a:r>
              <a:rPr sz="2400" spc="-70" dirty="0">
                <a:solidFill>
                  <a:srgbClr val="383838"/>
                </a:solidFill>
                <a:latin typeface="Arial MT"/>
                <a:cs typeface="Arial MT"/>
              </a:rPr>
              <a:t> </a:t>
            </a:r>
            <a:r>
              <a:rPr sz="2400" dirty="0">
                <a:solidFill>
                  <a:srgbClr val="383838"/>
                </a:solidFill>
                <a:latin typeface="Arial MT"/>
                <a:cs typeface="Arial MT"/>
              </a:rPr>
              <a:t>consultation</a:t>
            </a:r>
            <a:r>
              <a:rPr sz="2400" spc="-55" dirty="0">
                <a:solidFill>
                  <a:srgbClr val="383838"/>
                </a:solidFill>
                <a:latin typeface="Arial MT"/>
                <a:cs typeface="Arial MT"/>
              </a:rPr>
              <a:t> </a:t>
            </a:r>
            <a:r>
              <a:rPr sz="2400" dirty="0">
                <a:solidFill>
                  <a:srgbClr val="383838"/>
                </a:solidFill>
                <a:latin typeface="Arial MT"/>
                <a:cs typeface="Arial MT"/>
              </a:rPr>
              <a:t>is</a:t>
            </a:r>
            <a:r>
              <a:rPr sz="2400" spc="-75" dirty="0">
                <a:solidFill>
                  <a:srgbClr val="383838"/>
                </a:solidFill>
                <a:latin typeface="Arial MT"/>
                <a:cs typeface="Arial MT"/>
              </a:rPr>
              <a:t> </a:t>
            </a:r>
            <a:r>
              <a:rPr sz="2400" dirty="0">
                <a:solidFill>
                  <a:srgbClr val="383838"/>
                </a:solidFill>
                <a:latin typeface="Arial MT"/>
                <a:cs typeface="Arial MT"/>
              </a:rPr>
              <a:t>a</a:t>
            </a:r>
            <a:r>
              <a:rPr sz="2400" spc="-80" dirty="0">
                <a:solidFill>
                  <a:srgbClr val="383838"/>
                </a:solidFill>
                <a:latin typeface="Arial MT"/>
                <a:cs typeface="Arial MT"/>
              </a:rPr>
              <a:t> </a:t>
            </a:r>
            <a:r>
              <a:rPr sz="2400" spc="-10" dirty="0">
                <a:solidFill>
                  <a:srgbClr val="383838"/>
                </a:solidFill>
                <a:latin typeface="Arial MT"/>
                <a:cs typeface="Arial MT"/>
              </a:rPr>
              <a:t>must.</a:t>
            </a:r>
            <a:endParaRPr sz="2400">
              <a:latin typeface="Arial MT"/>
              <a:cs typeface="Arial MT"/>
            </a:endParaRPr>
          </a:p>
          <a:p>
            <a:pPr marL="354965" indent="-342265">
              <a:lnSpc>
                <a:spcPct val="100000"/>
              </a:lnSpc>
              <a:spcBef>
                <a:spcPts val="1440"/>
              </a:spcBef>
              <a:buChar char="•"/>
              <a:tabLst>
                <a:tab pos="354965" algn="l"/>
              </a:tabLst>
            </a:pPr>
            <a:r>
              <a:rPr sz="2400" dirty="0">
                <a:solidFill>
                  <a:srgbClr val="383838"/>
                </a:solidFill>
                <a:latin typeface="Arial MT"/>
                <a:cs typeface="Arial MT"/>
              </a:rPr>
              <a:t>Goals:</a:t>
            </a:r>
            <a:r>
              <a:rPr sz="2400" spc="-45" dirty="0">
                <a:solidFill>
                  <a:srgbClr val="383838"/>
                </a:solidFill>
                <a:latin typeface="Arial MT"/>
                <a:cs typeface="Arial MT"/>
              </a:rPr>
              <a:t> </a:t>
            </a:r>
            <a:r>
              <a:rPr sz="2400" dirty="0">
                <a:solidFill>
                  <a:srgbClr val="383838"/>
                </a:solidFill>
                <a:latin typeface="Arial MT"/>
                <a:cs typeface="Arial MT"/>
              </a:rPr>
              <a:t>Restore</a:t>
            </a:r>
            <a:r>
              <a:rPr sz="2400" spc="-30" dirty="0">
                <a:solidFill>
                  <a:srgbClr val="383838"/>
                </a:solidFill>
                <a:latin typeface="Arial MT"/>
                <a:cs typeface="Arial MT"/>
              </a:rPr>
              <a:t> </a:t>
            </a:r>
            <a:r>
              <a:rPr sz="2400" dirty="0">
                <a:solidFill>
                  <a:srgbClr val="383838"/>
                </a:solidFill>
                <a:latin typeface="Arial MT"/>
                <a:cs typeface="Arial MT"/>
              </a:rPr>
              <a:t>the</a:t>
            </a:r>
            <a:r>
              <a:rPr sz="2400" spc="-55" dirty="0">
                <a:solidFill>
                  <a:srgbClr val="383838"/>
                </a:solidFill>
                <a:latin typeface="Arial MT"/>
                <a:cs typeface="Arial MT"/>
              </a:rPr>
              <a:t> </a:t>
            </a:r>
            <a:r>
              <a:rPr sz="2400" dirty="0">
                <a:solidFill>
                  <a:srgbClr val="383838"/>
                </a:solidFill>
                <a:latin typeface="Arial MT"/>
                <a:cs typeface="Arial MT"/>
              </a:rPr>
              <a:t>lid</a:t>
            </a:r>
            <a:r>
              <a:rPr sz="2400" spc="-35" dirty="0">
                <a:solidFill>
                  <a:srgbClr val="383838"/>
                </a:solidFill>
                <a:latin typeface="Arial MT"/>
                <a:cs typeface="Arial MT"/>
              </a:rPr>
              <a:t> </a:t>
            </a:r>
            <a:r>
              <a:rPr sz="2400" dirty="0">
                <a:solidFill>
                  <a:srgbClr val="383838"/>
                </a:solidFill>
                <a:latin typeface="Arial MT"/>
                <a:cs typeface="Arial MT"/>
              </a:rPr>
              <a:t>to</a:t>
            </a:r>
            <a:r>
              <a:rPr sz="2400" spc="-50" dirty="0">
                <a:solidFill>
                  <a:srgbClr val="383838"/>
                </a:solidFill>
                <a:latin typeface="Arial MT"/>
                <a:cs typeface="Arial MT"/>
              </a:rPr>
              <a:t> </a:t>
            </a:r>
            <a:r>
              <a:rPr sz="2400" dirty="0">
                <a:solidFill>
                  <a:srgbClr val="383838"/>
                </a:solidFill>
                <a:latin typeface="Arial MT"/>
                <a:cs typeface="Arial MT"/>
              </a:rPr>
              <a:t>the</a:t>
            </a:r>
            <a:r>
              <a:rPr sz="2400" spc="-55" dirty="0">
                <a:solidFill>
                  <a:srgbClr val="383838"/>
                </a:solidFill>
                <a:latin typeface="Arial MT"/>
                <a:cs typeface="Arial MT"/>
              </a:rPr>
              <a:t> </a:t>
            </a:r>
            <a:r>
              <a:rPr sz="2400" dirty="0">
                <a:solidFill>
                  <a:srgbClr val="383838"/>
                </a:solidFill>
                <a:latin typeface="Arial MT"/>
                <a:cs typeface="Arial MT"/>
              </a:rPr>
              <a:t>proper</a:t>
            </a:r>
            <a:r>
              <a:rPr sz="2400" spc="-25" dirty="0">
                <a:solidFill>
                  <a:srgbClr val="383838"/>
                </a:solidFill>
                <a:latin typeface="Arial MT"/>
                <a:cs typeface="Arial MT"/>
              </a:rPr>
              <a:t> </a:t>
            </a:r>
            <a:r>
              <a:rPr sz="2400" dirty="0">
                <a:solidFill>
                  <a:srgbClr val="383838"/>
                </a:solidFill>
                <a:latin typeface="Arial MT"/>
                <a:cs typeface="Arial MT"/>
              </a:rPr>
              <a:t>functional</a:t>
            </a:r>
            <a:r>
              <a:rPr sz="2400" spc="-40" dirty="0">
                <a:solidFill>
                  <a:srgbClr val="383838"/>
                </a:solidFill>
                <a:latin typeface="Arial MT"/>
                <a:cs typeface="Arial MT"/>
              </a:rPr>
              <a:t> </a:t>
            </a:r>
            <a:r>
              <a:rPr sz="2400" spc="-10" dirty="0">
                <a:solidFill>
                  <a:srgbClr val="383838"/>
                </a:solidFill>
                <a:latin typeface="Arial MT"/>
                <a:cs typeface="Arial MT"/>
              </a:rPr>
              <a:t>position.</a:t>
            </a:r>
            <a:endParaRPr sz="2400">
              <a:latin typeface="Arial MT"/>
              <a:cs typeface="Arial MT"/>
            </a:endParaRPr>
          </a:p>
          <a:p>
            <a:pPr marL="354965" indent="-342265">
              <a:lnSpc>
                <a:spcPct val="100000"/>
              </a:lnSpc>
              <a:spcBef>
                <a:spcPts val="1445"/>
              </a:spcBef>
              <a:buChar char="•"/>
              <a:tabLst>
                <a:tab pos="354965" algn="l"/>
              </a:tabLst>
            </a:pPr>
            <a:r>
              <a:rPr sz="2400" dirty="0">
                <a:solidFill>
                  <a:srgbClr val="383838"/>
                </a:solidFill>
                <a:latin typeface="Arial MT"/>
                <a:cs typeface="Arial MT"/>
              </a:rPr>
              <a:t>Covering</a:t>
            </a:r>
            <a:r>
              <a:rPr sz="2400" spc="-55" dirty="0">
                <a:solidFill>
                  <a:srgbClr val="383838"/>
                </a:solidFill>
                <a:latin typeface="Arial MT"/>
                <a:cs typeface="Arial MT"/>
              </a:rPr>
              <a:t> </a:t>
            </a:r>
            <a:r>
              <a:rPr sz="2400" dirty="0">
                <a:solidFill>
                  <a:srgbClr val="383838"/>
                </a:solidFill>
                <a:latin typeface="Arial MT"/>
                <a:cs typeface="Arial MT"/>
              </a:rPr>
              <a:t>the</a:t>
            </a:r>
            <a:r>
              <a:rPr sz="2400" spc="-65" dirty="0">
                <a:solidFill>
                  <a:srgbClr val="383838"/>
                </a:solidFill>
                <a:latin typeface="Arial MT"/>
                <a:cs typeface="Arial MT"/>
              </a:rPr>
              <a:t> </a:t>
            </a:r>
            <a:r>
              <a:rPr sz="2400" dirty="0">
                <a:solidFill>
                  <a:srgbClr val="383838"/>
                </a:solidFill>
                <a:latin typeface="Arial MT"/>
                <a:cs typeface="Arial MT"/>
              </a:rPr>
              <a:t>inferior</a:t>
            </a:r>
            <a:r>
              <a:rPr sz="2400" spc="-55" dirty="0">
                <a:solidFill>
                  <a:srgbClr val="383838"/>
                </a:solidFill>
                <a:latin typeface="Arial MT"/>
                <a:cs typeface="Arial MT"/>
              </a:rPr>
              <a:t> </a:t>
            </a:r>
            <a:r>
              <a:rPr sz="2400" dirty="0">
                <a:solidFill>
                  <a:srgbClr val="383838"/>
                </a:solidFill>
                <a:latin typeface="Arial MT"/>
                <a:cs typeface="Arial MT"/>
              </a:rPr>
              <a:t>margin</a:t>
            </a:r>
            <a:r>
              <a:rPr sz="2400" spc="-60" dirty="0">
                <a:solidFill>
                  <a:srgbClr val="383838"/>
                </a:solidFill>
                <a:latin typeface="Arial MT"/>
                <a:cs typeface="Arial MT"/>
              </a:rPr>
              <a:t> </a:t>
            </a:r>
            <a:r>
              <a:rPr sz="2400" dirty="0">
                <a:solidFill>
                  <a:srgbClr val="383838"/>
                </a:solidFill>
                <a:latin typeface="Arial MT"/>
                <a:cs typeface="Arial MT"/>
              </a:rPr>
              <a:t>of</a:t>
            </a:r>
            <a:r>
              <a:rPr sz="2400" spc="-60" dirty="0">
                <a:solidFill>
                  <a:srgbClr val="383838"/>
                </a:solidFill>
                <a:latin typeface="Arial MT"/>
                <a:cs typeface="Arial MT"/>
              </a:rPr>
              <a:t> </a:t>
            </a:r>
            <a:r>
              <a:rPr sz="2400" dirty="0">
                <a:solidFill>
                  <a:srgbClr val="383838"/>
                </a:solidFill>
                <a:latin typeface="Arial MT"/>
                <a:cs typeface="Arial MT"/>
              </a:rPr>
              <a:t>the</a:t>
            </a:r>
            <a:r>
              <a:rPr sz="2400" spc="-80" dirty="0">
                <a:solidFill>
                  <a:srgbClr val="383838"/>
                </a:solidFill>
                <a:latin typeface="Arial MT"/>
                <a:cs typeface="Arial MT"/>
              </a:rPr>
              <a:t> </a:t>
            </a:r>
            <a:r>
              <a:rPr sz="2400" spc="-10" dirty="0">
                <a:solidFill>
                  <a:srgbClr val="383838"/>
                </a:solidFill>
                <a:latin typeface="Arial MT"/>
                <a:cs typeface="Arial MT"/>
              </a:rPr>
              <a:t>corneoscleral</a:t>
            </a:r>
            <a:r>
              <a:rPr sz="2400" spc="-35" dirty="0">
                <a:solidFill>
                  <a:srgbClr val="383838"/>
                </a:solidFill>
                <a:latin typeface="Arial MT"/>
                <a:cs typeface="Arial MT"/>
              </a:rPr>
              <a:t> </a:t>
            </a:r>
            <a:r>
              <a:rPr sz="2400" dirty="0">
                <a:solidFill>
                  <a:srgbClr val="383838"/>
                </a:solidFill>
                <a:latin typeface="Arial MT"/>
                <a:cs typeface="Arial MT"/>
              </a:rPr>
              <a:t>limbus</a:t>
            </a:r>
            <a:r>
              <a:rPr sz="2400" spc="-45" dirty="0">
                <a:solidFill>
                  <a:srgbClr val="383838"/>
                </a:solidFill>
                <a:latin typeface="Arial MT"/>
                <a:cs typeface="Arial MT"/>
              </a:rPr>
              <a:t> </a:t>
            </a:r>
            <a:r>
              <a:rPr sz="2400" dirty="0">
                <a:solidFill>
                  <a:srgbClr val="383838"/>
                </a:solidFill>
                <a:latin typeface="Arial MT"/>
                <a:cs typeface="Arial MT"/>
              </a:rPr>
              <a:t>in</a:t>
            </a:r>
            <a:r>
              <a:rPr sz="2400" spc="-70" dirty="0">
                <a:solidFill>
                  <a:srgbClr val="383838"/>
                </a:solidFill>
                <a:latin typeface="Arial MT"/>
                <a:cs typeface="Arial MT"/>
              </a:rPr>
              <a:t> </a:t>
            </a:r>
            <a:r>
              <a:rPr sz="2400" dirty="0">
                <a:solidFill>
                  <a:srgbClr val="383838"/>
                </a:solidFill>
                <a:latin typeface="Arial MT"/>
                <a:cs typeface="Arial MT"/>
              </a:rPr>
              <a:t>neutral</a:t>
            </a:r>
            <a:r>
              <a:rPr sz="2400" spc="-60" dirty="0">
                <a:solidFill>
                  <a:srgbClr val="383838"/>
                </a:solidFill>
                <a:latin typeface="Arial MT"/>
                <a:cs typeface="Arial MT"/>
              </a:rPr>
              <a:t> </a:t>
            </a:r>
            <a:r>
              <a:rPr sz="2400" spc="-20" dirty="0">
                <a:solidFill>
                  <a:srgbClr val="383838"/>
                </a:solidFill>
                <a:latin typeface="Arial MT"/>
                <a:cs typeface="Arial MT"/>
              </a:rPr>
              <a:t>gaze</a:t>
            </a:r>
            <a:endParaRPr sz="2400">
              <a:latin typeface="Arial MT"/>
              <a:cs typeface="Arial MT"/>
            </a:endParaRPr>
          </a:p>
        </p:txBody>
      </p:sp>
      <p:sp>
        <p:nvSpPr>
          <p:cNvPr id="8" name="object 8"/>
          <p:cNvSpPr txBox="1"/>
          <p:nvPr/>
        </p:nvSpPr>
        <p:spPr>
          <a:xfrm>
            <a:off x="3811523" y="5015484"/>
            <a:ext cx="4212590" cy="1630680"/>
          </a:xfrm>
          <a:prstGeom prst="rect">
            <a:avLst/>
          </a:prstGeom>
          <a:solidFill>
            <a:srgbClr val="EDEDED"/>
          </a:solidFill>
        </p:spPr>
        <p:txBody>
          <a:bodyPr vert="horz" wrap="square" lIns="0" tIns="46990" rIns="0" bIns="0" rtlCol="0">
            <a:spAutoFit/>
          </a:bodyPr>
          <a:lstStyle/>
          <a:p>
            <a:pPr marL="92075" marR="1525270">
              <a:lnSpc>
                <a:spcPct val="99400"/>
              </a:lnSpc>
              <a:spcBef>
                <a:spcPts val="370"/>
              </a:spcBef>
            </a:pPr>
            <a:r>
              <a:rPr sz="2000" b="1" spc="-130" dirty="0">
                <a:solidFill>
                  <a:srgbClr val="383838"/>
                </a:solidFill>
                <a:latin typeface="Arial"/>
                <a:cs typeface="Arial"/>
              </a:rPr>
              <a:t>Don’t</a:t>
            </a:r>
            <a:r>
              <a:rPr sz="2000" b="1" spc="-30" dirty="0">
                <a:solidFill>
                  <a:srgbClr val="383838"/>
                </a:solidFill>
                <a:latin typeface="Arial"/>
                <a:cs typeface="Arial"/>
              </a:rPr>
              <a:t> </a:t>
            </a:r>
            <a:r>
              <a:rPr sz="2000" b="1" spc="-50" dirty="0">
                <a:solidFill>
                  <a:srgbClr val="383838"/>
                </a:solidFill>
                <a:latin typeface="Arial"/>
                <a:cs typeface="Arial"/>
              </a:rPr>
              <a:t>forget</a:t>
            </a:r>
            <a:r>
              <a:rPr sz="2000" b="1" spc="-15" dirty="0">
                <a:solidFill>
                  <a:srgbClr val="383838"/>
                </a:solidFill>
                <a:latin typeface="Arial"/>
                <a:cs typeface="Arial"/>
              </a:rPr>
              <a:t> </a:t>
            </a:r>
            <a:r>
              <a:rPr sz="2000" b="1" spc="-50" dirty="0">
                <a:solidFill>
                  <a:srgbClr val="383838"/>
                </a:solidFill>
                <a:latin typeface="Arial"/>
                <a:cs typeface="Arial"/>
              </a:rPr>
              <a:t>: </a:t>
            </a:r>
            <a:r>
              <a:rPr sz="2000" dirty="0">
                <a:solidFill>
                  <a:srgbClr val="383838"/>
                </a:solidFill>
                <a:latin typeface="Arial MT"/>
                <a:cs typeface="Arial MT"/>
              </a:rPr>
              <a:t>Ophthalmology</a:t>
            </a:r>
            <a:r>
              <a:rPr sz="2000" spc="-30" dirty="0">
                <a:solidFill>
                  <a:srgbClr val="383838"/>
                </a:solidFill>
                <a:latin typeface="Arial MT"/>
                <a:cs typeface="Arial MT"/>
              </a:rPr>
              <a:t> </a:t>
            </a:r>
            <a:r>
              <a:rPr sz="2000" spc="-10" dirty="0">
                <a:solidFill>
                  <a:srgbClr val="383838"/>
                </a:solidFill>
                <a:latin typeface="Arial MT"/>
                <a:cs typeface="Arial MT"/>
              </a:rPr>
              <a:t>consult </a:t>
            </a:r>
            <a:r>
              <a:rPr sz="2000" dirty="0">
                <a:solidFill>
                  <a:srgbClr val="383838"/>
                </a:solidFill>
                <a:latin typeface="Arial MT"/>
                <a:cs typeface="Arial MT"/>
              </a:rPr>
              <a:t>Eye</a:t>
            </a:r>
            <a:r>
              <a:rPr sz="2000" spc="-20" dirty="0">
                <a:solidFill>
                  <a:srgbClr val="383838"/>
                </a:solidFill>
                <a:latin typeface="Arial MT"/>
                <a:cs typeface="Arial MT"/>
              </a:rPr>
              <a:t> </a:t>
            </a:r>
            <a:r>
              <a:rPr sz="2000" spc="-10" dirty="0">
                <a:solidFill>
                  <a:srgbClr val="383838"/>
                </a:solidFill>
                <a:latin typeface="Arial MT"/>
                <a:cs typeface="Arial MT"/>
              </a:rPr>
              <a:t>lubrication Tarsorrhaphy</a:t>
            </a:r>
            <a:endParaRPr sz="2000">
              <a:latin typeface="Arial MT"/>
              <a:cs typeface="Arial MT"/>
            </a:endParaRPr>
          </a:p>
          <a:p>
            <a:pPr marL="92075">
              <a:lnSpc>
                <a:spcPct val="100000"/>
              </a:lnSpc>
            </a:pPr>
            <a:r>
              <a:rPr sz="2000" dirty="0">
                <a:solidFill>
                  <a:srgbClr val="383838"/>
                </a:solidFill>
                <a:latin typeface="Arial MT"/>
                <a:cs typeface="Arial MT"/>
              </a:rPr>
              <a:t>Definitive</a:t>
            </a:r>
            <a:r>
              <a:rPr sz="2000" spc="-55" dirty="0">
                <a:solidFill>
                  <a:srgbClr val="383838"/>
                </a:solidFill>
                <a:latin typeface="Arial MT"/>
                <a:cs typeface="Arial MT"/>
              </a:rPr>
              <a:t> </a:t>
            </a:r>
            <a:r>
              <a:rPr sz="2000" dirty="0">
                <a:solidFill>
                  <a:srgbClr val="383838"/>
                </a:solidFill>
                <a:latin typeface="Arial MT"/>
                <a:cs typeface="Arial MT"/>
              </a:rPr>
              <a:t>surgical</a:t>
            </a:r>
            <a:r>
              <a:rPr sz="2000" spc="-85" dirty="0">
                <a:solidFill>
                  <a:srgbClr val="383838"/>
                </a:solidFill>
                <a:latin typeface="Arial MT"/>
                <a:cs typeface="Arial MT"/>
              </a:rPr>
              <a:t> </a:t>
            </a:r>
            <a:r>
              <a:rPr sz="2000" spc="-10" dirty="0">
                <a:solidFill>
                  <a:srgbClr val="383838"/>
                </a:solidFill>
                <a:latin typeface="Arial MT"/>
                <a:cs typeface="Arial MT"/>
              </a:rPr>
              <a:t>correction</a:t>
            </a:r>
            <a:endParaRPr sz="2000">
              <a:latin typeface="Arial MT"/>
              <a:cs typeface="Arial M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83838"/>
          </a:solidFill>
        </p:spPr>
        <p:txBody>
          <a:bodyPr wrap="square" lIns="0" tIns="0" rIns="0" bIns="0" rtlCol="0"/>
          <a:lstStyle/>
          <a:p>
            <a:endParaRPr/>
          </a:p>
        </p:txBody>
      </p:sp>
      <p:sp>
        <p:nvSpPr>
          <p:cNvPr id="3" name="object 3"/>
          <p:cNvSpPr/>
          <p:nvPr/>
        </p:nvSpPr>
        <p:spPr>
          <a:xfrm>
            <a:off x="10016535" y="4613338"/>
            <a:ext cx="2175510" cy="2244725"/>
          </a:xfrm>
          <a:custGeom>
            <a:avLst/>
            <a:gdLst/>
            <a:ahLst/>
            <a:cxnLst/>
            <a:rect l="l" t="t" r="r" b="b"/>
            <a:pathLst>
              <a:path w="2175509" h="2244725">
                <a:moveTo>
                  <a:pt x="2175464" y="0"/>
                </a:moveTo>
                <a:lnTo>
                  <a:pt x="0" y="2244661"/>
                </a:lnTo>
                <a:lnTo>
                  <a:pt x="2175464" y="2244661"/>
                </a:lnTo>
                <a:lnTo>
                  <a:pt x="2175464" y="0"/>
                </a:lnTo>
                <a:close/>
              </a:path>
            </a:pathLst>
          </a:custGeom>
          <a:solidFill>
            <a:srgbClr val="929292"/>
          </a:solidFill>
        </p:spPr>
        <p:txBody>
          <a:bodyPr wrap="square" lIns="0" tIns="0" rIns="0" bIns="0" rtlCol="0"/>
          <a:lstStyle/>
          <a:p>
            <a:endParaRPr/>
          </a:p>
        </p:txBody>
      </p:sp>
      <p:grpSp>
        <p:nvGrpSpPr>
          <p:cNvPr id="4" name="object 4"/>
          <p:cNvGrpSpPr/>
          <p:nvPr/>
        </p:nvGrpSpPr>
        <p:grpSpPr>
          <a:xfrm>
            <a:off x="-9525" y="3844855"/>
            <a:ext cx="3117850" cy="3023235"/>
            <a:chOff x="-9525" y="3844855"/>
            <a:chExt cx="3117850" cy="3023235"/>
          </a:xfrm>
        </p:grpSpPr>
        <p:sp>
          <p:nvSpPr>
            <p:cNvPr id="5" name="object 5"/>
            <p:cNvSpPr/>
            <p:nvPr/>
          </p:nvSpPr>
          <p:spPr>
            <a:xfrm>
              <a:off x="0" y="3854380"/>
              <a:ext cx="3098800" cy="3004185"/>
            </a:xfrm>
            <a:custGeom>
              <a:avLst/>
              <a:gdLst/>
              <a:ahLst/>
              <a:cxnLst/>
              <a:rect l="l" t="t" r="r" b="b"/>
              <a:pathLst>
                <a:path w="3098800" h="3004184">
                  <a:moveTo>
                    <a:pt x="0" y="0"/>
                  </a:moveTo>
                  <a:lnTo>
                    <a:pt x="3098230" y="3003619"/>
                  </a:lnTo>
                </a:path>
              </a:pathLst>
            </a:custGeom>
            <a:ln w="19049">
              <a:solidFill>
                <a:srgbClr val="DBDBDB"/>
              </a:solidFill>
            </a:ln>
          </p:spPr>
          <p:txBody>
            <a:bodyPr wrap="square" lIns="0" tIns="0" rIns="0" bIns="0" rtlCol="0"/>
            <a:lstStyle/>
            <a:p>
              <a:endParaRPr/>
            </a:p>
          </p:txBody>
        </p:sp>
        <p:sp>
          <p:nvSpPr>
            <p:cNvPr id="6" name="object 6"/>
            <p:cNvSpPr/>
            <p:nvPr/>
          </p:nvSpPr>
          <p:spPr>
            <a:xfrm>
              <a:off x="0" y="4264888"/>
              <a:ext cx="2673985" cy="2593340"/>
            </a:xfrm>
            <a:custGeom>
              <a:avLst/>
              <a:gdLst/>
              <a:ahLst/>
              <a:cxnLst/>
              <a:rect l="l" t="t" r="r" b="b"/>
              <a:pathLst>
                <a:path w="2673985" h="2593340">
                  <a:moveTo>
                    <a:pt x="0" y="0"/>
                  </a:moveTo>
                  <a:lnTo>
                    <a:pt x="0" y="2593111"/>
                  </a:lnTo>
                  <a:lnTo>
                    <a:pt x="2673893" y="2593111"/>
                  </a:lnTo>
                  <a:lnTo>
                    <a:pt x="0" y="0"/>
                  </a:lnTo>
                  <a:close/>
                </a:path>
              </a:pathLst>
            </a:custGeom>
            <a:solidFill>
              <a:srgbClr val="EDEDED"/>
            </a:solidFill>
          </p:spPr>
          <p:txBody>
            <a:bodyPr wrap="square" lIns="0" tIns="0" rIns="0" bIns="0" rtlCol="0"/>
            <a:lstStyle/>
            <a:p>
              <a:endParaRPr/>
            </a:p>
          </p:txBody>
        </p:sp>
      </p:grpSp>
      <p:sp>
        <p:nvSpPr>
          <p:cNvPr id="7" name="object 7"/>
          <p:cNvSpPr/>
          <p:nvPr/>
        </p:nvSpPr>
        <p:spPr>
          <a:xfrm>
            <a:off x="10229439" y="0"/>
            <a:ext cx="1962785" cy="1903095"/>
          </a:xfrm>
          <a:custGeom>
            <a:avLst/>
            <a:gdLst/>
            <a:ahLst/>
            <a:cxnLst/>
            <a:rect l="l" t="t" r="r" b="b"/>
            <a:pathLst>
              <a:path w="1962784" h="1903095">
                <a:moveTo>
                  <a:pt x="1962560" y="0"/>
                </a:moveTo>
                <a:lnTo>
                  <a:pt x="0" y="0"/>
                </a:lnTo>
                <a:lnTo>
                  <a:pt x="1962560" y="1902630"/>
                </a:lnTo>
                <a:lnTo>
                  <a:pt x="1962560" y="0"/>
                </a:lnTo>
                <a:close/>
              </a:path>
            </a:pathLst>
          </a:custGeom>
          <a:solidFill>
            <a:srgbClr val="EDEDED"/>
          </a:solidFill>
        </p:spPr>
        <p:txBody>
          <a:bodyPr wrap="square" lIns="0" tIns="0" rIns="0" bIns="0" rtlCol="0"/>
          <a:lstStyle/>
          <a:p>
            <a:endParaRPr/>
          </a:p>
        </p:txBody>
      </p:sp>
      <p:sp>
        <p:nvSpPr>
          <p:cNvPr id="8" name="object 8"/>
          <p:cNvSpPr/>
          <p:nvPr/>
        </p:nvSpPr>
        <p:spPr>
          <a:xfrm>
            <a:off x="0" y="0"/>
            <a:ext cx="1614170" cy="1664970"/>
          </a:xfrm>
          <a:custGeom>
            <a:avLst/>
            <a:gdLst/>
            <a:ahLst/>
            <a:cxnLst/>
            <a:rect l="l" t="t" r="r" b="b"/>
            <a:pathLst>
              <a:path w="1614170" h="1664970">
                <a:moveTo>
                  <a:pt x="1613713" y="0"/>
                </a:moveTo>
                <a:lnTo>
                  <a:pt x="0" y="1664543"/>
                </a:lnTo>
              </a:path>
            </a:pathLst>
          </a:custGeom>
          <a:ln w="19049">
            <a:solidFill>
              <a:srgbClr val="929292"/>
            </a:solidFill>
          </a:ln>
        </p:spPr>
        <p:txBody>
          <a:bodyPr wrap="square" lIns="0" tIns="0" rIns="0" bIns="0" rtlCol="0"/>
          <a:lstStyle/>
          <a:p>
            <a:endParaRPr/>
          </a:p>
        </p:txBody>
      </p:sp>
      <p:sp>
        <p:nvSpPr>
          <p:cNvPr id="9" name="object 9"/>
          <p:cNvSpPr txBox="1">
            <a:spLocks noGrp="1"/>
          </p:cNvSpPr>
          <p:nvPr>
            <p:ph type="title"/>
          </p:nvPr>
        </p:nvSpPr>
        <p:spPr>
          <a:xfrm>
            <a:off x="1140663" y="1414399"/>
            <a:ext cx="5367020" cy="513715"/>
          </a:xfrm>
          <a:prstGeom prst="rect">
            <a:avLst/>
          </a:prstGeom>
        </p:spPr>
        <p:txBody>
          <a:bodyPr vert="horz" wrap="square" lIns="0" tIns="13335" rIns="0" bIns="0" rtlCol="0">
            <a:spAutoFit/>
          </a:bodyPr>
          <a:lstStyle/>
          <a:p>
            <a:pPr marL="12700">
              <a:lnSpc>
                <a:spcPct val="100000"/>
              </a:lnSpc>
              <a:spcBef>
                <a:spcPts val="105"/>
              </a:spcBef>
            </a:pPr>
            <a:r>
              <a:rPr sz="3200" spc="-295" dirty="0">
                <a:solidFill>
                  <a:srgbClr val="EDEDED"/>
                </a:solidFill>
                <a:latin typeface="Tahoma"/>
                <a:cs typeface="Tahoma"/>
              </a:rPr>
              <a:t>Pathophysiology</a:t>
            </a:r>
            <a:r>
              <a:rPr sz="3200" spc="-254" dirty="0">
                <a:solidFill>
                  <a:srgbClr val="EDEDED"/>
                </a:solidFill>
                <a:latin typeface="Tahoma"/>
                <a:cs typeface="Tahoma"/>
              </a:rPr>
              <a:t> </a:t>
            </a:r>
            <a:r>
              <a:rPr sz="3200" spc="-315" dirty="0">
                <a:solidFill>
                  <a:srgbClr val="EDEDED"/>
                </a:solidFill>
                <a:latin typeface="Tahoma"/>
                <a:cs typeface="Tahoma"/>
              </a:rPr>
              <a:t>of</a:t>
            </a:r>
            <a:r>
              <a:rPr sz="3200" spc="-229" dirty="0">
                <a:solidFill>
                  <a:srgbClr val="EDEDED"/>
                </a:solidFill>
                <a:latin typeface="Tahoma"/>
                <a:cs typeface="Tahoma"/>
              </a:rPr>
              <a:t> </a:t>
            </a:r>
            <a:r>
              <a:rPr sz="3200" spc="-305" dirty="0">
                <a:solidFill>
                  <a:srgbClr val="EDEDED"/>
                </a:solidFill>
                <a:latin typeface="Tahoma"/>
                <a:cs typeface="Tahoma"/>
              </a:rPr>
              <a:t>burn</a:t>
            </a:r>
            <a:r>
              <a:rPr sz="3200" spc="-240" dirty="0">
                <a:solidFill>
                  <a:srgbClr val="EDEDED"/>
                </a:solidFill>
                <a:latin typeface="Tahoma"/>
                <a:cs typeface="Tahoma"/>
              </a:rPr>
              <a:t> </a:t>
            </a:r>
            <a:r>
              <a:rPr sz="3200" spc="-340" dirty="0">
                <a:solidFill>
                  <a:srgbClr val="EDEDED"/>
                </a:solidFill>
                <a:latin typeface="Tahoma"/>
                <a:cs typeface="Tahoma"/>
              </a:rPr>
              <a:t>injury</a:t>
            </a:r>
            <a:r>
              <a:rPr sz="3200" spc="-225" dirty="0">
                <a:solidFill>
                  <a:srgbClr val="EDEDED"/>
                </a:solidFill>
                <a:latin typeface="Tahoma"/>
                <a:cs typeface="Tahoma"/>
              </a:rPr>
              <a:t> </a:t>
            </a:r>
            <a:r>
              <a:rPr sz="1850" b="0" spc="-50" dirty="0">
                <a:solidFill>
                  <a:srgbClr val="EDEDED"/>
                </a:solidFill>
                <a:latin typeface="Tahoma"/>
                <a:cs typeface="Tahoma"/>
              </a:rPr>
              <a:t>:</a:t>
            </a:r>
            <a:endParaRPr sz="1850">
              <a:latin typeface="Tahoma"/>
              <a:cs typeface="Tahoma"/>
            </a:endParaRPr>
          </a:p>
        </p:txBody>
      </p:sp>
      <p:graphicFrame>
        <p:nvGraphicFramePr>
          <p:cNvPr id="12" name="object 10">
            <a:extLst>
              <a:ext uri="{FF2B5EF4-FFF2-40B4-BE49-F238E27FC236}">
                <a16:creationId xmlns:a16="http://schemas.microsoft.com/office/drawing/2014/main" id="{D49D72DD-6766-7080-8D9B-12C7A830C281}"/>
              </a:ext>
            </a:extLst>
          </p:cNvPr>
          <p:cNvGraphicFramePr/>
          <p:nvPr/>
        </p:nvGraphicFramePr>
        <p:xfrm>
          <a:off x="1140663" y="2190368"/>
          <a:ext cx="7912734" cy="215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483474"/>
            <a:ext cx="1417955" cy="1374775"/>
          </a:xfrm>
          <a:custGeom>
            <a:avLst/>
            <a:gdLst/>
            <a:ahLst/>
            <a:cxnLst/>
            <a:rect l="l" t="t" r="r" b="b"/>
            <a:pathLst>
              <a:path w="1417955" h="1374775">
                <a:moveTo>
                  <a:pt x="0" y="0"/>
                </a:moveTo>
                <a:lnTo>
                  <a:pt x="0" y="1374525"/>
                </a:lnTo>
                <a:lnTo>
                  <a:pt x="1417821" y="1374525"/>
                </a:lnTo>
                <a:lnTo>
                  <a:pt x="0" y="0"/>
                </a:lnTo>
                <a:close/>
              </a:path>
            </a:pathLst>
          </a:custGeom>
          <a:solidFill>
            <a:srgbClr val="383838"/>
          </a:solidFill>
        </p:spPr>
        <p:txBody>
          <a:bodyPr wrap="square" lIns="0" tIns="0" rIns="0" bIns="0" rtlCol="0"/>
          <a:lstStyle/>
          <a:p>
            <a:endParaRPr/>
          </a:p>
        </p:txBody>
      </p:sp>
      <p:grpSp>
        <p:nvGrpSpPr>
          <p:cNvPr id="3" name="object 3"/>
          <p:cNvGrpSpPr/>
          <p:nvPr/>
        </p:nvGrpSpPr>
        <p:grpSpPr>
          <a:xfrm>
            <a:off x="9911829" y="-9525"/>
            <a:ext cx="2280285" cy="1858645"/>
            <a:chOff x="9911829" y="-9525"/>
            <a:chExt cx="2280285" cy="1858645"/>
          </a:xfrm>
        </p:grpSpPr>
        <p:sp>
          <p:nvSpPr>
            <p:cNvPr id="4" name="object 4"/>
            <p:cNvSpPr/>
            <p:nvPr/>
          </p:nvSpPr>
          <p:spPr>
            <a:xfrm>
              <a:off x="10284820" y="0"/>
              <a:ext cx="1907539" cy="1849120"/>
            </a:xfrm>
            <a:custGeom>
              <a:avLst/>
              <a:gdLst/>
              <a:ahLst/>
              <a:cxnLst/>
              <a:rect l="l" t="t" r="r" b="b"/>
              <a:pathLst>
                <a:path w="1907540" h="1849120">
                  <a:moveTo>
                    <a:pt x="1907179" y="0"/>
                  </a:moveTo>
                  <a:lnTo>
                    <a:pt x="0" y="0"/>
                  </a:lnTo>
                  <a:lnTo>
                    <a:pt x="1907179" y="1848940"/>
                  </a:lnTo>
                  <a:lnTo>
                    <a:pt x="1907179" y="0"/>
                  </a:lnTo>
                  <a:close/>
                </a:path>
              </a:pathLst>
            </a:custGeom>
            <a:solidFill>
              <a:srgbClr val="929292"/>
            </a:solidFill>
          </p:spPr>
          <p:txBody>
            <a:bodyPr wrap="square" lIns="0" tIns="0" rIns="0" bIns="0" rtlCol="0"/>
            <a:lstStyle/>
            <a:p>
              <a:endParaRPr/>
            </a:p>
          </p:txBody>
        </p:sp>
        <p:sp>
          <p:nvSpPr>
            <p:cNvPr id="5" name="object 5"/>
            <p:cNvSpPr/>
            <p:nvPr/>
          </p:nvSpPr>
          <p:spPr>
            <a:xfrm>
              <a:off x="9921354" y="0"/>
              <a:ext cx="2019300" cy="947419"/>
            </a:xfrm>
            <a:custGeom>
              <a:avLst/>
              <a:gdLst/>
              <a:ahLst/>
              <a:cxnLst/>
              <a:rect l="l" t="t" r="r" b="b"/>
              <a:pathLst>
                <a:path w="2019300" h="947419">
                  <a:moveTo>
                    <a:pt x="2019072" y="0"/>
                  </a:moveTo>
                  <a:lnTo>
                    <a:pt x="1009536" y="947165"/>
                  </a:lnTo>
                  <a:lnTo>
                    <a:pt x="0" y="0"/>
                  </a:lnTo>
                </a:path>
              </a:pathLst>
            </a:custGeom>
            <a:ln w="19050">
              <a:solidFill>
                <a:srgbClr val="383838"/>
              </a:solidFill>
            </a:ln>
          </p:spPr>
          <p:txBody>
            <a:bodyPr wrap="square" lIns="0" tIns="0" rIns="0" bIns="0" rtlCol="0"/>
            <a:lstStyle/>
            <a:p>
              <a:endParaRPr/>
            </a:p>
          </p:txBody>
        </p:sp>
      </p:grpSp>
      <p:sp>
        <p:nvSpPr>
          <p:cNvPr id="6" name="object 6"/>
          <p:cNvSpPr txBox="1">
            <a:spLocks noGrp="1"/>
          </p:cNvSpPr>
          <p:nvPr>
            <p:ph type="title"/>
          </p:nvPr>
        </p:nvSpPr>
        <p:spPr>
          <a:xfrm>
            <a:off x="697483" y="381711"/>
            <a:ext cx="1286510" cy="514350"/>
          </a:xfrm>
          <a:prstGeom prst="rect">
            <a:avLst/>
          </a:prstGeom>
        </p:spPr>
        <p:txBody>
          <a:bodyPr vert="horz" wrap="square" lIns="0" tIns="13335" rIns="0" bIns="0" rtlCol="0">
            <a:spAutoFit/>
          </a:bodyPr>
          <a:lstStyle/>
          <a:p>
            <a:pPr marL="12700">
              <a:lnSpc>
                <a:spcPct val="100000"/>
              </a:lnSpc>
              <a:spcBef>
                <a:spcPts val="105"/>
              </a:spcBef>
            </a:pPr>
            <a:r>
              <a:rPr sz="3200" spc="-315" dirty="0">
                <a:latin typeface="Tahoma"/>
                <a:cs typeface="Tahoma"/>
              </a:rPr>
              <a:t>3)ears</a:t>
            </a:r>
            <a:r>
              <a:rPr sz="3200" spc="-225" dirty="0">
                <a:latin typeface="Tahoma"/>
                <a:cs typeface="Tahoma"/>
              </a:rPr>
              <a:t> </a:t>
            </a:r>
            <a:r>
              <a:rPr sz="3200" spc="-515" dirty="0">
                <a:latin typeface="Tahoma"/>
                <a:cs typeface="Tahoma"/>
              </a:rPr>
              <a:t>:</a:t>
            </a:r>
            <a:endParaRPr sz="3200">
              <a:latin typeface="Tahoma"/>
              <a:cs typeface="Tahoma"/>
            </a:endParaRPr>
          </a:p>
        </p:txBody>
      </p:sp>
      <p:sp>
        <p:nvSpPr>
          <p:cNvPr id="7" name="object 7"/>
          <p:cNvSpPr txBox="1"/>
          <p:nvPr/>
        </p:nvSpPr>
        <p:spPr>
          <a:xfrm>
            <a:off x="511555" y="895857"/>
            <a:ext cx="11017885" cy="5022215"/>
          </a:xfrm>
          <a:prstGeom prst="rect">
            <a:avLst/>
          </a:prstGeom>
        </p:spPr>
        <p:txBody>
          <a:bodyPr vert="horz" wrap="square" lIns="0" tIns="12700" rIns="0" bIns="0" rtlCol="0">
            <a:spAutoFit/>
          </a:bodyPr>
          <a:lstStyle/>
          <a:p>
            <a:pPr marL="622300" marR="1068705" indent="-424180">
              <a:lnSpc>
                <a:spcPct val="150000"/>
              </a:lnSpc>
              <a:spcBef>
                <a:spcPts val="100"/>
              </a:spcBef>
              <a:buSzPct val="58333"/>
              <a:buFont typeface="Times New Roman"/>
              <a:buChar char="●"/>
              <a:tabLst>
                <a:tab pos="622300" algn="l"/>
              </a:tabLst>
            </a:pPr>
            <a:r>
              <a:rPr sz="2400" spc="-130" dirty="0">
                <a:solidFill>
                  <a:srgbClr val="383838"/>
                </a:solidFill>
                <a:latin typeface="Tahoma"/>
                <a:cs typeface="Tahoma"/>
              </a:rPr>
              <a:t>If</a:t>
            </a:r>
            <a:r>
              <a:rPr sz="2400" spc="-170" dirty="0">
                <a:solidFill>
                  <a:srgbClr val="383838"/>
                </a:solidFill>
                <a:latin typeface="Tahoma"/>
                <a:cs typeface="Tahoma"/>
              </a:rPr>
              <a:t> </a:t>
            </a:r>
            <a:r>
              <a:rPr sz="2400" spc="-45" dirty="0">
                <a:solidFill>
                  <a:srgbClr val="383838"/>
                </a:solidFill>
                <a:latin typeface="Tahoma"/>
                <a:cs typeface="Tahoma"/>
              </a:rPr>
              <a:t>no</a:t>
            </a:r>
            <a:r>
              <a:rPr sz="2400" spc="-190" dirty="0">
                <a:solidFill>
                  <a:srgbClr val="383838"/>
                </a:solidFill>
                <a:latin typeface="Tahoma"/>
                <a:cs typeface="Tahoma"/>
              </a:rPr>
              <a:t> </a:t>
            </a:r>
            <a:r>
              <a:rPr sz="2400" dirty="0">
                <a:solidFill>
                  <a:srgbClr val="383838"/>
                </a:solidFill>
                <a:latin typeface="Tahoma"/>
                <a:cs typeface="Tahoma"/>
              </a:rPr>
              <a:t>cartilage</a:t>
            </a:r>
            <a:r>
              <a:rPr sz="2400" spc="-170" dirty="0">
                <a:solidFill>
                  <a:srgbClr val="383838"/>
                </a:solidFill>
                <a:latin typeface="Tahoma"/>
                <a:cs typeface="Tahoma"/>
              </a:rPr>
              <a:t> </a:t>
            </a:r>
            <a:r>
              <a:rPr sz="2400" spc="-35" dirty="0">
                <a:solidFill>
                  <a:srgbClr val="383838"/>
                </a:solidFill>
                <a:latin typeface="Tahoma"/>
                <a:cs typeface="Tahoma"/>
              </a:rPr>
              <a:t>exposure</a:t>
            </a:r>
            <a:r>
              <a:rPr sz="2400" spc="-145" dirty="0">
                <a:solidFill>
                  <a:srgbClr val="383838"/>
                </a:solidFill>
                <a:latin typeface="Tahoma"/>
                <a:cs typeface="Tahoma"/>
              </a:rPr>
              <a:t> </a:t>
            </a:r>
            <a:r>
              <a:rPr sz="2400" dirty="0">
                <a:solidFill>
                  <a:srgbClr val="383838"/>
                </a:solidFill>
                <a:latin typeface="Times New Roman"/>
                <a:cs typeface="Times New Roman"/>
              </a:rPr>
              <a:t>→</a:t>
            </a:r>
            <a:r>
              <a:rPr sz="2400" spc="-20" dirty="0">
                <a:solidFill>
                  <a:srgbClr val="383838"/>
                </a:solidFill>
                <a:latin typeface="Times New Roman"/>
                <a:cs typeface="Times New Roman"/>
              </a:rPr>
              <a:t> </a:t>
            </a:r>
            <a:r>
              <a:rPr sz="2400" spc="-30" dirty="0">
                <a:solidFill>
                  <a:srgbClr val="383838"/>
                </a:solidFill>
                <a:latin typeface="Tahoma"/>
                <a:cs typeface="Tahoma"/>
              </a:rPr>
              <a:t>split-</a:t>
            </a:r>
            <a:r>
              <a:rPr sz="2400" spc="-40" dirty="0">
                <a:solidFill>
                  <a:srgbClr val="383838"/>
                </a:solidFill>
                <a:latin typeface="Tahoma"/>
                <a:cs typeface="Tahoma"/>
              </a:rPr>
              <a:t>thickness</a:t>
            </a:r>
            <a:r>
              <a:rPr sz="2400" spc="-175" dirty="0">
                <a:solidFill>
                  <a:srgbClr val="383838"/>
                </a:solidFill>
                <a:latin typeface="Tahoma"/>
                <a:cs typeface="Tahoma"/>
              </a:rPr>
              <a:t> </a:t>
            </a:r>
            <a:r>
              <a:rPr sz="2400" spc="-25" dirty="0">
                <a:solidFill>
                  <a:srgbClr val="383838"/>
                </a:solidFill>
                <a:latin typeface="Tahoma"/>
                <a:cs typeface="Tahoma"/>
              </a:rPr>
              <a:t>skin</a:t>
            </a:r>
            <a:r>
              <a:rPr sz="2400" spc="-195" dirty="0">
                <a:solidFill>
                  <a:srgbClr val="383838"/>
                </a:solidFill>
                <a:latin typeface="Tahoma"/>
                <a:cs typeface="Tahoma"/>
              </a:rPr>
              <a:t> </a:t>
            </a:r>
            <a:r>
              <a:rPr sz="2400" spc="-30" dirty="0">
                <a:solidFill>
                  <a:srgbClr val="383838"/>
                </a:solidFill>
                <a:latin typeface="Tahoma"/>
                <a:cs typeface="Tahoma"/>
              </a:rPr>
              <a:t>grafting</a:t>
            </a:r>
            <a:r>
              <a:rPr sz="2400" spc="-170" dirty="0">
                <a:solidFill>
                  <a:srgbClr val="383838"/>
                </a:solidFill>
                <a:latin typeface="Tahoma"/>
                <a:cs typeface="Tahoma"/>
              </a:rPr>
              <a:t> </a:t>
            </a:r>
            <a:r>
              <a:rPr sz="2400" dirty="0">
                <a:solidFill>
                  <a:srgbClr val="383838"/>
                </a:solidFill>
                <a:latin typeface="Tahoma"/>
                <a:cs typeface="Tahoma"/>
              </a:rPr>
              <a:t>and</a:t>
            </a:r>
            <a:r>
              <a:rPr sz="2400" spc="-165" dirty="0">
                <a:solidFill>
                  <a:srgbClr val="383838"/>
                </a:solidFill>
                <a:latin typeface="Tahoma"/>
                <a:cs typeface="Tahoma"/>
              </a:rPr>
              <a:t> </a:t>
            </a:r>
            <a:r>
              <a:rPr sz="2400" spc="75" dirty="0">
                <a:solidFill>
                  <a:srgbClr val="383838"/>
                </a:solidFill>
                <a:latin typeface="Tahoma"/>
                <a:cs typeface="Tahoma"/>
              </a:rPr>
              <a:t>a</a:t>
            </a:r>
            <a:r>
              <a:rPr sz="2400" spc="-175" dirty="0">
                <a:solidFill>
                  <a:srgbClr val="383838"/>
                </a:solidFill>
                <a:latin typeface="Tahoma"/>
                <a:cs typeface="Tahoma"/>
              </a:rPr>
              <a:t> </a:t>
            </a:r>
            <a:r>
              <a:rPr sz="2400" spc="-50" dirty="0">
                <a:solidFill>
                  <a:srgbClr val="383838"/>
                </a:solidFill>
                <a:latin typeface="Tahoma"/>
                <a:cs typeface="Tahoma"/>
              </a:rPr>
              <a:t>bolster</a:t>
            </a:r>
            <a:r>
              <a:rPr sz="2400" spc="-170" dirty="0">
                <a:solidFill>
                  <a:srgbClr val="383838"/>
                </a:solidFill>
                <a:latin typeface="Tahoma"/>
                <a:cs typeface="Tahoma"/>
              </a:rPr>
              <a:t> </a:t>
            </a:r>
            <a:r>
              <a:rPr sz="2400" spc="-25" dirty="0">
                <a:solidFill>
                  <a:srgbClr val="383838"/>
                </a:solidFill>
                <a:latin typeface="Tahoma"/>
                <a:cs typeface="Tahoma"/>
              </a:rPr>
              <a:t>are </a:t>
            </a:r>
            <a:r>
              <a:rPr sz="2400" spc="-10" dirty="0">
                <a:solidFill>
                  <a:srgbClr val="383838"/>
                </a:solidFill>
                <a:latin typeface="Tahoma"/>
                <a:cs typeface="Tahoma"/>
              </a:rPr>
              <a:t>appropriate.</a:t>
            </a:r>
            <a:endParaRPr sz="2400">
              <a:latin typeface="Tahoma"/>
              <a:cs typeface="Tahoma"/>
            </a:endParaRPr>
          </a:p>
          <a:p>
            <a:pPr marL="621665" indent="-423545">
              <a:lnSpc>
                <a:spcPct val="100000"/>
              </a:lnSpc>
              <a:spcBef>
                <a:spcPts val="1440"/>
              </a:spcBef>
              <a:buSzPct val="58333"/>
              <a:buFont typeface="Times New Roman"/>
              <a:buChar char="●"/>
              <a:tabLst>
                <a:tab pos="621665" algn="l"/>
              </a:tabLst>
            </a:pPr>
            <a:r>
              <a:rPr sz="2400" spc="-40" dirty="0">
                <a:solidFill>
                  <a:srgbClr val="383838"/>
                </a:solidFill>
                <a:latin typeface="Tahoma"/>
                <a:cs typeface="Tahoma"/>
              </a:rPr>
              <a:t>Small</a:t>
            </a:r>
            <a:r>
              <a:rPr sz="2400" spc="-180" dirty="0">
                <a:solidFill>
                  <a:srgbClr val="383838"/>
                </a:solidFill>
                <a:latin typeface="Tahoma"/>
                <a:cs typeface="Tahoma"/>
              </a:rPr>
              <a:t> </a:t>
            </a:r>
            <a:r>
              <a:rPr sz="2400" spc="-60" dirty="0">
                <a:solidFill>
                  <a:srgbClr val="383838"/>
                </a:solidFill>
                <a:latin typeface="Tahoma"/>
                <a:cs typeface="Tahoma"/>
              </a:rPr>
              <a:t>amounts</a:t>
            </a:r>
            <a:r>
              <a:rPr sz="2400" spc="-160" dirty="0">
                <a:solidFill>
                  <a:srgbClr val="383838"/>
                </a:solidFill>
                <a:latin typeface="Tahoma"/>
                <a:cs typeface="Tahoma"/>
              </a:rPr>
              <a:t> </a:t>
            </a:r>
            <a:r>
              <a:rPr sz="2400" spc="-80" dirty="0">
                <a:solidFill>
                  <a:srgbClr val="383838"/>
                </a:solidFill>
                <a:latin typeface="Tahoma"/>
                <a:cs typeface="Tahoma"/>
              </a:rPr>
              <a:t>of</a:t>
            </a:r>
            <a:r>
              <a:rPr sz="2400" spc="-180" dirty="0">
                <a:solidFill>
                  <a:srgbClr val="383838"/>
                </a:solidFill>
                <a:latin typeface="Tahoma"/>
                <a:cs typeface="Tahoma"/>
              </a:rPr>
              <a:t> </a:t>
            </a:r>
            <a:r>
              <a:rPr sz="2400" spc="-25" dirty="0">
                <a:solidFill>
                  <a:srgbClr val="383838"/>
                </a:solidFill>
                <a:latin typeface="Tahoma"/>
                <a:cs typeface="Tahoma"/>
              </a:rPr>
              <a:t>exposed</a:t>
            </a:r>
            <a:r>
              <a:rPr sz="2400" spc="-155" dirty="0">
                <a:solidFill>
                  <a:srgbClr val="383838"/>
                </a:solidFill>
                <a:latin typeface="Tahoma"/>
                <a:cs typeface="Tahoma"/>
              </a:rPr>
              <a:t> </a:t>
            </a:r>
            <a:r>
              <a:rPr sz="2400" dirty="0">
                <a:solidFill>
                  <a:srgbClr val="383838"/>
                </a:solidFill>
                <a:latin typeface="Tahoma"/>
                <a:cs typeface="Tahoma"/>
              </a:rPr>
              <a:t>cartilage</a:t>
            </a:r>
            <a:r>
              <a:rPr sz="2400" spc="-160" dirty="0">
                <a:solidFill>
                  <a:srgbClr val="383838"/>
                </a:solidFill>
                <a:latin typeface="Tahoma"/>
                <a:cs typeface="Tahoma"/>
              </a:rPr>
              <a:t> </a:t>
            </a:r>
            <a:r>
              <a:rPr sz="2400" dirty="0">
                <a:solidFill>
                  <a:srgbClr val="383838"/>
                </a:solidFill>
                <a:latin typeface="Times New Roman"/>
                <a:cs typeface="Times New Roman"/>
              </a:rPr>
              <a:t>→</a:t>
            </a:r>
            <a:r>
              <a:rPr sz="2400" spc="-30" dirty="0">
                <a:solidFill>
                  <a:srgbClr val="383838"/>
                </a:solidFill>
                <a:latin typeface="Times New Roman"/>
                <a:cs typeface="Times New Roman"/>
              </a:rPr>
              <a:t> </a:t>
            </a:r>
            <a:r>
              <a:rPr sz="2400" dirty="0">
                <a:solidFill>
                  <a:srgbClr val="383838"/>
                </a:solidFill>
                <a:latin typeface="Tahoma"/>
                <a:cs typeface="Tahoma"/>
              </a:rPr>
              <a:t>debrided</a:t>
            </a:r>
            <a:r>
              <a:rPr sz="2400" spc="-165" dirty="0">
                <a:solidFill>
                  <a:srgbClr val="383838"/>
                </a:solidFill>
                <a:latin typeface="Tahoma"/>
                <a:cs typeface="Tahoma"/>
              </a:rPr>
              <a:t> </a:t>
            </a:r>
            <a:r>
              <a:rPr sz="2400" spc="-90" dirty="0">
                <a:solidFill>
                  <a:srgbClr val="383838"/>
                </a:solidFill>
                <a:latin typeface="Tahoma"/>
                <a:cs typeface="Tahoma"/>
              </a:rPr>
              <a:t>to</a:t>
            </a:r>
            <a:r>
              <a:rPr sz="2400" spc="-180" dirty="0">
                <a:solidFill>
                  <a:srgbClr val="383838"/>
                </a:solidFill>
                <a:latin typeface="Tahoma"/>
                <a:cs typeface="Tahoma"/>
              </a:rPr>
              <a:t> </a:t>
            </a:r>
            <a:r>
              <a:rPr sz="2400" spc="-40" dirty="0">
                <a:solidFill>
                  <a:srgbClr val="383838"/>
                </a:solidFill>
                <a:latin typeface="Tahoma"/>
                <a:cs typeface="Tahoma"/>
              </a:rPr>
              <a:t>allow</a:t>
            </a:r>
            <a:r>
              <a:rPr sz="2400" spc="-180" dirty="0">
                <a:solidFill>
                  <a:srgbClr val="383838"/>
                </a:solidFill>
                <a:latin typeface="Tahoma"/>
                <a:cs typeface="Tahoma"/>
              </a:rPr>
              <a:t> </a:t>
            </a:r>
            <a:r>
              <a:rPr sz="2400" spc="-35" dirty="0">
                <a:solidFill>
                  <a:srgbClr val="383838"/>
                </a:solidFill>
                <a:latin typeface="Tahoma"/>
                <a:cs typeface="Tahoma"/>
              </a:rPr>
              <a:t>primary</a:t>
            </a:r>
            <a:r>
              <a:rPr sz="2400" spc="-180" dirty="0">
                <a:solidFill>
                  <a:srgbClr val="383838"/>
                </a:solidFill>
                <a:latin typeface="Tahoma"/>
                <a:cs typeface="Tahoma"/>
              </a:rPr>
              <a:t> </a:t>
            </a:r>
            <a:r>
              <a:rPr sz="2400" spc="-50" dirty="0">
                <a:solidFill>
                  <a:srgbClr val="383838"/>
                </a:solidFill>
                <a:latin typeface="Tahoma"/>
                <a:cs typeface="Tahoma"/>
              </a:rPr>
              <a:t>wound</a:t>
            </a:r>
            <a:r>
              <a:rPr sz="2400" spc="-170" dirty="0">
                <a:solidFill>
                  <a:srgbClr val="383838"/>
                </a:solidFill>
                <a:latin typeface="Tahoma"/>
                <a:cs typeface="Tahoma"/>
              </a:rPr>
              <a:t> </a:t>
            </a:r>
            <a:r>
              <a:rPr sz="2400" spc="-10" dirty="0">
                <a:solidFill>
                  <a:srgbClr val="383838"/>
                </a:solidFill>
                <a:latin typeface="Tahoma"/>
                <a:cs typeface="Tahoma"/>
              </a:rPr>
              <a:t>closure.</a:t>
            </a:r>
            <a:endParaRPr sz="2400">
              <a:latin typeface="Tahoma"/>
              <a:cs typeface="Tahoma"/>
            </a:endParaRPr>
          </a:p>
          <a:p>
            <a:pPr marL="622300" marR="194945" indent="-424180">
              <a:lnSpc>
                <a:spcPct val="150000"/>
              </a:lnSpc>
              <a:buSzPct val="58333"/>
              <a:buFont typeface="Times New Roman"/>
              <a:buChar char="●"/>
              <a:tabLst>
                <a:tab pos="622300" algn="l"/>
              </a:tabLst>
            </a:pPr>
            <a:r>
              <a:rPr sz="2400" spc="-20" dirty="0">
                <a:solidFill>
                  <a:srgbClr val="383838"/>
                </a:solidFill>
                <a:latin typeface="Tahoma"/>
                <a:cs typeface="Tahoma"/>
              </a:rPr>
              <a:t>Large</a:t>
            </a:r>
            <a:r>
              <a:rPr sz="2400" spc="-180" dirty="0">
                <a:solidFill>
                  <a:srgbClr val="383838"/>
                </a:solidFill>
                <a:latin typeface="Tahoma"/>
                <a:cs typeface="Tahoma"/>
              </a:rPr>
              <a:t> </a:t>
            </a:r>
            <a:r>
              <a:rPr sz="2400" spc="-55" dirty="0">
                <a:solidFill>
                  <a:srgbClr val="383838"/>
                </a:solidFill>
                <a:latin typeface="Tahoma"/>
                <a:cs typeface="Tahoma"/>
              </a:rPr>
              <a:t>amounts</a:t>
            </a:r>
            <a:r>
              <a:rPr sz="2400" spc="-155" dirty="0">
                <a:solidFill>
                  <a:srgbClr val="383838"/>
                </a:solidFill>
                <a:latin typeface="Tahoma"/>
                <a:cs typeface="Tahoma"/>
              </a:rPr>
              <a:t> </a:t>
            </a:r>
            <a:r>
              <a:rPr sz="2400" spc="-80" dirty="0">
                <a:solidFill>
                  <a:srgbClr val="383838"/>
                </a:solidFill>
                <a:latin typeface="Tahoma"/>
                <a:cs typeface="Tahoma"/>
              </a:rPr>
              <a:t>of</a:t>
            </a:r>
            <a:r>
              <a:rPr sz="2400" spc="-175" dirty="0">
                <a:solidFill>
                  <a:srgbClr val="383838"/>
                </a:solidFill>
                <a:latin typeface="Tahoma"/>
                <a:cs typeface="Tahoma"/>
              </a:rPr>
              <a:t> </a:t>
            </a:r>
            <a:r>
              <a:rPr sz="2400" spc="-20" dirty="0">
                <a:solidFill>
                  <a:srgbClr val="383838"/>
                </a:solidFill>
                <a:latin typeface="Tahoma"/>
                <a:cs typeface="Tahoma"/>
              </a:rPr>
              <a:t>exposed</a:t>
            </a:r>
            <a:r>
              <a:rPr sz="2400" spc="-150" dirty="0">
                <a:solidFill>
                  <a:srgbClr val="383838"/>
                </a:solidFill>
                <a:latin typeface="Tahoma"/>
                <a:cs typeface="Tahoma"/>
              </a:rPr>
              <a:t> </a:t>
            </a:r>
            <a:r>
              <a:rPr sz="2400" dirty="0">
                <a:solidFill>
                  <a:srgbClr val="383838"/>
                </a:solidFill>
                <a:latin typeface="Tahoma"/>
                <a:cs typeface="Tahoma"/>
              </a:rPr>
              <a:t>cartilage</a:t>
            </a:r>
            <a:r>
              <a:rPr sz="2400" dirty="0">
                <a:solidFill>
                  <a:srgbClr val="383838"/>
                </a:solidFill>
                <a:latin typeface="Times New Roman"/>
                <a:cs typeface="Times New Roman"/>
              </a:rPr>
              <a:t>→</a:t>
            </a:r>
            <a:r>
              <a:rPr sz="2400" spc="-5" dirty="0">
                <a:solidFill>
                  <a:srgbClr val="383838"/>
                </a:solidFill>
                <a:latin typeface="Times New Roman"/>
                <a:cs typeface="Times New Roman"/>
              </a:rPr>
              <a:t> </a:t>
            </a:r>
            <a:r>
              <a:rPr sz="2400" spc="-10" dirty="0">
                <a:solidFill>
                  <a:srgbClr val="383838"/>
                </a:solidFill>
                <a:latin typeface="Tahoma"/>
                <a:cs typeface="Tahoma"/>
              </a:rPr>
              <a:t>necessitate</a:t>
            </a:r>
            <a:r>
              <a:rPr sz="2400" spc="-170" dirty="0">
                <a:solidFill>
                  <a:srgbClr val="383838"/>
                </a:solidFill>
                <a:latin typeface="Tahoma"/>
                <a:cs typeface="Tahoma"/>
              </a:rPr>
              <a:t> </a:t>
            </a:r>
            <a:r>
              <a:rPr sz="2400" spc="-10" dirty="0">
                <a:solidFill>
                  <a:srgbClr val="383838"/>
                </a:solidFill>
                <a:latin typeface="Tahoma"/>
                <a:cs typeface="Tahoma"/>
              </a:rPr>
              <a:t>vascularized</a:t>
            </a:r>
            <a:r>
              <a:rPr sz="2400" spc="-165" dirty="0">
                <a:solidFill>
                  <a:srgbClr val="383838"/>
                </a:solidFill>
                <a:latin typeface="Tahoma"/>
                <a:cs typeface="Tahoma"/>
              </a:rPr>
              <a:t> </a:t>
            </a:r>
            <a:r>
              <a:rPr sz="2400" spc="-20" dirty="0">
                <a:solidFill>
                  <a:srgbClr val="383838"/>
                </a:solidFill>
                <a:latin typeface="Tahoma"/>
                <a:cs typeface="Tahoma"/>
              </a:rPr>
              <a:t>coverage</a:t>
            </a:r>
            <a:r>
              <a:rPr sz="2400" spc="-165" dirty="0">
                <a:solidFill>
                  <a:srgbClr val="383838"/>
                </a:solidFill>
                <a:latin typeface="Tahoma"/>
                <a:cs typeface="Tahoma"/>
              </a:rPr>
              <a:t> </a:t>
            </a:r>
            <a:r>
              <a:rPr sz="2400" spc="-10" dirty="0">
                <a:solidFill>
                  <a:srgbClr val="383838"/>
                </a:solidFill>
                <a:latin typeface="Tahoma"/>
                <a:cs typeface="Tahoma"/>
              </a:rPr>
              <a:t>prior </a:t>
            </a:r>
            <a:r>
              <a:rPr sz="2400" spc="-90" dirty="0">
                <a:solidFill>
                  <a:srgbClr val="383838"/>
                </a:solidFill>
                <a:latin typeface="Tahoma"/>
                <a:cs typeface="Tahoma"/>
              </a:rPr>
              <a:t>to</a:t>
            </a:r>
            <a:r>
              <a:rPr sz="2400" spc="-170" dirty="0">
                <a:solidFill>
                  <a:srgbClr val="383838"/>
                </a:solidFill>
                <a:latin typeface="Tahoma"/>
                <a:cs typeface="Tahoma"/>
              </a:rPr>
              <a:t> </a:t>
            </a:r>
            <a:r>
              <a:rPr sz="2400" spc="-30" dirty="0">
                <a:solidFill>
                  <a:srgbClr val="383838"/>
                </a:solidFill>
                <a:latin typeface="Tahoma"/>
                <a:cs typeface="Tahoma"/>
              </a:rPr>
              <a:t>grafting</a:t>
            </a:r>
            <a:r>
              <a:rPr sz="2400" spc="-160" dirty="0">
                <a:solidFill>
                  <a:srgbClr val="383838"/>
                </a:solidFill>
                <a:latin typeface="Tahoma"/>
                <a:cs typeface="Tahoma"/>
              </a:rPr>
              <a:t> </a:t>
            </a:r>
            <a:r>
              <a:rPr sz="2400" spc="-370" dirty="0">
                <a:solidFill>
                  <a:srgbClr val="383838"/>
                </a:solidFill>
                <a:latin typeface="Tahoma"/>
                <a:cs typeface="Tahoma"/>
              </a:rPr>
              <a:t>(</a:t>
            </a:r>
            <a:r>
              <a:rPr sz="2400" spc="-165" dirty="0">
                <a:solidFill>
                  <a:srgbClr val="383838"/>
                </a:solidFill>
                <a:latin typeface="Tahoma"/>
                <a:cs typeface="Tahoma"/>
              </a:rPr>
              <a:t> </a:t>
            </a:r>
            <a:r>
              <a:rPr sz="2400" spc="-50" dirty="0">
                <a:solidFill>
                  <a:srgbClr val="383838"/>
                </a:solidFill>
                <a:latin typeface="Tahoma"/>
                <a:cs typeface="Tahoma"/>
              </a:rPr>
              <a:t>An</a:t>
            </a:r>
            <a:r>
              <a:rPr sz="2400" spc="-170" dirty="0">
                <a:solidFill>
                  <a:srgbClr val="383838"/>
                </a:solidFill>
                <a:latin typeface="Tahoma"/>
                <a:cs typeface="Tahoma"/>
              </a:rPr>
              <a:t> </a:t>
            </a:r>
            <a:r>
              <a:rPr sz="2400" dirty="0">
                <a:solidFill>
                  <a:srgbClr val="383838"/>
                </a:solidFill>
                <a:latin typeface="Tahoma"/>
                <a:cs typeface="Tahoma"/>
              </a:rPr>
              <a:t>ipsilateral</a:t>
            </a:r>
            <a:r>
              <a:rPr sz="2400" spc="-190" dirty="0">
                <a:solidFill>
                  <a:srgbClr val="383838"/>
                </a:solidFill>
                <a:latin typeface="Tahoma"/>
                <a:cs typeface="Tahoma"/>
              </a:rPr>
              <a:t> </a:t>
            </a:r>
            <a:r>
              <a:rPr sz="2400" spc="-55" dirty="0">
                <a:solidFill>
                  <a:srgbClr val="383838"/>
                </a:solidFill>
                <a:latin typeface="Tahoma"/>
                <a:cs typeface="Tahoma"/>
              </a:rPr>
              <a:t>temporal-</a:t>
            </a:r>
            <a:r>
              <a:rPr sz="2400" dirty="0">
                <a:solidFill>
                  <a:srgbClr val="383838"/>
                </a:solidFill>
                <a:latin typeface="Tahoma"/>
                <a:cs typeface="Tahoma"/>
              </a:rPr>
              <a:t>parietal</a:t>
            </a:r>
            <a:r>
              <a:rPr sz="2400" spc="-155" dirty="0">
                <a:solidFill>
                  <a:srgbClr val="383838"/>
                </a:solidFill>
                <a:latin typeface="Tahoma"/>
                <a:cs typeface="Tahoma"/>
              </a:rPr>
              <a:t> </a:t>
            </a:r>
            <a:r>
              <a:rPr sz="2400" dirty="0">
                <a:solidFill>
                  <a:srgbClr val="383838"/>
                </a:solidFill>
                <a:latin typeface="Tahoma"/>
                <a:cs typeface="Tahoma"/>
              </a:rPr>
              <a:t>fascia</a:t>
            </a:r>
            <a:r>
              <a:rPr sz="2400" spc="-155" dirty="0">
                <a:solidFill>
                  <a:srgbClr val="383838"/>
                </a:solidFill>
                <a:latin typeface="Tahoma"/>
                <a:cs typeface="Tahoma"/>
              </a:rPr>
              <a:t> </a:t>
            </a:r>
            <a:r>
              <a:rPr sz="2400" spc="-25" dirty="0">
                <a:solidFill>
                  <a:srgbClr val="383838"/>
                </a:solidFill>
                <a:latin typeface="Tahoma"/>
                <a:cs typeface="Tahoma"/>
              </a:rPr>
              <a:t>flap</a:t>
            </a:r>
            <a:r>
              <a:rPr sz="2400" spc="-170" dirty="0">
                <a:solidFill>
                  <a:srgbClr val="383838"/>
                </a:solidFill>
                <a:latin typeface="Tahoma"/>
                <a:cs typeface="Tahoma"/>
              </a:rPr>
              <a:t> </a:t>
            </a:r>
            <a:r>
              <a:rPr sz="2400" spc="60" dirty="0">
                <a:solidFill>
                  <a:srgbClr val="383838"/>
                </a:solidFill>
                <a:latin typeface="Tahoma"/>
                <a:cs typeface="Tahoma"/>
              </a:rPr>
              <a:t>is</a:t>
            </a:r>
            <a:r>
              <a:rPr sz="2400" spc="-170" dirty="0">
                <a:solidFill>
                  <a:srgbClr val="383838"/>
                </a:solidFill>
                <a:latin typeface="Tahoma"/>
                <a:cs typeface="Tahoma"/>
              </a:rPr>
              <a:t> </a:t>
            </a:r>
            <a:r>
              <a:rPr sz="2400" spc="-25" dirty="0">
                <a:solidFill>
                  <a:srgbClr val="383838"/>
                </a:solidFill>
                <a:latin typeface="Tahoma"/>
                <a:cs typeface="Tahoma"/>
              </a:rPr>
              <a:t>ideal.</a:t>
            </a:r>
            <a:r>
              <a:rPr sz="2400" spc="-165" dirty="0">
                <a:solidFill>
                  <a:srgbClr val="383838"/>
                </a:solidFill>
                <a:latin typeface="Tahoma"/>
                <a:cs typeface="Tahoma"/>
              </a:rPr>
              <a:t> </a:t>
            </a:r>
            <a:r>
              <a:rPr sz="2400" spc="-420" dirty="0">
                <a:solidFill>
                  <a:srgbClr val="383838"/>
                </a:solidFill>
                <a:latin typeface="Tahoma"/>
                <a:cs typeface="Tahoma"/>
              </a:rPr>
              <a:t>)</a:t>
            </a:r>
            <a:endParaRPr sz="2400">
              <a:latin typeface="Tahoma"/>
              <a:cs typeface="Tahoma"/>
            </a:endParaRPr>
          </a:p>
          <a:p>
            <a:pPr>
              <a:lnSpc>
                <a:spcPct val="100000"/>
              </a:lnSpc>
              <a:spcBef>
                <a:spcPts val="2740"/>
              </a:spcBef>
            </a:pPr>
            <a:endParaRPr sz="2400">
              <a:latin typeface="Tahoma"/>
              <a:cs typeface="Tahoma"/>
            </a:endParaRPr>
          </a:p>
          <a:p>
            <a:pPr marL="12700">
              <a:lnSpc>
                <a:spcPct val="100000"/>
              </a:lnSpc>
              <a:spcBef>
                <a:spcPts val="5"/>
              </a:spcBef>
            </a:pPr>
            <a:r>
              <a:rPr sz="2800" b="1" dirty="0">
                <a:solidFill>
                  <a:srgbClr val="383838"/>
                </a:solidFill>
                <a:latin typeface="Arial"/>
                <a:cs typeface="Arial"/>
              </a:rPr>
              <a:t>4)hands</a:t>
            </a:r>
            <a:r>
              <a:rPr sz="2800" b="1" spc="-55" dirty="0">
                <a:solidFill>
                  <a:srgbClr val="383838"/>
                </a:solidFill>
                <a:latin typeface="Arial"/>
                <a:cs typeface="Arial"/>
              </a:rPr>
              <a:t> </a:t>
            </a:r>
            <a:r>
              <a:rPr sz="2800" b="1" dirty="0">
                <a:solidFill>
                  <a:srgbClr val="383838"/>
                </a:solidFill>
                <a:latin typeface="Arial"/>
                <a:cs typeface="Arial"/>
              </a:rPr>
              <a:t>&amp;</a:t>
            </a:r>
            <a:r>
              <a:rPr sz="2800" b="1" spc="-65" dirty="0">
                <a:solidFill>
                  <a:srgbClr val="383838"/>
                </a:solidFill>
                <a:latin typeface="Arial"/>
                <a:cs typeface="Arial"/>
              </a:rPr>
              <a:t> </a:t>
            </a:r>
            <a:r>
              <a:rPr sz="2800" b="1" spc="-20" dirty="0">
                <a:solidFill>
                  <a:srgbClr val="383838"/>
                </a:solidFill>
                <a:latin typeface="Arial"/>
                <a:cs typeface="Arial"/>
              </a:rPr>
              <a:t>feet:</a:t>
            </a:r>
            <a:endParaRPr sz="2800">
              <a:latin typeface="Arial"/>
              <a:cs typeface="Arial"/>
            </a:endParaRPr>
          </a:p>
          <a:p>
            <a:pPr marL="354965" indent="-342265">
              <a:lnSpc>
                <a:spcPct val="100000"/>
              </a:lnSpc>
              <a:spcBef>
                <a:spcPts val="1540"/>
              </a:spcBef>
              <a:buChar char="•"/>
              <a:tabLst>
                <a:tab pos="354965" algn="l"/>
              </a:tabLst>
            </a:pPr>
            <a:r>
              <a:rPr sz="2400" dirty="0">
                <a:solidFill>
                  <a:srgbClr val="383838"/>
                </a:solidFill>
                <a:latin typeface="Arial MT"/>
                <a:cs typeface="Arial MT"/>
              </a:rPr>
              <a:t>After</a:t>
            </a:r>
            <a:r>
              <a:rPr sz="2400" spc="-65" dirty="0">
                <a:solidFill>
                  <a:srgbClr val="383838"/>
                </a:solidFill>
                <a:latin typeface="Arial MT"/>
                <a:cs typeface="Arial MT"/>
              </a:rPr>
              <a:t> </a:t>
            </a:r>
            <a:r>
              <a:rPr sz="2400" dirty="0">
                <a:solidFill>
                  <a:srgbClr val="383838"/>
                </a:solidFill>
                <a:latin typeface="Arial MT"/>
                <a:cs typeface="Arial MT"/>
              </a:rPr>
              <a:t>5</a:t>
            </a:r>
            <a:r>
              <a:rPr sz="2400" spc="-50" dirty="0">
                <a:solidFill>
                  <a:srgbClr val="383838"/>
                </a:solidFill>
                <a:latin typeface="Arial MT"/>
                <a:cs typeface="Arial MT"/>
              </a:rPr>
              <a:t> </a:t>
            </a:r>
            <a:r>
              <a:rPr sz="2400" dirty="0">
                <a:solidFill>
                  <a:srgbClr val="383838"/>
                </a:solidFill>
                <a:latin typeface="Arial MT"/>
                <a:cs typeface="Arial MT"/>
              </a:rPr>
              <a:t>days</a:t>
            </a:r>
            <a:r>
              <a:rPr sz="2400" spc="-45" dirty="0">
                <a:solidFill>
                  <a:srgbClr val="383838"/>
                </a:solidFill>
                <a:latin typeface="Arial MT"/>
                <a:cs typeface="Arial MT"/>
              </a:rPr>
              <a:t> </a:t>
            </a:r>
            <a:r>
              <a:rPr sz="2400" dirty="0">
                <a:solidFill>
                  <a:srgbClr val="383838"/>
                </a:solidFill>
                <a:latin typeface="Arial MT"/>
                <a:cs typeface="Arial MT"/>
              </a:rPr>
              <a:t>of</a:t>
            </a:r>
            <a:r>
              <a:rPr sz="2400" spc="-50" dirty="0">
                <a:solidFill>
                  <a:srgbClr val="383838"/>
                </a:solidFill>
                <a:latin typeface="Arial MT"/>
                <a:cs typeface="Arial MT"/>
              </a:rPr>
              <a:t> </a:t>
            </a:r>
            <a:r>
              <a:rPr sz="2400" spc="-10" dirty="0">
                <a:solidFill>
                  <a:srgbClr val="383838"/>
                </a:solidFill>
                <a:latin typeface="Arial MT"/>
                <a:cs typeface="Arial MT"/>
              </a:rPr>
              <a:t>immobilization,</a:t>
            </a:r>
            <a:r>
              <a:rPr sz="2400" spc="-15" dirty="0">
                <a:solidFill>
                  <a:srgbClr val="383838"/>
                </a:solidFill>
                <a:latin typeface="Arial MT"/>
                <a:cs typeface="Arial MT"/>
              </a:rPr>
              <a:t> </a:t>
            </a:r>
            <a:r>
              <a:rPr sz="2400" dirty="0">
                <a:solidFill>
                  <a:srgbClr val="383838"/>
                </a:solidFill>
                <a:latin typeface="Arial MT"/>
                <a:cs typeface="Arial MT"/>
              </a:rPr>
              <a:t>ROM</a:t>
            </a:r>
            <a:r>
              <a:rPr sz="2400" spc="-50" dirty="0">
                <a:solidFill>
                  <a:srgbClr val="383838"/>
                </a:solidFill>
                <a:latin typeface="Arial MT"/>
                <a:cs typeface="Arial MT"/>
              </a:rPr>
              <a:t> </a:t>
            </a:r>
            <a:r>
              <a:rPr sz="2400" dirty="0">
                <a:solidFill>
                  <a:srgbClr val="383838"/>
                </a:solidFill>
                <a:latin typeface="Arial MT"/>
                <a:cs typeface="Arial MT"/>
              </a:rPr>
              <a:t>exercises</a:t>
            </a:r>
            <a:r>
              <a:rPr sz="2400" spc="-30" dirty="0">
                <a:solidFill>
                  <a:srgbClr val="383838"/>
                </a:solidFill>
                <a:latin typeface="Arial MT"/>
                <a:cs typeface="Arial MT"/>
              </a:rPr>
              <a:t> </a:t>
            </a:r>
            <a:r>
              <a:rPr sz="2400" dirty="0">
                <a:solidFill>
                  <a:srgbClr val="383838"/>
                </a:solidFill>
                <a:latin typeface="Arial MT"/>
                <a:cs typeface="Arial MT"/>
              </a:rPr>
              <a:t>should</a:t>
            </a:r>
            <a:r>
              <a:rPr sz="2400" spc="-25" dirty="0">
                <a:solidFill>
                  <a:srgbClr val="383838"/>
                </a:solidFill>
                <a:latin typeface="Arial MT"/>
                <a:cs typeface="Arial MT"/>
              </a:rPr>
              <a:t> </a:t>
            </a:r>
            <a:r>
              <a:rPr sz="2400" dirty="0">
                <a:solidFill>
                  <a:srgbClr val="383838"/>
                </a:solidFill>
                <a:latin typeface="Arial MT"/>
                <a:cs typeface="Arial MT"/>
              </a:rPr>
              <a:t>be</a:t>
            </a:r>
            <a:r>
              <a:rPr sz="2400" spc="-50" dirty="0">
                <a:solidFill>
                  <a:srgbClr val="383838"/>
                </a:solidFill>
                <a:latin typeface="Arial MT"/>
                <a:cs typeface="Arial MT"/>
              </a:rPr>
              <a:t> </a:t>
            </a:r>
            <a:r>
              <a:rPr sz="2400" spc="-10" dirty="0">
                <a:solidFill>
                  <a:srgbClr val="383838"/>
                </a:solidFill>
                <a:latin typeface="Arial MT"/>
                <a:cs typeface="Arial MT"/>
              </a:rPr>
              <a:t>restarted</a:t>
            </a:r>
            <a:endParaRPr sz="2400">
              <a:latin typeface="Arial MT"/>
              <a:cs typeface="Arial MT"/>
            </a:endParaRPr>
          </a:p>
          <a:p>
            <a:pPr marL="354965" indent="-342265">
              <a:lnSpc>
                <a:spcPct val="100000"/>
              </a:lnSpc>
              <a:spcBef>
                <a:spcPts val="1440"/>
              </a:spcBef>
              <a:buChar char="•"/>
              <a:tabLst>
                <a:tab pos="354965" algn="l"/>
              </a:tabLst>
            </a:pPr>
            <a:r>
              <a:rPr sz="2400" dirty="0">
                <a:solidFill>
                  <a:srgbClr val="383838"/>
                </a:solidFill>
                <a:latin typeface="Arial MT"/>
                <a:cs typeface="Arial MT"/>
              </a:rPr>
              <a:t>Burns</a:t>
            </a:r>
            <a:r>
              <a:rPr sz="2400" spc="-60" dirty="0">
                <a:solidFill>
                  <a:srgbClr val="383838"/>
                </a:solidFill>
                <a:latin typeface="Arial MT"/>
                <a:cs typeface="Arial MT"/>
              </a:rPr>
              <a:t> </a:t>
            </a:r>
            <a:r>
              <a:rPr sz="2400" dirty="0">
                <a:solidFill>
                  <a:srgbClr val="383838"/>
                </a:solidFill>
                <a:latin typeface="Arial MT"/>
                <a:cs typeface="Arial MT"/>
              </a:rPr>
              <a:t>of</a:t>
            </a:r>
            <a:r>
              <a:rPr sz="2400" spc="-50" dirty="0">
                <a:solidFill>
                  <a:srgbClr val="383838"/>
                </a:solidFill>
                <a:latin typeface="Arial MT"/>
                <a:cs typeface="Arial MT"/>
              </a:rPr>
              <a:t> </a:t>
            </a:r>
            <a:r>
              <a:rPr sz="2400" dirty="0">
                <a:solidFill>
                  <a:srgbClr val="383838"/>
                </a:solidFill>
                <a:latin typeface="Arial MT"/>
                <a:cs typeface="Arial MT"/>
              </a:rPr>
              <a:t>the</a:t>
            </a:r>
            <a:r>
              <a:rPr sz="2400" spc="-65" dirty="0">
                <a:solidFill>
                  <a:srgbClr val="383838"/>
                </a:solidFill>
                <a:latin typeface="Arial MT"/>
                <a:cs typeface="Arial MT"/>
              </a:rPr>
              <a:t> </a:t>
            </a:r>
            <a:r>
              <a:rPr sz="2400" dirty="0">
                <a:solidFill>
                  <a:srgbClr val="383838"/>
                </a:solidFill>
                <a:latin typeface="Arial MT"/>
                <a:cs typeface="Arial MT"/>
              </a:rPr>
              <a:t>feet</a:t>
            </a:r>
            <a:r>
              <a:rPr sz="2400" spc="-50" dirty="0">
                <a:solidFill>
                  <a:srgbClr val="383838"/>
                </a:solidFill>
                <a:latin typeface="Arial MT"/>
                <a:cs typeface="Arial MT"/>
              </a:rPr>
              <a:t> </a:t>
            </a:r>
            <a:r>
              <a:rPr sz="2400" dirty="0">
                <a:solidFill>
                  <a:srgbClr val="383838"/>
                </a:solidFill>
                <a:latin typeface="Arial MT"/>
                <a:cs typeface="Arial MT"/>
              </a:rPr>
              <a:t>are</a:t>
            </a:r>
            <a:r>
              <a:rPr sz="2400" spc="-50" dirty="0">
                <a:solidFill>
                  <a:srgbClr val="383838"/>
                </a:solidFill>
                <a:latin typeface="Arial MT"/>
                <a:cs typeface="Arial MT"/>
              </a:rPr>
              <a:t> </a:t>
            </a:r>
            <a:r>
              <a:rPr sz="2400" dirty="0">
                <a:solidFill>
                  <a:srgbClr val="383838"/>
                </a:solidFill>
                <a:latin typeface="Arial MT"/>
                <a:cs typeface="Arial MT"/>
              </a:rPr>
              <a:t>managed</a:t>
            </a:r>
            <a:r>
              <a:rPr sz="2400" spc="-45" dirty="0">
                <a:solidFill>
                  <a:srgbClr val="383838"/>
                </a:solidFill>
                <a:latin typeface="Arial MT"/>
                <a:cs typeface="Arial MT"/>
              </a:rPr>
              <a:t> </a:t>
            </a:r>
            <a:r>
              <a:rPr sz="2400" dirty="0">
                <a:solidFill>
                  <a:srgbClr val="383838"/>
                </a:solidFill>
                <a:latin typeface="Arial MT"/>
                <a:cs typeface="Arial MT"/>
              </a:rPr>
              <a:t>similarly</a:t>
            </a:r>
            <a:r>
              <a:rPr sz="2400" spc="-25" dirty="0">
                <a:solidFill>
                  <a:srgbClr val="383838"/>
                </a:solidFill>
                <a:latin typeface="Arial MT"/>
                <a:cs typeface="Arial MT"/>
              </a:rPr>
              <a:t> </a:t>
            </a:r>
            <a:r>
              <a:rPr sz="2400" dirty="0">
                <a:solidFill>
                  <a:srgbClr val="383838"/>
                </a:solidFill>
                <a:latin typeface="Arial MT"/>
                <a:cs typeface="Arial MT"/>
              </a:rPr>
              <a:t>to</a:t>
            </a:r>
            <a:r>
              <a:rPr sz="2400" spc="-60" dirty="0">
                <a:solidFill>
                  <a:srgbClr val="383838"/>
                </a:solidFill>
                <a:latin typeface="Arial MT"/>
                <a:cs typeface="Arial MT"/>
              </a:rPr>
              <a:t> </a:t>
            </a:r>
            <a:r>
              <a:rPr sz="2400" dirty="0">
                <a:solidFill>
                  <a:srgbClr val="383838"/>
                </a:solidFill>
                <a:latin typeface="Arial MT"/>
                <a:cs typeface="Arial MT"/>
              </a:rPr>
              <a:t>hand</a:t>
            </a:r>
            <a:r>
              <a:rPr sz="2400" spc="-45" dirty="0">
                <a:solidFill>
                  <a:srgbClr val="383838"/>
                </a:solidFill>
                <a:latin typeface="Arial MT"/>
                <a:cs typeface="Arial MT"/>
              </a:rPr>
              <a:t> </a:t>
            </a:r>
            <a:r>
              <a:rPr sz="2400" spc="-10" dirty="0">
                <a:solidFill>
                  <a:srgbClr val="383838"/>
                </a:solidFill>
                <a:latin typeface="Arial MT"/>
                <a:cs typeface="Arial MT"/>
              </a:rPr>
              <a:t>burns</a:t>
            </a:r>
            <a:endParaRPr sz="2400">
              <a:latin typeface="Arial MT"/>
              <a:cs typeface="Arial M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483474"/>
            <a:ext cx="1417955" cy="1374775"/>
          </a:xfrm>
          <a:custGeom>
            <a:avLst/>
            <a:gdLst/>
            <a:ahLst/>
            <a:cxnLst/>
            <a:rect l="l" t="t" r="r" b="b"/>
            <a:pathLst>
              <a:path w="1417955" h="1374775">
                <a:moveTo>
                  <a:pt x="0" y="0"/>
                </a:moveTo>
                <a:lnTo>
                  <a:pt x="0" y="1374525"/>
                </a:lnTo>
                <a:lnTo>
                  <a:pt x="1417821" y="1374525"/>
                </a:lnTo>
                <a:lnTo>
                  <a:pt x="0" y="0"/>
                </a:lnTo>
                <a:close/>
              </a:path>
            </a:pathLst>
          </a:custGeom>
          <a:solidFill>
            <a:srgbClr val="929292"/>
          </a:solidFill>
        </p:spPr>
        <p:txBody>
          <a:bodyPr wrap="square" lIns="0" tIns="0" rIns="0" bIns="0" rtlCol="0"/>
          <a:lstStyle/>
          <a:p>
            <a:endParaRPr/>
          </a:p>
        </p:txBody>
      </p:sp>
      <p:grpSp>
        <p:nvGrpSpPr>
          <p:cNvPr id="3" name="object 3"/>
          <p:cNvGrpSpPr/>
          <p:nvPr/>
        </p:nvGrpSpPr>
        <p:grpSpPr>
          <a:xfrm>
            <a:off x="9806221" y="-9525"/>
            <a:ext cx="2386330" cy="1858645"/>
            <a:chOff x="9806221" y="-9525"/>
            <a:chExt cx="2386330" cy="1858645"/>
          </a:xfrm>
        </p:grpSpPr>
        <p:sp>
          <p:nvSpPr>
            <p:cNvPr id="4" name="object 4"/>
            <p:cNvSpPr/>
            <p:nvPr/>
          </p:nvSpPr>
          <p:spPr>
            <a:xfrm>
              <a:off x="10284820" y="0"/>
              <a:ext cx="1907539" cy="1849120"/>
            </a:xfrm>
            <a:custGeom>
              <a:avLst/>
              <a:gdLst/>
              <a:ahLst/>
              <a:cxnLst/>
              <a:rect l="l" t="t" r="r" b="b"/>
              <a:pathLst>
                <a:path w="1907540" h="1849120">
                  <a:moveTo>
                    <a:pt x="1907179" y="0"/>
                  </a:moveTo>
                  <a:lnTo>
                    <a:pt x="0" y="0"/>
                  </a:lnTo>
                  <a:lnTo>
                    <a:pt x="1907179" y="1848940"/>
                  </a:lnTo>
                  <a:lnTo>
                    <a:pt x="1907179" y="0"/>
                  </a:lnTo>
                  <a:close/>
                </a:path>
              </a:pathLst>
            </a:custGeom>
            <a:solidFill>
              <a:srgbClr val="929292"/>
            </a:solidFill>
          </p:spPr>
          <p:txBody>
            <a:bodyPr wrap="square" lIns="0" tIns="0" rIns="0" bIns="0" rtlCol="0"/>
            <a:lstStyle/>
            <a:p>
              <a:endParaRPr/>
            </a:p>
          </p:txBody>
        </p:sp>
        <p:sp>
          <p:nvSpPr>
            <p:cNvPr id="5" name="object 5"/>
            <p:cNvSpPr/>
            <p:nvPr/>
          </p:nvSpPr>
          <p:spPr>
            <a:xfrm>
              <a:off x="9815746" y="0"/>
              <a:ext cx="2068830" cy="970280"/>
            </a:xfrm>
            <a:custGeom>
              <a:avLst/>
              <a:gdLst/>
              <a:ahLst/>
              <a:cxnLst/>
              <a:rect l="l" t="t" r="r" b="b"/>
              <a:pathLst>
                <a:path w="2068829" h="970280">
                  <a:moveTo>
                    <a:pt x="2068742" y="0"/>
                  </a:moveTo>
                  <a:lnTo>
                    <a:pt x="1034371" y="970026"/>
                  </a:lnTo>
                  <a:lnTo>
                    <a:pt x="0" y="0"/>
                  </a:lnTo>
                </a:path>
              </a:pathLst>
            </a:custGeom>
            <a:ln w="19050">
              <a:solidFill>
                <a:srgbClr val="383838"/>
              </a:solidFill>
            </a:ln>
          </p:spPr>
          <p:txBody>
            <a:bodyPr wrap="square" lIns="0" tIns="0" rIns="0" bIns="0" rtlCol="0"/>
            <a:lstStyle/>
            <a:p>
              <a:endParaRPr/>
            </a:p>
          </p:txBody>
        </p:sp>
      </p:grpSp>
      <p:sp>
        <p:nvSpPr>
          <p:cNvPr id="6" name="object 6"/>
          <p:cNvSpPr txBox="1">
            <a:spLocks noGrp="1"/>
          </p:cNvSpPr>
          <p:nvPr>
            <p:ph type="title"/>
          </p:nvPr>
        </p:nvSpPr>
        <p:spPr>
          <a:xfrm>
            <a:off x="654202" y="1053211"/>
            <a:ext cx="2379345" cy="452120"/>
          </a:xfrm>
          <a:prstGeom prst="rect">
            <a:avLst/>
          </a:prstGeom>
        </p:spPr>
        <p:txBody>
          <a:bodyPr vert="horz" wrap="square" lIns="0" tIns="12065" rIns="0" bIns="0" rtlCol="0">
            <a:spAutoFit/>
          </a:bodyPr>
          <a:lstStyle/>
          <a:p>
            <a:pPr marL="12700">
              <a:lnSpc>
                <a:spcPct val="100000"/>
              </a:lnSpc>
              <a:spcBef>
                <a:spcPts val="95"/>
              </a:spcBef>
            </a:pPr>
            <a:r>
              <a:rPr sz="2800" dirty="0">
                <a:latin typeface="Arial"/>
                <a:cs typeface="Arial"/>
              </a:rPr>
              <a:t>5)Genital</a:t>
            </a:r>
            <a:r>
              <a:rPr sz="2800" spc="-95" dirty="0">
                <a:latin typeface="Arial"/>
                <a:cs typeface="Arial"/>
              </a:rPr>
              <a:t> </a:t>
            </a:r>
            <a:r>
              <a:rPr sz="2800" spc="-20" dirty="0">
                <a:latin typeface="Arial"/>
                <a:cs typeface="Arial"/>
              </a:rPr>
              <a:t>area</a:t>
            </a:r>
            <a:endParaRPr sz="2800">
              <a:latin typeface="Arial"/>
              <a:cs typeface="Arial"/>
            </a:endParaRPr>
          </a:p>
        </p:txBody>
      </p:sp>
      <p:sp>
        <p:nvSpPr>
          <p:cNvPr id="7" name="object 7"/>
          <p:cNvSpPr txBox="1"/>
          <p:nvPr/>
        </p:nvSpPr>
        <p:spPr>
          <a:xfrm>
            <a:off x="654202" y="1492377"/>
            <a:ext cx="9855200" cy="2220595"/>
          </a:xfrm>
          <a:prstGeom prst="rect">
            <a:avLst/>
          </a:prstGeom>
        </p:spPr>
        <p:txBody>
          <a:bodyPr vert="horz" wrap="square" lIns="0" tIns="195580" rIns="0" bIns="0" rtlCol="0">
            <a:spAutoFit/>
          </a:bodyPr>
          <a:lstStyle/>
          <a:p>
            <a:pPr marL="353695" indent="-340995">
              <a:lnSpc>
                <a:spcPct val="100000"/>
              </a:lnSpc>
              <a:spcBef>
                <a:spcPts val="1540"/>
              </a:spcBef>
              <a:buAutoNum type="arabicPeriod"/>
              <a:tabLst>
                <a:tab pos="353695" algn="l"/>
              </a:tabLst>
            </a:pPr>
            <a:r>
              <a:rPr sz="2400" dirty="0">
                <a:solidFill>
                  <a:srgbClr val="383838"/>
                </a:solidFill>
                <a:latin typeface="Arial MT"/>
                <a:cs typeface="Arial MT"/>
              </a:rPr>
              <a:t>Place</a:t>
            </a:r>
            <a:r>
              <a:rPr sz="2400" spc="-65" dirty="0">
                <a:solidFill>
                  <a:srgbClr val="383838"/>
                </a:solidFill>
                <a:latin typeface="Arial MT"/>
                <a:cs typeface="Arial MT"/>
              </a:rPr>
              <a:t> </a:t>
            </a:r>
            <a:r>
              <a:rPr sz="2400" dirty="0">
                <a:solidFill>
                  <a:srgbClr val="383838"/>
                </a:solidFill>
                <a:latin typeface="Arial MT"/>
                <a:cs typeface="Arial MT"/>
              </a:rPr>
              <a:t>burned</a:t>
            </a:r>
            <a:r>
              <a:rPr sz="2400" spc="-65" dirty="0">
                <a:solidFill>
                  <a:srgbClr val="383838"/>
                </a:solidFill>
                <a:latin typeface="Arial MT"/>
                <a:cs typeface="Arial MT"/>
              </a:rPr>
              <a:t> </a:t>
            </a:r>
            <a:r>
              <a:rPr sz="2400" dirty="0">
                <a:solidFill>
                  <a:srgbClr val="383838"/>
                </a:solidFill>
                <a:latin typeface="Arial MT"/>
                <a:cs typeface="Arial MT"/>
              </a:rPr>
              <a:t>foreskin</a:t>
            </a:r>
            <a:r>
              <a:rPr sz="2400" spc="-65" dirty="0">
                <a:solidFill>
                  <a:srgbClr val="383838"/>
                </a:solidFill>
                <a:latin typeface="Arial MT"/>
                <a:cs typeface="Arial MT"/>
              </a:rPr>
              <a:t> </a:t>
            </a:r>
            <a:r>
              <a:rPr sz="2400" dirty="0">
                <a:solidFill>
                  <a:srgbClr val="383838"/>
                </a:solidFill>
                <a:latin typeface="Arial MT"/>
                <a:cs typeface="Arial MT"/>
              </a:rPr>
              <a:t>into</a:t>
            </a:r>
            <a:r>
              <a:rPr sz="2400" spc="-70" dirty="0">
                <a:solidFill>
                  <a:srgbClr val="383838"/>
                </a:solidFill>
                <a:latin typeface="Arial MT"/>
                <a:cs typeface="Arial MT"/>
              </a:rPr>
              <a:t> </a:t>
            </a:r>
            <a:r>
              <a:rPr sz="2400" dirty="0">
                <a:solidFill>
                  <a:srgbClr val="383838"/>
                </a:solidFill>
                <a:latin typeface="Arial MT"/>
                <a:cs typeface="Arial MT"/>
              </a:rPr>
              <a:t>its</a:t>
            </a:r>
            <a:r>
              <a:rPr sz="2400" spc="-75" dirty="0">
                <a:solidFill>
                  <a:srgbClr val="383838"/>
                </a:solidFill>
                <a:latin typeface="Arial MT"/>
                <a:cs typeface="Arial MT"/>
              </a:rPr>
              <a:t> </a:t>
            </a:r>
            <a:r>
              <a:rPr sz="2400" dirty="0">
                <a:solidFill>
                  <a:srgbClr val="383838"/>
                </a:solidFill>
                <a:latin typeface="Arial MT"/>
                <a:cs typeface="Arial MT"/>
              </a:rPr>
              <a:t>normal</a:t>
            </a:r>
            <a:r>
              <a:rPr sz="2400" spc="-55" dirty="0">
                <a:solidFill>
                  <a:srgbClr val="383838"/>
                </a:solidFill>
                <a:latin typeface="Arial MT"/>
                <a:cs typeface="Arial MT"/>
              </a:rPr>
              <a:t> </a:t>
            </a:r>
            <a:r>
              <a:rPr sz="2400" dirty="0">
                <a:solidFill>
                  <a:srgbClr val="383838"/>
                </a:solidFill>
                <a:latin typeface="Arial MT"/>
                <a:cs typeface="Arial MT"/>
              </a:rPr>
              <a:t>position</a:t>
            </a:r>
            <a:r>
              <a:rPr sz="2400" spc="-50" dirty="0">
                <a:solidFill>
                  <a:srgbClr val="383838"/>
                </a:solidFill>
                <a:latin typeface="Arial MT"/>
                <a:cs typeface="Arial MT"/>
              </a:rPr>
              <a:t> </a:t>
            </a:r>
            <a:r>
              <a:rPr sz="2400" dirty="0">
                <a:solidFill>
                  <a:srgbClr val="383838"/>
                </a:solidFill>
                <a:latin typeface="Arial MT"/>
                <a:cs typeface="Arial MT"/>
              </a:rPr>
              <a:t>to</a:t>
            </a:r>
            <a:r>
              <a:rPr sz="2400" spc="-85" dirty="0">
                <a:solidFill>
                  <a:srgbClr val="383838"/>
                </a:solidFill>
                <a:latin typeface="Arial MT"/>
                <a:cs typeface="Arial MT"/>
              </a:rPr>
              <a:t> </a:t>
            </a:r>
            <a:r>
              <a:rPr sz="2400" dirty="0">
                <a:solidFill>
                  <a:srgbClr val="383838"/>
                </a:solidFill>
                <a:latin typeface="Arial MT"/>
                <a:cs typeface="Arial MT"/>
              </a:rPr>
              <a:t>prevent</a:t>
            </a:r>
            <a:r>
              <a:rPr sz="2400" spc="-70" dirty="0">
                <a:solidFill>
                  <a:srgbClr val="383838"/>
                </a:solidFill>
                <a:latin typeface="Arial MT"/>
                <a:cs typeface="Arial MT"/>
              </a:rPr>
              <a:t> </a:t>
            </a:r>
            <a:r>
              <a:rPr sz="2400" spc="-10" dirty="0">
                <a:solidFill>
                  <a:srgbClr val="383838"/>
                </a:solidFill>
                <a:latin typeface="Arial MT"/>
                <a:cs typeface="Arial MT"/>
              </a:rPr>
              <a:t>paraphimosis.</a:t>
            </a:r>
            <a:endParaRPr sz="2400">
              <a:latin typeface="Arial MT"/>
              <a:cs typeface="Arial MT"/>
            </a:endParaRPr>
          </a:p>
          <a:p>
            <a:pPr marL="353695" indent="-340995">
              <a:lnSpc>
                <a:spcPct val="100000"/>
              </a:lnSpc>
              <a:spcBef>
                <a:spcPts val="1440"/>
              </a:spcBef>
              <a:buAutoNum type="arabicPeriod"/>
              <a:tabLst>
                <a:tab pos="353695" algn="l"/>
              </a:tabLst>
            </a:pPr>
            <a:r>
              <a:rPr sz="2400" spc="-35" dirty="0">
                <a:solidFill>
                  <a:srgbClr val="383838"/>
                </a:solidFill>
                <a:latin typeface="Arial MT"/>
                <a:cs typeface="Arial MT"/>
              </a:rPr>
              <a:t>Topical</a:t>
            </a:r>
            <a:r>
              <a:rPr sz="2400" spc="-65" dirty="0">
                <a:solidFill>
                  <a:srgbClr val="383838"/>
                </a:solidFill>
                <a:latin typeface="Arial MT"/>
                <a:cs typeface="Arial MT"/>
              </a:rPr>
              <a:t> </a:t>
            </a:r>
            <a:r>
              <a:rPr sz="2400" dirty="0">
                <a:solidFill>
                  <a:srgbClr val="383838"/>
                </a:solidFill>
                <a:latin typeface="Arial MT"/>
                <a:cs typeface="Arial MT"/>
              </a:rPr>
              <a:t>antibiotic</a:t>
            </a:r>
            <a:r>
              <a:rPr sz="2400" spc="-50" dirty="0">
                <a:solidFill>
                  <a:srgbClr val="383838"/>
                </a:solidFill>
                <a:latin typeface="Arial MT"/>
                <a:cs typeface="Arial MT"/>
              </a:rPr>
              <a:t> </a:t>
            </a:r>
            <a:r>
              <a:rPr sz="2400" dirty="0">
                <a:solidFill>
                  <a:srgbClr val="383838"/>
                </a:solidFill>
                <a:latin typeface="Arial MT"/>
                <a:cs typeface="Arial MT"/>
              </a:rPr>
              <a:t>for</a:t>
            </a:r>
            <a:r>
              <a:rPr sz="2400" spc="-90" dirty="0">
                <a:solidFill>
                  <a:srgbClr val="383838"/>
                </a:solidFill>
                <a:latin typeface="Arial MT"/>
                <a:cs typeface="Arial MT"/>
              </a:rPr>
              <a:t> </a:t>
            </a:r>
            <a:r>
              <a:rPr sz="2400" dirty="0">
                <a:solidFill>
                  <a:srgbClr val="383838"/>
                </a:solidFill>
                <a:latin typeface="Arial MT"/>
                <a:cs typeface="Arial MT"/>
              </a:rPr>
              <a:t>several</a:t>
            </a:r>
            <a:r>
              <a:rPr sz="2400" spc="-70" dirty="0">
                <a:solidFill>
                  <a:srgbClr val="383838"/>
                </a:solidFill>
                <a:latin typeface="Arial MT"/>
                <a:cs typeface="Arial MT"/>
              </a:rPr>
              <a:t> </a:t>
            </a:r>
            <a:r>
              <a:rPr sz="2400" dirty="0">
                <a:solidFill>
                  <a:srgbClr val="383838"/>
                </a:solidFill>
                <a:latin typeface="Arial MT"/>
                <a:cs typeface="Arial MT"/>
              </a:rPr>
              <a:t>weeks</a:t>
            </a:r>
            <a:r>
              <a:rPr sz="2400" spc="-65" dirty="0">
                <a:solidFill>
                  <a:srgbClr val="383838"/>
                </a:solidFill>
                <a:latin typeface="Arial MT"/>
                <a:cs typeface="Arial MT"/>
              </a:rPr>
              <a:t> </a:t>
            </a:r>
            <a:r>
              <a:rPr sz="2400" dirty="0">
                <a:solidFill>
                  <a:srgbClr val="383838"/>
                </a:solidFill>
                <a:latin typeface="Arial MT"/>
                <a:cs typeface="Arial MT"/>
              </a:rPr>
              <a:t>as</a:t>
            </a:r>
            <a:r>
              <a:rPr sz="2400" spc="-70" dirty="0">
                <a:solidFill>
                  <a:srgbClr val="383838"/>
                </a:solidFill>
                <a:latin typeface="Arial MT"/>
                <a:cs typeface="Arial MT"/>
              </a:rPr>
              <a:t> </a:t>
            </a:r>
            <a:r>
              <a:rPr sz="2400" spc="-10" dirty="0">
                <a:solidFill>
                  <a:srgbClr val="383838"/>
                </a:solidFill>
                <a:latin typeface="Arial MT"/>
                <a:cs typeface="Arial MT"/>
              </a:rPr>
              <a:t>needed.</a:t>
            </a:r>
            <a:endParaRPr sz="2400">
              <a:latin typeface="Arial MT"/>
              <a:cs typeface="Arial MT"/>
            </a:endParaRPr>
          </a:p>
          <a:p>
            <a:pPr marL="353695" indent="-340995">
              <a:lnSpc>
                <a:spcPct val="100000"/>
              </a:lnSpc>
              <a:spcBef>
                <a:spcPts val="1440"/>
              </a:spcBef>
              <a:buAutoNum type="arabicPeriod"/>
              <a:tabLst>
                <a:tab pos="353695" algn="l"/>
              </a:tabLst>
            </a:pPr>
            <a:r>
              <a:rPr sz="2400" dirty="0">
                <a:solidFill>
                  <a:srgbClr val="383838"/>
                </a:solidFill>
                <a:latin typeface="Arial MT"/>
                <a:cs typeface="Arial MT"/>
              </a:rPr>
              <a:t>Any</a:t>
            </a:r>
            <a:r>
              <a:rPr sz="2400" spc="-80" dirty="0">
                <a:solidFill>
                  <a:srgbClr val="383838"/>
                </a:solidFill>
                <a:latin typeface="Arial MT"/>
                <a:cs typeface="Arial MT"/>
              </a:rPr>
              <a:t> </a:t>
            </a:r>
            <a:r>
              <a:rPr sz="2400" dirty="0">
                <a:solidFill>
                  <a:srgbClr val="383838"/>
                </a:solidFill>
                <a:latin typeface="Arial MT"/>
                <a:cs typeface="Arial MT"/>
              </a:rPr>
              <a:t>remaining</a:t>
            </a:r>
            <a:r>
              <a:rPr sz="2400" spc="-60" dirty="0">
                <a:solidFill>
                  <a:srgbClr val="383838"/>
                </a:solidFill>
                <a:latin typeface="Arial MT"/>
                <a:cs typeface="Arial MT"/>
              </a:rPr>
              <a:t> </a:t>
            </a:r>
            <a:r>
              <a:rPr sz="2400" dirty="0">
                <a:solidFill>
                  <a:srgbClr val="383838"/>
                </a:solidFill>
                <a:latin typeface="Arial MT"/>
                <a:cs typeface="Arial MT"/>
              </a:rPr>
              <a:t>open</a:t>
            </a:r>
            <a:r>
              <a:rPr sz="2400" spc="-70" dirty="0">
                <a:solidFill>
                  <a:srgbClr val="383838"/>
                </a:solidFill>
                <a:latin typeface="Arial MT"/>
                <a:cs typeface="Arial MT"/>
              </a:rPr>
              <a:t> </a:t>
            </a:r>
            <a:r>
              <a:rPr sz="2400" dirty="0">
                <a:solidFill>
                  <a:srgbClr val="383838"/>
                </a:solidFill>
                <a:latin typeface="Arial MT"/>
                <a:cs typeface="Arial MT"/>
              </a:rPr>
              <a:t>wounds</a:t>
            </a:r>
            <a:r>
              <a:rPr sz="2400" spc="-60" dirty="0">
                <a:solidFill>
                  <a:srgbClr val="383838"/>
                </a:solidFill>
                <a:latin typeface="Arial MT"/>
                <a:cs typeface="Arial MT"/>
              </a:rPr>
              <a:t> </a:t>
            </a:r>
            <a:r>
              <a:rPr sz="2400" dirty="0">
                <a:solidFill>
                  <a:srgbClr val="383838"/>
                </a:solidFill>
                <a:latin typeface="Arial MT"/>
                <a:cs typeface="Arial MT"/>
              </a:rPr>
              <a:t>should</a:t>
            </a:r>
            <a:r>
              <a:rPr sz="2400" spc="-60" dirty="0">
                <a:solidFill>
                  <a:srgbClr val="383838"/>
                </a:solidFill>
                <a:latin typeface="Arial MT"/>
                <a:cs typeface="Arial MT"/>
              </a:rPr>
              <a:t> </a:t>
            </a:r>
            <a:r>
              <a:rPr sz="2400" dirty="0">
                <a:solidFill>
                  <a:srgbClr val="383838"/>
                </a:solidFill>
                <a:latin typeface="Arial MT"/>
                <a:cs typeface="Arial MT"/>
              </a:rPr>
              <a:t>then</a:t>
            </a:r>
            <a:r>
              <a:rPr sz="2400" spc="-80" dirty="0">
                <a:solidFill>
                  <a:srgbClr val="383838"/>
                </a:solidFill>
                <a:latin typeface="Arial MT"/>
                <a:cs typeface="Arial MT"/>
              </a:rPr>
              <a:t> </a:t>
            </a:r>
            <a:r>
              <a:rPr sz="2400" dirty="0">
                <a:solidFill>
                  <a:srgbClr val="383838"/>
                </a:solidFill>
                <a:latin typeface="Arial MT"/>
                <a:cs typeface="Arial MT"/>
              </a:rPr>
              <a:t>be</a:t>
            </a:r>
            <a:r>
              <a:rPr sz="2400" spc="-80" dirty="0">
                <a:solidFill>
                  <a:srgbClr val="383838"/>
                </a:solidFill>
                <a:latin typeface="Arial MT"/>
                <a:cs typeface="Arial MT"/>
              </a:rPr>
              <a:t> </a:t>
            </a:r>
            <a:r>
              <a:rPr sz="2400" spc="-10" dirty="0">
                <a:solidFill>
                  <a:srgbClr val="383838"/>
                </a:solidFill>
                <a:latin typeface="Arial MT"/>
                <a:cs typeface="Arial MT"/>
              </a:rPr>
              <a:t>sheet-grafted.</a:t>
            </a:r>
            <a:endParaRPr sz="2400">
              <a:latin typeface="Arial MT"/>
              <a:cs typeface="Arial MT"/>
            </a:endParaRPr>
          </a:p>
          <a:p>
            <a:pPr marL="353695" indent="-340995">
              <a:lnSpc>
                <a:spcPct val="100000"/>
              </a:lnSpc>
              <a:spcBef>
                <a:spcPts val="1440"/>
              </a:spcBef>
              <a:buAutoNum type="arabicPeriod"/>
              <a:tabLst>
                <a:tab pos="353695" algn="l"/>
              </a:tabLst>
            </a:pPr>
            <a:r>
              <a:rPr sz="2400" dirty="0">
                <a:solidFill>
                  <a:srgbClr val="383838"/>
                </a:solidFill>
                <a:latin typeface="Arial MT"/>
                <a:cs typeface="Arial MT"/>
              </a:rPr>
              <a:t>Early</a:t>
            </a:r>
            <a:r>
              <a:rPr sz="2400" spc="-90" dirty="0">
                <a:solidFill>
                  <a:srgbClr val="383838"/>
                </a:solidFill>
                <a:latin typeface="Arial MT"/>
                <a:cs typeface="Arial MT"/>
              </a:rPr>
              <a:t> </a:t>
            </a:r>
            <a:r>
              <a:rPr sz="2400" dirty="0">
                <a:solidFill>
                  <a:srgbClr val="383838"/>
                </a:solidFill>
                <a:latin typeface="Arial MT"/>
                <a:cs typeface="Arial MT"/>
              </a:rPr>
              <a:t>urologist</a:t>
            </a:r>
            <a:r>
              <a:rPr sz="2400" spc="-60" dirty="0">
                <a:solidFill>
                  <a:srgbClr val="383838"/>
                </a:solidFill>
                <a:latin typeface="Arial MT"/>
                <a:cs typeface="Arial MT"/>
              </a:rPr>
              <a:t> </a:t>
            </a:r>
            <a:r>
              <a:rPr sz="2400" dirty="0">
                <a:solidFill>
                  <a:srgbClr val="383838"/>
                </a:solidFill>
                <a:latin typeface="Arial MT"/>
                <a:cs typeface="Arial MT"/>
              </a:rPr>
              <a:t>consultation</a:t>
            </a:r>
            <a:r>
              <a:rPr sz="2400" spc="-70" dirty="0">
                <a:solidFill>
                  <a:srgbClr val="383838"/>
                </a:solidFill>
                <a:latin typeface="Arial MT"/>
                <a:cs typeface="Arial MT"/>
              </a:rPr>
              <a:t> </a:t>
            </a:r>
            <a:r>
              <a:rPr sz="2400" dirty="0">
                <a:solidFill>
                  <a:srgbClr val="383838"/>
                </a:solidFill>
                <a:latin typeface="Arial MT"/>
                <a:cs typeface="Arial MT"/>
              </a:rPr>
              <a:t>is</a:t>
            </a:r>
            <a:r>
              <a:rPr sz="2400" spc="-90" dirty="0">
                <a:solidFill>
                  <a:srgbClr val="383838"/>
                </a:solidFill>
                <a:latin typeface="Arial MT"/>
                <a:cs typeface="Arial MT"/>
              </a:rPr>
              <a:t> </a:t>
            </a:r>
            <a:r>
              <a:rPr sz="2400" spc="-10" dirty="0">
                <a:solidFill>
                  <a:srgbClr val="383838"/>
                </a:solidFill>
                <a:latin typeface="Arial MT"/>
                <a:cs typeface="Arial MT"/>
              </a:rPr>
              <a:t>recommended.</a:t>
            </a:r>
            <a:endParaRPr sz="2400">
              <a:latin typeface="Arial MT"/>
              <a:cs typeface="Arial M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DC44-813A-09E1-0D12-F81ACB6232B7}"/>
              </a:ext>
            </a:extLst>
          </p:cNvPr>
          <p:cNvSpPr>
            <a:spLocks noGrp="1"/>
          </p:cNvSpPr>
          <p:nvPr>
            <p:ph type="title"/>
          </p:nvPr>
        </p:nvSpPr>
        <p:spPr>
          <a:xfrm>
            <a:off x="1295401" y="457200"/>
            <a:ext cx="9601196" cy="1303867"/>
          </a:xfrm>
        </p:spPr>
        <p:txBody>
          <a:bodyPr/>
          <a:lstStyle/>
          <a:p>
            <a:endParaRPr lang="en-US" dirty="0"/>
          </a:p>
        </p:txBody>
      </p:sp>
      <p:sp>
        <p:nvSpPr>
          <p:cNvPr id="3" name="Content Placeholder 2">
            <a:extLst>
              <a:ext uri="{FF2B5EF4-FFF2-40B4-BE49-F238E27FC236}">
                <a16:creationId xmlns:a16="http://schemas.microsoft.com/office/drawing/2014/main" id="{CDD6508A-64CD-9C73-C79D-922B703AA4AC}"/>
              </a:ext>
            </a:extLst>
          </p:cNvPr>
          <p:cNvSpPr>
            <a:spLocks noGrp="1"/>
          </p:cNvSpPr>
          <p:nvPr>
            <p:ph idx="1"/>
          </p:nvPr>
        </p:nvSpPr>
        <p:spPr>
          <a:xfrm>
            <a:off x="1143000" y="1797938"/>
            <a:ext cx="9601196" cy="4374262"/>
          </a:xfrm>
        </p:spPr>
        <p:txBody>
          <a:bodyPr>
            <a:normAutofit/>
          </a:bodyPr>
          <a:lstStyle/>
          <a:p>
            <a:r>
              <a:rPr lang="en-US" dirty="0"/>
              <a:t>:</a:t>
            </a:r>
          </a:p>
        </p:txBody>
      </p:sp>
      <p:pic>
        <p:nvPicPr>
          <p:cNvPr id="5" name="Picture 4" descr="A diagram of a medical procedure&#10;&#10;AI-generated content may be incorrect.">
            <a:extLst>
              <a:ext uri="{FF2B5EF4-FFF2-40B4-BE49-F238E27FC236}">
                <a16:creationId xmlns:a16="http://schemas.microsoft.com/office/drawing/2014/main" id="{2BB440FC-172A-3489-2BAA-CFB5F5805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04800"/>
            <a:ext cx="12344400" cy="7162801"/>
          </a:xfrm>
          <a:prstGeom prst="rect">
            <a:avLst/>
          </a:prstGeom>
        </p:spPr>
      </p:pic>
    </p:spTree>
    <p:extLst>
      <p:ext uri="{BB962C8B-B14F-4D97-AF65-F5344CB8AC3E}">
        <p14:creationId xmlns:p14="http://schemas.microsoft.com/office/powerpoint/2010/main" val="1885750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5706-D6D4-F83B-0E6C-4EC4A58A4775}"/>
              </a:ext>
            </a:extLst>
          </p:cNvPr>
          <p:cNvSpPr>
            <a:spLocks noGrp="1"/>
          </p:cNvSpPr>
          <p:nvPr>
            <p:ph type="title"/>
          </p:nvPr>
        </p:nvSpPr>
        <p:spPr>
          <a:xfrm>
            <a:off x="1290485" y="152400"/>
            <a:ext cx="9601196" cy="1303867"/>
          </a:xfrm>
        </p:spPr>
        <p:txBody>
          <a:bodyPr/>
          <a:lstStyle/>
          <a:p>
            <a:r>
              <a:rPr lang="en-US" dirty="0"/>
              <a:t>Secondary </a:t>
            </a:r>
            <a:r>
              <a:rPr lang="en-US" dirty="0" err="1"/>
              <a:t>survay</a:t>
            </a:r>
            <a:r>
              <a:rPr lang="en-US" dirty="0"/>
              <a:t> </a:t>
            </a:r>
          </a:p>
        </p:txBody>
      </p:sp>
      <p:sp>
        <p:nvSpPr>
          <p:cNvPr id="3" name="Content Placeholder 2">
            <a:extLst>
              <a:ext uri="{FF2B5EF4-FFF2-40B4-BE49-F238E27FC236}">
                <a16:creationId xmlns:a16="http://schemas.microsoft.com/office/drawing/2014/main" id="{FD69F32B-C27D-0F92-938C-B5ACA6F8C0A9}"/>
              </a:ext>
            </a:extLst>
          </p:cNvPr>
          <p:cNvSpPr>
            <a:spLocks noGrp="1"/>
          </p:cNvSpPr>
          <p:nvPr>
            <p:ph idx="1"/>
          </p:nvPr>
        </p:nvSpPr>
        <p:spPr>
          <a:xfrm>
            <a:off x="1290485" y="1456266"/>
            <a:ext cx="9601196" cy="5096933"/>
          </a:xfrm>
        </p:spPr>
        <p:txBody>
          <a:bodyPr>
            <a:normAutofit fontScale="92500" lnSpcReduction="10000"/>
          </a:bodyPr>
          <a:lstStyle/>
          <a:p>
            <a:pPr marL="0" indent="0">
              <a:buNone/>
            </a:pPr>
            <a:r>
              <a:rPr lang="en-US" dirty="0"/>
              <a:t> History (AMPLE, Detailed history) </a:t>
            </a:r>
          </a:p>
          <a:p>
            <a:pPr marL="0" indent="0">
              <a:buNone/>
            </a:pPr>
            <a:r>
              <a:rPr lang="en-US" dirty="0"/>
              <a:t> Accurate pre-injury patient weight </a:t>
            </a:r>
          </a:p>
          <a:p>
            <a:pPr marL="0" indent="0">
              <a:buNone/>
            </a:pPr>
            <a:r>
              <a:rPr lang="en-US" dirty="0"/>
              <a:t> Determination of the burn depth and percent </a:t>
            </a:r>
          </a:p>
          <a:p>
            <a:pPr marL="0" indent="0">
              <a:buNone/>
            </a:pPr>
            <a:r>
              <a:rPr lang="en-US" dirty="0"/>
              <a:t>Total Body Surface Area burned </a:t>
            </a:r>
          </a:p>
          <a:p>
            <a:pPr marL="0" indent="0">
              <a:buNone/>
            </a:pPr>
            <a:r>
              <a:rPr lang="en-US" dirty="0"/>
              <a:t> Apply adjusted fluid rates after TBSA determination </a:t>
            </a:r>
          </a:p>
          <a:p>
            <a:pPr marL="0" indent="0">
              <a:buNone/>
            </a:pPr>
            <a:r>
              <a:rPr lang="en-US" dirty="0"/>
              <a:t> Complete head-to-toe evaluation of the patient</a:t>
            </a:r>
          </a:p>
          <a:p>
            <a:pPr marL="0" indent="0">
              <a:buNone/>
            </a:pPr>
            <a:r>
              <a:rPr lang="en-US" dirty="0"/>
              <a:t> Obtain indicated labs and X-ray </a:t>
            </a:r>
          </a:p>
          <a:p>
            <a:pPr marL="0" indent="0">
              <a:buNone/>
            </a:pPr>
            <a:r>
              <a:rPr lang="en-US" dirty="0"/>
              <a:t> Monitor fluid resuscitation and extremity perfusion </a:t>
            </a:r>
          </a:p>
          <a:p>
            <a:pPr marL="0" indent="0">
              <a:buNone/>
            </a:pPr>
            <a:r>
              <a:rPr lang="en-US" dirty="0"/>
              <a:t> Pain and anxiety management </a:t>
            </a:r>
          </a:p>
          <a:p>
            <a:pPr marL="0" indent="0">
              <a:buNone/>
            </a:pPr>
            <a:r>
              <a:rPr lang="en-US" dirty="0"/>
              <a:t> Psychosocial support </a:t>
            </a:r>
          </a:p>
          <a:p>
            <a:pPr marL="0" indent="0">
              <a:buNone/>
            </a:pPr>
            <a:r>
              <a:rPr lang="en-US" dirty="0"/>
              <a:t> Wound care, use of systemic antibiotic, and tetanus toxoid vaccine. </a:t>
            </a:r>
          </a:p>
        </p:txBody>
      </p:sp>
    </p:spTree>
    <p:extLst>
      <p:ext uri="{BB962C8B-B14F-4D97-AF65-F5344CB8AC3E}">
        <p14:creationId xmlns:p14="http://schemas.microsoft.com/office/powerpoint/2010/main" val="1098283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403196" y="5122354"/>
            <a:ext cx="1798955" cy="1745614"/>
            <a:chOff x="10403196" y="5122354"/>
            <a:chExt cx="1798955" cy="1745614"/>
          </a:xfrm>
        </p:grpSpPr>
        <p:sp>
          <p:nvSpPr>
            <p:cNvPr id="3" name="object 3"/>
            <p:cNvSpPr/>
            <p:nvPr/>
          </p:nvSpPr>
          <p:spPr>
            <a:xfrm>
              <a:off x="10412721" y="5131879"/>
              <a:ext cx="1779905" cy="1726564"/>
            </a:xfrm>
            <a:custGeom>
              <a:avLst/>
              <a:gdLst/>
              <a:ahLst/>
              <a:cxnLst/>
              <a:rect l="l" t="t" r="r" b="b"/>
              <a:pathLst>
                <a:path w="1779904" h="1726565">
                  <a:moveTo>
                    <a:pt x="1779278" y="0"/>
                  </a:moveTo>
                  <a:lnTo>
                    <a:pt x="0" y="1726120"/>
                  </a:lnTo>
                </a:path>
              </a:pathLst>
            </a:custGeom>
            <a:ln w="19050">
              <a:solidFill>
                <a:srgbClr val="383838"/>
              </a:solidFill>
            </a:ln>
          </p:spPr>
          <p:txBody>
            <a:bodyPr wrap="square" lIns="0" tIns="0" rIns="0" bIns="0" rtlCol="0"/>
            <a:lstStyle/>
            <a:p>
              <a:endParaRPr/>
            </a:p>
          </p:txBody>
        </p:sp>
        <p:sp>
          <p:nvSpPr>
            <p:cNvPr id="4" name="object 4"/>
            <p:cNvSpPr/>
            <p:nvPr/>
          </p:nvSpPr>
          <p:spPr>
            <a:xfrm>
              <a:off x="10550208" y="5265793"/>
              <a:ext cx="1642110" cy="1592580"/>
            </a:xfrm>
            <a:custGeom>
              <a:avLst/>
              <a:gdLst/>
              <a:ahLst/>
              <a:cxnLst/>
              <a:rect l="l" t="t" r="r" b="b"/>
              <a:pathLst>
                <a:path w="1642109" h="1592579">
                  <a:moveTo>
                    <a:pt x="1641790" y="0"/>
                  </a:moveTo>
                  <a:lnTo>
                    <a:pt x="0" y="1592206"/>
                  </a:lnTo>
                  <a:lnTo>
                    <a:pt x="1641790" y="1592206"/>
                  </a:lnTo>
                  <a:lnTo>
                    <a:pt x="1641790" y="0"/>
                  </a:lnTo>
                  <a:close/>
                </a:path>
              </a:pathLst>
            </a:custGeom>
            <a:solidFill>
              <a:srgbClr val="929292"/>
            </a:solidFill>
          </p:spPr>
          <p:txBody>
            <a:bodyPr wrap="square" lIns="0" tIns="0" rIns="0" bIns="0" rtlCol="0"/>
            <a:lstStyle/>
            <a:p>
              <a:endParaRPr/>
            </a:p>
          </p:txBody>
        </p:sp>
      </p:grpSp>
      <p:grpSp>
        <p:nvGrpSpPr>
          <p:cNvPr id="5" name="object 5"/>
          <p:cNvGrpSpPr/>
          <p:nvPr/>
        </p:nvGrpSpPr>
        <p:grpSpPr>
          <a:xfrm>
            <a:off x="-9525" y="-9525"/>
            <a:ext cx="2767965" cy="2206625"/>
            <a:chOff x="-9525" y="-9525"/>
            <a:chExt cx="2767965" cy="2206625"/>
          </a:xfrm>
        </p:grpSpPr>
        <p:sp>
          <p:nvSpPr>
            <p:cNvPr id="6" name="object 6"/>
            <p:cNvSpPr/>
            <p:nvPr/>
          </p:nvSpPr>
          <p:spPr>
            <a:xfrm>
              <a:off x="0" y="0"/>
              <a:ext cx="2266315" cy="2197100"/>
            </a:xfrm>
            <a:custGeom>
              <a:avLst/>
              <a:gdLst/>
              <a:ahLst/>
              <a:cxnLst/>
              <a:rect l="l" t="t" r="r" b="b"/>
              <a:pathLst>
                <a:path w="2266315" h="2197100">
                  <a:moveTo>
                    <a:pt x="2265836" y="0"/>
                  </a:moveTo>
                  <a:lnTo>
                    <a:pt x="0" y="0"/>
                  </a:lnTo>
                  <a:lnTo>
                    <a:pt x="0" y="2196645"/>
                  </a:lnTo>
                  <a:lnTo>
                    <a:pt x="2265836" y="0"/>
                  </a:lnTo>
                  <a:close/>
                </a:path>
              </a:pathLst>
            </a:custGeom>
            <a:solidFill>
              <a:srgbClr val="929292"/>
            </a:solidFill>
          </p:spPr>
          <p:txBody>
            <a:bodyPr wrap="square" lIns="0" tIns="0" rIns="0" bIns="0" rtlCol="0"/>
            <a:lstStyle/>
            <a:p>
              <a:endParaRPr/>
            </a:p>
          </p:txBody>
        </p:sp>
        <p:sp>
          <p:nvSpPr>
            <p:cNvPr id="7" name="object 7"/>
            <p:cNvSpPr/>
            <p:nvPr/>
          </p:nvSpPr>
          <p:spPr>
            <a:xfrm>
              <a:off x="0" y="0"/>
              <a:ext cx="2748915" cy="1325245"/>
            </a:xfrm>
            <a:custGeom>
              <a:avLst/>
              <a:gdLst/>
              <a:ahLst/>
              <a:cxnLst/>
              <a:rect l="l" t="t" r="r" b="b"/>
              <a:pathLst>
                <a:path w="2748915" h="1325245">
                  <a:moveTo>
                    <a:pt x="0" y="72427"/>
                  </a:moveTo>
                  <a:lnTo>
                    <a:pt x="1335786" y="1325117"/>
                  </a:lnTo>
                  <a:lnTo>
                    <a:pt x="2748803" y="0"/>
                  </a:lnTo>
                </a:path>
              </a:pathLst>
            </a:custGeom>
            <a:ln w="19050">
              <a:solidFill>
                <a:srgbClr val="383838"/>
              </a:solidFill>
            </a:ln>
          </p:spPr>
          <p:txBody>
            <a:bodyPr wrap="square" lIns="0" tIns="0" rIns="0" bIns="0" rtlCol="0"/>
            <a:lstStyle/>
            <a:p>
              <a:endParaRPr/>
            </a:p>
          </p:txBody>
        </p:sp>
      </p:grpSp>
      <p:sp>
        <p:nvSpPr>
          <p:cNvPr id="8" name="object 8"/>
          <p:cNvSpPr txBox="1"/>
          <p:nvPr/>
        </p:nvSpPr>
        <p:spPr>
          <a:xfrm>
            <a:off x="324874" y="188644"/>
            <a:ext cx="10775315" cy="505267"/>
          </a:xfrm>
          <a:prstGeom prst="rect">
            <a:avLst/>
          </a:prstGeom>
        </p:spPr>
        <p:txBody>
          <a:bodyPr vert="horz" wrap="square" lIns="0" tIns="12700" rIns="0" bIns="0" rtlCol="0">
            <a:spAutoFit/>
          </a:bodyPr>
          <a:lstStyle/>
          <a:p>
            <a:pPr marL="434975" algn="ctr">
              <a:lnSpc>
                <a:spcPct val="100000"/>
              </a:lnSpc>
              <a:spcBef>
                <a:spcPts val="100"/>
              </a:spcBef>
            </a:pPr>
            <a:r>
              <a:rPr lang="en-US" sz="3200" b="1" dirty="0"/>
              <a:t>ABA criteria for referral to a burn center</a:t>
            </a:r>
            <a:endParaRPr sz="3200" b="1" dirty="0">
              <a:latin typeface="Arial"/>
              <a:cs typeface="Arial"/>
            </a:endParaRPr>
          </a:p>
        </p:txBody>
      </p:sp>
      <p:sp>
        <p:nvSpPr>
          <p:cNvPr id="10" name="TextBox 9">
            <a:extLst>
              <a:ext uri="{FF2B5EF4-FFF2-40B4-BE49-F238E27FC236}">
                <a16:creationId xmlns:a16="http://schemas.microsoft.com/office/drawing/2014/main" id="{F478D3DA-7391-CFDF-5DED-5A95D9135F13}"/>
              </a:ext>
            </a:extLst>
          </p:cNvPr>
          <p:cNvSpPr txBox="1"/>
          <p:nvPr/>
        </p:nvSpPr>
        <p:spPr>
          <a:xfrm>
            <a:off x="324874" y="1325245"/>
            <a:ext cx="8853948" cy="4093428"/>
          </a:xfrm>
          <a:prstGeom prst="rect">
            <a:avLst/>
          </a:prstGeom>
          <a:noFill/>
        </p:spPr>
        <p:txBody>
          <a:bodyPr wrap="square">
            <a:spAutoFit/>
          </a:bodyPr>
          <a:lstStyle/>
          <a:p>
            <a:r>
              <a:rPr lang="en-US" sz="2000" b="1" dirty="0"/>
              <a:t>1. Partial-thickness burns greater than 10% of TBSA</a:t>
            </a:r>
            <a:endParaRPr lang="ar-JO" sz="2000" b="1" dirty="0"/>
          </a:p>
          <a:p>
            <a:r>
              <a:rPr lang="en-US" sz="2000" b="1" dirty="0"/>
              <a:t> 2. Burns that involve the face, hands, feet, genitalia, perineum, or major joints.</a:t>
            </a:r>
            <a:endParaRPr lang="ar-JO" sz="2000" b="1" dirty="0"/>
          </a:p>
          <a:p>
            <a:r>
              <a:rPr lang="en-US" sz="2000" b="1" dirty="0"/>
              <a:t> 3. Third-degree burns in any age group. </a:t>
            </a:r>
            <a:endParaRPr lang="ar-JO" sz="2000" b="1" dirty="0"/>
          </a:p>
          <a:p>
            <a:r>
              <a:rPr lang="en-US" sz="2000" b="1" dirty="0"/>
              <a:t>4. Electrical burns, including lightning injury.</a:t>
            </a:r>
            <a:endParaRPr lang="ar-JO" sz="2000" b="1" dirty="0"/>
          </a:p>
          <a:p>
            <a:r>
              <a:rPr lang="en-US" sz="2000" b="1" dirty="0"/>
              <a:t> 5. Chemical burns</a:t>
            </a:r>
            <a:endParaRPr lang="ar-JO" sz="2000" b="1" dirty="0"/>
          </a:p>
          <a:p>
            <a:r>
              <a:rPr lang="en-US" sz="2000" b="1" dirty="0"/>
              <a:t>6. Inhalation injury. </a:t>
            </a:r>
            <a:endParaRPr lang="ar-JO" sz="2000" b="1" dirty="0"/>
          </a:p>
          <a:p>
            <a:r>
              <a:rPr lang="en-US" sz="2000" b="1" dirty="0"/>
              <a:t>7. Burn injury in patients with preexisting medical disorders that could complicate management, prolong recovery, or affect mortality.</a:t>
            </a:r>
            <a:endParaRPr lang="ar-JO" sz="2000" b="1" dirty="0"/>
          </a:p>
          <a:p>
            <a:r>
              <a:rPr lang="en-US" sz="2000" b="1" dirty="0"/>
              <a:t> 8. Any patient with burns and concomitant trauma (such as fractures).</a:t>
            </a:r>
            <a:endParaRPr lang="ar-JO" sz="2000" b="1" dirty="0"/>
          </a:p>
          <a:p>
            <a:r>
              <a:rPr lang="en-US" sz="2000" b="1" dirty="0"/>
              <a:t> 9. Burned children in hospitals without qualified personnel or equipment for the care of children. </a:t>
            </a:r>
            <a:endParaRPr lang="ar-JO" sz="2000" b="1" dirty="0"/>
          </a:p>
          <a:p>
            <a:r>
              <a:rPr lang="en-US" sz="2000" b="1" dirty="0"/>
              <a:t>10. Burn injury in patients who will require special social, emotional, or rehabilitative intervention</a:t>
            </a:r>
            <a:r>
              <a:rPr lang="en-US"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0C5A1-67B6-C383-62A0-75BA41D2DC76}"/>
              </a:ext>
            </a:extLst>
          </p:cNvPr>
          <p:cNvSpPr>
            <a:spLocks noGrp="1"/>
          </p:cNvSpPr>
          <p:nvPr>
            <p:ph type="title"/>
          </p:nvPr>
        </p:nvSpPr>
        <p:spPr/>
        <p:txBody>
          <a:bodyPr/>
          <a:lstStyle/>
          <a:p>
            <a:r>
              <a:rPr lang="en-US" dirty="0"/>
              <a:t>Initial studies </a:t>
            </a:r>
          </a:p>
        </p:txBody>
      </p:sp>
      <p:sp>
        <p:nvSpPr>
          <p:cNvPr id="3" name="Content Placeholder 2">
            <a:extLst>
              <a:ext uri="{FF2B5EF4-FFF2-40B4-BE49-F238E27FC236}">
                <a16:creationId xmlns:a16="http://schemas.microsoft.com/office/drawing/2014/main" id="{636AB575-337F-9227-116E-4108F5442A53}"/>
              </a:ext>
            </a:extLst>
          </p:cNvPr>
          <p:cNvSpPr>
            <a:spLocks noGrp="1"/>
          </p:cNvSpPr>
          <p:nvPr>
            <p:ph idx="1"/>
          </p:nvPr>
        </p:nvSpPr>
        <p:spPr/>
        <p:txBody>
          <a:bodyPr>
            <a:normAutofit fontScale="92500" lnSpcReduction="10000"/>
          </a:bodyPr>
          <a:lstStyle/>
          <a:p>
            <a:r>
              <a:rPr lang="en-US" dirty="0"/>
              <a:t>Initial labs  : CBC , KFT , LFT , electrolytes  , O2 sat</a:t>
            </a:r>
          </a:p>
          <a:p>
            <a:r>
              <a:rPr lang="en-US" dirty="0"/>
              <a:t>Chest X-Rays in intubated patients </a:t>
            </a:r>
            <a:endParaRPr lang="ar-JO" dirty="0"/>
          </a:p>
          <a:p>
            <a:r>
              <a:rPr lang="en-US" dirty="0"/>
              <a:t>ABG with Carboxyhemoglobin level (Carbon Monoxide) if inhalation injury is suspected </a:t>
            </a:r>
            <a:endParaRPr lang="ar-JO" dirty="0"/>
          </a:p>
          <a:p>
            <a:r>
              <a:rPr lang="en-US" dirty="0"/>
              <a:t> ECG – especially    electrical burns or pre-existing cardiac problems ,Type and screen (or cross) for associated trauma</a:t>
            </a:r>
          </a:p>
          <a:p>
            <a:endParaRPr lang="ar-JO" dirty="0"/>
          </a:p>
          <a:p>
            <a:r>
              <a:rPr lang="en-US" dirty="0"/>
              <a:t>Urinary Catheter, Nasogastric Tube, Monitor vital signs</a:t>
            </a:r>
          </a:p>
        </p:txBody>
      </p:sp>
    </p:spTree>
    <p:extLst>
      <p:ext uri="{BB962C8B-B14F-4D97-AF65-F5344CB8AC3E}">
        <p14:creationId xmlns:p14="http://schemas.microsoft.com/office/powerpoint/2010/main" val="393080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52FC1-A403-0011-B5D2-EC57E3B04A6D}"/>
              </a:ext>
            </a:extLst>
          </p:cNvPr>
          <p:cNvSpPr>
            <a:spLocks noGrp="1"/>
          </p:cNvSpPr>
          <p:nvPr>
            <p:ph type="title"/>
          </p:nvPr>
        </p:nvSpPr>
        <p:spPr>
          <a:xfrm>
            <a:off x="1066800" y="-457200"/>
            <a:ext cx="9601196" cy="1303867"/>
          </a:xfrm>
        </p:spPr>
        <p:txBody>
          <a:bodyPr/>
          <a:lstStyle/>
          <a:p>
            <a:r>
              <a:rPr lang="en-US" dirty="0"/>
              <a:t>Management of minor burn  </a:t>
            </a:r>
          </a:p>
        </p:txBody>
      </p:sp>
      <p:sp>
        <p:nvSpPr>
          <p:cNvPr id="3" name="Content Placeholder 2">
            <a:extLst>
              <a:ext uri="{FF2B5EF4-FFF2-40B4-BE49-F238E27FC236}">
                <a16:creationId xmlns:a16="http://schemas.microsoft.com/office/drawing/2014/main" id="{831CE62C-84B9-71F7-3744-77BC46284E26}"/>
              </a:ext>
            </a:extLst>
          </p:cNvPr>
          <p:cNvSpPr>
            <a:spLocks noGrp="1"/>
          </p:cNvSpPr>
          <p:nvPr>
            <p:ph idx="1"/>
          </p:nvPr>
        </p:nvSpPr>
        <p:spPr>
          <a:xfrm>
            <a:off x="609600" y="846667"/>
            <a:ext cx="11048999" cy="5630333"/>
          </a:xfrm>
        </p:spPr>
        <p:txBody>
          <a:bodyPr>
            <a:normAutofit fontScale="47500" lnSpcReduction="20000"/>
          </a:bodyPr>
          <a:lstStyle/>
          <a:p>
            <a:endParaRPr lang="en-US" dirty="0"/>
          </a:p>
          <a:p>
            <a:r>
              <a:rPr lang="en-US" dirty="0"/>
              <a:t>  </a:t>
            </a:r>
            <a:r>
              <a:rPr lang="en-US" sz="5000" b="1" dirty="0"/>
              <a:t>* Remove clothing, dirt, and debris.</a:t>
            </a:r>
          </a:p>
          <a:p>
            <a:r>
              <a:rPr lang="en-US" sz="5000" b="1" dirty="0"/>
              <a:t>  * Cool with room-temperature or cool running water.</a:t>
            </a:r>
          </a:p>
          <a:p>
            <a:r>
              <a:rPr lang="en-US" sz="5000" b="1" dirty="0"/>
              <a:t>  *Irrigation:* cleaning the wound with mild soap and water</a:t>
            </a:r>
          </a:p>
          <a:p>
            <a:r>
              <a:rPr lang="en-US" sz="5000" b="1" dirty="0"/>
              <a:t>  * Topical moisturizers* (e.g., calamine lotion, aloe vera-based gels): symptom relief for 1st-degree burns</a:t>
            </a:r>
          </a:p>
          <a:p>
            <a:r>
              <a:rPr lang="en-US" sz="5000" b="1" dirty="0"/>
              <a:t>* antiseptic ointments (e.g., silver sulfadiazine) or topical antibiotics (e.g., bacitracin) for 2nd-degree burns.</a:t>
            </a:r>
          </a:p>
          <a:p>
            <a:r>
              <a:rPr lang="en-US" sz="5000" b="1" dirty="0"/>
              <a:t>  * Wound dressing: indicated in 2nd-degree burns</a:t>
            </a:r>
          </a:p>
          <a:p>
            <a:r>
              <a:rPr lang="en-US" sz="5000" b="1" dirty="0"/>
              <a:t>    * Types of dressings (e.g., paraffin-impregnated gauze, hydrocolloid dressings, biosynthetic dressings)</a:t>
            </a:r>
          </a:p>
          <a:p>
            <a:r>
              <a:rPr lang="en-US" sz="5000" b="1" dirty="0"/>
              <a:t>* Pain management: oral NSAIDs, acetaminophen</a:t>
            </a:r>
          </a:p>
          <a:p>
            <a:r>
              <a:rPr lang="en-US" sz="5000" b="1" dirty="0"/>
              <a:t>* Prophylaxis: tetanus vaccination</a:t>
            </a:r>
            <a:endParaRPr lang="en-US" sz="4800" b="1" dirty="0"/>
          </a:p>
        </p:txBody>
      </p:sp>
    </p:spTree>
    <p:extLst>
      <p:ext uri="{BB962C8B-B14F-4D97-AF65-F5344CB8AC3E}">
        <p14:creationId xmlns:p14="http://schemas.microsoft.com/office/powerpoint/2010/main" val="1206354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483474"/>
            <a:ext cx="1417955" cy="1374775"/>
          </a:xfrm>
          <a:custGeom>
            <a:avLst/>
            <a:gdLst/>
            <a:ahLst/>
            <a:cxnLst/>
            <a:rect l="l" t="t" r="r" b="b"/>
            <a:pathLst>
              <a:path w="1417955" h="1374775">
                <a:moveTo>
                  <a:pt x="0" y="0"/>
                </a:moveTo>
                <a:lnTo>
                  <a:pt x="0" y="1374525"/>
                </a:lnTo>
                <a:lnTo>
                  <a:pt x="1417821" y="1374525"/>
                </a:lnTo>
                <a:lnTo>
                  <a:pt x="0" y="0"/>
                </a:lnTo>
                <a:close/>
              </a:path>
            </a:pathLst>
          </a:custGeom>
          <a:solidFill>
            <a:srgbClr val="929292"/>
          </a:solidFill>
        </p:spPr>
        <p:txBody>
          <a:bodyPr wrap="square" lIns="0" tIns="0" rIns="0" bIns="0" rtlCol="0"/>
          <a:lstStyle/>
          <a:p>
            <a:endParaRPr/>
          </a:p>
        </p:txBody>
      </p:sp>
      <p:grpSp>
        <p:nvGrpSpPr>
          <p:cNvPr id="3" name="object 3"/>
          <p:cNvGrpSpPr/>
          <p:nvPr/>
        </p:nvGrpSpPr>
        <p:grpSpPr>
          <a:xfrm>
            <a:off x="9806221" y="-9525"/>
            <a:ext cx="2386330" cy="1858645"/>
            <a:chOff x="9806221" y="-9525"/>
            <a:chExt cx="2386330" cy="1858645"/>
          </a:xfrm>
        </p:grpSpPr>
        <p:sp>
          <p:nvSpPr>
            <p:cNvPr id="4" name="object 4"/>
            <p:cNvSpPr/>
            <p:nvPr/>
          </p:nvSpPr>
          <p:spPr>
            <a:xfrm>
              <a:off x="10284820" y="0"/>
              <a:ext cx="1907539" cy="1849120"/>
            </a:xfrm>
            <a:custGeom>
              <a:avLst/>
              <a:gdLst/>
              <a:ahLst/>
              <a:cxnLst/>
              <a:rect l="l" t="t" r="r" b="b"/>
              <a:pathLst>
                <a:path w="1907540" h="1849120">
                  <a:moveTo>
                    <a:pt x="1907179" y="0"/>
                  </a:moveTo>
                  <a:lnTo>
                    <a:pt x="0" y="0"/>
                  </a:lnTo>
                  <a:lnTo>
                    <a:pt x="1907179" y="1848940"/>
                  </a:lnTo>
                  <a:lnTo>
                    <a:pt x="1907179" y="0"/>
                  </a:lnTo>
                  <a:close/>
                </a:path>
              </a:pathLst>
            </a:custGeom>
            <a:solidFill>
              <a:srgbClr val="929292"/>
            </a:solidFill>
          </p:spPr>
          <p:txBody>
            <a:bodyPr wrap="square" lIns="0" tIns="0" rIns="0" bIns="0" rtlCol="0"/>
            <a:lstStyle/>
            <a:p>
              <a:endParaRPr/>
            </a:p>
          </p:txBody>
        </p:sp>
        <p:sp>
          <p:nvSpPr>
            <p:cNvPr id="5" name="object 5"/>
            <p:cNvSpPr/>
            <p:nvPr/>
          </p:nvSpPr>
          <p:spPr>
            <a:xfrm>
              <a:off x="9815746" y="0"/>
              <a:ext cx="2068830" cy="970280"/>
            </a:xfrm>
            <a:custGeom>
              <a:avLst/>
              <a:gdLst/>
              <a:ahLst/>
              <a:cxnLst/>
              <a:rect l="l" t="t" r="r" b="b"/>
              <a:pathLst>
                <a:path w="2068829" h="970280">
                  <a:moveTo>
                    <a:pt x="2068742" y="0"/>
                  </a:moveTo>
                  <a:lnTo>
                    <a:pt x="1034371" y="970026"/>
                  </a:lnTo>
                  <a:lnTo>
                    <a:pt x="0" y="0"/>
                  </a:lnTo>
                </a:path>
              </a:pathLst>
            </a:custGeom>
            <a:ln w="19050">
              <a:solidFill>
                <a:srgbClr val="383838"/>
              </a:solidFill>
            </a:ln>
          </p:spPr>
          <p:txBody>
            <a:bodyPr wrap="square" lIns="0" tIns="0" rIns="0" bIns="0" rtlCol="0"/>
            <a:lstStyle/>
            <a:p>
              <a:endParaRPr/>
            </a:p>
          </p:txBody>
        </p:sp>
      </p:grpSp>
      <p:pic>
        <p:nvPicPr>
          <p:cNvPr id="8" name="object 8"/>
          <p:cNvPicPr/>
          <p:nvPr/>
        </p:nvPicPr>
        <p:blipFill>
          <a:blip r:embed="rId3" cstate="print"/>
          <a:stretch>
            <a:fillRect/>
          </a:stretch>
        </p:blipFill>
        <p:spPr>
          <a:xfrm>
            <a:off x="2124455" y="4594813"/>
            <a:ext cx="2763773" cy="69388"/>
          </a:xfrm>
          <a:prstGeom prst="rect">
            <a:avLst/>
          </a:prstGeom>
        </p:spPr>
      </p:pic>
      <p:sp>
        <p:nvSpPr>
          <p:cNvPr id="9" name="object 9"/>
          <p:cNvSpPr txBox="1"/>
          <p:nvPr/>
        </p:nvSpPr>
        <p:spPr>
          <a:xfrm>
            <a:off x="471322" y="449427"/>
            <a:ext cx="10322560" cy="654025"/>
          </a:xfrm>
          <a:prstGeom prst="rect">
            <a:avLst/>
          </a:prstGeom>
        </p:spPr>
        <p:txBody>
          <a:bodyPr vert="horz" wrap="square" lIns="0" tIns="12700" rIns="0" bIns="0" rtlCol="0">
            <a:spAutoFit/>
          </a:bodyPr>
          <a:lstStyle/>
          <a:p>
            <a:pPr>
              <a:lnSpc>
                <a:spcPct val="100000"/>
              </a:lnSpc>
            </a:pPr>
            <a:endParaRPr sz="2000" dirty="0">
              <a:latin typeface="Arial MT"/>
              <a:cs typeface="Arial MT"/>
            </a:endParaRPr>
          </a:p>
          <a:p>
            <a:pPr>
              <a:lnSpc>
                <a:spcPct val="100000"/>
              </a:lnSpc>
              <a:spcBef>
                <a:spcPts val="150"/>
              </a:spcBef>
            </a:pPr>
            <a:endParaRPr sz="2000" dirty="0">
              <a:latin typeface="Arial MT"/>
              <a:cs typeface="Arial MT"/>
            </a:endParaRPr>
          </a:p>
        </p:txBody>
      </p:sp>
      <p:pic>
        <p:nvPicPr>
          <p:cNvPr id="11" name="Picture 10" descr="A diagram of extremity perfusion&#10;&#10;AI-generated content may be incorrect.">
            <a:extLst>
              <a:ext uri="{FF2B5EF4-FFF2-40B4-BE49-F238E27FC236}">
                <a16:creationId xmlns:a16="http://schemas.microsoft.com/office/drawing/2014/main" id="{2B54FA1A-E6D0-55BB-10B2-DEF0B5AB61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228600"/>
            <a:ext cx="12496800" cy="67056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312541" y="-9525"/>
            <a:ext cx="1889125" cy="1832610"/>
            <a:chOff x="10312541" y="-9525"/>
            <a:chExt cx="1889125" cy="1832610"/>
          </a:xfrm>
        </p:grpSpPr>
        <p:sp>
          <p:nvSpPr>
            <p:cNvPr id="3" name="object 3"/>
            <p:cNvSpPr/>
            <p:nvPr/>
          </p:nvSpPr>
          <p:spPr>
            <a:xfrm>
              <a:off x="10322066" y="0"/>
              <a:ext cx="1870075" cy="1813560"/>
            </a:xfrm>
            <a:custGeom>
              <a:avLst/>
              <a:gdLst/>
              <a:ahLst/>
              <a:cxnLst/>
              <a:rect l="l" t="t" r="r" b="b"/>
              <a:pathLst>
                <a:path w="1870075" h="1813560">
                  <a:moveTo>
                    <a:pt x="1869933" y="1813440"/>
                  </a:moveTo>
                  <a:lnTo>
                    <a:pt x="0" y="0"/>
                  </a:lnTo>
                </a:path>
              </a:pathLst>
            </a:custGeom>
            <a:ln w="19050">
              <a:solidFill>
                <a:srgbClr val="DBDBDB"/>
              </a:solidFill>
            </a:ln>
          </p:spPr>
          <p:txBody>
            <a:bodyPr wrap="square" lIns="0" tIns="0" rIns="0" bIns="0" rtlCol="0"/>
            <a:lstStyle/>
            <a:p>
              <a:endParaRPr/>
            </a:p>
          </p:txBody>
        </p:sp>
        <p:sp>
          <p:nvSpPr>
            <p:cNvPr id="4" name="object 4"/>
            <p:cNvSpPr/>
            <p:nvPr/>
          </p:nvSpPr>
          <p:spPr>
            <a:xfrm>
              <a:off x="10533328" y="0"/>
              <a:ext cx="1659255" cy="1609090"/>
            </a:xfrm>
            <a:custGeom>
              <a:avLst/>
              <a:gdLst/>
              <a:ahLst/>
              <a:cxnLst/>
              <a:rect l="l" t="t" r="r" b="b"/>
              <a:pathLst>
                <a:path w="1659254" h="1609090">
                  <a:moveTo>
                    <a:pt x="1658670" y="0"/>
                  </a:moveTo>
                  <a:lnTo>
                    <a:pt x="0" y="0"/>
                  </a:lnTo>
                  <a:lnTo>
                    <a:pt x="1658670" y="1608576"/>
                  </a:lnTo>
                  <a:lnTo>
                    <a:pt x="1658670" y="0"/>
                  </a:lnTo>
                  <a:close/>
                </a:path>
              </a:pathLst>
            </a:custGeom>
            <a:solidFill>
              <a:srgbClr val="383838"/>
            </a:solidFill>
          </p:spPr>
          <p:txBody>
            <a:bodyPr wrap="square" lIns="0" tIns="0" rIns="0" bIns="0" rtlCol="0"/>
            <a:lstStyle/>
            <a:p>
              <a:endParaRPr/>
            </a:p>
          </p:txBody>
        </p:sp>
      </p:grpSp>
      <p:sp>
        <p:nvSpPr>
          <p:cNvPr id="5" name="object 5"/>
          <p:cNvSpPr txBox="1">
            <a:spLocks noGrp="1"/>
          </p:cNvSpPr>
          <p:nvPr>
            <p:ph type="title"/>
          </p:nvPr>
        </p:nvSpPr>
        <p:spPr>
          <a:xfrm>
            <a:off x="-152400" y="-135713"/>
            <a:ext cx="9601196" cy="1303867"/>
          </a:xfrm>
          <a:prstGeom prst="rect">
            <a:avLst/>
          </a:prstGeom>
        </p:spPr>
        <p:txBody>
          <a:bodyPr vert="horz" wrap="square" lIns="0" tIns="12065" rIns="0" bIns="0" rtlCol="0">
            <a:spAutoFit/>
          </a:bodyPr>
          <a:lstStyle/>
          <a:p>
            <a:pPr marL="3091180">
              <a:lnSpc>
                <a:spcPct val="100000"/>
              </a:lnSpc>
              <a:spcBef>
                <a:spcPts val="95"/>
              </a:spcBef>
            </a:pPr>
            <a:r>
              <a:rPr dirty="0"/>
              <a:t>Burn</a:t>
            </a:r>
            <a:r>
              <a:rPr spc="-95" dirty="0"/>
              <a:t> </a:t>
            </a:r>
            <a:r>
              <a:rPr dirty="0"/>
              <a:t>wound</a:t>
            </a:r>
            <a:r>
              <a:rPr spc="-100" dirty="0"/>
              <a:t> </a:t>
            </a:r>
            <a:r>
              <a:rPr spc="-20" dirty="0"/>
              <a:t>care</a:t>
            </a:r>
          </a:p>
        </p:txBody>
      </p:sp>
      <p:sp>
        <p:nvSpPr>
          <p:cNvPr id="6" name="object 6"/>
          <p:cNvSpPr txBox="1"/>
          <p:nvPr/>
        </p:nvSpPr>
        <p:spPr>
          <a:xfrm>
            <a:off x="484428" y="1264996"/>
            <a:ext cx="3444875" cy="514350"/>
          </a:xfrm>
          <a:prstGeom prst="rect">
            <a:avLst/>
          </a:prstGeom>
        </p:spPr>
        <p:txBody>
          <a:bodyPr vert="horz" wrap="square" lIns="0" tIns="13335" rIns="0" bIns="0" rtlCol="0">
            <a:spAutoFit/>
          </a:bodyPr>
          <a:lstStyle/>
          <a:p>
            <a:pPr marL="12700">
              <a:lnSpc>
                <a:spcPct val="100000"/>
              </a:lnSpc>
              <a:spcBef>
                <a:spcPts val="105"/>
              </a:spcBef>
            </a:pPr>
            <a:r>
              <a:rPr sz="3200" b="1" spc="-10" dirty="0">
                <a:solidFill>
                  <a:srgbClr val="383838"/>
                </a:solidFill>
                <a:latin typeface="Calibri"/>
                <a:cs typeface="Calibri"/>
              </a:rPr>
              <a:t>1-</a:t>
            </a:r>
            <a:r>
              <a:rPr sz="3200" b="1" dirty="0">
                <a:solidFill>
                  <a:srgbClr val="383838"/>
                </a:solidFill>
                <a:latin typeface="Calibri"/>
                <a:cs typeface="Calibri"/>
              </a:rPr>
              <a:t>Fluid</a:t>
            </a:r>
            <a:r>
              <a:rPr sz="3200" b="1" spc="-5" dirty="0">
                <a:solidFill>
                  <a:srgbClr val="383838"/>
                </a:solidFill>
                <a:latin typeface="Calibri"/>
                <a:cs typeface="Calibri"/>
              </a:rPr>
              <a:t> </a:t>
            </a:r>
            <a:r>
              <a:rPr sz="3200" b="1" spc="-10" dirty="0">
                <a:solidFill>
                  <a:srgbClr val="383838"/>
                </a:solidFill>
                <a:latin typeface="Calibri"/>
                <a:cs typeface="Calibri"/>
              </a:rPr>
              <a:t>resuscitation</a:t>
            </a:r>
            <a:endParaRPr sz="3200" dirty="0">
              <a:latin typeface="Calibri"/>
              <a:cs typeface="Calibri"/>
            </a:endParaRPr>
          </a:p>
        </p:txBody>
      </p:sp>
      <p:sp>
        <p:nvSpPr>
          <p:cNvPr id="7" name="object 7"/>
          <p:cNvSpPr txBox="1"/>
          <p:nvPr/>
        </p:nvSpPr>
        <p:spPr>
          <a:xfrm>
            <a:off x="484428" y="1891954"/>
            <a:ext cx="11707572" cy="4121641"/>
          </a:xfrm>
          <a:prstGeom prst="rect">
            <a:avLst/>
          </a:prstGeom>
        </p:spPr>
        <p:txBody>
          <a:bodyPr vert="horz" wrap="square" lIns="0" tIns="12700" rIns="0" bIns="0" rtlCol="0">
            <a:spAutoFit/>
          </a:bodyPr>
          <a:lstStyle/>
          <a:p>
            <a:pPr marL="12700" marR="5080">
              <a:lnSpc>
                <a:spcPct val="100000"/>
              </a:lnSpc>
              <a:spcBef>
                <a:spcPts val="100"/>
              </a:spcBef>
            </a:pPr>
            <a:r>
              <a:rPr lang="en-US" sz="2000" dirty="0"/>
              <a:t>the primary goal is to avoid hypothermia. Also, covering all burn wounds prevents air currents from causing pain in sensitive partial thickness burns.</a:t>
            </a:r>
          </a:p>
          <a:p>
            <a:pPr marL="12700" marR="5080">
              <a:lnSpc>
                <a:spcPct val="100000"/>
              </a:lnSpc>
              <a:spcBef>
                <a:spcPts val="100"/>
              </a:spcBef>
            </a:pPr>
            <a:r>
              <a:rPr lang="en-US" sz="2000" dirty="0"/>
              <a:t>Parkland formula:</a:t>
            </a:r>
          </a:p>
          <a:p>
            <a:pPr marL="12700" marR="5080">
              <a:lnSpc>
                <a:spcPct val="100000"/>
              </a:lnSpc>
              <a:spcBef>
                <a:spcPts val="100"/>
              </a:spcBef>
            </a:pPr>
            <a:r>
              <a:rPr lang="en-US" sz="2000" dirty="0"/>
              <a:t> This calculates the fluid to be replaced in the first 24 hours by the following formula: total percentage body surface area × weight (kg) × 4 = volume (mL)</a:t>
            </a:r>
          </a:p>
          <a:p>
            <a:pPr marL="12700" marR="5080">
              <a:lnSpc>
                <a:spcPct val="100000"/>
              </a:lnSpc>
              <a:spcBef>
                <a:spcPts val="100"/>
              </a:spcBef>
            </a:pPr>
            <a:r>
              <a:rPr lang="en-US" sz="2000" dirty="0"/>
              <a:t>Half given in the first 8hr and the remainder over the following 16hr starting from time of burn onset.</a:t>
            </a:r>
          </a:p>
          <a:p>
            <a:pPr marL="12700" marR="5080">
              <a:lnSpc>
                <a:spcPct val="100000"/>
              </a:lnSpc>
              <a:spcBef>
                <a:spcPts val="100"/>
              </a:spcBef>
            </a:pPr>
            <a:r>
              <a:rPr lang="en-US" sz="2000" dirty="0"/>
              <a:t>Check the patient’s urinary output and physiological response to resuscitation     </a:t>
            </a:r>
          </a:p>
          <a:p>
            <a:pPr marL="1660525">
              <a:lnSpc>
                <a:spcPct val="100000"/>
              </a:lnSpc>
            </a:pPr>
            <a:r>
              <a:rPr lang="en-US" sz="2000" b="1" u="sng" dirty="0">
                <a:solidFill>
                  <a:srgbClr val="383838"/>
                </a:solidFill>
                <a:uFill>
                  <a:solidFill>
                    <a:srgbClr val="383838"/>
                  </a:solidFill>
                </a:uFill>
                <a:latin typeface="Arial"/>
                <a:cs typeface="Arial"/>
              </a:rPr>
              <a:t>Pediatric</a:t>
            </a:r>
            <a:r>
              <a:rPr lang="en-US" sz="2000" b="1" u="sng" spc="-55" dirty="0">
                <a:solidFill>
                  <a:srgbClr val="383838"/>
                </a:solidFill>
                <a:uFill>
                  <a:solidFill>
                    <a:srgbClr val="383838"/>
                  </a:solidFill>
                </a:uFill>
                <a:latin typeface="Arial"/>
                <a:cs typeface="Arial"/>
              </a:rPr>
              <a:t> </a:t>
            </a:r>
            <a:r>
              <a:rPr lang="en-US" sz="2000" b="1" u="sng" dirty="0">
                <a:solidFill>
                  <a:srgbClr val="383838"/>
                </a:solidFill>
                <a:uFill>
                  <a:solidFill>
                    <a:srgbClr val="383838"/>
                  </a:solidFill>
                </a:uFill>
                <a:latin typeface="Arial"/>
                <a:cs typeface="Arial"/>
              </a:rPr>
              <a:t>patients</a:t>
            </a:r>
            <a:r>
              <a:rPr lang="en-US" sz="2000" b="1" u="sng" spc="-65" dirty="0">
                <a:solidFill>
                  <a:srgbClr val="383838"/>
                </a:solidFill>
                <a:uFill>
                  <a:solidFill>
                    <a:srgbClr val="383838"/>
                  </a:solidFill>
                </a:uFill>
                <a:latin typeface="Arial"/>
                <a:cs typeface="Arial"/>
              </a:rPr>
              <a:t> </a:t>
            </a:r>
            <a:r>
              <a:rPr lang="en-US" sz="2000" b="1" u="sng" spc="-50" dirty="0">
                <a:solidFill>
                  <a:srgbClr val="383838"/>
                </a:solidFill>
                <a:uFill>
                  <a:solidFill>
                    <a:srgbClr val="383838"/>
                  </a:solidFill>
                </a:uFill>
                <a:latin typeface="Arial"/>
                <a:cs typeface="Arial"/>
              </a:rPr>
              <a:t>:</a:t>
            </a:r>
            <a:endParaRPr lang="en-US" sz="2000" dirty="0">
              <a:latin typeface="Arial"/>
              <a:cs typeface="Arial"/>
            </a:endParaRPr>
          </a:p>
          <a:p>
            <a:pPr marL="1660525">
              <a:lnSpc>
                <a:spcPct val="100000"/>
              </a:lnSpc>
              <a:spcBef>
                <a:spcPts val="1300"/>
              </a:spcBef>
            </a:pPr>
            <a:r>
              <a:rPr lang="en-US" dirty="0">
                <a:solidFill>
                  <a:srgbClr val="383838"/>
                </a:solidFill>
                <a:latin typeface="Arial MT"/>
                <a:cs typeface="Arial MT"/>
              </a:rPr>
              <a:t>Add</a:t>
            </a:r>
            <a:r>
              <a:rPr lang="en-US" spc="-20" dirty="0">
                <a:solidFill>
                  <a:srgbClr val="383838"/>
                </a:solidFill>
                <a:latin typeface="Arial MT"/>
                <a:cs typeface="Arial MT"/>
              </a:rPr>
              <a:t> </a:t>
            </a:r>
            <a:r>
              <a:rPr lang="en-US" dirty="0">
                <a:solidFill>
                  <a:srgbClr val="383838"/>
                </a:solidFill>
                <a:latin typeface="Arial MT"/>
                <a:cs typeface="Arial MT"/>
              </a:rPr>
              <a:t>maintenance</a:t>
            </a:r>
            <a:r>
              <a:rPr lang="en-US" spc="-55" dirty="0">
                <a:solidFill>
                  <a:srgbClr val="383838"/>
                </a:solidFill>
                <a:latin typeface="Arial MT"/>
                <a:cs typeface="Arial MT"/>
              </a:rPr>
              <a:t> </a:t>
            </a:r>
            <a:r>
              <a:rPr lang="en-US" dirty="0">
                <a:solidFill>
                  <a:srgbClr val="383838"/>
                </a:solidFill>
                <a:latin typeface="Arial MT"/>
                <a:cs typeface="Arial MT"/>
              </a:rPr>
              <a:t>fluid</a:t>
            </a:r>
            <a:r>
              <a:rPr lang="en-US" spc="-20" dirty="0">
                <a:solidFill>
                  <a:srgbClr val="383838"/>
                </a:solidFill>
                <a:latin typeface="Arial MT"/>
                <a:cs typeface="Arial MT"/>
              </a:rPr>
              <a:t> </a:t>
            </a:r>
            <a:r>
              <a:rPr lang="en-US" dirty="0">
                <a:solidFill>
                  <a:srgbClr val="383838"/>
                </a:solidFill>
                <a:latin typeface="Arial MT"/>
                <a:cs typeface="Arial MT"/>
              </a:rPr>
              <a:t>with</a:t>
            </a:r>
            <a:r>
              <a:rPr lang="en-US" spc="-15" dirty="0">
                <a:solidFill>
                  <a:srgbClr val="383838"/>
                </a:solidFill>
                <a:latin typeface="Arial MT"/>
                <a:cs typeface="Arial MT"/>
              </a:rPr>
              <a:t> </a:t>
            </a:r>
            <a:r>
              <a:rPr lang="en-US" dirty="0">
                <a:solidFill>
                  <a:srgbClr val="383838"/>
                </a:solidFill>
                <a:latin typeface="Arial MT"/>
                <a:cs typeface="Arial MT"/>
              </a:rPr>
              <a:t>D5</a:t>
            </a:r>
            <a:r>
              <a:rPr lang="en-US" spc="-30" dirty="0">
                <a:solidFill>
                  <a:srgbClr val="383838"/>
                </a:solidFill>
                <a:latin typeface="Arial MT"/>
                <a:cs typeface="Arial MT"/>
              </a:rPr>
              <a:t> </a:t>
            </a:r>
            <a:r>
              <a:rPr lang="en-US" spc="-25" dirty="0">
                <a:solidFill>
                  <a:srgbClr val="383838"/>
                </a:solidFill>
                <a:latin typeface="Arial MT"/>
                <a:cs typeface="Arial MT"/>
              </a:rPr>
              <a:t>LR</a:t>
            </a:r>
            <a:endParaRPr lang="en-US" dirty="0">
              <a:latin typeface="Arial MT"/>
              <a:cs typeface="Arial MT"/>
            </a:endParaRPr>
          </a:p>
          <a:p>
            <a:pPr marL="1660525">
              <a:lnSpc>
                <a:spcPct val="100000"/>
              </a:lnSpc>
              <a:spcBef>
                <a:spcPts val="1200"/>
              </a:spcBef>
            </a:pPr>
            <a:r>
              <a:rPr lang="en-US" dirty="0">
                <a:solidFill>
                  <a:srgbClr val="383838"/>
                </a:solidFill>
                <a:latin typeface="Arial MT"/>
                <a:cs typeface="Arial MT"/>
              </a:rPr>
              <a:t>Infants</a:t>
            </a:r>
            <a:r>
              <a:rPr lang="en-US" spc="-40" dirty="0">
                <a:solidFill>
                  <a:srgbClr val="383838"/>
                </a:solidFill>
                <a:latin typeface="Arial MT"/>
                <a:cs typeface="Arial MT"/>
              </a:rPr>
              <a:t> </a:t>
            </a:r>
            <a:r>
              <a:rPr lang="en-US" dirty="0">
                <a:solidFill>
                  <a:srgbClr val="383838"/>
                </a:solidFill>
                <a:latin typeface="Arial MT"/>
                <a:cs typeface="Arial MT"/>
              </a:rPr>
              <a:t>and</a:t>
            </a:r>
            <a:r>
              <a:rPr lang="en-US" spc="-25" dirty="0">
                <a:solidFill>
                  <a:srgbClr val="383838"/>
                </a:solidFill>
                <a:latin typeface="Arial MT"/>
                <a:cs typeface="Arial MT"/>
              </a:rPr>
              <a:t> </a:t>
            </a:r>
            <a:r>
              <a:rPr lang="en-US" dirty="0">
                <a:solidFill>
                  <a:srgbClr val="383838"/>
                </a:solidFill>
                <a:latin typeface="Arial MT"/>
                <a:cs typeface="Arial MT"/>
              </a:rPr>
              <a:t>children</a:t>
            </a:r>
            <a:r>
              <a:rPr lang="en-US" spc="-40" dirty="0">
                <a:solidFill>
                  <a:srgbClr val="383838"/>
                </a:solidFill>
                <a:latin typeface="Arial MT"/>
                <a:cs typeface="Arial MT"/>
              </a:rPr>
              <a:t> </a:t>
            </a:r>
            <a:r>
              <a:rPr lang="en-US" dirty="0">
                <a:solidFill>
                  <a:srgbClr val="383838"/>
                </a:solidFill>
                <a:latin typeface="Arial MT"/>
                <a:cs typeface="Arial MT"/>
              </a:rPr>
              <a:t>have</a:t>
            </a:r>
            <a:r>
              <a:rPr lang="en-US" spc="-30" dirty="0">
                <a:solidFill>
                  <a:srgbClr val="383838"/>
                </a:solidFill>
                <a:latin typeface="Arial MT"/>
                <a:cs typeface="Arial MT"/>
              </a:rPr>
              <a:t> </a:t>
            </a:r>
            <a:r>
              <a:rPr lang="en-US" dirty="0">
                <a:solidFill>
                  <a:srgbClr val="383838"/>
                </a:solidFill>
                <a:latin typeface="Arial MT"/>
                <a:cs typeface="Arial MT"/>
              </a:rPr>
              <a:t>limited</a:t>
            </a:r>
            <a:r>
              <a:rPr lang="en-US" spc="-10" dirty="0">
                <a:solidFill>
                  <a:srgbClr val="383838"/>
                </a:solidFill>
                <a:latin typeface="Arial MT"/>
                <a:cs typeface="Arial MT"/>
              </a:rPr>
              <a:t> </a:t>
            </a:r>
            <a:r>
              <a:rPr lang="en-US" dirty="0">
                <a:solidFill>
                  <a:srgbClr val="383838"/>
                </a:solidFill>
                <a:latin typeface="Arial MT"/>
                <a:cs typeface="Arial MT"/>
              </a:rPr>
              <a:t>stores</a:t>
            </a:r>
            <a:r>
              <a:rPr lang="en-US" spc="-50" dirty="0">
                <a:solidFill>
                  <a:srgbClr val="383838"/>
                </a:solidFill>
                <a:latin typeface="Arial MT"/>
                <a:cs typeface="Arial MT"/>
              </a:rPr>
              <a:t> </a:t>
            </a:r>
            <a:r>
              <a:rPr lang="en-US" dirty="0">
                <a:solidFill>
                  <a:srgbClr val="383838"/>
                </a:solidFill>
                <a:latin typeface="Arial MT"/>
                <a:cs typeface="Arial MT"/>
              </a:rPr>
              <a:t>of</a:t>
            </a:r>
            <a:r>
              <a:rPr lang="en-US" spc="-20" dirty="0">
                <a:solidFill>
                  <a:srgbClr val="383838"/>
                </a:solidFill>
                <a:latin typeface="Arial MT"/>
                <a:cs typeface="Arial MT"/>
              </a:rPr>
              <a:t> </a:t>
            </a:r>
            <a:r>
              <a:rPr lang="en-US" dirty="0">
                <a:solidFill>
                  <a:srgbClr val="383838"/>
                </a:solidFill>
                <a:latin typeface="Arial MT"/>
                <a:cs typeface="Arial MT"/>
              </a:rPr>
              <a:t>glycogen</a:t>
            </a:r>
            <a:r>
              <a:rPr lang="en-US" spc="-40" dirty="0">
                <a:solidFill>
                  <a:srgbClr val="383838"/>
                </a:solidFill>
                <a:latin typeface="Arial MT"/>
                <a:cs typeface="Arial MT"/>
              </a:rPr>
              <a:t> </a:t>
            </a:r>
            <a:r>
              <a:rPr lang="en-US" dirty="0">
                <a:solidFill>
                  <a:srgbClr val="383838"/>
                </a:solidFill>
                <a:latin typeface="Arial MT"/>
                <a:cs typeface="Arial MT"/>
              </a:rPr>
              <a:t>which</a:t>
            </a:r>
            <a:r>
              <a:rPr lang="en-US" spc="-30" dirty="0">
                <a:solidFill>
                  <a:srgbClr val="383838"/>
                </a:solidFill>
                <a:latin typeface="Arial MT"/>
                <a:cs typeface="Arial MT"/>
              </a:rPr>
              <a:t> </a:t>
            </a:r>
            <a:r>
              <a:rPr lang="en-US" dirty="0">
                <a:solidFill>
                  <a:srgbClr val="383838"/>
                </a:solidFill>
                <a:latin typeface="Arial MT"/>
                <a:cs typeface="Arial MT"/>
              </a:rPr>
              <a:t>can</a:t>
            </a:r>
            <a:r>
              <a:rPr lang="en-US" spc="-25" dirty="0">
                <a:solidFill>
                  <a:srgbClr val="383838"/>
                </a:solidFill>
                <a:latin typeface="Arial MT"/>
                <a:cs typeface="Arial MT"/>
              </a:rPr>
              <a:t> </a:t>
            </a:r>
            <a:r>
              <a:rPr lang="en-US" dirty="0">
                <a:solidFill>
                  <a:srgbClr val="383838"/>
                </a:solidFill>
                <a:latin typeface="Arial MT"/>
                <a:cs typeface="Arial MT"/>
              </a:rPr>
              <a:t>quickly</a:t>
            </a:r>
            <a:r>
              <a:rPr lang="en-US" spc="-35" dirty="0">
                <a:solidFill>
                  <a:srgbClr val="383838"/>
                </a:solidFill>
                <a:latin typeface="Arial MT"/>
                <a:cs typeface="Arial MT"/>
              </a:rPr>
              <a:t> </a:t>
            </a:r>
            <a:r>
              <a:rPr lang="en-US" dirty="0">
                <a:solidFill>
                  <a:srgbClr val="383838"/>
                </a:solidFill>
                <a:latin typeface="Arial MT"/>
                <a:cs typeface="Arial MT"/>
              </a:rPr>
              <a:t>lead</a:t>
            </a:r>
            <a:r>
              <a:rPr lang="en-US" spc="-30" dirty="0">
                <a:solidFill>
                  <a:srgbClr val="383838"/>
                </a:solidFill>
                <a:latin typeface="Arial MT"/>
                <a:cs typeface="Arial MT"/>
              </a:rPr>
              <a:t> </a:t>
            </a:r>
            <a:r>
              <a:rPr lang="en-US" spc="-25" dirty="0">
                <a:solidFill>
                  <a:srgbClr val="383838"/>
                </a:solidFill>
                <a:latin typeface="Arial MT"/>
                <a:cs typeface="Arial MT"/>
              </a:rPr>
              <a:t>to</a:t>
            </a:r>
            <a:endParaRPr lang="en-US" dirty="0">
              <a:latin typeface="Arial MT"/>
              <a:cs typeface="Arial MT"/>
            </a:endParaRPr>
          </a:p>
          <a:p>
            <a:pPr marL="1660525">
              <a:lnSpc>
                <a:spcPct val="100000"/>
              </a:lnSpc>
              <a:spcBef>
                <a:spcPts val="1205"/>
              </a:spcBef>
            </a:pPr>
            <a:r>
              <a:rPr lang="en-US" spc="-10" dirty="0">
                <a:solidFill>
                  <a:srgbClr val="383838"/>
                </a:solidFill>
                <a:latin typeface="Arial MT"/>
                <a:cs typeface="Arial MT"/>
              </a:rPr>
              <a:t>hypoglycemia.</a:t>
            </a:r>
            <a:endParaRPr lang="en-US" dirty="0">
              <a:latin typeface="Arial MT"/>
              <a:cs typeface="Arial MT"/>
            </a:endParaRPr>
          </a:p>
          <a:p>
            <a:pPr marL="12700" marR="5080">
              <a:lnSpc>
                <a:spcPct val="100000"/>
              </a:lnSpc>
              <a:spcBef>
                <a:spcPts val="100"/>
              </a:spcBef>
            </a:pPr>
            <a:endParaRPr sz="1800" dirty="0">
              <a:latin typeface="Arial MT"/>
              <a:cs typeface="Arial M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312541" y="-9525"/>
            <a:ext cx="1889125" cy="1832610"/>
            <a:chOff x="10312541" y="-9525"/>
            <a:chExt cx="1889125" cy="1832610"/>
          </a:xfrm>
        </p:grpSpPr>
        <p:sp>
          <p:nvSpPr>
            <p:cNvPr id="3" name="object 3"/>
            <p:cNvSpPr/>
            <p:nvPr/>
          </p:nvSpPr>
          <p:spPr>
            <a:xfrm>
              <a:off x="10322066" y="0"/>
              <a:ext cx="1870075" cy="1813560"/>
            </a:xfrm>
            <a:custGeom>
              <a:avLst/>
              <a:gdLst/>
              <a:ahLst/>
              <a:cxnLst/>
              <a:rect l="l" t="t" r="r" b="b"/>
              <a:pathLst>
                <a:path w="1870075" h="1813560">
                  <a:moveTo>
                    <a:pt x="1869933" y="1813440"/>
                  </a:moveTo>
                  <a:lnTo>
                    <a:pt x="0" y="0"/>
                  </a:lnTo>
                </a:path>
              </a:pathLst>
            </a:custGeom>
            <a:ln w="19050">
              <a:solidFill>
                <a:srgbClr val="DBDBDB"/>
              </a:solidFill>
            </a:ln>
          </p:spPr>
          <p:txBody>
            <a:bodyPr wrap="square" lIns="0" tIns="0" rIns="0" bIns="0" rtlCol="0"/>
            <a:lstStyle/>
            <a:p>
              <a:endParaRPr/>
            </a:p>
          </p:txBody>
        </p:sp>
        <p:sp>
          <p:nvSpPr>
            <p:cNvPr id="4" name="object 4"/>
            <p:cNvSpPr/>
            <p:nvPr/>
          </p:nvSpPr>
          <p:spPr>
            <a:xfrm>
              <a:off x="10533328" y="0"/>
              <a:ext cx="1659255" cy="1609090"/>
            </a:xfrm>
            <a:custGeom>
              <a:avLst/>
              <a:gdLst/>
              <a:ahLst/>
              <a:cxnLst/>
              <a:rect l="l" t="t" r="r" b="b"/>
              <a:pathLst>
                <a:path w="1659254" h="1609090">
                  <a:moveTo>
                    <a:pt x="1658670" y="0"/>
                  </a:moveTo>
                  <a:lnTo>
                    <a:pt x="0" y="0"/>
                  </a:lnTo>
                  <a:lnTo>
                    <a:pt x="1658670" y="1608576"/>
                  </a:lnTo>
                  <a:lnTo>
                    <a:pt x="1658670" y="0"/>
                  </a:lnTo>
                  <a:close/>
                </a:path>
              </a:pathLst>
            </a:custGeom>
            <a:solidFill>
              <a:srgbClr val="383838"/>
            </a:solidFill>
          </p:spPr>
          <p:txBody>
            <a:bodyPr wrap="square" lIns="0" tIns="0" rIns="0" bIns="0" rtlCol="0"/>
            <a:lstStyle/>
            <a:p>
              <a:endParaRPr/>
            </a:p>
          </p:txBody>
        </p:sp>
      </p:grpSp>
      <p:sp>
        <p:nvSpPr>
          <p:cNvPr id="5" name="object 5"/>
          <p:cNvSpPr txBox="1">
            <a:spLocks noGrp="1"/>
          </p:cNvSpPr>
          <p:nvPr>
            <p:ph type="title"/>
          </p:nvPr>
        </p:nvSpPr>
        <p:spPr>
          <a:xfrm>
            <a:off x="471017" y="673353"/>
            <a:ext cx="3019425" cy="574040"/>
          </a:xfrm>
          <a:prstGeom prst="rect">
            <a:avLst/>
          </a:prstGeom>
        </p:spPr>
        <p:txBody>
          <a:bodyPr vert="horz" wrap="square" lIns="0" tIns="12700" rIns="0" bIns="0" rtlCol="0">
            <a:spAutoFit/>
          </a:bodyPr>
          <a:lstStyle/>
          <a:p>
            <a:pPr marL="12700">
              <a:lnSpc>
                <a:spcPct val="100000"/>
              </a:lnSpc>
              <a:spcBef>
                <a:spcPts val="100"/>
              </a:spcBef>
            </a:pPr>
            <a:r>
              <a:rPr sz="3600" dirty="0"/>
              <a:t>2-</a:t>
            </a:r>
            <a:r>
              <a:rPr sz="3600" spc="-35" dirty="0"/>
              <a:t> </a:t>
            </a:r>
            <a:r>
              <a:rPr sz="3600" spc="-10" dirty="0"/>
              <a:t>Debridement</a:t>
            </a:r>
            <a:endParaRPr sz="3600"/>
          </a:p>
        </p:txBody>
      </p:sp>
      <p:sp>
        <p:nvSpPr>
          <p:cNvPr id="6" name="object 6"/>
          <p:cNvSpPr txBox="1"/>
          <p:nvPr/>
        </p:nvSpPr>
        <p:spPr>
          <a:xfrm>
            <a:off x="4591811" y="265175"/>
            <a:ext cx="5207635" cy="1420495"/>
          </a:xfrm>
          <a:prstGeom prst="rect">
            <a:avLst/>
          </a:prstGeom>
          <a:solidFill>
            <a:srgbClr val="EDEDED"/>
          </a:solidFill>
        </p:spPr>
        <p:txBody>
          <a:bodyPr vert="horz" wrap="square" lIns="0" tIns="135255" rIns="0" bIns="0" rtlCol="0">
            <a:spAutoFit/>
          </a:bodyPr>
          <a:lstStyle/>
          <a:p>
            <a:pPr marL="91440">
              <a:lnSpc>
                <a:spcPct val="100000"/>
              </a:lnSpc>
              <a:spcBef>
                <a:spcPts val="1065"/>
              </a:spcBef>
            </a:pPr>
            <a:r>
              <a:rPr sz="2000" dirty="0">
                <a:solidFill>
                  <a:srgbClr val="383838"/>
                </a:solidFill>
                <a:latin typeface="Arial MT"/>
                <a:cs typeface="Arial MT"/>
              </a:rPr>
              <a:t>All</a:t>
            </a:r>
            <a:r>
              <a:rPr sz="2000" spc="-25" dirty="0">
                <a:solidFill>
                  <a:srgbClr val="383838"/>
                </a:solidFill>
                <a:latin typeface="Arial MT"/>
                <a:cs typeface="Arial MT"/>
              </a:rPr>
              <a:t> </a:t>
            </a:r>
            <a:r>
              <a:rPr sz="2000" dirty="0">
                <a:solidFill>
                  <a:srgbClr val="383838"/>
                </a:solidFill>
                <a:latin typeface="Arial MT"/>
                <a:cs typeface="Arial MT"/>
              </a:rPr>
              <a:t>blisters</a:t>
            </a:r>
            <a:r>
              <a:rPr sz="2000" spc="-40" dirty="0">
                <a:solidFill>
                  <a:srgbClr val="383838"/>
                </a:solidFill>
                <a:latin typeface="Arial MT"/>
                <a:cs typeface="Arial MT"/>
              </a:rPr>
              <a:t> </a:t>
            </a:r>
            <a:r>
              <a:rPr sz="2000" dirty="0">
                <a:solidFill>
                  <a:srgbClr val="383838"/>
                </a:solidFill>
                <a:latin typeface="Arial MT"/>
                <a:cs typeface="Arial MT"/>
              </a:rPr>
              <a:t>and</a:t>
            </a:r>
            <a:r>
              <a:rPr sz="2000" spc="-35" dirty="0">
                <a:solidFill>
                  <a:srgbClr val="383838"/>
                </a:solidFill>
                <a:latin typeface="Arial MT"/>
                <a:cs typeface="Arial MT"/>
              </a:rPr>
              <a:t> </a:t>
            </a:r>
            <a:r>
              <a:rPr sz="2000" dirty="0">
                <a:solidFill>
                  <a:srgbClr val="383838"/>
                </a:solidFill>
                <a:latin typeface="Arial MT"/>
                <a:cs typeface="Arial MT"/>
              </a:rPr>
              <a:t>nonviable</a:t>
            </a:r>
            <a:r>
              <a:rPr sz="2000" spc="-15" dirty="0">
                <a:solidFill>
                  <a:srgbClr val="383838"/>
                </a:solidFill>
                <a:latin typeface="Arial MT"/>
                <a:cs typeface="Arial MT"/>
              </a:rPr>
              <a:t> </a:t>
            </a:r>
            <a:r>
              <a:rPr sz="2000" dirty="0">
                <a:solidFill>
                  <a:srgbClr val="383838"/>
                </a:solidFill>
                <a:latin typeface="Arial MT"/>
                <a:cs typeface="Arial MT"/>
              </a:rPr>
              <a:t>tissue</a:t>
            </a:r>
            <a:r>
              <a:rPr sz="2000" spc="-45" dirty="0">
                <a:solidFill>
                  <a:srgbClr val="383838"/>
                </a:solidFill>
                <a:latin typeface="Arial MT"/>
                <a:cs typeface="Arial MT"/>
              </a:rPr>
              <a:t> </a:t>
            </a:r>
            <a:r>
              <a:rPr sz="2000" dirty="0">
                <a:solidFill>
                  <a:srgbClr val="383838"/>
                </a:solidFill>
                <a:latin typeface="Arial MT"/>
                <a:cs typeface="Arial MT"/>
              </a:rPr>
              <a:t>should</a:t>
            </a:r>
            <a:r>
              <a:rPr sz="2000" spc="-40" dirty="0">
                <a:solidFill>
                  <a:srgbClr val="383838"/>
                </a:solidFill>
                <a:latin typeface="Arial MT"/>
                <a:cs typeface="Arial MT"/>
              </a:rPr>
              <a:t> </a:t>
            </a:r>
            <a:r>
              <a:rPr sz="2000" dirty="0">
                <a:solidFill>
                  <a:srgbClr val="383838"/>
                </a:solidFill>
                <a:latin typeface="Arial MT"/>
                <a:cs typeface="Arial MT"/>
              </a:rPr>
              <a:t>be</a:t>
            </a:r>
            <a:r>
              <a:rPr sz="2000" spc="-20" dirty="0">
                <a:solidFill>
                  <a:srgbClr val="383838"/>
                </a:solidFill>
                <a:latin typeface="Arial MT"/>
                <a:cs typeface="Arial MT"/>
              </a:rPr>
              <a:t> </a:t>
            </a:r>
            <a:r>
              <a:rPr sz="2000" spc="-50" dirty="0">
                <a:solidFill>
                  <a:srgbClr val="383838"/>
                </a:solidFill>
                <a:latin typeface="Arial MT"/>
                <a:cs typeface="Arial MT"/>
              </a:rPr>
              <a:t>:</a:t>
            </a:r>
            <a:endParaRPr sz="2000">
              <a:latin typeface="Arial MT"/>
              <a:cs typeface="Arial MT"/>
            </a:endParaRPr>
          </a:p>
          <a:p>
            <a:pPr marL="385445" indent="-294005">
              <a:lnSpc>
                <a:spcPct val="100000"/>
              </a:lnSpc>
              <a:spcBef>
                <a:spcPts val="1200"/>
              </a:spcBef>
              <a:buAutoNum type="arabicPlain"/>
              <a:tabLst>
                <a:tab pos="385445" algn="l"/>
              </a:tabLst>
            </a:pPr>
            <a:r>
              <a:rPr sz="2000" dirty="0">
                <a:solidFill>
                  <a:srgbClr val="383838"/>
                </a:solidFill>
                <a:latin typeface="Arial MT"/>
                <a:cs typeface="Arial MT"/>
              </a:rPr>
              <a:t>debrided</a:t>
            </a:r>
            <a:r>
              <a:rPr sz="2000" spc="-40" dirty="0">
                <a:solidFill>
                  <a:srgbClr val="383838"/>
                </a:solidFill>
                <a:latin typeface="Arial MT"/>
                <a:cs typeface="Arial MT"/>
              </a:rPr>
              <a:t> </a:t>
            </a:r>
            <a:r>
              <a:rPr sz="2000" dirty="0">
                <a:solidFill>
                  <a:srgbClr val="383838"/>
                </a:solidFill>
                <a:latin typeface="Arial MT"/>
                <a:cs typeface="Arial MT"/>
              </a:rPr>
              <a:t>at</a:t>
            </a:r>
            <a:r>
              <a:rPr sz="2000" spc="-40" dirty="0">
                <a:solidFill>
                  <a:srgbClr val="383838"/>
                </a:solidFill>
                <a:latin typeface="Arial MT"/>
                <a:cs typeface="Arial MT"/>
              </a:rPr>
              <a:t> </a:t>
            </a:r>
            <a:r>
              <a:rPr sz="2000" dirty="0">
                <a:solidFill>
                  <a:srgbClr val="383838"/>
                </a:solidFill>
                <a:latin typeface="Arial MT"/>
                <a:cs typeface="Arial MT"/>
              </a:rPr>
              <a:t>the</a:t>
            </a:r>
            <a:r>
              <a:rPr sz="2000" spc="-40" dirty="0">
                <a:solidFill>
                  <a:srgbClr val="383838"/>
                </a:solidFill>
                <a:latin typeface="Arial MT"/>
                <a:cs typeface="Arial MT"/>
              </a:rPr>
              <a:t> </a:t>
            </a:r>
            <a:r>
              <a:rPr sz="2000" spc="-10" dirty="0">
                <a:solidFill>
                  <a:srgbClr val="383838"/>
                </a:solidFill>
                <a:latin typeface="Arial MT"/>
                <a:cs typeface="Arial MT"/>
              </a:rPr>
              <a:t>bedside.</a:t>
            </a:r>
            <a:endParaRPr sz="2000">
              <a:latin typeface="Arial MT"/>
              <a:cs typeface="Arial MT"/>
            </a:endParaRPr>
          </a:p>
          <a:p>
            <a:pPr marL="385445" indent="-294005">
              <a:lnSpc>
                <a:spcPct val="100000"/>
              </a:lnSpc>
              <a:spcBef>
                <a:spcPts val="1200"/>
              </a:spcBef>
              <a:buAutoNum type="arabicPlain"/>
              <a:tabLst>
                <a:tab pos="385445" algn="l"/>
              </a:tabLst>
            </a:pPr>
            <a:r>
              <a:rPr sz="2000" dirty="0">
                <a:solidFill>
                  <a:srgbClr val="383838"/>
                </a:solidFill>
                <a:latin typeface="Arial MT"/>
                <a:cs typeface="Arial MT"/>
              </a:rPr>
              <a:t>dressed</a:t>
            </a:r>
            <a:r>
              <a:rPr sz="2000" spc="-80" dirty="0">
                <a:solidFill>
                  <a:srgbClr val="383838"/>
                </a:solidFill>
                <a:latin typeface="Arial MT"/>
                <a:cs typeface="Arial MT"/>
              </a:rPr>
              <a:t> </a:t>
            </a:r>
            <a:r>
              <a:rPr sz="2000" dirty="0">
                <a:solidFill>
                  <a:srgbClr val="383838"/>
                </a:solidFill>
                <a:latin typeface="Arial MT"/>
                <a:cs typeface="Arial MT"/>
              </a:rPr>
              <a:t>with</a:t>
            </a:r>
            <a:r>
              <a:rPr sz="2000" spc="-25" dirty="0">
                <a:solidFill>
                  <a:srgbClr val="383838"/>
                </a:solidFill>
                <a:latin typeface="Arial MT"/>
                <a:cs typeface="Arial MT"/>
              </a:rPr>
              <a:t> </a:t>
            </a:r>
            <a:r>
              <a:rPr sz="2000" dirty="0">
                <a:solidFill>
                  <a:srgbClr val="383838"/>
                </a:solidFill>
                <a:latin typeface="Arial MT"/>
                <a:cs typeface="Arial MT"/>
              </a:rPr>
              <a:t>a</a:t>
            </a:r>
            <a:r>
              <a:rPr sz="2000" spc="-35" dirty="0">
                <a:solidFill>
                  <a:srgbClr val="383838"/>
                </a:solidFill>
                <a:latin typeface="Arial MT"/>
                <a:cs typeface="Arial MT"/>
              </a:rPr>
              <a:t> </a:t>
            </a:r>
            <a:r>
              <a:rPr sz="2000" dirty="0">
                <a:solidFill>
                  <a:srgbClr val="383838"/>
                </a:solidFill>
                <a:latin typeface="Arial MT"/>
                <a:cs typeface="Arial MT"/>
              </a:rPr>
              <a:t>topical</a:t>
            </a:r>
            <a:r>
              <a:rPr sz="2000" spc="-40" dirty="0">
                <a:solidFill>
                  <a:srgbClr val="383838"/>
                </a:solidFill>
                <a:latin typeface="Arial MT"/>
                <a:cs typeface="Arial MT"/>
              </a:rPr>
              <a:t> </a:t>
            </a:r>
            <a:r>
              <a:rPr sz="2000" dirty="0">
                <a:solidFill>
                  <a:srgbClr val="383838"/>
                </a:solidFill>
                <a:latin typeface="Arial MT"/>
                <a:cs typeface="Arial MT"/>
              </a:rPr>
              <a:t>antimicrobial</a:t>
            </a:r>
            <a:r>
              <a:rPr sz="2000" spc="-55" dirty="0">
                <a:solidFill>
                  <a:srgbClr val="383838"/>
                </a:solidFill>
                <a:latin typeface="Arial MT"/>
                <a:cs typeface="Arial MT"/>
              </a:rPr>
              <a:t> </a:t>
            </a:r>
            <a:r>
              <a:rPr sz="2000" spc="-10" dirty="0">
                <a:solidFill>
                  <a:srgbClr val="383838"/>
                </a:solidFill>
                <a:latin typeface="Arial MT"/>
                <a:cs typeface="Arial MT"/>
              </a:rPr>
              <a:t>agent.</a:t>
            </a:r>
            <a:endParaRPr sz="2000">
              <a:latin typeface="Arial MT"/>
              <a:cs typeface="Arial MT"/>
            </a:endParaRPr>
          </a:p>
        </p:txBody>
      </p:sp>
      <p:sp>
        <p:nvSpPr>
          <p:cNvPr id="7" name="object 7"/>
          <p:cNvSpPr txBox="1"/>
          <p:nvPr/>
        </p:nvSpPr>
        <p:spPr>
          <a:xfrm>
            <a:off x="471017" y="2044420"/>
            <a:ext cx="11198860" cy="4880823"/>
          </a:xfrm>
          <a:prstGeom prst="rect">
            <a:avLst/>
          </a:prstGeom>
        </p:spPr>
        <p:txBody>
          <a:bodyPr vert="horz" wrap="square" lIns="0" tIns="165100" rIns="0" bIns="0" rtlCol="0">
            <a:spAutoFit/>
          </a:bodyPr>
          <a:lstStyle/>
          <a:p>
            <a:pPr marL="12700">
              <a:lnSpc>
                <a:spcPct val="100000"/>
              </a:lnSpc>
              <a:spcBef>
                <a:spcPts val="1300"/>
              </a:spcBef>
              <a:tabLst>
                <a:tab pos="354965" algn="l"/>
              </a:tabLst>
            </a:pPr>
            <a:r>
              <a:rPr sz="2000" spc="-10" dirty="0">
                <a:solidFill>
                  <a:srgbClr val="383838"/>
                </a:solidFill>
                <a:latin typeface="Arial MT"/>
                <a:cs typeface="Arial MT"/>
              </a:rPr>
              <a:t>.</a:t>
            </a:r>
            <a:r>
              <a:rPr sz="2000" dirty="0">
                <a:solidFill>
                  <a:srgbClr val="383838"/>
                </a:solidFill>
                <a:latin typeface="Arial MT"/>
                <a:cs typeface="Arial MT"/>
              </a:rPr>
              <a:t>Formal</a:t>
            </a:r>
            <a:r>
              <a:rPr sz="2000" spc="-40" dirty="0">
                <a:solidFill>
                  <a:srgbClr val="383838"/>
                </a:solidFill>
                <a:latin typeface="Arial MT"/>
                <a:cs typeface="Arial MT"/>
              </a:rPr>
              <a:t> </a:t>
            </a:r>
            <a:r>
              <a:rPr sz="2000" dirty="0">
                <a:solidFill>
                  <a:srgbClr val="383838"/>
                </a:solidFill>
                <a:latin typeface="Arial MT"/>
                <a:cs typeface="Arial MT"/>
              </a:rPr>
              <a:t>debridement</a:t>
            </a:r>
            <a:r>
              <a:rPr sz="2000" spc="-70" dirty="0">
                <a:solidFill>
                  <a:srgbClr val="383838"/>
                </a:solidFill>
                <a:latin typeface="Arial MT"/>
                <a:cs typeface="Arial MT"/>
              </a:rPr>
              <a:t> </a:t>
            </a:r>
            <a:r>
              <a:rPr sz="2000" dirty="0">
                <a:solidFill>
                  <a:srgbClr val="383838"/>
                </a:solidFill>
                <a:latin typeface="Arial MT"/>
                <a:cs typeface="Arial MT"/>
              </a:rPr>
              <a:t>and</a:t>
            </a:r>
            <a:r>
              <a:rPr sz="2000" spc="-30" dirty="0">
                <a:solidFill>
                  <a:srgbClr val="383838"/>
                </a:solidFill>
                <a:latin typeface="Arial MT"/>
                <a:cs typeface="Arial MT"/>
              </a:rPr>
              <a:t> </a:t>
            </a:r>
            <a:r>
              <a:rPr sz="2000" dirty="0">
                <a:solidFill>
                  <a:srgbClr val="383838"/>
                </a:solidFill>
                <a:latin typeface="Arial MT"/>
                <a:cs typeface="Arial MT"/>
              </a:rPr>
              <a:t>grafting</a:t>
            </a:r>
            <a:r>
              <a:rPr sz="2000" spc="-45" dirty="0">
                <a:solidFill>
                  <a:srgbClr val="383838"/>
                </a:solidFill>
                <a:latin typeface="Arial MT"/>
                <a:cs typeface="Arial MT"/>
              </a:rPr>
              <a:t> </a:t>
            </a:r>
            <a:r>
              <a:rPr sz="2000" dirty="0">
                <a:solidFill>
                  <a:srgbClr val="383838"/>
                </a:solidFill>
                <a:latin typeface="Arial MT"/>
                <a:cs typeface="Arial MT"/>
              </a:rPr>
              <a:t>in</a:t>
            </a:r>
            <a:r>
              <a:rPr sz="2000" spc="-10" dirty="0">
                <a:solidFill>
                  <a:srgbClr val="383838"/>
                </a:solidFill>
                <a:latin typeface="Arial MT"/>
                <a:cs typeface="Arial MT"/>
              </a:rPr>
              <a:t> </a:t>
            </a:r>
            <a:r>
              <a:rPr sz="2000" dirty="0">
                <a:solidFill>
                  <a:srgbClr val="383838"/>
                </a:solidFill>
                <a:latin typeface="Arial MT"/>
                <a:cs typeface="Arial MT"/>
              </a:rPr>
              <a:t>the</a:t>
            </a:r>
            <a:r>
              <a:rPr sz="2000" spc="-40" dirty="0">
                <a:solidFill>
                  <a:srgbClr val="383838"/>
                </a:solidFill>
                <a:latin typeface="Arial MT"/>
                <a:cs typeface="Arial MT"/>
              </a:rPr>
              <a:t> </a:t>
            </a:r>
            <a:r>
              <a:rPr sz="2000" dirty="0">
                <a:solidFill>
                  <a:srgbClr val="383838"/>
                </a:solidFill>
                <a:latin typeface="Arial MT"/>
                <a:cs typeface="Arial MT"/>
              </a:rPr>
              <a:t>operating</a:t>
            </a:r>
            <a:r>
              <a:rPr sz="2000" spc="-60" dirty="0">
                <a:solidFill>
                  <a:srgbClr val="383838"/>
                </a:solidFill>
                <a:latin typeface="Arial MT"/>
                <a:cs typeface="Arial MT"/>
              </a:rPr>
              <a:t> </a:t>
            </a:r>
            <a:r>
              <a:rPr sz="2000" dirty="0">
                <a:solidFill>
                  <a:srgbClr val="383838"/>
                </a:solidFill>
                <a:latin typeface="Arial MT"/>
                <a:cs typeface="Arial MT"/>
              </a:rPr>
              <a:t>room</a:t>
            </a:r>
            <a:r>
              <a:rPr sz="2000" spc="-45" dirty="0">
                <a:solidFill>
                  <a:srgbClr val="383838"/>
                </a:solidFill>
                <a:latin typeface="Arial MT"/>
                <a:cs typeface="Arial MT"/>
              </a:rPr>
              <a:t> </a:t>
            </a:r>
            <a:r>
              <a:rPr sz="2000" dirty="0">
                <a:solidFill>
                  <a:srgbClr val="383838"/>
                </a:solidFill>
                <a:latin typeface="Arial MT"/>
                <a:cs typeface="Arial MT"/>
              </a:rPr>
              <a:t>is</a:t>
            </a:r>
            <a:r>
              <a:rPr sz="2000" spc="-20" dirty="0">
                <a:solidFill>
                  <a:srgbClr val="383838"/>
                </a:solidFill>
                <a:latin typeface="Arial MT"/>
                <a:cs typeface="Arial MT"/>
              </a:rPr>
              <a:t> </a:t>
            </a:r>
            <a:r>
              <a:rPr sz="2000" dirty="0">
                <a:solidFill>
                  <a:srgbClr val="383838"/>
                </a:solidFill>
                <a:latin typeface="Arial MT"/>
                <a:cs typeface="Arial MT"/>
              </a:rPr>
              <a:t>performed</a:t>
            </a:r>
            <a:r>
              <a:rPr sz="2000" spc="-65" dirty="0">
                <a:solidFill>
                  <a:srgbClr val="383838"/>
                </a:solidFill>
                <a:latin typeface="Arial MT"/>
                <a:cs typeface="Arial MT"/>
              </a:rPr>
              <a:t> </a:t>
            </a:r>
            <a:r>
              <a:rPr sz="2000" dirty="0">
                <a:solidFill>
                  <a:srgbClr val="383838"/>
                </a:solidFill>
                <a:latin typeface="Arial MT"/>
                <a:cs typeface="Arial MT"/>
              </a:rPr>
              <a:t>after</a:t>
            </a:r>
            <a:r>
              <a:rPr sz="2000" spc="-40" dirty="0">
                <a:solidFill>
                  <a:srgbClr val="383838"/>
                </a:solidFill>
                <a:latin typeface="Arial MT"/>
                <a:cs typeface="Arial MT"/>
              </a:rPr>
              <a:t> </a:t>
            </a:r>
            <a:r>
              <a:rPr sz="2000" dirty="0">
                <a:solidFill>
                  <a:srgbClr val="383838"/>
                </a:solidFill>
                <a:latin typeface="Arial MT"/>
                <a:cs typeface="Arial MT"/>
              </a:rPr>
              <a:t>adequate</a:t>
            </a:r>
            <a:r>
              <a:rPr sz="2000" spc="-50" dirty="0">
                <a:solidFill>
                  <a:srgbClr val="383838"/>
                </a:solidFill>
                <a:latin typeface="Arial MT"/>
                <a:cs typeface="Arial MT"/>
              </a:rPr>
              <a:t> </a:t>
            </a:r>
            <a:r>
              <a:rPr sz="2000" spc="-10" dirty="0">
                <a:solidFill>
                  <a:srgbClr val="383838"/>
                </a:solidFill>
                <a:latin typeface="Arial MT"/>
                <a:cs typeface="Arial MT"/>
              </a:rPr>
              <a:t>resuscitation </a:t>
            </a:r>
            <a:r>
              <a:rPr sz="2000" dirty="0">
                <a:solidFill>
                  <a:srgbClr val="383838"/>
                </a:solidFill>
                <a:latin typeface="Arial MT"/>
                <a:cs typeface="Arial MT"/>
              </a:rPr>
              <a:t>and</a:t>
            </a:r>
            <a:r>
              <a:rPr sz="2000" spc="-35" dirty="0">
                <a:solidFill>
                  <a:srgbClr val="383838"/>
                </a:solidFill>
                <a:latin typeface="Arial MT"/>
                <a:cs typeface="Arial MT"/>
              </a:rPr>
              <a:t> </a:t>
            </a:r>
            <a:r>
              <a:rPr sz="2000" dirty="0">
                <a:solidFill>
                  <a:srgbClr val="383838"/>
                </a:solidFill>
                <a:latin typeface="Arial MT"/>
                <a:cs typeface="Arial MT"/>
              </a:rPr>
              <a:t>when</a:t>
            </a:r>
            <a:r>
              <a:rPr sz="2000" spc="-30" dirty="0">
                <a:solidFill>
                  <a:srgbClr val="383838"/>
                </a:solidFill>
                <a:latin typeface="Arial MT"/>
                <a:cs typeface="Arial MT"/>
              </a:rPr>
              <a:t> </a:t>
            </a:r>
            <a:r>
              <a:rPr sz="2000" dirty="0">
                <a:solidFill>
                  <a:srgbClr val="383838"/>
                </a:solidFill>
                <a:latin typeface="Arial MT"/>
                <a:cs typeface="Arial MT"/>
              </a:rPr>
              <a:t>the</a:t>
            </a:r>
            <a:r>
              <a:rPr sz="2000" spc="-35" dirty="0">
                <a:solidFill>
                  <a:srgbClr val="383838"/>
                </a:solidFill>
                <a:latin typeface="Arial MT"/>
                <a:cs typeface="Arial MT"/>
              </a:rPr>
              <a:t> </a:t>
            </a:r>
            <a:r>
              <a:rPr sz="2000" dirty="0">
                <a:solidFill>
                  <a:srgbClr val="383838"/>
                </a:solidFill>
                <a:latin typeface="Arial MT"/>
                <a:cs typeface="Arial MT"/>
              </a:rPr>
              <a:t>patient</a:t>
            </a:r>
            <a:r>
              <a:rPr sz="2000" spc="-40" dirty="0">
                <a:solidFill>
                  <a:srgbClr val="383838"/>
                </a:solidFill>
                <a:latin typeface="Arial MT"/>
                <a:cs typeface="Arial MT"/>
              </a:rPr>
              <a:t> </a:t>
            </a:r>
            <a:r>
              <a:rPr sz="2000" dirty="0">
                <a:solidFill>
                  <a:srgbClr val="383838"/>
                </a:solidFill>
                <a:latin typeface="Arial MT"/>
                <a:cs typeface="Arial MT"/>
              </a:rPr>
              <a:t>is</a:t>
            </a:r>
            <a:r>
              <a:rPr sz="2000" spc="-30" dirty="0">
                <a:solidFill>
                  <a:srgbClr val="383838"/>
                </a:solidFill>
                <a:latin typeface="Arial MT"/>
                <a:cs typeface="Arial MT"/>
              </a:rPr>
              <a:t> </a:t>
            </a:r>
            <a:r>
              <a:rPr sz="2000" dirty="0">
                <a:solidFill>
                  <a:srgbClr val="383838"/>
                </a:solidFill>
                <a:latin typeface="Arial MT"/>
                <a:cs typeface="Arial MT"/>
              </a:rPr>
              <a:t>hemodynamically</a:t>
            </a:r>
            <a:r>
              <a:rPr sz="2000" spc="-45" dirty="0">
                <a:solidFill>
                  <a:srgbClr val="383838"/>
                </a:solidFill>
                <a:latin typeface="Arial MT"/>
                <a:cs typeface="Arial MT"/>
              </a:rPr>
              <a:t> </a:t>
            </a:r>
            <a:r>
              <a:rPr sz="2000" spc="-10" dirty="0">
                <a:solidFill>
                  <a:srgbClr val="383838"/>
                </a:solidFill>
                <a:latin typeface="Arial MT"/>
                <a:cs typeface="Arial MT"/>
              </a:rPr>
              <a:t>stable</a:t>
            </a:r>
            <a:endParaRPr sz="2000" dirty="0">
              <a:latin typeface="Arial MT"/>
              <a:cs typeface="Arial MT"/>
            </a:endParaRPr>
          </a:p>
          <a:p>
            <a:pPr>
              <a:lnSpc>
                <a:spcPct val="100000"/>
              </a:lnSpc>
              <a:spcBef>
                <a:spcPts val="2180"/>
              </a:spcBef>
              <a:buClr>
                <a:srgbClr val="383838"/>
              </a:buClr>
              <a:buFont typeface="Arial MT"/>
              <a:buChar char="•"/>
            </a:pPr>
            <a:endParaRPr sz="2000" dirty="0">
              <a:latin typeface="Arial MT"/>
              <a:cs typeface="Arial MT"/>
            </a:endParaRPr>
          </a:p>
          <a:p>
            <a:pPr marL="354965" indent="-342265">
              <a:lnSpc>
                <a:spcPct val="100000"/>
              </a:lnSpc>
              <a:buChar char="•"/>
              <a:tabLst>
                <a:tab pos="354965" algn="l"/>
              </a:tabLst>
            </a:pPr>
            <a:r>
              <a:rPr sz="2000" dirty="0">
                <a:solidFill>
                  <a:srgbClr val="383838"/>
                </a:solidFill>
                <a:latin typeface="Arial MT"/>
                <a:cs typeface="Arial MT"/>
              </a:rPr>
              <a:t>Early</a:t>
            </a:r>
            <a:r>
              <a:rPr sz="2000" spc="-20" dirty="0">
                <a:solidFill>
                  <a:srgbClr val="383838"/>
                </a:solidFill>
                <a:latin typeface="Arial MT"/>
                <a:cs typeface="Arial MT"/>
              </a:rPr>
              <a:t> </a:t>
            </a:r>
            <a:r>
              <a:rPr sz="2000" dirty="0">
                <a:solidFill>
                  <a:srgbClr val="383838"/>
                </a:solidFill>
                <a:latin typeface="Arial MT"/>
                <a:cs typeface="Arial MT"/>
              </a:rPr>
              <a:t>debridement</a:t>
            </a:r>
            <a:r>
              <a:rPr sz="2000" spc="-50" dirty="0">
                <a:solidFill>
                  <a:srgbClr val="383838"/>
                </a:solidFill>
                <a:latin typeface="Arial MT"/>
                <a:cs typeface="Arial MT"/>
              </a:rPr>
              <a:t> </a:t>
            </a:r>
            <a:r>
              <a:rPr sz="2000" dirty="0">
                <a:solidFill>
                  <a:srgbClr val="383838"/>
                </a:solidFill>
                <a:latin typeface="Arial MT"/>
                <a:cs typeface="Arial MT"/>
              </a:rPr>
              <a:t>can</a:t>
            </a:r>
            <a:r>
              <a:rPr sz="2000" spc="-20" dirty="0">
                <a:solidFill>
                  <a:srgbClr val="383838"/>
                </a:solidFill>
                <a:latin typeface="Arial MT"/>
                <a:cs typeface="Arial MT"/>
              </a:rPr>
              <a:t> </a:t>
            </a:r>
            <a:r>
              <a:rPr sz="2000" dirty="0">
                <a:solidFill>
                  <a:srgbClr val="383838"/>
                </a:solidFill>
                <a:latin typeface="Arial MT"/>
                <a:cs typeface="Arial MT"/>
              </a:rPr>
              <a:t>prevent</a:t>
            </a:r>
            <a:r>
              <a:rPr sz="2000" spc="-45" dirty="0">
                <a:solidFill>
                  <a:srgbClr val="383838"/>
                </a:solidFill>
                <a:latin typeface="Arial MT"/>
                <a:cs typeface="Arial MT"/>
              </a:rPr>
              <a:t> </a:t>
            </a:r>
            <a:r>
              <a:rPr sz="2000" dirty="0">
                <a:solidFill>
                  <a:srgbClr val="383838"/>
                </a:solidFill>
                <a:latin typeface="Arial MT"/>
                <a:cs typeface="Arial MT"/>
              </a:rPr>
              <a:t>burn</a:t>
            </a:r>
            <a:r>
              <a:rPr sz="2000" spc="-35" dirty="0">
                <a:solidFill>
                  <a:srgbClr val="383838"/>
                </a:solidFill>
                <a:latin typeface="Arial MT"/>
                <a:cs typeface="Arial MT"/>
              </a:rPr>
              <a:t> </a:t>
            </a:r>
            <a:r>
              <a:rPr sz="2000" dirty="0">
                <a:solidFill>
                  <a:srgbClr val="383838"/>
                </a:solidFill>
                <a:latin typeface="Arial MT"/>
                <a:cs typeface="Arial MT"/>
              </a:rPr>
              <a:t>wound</a:t>
            </a:r>
            <a:r>
              <a:rPr sz="2000" spc="-30" dirty="0">
                <a:solidFill>
                  <a:srgbClr val="383838"/>
                </a:solidFill>
                <a:latin typeface="Arial MT"/>
                <a:cs typeface="Arial MT"/>
              </a:rPr>
              <a:t> </a:t>
            </a:r>
            <a:r>
              <a:rPr sz="2000" dirty="0">
                <a:solidFill>
                  <a:srgbClr val="383838"/>
                </a:solidFill>
                <a:latin typeface="Arial MT"/>
                <a:cs typeface="Arial MT"/>
              </a:rPr>
              <a:t>infection;</a:t>
            </a:r>
            <a:r>
              <a:rPr sz="2000" spc="-30" dirty="0">
                <a:solidFill>
                  <a:srgbClr val="383838"/>
                </a:solidFill>
                <a:latin typeface="Arial MT"/>
                <a:cs typeface="Arial MT"/>
              </a:rPr>
              <a:t> </a:t>
            </a:r>
            <a:r>
              <a:rPr sz="2000" dirty="0">
                <a:solidFill>
                  <a:srgbClr val="383838"/>
                </a:solidFill>
                <a:latin typeface="Arial MT"/>
                <a:cs typeface="Arial MT"/>
              </a:rPr>
              <a:t>the</a:t>
            </a:r>
            <a:r>
              <a:rPr sz="2000" spc="-30" dirty="0">
                <a:solidFill>
                  <a:srgbClr val="383838"/>
                </a:solidFill>
                <a:latin typeface="Arial MT"/>
                <a:cs typeface="Arial MT"/>
              </a:rPr>
              <a:t> </a:t>
            </a:r>
            <a:r>
              <a:rPr sz="2000" dirty="0">
                <a:solidFill>
                  <a:srgbClr val="383838"/>
                </a:solidFill>
                <a:latin typeface="Arial MT"/>
                <a:cs typeface="Arial MT"/>
              </a:rPr>
              <a:t>first</a:t>
            </a:r>
            <a:r>
              <a:rPr sz="2000" spc="-35" dirty="0">
                <a:solidFill>
                  <a:srgbClr val="383838"/>
                </a:solidFill>
                <a:latin typeface="Arial MT"/>
                <a:cs typeface="Arial MT"/>
              </a:rPr>
              <a:t> </a:t>
            </a:r>
            <a:r>
              <a:rPr sz="2000" dirty="0">
                <a:solidFill>
                  <a:srgbClr val="383838"/>
                </a:solidFill>
                <a:latin typeface="Arial MT"/>
                <a:cs typeface="Arial MT"/>
              </a:rPr>
              <a:t>debridement</a:t>
            </a:r>
            <a:r>
              <a:rPr sz="2000" spc="-50" dirty="0">
                <a:solidFill>
                  <a:srgbClr val="383838"/>
                </a:solidFill>
                <a:latin typeface="Arial MT"/>
                <a:cs typeface="Arial MT"/>
              </a:rPr>
              <a:t> </a:t>
            </a:r>
            <a:r>
              <a:rPr sz="2000" dirty="0">
                <a:solidFill>
                  <a:srgbClr val="383838"/>
                </a:solidFill>
                <a:latin typeface="Arial MT"/>
                <a:cs typeface="Arial MT"/>
              </a:rPr>
              <a:t>(formal)</a:t>
            </a:r>
            <a:r>
              <a:rPr sz="2000" spc="-45" dirty="0">
                <a:solidFill>
                  <a:srgbClr val="383838"/>
                </a:solidFill>
                <a:latin typeface="Arial MT"/>
                <a:cs typeface="Arial MT"/>
              </a:rPr>
              <a:t> </a:t>
            </a:r>
            <a:r>
              <a:rPr sz="2000" dirty="0">
                <a:solidFill>
                  <a:srgbClr val="383838"/>
                </a:solidFill>
                <a:latin typeface="Arial MT"/>
                <a:cs typeface="Arial MT"/>
              </a:rPr>
              <a:t>is</a:t>
            </a:r>
            <a:r>
              <a:rPr sz="2000" spc="-10" dirty="0">
                <a:solidFill>
                  <a:srgbClr val="383838"/>
                </a:solidFill>
                <a:latin typeface="Arial MT"/>
                <a:cs typeface="Arial MT"/>
              </a:rPr>
              <a:t> often</a:t>
            </a:r>
            <a:endParaRPr sz="2000" dirty="0">
              <a:latin typeface="Arial MT"/>
              <a:cs typeface="Arial MT"/>
            </a:endParaRPr>
          </a:p>
          <a:p>
            <a:pPr marL="354965">
              <a:lnSpc>
                <a:spcPct val="100000"/>
              </a:lnSpc>
              <a:spcBef>
                <a:spcPts val="1200"/>
              </a:spcBef>
            </a:pPr>
            <a:r>
              <a:rPr sz="2000" dirty="0">
                <a:solidFill>
                  <a:srgbClr val="383838"/>
                </a:solidFill>
                <a:latin typeface="Arial MT"/>
                <a:cs typeface="Arial MT"/>
              </a:rPr>
              <a:t>within</a:t>
            </a:r>
            <a:r>
              <a:rPr sz="2000" spc="-15" dirty="0">
                <a:solidFill>
                  <a:srgbClr val="383838"/>
                </a:solidFill>
                <a:latin typeface="Arial MT"/>
                <a:cs typeface="Arial MT"/>
              </a:rPr>
              <a:t> </a:t>
            </a:r>
            <a:r>
              <a:rPr sz="2000" dirty="0">
                <a:solidFill>
                  <a:srgbClr val="383838"/>
                </a:solidFill>
                <a:latin typeface="Arial MT"/>
                <a:cs typeface="Arial MT"/>
              </a:rPr>
              <a:t>2</a:t>
            </a:r>
            <a:r>
              <a:rPr sz="2000" spc="-25" dirty="0">
                <a:solidFill>
                  <a:srgbClr val="383838"/>
                </a:solidFill>
                <a:latin typeface="Arial MT"/>
                <a:cs typeface="Arial MT"/>
              </a:rPr>
              <a:t> </a:t>
            </a:r>
            <a:r>
              <a:rPr sz="2000" dirty="0">
                <a:solidFill>
                  <a:srgbClr val="383838"/>
                </a:solidFill>
                <a:latin typeface="Arial MT"/>
                <a:cs typeface="Arial MT"/>
              </a:rPr>
              <a:t>to</a:t>
            </a:r>
            <a:r>
              <a:rPr sz="2000" spc="-15" dirty="0">
                <a:solidFill>
                  <a:srgbClr val="383838"/>
                </a:solidFill>
                <a:latin typeface="Arial MT"/>
                <a:cs typeface="Arial MT"/>
              </a:rPr>
              <a:t> </a:t>
            </a:r>
            <a:r>
              <a:rPr sz="2000" dirty="0">
                <a:solidFill>
                  <a:srgbClr val="383838"/>
                </a:solidFill>
                <a:latin typeface="Arial MT"/>
                <a:cs typeface="Arial MT"/>
              </a:rPr>
              <a:t>4</a:t>
            </a:r>
            <a:r>
              <a:rPr sz="2000" spc="-25" dirty="0">
                <a:solidFill>
                  <a:srgbClr val="383838"/>
                </a:solidFill>
                <a:latin typeface="Arial MT"/>
                <a:cs typeface="Arial MT"/>
              </a:rPr>
              <a:t> </a:t>
            </a:r>
            <a:r>
              <a:rPr sz="2000" dirty="0">
                <a:solidFill>
                  <a:srgbClr val="383838"/>
                </a:solidFill>
                <a:latin typeface="Arial MT"/>
                <a:cs typeface="Arial MT"/>
              </a:rPr>
              <a:t>days</a:t>
            </a:r>
            <a:r>
              <a:rPr sz="2000" spc="-15" dirty="0">
                <a:solidFill>
                  <a:srgbClr val="383838"/>
                </a:solidFill>
                <a:latin typeface="Arial MT"/>
                <a:cs typeface="Arial MT"/>
              </a:rPr>
              <a:t> </a:t>
            </a:r>
            <a:r>
              <a:rPr sz="2000" dirty="0">
                <a:solidFill>
                  <a:srgbClr val="383838"/>
                </a:solidFill>
                <a:latin typeface="Arial MT"/>
                <a:cs typeface="Arial MT"/>
              </a:rPr>
              <a:t>of</a:t>
            </a:r>
            <a:r>
              <a:rPr sz="2000" spc="-15" dirty="0">
                <a:solidFill>
                  <a:srgbClr val="383838"/>
                </a:solidFill>
                <a:latin typeface="Arial MT"/>
                <a:cs typeface="Arial MT"/>
              </a:rPr>
              <a:t> </a:t>
            </a:r>
            <a:r>
              <a:rPr sz="2000" spc="-10" dirty="0">
                <a:solidFill>
                  <a:srgbClr val="383838"/>
                </a:solidFill>
                <a:latin typeface="Arial MT"/>
                <a:cs typeface="Arial MT"/>
              </a:rPr>
              <a:t>injury.</a:t>
            </a:r>
            <a:endParaRPr sz="2000" dirty="0">
              <a:latin typeface="Arial MT"/>
              <a:cs typeface="Arial MT"/>
            </a:endParaRPr>
          </a:p>
          <a:p>
            <a:pPr marL="354965" indent="-342265">
              <a:lnSpc>
                <a:spcPct val="100000"/>
              </a:lnSpc>
              <a:spcBef>
                <a:spcPts val="1205"/>
              </a:spcBef>
              <a:buChar char="•"/>
              <a:tabLst>
                <a:tab pos="354965" algn="l"/>
              </a:tabLst>
            </a:pPr>
            <a:r>
              <a:rPr sz="2000" dirty="0">
                <a:solidFill>
                  <a:srgbClr val="383838"/>
                </a:solidFill>
                <a:latin typeface="Arial MT"/>
                <a:cs typeface="Arial MT"/>
              </a:rPr>
              <a:t>For</a:t>
            </a:r>
            <a:r>
              <a:rPr sz="2000" spc="-30" dirty="0">
                <a:solidFill>
                  <a:srgbClr val="383838"/>
                </a:solidFill>
                <a:latin typeface="Arial MT"/>
                <a:cs typeface="Arial MT"/>
              </a:rPr>
              <a:t> </a:t>
            </a:r>
            <a:r>
              <a:rPr sz="2000" dirty="0">
                <a:solidFill>
                  <a:srgbClr val="383838"/>
                </a:solidFill>
                <a:latin typeface="Arial MT"/>
                <a:cs typeface="Arial MT"/>
              </a:rPr>
              <a:t>large</a:t>
            </a:r>
            <a:r>
              <a:rPr sz="2000" spc="-45" dirty="0">
                <a:solidFill>
                  <a:srgbClr val="383838"/>
                </a:solidFill>
                <a:latin typeface="Arial MT"/>
                <a:cs typeface="Arial MT"/>
              </a:rPr>
              <a:t> </a:t>
            </a:r>
            <a:r>
              <a:rPr sz="2000" dirty="0">
                <a:solidFill>
                  <a:srgbClr val="383838"/>
                </a:solidFill>
                <a:latin typeface="Arial MT"/>
                <a:cs typeface="Arial MT"/>
              </a:rPr>
              <a:t>burns,</a:t>
            </a:r>
            <a:r>
              <a:rPr sz="2000" spc="-50" dirty="0">
                <a:solidFill>
                  <a:srgbClr val="383838"/>
                </a:solidFill>
                <a:latin typeface="Arial MT"/>
                <a:cs typeface="Arial MT"/>
              </a:rPr>
              <a:t> </a:t>
            </a:r>
            <a:r>
              <a:rPr sz="2000" dirty="0">
                <a:solidFill>
                  <a:srgbClr val="383838"/>
                </a:solidFill>
                <a:latin typeface="Arial MT"/>
                <a:cs typeface="Arial MT"/>
              </a:rPr>
              <a:t>sequential</a:t>
            </a:r>
            <a:r>
              <a:rPr sz="2000" spc="-50" dirty="0">
                <a:solidFill>
                  <a:srgbClr val="383838"/>
                </a:solidFill>
                <a:latin typeface="Arial MT"/>
                <a:cs typeface="Arial MT"/>
              </a:rPr>
              <a:t> </a:t>
            </a:r>
            <a:r>
              <a:rPr sz="2000" dirty="0">
                <a:solidFill>
                  <a:srgbClr val="383838"/>
                </a:solidFill>
                <a:latin typeface="Arial MT"/>
                <a:cs typeface="Arial MT"/>
              </a:rPr>
              <a:t>debridement</a:t>
            </a:r>
            <a:r>
              <a:rPr sz="2000" spc="-55" dirty="0">
                <a:solidFill>
                  <a:srgbClr val="383838"/>
                </a:solidFill>
                <a:latin typeface="Arial MT"/>
                <a:cs typeface="Arial MT"/>
              </a:rPr>
              <a:t> </a:t>
            </a:r>
            <a:r>
              <a:rPr sz="2000" dirty="0">
                <a:solidFill>
                  <a:srgbClr val="383838"/>
                </a:solidFill>
                <a:latin typeface="Arial MT"/>
                <a:cs typeface="Arial MT"/>
              </a:rPr>
              <a:t>and</a:t>
            </a:r>
            <a:r>
              <a:rPr sz="2000" spc="-30" dirty="0">
                <a:solidFill>
                  <a:srgbClr val="383838"/>
                </a:solidFill>
                <a:latin typeface="Arial MT"/>
                <a:cs typeface="Arial MT"/>
              </a:rPr>
              <a:t> </a:t>
            </a:r>
            <a:r>
              <a:rPr sz="2000" dirty="0">
                <a:solidFill>
                  <a:srgbClr val="383838"/>
                </a:solidFill>
                <a:latin typeface="Arial MT"/>
                <a:cs typeface="Arial MT"/>
              </a:rPr>
              <a:t>grafting</a:t>
            </a:r>
            <a:r>
              <a:rPr sz="2000" spc="-40" dirty="0">
                <a:solidFill>
                  <a:srgbClr val="383838"/>
                </a:solidFill>
                <a:latin typeface="Arial MT"/>
                <a:cs typeface="Arial MT"/>
              </a:rPr>
              <a:t> </a:t>
            </a:r>
            <a:r>
              <a:rPr sz="2000" dirty="0">
                <a:solidFill>
                  <a:srgbClr val="383838"/>
                </a:solidFill>
                <a:latin typeface="Arial MT"/>
                <a:cs typeface="Arial MT"/>
              </a:rPr>
              <a:t>is</a:t>
            </a:r>
            <a:r>
              <a:rPr sz="2000" spc="-15" dirty="0">
                <a:solidFill>
                  <a:srgbClr val="383838"/>
                </a:solidFill>
                <a:latin typeface="Arial MT"/>
                <a:cs typeface="Arial MT"/>
              </a:rPr>
              <a:t> </a:t>
            </a:r>
            <a:r>
              <a:rPr sz="2000" spc="-10" dirty="0">
                <a:solidFill>
                  <a:srgbClr val="383838"/>
                </a:solidFill>
                <a:latin typeface="Arial MT"/>
                <a:cs typeface="Arial MT"/>
              </a:rPr>
              <a:t>appropriate.</a:t>
            </a:r>
            <a:endParaRPr sz="2000" dirty="0">
              <a:latin typeface="Arial MT"/>
              <a:cs typeface="Arial MT"/>
            </a:endParaRPr>
          </a:p>
          <a:p>
            <a:pPr marL="354965" indent="-342265">
              <a:lnSpc>
                <a:spcPct val="100000"/>
              </a:lnSpc>
              <a:spcBef>
                <a:spcPts val="1195"/>
              </a:spcBef>
              <a:buChar char="•"/>
              <a:tabLst>
                <a:tab pos="354965" algn="l"/>
              </a:tabLst>
            </a:pPr>
            <a:r>
              <a:rPr sz="2000" spc="-10" dirty="0">
                <a:solidFill>
                  <a:srgbClr val="383838"/>
                </a:solidFill>
                <a:latin typeface="Arial MT"/>
                <a:cs typeface="Arial MT"/>
              </a:rPr>
              <a:t>Ideally,</a:t>
            </a:r>
            <a:r>
              <a:rPr sz="2000" spc="-35" dirty="0">
                <a:solidFill>
                  <a:srgbClr val="383838"/>
                </a:solidFill>
                <a:latin typeface="Arial MT"/>
                <a:cs typeface="Arial MT"/>
              </a:rPr>
              <a:t> </a:t>
            </a:r>
            <a:r>
              <a:rPr sz="2000" dirty="0">
                <a:solidFill>
                  <a:srgbClr val="383838"/>
                </a:solidFill>
                <a:latin typeface="Arial MT"/>
                <a:cs typeface="Arial MT"/>
              </a:rPr>
              <a:t>all</a:t>
            </a:r>
            <a:r>
              <a:rPr sz="2000" spc="-25" dirty="0">
                <a:solidFill>
                  <a:srgbClr val="383838"/>
                </a:solidFill>
                <a:latin typeface="Arial MT"/>
                <a:cs typeface="Arial MT"/>
              </a:rPr>
              <a:t> </a:t>
            </a:r>
            <a:r>
              <a:rPr sz="2000" dirty="0">
                <a:solidFill>
                  <a:srgbClr val="383838"/>
                </a:solidFill>
                <a:latin typeface="Arial MT"/>
                <a:cs typeface="Arial MT"/>
              </a:rPr>
              <a:t>burn</a:t>
            </a:r>
            <a:r>
              <a:rPr sz="2000" spc="-50" dirty="0">
                <a:solidFill>
                  <a:srgbClr val="383838"/>
                </a:solidFill>
                <a:latin typeface="Arial MT"/>
                <a:cs typeface="Arial MT"/>
              </a:rPr>
              <a:t> </a:t>
            </a:r>
            <a:r>
              <a:rPr sz="2000" dirty="0">
                <a:solidFill>
                  <a:srgbClr val="383838"/>
                </a:solidFill>
                <a:latin typeface="Arial MT"/>
                <a:cs typeface="Arial MT"/>
              </a:rPr>
              <a:t>wounds</a:t>
            </a:r>
            <a:r>
              <a:rPr sz="2000" spc="-45" dirty="0">
                <a:solidFill>
                  <a:srgbClr val="383838"/>
                </a:solidFill>
                <a:latin typeface="Arial MT"/>
                <a:cs typeface="Arial MT"/>
              </a:rPr>
              <a:t> </a:t>
            </a:r>
            <a:r>
              <a:rPr sz="2000" dirty="0">
                <a:solidFill>
                  <a:srgbClr val="383838"/>
                </a:solidFill>
                <a:latin typeface="Arial MT"/>
                <a:cs typeface="Arial MT"/>
              </a:rPr>
              <a:t>would</a:t>
            </a:r>
            <a:r>
              <a:rPr sz="2000" spc="-35" dirty="0">
                <a:solidFill>
                  <a:srgbClr val="383838"/>
                </a:solidFill>
                <a:latin typeface="Arial MT"/>
                <a:cs typeface="Arial MT"/>
              </a:rPr>
              <a:t> </a:t>
            </a:r>
            <a:r>
              <a:rPr sz="2000" dirty="0">
                <a:solidFill>
                  <a:srgbClr val="383838"/>
                </a:solidFill>
                <a:latin typeface="Arial MT"/>
                <a:cs typeface="Arial MT"/>
              </a:rPr>
              <a:t>be</a:t>
            </a:r>
            <a:r>
              <a:rPr sz="2000" spc="-25" dirty="0">
                <a:solidFill>
                  <a:srgbClr val="383838"/>
                </a:solidFill>
                <a:latin typeface="Arial MT"/>
                <a:cs typeface="Arial MT"/>
              </a:rPr>
              <a:t> </a:t>
            </a:r>
            <a:r>
              <a:rPr sz="2000" dirty="0">
                <a:solidFill>
                  <a:srgbClr val="383838"/>
                </a:solidFill>
                <a:latin typeface="Arial MT"/>
                <a:cs typeface="Arial MT"/>
              </a:rPr>
              <a:t>grafted</a:t>
            </a:r>
            <a:r>
              <a:rPr sz="2000" spc="-65" dirty="0">
                <a:solidFill>
                  <a:srgbClr val="383838"/>
                </a:solidFill>
                <a:latin typeface="Arial MT"/>
                <a:cs typeface="Arial MT"/>
              </a:rPr>
              <a:t> </a:t>
            </a:r>
            <a:r>
              <a:rPr sz="2000" dirty="0">
                <a:solidFill>
                  <a:srgbClr val="383838"/>
                </a:solidFill>
                <a:latin typeface="Arial MT"/>
                <a:cs typeface="Arial MT"/>
              </a:rPr>
              <a:t>by</a:t>
            </a:r>
            <a:r>
              <a:rPr sz="2000" spc="-20" dirty="0">
                <a:solidFill>
                  <a:srgbClr val="383838"/>
                </a:solidFill>
                <a:latin typeface="Arial MT"/>
                <a:cs typeface="Arial MT"/>
              </a:rPr>
              <a:t> </a:t>
            </a:r>
            <a:r>
              <a:rPr sz="2000" dirty="0">
                <a:solidFill>
                  <a:srgbClr val="383838"/>
                </a:solidFill>
                <a:latin typeface="Arial MT"/>
                <a:cs typeface="Arial MT"/>
              </a:rPr>
              <a:t>3</a:t>
            </a:r>
            <a:r>
              <a:rPr sz="2000" spc="-25" dirty="0">
                <a:solidFill>
                  <a:srgbClr val="383838"/>
                </a:solidFill>
                <a:latin typeface="Arial MT"/>
                <a:cs typeface="Arial MT"/>
              </a:rPr>
              <a:t> </a:t>
            </a:r>
            <a:r>
              <a:rPr sz="2000" dirty="0">
                <a:solidFill>
                  <a:srgbClr val="383838"/>
                </a:solidFill>
                <a:latin typeface="Arial MT"/>
                <a:cs typeface="Arial MT"/>
              </a:rPr>
              <a:t>weeks</a:t>
            </a:r>
            <a:r>
              <a:rPr sz="2000" spc="-60" dirty="0">
                <a:solidFill>
                  <a:srgbClr val="383838"/>
                </a:solidFill>
                <a:latin typeface="Arial MT"/>
                <a:cs typeface="Arial MT"/>
              </a:rPr>
              <a:t> </a:t>
            </a:r>
            <a:r>
              <a:rPr sz="2000" dirty="0">
                <a:solidFill>
                  <a:srgbClr val="383838"/>
                </a:solidFill>
                <a:latin typeface="Arial MT"/>
                <a:cs typeface="Arial MT"/>
              </a:rPr>
              <a:t>to</a:t>
            </a:r>
            <a:r>
              <a:rPr sz="2000" spc="-35" dirty="0">
                <a:solidFill>
                  <a:srgbClr val="383838"/>
                </a:solidFill>
                <a:latin typeface="Arial MT"/>
                <a:cs typeface="Arial MT"/>
              </a:rPr>
              <a:t> </a:t>
            </a:r>
            <a:r>
              <a:rPr sz="2000" dirty="0">
                <a:solidFill>
                  <a:srgbClr val="383838"/>
                </a:solidFill>
                <a:latin typeface="Arial MT"/>
                <a:cs typeface="Arial MT"/>
              </a:rPr>
              <a:t>prevent</a:t>
            </a:r>
            <a:r>
              <a:rPr sz="2000" spc="-55" dirty="0">
                <a:solidFill>
                  <a:srgbClr val="383838"/>
                </a:solidFill>
                <a:latin typeface="Arial MT"/>
                <a:cs typeface="Arial MT"/>
              </a:rPr>
              <a:t> </a:t>
            </a:r>
            <a:r>
              <a:rPr sz="2000" dirty="0">
                <a:solidFill>
                  <a:srgbClr val="383838"/>
                </a:solidFill>
                <a:latin typeface="Arial MT"/>
                <a:cs typeface="Arial MT"/>
              </a:rPr>
              <a:t>hypertrophic</a:t>
            </a:r>
            <a:r>
              <a:rPr sz="2000" spc="-70" dirty="0">
                <a:solidFill>
                  <a:srgbClr val="383838"/>
                </a:solidFill>
                <a:latin typeface="Arial MT"/>
                <a:cs typeface="Arial MT"/>
              </a:rPr>
              <a:t> </a:t>
            </a:r>
            <a:r>
              <a:rPr sz="2000" dirty="0">
                <a:solidFill>
                  <a:srgbClr val="383838"/>
                </a:solidFill>
                <a:latin typeface="Arial MT"/>
                <a:cs typeface="Arial MT"/>
              </a:rPr>
              <a:t>scar</a:t>
            </a:r>
            <a:r>
              <a:rPr sz="2000" spc="-50" dirty="0">
                <a:solidFill>
                  <a:srgbClr val="383838"/>
                </a:solidFill>
                <a:latin typeface="Arial MT"/>
                <a:cs typeface="Arial MT"/>
              </a:rPr>
              <a:t> </a:t>
            </a:r>
            <a:r>
              <a:rPr sz="2000" dirty="0">
                <a:solidFill>
                  <a:srgbClr val="383838"/>
                </a:solidFill>
                <a:latin typeface="Arial MT"/>
                <a:cs typeface="Arial MT"/>
              </a:rPr>
              <a:t>formation</a:t>
            </a:r>
            <a:r>
              <a:rPr sz="2000" spc="-65" dirty="0">
                <a:solidFill>
                  <a:srgbClr val="383838"/>
                </a:solidFill>
                <a:latin typeface="Arial MT"/>
                <a:cs typeface="Arial MT"/>
              </a:rPr>
              <a:t> </a:t>
            </a:r>
            <a:r>
              <a:rPr sz="2000" spc="-20" dirty="0">
                <a:solidFill>
                  <a:srgbClr val="383838"/>
                </a:solidFill>
                <a:latin typeface="Arial MT"/>
                <a:cs typeface="Arial MT"/>
              </a:rPr>
              <a:t>that</a:t>
            </a:r>
            <a:endParaRPr sz="2000" dirty="0">
              <a:latin typeface="Arial MT"/>
              <a:cs typeface="Arial MT"/>
            </a:endParaRPr>
          </a:p>
          <a:p>
            <a:pPr marL="354965">
              <a:lnSpc>
                <a:spcPct val="100000"/>
              </a:lnSpc>
              <a:spcBef>
                <a:spcPts val="1200"/>
              </a:spcBef>
            </a:pPr>
            <a:r>
              <a:rPr sz="2000" dirty="0">
                <a:solidFill>
                  <a:srgbClr val="383838"/>
                </a:solidFill>
                <a:latin typeface="Arial MT"/>
                <a:cs typeface="Arial MT"/>
              </a:rPr>
              <a:t>lead</a:t>
            </a:r>
            <a:r>
              <a:rPr sz="2000" spc="-30" dirty="0">
                <a:solidFill>
                  <a:srgbClr val="383838"/>
                </a:solidFill>
                <a:latin typeface="Arial MT"/>
                <a:cs typeface="Arial MT"/>
              </a:rPr>
              <a:t> </a:t>
            </a:r>
            <a:r>
              <a:rPr sz="2000" dirty="0">
                <a:solidFill>
                  <a:srgbClr val="383838"/>
                </a:solidFill>
                <a:latin typeface="Arial MT"/>
                <a:cs typeface="Arial MT"/>
              </a:rPr>
              <a:t>to</a:t>
            </a:r>
            <a:r>
              <a:rPr sz="2000" spc="-25" dirty="0">
                <a:solidFill>
                  <a:srgbClr val="383838"/>
                </a:solidFill>
                <a:latin typeface="Arial MT"/>
                <a:cs typeface="Arial MT"/>
              </a:rPr>
              <a:t> </a:t>
            </a:r>
            <a:r>
              <a:rPr sz="2000" dirty="0">
                <a:solidFill>
                  <a:srgbClr val="383838"/>
                </a:solidFill>
                <a:latin typeface="Arial MT"/>
                <a:cs typeface="Arial MT"/>
              </a:rPr>
              <a:t>form</a:t>
            </a:r>
            <a:r>
              <a:rPr sz="2000" spc="-45" dirty="0">
                <a:solidFill>
                  <a:srgbClr val="383838"/>
                </a:solidFill>
                <a:latin typeface="Arial MT"/>
                <a:cs typeface="Arial MT"/>
              </a:rPr>
              <a:t> </a:t>
            </a:r>
            <a:r>
              <a:rPr sz="2000" dirty="0">
                <a:solidFill>
                  <a:srgbClr val="383838"/>
                </a:solidFill>
                <a:latin typeface="Arial MT"/>
                <a:cs typeface="Arial MT"/>
              </a:rPr>
              <a:t>fibrotic</a:t>
            </a:r>
            <a:r>
              <a:rPr sz="2000" spc="-40" dirty="0">
                <a:solidFill>
                  <a:srgbClr val="383838"/>
                </a:solidFill>
                <a:latin typeface="Arial MT"/>
                <a:cs typeface="Arial MT"/>
              </a:rPr>
              <a:t> </a:t>
            </a:r>
            <a:r>
              <a:rPr sz="2000" dirty="0">
                <a:solidFill>
                  <a:srgbClr val="383838"/>
                </a:solidFill>
                <a:latin typeface="Arial MT"/>
                <a:cs typeface="Arial MT"/>
              </a:rPr>
              <a:t>bands</a:t>
            </a:r>
            <a:r>
              <a:rPr sz="2000" spc="-35" dirty="0">
                <a:solidFill>
                  <a:srgbClr val="383838"/>
                </a:solidFill>
                <a:latin typeface="Arial MT"/>
                <a:cs typeface="Arial MT"/>
              </a:rPr>
              <a:t> </a:t>
            </a:r>
            <a:r>
              <a:rPr sz="2000" dirty="0">
                <a:solidFill>
                  <a:srgbClr val="383838"/>
                </a:solidFill>
                <a:latin typeface="Arial MT"/>
                <a:cs typeface="Arial MT"/>
              </a:rPr>
              <a:t>that</a:t>
            </a:r>
            <a:r>
              <a:rPr sz="2000" spc="-40" dirty="0">
                <a:solidFill>
                  <a:srgbClr val="383838"/>
                </a:solidFill>
                <a:latin typeface="Arial MT"/>
                <a:cs typeface="Arial MT"/>
              </a:rPr>
              <a:t> </a:t>
            </a:r>
            <a:r>
              <a:rPr sz="2000" dirty="0">
                <a:solidFill>
                  <a:srgbClr val="383838"/>
                </a:solidFill>
                <a:latin typeface="Arial MT"/>
                <a:cs typeface="Arial MT"/>
              </a:rPr>
              <a:t>lead</a:t>
            </a:r>
            <a:r>
              <a:rPr sz="2000" spc="-10" dirty="0">
                <a:solidFill>
                  <a:srgbClr val="383838"/>
                </a:solidFill>
                <a:latin typeface="Arial MT"/>
                <a:cs typeface="Arial MT"/>
              </a:rPr>
              <a:t> </a:t>
            </a:r>
            <a:r>
              <a:rPr sz="2000" dirty="0">
                <a:solidFill>
                  <a:srgbClr val="383838"/>
                </a:solidFill>
                <a:latin typeface="Arial MT"/>
                <a:cs typeface="Arial MT"/>
              </a:rPr>
              <a:t>to</a:t>
            </a:r>
            <a:r>
              <a:rPr sz="2000" spc="-25" dirty="0">
                <a:solidFill>
                  <a:srgbClr val="383838"/>
                </a:solidFill>
                <a:latin typeface="Arial MT"/>
                <a:cs typeface="Arial MT"/>
              </a:rPr>
              <a:t> </a:t>
            </a:r>
            <a:r>
              <a:rPr sz="2000" dirty="0">
                <a:solidFill>
                  <a:srgbClr val="383838"/>
                </a:solidFill>
                <a:latin typeface="Arial MT"/>
                <a:cs typeface="Arial MT"/>
              </a:rPr>
              <a:t>contractures</a:t>
            </a:r>
            <a:r>
              <a:rPr sz="2000" spc="-45" dirty="0">
                <a:solidFill>
                  <a:srgbClr val="383838"/>
                </a:solidFill>
                <a:latin typeface="Arial MT"/>
                <a:cs typeface="Arial MT"/>
              </a:rPr>
              <a:t> </a:t>
            </a:r>
            <a:r>
              <a:rPr sz="2000" dirty="0">
                <a:solidFill>
                  <a:srgbClr val="383838"/>
                </a:solidFill>
                <a:latin typeface="Arial MT"/>
                <a:cs typeface="Arial MT"/>
              </a:rPr>
              <a:t>,</a:t>
            </a:r>
            <a:r>
              <a:rPr sz="2000" spc="-35" dirty="0">
                <a:solidFill>
                  <a:srgbClr val="383838"/>
                </a:solidFill>
                <a:latin typeface="Arial MT"/>
                <a:cs typeface="Arial MT"/>
              </a:rPr>
              <a:t> </a:t>
            </a:r>
            <a:r>
              <a:rPr sz="2000" spc="-10" dirty="0">
                <a:solidFill>
                  <a:srgbClr val="383838"/>
                </a:solidFill>
                <a:latin typeface="Arial MT"/>
                <a:cs typeface="Arial MT"/>
              </a:rPr>
              <a:t>however,</a:t>
            </a:r>
            <a:r>
              <a:rPr sz="2000" spc="-45" dirty="0">
                <a:solidFill>
                  <a:srgbClr val="383838"/>
                </a:solidFill>
                <a:latin typeface="Arial MT"/>
                <a:cs typeface="Arial MT"/>
              </a:rPr>
              <a:t> </a:t>
            </a:r>
            <a:r>
              <a:rPr sz="2000" dirty="0">
                <a:solidFill>
                  <a:srgbClr val="383838"/>
                </a:solidFill>
                <a:latin typeface="Arial MT"/>
                <a:cs typeface="Arial MT"/>
              </a:rPr>
              <a:t>in</a:t>
            </a:r>
            <a:r>
              <a:rPr sz="2000" spc="-15" dirty="0">
                <a:solidFill>
                  <a:srgbClr val="383838"/>
                </a:solidFill>
                <a:latin typeface="Arial MT"/>
                <a:cs typeface="Arial MT"/>
              </a:rPr>
              <a:t> </a:t>
            </a:r>
            <a:r>
              <a:rPr sz="2000" dirty="0">
                <a:solidFill>
                  <a:srgbClr val="383838"/>
                </a:solidFill>
                <a:latin typeface="Arial MT"/>
                <a:cs typeface="Arial MT"/>
              </a:rPr>
              <a:t>very</a:t>
            </a:r>
            <a:r>
              <a:rPr sz="2000" spc="-30" dirty="0">
                <a:solidFill>
                  <a:srgbClr val="383838"/>
                </a:solidFill>
                <a:latin typeface="Arial MT"/>
                <a:cs typeface="Arial MT"/>
              </a:rPr>
              <a:t> </a:t>
            </a:r>
            <a:r>
              <a:rPr sz="2000" dirty="0">
                <a:solidFill>
                  <a:srgbClr val="383838"/>
                </a:solidFill>
                <a:latin typeface="Arial MT"/>
                <a:cs typeface="Arial MT"/>
              </a:rPr>
              <a:t>large</a:t>
            </a:r>
            <a:r>
              <a:rPr sz="2000" spc="-25" dirty="0">
                <a:solidFill>
                  <a:srgbClr val="383838"/>
                </a:solidFill>
                <a:latin typeface="Arial MT"/>
                <a:cs typeface="Arial MT"/>
              </a:rPr>
              <a:t> </a:t>
            </a:r>
            <a:r>
              <a:rPr sz="2000" dirty="0">
                <a:solidFill>
                  <a:srgbClr val="383838"/>
                </a:solidFill>
                <a:latin typeface="Arial MT"/>
                <a:cs typeface="Arial MT"/>
              </a:rPr>
              <a:t>burns,</a:t>
            </a:r>
            <a:r>
              <a:rPr sz="2000" spc="-55" dirty="0">
                <a:solidFill>
                  <a:srgbClr val="383838"/>
                </a:solidFill>
                <a:latin typeface="Arial MT"/>
                <a:cs typeface="Arial MT"/>
              </a:rPr>
              <a:t> </a:t>
            </a:r>
            <a:r>
              <a:rPr sz="2000" dirty="0">
                <a:solidFill>
                  <a:srgbClr val="383838"/>
                </a:solidFill>
                <a:latin typeface="Arial MT"/>
                <a:cs typeface="Arial MT"/>
              </a:rPr>
              <a:t>it</a:t>
            </a:r>
            <a:r>
              <a:rPr sz="2000" spc="-15" dirty="0">
                <a:solidFill>
                  <a:srgbClr val="383838"/>
                </a:solidFill>
                <a:latin typeface="Arial MT"/>
                <a:cs typeface="Arial MT"/>
              </a:rPr>
              <a:t> </a:t>
            </a:r>
            <a:r>
              <a:rPr sz="2000" dirty="0">
                <a:solidFill>
                  <a:srgbClr val="383838"/>
                </a:solidFill>
                <a:latin typeface="Arial MT"/>
                <a:cs typeface="Arial MT"/>
              </a:rPr>
              <a:t>is</a:t>
            </a:r>
            <a:r>
              <a:rPr sz="2000" spc="-25" dirty="0">
                <a:solidFill>
                  <a:srgbClr val="383838"/>
                </a:solidFill>
                <a:latin typeface="Arial MT"/>
                <a:cs typeface="Arial MT"/>
              </a:rPr>
              <a:t> </a:t>
            </a:r>
            <a:r>
              <a:rPr sz="2000" spc="-10" dirty="0">
                <a:solidFill>
                  <a:srgbClr val="383838"/>
                </a:solidFill>
                <a:latin typeface="Arial MT"/>
                <a:cs typeface="Arial MT"/>
              </a:rPr>
              <a:t>important</a:t>
            </a:r>
            <a:endParaRPr sz="2000" dirty="0">
              <a:latin typeface="Arial MT"/>
              <a:cs typeface="Arial MT"/>
            </a:endParaRPr>
          </a:p>
          <a:p>
            <a:pPr marL="354965">
              <a:lnSpc>
                <a:spcPct val="100000"/>
              </a:lnSpc>
              <a:spcBef>
                <a:spcPts val="1205"/>
              </a:spcBef>
            </a:pPr>
            <a:r>
              <a:rPr sz="2000" dirty="0">
                <a:solidFill>
                  <a:srgbClr val="383838"/>
                </a:solidFill>
                <a:latin typeface="Arial MT"/>
                <a:cs typeface="Arial MT"/>
              </a:rPr>
              <a:t>to</a:t>
            </a:r>
            <a:r>
              <a:rPr sz="2000" spc="-35" dirty="0">
                <a:solidFill>
                  <a:srgbClr val="383838"/>
                </a:solidFill>
                <a:latin typeface="Arial MT"/>
                <a:cs typeface="Arial MT"/>
              </a:rPr>
              <a:t> </a:t>
            </a:r>
            <a:r>
              <a:rPr sz="2000" dirty="0">
                <a:solidFill>
                  <a:srgbClr val="383838"/>
                </a:solidFill>
                <a:latin typeface="Arial MT"/>
                <a:cs typeface="Arial MT"/>
              </a:rPr>
              <a:t>perform</a:t>
            </a:r>
            <a:r>
              <a:rPr sz="2000" spc="-55" dirty="0">
                <a:solidFill>
                  <a:srgbClr val="383838"/>
                </a:solidFill>
                <a:latin typeface="Arial MT"/>
                <a:cs typeface="Arial MT"/>
              </a:rPr>
              <a:t> </a:t>
            </a:r>
            <a:r>
              <a:rPr sz="2000" dirty="0">
                <a:solidFill>
                  <a:srgbClr val="383838"/>
                </a:solidFill>
                <a:latin typeface="Arial MT"/>
                <a:cs typeface="Arial MT"/>
              </a:rPr>
              <a:t>early</a:t>
            </a:r>
            <a:r>
              <a:rPr sz="2000" spc="-40" dirty="0">
                <a:solidFill>
                  <a:srgbClr val="383838"/>
                </a:solidFill>
                <a:latin typeface="Arial MT"/>
                <a:cs typeface="Arial MT"/>
              </a:rPr>
              <a:t> </a:t>
            </a:r>
            <a:r>
              <a:rPr sz="2000" dirty="0">
                <a:solidFill>
                  <a:srgbClr val="383838"/>
                </a:solidFill>
                <a:latin typeface="Arial MT"/>
                <a:cs typeface="Arial MT"/>
              </a:rPr>
              <a:t>escharotomies</a:t>
            </a:r>
            <a:r>
              <a:rPr sz="2000" spc="-50" dirty="0">
                <a:solidFill>
                  <a:srgbClr val="383838"/>
                </a:solidFill>
                <a:latin typeface="Arial MT"/>
                <a:cs typeface="Arial MT"/>
              </a:rPr>
              <a:t> </a:t>
            </a:r>
            <a:r>
              <a:rPr sz="2000" dirty="0">
                <a:solidFill>
                  <a:srgbClr val="383838"/>
                </a:solidFill>
                <a:latin typeface="Arial MT"/>
                <a:cs typeface="Arial MT"/>
              </a:rPr>
              <a:t>to</a:t>
            </a:r>
            <a:r>
              <a:rPr sz="2000" spc="-35" dirty="0">
                <a:solidFill>
                  <a:srgbClr val="383838"/>
                </a:solidFill>
                <a:latin typeface="Arial MT"/>
                <a:cs typeface="Arial MT"/>
              </a:rPr>
              <a:t> </a:t>
            </a:r>
            <a:r>
              <a:rPr sz="2000" dirty="0">
                <a:solidFill>
                  <a:srgbClr val="383838"/>
                </a:solidFill>
                <a:latin typeface="Arial MT"/>
                <a:cs typeface="Arial MT"/>
              </a:rPr>
              <a:t>remove</a:t>
            </a:r>
            <a:r>
              <a:rPr sz="2000" spc="-45" dirty="0">
                <a:solidFill>
                  <a:srgbClr val="383838"/>
                </a:solidFill>
                <a:latin typeface="Arial MT"/>
                <a:cs typeface="Arial MT"/>
              </a:rPr>
              <a:t> </a:t>
            </a:r>
            <a:r>
              <a:rPr sz="2000" dirty="0">
                <a:solidFill>
                  <a:srgbClr val="383838"/>
                </a:solidFill>
                <a:latin typeface="Arial MT"/>
                <a:cs typeface="Arial MT"/>
              </a:rPr>
              <a:t>the</a:t>
            </a:r>
            <a:r>
              <a:rPr sz="2000" spc="-35" dirty="0">
                <a:solidFill>
                  <a:srgbClr val="383838"/>
                </a:solidFill>
                <a:latin typeface="Arial MT"/>
                <a:cs typeface="Arial MT"/>
              </a:rPr>
              <a:t> </a:t>
            </a:r>
            <a:r>
              <a:rPr sz="2000" dirty="0">
                <a:solidFill>
                  <a:srgbClr val="383838"/>
                </a:solidFill>
                <a:latin typeface="Arial MT"/>
                <a:cs typeface="Arial MT"/>
              </a:rPr>
              <a:t>large</a:t>
            </a:r>
            <a:r>
              <a:rPr sz="2000" spc="-25" dirty="0">
                <a:solidFill>
                  <a:srgbClr val="383838"/>
                </a:solidFill>
                <a:latin typeface="Arial MT"/>
                <a:cs typeface="Arial MT"/>
              </a:rPr>
              <a:t> </a:t>
            </a:r>
            <a:r>
              <a:rPr sz="2000" dirty="0">
                <a:solidFill>
                  <a:srgbClr val="383838"/>
                </a:solidFill>
                <a:latin typeface="Arial MT"/>
                <a:cs typeface="Arial MT"/>
              </a:rPr>
              <a:t>bioburden</a:t>
            </a:r>
            <a:r>
              <a:rPr sz="2000" spc="-55" dirty="0">
                <a:solidFill>
                  <a:srgbClr val="383838"/>
                </a:solidFill>
                <a:latin typeface="Arial MT"/>
                <a:cs typeface="Arial MT"/>
              </a:rPr>
              <a:t> </a:t>
            </a:r>
            <a:r>
              <a:rPr sz="2000" dirty="0">
                <a:solidFill>
                  <a:srgbClr val="383838"/>
                </a:solidFill>
                <a:latin typeface="Arial MT"/>
                <a:cs typeface="Arial MT"/>
              </a:rPr>
              <a:t>of</a:t>
            </a:r>
            <a:r>
              <a:rPr sz="2000" spc="-20" dirty="0">
                <a:solidFill>
                  <a:srgbClr val="383838"/>
                </a:solidFill>
                <a:latin typeface="Arial MT"/>
                <a:cs typeface="Arial MT"/>
              </a:rPr>
              <a:t> </a:t>
            </a:r>
            <a:r>
              <a:rPr sz="2000" dirty="0">
                <a:solidFill>
                  <a:srgbClr val="383838"/>
                </a:solidFill>
                <a:latin typeface="Arial MT"/>
                <a:cs typeface="Arial MT"/>
              </a:rPr>
              <a:t>dead</a:t>
            </a:r>
            <a:r>
              <a:rPr sz="2000" spc="-40" dirty="0">
                <a:solidFill>
                  <a:srgbClr val="383838"/>
                </a:solidFill>
                <a:latin typeface="Arial MT"/>
                <a:cs typeface="Arial MT"/>
              </a:rPr>
              <a:t> </a:t>
            </a:r>
            <a:r>
              <a:rPr sz="2000" spc="-10" dirty="0">
                <a:solidFill>
                  <a:srgbClr val="383838"/>
                </a:solidFill>
                <a:latin typeface="Arial MT"/>
                <a:cs typeface="Arial MT"/>
              </a:rPr>
              <a:t>tissue</a:t>
            </a:r>
            <a:endParaRPr lang="ar-JO" sz="2000" spc="-10" dirty="0">
              <a:solidFill>
                <a:srgbClr val="383838"/>
              </a:solidFill>
              <a:latin typeface="Arial MT"/>
              <a:cs typeface="Arial MT"/>
            </a:endParaRPr>
          </a:p>
          <a:p>
            <a:pPr marL="354965">
              <a:lnSpc>
                <a:spcPct val="100000"/>
              </a:lnSpc>
              <a:spcBef>
                <a:spcPts val="1205"/>
              </a:spcBef>
            </a:pPr>
            <a:r>
              <a:rPr lang="en-US" sz="2000" dirty="0">
                <a:solidFill>
                  <a:srgbClr val="383838"/>
                </a:solidFill>
                <a:latin typeface="Arial MT"/>
                <a:cs typeface="Arial MT"/>
              </a:rPr>
              <a:t>At</a:t>
            </a:r>
            <a:r>
              <a:rPr lang="en-US" sz="2000" spc="-95" dirty="0">
                <a:solidFill>
                  <a:srgbClr val="383838"/>
                </a:solidFill>
                <a:latin typeface="Arial MT"/>
                <a:cs typeface="Arial MT"/>
              </a:rPr>
              <a:t> </a:t>
            </a:r>
            <a:r>
              <a:rPr lang="en-US" sz="2000" dirty="0">
                <a:solidFill>
                  <a:srgbClr val="383838"/>
                </a:solidFill>
                <a:latin typeface="Arial MT"/>
                <a:cs typeface="Arial MT"/>
              </a:rPr>
              <a:t>debridement,</a:t>
            </a:r>
            <a:r>
              <a:rPr lang="en-US" sz="2000" spc="-75" dirty="0">
                <a:solidFill>
                  <a:srgbClr val="383838"/>
                </a:solidFill>
                <a:latin typeface="Arial MT"/>
                <a:cs typeface="Arial MT"/>
              </a:rPr>
              <a:t> </a:t>
            </a:r>
            <a:r>
              <a:rPr lang="en-US" sz="2000" dirty="0">
                <a:solidFill>
                  <a:srgbClr val="383838"/>
                </a:solidFill>
                <a:latin typeface="Arial MT"/>
                <a:cs typeface="Arial MT"/>
              </a:rPr>
              <a:t>the</a:t>
            </a:r>
            <a:r>
              <a:rPr lang="en-US" sz="2000" spc="-85" dirty="0">
                <a:solidFill>
                  <a:srgbClr val="383838"/>
                </a:solidFill>
                <a:latin typeface="Arial MT"/>
                <a:cs typeface="Arial MT"/>
              </a:rPr>
              <a:t> </a:t>
            </a:r>
            <a:r>
              <a:rPr lang="en-US" sz="2000" dirty="0">
                <a:solidFill>
                  <a:srgbClr val="383838"/>
                </a:solidFill>
                <a:latin typeface="Arial MT"/>
                <a:cs typeface="Arial MT"/>
              </a:rPr>
              <a:t>most</a:t>
            </a:r>
            <a:r>
              <a:rPr lang="en-US" sz="2000" spc="-90" dirty="0">
                <a:solidFill>
                  <a:srgbClr val="383838"/>
                </a:solidFill>
                <a:latin typeface="Arial MT"/>
                <a:cs typeface="Arial MT"/>
              </a:rPr>
              <a:t> </a:t>
            </a:r>
            <a:r>
              <a:rPr lang="en-US" sz="2000" dirty="0">
                <a:solidFill>
                  <a:srgbClr val="383838"/>
                </a:solidFill>
                <a:latin typeface="Arial MT"/>
                <a:cs typeface="Arial MT"/>
              </a:rPr>
              <a:t>important</a:t>
            </a:r>
            <a:r>
              <a:rPr lang="en-US" sz="2000" spc="-95" dirty="0">
                <a:solidFill>
                  <a:srgbClr val="383838"/>
                </a:solidFill>
                <a:latin typeface="Arial MT"/>
                <a:cs typeface="Arial MT"/>
              </a:rPr>
              <a:t> </a:t>
            </a:r>
            <a:r>
              <a:rPr lang="en-US" sz="2000" dirty="0">
                <a:solidFill>
                  <a:srgbClr val="383838"/>
                </a:solidFill>
                <a:latin typeface="Arial MT"/>
                <a:cs typeface="Arial MT"/>
              </a:rPr>
              <a:t>distinction</a:t>
            </a:r>
            <a:r>
              <a:rPr lang="en-US" sz="2000" spc="-70" dirty="0">
                <a:solidFill>
                  <a:srgbClr val="383838"/>
                </a:solidFill>
                <a:latin typeface="Arial MT"/>
                <a:cs typeface="Arial MT"/>
              </a:rPr>
              <a:t> </a:t>
            </a:r>
            <a:r>
              <a:rPr lang="en-US" sz="2000" dirty="0">
                <a:solidFill>
                  <a:srgbClr val="383838"/>
                </a:solidFill>
                <a:latin typeface="Arial MT"/>
                <a:cs typeface="Arial MT"/>
              </a:rPr>
              <a:t>is</a:t>
            </a:r>
            <a:r>
              <a:rPr lang="en-US" sz="2000" spc="-85" dirty="0">
                <a:solidFill>
                  <a:srgbClr val="383838"/>
                </a:solidFill>
                <a:latin typeface="Arial MT"/>
                <a:cs typeface="Arial MT"/>
              </a:rPr>
              <a:t> </a:t>
            </a:r>
            <a:r>
              <a:rPr lang="en-US" sz="2000" dirty="0">
                <a:solidFill>
                  <a:srgbClr val="383838"/>
                </a:solidFill>
                <a:latin typeface="Arial MT"/>
                <a:cs typeface="Arial MT"/>
              </a:rPr>
              <a:t>between</a:t>
            </a:r>
            <a:r>
              <a:rPr lang="en-US" sz="2000" spc="-70" dirty="0">
                <a:solidFill>
                  <a:srgbClr val="383838"/>
                </a:solidFill>
                <a:latin typeface="Arial MT"/>
                <a:cs typeface="Arial MT"/>
              </a:rPr>
              <a:t> </a:t>
            </a:r>
            <a:r>
              <a:rPr lang="en-US" sz="2000" dirty="0">
                <a:solidFill>
                  <a:srgbClr val="383838"/>
                </a:solidFill>
                <a:latin typeface="Arial MT"/>
                <a:cs typeface="Arial MT"/>
              </a:rPr>
              <a:t>superficial</a:t>
            </a:r>
            <a:r>
              <a:rPr lang="en-US" sz="2000" spc="-70" dirty="0">
                <a:solidFill>
                  <a:srgbClr val="383838"/>
                </a:solidFill>
                <a:latin typeface="Arial MT"/>
                <a:cs typeface="Arial MT"/>
              </a:rPr>
              <a:t> </a:t>
            </a:r>
            <a:r>
              <a:rPr lang="en-US" sz="2000" spc="-25" dirty="0">
                <a:solidFill>
                  <a:srgbClr val="383838"/>
                </a:solidFill>
                <a:latin typeface="Arial MT"/>
                <a:cs typeface="Arial MT"/>
              </a:rPr>
              <a:t>and 	</a:t>
            </a:r>
            <a:r>
              <a:rPr lang="en-US" sz="2000" dirty="0">
                <a:solidFill>
                  <a:srgbClr val="383838"/>
                </a:solidFill>
                <a:latin typeface="Arial MT"/>
                <a:cs typeface="Arial MT"/>
              </a:rPr>
              <a:t>deep</a:t>
            </a:r>
            <a:r>
              <a:rPr lang="en-US" sz="2000" spc="-55" dirty="0">
                <a:solidFill>
                  <a:srgbClr val="383838"/>
                </a:solidFill>
                <a:latin typeface="Arial MT"/>
                <a:cs typeface="Arial MT"/>
              </a:rPr>
              <a:t> </a:t>
            </a:r>
            <a:r>
              <a:rPr lang="en-US" sz="2000" spc="-20" dirty="0">
                <a:solidFill>
                  <a:srgbClr val="383838"/>
                </a:solidFill>
                <a:latin typeface="Arial MT"/>
                <a:cs typeface="Arial MT"/>
              </a:rPr>
              <a:t>partial-</a:t>
            </a:r>
            <a:r>
              <a:rPr lang="en-US" sz="2000" dirty="0">
                <a:solidFill>
                  <a:srgbClr val="383838"/>
                </a:solidFill>
                <a:latin typeface="Arial MT"/>
                <a:cs typeface="Arial MT"/>
              </a:rPr>
              <a:t>thickness</a:t>
            </a:r>
            <a:r>
              <a:rPr lang="en-US" sz="2000" spc="-45" dirty="0">
                <a:solidFill>
                  <a:srgbClr val="383838"/>
                </a:solidFill>
                <a:latin typeface="Arial MT"/>
                <a:cs typeface="Arial MT"/>
              </a:rPr>
              <a:t> </a:t>
            </a:r>
            <a:r>
              <a:rPr lang="en-US" sz="2000" spc="-10" dirty="0">
                <a:solidFill>
                  <a:srgbClr val="383838"/>
                </a:solidFill>
                <a:latin typeface="Arial MT"/>
                <a:cs typeface="Arial MT"/>
              </a:rPr>
              <a:t>burns</a:t>
            </a:r>
            <a:endParaRPr sz="2000" dirty="0">
              <a:latin typeface="Arial MT"/>
              <a:cs typeface="Arial M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525" y="-9525"/>
            <a:ext cx="12211050" cy="6867525"/>
            <a:chOff x="-9525" y="-9525"/>
            <a:chExt cx="12211050" cy="6867525"/>
          </a:xfrm>
        </p:grpSpPr>
        <p:sp>
          <p:nvSpPr>
            <p:cNvPr id="3" name="object 3"/>
            <p:cNvSpPr/>
            <p:nvPr/>
          </p:nvSpPr>
          <p:spPr>
            <a:xfrm>
              <a:off x="0" y="0"/>
              <a:ext cx="12192000" cy="6858000"/>
            </a:xfrm>
            <a:custGeom>
              <a:avLst/>
              <a:gdLst/>
              <a:ahLst/>
              <a:cxnLst/>
              <a:rect l="l" t="t" r="r" b="b"/>
              <a:pathLst>
                <a:path w="12192000" h="6858000">
                  <a:moveTo>
                    <a:pt x="12192000" y="0"/>
                  </a:moveTo>
                  <a:lnTo>
                    <a:pt x="0" y="0"/>
                  </a:lnTo>
                  <a:lnTo>
                    <a:pt x="0" y="2888131"/>
                  </a:lnTo>
                  <a:lnTo>
                    <a:pt x="4181652" y="6858000"/>
                  </a:lnTo>
                  <a:lnTo>
                    <a:pt x="7917175" y="6858000"/>
                  </a:lnTo>
                  <a:lnTo>
                    <a:pt x="12192000" y="2823988"/>
                  </a:lnTo>
                  <a:lnTo>
                    <a:pt x="12192000" y="0"/>
                  </a:lnTo>
                  <a:close/>
                </a:path>
              </a:pathLst>
            </a:custGeom>
            <a:solidFill>
              <a:srgbClr val="383838"/>
            </a:solidFill>
          </p:spPr>
          <p:txBody>
            <a:bodyPr wrap="square" lIns="0" tIns="0" rIns="0" bIns="0" rtlCol="0"/>
            <a:lstStyle/>
            <a:p>
              <a:endParaRPr/>
            </a:p>
          </p:txBody>
        </p:sp>
        <p:sp>
          <p:nvSpPr>
            <p:cNvPr id="4" name="object 4"/>
            <p:cNvSpPr/>
            <p:nvPr/>
          </p:nvSpPr>
          <p:spPr>
            <a:xfrm>
              <a:off x="0" y="4226700"/>
              <a:ext cx="2366010" cy="2204085"/>
            </a:xfrm>
            <a:custGeom>
              <a:avLst/>
              <a:gdLst/>
              <a:ahLst/>
              <a:cxnLst/>
              <a:rect l="l" t="t" r="r" b="b"/>
              <a:pathLst>
                <a:path w="2366010" h="2204085">
                  <a:moveTo>
                    <a:pt x="0" y="0"/>
                  </a:moveTo>
                  <a:lnTo>
                    <a:pt x="2366010" y="2203817"/>
                  </a:lnTo>
                  <a:lnTo>
                    <a:pt x="0" y="2203817"/>
                  </a:lnTo>
                </a:path>
              </a:pathLst>
            </a:custGeom>
            <a:ln w="19050">
              <a:solidFill>
                <a:srgbClr val="DBDBDB"/>
              </a:solidFill>
            </a:ln>
          </p:spPr>
          <p:txBody>
            <a:bodyPr wrap="square" lIns="0" tIns="0" rIns="0" bIns="0" rtlCol="0"/>
            <a:lstStyle/>
            <a:p>
              <a:endParaRPr/>
            </a:p>
          </p:txBody>
        </p:sp>
        <p:sp>
          <p:nvSpPr>
            <p:cNvPr id="5" name="object 5"/>
            <p:cNvSpPr/>
            <p:nvPr/>
          </p:nvSpPr>
          <p:spPr>
            <a:xfrm>
              <a:off x="10241446" y="0"/>
              <a:ext cx="1950720" cy="1891664"/>
            </a:xfrm>
            <a:custGeom>
              <a:avLst/>
              <a:gdLst/>
              <a:ahLst/>
              <a:cxnLst/>
              <a:rect l="l" t="t" r="r" b="b"/>
              <a:pathLst>
                <a:path w="1950720" h="1891664">
                  <a:moveTo>
                    <a:pt x="1950553" y="1891624"/>
                  </a:moveTo>
                  <a:lnTo>
                    <a:pt x="0" y="0"/>
                  </a:lnTo>
                </a:path>
              </a:pathLst>
            </a:custGeom>
            <a:ln w="19049">
              <a:solidFill>
                <a:srgbClr val="EDEDED"/>
              </a:solidFill>
            </a:ln>
          </p:spPr>
          <p:txBody>
            <a:bodyPr wrap="square" lIns="0" tIns="0" rIns="0" bIns="0" rtlCol="0"/>
            <a:lstStyle/>
            <a:p>
              <a:endParaRPr/>
            </a:p>
          </p:txBody>
        </p:sp>
        <p:sp>
          <p:nvSpPr>
            <p:cNvPr id="6" name="object 6"/>
            <p:cNvSpPr/>
            <p:nvPr/>
          </p:nvSpPr>
          <p:spPr>
            <a:xfrm>
              <a:off x="10510543" y="0"/>
              <a:ext cx="1681480" cy="1630680"/>
            </a:xfrm>
            <a:custGeom>
              <a:avLst/>
              <a:gdLst/>
              <a:ahLst/>
              <a:cxnLst/>
              <a:rect l="l" t="t" r="r" b="b"/>
              <a:pathLst>
                <a:path w="1681479" h="1630680">
                  <a:moveTo>
                    <a:pt x="1681456" y="0"/>
                  </a:moveTo>
                  <a:lnTo>
                    <a:pt x="0" y="0"/>
                  </a:lnTo>
                  <a:lnTo>
                    <a:pt x="1681456" y="1630656"/>
                  </a:lnTo>
                  <a:lnTo>
                    <a:pt x="1681456" y="0"/>
                  </a:lnTo>
                  <a:close/>
                </a:path>
              </a:pathLst>
            </a:custGeom>
            <a:solidFill>
              <a:srgbClr val="DBDBDB"/>
            </a:solidFill>
          </p:spPr>
          <p:txBody>
            <a:bodyPr wrap="square" lIns="0" tIns="0" rIns="0" bIns="0" rtlCol="0"/>
            <a:lstStyle/>
            <a:p>
              <a:endParaRPr/>
            </a:p>
          </p:txBody>
        </p:sp>
      </p:grpSp>
      <p:graphicFrame>
        <p:nvGraphicFramePr>
          <p:cNvPr id="11" name="object 7">
            <a:extLst>
              <a:ext uri="{FF2B5EF4-FFF2-40B4-BE49-F238E27FC236}">
                <a16:creationId xmlns:a16="http://schemas.microsoft.com/office/drawing/2014/main" id="{363A752F-5120-66CA-7E8C-273144BFDBDF}"/>
              </a:ext>
            </a:extLst>
          </p:cNvPr>
          <p:cNvGraphicFramePr/>
          <p:nvPr>
            <p:extLst>
              <p:ext uri="{D42A27DB-BD31-4B8C-83A1-F6EECF244321}">
                <p14:modId xmlns:p14="http://schemas.microsoft.com/office/powerpoint/2010/main" val="420922929"/>
              </p:ext>
            </p:extLst>
          </p:nvPr>
        </p:nvGraphicFramePr>
        <p:xfrm>
          <a:off x="381001" y="427215"/>
          <a:ext cx="11125200" cy="5516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206803"/>
            <a:ext cx="1816100" cy="1651635"/>
          </a:xfrm>
          <a:custGeom>
            <a:avLst/>
            <a:gdLst/>
            <a:ahLst/>
            <a:cxnLst/>
            <a:rect l="l" t="t" r="r" b="b"/>
            <a:pathLst>
              <a:path w="1816100" h="1651634">
                <a:moveTo>
                  <a:pt x="0" y="0"/>
                </a:moveTo>
                <a:lnTo>
                  <a:pt x="0" y="1651197"/>
                </a:lnTo>
                <a:lnTo>
                  <a:pt x="1815954" y="1651197"/>
                </a:lnTo>
                <a:lnTo>
                  <a:pt x="0" y="0"/>
                </a:lnTo>
                <a:close/>
              </a:path>
            </a:pathLst>
          </a:custGeom>
          <a:solidFill>
            <a:srgbClr val="383838"/>
          </a:solidFill>
        </p:spPr>
        <p:txBody>
          <a:bodyPr wrap="square" lIns="0" tIns="0" rIns="0" bIns="0" rtlCol="0"/>
          <a:lstStyle/>
          <a:p>
            <a:endParaRPr/>
          </a:p>
        </p:txBody>
      </p:sp>
      <p:sp>
        <p:nvSpPr>
          <p:cNvPr id="3" name="object 3"/>
          <p:cNvSpPr/>
          <p:nvPr/>
        </p:nvSpPr>
        <p:spPr>
          <a:xfrm>
            <a:off x="10491955" y="0"/>
            <a:ext cx="1700530" cy="1544955"/>
          </a:xfrm>
          <a:custGeom>
            <a:avLst/>
            <a:gdLst/>
            <a:ahLst/>
            <a:cxnLst/>
            <a:rect l="l" t="t" r="r" b="b"/>
            <a:pathLst>
              <a:path w="1700529" h="1544955">
                <a:moveTo>
                  <a:pt x="1700044" y="0"/>
                </a:moveTo>
                <a:lnTo>
                  <a:pt x="0" y="0"/>
                </a:lnTo>
                <a:lnTo>
                  <a:pt x="1700044" y="1544955"/>
                </a:lnTo>
                <a:lnTo>
                  <a:pt x="1700044" y="0"/>
                </a:lnTo>
                <a:close/>
              </a:path>
            </a:pathLst>
          </a:custGeom>
          <a:solidFill>
            <a:srgbClr val="DBDBDB"/>
          </a:solidFill>
        </p:spPr>
        <p:txBody>
          <a:bodyPr wrap="square" lIns="0" tIns="0" rIns="0" bIns="0" rtlCol="0"/>
          <a:lstStyle/>
          <a:p>
            <a:endParaRPr/>
          </a:p>
        </p:txBody>
      </p:sp>
      <p:sp>
        <p:nvSpPr>
          <p:cNvPr id="4" name="object 4"/>
          <p:cNvSpPr/>
          <p:nvPr/>
        </p:nvSpPr>
        <p:spPr>
          <a:xfrm>
            <a:off x="0" y="5988558"/>
            <a:ext cx="1353185" cy="869950"/>
          </a:xfrm>
          <a:custGeom>
            <a:avLst/>
            <a:gdLst/>
            <a:ahLst/>
            <a:cxnLst/>
            <a:rect l="l" t="t" r="r" b="b"/>
            <a:pathLst>
              <a:path w="1353185" h="869950">
                <a:moveTo>
                  <a:pt x="1352652" y="869442"/>
                </a:moveTo>
                <a:lnTo>
                  <a:pt x="425958" y="0"/>
                </a:lnTo>
                <a:lnTo>
                  <a:pt x="0" y="399641"/>
                </a:lnTo>
              </a:path>
            </a:pathLst>
          </a:custGeom>
          <a:ln w="19050">
            <a:solidFill>
              <a:srgbClr val="DBDBDB"/>
            </a:solidFill>
          </a:ln>
        </p:spPr>
        <p:txBody>
          <a:bodyPr wrap="square" lIns="0" tIns="0" rIns="0" bIns="0" rtlCol="0"/>
          <a:lstStyle/>
          <a:p>
            <a:endParaRPr/>
          </a:p>
        </p:txBody>
      </p:sp>
      <p:sp>
        <p:nvSpPr>
          <p:cNvPr id="5" name="object 5"/>
          <p:cNvSpPr/>
          <p:nvPr/>
        </p:nvSpPr>
        <p:spPr>
          <a:xfrm>
            <a:off x="11482578" y="463385"/>
            <a:ext cx="709930" cy="1513205"/>
          </a:xfrm>
          <a:custGeom>
            <a:avLst/>
            <a:gdLst/>
            <a:ahLst/>
            <a:cxnLst/>
            <a:rect l="l" t="t" r="r" b="b"/>
            <a:pathLst>
              <a:path w="709929" h="1513205">
                <a:moveTo>
                  <a:pt x="709422" y="0"/>
                </a:moveTo>
                <a:lnTo>
                  <a:pt x="0" y="756576"/>
                </a:lnTo>
                <a:lnTo>
                  <a:pt x="709422" y="1513152"/>
                </a:lnTo>
              </a:path>
            </a:pathLst>
          </a:custGeom>
          <a:ln w="19050">
            <a:solidFill>
              <a:srgbClr val="383838"/>
            </a:solidFill>
          </a:ln>
        </p:spPr>
        <p:txBody>
          <a:bodyPr wrap="square" lIns="0" tIns="0" rIns="0" bIns="0" rtlCol="0"/>
          <a:lstStyle/>
          <a:p>
            <a:endParaRPr/>
          </a:p>
        </p:txBody>
      </p:sp>
      <p:sp>
        <p:nvSpPr>
          <p:cNvPr id="6" name="object 6"/>
          <p:cNvSpPr txBox="1"/>
          <p:nvPr/>
        </p:nvSpPr>
        <p:spPr>
          <a:xfrm>
            <a:off x="486562" y="685876"/>
            <a:ext cx="10164445" cy="4101123"/>
          </a:xfrm>
          <a:prstGeom prst="rect">
            <a:avLst/>
          </a:prstGeom>
        </p:spPr>
        <p:txBody>
          <a:bodyPr vert="horz" wrap="square" lIns="0" tIns="12700" rIns="0" bIns="0" rtlCol="0">
            <a:spAutoFit/>
          </a:bodyPr>
          <a:lstStyle/>
          <a:p>
            <a:pPr marL="354965" indent="-342265">
              <a:lnSpc>
                <a:spcPct val="100000"/>
              </a:lnSpc>
              <a:spcBef>
                <a:spcPts val="100"/>
              </a:spcBef>
              <a:buClr>
                <a:srgbClr val="383838"/>
              </a:buClr>
              <a:buFont typeface="Wingdings"/>
              <a:buChar char=""/>
              <a:tabLst>
                <a:tab pos="354965" algn="l"/>
              </a:tabLst>
            </a:pPr>
            <a:r>
              <a:rPr sz="2400" spc="-30" dirty="0">
                <a:solidFill>
                  <a:srgbClr val="383838"/>
                </a:solidFill>
                <a:latin typeface="Arial MT"/>
                <a:cs typeface="Arial MT"/>
              </a:rPr>
              <a:t>Tangential</a:t>
            </a:r>
            <a:r>
              <a:rPr sz="2400" spc="-80" dirty="0">
                <a:solidFill>
                  <a:srgbClr val="383838"/>
                </a:solidFill>
                <a:latin typeface="Arial MT"/>
                <a:cs typeface="Arial MT"/>
              </a:rPr>
              <a:t> </a:t>
            </a:r>
            <a:r>
              <a:rPr sz="2400" dirty="0">
                <a:solidFill>
                  <a:srgbClr val="383838"/>
                </a:solidFill>
                <a:latin typeface="Arial MT"/>
                <a:cs typeface="Arial MT"/>
              </a:rPr>
              <a:t>excision</a:t>
            </a:r>
            <a:r>
              <a:rPr sz="2400" spc="-35" dirty="0">
                <a:solidFill>
                  <a:srgbClr val="383838"/>
                </a:solidFill>
                <a:latin typeface="Arial MT"/>
                <a:cs typeface="Arial MT"/>
              </a:rPr>
              <a:t> </a:t>
            </a:r>
            <a:r>
              <a:rPr sz="2400" dirty="0">
                <a:solidFill>
                  <a:srgbClr val="383838"/>
                </a:solidFill>
                <a:latin typeface="Arial MT"/>
                <a:cs typeface="Arial MT"/>
              </a:rPr>
              <a:t>allows</a:t>
            </a:r>
            <a:r>
              <a:rPr sz="2400" spc="-65" dirty="0">
                <a:solidFill>
                  <a:srgbClr val="383838"/>
                </a:solidFill>
                <a:latin typeface="Arial MT"/>
                <a:cs typeface="Arial MT"/>
              </a:rPr>
              <a:t> </a:t>
            </a:r>
            <a:r>
              <a:rPr sz="2400" dirty="0">
                <a:solidFill>
                  <a:srgbClr val="383838"/>
                </a:solidFill>
                <a:latin typeface="Arial MT"/>
                <a:cs typeface="Arial MT"/>
              </a:rPr>
              <a:t>sequential</a:t>
            </a:r>
            <a:r>
              <a:rPr sz="2400" spc="-50" dirty="0">
                <a:solidFill>
                  <a:srgbClr val="383838"/>
                </a:solidFill>
                <a:latin typeface="Arial MT"/>
                <a:cs typeface="Arial MT"/>
              </a:rPr>
              <a:t> </a:t>
            </a:r>
            <a:r>
              <a:rPr sz="2400" dirty="0">
                <a:solidFill>
                  <a:srgbClr val="383838"/>
                </a:solidFill>
                <a:latin typeface="Arial MT"/>
                <a:cs typeface="Arial MT"/>
              </a:rPr>
              <a:t>excision</a:t>
            </a:r>
            <a:r>
              <a:rPr sz="2400" spc="-55" dirty="0">
                <a:solidFill>
                  <a:srgbClr val="383838"/>
                </a:solidFill>
                <a:latin typeface="Arial MT"/>
                <a:cs typeface="Arial MT"/>
              </a:rPr>
              <a:t> </a:t>
            </a:r>
            <a:r>
              <a:rPr sz="2400" dirty="0">
                <a:solidFill>
                  <a:srgbClr val="383838"/>
                </a:solidFill>
                <a:latin typeface="Arial MT"/>
                <a:cs typeface="Arial MT"/>
              </a:rPr>
              <a:t>of</a:t>
            </a:r>
            <a:r>
              <a:rPr sz="2400" spc="-85" dirty="0">
                <a:solidFill>
                  <a:srgbClr val="383838"/>
                </a:solidFill>
                <a:latin typeface="Arial MT"/>
                <a:cs typeface="Arial MT"/>
              </a:rPr>
              <a:t> </a:t>
            </a:r>
            <a:r>
              <a:rPr sz="2400" dirty="0">
                <a:solidFill>
                  <a:srgbClr val="383838"/>
                </a:solidFill>
                <a:latin typeface="Arial MT"/>
                <a:cs typeface="Arial MT"/>
              </a:rPr>
              <a:t>thin</a:t>
            </a:r>
            <a:r>
              <a:rPr sz="2400" spc="-90" dirty="0">
                <a:solidFill>
                  <a:srgbClr val="383838"/>
                </a:solidFill>
                <a:latin typeface="Arial MT"/>
                <a:cs typeface="Arial MT"/>
              </a:rPr>
              <a:t> </a:t>
            </a:r>
            <a:r>
              <a:rPr sz="2400" dirty="0">
                <a:solidFill>
                  <a:srgbClr val="383838"/>
                </a:solidFill>
                <a:latin typeface="Arial MT"/>
                <a:cs typeface="Arial MT"/>
              </a:rPr>
              <a:t>layers</a:t>
            </a:r>
            <a:r>
              <a:rPr sz="2400" spc="-65" dirty="0">
                <a:solidFill>
                  <a:srgbClr val="383838"/>
                </a:solidFill>
                <a:latin typeface="Arial MT"/>
                <a:cs typeface="Arial MT"/>
              </a:rPr>
              <a:t> </a:t>
            </a:r>
            <a:r>
              <a:rPr sz="2400" dirty="0">
                <a:solidFill>
                  <a:srgbClr val="383838"/>
                </a:solidFill>
                <a:latin typeface="Arial MT"/>
                <a:cs typeface="Arial MT"/>
              </a:rPr>
              <a:t>of</a:t>
            </a:r>
            <a:r>
              <a:rPr sz="2400" spc="-85" dirty="0">
                <a:solidFill>
                  <a:srgbClr val="383838"/>
                </a:solidFill>
                <a:latin typeface="Arial MT"/>
                <a:cs typeface="Arial MT"/>
              </a:rPr>
              <a:t> </a:t>
            </a:r>
            <a:r>
              <a:rPr sz="2400" spc="-10" dirty="0">
                <a:solidFill>
                  <a:srgbClr val="383838"/>
                </a:solidFill>
                <a:latin typeface="Arial MT"/>
                <a:cs typeface="Arial MT"/>
              </a:rPr>
              <a:t>nonviable</a:t>
            </a:r>
            <a:endParaRPr sz="2400" dirty="0">
              <a:latin typeface="Arial MT"/>
              <a:cs typeface="Arial MT"/>
            </a:endParaRPr>
          </a:p>
          <a:p>
            <a:pPr marL="355600">
              <a:lnSpc>
                <a:spcPct val="100000"/>
              </a:lnSpc>
              <a:spcBef>
                <a:spcPts val="5"/>
              </a:spcBef>
            </a:pPr>
            <a:r>
              <a:rPr sz="2400" dirty="0">
                <a:solidFill>
                  <a:srgbClr val="383838"/>
                </a:solidFill>
                <a:latin typeface="Arial MT"/>
                <a:cs typeface="Arial MT"/>
              </a:rPr>
              <a:t>tissue</a:t>
            </a:r>
            <a:r>
              <a:rPr sz="2400" spc="-80" dirty="0">
                <a:solidFill>
                  <a:srgbClr val="383838"/>
                </a:solidFill>
                <a:latin typeface="Arial MT"/>
                <a:cs typeface="Arial MT"/>
              </a:rPr>
              <a:t> </a:t>
            </a:r>
            <a:r>
              <a:rPr sz="2400" dirty="0">
                <a:solidFill>
                  <a:srgbClr val="383838"/>
                </a:solidFill>
                <a:latin typeface="Arial MT"/>
                <a:cs typeface="Arial MT"/>
              </a:rPr>
              <a:t>until</a:t>
            </a:r>
            <a:r>
              <a:rPr sz="2400" spc="-80" dirty="0">
                <a:solidFill>
                  <a:srgbClr val="383838"/>
                </a:solidFill>
                <a:latin typeface="Arial MT"/>
                <a:cs typeface="Arial MT"/>
              </a:rPr>
              <a:t> </a:t>
            </a:r>
            <a:r>
              <a:rPr sz="2400" dirty="0">
                <a:solidFill>
                  <a:srgbClr val="383838"/>
                </a:solidFill>
                <a:latin typeface="Arial MT"/>
                <a:cs typeface="Arial MT"/>
              </a:rPr>
              <a:t>bleeding,</a:t>
            </a:r>
            <a:r>
              <a:rPr sz="2400" spc="-45" dirty="0">
                <a:solidFill>
                  <a:srgbClr val="383838"/>
                </a:solidFill>
                <a:latin typeface="Arial MT"/>
                <a:cs typeface="Arial MT"/>
              </a:rPr>
              <a:t> </a:t>
            </a:r>
            <a:r>
              <a:rPr sz="2400" dirty="0">
                <a:solidFill>
                  <a:srgbClr val="383838"/>
                </a:solidFill>
                <a:latin typeface="Arial MT"/>
                <a:cs typeface="Arial MT"/>
              </a:rPr>
              <a:t>healthy</a:t>
            </a:r>
            <a:r>
              <a:rPr sz="2400" spc="-70" dirty="0">
                <a:solidFill>
                  <a:srgbClr val="383838"/>
                </a:solidFill>
                <a:latin typeface="Arial MT"/>
                <a:cs typeface="Arial MT"/>
              </a:rPr>
              <a:t> </a:t>
            </a:r>
            <a:r>
              <a:rPr sz="2400" dirty="0">
                <a:solidFill>
                  <a:srgbClr val="383838"/>
                </a:solidFill>
                <a:latin typeface="Arial MT"/>
                <a:cs typeface="Arial MT"/>
              </a:rPr>
              <a:t>tissue</a:t>
            </a:r>
            <a:r>
              <a:rPr sz="2400" spc="-80" dirty="0">
                <a:solidFill>
                  <a:srgbClr val="383838"/>
                </a:solidFill>
                <a:latin typeface="Arial MT"/>
                <a:cs typeface="Arial MT"/>
              </a:rPr>
              <a:t> </a:t>
            </a:r>
            <a:r>
              <a:rPr sz="2400" dirty="0">
                <a:solidFill>
                  <a:srgbClr val="383838"/>
                </a:solidFill>
                <a:latin typeface="Arial MT"/>
                <a:cs typeface="Arial MT"/>
              </a:rPr>
              <a:t>is</a:t>
            </a:r>
            <a:r>
              <a:rPr sz="2400" spc="-80" dirty="0">
                <a:solidFill>
                  <a:srgbClr val="383838"/>
                </a:solidFill>
                <a:latin typeface="Arial MT"/>
                <a:cs typeface="Arial MT"/>
              </a:rPr>
              <a:t> </a:t>
            </a:r>
            <a:r>
              <a:rPr sz="2400" spc="-10" dirty="0">
                <a:solidFill>
                  <a:srgbClr val="383838"/>
                </a:solidFill>
                <a:latin typeface="Arial MT"/>
                <a:cs typeface="Arial MT"/>
              </a:rPr>
              <a:t>reached.</a:t>
            </a:r>
            <a:endParaRPr sz="2400" dirty="0">
              <a:latin typeface="Arial MT"/>
              <a:cs typeface="Arial MT"/>
            </a:endParaRPr>
          </a:p>
          <a:p>
            <a:pPr>
              <a:lnSpc>
                <a:spcPct val="100000"/>
              </a:lnSpc>
              <a:spcBef>
                <a:spcPts val="120"/>
              </a:spcBef>
            </a:pPr>
            <a:endParaRPr sz="2400" dirty="0">
              <a:latin typeface="Arial MT"/>
              <a:cs typeface="Arial MT"/>
            </a:endParaRPr>
          </a:p>
          <a:p>
            <a:pPr marL="353695" marR="52705" indent="-340995">
              <a:lnSpc>
                <a:spcPct val="100000"/>
              </a:lnSpc>
              <a:buAutoNum type="arabicPeriod"/>
              <a:tabLst>
                <a:tab pos="355600" algn="l"/>
              </a:tabLst>
            </a:pPr>
            <a:r>
              <a:rPr sz="2400" dirty="0">
                <a:solidFill>
                  <a:srgbClr val="383838"/>
                </a:solidFill>
                <a:latin typeface="Arial MT"/>
                <a:cs typeface="Arial MT"/>
              </a:rPr>
              <a:t>Thin</a:t>
            </a:r>
            <a:r>
              <a:rPr sz="2400" spc="-70" dirty="0">
                <a:solidFill>
                  <a:srgbClr val="383838"/>
                </a:solidFill>
                <a:latin typeface="Arial MT"/>
                <a:cs typeface="Arial MT"/>
              </a:rPr>
              <a:t> </a:t>
            </a:r>
            <a:r>
              <a:rPr sz="2400" dirty="0">
                <a:solidFill>
                  <a:srgbClr val="383838"/>
                </a:solidFill>
                <a:latin typeface="Arial MT"/>
                <a:cs typeface="Arial MT"/>
              </a:rPr>
              <a:t>layer</a:t>
            </a:r>
            <a:r>
              <a:rPr sz="2400" spc="-75" dirty="0">
                <a:solidFill>
                  <a:srgbClr val="383838"/>
                </a:solidFill>
                <a:latin typeface="Arial MT"/>
                <a:cs typeface="Arial MT"/>
              </a:rPr>
              <a:t> </a:t>
            </a:r>
            <a:r>
              <a:rPr sz="2400" dirty="0">
                <a:solidFill>
                  <a:srgbClr val="383838"/>
                </a:solidFill>
                <a:latin typeface="Arial MT"/>
                <a:cs typeface="Arial MT"/>
              </a:rPr>
              <a:t>sequential</a:t>
            </a:r>
            <a:r>
              <a:rPr sz="2400" spc="-55" dirty="0">
                <a:solidFill>
                  <a:srgbClr val="383838"/>
                </a:solidFill>
                <a:latin typeface="Arial MT"/>
                <a:cs typeface="Arial MT"/>
              </a:rPr>
              <a:t> </a:t>
            </a:r>
            <a:r>
              <a:rPr sz="2400" dirty="0">
                <a:solidFill>
                  <a:srgbClr val="383838"/>
                </a:solidFill>
                <a:latin typeface="Arial MT"/>
                <a:cs typeface="Arial MT"/>
              </a:rPr>
              <a:t>excision</a:t>
            </a:r>
            <a:r>
              <a:rPr sz="2400" spc="-50" dirty="0">
                <a:solidFill>
                  <a:srgbClr val="383838"/>
                </a:solidFill>
                <a:latin typeface="Arial MT"/>
                <a:cs typeface="Arial MT"/>
              </a:rPr>
              <a:t> </a:t>
            </a:r>
            <a:r>
              <a:rPr sz="2400" dirty="0">
                <a:solidFill>
                  <a:srgbClr val="383838"/>
                </a:solidFill>
                <a:latin typeface="Arial MT"/>
                <a:cs typeface="Arial MT"/>
              </a:rPr>
              <a:t>of</a:t>
            </a:r>
            <a:r>
              <a:rPr sz="2400" spc="-80" dirty="0">
                <a:solidFill>
                  <a:srgbClr val="383838"/>
                </a:solidFill>
                <a:latin typeface="Arial MT"/>
                <a:cs typeface="Arial MT"/>
              </a:rPr>
              <a:t> </a:t>
            </a:r>
            <a:r>
              <a:rPr sz="2400" dirty="0">
                <a:solidFill>
                  <a:srgbClr val="383838"/>
                </a:solidFill>
                <a:latin typeface="Arial MT"/>
                <a:cs typeface="Arial MT"/>
              </a:rPr>
              <a:t>all</a:t>
            </a:r>
            <a:r>
              <a:rPr sz="2400" spc="-75" dirty="0">
                <a:solidFill>
                  <a:srgbClr val="383838"/>
                </a:solidFill>
                <a:latin typeface="Arial MT"/>
                <a:cs typeface="Arial MT"/>
              </a:rPr>
              <a:t> </a:t>
            </a:r>
            <a:r>
              <a:rPr sz="2400" dirty="0">
                <a:solidFill>
                  <a:srgbClr val="383838"/>
                </a:solidFill>
                <a:latin typeface="Arial MT"/>
                <a:cs typeface="Arial MT"/>
              </a:rPr>
              <a:t>nonviable</a:t>
            </a:r>
            <a:r>
              <a:rPr sz="2400" spc="-40" dirty="0">
                <a:solidFill>
                  <a:srgbClr val="383838"/>
                </a:solidFill>
                <a:latin typeface="Arial MT"/>
                <a:cs typeface="Arial MT"/>
              </a:rPr>
              <a:t> </a:t>
            </a:r>
            <a:r>
              <a:rPr sz="2400" dirty="0">
                <a:solidFill>
                  <a:srgbClr val="383838"/>
                </a:solidFill>
                <a:latin typeface="Arial MT"/>
                <a:cs typeface="Arial MT"/>
              </a:rPr>
              <a:t>tissue,</a:t>
            </a:r>
            <a:r>
              <a:rPr sz="2400" spc="-80" dirty="0">
                <a:solidFill>
                  <a:srgbClr val="383838"/>
                </a:solidFill>
                <a:latin typeface="Arial MT"/>
                <a:cs typeface="Arial MT"/>
              </a:rPr>
              <a:t> </a:t>
            </a:r>
            <a:r>
              <a:rPr sz="2400" dirty="0">
                <a:solidFill>
                  <a:srgbClr val="383838"/>
                </a:solidFill>
                <a:latin typeface="Arial MT"/>
                <a:cs typeface="Arial MT"/>
              </a:rPr>
              <a:t>until</a:t>
            </a:r>
            <a:r>
              <a:rPr sz="2400" spc="-70" dirty="0">
                <a:solidFill>
                  <a:srgbClr val="383838"/>
                </a:solidFill>
                <a:latin typeface="Arial MT"/>
                <a:cs typeface="Arial MT"/>
              </a:rPr>
              <a:t> </a:t>
            </a:r>
            <a:r>
              <a:rPr sz="2400" dirty="0">
                <a:solidFill>
                  <a:srgbClr val="383838"/>
                </a:solidFill>
                <a:latin typeface="Arial MT"/>
                <a:cs typeface="Arial MT"/>
              </a:rPr>
              <a:t>a</a:t>
            </a:r>
            <a:r>
              <a:rPr sz="2400" spc="-80" dirty="0">
                <a:solidFill>
                  <a:srgbClr val="383838"/>
                </a:solidFill>
                <a:latin typeface="Arial MT"/>
                <a:cs typeface="Arial MT"/>
              </a:rPr>
              <a:t> </a:t>
            </a:r>
            <a:r>
              <a:rPr sz="2400" dirty="0">
                <a:solidFill>
                  <a:srgbClr val="383838"/>
                </a:solidFill>
                <a:latin typeface="Arial MT"/>
                <a:cs typeface="Arial MT"/>
              </a:rPr>
              <a:t>viable</a:t>
            </a:r>
            <a:r>
              <a:rPr sz="2400" spc="-60" dirty="0">
                <a:solidFill>
                  <a:srgbClr val="383838"/>
                </a:solidFill>
                <a:latin typeface="Arial MT"/>
                <a:cs typeface="Arial MT"/>
              </a:rPr>
              <a:t> </a:t>
            </a:r>
            <a:r>
              <a:rPr sz="2400" spc="-10" dirty="0">
                <a:solidFill>
                  <a:srgbClr val="383838"/>
                </a:solidFill>
                <a:latin typeface="Arial MT"/>
                <a:cs typeface="Arial MT"/>
              </a:rPr>
              <a:t>tissue 	</a:t>
            </a:r>
            <a:r>
              <a:rPr sz="2400" dirty="0">
                <a:solidFill>
                  <a:srgbClr val="383838"/>
                </a:solidFill>
                <a:latin typeface="Arial MT"/>
                <a:cs typeface="Arial MT"/>
              </a:rPr>
              <a:t>level</a:t>
            </a:r>
            <a:r>
              <a:rPr sz="2400" spc="-35" dirty="0">
                <a:solidFill>
                  <a:srgbClr val="383838"/>
                </a:solidFill>
                <a:latin typeface="Arial MT"/>
                <a:cs typeface="Arial MT"/>
              </a:rPr>
              <a:t> </a:t>
            </a:r>
            <a:r>
              <a:rPr sz="2400" dirty="0">
                <a:solidFill>
                  <a:srgbClr val="383838"/>
                </a:solidFill>
                <a:latin typeface="Arial MT"/>
                <a:cs typeface="Arial MT"/>
              </a:rPr>
              <a:t>is</a:t>
            </a:r>
            <a:r>
              <a:rPr sz="2400" spc="-45" dirty="0">
                <a:solidFill>
                  <a:srgbClr val="383838"/>
                </a:solidFill>
                <a:latin typeface="Arial MT"/>
                <a:cs typeface="Arial MT"/>
              </a:rPr>
              <a:t> </a:t>
            </a:r>
            <a:r>
              <a:rPr sz="2400" spc="-10" dirty="0">
                <a:solidFill>
                  <a:srgbClr val="383838"/>
                </a:solidFill>
                <a:latin typeface="Arial MT"/>
                <a:cs typeface="Arial MT"/>
              </a:rPr>
              <a:t>reached</a:t>
            </a:r>
            <a:endParaRPr sz="2400" dirty="0">
              <a:latin typeface="Arial MT"/>
              <a:cs typeface="Arial MT"/>
            </a:endParaRPr>
          </a:p>
          <a:p>
            <a:pPr marL="12700" marR="5080">
              <a:lnSpc>
                <a:spcPct val="100000"/>
              </a:lnSpc>
              <a:tabLst>
                <a:tab pos="355600" algn="l"/>
              </a:tabLst>
            </a:pPr>
            <a:endParaRPr sz="2400" dirty="0">
              <a:latin typeface="Arial MT"/>
              <a:cs typeface="Arial MT"/>
            </a:endParaRPr>
          </a:p>
          <a:p>
            <a:pPr>
              <a:lnSpc>
                <a:spcPct val="100000"/>
              </a:lnSpc>
              <a:spcBef>
                <a:spcPts val="120"/>
              </a:spcBef>
              <a:buClr>
                <a:srgbClr val="383838"/>
              </a:buClr>
              <a:buFont typeface="Arial MT"/>
              <a:buAutoNum type="arabicPeriod"/>
            </a:pPr>
            <a:endParaRPr sz="2400" dirty="0">
              <a:latin typeface="Arial MT"/>
              <a:cs typeface="Arial MT"/>
            </a:endParaRPr>
          </a:p>
          <a:p>
            <a:pPr marL="354965" lvl="1" indent="-342265">
              <a:lnSpc>
                <a:spcPct val="100000"/>
              </a:lnSpc>
              <a:buFont typeface="Wingdings"/>
              <a:buChar char=""/>
              <a:tabLst>
                <a:tab pos="354965" algn="l"/>
              </a:tabLst>
            </a:pPr>
            <a:r>
              <a:rPr sz="2400" dirty="0">
                <a:solidFill>
                  <a:srgbClr val="383838"/>
                </a:solidFill>
                <a:latin typeface="Arial MT"/>
                <a:cs typeface="Arial MT"/>
              </a:rPr>
              <a:t>Deep</a:t>
            </a:r>
            <a:r>
              <a:rPr sz="2400" spc="-70" dirty="0">
                <a:solidFill>
                  <a:srgbClr val="383838"/>
                </a:solidFill>
                <a:latin typeface="Arial MT"/>
                <a:cs typeface="Arial MT"/>
              </a:rPr>
              <a:t> </a:t>
            </a:r>
            <a:r>
              <a:rPr sz="2400" spc="-10" dirty="0">
                <a:solidFill>
                  <a:srgbClr val="383838"/>
                </a:solidFill>
                <a:latin typeface="Arial MT"/>
                <a:cs typeface="Arial MT"/>
              </a:rPr>
              <a:t>partial-</a:t>
            </a:r>
            <a:r>
              <a:rPr sz="2400" dirty="0">
                <a:solidFill>
                  <a:srgbClr val="383838"/>
                </a:solidFill>
                <a:latin typeface="Arial MT"/>
                <a:cs typeface="Arial MT"/>
              </a:rPr>
              <a:t>thickness</a:t>
            </a:r>
            <a:r>
              <a:rPr sz="2400" spc="-55" dirty="0">
                <a:solidFill>
                  <a:srgbClr val="383838"/>
                </a:solidFill>
                <a:latin typeface="Arial MT"/>
                <a:cs typeface="Arial MT"/>
              </a:rPr>
              <a:t> </a:t>
            </a:r>
            <a:r>
              <a:rPr sz="2400" dirty="0">
                <a:solidFill>
                  <a:srgbClr val="383838"/>
                </a:solidFill>
                <a:latin typeface="Arial MT"/>
                <a:cs typeface="Arial MT"/>
              </a:rPr>
              <a:t>burns</a:t>
            </a:r>
            <a:r>
              <a:rPr sz="2400" spc="-70" dirty="0">
                <a:solidFill>
                  <a:srgbClr val="383838"/>
                </a:solidFill>
                <a:latin typeface="Arial MT"/>
                <a:cs typeface="Arial MT"/>
              </a:rPr>
              <a:t> </a:t>
            </a:r>
            <a:r>
              <a:rPr sz="2400" dirty="0">
                <a:solidFill>
                  <a:srgbClr val="383838"/>
                </a:solidFill>
                <a:latin typeface="Arial MT"/>
                <a:cs typeface="Arial MT"/>
              </a:rPr>
              <a:t>require</a:t>
            </a:r>
            <a:r>
              <a:rPr sz="2400" spc="-65" dirty="0">
                <a:solidFill>
                  <a:srgbClr val="383838"/>
                </a:solidFill>
                <a:latin typeface="Arial MT"/>
                <a:cs typeface="Arial MT"/>
              </a:rPr>
              <a:t> </a:t>
            </a:r>
            <a:r>
              <a:rPr sz="2400" dirty="0">
                <a:solidFill>
                  <a:srgbClr val="383838"/>
                </a:solidFill>
                <a:latin typeface="Arial MT"/>
                <a:cs typeface="Arial MT"/>
              </a:rPr>
              <a:t>skin</a:t>
            </a:r>
            <a:r>
              <a:rPr sz="2400" spc="-70" dirty="0">
                <a:solidFill>
                  <a:srgbClr val="383838"/>
                </a:solidFill>
                <a:latin typeface="Arial MT"/>
                <a:cs typeface="Arial MT"/>
              </a:rPr>
              <a:t> </a:t>
            </a:r>
            <a:r>
              <a:rPr sz="2400" spc="-10" dirty="0">
                <a:solidFill>
                  <a:srgbClr val="383838"/>
                </a:solidFill>
                <a:latin typeface="Arial MT"/>
                <a:cs typeface="Arial MT"/>
              </a:rPr>
              <a:t>grafting.</a:t>
            </a:r>
            <a:endParaRPr sz="2400" dirty="0">
              <a:latin typeface="Arial MT"/>
              <a:cs typeface="Arial MT"/>
            </a:endParaRPr>
          </a:p>
          <a:p>
            <a:pPr marL="355600" marR="1068070" lvl="1" indent="-342900">
              <a:lnSpc>
                <a:spcPct val="100000"/>
              </a:lnSpc>
              <a:spcBef>
                <a:spcPts val="5"/>
              </a:spcBef>
              <a:buFont typeface="Wingdings"/>
              <a:buChar char=""/>
              <a:tabLst>
                <a:tab pos="355600" algn="l"/>
              </a:tabLst>
            </a:pPr>
            <a:r>
              <a:rPr sz="2400" dirty="0">
                <a:solidFill>
                  <a:srgbClr val="383838"/>
                </a:solidFill>
                <a:latin typeface="Arial MT"/>
                <a:cs typeface="Arial MT"/>
              </a:rPr>
              <a:t>Superficial</a:t>
            </a:r>
            <a:r>
              <a:rPr sz="2400" spc="-50" dirty="0">
                <a:solidFill>
                  <a:srgbClr val="383838"/>
                </a:solidFill>
                <a:latin typeface="Arial MT"/>
                <a:cs typeface="Arial MT"/>
              </a:rPr>
              <a:t> </a:t>
            </a:r>
            <a:r>
              <a:rPr sz="2400" spc="-20" dirty="0">
                <a:solidFill>
                  <a:srgbClr val="383838"/>
                </a:solidFill>
                <a:latin typeface="Arial MT"/>
                <a:cs typeface="Arial MT"/>
              </a:rPr>
              <a:t>partial-</a:t>
            </a:r>
            <a:r>
              <a:rPr sz="2400" dirty="0">
                <a:solidFill>
                  <a:srgbClr val="383838"/>
                </a:solidFill>
                <a:latin typeface="Arial MT"/>
                <a:cs typeface="Arial MT"/>
              </a:rPr>
              <a:t>thickness</a:t>
            </a:r>
            <a:r>
              <a:rPr sz="2400" spc="-55" dirty="0">
                <a:solidFill>
                  <a:srgbClr val="383838"/>
                </a:solidFill>
                <a:latin typeface="Arial MT"/>
                <a:cs typeface="Arial MT"/>
              </a:rPr>
              <a:t> </a:t>
            </a:r>
            <a:r>
              <a:rPr sz="2400" dirty="0">
                <a:solidFill>
                  <a:srgbClr val="383838"/>
                </a:solidFill>
                <a:latin typeface="Arial MT"/>
                <a:cs typeface="Arial MT"/>
              </a:rPr>
              <a:t>injuries</a:t>
            </a:r>
            <a:r>
              <a:rPr sz="2400" spc="-55" dirty="0">
                <a:solidFill>
                  <a:srgbClr val="383838"/>
                </a:solidFill>
                <a:latin typeface="Arial MT"/>
                <a:cs typeface="Arial MT"/>
              </a:rPr>
              <a:t> </a:t>
            </a:r>
            <a:r>
              <a:rPr sz="2400" dirty="0">
                <a:solidFill>
                  <a:srgbClr val="383838"/>
                </a:solidFill>
                <a:latin typeface="Arial MT"/>
                <a:cs typeface="Arial MT"/>
              </a:rPr>
              <a:t>will</a:t>
            </a:r>
            <a:r>
              <a:rPr sz="2400" spc="-50" dirty="0">
                <a:solidFill>
                  <a:srgbClr val="383838"/>
                </a:solidFill>
                <a:latin typeface="Arial MT"/>
                <a:cs typeface="Arial MT"/>
              </a:rPr>
              <a:t> </a:t>
            </a:r>
            <a:r>
              <a:rPr sz="2400" dirty="0">
                <a:solidFill>
                  <a:srgbClr val="383838"/>
                </a:solidFill>
                <a:latin typeface="Arial MT"/>
                <a:cs typeface="Arial MT"/>
              </a:rPr>
              <a:t>heal</a:t>
            </a:r>
            <a:r>
              <a:rPr sz="2400" spc="-60" dirty="0">
                <a:solidFill>
                  <a:srgbClr val="383838"/>
                </a:solidFill>
                <a:latin typeface="Arial MT"/>
                <a:cs typeface="Arial MT"/>
              </a:rPr>
              <a:t> </a:t>
            </a:r>
            <a:r>
              <a:rPr sz="2400" dirty="0">
                <a:solidFill>
                  <a:srgbClr val="383838"/>
                </a:solidFill>
                <a:latin typeface="Arial MT"/>
                <a:cs typeface="Arial MT"/>
              </a:rPr>
              <a:t>on</a:t>
            </a:r>
            <a:r>
              <a:rPr sz="2400" spc="-70" dirty="0">
                <a:solidFill>
                  <a:srgbClr val="383838"/>
                </a:solidFill>
                <a:latin typeface="Arial MT"/>
                <a:cs typeface="Arial MT"/>
              </a:rPr>
              <a:t> </a:t>
            </a:r>
            <a:r>
              <a:rPr sz="2400" dirty="0">
                <a:solidFill>
                  <a:srgbClr val="383838"/>
                </a:solidFill>
                <a:latin typeface="Arial MT"/>
                <a:cs typeface="Arial MT"/>
              </a:rPr>
              <a:t>their</a:t>
            </a:r>
            <a:r>
              <a:rPr sz="2400" spc="-70" dirty="0">
                <a:solidFill>
                  <a:srgbClr val="383838"/>
                </a:solidFill>
                <a:latin typeface="Arial MT"/>
                <a:cs typeface="Arial MT"/>
              </a:rPr>
              <a:t> </a:t>
            </a:r>
            <a:r>
              <a:rPr sz="2400" dirty="0">
                <a:solidFill>
                  <a:srgbClr val="383838"/>
                </a:solidFill>
                <a:latin typeface="Arial MT"/>
                <a:cs typeface="Arial MT"/>
              </a:rPr>
              <a:t>own</a:t>
            </a:r>
            <a:r>
              <a:rPr sz="2400" spc="-60" dirty="0">
                <a:solidFill>
                  <a:srgbClr val="383838"/>
                </a:solidFill>
                <a:latin typeface="Arial MT"/>
                <a:cs typeface="Arial MT"/>
              </a:rPr>
              <a:t> </a:t>
            </a:r>
            <a:r>
              <a:rPr sz="2400" spc="-10" dirty="0">
                <a:solidFill>
                  <a:srgbClr val="383838"/>
                </a:solidFill>
                <a:latin typeface="Arial MT"/>
                <a:cs typeface="Arial MT"/>
              </a:rPr>
              <a:t>without grafting.</a:t>
            </a:r>
            <a:endParaRPr sz="2400" dirty="0">
              <a:latin typeface="Arial MT"/>
              <a:cs typeface="Arial MT"/>
            </a:endParaRPr>
          </a:p>
          <a:p>
            <a:pPr marL="354965" lvl="1" indent="-342265">
              <a:lnSpc>
                <a:spcPct val="100000"/>
              </a:lnSpc>
              <a:buFont typeface="Wingdings"/>
              <a:buChar char=""/>
              <a:tabLst>
                <a:tab pos="354965" algn="l"/>
              </a:tabLst>
            </a:pPr>
            <a:r>
              <a:rPr sz="2400" dirty="0">
                <a:solidFill>
                  <a:srgbClr val="383838"/>
                </a:solidFill>
                <a:latin typeface="Arial MT"/>
                <a:cs typeface="Arial MT"/>
              </a:rPr>
              <a:t>Delayed</a:t>
            </a:r>
            <a:r>
              <a:rPr sz="2400" spc="-40" dirty="0">
                <a:solidFill>
                  <a:srgbClr val="383838"/>
                </a:solidFill>
                <a:latin typeface="Arial MT"/>
                <a:cs typeface="Arial MT"/>
              </a:rPr>
              <a:t> </a:t>
            </a:r>
            <a:r>
              <a:rPr sz="2400" dirty="0">
                <a:solidFill>
                  <a:srgbClr val="383838"/>
                </a:solidFill>
                <a:latin typeface="Arial MT"/>
                <a:cs typeface="Arial MT"/>
              </a:rPr>
              <a:t>grafting</a:t>
            </a:r>
            <a:r>
              <a:rPr sz="2400" spc="-60" dirty="0">
                <a:solidFill>
                  <a:srgbClr val="383838"/>
                </a:solidFill>
                <a:latin typeface="Arial MT"/>
                <a:cs typeface="Arial MT"/>
              </a:rPr>
              <a:t> </a:t>
            </a:r>
            <a:r>
              <a:rPr sz="2400" dirty="0">
                <a:solidFill>
                  <a:srgbClr val="383838"/>
                </a:solidFill>
                <a:latin typeface="Arial MT"/>
                <a:cs typeface="Arial MT"/>
              </a:rPr>
              <a:t>can</a:t>
            </a:r>
            <a:r>
              <a:rPr sz="2400" spc="-65" dirty="0">
                <a:solidFill>
                  <a:srgbClr val="383838"/>
                </a:solidFill>
                <a:latin typeface="Arial MT"/>
                <a:cs typeface="Arial MT"/>
              </a:rPr>
              <a:t> </a:t>
            </a:r>
            <a:r>
              <a:rPr sz="2400" dirty="0">
                <a:solidFill>
                  <a:srgbClr val="383838"/>
                </a:solidFill>
                <a:latin typeface="Arial MT"/>
                <a:cs typeface="Arial MT"/>
              </a:rPr>
              <a:t>be</a:t>
            </a:r>
            <a:r>
              <a:rPr sz="2400" spc="-65" dirty="0">
                <a:solidFill>
                  <a:srgbClr val="383838"/>
                </a:solidFill>
                <a:latin typeface="Arial MT"/>
                <a:cs typeface="Arial MT"/>
              </a:rPr>
              <a:t> </a:t>
            </a:r>
            <a:r>
              <a:rPr sz="2400" dirty="0">
                <a:solidFill>
                  <a:srgbClr val="383838"/>
                </a:solidFill>
                <a:latin typeface="Arial MT"/>
                <a:cs typeface="Arial MT"/>
              </a:rPr>
              <a:t>performed</a:t>
            </a:r>
            <a:r>
              <a:rPr sz="2400" spc="-65" dirty="0">
                <a:solidFill>
                  <a:srgbClr val="383838"/>
                </a:solidFill>
                <a:latin typeface="Arial MT"/>
                <a:cs typeface="Arial MT"/>
              </a:rPr>
              <a:t> </a:t>
            </a:r>
            <a:r>
              <a:rPr sz="2400" dirty="0">
                <a:solidFill>
                  <a:srgbClr val="383838"/>
                </a:solidFill>
                <a:latin typeface="Arial MT"/>
                <a:cs typeface="Arial MT"/>
              </a:rPr>
              <a:t>if</a:t>
            </a:r>
            <a:r>
              <a:rPr sz="2400" spc="-70" dirty="0">
                <a:solidFill>
                  <a:srgbClr val="383838"/>
                </a:solidFill>
                <a:latin typeface="Arial MT"/>
                <a:cs typeface="Arial MT"/>
              </a:rPr>
              <a:t> </a:t>
            </a:r>
            <a:r>
              <a:rPr sz="2400" dirty="0">
                <a:solidFill>
                  <a:srgbClr val="383838"/>
                </a:solidFill>
                <a:latin typeface="Arial MT"/>
                <a:cs typeface="Arial MT"/>
              </a:rPr>
              <a:t>inadequate</a:t>
            </a:r>
            <a:r>
              <a:rPr sz="2400" spc="-30" dirty="0">
                <a:solidFill>
                  <a:srgbClr val="383838"/>
                </a:solidFill>
                <a:latin typeface="Arial MT"/>
                <a:cs typeface="Arial MT"/>
              </a:rPr>
              <a:t> </a:t>
            </a:r>
            <a:r>
              <a:rPr sz="2400" dirty="0">
                <a:solidFill>
                  <a:srgbClr val="383838"/>
                </a:solidFill>
                <a:latin typeface="Arial MT"/>
                <a:cs typeface="Arial MT"/>
              </a:rPr>
              <a:t>donor</a:t>
            </a:r>
            <a:r>
              <a:rPr sz="2400" spc="-60" dirty="0">
                <a:solidFill>
                  <a:srgbClr val="383838"/>
                </a:solidFill>
                <a:latin typeface="Arial MT"/>
                <a:cs typeface="Arial MT"/>
              </a:rPr>
              <a:t> </a:t>
            </a:r>
            <a:r>
              <a:rPr sz="2400" dirty="0">
                <a:solidFill>
                  <a:srgbClr val="383838"/>
                </a:solidFill>
                <a:latin typeface="Arial MT"/>
                <a:cs typeface="Arial MT"/>
              </a:rPr>
              <a:t>skin</a:t>
            </a:r>
            <a:r>
              <a:rPr sz="2400" spc="-60" dirty="0">
                <a:solidFill>
                  <a:srgbClr val="383838"/>
                </a:solidFill>
                <a:latin typeface="Arial MT"/>
                <a:cs typeface="Arial MT"/>
              </a:rPr>
              <a:t> </a:t>
            </a:r>
            <a:r>
              <a:rPr sz="2400" dirty="0">
                <a:solidFill>
                  <a:srgbClr val="383838"/>
                </a:solidFill>
                <a:latin typeface="Arial MT"/>
                <a:cs typeface="Arial MT"/>
              </a:rPr>
              <a:t>is</a:t>
            </a:r>
            <a:r>
              <a:rPr sz="2400" spc="-65" dirty="0">
                <a:solidFill>
                  <a:srgbClr val="383838"/>
                </a:solidFill>
                <a:latin typeface="Arial MT"/>
                <a:cs typeface="Arial MT"/>
              </a:rPr>
              <a:t> </a:t>
            </a:r>
            <a:r>
              <a:rPr sz="2400" spc="-10" dirty="0">
                <a:solidFill>
                  <a:srgbClr val="383838"/>
                </a:solidFill>
                <a:latin typeface="Arial MT"/>
                <a:cs typeface="Arial MT"/>
              </a:rPr>
              <a:t>present.</a:t>
            </a:r>
            <a:endParaRPr sz="2400" dirty="0">
              <a:latin typeface="Arial MT"/>
              <a:cs typeface="Arial M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403196" y="5122354"/>
            <a:ext cx="1798955" cy="1745614"/>
            <a:chOff x="10403196" y="5122354"/>
            <a:chExt cx="1798955" cy="1745614"/>
          </a:xfrm>
        </p:grpSpPr>
        <p:sp>
          <p:nvSpPr>
            <p:cNvPr id="3" name="object 3"/>
            <p:cNvSpPr/>
            <p:nvPr/>
          </p:nvSpPr>
          <p:spPr>
            <a:xfrm>
              <a:off x="10412721" y="5131879"/>
              <a:ext cx="1779905" cy="1726564"/>
            </a:xfrm>
            <a:custGeom>
              <a:avLst/>
              <a:gdLst/>
              <a:ahLst/>
              <a:cxnLst/>
              <a:rect l="l" t="t" r="r" b="b"/>
              <a:pathLst>
                <a:path w="1779904" h="1726565">
                  <a:moveTo>
                    <a:pt x="1779278" y="0"/>
                  </a:moveTo>
                  <a:lnTo>
                    <a:pt x="0" y="1726120"/>
                  </a:lnTo>
                </a:path>
              </a:pathLst>
            </a:custGeom>
            <a:ln w="19050">
              <a:solidFill>
                <a:srgbClr val="383838"/>
              </a:solidFill>
            </a:ln>
          </p:spPr>
          <p:txBody>
            <a:bodyPr wrap="square" lIns="0" tIns="0" rIns="0" bIns="0" rtlCol="0"/>
            <a:lstStyle/>
            <a:p>
              <a:endParaRPr/>
            </a:p>
          </p:txBody>
        </p:sp>
        <p:sp>
          <p:nvSpPr>
            <p:cNvPr id="4" name="object 4"/>
            <p:cNvSpPr/>
            <p:nvPr/>
          </p:nvSpPr>
          <p:spPr>
            <a:xfrm>
              <a:off x="10550208" y="5265793"/>
              <a:ext cx="1642110" cy="1592580"/>
            </a:xfrm>
            <a:custGeom>
              <a:avLst/>
              <a:gdLst/>
              <a:ahLst/>
              <a:cxnLst/>
              <a:rect l="l" t="t" r="r" b="b"/>
              <a:pathLst>
                <a:path w="1642109" h="1592579">
                  <a:moveTo>
                    <a:pt x="1641790" y="0"/>
                  </a:moveTo>
                  <a:lnTo>
                    <a:pt x="0" y="1592206"/>
                  </a:lnTo>
                  <a:lnTo>
                    <a:pt x="1641790" y="1592206"/>
                  </a:lnTo>
                  <a:lnTo>
                    <a:pt x="1641790" y="0"/>
                  </a:lnTo>
                  <a:close/>
                </a:path>
              </a:pathLst>
            </a:custGeom>
            <a:solidFill>
              <a:srgbClr val="929292"/>
            </a:solidFill>
          </p:spPr>
          <p:txBody>
            <a:bodyPr wrap="square" lIns="0" tIns="0" rIns="0" bIns="0" rtlCol="0"/>
            <a:lstStyle/>
            <a:p>
              <a:endParaRPr/>
            </a:p>
          </p:txBody>
        </p:sp>
      </p:grpSp>
      <p:grpSp>
        <p:nvGrpSpPr>
          <p:cNvPr id="5" name="object 5"/>
          <p:cNvGrpSpPr/>
          <p:nvPr/>
        </p:nvGrpSpPr>
        <p:grpSpPr>
          <a:xfrm>
            <a:off x="-9525" y="-9525"/>
            <a:ext cx="2767965" cy="2206625"/>
            <a:chOff x="-9525" y="-9525"/>
            <a:chExt cx="2767965" cy="2206625"/>
          </a:xfrm>
        </p:grpSpPr>
        <p:sp>
          <p:nvSpPr>
            <p:cNvPr id="6" name="object 6"/>
            <p:cNvSpPr/>
            <p:nvPr/>
          </p:nvSpPr>
          <p:spPr>
            <a:xfrm>
              <a:off x="0" y="0"/>
              <a:ext cx="2266315" cy="2197100"/>
            </a:xfrm>
            <a:custGeom>
              <a:avLst/>
              <a:gdLst/>
              <a:ahLst/>
              <a:cxnLst/>
              <a:rect l="l" t="t" r="r" b="b"/>
              <a:pathLst>
                <a:path w="2266315" h="2197100">
                  <a:moveTo>
                    <a:pt x="2265836" y="0"/>
                  </a:moveTo>
                  <a:lnTo>
                    <a:pt x="0" y="0"/>
                  </a:lnTo>
                  <a:lnTo>
                    <a:pt x="0" y="2196645"/>
                  </a:lnTo>
                  <a:lnTo>
                    <a:pt x="2265836" y="0"/>
                  </a:lnTo>
                  <a:close/>
                </a:path>
              </a:pathLst>
            </a:custGeom>
            <a:solidFill>
              <a:srgbClr val="929292"/>
            </a:solidFill>
          </p:spPr>
          <p:txBody>
            <a:bodyPr wrap="square" lIns="0" tIns="0" rIns="0" bIns="0" rtlCol="0"/>
            <a:lstStyle/>
            <a:p>
              <a:endParaRPr/>
            </a:p>
          </p:txBody>
        </p:sp>
        <p:sp>
          <p:nvSpPr>
            <p:cNvPr id="7" name="object 7"/>
            <p:cNvSpPr/>
            <p:nvPr/>
          </p:nvSpPr>
          <p:spPr>
            <a:xfrm>
              <a:off x="0" y="0"/>
              <a:ext cx="2748915" cy="1325245"/>
            </a:xfrm>
            <a:custGeom>
              <a:avLst/>
              <a:gdLst/>
              <a:ahLst/>
              <a:cxnLst/>
              <a:rect l="l" t="t" r="r" b="b"/>
              <a:pathLst>
                <a:path w="2748915" h="1325245">
                  <a:moveTo>
                    <a:pt x="0" y="72427"/>
                  </a:moveTo>
                  <a:lnTo>
                    <a:pt x="1335786" y="1325117"/>
                  </a:lnTo>
                  <a:lnTo>
                    <a:pt x="2748803" y="0"/>
                  </a:lnTo>
                </a:path>
              </a:pathLst>
            </a:custGeom>
            <a:ln w="19050">
              <a:solidFill>
                <a:srgbClr val="383838"/>
              </a:solidFill>
            </a:ln>
          </p:spPr>
          <p:txBody>
            <a:bodyPr wrap="square" lIns="0" tIns="0" rIns="0" bIns="0" rtlCol="0"/>
            <a:lstStyle/>
            <a:p>
              <a:endParaRPr/>
            </a:p>
          </p:txBody>
        </p:sp>
      </p:grpSp>
      <p:sp>
        <p:nvSpPr>
          <p:cNvPr id="8" name="object 8"/>
          <p:cNvSpPr txBox="1">
            <a:spLocks noGrp="1"/>
          </p:cNvSpPr>
          <p:nvPr>
            <p:ph type="title"/>
          </p:nvPr>
        </p:nvSpPr>
        <p:spPr>
          <a:xfrm>
            <a:off x="983171" y="-83288"/>
            <a:ext cx="9601196" cy="1303867"/>
          </a:xfrm>
          <a:prstGeom prst="rect">
            <a:avLst/>
          </a:prstGeom>
        </p:spPr>
        <p:txBody>
          <a:bodyPr vert="horz" wrap="square" lIns="0" tIns="185598" rIns="0" bIns="0" rtlCol="0">
            <a:spAutoFit/>
          </a:bodyPr>
          <a:lstStyle/>
          <a:p>
            <a:pPr marL="1676400">
              <a:lnSpc>
                <a:spcPct val="100000"/>
              </a:lnSpc>
              <a:spcBef>
                <a:spcPts val="95"/>
              </a:spcBef>
            </a:pPr>
            <a:r>
              <a:rPr dirty="0"/>
              <a:t>3.Nutritional</a:t>
            </a:r>
            <a:r>
              <a:rPr spc="-145" dirty="0"/>
              <a:t> </a:t>
            </a:r>
            <a:r>
              <a:rPr spc="-10" dirty="0"/>
              <a:t>supplementation</a:t>
            </a:r>
          </a:p>
        </p:txBody>
      </p:sp>
      <p:sp>
        <p:nvSpPr>
          <p:cNvPr id="9" name="object 9"/>
          <p:cNvSpPr txBox="1">
            <a:spLocks noGrp="1"/>
          </p:cNvSpPr>
          <p:nvPr>
            <p:ph idx="1"/>
          </p:nvPr>
        </p:nvSpPr>
        <p:spPr>
          <a:xfrm>
            <a:off x="228600" y="1098550"/>
            <a:ext cx="11506200" cy="5090496"/>
          </a:xfrm>
          <a:prstGeom prst="rect">
            <a:avLst/>
          </a:prstGeom>
        </p:spPr>
        <p:txBody>
          <a:bodyPr vert="horz" wrap="square" lIns="0" tIns="164465" rIns="0" bIns="0" rtlCol="0">
            <a:spAutoFit/>
          </a:bodyPr>
          <a:lstStyle/>
          <a:p>
            <a:pPr marL="12700">
              <a:lnSpc>
                <a:spcPct val="100000"/>
              </a:lnSpc>
              <a:spcBef>
                <a:spcPts val="1295"/>
              </a:spcBef>
            </a:pPr>
            <a:r>
              <a:rPr b="1" dirty="0">
                <a:latin typeface="Arial"/>
                <a:cs typeface="Arial"/>
              </a:rPr>
              <a:t>A</a:t>
            </a:r>
            <a:r>
              <a:rPr b="1" spc="-110" dirty="0">
                <a:latin typeface="Arial"/>
                <a:cs typeface="Arial"/>
              </a:rPr>
              <a:t> </a:t>
            </a:r>
            <a:r>
              <a:rPr b="1" dirty="0">
                <a:latin typeface="Arial"/>
                <a:cs typeface="Arial"/>
              </a:rPr>
              <a:t>hypermetabolic</a:t>
            </a:r>
            <a:r>
              <a:rPr b="1" spc="-15" dirty="0">
                <a:latin typeface="Arial"/>
                <a:cs typeface="Arial"/>
              </a:rPr>
              <a:t> </a:t>
            </a:r>
            <a:r>
              <a:rPr b="1" dirty="0">
                <a:latin typeface="Arial"/>
                <a:cs typeface="Arial"/>
              </a:rPr>
              <a:t>response</a:t>
            </a:r>
            <a:r>
              <a:rPr b="1" spc="-45" dirty="0">
                <a:latin typeface="Arial"/>
                <a:cs typeface="Arial"/>
              </a:rPr>
              <a:t> </a:t>
            </a:r>
            <a:r>
              <a:rPr dirty="0"/>
              <a:t>is</a:t>
            </a:r>
            <a:r>
              <a:rPr spc="-25" dirty="0"/>
              <a:t> </a:t>
            </a:r>
            <a:r>
              <a:rPr dirty="0"/>
              <a:t>common</a:t>
            </a:r>
            <a:r>
              <a:rPr spc="-60" dirty="0"/>
              <a:t> </a:t>
            </a:r>
            <a:r>
              <a:rPr dirty="0"/>
              <a:t>to</a:t>
            </a:r>
            <a:r>
              <a:rPr spc="-35" dirty="0"/>
              <a:t> </a:t>
            </a:r>
            <a:r>
              <a:rPr dirty="0"/>
              <a:t>all</a:t>
            </a:r>
            <a:r>
              <a:rPr spc="-25" dirty="0"/>
              <a:t> </a:t>
            </a:r>
            <a:r>
              <a:rPr dirty="0"/>
              <a:t>large</a:t>
            </a:r>
            <a:r>
              <a:rPr spc="-35" dirty="0"/>
              <a:t> </a:t>
            </a:r>
            <a:r>
              <a:rPr spc="-10" dirty="0"/>
              <a:t>burns</a:t>
            </a:r>
          </a:p>
          <a:p>
            <a:pPr marL="287020" indent="-274320">
              <a:lnSpc>
                <a:spcPct val="100000"/>
              </a:lnSpc>
              <a:spcBef>
                <a:spcPts val="1200"/>
              </a:spcBef>
              <a:buAutoNum type="arabicPeriod"/>
              <a:tabLst>
                <a:tab pos="287020" algn="l"/>
              </a:tabLst>
            </a:pPr>
            <a:r>
              <a:rPr dirty="0"/>
              <a:t>The</a:t>
            </a:r>
            <a:r>
              <a:rPr spc="-15" dirty="0"/>
              <a:t> </a:t>
            </a:r>
            <a:r>
              <a:rPr dirty="0"/>
              <a:t>metabolic</a:t>
            </a:r>
            <a:r>
              <a:rPr spc="-35" dirty="0"/>
              <a:t> </a:t>
            </a:r>
            <a:r>
              <a:rPr dirty="0"/>
              <a:t>rate</a:t>
            </a:r>
            <a:r>
              <a:rPr spc="-35" dirty="0"/>
              <a:t> </a:t>
            </a:r>
            <a:r>
              <a:rPr dirty="0"/>
              <a:t>is</a:t>
            </a:r>
            <a:r>
              <a:rPr spc="-10" dirty="0"/>
              <a:t> </a:t>
            </a:r>
            <a:r>
              <a:rPr dirty="0"/>
              <a:t>proportional</a:t>
            </a:r>
            <a:r>
              <a:rPr spc="-55" dirty="0"/>
              <a:t> </a:t>
            </a:r>
            <a:r>
              <a:rPr dirty="0"/>
              <a:t>to</a:t>
            </a:r>
            <a:r>
              <a:rPr spc="-30" dirty="0"/>
              <a:t> </a:t>
            </a:r>
            <a:r>
              <a:rPr dirty="0"/>
              <a:t>the</a:t>
            </a:r>
            <a:r>
              <a:rPr spc="-20" dirty="0"/>
              <a:t> </a:t>
            </a:r>
            <a:r>
              <a:rPr dirty="0"/>
              <a:t>size</a:t>
            </a:r>
            <a:r>
              <a:rPr spc="-40" dirty="0"/>
              <a:t> </a:t>
            </a:r>
            <a:r>
              <a:rPr dirty="0"/>
              <a:t>of</a:t>
            </a:r>
            <a:r>
              <a:rPr spc="-15" dirty="0"/>
              <a:t> </a:t>
            </a:r>
            <a:r>
              <a:rPr dirty="0"/>
              <a:t>the</a:t>
            </a:r>
            <a:r>
              <a:rPr spc="-35" dirty="0"/>
              <a:t> </a:t>
            </a:r>
            <a:r>
              <a:rPr dirty="0"/>
              <a:t>burn,</a:t>
            </a:r>
            <a:r>
              <a:rPr spc="-35" dirty="0"/>
              <a:t> </a:t>
            </a:r>
            <a:r>
              <a:rPr dirty="0"/>
              <a:t>up</a:t>
            </a:r>
            <a:r>
              <a:rPr spc="-25" dirty="0"/>
              <a:t> </a:t>
            </a:r>
            <a:r>
              <a:rPr dirty="0"/>
              <a:t>to</a:t>
            </a:r>
            <a:r>
              <a:rPr spc="-25" dirty="0"/>
              <a:t> </a:t>
            </a:r>
            <a:r>
              <a:rPr dirty="0"/>
              <a:t>60%</a:t>
            </a:r>
            <a:r>
              <a:rPr spc="-55" dirty="0"/>
              <a:t> </a:t>
            </a:r>
            <a:r>
              <a:rPr dirty="0"/>
              <a:t>TBSA,</a:t>
            </a:r>
            <a:r>
              <a:rPr spc="-10" dirty="0"/>
              <a:t> </a:t>
            </a:r>
            <a:r>
              <a:rPr dirty="0"/>
              <a:t>and</a:t>
            </a:r>
            <a:r>
              <a:rPr spc="-25" dirty="0"/>
              <a:t> </a:t>
            </a:r>
            <a:r>
              <a:rPr dirty="0"/>
              <a:t>remains</a:t>
            </a:r>
            <a:r>
              <a:rPr spc="-40" dirty="0"/>
              <a:t> </a:t>
            </a:r>
            <a:r>
              <a:rPr spc="-10" dirty="0"/>
              <a:t>constant</a:t>
            </a:r>
          </a:p>
          <a:p>
            <a:pPr marL="287020" indent="-274320">
              <a:lnSpc>
                <a:spcPct val="100000"/>
              </a:lnSpc>
              <a:spcBef>
                <a:spcPts val="1200"/>
              </a:spcBef>
              <a:buAutoNum type="arabicPeriod" startAt="2"/>
              <a:tabLst>
                <a:tab pos="287020" algn="l"/>
              </a:tabLst>
            </a:pPr>
            <a:r>
              <a:rPr dirty="0"/>
              <a:t>This</a:t>
            </a:r>
            <a:r>
              <a:rPr spc="-10" dirty="0"/>
              <a:t> </a:t>
            </a:r>
            <a:r>
              <a:rPr dirty="0"/>
              <a:t>response</a:t>
            </a:r>
            <a:r>
              <a:rPr spc="-65" dirty="0"/>
              <a:t> </a:t>
            </a:r>
            <a:r>
              <a:rPr dirty="0"/>
              <a:t>begins</a:t>
            </a:r>
            <a:r>
              <a:rPr spc="-30" dirty="0"/>
              <a:t> </a:t>
            </a:r>
            <a:r>
              <a:rPr dirty="0"/>
              <a:t>soon</a:t>
            </a:r>
            <a:r>
              <a:rPr spc="-35" dirty="0"/>
              <a:t> </a:t>
            </a:r>
            <a:r>
              <a:rPr dirty="0"/>
              <a:t>after</a:t>
            </a:r>
            <a:r>
              <a:rPr spc="-35" dirty="0"/>
              <a:t> </a:t>
            </a:r>
            <a:r>
              <a:rPr spc="-20" dirty="0"/>
              <a:t>injury,</a:t>
            </a:r>
            <a:r>
              <a:rPr spc="-40" dirty="0"/>
              <a:t> </a:t>
            </a:r>
            <a:r>
              <a:rPr dirty="0"/>
              <a:t>reaching</a:t>
            </a:r>
            <a:r>
              <a:rPr spc="-35" dirty="0"/>
              <a:t> </a:t>
            </a:r>
            <a:r>
              <a:rPr dirty="0"/>
              <a:t>a</a:t>
            </a:r>
            <a:r>
              <a:rPr spc="-30" dirty="0"/>
              <a:t> </a:t>
            </a:r>
            <a:r>
              <a:rPr dirty="0"/>
              <a:t>plateau</a:t>
            </a:r>
            <a:r>
              <a:rPr spc="-25" dirty="0"/>
              <a:t> </a:t>
            </a:r>
            <a:r>
              <a:rPr dirty="0"/>
              <a:t>by</a:t>
            </a:r>
            <a:r>
              <a:rPr spc="-25" dirty="0"/>
              <a:t> </a:t>
            </a:r>
            <a:r>
              <a:rPr dirty="0"/>
              <a:t>the</a:t>
            </a:r>
            <a:r>
              <a:rPr spc="-30" dirty="0"/>
              <a:t> </a:t>
            </a:r>
            <a:r>
              <a:rPr dirty="0"/>
              <a:t>end</a:t>
            </a:r>
            <a:r>
              <a:rPr spc="-25" dirty="0"/>
              <a:t> </a:t>
            </a:r>
            <a:r>
              <a:rPr dirty="0"/>
              <a:t>of</a:t>
            </a:r>
            <a:r>
              <a:rPr spc="-35" dirty="0"/>
              <a:t> </a:t>
            </a:r>
            <a:r>
              <a:rPr dirty="0"/>
              <a:t>the</a:t>
            </a:r>
            <a:r>
              <a:rPr spc="-30" dirty="0"/>
              <a:t> </a:t>
            </a:r>
            <a:r>
              <a:rPr dirty="0"/>
              <a:t>first</a:t>
            </a:r>
            <a:r>
              <a:rPr spc="-35" dirty="0"/>
              <a:t> </a:t>
            </a:r>
            <a:r>
              <a:rPr spc="-10" dirty="0"/>
              <a:t>week.</a:t>
            </a:r>
          </a:p>
          <a:p>
            <a:pPr marL="291465" indent="-278765">
              <a:lnSpc>
                <a:spcPct val="100000"/>
              </a:lnSpc>
              <a:spcBef>
                <a:spcPts val="1200"/>
              </a:spcBef>
              <a:buAutoNum type="arabicPeriod" startAt="2"/>
              <a:tabLst>
                <a:tab pos="291465" algn="l"/>
              </a:tabLst>
            </a:pPr>
            <a:r>
              <a:rPr dirty="0"/>
              <a:t>Most</a:t>
            </a:r>
            <a:r>
              <a:rPr spc="-40" dirty="0"/>
              <a:t> </a:t>
            </a:r>
            <a:r>
              <a:rPr dirty="0"/>
              <a:t>burns</a:t>
            </a:r>
            <a:r>
              <a:rPr spc="-50" dirty="0"/>
              <a:t> </a:t>
            </a:r>
            <a:r>
              <a:rPr dirty="0"/>
              <a:t>&gt;30%</a:t>
            </a:r>
            <a:r>
              <a:rPr spc="-85" dirty="0"/>
              <a:t> </a:t>
            </a:r>
            <a:r>
              <a:rPr spc="-10" dirty="0"/>
              <a:t>TBSA</a:t>
            </a:r>
            <a:r>
              <a:rPr spc="-120" dirty="0"/>
              <a:t> </a:t>
            </a:r>
            <a:r>
              <a:rPr dirty="0"/>
              <a:t>require</a:t>
            </a:r>
            <a:r>
              <a:rPr spc="-40" dirty="0"/>
              <a:t> </a:t>
            </a:r>
            <a:r>
              <a:rPr dirty="0"/>
              <a:t>intensive</a:t>
            </a:r>
            <a:r>
              <a:rPr spc="-35" dirty="0"/>
              <a:t> </a:t>
            </a:r>
            <a:r>
              <a:rPr dirty="0"/>
              <a:t>nutritional</a:t>
            </a:r>
            <a:r>
              <a:rPr spc="-35" dirty="0"/>
              <a:t> </a:t>
            </a:r>
            <a:r>
              <a:rPr dirty="0"/>
              <a:t>support</a:t>
            </a:r>
            <a:r>
              <a:rPr spc="-60" dirty="0"/>
              <a:t> </a:t>
            </a:r>
            <a:r>
              <a:rPr dirty="0"/>
              <a:t>until</a:t>
            </a:r>
            <a:r>
              <a:rPr spc="-20" dirty="0"/>
              <a:t> </a:t>
            </a:r>
            <a:r>
              <a:rPr dirty="0"/>
              <a:t>wound</a:t>
            </a:r>
            <a:r>
              <a:rPr spc="-40" dirty="0"/>
              <a:t> </a:t>
            </a:r>
            <a:r>
              <a:rPr dirty="0"/>
              <a:t>healing</a:t>
            </a:r>
            <a:r>
              <a:rPr spc="-15" dirty="0"/>
              <a:t> </a:t>
            </a:r>
            <a:r>
              <a:rPr dirty="0"/>
              <a:t>is</a:t>
            </a:r>
            <a:r>
              <a:rPr spc="-30" dirty="0"/>
              <a:t> </a:t>
            </a:r>
            <a:r>
              <a:rPr spc="-10" dirty="0"/>
              <a:t>complete.</a:t>
            </a:r>
          </a:p>
          <a:p>
            <a:pPr marL="12700" marR="762000" indent="278765">
              <a:lnSpc>
                <a:spcPct val="150000"/>
              </a:lnSpc>
              <a:spcBef>
                <a:spcPts val="5"/>
              </a:spcBef>
              <a:buAutoNum type="arabicPeriod" startAt="2"/>
              <a:tabLst>
                <a:tab pos="291465" algn="l"/>
              </a:tabLst>
            </a:pPr>
            <a:r>
              <a:rPr dirty="0"/>
              <a:t>*Curreri</a:t>
            </a:r>
            <a:r>
              <a:rPr spc="-55" dirty="0"/>
              <a:t> </a:t>
            </a:r>
            <a:r>
              <a:rPr dirty="0"/>
              <a:t>formula</a:t>
            </a:r>
            <a:r>
              <a:rPr spc="-35" dirty="0"/>
              <a:t> </a:t>
            </a:r>
            <a:r>
              <a:rPr dirty="0"/>
              <a:t>for</a:t>
            </a:r>
            <a:r>
              <a:rPr spc="-25" dirty="0"/>
              <a:t> </a:t>
            </a:r>
            <a:r>
              <a:rPr dirty="0"/>
              <a:t>caloric</a:t>
            </a:r>
            <a:r>
              <a:rPr spc="-35" dirty="0"/>
              <a:t> </a:t>
            </a:r>
            <a:r>
              <a:rPr dirty="0"/>
              <a:t>requirements:</a:t>
            </a:r>
            <a:r>
              <a:rPr spc="-45" dirty="0"/>
              <a:t> </a:t>
            </a:r>
            <a:r>
              <a:rPr dirty="0"/>
              <a:t>24</a:t>
            </a:r>
            <a:r>
              <a:rPr spc="-10" dirty="0"/>
              <a:t> </a:t>
            </a:r>
            <a:r>
              <a:rPr dirty="0"/>
              <a:t>hour</a:t>
            </a:r>
            <a:r>
              <a:rPr spc="-35" dirty="0"/>
              <a:t> </a:t>
            </a:r>
            <a:r>
              <a:rPr dirty="0"/>
              <a:t>caloric</a:t>
            </a:r>
            <a:r>
              <a:rPr spc="-35" dirty="0"/>
              <a:t> </a:t>
            </a:r>
            <a:r>
              <a:rPr dirty="0"/>
              <a:t>requirement</a:t>
            </a:r>
            <a:r>
              <a:rPr spc="-65" dirty="0"/>
              <a:t> </a:t>
            </a:r>
            <a:r>
              <a:rPr dirty="0"/>
              <a:t>=</a:t>
            </a:r>
            <a:r>
              <a:rPr spc="-25" dirty="0"/>
              <a:t> </a:t>
            </a:r>
            <a:r>
              <a:rPr dirty="0"/>
              <a:t>(25</a:t>
            </a:r>
            <a:r>
              <a:rPr spc="-25" dirty="0"/>
              <a:t> </a:t>
            </a:r>
            <a:r>
              <a:rPr dirty="0"/>
              <a:t>kcal</a:t>
            </a:r>
            <a:r>
              <a:rPr spc="-30" dirty="0"/>
              <a:t> </a:t>
            </a:r>
            <a:r>
              <a:rPr dirty="0"/>
              <a:t>×</a:t>
            </a:r>
            <a:r>
              <a:rPr spc="-20" dirty="0"/>
              <a:t> </a:t>
            </a:r>
            <a:r>
              <a:rPr dirty="0"/>
              <a:t>kg</a:t>
            </a:r>
            <a:r>
              <a:rPr spc="-25" dirty="0"/>
              <a:t> </a:t>
            </a:r>
            <a:r>
              <a:rPr spc="-20" dirty="0"/>
              <a:t>body </a:t>
            </a:r>
            <a:r>
              <a:rPr dirty="0"/>
              <a:t>weight)</a:t>
            </a:r>
            <a:r>
              <a:rPr spc="-35" dirty="0"/>
              <a:t> </a:t>
            </a:r>
            <a:r>
              <a:rPr dirty="0"/>
              <a:t>+</a:t>
            </a:r>
            <a:r>
              <a:rPr spc="-20" dirty="0"/>
              <a:t> </a:t>
            </a:r>
            <a:r>
              <a:rPr dirty="0"/>
              <a:t>(40</a:t>
            </a:r>
            <a:r>
              <a:rPr spc="-40" dirty="0"/>
              <a:t> </a:t>
            </a:r>
            <a:r>
              <a:rPr dirty="0"/>
              <a:t>kcal</a:t>
            </a:r>
            <a:r>
              <a:rPr spc="-20" dirty="0"/>
              <a:t> </a:t>
            </a:r>
            <a:r>
              <a:rPr dirty="0"/>
              <a:t>×</a:t>
            </a:r>
            <a:r>
              <a:rPr spc="-20" dirty="0"/>
              <a:t> </a:t>
            </a:r>
            <a:r>
              <a:rPr spc="-10" dirty="0"/>
              <a:t>%TBSA).</a:t>
            </a:r>
          </a:p>
          <a:p>
            <a:pPr marL="291465" indent="-278765">
              <a:lnSpc>
                <a:spcPct val="100000"/>
              </a:lnSpc>
              <a:spcBef>
                <a:spcPts val="1200"/>
              </a:spcBef>
              <a:buAutoNum type="arabicPeriod" startAt="2"/>
              <a:tabLst>
                <a:tab pos="291465" algn="l"/>
              </a:tabLst>
            </a:pPr>
            <a:r>
              <a:rPr dirty="0"/>
              <a:t>Protein</a:t>
            </a:r>
            <a:r>
              <a:rPr spc="-35" dirty="0"/>
              <a:t> </a:t>
            </a:r>
            <a:r>
              <a:rPr dirty="0"/>
              <a:t>requirements:</a:t>
            </a:r>
            <a:r>
              <a:rPr spc="-50" dirty="0"/>
              <a:t> </a:t>
            </a:r>
            <a:r>
              <a:rPr dirty="0"/>
              <a:t>2.5</a:t>
            </a:r>
            <a:r>
              <a:rPr spc="-30" dirty="0"/>
              <a:t> </a:t>
            </a:r>
            <a:r>
              <a:rPr dirty="0"/>
              <a:t>to</a:t>
            </a:r>
            <a:r>
              <a:rPr spc="-30" dirty="0"/>
              <a:t> </a:t>
            </a:r>
            <a:r>
              <a:rPr dirty="0"/>
              <a:t>3</a:t>
            </a:r>
            <a:r>
              <a:rPr spc="-15" dirty="0"/>
              <a:t> </a:t>
            </a:r>
            <a:r>
              <a:rPr dirty="0"/>
              <a:t>g/kg/day</a:t>
            </a:r>
            <a:r>
              <a:rPr spc="-45" dirty="0"/>
              <a:t> </a:t>
            </a:r>
            <a:r>
              <a:rPr dirty="0"/>
              <a:t>are</a:t>
            </a:r>
            <a:r>
              <a:rPr spc="-40" dirty="0"/>
              <a:t> </a:t>
            </a:r>
            <a:r>
              <a:rPr dirty="0"/>
              <a:t>recommended.</a:t>
            </a:r>
            <a:r>
              <a:rPr spc="-55" dirty="0"/>
              <a:t> </a:t>
            </a:r>
            <a:r>
              <a:rPr dirty="0"/>
              <a:t>In</a:t>
            </a:r>
            <a:r>
              <a:rPr spc="-30" dirty="0"/>
              <a:t> </a:t>
            </a:r>
            <a:r>
              <a:rPr dirty="0"/>
              <a:t>children,</a:t>
            </a:r>
            <a:r>
              <a:rPr spc="-45" dirty="0"/>
              <a:t> </a:t>
            </a:r>
            <a:r>
              <a:rPr dirty="0"/>
              <a:t>requirements</a:t>
            </a:r>
            <a:r>
              <a:rPr spc="-60" dirty="0"/>
              <a:t> </a:t>
            </a:r>
            <a:r>
              <a:rPr dirty="0"/>
              <a:t>are</a:t>
            </a:r>
            <a:r>
              <a:rPr spc="-20" dirty="0"/>
              <a:t> </a:t>
            </a:r>
            <a:r>
              <a:rPr dirty="0"/>
              <a:t>3</a:t>
            </a:r>
            <a:r>
              <a:rPr spc="-15" dirty="0"/>
              <a:t> </a:t>
            </a:r>
            <a:r>
              <a:rPr dirty="0"/>
              <a:t>to</a:t>
            </a:r>
            <a:r>
              <a:rPr spc="-30" dirty="0"/>
              <a:t> </a:t>
            </a:r>
            <a:r>
              <a:rPr spc="-50" dirty="0"/>
              <a:t>4</a:t>
            </a:r>
          </a:p>
          <a:p>
            <a:pPr marL="12700">
              <a:lnSpc>
                <a:spcPct val="100000"/>
              </a:lnSpc>
              <a:spcBef>
                <a:spcPts val="1200"/>
              </a:spcBef>
            </a:pPr>
            <a:r>
              <a:rPr spc="-10" dirty="0"/>
              <a:t>g/kg/day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403196" y="5122354"/>
            <a:ext cx="1798955" cy="1745614"/>
            <a:chOff x="10403196" y="5122354"/>
            <a:chExt cx="1798955" cy="1745614"/>
          </a:xfrm>
        </p:grpSpPr>
        <p:sp>
          <p:nvSpPr>
            <p:cNvPr id="3" name="object 3"/>
            <p:cNvSpPr/>
            <p:nvPr/>
          </p:nvSpPr>
          <p:spPr>
            <a:xfrm>
              <a:off x="10412721" y="5131879"/>
              <a:ext cx="1779905" cy="1726564"/>
            </a:xfrm>
            <a:custGeom>
              <a:avLst/>
              <a:gdLst/>
              <a:ahLst/>
              <a:cxnLst/>
              <a:rect l="l" t="t" r="r" b="b"/>
              <a:pathLst>
                <a:path w="1779904" h="1726565">
                  <a:moveTo>
                    <a:pt x="1779278" y="0"/>
                  </a:moveTo>
                  <a:lnTo>
                    <a:pt x="0" y="1726120"/>
                  </a:lnTo>
                </a:path>
              </a:pathLst>
            </a:custGeom>
            <a:ln w="19050">
              <a:solidFill>
                <a:srgbClr val="383838"/>
              </a:solidFill>
            </a:ln>
          </p:spPr>
          <p:txBody>
            <a:bodyPr wrap="square" lIns="0" tIns="0" rIns="0" bIns="0" rtlCol="0"/>
            <a:lstStyle/>
            <a:p>
              <a:endParaRPr/>
            </a:p>
          </p:txBody>
        </p:sp>
        <p:sp>
          <p:nvSpPr>
            <p:cNvPr id="4" name="object 4"/>
            <p:cNvSpPr/>
            <p:nvPr/>
          </p:nvSpPr>
          <p:spPr>
            <a:xfrm>
              <a:off x="10550208" y="5265793"/>
              <a:ext cx="1642110" cy="1592580"/>
            </a:xfrm>
            <a:custGeom>
              <a:avLst/>
              <a:gdLst/>
              <a:ahLst/>
              <a:cxnLst/>
              <a:rect l="l" t="t" r="r" b="b"/>
              <a:pathLst>
                <a:path w="1642109" h="1592579">
                  <a:moveTo>
                    <a:pt x="1641790" y="0"/>
                  </a:moveTo>
                  <a:lnTo>
                    <a:pt x="0" y="1592206"/>
                  </a:lnTo>
                  <a:lnTo>
                    <a:pt x="1641790" y="1592206"/>
                  </a:lnTo>
                  <a:lnTo>
                    <a:pt x="1641790" y="0"/>
                  </a:lnTo>
                  <a:close/>
                </a:path>
              </a:pathLst>
            </a:custGeom>
            <a:solidFill>
              <a:srgbClr val="929292"/>
            </a:solidFill>
          </p:spPr>
          <p:txBody>
            <a:bodyPr wrap="square" lIns="0" tIns="0" rIns="0" bIns="0" rtlCol="0"/>
            <a:lstStyle/>
            <a:p>
              <a:endParaRPr/>
            </a:p>
          </p:txBody>
        </p:sp>
      </p:grpSp>
      <p:grpSp>
        <p:nvGrpSpPr>
          <p:cNvPr id="5" name="object 5"/>
          <p:cNvGrpSpPr/>
          <p:nvPr/>
        </p:nvGrpSpPr>
        <p:grpSpPr>
          <a:xfrm>
            <a:off x="-9525" y="-9525"/>
            <a:ext cx="2767965" cy="2206625"/>
            <a:chOff x="-9525" y="-9525"/>
            <a:chExt cx="2767965" cy="2206625"/>
          </a:xfrm>
        </p:grpSpPr>
        <p:sp>
          <p:nvSpPr>
            <p:cNvPr id="6" name="object 6"/>
            <p:cNvSpPr/>
            <p:nvPr/>
          </p:nvSpPr>
          <p:spPr>
            <a:xfrm>
              <a:off x="0" y="0"/>
              <a:ext cx="2266315" cy="2197100"/>
            </a:xfrm>
            <a:custGeom>
              <a:avLst/>
              <a:gdLst/>
              <a:ahLst/>
              <a:cxnLst/>
              <a:rect l="l" t="t" r="r" b="b"/>
              <a:pathLst>
                <a:path w="2266315" h="2197100">
                  <a:moveTo>
                    <a:pt x="2265836" y="0"/>
                  </a:moveTo>
                  <a:lnTo>
                    <a:pt x="0" y="0"/>
                  </a:lnTo>
                  <a:lnTo>
                    <a:pt x="0" y="2196645"/>
                  </a:lnTo>
                  <a:lnTo>
                    <a:pt x="2265836" y="0"/>
                  </a:lnTo>
                  <a:close/>
                </a:path>
              </a:pathLst>
            </a:custGeom>
            <a:solidFill>
              <a:srgbClr val="929292"/>
            </a:solidFill>
          </p:spPr>
          <p:txBody>
            <a:bodyPr wrap="square" lIns="0" tIns="0" rIns="0" bIns="0" rtlCol="0"/>
            <a:lstStyle/>
            <a:p>
              <a:endParaRPr/>
            </a:p>
          </p:txBody>
        </p:sp>
        <p:sp>
          <p:nvSpPr>
            <p:cNvPr id="7" name="object 7"/>
            <p:cNvSpPr/>
            <p:nvPr/>
          </p:nvSpPr>
          <p:spPr>
            <a:xfrm>
              <a:off x="0" y="0"/>
              <a:ext cx="2748915" cy="1325245"/>
            </a:xfrm>
            <a:custGeom>
              <a:avLst/>
              <a:gdLst/>
              <a:ahLst/>
              <a:cxnLst/>
              <a:rect l="l" t="t" r="r" b="b"/>
              <a:pathLst>
                <a:path w="2748915" h="1325245">
                  <a:moveTo>
                    <a:pt x="0" y="72427"/>
                  </a:moveTo>
                  <a:lnTo>
                    <a:pt x="1335786" y="1325117"/>
                  </a:lnTo>
                  <a:lnTo>
                    <a:pt x="2748803" y="0"/>
                  </a:lnTo>
                </a:path>
              </a:pathLst>
            </a:custGeom>
            <a:ln w="19050">
              <a:solidFill>
                <a:srgbClr val="383838"/>
              </a:solidFill>
            </a:ln>
          </p:spPr>
          <p:txBody>
            <a:bodyPr wrap="square" lIns="0" tIns="0" rIns="0" bIns="0" rtlCol="0"/>
            <a:lstStyle/>
            <a:p>
              <a:endParaRPr/>
            </a:p>
          </p:txBody>
        </p:sp>
      </p:grpSp>
      <p:sp>
        <p:nvSpPr>
          <p:cNvPr id="10" name="Rectangle 1">
            <a:extLst>
              <a:ext uri="{FF2B5EF4-FFF2-40B4-BE49-F238E27FC236}">
                <a16:creationId xmlns:a16="http://schemas.microsoft.com/office/drawing/2014/main" id="{98AA6786-AFD3-C259-E8E2-2440E35EC0DF}"/>
              </a:ext>
            </a:extLst>
          </p:cNvPr>
          <p:cNvSpPr>
            <a:spLocks noChangeArrowheads="1"/>
          </p:cNvSpPr>
          <p:nvPr/>
        </p:nvSpPr>
        <p:spPr bwMode="auto">
          <a:xfrm>
            <a:off x="1181100" y="-129295"/>
            <a:ext cx="9829800" cy="683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Antibiotics:</a:t>
            </a:r>
            <a:br>
              <a:rPr kumimoji="0" lang="en-US" altLang="en-US" sz="2000" b="0" i="0" u="none" strike="noStrike" cap="none" normalizeH="0" baseline="0" dirty="0">
                <a:ln>
                  <a:noFill/>
                </a:ln>
                <a:solidFill>
                  <a:schemeClr val="tx1"/>
                </a:solidFill>
                <a:effectLst/>
                <a:latin typeface="Arial" panose="020B0604020202020204" pitchFamily="34" charset="0"/>
              </a:rPr>
            </a:br>
            <a:r>
              <a:rPr kumimoji="0" lang="en-US" altLang="en-US" sz="2000" b="0" i="0" u="none" strike="noStrike" cap="none" normalizeH="0" baseline="0" dirty="0">
                <a:ln>
                  <a:noFill/>
                </a:ln>
                <a:solidFill>
                  <a:schemeClr val="tx1"/>
                </a:solidFill>
                <a:effectLst/>
                <a:latin typeface="Arial" panose="020B0604020202020204" pitchFamily="34" charset="0"/>
              </a:rPr>
              <a:t>Used for treatment, not prevention, in burn cases. Prophylactic antibiotics are not recommended because they do not reduce the risk of sepsis and may increase fungal infections and bacterial resistance.</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2000" b="1" dirty="0">
                <a:latin typeface="Arial" panose="020B0604020202020204" pitchFamily="34" charset="0"/>
              </a:rPr>
              <a:t>Pain management </a:t>
            </a:r>
            <a:r>
              <a:rPr kumimoji="0" lang="en-US" altLang="en-US" sz="2000" b="1" i="0" u="none" strike="noStrike" cap="none" normalizeH="0" baseline="0" dirty="0">
                <a:ln>
                  <a:noFill/>
                </a:ln>
                <a:solidFill>
                  <a:schemeClr val="tx1"/>
                </a:solidFill>
                <a:effectLst/>
                <a:latin typeface="Arial" panose="020B0604020202020204" pitchFamily="34" charset="0"/>
              </a:rPr>
              <a:t>:</a:t>
            </a:r>
            <a:br>
              <a:rPr kumimoji="0" lang="en-US" altLang="en-US" sz="2000" b="0" i="0" u="none" strike="noStrike" cap="none" normalizeH="0" baseline="0" dirty="0">
                <a:ln>
                  <a:noFill/>
                </a:ln>
                <a:solidFill>
                  <a:schemeClr val="tx1"/>
                </a:solidFill>
                <a:effectLst/>
                <a:latin typeface="Arial" panose="020B0604020202020204" pitchFamily="34" charset="0"/>
              </a:rPr>
            </a:br>
            <a:r>
              <a:rPr kumimoji="0" lang="en-US" altLang="en-US" sz="2000" b="0" i="0" u="none" strike="noStrike" cap="none" normalizeH="0" baseline="0" dirty="0">
                <a:ln>
                  <a:noFill/>
                </a:ln>
                <a:solidFill>
                  <a:schemeClr val="tx1"/>
                </a:solidFill>
                <a:effectLst/>
                <a:latin typeface="Arial" panose="020B0604020202020204" pitchFamily="34" charset="0"/>
              </a:rPr>
              <a:t>Pain and anxiety relief is essential, even in full-thickness burns. Medications should be given:</a:t>
            </a: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000" b="0" i="0" u="none" strike="noStrike" cap="none" normalizeH="0" baseline="0" dirty="0">
                <a:ln>
                  <a:noFill/>
                </a:ln>
                <a:solidFill>
                  <a:schemeClr val="tx1"/>
                </a:solidFill>
                <a:effectLst/>
                <a:latin typeface="Arial" panose="020B0604020202020204" pitchFamily="34" charset="0"/>
              </a:rPr>
              <a:t>Intravenously in patients with poor tissue perfusion.</a:t>
            </a:r>
          </a:p>
          <a:p>
            <a:pPr marL="457200" marR="0" lvl="1"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000" b="0" i="0" u="none" strike="noStrike" cap="none" normalizeH="0" baseline="0" dirty="0">
                <a:ln>
                  <a:noFill/>
                </a:ln>
                <a:solidFill>
                  <a:schemeClr val="tx1"/>
                </a:solidFill>
                <a:effectLst/>
                <a:latin typeface="Arial" panose="020B0604020202020204" pitchFamily="34" charset="0"/>
              </a:rPr>
              <a:t>In small, incremental doses until the desired effect is achieved.</a:t>
            </a:r>
          </a:p>
          <a:p>
            <a:pPr marL="457200" marR="0" lvl="1"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000" b="0" i="0" u="none" strike="noStrike" cap="none" normalizeH="0" baseline="0" dirty="0">
                <a:ln>
                  <a:noFill/>
                </a:ln>
                <a:solidFill>
                  <a:schemeClr val="tx1"/>
                </a:solidFill>
                <a:effectLst/>
                <a:latin typeface="Arial" panose="020B0604020202020204" pitchFamily="34" charset="0"/>
              </a:rPr>
              <a:t>Only after ruling out other causes of pain such as head injury, hypoxia, or shock.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Burn Wound Excision and Coverage:</a:t>
            </a:r>
            <a:br>
              <a:rPr kumimoji="0" lang="en-US" altLang="en-US" sz="2000" b="0" i="0" u="none" strike="noStrike" cap="none" normalizeH="0" baseline="0" dirty="0">
                <a:ln>
                  <a:noFill/>
                </a:ln>
                <a:solidFill>
                  <a:schemeClr val="tx1"/>
                </a:solidFill>
                <a:effectLst/>
                <a:latin typeface="Arial" panose="020B0604020202020204" pitchFamily="34" charset="0"/>
              </a:rPr>
            </a:br>
            <a:r>
              <a:rPr kumimoji="0" lang="en-US" altLang="en-US" sz="2000" b="0" i="0" u="none" strike="noStrike" cap="none" normalizeH="0" baseline="0" dirty="0">
                <a:ln>
                  <a:noFill/>
                </a:ln>
                <a:solidFill>
                  <a:schemeClr val="tx1"/>
                </a:solidFill>
                <a:effectLst/>
                <a:latin typeface="Arial" panose="020B0604020202020204" pitchFamily="34" charset="0"/>
              </a:rPr>
              <a:t>Early excision within 72 hours yields the best results. Autografting is the gold standard for wound coverage. Various biological and synthetic skin substitutes are used for extensive burns.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Benefits of Early Excision and Grafting:</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Shorter hospital stay.</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Lower risk of wound infection.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Early mobilization and reduced joint contractures.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Reduced catabolic state, minimizing protein loss and malnutrition.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Improved cosmetic outcomes.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94A96B-862B-3538-7944-602C16CDE193}"/>
              </a:ext>
            </a:extLst>
          </p:cNvPr>
          <p:cNvSpPr txBox="1"/>
          <p:nvPr/>
        </p:nvSpPr>
        <p:spPr>
          <a:xfrm>
            <a:off x="1524000" y="1066800"/>
            <a:ext cx="8314403" cy="4031873"/>
          </a:xfrm>
          <a:prstGeom prst="rect">
            <a:avLst/>
          </a:prstGeom>
          <a:noFill/>
        </p:spPr>
        <p:txBody>
          <a:bodyPr wrap="square">
            <a:spAutoFit/>
          </a:bodyPr>
          <a:lstStyle/>
          <a:p>
            <a:r>
              <a:rPr lang="en-US" sz="3200" dirty="0"/>
              <a:t>Anxiety management: benzodiazepines</a:t>
            </a:r>
          </a:p>
          <a:p>
            <a:endParaRPr lang="en-US" sz="3200" dirty="0"/>
          </a:p>
          <a:p>
            <a:r>
              <a:rPr lang="en-US" sz="3200" dirty="0"/>
              <a:t>Prophylaxis</a:t>
            </a:r>
          </a:p>
          <a:p>
            <a:endParaRPr lang="en-US" sz="3200" dirty="0"/>
          </a:p>
          <a:p>
            <a:r>
              <a:rPr lang="en-US" sz="3200" dirty="0"/>
              <a:t>* Proton pump inhibitors or H2 antagonists: curling ulcer</a:t>
            </a:r>
          </a:p>
          <a:p>
            <a:endParaRPr lang="en-US" sz="3200" dirty="0"/>
          </a:p>
          <a:p>
            <a:r>
              <a:rPr lang="en-US" sz="3200" dirty="0"/>
              <a:t>* Vaccination: tetanus prophylaxis</a:t>
            </a:r>
          </a:p>
        </p:txBody>
      </p:sp>
    </p:spTree>
    <p:extLst>
      <p:ext uri="{BB962C8B-B14F-4D97-AF65-F5344CB8AC3E}">
        <p14:creationId xmlns:p14="http://schemas.microsoft.com/office/powerpoint/2010/main" val="1019179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and white list of information&#10;&#10;AI-generated content may be incorrect.">
            <a:extLst>
              <a:ext uri="{FF2B5EF4-FFF2-40B4-BE49-F238E27FC236}">
                <a16:creationId xmlns:a16="http://schemas.microsoft.com/office/drawing/2014/main" id="{F10BE062-AE73-34A0-7C0F-91836357A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57" y="152400"/>
            <a:ext cx="11542779" cy="6705600"/>
          </a:xfrm>
          <a:prstGeom prst="rect">
            <a:avLst/>
          </a:prstGeom>
        </p:spPr>
      </p:pic>
      <p:sp>
        <p:nvSpPr>
          <p:cNvPr id="16" name="Rectangle 15">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0468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20" y="0"/>
            <a:ext cx="8761730" cy="5931535"/>
            <a:chOff x="1798320" y="0"/>
            <a:chExt cx="8761730" cy="5931535"/>
          </a:xfrm>
        </p:grpSpPr>
        <p:sp>
          <p:nvSpPr>
            <p:cNvPr id="3" name="object 3"/>
            <p:cNvSpPr/>
            <p:nvPr/>
          </p:nvSpPr>
          <p:spPr>
            <a:xfrm>
              <a:off x="1798320" y="926591"/>
              <a:ext cx="8761730" cy="5005070"/>
            </a:xfrm>
            <a:custGeom>
              <a:avLst/>
              <a:gdLst/>
              <a:ahLst/>
              <a:cxnLst/>
              <a:rect l="l" t="t" r="r" b="b"/>
              <a:pathLst>
                <a:path w="8761730" h="5005070">
                  <a:moveTo>
                    <a:pt x="8761476" y="0"/>
                  </a:moveTo>
                  <a:lnTo>
                    <a:pt x="0" y="0"/>
                  </a:lnTo>
                  <a:lnTo>
                    <a:pt x="0" y="5004816"/>
                  </a:lnTo>
                  <a:lnTo>
                    <a:pt x="8761476" y="5004816"/>
                  </a:lnTo>
                  <a:lnTo>
                    <a:pt x="8761476" y="0"/>
                  </a:lnTo>
                  <a:close/>
                </a:path>
              </a:pathLst>
            </a:custGeom>
            <a:solidFill>
              <a:srgbClr val="DBDBDB"/>
            </a:solidFill>
          </p:spPr>
          <p:txBody>
            <a:bodyPr wrap="square" lIns="0" tIns="0" rIns="0" bIns="0" rtlCol="0"/>
            <a:lstStyle/>
            <a:p>
              <a:endParaRPr/>
            </a:p>
          </p:txBody>
        </p:sp>
        <p:sp>
          <p:nvSpPr>
            <p:cNvPr id="4" name="object 4"/>
            <p:cNvSpPr/>
            <p:nvPr/>
          </p:nvSpPr>
          <p:spPr>
            <a:xfrm>
              <a:off x="4212620" y="0"/>
              <a:ext cx="3766820" cy="1697989"/>
            </a:xfrm>
            <a:custGeom>
              <a:avLst/>
              <a:gdLst/>
              <a:ahLst/>
              <a:cxnLst/>
              <a:rect l="l" t="t" r="r" b="b"/>
              <a:pathLst>
                <a:path w="3766820" h="1697989">
                  <a:moveTo>
                    <a:pt x="3766758" y="0"/>
                  </a:moveTo>
                  <a:lnTo>
                    <a:pt x="0" y="0"/>
                  </a:lnTo>
                  <a:lnTo>
                    <a:pt x="1883379" y="1697736"/>
                  </a:lnTo>
                  <a:lnTo>
                    <a:pt x="3766758" y="0"/>
                  </a:lnTo>
                  <a:close/>
                </a:path>
              </a:pathLst>
            </a:custGeom>
            <a:solidFill>
              <a:srgbClr val="383838"/>
            </a:solidFill>
          </p:spPr>
          <p:txBody>
            <a:bodyPr wrap="square" lIns="0" tIns="0" rIns="0" bIns="0" rtlCol="0"/>
            <a:lstStyle/>
            <a:p>
              <a:endParaRPr/>
            </a:p>
          </p:txBody>
        </p:sp>
      </p:grpSp>
      <p:sp>
        <p:nvSpPr>
          <p:cNvPr id="5" name="object 5"/>
          <p:cNvSpPr txBox="1"/>
          <p:nvPr/>
        </p:nvSpPr>
        <p:spPr>
          <a:xfrm>
            <a:off x="2507995" y="2823717"/>
            <a:ext cx="7486650" cy="3028393"/>
          </a:xfrm>
          <a:prstGeom prst="rect">
            <a:avLst/>
          </a:prstGeom>
        </p:spPr>
        <p:txBody>
          <a:bodyPr vert="horz" wrap="square" lIns="0" tIns="12065" rIns="0" bIns="0" rtlCol="0">
            <a:spAutoFit/>
          </a:bodyPr>
          <a:lstStyle/>
          <a:p>
            <a:pPr marL="469265" indent="-456565">
              <a:lnSpc>
                <a:spcPct val="100000"/>
              </a:lnSpc>
              <a:spcBef>
                <a:spcPts val="95"/>
              </a:spcBef>
              <a:buSzPct val="53571"/>
              <a:buFont typeface="Tahoma"/>
              <a:buAutoNum type="arabicParenR"/>
              <a:tabLst>
                <a:tab pos="469265" algn="l"/>
              </a:tabLst>
            </a:pPr>
            <a:r>
              <a:rPr sz="2800" dirty="0">
                <a:solidFill>
                  <a:srgbClr val="383838"/>
                </a:solidFill>
                <a:latin typeface="Tahoma"/>
                <a:cs typeface="Tahoma"/>
              </a:rPr>
              <a:t>Silvadene</a:t>
            </a:r>
            <a:r>
              <a:rPr sz="2800" spc="-215" dirty="0">
                <a:solidFill>
                  <a:srgbClr val="383838"/>
                </a:solidFill>
                <a:latin typeface="Tahoma"/>
                <a:cs typeface="Tahoma"/>
              </a:rPr>
              <a:t> </a:t>
            </a:r>
            <a:r>
              <a:rPr sz="2800" spc="-430" dirty="0">
                <a:solidFill>
                  <a:srgbClr val="383838"/>
                </a:solidFill>
                <a:latin typeface="Tahoma"/>
                <a:cs typeface="Tahoma"/>
              </a:rPr>
              <a:t>(</a:t>
            </a:r>
            <a:r>
              <a:rPr sz="2800" spc="-245" dirty="0">
                <a:solidFill>
                  <a:srgbClr val="383838"/>
                </a:solidFill>
                <a:latin typeface="Tahoma"/>
                <a:cs typeface="Tahoma"/>
              </a:rPr>
              <a:t> </a:t>
            </a:r>
            <a:r>
              <a:rPr sz="2800" spc="-540" dirty="0">
                <a:solidFill>
                  <a:srgbClr val="383838"/>
                </a:solidFill>
                <a:latin typeface="Tahoma"/>
                <a:cs typeface="Tahoma"/>
              </a:rPr>
              <a:t>1%</a:t>
            </a:r>
            <a:r>
              <a:rPr sz="2800" spc="-235" dirty="0">
                <a:solidFill>
                  <a:srgbClr val="383838"/>
                </a:solidFill>
                <a:latin typeface="Tahoma"/>
                <a:cs typeface="Tahoma"/>
              </a:rPr>
              <a:t> </a:t>
            </a:r>
            <a:r>
              <a:rPr sz="2800" spc="-35" dirty="0">
                <a:solidFill>
                  <a:srgbClr val="383838"/>
                </a:solidFill>
                <a:latin typeface="Tahoma"/>
                <a:cs typeface="Tahoma"/>
              </a:rPr>
              <a:t>silver</a:t>
            </a:r>
            <a:r>
              <a:rPr sz="2800" spc="-229" dirty="0">
                <a:solidFill>
                  <a:srgbClr val="383838"/>
                </a:solidFill>
                <a:latin typeface="Tahoma"/>
                <a:cs typeface="Tahoma"/>
              </a:rPr>
              <a:t> </a:t>
            </a:r>
            <a:r>
              <a:rPr sz="2800" dirty="0">
                <a:solidFill>
                  <a:srgbClr val="383838"/>
                </a:solidFill>
                <a:latin typeface="Tahoma"/>
                <a:cs typeface="Tahoma"/>
              </a:rPr>
              <a:t>sulfadiazine</a:t>
            </a:r>
            <a:r>
              <a:rPr sz="2800" spc="-220" dirty="0">
                <a:solidFill>
                  <a:srgbClr val="383838"/>
                </a:solidFill>
                <a:latin typeface="Tahoma"/>
                <a:cs typeface="Tahoma"/>
              </a:rPr>
              <a:t> </a:t>
            </a:r>
            <a:r>
              <a:rPr sz="2800" spc="-480" dirty="0">
                <a:solidFill>
                  <a:srgbClr val="383838"/>
                </a:solidFill>
                <a:latin typeface="Tahoma"/>
                <a:cs typeface="Tahoma"/>
              </a:rPr>
              <a:t>)</a:t>
            </a:r>
            <a:r>
              <a:rPr lang="ar-JO" sz="2800" spc="-480" dirty="0">
                <a:solidFill>
                  <a:srgbClr val="383838"/>
                </a:solidFill>
                <a:latin typeface="Tahoma"/>
                <a:cs typeface="Tahoma"/>
              </a:rPr>
              <a:t> </a:t>
            </a:r>
            <a:r>
              <a:rPr lang="en-US" sz="2800" dirty="0"/>
              <a:t>First choice - </a:t>
            </a:r>
            <a:r>
              <a:rPr lang="en-US" sz="2800" dirty="0" err="1"/>
              <a:t>Availabl</a:t>
            </a:r>
            <a:r>
              <a:rPr lang="en-US" sz="2800" dirty="0"/>
              <a:t> e in </a:t>
            </a:r>
            <a:r>
              <a:rPr lang="en-US" sz="2800" dirty="0" err="1"/>
              <a:t>jordan</a:t>
            </a:r>
            <a:endParaRPr sz="2800" dirty="0">
              <a:latin typeface="Tahoma"/>
              <a:cs typeface="Tahoma"/>
            </a:endParaRPr>
          </a:p>
          <a:p>
            <a:pPr marL="469900" marR="5080" indent="-457200">
              <a:lnSpc>
                <a:spcPct val="100000"/>
              </a:lnSpc>
              <a:buClr>
                <a:srgbClr val="000000"/>
              </a:buClr>
              <a:buSzPct val="53571"/>
              <a:buAutoNum type="arabicParenR"/>
              <a:tabLst>
                <a:tab pos="469900" algn="l"/>
              </a:tabLst>
            </a:pPr>
            <a:r>
              <a:rPr sz="2800" spc="-75" dirty="0">
                <a:solidFill>
                  <a:srgbClr val="383838"/>
                </a:solidFill>
                <a:latin typeface="Tahoma"/>
                <a:cs typeface="Tahoma"/>
              </a:rPr>
              <a:t>Sulfamylon</a:t>
            </a:r>
            <a:r>
              <a:rPr sz="2800" spc="-220" dirty="0">
                <a:solidFill>
                  <a:srgbClr val="383838"/>
                </a:solidFill>
                <a:latin typeface="Tahoma"/>
                <a:cs typeface="Tahoma"/>
              </a:rPr>
              <a:t> </a:t>
            </a:r>
            <a:r>
              <a:rPr sz="2800" spc="-380" dirty="0">
                <a:solidFill>
                  <a:srgbClr val="383838"/>
                </a:solidFill>
                <a:latin typeface="Tahoma"/>
                <a:cs typeface="Tahoma"/>
              </a:rPr>
              <a:t>:</a:t>
            </a:r>
            <a:r>
              <a:rPr sz="2800" spc="-210" dirty="0">
                <a:solidFill>
                  <a:srgbClr val="383838"/>
                </a:solidFill>
                <a:latin typeface="Tahoma"/>
                <a:cs typeface="Tahoma"/>
              </a:rPr>
              <a:t> </a:t>
            </a:r>
            <a:r>
              <a:rPr sz="2800" spc="-345" dirty="0">
                <a:solidFill>
                  <a:srgbClr val="383838"/>
                </a:solidFill>
                <a:latin typeface="Tahoma"/>
                <a:cs typeface="Tahoma"/>
              </a:rPr>
              <a:t>10%</a:t>
            </a:r>
            <a:r>
              <a:rPr sz="2800" spc="-215" dirty="0">
                <a:solidFill>
                  <a:srgbClr val="383838"/>
                </a:solidFill>
                <a:latin typeface="Tahoma"/>
                <a:cs typeface="Tahoma"/>
              </a:rPr>
              <a:t> </a:t>
            </a:r>
            <a:r>
              <a:rPr sz="2800" spc="-40" dirty="0">
                <a:solidFill>
                  <a:srgbClr val="383838"/>
                </a:solidFill>
                <a:latin typeface="Tahoma"/>
                <a:cs typeface="Tahoma"/>
              </a:rPr>
              <a:t>mafenide</a:t>
            </a:r>
            <a:r>
              <a:rPr sz="2800" spc="-190" dirty="0">
                <a:solidFill>
                  <a:srgbClr val="383838"/>
                </a:solidFill>
                <a:latin typeface="Tahoma"/>
                <a:cs typeface="Tahoma"/>
              </a:rPr>
              <a:t> </a:t>
            </a:r>
            <a:r>
              <a:rPr sz="2800" spc="-30" dirty="0">
                <a:solidFill>
                  <a:srgbClr val="383838"/>
                </a:solidFill>
                <a:latin typeface="Tahoma"/>
                <a:cs typeface="Tahoma"/>
              </a:rPr>
              <a:t>acetate</a:t>
            </a:r>
            <a:r>
              <a:rPr sz="2800" spc="-175" dirty="0">
                <a:solidFill>
                  <a:srgbClr val="383838"/>
                </a:solidFill>
                <a:latin typeface="Tahoma"/>
                <a:cs typeface="Tahoma"/>
              </a:rPr>
              <a:t> (a</a:t>
            </a:r>
            <a:r>
              <a:rPr sz="2800" spc="-220" dirty="0">
                <a:solidFill>
                  <a:srgbClr val="383838"/>
                </a:solidFill>
                <a:latin typeface="Tahoma"/>
                <a:cs typeface="Tahoma"/>
              </a:rPr>
              <a:t> </a:t>
            </a:r>
            <a:r>
              <a:rPr sz="2800" spc="-10" dirty="0">
                <a:solidFill>
                  <a:srgbClr val="383838"/>
                </a:solidFill>
                <a:latin typeface="Tahoma"/>
                <a:cs typeface="Tahoma"/>
              </a:rPr>
              <a:t>carbonic </a:t>
            </a:r>
            <a:r>
              <a:rPr sz="2800" spc="-25" dirty="0">
                <a:solidFill>
                  <a:srgbClr val="383838"/>
                </a:solidFill>
                <a:latin typeface="Tahoma"/>
                <a:cs typeface="Tahoma"/>
              </a:rPr>
              <a:t>anhydrase</a:t>
            </a:r>
            <a:r>
              <a:rPr sz="2800" spc="-170" dirty="0">
                <a:solidFill>
                  <a:srgbClr val="383838"/>
                </a:solidFill>
                <a:latin typeface="Tahoma"/>
                <a:cs typeface="Tahoma"/>
              </a:rPr>
              <a:t> </a:t>
            </a:r>
            <a:r>
              <a:rPr sz="2800" spc="-10" dirty="0">
                <a:solidFill>
                  <a:srgbClr val="383838"/>
                </a:solidFill>
                <a:latin typeface="Tahoma"/>
                <a:cs typeface="Tahoma"/>
              </a:rPr>
              <a:t>inhibitor)</a:t>
            </a:r>
            <a:endParaRPr sz="2800" dirty="0">
              <a:latin typeface="Tahoma"/>
              <a:cs typeface="Tahoma"/>
            </a:endParaRPr>
          </a:p>
          <a:p>
            <a:pPr marL="469265" indent="-456565">
              <a:lnSpc>
                <a:spcPct val="100000"/>
              </a:lnSpc>
              <a:spcBef>
                <a:spcPts val="5"/>
              </a:spcBef>
              <a:buClr>
                <a:srgbClr val="000000"/>
              </a:buClr>
              <a:buSzPct val="53571"/>
              <a:buAutoNum type="arabicParenR"/>
              <a:tabLst>
                <a:tab pos="469265" algn="l"/>
              </a:tabLst>
            </a:pPr>
            <a:r>
              <a:rPr sz="2800" spc="-30" dirty="0">
                <a:solidFill>
                  <a:srgbClr val="383838"/>
                </a:solidFill>
                <a:latin typeface="Tahoma"/>
                <a:cs typeface="Tahoma"/>
              </a:rPr>
              <a:t>Silver</a:t>
            </a:r>
            <a:r>
              <a:rPr sz="2800" spc="-180" dirty="0">
                <a:solidFill>
                  <a:srgbClr val="383838"/>
                </a:solidFill>
                <a:latin typeface="Tahoma"/>
                <a:cs typeface="Tahoma"/>
              </a:rPr>
              <a:t> </a:t>
            </a:r>
            <a:r>
              <a:rPr sz="2800" spc="-55" dirty="0">
                <a:solidFill>
                  <a:srgbClr val="383838"/>
                </a:solidFill>
                <a:latin typeface="Tahoma"/>
                <a:cs typeface="Tahoma"/>
              </a:rPr>
              <a:t>nitrate</a:t>
            </a:r>
            <a:r>
              <a:rPr sz="2800" spc="-180" dirty="0">
                <a:solidFill>
                  <a:srgbClr val="383838"/>
                </a:solidFill>
                <a:latin typeface="Tahoma"/>
                <a:cs typeface="Tahoma"/>
              </a:rPr>
              <a:t> </a:t>
            </a:r>
            <a:r>
              <a:rPr sz="2800" spc="-305" dirty="0">
                <a:solidFill>
                  <a:srgbClr val="383838"/>
                </a:solidFill>
                <a:latin typeface="Tahoma"/>
                <a:cs typeface="Tahoma"/>
              </a:rPr>
              <a:t>(0.5%)</a:t>
            </a:r>
            <a:endParaRPr sz="2800" dirty="0">
              <a:latin typeface="Tahoma"/>
              <a:cs typeface="Tahoma"/>
            </a:endParaRPr>
          </a:p>
          <a:p>
            <a:pPr marL="469265" indent="-456565">
              <a:lnSpc>
                <a:spcPct val="100000"/>
              </a:lnSpc>
              <a:buClr>
                <a:srgbClr val="000000"/>
              </a:buClr>
              <a:buSzPct val="53571"/>
              <a:buAutoNum type="arabicParenR"/>
              <a:tabLst>
                <a:tab pos="469265" algn="l"/>
              </a:tabLst>
            </a:pPr>
            <a:r>
              <a:rPr sz="2800" spc="-35" dirty="0">
                <a:solidFill>
                  <a:srgbClr val="383838"/>
                </a:solidFill>
                <a:latin typeface="Tahoma"/>
                <a:cs typeface="Tahoma"/>
              </a:rPr>
              <a:t>Acticoat</a:t>
            </a:r>
            <a:r>
              <a:rPr sz="2800" spc="-180" dirty="0">
                <a:solidFill>
                  <a:srgbClr val="383838"/>
                </a:solidFill>
                <a:latin typeface="Tahoma"/>
                <a:cs typeface="Tahoma"/>
              </a:rPr>
              <a:t> </a:t>
            </a:r>
            <a:r>
              <a:rPr sz="2800" spc="85" dirty="0">
                <a:solidFill>
                  <a:srgbClr val="383838"/>
                </a:solidFill>
                <a:latin typeface="Tahoma"/>
                <a:cs typeface="Tahoma"/>
              </a:rPr>
              <a:t>a</a:t>
            </a:r>
            <a:r>
              <a:rPr sz="2800" spc="-204" dirty="0">
                <a:solidFill>
                  <a:srgbClr val="383838"/>
                </a:solidFill>
                <a:latin typeface="Tahoma"/>
                <a:cs typeface="Tahoma"/>
              </a:rPr>
              <a:t> </a:t>
            </a:r>
            <a:r>
              <a:rPr sz="2800" spc="-35" dirty="0">
                <a:solidFill>
                  <a:srgbClr val="383838"/>
                </a:solidFill>
                <a:latin typeface="Tahoma"/>
                <a:cs typeface="Tahoma"/>
              </a:rPr>
              <a:t>silver</a:t>
            </a:r>
            <a:r>
              <a:rPr sz="2800" spc="-195" dirty="0">
                <a:solidFill>
                  <a:srgbClr val="383838"/>
                </a:solidFill>
                <a:latin typeface="Tahoma"/>
                <a:cs typeface="Tahoma"/>
              </a:rPr>
              <a:t> </a:t>
            </a:r>
            <a:r>
              <a:rPr sz="2800" spc="-10" dirty="0">
                <a:solidFill>
                  <a:srgbClr val="383838"/>
                </a:solidFill>
                <a:latin typeface="Tahoma"/>
                <a:cs typeface="Tahoma"/>
              </a:rPr>
              <a:t>impregnated</a:t>
            </a:r>
            <a:endParaRPr sz="2800" dirty="0">
              <a:latin typeface="Tahoma"/>
              <a:cs typeface="Tahoma"/>
            </a:endParaRPr>
          </a:p>
          <a:p>
            <a:pPr marL="469265" indent="-456565">
              <a:lnSpc>
                <a:spcPct val="100000"/>
              </a:lnSpc>
              <a:buClr>
                <a:srgbClr val="000000"/>
              </a:buClr>
              <a:buSzPct val="53571"/>
              <a:buAutoNum type="arabicParenR"/>
              <a:tabLst>
                <a:tab pos="469265" algn="l"/>
              </a:tabLst>
            </a:pPr>
            <a:r>
              <a:rPr sz="2800" dirty="0">
                <a:solidFill>
                  <a:srgbClr val="383838"/>
                </a:solidFill>
                <a:latin typeface="Tahoma"/>
                <a:cs typeface="Tahoma"/>
              </a:rPr>
              <a:t>Bacitracin</a:t>
            </a:r>
            <a:r>
              <a:rPr sz="2800" spc="-80" dirty="0">
                <a:solidFill>
                  <a:srgbClr val="383838"/>
                </a:solidFill>
                <a:latin typeface="Tahoma"/>
                <a:cs typeface="Tahoma"/>
              </a:rPr>
              <a:t> </a:t>
            </a:r>
            <a:r>
              <a:rPr sz="2800" spc="-20" dirty="0">
                <a:solidFill>
                  <a:srgbClr val="383838"/>
                </a:solidFill>
                <a:latin typeface="Tahoma"/>
                <a:cs typeface="Tahoma"/>
              </a:rPr>
              <a:t>zinc</a:t>
            </a:r>
            <a:endParaRPr sz="2800" dirty="0">
              <a:latin typeface="Tahoma"/>
              <a:cs typeface="Tahoma"/>
            </a:endParaRPr>
          </a:p>
        </p:txBody>
      </p:sp>
      <p:sp>
        <p:nvSpPr>
          <p:cNvPr id="6" name="object 6"/>
          <p:cNvSpPr txBox="1">
            <a:spLocks noGrp="1"/>
          </p:cNvSpPr>
          <p:nvPr>
            <p:ph type="title"/>
          </p:nvPr>
        </p:nvSpPr>
        <p:spPr>
          <a:xfrm>
            <a:off x="3576573" y="1602689"/>
            <a:ext cx="5043170" cy="635000"/>
          </a:xfrm>
          <a:prstGeom prst="rect">
            <a:avLst/>
          </a:prstGeom>
        </p:spPr>
        <p:txBody>
          <a:bodyPr vert="horz" wrap="square" lIns="0" tIns="12065" rIns="0" bIns="0" rtlCol="0">
            <a:spAutoFit/>
          </a:bodyPr>
          <a:lstStyle/>
          <a:p>
            <a:pPr marL="12700">
              <a:lnSpc>
                <a:spcPct val="100000"/>
              </a:lnSpc>
              <a:spcBef>
                <a:spcPts val="95"/>
              </a:spcBef>
            </a:pPr>
            <a:r>
              <a:rPr dirty="0"/>
              <a:t>Dressing</a:t>
            </a:r>
            <a:r>
              <a:rPr spc="-95" dirty="0"/>
              <a:t> </a:t>
            </a:r>
            <a:r>
              <a:rPr dirty="0"/>
              <a:t>used</a:t>
            </a:r>
            <a:r>
              <a:rPr spc="-110" dirty="0"/>
              <a:t> </a:t>
            </a:r>
            <a:r>
              <a:rPr spc="-10" dirty="0"/>
              <a:t>materials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368"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83838"/>
          </a:solidFill>
        </p:spPr>
        <p:txBody>
          <a:bodyPr wrap="square" lIns="0" tIns="0" rIns="0" bIns="0" rtlCol="0"/>
          <a:lstStyle/>
          <a:p>
            <a:endParaRPr/>
          </a:p>
        </p:txBody>
      </p:sp>
      <p:sp>
        <p:nvSpPr>
          <p:cNvPr id="3" name="object 3"/>
          <p:cNvSpPr/>
          <p:nvPr/>
        </p:nvSpPr>
        <p:spPr>
          <a:xfrm>
            <a:off x="0" y="0"/>
            <a:ext cx="2223135" cy="2019935"/>
          </a:xfrm>
          <a:custGeom>
            <a:avLst/>
            <a:gdLst/>
            <a:ahLst/>
            <a:cxnLst/>
            <a:rect l="l" t="t" r="r" b="b"/>
            <a:pathLst>
              <a:path w="2223135" h="2019935">
                <a:moveTo>
                  <a:pt x="2222569" y="0"/>
                </a:moveTo>
                <a:lnTo>
                  <a:pt x="0" y="0"/>
                </a:lnTo>
                <a:lnTo>
                  <a:pt x="0" y="2019812"/>
                </a:lnTo>
                <a:lnTo>
                  <a:pt x="2222569" y="0"/>
                </a:lnTo>
                <a:close/>
              </a:path>
            </a:pathLst>
          </a:custGeom>
          <a:solidFill>
            <a:srgbClr val="DBDBDB"/>
          </a:solidFill>
        </p:spPr>
        <p:txBody>
          <a:bodyPr wrap="square" lIns="0" tIns="0" rIns="0" bIns="0" rtlCol="0"/>
          <a:lstStyle/>
          <a:p>
            <a:endParaRPr/>
          </a:p>
        </p:txBody>
      </p:sp>
      <p:sp>
        <p:nvSpPr>
          <p:cNvPr id="4" name="object 4"/>
          <p:cNvSpPr/>
          <p:nvPr/>
        </p:nvSpPr>
        <p:spPr>
          <a:xfrm>
            <a:off x="10487120" y="5258449"/>
            <a:ext cx="1704975" cy="1599565"/>
          </a:xfrm>
          <a:custGeom>
            <a:avLst/>
            <a:gdLst/>
            <a:ahLst/>
            <a:cxnLst/>
            <a:rect l="l" t="t" r="r" b="b"/>
            <a:pathLst>
              <a:path w="1704975" h="1599565">
                <a:moveTo>
                  <a:pt x="0" y="1599550"/>
                </a:moveTo>
                <a:lnTo>
                  <a:pt x="1704879" y="0"/>
                </a:lnTo>
              </a:path>
            </a:pathLst>
          </a:custGeom>
          <a:ln w="19050">
            <a:solidFill>
              <a:srgbClr val="929292"/>
            </a:solidFill>
          </a:ln>
        </p:spPr>
        <p:txBody>
          <a:bodyPr wrap="square" lIns="0" tIns="0" rIns="0" bIns="0" rtlCol="0"/>
          <a:lstStyle/>
          <a:p>
            <a:endParaRPr/>
          </a:p>
        </p:txBody>
      </p:sp>
      <p:sp>
        <p:nvSpPr>
          <p:cNvPr id="5" name="object 5"/>
          <p:cNvSpPr txBox="1">
            <a:spLocks noGrp="1"/>
          </p:cNvSpPr>
          <p:nvPr>
            <p:ph type="title"/>
          </p:nvPr>
        </p:nvSpPr>
        <p:spPr>
          <a:xfrm>
            <a:off x="-1371600" y="-533400"/>
            <a:ext cx="9601196" cy="1303867"/>
          </a:xfrm>
          <a:prstGeom prst="rect">
            <a:avLst/>
          </a:prstGeom>
        </p:spPr>
        <p:txBody>
          <a:bodyPr vert="horz" wrap="square" lIns="0" tIns="113639" rIns="0" bIns="0" rtlCol="0">
            <a:spAutoFit/>
          </a:bodyPr>
          <a:lstStyle/>
          <a:p>
            <a:pPr marL="3803015">
              <a:lnSpc>
                <a:spcPct val="100000"/>
              </a:lnSpc>
              <a:spcBef>
                <a:spcPts val="95"/>
              </a:spcBef>
            </a:pPr>
            <a:r>
              <a:rPr spc="-10" dirty="0">
                <a:solidFill>
                  <a:srgbClr val="EDEDED"/>
                </a:solidFill>
              </a:rPr>
              <a:t>Grafting</a:t>
            </a:r>
          </a:p>
        </p:txBody>
      </p:sp>
      <p:graphicFrame>
        <p:nvGraphicFramePr>
          <p:cNvPr id="10" name="object 6">
            <a:extLst>
              <a:ext uri="{FF2B5EF4-FFF2-40B4-BE49-F238E27FC236}">
                <a16:creationId xmlns:a16="http://schemas.microsoft.com/office/drawing/2014/main" id="{373C8F14-4778-602E-68AA-44881009C054}"/>
              </a:ext>
            </a:extLst>
          </p:cNvPr>
          <p:cNvGraphicFramePr/>
          <p:nvPr>
            <p:extLst>
              <p:ext uri="{D42A27DB-BD31-4B8C-83A1-F6EECF244321}">
                <p14:modId xmlns:p14="http://schemas.microsoft.com/office/powerpoint/2010/main" val="1029143170"/>
              </p:ext>
            </p:extLst>
          </p:nvPr>
        </p:nvGraphicFramePr>
        <p:xfrm>
          <a:off x="828912" y="661082"/>
          <a:ext cx="10505440" cy="5225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83838"/>
          </a:solidFill>
        </p:spPr>
        <p:txBody>
          <a:bodyPr wrap="square" lIns="0" tIns="0" rIns="0" bIns="0" rtlCol="0"/>
          <a:lstStyle/>
          <a:p>
            <a:endParaRPr/>
          </a:p>
        </p:txBody>
      </p:sp>
      <p:sp>
        <p:nvSpPr>
          <p:cNvPr id="3" name="object 3"/>
          <p:cNvSpPr/>
          <p:nvPr/>
        </p:nvSpPr>
        <p:spPr>
          <a:xfrm>
            <a:off x="0" y="0"/>
            <a:ext cx="2223135" cy="2019935"/>
          </a:xfrm>
          <a:custGeom>
            <a:avLst/>
            <a:gdLst/>
            <a:ahLst/>
            <a:cxnLst/>
            <a:rect l="l" t="t" r="r" b="b"/>
            <a:pathLst>
              <a:path w="2223135" h="2019935">
                <a:moveTo>
                  <a:pt x="2222569" y="0"/>
                </a:moveTo>
                <a:lnTo>
                  <a:pt x="0" y="0"/>
                </a:lnTo>
                <a:lnTo>
                  <a:pt x="0" y="2019812"/>
                </a:lnTo>
                <a:lnTo>
                  <a:pt x="2222569" y="0"/>
                </a:lnTo>
                <a:close/>
              </a:path>
            </a:pathLst>
          </a:custGeom>
          <a:solidFill>
            <a:srgbClr val="DBDBDB"/>
          </a:solidFill>
        </p:spPr>
        <p:txBody>
          <a:bodyPr wrap="square" lIns="0" tIns="0" rIns="0" bIns="0" rtlCol="0"/>
          <a:lstStyle/>
          <a:p>
            <a:endParaRPr/>
          </a:p>
        </p:txBody>
      </p:sp>
      <p:sp>
        <p:nvSpPr>
          <p:cNvPr id="4" name="object 4"/>
          <p:cNvSpPr/>
          <p:nvPr/>
        </p:nvSpPr>
        <p:spPr>
          <a:xfrm>
            <a:off x="10487120" y="5258449"/>
            <a:ext cx="1704975" cy="1599565"/>
          </a:xfrm>
          <a:custGeom>
            <a:avLst/>
            <a:gdLst/>
            <a:ahLst/>
            <a:cxnLst/>
            <a:rect l="l" t="t" r="r" b="b"/>
            <a:pathLst>
              <a:path w="1704975" h="1599565">
                <a:moveTo>
                  <a:pt x="0" y="1599550"/>
                </a:moveTo>
                <a:lnTo>
                  <a:pt x="1704879" y="0"/>
                </a:lnTo>
              </a:path>
            </a:pathLst>
          </a:custGeom>
          <a:ln w="19050">
            <a:solidFill>
              <a:srgbClr val="929292"/>
            </a:solidFill>
          </a:ln>
        </p:spPr>
        <p:txBody>
          <a:bodyPr wrap="square" lIns="0" tIns="0" rIns="0" bIns="0" rtlCol="0"/>
          <a:lstStyle/>
          <a:p>
            <a:endParaRPr/>
          </a:p>
        </p:txBody>
      </p:sp>
      <p:sp>
        <p:nvSpPr>
          <p:cNvPr id="5" name="object 5"/>
          <p:cNvSpPr/>
          <p:nvPr/>
        </p:nvSpPr>
        <p:spPr>
          <a:xfrm>
            <a:off x="382066" y="3261778"/>
            <a:ext cx="10405745" cy="693420"/>
          </a:xfrm>
          <a:custGeom>
            <a:avLst/>
            <a:gdLst/>
            <a:ahLst/>
            <a:cxnLst/>
            <a:rect l="l" t="t" r="r" b="b"/>
            <a:pathLst>
              <a:path w="10405745" h="693420">
                <a:moveTo>
                  <a:pt x="10405694" y="0"/>
                </a:moveTo>
                <a:lnTo>
                  <a:pt x="5372608" y="0"/>
                </a:lnTo>
                <a:lnTo>
                  <a:pt x="0" y="0"/>
                </a:lnTo>
                <a:lnTo>
                  <a:pt x="0" y="693381"/>
                </a:lnTo>
                <a:lnTo>
                  <a:pt x="5372557" y="693381"/>
                </a:lnTo>
                <a:lnTo>
                  <a:pt x="10405694" y="693381"/>
                </a:lnTo>
                <a:lnTo>
                  <a:pt x="10405694" y="0"/>
                </a:lnTo>
                <a:close/>
              </a:path>
            </a:pathLst>
          </a:custGeom>
          <a:solidFill>
            <a:srgbClr val="383838">
              <a:alpha val="19999"/>
            </a:srgbClr>
          </a:solidFill>
        </p:spPr>
        <p:txBody>
          <a:bodyPr wrap="square" lIns="0" tIns="0" rIns="0" bIns="0" rtlCol="0"/>
          <a:lstStyle/>
          <a:p>
            <a:endParaRPr/>
          </a:p>
        </p:txBody>
      </p:sp>
      <p:grpSp>
        <p:nvGrpSpPr>
          <p:cNvPr id="6" name="object 6"/>
          <p:cNvGrpSpPr/>
          <p:nvPr/>
        </p:nvGrpSpPr>
        <p:grpSpPr>
          <a:xfrm>
            <a:off x="375716" y="2767838"/>
            <a:ext cx="10418445" cy="3777615"/>
            <a:chOff x="375716" y="2767838"/>
            <a:chExt cx="10418445" cy="3777615"/>
          </a:xfrm>
        </p:grpSpPr>
        <p:sp>
          <p:nvSpPr>
            <p:cNvPr id="7" name="object 7"/>
            <p:cNvSpPr/>
            <p:nvPr/>
          </p:nvSpPr>
          <p:spPr>
            <a:xfrm>
              <a:off x="382066" y="4648618"/>
              <a:ext cx="10405745" cy="693420"/>
            </a:xfrm>
            <a:custGeom>
              <a:avLst/>
              <a:gdLst/>
              <a:ahLst/>
              <a:cxnLst/>
              <a:rect l="l" t="t" r="r" b="b"/>
              <a:pathLst>
                <a:path w="10405745" h="693420">
                  <a:moveTo>
                    <a:pt x="10405694" y="0"/>
                  </a:moveTo>
                  <a:lnTo>
                    <a:pt x="5372608" y="0"/>
                  </a:lnTo>
                  <a:lnTo>
                    <a:pt x="0" y="0"/>
                  </a:lnTo>
                  <a:lnTo>
                    <a:pt x="0" y="693381"/>
                  </a:lnTo>
                  <a:lnTo>
                    <a:pt x="5372557" y="693381"/>
                  </a:lnTo>
                  <a:lnTo>
                    <a:pt x="10405694" y="693381"/>
                  </a:lnTo>
                  <a:lnTo>
                    <a:pt x="10405694" y="0"/>
                  </a:lnTo>
                  <a:close/>
                </a:path>
              </a:pathLst>
            </a:custGeom>
            <a:solidFill>
              <a:srgbClr val="383838">
                <a:alpha val="19999"/>
              </a:srgbClr>
            </a:solidFill>
          </p:spPr>
          <p:txBody>
            <a:bodyPr wrap="square" lIns="0" tIns="0" rIns="0" bIns="0" rtlCol="0"/>
            <a:lstStyle/>
            <a:p>
              <a:endParaRPr/>
            </a:p>
          </p:txBody>
        </p:sp>
        <p:sp>
          <p:nvSpPr>
            <p:cNvPr id="8" name="object 8"/>
            <p:cNvSpPr/>
            <p:nvPr/>
          </p:nvSpPr>
          <p:spPr>
            <a:xfrm>
              <a:off x="375716" y="2767838"/>
              <a:ext cx="10418445" cy="3777615"/>
            </a:xfrm>
            <a:custGeom>
              <a:avLst/>
              <a:gdLst/>
              <a:ahLst/>
              <a:cxnLst/>
              <a:rect l="l" t="t" r="r" b="b"/>
              <a:pathLst>
                <a:path w="10418445" h="3777615">
                  <a:moveTo>
                    <a:pt x="6350" y="0"/>
                  </a:moveTo>
                  <a:lnTo>
                    <a:pt x="6350" y="3777297"/>
                  </a:lnTo>
                </a:path>
                <a:path w="10418445" h="3777615">
                  <a:moveTo>
                    <a:pt x="10412044" y="0"/>
                  </a:moveTo>
                  <a:lnTo>
                    <a:pt x="10412044" y="3777297"/>
                  </a:lnTo>
                </a:path>
                <a:path w="10418445" h="3777615">
                  <a:moveTo>
                    <a:pt x="0" y="6350"/>
                  </a:moveTo>
                  <a:lnTo>
                    <a:pt x="10418394" y="6350"/>
                  </a:lnTo>
                </a:path>
                <a:path w="10418445" h="3777615">
                  <a:moveTo>
                    <a:pt x="0" y="3770947"/>
                  </a:moveTo>
                  <a:lnTo>
                    <a:pt x="10418394" y="3770947"/>
                  </a:lnTo>
                </a:path>
              </a:pathLst>
            </a:custGeom>
            <a:ln w="12700">
              <a:solidFill>
                <a:srgbClr val="DBDBDB"/>
              </a:solidFill>
            </a:ln>
          </p:spPr>
          <p:txBody>
            <a:bodyPr wrap="square" lIns="0" tIns="0" rIns="0" bIns="0" rtlCol="0"/>
            <a:lstStyle/>
            <a:p>
              <a:endParaRPr/>
            </a:p>
          </p:txBody>
        </p:sp>
      </p:grpSp>
      <p:sp>
        <p:nvSpPr>
          <p:cNvPr id="9" name="object 9"/>
          <p:cNvSpPr txBox="1"/>
          <p:nvPr/>
        </p:nvSpPr>
        <p:spPr>
          <a:xfrm>
            <a:off x="491439" y="2809494"/>
            <a:ext cx="175133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EDEDED"/>
                </a:solidFill>
                <a:latin typeface="Arial"/>
                <a:cs typeface="Arial"/>
              </a:rPr>
              <a:t>Advantages</a:t>
            </a:r>
            <a:endParaRPr sz="2400">
              <a:latin typeface="Arial"/>
              <a:cs typeface="Arial"/>
            </a:endParaRPr>
          </a:p>
        </p:txBody>
      </p:sp>
      <p:sp>
        <p:nvSpPr>
          <p:cNvPr id="10" name="object 10"/>
          <p:cNvSpPr txBox="1"/>
          <p:nvPr/>
        </p:nvSpPr>
        <p:spPr>
          <a:xfrm>
            <a:off x="5864733" y="2809494"/>
            <a:ext cx="217424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EDEDED"/>
                </a:solidFill>
                <a:latin typeface="Arial"/>
                <a:cs typeface="Arial"/>
              </a:rPr>
              <a:t>Disadvantages</a:t>
            </a:r>
            <a:endParaRPr sz="2400">
              <a:latin typeface="Arial"/>
              <a:cs typeface="Arial"/>
            </a:endParaRPr>
          </a:p>
        </p:txBody>
      </p:sp>
      <p:sp>
        <p:nvSpPr>
          <p:cNvPr id="11" name="object 11"/>
          <p:cNvSpPr txBox="1"/>
          <p:nvPr/>
        </p:nvSpPr>
        <p:spPr>
          <a:xfrm>
            <a:off x="575259" y="3297173"/>
            <a:ext cx="300482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EDEDED"/>
                </a:solidFill>
                <a:latin typeface="Arial MT"/>
                <a:cs typeface="Arial MT"/>
              </a:rPr>
              <a:t>It</a:t>
            </a:r>
            <a:r>
              <a:rPr sz="2400" spc="-75" dirty="0">
                <a:solidFill>
                  <a:srgbClr val="EDEDED"/>
                </a:solidFill>
                <a:latin typeface="Arial MT"/>
                <a:cs typeface="Arial MT"/>
              </a:rPr>
              <a:t> </a:t>
            </a:r>
            <a:r>
              <a:rPr sz="2400" dirty="0">
                <a:solidFill>
                  <a:srgbClr val="EDEDED"/>
                </a:solidFill>
                <a:latin typeface="Arial MT"/>
                <a:cs typeface="Arial MT"/>
              </a:rPr>
              <a:t>is</a:t>
            </a:r>
            <a:r>
              <a:rPr sz="2400" spc="-60" dirty="0">
                <a:solidFill>
                  <a:srgbClr val="EDEDED"/>
                </a:solidFill>
                <a:latin typeface="Arial MT"/>
                <a:cs typeface="Arial MT"/>
              </a:rPr>
              <a:t> </a:t>
            </a:r>
            <a:r>
              <a:rPr sz="2400" dirty="0">
                <a:solidFill>
                  <a:srgbClr val="EDEDED"/>
                </a:solidFill>
                <a:latin typeface="Arial MT"/>
                <a:cs typeface="Arial MT"/>
              </a:rPr>
              <a:t>technically</a:t>
            </a:r>
            <a:r>
              <a:rPr sz="2400" spc="-40" dirty="0">
                <a:solidFill>
                  <a:srgbClr val="EDEDED"/>
                </a:solidFill>
                <a:latin typeface="Arial MT"/>
                <a:cs typeface="Arial MT"/>
              </a:rPr>
              <a:t> </a:t>
            </a:r>
            <a:r>
              <a:rPr sz="2400" spc="-10" dirty="0">
                <a:solidFill>
                  <a:srgbClr val="EDEDED"/>
                </a:solidFill>
                <a:latin typeface="Arial MT"/>
                <a:cs typeface="Arial MT"/>
              </a:rPr>
              <a:t>easier.</a:t>
            </a:r>
            <a:endParaRPr sz="2400">
              <a:latin typeface="Arial MT"/>
              <a:cs typeface="Arial MT"/>
            </a:endParaRPr>
          </a:p>
        </p:txBody>
      </p:sp>
      <p:sp>
        <p:nvSpPr>
          <p:cNvPr id="12" name="object 12"/>
          <p:cNvSpPr txBox="1"/>
          <p:nvPr/>
        </p:nvSpPr>
        <p:spPr>
          <a:xfrm>
            <a:off x="5948553" y="3297173"/>
            <a:ext cx="1178560"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EDEDED"/>
                </a:solidFill>
                <a:latin typeface="Arial MT"/>
                <a:cs typeface="Arial MT"/>
              </a:rPr>
              <a:t>Infection</a:t>
            </a:r>
            <a:endParaRPr sz="2400">
              <a:latin typeface="Arial MT"/>
              <a:cs typeface="Arial MT"/>
            </a:endParaRPr>
          </a:p>
        </p:txBody>
      </p:sp>
      <p:sp>
        <p:nvSpPr>
          <p:cNvPr id="13" name="object 13"/>
          <p:cNvSpPr txBox="1"/>
          <p:nvPr/>
        </p:nvSpPr>
        <p:spPr>
          <a:xfrm>
            <a:off x="575259" y="3990594"/>
            <a:ext cx="295465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EDEDED"/>
                </a:solidFill>
                <a:latin typeface="Arial MT"/>
                <a:cs typeface="Arial MT"/>
              </a:rPr>
              <a:t>Graft</a:t>
            </a:r>
            <a:r>
              <a:rPr sz="2400" spc="-60" dirty="0">
                <a:solidFill>
                  <a:srgbClr val="EDEDED"/>
                </a:solidFill>
                <a:latin typeface="Arial MT"/>
                <a:cs typeface="Arial MT"/>
              </a:rPr>
              <a:t> </a:t>
            </a:r>
            <a:r>
              <a:rPr sz="2400" dirty="0">
                <a:solidFill>
                  <a:srgbClr val="EDEDED"/>
                </a:solidFill>
                <a:latin typeface="Arial MT"/>
                <a:cs typeface="Arial MT"/>
              </a:rPr>
              <a:t>take</a:t>
            </a:r>
            <a:r>
              <a:rPr sz="2400" spc="-25" dirty="0">
                <a:solidFill>
                  <a:srgbClr val="EDEDED"/>
                </a:solidFill>
                <a:latin typeface="Arial MT"/>
                <a:cs typeface="Arial MT"/>
              </a:rPr>
              <a:t> </a:t>
            </a:r>
            <a:r>
              <a:rPr sz="2400" dirty="0">
                <a:solidFill>
                  <a:srgbClr val="EDEDED"/>
                </a:solidFill>
                <a:latin typeface="Arial MT"/>
                <a:cs typeface="Arial MT"/>
              </a:rPr>
              <a:t>up</a:t>
            </a:r>
            <a:r>
              <a:rPr sz="2400" spc="-20" dirty="0">
                <a:solidFill>
                  <a:srgbClr val="EDEDED"/>
                </a:solidFill>
                <a:latin typeface="Arial MT"/>
                <a:cs typeface="Arial MT"/>
              </a:rPr>
              <a:t> </a:t>
            </a:r>
            <a:r>
              <a:rPr sz="2400" dirty="0">
                <a:solidFill>
                  <a:srgbClr val="EDEDED"/>
                </a:solidFill>
                <a:latin typeface="Arial MT"/>
                <a:cs typeface="Arial MT"/>
              </a:rPr>
              <a:t>is</a:t>
            </a:r>
            <a:r>
              <a:rPr sz="2400" spc="-25" dirty="0">
                <a:solidFill>
                  <a:srgbClr val="EDEDED"/>
                </a:solidFill>
                <a:latin typeface="Arial MT"/>
                <a:cs typeface="Arial MT"/>
              </a:rPr>
              <a:t> </a:t>
            </a:r>
            <a:r>
              <a:rPr sz="2400" spc="-10" dirty="0">
                <a:solidFill>
                  <a:srgbClr val="EDEDED"/>
                </a:solidFill>
                <a:latin typeface="Arial MT"/>
                <a:cs typeface="Arial MT"/>
              </a:rPr>
              <a:t>better</a:t>
            </a:r>
            <a:endParaRPr sz="2400">
              <a:latin typeface="Arial MT"/>
              <a:cs typeface="Arial MT"/>
            </a:endParaRPr>
          </a:p>
        </p:txBody>
      </p:sp>
      <p:sp>
        <p:nvSpPr>
          <p:cNvPr id="14" name="object 14"/>
          <p:cNvSpPr txBox="1"/>
          <p:nvPr/>
        </p:nvSpPr>
        <p:spPr>
          <a:xfrm>
            <a:off x="5864733" y="3990594"/>
            <a:ext cx="1617345"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EDEDED"/>
                </a:solidFill>
                <a:latin typeface="Arial MT"/>
                <a:cs typeface="Arial MT"/>
              </a:rPr>
              <a:t>Contracture</a:t>
            </a:r>
            <a:endParaRPr sz="2400">
              <a:latin typeface="Arial MT"/>
              <a:cs typeface="Arial MT"/>
            </a:endParaRPr>
          </a:p>
        </p:txBody>
      </p:sp>
      <p:sp>
        <p:nvSpPr>
          <p:cNvPr id="15" name="object 15"/>
          <p:cNvSpPr txBox="1"/>
          <p:nvPr/>
        </p:nvSpPr>
        <p:spPr>
          <a:xfrm>
            <a:off x="491439" y="4684267"/>
            <a:ext cx="390588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EDEDED"/>
                </a:solidFill>
                <a:latin typeface="Arial MT"/>
                <a:cs typeface="Arial MT"/>
              </a:rPr>
              <a:t>Donor</a:t>
            </a:r>
            <a:r>
              <a:rPr sz="2400" spc="-40" dirty="0">
                <a:solidFill>
                  <a:srgbClr val="EDEDED"/>
                </a:solidFill>
                <a:latin typeface="Arial MT"/>
                <a:cs typeface="Arial MT"/>
              </a:rPr>
              <a:t> </a:t>
            </a:r>
            <a:r>
              <a:rPr sz="2400" dirty="0">
                <a:solidFill>
                  <a:srgbClr val="EDEDED"/>
                </a:solidFill>
                <a:latin typeface="Arial MT"/>
                <a:cs typeface="Arial MT"/>
              </a:rPr>
              <a:t>area</a:t>
            </a:r>
            <a:r>
              <a:rPr sz="2400" spc="-50" dirty="0">
                <a:solidFill>
                  <a:srgbClr val="EDEDED"/>
                </a:solidFill>
                <a:latin typeface="Arial MT"/>
                <a:cs typeface="Arial MT"/>
              </a:rPr>
              <a:t> </a:t>
            </a:r>
            <a:r>
              <a:rPr sz="2400" dirty="0">
                <a:solidFill>
                  <a:srgbClr val="EDEDED"/>
                </a:solidFill>
                <a:latin typeface="Arial MT"/>
                <a:cs typeface="Arial MT"/>
              </a:rPr>
              <a:t>heals</a:t>
            </a:r>
            <a:r>
              <a:rPr sz="2400" spc="-25" dirty="0">
                <a:solidFill>
                  <a:srgbClr val="EDEDED"/>
                </a:solidFill>
                <a:latin typeface="Arial MT"/>
                <a:cs typeface="Arial MT"/>
              </a:rPr>
              <a:t> </a:t>
            </a:r>
            <a:r>
              <a:rPr sz="2400" dirty="0">
                <a:solidFill>
                  <a:srgbClr val="EDEDED"/>
                </a:solidFill>
                <a:latin typeface="Arial MT"/>
                <a:cs typeface="Arial MT"/>
              </a:rPr>
              <a:t>on</a:t>
            </a:r>
            <a:r>
              <a:rPr sz="2400" spc="-50" dirty="0">
                <a:solidFill>
                  <a:srgbClr val="EDEDED"/>
                </a:solidFill>
                <a:latin typeface="Arial MT"/>
                <a:cs typeface="Arial MT"/>
              </a:rPr>
              <a:t> </a:t>
            </a:r>
            <a:r>
              <a:rPr sz="2400" dirty="0">
                <a:solidFill>
                  <a:srgbClr val="EDEDED"/>
                </a:solidFill>
                <a:latin typeface="Arial MT"/>
                <a:cs typeface="Arial MT"/>
              </a:rPr>
              <a:t>its</a:t>
            </a:r>
            <a:r>
              <a:rPr sz="2400" spc="-50" dirty="0">
                <a:solidFill>
                  <a:srgbClr val="EDEDED"/>
                </a:solidFill>
                <a:latin typeface="Arial MT"/>
                <a:cs typeface="Arial MT"/>
              </a:rPr>
              <a:t> </a:t>
            </a:r>
            <a:r>
              <a:rPr sz="2400" spc="-20" dirty="0">
                <a:solidFill>
                  <a:srgbClr val="EDEDED"/>
                </a:solidFill>
                <a:latin typeface="Arial MT"/>
                <a:cs typeface="Arial MT"/>
              </a:rPr>
              <a:t>own.</a:t>
            </a:r>
            <a:endParaRPr sz="2400">
              <a:latin typeface="Arial MT"/>
              <a:cs typeface="Arial MT"/>
            </a:endParaRPr>
          </a:p>
        </p:txBody>
      </p:sp>
      <p:sp>
        <p:nvSpPr>
          <p:cNvPr id="16" name="object 16"/>
          <p:cNvSpPr txBox="1"/>
          <p:nvPr/>
        </p:nvSpPr>
        <p:spPr>
          <a:xfrm>
            <a:off x="5864733" y="4684267"/>
            <a:ext cx="260159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EDEDED"/>
                </a:solidFill>
                <a:latin typeface="Arial MT"/>
                <a:cs typeface="Arial MT"/>
              </a:rPr>
              <a:t>Loss</a:t>
            </a:r>
            <a:r>
              <a:rPr sz="2400" spc="-40" dirty="0">
                <a:solidFill>
                  <a:srgbClr val="EDEDED"/>
                </a:solidFill>
                <a:latin typeface="Arial MT"/>
                <a:cs typeface="Arial MT"/>
              </a:rPr>
              <a:t> </a:t>
            </a:r>
            <a:r>
              <a:rPr sz="2400" dirty="0">
                <a:solidFill>
                  <a:srgbClr val="EDEDED"/>
                </a:solidFill>
                <a:latin typeface="Arial MT"/>
                <a:cs typeface="Arial MT"/>
              </a:rPr>
              <a:t>of</a:t>
            </a:r>
            <a:r>
              <a:rPr sz="2400" spc="-35" dirty="0">
                <a:solidFill>
                  <a:srgbClr val="EDEDED"/>
                </a:solidFill>
                <a:latin typeface="Arial MT"/>
                <a:cs typeface="Arial MT"/>
              </a:rPr>
              <a:t> </a:t>
            </a:r>
            <a:r>
              <a:rPr sz="2400" dirty="0">
                <a:solidFill>
                  <a:srgbClr val="EDEDED"/>
                </a:solidFill>
                <a:latin typeface="Arial MT"/>
                <a:cs typeface="Arial MT"/>
              </a:rPr>
              <a:t>hair</a:t>
            </a:r>
            <a:r>
              <a:rPr sz="2400" spc="-25" dirty="0">
                <a:solidFill>
                  <a:srgbClr val="EDEDED"/>
                </a:solidFill>
                <a:latin typeface="Arial MT"/>
                <a:cs typeface="Arial MT"/>
              </a:rPr>
              <a:t> </a:t>
            </a:r>
            <a:r>
              <a:rPr sz="2400" spc="-10" dirty="0">
                <a:solidFill>
                  <a:srgbClr val="EDEDED"/>
                </a:solidFill>
                <a:latin typeface="Arial MT"/>
                <a:cs typeface="Arial MT"/>
              </a:rPr>
              <a:t>growth</a:t>
            </a:r>
            <a:endParaRPr sz="2400">
              <a:latin typeface="Arial MT"/>
              <a:cs typeface="Arial MT"/>
            </a:endParaRPr>
          </a:p>
        </p:txBody>
      </p:sp>
      <p:sp>
        <p:nvSpPr>
          <p:cNvPr id="17" name="object 17"/>
          <p:cNvSpPr txBox="1"/>
          <p:nvPr/>
        </p:nvSpPr>
        <p:spPr>
          <a:xfrm>
            <a:off x="5864733" y="5383783"/>
            <a:ext cx="4432300" cy="751205"/>
          </a:xfrm>
          <a:prstGeom prst="rect">
            <a:avLst/>
          </a:prstGeom>
        </p:spPr>
        <p:txBody>
          <a:bodyPr vert="horz" wrap="square" lIns="0" tIns="29845" rIns="0" bIns="0" rtlCol="0">
            <a:spAutoFit/>
          </a:bodyPr>
          <a:lstStyle/>
          <a:p>
            <a:pPr marL="12700" marR="5080">
              <a:lnSpc>
                <a:spcPts val="2830"/>
              </a:lnSpc>
              <a:spcBef>
                <a:spcPts val="235"/>
              </a:spcBef>
            </a:pPr>
            <a:r>
              <a:rPr sz="2400" dirty="0">
                <a:solidFill>
                  <a:srgbClr val="EDEDED"/>
                </a:solidFill>
                <a:latin typeface="Arial MT"/>
                <a:cs typeface="Arial MT"/>
              </a:rPr>
              <a:t>hematoma</a:t>
            </a:r>
            <a:r>
              <a:rPr sz="2400" spc="-85" dirty="0">
                <a:solidFill>
                  <a:srgbClr val="EDEDED"/>
                </a:solidFill>
                <a:latin typeface="Arial MT"/>
                <a:cs typeface="Arial MT"/>
              </a:rPr>
              <a:t> </a:t>
            </a:r>
            <a:r>
              <a:rPr sz="2400" dirty="0">
                <a:solidFill>
                  <a:srgbClr val="EDEDED"/>
                </a:solidFill>
                <a:latin typeface="Arial MT"/>
                <a:cs typeface="Arial MT"/>
              </a:rPr>
              <a:t>formation</a:t>
            </a:r>
            <a:r>
              <a:rPr sz="2400" spc="-80" dirty="0">
                <a:solidFill>
                  <a:srgbClr val="EDEDED"/>
                </a:solidFill>
                <a:latin typeface="Arial MT"/>
                <a:cs typeface="Arial MT"/>
              </a:rPr>
              <a:t> </a:t>
            </a:r>
            <a:r>
              <a:rPr sz="2400" dirty="0">
                <a:solidFill>
                  <a:srgbClr val="EDEDED"/>
                </a:solidFill>
                <a:latin typeface="Arial MT"/>
                <a:cs typeface="Arial MT"/>
              </a:rPr>
              <a:t>will</a:t>
            </a:r>
            <a:r>
              <a:rPr sz="2400" spc="-65" dirty="0">
                <a:solidFill>
                  <a:srgbClr val="EDEDED"/>
                </a:solidFill>
                <a:latin typeface="Arial MT"/>
                <a:cs typeface="Arial MT"/>
              </a:rPr>
              <a:t> </a:t>
            </a:r>
            <a:r>
              <a:rPr sz="2400" spc="-10" dirty="0">
                <a:solidFill>
                  <a:srgbClr val="EDEDED"/>
                </a:solidFill>
                <a:latin typeface="Arial MT"/>
                <a:cs typeface="Arial MT"/>
              </a:rPr>
              <a:t>prevent </a:t>
            </a:r>
            <a:r>
              <a:rPr sz="2400" dirty="0">
                <a:solidFill>
                  <a:srgbClr val="EDEDED"/>
                </a:solidFill>
                <a:latin typeface="Arial MT"/>
                <a:cs typeface="Arial MT"/>
              </a:rPr>
              <a:t>graft</a:t>
            </a:r>
            <a:r>
              <a:rPr sz="2400" spc="-45" dirty="0">
                <a:solidFill>
                  <a:srgbClr val="EDEDED"/>
                </a:solidFill>
                <a:latin typeface="Arial MT"/>
                <a:cs typeface="Arial MT"/>
              </a:rPr>
              <a:t> </a:t>
            </a:r>
            <a:r>
              <a:rPr sz="2400" dirty="0">
                <a:solidFill>
                  <a:srgbClr val="EDEDED"/>
                </a:solidFill>
                <a:latin typeface="Arial MT"/>
                <a:cs typeface="Arial MT"/>
              </a:rPr>
              <a:t>take</a:t>
            </a:r>
            <a:r>
              <a:rPr sz="2400" spc="-35" dirty="0">
                <a:solidFill>
                  <a:srgbClr val="EDEDED"/>
                </a:solidFill>
                <a:latin typeface="Arial MT"/>
                <a:cs typeface="Arial MT"/>
              </a:rPr>
              <a:t> </a:t>
            </a:r>
            <a:r>
              <a:rPr sz="2400" spc="-25" dirty="0">
                <a:solidFill>
                  <a:srgbClr val="EDEDED"/>
                </a:solidFill>
                <a:latin typeface="Arial MT"/>
                <a:cs typeface="Arial MT"/>
              </a:rPr>
              <a:t>up</a:t>
            </a:r>
            <a:endParaRPr sz="2400">
              <a:latin typeface="Arial MT"/>
              <a:cs typeface="Arial MT"/>
            </a:endParaRPr>
          </a:p>
        </p:txBody>
      </p:sp>
      <p:sp>
        <p:nvSpPr>
          <p:cNvPr id="18" name="object 18"/>
          <p:cNvSpPr txBox="1">
            <a:spLocks noGrp="1"/>
          </p:cNvSpPr>
          <p:nvPr>
            <p:ph type="title"/>
          </p:nvPr>
        </p:nvSpPr>
        <p:spPr>
          <a:xfrm>
            <a:off x="375716" y="364988"/>
            <a:ext cx="9601196" cy="1303867"/>
          </a:xfrm>
          <a:prstGeom prst="rect">
            <a:avLst/>
          </a:prstGeom>
        </p:spPr>
        <p:txBody>
          <a:bodyPr vert="horz" wrap="square" lIns="0" tIns="101574" rIns="0" bIns="0" rtlCol="0">
            <a:spAutoFit/>
          </a:bodyPr>
          <a:lstStyle/>
          <a:p>
            <a:pPr marL="1878330">
              <a:lnSpc>
                <a:spcPct val="100000"/>
              </a:lnSpc>
              <a:spcBef>
                <a:spcPts val="130"/>
              </a:spcBef>
            </a:pPr>
            <a:r>
              <a:rPr sz="3700" b="0" dirty="0">
                <a:solidFill>
                  <a:srgbClr val="EDEDED"/>
                </a:solidFill>
                <a:latin typeface="Arial Black"/>
                <a:cs typeface="Arial Black"/>
              </a:rPr>
              <a:t>Partial</a:t>
            </a:r>
            <a:r>
              <a:rPr sz="3700" b="0" spc="125" dirty="0">
                <a:solidFill>
                  <a:srgbClr val="EDEDED"/>
                </a:solidFill>
                <a:latin typeface="Arial Black"/>
                <a:cs typeface="Arial Black"/>
              </a:rPr>
              <a:t> </a:t>
            </a:r>
            <a:r>
              <a:rPr sz="3700" b="0" dirty="0">
                <a:solidFill>
                  <a:srgbClr val="EDEDED"/>
                </a:solidFill>
                <a:latin typeface="Arial Black"/>
                <a:cs typeface="Arial Black"/>
              </a:rPr>
              <a:t>Thickness</a:t>
            </a:r>
            <a:r>
              <a:rPr sz="3700" b="0" spc="130" dirty="0">
                <a:solidFill>
                  <a:srgbClr val="EDEDED"/>
                </a:solidFill>
                <a:latin typeface="Arial Black"/>
                <a:cs typeface="Arial Black"/>
              </a:rPr>
              <a:t> </a:t>
            </a:r>
            <a:r>
              <a:rPr sz="3700" b="0" spc="-10" dirty="0">
                <a:solidFill>
                  <a:srgbClr val="EDEDED"/>
                </a:solidFill>
                <a:latin typeface="Arial Black"/>
                <a:cs typeface="Arial Black"/>
              </a:rPr>
              <a:t>Graft</a:t>
            </a:r>
            <a:endParaRPr sz="3700" dirty="0">
              <a:latin typeface="Arial Black"/>
              <a:cs typeface="Arial Black"/>
            </a:endParaRPr>
          </a:p>
        </p:txBody>
      </p:sp>
      <p:sp>
        <p:nvSpPr>
          <p:cNvPr id="19" name="object 19"/>
          <p:cNvSpPr txBox="1"/>
          <p:nvPr/>
        </p:nvSpPr>
        <p:spPr>
          <a:xfrm>
            <a:off x="696972" y="1870437"/>
            <a:ext cx="9634220" cy="751205"/>
          </a:xfrm>
          <a:prstGeom prst="rect">
            <a:avLst/>
          </a:prstGeom>
        </p:spPr>
        <p:txBody>
          <a:bodyPr vert="horz" wrap="square" lIns="0" tIns="29845" rIns="0" bIns="0" rtlCol="0">
            <a:spAutoFit/>
          </a:bodyPr>
          <a:lstStyle/>
          <a:p>
            <a:pPr marL="12700" marR="5080">
              <a:lnSpc>
                <a:spcPts val="2830"/>
              </a:lnSpc>
              <a:spcBef>
                <a:spcPts val="235"/>
              </a:spcBef>
            </a:pPr>
            <a:r>
              <a:rPr sz="2400" dirty="0">
                <a:solidFill>
                  <a:srgbClr val="EDEDED"/>
                </a:solidFill>
                <a:latin typeface="Bahnschrift"/>
                <a:cs typeface="Bahnschrift"/>
              </a:rPr>
              <a:t>It</a:t>
            </a:r>
            <a:r>
              <a:rPr sz="2400" spc="195" dirty="0">
                <a:solidFill>
                  <a:srgbClr val="EDEDED"/>
                </a:solidFill>
                <a:latin typeface="Bahnschrift"/>
                <a:cs typeface="Bahnschrift"/>
              </a:rPr>
              <a:t> </a:t>
            </a:r>
            <a:r>
              <a:rPr sz="2400" dirty="0">
                <a:solidFill>
                  <a:srgbClr val="EDEDED"/>
                </a:solidFill>
                <a:latin typeface="Bahnschrift"/>
                <a:cs typeface="Bahnschrift"/>
              </a:rPr>
              <a:t>is</a:t>
            </a:r>
            <a:r>
              <a:rPr sz="2400" spc="190" dirty="0">
                <a:solidFill>
                  <a:srgbClr val="EDEDED"/>
                </a:solidFill>
                <a:latin typeface="Bahnschrift"/>
                <a:cs typeface="Bahnschrift"/>
              </a:rPr>
              <a:t> </a:t>
            </a:r>
            <a:r>
              <a:rPr sz="2400" dirty="0">
                <a:solidFill>
                  <a:srgbClr val="EDEDED"/>
                </a:solidFill>
                <a:latin typeface="Bahnschrift"/>
                <a:cs typeface="Bahnschrift"/>
              </a:rPr>
              <a:t>removal</a:t>
            </a:r>
            <a:r>
              <a:rPr sz="2400" spc="210" dirty="0">
                <a:solidFill>
                  <a:srgbClr val="EDEDED"/>
                </a:solidFill>
                <a:latin typeface="Bahnschrift"/>
                <a:cs typeface="Bahnschrift"/>
              </a:rPr>
              <a:t> </a:t>
            </a:r>
            <a:r>
              <a:rPr sz="2400" dirty="0">
                <a:solidFill>
                  <a:srgbClr val="EDEDED"/>
                </a:solidFill>
                <a:latin typeface="Bahnschrift"/>
                <a:cs typeface="Bahnschrift"/>
              </a:rPr>
              <a:t>of</a:t>
            </a:r>
            <a:r>
              <a:rPr sz="2400" spc="195" dirty="0">
                <a:solidFill>
                  <a:srgbClr val="EDEDED"/>
                </a:solidFill>
                <a:latin typeface="Bahnschrift"/>
                <a:cs typeface="Bahnschrift"/>
              </a:rPr>
              <a:t> </a:t>
            </a:r>
            <a:r>
              <a:rPr sz="2400" dirty="0">
                <a:solidFill>
                  <a:srgbClr val="EDEDED"/>
                </a:solidFill>
                <a:latin typeface="Bahnschrift"/>
                <a:cs typeface="Bahnschrift"/>
              </a:rPr>
              <a:t>full</a:t>
            </a:r>
            <a:r>
              <a:rPr sz="2400" spc="215" dirty="0">
                <a:solidFill>
                  <a:srgbClr val="EDEDED"/>
                </a:solidFill>
                <a:latin typeface="Bahnschrift"/>
                <a:cs typeface="Bahnschrift"/>
              </a:rPr>
              <a:t> </a:t>
            </a:r>
            <a:r>
              <a:rPr sz="2400" dirty="0">
                <a:solidFill>
                  <a:srgbClr val="EDEDED"/>
                </a:solidFill>
                <a:latin typeface="Bahnschrift"/>
                <a:cs typeface="Bahnschrift"/>
              </a:rPr>
              <a:t>epidermis</a:t>
            </a:r>
            <a:r>
              <a:rPr sz="2400" spc="200" dirty="0">
                <a:solidFill>
                  <a:srgbClr val="EDEDED"/>
                </a:solidFill>
                <a:latin typeface="Bahnschrift"/>
                <a:cs typeface="Bahnschrift"/>
              </a:rPr>
              <a:t> </a:t>
            </a:r>
            <a:r>
              <a:rPr sz="2400" dirty="0">
                <a:solidFill>
                  <a:srgbClr val="EDEDED"/>
                </a:solidFill>
                <a:latin typeface="Bahnschrift"/>
                <a:cs typeface="Bahnschrift"/>
              </a:rPr>
              <a:t>plus</a:t>
            </a:r>
            <a:r>
              <a:rPr sz="2400" spc="190" dirty="0">
                <a:solidFill>
                  <a:srgbClr val="EDEDED"/>
                </a:solidFill>
                <a:latin typeface="Bahnschrift"/>
                <a:cs typeface="Bahnschrift"/>
              </a:rPr>
              <a:t> </a:t>
            </a:r>
            <a:r>
              <a:rPr sz="2400" dirty="0">
                <a:solidFill>
                  <a:srgbClr val="EDEDED"/>
                </a:solidFill>
                <a:latin typeface="Bahnschrift"/>
                <a:cs typeface="Bahnschrift"/>
              </a:rPr>
              <a:t>part</a:t>
            </a:r>
            <a:r>
              <a:rPr sz="2400" spc="200" dirty="0">
                <a:solidFill>
                  <a:srgbClr val="EDEDED"/>
                </a:solidFill>
                <a:latin typeface="Bahnschrift"/>
                <a:cs typeface="Bahnschrift"/>
              </a:rPr>
              <a:t> </a:t>
            </a:r>
            <a:r>
              <a:rPr sz="2400" dirty="0">
                <a:solidFill>
                  <a:srgbClr val="EDEDED"/>
                </a:solidFill>
                <a:latin typeface="Bahnschrift"/>
                <a:cs typeface="Bahnschrift"/>
              </a:rPr>
              <a:t>of</a:t>
            </a:r>
            <a:r>
              <a:rPr sz="2400" spc="195" dirty="0">
                <a:solidFill>
                  <a:srgbClr val="EDEDED"/>
                </a:solidFill>
                <a:latin typeface="Bahnschrift"/>
                <a:cs typeface="Bahnschrift"/>
              </a:rPr>
              <a:t> </a:t>
            </a:r>
            <a:r>
              <a:rPr sz="2400" dirty="0">
                <a:solidFill>
                  <a:srgbClr val="EDEDED"/>
                </a:solidFill>
                <a:latin typeface="Bahnschrift"/>
                <a:cs typeface="Bahnschrift"/>
              </a:rPr>
              <a:t>dermis</a:t>
            </a:r>
            <a:r>
              <a:rPr sz="2400" spc="200" dirty="0">
                <a:solidFill>
                  <a:srgbClr val="EDEDED"/>
                </a:solidFill>
                <a:latin typeface="Bahnschrift"/>
                <a:cs typeface="Bahnschrift"/>
              </a:rPr>
              <a:t> </a:t>
            </a:r>
            <a:r>
              <a:rPr sz="2400" dirty="0">
                <a:solidFill>
                  <a:srgbClr val="EDEDED"/>
                </a:solidFill>
                <a:latin typeface="Bahnschrift"/>
                <a:cs typeface="Bahnschrift"/>
              </a:rPr>
              <a:t>from</a:t>
            </a:r>
            <a:r>
              <a:rPr sz="2400" spc="210" dirty="0">
                <a:solidFill>
                  <a:srgbClr val="EDEDED"/>
                </a:solidFill>
                <a:latin typeface="Bahnschrift"/>
                <a:cs typeface="Bahnschrift"/>
              </a:rPr>
              <a:t> </a:t>
            </a:r>
            <a:r>
              <a:rPr sz="2400" dirty="0">
                <a:solidFill>
                  <a:srgbClr val="EDEDED"/>
                </a:solidFill>
                <a:latin typeface="Bahnschrift"/>
                <a:cs typeface="Bahnschrift"/>
              </a:rPr>
              <a:t>the</a:t>
            </a:r>
            <a:r>
              <a:rPr sz="2400" spc="190" dirty="0">
                <a:solidFill>
                  <a:srgbClr val="EDEDED"/>
                </a:solidFill>
                <a:latin typeface="Bahnschrift"/>
                <a:cs typeface="Bahnschrift"/>
              </a:rPr>
              <a:t> </a:t>
            </a:r>
            <a:r>
              <a:rPr sz="2400" dirty="0">
                <a:solidFill>
                  <a:srgbClr val="EDEDED"/>
                </a:solidFill>
                <a:latin typeface="Bahnschrift"/>
                <a:cs typeface="Bahnschrift"/>
              </a:rPr>
              <a:t>donor</a:t>
            </a:r>
            <a:r>
              <a:rPr sz="2400" spc="200" dirty="0">
                <a:solidFill>
                  <a:srgbClr val="EDEDED"/>
                </a:solidFill>
                <a:latin typeface="Bahnschrift"/>
                <a:cs typeface="Bahnschrift"/>
              </a:rPr>
              <a:t> </a:t>
            </a:r>
            <a:r>
              <a:rPr sz="2400" spc="-10" dirty="0">
                <a:solidFill>
                  <a:srgbClr val="EDEDED"/>
                </a:solidFill>
                <a:latin typeface="Bahnschrift"/>
                <a:cs typeface="Bahnschrift"/>
              </a:rPr>
              <a:t>area, </a:t>
            </a:r>
            <a:r>
              <a:rPr sz="2400" dirty="0">
                <a:solidFill>
                  <a:srgbClr val="EDEDED"/>
                </a:solidFill>
                <a:latin typeface="Bahnschrift"/>
                <a:cs typeface="Bahnschrift"/>
              </a:rPr>
              <a:t>leaving</a:t>
            </a:r>
            <a:r>
              <a:rPr sz="2400" spc="185" dirty="0">
                <a:solidFill>
                  <a:srgbClr val="EDEDED"/>
                </a:solidFill>
                <a:latin typeface="Bahnschrift"/>
                <a:cs typeface="Bahnschrift"/>
              </a:rPr>
              <a:t> </a:t>
            </a:r>
            <a:r>
              <a:rPr sz="2400" dirty="0">
                <a:solidFill>
                  <a:srgbClr val="EDEDED"/>
                </a:solidFill>
                <a:latin typeface="Bahnschrift"/>
                <a:cs typeface="Bahnschrift"/>
              </a:rPr>
              <a:t>some</a:t>
            </a:r>
            <a:r>
              <a:rPr sz="2400" spc="185" dirty="0">
                <a:solidFill>
                  <a:srgbClr val="EDEDED"/>
                </a:solidFill>
                <a:latin typeface="Bahnschrift"/>
                <a:cs typeface="Bahnschrift"/>
              </a:rPr>
              <a:t> </a:t>
            </a:r>
            <a:r>
              <a:rPr sz="2400" dirty="0">
                <a:solidFill>
                  <a:srgbClr val="EDEDED"/>
                </a:solidFill>
                <a:latin typeface="Bahnschrift"/>
                <a:cs typeface="Bahnschrift"/>
              </a:rPr>
              <a:t>skin</a:t>
            </a:r>
            <a:r>
              <a:rPr sz="2400" spc="180" dirty="0">
                <a:solidFill>
                  <a:srgbClr val="EDEDED"/>
                </a:solidFill>
                <a:latin typeface="Bahnschrift"/>
                <a:cs typeface="Bahnschrift"/>
              </a:rPr>
              <a:t> </a:t>
            </a:r>
            <a:r>
              <a:rPr sz="2400" dirty="0">
                <a:solidFill>
                  <a:srgbClr val="EDEDED"/>
                </a:solidFill>
                <a:latin typeface="Bahnschrift"/>
                <a:cs typeface="Bahnschrift"/>
              </a:rPr>
              <a:t>appendages</a:t>
            </a:r>
            <a:r>
              <a:rPr sz="2400" spc="180" dirty="0">
                <a:solidFill>
                  <a:srgbClr val="EDEDED"/>
                </a:solidFill>
                <a:latin typeface="Bahnschrift"/>
                <a:cs typeface="Bahnschrift"/>
              </a:rPr>
              <a:t> </a:t>
            </a:r>
            <a:r>
              <a:rPr sz="2400" dirty="0">
                <a:solidFill>
                  <a:srgbClr val="EDEDED"/>
                </a:solidFill>
                <a:latin typeface="Bahnschrift"/>
                <a:cs typeface="Bahnschrift"/>
              </a:rPr>
              <a:t>in</a:t>
            </a:r>
            <a:r>
              <a:rPr sz="2400" spc="180" dirty="0">
                <a:solidFill>
                  <a:srgbClr val="EDEDED"/>
                </a:solidFill>
                <a:latin typeface="Bahnschrift"/>
                <a:cs typeface="Bahnschrift"/>
              </a:rPr>
              <a:t> </a:t>
            </a:r>
            <a:r>
              <a:rPr sz="2400" dirty="0">
                <a:solidFill>
                  <a:srgbClr val="EDEDED"/>
                </a:solidFill>
                <a:latin typeface="Bahnschrift"/>
                <a:cs typeface="Bahnschrift"/>
              </a:rPr>
              <a:t>the</a:t>
            </a:r>
            <a:r>
              <a:rPr sz="2400" spc="175" dirty="0">
                <a:solidFill>
                  <a:srgbClr val="EDEDED"/>
                </a:solidFill>
                <a:latin typeface="Bahnschrift"/>
                <a:cs typeface="Bahnschrift"/>
              </a:rPr>
              <a:t> </a:t>
            </a:r>
            <a:r>
              <a:rPr sz="2400" dirty="0">
                <a:solidFill>
                  <a:srgbClr val="EDEDED"/>
                </a:solidFill>
                <a:latin typeface="Bahnschrift"/>
                <a:cs typeface="Bahnschrift"/>
              </a:rPr>
              <a:t>remaining</a:t>
            </a:r>
            <a:r>
              <a:rPr sz="2400" spc="180" dirty="0">
                <a:solidFill>
                  <a:srgbClr val="EDEDED"/>
                </a:solidFill>
                <a:latin typeface="Bahnschrift"/>
                <a:cs typeface="Bahnschrift"/>
              </a:rPr>
              <a:t> </a:t>
            </a:r>
            <a:r>
              <a:rPr sz="2400" spc="-10" dirty="0">
                <a:solidFill>
                  <a:srgbClr val="EDEDED"/>
                </a:solidFill>
                <a:latin typeface="Bahnschrift"/>
                <a:cs typeface="Bahnschrift"/>
              </a:rPr>
              <a:t>dermis.</a:t>
            </a:r>
            <a:endParaRPr sz="2400" dirty="0">
              <a:latin typeface="Bahnschrift"/>
              <a:cs typeface="Bahnschrif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9338" y="2628"/>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83838"/>
          </a:solidFill>
        </p:spPr>
        <p:txBody>
          <a:bodyPr wrap="square" lIns="0" tIns="0" rIns="0" bIns="0" rtlCol="0"/>
          <a:lstStyle/>
          <a:p>
            <a:endParaRPr/>
          </a:p>
        </p:txBody>
      </p:sp>
      <p:sp>
        <p:nvSpPr>
          <p:cNvPr id="3" name="object 3"/>
          <p:cNvSpPr/>
          <p:nvPr/>
        </p:nvSpPr>
        <p:spPr>
          <a:xfrm>
            <a:off x="0" y="0"/>
            <a:ext cx="2223135" cy="2019935"/>
          </a:xfrm>
          <a:custGeom>
            <a:avLst/>
            <a:gdLst/>
            <a:ahLst/>
            <a:cxnLst/>
            <a:rect l="l" t="t" r="r" b="b"/>
            <a:pathLst>
              <a:path w="2223135" h="2019935">
                <a:moveTo>
                  <a:pt x="2222569" y="0"/>
                </a:moveTo>
                <a:lnTo>
                  <a:pt x="0" y="0"/>
                </a:lnTo>
                <a:lnTo>
                  <a:pt x="0" y="2019812"/>
                </a:lnTo>
                <a:lnTo>
                  <a:pt x="2222569" y="0"/>
                </a:lnTo>
                <a:close/>
              </a:path>
            </a:pathLst>
          </a:custGeom>
          <a:solidFill>
            <a:srgbClr val="DBDBDB"/>
          </a:solidFill>
        </p:spPr>
        <p:txBody>
          <a:bodyPr wrap="square" lIns="0" tIns="0" rIns="0" bIns="0" rtlCol="0"/>
          <a:lstStyle/>
          <a:p>
            <a:endParaRPr/>
          </a:p>
        </p:txBody>
      </p:sp>
      <p:sp>
        <p:nvSpPr>
          <p:cNvPr id="4" name="object 4"/>
          <p:cNvSpPr/>
          <p:nvPr/>
        </p:nvSpPr>
        <p:spPr>
          <a:xfrm>
            <a:off x="10487120" y="5258449"/>
            <a:ext cx="1704975" cy="1599565"/>
          </a:xfrm>
          <a:custGeom>
            <a:avLst/>
            <a:gdLst/>
            <a:ahLst/>
            <a:cxnLst/>
            <a:rect l="l" t="t" r="r" b="b"/>
            <a:pathLst>
              <a:path w="1704975" h="1599565">
                <a:moveTo>
                  <a:pt x="0" y="1599550"/>
                </a:moveTo>
                <a:lnTo>
                  <a:pt x="1704879" y="0"/>
                </a:lnTo>
              </a:path>
            </a:pathLst>
          </a:custGeom>
          <a:ln w="19050">
            <a:solidFill>
              <a:srgbClr val="929292"/>
            </a:solidFill>
          </a:ln>
        </p:spPr>
        <p:txBody>
          <a:bodyPr wrap="square" lIns="0" tIns="0" rIns="0" bIns="0" rtlCol="0"/>
          <a:lstStyle/>
          <a:p>
            <a:endParaRPr/>
          </a:p>
        </p:txBody>
      </p:sp>
      <p:sp>
        <p:nvSpPr>
          <p:cNvPr id="5" name="object 5"/>
          <p:cNvSpPr txBox="1">
            <a:spLocks noGrp="1"/>
          </p:cNvSpPr>
          <p:nvPr>
            <p:ph type="title"/>
          </p:nvPr>
        </p:nvSpPr>
        <p:spPr>
          <a:xfrm>
            <a:off x="885924" y="173567"/>
            <a:ext cx="9601196" cy="1303867"/>
          </a:xfrm>
          <a:prstGeom prst="rect">
            <a:avLst/>
          </a:prstGeom>
        </p:spPr>
        <p:txBody>
          <a:bodyPr vert="horz" wrap="square" lIns="0" tIns="57708" rIns="0" bIns="0" rtlCol="0">
            <a:spAutoFit/>
          </a:bodyPr>
          <a:lstStyle/>
          <a:p>
            <a:pPr marL="1892935">
              <a:lnSpc>
                <a:spcPct val="100000"/>
              </a:lnSpc>
              <a:spcBef>
                <a:spcPts val="125"/>
              </a:spcBef>
            </a:pPr>
            <a:r>
              <a:rPr sz="4250" b="0" dirty="0">
                <a:solidFill>
                  <a:srgbClr val="EDEDED"/>
                </a:solidFill>
                <a:latin typeface="Arial Black"/>
                <a:cs typeface="Arial Black"/>
              </a:rPr>
              <a:t>Full Thickness</a:t>
            </a:r>
            <a:r>
              <a:rPr sz="4250" b="0" spc="35" dirty="0">
                <a:solidFill>
                  <a:srgbClr val="EDEDED"/>
                </a:solidFill>
                <a:latin typeface="Arial Black"/>
                <a:cs typeface="Arial Black"/>
              </a:rPr>
              <a:t> </a:t>
            </a:r>
            <a:r>
              <a:rPr sz="4250" b="0" spc="-10" dirty="0">
                <a:solidFill>
                  <a:srgbClr val="EDEDED"/>
                </a:solidFill>
                <a:latin typeface="Arial Black"/>
                <a:cs typeface="Arial Black"/>
              </a:rPr>
              <a:t>Graft</a:t>
            </a:r>
            <a:endParaRPr sz="4250" dirty="0">
              <a:latin typeface="Arial Black"/>
              <a:cs typeface="Arial Black"/>
            </a:endParaRPr>
          </a:p>
        </p:txBody>
      </p:sp>
      <p:graphicFrame>
        <p:nvGraphicFramePr>
          <p:cNvPr id="6" name="object 6"/>
          <p:cNvGraphicFramePr>
            <a:graphicFrameLocks noGrp="1"/>
          </p:cNvGraphicFramePr>
          <p:nvPr/>
        </p:nvGraphicFramePr>
        <p:xfrm>
          <a:off x="299580" y="3871721"/>
          <a:ext cx="10828655" cy="2306319"/>
        </p:xfrm>
        <a:graphic>
          <a:graphicData uri="http://schemas.openxmlformats.org/drawingml/2006/table">
            <a:tbl>
              <a:tblPr firstRow="1" bandRow="1">
                <a:tableStyleId>{2D5ABB26-0587-4C30-8999-92F81FD0307C}</a:tableStyleId>
              </a:tblPr>
              <a:tblGrid>
                <a:gridCol w="5482590">
                  <a:extLst>
                    <a:ext uri="{9D8B030D-6E8A-4147-A177-3AD203B41FA5}">
                      <a16:colId xmlns:a16="http://schemas.microsoft.com/office/drawing/2014/main" val="20000"/>
                    </a:ext>
                  </a:extLst>
                </a:gridCol>
                <a:gridCol w="5346065">
                  <a:extLst>
                    <a:ext uri="{9D8B030D-6E8A-4147-A177-3AD203B41FA5}">
                      <a16:colId xmlns:a16="http://schemas.microsoft.com/office/drawing/2014/main" val="20001"/>
                    </a:ext>
                  </a:extLst>
                </a:gridCol>
              </a:tblGrid>
              <a:tr h="426084">
                <a:tc>
                  <a:txBody>
                    <a:bodyPr/>
                    <a:lstStyle/>
                    <a:p>
                      <a:pPr marL="121920">
                        <a:lnSpc>
                          <a:spcPct val="100000"/>
                        </a:lnSpc>
                        <a:spcBef>
                          <a:spcPts val="430"/>
                        </a:spcBef>
                      </a:pPr>
                      <a:r>
                        <a:rPr sz="2000" b="1" spc="-10" dirty="0">
                          <a:solidFill>
                            <a:srgbClr val="1C1C1C"/>
                          </a:solidFill>
                          <a:latin typeface="Arial"/>
                          <a:cs typeface="Arial"/>
                        </a:rPr>
                        <a:t>Advantages</a:t>
                      </a:r>
                      <a:endParaRPr sz="2000">
                        <a:latin typeface="Arial"/>
                        <a:cs typeface="Arial"/>
                      </a:endParaRPr>
                    </a:p>
                  </a:txBody>
                  <a:tcPr marL="0" marR="0" marT="54610" marB="0">
                    <a:lnL w="12700">
                      <a:solidFill>
                        <a:srgbClr val="383838"/>
                      </a:solidFill>
                      <a:prstDash val="solid"/>
                    </a:lnL>
                    <a:lnR w="12700">
                      <a:solidFill>
                        <a:srgbClr val="383838"/>
                      </a:solidFill>
                      <a:prstDash val="solid"/>
                    </a:lnR>
                    <a:lnT w="12700">
                      <a:solidFill>
                        <a:srgbClr val="383838"/>
                      </a:solidFill>
                      <a:prstDash val="solid"/>
                    </a:lnT>
                    <a:lnB w="12700">
                      <a:solidFill>
                        <a:srgbClr val="383838"/>
                      </a:solidFill>
                      <a:prstDash val="solid"/>
                    </a:lnB>
                    <a:solidFill>
                      <a:srgbClr val="E8E8E8"/>
                    </a:solidFill>
                  </a:tcPr>
                </a:tc>
                <a:tc>
                  <a:txBody>
                    <a:bodyPr/>
                    <a:lstStyle/>
                    <a:p>
                      <a:pPr marL="122555">
                        <a:lnSpc>
                          <a:spcPct val="100000"/>
                        </a:lnSpc>
                        <a:spcBef>
                          <a:spcPts val="430"/>
                        </a:spcBef>
                      </a:pPr>
                      <a:r>
                        <a:rPr sz="2000" b="1" spc="-10" dirty="0">
                          <a:solidFill>
                            <a:srgbClr val="1C1C1C"/>
                          </a:solidFill>
                          <a:latin typeface="Arial"/>
                          <a:cs typeface="Arial"/>
                        </a:rPr>
                        <a:t>Disadvantages</a:t>
                      </a:r>
                      <a:endParaRPr sz="2000">
                        <a:latin typeface="Arial"/>
                        <a:cs typeface="Arial"/>
                      </a:endParaRPr>
                    </a:p>
                  </a:txBody>
                  <a:tcPr marL="0" marR="0" marT="54610" marB="0">
                    <a:lnL w="12700">
                      <a:solidFill>
                        <a:srgbClr val="383838"/>
                      </a:solidFill>
                      <a:prstDash val="solid"/>
                    </a:lnL>
                    <a:lnR w="12700">
                      <a:solidFill>
                        <a:srgbClr val="383838"/>
                      </a:solidFill>
                      <a:prstDash val="solid"/>
                    </a:lnR>
                    <a:lnT w="12700">
                      <a:solidFill>
                        <a:srgbClr val="383838"/>
                      </a:solidFill>
                      <a:prstDash val="solid"/>
                    </a:lnT>
                    <a:lnB w="12700">
                      <a:solidFill>
                        <a:srgbClr val="383838"/>
                      </a:solidFill>
                      <a:prstDash val="solid"/>
                    </a:lnB>
                    <a:solidFill>
                      <a:srgbClr val="E8E8E8"/>
                    </a:solidFill>
                  </a:tcPr>
                </a:tc>
                <a:extLst>
                  <a:ext uri="{0D108BD9-81ED-4DB2-BD59-A6C34878D82A}">
                    <a16:rowId xmlns:a16="http://schemas.microsoft.com/office/drawing/2014/main" val="10000"/>
                  </a:ext>
                </a:extLst>
              </a:tr>
              <a:tr h="487680">
                <a:tc>
                  <a:txBody>
                    <a:bodyPr/>
                    <a:lstStyle/>
                    <a:p>
                      <a:pPr marL="121920">
                        <a:lnSpc>
                          <a:spcPct val="100000"/>
                        </a:lnSpc>
                        <a:spcBef>
                          <a:spcPts val="375"/>
                        </a:spcBef>
                      </a:pPr>
                      <a:r>
                        <a:rPr sz="2400" dirty="0">
                          <a:solidFill>
                            <a:srgbClr val="383838"/>
                          </a:solidFill>
                          <a:latin typeface="Arial MT"/>
                          <a:cs typeface="Arial MT"/>
                        </a:rPr>
                        <a:t>Color</a:t>
                      </a:r>
                      <a:r>
                        <a:rPr sz="2400" spc="-30" dirty="0">
                          <a:solidFill>
                            <a:srgbClr val="383838"/>
                          </a:solidFill>
                          <a:latin typeface="Arial MT"/>
                          <a:cs typeface="Arial MT"/>
                        </a:rPr>
                        <a:t> </a:t>
                      </a:r>
                      <a:r>
                        <a:rPr sz="2400" dirty="0">
                          <a:solidFill>
                            <a:srgbClr val="383838"/>
                          </a:solidFill>
                          <a:latin typeface="Arial MT"/>
                          <a:cs typeface="Arial MT"/>
                        </a:rPr>
                        <a:t>match</a:t>
                      </a:r>
                      <a:r>
                        <a:rPr sz="2400" spc="-55" dirty="0">
                          <a:solidFill>
                            <a:srgbClr val="383838"/>
                          </a:solidFill>
                          <a:latin typeface="Arial MT"/>
                          <a:cs typeface="Arial MT"/>
                        </a:rPr>
                        <a:t> </a:t>
                      </a:r>
                      <a:r>
                        <a:rPr sz="2400" dirty="0">
                          <a:solidFill>
                            <a:srgbClr val="383838"/>
                          </a:solidFill>
                          <a:latin typeface="Arial MT"/>
                          <a:cs typeface="Arial MT"/>
                        </a:rPr>
                        <a:t>is</a:t>
                      </a:r>
                      <a:r>
                        <a:rPr sz="2400" spc="-45" dirty="0">
                          <a:solidFill>
                            <a:srgbClr val="383838"/>
                          </a:solidFill>
                          <a:latin typeface="Arial MT"/>
                          <a:cs typeface="Arial MT"/>
                        </a:rPr>
                        <a:t> </a:t>
                      </a:r>
                      <a:r>
                        <a:rPr sz="2400" spc="-20" dirty="0">
                          <a:solidFill>
                            <a:srgbClr val="383838"/>
                          </a:solidFill>
                          <a:latin typeface="Arial MT"/>
                          <a:cs typeface="Arial MT"/>
                        </a:rPr>
                        <a:t>good</a:t>
                      </a:r>
                      <a:endParaRPr sz="2400">
                        <a:latin typeface="Arial MT"/>
                        <a:cs typeface="Arial MT"/>
                      </a:endParaRPr>
                    </a:p>
                  </a:txBody>
                  <a:tcPr marL="0" marR="0" marT="47625" marB="0">
                    <a:lnL w="12700">
                      <a:solidFill>
                        <a:srgbClr val="383838"/>
                      </a:solidFill>
                      <a:prstDash val="solid"/>
                    </a:lnL>
                    <a:lnR w="12700">
                      <a:solidFill>
                        <a:srgbClr val="383838"/>
                      </a:solidFill>
                      <a:prstDash val="solid"/>
                    </a:lnR>
                    <a:lnT w="12700">
                      <a:solidFill>
                        <a:srgbClr val="383838"/>
                      </a:solidFill>
                      <a:prstDash val="solid"/>
                    </a:lnT>
                    <a:lnB w="12700">
                      <a:solidFill>
                        <a:srgbClr val="383838"/>
                      </a:solidFill>
                      <a:prstDash val="solid"/>
                    </a:lnB>
                    <a:solidFill>
                      <a:srgbClr val="CECECE"/>
                    </a:solidFill>
                  </a:tcPr>
                </a:tc>
                <a:tc>
                  <a:txBody>
                    <a:bodyPr/>
                    <a:lstStyle/>
                    <a:p>
                      <a:pPr marL="206375">
                        <a:lnSpc>
                          <a:spcPct val="100000"/>
                        </a:lnSpc>
                        <a:spcBef>
                          <a:spcPts val="375"/>
                        </a:spcBef>
                      </a:pPr>
                      <a:r>
                        <a:rPr sz="2400" dirty="0">
                          <a:solidFill>
                            <a:srgbClr val="383838"/>
                          </a:solidFill>
                          <a:latin typeface="Arial MT"/>
                          <a:cs typeface="Arial MT"/>
                        </a:rPr>
                        <a:t>Used</a:t>
                      </a:r>
                      <a:r>
                        <a:rPr sz="2400" spc="-50" dirty="0">
                          <a:solidFill>
                            <a:srgbClr val="383838"/>
                          </a:solidFill>
                          <a:latin typeface="Arial MT"/>
                          <a:cs typeface="Arial MT"/>
                        </a:rPr>
                        <a:t> </a:t>
                      </a:r>
                      <a:r>
                        <a:rPr sz="2400" dirty="0">
                          <a:solidFill>
                            <a:srgbClr val="383838"/>
                          </a:solidFill>
                          <a:latin typeface="Arial MT"/>
                          <a:cs typeface="Arial MT"/>
                        </a:rPr>
                        <a:t>only</a:t>
                      </a:r>
                      <a:r>
                        <a:rPr sz="2400" spc="-40" dirty="0">
                          <a:solidFill>
                            <a:srgbClr val="383838"/>
                          </a:solidFill>
                          <a:latin typeface="Arial MT"/>
                          <a:cs typeface="Arial MT"/>
                        </a:rPr>
                        <a:t> </a:t>
                      </a:r>
                      <a:r>
                        <a:rPr sz="2400" dirty="0">
                          <a:solidFill>
                            <a:srgbClr val="383838"/>
                          </a:solidFill>
                          <a:latin typeface="Arial MT"/>
                          <a:cs typeface="Arial MT"/>
                        </a:rPr>
                        <a:t>for</a:t>
                      </a:r>
                      <a:r>
                        <a:rPr sz="2400" spc="-40" dirty="0">
                          <a:solidFill>
                            <a:srgbClr val="383838"/>
                          </a:solidFill>
                          <a:latin typeface="Arial MT"/>
                          <a:cs typeface="Arial MT"/>
                        </a:rPr>
                        <a:t> </a:t>
                      </a:r>
                      <a:r>
                        <a:rPr sz="2400" dirty="0">
                          <a:solidFill>
                            <a:srgbClr val="383838"/>
                          </a:solidFill>
                          <a:latin typeface="Arial MT"/>
                          <a:cs typeface="Arial MT"/>
                        </a:rPr>
                        <a:t>small</a:t>
                      </a:r>
                      <a:r>
                        <a:rPr sz="2400" spc="-45" dirty="0">
                          <a:solidFill>
                            <a:srgbClr val="383838"/>
                          </a:solidFill>
                          <a:latin typeface="Arial MT"/>
                          <a:cs typeface="Arial MT"/>
                        </a:rPr>
                        <a:t> </a:t>
                      </a:r>
                      <a:r>
                        <a:rPr sz="2400" spc="-10" dirty="0">
                          <a:solidFill>
                            <a:srgbClr val="383838"/>
                          </a:solidFill>
                          <a:latin typeface="Arial MT"/>
                          <a:cs typeface="Arial MT"/>
                        </a:rPr>
                        <a:t>areas</a:t>
                      </a:r>
                      <a:endParaRPr sz="2400">
                        <a:latin typeface="Arial MT"/>
                        <a:cs typeface="Arial MT"/>
                      </a:endParaRPr>
                    </a:p>
                  </a:txBody>
                  <a:tcPr marL="0" marR="0" marT="47625" marB="0">
                    <a:lnL w="12700">
                      <a:solidFill>
                        <a:srgbClr val="383838"/>
                      </a:solidFill>
                      <a:prstDash val="solid"/>
                    </a:lnL>
                    <a:lnR w="12700">
                      <a:solidFill>
                        <a:srgbClr val="383838"/>
                      </a:solidFill>
                      <a:prstDash val="solid"/>
                    </a:lnR>
                    <a:lnT w="12700">
                      <a:solidFill>
                        <a:srgbClr val="383838"/>
                      </a:solidFill>
                      <a:prstDash val="solid"/>
                    </a:lnT>
                    <a:lnB w="12700">
                      <a:solidFill>
                        <a:srgbClr val="383838"/>
                      </a:solidFill>
                      <a:prstDash val="solid"/>
                    </a:lnB>
                    <a:solidFill>
                      <a:srgbClr val="CECECE"/>
                    </a:solidFill>
                  </a:tcPr>
                </a:tc>
                <a:extLst>
                  <a:ext uri="{0D108BD9-81ED-4DB2-BD59-A6C34878D82A}">
                    <a16:rowId xmlns:a16="http://schemas.microsoft.com/office/drawing/2014/main" val="10001"/>
                  </a:ext>
                </a:extLst>
              </a:tr>
              <a:tr h="1392555">
                <a:tc>
                  <a:txBody>
                    <a:bodyPr/>
                    <a:lstStyle/>
                    <a:p>
                      <a:pPr marL="121920">
                        <a:lnSpc>
                          <a:spcPts val="2860"/>
                        </a:lnSpc>
                        <a:spcBef>
                          <a:spcPts val="425"/>
                        </a:spcBef>
                      </a:pPr>
                      <a:r>
                        <a:rPr sz="2400" dirty="0">
                          <a:solidFill>
                            <a:srgbClr val="383838"/>
                          </a:solidFill>
                          <a:latin typeface="Arial MT"/>
                          <a:cs typeface="Arial MT"/>
                        </a:rPr>
                        <a:t>Sensation</a:t>
                      </a:r>
                      <a:r>
                        <a:rPr sz="2400" spc="-45" dirty="0">
                          <a:solidFill>
                            <a:srgbClr val="383838"/>
                          </a:solidFill>
                          <a:latin typeface="Arial MT"/>
                          <a:cs typeface="Arial MT"/>
                        </a:rPr>
                        <a:t> </a:t>
                      </a:r>
                      <a:r>
                        <a:rPr sz="2400" dirty="0">
                          <a:solidFill>
                            <a:srgbClr val="383838"/>
                          </a:solidFill>
                          <a:latin typeface="Arial MT"/>
                          <a:cs typeface="Arial MT"/>
                        </a:rPr>
                        <a:t>and</a:t>
                      </a:r>
                      <a:r>
                        <a:rPr sz="2400" spc="-60" dirty="0">
                          <a:solidFill>
                            <a:srgbClr val="383838"/>
                          </a:solidFill>
                          <a:latin typeface="Arial MT"/>
                          <a:cs typeface="Arial MT"/>
                        </a:rPr>
                        <a:t> </a:t>
                      </a:r>
                      <a:r>
                        <a:rPr sz="2400" dirty="0">
                          <a:solidFill>
                            <a:srgbClr val="383838"/>
                          </a:solidFill>
                          <a:latin typeface="Arial MT"/>
                          <a:cs typeface="Arial MT"/>
                        </a:rPr>
                        <a:t>function</a:t>
                      </a:r>
                      <a:r>
                        <a:rPr sz="2400" spc="-50" dirty="0">
                          <a:solidFill>
                            <a:srgbClr val="383838"/>
                          </a:solidFill>
                          <a:latin typeface="Arial MT"/>
                          <a:cs typeface="Arial MT"/>
                        </a:rPr>
                        <a:t> </a:t>
                      </a:r>
                      <a:r>
                        <a:rPr sz="2400" dirty="0">
                          <a:solidFill>
                            <a:srgbClr val="383838"/>
                          </a:solidFill>
                          <a:latin typeface="Arial MT"/>
                          <a:cs typeface="Arial MT"/>
                        </a:rPr>
                        <a:t>of</a:t>
                      </a:r>
                      <a:r>
                        <a:rPr sz="2400" spc="-70" dirty="0">
                          <a:solidFill>
                            <a:srgbClr val="383838"/>
                          </a:solidFill>
                          <a:latin typeface="Arial MT"/>
                          <a:cs typeface="Arial MT"/>
                        </a:rPr>
                        <a:t> </a:t>
                      </a:r>
                      <a:r>
                        <a:rPr sz="2400" spc="-10" dirty="0">
                          <a:solidFill>
                            <a:srgbClr val="383838"/>
                          </a:solidFill>
                          <a:latin typeface="Arial MT"/>
                          <a:cs typeface="Arial MT"/>
                        </a:rPr>
                        <a:t>sebaceous</a:t>
                      </a:r>
                      <a:endParaRPr sz="2400">
                        <a:latin typeface="Arial MT"/>
                        <a:cs typeface="Arial MT"/>
                      </a:endParaRPr>
                    </a:p>
                    <a:p>
                      <a:pPr marL="121920">
                        <a:lnSpc>
                          <a:spcPts val="2860"/>
                        </a:lnSpc>
                      </a:pPr>
                      <a:r>
                        <a:rPr sz="2400" dirty="0">
                          <a:solidFill>
                            <a:srgbClr val="383838"/>
                          </a:solidFill>
                          <a:latin typeface="Arial MT"/>
                          <a:cs typeface="Arial MT"/>
                        </a:rPr>
                        <a:t>gland,</a:t>
                      </a:r>
                      <a:r>
                        <a:rPr sz="2400" spc="-85" dirty="0">
                          <a:solidFill>
                            <a:srgbClr val="383838"/>
                          </a:solidFill>
                          <a:latin typeface="Arial MT"/>
                          <a:cs typeface="Arial MT"/>
                        </a:rPr>
                        <a:t> </a:t>
                      </a:r>
                      <a:r>
                        <a:rPr sz="2400" dirty="0">
                          <a:solidFill>
                            <a:srgbClr val="383838"/>
                          </a:solidFill>
                          <a:latin typeface="Arial MT"/>
                          <a:cs typeface="Arial MT"/>
                        </a:rPr>
                        <a:t>hair</a:t>
                      </a:r>
                      <a:r>
                        <a:rPr sz="2400" spc="-85" dirty="0">
                          <a:solidFill>
                            <a:srgbClr val="383838"/>
                          </a:solidFill>
                          <a:latin typeface="Arial MT"/>
                          <a:cs typeface="Arial MT"/>
                        </a:rPr>
                        <a:t> </a:t>
                      </a:r>
                      <a:r>
                        <a:rPr sz="2400" dirty="0">
                          <a:solidFill>
                            <a:srgbClr val="383838"/>
                          </a:solidFill>
                          <a:latin typeface="Arial MT"/>
                          <a:cs typeface="Arial MT"/>
                        </a:rPr>
                        <a:t>follicles</a:t>
                      </a:r>
                      <a:r>
                        <a:rPr sz="2400" spc="-75" dirty="0">
                          <a:solidFill>
                            <a:srgbClr val="383838"/>
                          </a:solidFill>
                          <a:latin typeface="Arial MT"/>
                          <a:cs typeface="Arial MT"/>
                        </a:rPr>
                        <a:t> </a:t>
                      </a:r>
                      <a:r>
                        <a:rPr sz="2400" dirty="0">
                          <a:solidFill>
                            <a:srgbClr val="383838"/>
                          </a:solidFill>
                          <a:latin typeface="Arial MT"/>
                          <a:cs typeface="Arial MT"/>
                        </a:rPr>
                        <a:t>retained</a:t>
                      </a:r>
                      <a:r>
                        <a:rPr sz="2400" spc="-95" dirty="0">
                          <a:solidFill>
                            <a:srgbClr val="383838"/>
                          </a:solidFill>
                          <a:latin typeface="Arial MT"/>
                          <a:cs typeface="Arial MT"/>
                        </a:rPr>
                        <a:t> </a:t>
                      </a:r>
                      <a:r>
                        <a:rPr sz="2400" spc="-10" dirty="0">
                          <a:solidFill>
                            <a:srgbClr val="383838"/>
                          </a:solidFill>
                          <a:latin typeface="Arial MT"/>
                          <a:cs typeface="Arial MT"/>
                        </a:rPr>
                        <a:t>better.</a:t>
                      </a:r>
                      <a:endParaRPr sz="2400">
                        <a:latin typeface="Arial MT"/>
                        <a:cs typeface="Arial MT"/>
                      </a:endParaRPr>
                    </a:p>
                  </a:txBody>
                  <a:tcPr marL="0" marR="0" marT="53975" marB="0">
                    <a:lnL w="12700">
                      <a:solidFill>
                        <a:srgbClr val="383838"/>
                      </a:solidFill>
                      <a:prstDash val="solid"/>
                    </a:lnL>
                    <a:lnR w="12700">
                      <a:solidFill>
                        <a:srgbClr val="383838"/>
                      </a:solidFill>
                      <a:prstDash val="solid"/>
                    </a:lnR>
                    <a:lnT w="12700">
                      <a:solidFill>
                        <a:srgbClr val="383838"/>
                      </a:solidFill>
                      <a:prstDash val="solid"/>
                    </a:lnT>
                    <a:lnB w="12700">
                      <a:solidFill>
                        <a:srgbClr val="383838"/>
                      </a:solidFill>
                      <a:prstDash val="solid"/>
                    </a:lnB>
                    <a:solidFill>
                      <a:srgbClr val="E8E8E8"/>
                    </a:solidFill>
                  </a:tcPr>
                </a:tc>
                <a:tc>
                  <a:txBody>
                    <a:bodyPr/>
                    <a:lstStyle/>
                    <a:p>
                      <a:pPr marL="122555">
                        <a:lnSpc>
                          <a:spcPts val="2860"/>
                        </a:lnSpc>
                        <a:spcBef>
                          <a:spcPts val="425"/>
                        </a:spcBef>
                      </a:pPr>
                      <a:r>
                        <a:rPr sz="2400" dirty="0">
                          <a:solidFill>
                            <a:srgbClr val="383838"/>
                          </a:solidFill>
                          <a:latin typeface="Arial MT"/>
                          <a:cs typeface="Arial MT"/>
                        </a:rPr>
                        <a:t>Wider</a:t>
                      </a:r>
                      <a:r>
                        <a:rPr sz="2400" spc="-45" dirty="0">
                          <a:solidFill>
                            <a:srgbClr val="383838"/>
                          </a:solidFill>
                          <a:latin typeface="Arial MT"/>
                          <a:cs typeface="Arial MT"/>
                        </a:rPr>
                        <a:t> </a:t>
                      </a:r>
                      <a:r>
                        <a:rPr sz="2400" dirty="0">
                          <a:solidFill>
                            <a:srgbClr val="383838"/>
                          </a:solidFill>
                          <a:latin typeface="Arial MT"/>
                          <a:cs typeface="Arial MT"/>
                        </a:rPr>
                        <a:t>donor</a:t>
                      </a:r>
                      <a:r>
                        <a:rPr sz="2400" spc="-30" dirty="0">
                          <a:solidFill>
                            <a:srgbClr val="383838"/>
                          </a:solidFill>
                          <a:latin typeface="Arial MT"/>
                          <a:cs typeface="Arial MT"/>
                        </a:rPr>
                        <a:t> </a:t>
                      </a:r>
                      <a:r>
                        <a:rPr sz="2400" dirty="0">
                          <a:solidFill>
                            <a:srgbClr val="383838"/>
                          </a:solidFill>
                          <a:latin typeface="Arial MT"/>
                          <a:cs typeface="Arial MT"/>
                        </a:rPr>
                        <a:t>area</a:t>
                      </a:r>
                      <a:r>
                        <a:rPr sz="2400" spc="-45" dirty="0">
                          <a:solidFill>
                            <a:srgbClr val="383838"/>
                          </a:solidFill>
                          <a:latin typeface="Arial MT"/>
                          <a:cs typeface="Arial MT"/>
                        </a:rPr>
                        <a:t> </a:t>
                      </a:r>
                      <a:r>
                        <a:rPr sz="2400" dirty="0">
                          <a:solidFill>
                            <a:srgbClr val="383838"/>
                          </a:solidFill>
                          <a:latin typeface="Arial MT"/>
                          <a:cs typeface="Arial MT"/>
                        </a:rPr>
                        <a:t>has</a:t>
                      </a:r>
                      <a:r>
                        <a:rPr sz="2400" spc="-45" dirty="0">
                          <a:solidFill>
                            <a:srgbClr val="383838"/>
                          </a:solidFill>
                          <a:latin typeface="Arial MT"/>
                          <a:cs typeface="Arial MT"/>
                        </a:rPr>
                        <a:t> </a:t>
                      </a:r>
                      <a:r>
                        <a:rPr sz="2400" dirty="0">
                          <a:solidFill>
                            <a:srgbClr val="383838"/>
                          </a:solidFill>
                          <a:latin typeface="Arial MT"/>
                          <a:cs typeface="Arial MT"/>
                        </a:rPr>
                        <a:t>to</a:t>
                      </a:r>
                      <a:r>
                        <a:rPr sz="2400" spc="-45" dirty="0">
                          <a:solidFill>
                            <a:srgbClr val="383838"/>
                          </a:solidFill>
                          <a:latin typeface="Arial MT"/>
                          <a:cs typeface="Arial MT"/>
                        </a:rPr>
                        <a:t> </a:t>
                      </a:r>
                      <a:r>
                        <a:rPr sz="2400" dirty="0">
                          <a:solidFill>
                            <a:srgbClr val="383838"/>
                          </a:solidFill>
                          <a:latin typeface="Arial MT"/>
                          <a:cs typeface="Arial MT"/>
                        </a:rPr>
                        <a:t>be</a:t>
                      </a:r>
                      <a:r>
                        <a:rPr sz="2400" spc="-45" dirty="0">
                          <a:solidFill>
                            <a:srgbClr val="383838"/>
                          </a:solidFill>
                          <a:latin typeface="Arial MT"/>
                          <a:cs typeface="Arial MT"/>
                        </a:rPr>
                        <a:t> </a:t>
                      </a:r>
                      <a:r>
                        <a:rPr sz="2400" spc="-10" dirty="0">
                          <a:solidFill>
                            <a:srgbClr val="383838"/>
                          </a:solidFill>
                          <a:latin typeface="Arial MT"/>
                          <a:cs typeface="Arial MT"/>
                        </a:rPr>
                        <a:t>covered</a:t>
                      </a:r>
                      <a:endParaRPr sz="2400">
                        <a:latin typeface="Arial MT"/>
                        <a:cs typeface="Arial MT"/>
                      </a:endParaRPr>
                    </a:p>
                    <a:p>
                      <a:pPr marL="122555">
                        <a:lnSpc>
                          <a:spcPts val="2860"/>
                        </a:lnSpc>
                      </a:pPr>
                      <a:r>
                        <a:rPr sz="2400" dirty="0">
                          <a:solidFill>
                            <a:srgbClr val="383838"/>
                          </a:solidFill>
                          <a:latin typeface="Arial MT"/>
                          <a:cs typeface="Arial MT"/>
                        </a:rPr>
                        <a:t>with</a:t>
                      </a:r>
                      <a:r>
                        <a:rPr sz="2400" spc="-45" dirty="0">
                          <a:solidFill>
                            <a:srgbClr val="383838"/>
                          </a:solidFill>
                          <a:latin typeface="Arial MT"/>
                          <a:cs typeface="Arial MT"/>
                        </a:rPr>
                        <a:t> </a:t>
                      </a:r>
                      <a:r>
                        <a:rPr sz="2400" spc="-25" dirty="0">
                          <a:solidFill>
                            <a:srgbClr val="383838"/>
                          </a:solidFill>
                          <a:latin typeface="Arial MT"/>
                          <a:cs typeface="Arial MT"/>
                        </a:rPr>
                        <a:t>SSG</a:t>
                      </a:r>
                      <a:endParaRPr sz="2400">
                        <a:latin typeface="Arial MT"/>
                        <a:cs typeface="Arial MT"/>
                      </a:endParaRPr>
                    </a:p>
                  </a:txBody>
                  <a:tcPr marL="0" marR="0" marT="53975" marB="0">
                    <a:lnL w="12700">
                      <a:solidFill>
                        <a:srgbClr val="383838"/>
                      </a:solidFill>
                      <a:prstDash val="solid"/>
                    </a:lnL>
                    <a:lnR w="12700">
                      <a:solidFill>
                        <a:srgbClr val="383838"/>
                      </a:solidFill>
                      <a:prstDash val="solid"/>
                    </a:lnR>
                    <a:lnT w="12700">
                      <a:solidFill>
                        <a:srgbClr val="383838"/>
                      </a:solidFill>
                      <a:prstDash val="solid"/>
                    </a:lnT>
                    <a:lnB w="12700">
                      <a:solidFill>
                        <a:srgbClr val="383838"/>
                      </a:solidFill>
                      <a:prstDash val="solid"/>
                    </a:lnB>
                    <a:solidFill>
                      <a:srgbClr val="E8E8E8"/>
                    </a:solidFill>
                  </a:tcPr>
                </a:tc>
                <a:extLst>
                  <a:ext uri="{0D108BD9-81ED-4DB2-BD59-A6C34878D82A}">
                    <a16:rowId xmlns:a16="http://schemas.microsoft.com/office/drawing/2014/main" val="10002"/>
                  </a:ext>
                </a:extLst>
              </a:tr>
            </a:tbl>
          </a:graphicData>
        </a:graphic>
      </p:graphicFrame>
      <p:sp>
        <p:nvSpPr>
          <p:cNvPr id="7" name="object 7"/>
          <p:cNvSpPr txBox="1"/>
          <p:nvPr/>
        </p:nvSpPr>
        <p:spPr>
          <a:xfrm>
            <a:off x="1268349" y="1762506"/>
            <a:ext cx="9451975" cy="1172210"/>
          </a:xfrm>
          <a:prstGeom prst="rect">
            <a:avLst/>
          </a:prstGeom>
        </p:spPr>
        <p:txBody>
          <a:bodyPr vert="horz" wrap="square" lIns="0" tIns="24765" rIns="0" bIns="0" rtlCol="0">
            <a:spAutoFit/>
          </a:bodyPr>
          <a:lstStyle/>
          <a:p>
            <a:pPr marL="12700" marR="5080" indent="211454" algn="just">
              <a:lnSpc>
                <a:spcPct val="103400"/>
              </a:lnSpc>
              <a:spcBef>
                <a:spcPts val="195"/>
              </a:spcBef>
            </a:pPr>
            <a:r>
              <a:rPr sz="2400" dirty="0">
                <a:solidFill>
                  <a:srgbClr val="EDEDED"/>
                </a:solidFill>
                <a:latin typeface="Arial MT"/>
                <a:cs typeface="Arial MT"/>
              </a:rPr>
              <a:t>A</a:t>
            </a:r>
            <a:r>
              <a:rPr sz="2400" spc="-170" dirty="0">
                <a:solidFill>
                  <a:srgbClr val="EDEDED"/>
                </a:solidFill>
                <a:latin typeface="Arial MT"/>
                <a:cs typeface="Arial MT"/>
              </a:rPr>
              <a:t> </a:t>
            </a:r>
            <a:r>
              <a:rPr sz="2400" spc="-20" dirty="0">
                <a:solidFill>
                  <a:srgbClr val="EDEDED"/>
                </a:solidFill>
                <a:latin typeface="Arial MT"/>
                <a:cs typeface="Arial MT"/>
              </a:rPr>
              <a:t>full-</a:t>
            </a:r>
            <a:r>
              <a:rPr sz="2400" dirty="0">
                <a:solidFill>
                  <a:srgbClr val="EDEDED"/>
                </a:solidFill>
                <a:latin typeface="Arial MT"/>
                <a:cs typeface="Arial MT"/>
              </a:rPr>
              <a:t>thickness</a:t>
            </a:r>
            <a:r>
              <a:rPr sz="2400" spc="-45" dirty="0">
                <a:solidFill>
                  <a:srgbClr val="EDEDED"/>
                </a:solidFill>
                <a:latin typeface="Arial MT"/>
                <a:cs typeface="Arial MT"/>
              </a:rPr>
              <a:t> </a:t>
            </a:r>
            <a:r>
              <a:rPr sz="2400" dirty="0">
                <a:solidFill>
                  <a:srgbClr val="EDEDED"/>
                </a:solidFill>
                <a:latin typeface="Arial MT"/>
                <a:cs typeface="Arial MT"/>
              </a:rPr>
              <a:t>skin</a:t>
            </a:r>
            <a:r>
              <a:rPr sz="2400" spc="-50" dirty="0">
                <a:solidFill>
                  <a:srgbClr val="EDEDED"/>
                </a:solidFill>
                <a:latin typeface="Arial MT"/>
                <a:cs typeface="Arial MT"/>
              </a:rPr>
              <a:t> </a:t>
            </a:r>
            <a:r>
              <a:rPr sz="2400" dirty="0">
                <a:solidFill>
                  <a:srgbClr val="EDEDED"/>
                </a:solidFill>
                <a:latin typeface="Arial MT"/>
                <a:cs typeface="Arial MT"/>
              </a:rPr>
              <a:t>graft</a:t>
            </a:r>
            <a:r>
              <a:rPr sz="2400" spc="-65" dirty="0">
                <a:solidFill>
                  <a:srgbClr val="EDEDED"/>
                </a:solidFill>
                <a:latin typeface="Arial MT"/>
                <a:cs typeface="Arial MT"/>
              </a:rPr>
              <a:t> </a:t>
            </a:r>
            <a:r>
              <a:rPr sz="2400" dirty="0">
                <a:solidFill>
                  <a:srgbClr val="EDEDED"/>
                </a:solidFill>
                <a:latin typeface="Arial MT"/>
                <a:cs typeface="Arial MT"/>
              </a:rPr>
              <a:t>(FTSGs)</a:t>
            </a:r>
            <a:r>
              <a:rPr sz="2400" spc="-60" dirty="0">
                <a:solidFill>
                  <a:srgbClr val="EDEDED"/>
                </a:solidFill>
                <a:latin typeface="Arial MT"/>
                <a:cs typeface="Arial MT"/>
              </a:rPr>
              <a:t> </a:t>
            </a:r>
            <a:r>
              <a:rPr sz="2400" dirty="0">
                <a:solidFill>
                  <a:srgbClr val="EDEDED"/>
                </a:solidFill>
                <a:latin typeface="Arial MT"/>
                <a:cs typeface="Arial MT"/>
              </a:rPr>
              <a:t>removes</a:t>
            </a:r>
            <a:r>
              <a:rPr sz="2400" spc="-50" dirty="0">
                <a:solidFill>
                  <a:srgbClr val="EDEDED"/>
                </a:solidFill>
                <a:latin typeface="Arial MT"/>
                <a:cs typeface="Arial MT"/>
              </a:rPr>
              <a:t> </a:t>
            </a:r>
            <a:r>
              <a:rPr sz="2400" dirty="0">
                <a:solidFill>
                  <a:srgbClr val="EDEDED"/>
                </a:solidFill>
                <a:latin typeface="Arial MT"/>
                <a:cs typeface="Arial MT"/>
              </a:rPr>
              <a:t>epidermis</a:t>
            </a:r>
            <a:r>
              <a:rPr sz="2400" spc="-25" dirty="0">
                <a:solidFill>
                  <a:srgbClr val="EDEDED"/>
                </a:solidFill>
                <a:latin typeface="Arial MT"/>
                <a:cs typeface="Arial MT"/>
              </a:rPr>
              <a:t> </a:t>
            </a:r>
            <a:r>
              <a:rPr sz="2400" dirty="0">
                <a:solidFill>
                  <a:srgbClr val="EDEDED"/>
                </a:solidFill>
                <a:latin typeface="Arial MT"/>
                <a:cs typeface="Arial MT"/>
              </a:rPr>
              <a:t>and</a:t>
            </a:r>
            <a:r>
              <a:rPr sz="2400" spc="-45" dirty="0">
                <a:solidFill>
                  <a:srgbClr val="EDEDED"/>
                </a:solidFill>
                <a:latin typeface="Arial MT"/>
                <a:cs typeface="Arial MT"/>
              </a:rPr>
              <a:t> </a:t>
            </a:r>
            <a:r>
              <a:rPr sz="2400" dirty="0">
                <a:solidFill>
                  <a:srgbClr val="EDEDED"/>
                </a:solidFill>
                <a:latin typeface="Arial MT"/>
                <a:cs typeface="Arial MT"/>
              </a:rPr>
              <a:t>the</a:t>
            </a:r>
            <a:r>
              <a:rPr sz="2400" spc="-50" dirty="0">
                <a:solidFill>
                  <a:srgbClr val="EDEDED"/>
                </a:solidFill>
                <a:latin typeface="Arial MT"/>
                <a:cs typeface="Arial MT"/>
              </a:rPr>
              <a:t> </a:t>
            </a:r>
            <a:r>
              <a:rPr sz="2400" spc="-10" dirty="0">
                <a:solidFill>
                  <a:srgbClr val="EDEDED"/>
                </a:solidFill>
                <a:latin typeface="Arial MT"/>
                <a:cs typeface="Arial MT"/>
              </a:rPr>
              <a:t>entire </a:t>
            </a:r>
            <a:r>
              <a:rPr sz="2400" dirty="0">
                <a:solidFill>
                  <a:srgbClr val="EDEDED"/>
                </a:solidFill>
                <a:latin typeface="Arial MT"/>
                <a:cs typeface="Arial MT"/>
              </a:rPr>
              <a:t>thickness</a:t>
            </a:r>
            <a:r>
              <a:rPr sz="2400" spc="-50" dirty="0">
                <a:solidFill>
                  <a:srgbClr val="EDEDED"/>
                </a:solidFill>
                <a:latin typeface="Arial MT"/>
                <a:cs typeface="Arial MT"/>
              </a:rPr>
              <a:t> </a:t>
            </a:r>
            <a:r>
              <a:rPr sz="2400" dirty="0">
                <a:solidFill>
                  <a:srgbClr val="EDEDED"/>
                </a:solidFill>
                <a:latin typeface="Arial MT"/>
                <a:cs typeface="Arial MT"/>
              </a:rPr>
              <a:t>of</a:t>
            </a:r>
            <a:r>
              <a:rPr sz="2400" spc="-70" dirty="0">
                <a:solidFill>
                  <a:srgbClr val="EDEDED"/>
                </a:solidFill>
                <a:latin typeface="Arial MT"/>
                <a:cs typeface="Arial MT"/>
              </a:rPr>
              <a:t> </a:t>
            </a:r>
            <a:r>
              <a:rPr sz="2400" dirty="0">
                <a:solidFill>
                  <a:srgbClr val="EDEDED"/>
                </a:solidFill>
                <a:latin typeface="Arial MT"/>
                <a:cs typeface="Arial MT"/>
              </a:rPr>
              <a:t>the</a:t>
            </a:r>
            <a:r>
              <a:rPr sz="2400" spc="-50" dirty="0">
                <a:solidFill>
                  <a:srgbClr val="EDEDED"/>
                </a:solidFill>
                <a:latin typeface="Arial MT"/>
                <a:cs typeface="Arial MT"/>
              </a:rPr>
              <a:t> </a:t>
            </a:r>
            <a:r>
              <a:rPr sz="2400" dirty="0">
                <a:solidFill>
                  <a:srgbClr val="EDEDED"/>
                </a:solidFill>
                <a:latin typeface="Arial MT"/>
                <a:cs typeface="Arial MT"/>
              </a:rPr>
              <a:t>dermis</a:t>
            </a:r>
            <a:r>
              <a:rPr sz="2400" spc="-50" dirty="0">
                <a:solidFill>
                  <a:srgbClr val="EDEDED"/>
                </a:solidFill>
                <a:latin typeface="Arial MT"/>
                <a:cs typeface="Arial MT"/>
              </a:rPr>
              <a:t> </a:t>
            </a:r>
            <a:r>
              <a:rPr sz="2400" dirty="0">
                <a:solidFill>
                  <a:srgbClr val="EDEDED"/>
                </a:solidFill>
                <a:latin typeface="Arial MT"/>
                <a:cs typeface="Arial MT"/>
              </a:rPr>
              <a:t>and</a:t>
            </a:r>
            <a:r>
              <a:rPr sz="2400" spc="-45" dirty="0">
                <a:solidFill>
                  <a:srgbClr val="EDEDED"/>
                </a:solidFill>
                <a:latin typeface="Arial MT"/>
                <a:cs typeface="Arial MT"/>
              </a:rPr>
              <a:t> </a:t>
            </a:r>
            <a:r>
              <a:rPr sz="2400" dirty="0">
                <a:solidFill>
                  <a:srgbClr val="EDEDED"/>
                </a:solidFill>
                <a:latin typeface="Arial MT"/>
                <a:cs typeface="Arial MT"/>
              </a:rPr>
              <a:t>leaves</a:t>
            </a:r>
            <a:r>
              <a:rPr sz="2400" spc="-40" dirty="0">
                <a:solidFill>
                  <a:srgbClr val="EDEDED"/>
                </a:solidFill>
                <a:latin typeface="Arial MT"/>
                <a:cs typeface="Arial MT"/>
              </a:rPr>
              <a:t> </a:t>
            </a:r>
            <a:r>
              <a:rPr sz="2400" dirty="0">
                <a:solidFill>
                  <a:srgbClr val="EDEDED"/>
                </a:solidFill>
                <a:latin typeface="Arial MT"/>
                <a:cs typeface="Arial MT"/>
              </a:rPr>
              <a:t>a</a:t>
            </a:r>
            <a:r>
              <a:rPr sz="2400" spc="-50" dirty="0">
                <a:solidFill>
                  <a:srgbClr val="EDEDED"/>
                </a:solidFill>
                <a:latin typeface="Arial MT"/>
                <a:cs typeface="Arial MT"/>
              </a:rPr>
              <a:t> </a:t>
            </a:r>
            <a:r>
              <a:rPr sz="2400" dirty="0">
                <a:solidFill>
                  <a:srgbClr val="EDEDED"/>
                </a:solidFill>
                <a:latin typeface="Arial MT"/>
                <a:cs typeface="Arial MT"/>
              </a:rPr>
              <a:t>donor</a:t>
            </a:r>
            <a:r>
              <a:rPr sz="2400" spc="-55" dirty="0">
                <a:solidFill>
                  <a:srgbClr val="EDEDED"/>
                </a:solidFill>
                <a:latin typeface="Arial MT"/>
                <a:cs typeface="Arial MT"/>
              </a:rPr>
              <a:t> </a:t>
            </a:r>
            <a:r>
              <a:rPr sz="2400" dirty="0">
                <a:solidFill>
                  <a:srgbClr val="EDEDED"/>
                </a:solidFill>
                <a:latin typeface="Arial MT"/>
                <a:cs typeface="Arial MT"/>
              </a:rPr>
              <a:t>defect</a:t>
            </a:r>
            <a:r>
              <a:rPr sz="2400" spc="-50" dirty="0">
                <a:solidFill>
                  <a:srgbClr val="EDEDED"/>
                </a:solidFill>
                <a:latin typeface="Arial MT"/>
                <a:cs typeface="Arial MT"/>
              </a:rPr>
              <a:t> </a:t>
            </a:r>
            <a:r>
              <a:rPr sz="2400" dirty="0">
                <a:solidFill>
                  <a:srgbClr val="EDEDED"/>
                </a:solidFill>
                <a:latin typeface="Arial MT"/>
                <a:cs typeface="Arial MT"/>
              </a:rPr>
              <a:t>(which</a:t>
            </a:r>
            <a:r>
              <a:rPr sz="2400" spc="-30" dirty="0">
                <a:solidFill>
                  <a:srgbClr val="EDEDED"/>
                </a:solidFill>
                <a:latin typeface="Arial MT"/>
                <a:cs typeface="Arial MT"/>
              </a:rPr>
              <a:t> </a:t>
            </a:r>
            <a:r>
              <a:rPr sz="2400" dirty="0">
                <a:solidFill>
                  <a:srgbClr val="EDEDED"/>
                </a:solidFill>
                <a:latin typeface="Arial MT"/>
                <a:cs typeface="Arial MT"/>
              </a:rPr>
              <a:t>needs</a:t>
            </a:r>
            <a:r>
              <a:rPr sz="2400" spc="-40" dirty="0">
                <a:solidFill>
                  <a:srgbClr val="EDEDED"/>
                </a:solidFill>
                <a:latin typeface="Arial MT"/>
                <a:cs typeface="Arial MT"/>
              </a:rPr>
              <a:t> </a:t>
            </a:r>
            <a:r>
              <a:rPr sz="2400" dirty="0">
                <a:solidFill>
                  <a:srgbClr val="EDEDED"/>
                </a:solidFill>
                <a:latin typeface="Arial MT"/>
                <a:cs typeface="Arial MT"/>
              </a:rPr>
              <a:t>to</a:t>
            </a:r>
            <a:r>
              <a:rPr sz="2400" spc="-55" dirty="0">
                <a:solidFill>
                  <a:srgbClr val="EDEDED"/>
                </a:solidFill>
                <a:latin typeface="Arial MT"/>
                <a:cs typeface="Arial MT"/>
              </a:rPr>
              <a:t> </a:t>
            </a:r>
            <a:r>
              <a:rPr sz="2400" spc="-25" dirty="0">
                <a:solidFill>
                  <a:srgbClr val="EDEDED"/>
                </a:solidFill>
                <a:latin typeface="Arial MT"/>
                <a:cs typeface="Arial MT"/>
              </a:rPr>
              <a:t>be </a:t>
            </a:r>
            <a:r>
              <a:rPr sz="2400" dirty="0">
                <a:solidFill>
                  <a:srgbClr val="EDEDED"/>
                </a:solidFill>
                <a:latin typeface="Arial MT"/>
                <a:cs typeface="Arial MT"/>
              </a:rPr>
              <a:t>sutured</a:t>
            </a:r>
            <a:r>
              <a:rPr sz="2400" spc="-70" dirty="0">
                <a:solidFill>
                  <a:srgbClr val="EDEDED"/>
                </a:solidFill>
                <a:latin typeface="Arial MT"/>
                <a:cs typeface="Arial MT"/>
              </a:rPr>
              <a:t> </a:t>
            </a:r>
            <a:r>
              <a:rPr sz="2400" dirty="0">
                <a:solidFill>
                  <a:srgbClr val="EDEDED"/>
                </a:solidFill>
                <a:latin typeface="Arial MT"/>
                <a:cs typeface="Arial MT"/>
              </a:rPr>
              <a:t>or</a:t>
            </a:r>
            <a:r>
              <a:rPr sz="2400" spc="-60" dirty="0">
                <a:solidFill>
                  <a:srgbClr val="EDEDED"/>
                </a:solidFill>
                <a:latin typeface="Arial MT"/>
                <a:cs typeface="Arial MT"/>
              </a:rPr>
              <a:t> </a:t>
            </a:r>
            <a:r>
              <a:rPr sz="2400" spc="-10" dirty="0">
                <a:solidFill>
                  <a:srgbClr val="EDEDED"/>
                </a:solidFill>
                <a:latin typeface="Arial MT"/>
                <a:cs typeface="Arial MT"/>
              </a:rPr>
              <a:t>grafted)</a:t>
            </a:r>
            <a:endParaRPr sz="2400" dirty="0">
              <a:latin typeface="Arial MT"/>
              <a:cs typeface="Arial M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46846" y="234442"/>
            <a:ext cx="1839595" cy="635000"/>
          </a:xfrm>
          <a:prstGeom prst="rect">
            <a:avLst/>
          </a:prstGeom>
        </p:spPr>
        <p:txBody>
          <a:bodyPr vert="horz" wrap="square" lIns="0" tIns="12065" rIns="0" bIns="0" rtlCol="0">
            <a:spAutoFit/>
          </a:bodyPr>
          <a:lstStyle/>
          <a:p>
            <a:pPr marL="12700">
              <a:lnSpc>
                <a:spcPct val="100000"/>
              </a:lnSpc>
              <a:spcBef>
                <a:spcPts val="95"/>
              </a:spcBef>
            </a:pPr>
            <a:r>
              <a:rPr spc="-10" dirty="0"/>
              <a:t>Meshing</a:t>
            </a:r>
          </a:p>
        </p:txBody>
      </p:sp>
      <p:sp>
        <p:nvSpPr>
          <p:cNvPr id="3" name="object 3"/>
          <p:cNvSpPr txBox="1"/>
          <p:nvPr/>
        </p:nvSpPr>
        <p:spPr>
          <a:xfrm>
            <a:off x="6591681" y="1438783"/>
            <a:ext cx="4655820" cy="2586355"/>
          </a:xfrm>
          <a:prstGeom prst="rect">
            <a:avLst/>
          </a:prstGeom>
        </p:spPr>
        <p:txBody>
          <a:bodyPr vert="horz" wrap="square" lIns="0" tIns="12700" rIns="0" bIns="0" rtlCol="0">
            <a:spAutoFit/>
          </a:bodyPr>
          <a:lstStyle/>
          <a:p>
            <a:pPr marL="329565" marR="5080" indent="-317500">
              <a:lnSpc>
                <a:spcPct val="100000"/>
              </a:lnSpc>
              <a:spcBef>
                <a:spcPts val="100"/>
              </a:spcBef>
            </a:pPr>
            <a:r>
              <a:rPr sz="2400" spc="-65" dirty="0">
                <a:solidFill>
                  <a:srgbClr val="383838"/>
                </a:solidFill>
                <a:latin typeface="Tahoma"/>
                <a:cs typeface="Tahoma"/>
              </a:rPr>
              <a:t>Is</a:t>
            </a:r>
            <a:r>
              <a:rPr sz="2400" spc="-185" dirty="0">
                <a:solidFill>
                  <a:srgbClr val="383838"/>
                </a:solidFill>
                <a:latin typeface="Tahoma"/>
                <a:cs typeface="Tahoma"/>
              </a:rPr>
              <a:t> </a:t>
            </a:r>
            <a:r>
              <a:rPr sz="2400" spc="-45" dirty="0">
                <a:solidFill>
                  <a:srgbClr val="383838"/>
                </a:solidFill>
                <a:latin typeface="Tahoma"/>
                <a:cs typeface="Tahoma"/>
              </a:rPr>
              <a:t>typically</a:t>
            </a:r>
            <a:r>
              <a:rPr sz="2400" spc="-185" dirty="0">
                <a:solidFill>
                  <a:srgbClr val="383838"/>
                </a:solidFill>
                <a:latin typeface="Tahoma"/>
                <a:cs typeface="Tahoma"/>
              </a:rPr>
              <a:t> </a:t>
            </a:r>
            <a:r>
              <a:rPr sz="2400" spc="-50" dirty="0">
                <a:solidFill>
                  <a:srgbClr val="383838"/>
                </a:solidFill>
                <a:latin typeface="Tahoma"/>
                <a:cs typeface="Tahoma"/>
              </a:rPr>
              <a:t>performed</a:t>
            </a:r>
            <a:r>
              <a:rPr sz="2400" spc="-155" dirty="0">
                <a:solidFill>
                  <a:srgbClr val="383838"/>
                </a:solidFill>
                <a:latin typeface="Tahoma"/>
                <a:cs typeface="Tahoma"/>
              </a:rPr>
              <a:t> </a:t>
            </a:r>
            <a:r>
              <a:rPr sz="2400" spc="-40" dirty="0">
                <a:solidFill>
                  <a:srgbClr val="383838"/>
                </a:solidFill>
                <a:latin typeface="Tahoma"/>
                <a:cs typeface="Tahoma"/>
              </a:rPr>
              <a:t>at</a:t>
            </a:r>
            <a:r>
              <a:rPr sz="2400" spc="-185" dirty="0">
                <a:solidFill>
                  <a:srgbClr val="383838"/>
                </a:solidFill>
                <a:latin typeface="Tahoma"/>
                <a:cs typeface="Tahoma"/>
              </a:rPr>
              <a:t> </a:t>
            </a:r>
            <a:r>
              <a:rPr sz="2400" spc="75" dirty="0">
                <a:solidFill>
                  <a:srgbClr val="383838"/>
                </a:solidFill>
                <a:latin typeface="Tahoma"/>
                <a:cs typeface="Tahoma"/>
              </a:rPr>
              <a:t>a</a:t>
            </a:r>
            <a:r>
              <a:rPr sz="2400" spc="-170" dirty="0">
                <a:solidFill>
                  <a:srgbClr val="383838"/>
                </a:solidFill>
                <a:latin typeface="Tahoma"/>
                <a:cs typeface="Tahoma"/>
              </a:rPr>
              <a:t> </a:t>
            </a:r>
            <a:r>
              <a:rPr sz="2400" spc="-245" dirty="0">
                <a:solidFill>
                  <a:srgbClr val="383838"/>
                </a:solidFill>
                <a:latin typeface="Tahoma"/>
                <a:cs typeface="Tahoma"/>
              </a:rPr>
              <a:t>1:1.5</a:t>
            </a:r>
            <a:r>
              <a:rPr sz="2400" spc="-195" dirty="0">
                <a:solidFill>
                  <a:srgbClr val="383838"/>
                </a:solidFill>
                <a:latin typeface="Tahoma"/>
                <a:cs typeface="Tahoma"/>
              </a:rPr>
              <a:t> </a:t>
            </a:r>
            <a:r>
              <a:rPr sz="2400" spc="-10" dirty="0">
                <a:solidFill>
                  <a:srgbClr val="383838"/>
                </a:solidFill>
                <a:latin typeface="Tahoma"/>
                <a:cs typeface="Tahoma"/>
              </a:rPr>
              <a:t>ratio </a:t>
            </a:r>
            <a:r>
              <a:rPr sz="2400" spc="-90" dirty="0">
                <a:solidFill>
                  <a:srgbClr val="383838"/>
                </a:solidFill>
                <a:latin typeface="Tahoma"/>
                <a:cs typeface="Tahoma"/>
              </a:rPr>
              <a:t>to</a:t>
            </a:r>
            <a:r>
              <a:rPr sz="2400" spc="-155" dirty="0">
                <a:solidFill>
                  <a:srgbClr val="383838"/>
                </a:solidFill>
                <a:latin typeface="Tahoma"/>
                <a:cs typeface="Tahoma"/>
              </a:rPr>
              <a:t> </a:t>
            </a:r>
            <a:r>
              <a:rPr sz="2400" dirty="0">
                <a:solidFill>
                  <a:srgbClr val="383838"/>
                </a:solidFill>
                <a:latin typeface="Tahoma"/>
                <a:cs typeface="Tahoma"/>
              </a:rPr>
              <a:t>increase</a:t>
            </a:r>
            <a:r>
              <a:rPr sz="2400" spc="-145" dirty="0">
                <a:solidFill>
                  <a:srgbClr val="383838"/>
                </a:solidFill>
                <a:latin typeface="Tahoma"/>
                <a:cs typeface="Tahoma"/>
              </a:rPr>
              <a:t> </a:t>
            </a:r>
            <a:r>
              <a:rPr sz="2400" spc="-20" dirty="0">
                <a:solidFill>
                  <a:srgbClr val="383838"/>
                </a:solidFill>
                <a:latin typeface="Tahoma"/>
                <a:cs typeface="Tahoma"/>
              </a:rPr>
              <a:t>surface</a:t>
            </a:r>
            <a:r>
              <a:rPr sz="2400" spc="-145" dirty="0">
                <a:solidFill>
                  <a:srgbClr val="383838"/>
                </a:solidFill>
                <a:latin typeface="Tahoma"/>
                <a:cs typeface="Tahoma"/>
              </a:rPr>
              <a:t> </a:t>
            </a:r>
            <a:r>
              <a:rPr sz="2400" dirty="0">
                <a:solidFill>
                  <a:srgbClr val="383838"/>
                </a:solidFill>
                <a:latin typeface="Tahoma"/>
                <a:cs typeface="Tahoma"/>
              </a:rPr>
              <a:t>area</a:t>
            </a:r>
            <a:r>
              <a:rPr sz="2400" spc="-140" dirty="0">
                <a:solidFill>
                  <a:srgbClr val="383838"/>
                </a:solidFill>
                <a:latin typeface="Tahoma"/>
                <a:cs typeface="Tahoma"/>
              </a:rPr>
              <a:t> </a:t>
            </a:r>
            <a:r>
              <a:rPr sz="2400" spc="-25" dirty="0">
                <a:solidFill>
                  <a:srgbClr val="383838"/>
                </a:solidFill>
                <a:latin typeface="Tahoma"/>
                <a:cs typeface="Tahoma"/>
              </a:rPr>
              <a:t>and </a:t>
            </a:r>
            <a:r>
              <a:rPr sz="2400" dirty="0">
                <a:solidFill>
                  <a:srgbClr val="383838"/>
                </a:solidFill>
                <a:latin typeface="Tahoma"/>
                <a:cs typeface="Tahoma"/>
              </a:rPr>
              <a:t>decrease</a:t>
            </a:r>
            <a:r>
              <a:rPr sz="2400" spc="-120" dirty="0">
                <a:solidFill>
                  <a:srgbClr val="383838"/>
                </a:solidFill>
                <a:latin typeface="Tahoma"/>
                <a:cs typeface="Tahoma"/>
              </a:rPr>
              <a:t> </a:t>
            </a:r>
            <a:r>
              <a:rPr sz="2400" spc="-35" dirty="0">
                <a:solidFill>
                  <a:srgbClr val="383838"/>
                </a:solidFill>
                <a:latin typeface="Tahoma"/>
                <a:cs typeface="Tahoma"/>
              </a:rPr>
              <a:t>fluid</a:t>
            </a:r>
            <a:r>
              <a:rPr sz="2400" spc="-135" dirty="0">
                <a:solidFill>
                  <a:srgbClr val="383838"/>
                </a:solidFill>
                <a:latin typeface="Tahoma"/>
                <a:cs typeface="Tahoma"/>
              </a:rPr>
              <a:t> </a:t>
            </a:r>
            <a:r>
              <a:rPr sz="2400" spc="-35" dirty="0">
                <a:solidFill>
                  <a:srgbClr val="383838"/>
                </a:solidFill>
                <a:latin typeface="Tahoma"/>
                <a:cs typeface="Tahoma"/>
              </a:rPr>
              <a:t>collection</a:t>
            </a:r>
            <a:r>
              <a:rPr sz="2400" spc="-135" dirty="0">
                <a:solidFill>
                  <a:srgbClr val="383838"/>
                </a:solidFill>
                <a:latin typeface="Tahoma"/>
                <a:cs typeface="Tahoma"/>
              </a:rPr>
              <a:t> </a:t>
            </a:r>
            <a:r>
              <a:rPr sz="2400" spc="-10" dirty="0">
                <a:solidFill>
                  <a:srgbClr val="383838"/>
                </a:solidFill>
                <a:latin typeface="Tahoma"/>
                <a:cs typeface="Tahoma"/>
              </a:rPr>
              <a:t>beneath </a:t>
            </a:r>
            <a:r>
              <a:rPr sz="2400" spc="-75" dirty="0">
                <a:solidFill>
                  <a:srgbClr val="383838"/>
                </a:solidFill>
                <a:latin typeface="Tahoma"/>
                <a:cs typeface="Tahoma"/>
              </a:rPr>
              <a:t>the</a:t>
            </a:r>
            <a:r>
              <a:rPr sz="2400" spc="-195" dirty="0">
                <a:solidFill>
                  <a:srgbClr val="383838"/>
                </a:solidFill>
                <a:latin typeface="Tahoma"/>
                <a:cs typeface="Tahoma"/>
              </a:rPr>
              <a:t> </a:t>
            </a:r>
            <a:r>
              <a:rPr sz="2400" spc="-10" dirty="0">
                <a:solidFill>
                  <a:srgbClr val="383838"/>
                </a:solidFill>
                <a:latin typeface="Tahoma"/>
                <a:cs typeface="Tahoma"/>
              </a:rPr>
              <a:t>graft.</a:t>
            </a:r>
            <a:endParaRPr sz="2400">
              <a:latin typeface="Tahoma"/>
              <a:cs typeface="Tahoma"/>
            </a:endParaRPr>
          </a:p>
          <a:p>
            <a:pPr marL="329565" marR="197485" indent="-317500">
              <a:lnSpc>
                <a:spcPct val="100000"/>
              </a:lnSpc>
              <a:spcBef>
                <a:spcPts val="2880"/>
              </a:spcBef>
            </a:pPr>
            <a:r>
              <a:rPr sz="2400" dirty="0">
                <a:solidFill>
                  <a:srgbClr val="383838"/>
                </a:solidFill>
                <a:latin typeface="Tahoma"/>
                <a:cs typeface="Tahoma"/>
              </a:rPr>
              <a:t>Meshing</a:t>
            </a:r>
            <a:r>
              <a:rPr sz="2400" spc="-135" dirty="0">
                <a:solidFill>
                  <a:srgbClr val="383838"/>
                </a:solidFill>
                <a:latin typeface="Tahoma"/>
                <a:cs typeface="Tahoma"/>
              </a:rPr>
              <a:t> </a:t>
            </a:r>
            <a:r>
              <a:rPr sz="2400" dirty="0">
                <a:solidFill>
                  <a:srgbClr val="383838"/>
                </a:solidFill>
                <a:latin typeface="Tahoma"/>
                <a:cs typeface="Tahoma"/>
              </a:rPr>
              <a:t>decrease</a:t>
            </a:r>
            <a:r>
              <a:rPr sz="2400" spc="-95" dirty="0">
                <a:solidFill>
                  <a:srgbClr val="383838"/>
                </a:solidFill>
                <a:latin typeface="Tahoma"/>
                <a:cs typeface="Tahoma"/>
              </a:rPr>
              <a:t> </a:t>
            </a:r>
            <a:r>
              <a:rPr sz="2400" spc="-65" dirty="0">
                <a:solidFill>
                  <a:srgbClr val="383838"/>
                </a:solidFill>
                <a:latin typeface="Tahoma"/>
                <a:cs typeface="Tahoma"/>
              </a:rPr>
              <a:t>hematoma</a:t>
            </a:r>
            <a:r>
              <a:rPr sz="2400" spc="-95" dirty="0">
                <a:solidFill>
                  <a:srgbClr val="383838"/>
                </a:solidFill>
                <a:latin typeface="Tahoma"/>
                <a:cs typeface="Tahoma"/>
              </a:rPr>
              <a:t> </a:t>
            </a:r>
            <a:r>
              <a:rPr sz="2400" spc="-25" dirty="0">
                <a:solidFill>
                  <a:srgbClr val="383838"/>
                </a:solidFill>
                <a:latin typeface="Tahoma"/>
                <a:cs typeface="Tahoma"/>
              </a:rPr>
              <a:t>and </a:t>
            </a:r>
            <a:r>
              <a:rPr sz="2400" spc="-10" dirty="0">
                <a:solidFill>
                  <a:srgbClr val="383838"/>
                </a:solidFill>
                <a:latin typeface="Tahoma"/>
                <a:cs typeface="Tahoma"/>
              </a:rPr>
              <a:t>seroma</a:t>
            </a:r>
            <a:endParaRPr sz="2400">
              <a:latin typeface="Tahoma"/>
              <a:cs typeface="Tahoma"/>
            </a:endParaRPr>
          </a:p>
        </p:txBody>
      </p:sp>
      <p:sp>
        <p:nvSpPr>
          <p:cNvPr id="4" name="object 4"/>
          <p:cNvSpPr txBox="1"/>
          <p:nvPr/>
        </p:nvSpPr>
        <p:spPr>
          <a:xfrm>
            <a:off x="6591681" y="4365497"/>
            <a:ext cx="4439285" cy="1122680"/>
          </a:xfrm>
          <a:prstGeom prst="rect">
            <a:avLst/>
          </a:prstGeom>
        </p:spPr>
        <p:txBody>
          <a:bodyPr vert="horz" wrap="square" lIns="0" tIns="12700" rIns="0" bIns="0" rtlCol="0">
            <a:spAutoFit/>
          </a:bodyPr>
          <a:lstStyle/>
          <a:p>
            <a:pPr marL="329565" marR="5080" indent="-317500">
              <a:lnSpc>
                <a:spcPct val="100000"/>
              </a:lnSpc>
              <a:spcBef>
                <a:spcPts val="100"/>
              </a:spcBef>
            </a:pPr>
            <a:r>
              <a:rPr sz="2400" spc="-20" dirty="0">
                <a:solidFill>
                  <a:srgbClr val="383838"/>
                </a:solidFill>
                <a:latin typeface="Tahoma"/>
                <a:cs typeface="Tahoma"/>
              </a:rPr>
              <a:t>Higher</a:t>
            </a:r>
            <a:r>
              <a:rPr sz="2400" spc="-180" dirty="0">
                <a:solidFill>
                  <a:srgbClr val="383838"/>
                </a:solidFill>
                <a:latin typeface="Tahoma"/>
                <a:cs typeface="Tahoma"/>
              </a:rPr>
              <a:t> </a:t>
            </a:r>
            <a:r>
              <a:rPr sz="2400" spc="-65" dirty="0">
                <a:solidFill>
                  <a:srgbClr val="383838"/>
                </a:solidFill>
                <a:latin typeface="Tahoma"/>
                <a:cs typeface="Tahoma"/>
              </a:rPr>
              <a:t>mesh</a:t>
            </a:r>
            <a:r>
              <a:rPr sz="2400" spc="-180" dirty="0">
                <a:solidFill>
                  <a:srgbClr val="383838"/>
                </a:solidFill>
                <a:latin typeface="Tahoma"/>
                <a:cs typeface="Tahoma"/>
              </a:rPr>
              <a:t> </a:t>
            </a:r>
            <a:r>
              <a:rPr sz="2400" dirty="0">
                <a:solidFill>
                  <a:srgbClr val="383838"/>
                </a:solidFill>
                <a:latin typeface="Tahoma"/>
                <a:cs typeface="Tahoma"/>
              </a:rPr>
              <a:t>ratios</a:t>
            </a:r>
            <a:r>
              <a:rPr sz="2400" spc="-185" dirty="0">
                <a:solidFill>
                  <a:srgbClr val="383838"/>
                </a:solidFill>
                <a:latin typeface="Tahoma"/>
                <a:cs typeface="Tahoma"/>
              </a:rPr>
              <a:t> </a:t>
            </a:r>
            <a:r>
              <a:rPr sz="2400" spc="-190" dirty="0">
                <a:solidFill>
                  <a:srgbClr val="383838"/>
                </a:solidFill>
                <a:latin typeface="Tahoma"/>
                <a:cs typeface="Tahoma"/>
              </a:rPr>
              <a:t>(e.g.,</a:t>
            </a:r>
            <a:r>
              <a:rPr sz="2400" spc="-165" dirty="0">
                <a:solidFill>
                  <a:srgbClr val="383838"/>
                </a:solidFill>
                <a:latin typeface="Tahoma"/>
                <a:cs typeface="Tahoma"/>
              </a:rPr>
              <a:t> </a:t>
            </a:r>
            <a:r>
              <a:rPr sz="2400" spc="-254" dirty="0">
                <a:solidFill>
                  <a:srgbClr val="383838"/>
                </a:solidFill>
                <a:latin typeface="Tahoma"/>
                <a:cs typeface="Tahoma"/>
              </a:rPr>
              <a:t>1:2,</a:t>
            </a:r>
            <a:r>
              <a:rPr sz="2400" spc="-204" dirty="0">
                <a:solidFill>
                  <a:srgbClr val="383838"/>
                </a:solidFill>
                <a:latin typeface="Tahoma"/>
                <a:cs typeface="Tahoma"/>
              </a:rPr>
              <a:t> </a:t>
            </a:r>
            <a:r>
              <a:rPr sz="2400" spc="-240" dirty="0">
                <a:solidFill>
                  <a:srgbClr val="383838"/>
                </a:solidFill>
                <a:latin typeface="Tahoma"/>
                <a:cs typeface="Tahoma"/>
              </a:rPr>
              <a:t>1:3,</a:t>
            </a:r>
            <a:r>
              <a:rPr sz="2400" spc="-185" dirty="0">
                <a:solidFill>
                  <a:srgbClr val="383838"/>
                </a:solidFill>
                <a:latin typeface="Tahoma"/>
                <a:cs typeface="Tahoma"/>
              </a:rPr>
              <a:t> </a:t>
            </a:r>
            <a:r>
              <a:rPr sz="2400" spc="-25" dirty="0">
                <a:solidFill>
                  <a:srgbClr val="383838"/>
                </a:solidFill>
                <a:latin typeface="Tahoma"/>
                <a:cs typeface="Tahoma"/>
              </a:rPr>
              <a:t>or </a:t>
            </a:r>
            <a:r>
              <a:rPr sz="2400" spc="-250" dirty="0">
                <a:solidFill>
                  <a:srgbClr val="383838"/>
                </a:solidFill>
                <a:latin typeface="Tahoma"/>
                <a:cs typeface="Tahoma"/>
              </a:rPr>
              <a:t>1:4)</a:t>
            </a:r>
            <a:r>
              <a:rPr sz="2400" spc="-220" dirty="0">
                <a:solidFill>
                  <a:srgbClr val="383838"/>
                </a:solidFill>
                <a:latin typeface="Tahoma"/>
                <a:cs typeface="Tahoma"/>
              </a:rPr>
              <a:t> </a:t>
            </a:r>
            <a:r>
              <a:rPr sz="2400" dirty="0">
                <a:solidFill>
                  <a:srgbClr val="383838"/>
                </a:solidFill>
                <a:latin typeface="Tahoma"/>
                <a:cs typeface="Tahoma"/>
              </a:rPr>
              <a:t>can</a:t>
            </a:r>
            <a:r>
              <a:rPr sz="2400" spc="-175" dirty="0">
                <a:solidFill>
                  <a:srgbClr val="383838"/>
                </a:solidFill>
                <a:latin typeface="Tahoma"/>
                <a:cs typeface="Tahoma"/>
              </a:rPr>
              <a:t> </a:t>
            </a:r>
            <a:r>
              <a:rPr sz="2400" dirty="0">
                <a:solidFill>
                  <a:srgbClr val="383838"/>
                </a:solidFill>
                <a:latin typeface="Tahoma"/>
                <a:cs typeface="Tahoma"/>
              </a:rPr>
              <a:t>be</a:t>
            </a:r>
            <a:r>
              <a:rPr sz="2400" spc="-190" dirty="0">
                <a:solidFill>
                  <a:srgbClr val="383838"/>
                </a:solidFill>
                <a:latin typeface="Tahoma"/>
                <a:cs typeface="Tahoma"/>
              </a:rPr>
              <a:t> </a:t>
            </a:r>
            <a:r>
              <a:rPr sz="2400" dirty="0">
                <a:solidFill>
                  <a:srgbClr val="383838"/>
                </a:solidFill>
                <a:latin typeface="Tahoma"/>
                <a:cs typeface="Tahoma"/>
              </a:rPr>
              <a:t>used</a:t>
            </a:r>
            <a:r>
              <a:rPr sz="2400" spc="-180" dirty="0">
                <a:solidFill>
                  <a:srgbClr val="383838"/>
                </a:solidFill>
                <a:latin typeface="Tahoma"/>
                <a:cs typeface="Tahoma"/>
              </a:rPr>
              <a:t> </a:t>
            </a:r>
            <a:r>
              <a:rPr sz="2400" spc="-65" dirty="0">
                <a:solidFill>
                  <a:srgbClr val="383838"/>
                </a:solidFill>
                <a:latin typeface="Tahoma"/>
                <a:cs typeface="Tahoma"/>
              </a:rPr>
              <a:t>but</a:t>
            </a:r>
            <a:r>
              <a:rPr sz="2400" spc="-185" dirty="0">
                <a:solidFill>
                  <a:srgbClr val="383838"/>
                </a:solidFill>
                <a:latin typeface="Tahoma"/>
                <a:cs typeface="Tahoma"/>
              </a:rPr>
              <a:t> </a:t>
            </a:r>
            <a:r>
              <a:rPr sz="2400" spc="-10" dirty="0">
                <a:solidFill>
                  <a:srgbClr val="383838"/>
                </a:solidFill>
                <a:latin typeface="Tahoma"/>
                <a:cs typeface="Tahoma"/>
              </a:rPr>
              <a:t>prolong healing.</a:t>
            </a:r>
            <a:endParaRPr sz="2400">
              <a:latin typeface="Tahoma"/>
              <a:cs typeface="Tahoma"/>
            </a:endParaRPr>
          </a:p>
        </p:txBody>
      </p:sp>
      <p:sp>
        <p:nvSpPr>
          <p:cNvPr id="5" name="object 5"/>
          <p:cNvSpPr txBox="1"/>
          <p:nvPr/>
        </p:nvSpPr>
        <p:spPr>
          <a:xfrm>
            <a:off x="2867914" y="377139"/>
            <a:ext cx="2842895" cy="848994"/>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EDEDED"/>
                </a:solidFill>
                <a:latin typeface="Arial MT"/>
                <a:cs typeface="Arial MT"/>
              </a:rPr>
              <a:t>cut</a:t>
            </a:r>
            <a:r>
              <a:rPr sz="1800" spc="-30" dirty="0">
                <a:solidFill>
                  <a:srgbClr val="EDEDED"/>
                </a:solidFill>
                <a:latin typeface="Arial MT"/>
                <a:cs typeface="Arial MT"/>
              </a:rPr>
              <a:t> </a:t>
            </a:r>
            <a:r>
              <a:rPr sz="1800" dirty="0">
                <a:solidFill>
                  <a:srgbClr val="EDEDED"/>
                </a:solidFill>
                <a:latin typeface="Arial MT"/>
                <a:cs typeface="Arial MT"/>
              </a:rPr>
              <a:t>with</a:t>
            </a:r>
            <a:r>
              <a:rPr sz="1800" spc="-5" dirty="0">
                <a:solidFill>
                  <a:srgbClr val="EDEDED"/>
                </a:solidFill>
                <a:latin typeface="Arial MT"/>
                <a:cs typeface="Arial MT"/>
              </a:rPr>
              <a:t> </a:t>
            </a:r>
            <a:r>
              <a:rPr sz="1800" dirty="0">
                <a:solidFill>
                  <a:srgbClr val="EDEDED"/>
                </a:solidFill>
                <a:latin typeface="Arial MT"/>
                <a:cs typeface="Arial MT"/>
              </a:rPr>
              <a:t>a</a:t>
            </a:r>
            <a:r>
              <a:rPr sz="1800" spc="-35" dirty="0">
                <a:solidFill>
                  <a:srgbClr val="EDEDED"/>
                </a:solidFill>
                <a:latin typeface="Arial MT"/>
                <a:cs typeface="Arial MT"/>
              </a:rPr>
              <a:t> </a:t>
            </a:r>
            <a:r>
              <a:rPr sz="1800" dirty="0">
                <a:solidFill>
                  <a:srgbClr val="EDEDED"/>
                </a:solidFill>
                <a:latin typeface="Arial MT"/>
                <a:cs typeface="Arial MT"/>
              </a:rPr>
              <a:t>special</a:t>
            </a:r>
            <a:r>
              <a:rPr sz="1800" spc="-20" dirty="0">
                <a:solidFill>
                  <a:srgbClr val="EDEDED"/>
                </a:solidFill>
                <a:latin typeface="Arial MT"/>
                <a:cs typeface="Arial MT"/>
              </a:rPr>
              <a:t> </a:t>
            </a:r>
            <a:r>
              <a:rPr sz="1800" spc="-10" dirty="0">
                <a:solidFill>
                  <a:srgbClr val="EDEDED"/>
                </a:solidFill>
                <a:latin typeface="Arial MT"/>
                <a:cs typeface="Arial MT"/>
              </a:rPr>
              <a:t>guarded </a:t>
            </a:r>
            <a:r>
              <a:rPr sz="1800" dirty="0">
                <a:solidFill>
                  <a:srgbClr val="EDEDED"/>
                </a:solidFill>
                <a:latin typeface="Arial MT"/>
                <a:cs typeface="Arial MT"/>
              </a:rPr>
              <a:t>freehand</a:t>
            </a:r>
            <a:r>
              <a:rPr sz="1800" spc="-15" dirty="0">
                <a:solidFill>
                  <a:srgbClr val="EDEDED"/>
                </a:solidFill>
                <a:latin typeface="Arial MT"/>
                <a:cs typeface="Arial MT"/>
              </a:rPr>
              <a:t> </a:t>
            </a:r>
            <a:r>
              <a:rPr sz="1800" dirty="0">
                <a:solidFill>
                  <a:srgbClr val="EDEDED"/>
                </a:solidFill>
                <a:latin typeface="Arial MT"/>
                <a:cs typeface="Arial MT"/>
              </a:rPr>
              <a:t>knife</a:t>
            </a:r>
            <a:r>
              <a:rPr sz="1800" spc="-15" dirty="0">
                <a:solidFill>
                  <a:srgbClr val="EDEDED"/>
                </a:solidFill>
                <a:latin typeface="Arial MT"/>
                <a:cs typeface="Arial MT"/>
              </a:rPr>
              <a:t> </a:t>
            </a:r>
            <a:r>
              <a:rPr sz="1800" dirty="0">
                <a:solidFill>
                  <a:srgbClr val="EDEDED"/>
                </a:solidFill>
                <a:latin typeface="Arial MT"/>
                <a:cs typeface="Arial MT"/>
              </a:rPr>
              <a:t>or</a:t>
            </a:r>
            <a:r>
              <a:rPr sz="1800" spc="-20" dirty="0">
                <a:solidFill>
                  <a:srgbClr val="EDEDED"/>
                </a:solidFill>
                <a:latin typeface="Arial MT"/>
                <a:cs typeface="Arial MT"/>
              </a:rPr>
              <a:t> </a:t>
            </a:r>
            <a:r>
              <a:rPr sz="1800" dirty="0">
                <a:solidFill>
                  <a:srgbClr val="EDEDED"/>
                </a:solidFill>
                <a:latin typeface="Arial MT"/>
                <a:cs typeface="Arial MT"/>
              </a:rPr>
              <a:t>an</a:t>
            </a:r>
            <a:r>
              <a:rPr sz="1800" spc="-15" dirty="0">
                <a:solidFill>
                  <a:srgbClr val="EDEDED"/>
                </a:solidFill>
                <a:latin typeface="Arial MT"/>
                <a:cs typeface="Arial MT"/>
              </a:rPr>
              <a:t> </a:t>
            </a:r>
            <a:r>
              <a:rPr sz="1800" spc="-10" dirty="0">
                <a:solidFill>
                  <a:srgbClr val="EDEDED"/>
                </a:solidFill>
                <a:latin typeface="Arial MT"/>
                <a:cs typeface="Arial MT"/>
              </a:rPr>
              <a:t>electric dermatome.</a:t>
            </a:r>
            <a:endParaRPr sz="1800" dirty="0">
              <a:latin typeface="Arial MT"/>
              <a:cs typeface="Arial MT"/>
            </a:endParaRPr>
          </a:p>
        </p:txBody>
      </p:sp>
      <p:grpSp>
        <p:nvGrpSpPr>
          <p:cNvPr id="6" name="object 6"/>
          <p:cNvGrpSpPr/>
          <p:nvPr/>
        </p:nvGrpSpPr>
        <p:grpSpPr>
          <a:xfrm>
            <a:off x="259079" y="2255520"/>
            <a:ext cx="5334000" cy="4251960"/>
            <a:chOff x="259079" y="2255520"/>
            <a:chExt cx="5334000" cy="4251960"/>
          </a:xfrm>
        </p:grpSpPr>
        <p:pic>
          <p:nvPicPr>
            <p:cNvPr id="7" name="object 7"/>
            <p:cNvPicPr/>
            <p:nvPr/>
          </p:nvPicPr>
          <p:blipFill>
            <a:blip r:embed="rId2" cstate="print"/>
            <a:stretch>
              <a:fillRect/>
            </a:stretch>
          </p:blipFill>
          <p:spPr>
            <a:xfrm>
              <a:off x="2103119" y="2255520"/>
              <a:ext cx="3489959" cy="2346960"/>
            </a:xfrm>
            <a:prstGeom prst="rect">
              <a:avLst/>
            </a:prstGeom>
          </p:spPr>
        </p:pic>
        <p:pic>
          <p:nvPicPr>
            <p:cNvPr id="8" name="object 8"/>
            <p:cNvPicPr/>
            <p:nvPr/>
          </p:nvPicPr>
          <p:blipFill>
            <a:blip r:embed="rId3" cstate="print"/>
            <a:stretch>
              <a:fillRect/>
            </a:stretch>
          </p:blipFill>
          <p:spPr>
            <a:xfrm>
              <a:off x="259079" y="4725924"/>
              <a:ext cx="4739640" cy="1781556"/>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403196" y="5122354"/>
            <a:ext cx="1798955" cy="1745614"/>
            <a:chOff x="10403196" y="5122354"/>
            <a:chExt cx="1798955" cy="1745614"/>
          </a:xfrm>
        </p:grpSpPr>
        <p:sp>
          <p:nvSpPr>
            <p:cNvPr id="3" name="object 3"/>
            <p:cNvSpPr/>
            <p:nvPr/>
          </p:nvSpPr>
          <p:spPr>
            <a:xfrm>
              <a:off x="10412721" y="5131879"/>
              <a:ext cx="1779905" cy="1726564"/>
            </a:xfrm>
            <a:custGeom>
              <a:avLst/>
              <a:gdLst/>
              <a:ahLst/>
              <a:cxnLst/>
              <a:rect l="l" t="t" r="r" b="b"/>
              <a:pathLst>
                <a:path w="1779904" h="1726565">
                  <a:moveTo>
                    <a:pt x="1779278" y="0"/>
                  </a:moveTo>
                  <a:lnTo>
                    <a:pt x="0" y="1726120"/>
                  </a:lnTo>
                </a:path>
              </a:pathLst>
            </a:custGeom>
            <a:ln w="19050">
              <a:solidFill>
                <a:srgbClr val="383838"/>
              </a:solidFill>
            </a:ln>
          </p:spPr>
          <p:txBody>
            <a:bodyPr wrap="square" lIns="0" tIns="0" rIns="0" bIns="0" rtlCol="0"/>
            <a:lstStyle/>
            <a:p>
              <a:endParaRPr/>
            </a:p>
          </p:txBody>
        </p:sp>
        <p:sp>
          <p:nvSpPr>
            <p:cNvPr id="4" name="object 4"/>
            <p:cNvSpPr/>
            <p:nvPr/>
          </p:nvSpPr>
          <p:spPr>
            <a:xfrm>
              <a:off x="10550208" y="5265793"/>
              <a:ext cx="1642110" cy="1592580"/>
            </a:xfrm>
            <a:custGeom>
              <a:avLst/>
              <a:gdLst/>
              <a:ahLst/>
              <a:cxnLst/>
              <a:rect l="l" t="t" r="r" b="b"/>
              <a:pathLst>
                <a:path w="1642109" h="1592579">
                  <a:moveTo>
                    <a:pt x="1641790" y="0"/>
                  </a:moveTo>
                  <a:lnTo>
                    <a:pt x="0" y="1592206"/>
                  </a:lnTo>
                  <a:lnTo>
                    <a:pt x="1641790" y="1592206"/>
                  </a:lnTo>
                  <a:lnTo>
                    <a:pt x="1641790" y="0"/>
                  </a:lnTo>
                  <a:close/>
                </a:path>
              </a:pathLst>
            </a:custGeom>
            <a:solidFill>
              <a:srgbClr val="929292"/>
            </a:solidFill>
          </p:spPr>
          <p:txBody>
            <a:bodyPr wrap="square" lIns="0" tIns="0" rIns="0" bIns="0" rtlCol="0"/>
            <a:lstStyle/>
            <a:p>
              <a:endParaRPr/>
            </a:p>
          </p:txBody>
        </p:sp>
      </p:grpSp>
      <p:grpSp>
        <p:nvGrpSpPr>
          <p:cNvPr id="5" name="object 5"/>
          <p:cNvGrpSpPr/>
          <p:nvPr/>
        </p:nvGrpSpPr>
        <p:grpSpPr>
          <a:xfrm>
            <a:off x="-9525" y="-9525"/>
            <a:ext cx="2767965" cy="2206625"/>
            <a:chOff x="-9525" y="-9525"/>
            <a:chExt cx="2767965" cy="2206625"/>
          </a:xfrm>
        </p:grpSpPr>
        <p:sp>
          <p:nvSpPr>
            <p:cNvPr id="6" name="object 6"/>
            <p:cNvSpPr/>
            <p:nvPr/>
          </p:nvSpPr>
          <p:spPr>
            <a:xfrm>
              <a:off x="0" y="0"/>
              <a:ext cx="2266315" cy="2197100"/>
            </a:xfrm>
            <a:custGeom>
              <a:avLst/>
              <a:gdLst/>
              <a:ahLst/>
              <a:cxnLst/>
              <a:rect l="l" t="t" r="r" b="b"/>
              <a:pathLst>
                <a:path w="2266315" h="2197100">
                  <a:moveTo>
                    <a:pt x="2265836" y="0"/>
                  </a:moveTo>
                  <a:lnTo>
                    <a:pt x="0" y="0"/>
                  </a:lnTo>
                  <a:lnTo>
                    <a:pt x="0" y="2196645"/>
                  </a:lnTo>
                  <a:lnTo>
                    <a:pt x="2265836" y="0"/>
                  </a:lnTo>
                  <a:close/>
                </a:path>
              </a:pathLst>
            </a:custGeom>
            <a:solidFill>
              <a:srgbClr val="929292"/>
            </a:solidFill>
          </p:spPr>
          <p:txBody>
            <a:bodyPr wrap="square" lIns="0" tIns="0" rIns="0" bIns="0" rtlCol="0"/>
            <a:lstStyle/>
            <a:p>
              <a:endParaRPr/>
            </a:p>
          </p:txBody>
        </p:sp>
        <p:sp>
          <p:nvSpPr>
            <p:cNvPr id="7" name="object 7"/>
            <p:cNvSpPr/>
            <p:nvPr/>
          </p:nvSpPr>
          <p:spPr>
            <a:xfrm>
              <a:off x="0" y="0"/>
              <a:ext cx="2748915" cy="1325245"/>
            </a:xfrm>
            <a:custGeom>
              <a:avLst/>
              <a:gdLst/>
              <a:ahLst/>
              <a:cxnLst/>
              <a:rect l="l" t="t" r="r" b="b"/>
              <a:pathLst>
                <a:path w="2748915" h="1325245">
                  <a:moveTo>
                    <a:pt x="0" y="72427"/>
                  </a:moveTo>
                  <a:lnTo>
                    <a:pt x="1335786" y="1325117"/>
                  </a:lnTo>
                  <a:lnTo>
                    <a:pt x="2748803" y="0"/>
                  </a:lnTo>
                </a:path>
              </a:pathLst>
            </a:custGeom>
            <a:ln w="19050">
              <a:solidFill>
                <a:srgbClr val="383838"/>
              </a:solidFill>
            </a:ln>
          </p:spPr>
          <p:txBody>
            <a:bodyPr wrap="square" lIns="0" tIns="0" rIns="0" bIns="0" rtlCol="0"/>
            <a:lstStyle/>
            <a:p>
              <a:endParaRPr/>
            </a:p>
          </p:txBody>
        </p:sp>
      </p:grpSp>
      <p:sp>
        <p:nvSpPr>
          <p:cNvPr id="8" name="object 8"/>
          <p:cNvSpPr txBox="1">
            <a:spLocks noGrp="1"/>
          </p:cNvSpPr>
          <p:nvPr>
            <p:ph type="title"/>
          </p:nvPr>
        </p:nvSpPr>
        <p:spPr>
          <a:xfrm>
            <a:off x="2361438" y="666115"/>
            <a:ext cx="8470900" cy="635000"/>
          </a:xfrm>
          <a:prstGeom prst="rect">
            <a:avLst/>
          </a:prstGeom>
        </p:spPr>
        <p:txBody>
          <a:bodyPr vert="horz" wrap="square" lIns="0" tIns="12065" rIns="0" bIns="0" rtlCol="0">
            <a:spAutoFit/>
          </a:bodyPr>
          <a:lstStyle/>
          <a:p>
            <a:pPr marL="12700">
              <a:lnSpc>
                <a:spcPct val="100000"/>
              </a:lnSpc>
              <a:spcBef>
                <a:spcPts val="95"/>
              </a:spcBef>
            </a:pPr>
            <a:r>
              <a:rPr dirty="0"/>
              <a:t>Immune</a:t>
            </a:r>
            <a:r>
              <a:rPr spc="-145" dirty="0"/>
              <a:t> </a:t>
            </a:r>
            <a:r>
              <a:rPr dirty="0"/>
              <a:t>function:</a:t>
            </a:r>
            <a:r>
              <a:rPr spc="-120" dirty="0"/>
              <a:t> </a:t>
            </a:r>
            <a:r>
              <a:rPr spc="-10" dirty="0"/>
              <a:t>Hypermetabolic</a:t>
            </a:r>
            <a:r>
              <a:rPr spc="-95" dirty="0"/>
              <a:t> </a:t>
            </a:r>
            <a:r>
              <a:rPr spc="-10" dirty="0"/>
              <a:t>state</a:t>
            </a:r>
          </a:p>
        </p:txBody>
      </p:sp>
      <p:sp>
        <p:nvSpPr>
          <p:cNvPr id="9" name="object 9"/>
          <p:cNvSpPr txBox="1"/>
          <p:nvPr/>
        </p:nvSpPr>
        <p:spPr>
          <a:xfrm>
            <a:off x="713028" y="2003297"/>
            <a:ext cx="10651490" cy="4049395"/>
          </a:xfrm>
          <a:prstGeom prst="rect">
            <a:avLst/>
          </a:prstGeom>
        </p:spPr>
        <p:txBody>
          <a:bodyPr vert="horz" wrap="square" lIns="0" tIns="12700" rIns="0" bIns="0" rtlCol="0">
            <a:spAutoFit/>
          </a:bodyPr>
          <a:lstStyle/>
          <a:p>
            <a:pPr marL="469265" indent="-456565">
              <a:lnSpc>
                <a:spcPct val="100000"/>
              </a:lnSpc>
              <a:spcBef>
                <a:spcPts val="100"/>
              </a:spcBef>
              <a:buAutoNum type="arabicParenR"/>
              <a:tabLst>
                <a:tab pos="469265" algn="l"/>
              </a:tabLst>
            </a:pPr>
            <a:r>
              <a:rPr sz="2400" dirty="0">
                <a:solidFill>
                  <a:srgbClr val="383838"/>
                </a:solidFill>
                <a:latin typeface="Arial MT"/>
                <a:cs typeface="Arial MT"/>
              </a:rPr>
              <a:t>Initial</a:t>
            </a:r>
            <a:r>
              <a:rPr sz="2400" spc="-95" dirty="0">
                <a:solidFill>
                  <a:srgbClr val="383838"/>
                </a:solidFill>
                <a:latin typeface="Arial MT"/>
                <a:cs typeface="Arial MT"/>
              </a:rPr>
              <a:t> </a:t>
            </a:r>
            <a:r>
              <a:rPr sz="2400" dirty="0">
                <a:solidFill>
                  <a:srgbClr val="383838"/>
                </a:solidFill>
                <a:latin typeface="Arial MT"/>
                <a:cs typeface="Arial MT"/>
              </a:rPr>
              <a:t>response:</a:t>
            </a:r>
            <a:r>
              <a:rPr sz="2400" spc="-95" dirty="0">
                <a:solidFill>
                  <a:srgbClr val="383838"/>
                </a:solidFill>
                <a:latin typeface="Arial MT"/>
                <a:cs typeface="Arial MT"/>
              </a:rPr>
              <a:t> </a:t>
            </a:r>
            <a:r>
              <a:rPr sz="2400" dirty="0">
                <a:solidFill>
                  <a:srgbClr val="383838"/>
                </a:solidFill>
                <a:latin typeface="Arial MT"/>
                <a:cs typeface="Arial MT"/>
              </a:rPr>
              <a:t>Decreased</a:t>
            </a:r>
            <a:r>
              <a:rPr sz="2400" spc="-80" dirty="0">
                <a:solidFill>
                  <a:srgbClr val="383838"/>
                </a:solidFill>
                <a:latin typeface="Arial MT"/>
                <a:cs typeface="Arial MT"/>
              </a:rPr>
              <a:t> </a:t>
            </a:r>
            <a:r>
              <a:rPr sz="2400" dirty="0">
                <a:solidFill>
                  <a:srgbClr val="383838"/>
                </a:solidFill>
                <a:latin typeface="Arial MT"/>
                <a:cs typeface="Arial MT"/>
              </a:rPr>
              <a:t>cardiac</a:t>
            </a:r>
            <a:r>
              <a:rPr sz="2400" spc="-90" dirty="0">
                <a:solidFill>
                  <a:srgbClr val="383838"/>
                </a:solidFill>
                <a:latin typeface="Arial MT"/>
                <a:cs typeface="Arial MT"/>
              </a:rPr>
              <a:t> </a:t>
            </a:r>
            <a:r>
              <a:rPr sz="2400" dirty="0">
                <a:solidFill>
                  <a:srgbClr val="383838"/>
                </a:solidFill>
                <a:latin typeface="Arial MT"/>
                <a:cs typeface="Arial MT"/>
              </a:rPr>
              <a:t>output,</a:t>
            </a:r>
            <a:r>
              <a:rPr sz="2400" spc="-95" dirty="0">
                <a:solidFill>
                  <a:srgbClr val="383838"/>
                </a:solidFill>
                <a:latin typeface="Arial MT"/>
                <a:cs typeface="Arial MT"/>
              </a:rPr>
              <a:t> </a:t>
            </a:r>
            <a:r>
              <a:rPr sz="2400" dirty="0">
                <a:solidFill>
                  <a:srgbClr val="383838"/>
                </a:solidFill>
                <a:latin typeface="Arial MT"/>
                <a:cs typeface="Arial MT"/>
              </a:rPr>
              <a:t>decreased</a:t>
            </a:r>
            <a:r>
              <a:rPr sz="2400" spc="-75" dirty="0">
                <a:solidFill>
                  <a:srgbClr val="383838"/>
                </a:solidFill>
                <a:latin typeface="Arial MT"/>
                <a:cs typeface="Arial MT"/>
              </a:rPr>
              <a:t> </a:t>
            </a:r>
            <a:r>
              <a:rPr sz="2400" dirty="0">
                <a:solidFill>
                  <a:srgbClr val="383838"/>
                </a:solidFill>
                <a:latin typeface="Arial MT"/>
                <a:cs typeface="Arial MT"/>
              </a:rPr>
              <a:t>metabolic</a:t>
            </a:r>
            <a:r>
              <a:rPr sz="2400" spc="-85" dirty="0">
                <a:solidFill>
                  <a:srgbClr val="383838"/>
                </a:solidFill>
                <a:latin typeface="Arial MT"/>
                <a:cs typeface="Arial MT"/>
              </a:rPr>
              <a:t> </a:t>
            </a:r>
            <a:r>
              <a:rPr sz="2400" spc="-20" dirty="0">
                <a:solidFill>
                  <a:srgbClr val="383838"/>
                </a:solidFill>
                <a:latin typeface="Arial MT"/>
                <a:cs typeface="Arial MT"/>
              </a:rPr>
              <a:t>rate</a:t>
            </a:r>
            <a:endParaRPr sz="2400">
              <a:latin typeface="Arial MT"/>
              <a:cs typeface="Arial MT"/>
            </a:endParaRPr>
          </a:p>
          <a:p>
            <a:pPr>
              <a:lnSpc>
                <a:spcPct val="100000"/>
              </a:lnSpc>
              <a:spcBef>
                <a:spcPts val="120"/>
              </a:spcBef>
              <a:buClr>
                <a:srgbClr val="383838"/>
              </a:buClr>
              <a:buFont typeface="Arial MT"/>
              <a:buAutoNum type="arabicParenR"/>
            </a:pPr>
            <a:endParaRPr sz="2400">
              <a:latin typeface="Arial MT"/>
              <a:cs typeface="Arial MT"/>
            </a:endParaRPr>
          </a:p>
          <a:p>
            <a:pPr marL="469265" indent="-456565">
              <a:lnSpc>
                <a:spcPct val="100000"/>
              </a:lnSpc>
              <a:buAutoNum type="arabicParenR"/>
              <a:tabLst>
                <a:tab pos="469265" algn="l"/>
              </a:tabLst>
            </a:pPr>
            <a:r>
              <a:rPr sz="2400" dirty="0">
                <a:solidFill>
                  <a:srgbClr val="383838"/>
                </a:solidFill>
                <a:latin typeface="Arial MT"/>
                <a:cs typeface="Arial MT"/>
              </a:rPr>
              <a:t>24</a:t>
            </a:r>
            <a:r>
              <a:rPr sz="2400" spc="-40" dirty="0">
                <a:solidFill>
                  <a:srgbClr val="383838"/>
                </a:solidFill>
                <a:latin typeface="Arial MT"/>
                <a:cs typeface="Arial MT"/>
              </a:rPr>
              <a:t> </a:t>
            </a:r>
            <a:r>
              <a:rPr sz="2400" dirty="0">
                <a:solidFill>
                  <a:srgbClr val="383838"/>
                </a:solidFill>
                <a:latin typeface="Arial MT"/>
                <a:cs typeface="Arial MT"/>
              </a:rPr>
              <a:t>to</a:t>
            </a:r>
            <a:r>
              <a:rPr sz="2400" spc="-50" dirty="0">
                <a:solidFill>
                  <a:srgbClr val="383838"/>
                </a:solidFill>
                <a:latin typeface="Arial MT"/>
                <a:cs typeface="Arial MT"/>
              </a:rPr>
              <a:t> </a:t>
            </a:r>
            <a:r>
              <a:rPr sz="2400" dirty="0">
                <a:solidFill>
                  <a:srgbClr val="383838"/>
                </a:solidFill>
                <a:latin typeface="Arial MT"/>
                <a:cs typeface="Arial MT"/>
              </a:rPr>
              <a:t>48</a:t>
            </a:r>
            <a:r>
              <a:rPr sz="2400" spc="-40" dirty="0">
                <a:solidFill>
                  <a:srgbClr val="383838"/>
                </a:solidFill>
                <a:latin typeface="Arial MT"/>
                <a:cs typeface="Arial MT"/>
              </a:rPr>
              <a:t> </a:t>
            </a:r>
            <a:r>
              <a:rPr sz="2400" dirty="0">
                <a:solidFill>
                  <a:srgbClr val="383838"/>
                </a:solidFill>
                <a:latin typeface="Arial MT"/>
                <a:cs typeface="Arial MT"/>
              </a:rPr>
              <a:t>hour</a:t>
            </a:r>
            <a:r>
              <a:rPr sz="2400" spc="-40" dirty="0">
                <a:solidFill>
                  <a:srgbClr val="383838"/>
                </a:solidFill>
                <a:latin typeface="Arial MT"/>
                <a:cs typeface="Arial MT"/>
              </a:rPr>
              <a:t> </a:t>
            </a:r>
            <a:r>
              <a:rPr sz="2400" dirty="0">
                <a:solidFill>
                  <a:srgbClr val="383838"/>
                </a:solidFill>
                <a:latin typeface="Arial MT"/>
                <a:cs typeface="Arial MT"/>
              </a:rPr>
              <a:t>after</a:t>
            </a:r>
            <a:r>
              <a:rPr sz="2400" spc="-50" dirty="0">
                <a:solidFill>
                  <a:srgbClr val="383838"/>
                </a:solidFill>
                <a:latin typeface="Arial MT"/>
                <a:cs typeface="Arial MT"/>
              </a:rPr>
              <a:t> </a:t>
            </a:r>
            <a:r>
              <a:rPr sz="2400" dirty="0">
                <a:solidFill>
                  <a:srgbClr val="383838"/>
                </a:solidFill>
                <a:latin typeface="Arial MT"/>
                <a:cs typeface="Arial MT"/>
              </a:rPr>
              <a:t>injury:</a:t>
            </a:r>
            <a:r>
              <a:rPr sz="2400" spc="-40" dirty="0">
                <a:solidFill>
                  <a:srgbClr val="383838"/>
                </a:solidFill>
                <a:latin typeface="Arial MT"/>
                <a:cs typeface="Arial MT"/>
              </a:rPr>
              <a:t> </a:t>
            </a:r>
            <a:r>
              <a:rPr sz="2400" dirty="0">
                <a:solidFill>
                  <a:srgbClr val="383838"/>
                </a:solidFill>
                <a:latin typeface="Arial MT"/>
                <a:cs typeface="Arial MT"/>
              </a:rPr>
              <a:t>Increased</a:t>
            </a:r>
            <a:r>
              <a:rPr sz="2400" spc="-30" dirty="0">
                <a:solidFill>
                  <a:srgbClr val="383838"/>
                </a:solidFill>
                <a:latin typeface="Arial MT"/>
                <a:cs typeface="Arial MT"/>
              </a:rPr>
              <a:t> </a:t>
            </a:r>
            <a:r>
              <a:rPr sz="2400" dirty="0">
                <a:solidFill>
                  <a:srgbClr val="383838"/>
                </a:solidFill>
                <a:latin typeface="Arial MT"/>
                <a:cs typeface="Arial MT"/>
              </a:rPr>
              <a:t>cardiac</a:t>
            </a:r>
            <a:r>
              <a:rPr sz="2400" spc="-40" dirty="0">
                <a:solidFill>
                  <a:srgbClr val="383838"/>
                </a:solidFill>
                <a:latin typeface="Arial MT"/>
                <a:cs typeface="Arial MT"/>
              </a:rPr>
              <a:t> </a:t>
            </a:r>
            <a:r>
              <a:rPr sz="2400" dirty="0">
                <a:solidFill>
                  <a:srgbClr val="383838"/>
                </a:solidFill>
                <a:latin typeface="Arial MT"/>
                <a:cs typeface="Arial MT"/>
              </a:rPr>
              <a:t>output</a:t>
            </a:r>
            <a:r>
              <a:rPr sz="2400" spc="-40" dirty="0">
                <a:solidFill>
                  <a:srgbClr val="383838"/>
                </a:solidFill>
                <a:latin typeface="Arial MT"/>
                <a:cs typeface="Arial MT"/>
              </a:rPr>
              <a:t> </a:t>
            </a:r>
            <a:r>
              <a:rPr sz="2400" dirty="0">
                <a:solidFill>
                  <a:srgbClr val="383838"/>
                </a:solidFill>
                <a:latin typeface="Arial MT"/>
                <a:cs typeface="Arial MT"/>
              </a:rPr>
              <a:t>(2</a:t>
            </a:r>
            <a:r>
              <a:rPr sz="2400" spc="-50" dirty="0">
                <a:solidFill>
                  <a:srgbClr val="383838"/>
                </a:solidFill>
                <a:latin typeface="Arial MT"/>
                <a:cs typeface="Arial MT"/>
              </a:rPr>
              <a:t> </a:t>
            </a:r>
            <a:r>
              <a:rPr sz="2400" spc="-10" dirty="0">
                <a:solidFill>
                  <a:srgbClr val="383838"/>
                </a:solidFill>
                <a:latin typeface="Arial MT"/>
                <a:cs typeface="Arial MT"/>
              </a:rPr>
              <a:t>times</a:t>
            </a:r>
            <a:endParaRPr sz="2400">
              <a:latin typeface="Arial MT"/>
              <a:cs typeface="Arial MT"/>
            </a:endParaRPr>
          </a:p>
          <a:p>
            <a:pPr>
              <a:lnSpc>
                <a:spcPct val="100000"/>
              </a:lnSpc>
              <a:spcBef>
                <a:spcPts val="120"/>
              </a:spcBef>
              <a:buClr>
                <a:srgbClr val="383838"/>
              </a:buClr>
              <a:buFont typeface="Arial MT"/>
              <a:buAutoNum type="arabicParenR"/>
            </a:pPr>
            <a:endParaRPr sz="2400">
              <a:latin typeface="Arial MT"/>
              <a:cs typeface="Arial MT"/>
            </a:endParaRPr>
          </a:p>
          <a:p>
            <a:pPr marL="469900">
              <a:lnSpc>
                <a:spcPct val="100000"/>
              </a:lnSpc>
            </a:pPr>
            <a:r>
              <a:rPr sz="2400" spc="-10" dirty="0">
                <a:solidFill>
                  <a:srgbClr val="383838"/>
                </a:solidFill>
                <a:latin typeface="Arial MT"/>
                <a:cs typeface="Arial MT"/>
              </a:rPr>
              <a:t>normal),increased</a:t>
            </a:r>
            <a:r>
              <a:rPr sz="2400" spc="-35" dirty="0">
                <a:solidFill>
                  <a:srgbClr val="383838"/>
                </a:solidFill>
                <a:latin typeface="Arial MT"/>
                <a:cs typeface="Arial MT"/>
              </a:rPr>
              <a:t> </a:t>
            </a:r>
            <a:r>
              <a:rPr sz="2400" dirty="0">
                <a:solidFill>
                  <a:srgbClr val="383838"/>
                </a:solidFill>
                <a:latin typeface="Arial MT"/>
                <a:cs typeface="Arial MT"/>
              </a:rPr>
              <a:t>metabolic</a:t>
            </a:r>
            <a:r>
              <a:rPr sz="2400" spc="-30" dirty="0">
                <a:solidFill>
                  <a:srgbClr val="383838"/>
                </a:solidFill>
                <a:latin typeface="Arial MT"/>
                <a:cs typeface="Arial MT"/>
              </a:rPr>
              <a:t> </a:t>
            </a:r>
            <a:r>
              <a:rPr sz="2400" dirty="0">
                <a:solidFill>
                  <a:srgbClr val="383838"/>
                </a:solidFill>
                <a:latin typeface="Arial MT"/>
                <a:cs typeface="Arial MT"/>
              </a:rPr>
              <a:t>rate</a:t>
            </a:r>
            <a:r>
              <a:rPr sz="2400" spc="-55" dirty="0">
                <a:solidFill>
                  <a:srgbClr val="383838"/>
                </a:solidFill>
                <a:latin typeface="Arial MT"/>
                <a:cs typeface="Arial MT"/>
              </a:rPr>
              <a:t> </a:t>
            </a:r>
            <a:r>
              <a:rPr sz="2400" dirty="0">
                <a:solidFill>
                  <a:srgbClr val="383838"/>
                </a:solidFill>
                <a:latin typeface="Arial MT"/>
                <a:cs typeface="Arial MT"/>
              </a:rPr>
              <a:t>(2</a:t>
            </a:r>
            <a:r>
              <a:rPr sz="2400" spc="-60" dirty="0">
                <a:solidFill>
                  <a:srgbClr val="383838"/>
                </a:solidFill>
                <a:latin typeface="Arial MT"/>
                <a:cs typeface="Arial MT"/>
              </a:rPr>
              <a:t> </a:t>
            </a:r>
            <a:r>
              <a:rPr sz="2400" dirty="0">
                <a:solidFill>
                  <a:srgbClr val="383838"/>
                </a:solidFill>
                <a:latin typeface="Arial MT"/>
                <a:cs typeface="Arial MT"/>
              </a:rPr>
              <a:t>times</a:t>
            </a:r>
            <a:r>
              <a:rPr sz="2400" spc="-50" dirty="0">
                <a:solidFill>
                  <a:srgbClr val="383838"/>
                </a:solidFill>
                <a:latin typeface="Arial MT"/>
                <a:cs typeface="Arial MT"/>
              </a:rPr>
              <a:t> </a:t>
            </a:r>
            <a:r>
              <a:rPr sz="2400" spc="-10" dirty="0">
                <a:solidFill>
                  <a:srgbClr val="383838"/>
                </a:solidFill>
                <a:latin typeface="Arial MT"/>
                <a:cs typeface="Arial MT"/>
              </a:rPr>
              <a:t>normal).</a:t>
            </a:r>
            <a:endParaRPr sz="2400">
              <a:latin typeface="Arial MT"/>
              <a:cs typeface="Arial MT"/>
            </a:endParaRPr>
          </a:p>
          <a:p>
            <a:pPr>
              <a:lnSpc>
                <a:spcPct val="100000"/>
              </a:lnSpc>
              <a:spcBef>
                <a:spcPts val="120"/>
              </a:spcBef>
            </a:pPr>
            <a:endParaRPr sz="2400">
              <a:latin typeface="Arial MT"/>
              <a:cs typeface="Arial MT"/>
            </a:endParaRPr>
          </a:p>
          <a:p>
            <a:pPr marL="469265" indent="-456565">
              <a:lnSpc>
                <a:spcPct val="100000"/>
              </a:lnSpc>
              <a:buAutoNum type="arabicParenR" startAt="3"/>
              <a:tabLst>
                <a:tab pos="469265" algn="l"/>
              </a:tabLst>
            </a:pPr>
            <a:r>
              <a:rPr sz="2400" dirty="0">
                <a:solidFill>
                  <a:srgbClr val="383838"/>
                </a:solidFill>
                <a:latin typeface="Arial MT"/>
                <a:cs typeface="Arial MT"/>
              </a:rPr>
              <a:t>Hypothalamic</a:t>
            </a:r>
            <a:r>
              <a:rPr sz="2400" spc="-60" dirty="0">
                <a:solidFill>
                  <a:srgbClr val="383838"/>
                </a:solidFill>
                <a:latin typeface="Arial MT"/>
                <a:cs typeface="Arial MT"/>
              </a:rPr>
              <a:t> </a:t>
            </a:r>
            <a:r>
              <a:rPr sz="2400" dirty="0">
                <a:solidFill>
                  <a:srgbClr val="383838"/>
                </a:solidFill>
                <a:latin typeface="Arial MT"/>
                <a:cs typeface="Arial MT"/>
              </a:rPr>
              <a:t>function</a:t>
            </a:r>
            <a:r>
              <a:rPr sz="2400" spc="-85" dirty="0">
                <a:solidFill>
                  <a:srgbClr val="383838"/>
                </a:solidFill>
                <a:latin typeface="Arial MT"/>
                <a:cs typeface="Arial MT"/>
              </a:rPr>
              <a:t> </a:t>
            </a:r>
            <a:r>
              <a:rPr sz="2400" dirty="0">
                <a:solidFill>
                  <a:srgbClr val="383838"/>
                </a:solidFill>
                <a:latin typeface="Arial MT"/>
                <a:cs typeface="Arial MT"/>
              </a:rPr>
              <a:t>altered:</a:t>
            </a:r>
            <a:r>
              <a:rPr sz="2400" spc="-75" dirty="0">
                <a:solidFill>
                  <a:srgbClr val="383838"/>
                </a:solidFill>
                <a:latin typeface="Arial MT"/>
                <a:cs typeface="Arial MT"/>
              </a:rPr>
              <a:t> </a:t>
            </a:r>
            <a:r>
              <a:rPr sz="2400" dirty="0">
                <a:solidFill>
                  <a:srgbClr val="383838"/>
                </a:solidFill>
                <a:latin typeface="Arial MT"/>
                <a:cs typeface="Arial MT"/>
              </a:rPr>
              <a:t>Increased</a:t>
            </a:r>
            <a:r>
              <a:rPr sz="2400" spc="-80" dirty="0">
                <a:solidFill>
                  <a:srgbClr val="383838"/>
                </a:solidFill>
                <a:latin typeface="Arial MT"/>
                <a:cs typeface="Arial MT"/>
              </a:rPr>
              <a:t> </a:t>
            </a:r>
            <a:r>
              <a:rPr sz="2400" spc="-10" dirty="0">
                <a:solidFill>
                  <a:srgbClr val="383838"/>
                </a:solidFill>
                <a:latin typeface="Arial MT"/>
                <a:cs typeface="Arial MT"/>
              </a:rPr>
              <a:t>glucagon/cortisol/Catecholamines</a:t>
            </a:r>
            <a:endParaRPr sz="2400">
              <a:latin typeface="Arial MT"/>
              <a:cs typeface="Arial MT"/>
            </a:endParaRPr>
          </a:p>
          <a:p>
            <a:pPr>
              <a:lnSpc>
                <a:spcPct val="100000"/>
              </a:lnSpc>
              <a:spcBef>
                <a:spcPts val="120"/>
              </a:spcBef>
              <a:buClr>
                <a:srgbClr val="383838"/>
              </a:buClr>
              <a:buFont typeface="Arial MT"/>
              <a:buAutoNum type="arabicParenR" startAt="3"/>
            </a:pPr>
            <a:endParaRPr sz="2400">
              <a:latin typeface="Arial MT"/>
              <a:cs typeface="Arial MT"/>
            </a:endParaRPr>
          </a:p>
          <a:p>
            <a:pPr marL="469265" indent="-456565">
              <a:lnSpc>
                <a:spcPct val="100000"/>
              </a:lnSpc>
              <a:spcBef>
                <a:spcPts val="5"/>
              </a:spcBef>
              <a:buAutoNum type="arabicParenR" startAt="3"/>
              <a:tabLst>
                <a:tab pos="469265" algn="l"/>
              </a:tabLst>
            </a:pPr>
            <a:r>
              <a:rPr sz="2400" dirty="0">
                <a:solidFill>
                  <a:srgbClr val="383838"/>
                </a:solidFill>
                <a:latin typeface="Arial MT"/>
                <a:cs typeface="Arial MT"/>
              </a:rPr>
              <a:t>GI</a:t>
            </a:r>
            <a:r>
              <a:rPr sz="2400" spc="-85" dirty="0">
                <a:solidFill>
                  <a:srgbClr val="383838"/>
                </a:solidFill>
                <a:latin typeface="Arial MT"/>
                <a:cs typeface="Arial MT"/>
              </a:rPr>
              <a:t> </a:t>
            </a:r>
            <a:r>
              <a:rPr sz="2400" dirty="0">
                <a:solidFill>
                  <a:srgbClr val="383838"/>
                </a:solidFill>
                <a:latin typeface="Arial MT"/>
                <a:cs typeface="Arial MT"/>
              </a:rPr>
              <a:t>barrier</a:t>
            </a:r>
            <a:r>
              <a:rPr sz="2400" spc="-60" dirty="0">
                <a:solidFill>
                  <a:srgbClr val="383838"/>
                </a:solidFill>
                <a:latin typeface="Arial MT"/>
                <a:cs typeface="Arial MT"/>
              </a:rPr>
              <a:t> </a:t>
            </a:r>
            <a:r>
              <a:rPr sz="2400" dirty="0">
                <a:solidFill>
                  <a:srgbClr val="383838"/>
                </a:solidFill>
                <a:latin typeface="Arial MT"/>
                <a:cs typeface="Arial MT"/>
              </a:rPr>
              <a:t>function</a:t>
            </a:r>
            <a:r>
              <a:rPr sz="2400" spc="-65" dirty="0">
                <a:solidFill>
                  <a:srgbClr val="383838"/>
                </a:solidFill>
                <a:latin typeface="Arial MT"/>
                <a:cs typeface="Arial MT"/>
              </a:rPr>
              <a:t> </a:t>
            </a:r>
            <a:r>
              <a:rPr sz="2400" dirty="0">
                <a:solidFill>
                  <a:srgbClr val="383838"/>
                </a:solidFill>
                <a:latin typeface="Arial MT"/>
                <a:cs typeface="Arial MT"/>
              </a:rPr>
              <a:t>breaks</a:t>
            </a:r>
            <a:r>
              <a:rPr sz="2400" spc="-60" dirty="0">
                <a:solidFill>
                  <a:srgbClr val="383838"/>
                </a:solidFill>
                <a:latin typeface="Arial MT"/>
                <a:cs typeface="Arial MT"/>
              </a:rPr>
              <a:t> </a:t>
            </a:r>
            <a:r>
              <a:rPr sz="2400" dirty="0">
                <a:solidFill>
                  <a:srgbClr val="383838"/>
                </a:solidFill>
                <a:latin typeface="Arial MT"/>
                <a:cs typeface="Arial MT"/>
              </a:rPr>
              <a:t>down,</a:t>
            </a:r>
            <a:r>
              <a:rPr sz="2400" spc="-60" dirty="0">
                <a:solidFill>
                  <a:srgbClr val="383838"/>
                </a:solidFill>
                <a:latin typeface="Arial MT"/>
                <a:cs typeface="Arial MT"/>
              </a:rPr>
              <a:t> </a:t>
            </a:r>
            <a:r>
              <a:rPr sz="2400" dirty="0">
                <a:solidFill>
                  <a:srgbClr val="383838"/>
                </a:solidFill>
                <a:latin typeface="Arial MT"/>
                <a:cs typeface="Arial MT"/>
              </a:rPr>
              <a:t>leads</a:t>
            </a:r>
            <a:r>
              <a:rPr sz="2400" spc="-60" dirty="0">
                <a:solidFill>
                  <a:srgbClr val="383838"/>
                </a:solidFill>
                <a:latin typeface="Arial MT"/>
                <a:cs typeface="Arial MT"/>
              </a:rPr>
              <a:t> </a:t>
            </a:r>
            <a:r>
              <a:rPr sz="2400" dirty="0">
                <a:solidFill>
                  <a:srgbClr val="383838"/>
                </a:solidFill>
                <a:latin typeface="Arial MT"/>
                <a:cs typeface="Arial MT"/>
              </a:rPr>
              <a:t>to</a:t>
            </a:r>
            <a:r>
              <a:rPr sz="2400" spc="-65" dirty="0">
                <a:solidFill>
                  <a:srgbClr val="383838"/>
                </a:solidFill>
                <a:latin typeface="Arial MT"/>
                <a:cs typeface="Arial MT"/>
              </a:rPr>
              <a:t> </a:t>
            </a:r>
            <a:r>
              <a:rPr sz="2400" dirty="0">
                <a:solidFill>
                  <a:srgbClr val="383838"/>
                </a:solidFill>
                <a:latin typeface="Arial MT"/>
                <a:cs typeface="Arial MT"/>
              </a:rPr>
              <a:t>bacterial</a:t>
            </a:r>
            <a:r>
              <a:rPr sz="2400" spc="-55" dirty="0">
                <a:solidFill>
                  <a:srgbClr val="383838"/>
                </a:solidFill>
                <a:latin typeface="Arial MT"/>
                <a:cs typeface="Arial MT"/>
              </a:rPr>
              <a:t> </a:t>
            </a:r>
            <a:r>
              <a:rPr sz="2400" spc="-10" dirty="0">
                <a:solidFill>
                  <a:srgbClr val="383838"/>
                </a:solidFill>
                <a:latin typeface="Arial MT"/>
                <a:cs typeface="Arial MT"/>
              </a:rPr>
              <a:t>translocation</a:t>
            </a:r>
            <a:endParaRPr sz="2400">
              <a:latin typeface="Arial MT"/>
              <a:cs typeface="Arial MT"/>
            </a:endParaRPr>
          </a:p>
          <a:p>
            <a:pPr>
              <a:lnSpc>
                <a:spcPct val="100000"/>
              </a:lnSpc>
              <a:spcBef>
                <a:spcPts val="120"/>
              </a:spcBef>
              <a:buClr>
                <a:srgbClr val="383838"/>
              </a:buClr>
              <a:buFont typeface="Arial MT"/>
              <a:buAutoNum type="arabicParenR" startAt="3"/>
            </a:pPr>
            <a:endParaRPr sz="2400">
              <a:latin typeface="Arial MT"/>
              <a:cs typeface="Arial MT"/>
            </a:endParaRPr>
          </a:p>
          <a:p>
            <a:pPr marL="469265" indent="-456565">
              <a:lnSpc>
                <a:spcPct val="100000"/>
              </a:lnSpc>
              <a:buAutoNum type="arabicParenR" startAt="3"/>
              <a:tabLst>
                <a:tab pos="469265" algn="l"/>
              </a:tabLst>
            </a:pPr>
            <a:r>
              <a:rPr sz="2400" dirty="0">
                <a:solidFill>
                  <a:srgbClr val="383838"/>
                </a:solidFill>
                <a:latin typeface="Arial MT"/>
                <a:cs typeface="Arial MT"/>
              </a:rPr>
              <a:t>Nutritional</a:t>
            </a:r>
            <a:r>
              <a:rPr sz="2400" spc="-60" dirty="0">
                <a:solidFill>
                  <a:srgbClr val="383838"/>
                </a:solidFill>
                <a:latin typeface="Arial MT"/>
                <a:cs typeface="Arial MT"/>
              </a:rPr>
              <a:t> </a:t>
            </a:r>
            <a:r>
              <a:rPr sz="2400" dirty="0">
                <a:solidFill>
                  <a:srgbClr val="383838"/>
                </a:solidFill>
                <a:latin typeface="Arial MT"/>
                <a:cs typeface="Arial MT"/>
              </a:rPr>
              <a:t>needs</a:t>
            </a:r>
            <a:r>
              <a:rPr sz="2400" spc="-60" dirty="0">
                <a:solidFill>
                  <a:srgbClr val="383838"/>
                </a:solidFill>
                <a:latin typeface="Arial MT"/>
                <a:cs typeface="Arial MT"/>
              </a:rPr>
              <a:t> </a:t>
            </a:r>
            <a:r>
              <a:rPr sz="2400" dirty="0">
                <a:solidFill>
                  <a:srgbClr val="383838"/>
                </a:solidFill>
                <a:latin typeface="Arial MT"/>
                <a:cs typeface="Arial MT"/>
              </a:rPr>
              <a:t>dramatically</a:t>
            </a:r>
            <a:r>
              <a:rPr sz="2400" spc="-45" dirty="0">
                <a:solidFill>
                  <a:srgbClr val="383838"/>
                </a:solidFill>
                <a:latin typeface="Arial MT"/>
                <a:cs typeface="Arial MT"/>
              </a:rPr>
              <a:t> </a:t>
            </a:r>
            <a:r>
              <a:rPr sz="2400" dirty="0">
                <a:solidFill>
                  <a:srgbClr val="383838"/>
                </a:solidFill>
                <a:latin typeface="Arial MT"/>
                <a:cs typeface="Arial MT"/>
              </a:rPr>
              <a:t>increase</a:t>
            </a:r>
            <a:r>
              <a:rPr sz="2400" spc="-55" dirty="0">
                <a:solidFill>
                  <a:srgbClr val="383838"/>
                </a:solidFill>
                <a:latin typeface="Arial MT"/>
                <a:cs typeface="Arial MT"/>
              </a:rPr>
              <a:t> </a:t>
            </a:r>
            <a:r>
              <a:rPr sz="2400" dirty="0">
                <a:solidFill>
                  <a:srgbClr val="383838"/>
                </a:solidFill>
                <a:latin typeface="Arial MT"/>
                <a:cs typeface="Arial MT"/>
              </a:rPr>
              <a:t>(2</a:t>
            </a:r>
            <a:r>
              <a:rPr sz="2400" spc="-80" dirty="0">
                <a:solidFill>
                  <a:srgbClr val="383838"/>
                </a:solidFill>
                <a:latin typeface="Arial MT"/>
                <a:cs typeface="Arial MT"/>
              </a:rPr>
              <a:t> </a:t>
            </a:r>
            <a:r>
              <a:rPr sz="2400" dirty="0">
                <a:solidFill>
                  <a:srgbClr val="383838"/>
                </a:solidFill>
                <a:latin typeface="Arial MT"/>
                <a:cs typeface="Arial MT"/>
              </a:rPr>
              <a:t>to</a:t>
            </a:r>
            <a:r>
              <a:rPr sz="2400" spc="-75" dirty="0">
                <a:solidFill>
                  <a:srgbClr val="383838"/>
                </a:solidFill>
                <a:latin typeface="Arial MT"/>
                <a:cs typeface="Arial MT"/>
              </a:rPr>
              <a:t> </a:t>
            </a:r>
            <a:r>
              <a:rPr sz="2400" dirty="0">
                <a:solidFill>
                  <a:srgbClr val="383838"/>
                </a:solidFill>
                <a:latin typeface="Arial MT"/>
                <a:cs typeface="Arial MT"/>
              </a:rPr>
              <a:t>3</a:t>
            </a:r>
            <a:r>
              <a:rPr sz="2400" spc="-70" dirty="0">
                <a:solidFill>
                  <a:srgbClr val="383838"/>
                </a:solidFill>
                <a:latin typeface="Arial MT"/>
                <a:cs typeface="Arial MT"/>
              </a:rPr>
              <a:t> </a:t>
            </a:r>
            <a:r>
              <a:rPr sz="2400" dirty="0">
                <a:solidFill>
                  <a:srgbClr val="383838"/>
                </a:solidFill>
                <a:latin typeface="Arial MT"/>
                <a:cs typeface="Arial MT"/>
              </a:rPr>
              <a:t>times</a:t>
            </a:r>
            <a:r>
              <a:rPr sz="2400" spc="-85" dirty="0">
                <a:solidFill>
                  <a:srgbClr val="383838"/>
                </a:solidFill>
                <a:latin typeface="Arial MT"/>
                <a:cs typeface="Arial MT"/>
              </a:rPr>
              <a:t> </a:t>
            </a:r>
            <a:r>
              <a:rPr sz="2400" spc="-10" dirty="0">
                <a:solidFill>
                  <a:srgbClr val="383838"/>
                </a:solidFill>
                <a:latin typeface="Arial MT"/>
                <a:cs typeface="Arial MT"/>
              </a:rPr>
              <a:t>normal)</a:t>
            </a:r>
            <a:endParaRPr sz="2400">
              <a:latin typeface="Arial MT"/>
              <a:cs typeface="Arial M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483474"/>
            <a:ext cx="1417955" cy="1374775"/>
          </a:xfrm>
          <a:custGeom>
            <a:avLst/>
            <a:gdLst/>
            <a:ahLst/>
            <a:cxnLst/>
            <a:rect l="l" t="t" r="r" b="b"/>
            <a:pathLst>
              <a:path w="1417955" h="1374775">
                <a:moveTo>
                  <a:pt x="0" y="0"/>
                </a:moveTo>
                <a:lnTo>
                  <a:pt x="0" y="1374525"/>
                </a:lnTo>
                <a:lnTo>
                  <a:pt x="1417821" y="1374525"/>
                </a:lnTo>
                <a:lnTo>
                  <a:pt x="0" y="0"/>
                </a:lnTo>
                <a:close/>
              </a:path>
            </a:pathLst>
          </a:custGeom>
          <a:solidFill>
            <a:srgbClr val="383838"/>
          </a:solidFill>
        </p:spPr>
        <p:txBody>
          <a:bodyPr wrap="square" lIns="0" tIns="0" rIns="0" bIns="0" rtlCol="0"/>
          <a:lstStyle/>
          <a:p>
            <a:endParaRPr/>
          </a:p>
        </p:txBody>
      </p:sp>
      <p:grpSp>
        <p:nvGrpSpPr>
          <p:cNvPr id="3" name="object 3"/>
          <p:cNvGrpSpPr/>
          <p:nvPr/>
        </p:nvGrpSpPr>
        <p:grpSpPr>
          <a:xfrm>
            <a:off x="551624" y="-9525"/>
            <a:ext cx="11640820" cy="6490335"/>
            <a:chOff x="551624" y="-9525"/>
            <a:chExt cx="11640820" cy="6490335"/>
          </a:xfrm>
        </p:grpSpPr>
        <p:sp>
          <p:nvSpPr>
            <p:cNvPr id="4" name="object 4"/>
            <p:cNvSpPr/>
            <p:nvPr/>
          </p:nvSpPr>
          <p:spPr>
            <a:xfrm>
              <a:off x="10284820" y="0"/>
              <a:ext cx="1907539" cy="1849120"/>
            </a:xfrm>
            <a:custGeom>
              <a:avLst/>
              <a:gdLst/>
              <a:ahLst/>
              <a:cxnLst/>
              <a:rect l="l" t="t" r="r" b="b"/>
              <a:pathLst>
                <a:path w="1907540" h="1849120">
                  <a:moveTo>
                    <a:pt x="1907179" y="0"/>
                  </a:moveTo>
                  <a:lnTo>
                    <a:pt x="0" y="0"/>
                  </a:lnTo>
                  <a:lnTo>
                    <a:pt x="1907179" y="1848940"/>
                  </a:lnTo>
                  <a:lnTo>
                    <a:pt x="1907179" y="0"/>
                  </a:lnTo>
                  <a:close/>
                </a:path>
              </a:pathLst>
            </a:custGeom>
            <a:solidFill>
              <a:srgbClr val="929292"/>
            </a:solidFill>
          </p:spPr>
          <p:txBody>
            <a:bodyPr wrap="square" lIns="0" tIns="0" rIns="0" bIns="0" rtlCol="0"/>
            <a:lstStyle/>
            <a:p>
              <a:endParaRPr/>
            </a:p>
          </p:txBody>
        </p:sp>
        <p:sp>
          <p:nvSpPr>
            <p:cNvPr id="5" name="object 5"/>
            <p:cNvSpPr/>
            <p:nvPr/>
          </p:nvSpPr>
          <p:spPr>
            <a:xfrm>
              <a:off x="9921354" y="0"/>
              <a:ext cx="2019300" cy="947419"/>
            </a:xfrm>
            <a:custGeom>
              <a:avLst/>
              <a:gdLst/>
              <a:ahLst/>
              <a:cxnLst/>
              <a:rect l="l" t="t" r="r" b="b"/>
              <a:pathLst>
                <a:path w="2019300" h="947419">
                  <a:moveTo>
                    <a:pt x="2019072" y="0"/>
                  </a:moveTo>
                  <a:lnTo>
                    <a:pt x="1009536" y="947165"/>
                  </a:lnTo>
                  <a:lnTo>
                    <a:pt x="0" y="0"/>
                  </a:lnTo>
                </a:path>
              </a:pathLst>
            </a:custGeom>
            <a:ln w="19050">
              <a:solidFill>
                <a:srgbClr val="383838"/>
              </a:solidFill>
            </a:ln>
          </p:spPr>
          <p:txBody>
            <a:bodyPr wrap="square" lIns="0" tIns="0" rIns="0" bIns="0" rtlCol="0"/>
            <a:lstStyle/>
            <a:p>
              <a:endParaRPr/>
            </a:p>
          </p:txBody>
        </p:sp>
        <p:sp>
          <p:nvSpPr>
            <p:cNvPr id="6" name="object 6"/>
            <p:cNvSpPr/>
            <p:nvPr/>
          </p:nvSpPr>
          <p:spPr>
            <a:xfrm>
              <a:off x="557974" y="1182115"/>
              <a:ext cx="11076305" cy="5292725"/>
            </a:xfrm>
            <a:custGeom>
              <a:avLst/>
              <a:gdLst/>
              <a:ahLst/>
              <a:cxnLst/>
              <a:rect l="l" t="t" r="r" b="b"/>
              <a:pathLst>
                <a:path w="11076305" h="5292725">
                  <a:moveTo>
                    <a:pt x="5537962" y="4411523"/>
                  </a:moveTo>
                  <a:lnTo>
                    <a:pt x="0" y="4411523"/>
                  </a:lnTo>
                  <a:lnTo>
                    <a:pt x="0" y="5292217"/>
                  </a:lnTo>
                  <a:lnTo>
                    <a:pt x="5537962" y="5292217"/>
                  </a:lnTo>
                  <a:lnTo>
                    <a:pt x="5537962" y="4411523"/>
                  </a:lnTo>
                  <a:close/>
                </a:path>
                <a:path w="11076305" h="5292725">
                  <a:moveTo>
                    <a:pt x="5537962" y="3151416"/>
                  </a:moveTo>
                  <a:lnTo>
                    <a:pt x="0" y="3151416"/>
                  </a:lnTo>
                  <a:lnTo>
                    <a:pt x="0" y="4411510"/>
                  </a:lnTo>
                  <a:lnTo>
                    <a:pt x="5537962" y="4411510"/>
                  </a:lnTo>
                  <a:lnTo>
                    <a:pt x="5537962" y="3151416"/>
                  </a:lnTo>
                  <a:close/>
                </a:path>
                <a:path w="11076305" h="5292725">
                  <a:moveTo>
                    <a:pt x="11075988" y="0"/>
                  </a:moveTo>
                  <a:lnTo>
                    <a:pt x="5538025" y="0"/>
                  </a:lnTo>
                  <a:lnTo>
                    <a:pt x="5538025" y="502920"/>
                  </a:lnTo>
                  <a:lnTo>
                    <a:pt x="5538025" y="1386840"/>
                  </a:lnTo>
                  <a:lnTo>
                    <a:pt x="11075988" y="1386840"/>
                  </a:lnTo>
                  <a:lnTo>
                    <a:pt x="11075988" y="502920"/>
                  </a:lnTo>
                  <a:lnTo>
                    <a:pt x="11075988" y="0"/>
                  </a:lnTo>
                  <a:close/>
                </a:path>
              </a:pathLst>
            </a:custGeom>
            <a:solidFill>
              <a:srgbClr val="FFFFFF"/>
            </a:solidFill>
          </p:spPr>
          <p:txBody>
            <a:bodyPr wrap="square" lIns="0" tIns="0" rIns="0" bIns="0" rtlCol="0"/>
            <a:lstStyle/>
            <a:p>
              <a:endParaRPr/>
            </a:p>
          </p:txBody>
        </p:sp>
        <p:sp>
          <p:nvSpPr>
            <p:cNvPr id="7" name="object 7"/>
            <p:cNvSpPr/>
            <p:nvPr/>
          </p:nvSpPr>
          <p:spPr>
            <a:xfrm>
              <a:off x="551624" y="1175766"/>
              <a:ext cx="11089005" cy="5305425"/>
            </a:xfrm>
            <a:custGeom>
              <a:avLst/>
              <a:gdLst/>
              <a:ahLst/>
              <a:cxnLst/>
              <a:rect l="l" t="t" r="r" b="b"/>
              <a:pathLst>
                <a:path w="11089005" h="5305425">
                  <a:moveTo>
                    <a:pt x="6350" y="0"/>
                  </a:moveTo>
                  <a:lnTo>
                    <a:pt x="6350" y="5304917"/>
                  </a:lnTo>
                </a:path>
                <a:path w="11089005" h="5305425">
                  <a:moveTo>
                    <a:pt x="11082337" y="0"/>
                  </a:moveTo>
                  <a:lnTo>
                    <a:pt x="11082337" y="5304917"/>
                  </a:lnTo>
                </a:path>
                <a:path w="11089005" h="5305425">
                  <a:moveTo>
                    <a:pt x="0" y="6350"/>
                  </a:moveTo>
                  <a:lnTo>
                    <a:pt x="11088687" y="6350"/>
                  </a:lnTo>
                </a:path>
                <a:path w="11089005" h="5305425">
                  <a:moveTo>
                    <a:pt x="0" y="5298567"/>
                  </a:moveTo>
                  <a:lnTo>
                    <a:pt x="11088687" y="5298567"/>
                  </a:lnTo>
                </a:path>
              </a:pathLst>
            </a:custGeom>
            <a:ln w="12700">
              <a:solidFill>
                <a:srgbClr val="383838"/>
              </a:solidFill>
            </a:ln>
          </p:spPr>
          <p:txBody>
            <a:bodyPr wrap="square" lIns="0" tIns="0" rIns="0" bIns="0" rtlCol="0"/>
            <a:lstStyle/>
            <a:p>
              <a:endParaRPr/>
            </a:p>
          </p:txBody>
        </p:sp>
      </p:grpSp>
      <p:sp>
        <p:nvSpPr>
          <p:cNvPr id="8" name="object 8"/>
          <p:cNvSpPr txBox="1">
            <a:spLocks noGrp="1"/>
          </p:cNvSpPr>
          <p:nvPr>
            <p:ph type="title"/>
          </p:nvPr>
        </p:nvSpPr>
        <p:spPr>
          <a:xfrm>
            <a:off x="1514602" y="254000"/>
            <a:ext cx="7249159" cy="594360"/>
          </a:xfrm>
          <a:prstGeom prst="rect">
            <a:avLst/>
          </a:prstGeom>
        </p:spPr>
        <p:txBody>
          <a:bodyPr vert="horz" wrap="square" lIns="0" tIns="16510" rIns="0" bIns="0" rtlCol="0">
            <a:spAutoFit/>
          </a:bodyPr>
          <a:lstStyle/>
          <a:p>
            <a:pPr marL="12700">
              <a:lnSpc>
                <a:spcPct val="100000"/>
              </a:lnSpc>
              <a:spcBef>
                <a:spcPts val="130"/>
              </a:spcBef>
            </a:pPr>
            <a:r>
              <a:rPr sz="3700" dirty="0">
                <a:solidFill>
                  <a:srgbClr val="878787"/>
                </a:solidFill>
              </a:rPr>
              <a:t>Differences</a:t>
            </a:r>
            <a:r>
              <a:rPr sz="3700" spc="-40" dirty="0">
                <a:solidFill>
                  <a:srgbClr val="878787"/>
                </a:solidFill>
              </a:rPr>
              <a:t> </a:t>
            </a:r>
            <a:r>
              <a:rPr sz="3700" dirty="0">
                <a:solidFill>
                  <a:srgbClr val="878787"/>
                </a:solidFill>
              </a:rPr>
              <a:t>between</a:t>
            </a:r>
            <a:r>
              <a:rPr sz="3700" spc="-30" dirty="0">
                <a:solidFill>
                  <a:srgbClr val="878787"/>
                </a:solidFill>
              </a:rPr>
              <a:t> </a:t>
            </a:r>
            <a:r>
              <a:rPr sz="3700" dirty="0">
                <a:solidFill>
                  <a:srgbClr val="878787"/>
                </a:solidFill>
              </a:rPr>
              <a:t>grafts</a:t>
            </a:r>
            <a:r>
              <a:rPr sz="3700" spc="-5" dirty="0">
                <a:solidFill>
                  <a:srgbClr val="878787"/>
                </a:solidFill>
              </a:rPr>
              <a:t> </a:t>
            </a:r>
            <a:r>
              <a:rPr sz="3700" dirty="0">
                <a:solidFill>
                  <a:srgbClr val="878787"/>
                </a:solidFill>
              </a:rPr>
              <a:t>and</a:t>
            </a:r>
            <a:r>
              <a:rPr sz="3700" spc="-15" dirty="0">
                <a:solidFill>
                  <a:srgbClr val="878787"/>
                </a:solidFill>
              </a:rPr>
              <a:t> </a:t>
            </a:r>
            <a:r>
              <a:rPr sz="3700" spc="-20" dirty="0">
                <a:solidFill>
                  <a:srgbClr val="878787"/>
                </a:solidFill>
              </a:rPr>
              <a:t>flaps</a:t>
            </a:r>
            <a:endParaRPr sz="3700"/>
          </a:p>
        </p:txBody>
      </p:sp>
      <p:graphicFrame>
        <p:nvGraphicFramePr>
          <p:cNvPr id="9" name="object 9"/>
          <p:cNvGraphicFramePr>
            <a:graphicFrameLocks noGrp="1"/>
          </p:cNvGraphicFramePr>
          <p:nvPr/>
        </p:nvGraphicFramePr>
        <p:xfrm>
          <a:off x="648258" y="1182116"/>
          <a:ext cx="10309860" cy="4848859"/>
        </p:xfrm>
        <a:graphic>
          <a:graphicData uri="http://schemas.openxmlformats.org/drawingml/2006/table">
            <a:tbl>
              <a:tblPr firstRow="1" bandRow="1">
                <a:tableStyleId>{2D5ABB26-0587-4C30-8999-92F81FD0307C}</a:tableStyleId>
              </a:tblPr>
              <a:tblGrid>
                <a:gridCol w="5234940">
                  <a:extLst>
                    <a:ext uri="{9D8B030D-6E8A-4147-A177-3AD203B41FA5}">
                      <a16:colId xmlns:a16="http://schemas.microsoft.com/office/drawing/2014/main" val="20000"/>
                    </a:ext>
                  </a:extLst>
                </a:gridCol>
                <a:gridCol w="5074920">
                  <a:extLst>
                    <a:ext uri="{9D8B030D-6E8A-4147-A177-3AD203B41FA5}">
                      <a16:colId xmlns:a16="http://schemas.microsoft.com/office/drawing/2014/main" val="20001"/>
                    </a:ext>
                  </a:extLst>
                </a:gridCol>
              </a:tblGrid>
              <a:tr h="506730">
                <a:tc>
                  <a:txBody>
                    <a:bodyPr/>
                    <a:lstStyle/>
                    <a:p>
                      <a:pPr marL="31750">
                        <a:lnSpc>
                          <a:spcPct val="100000"/>
                        </a:lnSpc>
                        <a:spcBef>
                          <a:spcPts val="420"/>
                        </a:spcBef>
                      </a:pPr>
                      <a:r>
                        <a:rPr sz="2100" b="1" spc="-10" dirty="0">
                          <a:solidFill>
                            <a:srgbClr val="7E7E7E"/>
                          </a:solidFill>
                          <a:latin typeface="Arial"/>
                          <a:cs typeface="Arial"/>
                        </a:rPr>
                        <a:t>Grafts</a:t>
                      </a:r>
                      <a:endParaRPr sz="2100">
                        <a:latin typeface="Arial"/>
                        <a:cs typeface="Arial"/>
                      </a:endParaRPr>
                    </a:p>
                  </a:txBody>
                  <a:tcPr marL="0" marR="0" marT="53340" marB="0"/>
                </a:tc>
                <a:tc>
                  <a:txBody>
                    <a:bodyPr/>
                    <a:lstStyle/>
                    <a:p>
                      <a:pPr marL="335280">
                        <a:lnSpc>
                          <a:spcPct val="100000"/>
                        </a:lnSpc>
                        <a:spcBef>
                          <a:spcPts val="815"/>
                        </a:spcBef>
                      </a:pPr>
                      <a:r>
                        <a:rPr sz="2100" b="1" spc="-10" dirty="0">
                          <a:solidFill>
                            <a:srgbClr val="7E7E7E"/>
                          </a:solidFill>
                          <a:latin typeface="Arial"/>
                          <a:cs typeface="Arial"/>
                        </a:rPr>
                        <a:t>Flaps</a:t>
                      </a:r>
                      <a:endParaRPr sz="2100">
                        <a:latin typeface="Arial"/>
                        <a:cs typeface="Arial"/>
                      </a:endParaRPr>
                    </a:p>
                  </a:txBody>
                  <a:tcPr marL="0" marR="0" marT="103505" marB="0">
                    <a:solidFill>
                      <a:srgbClr val="FFFFFF"/>
                    </a:solidFill>
                  </a:tcPr>
                </a:tc>
                <a:extLst>
                  <a:ext uri="{0D108BD9-81ED-4DB2-BD59-A6C34878D82A}">
                    <a16:rowId xmlns:a16="http://schemas.microsoft.com/office/drawing/2014/main" val="10000"/>
                  </a:ext>
                </a:extLst>
              </a:tr>
              <a:tr h="889000">
                <a:tc>
                  <a:txBody>
                    <a:bodyPr/>
                    <a:lstStyle/>
                    <a:p>
                      <a:pPr marL="31750" marR="1159510">
                        <a:lnSpc>
                          <a:spcPct val="100000"/>
                        </a:lnSpc>
                        <a:spcBef>
                          <a:spcPts val="385"/>
                        </a:spcBef>
                      </a:pPr>
                      <a:r>
                        <a:rPr sz="2500" dirty="0">
                          <a:solidFill>
                            <a:srgbClr val="383838"/>
                          </a:solidFill>
                          <a:latin typeface="Arial MT"/>
                          <a:cs typeface="Arial MT"/>
                        </a:rPr>
                        <a:t>Depends</a:t>
                      </a:r>
                      <a:r>
                        <a:rPr sz="2500" spc="-50" dirty="0">
                          <a:solidFill>
                            <a:srgbClr val="383838"/>
                          </a:solidFill>
                          <a:latin typeface="Arial MT"/>
                          <a:cs typeface="Arial MT"/>
                        </a:rPr>
                        <a:t> </a:t>
                      </a:r>
                      <a:r>
                        <a:rPr sz="2500" dirty="0">
                          <a:solidFill>
                            <a:srgbClr val="383838"/>
                          </a:solidFill>
                          <a:latin typeface="Arial MT"/>
                          <a:cs typeface="Arial MT"/>
                        </a:rPr>
                        <a:t>on</a:t>
                      </a:r>
                      <a:r>
                        <a:rPr sz="2500" spc="-40" dirty="0">
                          <a:solidFill>
                            <a:srgbClr val="383838"/>
                          </a:solidFill>
                          <a:latin typeface="Arial MT"/>
                          <a:cs typeface="Arial MT"/>
                        </a:rPr>
                        <a:t> </a:t>
                      </a:r>
                      <a:r>
                        <a:rPr sz="2500" dirty="0">
                          <a:solidFill>
                            <a:srgbClr val="383838"/>
                          </a:solidFill>
                          <a:latin typeface="Arial MT"/>
                          <a:cs typeface="Arial MT"/>
                        </a:rPr>
                        <a:t>recipient</a:t>
                      </a:r>
                      <a:r>
                        <a:rPr sz="2500" spc="-35" dirty="0">
                          <a:solidFill>
                            <a:srgbClr val="383838"/>
                          </a:solidFill>
                          <a:latin typeface="Arial MT"/>
                          <a:cs typeface="Arial MT"/>
                        </a:rPr>
                        <a:t> </a:t>
                      </a:r>
                      <a:r>
                        <a:rPr sz="2500" dirty="0">
                          <a:solidFill>
                            <a:srgbClr val="383838"/>
                          </a:solidFill>
                          <a:latin typeface="Arial MT"/>
                          <a:cs typeface="Arial MT"/>
                        </a:rPr>
                        <a:t>site</a:t>
                      </a:r>
                      <a:r>
                        <a:rPr sz="2500" spc="-30" dirty="0">
                          <a:solidFill>
                            <a:srgbClr val="383838"/>
                          </a:solidFill>
                          <a:latin typeface="Arial MT"/>
                          <a:cs typeface="Arial MT"/>
                        </a:rPr>
                        <a:t> </a:t>
                      </a:r>
                      <a:r>
                        <a:rPr sz="2500" spc="-25" dirty="0">
                          <a:solidFill>
                            <a:srgbClr val="383838"/>
                          </a:solidFill>
                          <a:latin typeface="Arial MT"/>
                          <a:cs typeface="Arial MT"/>
                        </a:rPr>
                        <a:t>for </a:t>
                      </a:r>
                      <a:r>
                        <a:rPr sz="2500" spc="-10" dirty="0">
                          <a:solidFill>
                            <a:srgbClr val="383838"/>
                          </a:solidFill>
                          <a:latin typeface="Arial MT"/>
                          <a:cs typeface="Arial MT"/>
                        </a:rPr>
                        <a:t>nutrition.</a:t>
                      </a:r>
                      <a:endParaRPr sz="2500">
                        <a:latin typeface="Arial MT"/>
                        <a:cs typeface="Arial MT"/>
                      </a:endParaRPr>
                    </a:p>
                  </a:txBody>
                  <a:tcPr marL="0" marR="0" marT="48895" marB="0"/>
                </a:tc>
                <a:tc>
                  <a:txBody>
                    <a:bodyPr/>
                    <a:lstStyle/>
                    <a:p>
                      <a:pPr marL="335280">
                        <a:lnSpc>
                          <a:spcPct val="100000"/>
                        </a:lnSpc>
                        <a:spcBef>
                          <a:spcPts val="385"/>
                        </a:spcBef>
                      </a:pPr>
                      <a:r>
                        <a:rPr sz="2500" dirty="0">
                          <a:solidFill>
                            <a:srgbClr val="383838"/>
                          </a:solidFill>
                          <a:latin typeface="Arial MT"/>
                          <a:cs typeface="Arial MT"/>
                        </a:rPr>
                        <a:t>Has</a:t>
                      </a:r>
                      <a:r>
                        <a:rPr sz="2500" spc="-15" dirty="0">
                          <a:solidFill>
                            <a:srgbClr val="383838"/>
                          </a:solidFill>
                          <a:latin typeface="Arial MT"/>
                          <a:cs typeface="Arial MT"/>
                        </a:rPr>
                        <a:t> </a:t>
                      </a:r>
                      <a:r>
                        <a:rPr sz="2500" dirty="0">
                          <a:solidFill>
                            <a:srgbClr val="383838"/>
                          </a:solidFill>
                          <a:latin typeface="Arial MT"/>
                          <a:cs typeface="Arial MT"/>
                        </a:rPr>
                        <a:t>own</a:t>
                      </a:r>
                      <a:r>
                        <a:rPr sz="2500" spc="-10" dirty="0">
                          <a:solidFill>
                            <a:srgbClr val="383838"/>
                          </a:solidFill>
                          <a:latin typeface="Arial MT"/>
                          <a:cs typeface="Arial MT"/>
                        </a:rPr>
                        <a:t> </a:t>
                      </a:r>
                      <a:r>
                        <a:rPr sz="2500" dirty="0">
                          <a:solidFill>
                            <a:srgbClr val="383838"/>
                          </a:solidFill>
                          <a:latin typeface="Arial MT"/>
                          <a:cs typeface="Arial MT"/>
                        </a:rPr>
                        <a:t>blood</a:t>
                      </a:r>
                      <a:r>
                        <a:rPr sz="2500" spc="-25" dirty="0">
                          <a:solidFill>
                            <a:srgbClr val="383838"/>
                          </a:solidFill>
                          <a:latin typeface="Arial MT"/>
                          <a:cs typeface="Arial MT"/>
                        </a:rPr>
                        <a:t> </a:t>
                      </a:r>
                      <a:r>
                        <a:rPr sz="2500" spc="-10" dirty="0">
                          <a:solidFill>
                            <a:srgbClr val="383838"/>
                          </a:solidFill>
                          <a:latin typeface="Arial MT"/>
                          <a:cs typeface="Arial MT"/>
                        </a:rPr>
                        <a:t>supply.</a:t>
                      </a:r>
                      <a:endParaRPr sz="2500">
                        <a:latin typeface="Arial MT"/>
                        <a:cs typeface="Arial MT"/>
                      </a:endParaRPr>
                    </a:p>
                  </a:txBody>
                  <a:tcPr marL="0" marR="0" marT="48895" marB="0">
                    <a:solidFill>
                      <a:srgbClr val="FFFFFF"/>
                    </a:solidFill>
                  </a:tcPr>
                </a:tc>
                <a:extLst>
                  <a:ext uri="{0D108BD9-81ED-4DB2-BD59-A6C34878D82A}">
                    <a16:rowId xmlns:a16="http://schemas.microsoft.com/office/drawing/2014/main" val="10001"/>
                  </a:ext>
                </a:extLst>
              </a:tr>
              <a:tr h="883919">
                <a:tc>
                  <a:txBody>
                    <a:bodyPr/>
                    <a:lstStyle/>
                    <a:p>
                      <a:pPr marL="31750">
                        <a:lnSpc>
                          <a:spcPct val="100000"/>
                        </a:lnSpc>
                        <a:spcBef>
                          <a:spcPts val="345"/>
                        </a:spcBef>
                      </a:pPr>
                      <a:r>
                        <a:rPr sz="2500" dirty="0">
                          <a:solidFill>
                            <a:srgbClr val="383838"/>
                          </a:solidFill>
                          <a:latin typeface="Arial MT"/>
                          <a:cs typeface="Arial MT"/>
                        </a:rPr>
                        <a:t>Cosmetic</a:t>
                      </a:r>
                      <a:r>
                        <a:rPr sz="2500" spc="-45" dirty="0">
                          <a:solidFill>
                            <a:srgbClr val="383838"/>
                          </a:solidFill>
                          <a:latin typeface="Arial MT"/>
                          <a:cs typeface="Arial MT"/>
                        </a:rPr>
                        <a:t> </a:t>
                      </a:r>
                      <a:r>
                        <a:rPr sz="2500" dirty="0">
                          <a:solidFill>
                            <a:srgbClr val="383838"/>
                          </a:solidFill>
                          <a:latin typeface="Arial MT"/>
                          <a:cs typeface="Arial MT"/>
                        </a:rPr>
                        <a:t>may</a:t>
                      </a:r>
                      <a:r>
                        <a:rPr sz="2500" spc="-45" dirty="0">
                          <a:solidFill>
                            <a:srgbClr val="383838"/>
                          </a:solidFill>
                          <a:latin typeface="Arial MT"/>
                          <a:cs typeface="Arial MT"/>
                        </a:rPr>
                        <a:t> </a:t>
                      </a:r>
                      <a:r>
                        <a:rPr sz="2500" dirty="0">
                          <a:solidFill>
                            <a:srgbClr val="383838"/>
                          </a:solidFill>
                          <a:latin typeface="Arial MT"/>
                          <a:cs typeface="Arial MT"/>
                        </a:rPr>
                        <a:t>discolor</a:t>
                      </a:r>
                      <a:r>
                        <a:rPr sz="2500" spc="-55" dirty="0">
                          <a:solidFill>
                            <a:srgbClr val="383838"/>
                          </a:solidFill>
                          <a:latin typeface="Arial MT"/>
                          <a:cs typeface="Arial MT"/>
                        </a:rPr>
                        <a:t> </a:t>
                      </a:r>
                      <a:r>
                        <a:rPr sz="2500" dirty="0">
                          <a:solidFill>
                            <a:srgbClr val="383838"/>
                          </a:solidFill>
                          <a:latin typeface="Arial MT"/>
                          <a:cs typeface="Arial MT"/>
                        </a:rPr>
                        <a:t>or</a:t>
                      </a:r>
                      <a:r>
                        <a:rPr sz="2500" spc="-45" dirty="0">
                          <a:solidFill>
                            <a:srgbClr val="383838"/>
                          </a:solidFill>
                          <a:latin typeface="Arial MT"/>
                          <a:cs typeface="Arial MT"/>
                        </a:rPr>
                        <a:t> </a:t>
                      </a:r>
                      <a:r>
                        <a:rPr sz="2500" spc="-10" dirty="0">
                          <a:solidFill>
                            <a:srgbClr val="383838"/>
                          </a:solidFill>
                          <a:latin typeface="Arial MT"/>
                          <a:cs typeface="Arial MT"/>
                        </a:rPr>
                        <a:t>contract.</a:t>
                      </a:r>
                      <a:endParaRPr sz="2500">
                        <a:latin typeface="Arial MT"/>
                        <a:cs typeface="Arial MT"/>
                      </a:endParaRPr>
                    </a:p>
                  </a:txBody>
                  <a:tcPr marL="0" marR="0" marT="43815" marB="0"/>
                </a:tc>
                <a:tc>
                  <a:txBody>
                    <a:bodyPr/>
                    <a:lstStyle/>
                    <a:p>
                      <a:pPr marL="335280" marR="534035">
                        <a:lnSpc>
                          <a:spcPct val="100000"/>
                        </a:lnSpc>
                        <a:spcBef>
                          <a:spcPts val="345"/>
                        </a:spcBef>
                      </a:pPr>
                      <a:r>
                        <a:rPr sz="2500" dirty="0">
                          <a:solidFill>
                            <a:srgbClr val="383838"/>
                          </a:solidFill>
                          <a:latin typeface="Arial MT"/>
                          <a:cs typeface="Arial MT"/>
                        </a:rPr>
                        <a:t>Better</a:t>
                      </a:r>
                      <a:r>
                        <a:rPr sz="2500" spc="-25" dirty="0">
                          <a:solidFill>
                            <a:srgbClr val="383838"/>
                          </a:solidFill>
                          <a:latin typeface="Arial MT"/>
                          <a:cs typeface="Arial MT"/>
                        </a:rPr>
                        <a:t> </a:t>
                      </a:r>
                      <a:r>
                        <a:rPr sz="2500" dirty="0">
                          <a:solidFill>
                            <a:srgbClr val="383838"/>
                          </a:solidFill>
                          <a:latin typeface="Arial MT"/>
                          <a:cs typeface="Arial MT"/>
                        </a:rPr>
                        <a:t>color</a:t>
                      </a:r>
                      <a:r>
                        <a:rPr sz="2500" spc="-40" dirty="0">
                          <a:solidFill>
                            <a:srgbClr val="383838"/>
                          </a:solidFill>
                          <a:latin typeface="Arial MT"/>
                          <a:cs typeface="Arial MT"/>
                        </a:rPr>
                        <a:t> </a:t>
                      </a:r>
                      <a:r>
                        <a:rPr sz="2500" dirty="0">
                          <a:solidFill>
                            <a:srgbClr val="383838"/>
                          </a:solidFill>
                          <a:latin typeface="Arial MT"/>
                          <a:cs typeface="Arial MT"/>
                        </a:rPr>
                        <a:t>take,</a:t>
                      </a:r>
                      <a:r>
                        <a:rPr sz="2500" spc="-35" dirty="0">
                          <a:solidFill>
                            <a:srgbClr val="383838"/>
                          </a:solidFill>
                          <a:latin typeface="Arial MT"/>
                          <a:cs typeface="Arial MT"/>
                        </a:rPr>
                        <a:t> </a:t>
                      </a:r>
                      <a:r>
                        <a:rPr sz="2500" dirty="0">
                          <a:solidFill>
                            <a:srgbClr val="383838"/>
                          </a:solidFill>
                          <a:latin typeface="Arial MT"/>
                          <a:cs typeface="Arial MT"/>
                        </a:rPr>
                        <a:t>less</a:t>
                      </a:r>
                      <a:r>
                        <a:rPr sz="2500" spc="-25" dirty="0">
                          <a:solidFill>
                            <a:srgbClr val="383838"/>
                          </a:solidFill>
                          <a:latin typeface="Arial MT"/>
                          <a:cs typeface="Arial MT"/>
                        </a:rPr>
                        <a:t> </a:t>
                      </a:r>
                      <a:r>
                        <a:rPr sz="2500" dirty="0">
                          <a:solidFill>
                            <a:srgbClr val="383838"/>
                          </a:solidFill>
                          <a:latin typeface="Arial MT"/>
                          <a:cs typeface="Arial MT"/>
                        </a:rPr>
                        <a:t>likely</a:t>
                      </a:r>
                      <a:r>
                        <a:rPr sz="2500" spc="-50" dirty="0">
                          <a:solidFill>
                            <a:srgbClr val="383838"/>
                          </a:solidFill>
                          <a:latin typeface="Arial MT"/>
                          <a:cs typeface="Arial MT"/>
                        </a:rPr>
                        <a:t> </a:t>
                      </a:r>
                      <a:r>
                        <a:rPr sz="2500" spc="-25" dirty="0">
                          <a:solidFill>
                            <a:srgbClr val="383838"/>
                          </a:solidFill>
                          <a:latin typeface="Arial MT"/>
                          <a:cs typeface="Arial MT"/>
                        </a:rPr>
                        <a:t>to </a:t>
                      </a:r>
                      <a:r>
                        <a:rPr sz="2500" spc="-10" dirty="0">
                          <a:solidFill>
                            <a:srgbClr val="383838"/>
                          </a:solidFill>
                          <a:latin typeface="Arial MT"/>
                          <a:cs typeface="Arial MT"/>
                        </a:rPr>
                        <a:t>contract.</a:t>
                      </a:r>
                      <a:endParaRPr sz="2500">
                        <a:latin typeface="Arial MT"/>
                        <a:cs typeface="Arial MT"/>
                      </a:endParaRPr>
                    </a:p>
                  </a:txBody>
                  <a:tcPr marL="0" marR="0" marT="43815" marB="0"/>
                </a:tc>
                <a:extLst>
                  <a:ext uri="{0D108BD9-81ED-4DB2-BD59-A6C34878D82A}">
                    <a16:rowId xmlns:a16="http://schemas.microsoft.com/office/drawing/2014/main" val="10002"/>
                  </a:ext>
                </a:extLst>
              </a:tr>
              <a:tr h="691515">
                <a:tc>
                  <a:txBody>
                    <a:bodyPr/>
                    <a:lstStyle/>
                    <a:p>
                      <a:pPr marL="31750">
                        <a:lnSpc>
                          <a:spcPct val="100000"/>
                        </a:lnSpc>
                        <a:spcBef>
                          <a:spcPts val="345"/>
                        </a:spcBef>
                      </a:pPr>
                      <a:r>
                        <a:rPr sz="2500" dirty="0">
                          <a:solidFill>
                            <a:srgbClr val="383838"/>
                          </a:solidFill>
                          <a:latin typeface="Arial MT"/>
                          <a:cs typeface="Arial MT"/>
                        </a:rPr>
                        <a:t>Less</a:t>
                      </a:r>
                      <a:r>
                        <a:rPr sz="2500" spc="-40" dirty="0">
                          <a:solidFill>
                            <a:srgbClr val="383838"/>
                          </a:solidFill>
                          <a:latin typeface="Arial MT"/>
                          <a:cs typeface="Arial MT"/>
                        </a:rPr>
                        <a:t> </a:t>
                      </a:r>
                      <a:r>
                        <a:rPr sz="2500" dirty="0">
                          <a:solidFill>
                            <a:srgbClr val="383838"/>
                          </a:solidFill>
                          <a:latin typeface="Arial MT"/>
                          <a:cs typeface="Arial MT"/>
                        </a:rPr>
                        <a:t>adaptable</a:t>
                      </a:r>
                      <a:r>
                        <a:rPr sz="2500" spc="-60" dirty="0">
                          <a:solidFill>
                            <a:srgbClr val="383838"/>
                          </a:solidFill>
                          <a:latin typeface="Arial MT"/>
                          <a:cs typeface="Arial MT"/>
                        </a:rPr>
                        <a:t> </a:t>
                      </a:r>
                      <a:r>
                        <a:rPr sz="2500" dirty="0">
                          <a:solidFill>
                            <a:srgbClr val="383838"/>
                          </a:solidFill>
                          <a:latin typeface="Arial MT"/>
                          <a:cs typeface="Arial MT"/>
                        </a:rPr>
                        <a:t>to</a:t>
                      </a:r>
                      <a:r>
                        <a:rPr sz="2500" spc="-30" dirty="0">
                          <a:solidFill>
                            <a:srgbClr val="383838"/>
                          </a:solidFill>
                          <a:latin typeface="Arial MT"/>
                          <a:cs typeface="Arial MT"/>
                        </a:rPr>
                        <a:t> </a:t>
                      </a:r>
                      <a:r>
                        <a:rPr sz="2500" dirty="0">
                          <a:solidFill>
                            <a:srgbClr val="383838"/>
                          </a:solidFill>
                          <a:latin typeface="Arial MT"/>
                          <a:cs typeface="Arial MT"/>
                        </a:rPr>
                        <a:t>weight</a:t>
                      </a:r>
                      <a:r>
                        <a:rPr sz="2500" spc="-45" dirty="0">
                          <a:solidFill>
                            <a:srgbClr val="383838"/>
                          </a:solidFill>
                          <a:latin typeface="Arial MT"/>
                          <a:cs typeface="Arial MT"/>
                        </a:rPr>
                        <a:t> </a:t>
                      </a:r>
                      <a:r>
                        <a:rPr sz="2500" spc="-10" dirty="0">
                          <a:solidFill>
                            <a:srgbClr val="383838"/>
                          </a:solidFill>
                          <a:latin typeface="Arial MT"/>
                          <a:cs typeface="Arial MT"/>
                        </a:rPr>
                        <a:t>bearing.</a:t>
                      </a:r>
                      <a:endParaRPr sz="2500">
                        <a:latin typeface="Arial MT"/>
                        <a:cs typeface="Arial MT"/>
                      </a:endParaRPr>
                    </a:p>
                  </a:txBody>
                  <a:tcPr marL="0" marR="0" marT="43815" marB="0"/>
                </a:tc>
                <a:tc>
                  <a:txBody>
                    <a:bodyPr/>
                    <a:lstStyle/>
                    <a:p>
                      <a:pPr marL="335280">
                        <a:lnSpc>
                          <a:spcPct val="100000"/>
                        </a:lnSpc>
                        <a:spcBef>
                          <a:spcPts val="345"/>
                        </a:spcBef>
                      </a:pPr>
                      <a:r>
                        <a:rPr sz="2500" dirty="0">
                          <a:solidFill>
                            <a:srgbClr val="383838"/>
                          </a:solidFill>
                          <a:latin typeface="Arial MT"/>
                          <a:cs typeface="Arial MT"/>
                        </a:rPr>
                        <a:t>More</a:t>
                      </a:r>
                      <a:r>
                        <a:rPr sz="2500" spc="-40" dirty="0">
                          <a:solidFill>
                            <a:srgbClr val="383838"/>
                          </a:solidFill>
                          <a:latin typeface="Arial MT"/>
                          <a:cs typeface="Arial MT"/>
                        </a:rPr>
                        <a:t> </a:t>
                      </a:r>
                      <a:r>
                        <a:rPr sz="2500" dirty="0">
                          <a:solidFill>
                            <a:srgbClr val="383838"/>
                          </a:solidFill>
                          <a:latin typeface="Arial MT"/>
                          <a:cs typeface="Arial MT"/>
                        </a:rPr>
                        <a:t>adaptable</a:t>
                      </a:r>
                      <a:r>
                        <a:rPr sz="2500" spc="-65" dirty="0">
                          <a:solidFill>
                            <a:srgbClr val="383838"/>
                          </a:solidFill>
                          <a:latin typeface="Arial MT"/>
                          <a:cs typeface="Arial MT"/>
                        </a:rPr>
                        <a:t> </a:t>
                      </a:r>
                      <a:r>
                        <a:rPr sz="2500" dirty="0">
                          <a:solidFill>
                            <a:srgbClr val="383838"/>
                          </a:solidFill>
                          <a:latin typeface="Arial MT"/>
                          <a:cs typeface="Arial MT"/>
                        </a:rPr>
                        <a:t>to</a:t>
                      </a:r>
                      <a:r>
                        <a:rPr sz="2500" spc="-35" dirty="0">
                          <a:solidFill>
                            <a:srgbClr val="383838"/>
                          </a:solidFill>
                          <a:latin typeface="Arial MT"/>
                          <a:cs typeface="Arial MT"/>
                        </a:rPr>
                        <a:t> </a:t>
                      </a:r>
                      <a:r>
                        <a:rPr sz="2500" dirty="0">
                          <a:solidFill>
                            <a:srgbClr val="383838"/>
                          </a:solidFill>
                          <a:latin typeface="Arial MT"/>
                          <a:cs typeface="Arial MT"/>
                        </a:rPr>
                        <a:t>weight</a:t>
                      </a:r>
                      <a:r>
                        <a:rPr sz="2500" spc="-50" dirty="0">
                          <a:solidFill>
                            <a:srgbClr val="383838"/>
                          </a:solidFill>
                          <a:latin typeface="Arial MT"/>
                          <a:cs typeface="Arial MT"/>
                        </a:rPr>
                        <a:t> </a:t>
                      </a:r>
                      <a:r>
                        <a:rPr sz="2500" spc="-10" dirty="0">
                          <a:solidFill>
                            <a:srgbClr val="383838"/>
                          </a:solidFill>
                          <a:latin typeface="Arial MT"/>
                          <a:cs typeface="Arial MT"/>
                        </a:rPr>
                        <a:t>bearing</a:t>
                      </a:r>
                      <a:endParaRPr sz="2500">
                        <a:latin typeface="Arial MT"/>
                        <a:cs typeface="Arial MT"/>
                      </a:endParaRPr>
                    </a:p>
                  </a:txBody>
                  <a:tcPr marL="0" marR="0" marT="43815" marB="0"/>
                </a:tc>
                <a:extLst>
                  <a:ext uri="{0D108BD9-81ED-4DB2-BD59-A6C34878D82A}">
                    <a16:rowId xmlns:a16="http://schemas.microsoft.com/office/drawing/2014/main" val="10003"/>
                  </a:ext>
                </a:extLst>
              </a:tr>
              <a:tr h="1261110">
                <a:tc>
                  <a:txBody>
                    <a:bodyPr/>
                    <a:lstStyle/>
                    <a:p>
                      <a:pPr marL="31750" marR="327660" indent="88265">
                        <a:lnSpc>
                          <a:spcPct val="100000"/>
                        </a:lnSpc>
                        <a:spcBef>
                          <a:spcPts val="1830"/>
                        </a:spcBef>
                      </a:pPr>
                      <a:r>
                        <a:rPr sz="2500" dirty="0">
                          <a:solidFill>
                            <a:srgbClr val="383838"/>
                          </a:solidFill>
                          <a:latin typeface="Arial MT"/>
                          <a:cs typeface="Arial MT"/>
                        </a:rPr>
                        <a:t>Less</a:t>
                      </a:r>
                      <a:r>
                        <a:rPr sz="2500" spc="-40" dirty="0">
                          <a:solidFill>
                            <a:srgbClr val="383838"/>
                          </a:solidFill>
                          <a:latin typeface="Arial MT"/>
                          <a:cs typeface="Arial MT"/>
                        </a:rPr>
                        <a:t> </a:t>
                      </a:r>
                      <a:r>
                        <a:rPr sz="2500" dirty="0">
                          <a:solidFill>
                            <a:srgbClr val="383838"/>
                          </a:solidFill>
                          <a:latin typeface="Arial MT"/>
                          <a:cs typeface="Arial MT"/>
                        </a:rPr>
                        <a:t>able</a:t>
                      </a:r>
                      <a:r>
                        <a:rPr sz="2500" spc="-35" dirty="0">
                          <a:solidFill>
                            <a:srgbClr val="383838"/>
                          </a:solidFill>
                          <a:latin typeface="Arial MT"/>
                          <a:cs typeface="Arial MT"/>
                        </a:rPr>
                        <a:t> </a:t>
                      </a:r>
                      <a:r>
                        <a:rPr sz="2500" dirty="0">
                          <a:solidFill>
                            <a:srgbClr val="383838"/>
                          </a:solidFill>
                          <a:latin typeface="Arial MT"/>
                          <a:cs typeface="Arial MT"/>
                        </a:rPr>
                        <a:t>to</a:t>
                      </a:r>
                      <a:r>
                        <a:rPr sz="2500" spc="-10" dirty="0">
                          <a:solidFill>
                            <a:srgbClr val="383838"/>
                          </a:solidFill>
                          <a:latin typeface="Arial MT"/>
                          <a:cs typeface="Arial MT"/>
                        </a:rPr>
                        <a:t> </a:t>
                      </a:r>
                      <a:r>
                        <a:rPr sz="2500" dirty="0">
                          <a:solidFill>
                            <a:srgbClr val="383838"/>
                          </a:solidFill>
                          <a:latin typeface="Arial MT"/>
                          <a:cs typeface="Arial MT"/>
                        </a:rPr>
                        <a:t>survive</a:t>
                      </a:r>
                      <a:r>
                        <a:rPr sz="2500" spc="-25" dirty="0">
                          <a:solidFill>
                            <a:srgbClr val="383838"/>
                          </a:solidFill>
                          <a:latin typeface="Arial MT"/>
                          <a:cs typeface="Arial MT"/>
                        </a:rPr>
                        <a:t> </a:t>
                      </a:r>
                      <a:r>
                        <a:rPr sz="2500" dirty="0">
                          <a:solidFill>
                            <a:srgbClr val="383838"/>
                          </a:solidFill>
                          <a:latin typeface="Arial MT"/>
                          <a:cs typeface="Arial MT"/>
                        </a:rPr>
                        <a:t>on</a:t>
                      </a:r>
                      <a:r>
                        <a:rPr sz="2500" spc="-30" dirty="0">
                          <a:solidFill>
                            <a:srgbClr val="383838"/>
                          </a:solidFill>
                          <a:latin typeface="Arial MT"/>
                          <a:cs typeface="Arial MT"/>
                        </a:rPr>
                        <a:t> </a:t>
                      </a:r>
                      <a:r>
                        <a:rPr sz="2500" dirty="0">
                          <a:solidFill>
                            <a:srgbClr val="383838"/>
                          </a:solidFill>
                          <a:latin typeface="Arial MT"/>
                          <a:cs typeface="Arial MT"/>
                        </a:rPr>
                        <a:t>a</a:t>
                      </a:r>
                      <a:r>
                        <a:rPr sz="2500" spc="-20" dirty="0">
                          <a:solidFill>
                            <a:srgbClr val="383838"/>
                          </a:solidFill>
                          <a:latin typeface="Arial MT"/>
                          <a:cs typeface="Arial MT"/>
                        </a:rPr>
                        <a:t> </a:t>
                      </a:r>
                      <a:r>
                        <a:rPr sz="2500" dirty="0">
                          <a:solidFill>
                            <a:srgbClr val="383838"/>
                          </a:solidFill>
                          <a:latin typeface="Arial MT"/>
                          <a:cs typeface="Arial MT"/>
                        </a:rPr>
                        <a:t>bed</a:t>
                      </a:r>
                      <a:r>
                        <a:rPr sz="2500" spc="-25" dirty="0">
                          <a:solidFill>
                            <a:srgbClr val="383838"/>
                          </a:solidFill>
                          <a:latin typeface="Arial MT"/>
                          <a:cs typeface="Arial MT"/>
                        </a:rPr>
                        <a:t> </a:t>
                      </a:r>
                      <a:r>
                        <a:rPr sz="2500" spc="-20" dirty="0">
                          <a:solidFill>
                            <a:srgbClr val="383838"/>
                          </a:solidFill>
                          <a:latin typeface="Arial MT"/>
                          <a:cs typeface="Arial MT"/>
                        </a:rPr>
                        <a:t>with </a:t>
                      </a:r>
                      <a:r>
                        <a:rPr sz="2500" dirty="0">
                          <a:solidFill>
                            <a:srgbClr val="383838"/>
                          </a:solidFill>
                          <a:latin typeface="Arial MT"/>
                          <a:cs typeface="Arial MT"/>
                        </a:rPr>
                        <a:t>questionable</a:t>
                      </a:r>
                      <a:r>
                        <a:rPr sz="2500" spc="-114" dirty="0">
                          <a:solidFill>
                            <a:srgbClr val="383838"/>
                          </a:solidFill>
                          <a:latin typeface="Arial MT"/>
                          <a:cs typeface="Arial MT"/>
                        </a:rPr>
                        <a:t> </a:t>
                      </a:r>
                      <a:r>
                        <a:rPr sz="2500" spc="-10" dirty="0">
                          <a:solidFill>
                            <a:srgbClr val="383838"/>
                          </a:solidFill>
                          <a:latin typeface="Arial MT"/>
                          <a:cs typeface="Arial MT"/>
                        </a:rPr>
                        <a:t>nutrition.</a:t>
                      </a:r>
                      <a:endParaRPr sz="2500">
                        <a:latin typeface="Arial MT"/>
                        <a:cs typeface="Arial MT"/>
                      </a:endParaRPr>
                    </a:p>
                  </a:txBody>
                  <a:tcPr marL="0" marR="0" marT="232410" marB="0"/>
                </a:tc>
                <a:tc>
                  <a:txBody>
                    <a:bodyPr/>
                    <a:lstStyle/>
                    <a:p>
                      <a:pPr marL="335280" marR="959485">
                        <a:lnSpc>
                          <a:spcPct val="100000"/>
                        </a:lnSpc>
                        <a:spcBef>
                          <a:spcPts val="1830"/>
                        </a:spcBef>
                      </a:pPr>
                      <a:r>
                        <a:rPr sz="2500" dirty="0">
                          <a:solidFill>
                            <a:srgbClr val="383838"/>
                          </a:solidFill>
                          <a:latin typeface="Arial MT"/>
                          <a:cs typeface="Arial MT"/>
                        </a:rPr>
                        <a:t>Can</a:t>
                      </a:r>
                      <a:r>
                        <a:rPr sz="2500" spc="-15" dirty="0">
                          <a:solidFill>
                            <a:srgbClr val="383838"/>
                          </a:solidFill>
                          <a:latin typeface="Arial MT"/>
                          <a:cs typeface="Arial MT"/>
                        </a:rPr>
                        <a:t> </a:t>
                      </a:r>
                      <a:r>
                        <a:rPr sz="2500" dirty="0">
                          <a:solidFill>
                            <a:srgbClr val="383838"/>
                          </a:solidFill>
                          <a:latin typeface="Arial MT"/>
                          <a:cs typeface="Arial MT"/>
                        </a:rPr>
                        <a:t>be</a:t>
                      </a:r>
                      <a:r>
                        <a:rPr sz="2500" spc="-20" dirty="0">
                          <a:solidFill>
                            <a:srgbClr val="383838"/>
                          </a:solidFill>
                          <a:latin typeface="Arial MT"/>
                          <a:cs typeface="Arial MT"/>
                        </a:rPr>
                        <a:t> </a:t>
                      </a:r>
                      <a:r>
                        <a:rPr sz="2500" dirty="0">
                          <a:solidFill>
                            <a:srgbClr val="383838"/>
                          </a:solidFill>
                          <a:latin typeface="Arial MT"/>
                          <a:cs typeface="Arial MT"/>
                        </a:rPr>
                        <a:t>used</a:t>
                      </a:r>
                      <a:r>
                        <a:rPr sz="2500" spc="-15" dirty="0">
                          <a:solidFill>
                            <a:srgbClr val="383838"/>
                          </a:solidFill>
                          <a:latin typeface="Arial MT"/>
                          <a:cs typeface="Arial MT"/>
                        </a:rPr>
                        <a:t> </a:t>
                      </a:r>
                      <a:r>
                        <a:rPr sz="2500" dirty="0">
                          <a:solidFill>
                            <a:srgbClr val="383838"/>
                          </a:solidFill>
                          <a:latin typeface="Arial MT"/>
                          <a:cs typeface="Arial MT"/>
                        </a:rPr>
                        <a:t>on</a:t>
                      </a:r>
                      <a:r>
                        <a:rPr sz="2500" spc="-15" dirty="0">
                          <a:solidFill>
                            <a:srgbClr val="383838"/>
                          </a:solidFill>
                          <a:latin typeface="Arial MT"/>
                          <a:cs typeface="Arial MT"/>
                        </a:rPr>
                        <a:t> </a:t>
                      </a:r>
                      <a:r>
                        <a:rPr sz="2500" dirty="0">
                          <a:solidFill>
                            <a:srgbClr val="383838"/>
                          </a:solidFill>
                          <a:latin typeface="Arial MT"/>
                          <a:cs typeface="Arial MT"/>
                        </a:rPr>
                        <a:t>a</a:t>
                      </a:r>
                      <a:r>
                        <a:rPr sz="2500" spc="-15" dirty="0">
                          <a:solidFill>
                            <a:srgbClr val="383838"/>
                          </a:solidFill>
                          <a:latin typeface="Arial MT"/>
                          <a:cs typeface="Arial MT"/>
                        </a:rPr>
                        <a:t> </a:t>
                      </a:r>
                      <a:r>
                        <a:rPr sz="2500" dirty="0">
                          <a:solidFill>
                            <a:srgbClr val="383838"/>
                          </a:solidFill>
                          <a:latin typeface="Arial MT"/>
                          <a:cs typeface="Arial MT"/>
                        </a:rPr>
                        <a:t>bed</a:t>
                      </a:r>
                      <a:r>
                        <a:rPr sz="2500" spc="-15" dirty="0">
                          <a:solidFill>
                            <a:srgbClr val="383838"/>
                          </a:solidFill>
                          <a:latin typeface="Arial MT"/>
                          <a:cs typeface="Arial MT"/>
                        </a:rPr>
                        <a:t> </a:t>
                      </a:r>
                      <a:r>
                        <a:rPr sz="2500" spc="-20" dirty="0">
                          <a:solidFill>
                            <a:srgbClr val="383838"/>
                          </a:solidFill>
                          <a:latin typeface="Arial MT"/>
                          <a:cs typeface="Arial MT"/>
                        </a:rPr>
                        <a:t>with </a:t>
                      </a:r>
                      <a:r>
                        <a:rPr sz="2500" dirty="0">
                          <a:solidFill>
                            <a:srgbClr val="383838"/>
                          </a:solidFill>
                          <a:latin typeface="Arial MT"/>
                          <a:cs typeface="Arial MT"/>
                        </a:rPr>
                        <a:t>questionable</a:t>
                      </a:r>
                      <a:r>
                        <a:rPr sz="2500" spc="-114" dirty="0">
                          <a:solidFill>
                            <a:srgbClr val="383838"/>
                          </a:solidFill>
                          <a:latin typeface="Arial MT"/>
                          <a:cs typeface="Arial MT"/>
                        </a:rPr>
                        <a:t> </a:t>
                      </a:r>
                      <a:r>
                        <a:rPr sz="2500" spc="-10" dirty="0">
                          <a:solidFill>
                            <a:srgbClr val="383838"/>
                          </a:solidFill>
                          <a:latin typeface="Arial MT"/>
                          <a:cs typeface="Arial MT"/>
                        </a:rPr>
                        <a:t>nutrition.</a:t>
                      </a:r>
                      <a:endParaRPr sz="2500">
                        <a:latin typeface="Arial MT"/>
                        <a:cs typeface="Arial MT"/>
                      </a:endParaRPr>
                    </a:p>
                  </a:txBody>
                  <a:tcPr marL="0" marR="0" marT="232410" marB="0"/>
                </a:tc>
                <a:extLst>
                  <a:ext uri="{0D108BD9-81ED-4DB2-BD59-A6C34878D82A}">
                    <a16:rowId xmlns:a16="http://schemas.microsoft.com/office/drawing/2014/main" val="10004"/>
                  </a:ext>
                </a:extLst>
              </a:tr>
              <a:tr h="616585">
                <a:tc>
                  <a:txBody>
                    <a:bodyPr/>
                    <a:lstStyle/>
                    <a:p>
                      <a:pPr marL="31750">
                        <a:lnSpc>
                          <a:spcPts val="2930"/>
                        </a:lnSpc>
                        <a:spcBef>
                          <a:spcPts val="1825"/>
                        </a:spcBef>
                      </a:pPr>
                      <a:r>
                        <a:rPr sz="2500" dirty="0">
                          <a:solidFill>
                            <a:srgbClr val="383838"/>
                          </a:solidFill>
                          <a:latin typeface="Arial MT"/>
                          <a:cs typeface="Arial MT"/>
                        </a:rPr>
                        <a:t>Requires</a:t>
                      </a:r>
                      <a:r>
                        <a:rPr sz="2500" spc="-95" dirty="0">
                          <a:solidFill>
                            <a:srgbClr val="383838"/>
                          </a:solidFill>
                          <a:latin typeface="Arial MT"/>
                          <a:cs typeface="Arial MT"/>
                        </a:rPr>
                        <a:t> </a:t>
                      </a:r>
                      <a:r>
                        <a:rPr sz="2500" dirty="0">
                          <a:solidFill>
                            <a:srgbClr val="383838"/>
                          </a:solidFill>
                          <a:latin typeface="Arial MT"/>
                          <a:cs typeface="Arial MT"/>
                        </a:rPr>
                        <a:t>pressure</a:t>
                      </a:r>
                      <a:r>
                        <a:rPr sz="2500" spc="-90" dirty="0">
                          <a:solidFill>
                            <a:srgbClr val="383838"/>
                          </a:solidFill>
                          <a:latin typeface="Arial MT"/>
                          <a:cs typeface="Arial MT"/>
                        </a:rPr>
                        <a:t> </a:t>
                      </a:r>
                      <a:r>
                        <a:rPr sz="2500" spc="-10" dirty="0">
                          <a:solidFill>
                            <a:srgbClr val="383838"/>
                          </a:solidFill>
                          <a:latin typeface="Arial MT"/>
                          <a:cs typeface="Arial MT"/>
                        </a:rPr>
                        <a:t>dressing.</a:t>
                      </a:r>
                      <a:endParaRPr sz="2500">
                        <a:latin typeface="Arial MT"/>
                        <a:cs typeface="Arial MT"/>
                      </a:endParaRPr>
                    </a:p>
                  </a:txBody>
                  <a:tcPr marL="0" marR="0" marT="231775" marB="0">
                    <a:solidFill>
                      <a:srgbClr val="FFFFFF"/>
                    </a:solidFill>
                  </a:tcPr>
                </a:tc>
                <a:tc>
                  <a:txBody>
                    <a:bodyPr/>
                    <a:lstStyle/>
                    <a:p>
                      <a:pPr marL="335280">
                        <a:lnSpc>
                          <a:spcPts val="2930"/>
                        </a:lnSpc>
                        <a:spcBef>
                          <a:spcPts val="1825"/>
                        </a:spcBef>
                      </a:pPr>
                      <a:r>
                        <a:rPr sz="2500" dirty="0">
                          <a:solidFill>
                            <a:srgbClr val="383838"/>
                          </a:solidFill>
                          <a:latin typeface="Arial MT"/>
                          <a:cs typeface="Arial MT"/>
                        </a:rPr>
                        <a:t>Requires</a:t>
                      </a:r>
                      <a:r>
                        <a:rPr sz="2500" spc="-65" dirty="0">
                          <a:solidFill>
                            <a:srgbClr val="383838"/>
                          </a:solidFill>
                          <a:latin typeface="Arial MT"/>
                          <a:cs typeface="Arial MT"/>
                        </a:rPr>
                        <a:t> </a:t>
                      </a:r>
                      <a:r>
                        <a:rPr sz="2500" dirty="0">
                          <a:solidFill>
                            <a:srgbClr val="383838"/>
                          </a:solidFill>
                          <a:latin typeface="Arial MT"/>
                          <a:cs typeface="Arial MT"/>
                        </a:rPr>
                        <a:t>no</a:t>
                      </a:r>
                      <a:r>
                        <a:rPr sz="2500" spc="-65" dirty="0">
                          <a:solidFill>
                            <a:srgbClr val="383838"/>
                          </a:solidFill>
                          <a:latin typeface="Arial MT"/>
                          <a:cs typeface="Arial MT"/>
                        </a:rPr>
                        <a:t> </a:t>
                      </a:r>
                      <a:r>
                        <a:rPr sz="2500" dirty="0">
                          <a:solidFill>
                            <a:srgbClr val="383838"/>
                          </a:solidFill>
                          <a:latin typeface="Arial MT"/>
                          <a:cs typeface="Arial MT"/>
                        </a:rPr>
                        <a:t>pressure</a:t>
                      </a:r>
                      <a:r>
                        <a:rPr sz="2500" spc="-50" dirty="0">
                          <a:solidFill>
                            <a:srgbClr val="383838"/>
                          </a:solidFill>
                          <a:latin typeface="Arial MT"/>
                          <a:cs typeface="Arial MT"/>
                        </a:rPr>
                        <a:t> </a:t>
                      </a:r>
                      <a:r>
                        <a:rPr sz="2500" spc="-10" dirty="0">
                          <a:solidFill>
                            <a:srgbClr val="383838"/>
                          </a:solidFill>
                          <a:latin typeface="Arial MT"/>
                          <a:cs typeface="Arial MT"/>
                        </a:rPr>
                        <a:t>dressing.</a:t>
                      </a:r>
                      <a:endParaRPr sz="2500">
                        <a:latin typeface="Arial MT"/>
                        <a:cs typeface="Arial MT"/>
                      </a:endParaRPr>
                    </a:p>
                  </a:txBody>
                  <a:tcPr marL="0" marR="0" marT="231775" marB="0"/>
                </a:tc>
                <a:extLst>
                  <a:ext uri="{0D108BD9-81ED-4DB2-BD59-A6C34878D82A}">
                    <a16:rowId xmlns:a16="http://schemas.microsoft.com/office/drawing/2014/main" val="10005"/>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47ED-F932-EF62-44F2-0DE83E20A5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22E898-F736-F600-88A7-8EEAB46FE5F5}"/>
              </a:ext>
            </a:extLst>
          </p:cNvPr>
          <p:cNvSpPr>
            <a:spLocks noGrp="1"/>
          </p:cNvSpPr>
          <p:nvPr>
            <p:ph idx="1"/>
          </p:nvPr>
        </p:nvSpPr>
        <p:spPr/>
        <p:txBody>
          <a:bodyPr>
            <a:normAutofit/>
          </a:bodyPr>
          <a:lstStyle/>
          <a:p>
            <a:r>
              <a:rPr lang="en-US" dirty="0"/>
              <a:t>Patient brought to </a:t>
            </a:r>
            <a:r>
              <a:rPr lang="en-US" dirty="0" err="1"/>
              <a:t>emergncy</a:t>
            </a:r>
            <a:r>
              <a:rPr lang="en-US" dirty="0"/>
              <a:t> room after rescuing him from fire </a:t>
            </a:r>
            <a:r>
              <a:rPr lang="en-US" dirty="0" err="1"/>
              <a:t>whichcaught</a:t>
            </a:r>
            <a:r>
              <a:rPr lang="en-US" dirty="0"/>
              <a:t> his </a:t>
            </a:r>
            <a:r>
              <a:rPr lang="en-US" dirty="0" err="1"/>
              <a:t>office.You</a:t>
            </a:r>
            <a:r>
              <a:rPr lang="en-US" dirty="0"/>
              <a:t> notice second degree burn on anterior right arm and anterior trunk .How would you manage him ?Initial Assessment</a:t>
            </a:r>
          </a:p>
        </p:txBody>
      </p:sp>
    </p:spTree>
    <p:extLst>
      <p:ext uri="{BB962C8B-B14F-4D97-AF65-F5344CB8AC3E}">
        <p14:creationId xmlns:p14="http://schemas.microsoft.com/office/powerpoint/2010/main" val="42264443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4A79C-B0F9-8E99-B966-327EF68330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62BC6F-28E2-3F7E-3B74-23A9EEDD8ACF}"/>
              </a:ext>
            </a:extLst>
          </p:cNvPr>
          <p:cNvSpPr>
            <a:spLocks noGrp="1"/>
          </p:cNvSpPr>
          <p:nvPr>
            <p:ph idx="1"/>
          </p:nvPr>
        </p:nvSpPr>
        <p:spPr/>
        <p:txBody>
          <a:bodyPr>
            <a:normAutofit fontScale="92500" lnSpcReduction="20000"/>
          </a:bodyPr>
          <a:lstStyle/>
          <a:p>
            <a:r>
              <a:rPr lang="en-US" dirty="0"/>
              <a:t>• By Primary (ABC) and Secondary Survey.• In Primary survey immediate life threatening conditions are identified and treated• In Secondary survey head to foot examination are carried out. Esp. in electrical burn ( there </a:t>
            </a:r>
            <a:r>
              <a:rPr lang="en-US" dirty="0" err="1"/>
              <a:t>isentrance</a:t>
            </a:r>
            <a:r>
              <a:rPr lang="en-US" dirty="0"/>
              <a:t> &amp; exit )• Exposure to heated gas and smoke leads to airway injury which in turn manifest as airway edema( risk of suffocation ), hoarseness of voice.• Airway injury must be suspected with facial burns, singed nasal hairs, carbonaceous sputum, and tachypnea , burn in closed space </a:t>
            </a:r>
            <a:r>
              <a:rPr lang="en-US" dirty="0" err="1"/>
              <a:t>textBP</a:t>
            </a:r>
            <a:r>
              <a:rPr lang="en-US" dirty="0"/>
              <a:t> monitoring in burn patient ! risk of hypotension due to fluid loss ( increase permeability &amp;evaporation ) Initial Wound Care :• Aim is to protect wound from environmental exposure by clean dry dressing.• Cover with blanket to prevent hypothermia• The first step in diminishing pain is to cover the wounds to prevent contact to exposed </a:t>
            </a:r>
            <a:r>
              <a:rPr lang="en-US" dirty="0" err="1"/>
              <a:t>nerveendings</a:t>
            </a:r>
            <a:endParaRPr lang="en-US" dirty="0"/>
          </a:p>
        </p:txBody>
      </p:sp>
    </p:spTree>
    <p:extLst>
      <p:ext uri="{BB962C8B-B14F-4D97-AF65-F5344CB8AC3E}">
        <p14:creationId xmlns:p14="http://schemas.microsoft.com/office/powerpoint/2010/main" val="3913103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620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83838"/>
          </a:solidFill>
        </p:spPr>
        <p:txBody>
          <a:bodyPr wrap="square" lIns="0" tIns="0" rIns="0" bIns="0" rtlCol="0"/>
          <a:lstStyle/>
          <a:p>
            <a:endParaRPr/>
          </a:p>
        </p:txBody>
      </p:sp>
      <p:grpSp>
        <p:nvGrpSpPr>
          <p:cNvPr id="3" name="object 3"/>
          <p:cNvGrpSpPr/>
          <p:nvPr/>
        </p:nvGrpSpPr>
        <p:grpSpPr>
          <a:xfrm>
            <a:off x="-9525" y="-9525"/>
            <a:ext cx="2389505" cy="2463165"/>
            <a:chOff x="-9525" y="-9525"/>
            <a:chExt cx="2389505" cy="2463165"/>
          </a:xfrm>
        </p:grpSpPr>
        <p:sp>
          <p:nvSpPr>
            <p:cNvPr id="4" name="object 4"/>
            <p:cNvSpPr/>
            <p:nvPr/>
          </p:nvSpPr>
          <p:spPr>
            <a:xfrm>
              <a:off x="0" y="0"/>
              <a:ext cx="2370455" cy="2444115"/>
            </a:xfrm>
            <a:custGeom>
              <a:avLst/>
              <a:gdLst/>
              <a:ahLst/>
              <a:cxnLst/>
              <a:rect l="l" t="t" r="r" b="b"/>
              <a:pathLst>
                <a:path w="2370455" h="2444115">
                  <a:moveTo>
                    <a:pt x="2370190" y="0"/>
                  </a:moveTo>
                  <a:lnTo>
                    <a:pt x="0" y="2444002"/>
                  </a:lnTo>
                </a:path>
              </a:pathLst>
            </a:custGeom>
            <a:ln w="19050">
              <a:solidFill>
                <a:srgbClr val="DBDBDB"/>
              </a:solidFill>
            </a:ln>
          </p:spPr>
          <p:txBody>
            <a:bodyPr wrap="square" lIns="0" tIns="0" rIns="0" bIns="0" rtlCol="0"/>
            <a:lstStyle/>
            <a:p>
              <a:endParaRPr/>
            </a:p>
          </p:txBody>
        </p:sp>
        <p:sp>
          <p:nvSpPr>
            <p:cNvPr id="5" name="object 5"/>
            <p:cNvSpPr/>
            <p:nvPr/>
          </p:nvSpPr>
          <p:spPr>
            <a:xfrm>
              <a:off x="0" y="0"/>
              <a:ext cx="1957705" cy="2019300"/>
            </a:xfrm>
            <a:custGeom>
              <a:avLst/>
              <a:gdLst/>
              <a:ahLst/>
              <a:cxnLst/>
              <a:rect l="l" t="t" r="r" b="b"/>
              <a:pathLst>
                <a:path w="1957705" h="2019300">
                  <a:moveTo>
                    <a:pt x="1957378" y="0"/>
                  </a:moveTo>
                  <a:lnTo>
                    <a:pt x="0" y="0"/>
                  </a:lnTo>
                  <a:lnTo>
                    <a:pt x="0" y="2019033"/>
                  </a:lnTo>
                  <a:lnTo>
                    <a:pt x="1957378" y="0"/>
                  </a:lnTo>
                  <a:close/>
                </a:path>
              </a:pathLst>
            </a:custGeom>
            <a:solidFill>
              <a:srgbClr val="929292"/>
            </a:solidFill>
          </p:spPr>
          <p:txBody>
            <a:bodyPr wrap="square" lIns="0" tIns="0" rIns="0" bIns="0" rtlCol="0"/>
            <a:lstStyle/>
            <a:p>
              <a:endParaRPr/>
            </a:p>
          </p:txBody>
        </p:sp>
      </p:grpSp>
      <p:sp>
        <p:nvSpPr>
          <p:cNvPr id="6" name="object 6"/>
          <p:cNvSpPr/>
          <p:nvPr/>
        </p:nvSpPr>
        <p:spPr>
          <a:xfrm>
            <a:off x="7578852" y="0"/>
            <a:ext cx="4613275" cy="6858000"/>
          </a:xfrm>
          <a:custGeom>
            <a:avLst/>
            <a:gdLst/>
            <a:ahLst/>
            <a:cxnLst/>
            <a:rect l="l" t="t" r="r" b="b"/>
            <a:pathLst>
              <a:path w="4613275" h="6858000">
                <a:moveTo>
                  <a:pt x="4613148" y="0"/>
                </a:moveTo>
                <a:lnTo>
                  <a:pt x="3088882" y="0"/>
                </a:lnTo>
                <a:lnTo>
                  <a:pt x="0" y="3429000"/>
                </a:lnTo>
                <a:lnTo>
                  <a:pt x="3088882" y="6858000"/>
                </a:lnTo>
                <a:lnTo>
                  <a:pt x="4613148" y="6858000"/>
                </a:lnTo>
                <a:lnTo>
                  <a:pt x="4613148" y="0"/>
                </a:lnTo>
                <a:close/>
              </a:path>
            </a:pathLst>
          </a:custGeom>
          <a:solidFill>
            <a:srgbClr val="DBDBDB"/>
          </a:solidFill>
        </p:spPr>
        <p:txBody>
          <a:bodyPr wrap="square" lIns="0" tIns="0" rIns="0" bIns="0" rtlCol="0"/>
          <a:lstStyle/>
          <a:p>
            <a:endParaRPr/>
          </a:p>
        </p:txBody>
      </p:sp>
      <p:sp>
        <p:nvSpPr>
          <p:cNvPr id="7" name="object 7"/>
          <p:cNvSpPr txBox="1">
            <a:spLocks noGrp="1"/>
          </p:cNvSpPr>
          <p:nvPr>
            <p:ph type="title"/>
          </p:nvPr>
        </p:nvSpPr>
        <p:spPr>
          <a:xfrm>
            <a:off x="1251000" y="2731719"/>
            <a:ext cx="4849495" cy="1366520"/>
          </a:xfrm>
          <a:prstGeom prst="rect">
            <a:avLst/>
          </a:prstGeom>
        </p:spPr>
        <p:txBody>
          <a:bodyPr vert="horz" wrap="square" lIns="0" tIns="12065" rIns="0" bIns="0" rtlCol="0">
            <a:spAutoFit/>
          </a:bodyPr>
          <a:lstStyle/>
          <a:p>
            <a:pPr marL="12700">
              <a:lnSpc>
                <a:spcPct val="100000"/>
              </a:lnSpc>
              <a:spcBef>
                <a:spcPts val="95"/>
              </a:spcBef>
            </a:pPr>
            <a:r>
              <a:rPr sz="8800" dirty="0">
                <a:solidFill>
                  <a:srgbClr val="EDEDED"/>
                </a:solidFill>
              </a:rPr>
              <a:t>Thank</a:t>
            </a:r>
            <a:r>
              <a:rPr sz="8800" spc="-229" dirty="0">
                <a:solidFill>
                  <a:srgbClr val="EDEDED"/>
                </a:solidFill>
              </a:rPr>
              <a:t> </a:t>
            </a:r>
            <a:r>
              <a:rPr sz="8800" spc="-25" dirty="0">
                <a:solidFill>
                  <a:srgbClr val="EDEDED"/>
                </a:solidFill>
              </a:rPr>
              <a:t>you</a:t>
            </a:r>
            <a:endParaRPr sz="8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F5F01BD1-E3CB-4562-A77C-00A3ED246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492030E9-8BC2-4840-8C6B-991B68C51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53" name="Picture 52">
              <a:extLst>
                <a:ext uri="{FF2B5EF4-FFF2-40B4-BE49-F238E27FC236}">
                  <a16:creationId xmlns:a16="http://schemas.microsoft.com/office/drawing/2014/main" id="{651493CA-1EAE-4C5B-9C46-8437DD51C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4" name="Rectangle 53">
              <a:extLst>
                <a:ext uri="{FF2B5EF4-FFF2-40B4-BE49-F238E27FC236}">
                  <a16:creationId xmlns:a16="http://schemas.microsoft.com/office/drawing/2014/main" id="{81B01891-F01D-4D0D-A631-E29F0EA8E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5" name="Picture 54">
              <a:extLst>
                <a:ext uri="{FF2B5EF4-FFF2-40B4-BE49-F238E27FC236}">
                  <a16:creationId xmlns:a16="http://schemas.microsoft.com/office/drawing/2014/main" id="{38B1DE3F-E4E6-4E5E-9213-CB6C7AA92C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6" name="Picture 55">
              <a:extLst>
                <a:ext uri="{FF2B5EF4-FFF2-40B4-BE49-F238E27FC236}">
                  <a16:creationId xmlns:a16="http://schemas.microsoft.com/office/drawing/2014/main" id="{8AFE6BB3-9290-46EA-8067-AA9277C708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C6598D63-91B1-A262-9697-55847C39E568}"/>
              </a:ext>
            </a:extLst>
          </p:cNvPr>
          <p:cNvSpPr>
            <a:spLocks noGrp="1"/>
          </p:cNvSpPr>
          <p:nvPr>
            <p:ph type="title"/>
          </p:nvPr>
        </p:nvSpPr>
        <p:spPr>
          <a:xfrm>
            <a:off x="4626508" y="982132"/>
            <a:ext cx="6270090" cy="1303867"/>
          </a:xfrm>
        </p:spPr>
        <p:txBody>
          <a:bodyPr>
            <a:normAutofit/>
          </a:bodyPr>
          <a:lstStyle/>
          <a:p>
            <a:r>
              <a:rPr lang="en-US">
                <a:solidFill>
                  <a:srgbClr val="262626"/>
                </a:solidFill>
              </a:rPr>
              <a:t>Types of burns</a:t>
            </a:r>
          </a:p>
        </p:txBody>
      </p:sp>
      <p:sp>
        <p:nvSpPr>
          <p:cNvPr id="58" name="Rectangle 57">
            <a:extLst>
              <a:ext uri="{FF2B5EF4-FFF2-40B4-BE49-F238E27FC236}">
                <a16:creationId xmlns:a16="http://schemas.microsoft.com/office/drawing/2014/main" id="{75325209-1BB3-4A1C-97C2-17DCDC165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descr="Flammable">
            <a:extLst>
              <a:ext uri="{FF2B5EF4-FFF2-40B4-BE49-F238E27FC236}">
                <a16:creationId xmlns:a16="http://schemas.microsoft.com/office/drawing/2014/main" id="{8675DC59-B45A-ADE7-079C-F5292AFAA4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2683" y="2122701"/>
            <a:ext cx="2433793" cy="2433793"/>
          </a:xfrm>
          <a:prstGeom prst="rect">
            <a:avLst/>
          </a:prstGeom>
        </p:spPr>
      </p:pic>
      <p:cxnSp>
        <p:nvCxnSpPr>
          <p:cNvPr id="60" name="Straight Connector 59">
            <a:extLst>
              <a:ext uri="{FF2B5EF4-FFF2-40B4-BE49-F238E27FC236}">
                <a16:creationId xmlns:a16="http://schemas.microsoft.com/office/drawing/2014/main" id="{043EE5F5-AF73-46E3-90B6-27EEFDAC35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45" name="Content Placeholder 5">
            <a:extLst>
              <a:ext uri="{FF2B5EF4-FFF2-40B4-BE49-F238E27FC236}">
                <a16:creationId xmlns:a16="http://schemas.microsoft.com/office/drawing/2014/main" id="{DBF1845F-C3CF-8410-D64F-E4EDC3C5F139}"/>
              </a:ext>
            </a:extLst>
          </p:cNvPr>
          <p:cNvSpPr>
            <a:spLocks noGrp="1"/>
          </p:cNvSpPr>
          <p:nvPr>
            <p:ph idx="1"/>
          </p:nvPr>
        </p:nvSpPr>
        <p:spPr>
          <a:xfrm>
            <a:off x="4636482" y="2556932"/>
            <a:ext cx="6260114" cy="3318936"/>
          </a:xfrm>
        </p:spPr>
        <p:txBody>
          <a:bodyPr>
            <a:normAutofit/>
          </a:bodyPr>
          <a:lstStyle/>
          <a:p>
            <a:r>
              <a:rPr lang="en-US">
                <a:solidFill>
                  <a:srgbClr val="262626"/>
                </a:solidFill>
              </a:rPr>
              <a:t>THERMAL : FLAME , SCALD , CONTACT , FLASH , FROSEN BITE</a:t>
            </a:r>
          </a:p>
          <a:p>
            <a:r>
              <a:rPr lang="en-US">
                <a:solidFill>
                  <a:srgbClr val="262626"/>
                </a:solidFill>
              </a:rPr>
              <a:t>INHALATION : UPPER , LOWER AIRWAY </a:t>
            </a:r>
          </a:p>
          <a:p>
            <a:r>
              <a:rPr lang="en-US">
                <a:solidFill>
                  <a:srgbClr val="262626"/>
                </a:solidFill>
              </a:rPr>
              <a:t>CHEMECALS : ACID , ALKALINE , CARBON MONOXIDE </a:t>
            </a:r>
          </a:p>
          <a:p>
            <a:r>
              <a:rPr lang="en-US">
                <a:solidFill>
                  <a:srgbClr val="262626"/>
                </a:solidFill>
              </a:rPr>
              <a:t>ELECTRECAL</a:t>
            </a:r>
          </a:p>
          <a:p>
            <a:r>
              <a:rPr lang="en-US">
                <a:solidFill>
                  <a:srgbClr val="262626"/>
                </a:solidFill>
              </a:rPr>
              <a:t> </a:t>
            </a:r>
          </a:p>
        </p:txBody>
      </p:sp>
    </p:spTree>
    <p:extLst>
      <p:ext uri="{BB962C8B-B14F-4D97-AF65-F5344CB8AC3E}">
        <p14:creationId xmlns:p14="http://schemas.microsoft.com/office/powerpoint/2010/main" val="382305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44B1-9775-8DF0-8732-CF075E3D7C16}"/>
              </a:ext>
            </a:extLst>
          </p:cNvPr>
          <p:cNvSpPr>
            <a:spLocks noGrp="1"/>
          </p:cNvSpPr>
          <p:nvPr>
            <p:ph type="title"/>
          </p:nvPr>
        </p:nvSpPr>
        <p:spPr/>
        <p:txBody>
          <a:bodyPr/>
          <a:lstStyle/>
          <a:p>
            <a:endParaRPr lang="en-US"/>
          </a:p>
        </p:txBody>
      </p:sp>
      <p:pic>
        <p:nvPicPr>
          <p:cNvPr id="5" name="Content Placeholder 4" descr="A screenshot of a computer&#10;&#10;AI-generated content may be incorrect.">
            <a:extLst>
              <a:ext uri="{FF2B5EF4-FFF2-40B4-BE49-F238E27FC236}">
                <a16:creationId xmlns:a16="http://schemas.microsoft.com/office/drawing/2014/main" id="{B0C5C50F-5B2A-656D-E693-49F5655E0B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4049188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A6B83068-8A56-4ED8-68B1-D0233A1A8604}"/>
              </a:ext>
            </a:extLst>
          </p:cNvPr>
          <p:cNvSpPr>
            <a:spLocks noGrp="1"/>
          </p:cNvSpPr>
          <p:nvPr>
            <p:ph type="title"/>
          </p:nvPr>
        </p:nvSpPr>
        <p:spPr>
          <a:xfrm>
            <a:off x="1295402" y="982132"/>
            <a:ext cx="9601196" cy="1303867"/>
          </a:xfrm>
        </p:spPr>
        <p:txBody>
          <a:bodyPr>
            <a:normAutofit/>
          </a:bodyPr>
          <a:lstStyle/>
          <a:p>
            <a:pPr marL="0" marR="0" lvl="0" indent="0" defTabSz="914400" rtl="0" eaLnBrk="0" fontAlgn="base" latinLnBrk="0" hangingPunct="0">
              <a:spcBef>
                <a:spcPct val="0"/>
              </a:spcBef>
              <a:spcAft>
                <a:spcPct val="0"/>
              </a:spcAft>
              <a:buClrTx/>
              <a:buSzTx/>
              <a:buFontTx/>
              <a:buNone/>
              <a:tabLst/>
            </a:pPr>
            <a:r>
              <a:rPr kumimoji="0" lang="en-US" altLang="en-US" b="1" i="0" u="none" strike="noStrike" cap="none" normalizeH="0" baseline="0">
                <a:ln>
                  <a:noFill/>
                </a:ln>
                <a:solidFill>
                  <a:srgbClr val="262626"/>
                </a:solidFill>
                <a:effectLst/>
                <a:latin typeface="Arial" panose="020B0604020202020204" pitchFamily="34" charset="0"/>
              </a:rPr>
              <a:t>2. Frostbite (Cold Injury)</a:t>
            </a:r>
          </a:p>
          <a:p>
            <a:pPr marL="0" marR="0" lvl="0" indent="0" defTabSz="914400" rtl="0" eaLnBrk="0" fontAlgn="base" latinLnBrk="0" hangingPunct="0">
              <a:spcBef>
                <a:spcPct val="0"/>
              </a:spcBef>
              <a:spcAft>
                <a:spcPct val="0"/>
              </a:spcAft>
              <a:buClrTx/>
              <a:buSzTx/>
              <a:buFontTx/>
              <a:buNone/>
              <a:tabLst/>
            </a:pPr>
            <a:endParaRPr kumimoji="0" lang="en-US" altLang="en-US" b="0" i="0" u="none" strike="noStrike" cap="none" normalizeH="0" baseline="0">
              <a:ln>
                <a:noFill/>
              </a:ln>
              <a:solidFill>
                <a:srgbClr val="262626"/>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DFF0E219-556C-447D-96C4-D31B3E10C914}"/>
              </a:ext>
            </a:extLst>
          </p:cNvPr>
          <p:cNvGraphicFramePr>
            <a:graphicFrameLocks noGrp="1"/>
          </p:cNvGraphicFramePr>
          <p:nvPr>
            <p:ph idx="1"/>
            <p:extLst>
              <p:ext uri="{D42A27DB-BD31-4B8C-83A1-F6EECF244321}">
                <p14:modId xmlns:p14="http://schemas.microsoft.com/office/powerpoint/2010/main" val="177103047"/>
              </p:ext>
            </p:extLst>
          </p:nvPr>
        </p:nvGraphicFramePr>
        <p:xfrm>
          <a:off x="1369516" y="1981200"/>
          <a:ext cx="10135094" cy="4267200"/>
        </p:xfrm>
        <a:graphic>
          <a:graphicData uri="http://schemas.openxmlformats.org/drawingml/2006/table">
            <a:tbl>
              <a:tblPr/>
              <a:tblGrid>
                <a:gridCol w="3937480">
                  <a:extLst>
                    <a:ext uri="{9D8B030D-6E8A-4147-A177-3AD203B41FA5}">
                      <a16:colId xmlns:a16="http://schemas.microsoft.com/office/drawing/2014/main" val="2883847205"/>
                    </a:ext>
                  </a:extLst>
                </a:gridCol>
                <a:gridCol w="6197614">
                  <a:extLst>
                    <a:ext uri="{9D8B030D-6E8A-4147-A177-3AD203B41FA5}">
                      <a16:colId xmlns:a16="http://schemas.microsoft.com/office/drawing/2014/main" val="985932992"/>
                    </a:ext>
                  </a:extLst>
                </a:gridCol>
              </a:tblGrid>
              <a:tr h="575942">
                <a:tc>
                  <a:txBody>
                    <a:bodyPr/>
                    <a:lstStyle/>
                    <a:p>
                      <a:pPr>
                        <a:buNone/>
                      </a:pPr>
                      <a:r>
                        <a:rPr lang="en-US" sz="1800" b="1"/>
                        <a:t>Feature</a:t>
                      </a:r>
                      <a:endParaRPr lang="en-US" sz="1800"/>
                    </a:p>
                  </a:txBody>
                  <a:tcPr marL="91585" marR="91585" marT="45793" marB="45793" anchor="ctr">
                    <a:lnL>
                      <a:noFill/>
                    </a:lnL>
                    <a:lnR>
                      <a:noFill/>
                    </a:lnR>
                    <a:lnT>
                      <a:noFill/>
                    </a:lnT>
                    <a:lnB>
                      <a:noFill/>
                    </a:lnB>
                    <a:noFill/>
                  </a:tcPr>
                </a:tc>
                <a:tc>
                  <a:txBody>
                    <a:bodyPr/>
                    <a:lstStyle/>
                    <a:p>
                      <a:pPr>
                        <a:buNone/>
                      </a:pPr>
                      <a:r>
                        <a:rPr lang="en-US" sz="1800" b="1"/>
                        <a:t>Details</a:t>
                      </a:r>
                      <a:endParaRPr lang="en-US" sz="1800"/>
                    </a:p>
                  </a:txBody>
                  <a:tcPr marL="91585" marR="91585" marT="45793" marB="45793" anchor="ctr">
                    <a:lnL>
                      <a:noFill/>
                    </a:lnL>
                    <a:lnR>
                      <a:noFill/>
                    </a:lnR>
                    <a:lnT>
                      <a:noFill/>
                    </a:lnT>
                    <a:lnB>
                      <a:noFill/>
                    </a:lnB>
                    <a:noFill/>
                  </a:tcPr>
                </a:tc>
                <a:extLst>
                  <a:ext uri="{0D108BD9-81ED-4DB2-BD59-A6C34878D82A}">
                    <a16:rowId xmlns:a16="http://schemas.microsoft.com/office/drawing/2014/main" val="2956746785"/>
                  </a:ext>
                </a:extLst>
              </a:tr>
              <a:tr h="968628">
                <a:tc>
                  <a:txBody>
                    <a:bodyPr/>
                    <a:lstStyle/>
                    <a:p>
                      <a:pPr>
                        <a:buNone/>
                      </a:pPr>
                      <a:r>
                        <a:rPr lang="en-US" sz="1800" b="1"/>
                        <a:t>Mechanism</a:t>
                      </a:r>
                      <a:endParaRPr lang="en-US" sz="1800"/>
                    </a:p>
                  </a:txBody>
                  <a:tcPr marL="91585" marR="91585" marT="45793" marB="45793" anchor="ctr">
                    <a:lnL>
                      <a:noFill/>
                    </a:lnL>
                    <a:lnR>
                      <a:noFill/>
                    </a:lnR>
                    <a:lnT>
                      <a:noFill/>
                    </a:lnT>
                    <a:lnB>
                      <a:noFill/>
                    </a:lnB>
                    <a:noFill/>
                  </a:tcPr>
                </a:tc>
                <a:tc>
                  <a:txBody>
                    <a:bodyPr/>
                    <a:lstStyle/>
                    <a:p>
                      <a:pPr>
                        <a:buNone/>
                      </a:pPr>
                      <a:r>
                        <a:rPr lang="en-US" sz="1800"/>
                        <a:t>Peripheral tissue exposure to cold → </a:t>
                      </a:r>
                      <a:r>
                        <a:rPr lang="en-US" sz="1800" b="1"/>
                        <a:t>microvascular damage</a:t>
                      </a:r>
                      <a:endParaRPr lang="en-US" sz="1800"/>
                    </a:p>
                  </a:txBody>
                  <a:tcPr marL="91585" marR="91585" marT="45793" marB="45793" anchor="ctr">
                    <a:lnL>
                      <a:noFill/>
                    </a:lnL>
                    <a:lnR>
                      <a:noFill/>
                    </a:lnR>
                    <a:lnT>
                      <a:noFill/>
                    </a:lnT>
                    <a:lnB>
                      <a:noFill/>
                    </a:lnB>
                    <a:noFill/>
                  </a:tcPr>
                </a:tc>
                <a:extLst>
                  <a:ext uri="{0D108BD9-81ED-4DB2-BD59-A6C34878D82A}">
                    <a16:rowId xmlns:a16="http://schemas.microsoft.com/office/drawing/2014/main" val="270671956"/>
                  </a:ext>
                </a:extLst>
              </a:tr>
              <a:tr h="1361315">
                <a:tc>
                  <a:txBody>
                    <a:bodyPr/>
                    <a:lstStyle/>
                    <a:p>
                      <a:pPr>
                        <a:buNone/>
                      </a:pPr>
                      <a:r>
                        <a:rPr lang="en-US" sz="1800" b="1"/>
                        <a:t>Management</a:t>
                      </a:r>
                      <a:endParaRPr lang="en-US" sz="1800"/>
                    </a:p>
                  </a:txBody>
                  <a:tcPr marL="91585" marR="91585" marT="45793" marB="45793" anchor="ctr">
                    <a:lnL>
                      <a:noFill/>
                    </a:lnL>
                    <a:lnR>
                      <a:noFill/>
                    </a:lnR>
                    <a:lnT>
                      <a:noFill/>
                    </a:lnT>
                    <a:lnB>
                      <a:noFill/>
                    </a:lnB>
                    <a:noFill/>
                  </a:tcPr>
                </a:tc>
                <a:tc>
                  <a:txBody>
                    <a:bodyPr/>
                    <a:lstStyle/>
                    <a:p>
                      <a:pPr>
                        <a:buNone/>
                      </a:pPr>
                      <a:r>
                        <a:rPr lang="en-US" sz="1800"/>
                        <a:t>Conservative until </a:t>
                      </a:r>
                      <a:r>
                        <a:rPr lang="en-US" sz="1800" b="1"/>
                        <a:t>clear demarcation</a:t>
                      </a:r>
                      <a:r>
                        <a:rPr lang="en-US" sz="1800"/>
                        <a:t>; rewarm with </a:t>
                      </a:r>
                      <a:r>
                        <a:rPr lang="en-US" sz="1800" b="1"/>
                        <a:t>40–42°C water</a:t>
                      </a:r>
                      <a:r>
                        <a:rPr lang="en-US" sz="1800"/>
                        <a:t> for 15–30 min; pain management; leave </a:t>
                      </a:r>
                      <a:r>
                        <a:rPr lang="en-US" sz="1800" b="1"/>
                        <a:t>blisters intact</a:t>
                      </a:r>
                      <a:endParaRPr lang="en-US" sz="1800"/>
                    </a:p>
                  </a:txBody>
                  <a:tcPr marL="91585" marR="91585" marT="45793" marB="45793" anchor="ctr">
                    <a:lnL>
                      <a:noFill/>
                    </a:lnL>
                    <a:lnR>
                      <a:noFill/>
                    </a:lnR>
                    <a:lnT>
                      <a:noFill/>
                    </a:lnT>
                    <a:lnB>
                      <a:noFill/>
                    </a:lnB>
                    <a:noFill/>
                  </a:tcPr>
                </a:tc>
                <a:extLst>
                  <a:ext uri="{0D108BD9-81ED-4DB2-BD59-A6C34878D82A}">
                    <a16:rowId xmlns:a16="http://schemas.microsoft.com/office/drawing/2014/main" val="3460166112"/>
                  </a:ext>
                </a:extLst>
              </a:tr>
              <a:tr h="1361315">
                <a:tc>
                  <a:txBody>
                    <a:bodyPr/>
                    <a:lstStyle/>
                    <a:p>
                      <a:pPr>
                        <a:buNone/>
                      </a:pPr>
                      <a:r>
                        <a:rPr lang="en-US" sz="1800" b="1"/>
                        <a:t>Surgical Timing</a:t>
                      </a:r>
                      <a:endParaRPr lang="en-US" sz="1800"/>
                    </a:p>
                  </a:txBody>
                  <a:tcPr marL="91585" marR="91585" marT="45793" marB="45793" anchor="ctr">
                    <a:lnL>
                      <a:noFill/>
                    </a:lnL>
                    <a:lnR>
                      <a:noFill/>
                    </a:lnR>
                    <a:lnT>
                      <a:noFill/>
                    </a:lnT>
                    <a:lnB>
                      <a:noFill/>
                    </a:lnB>
                    <a:noFill/>
                  </a:tcPr>
                </a:tc>
                <a:tc>
                  <a:txBody>
                    <a:bodyPr/>
                    <a:lstStyle/>
                    <a:p>
                      <a:pPr>
                        <a:buNone/>
                      </a:pPr>
                      <a:r>
                        <a:rPr lang="en-US" sz="1800"/>
                        <a:t>Avoid early surgery; delay until clear boundary between viable and dead tissue is evident.</a:t>
                      </a:r>
                    </a:p>
                  </a:txBody>
                  <a:tcPr marL="91585" marR="91585" marT="45793" marB="45793" anchor="ctr">
                    <a:lnL>
                      <a:noFill/>
                    </a:lnL>
                    <a:lnR>
                      <a:noFill/>
                    </a:lnR>
                    <a:lnT>
                      <a:noFill/>
                    </a:lnT>
                    <a:lnB>
                      <a:noFill/>
                    </a:lnB>
                    <a:noFill/>
                  </a:tcPr>
                </a:tc>
                <a:extLst>
                  <a:ext uri="{0D108BD9-81ED-4DB2-BD59-A6C34878D82A}">
                    <a16:rowId xmlns:a16="http://schemas.microsoft.com/office/drawing/2014/main" val="1882498470"/>
                  </a:ext>
                </a:extLst>
              </a:tr>
            </a:tbl>
          </a:graphicData>
        </a:graphic>
      </p:graphicFrame>
    </p:spTree>
    <p:extLst>
      <p:ext uri="{BB962C8B-B14F-4D97-AF65-F5344CB8AC3E}">
        <p14:creationId xmlns:p14="http://schemas.microsoft.com/office/powerpoint/2010/main" val="766624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2AF740D-6049-72D2-5B9D-07159B4E6B8A}"/>
              </a:ext>
            </a:extLst>
          </p:cNvPr>
          <p:cNvSpPr>
            <a:spLocks noGrp="1"/>
          </p:cNvSpPr>
          <p:nvPr>
            <p:ph type="title"/>
          </p:nvPr>
        </p:nvSpPr>
        <p:spPr>
          <a:xfrm>
            <a:off x="1055599" y="1055077"/>
            <a:ext cx="2532909" cy="4794578"/>
          </a:xfrm>
        </p:spPr>
        <p:txBody>
          <a:bodyPr>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3700" b="1" i="0" u="none" strike="noStrike" cap="none" normalizeH="0" baseline="0">
                <a:ln>
                  <a:noFill/>
                </a:ln>
                <a:solidFill>
                  <a:srgbClr val="262626"/>
                </a:solidFill>
                <a:effectLst/>
                <a:latin typeface="Arial" panose="020B0604020202020204" pitchFamily="34" charset="0"/>
              </a:rPr>
              <a:t>3. Inhalation Injury</a:t>
            </a:r>
          </a:p>
          <a:p>
            <a:pPr marL="0" marR="0" lvl="0" indent="0" defTabSz="914400" rtl="0" eaLnBrk="0" fontAlgn="base" latinLnBrk="0" hangingPunct="0">
              <a:spcBef>
                <a:spcPct val="0"/>
              </a:spcBef>
              <a:spcAft>
                <a:spcPct val="0"/>
              </a:spcAft>
              <a:buClrTx/>
              <a:buSzTx/>
              <a:buFontTx/>
              <a:buNone/>
              <a:tabLst/>
            </a:pPr>
            <a:endParaRPr kumimoji="0" lang="en-US" altLang="en-US" sz="3700" b="0" i="0" u="none" strike="noStrike" cap="none" normalizeH="0" baseline="0" dirty="0">
              <a:ln>
                <a:noFill/>
              </a:ln>
              <a:solidFill>
                <a:srgbClr val="262626"/>
              </a:solidFill>
              <a:effectLst/>
              <a:latin typeface="Arial" panose="020B0604020202020204" pitchFamily="34" charset="0"/>
            </a:endParaRPr>
          </a:p>
        </p:txBody>
      </p:sp>
      <p:sp useBgFill="1">
        <p:nvSpPr>
          <p:cNvPr id="38" name="Rectangle 37">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D75206F8-1E35-09AE-9C73-173A8AA0E408}"/>
              </a:ext>
            </a:extLst>
          </p:cNvPr>
          <p:cNvGraphicFramePr>
            <a:graphicFrameLocks noGrp="1"/>
          </p:cNvGraphicFramePr>
          <p:nvPr>
            <p:ph idx="1"/>
            <p:extLst>
              <p:ext uri="{D42A27DB-BD31-4B8C-83A1-F6EECF244321}">
                <p14:modId xmlns:p14="http://schemas.microsoft.com/office/powerpoint/2010/main" val="222126752"/>
              </p:ext>
            </p:extLst>
          </p:nvPr>
        </p:nvGraphicFramePr>
        <p:xfrm>
          <a:off x="4953000" y="496088"/>
          <a:ext cx="7235953" cy="6201707"/>
        </p:xfrm>
        <a:graphic>
          <a:graphicData uri="http://schemas.openxmlformats.org/drawingml/2006/table">
            <a:tbl>
              <a:tblPr/>
              <a:tblGrid>
                <a:gridCol w="2134801">
                  <a:extLst>
                    <a:ext uri="{9D8B030D-6E8A-4147-A177-3AD203B41FA5}">
                      <a16:colId xmlns:a16="http://schemas.microsoft.com/office/drawing/2014/main" val="919245572"/>
                    </a:ext>
                  </a:extLst>
                </a:gridCol>
                <a:gridCol w="1214610">
                  <a:extLst>
                    <a:ext uri="{9D8B030D-6E8A-4147-A177-3AD203B41FA5}">
                      <a16:colId xmlns:a16="http://schemas.microsoft.com/office/drawing/2014/main" val="3476251993"/>
                    </a:ext>
                  </a:extLst>
                </a:gridCol>
                <a:gridCol w="1532046">
                  <a:extLst>
                    <a:ext uri="{9D8B030D-6E8A-4147-A177-3AD203B41FA5}">
                      <a16:colId xmlns:a16="http://schemas.microsoft.com/office/drawing/2014/main" val="1553853779"/>
                    </a:ext>
                  </a:extLst>
                </a:gridCol>
                <a:gridCol w="2354496">
                  <a:extLst>
                    <a:ext uri="{9D8B030D-6E8A-4147-A177-3AD203B41FA5}">
                      <a16:colId xmlns:a16="http://schemas.microsoft.com/office/drawing/2014/main" val="2302680985"/>
                    </a:ext>
                  </a:extLst>
                </a:gridCol>
              </a:tblGrid>
              <a:tr h="603895">
                <a:tc>
                  <a:txBody>
                    <a:bodyPr/>
                    <a:lstStyle/>
                    <a:p>
                      <a:pPr algn="l" fontAlgn="ctr">
                        <a:buNone/>
                      </a:pPr>
                      <a:r>
                        <a:rPr lang="en-US" sz="1800" b="1" i="0" u="none" strike="noStrike" dirty="0">
                          <a:effectLst/>
                          <a:latin typeface="Arial" panose="020B0604020202020204" pitchFamily="34" charset="0"/>
                        </a:rPr>
                        <a:t>Site</a:t>
                      </a:r>
                    </a:p>
                  </a:txBody>
                  <a:tcPr marL="55824" marR="55824" marT="27911" marB="27911" anchor="ctr">
                    <a:lnL>
                      <a:noFill/>
                    </a:lnL>
                    <a:lnR>
                      <a:noFill/>
                    </a:lnR>
                    <a:lnT>
                      <a:noFill/>
                    </a:lnT>
                    <a:lnB>
                      <a:noFill/>
                    </a:lnB>
                    <a:noFill/>
                  </a:tcPr>
                </a:tc>
                <a:tc>
                  <a:txBody>
                    <a:bodyPr/>
                    <a:lstStyle/>
                    <a:p>
                      <a:pPr algn="l" fontAlgn="ctr">
                        <a:buNone/>
                      </a:pPr>
                      <a:r>
                        <a:rPr lang="en-US" sz="1800" b="1" i="0" u="none" strike="noStrike">
                          <a:effectLst/>
                          <a:latin typeface="Arial" panose="020B0604020202020204" pitchFamily="34" charset="0"/>
                        </a:rPr>
                        <a:t>Cause</a:t>
                      </a:r>
                    </a:p>
                  </a:txBody>
                  <a:tcPr marL="55824" marR="55824" marT="27911" marB="27911" anchor="ctr">
                    <a:lnL>
                      <a:noFill/>
                    </a:lnL>
                    <a:lnR>
                      <a:noFill/>
                    </a:lnR>
                    <a:lnT>
                      <a:noFill/>
                    </a:lnT>
                    <a:lnB>
                      <a:noFill/>
                    </a:lnB>
                    <a:noFill/>
                  </a:tcPr>
                </a:tc>
                <a:tc>
                  <a:txBody>
                    <a:bodyPr/>
                    <a:lstStyle/>
                    <a:p>
                      <a:pPr algn="l" fontAlgn="ctr">
                        <a:buNone/>
                      </a:pPr>
                      <a:r>
                        <a:rPr lang="en-US" sz="1800" b="1" i="0" u="none" strike="noStrike">
                          <a:effectLst/>
                          <a:latin typeface="Arial" panose="020B0604020202020204" pitchFamily="34" charset="0"/>
                        </a:rPr>
                        <a:t>Effects</a:t>
                      </a:r>
                    </a:p>
                  </a:txBody>
                  <a:tcPr marL="55824" marR="55824" marT="27911" marB="27911" anchor="ctr">
                    <a:lnL>
                      <a:noFill/>
                    </a:lnL>
                    <a:lnR>
                      <a:noFill/>
                    </a:lnR>
                    <a:lnT>
                      <a:noFill/>
                    </a:lnT>
                    <a:lnB>
                      <a:noFill/>
                    </a:lnB>
                    <a:noFill/>
                  </a:tcPr>
                </a:tc>
                <a:tc>
                  <a:txBody>
                    <a:bodyPr/>
                    <a:lstStyle/>
                    <a:p>
                      <a:pPr algn="l" fontAlgn="ctr">
                        <a:buNone/>
                      </a:pPr>
                      <a:r>
                        <a:rPr lang="en-US" sz="1800" b="1" i="0" u="none" strike="noStrike" dirty="0">
                          <a:effectLst/>
                          <a:latin typeface="Arial" panose="020B0604020202020204" pitchFamily="34" charset="0"/>
                        </a:rPr>
                        <a:t>Management</a:t>
                      </a:r>
                    </a:p>
                  </a:txBody>
                  <a:tcPr marL="55824" marR="55824" marT="27911" marB="27911" anchor="ctr">
                    <a:lnL>
                      <a:noFill/>
                    </a:lnL>
                    <a:lnR>
                      <a:noFill/>
                    </a:lnR>
                    <a:lnT>
                      <a:noFill/>
                    </a:lnT>
                    <a:lnB>
                      <a:noFill/>
                    </a:lnB>
                    <a:noFill/>
                  </a:tcPr>
                </a:tc>
                <a:extLst>
                  <a:ext uri="{0D108BD9-81ED-4DB2-BD59-A6C34878D82A}">
                    <a16:rowId xmlns:a16="http://schemas.microsoft.com/office/drawing/2014/main" val="262716130"/>
                  </a:ext>
                </a:extLst>
              </a:tr>
              <a:tr h="2222355">
                <a:tc>
                  <a:txBody>
                    <a:bodyPr/>
                    <a:lstStyle/>
                    <a:p>
                      <a:pPr algn="l" fontAlgn="ctr">
                        <a:buNone/>
                      </a:pPr>
                      <a:r>
                        <a:rPr lang="en-US" sz="1800" b="1" i="0" u="none" strike="noStrike" dirty="0">
                          <a:effectLst/>
                          <a:latin typeface="Arial" panose="020B0604020202020204" pitchFamily="34" charset="0"/>
                        </a:rPr>
                        <a:t>Upper Airway</a:t>
                      </a:r>
                    </a:p>
                  </a:txBody>
                  <a:tcPr marL="55824" marR="55824" marT="27911" marB="27911" anchor="ctr">
                    <a:lnL>
                      <a:noFill/>
                    </a:lnL>
                    <a:lnR>
                      <a:noFill/>
                    </a:lnR>
                    <a:lnT>
                      <a:noFill/>
                    </a:lnT>
                    <a:lnB>
                      <a:noFill/>
                    </a:lnB>
                    <a:noFill/>
                  </a:tcPr>
                </a:tc>
                <a:tc>
                  <a:txBody>
                    <a:bodyPr/>
                    <a:lstStyle/>
                    <a:p>
                      <a:pPr algn="l" fontAlgn="ctr">
                        <a:buNone/>
                      </a:pPr>
                      <a:r>
                        <a:rPr lang="en-US" sz="1800" b="1" i="0" u="none" strike="noStrike">
                          <a:effectLst/>
                          <a:latin typeface="Arial" panose="020B0604020202020204" pitchFamily="34" charset="0"/>
                        </a:rPr>
                        <a:t>Smoke, hot gases</a:t>
                      </a:r>
                    </a:p>
                  </a:txBody>
                  <a:tcPr marL="55824" marR="55824" marT="27911" marB="27911" anchor="ctr">
                    <a:lnL>
                      <a:noFill/>
                    </a:lnL>
                    <a:lnR>
                      <a:noFill/>
                    </a:lnR>
                    <a:lnT>
                      <a:noFill/>
                    </a:lnT>
                    <a:lnB>
                      <a:noFill/>
                    </a:lnB>
                    <a:noFill/>
                  </a:tcPr>
                </a:tc>
                <a:tc>
                  <a:txBody>
                    <a:bodyPr/>
                    <a:lstStyle/>
                    <a:p>
                      <a:pPr algn="l" fontAlgn="ctr">
                        <a:buNone/>
                      </a:pPr>
                      <a:r>
                        <a:rPr lang="en-US" sz="1800" b="1" i="0" u="none" strike="noStrike">
                          <a:effectLst/>
                          <a:latin typeface="Arial" panose="020B0604020202020204" pitchFamily="34" charset="0"/>
                        </a:rPr>
                        <a:t>Thermal injury, edema (peaks at 12–24 hrs)</a:t>
                      </a:r>
                    </a:p>
                  </a:txBody>
                  <a:tcPr marL="55824" marR="55824" marT="27911" marB="27911" anchor="ctr">
                    <a:lnL>
                      <a:noFill/>
                    </a:lnL>
                    <a:lnR>
                      <a:noFill/>
                    </a:lnR>
                    <a:lnT>
                      <a:noFill/>
                    </a:lnT>
                    <a:lnB>
                      <a:noFill/>
                    </a:lnB>
                    <a:noFill/>
                  </a:tcPr>
                </a:tc>
                <a:tc>
                  <a:txBody>
                    <a:bodyPr/>
                    <a:lstStyle/>
                    <a:p>
                      <a:pPr algn="l" fontAlgn="ctr">
                        <a:buNone/>
                      </a:pPr>
                      <a:r>
                        <a:rPr lang="en-US" sz="1800" b="1" i="0" u="none" strike="noStrike">
                          <a:effectLst/>
                          <a:latin typeface="Arial" panose="020B0604020202020204" pitchFamily="34" charset="0"/>
                        </a:rPr>
                        <a:t>Diagnosed by direct laryngoscopy; early prophylactic intubation if significant; short steroid course may help</a:t>
                      </a:r>
                    </a:p>
                  </a:txBody>
                  <a:tcPr marL="55824" marR="55824" marT="27911" marB="27911" anchor="ctr">
                    <a:lnL>
                      <a:noFill/>
                    </a:lnL>
                    <a:lnR>
                      <a:noFill/>
                    </a:lnR>
                    <a:lnT>
                      <a:noFill/>
                    </a:lnT>
                    <a:lnB>
                      <a:noFill/>
                    </a:lnB>
                    <a:noFill/>
                  </a:tcPr>
                </a:tc>
                <a:extLst>
                  <a:ext uri="{0D108BD9-81ED-4DB2-BD59-A6C34878D82A}">
                    <a16:rowId xmlns:a16="http://schemas.microsoft.com/office/drawing/2014/main" val="2583636820"/>
                  </a:ext>
                </a:extLst>
              </a:tr>
              <a:tr h="1008508">
                <a:tc>
                  <a:txBody>
                    <a:bodyPr/>
                    <a:lstStyle/>
                    <a:p>
                      <a:pPr algn="l" fontAlgn="ctr">
                        <a:buNone/>
                      </a:pPr>
                      <a:r>
                        <a:rPr lang="en-US" sz="1800" b="1" i="0" u="none" strike="noStrike">
                          <a:effectLst/>
                          <a:latin typeface="Arial" panose="020B0604020202020204" pitchFamily="34" charset="0"/>
                        </a:rPr>
                        <a:t>Lower Airway</a:t>
                      </a:r>
                    </a:p>
                  </a:txBody>
                  <a:tcPr marL="55824" marR="55824" marT="27911" marB="27911" anchor="ctr">
                    <a:lnL>
                      <a:noFill/>
                    </a:lnL>
                    <a:lnR>
                      <a:noFill/>
                    </a:lnR>
                    <a:lnT>
                      <a:noFill/>
                    </a:lnT>
                    <a:lnB>
                      <a:noFill/>
                    </a:lnB>
                    <a:noFill/>
                  </a:tcPr>
                </a:tc>
                <a:tc>
                  <a:txBody>
                    <a:bodyPr/>
                    <a:lstStyle/>
                    <a:p>
                      <a:pPr algn="l" fontAlgn="ctr">
                        <a:buNone/>
                      </a:pPr>
                      <a:r>
                        <a:rPr lang="en-US" sz="1800" b="1" i="0" u="none" strike="noStrike" dirty="0">
                          <a:effectLst/>
                          <a:latin typeface="Arial" panose="020B0604020202020204" pitchFamily="34" charset="0"/>
                        </a:rPr>
                        <a:t>Toxic smoke products</a:t>
                      </a:r>
                    </a:p>
                  </a:txBody>
                  <a:tcPr marL="55824" marR="55824" marT="27911" marB="27911" anchor="ctr">
                    <a:lnL>
                      <a:noFill/>
                    </a:lnL>
                    <a:lnR>
                      <a:noFill/>
                    </a:lnR>
                    <a:lnT>
                      <a:noFill/>
                    </a:lnT>
                    <a:lnB>
                      <a:noFill/>
                    </a:lnB>
                    <a:noFill/>
                  </a:tcPr>
                </a:tc>
                <a:tc>
                  <a:txBody>
                    <a:bodyPr/>
                    <a:lstStyle/>
                    <a:p>
                      <a:pPr algn="l" fontAlgn="ctr">
                        <a:buNone/>
                      </a:pPr>
                      <a:r>
                        <a:rPr lang="en-US" sz="1800" b="1" i="0" u="none" strike="noStrike" dirty="0">
                          <a:effectLst/>
                          <a:latin typeface="Arial" panose="020B0604020202020204" pitchFamily="34" charset="0"/>
                        </a:rPr>
                        <a:t>Chemical irritation, inflammation</a:t>
                      </a:r>
                    </a:p>
                  </a:txBody>
                  <a:tcPr marL="55824" marR="55824" marT="27911" marB="27911" anchor="ctr">
                    <a:lnL>
                      <a:noFill/>
                    </a:lnL>
                    <a:lnR>
                      <a:noFill/>
                    </a:lnR>
                    <a:lnT>
                      <a:noFill/>
                    </a:lnT>
                    <a:lnB>
                      <a:noFill/>
                    </a:lnB>
                    <a:noFill/>
                  </a:tcPr>
                </a:tc>
                <a:tc>
                  <a:txBody>
                    <a:bodyPr/>
                    <a:lstStyle/>
                    <a:p>
                      <a:pPr algn="l" fontAlgn="ctr">
                        <a:buNone/>
                      </a:pPr>
                      <a:r>
                        <a:rPr lang="en-US" sz="1800" b="1" i="0" u="none" strike="noStrike">
                          <a:effectLst/>
                          <a:latin typeface="Arial" panose="020B0604020202020204" pitchFamily="34" charset="0"/>
                        </a:rPr>
                        <a:t>Similar approach; monitor for respiratory failure</a:t>
                      </a:r>
                    </a:p>
                  </a:txBody>
                  <a:tcPr marL="55824" marR="55824" marT="27911" marB="27911" anchor="ctr">
                    <a:lnL>
                      <a:noFill/>
                    </a:lnL>
                    <a:lnR>
                      <a:noFill/>
                    </a:lnR>
                    <a:lnT>
                      <a:noFill/>
                    </a:lnT>
                    <a:lnB>
                      <a:noFill/>
                    </a:lnB>
                    <a:noFill/>
                  </a:tcPr>
                </a:tc>
                <a:extLst>
                  <a:ext uri="{0D108BD9-81ED-4DB2-BD59-A6C34878D82A}">
                    <a16:rowId xmlns:a16="http://schemas.microsoft.com/office/drawing/2014/main" val="2821150780"/>
                  </a:ext>
                </a:extLst>
              </a:tr>
              <a:tr h="2222355">
                <a:tc>
                  <a:txBody>
                    <a:bodyPr/>
                    <a:lstStyle/>
                    <a:p>
                      <a:pPr algn="l" fontAlgn="ctr">
                        <a:buNone/>
                      </a:pPr>
                      <a:r>
                        <a:rPr lang="en-US" sz="1800" b="1" i="0" u="none" strike="noStrike">
                          <a:effectLst/>
                          <a:latin typeface="Arial" panose="020B0604020202020204" pitchFamily="34" charset="0"/>
                        </a:rPr>
                        <a:t>Carbon Monoxide Poisoning</a:t>
                      </a:r>
                    </a:p>
                  </a:txBody>
                  <a:tcPr marL="55824" marR="55824" marT="27911" marB="27911" anchor="ctr">
                    <a:lnL>
                      <a:noFill/>
                    </a:lnL>
                    <a:lnR>
                      <a:noFill/>
                    </a:lnR>
                    <a:lnT>
                      <a:noFill/>
                    </a:lnT>
                    <a:lnB>
                      <a:noFill/>
                    </a:lnB>
                    <a:noFill/>
                  </a:tcPr>
                </a:tc>
                <a:tc>
                  <a:txBody>
                    <a:bodyPr/>
                    <a:lstStyle/>
                    <a:p>
                      <a:pPr algn="l" fontAlgn="ctr">
                        <a:buNone/>
                      </a:pPr>
                      <a:r>
                        <a:rPr lang="en-US" sz="1800" b="1" i="0" u="none" strike="noStrike">
                          <a:effectLst/>
                          <a:latin typeface="Arial" panose="020B0604020202020204" pitchFamily="34" charset="0"/>
                        </a:rPr>
                        <a:t>Inhalation of CO gas (from fires, exhaust)</a:t>
                      </a:r>
                    </a:p>
                  </a:txBody>
                  <a:tcPr marL="55824" marR="55824" marT="27911" marB="27911" anchor="ctr">
                    <a:lnL>
                      <a:noFill/>
                    </a:lnL>
                    <a:lnR>
                      <a:noFill/>
                    </a:lnR>
                    <a:lnT>
                      <a:noFill/>
                    </a:lnT>
                    <a:lnB>
                      <a:noFill/>
                    </a:lnB>
                    <a:noFill/>
                  </a:tcPr>
                </a:tc>
                <a:tc>
                  <a:txBody>
                    <a:bodyPr/>
                    <a:lstStyle/>
                    <a:p>
                      <a:pPr algn="l" fontAlgn="ctr">
                        <a:buNone/>
                      </a:pPr>
                      <a:r>
                        <a:rPr lang="en-US" sz="1800" b="1" i="0" u="none" strike="noStrike">
                          <a:effectLst/>
                          <a:latin typeface="Arial" panose="020B0604020202020204" pitchFamily="34" charset="0"/>
                        </a:rPr>
                        <a:t>CO binds Hb with 200× affinity → displaces O₂ → tissue hypoxia</a:t>
                      </a:r>
                    </a:p>
                  </a:txBody>
                  <a:tcPr marL="55824" marR="55824" marT="27911" marB="27911" anchor="ctr">
                    <a:lnL>
                      <a:noFill/>
                    </a:lnL>
                    <a:lnR>
                      <a:noFill/>
                    </a:lnR>
                    <a:lnT>
                      <a:noFill/>
                    </a:lnT>
                    <a:lnB>
                      <a:noFill/>
                    </a:lnB>
                    <a:noFill/>
                  </a:tcPr>
                </a:tc>
                <a:tc>
                  <a:txBody>
                    <a:bodyPr/>
                    <a:lstStyle/>
                    <a:p>
                      <a:pPr algn="l" fontAlgn="ctr">
                        <a:buNone/>
                      </a:pPr>
                      <a:r>
                        <a:rPr lang="en-US" sz="1800" b="1" i="0" u="none" strike="noStrike" dirty="0">
                          <a:effectLst/>
                          <a:latin typeface="Arial" panose="020B0604020202020204" pitchFamily="34" charset="0"/>
                        </a:rPr>
                        <a:t>Diagnose via carboxyhemoglobin levels; treat with 100% oxygen, reducing </a:t>
                      </a:r>
                      <a:r>
                        <a:rPr lang="en-US" sz="1800" b="1" i="0" u="none" strike="noStrike" dirty="0" err="1">
                          <a:effectLst/>
                          <a:latin typeface="Arial" panose="020B0604020202020204" pitchFamily="34" charset="0"/>
                        </a:rPr>
                        <a:t>COHb</a:t>
                      </a:r>
                      <a:r>
                        <a:rPr lang="en-US" sz="1800" b="1" i="0" u="none" strike="noStrike" dirty="0">
                          <a:effectLst/>
                          <a:latin typeface="Arial" panose="020B0604020202020204" pitchFamily="34" charset="0"/>
                        </a:rPr>
                        <a:t> half-life from 4 </a:t>
                      </a:r>
                      <a:r>
                        <a:rPr lang="en-US" sz="1800" b="1" i="0" u="none" strike="noStrike" dirty="0" err="1">
                          <a:effectLst/>
                          <a:latin typeface="Arial" panose="020B0604020202020204" pitchFamily="34" charset="0"/>
                        </a:rPr>
                        <a:t>hrs</a:t>
                      </a:r>
                      <a:r>
                        <a:rPr lang="en-US" sz="1800" b="1" i="0" u="none" strike="noStrike" dirty="0">
                          <a:effectLst/>
                          <a:latin typeface="Arial" panose="020B0604020202020204" pitchFamily="34" charset="0"/>
                        </a:rPr>
                        <a:t> → 45–60 min</a:t>
                      </a:r>
                    </a:p>
                  </a:txBody>
                  <a:tcPr marL="55824" marR="55824" marT="27911" marB="27911" anchor="ctr">
                    <a:lnL>
                      <a:noFill/>
                    </a:lnL>
                    <a:lnR>
                      <a:noFill/>
                    </a:lnR>
                    <a:lnT>
                      <a:noFill/>
                    </a:lnT>
                    <a:lnB>
                      <a:noFill/>
                    </a:lnB>
                    <a:noFill/>
                  </a:tcPr>
                </a:tc>
                <a:extLst>
                  <a:ext uri="{0D108BD9-81ED-4DB2-BD59-A6C34878D82A}">
                    <a16:rowId xmlns:a16="http://schemas.microsoft.com/office/drawing/2014/main" val="1143588392"/>
                  </a:ext>
                </a:extLst>
              </a:tr>
            </a:tbl>
          </a:graphicData>
        </a:graphic>
      </p:graphicFrame>
    </p:spTree>
    <p:extLst>
      <p:ext uri="{BB962C8B-B14F-4D97-AF65-F5344CB8AC3E}">
        <p14:creationId xmlns:p14="http://schemas.microsoft.com/office/powerpoint/2010/main" val="23153470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TotalTime>488</TotalTime>
  <Words>3826</Words>
  <Application>Microsoft Office PowerPoint</Application>
  <PresentationFormat>Widescreen</PresentationFormat>
  <Paragraphs>412</Paragraphs>
  <Slides>53</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53</vt:i4>
      </vt:variant>
    </vt:vector>
  </HeadingPairs>
  <TitlesOfParts>
    <vt:vector size="66" baseType="lpstr">
      <vt:lpstr>SimSun</vt:lpstr>
      <vt:lpstr>Aptos</vt:lpstr>
      <vt:lpstr>Arial</vt:lpstr>
      <vt:lpstr>Arial Black</vt:lpstr>
      <vt:lpstr>Arial MT</vt:lpstr>
      <vt:lpstr>Bahnschrift</vt:lpstr>
      <vt:lpstr>Calibri</vt:lpstr>
      <vt:lpstr>Cambria Math</vt:lpstr>
      <vt:lpstr>Garamond</vt:lpstr>
      <vt:lpstr>Tahoma</vt:lpstr>
      <vt:lpstr>Times New Roman</vt:lpstr>
      <vt:lpstr>Wingdings</vt:lpstr>
      <vt:lpstr>Organic</vt:lpstr>
      <vt:lpstr>BURN</vt:lpstr>
      <vt:lpstr>PowerPoint Presentation</vt:lpstr>
      <vt:lpstr>Pathophysiology of burn injury :</vt:lpstr>
      <vt:lpstr>PowerPoint Presentation</vt:lpstr>
      <vt:lpstr>Immune function: Hypermetabolic state</vt:lpstr>
      <vt:lpstr>Types of burns</vt:lpstr>
      <vt:lpstr>PowerPoint Presentation</vt:lpstr>
      <vt:lpstr>2. Frostbite (Cold Injury) </vt:lpstr>
      <vt:lpstr>3. Inhalation Injury </vt:lpstr>
      <vt:lpstr>4. Chemical Burns </vt:lpstr>
      <vt:lpstr>5. Electrical Burns </vt:lpstr>
      <vt:lpstr>PowerPoint Presentation</vt:lpstr>
      <vt:lpstr>Severity</vt:lpstr>
      <vt:lpstr>PowerPoint Presentation</vt:lpstr>
      <vt:lpstr>How to estimate TBSA ?</vt:lpstr>
      <vt:lpstr>PowerPoint Presentation</vt:lpstr>
      <vt:lpstr>2) “Rule of the palm” Surface area of the patient’s palm is ≈1% of the TBSA used for estimating size of small burns.</vt:lpstr>
      <vt:lpstr>Superficial burns</vt:lpstr>
      <vt:lpstr>Partial-thickness burns (Superficial)</vt:lpstr>
      <vt:lpstr>Partial-thickness burns (Deep)</vt:lpstr>
      <vt:lpstr>Full thickness burns</vt:lpstr>
      <vt:lpstr>Jackson burn model</vt:lpstr>
      <vt:lpstr>Inhalation Injury</vt:lpstr>
      <vt:lpstr>Inhalation injury can be divided into three categories :-</vt:lpstr>
      <vt:lpstr>Physical examination:- cherry red color of mucous membranes altered level of consciousness agitation</vt:lpstr>
      <vt:lpstr>Circumferential burns</vt:lpstr>
      <vt:lpstr>PowerPoint Presentation</vt:lpstr>
      <vt:lpstr>Special burn areas</vt:lpstr>
      <vt:lpstr>2)eye :</vt:lpstr>
      <vt:lpstr>3)ears :</vt:lpstr>
      <vt:lpstr>5)Genital area</vt:lpstr>
      <vt:lpstr>PowerPoint Presentation</vt:lpstr>
      <vt:lpstr>Secondary survay </vt:lpstr>
      <vt:lpstr>PowerPoint Presentation</vt:lpstr>
      <vt:lpstr>Initial studies </vt:lpstr>
      <vt:lpstr>Management of minor burn  </vt:lpstr>
      <vt:lpstr>PowerPoint Presentation</vt:lpstr>
      <vt:lpstr>Burn wound care</vt:lpstr>
      <vt:lpstr>2- Debridement</vt:lpstr>
      <vt:lpstr>PowerPoint Presentation</vt:lpstr>
      <vt:lpstr>3.Nutritional supplementation</vt:lpstr>
      <vt:lpstr>PowerPoint Presentation</vt:lpstr>
      <vt:lpstr>PowerPoint Presentation</vt:lpstr>
      <vt:lpstr>PowerPoint Presentation</vt:lpstr>
      <vt:lpstr>Dressing used materials</vt:lpstr>
      <vt:lpstr>Grafting</vt:lpstr>
      <vt:lpstr>Partial Thickness Graft</vt:lpstr>
      <vt:lpstr>Full Thickness Graft</vt:lpstr>
      <vt:lpstr>Meshing</vt:lpstr>
      <vt:lpstr>Differences between grafts and flaps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dc:title>
  <dc:creator>Administrator</dc:creator>
  <cp:lastModifiedBy>عبد الله سليمان عوده الشوبكي</cp:lastModifiedBy>
  <cp:revision>7</cp:revision>
  <dcterms:created xsi:type="dcterms:W3CDTF">2025-10-20T12:00:05Z</dcterms:created>
  <dcterms:modified xsi:type="dcterms:W3CDTF">2025-10-30T06:28:22Z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2023-10-24T00:00:00Z</vt:filetime>
  </property>
  <property fmtid="{D5CDD505-2E9C-101B-9397-08002B2CF9AE}" pid="3" name="Creator">
    <vt:lpwstr>Microsoft® PowerPoint® LTSC</vt:lpwstr>
  </property>
  <property fmtid="{D5CDD505-2E9C-101B-9397-08002B2CF9AE}" pid="4" name="LastSaved">
    <vt:filetime>2025-10-20T00:00:00Z</vt:filetime>
  </property>
  <property fmtid="{D5CDD505-2E9C-101B-9397-08002B2CF9AE}" pid="5" name="Producer">
    <vt:lpwstr>Microsoft® PowerPoint® LTSC</vt:lpwstr>
  </property>
</Properties>
</file>