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0.xml" ContentType="application/vnd.openxmlformats-officedocument.presentationml.tags+xml"/>
  <Override PartName="/ppt/notesSlides/notesSlide30.xml" ContentType="application/vnd.openxmlformats-officedocument.presentationml.notesSlide+xml"/>
  <Override PartName="/ppt/tags/tag21.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3"/>
  </p:notesMasterIdLst>
  <p:sldIdLst>
    <p:sldId id="256" r:id="rId2"/>
    <p:sldId id="313" r:id="rId3"/>
    <p:sldId id="332" r:id="rId4"/>
    <p:sldId id="314" r:id="rId5"/>
    <p:sldId id="315" r:id="rId6"/>
    <p:sldId id="316" r:id="rId7"/>
    <p:sldId id="317" r:id="rId8"/>
    <p:sldId id="318" r:id="rId9"/>
    <p:sldId id="326" r:id="rId10"/>
    <p:sldId id="331" r:id="rId11"/>
    <p:sldId id="278" r:id="rId12"/>
    <p:sldId id="282" r:id="rId13"/>
    <p:sldId id="283" r:id="rId14"/>
    <p:sldId id="284" r:id="rId15"/>
    <p:sldId id="285" r:id="rId16"/>
    <p:sldId id="286" r:id="rId17"/>
    <p:sldId id="287" r:id="rId18"/>
    <p:sldId id="279" r:id="rId19"/>
    <p:sldId id="280" r:id="rId20"/>
    <p:sldId id="289" r:id="rId21"/>
    <p:sldId id="288" r:id="rId22"/>
    <p:sldId id="290" r:id="rId23"/>
    <p:sldId id="291" r:id="rId24"/>
    <p:sldId id="292" r:id="rId25"/>
    <p:sldId id="303" r:id="rId26"/>
    <p:sldId id="295" r:id="rId27"/>
    <p:sldId id="281" r:id="rId28"/>
    <p:sldId id="296" r:id="rId29"/>
    <p:sldId id="297" r:id="rId30"/>
    <p:sldId id="298" r:id="rId31"/>
    <p:sldId id="302" r:id="rId32"/>
  </p:sldIdLst>
  <p:sldSz cx="9144000" cy="6858000" type="screen4x3"/>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FF"/>
    <a:srgbClr val="F32BF4"/>
    <a:srgbClr val="F587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692" autoAdjust="0"/>
    <p:restoredTop sz="86388" autoAdjust="0"/>
  </p:normalViewPr>
  <p:slideViewPr>
    <p:cSldViewPr>
      <p:cViewPr varScale="1">
        <p:scale>
          <a:sx n="82" d="100"/>
          <a:sy n="82" d="100"/>
        </p:scale>
        <p:origin x="72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1017284E-2667-4EC5-A2F1-32B484C5FF92}" type="datetimeFigureOut">
              <a:rPr lang="ar-JO" smtClean="0"/>
              <a:pPr/>
              <a:t>27‏/7‏/1441</a:t>
            </a:fld>
            <a:endParaRPr lang="ar-JO"/>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A490BD6-D73F-4073-BD0D-8E5DF38D2D6E}" type="slidenum">
              <a:rPr lang="ar-JO" smtClean="0"/>
              <a:pPr/>
              <a:t>‹#›</a:t>
            </a:fld>
            <a:endParaRPr lang="ar-JO"/>
          </a:p>
        </p:txBody>
      </p:sp>
    </p:spTree>
    <p:extLst>
      <p:ext uri="{BB962C8B-B14F-4D97-AF65-F5344CB8AC3E}">
        <p14:creationId xmlns:p14="http://schemas.microsoft.com/office/powerpoint/2010/main" val="62817501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1</a:t>
            </a:fld>
            <a:endParaRPr lang="ar-JO"/>
          </a:p>
        </p:txBody>
      </p:sp>
    </p:spTree>
    <p:extLst>
      <p:ext uri="{BB962C8B-B14F-4D97-AF65-F5344CB8AC3E}">
        <p14:creationId xmlns:p14="http://schemas.microsoft.com/office/powerpoint/2010/main" val="1656478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10</a:t>
            </a:fld>
            <a:endParaRPr lang="ar-JO"/>
          </a:p>
        </p:txBody>
      </p:sp>
    </p:spTree>
    <p:extLst>
      <p:ext uri="{BB962C8B-B14F-4D97-AF65-F5344CB8AC3E}">
        <p14:creationId xmlns:p14="http://schemas.microsoft.com/office/powerpoint/2010/main" val="194880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11</a:t>
            </a:fld>
            <a:endParaRPr lang="ar-JO"/>
          </a:p>
        </p:txBody>
      </p:sp>
    </p:spTree>
    <p:extLst>
      <p:ext uri="{BB962C8B-B14F-4D97-AF65-F5344CB8AC3E}">
        <p14:creationId xmlns:p14="http://schemas.microsoft.com/office/powerpoint/2010/main" val="1067854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12</a:t>
            </a:fld>
            <a:endParaRPr lang="ar-JO"/>
          </a:p>
        </p:txBody>
      </p:sp>
    </p:spTree>
    <p:extLst>
      <p:ext uri="{BB962C8B-B14F-4D97-AF65-F5344CB8AC3E}">
        <p14:creationId xmlns:p14="http://schemas.microsoft.com/office/powerpoint/2010/main" val="407487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13</a:t>
            </a:fld>
            <a:endParaRPr lang="ar-JO"/>
          </a:p>
        </p:txBody>
      </p:sp>
    </p:spTree>
    <p:extLst>
      <p:ext uri="{BB962C8B-B14F-4D97-AF65-F5344CB8AC3E}">
        <p14:creationId xmlns:p14="http://schemas.microsoft.com/office/powerpoint/2010/main" val="937370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14</a:t>
            </a:fld>
            <a:endParaRPr lang="ar-JO"/>
          </a:p>
        </p:txBody>
      </p:sp>
    </p:spTree>
    <p:extLst>
      <p:ext uri="{BB962C8B-B14F-4D97-AF65-F5344CB8AC3E}">
        <p14:creationId xmlns:p14="http://schemas.microsoft.com/office/powerpoint/2010/main" val="1891252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15</a:t>
            </a:fld>
            <a:endParaRPr lang="ar-JO"/>
          </a:p>
        </p:txBody>
      </p:sp>
    </p:spTree>
    <p:extLst>
      <p:ext uri="{BB962C8B-B14F-4D97-AF65-F5344CB8AC3E}">
        <p14:creationId xmlns:p14="http://schemas.microsoft.com/office/powerpoint/2010/main" val="305564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16</a:t>
            </a:fld>
            <a:endParaRPr lang="ar-JO"/>
          </a:p>
        </p:txBody>
      </p:sp>
    </p:spTree>
    <p:extLst>
      <p:ext uri="{BB962C8B-B14F-4D97-AF65-F5344CB8AC3E}">
        <p14:creationId xmlns:p14="http://schemas.microsoft.com/office/powerpoint/2010/main" val="1845716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17</a:t>
            </a:fld>
            <a:endParaRPr lang="ar-JO"/>
          </a:p>
        </p:txBody>
      </p:sp>
    </p:spTree>
    <p:extLst>
      <p:ext uri="{BB962C8B-B14F-4D97-AF65-F5344CB8AC3E}">
        <p14:creationId xmlns:p14="http://schemas.microsoft.com/office/powerpoint/2010/main" val="1579952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18</a:t>
            </a:fld>
            <a:endParaRPr lang="ar-JO"/>
          </a:p>
        </p:txBody>
      </p:sp>
    </p:spTree>
    <p:extLst>
      <p:ext uri="{BB962C8B-B14F-4D97-AF65-F5344CB8AC3E}">
        <p14:creationId xmlns:p14="http://schemas.microsoft.com/office/powerpoint/2010/main" val="1782436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19</a:t>
            </a:fld>
            <a:endParaRPr lang="ar-JO"/>
          </a:p>
        </p:txBody>
      </p:sp>
    </p:spTree>
    <p:extLst>
      <p:ext uri="{BB962C8B-B14F-4D97-AF65-F5344CB8AC3E}">
        <p14:creationId xmlns:p14="http://schemas.microsoft.com/office/powerpoint/2010/main" val="165344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a:t>
            </a:fld>
            <a:endParaRPr lang="ar-JO"/>
          </a:p>
        </p:txBody>
      </p:sp>
    </p:spTree>
    <p:extLst>
      <p:ext uri="{BB962C8B-B14F-4D97-AF65-F5344CB8AC3E}">
        <p14:creationId xmlns:p14="http://schemas.microsoft.com/office/powerpoint/2010/main" val="737331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20</a:t>
            </a:fld>
            <a:endParaRPr lang="ar-JO"/>
          </a:p>
        </p:txBody>
      </p:sp>
    </p:spTree>
    <p:extLst>
      <p:ext uri="{BB962C8B-B14F-4D97-AF65-F5344CB8AC3E}">
        <p14:creationId xmlns:p14="http://schemas.microsoft.com/office/powerpoint/2010/main" val="1578037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21</a:t>
            </a:fld>
            <a:endParaRPr lang="ar-JO"/>
          </a:p>
        </p:txBody>
      </p:sp>
    </p:spTree>
    <p:extLst>
      <p:ext uri="{BB962C8B-B14F-4D97-AF65-F5344CB8AC3E}">
        <p14:creationId xmlns:p14="http://schemas.microsoft.com/office/powerpoint/2010/main" val="481387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22</a:t>
            </a:fld>
            <a:endParaRPr lang="ar-JO"/>
          </a:p>
        </p:txBody>
      </p:sp>
    </p:spTree>
    <p:extLst>
      <p:ext uri="{BB962C8B-B14F-4D97-AF65-F5344CB8AC3E}">
        <p14:creationId xmlns:p14="http://schemas.microsoft.com/office/powerpoint/2010/main" val="286316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23</a:t>
            </a:fld>
            <a:endParaRPr lang="ar-JO"/>
          </a:p>
        </p:txBody>
      </p:sp>
    </p:spTree>
    <p:extLst>
      <p:ext uri="{BB962C8B-B14F-4D97-AF65-F5344CB8AC3E}">
        <p14:creationId xmlns:p14="http://schemas.microsoft.com/office/powerpoint/2010/main" val="1749698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24</a:t>
            </a:fld>
            <a:endParaRPr lang="ar-JO"/>
          </a:p>
        </p:txBody>
      </p:sp>
    </p:spTree>
    <p:extLst>
      <p:ext uri="{BB962C8B-B14F-4D97-AF65-F5344CB8AC3E}">
        <p14:creationId xmlns:p14="http://schemas.microsoft.com/office/powerpoint/2010/main" val="1956297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25</a:t>
            </a:fld>
            <a:endParaRPr lang="ar-JO"/>
          </a:p>
        </p:txBody>
      </p:sp>
    </p:spTree>
    <p:extLst>
      <p:ext uri="{BB962C8B-B14F-4D97-AF65-F5344CB8AC3E}">
        <p14:creationId xmlns:p14="http://schemas.microsoft.com/office/powerpoint/2010/main" val="441734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26</a:t>
            </a:fld>
            <a:endParaRPr lang="ar-JO"/>
          </a:p>
        </p:txBody>
      </p:sp>
    </p:spTree>
    <p:extLst>
      <p:ext uri="{BB962C8B-B14F-4D97-AF65-F5344CB8AC3E}">
        <p14:creationId xmlns:p14="http://schemas.microsoft.com/office/powerpoint/2010/main" val="1401262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27</a:t>
            </a:fld>
            <a:endParaRPr lang="ar-JO"/>
          </a:p>
        </p:txBody>
      </p:sp>
    </p:spTree>
    <p:extLst>
      <p:ext uri="{BB962C8B-B14F-4D97-AF65-F5344CB8AC3E}">
        <p14:creationId xmlns:p14="http://schemas.microsoft.com/office/powerpoint/2010/main" val="532670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28</a:t>
            </a:fld>
            <a:endParaRPr lang="ar-JO"/>
          </a:p>
        </p:txBody>
      </p:sp>
    </p:spTree>
    <p:extLst>
      <p:ext uri="{BB962C8B-B14F-4D97-AF65-F5344CB8AC3E}">
        <p14:creationId xmlns:p14="http://schemas.microsoft.com/office/powerpoint/2010/main" val="300819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29</a:t>
            </a:fld>
            <a:endParaRPr lang="ar-JO"/>
          </a:p>
        </p:txBody>
      </p:sp>
    </p:spTree>
    <p:extLst>
      <p:ext uri="{BB962C8B-B14F-4D97-AF65-F5344CB8AC3E}">
        <p14:creationId xmlns:p14="http://schemas.microsoft.com/office/powerpoint/2010/main" val="2044082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3</a:t>
            </a:fld>
            <a:endParaRPr lang="ar-JO"/>
          </a:p>
        </p:txBody>
      </p:sp>
    </p:spTree>
    <p:extLst>
      <p:ext uri="{BB962C8B-B14F-4D97-AF65-F5344CB8AC3E}">
        <p14:creationId xmlns:p14="http://schemas.microsoft.com/office/powerpoint/2010/main" val="828692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30</a:t>
            </a:fld>
            <a:endParaRPr lang="ar-JO"/>
          </a:p>
        </p:txBody>
      </p:sp>
    </p:spTree>
    <p:extLst>
      <p:ext uri="{BB962C8B-B14F-4D97-AF65-F5344CB8AC3E}">
        <p14:creationId xmlns:p14="http://schemas.microsoft.com/office/powerpoint/2010/main" val="82095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31</a:t>
            </a:fld>
            <a:endParaRPr lang="ar-JO"/>
          </a:p>
        </p:txBody>
      </p:sp>
    </p:spTree>
    <p:extLst>
      <p:ext uri="{BB962C8B-B14F-4D97-AF65-F5344CB8AC3E}">
        <p14:creationId xmlns:p14="http://schemas.microsoft.com/office/powerpoint/2010/main" val="1362407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4</a:t>
            </a:fld>
            <a:endParaRPr lang="ar-JO"/>
          </a:p>
        </p:txBody>
      </p:sp>
    </p:spTree>
    <p:extLst>
      <p:ext uri="{BB962C8B-B14F-4D97-AF65-F5344CB8AC3E}">
        <p14:creationId xmlns:p14="http://schemas.microsoft.com/office/powerpoint/2010/main" val="2667805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5</a:t>
            </a:fld>
            <a:endParaRPr lang="ar-JO"/>
          </a:p>
        </p:txBody>
      </p:sp>
    </p:spTree>
    <p:extLst>
      <p:ext uri="{BB962C8B-B14F-4D97-AF65-F5344CB8AC3E}">
        <p14:creationId xmlns:p14="http://schemas.microsoft.com/office/powerpoint/2010/main" val="3732126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6</a:t>
            </a:fld>
            <a:endParaRPr lang="ar-JO"/>
          </a:p>
        </p:txBody>
      </p:sp>
    </p:spTree>
    <p:extLst>
      <p:ext uri="{BB962C8B-B14F-4D97-AF65-F5344CB8AC3E}">
        <p14:creationId xmlns:p14="http://schemas.microsoft.com/office/powerpoint/2010/main" val="4256475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7</a:t>
            </a:fld>
            <a:endParaRPr lang="ar-JO"/>
          </a:p>
        </p:txBody>
      </p:sp>
    </p:spTree>
    <p:extLst>
      <p:ext uri="{BB962C8B-B14F-4D97-AF65-F5344CB8AC3E}">
        <p14:creationId xmlns:p14="http://schemas.microsoft.com/office/powerpoint/2010/main" val="4254241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8</a:t>
            </a:fld>
            <a:endParaRPr lang="ar-JO"/>
          </a:p>
        </p:txBody>
      </p:sp>
    </p:spTree>
    <p:extLst>
      <p:ext uri="{BB962C8B-B14F-4D97-AF65-F5344CB8AC3E}">
        <p14:creationId xmlns:p14="http://schemas.microsoft.com/office/powerpoint/2010/main" val="1644426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90BD6-D73F-4073-BD0D-8E5DF38D2D6E}" type="slidenum">
              <a:rPr lang="ar-JO" smtClean="0"/>
              <a:pPr/>
              <a:t>9</a:t>
            </a:fld>
            <a:endParaRPr lang="ar-JO"/>
          </a:p>
        </p:txBody>
      </p:sp>
    </p:spTree>
    <p:extLst>
      <p:ext uri="{BB962C8B-B14F-4D97-AF65-F5344CB8AC3E}">
        <p14:creationId xmlns:p14="http://schemas.microsoft.com/office/powerpoint/2010/main" val="2496200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JO"/>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27‏/7‏/1441</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27‏/7‏/1441</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27‏/7‏/1441</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27‏/7‏/1441</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27‏/7‏/1441</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27‏/7‏/1441</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7" name="عنصر نائب للتاريخ 6"/>
          <p:cNvSpPr>
            <a:spLocks noGrp="1"/>
          </p:cNvSpPr>
          <p:nvPr>
            <p:ph type="dt" sz="half" idx="10"/>
          </p:nvPr>
        </p:nvSpPr>
        <p:spPr/>
        <p:txBody>
          <a:bodyPr/>
          <a:lstStyle/>
          <a:p>
            <a:fld id="{E2094C36-A3DD-4F65-806E-55592C05031B}" type="datetimeFigureOut">
              <a:rPr lang="ar-JO" smtClean="0"/>
              <a:pPr/>
              <a:t>27‏/7‏/1441</a:t>
            </a:fld>
            <a:endParaRPr lang="ar-JO"/>
          </a:p>
        </p:txBody>
      </p:sp>
      <p:sp>
        <p:nvSpPr>
          <p:cNvPr id="8" name="عنصر نائب للتذييل 7"/>
          <p:cNvSpPr>
            <a:spLocks noGrp="1"/>
          </p:cNvSpPr>
          <p:nvPr>
            <p:ph type="ftr" sz="quarter" idx="11"/>
          </p:nvPr>
        </p:nvSpPr>
        <p:spPr/>
        <p:txBody>
          <a:bodyPr/>
          <a:lstStyle/>
          <a:p>
            <a:endParaRPr lang="ar-JO"/>
          </a:p>
        </p:txBody>
      </p:sp>
      <p:sp>
        <p:nvSpPr>
          <p:cNvPr id="9" name="عنصر نائب لرقم الشريحة 8"/>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تاريخ 2"/>
          <p:cNvSpPr>
            <a:spLocks noGrp="1"/>
          </p:cNvSpPr>
          <p:nvPr>
            <p:ph type="dt" sz="half" idx="10"/>
          </p:nvPr>
        </p:nvSpPr>
        <p:spPr/>
        <p:txBody>
          <a:bodyPr/>
          <a:lstStyle/>
          <a:p>
            <a:fld id="{E2094C36-A3DD-4F65-806E-55592C05031B}" type="datetimeFigureOut">
              <a:rPr lang="ar-JO" smtClean="0"/>
              <a:pPr/>
              <a:t>27‏/7‏/1441</a:t>
            </a:fld>
            <a:endParaRPr lang="ar-JO"/>
          </a:p>
        </p:txBody>
      </p:sp>
      <p:sp>
        <p:nvSpPr>
          <p:cNvPr id="4" name="عنصر نائب للتذييل 3"/>
          <p:cNvSpPr>
            <a:spLocks noGrp="1"/>
          </p:cNvSpPr>
          <p:nvPr>
            <p:ph type="ftr" sz="quarter" idx="11"/>
          </p:nvPr>
        </p:nvSpPr>
        <p:spPr/>
        <p:txBody>
          <a:bodyPr/>
          <a:lstStyle/>
          <a:p>
            <a:endParaRPr lang="ar-JO"/>
          </a:p>
        </p:txBody>
      </p:sp>
      <p:sp>
        <p:nvSpPr>
          <p:cNvPr id="5" name="عنصر نائب لرقم الشريحة 4"/>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2094C36-A3DD-4F65-806E-55592C05031B}" type="datetimeFigureOut">
              <a:rPr lang="ar-JO" smtClean="0"/>
              <a:pPr/>
              <a:t>27‏/7‏/1441</a:t>
            </a:fld>
            <a:endParaRPr lang="ar-JO"/>
          </a:p>
        </p:txBody>
      </p:sp>
      <p:sp>
        <p:nvSpPr>
          <p:cNvPr id="3" name="عنصر نائب للتذييل 2"/>
          <p:cNvSpPr>
            <a:spLocks noGrp="1"/>
          </p:cNvSpPr>
          <p:nvPr>
            <p:ph type="ftr" sz="quarter" idx="11"/>
          </p:nvPr>
        </p:nvSpPr>
        <p:spPr/>
        <p:txBody>
          <a:bodyPr/>
          <a:lstStyle/>
          <a:p>
            <a:endParaRPr lang="ar-JO"/>
          </a:p>
        </p:txBody>
      </p:sp>
      <p:sp>
        <p:nvSpPr>
          <p:cNvPr id="4" name="عنصر نائب لرقم الشريحة 3"/>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JO"/>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27‏/7‏/1441</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JO"/>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27‏/7‏/1441</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2094C36-A3DD-4F65-806E-55592C05031B}" type="datetimeFigureOut">
              <a:rPr lang="ar-JO" smtClean="0"/>
              <a:pPr/>
              <a:t>27‏/7‏/1441</a:t>
            </a:fld>
            <a:endParaRPr lang="ar-JO"/>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JO"/>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BBB3590-2A40-4DA6-9524-1FADA3C43527}" type="slidenum">
              <a:rPr lang="ar-JO" smtClean="0"/>
              <a:pPr/>
              <a:t>‹#›</a:t>
            </a:fld>
            <a:endParaRPr lang="ar-J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3.jpg"/><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gif"/><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5.jpg"/><Relationship Id="rId4" Type="http://schemas.openxmlformats.org/officeDocument/2006/relationships/image" Target="../media/image1.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6.gif"/><Relationship Id="rId4" Type="http://schemas.openxmlformats.org/officeDocument/2006/relationships/image" Target="../media/image1.gi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7.png"/><Relationship Id="rId4" Type="http://schemas.openxmlformats.org/officeDocument/2006/relationships/image" Target="../media/image1.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0.xml"/><Relationship Id="rId6" Type="http://schemas.microsoft.com/office/2007/relationships/hdphoto" Target="../media/hdphoto1.wdp"/><Relationship Id="rId5" Type="http://schemas.openxmlformats.org/officeDocument/2006/relationships/image" Target="../media/image18.jpeg"/><Relationship Id="rId4" Type="http://schemas.openxmlformats.org/officeDocument/2006/relationships/image" Target="../media/image1.gif"/></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1.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6.jpg"/><Relationship Id="rId5" Type="http://schemas.openxmlformats.org/officeDocument/2006/relationships/image" Target="../media/image1.gif"/><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1.gi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1.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4.jpg"/><Relationship Id="rId4" Type="http://schemas.openxmlformats.org/officeDocument/2006/relationships/image" Target="../media/image1.gi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5.png"/><Relationship Id="rId4" Type="http://schemas.openxmlformats.org/officeDocument/2006/relationships/image" Target="../media/image1.g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g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6.gif"/><Relationship Id="rId4" Type="http://schemas.openxmlformats.org/officeDocument/2006/relationships/image" Target="../media/image1.gif"/></Relationships>
</file>

<file path=ppt/slides/_rels/slide2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9.png"/><Relationship Id="rId4" Type="http://schemas.openxmlformats.org/officeDocument/2006/relationships/image" Target="../media/image1.gi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0.png"/><Relationship Id="rId4" Type="http://schemas.openxmlformats.org/officeDocument/2006/relationships/image" Target="../media/image1.gif"/></Relationships>
</file>

<file path=ppt/slides/_rels/slide2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4.jpeg"/><Relationship Id="rId4" Type="http://schemas.openxmlformats.org/officeDocument/2006/relationships/image" Target="../media/image1.gi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gi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1.gif"/><Relationship Id="rId4" Type="http://schemas.openxmlformats.org/officeDocument/2006/relationships/image" Target="../media/image31.gi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gi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gif"/><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1.gif"/></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755576" y="1094879"/>
            <a:ext cx="7772400" cy="1470025"/>
          </a:xfrm>
        </p:spPr>
        <p:txBody>
          <a:bodyPr>
            <a:normAutofit/>
          </a:bodyPr>
          <a:lstStyle/>
          <a:p>
            <a:pPr rtl="0"/>
            <a:r>
              <a:rPr lang="en-GB" sz="6000" dirty="0">
                <a:solidFill>
                  <a:srgbClr val="C00000"/>
                </a:solidFill>
              </a:rPr>
              <a:t>Citric Acid Cycle</a:t>
            </a:r>
            <a:endParaRPr lang="ar-JO" sz="6000" dirty="0">
              <a:solidFill>
                <a:srgbClr val="C00000"/>
              </a:solidFill>
            </a:endParaRPr>
          </a:p>
        </p:txBody>
      </p:sp>
      <p:sp>
        <p:nvSpPr>
          <p:cNvPr id="3" name="عنوان فرعي 2"/>
          <p:cNvSpPr>
            <a:spLocks noGrp="1"/>
          </p:cNvSpPr>
          <p:nvPr>
            <p:ph type="subTitle" idx="1"/>
          </p:nvPr>
        </p:nvSpPr>
        <p:spPr>
          <a:xfrm>
            <a:off x="467544" y="5203652"/>
            <a:ext cx="8643966" cy="1609724"/>
          </a:xfrm>
        </p:spPr>
        <p:txBody>
          <a:bodyPr>
            <a:normAutofit/>
          </a:bodyPr>
          <a:lstStyle/>
          <a:p>
            <a:pPr rtl="0"/>
            <a:r>
              <a:rPr lang="en-US" sz="2800" dirty="0">
                <a:solidFill>
                  <a:schemeClr val="tx1"/>
                </a:solidFill>
                <a:latin typeface="Arial" pitchFamily="34" charset="0"/>
                <a:cs typeface="Arial" pitchFamily="34" charset="0"/>
              </a:rPr>
              <a:t>Dr. Nesrin Mwafi</a:t>
            </a:r>
          </a:p>
          <a:p>
            <a:pPr rtl="0"/>
            <a:r>
              <a:rPr lang="ar-JO" sz="2800" dirty="0">
                <a:solidFill>
                  <a:schemeClr val="tx1"/>
                </a:solidFill>
                <a:latin typeface="Arial" pitchFamily="34" charset="0"/>
                <a:cs typeface="Arial" pitchFamily="34" charset="0"/>
              </a:rPr>
              <a:t>  </a:t>
            </a:r>
            <a:r>
              <a:rPr lang="en-US" sz="2800" dirty="0">
                <a:solidFill>
                  <a:schemeClr val="tx1"/>
                </a:solidFill>
                <a:latin typeface="Arial" pitchFamily="34" charset="0"/>
                <a:cs typeface="Arial" pitchFamily="34" charset="0"/>
              </a:rPr>
              <a:t>Biochemistry &amp; Molecular Biology Department </a:t>
            </a:r>
          </a:p>
          <a:p>
            <a:pPr rtl="0"/>
            <a:r>
              <a:rPr lang="en-US" sz="2800" dirty="0">
                <a:solidFill>
                  <a:schemeClr val="tx1"/>
                </a:solidFill>
                <a:latin typeface="Arial" pitchFamily="34" charset="0"/>
                <a:cs typeface="Arial" pitchFamily="34" charset="0"/>
              </a:rPr>
              <a:t>Faculty of Medicine, Mutah University</a:t>
            </a:r>
          </a:p>
          <a:p>
            <a:pPr rtl="0">
              <a:lnSpc>
                <a:spcPct val="90000"/>
              </a:lnSpc>
            </a:pPr>
            <a:endParaRPr lang="ar-JO" dirty="0"/>
          </a:p>
        </p:txBody>
      </p:sp>
      <p:pic>
        <p:nvPicPr>
          <p:cNvPr id="6" name="Picture 2" descr="http://www.mutah.edu.jo/images/banners/medi-sign.gif"/>
          <p:cNvPicPr>
            <a:picLocks noChangeAspect="1" noChangeArrowheads="1"/>
          </p:cNvPicPr>
          <p:nvPr/>
        </p:nvPicPr>
        <p:blipFill>
          <a:blip r:embed="rId3"/>
          <a:srcRect/>
          <a:stretch>
            <a:fillRect/>
          </a:stretch>
        </p:blipFill>
        <p:spPr bwMode="auto">
          <a:xfrm>
            <a:off x="7929586" y="61888"/>
            <a:ext cx="1143008" cy="1295410"/>
          </a:xfrm>
          <a:prstGeom prst="rect">
            <a:avLst/>
          </a:prstGeom>
          <a:noFill/>
        </p:spPr>
      </p:pic>
      <p:sp>
        <p:nvSpPr>
          <p:cNvPr id="10" name="مستطيل 9"/>
          <p:cNvSpPr/>
          <p:nvPr/>
        </p:nvSpPr>
        <p:spPr>
          <a:xfrm>
            <a:off x="0" y="0"/>
            <a:ext cx="428596" cy="685802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824" y="2564904"/>
            <a:ext cx="3454400" cy="2349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560"/>
    </mc:Choice>
    <mc:Fallback xmlns="">
      <p:transition spd="slow" advTm="1456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800" dirty="0">
                <a:solidFill>
                  <a:srgbClr val="C00000"/>
                </a:solidFill>
              </a:rPr>
              <a:t> Mechanism of PDC </a:t>
            </a:r>
            <a:endParaRPr lang="ar-JO" sz="4800" b="1" dirty="0">
              <a:solidFill>
                <a:srgbClr val="C00000"/>
              </a:solidFill>
            </a:endParaRPr>
          </a:p>
        </p:txBody>
      </p:sp>
      <p:sp>
        <p:nvSpPr>
          <p:cNvPr id="3" name="عنصر نائب للمحتوى 2"/>
          <p:cNvSpPr>
            <a:spLocks noGrp="1"/>
          </p:cNvSpPr>
          <p:nvPr>
            <p:ph idx="1"/>
          </p:nvPr>
        </p:nvSpPr>
        <p:spPr>
          <a:xfrm>
            <a:off x="394208" y="1368152"/>
            <a:ext cx="8678386" cy="3068960"/>
          </a:xfrm>
        </p:spPr>
        <p:txBody>
          <a:bodyPr>
            <a:normAutofit/>
          </a:bodyPr>
          <a:lstStyle/>
          <a:p>
            <a:pPr marL="514350" indent="-514350" algn="l" rtl="0">
              <a:buFont typeface="+mj-lt"/>
              <a:buAutoNum type="arabicPeriod" startAt="4"/>
            </a:pPr>
            <a:r>
              <a:rPr lang="en-US" sz="2400" dirty="0">
                <a:latin typeface="Arial" charset="0"/>
                <a:ea typeface="Arial" charset="0"/>
                <a:cs typeface="Arial" charset="0"/>
              </a:rPr>
              <a:t>Regeneration of disulfide bond of lipoamide via FAD ( E3 prosthetic group) which is reduced to FADH2</a:t>
            </a:r>
          </a:p>
          <a:p>
            <a:pPr marL="514350" indent="-514350" algn="l" rtl="0">
              <a:buFont typeface="+mj-lt"/>
              <a:buAutoNum type="arabicPeriod" startAt="4"/>
            </a:pPr>
            <a:r>
              <a:rPr lang="en-US" sz="2400" dirty="0">
                <a:latin typeface="Arial" charset="0"/>
                <a:ea typeface="Arial" charset="0"/>
                <a:cs typeface="Arial" charset="0"/>
              </a:rPr>
              <a:t>Regeneration of FAD by NAD</a:t>
            </a:r>
            <a:r>
              <a:rPr lang="en-US" sz="2400" baseline="30000" dirty="0">
                <a:latin typeface="Arial" charset="0"/>
                <a:ea typeface="Arial" charset="0"/>
                <a:cs typeface="Arial" charset="0"/>
              </a:rPr>
              <a:t>+  </a:t>
            </a:r>
            <a:r>
              <a:rPr lang="en-US" sz="2400" dirty="0">
                <a:latin typeface="Arial" charset="0"/>
                <a:ea typeface="Arial" charset="0"/>
                <a:cs typeface="Arial" charset="0"/>
              </a:rPr>
              <a:t>which is reduced to NADH with the electrons transferred during the reaction (originally from Hydroxyethyl oxidation) </a:t>
            </a:r>
            <a:endParaRPr lang="en-US" sz="2000" baseline="30000" dirty="0">
              <a:latin typeface="Arial" charset="0"/>
              <a:ea typeface="Arial" charset="0"/>
              <a:cs typeface="Arial" charset="0"/>
            </a:endParaRPr>
          </a:p>
          <a:p>
            <a:pPr marL="0" indent="0" algn="l" rtl="0">
              <a:buNone/>
            </a:pPr>
            <a:endParaRPr lang="en-US" sz="2700" dirty="0">
              <a:latin typeface="Arial" charset="0"/>
              <a:ea typeface="Arial" charset="0"/>
              <a:cs typeface="Arial" charset="0"/>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7279418"/>
      </p:ext>
    </p:extLst>
  </p:cSld>
  <p:clrMapOvr>
    <a:masterClrMapping/>
  </p:clrMapOvr>
  <mc:AlternateContent xmlns:mc="http://schemas.openxmlformats.org/markup-compatibility/2006" xmlns:p14="http://schemas.microsoft.com/office/powerpoint/2010/main">
    <mc:Choice Requires="p14">
      <p:transition spd="slow" p14:dur="2000" advTm="5606"/>
    </mc:Choice>
    <mc:Fallback xmlns="">
      <p:transition spd="slow" advTm="560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Citric Acid Cycle</a:t>
            </a:r>
            <a:endParaRPr lang="ar-JO" sz="4000" b="1" dirty="0">
              <a:solidFill>
                <a:srgbClr val="C00000"/>
              </a:solidFill>
            </a:endParaRPr>
          </a:p>
        </p:txBody>
      </p:sp>
      <p:sp>
        <p:nvSpPr>
          <p:cNvPr id="3" name="عنصر نائب للمحتوى 2"/>
          <p:cNvSpPr>
            <a:spLocks noGrp="1"/>
          </p:cNvSpPr>
          <p:nvPr>
            <p:ph idx="1"/>
          </p:nvPr>
        </p:nvSpPr>
        <p:spPr>
          <a:xfrm>
            <a:off x="394208" y="1124744"/>
            <a:ext cx="8678386" cy="2584920"/>
          </a:xfrm>
        </p:spPr>
        <p:txBody>
          <a:bodyPr>
            <a:normAutofit/>
          </a:bodyPr>
          <a:lstStyle/>
          <a:p>
            <a:pPr algn="l" rtl="0"/>
            <a:r>
              <a:rPr lang="en-US" sz="2600" dirty="0">
                <a:latin typeface="Arial" charset="0"/>
                <a:ea typeface="Arial" charset="0"/>
                <a:cs typeface="Arial" charset="0"/>
              </a:rPr>
              <a:t>Citric acid, Tricarboxylic acid cycle (TCA) or Krebs cycle is a central pathway used by all aerobic organisms to generate energy through the oxidation of acetate (in the form of acetyl CoA) into CO</a:t>
            </a:r>
            <a:r>
              <a:rPr lang="en-US" sz="2600" baseline="-25000" dirty="0">
                <a:latin typeface="Arial" charset="0"/>
                <a:ea typeface="Arial" charset="0"/>
                <a:cs typeface="Arial" charset="0"/>
              </a:rPr>
              <a:t>2 </a:t>
            </a:r>
            <a:r>
              <a:rPr lang="en-US" sz="2600" dirty="0">
                <a:latin typeface="Arial" charset="0"/>
                <a:ea typeface="Arial" charset="0"/>
                <a:cs typeface="Arial" charset="0"/>
              </a:rPr>
              <a:t>and ATP. Also it releases the energy-rich molecules: NADH and FADH2</a:t>
            </a:r>
          </a:p>
          <a:p>
            <a:pPr marL="0" indent="0" algn="l" rtl="0">
              <a:buNone/>
            </a:pPr>
            <a:endParaRPr lang="en-US" sz="300" dirty="0">
              <a:latin typeface="Arial" charset="0"/>
              <a:ea typeface="Arial" charset="0"/>
              <a:cs typeface="Arial" charset="0"/>
            </a:endParaRPr>
          </a:p>
          <a:p>
            <a:pPr algn="l" rtl="0"/>
            <a:endParaRPr lang="en-US" sz="2400" dirty="0">
              <a:latin typeface="Arial" charset="0"/>
              <a:ea typeface="Arial" charset="0"/>
              <a:cs typeface="Arial" charset="0"/>
            </a:endParaRPr>
          </a:p>
          <a:p>
            <a:pPr algn="l" rtl="0"/>
            <a:endParaRPr lang="en-US" sz="600" dirty="0">
              <a:latin typeface="Arial" charset="0"/>
              <a:ea typeface="Arial" charset="0"/>
              <a:cs typeface="Arial" charset="0"/>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8203"/>
          <a:stretch/>
        </p:blipFill>
        <p:spPr>
          <a:xfrm>
            <a:off x="5724128" y="3538672"/>
            <a:ext cx="3384376" cy="3274705"/>
          </a:xfrm>
          <a:prstGeom prst="rect">
            <a:avLst/>
          </a:prstGeom>
        </p:spPr>
      </p:pic>
      <p:sp>
        <p:nvSpPr>
          <p:cNvPr id="7" name="عنصر نائب للمحتوى 2"/>
          <p:cNvSpPr txBox="1">
            <a:spLocks/>
          </p:cNvSpPr>
          <p:nvPr/>
        </p:nvSpPr>
        <p:spPr>
          <a:xfrm>
            <a:off x="394208" y="3501008"/>
            <a:ext cx="5473936" cy="3600400"/>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r>
              <a:rPr lang="en-US" sz="2600" dirty="0">
                <a:latin typeface="Arial" charset="0"/>
                <a:ea typeface="Arial" charset="0"/>
                <a:cs typeface="Arial" charset="0"/>
              </a:rPr>
              <a:t>It occurs in mitochondrial matrix except reaction 6 in which </a:t>
            </a:r>
            <a:r>
              <a:rPr lang="en-US" sz="2600" dirty="0">
                <a:solidFill>
                  <a:srgbClr val="0000CC"/>
                </a:solidFill>
                <a:latin typeface="Arial" charset="0"/>
                <a:ea typeface="Arial" charset="0"/>
                <a:cs typeface="Arial" charset="0"/>
              </a:rPr>
              <a:t>succinate dehydrogenase </a:t>
            </a:r>
            <a:r>
              <a:rPr lang="en-US" sz="2600" dirty="0">
                <a:latin typeface="Arial" charset="0"/>
                <a:ea typeface="Arial" charset="0"/>
                <a:cs typeface="Arial" charset="0"/>
              </a:rPr>
              <a:t>enzyme is found in inner mitochondrial membrane (it is the only transmembrane protein in Krebs cycle)</a:t>
            </a:r>
          </a:p>
          <a:p>
            <a:pPr marL="0" indent="0" algn="l" rtl="0">
              <a:buFont typeface="Arial" pitchFamily="34" charset="0"/>
              <a:buNone/>
            </a:pPr>
            <a:endParaRPr lang="en-US" sz="300" dirty="0">
              <a:latin typeface="Arial" charset="0"/>
              <a:ea typeface="Arial" charset="0"/>
              <a:cs typeface="Arial" charset="0"/>
            </a:endParaRPr>
          </a:p>
          <a:p>
            <a:pPr algn="l" rtl="0"/>
            <a:endParaRPr lang="en-US" sz="2400" dirty="0">
              <a:latin typeface="Arial" charset="0"/>
              <a:ea typeface="Arial" charset="0"/>
              <a:cs typeface="Arial" charset="0"/>
            </a:endParaRPr>
          </a:p>
          <a:p>
            <a:pPr algn="l" rtl="0"/>
            <a:endParaRPr lang="en-US" sz="600"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1432114613"/>
      </p:ext>
    </p:extLst>
  </p:cSld>
  <p:clrMapOvr>
    <a:masterClrMapping/>
  </p:clrMapOvr>
  <mc:AlternateContent xmlns:mc="http://schemas.openxmlformats.org/markup-compatibility/2006" xmlns:p14="http://schemas.microsoft.com/office/powerpoint/2010/main">
    <mc:Choice Requires="p14">
      <p:transition spd="slow" p14:dur="2000" advTm="559051"/>
    </mc:Choice>
    <mc:Fallback xmlns="">
      <p:transition spd="slow" advTm="5590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vertical)">
                                      <p:cBhvr>
                                        <p:cTn id="7" dur="500"/>
                                        <p:tgtEl>
                                          <p:spTgt spid="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6816" y="-27384"/>
            <a:ext cx="8229600" cy="1143000"/>
          </a:xfrm>
        </p:spPr>
        <p:txBody>
          <a:bodyPr>
            <a:normAutofit/>
          </a:bodyPr>
          <a:lstStyle/>
          <a:p>
            <a:r>
              <a:rPr lang="en-GB" sz="4000" dirty="0">
                <a:solidFill>
                  <a:srgbClr val="C00000"/>
                </a:solidFill>
              </a:rPr>
              <a:t>Citric Acid Cycle</a:t>
            </a:r>
            <a:endParaRPr lang="ar-JO" sz="4000" b="1" dirty="0">
              <a:solidFill>
                <a:srgbClr val="C00000"/>
              </a:solidFill>
            </a:endParaRPr>
          </a:p>
        </p:txBody>
      </p:sp>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p:cNvGrpSpPr/>
          <p:nvPr/>
        </p:nvGrpSpPr>
        <p:grpSpPr>
          <a:xfrm>
            <a:off x="1259632" y="1164939"/>
            <a:ext cx="6302173" cy="5692246"/>
            <a:chOff x="2471711" y="1143000"/>
            <a:chExt cx="6302173" cy="5692246"/>
          </a:xfrm>
        </p:grpSpPr>
        <p:grpSp>
          <p:nvGrpSpPr>
            <p:cNvPr id="17" name="Group 16"/>
            <p:cNvGrpSpPr/>
            <p:nvPr/>
          </p:nvGrpSpPr>
          <p:grpSpPr>
            <a:xfrm>
              <a:off x="2471711" y="1143000"/>
              <a:ext cx="6302173" cy="5486407"/>
              <a:chOff x="2471711" y="1323446"/>
              <a:chExt cx="6302173" cy="5486407"/>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2815"/>
              <a:stretch/>
            </p:blipFill>
            <p:spPr>
              <a:xfrm>
                <a:off x="2471711" y="1323446"/>
                <a:ext cx="6215089" cy="5486407"/>
              </a:xfrm>
              <a:prstGeom prst="rect">
                <a:avLst/>
              </a:prstGeom>
            </p:spPr>
          </p:pic>
          <p:sp>
            <p:nvSpPr>
              <p:cNvPr id="4" name="TextBox 3"/>
              <p:cNvSpPr txBox="1"/>
              <p:nvPr/>
            </p:nvSpPr>
            <p:spPr>
              <a:xfrm>
                <a:off x="3649323" y="2759529"/>
                <a:ext cx="1151277" cy="261610"/>
              </a:xfrm>
              <a:prstGeom prst="rect">
                <a:avLst/>
              </a:prstGeom>
              <a:noFill/>
            </p:spPr>
            <p:txBody>
              <a:bodyPr wrap="none" rtlCol="0">
                <a:spAutoFit/>
              </a:bodyPr>
              <a:lstStyle/>
              <a:p>
                <a:r>
                  <a:rPr lang="en-US" sz="1100" b="1" dirty="0">
                    <a:solidFill>
                      <a:srgbClr val="C00000"/>
                    </a:solidFill>
                  </a:rPr>
                  <a:t>citrate  synthase</a:t>
                </a:r>
              </a:p>
            </p:txBody>
          </p:sp>
          <p:sp>
            <p:nvSpPr>
              <p:cNvPr id="14" name="TextBox 13"/>
              <p:cNvSpPr txBox="1"/>
              <p:nvPr/>
            </p:nvSpPr>
            <p:spPr>
              <a:xfrm>
                <a:off x="5257800" y="1932213"/>
                <a:ext cx="744114" cy="261610"/>
              </a:xfrm>
              <a:prstGeom prst="rect">
                <a:avLst/>
              </a:prstGeom>
              <a:noFill/>
            </p:spPr>
            <p:txBody>
              <a:bodyPr wrap="none" rtlCol="0">
                <a:spAutoFit/>
              </a:bodyPr>
              <a:lstStyle/>
              <a:p>
                <a:r>
                  <a:rPr lang="en-US" sz="1100" b="1" dirty="0" err="1">
                    <a:solidFill>
                      <a:srgbClr val="C00000"/>
                    </a:solidFill>
                  </a:rPr>
                  <a:t>aconitase</a:t>
                </a:r>
                <a:endParaRPr lang="en-US" sz="1100" b="1" dirty="0">
                  <a:solidFill>
                    <a:srgbClr val="C00000"/>
                  </a:solidFill>
                </a:endParaRPr>
              </a:p>
            </p:txBody>
          </p:sp>
          <p:sp>
            <p:nvSpPr>
              <p:cNvPr id="15" name="TextBox 14"/>
              <p:cNvSpPr txBox="1"/>
              <p:nvPr/>
            </p:nvSpPr>
            <p:spPr>
              <a:xfrm>
                <a:off x="6690052" y="1905000"/>
                <a:ext cx="1082348" cy="430887"/>
              </a:xfrm>
              <a:prstGeom prst="rect">
                <a:avLst/>
              </a:prstGeom>
              <a:noFill/>
            </p:spPr>
            <p:txBody>
              <a:bodyPr wrap="none" rtlCol="0">
                <a:spAutoFit/>
              </a:bodyPr>
              <a:lstStyle/>
              <a:p>
                <a:pPr algn="ctr"/>
                <a:r>
                  <a:rPr lang="en-US" sz="1100" b="1" dirty="0">
                    <a:solidFill>
                      <a:srgbClr val="C00000"/>
                    </a:solidFill>
                  </a:rPr>
                  <a:t>Isocitrate </a:t>
                </a:r>
              </a:p>
              <a:p>
                <a:r>
                  <a:rPr lang="en-US" sz="1100" b="1" dirty="0">
                    <a:solidFill>
                      <a:srgbClr val="C00000"/>
                    </a:solidFill>
                  </a:rPr>
                  <a:t>dehydrogenase</a:t>
                </a:r>
              </a:p>
            </p:txBody>
          </p:sp>
          <p:sp>
            <p:nvSpPr>
              <p:cNvPr id="16" name="TextBox 15"/>
              <p:cNvSpPr txBox="1"/>
              <p:nvPr/>
            </p:nvSpPr>
            <p:spPr>
              <a:xfrm>
                <a:off x="7615336" y="4048584"/>
                <a:ext cx="1158548" cy="600164"/>
              </a:xfrm>
              <a:prstGeom prst="rect">
                <a:avLst/>
              </a:prstGeom>
              <a:noFill/>
            </p:spPr>
            <p:txBody>
              <a:bodyPr wrap="square" rtlCol="0">
                <a:spAutoFit/>
              </a:bodyPr>
              <a:lstStyle/>
              <a:p>
                <a:pPr algn="ctr"/>
                <a:r>
                  <a:rPr lang="en-US" sz="1100" b="1" dirty="0">
                    <a:solidFill>
                      <a:srgbClr val="C00000"/>
                    </a:solidFill>
                  </a:rPr>
                  <a:t> </a:t>
                </a:r>
                <a:r>
                  <a:rPr lang="en-GB" sz="1100" dirty="0">
                    <a:solidFill>
                      <a:srgbClr val="C00000"/>
                    </a:solidFill>
                    <a:latin typeface="Calibri" charset="0"/>
                    <a:ea typeface="ＭＳ 明朝" charset="-128"/>
                    <a:cs typeface="Times New Roman" charset="0"/>
                    <a:sym typeface="Symbol" charset="2"/>
                  </a:rPr>
                  <a:t></a:t>
                </a:r>
                <a:r>
                  <a:rPr lang="en-US" sz="1100" dirty="0">
                    <a:solidFill>
                      <a:srgbClr val="C00000"/>
                    </a:solidFill>
                    <a:latin typeface="Arial" charset="0"/>
                    <a:ea typeface="Arial" charset="0"/>
                    <a:cs typeface="Arial" charset="0"/>
                  </a:rPr>
                  <a:t>-</a:t>
                </a:r>
                <a:r>
                  <a:rPr lang="en-US" sz="1100" b="1" dirty="0">
                    <a:solidFill>
                      <a:srgbClr val="C00000"/>
                    </a:solidFill>
                  </a:rPr>
                  <a:t>ketoglutarate</a:t>
                </a:r>
              </a:p>
              <a:p>
                <a:r>
                  <a:rPr lang="en-US" sz="1100" b="1" dirty="0">
                    <a:solidFill>
                      <a:srgbClr val="C00000"/>
                    </a:solidFill>
                  </a:rPr>
                  <a:t>dehydrogenase</a:t>
                </a:r>
              </a:p>
              <a:p>
                <a:pPr algn="ctr"/>
                <a:r>
                  <a:rPr lang="en-US" sz="1100" b="1" dirty="0">
                    <a:solidFill>
                      <a:srgbClr val="C00000"/>
                    </a:solidFill>
                  </a:rPr>
                  <a:t>complex</a:t>
                </a:r>
              </a:p>
            </p:txBody>
          </p:sp>
        </p:grpSp>
        <p:sp>
          <p:nvSpPr>
            <p:cNvPr id="25" name="TextBox 24"/>
            <p:cNvSpPr txBox="1"/>
            <p:nvPr/>
          </p:nvSpPr>
          <p:spPr>
            <a:xfrm>
              <a:off x="7604452" y="6096000"/>
              <a:ext cx="1158548" cy="430887"/>
            </a:xfrm>
            <a:prstGeom prst="rect">
              <a:avLst/>
            </a:prstGeom>
            <a:noFill/>
          </p:spPr>
          <p:txBody>
            <a:bodyPr wrap="square" rtlCol="0">
              <a:spAutoFit/>
            </a:bodyPr>
            <a:lstStyle/>
            <a:p>
              <a:pPr algn="ctr"/>
              <a:r>
                <a:rPr lang="en-GB" sz="1100" b="1" dirty="0">
                  <a:solidFill>
                    <a:srgbClr val="C00000"/>
                  </a:solidFill>
                </a:rPr>
                <a:t>Succinyl CoA</a:t>
              </a:r>
              <a:endParaRPr lang="en-US" sz="1100" b="1" dirty="0">
                <a:solidFill>
                  <a:srgbClr val="C00000"/>
                </a:solidFill>
              </a:endParaRPr>
            </a:p>
            <a:p>
              <a:pPr algn="ctr"/>
              <a:r>
                <a:rPr lang="en-US" sz="1100" b="1" dirty="0">
                  <a:solidFill>
                    <a:srgbClr val="C00000"/>
                  </a:solidFill>
                </a:rPr>
                <a:t>synthase</a:t>
              </a:r>
            </a:p>
          </p:txBody>
        </p:sp>
        <p:sp>
          <p:nvSpPr>
            <p:cNvPr id="26" name="TextBox 25"/>
            <p:cNvSpPr txBox="1"/>
            <p:nvPr/>
          </p:nvSpPr>
          <p:spPr>
            <a:xfrm>
              <a:off x="5123157" y="6404359"/>
              <a:ext cx="1158548" cy="430887"/>
            </a:xfrm>
            <a:prstGeom prst="rect">
              <a:avLst/>
            </a:prstGeom>
            <a:noFill/>
          </p:spPr>
          <p:txBody>
            <a:bodyPr wrap="square" rtlCol="0">
              <a:spAutoFit/>
            </a:bodyPr>
            <a:lstStyle/>
            <a:p>
              <a:pPr algn="ctr"/>
              <a:r>
                <a:rPr lang="en-US" sz="1100" b="1" dirty="0">
                  <a:solidFill>
                    <a:srgbClr val="C00000"/>
                  </a:solidFill>
                </a:rPr>
                <a:t> </a:t>
              </a:r>
              <a:r>
                <a:rPr lang="en-GB" sz="1100" b="1" dirty="0">
                  <a:solidFill>
                    <a:srgbClr val="C00000"/>
                  </a:solidFill>
                  <a:latin typeface="Calibri" charset="0"/>
                  <a:ea typeface="ＭＳ 明朝" charset="-128"/>
                  <a:cs typeface="Times New Roman" charset="0"/>
                  <a:sym typeface="Symbol" charset="2"/>
                </a:rPr>
                <a:t>succinate</a:t>
              </a:r>
              <a:endParaRPr lang="en-US" sz="1100" b="1" dirty="0">
                <a:solidFill>
                  <a:srgbClr val="C00000"/>
                </a:solidFill>
              </a:endParaRPr>
            </a:p>
            <a:p>
              <a:r>
                <a:rPr lang="en-US" sz="1100" b="1" dirty="0">
                  <a:solidFill>
                    <a:srgbClr val="C00000"/>
                  </a:solidFill>
                </a:rPr>
                <a:t>dehydrogenase</a:t>
              </a:r>
            </a:p>
          </p:txBody>
        </p:sp>
        <p:sp>
          <p:nvSpPr>
            <p:cNvPr id="27" name="TextBox 26"/>
            <p:cNvSpPr txBox="1"/>
            <p:nvPr/>
          </p:nvSpPr>
          <p:spPr>
            <a:xfrm>
              <a:off x="4060374" y="5295001"/>
              <a:ext cx="1158548" cy="261610"/>
            </a:xfrm>
            <a:prstGeom prst="rect">
              <a:avLst/>
            </a:prstGeom>
            <a:noFill/>
          </p:spPr>
          <p:txBody>
            <a:bodyPr wrap="square" rtlCol="0">
              <a:spAutoFit/>
            </a:bodyPr>
            <a:lstStyle/>
            <a:p>
              <a:pPr algn="ctr"/>
              <a:r>
                <a:rPr lang="en-US" sz="1100" b="1" dirty="0">
                  <a:solidFill>
                    <a:srgbClr val="C00000"/>
                  </a:solidFill>
                </a:rPr>
                <a:t> </a:t>
              </a:r>
              <a:r>
                <a:rPr lang="en-GB" sz="1100" b="1" dirty="0">
                  <a:solidFill>
                    <a:srgbClr val="C00000"/>
                  </a:solidFill>
                  <a:latin typeface="Calibri" charset="0"/>
                  <a:ea typeface="ＭＳ 明朝" charset="-128"/>
                  <a:cs typeface="Times New Roman" charset="0"/>
                  <a:sym typeface="Symbol" charset="2"/>
                </a:rPr>
                <a:t>fumarase</a:t>
              </a:r>
              <a:endParaRPr lang="en-US" sz="1100" b="1" dirty="0">
                <a:solidFill>
                  <a:srgbClr val="C00000"/>
                </a:solidFill>
              </a:endParaRPr>
            </a:p>
          </p:txBody>
        </p:sp>
        <p:sp>
          <p:nvSpPr>
            <p:cNvPr id="28" name="TextBox 27"/>
            <p:cNvSpPr txBox="1"/>
            <p:nvPr/>
          </p:nvSpPr>
          <p:spPr>
            <a:xfrm>
              <a:off x="2819400" y="4279900"/>
              <a:ext cx="1158548" cy="430887"/>
            </a:xfrm>
            <a:prstGeom prst="rect">
              <a:avLst/>
            </a:prstGeom>
            <a:noFill/>
          </p:spPr>
          <p:txBody>
            <a:bodyPr wrap="square" rtlCol="0">
              <a:spAutoFit/>
            </a:bodyPr>
            <a:lstStyle/>
            <a:p>
              <a:pPr algn="ctr"/>
              <a:r>
                <a:rPr lang="en-US" sz="1100" b="1" dirty="0">
                  <a:solidFill>
                    <a:srgbClr val="C00000"/>
                  </a:solidFill>
                </a:rPr>
                <a:t>malate</a:t>
              </a:r>
            </a:p>
            <a:p>
              <a:r>
                <a:rPr lang="en-US" sz="1100" b="1" dirty="0">
                  <a:solidFill>
                    <a:srgbClr val="C00000"/>
                  </a:solidFill>
                </a:rPr>
                <a:t>dehydrogenase</a:t>
              </a:r>
            </a:p>
          </p:txBody>
        </p:sp>
      </p:grpSp>
      <p:pic>
        <p:nvPicPr>
          <p:cNvPr id="5" name="Picture 2" descr="http://www.mutah.edu.jo/images/banners/medi-sign.gif"/>
          <p:cNvPicPr>
            <a:picLocks noChangeAspect="1" noChangeArrowheads="1"/>
          </p:cNvPicPr>
          <p:nvPr/>
        </p:nvPicPr>
        <p:blipFill>
          <a:blip r:embed="rId5"/>
          <a:srcRect/>
          <a:stretch>
            <a:fillRect/>
          </a:stretch>
        </p:blipFill>
        <p:spPr bwMode="auto">
          <a:xfrm>
            <a:off x="7965496" y="28036"/>
            <a:ext cx="1143008" cy="1295410"/>
          </a:xfrm>
          <a:prstGeom prst="rect">
            <a:avLst/>
          </a:prstGeom>
          <a:noFill/>
        </p:spPr>
      </p:pic>
      <p:cxnSp>
        <p:nvCxnSpPr>
          <p:cNvPr id="8" name="Straight Arrow Connector 7">
            <a:extLst>
              <a:ext uri="{FF2B5EF4-FFF2-40B4-BE49-F238E27FC236}">
                <a16:creationId xmlns:a16="http://schemas.microsoft.com/office/drawing/2014/main" id="{61339DF2-C0E8-DD4D-9FC4-927B37699623}"/>
              </a:ext>
            </a:extLst>
          </p:cNvPr>
          <p:cNvCxnSpPr>
            <a:cxnSpLocks/>
          </p:cNvCxnSpPr>
          <p:nvPr/>
        </p:nvCxnSpPr>
        <p:spPr>
          <a:xfrm>
            <a:off x="3588521" y="5111101"/>
            <a:ext cx="234655" cy="281874"/>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6E709B7-3EBB-E14E-8CEE-E09642422041}"/>
              </a:ext>
            </a:extLst>
          </p:cNvPr>
          <p:cNvCxnSpPr>
            <a:cxnSpLocks/>
          </p:cNvCxnSpPr>
          <p:nvPr/>
        </p:nvCxnSpPr>
        <p:spPr>
          <a:xfrm>
            <a:off x="2319916" y="2720656"/>
            <a:ext cx="234655" cy="281874"/>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07900973"/>
      </p:ext>
    </p:extLst>
  </p:cSld>
  <p:clrMapOvr>
    <a:masterClrMapping/>
  </p:clrMapOvr>
  <mc:AlternateContent xmlns:mc="http://schemas.openxmlformats.org/markup-compatibility/2006" xmlns:p14="http://schemas.microsoft.com/office/powerpoint/2010/main">
    <mc:Choice Requires="p14">
      <p:transition spd="slow" p14:dur="2000" advTm="605001"/>
    </mc:Choice>
    <mc:Fallback xmlns="">
      <p:transition spd="slow" advTm="6050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dissolv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Citric Acid Cycle</a:t>
            </a:r>
            <a:endParaRPr lang="ar-JO" sz="4000" b="1" dirty="0">
              <a:solidFill>
                <a:srgbClr val="C00000"/>
              </a:solidFill>
            </a:endParaRPr>
          </a:p>
        </p:txBody>
      </p:sp>
      <p:sp>
        <p:nvSpPr>
          <p:cNvPr id="3" name="عنصر نائب للمحتوى 2"/>
          <p:cNvSpPr>
            <a:spLocks noGrp="1"/>
          </p:cNvSpPr>
          <p:nvPr>
            <p:ph idx="1"/>
          </p:nvPr>
        </p:nvSpPr>
        <p:spPr>
          <a:xfrm>
            <a:off x="394208" y="1224136"/>
            <a:ext cx="8678386" cy="5733256"/>
          </a:xfrm>
        </p:spPr>
        <p:txBody>
          <a:bodyPr>
            <a:normAutofit/>
          </a:bodyPr>
          <a:lstStyle/>
          <a:p>
            <a:pPr algn="l" rtl="0"/>
            <a:r>
              <a:rPr lang="en-US" sz="2800" dirty="0">
                <a:latin typeface="Arial" charset="0"/>
                <a:ea typeface="Arial" charset="0"/>
                <a:cs typeface="Arial" charset="0"/>
              </a:rPr>
              <a:t>Krebs cycle is a series of 8 reactions run twice / glucose molecule:</a:t>
            </a:r>
          </a:p>
          <a:p>
            <a:pPr algn="l" rtl="0"/>
            <a:r>
              <a:rPr lang="en-US" sz="2800" b="1" dirty="0">
                <a:solidFill>
                  <a:srgbClr val="C00000"/>
                </a:solidFill>
                <a:latin typeface="Arial" charset="0"/>
                <a:ea typeface="Arial" charset="0"/>
                <a:cs typeface="Arial" charset="0"/>
              </a:rPr>
              <a:t>Step 1:</a:t>
            </a:r>
            <a:r>
              <a:rPr lang="en-US" sz="2800" b="1" dirty="0">
                <a:latin typeface="Arial" charset="0"/>
                <a:ea typeface="Arial" charset="0"/>
                <a:cs typeface="Arial" charset="0"/>
              </a:rPr>
              <a:t> </a:t>
            </a:r>
            <a:r>
              <a:rPr lang="en-US" sz="2800" dirty="0">
                <a:latin typeface="Arial" charset="0"/>
                <a:ea typeface="Arial" charset="0"/>
                <a:cs typeface="Arial" charset="0"/>
              </a:rPr>
              <a:t>The irreversible condensation of acetyl CoA (2C) and oxaloacetate (4C) via citrate synthase to form citrate (6C)</a:t>
            </a:r>
          </a:p>
          <a:p>
            <a:pPr algn="l" rtl="0"/>
            <a:endParaRPr lang="en-US" sz="2800" dirty="0">
              <a:cs typeface="Times New Roman" pitchFamily="18" charset="0"/>
            </a:endParaRPr>
          </a:p>
          <a:p>
            <a:pPr algn="l" rtl="0"/>
            <a:endParaRPr lang="en-US" sz="2400" dirty="0">
              <a:latin typeface="Arial" charset="0"/>
              <a:ea typeface="Arial" charset="0"/>
              <a:cs typeface="Arial" charset="0"/>
            </a:endParaRPr>
          </a:p>
          <a:p>
            <a:pPr algn="l" rtl="0"/>
            <a:endParaRPr lang="en-US" sz="600" dirty="0">
              <a:latin typeface="Arial" charset="0"/>
              <a:ea typeface="Arial" charset="0"/>
              <a:cs typeface="Arial" charset="0"/>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726272" y="3789040"/>
            <a:ext cx="7807163" cy="2736304"/>
            <a:chOff x="726272" y="3717032"/>
            <a:chExt cx="7807163" cy="2736304"/>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3245"/>
            <a:stretch/>
          </p:blipFill>
          <p:spPr>
            <a:xfrm>
              <a:off x="932783" y="3717032"/>
              <a:ext cx="7600652" cy="2342307"/>
            </a:xfrm>
            <a:prstGeom prst="rect">
              <a:avLst/>
            </a:prstGeom>
          </p:spPr>
        </p:pic>
        <p:sp>
          <p:nvSpPr>
            <p:cNvPr id="7" name="TextBox 6"/>
            <p:cNvSpPr txBox="1"/>
            <p:nvPr/>
          </p:nvSpPr>
          <p:spPr>
            <a:xfrm>
              <a:off x="726272" y="6059339"/>
              <a:ext cx="1494000" cy="369332"/>
            </a:xfrm>
            <a:prstGeom prst="rect">
              <a:avLst/>
            </a:prstGeom>
            <a:noFill/>
          </p:spPr>
          <p:txBody>
            <a:bodyPr wrap="none" rtlCol="0">
              <a:spAutoFit/>
            </a:bodyPr>
            <a:lstStyle/>
            <a:p>
              <a:r>
                <a:rPr lang="en-US" b="1" dirty="0">
                  <a:solidFill>
                    <a:srgbClr val="C00000"/>
                  </a:solidFill>
                </a:rPr>
                <a:t>Oxaloacetate </a:t>
              </a:r>
            </a:p>
          </p:txBody>
        </p:sp>
        <p:sp>
          <p:nvSpPr>
            <p:cNvPr id="8" name="TextBox 7"/>
            <p:cNvSpPr txBox="1"/>
            <p:nvPr/>
          </p:nvSpPr>
          <p:spPr>
            <a:xfrm>
              <a:off x="7367308" y="6084004"/>
              <a:ext cx="877100" cy="369332"/>
            </a:xfrm>
            <a:prstGeom prst="rect">
              <a:avLst/>
            </a:prstGeom>
            <a:noFill/>
          </p:spPr>
          <p:txBody>
            <a:bodyPr wrap="none" rtlCol="0">
              <a:spAutoFit/>
            </a:bodyPr>
            <a:lstStyle/>
            <a:p>
              <a:r>
                <a:rPr lang="en-US" b="1" dirty="0">
                  <a:solidFill>
                    <a:srgbClr val="C00000"/>
                  </a:solidFill>
                </a:rPr>
                <a:t>Citrate </a:t>
              </a:r>
            </a:p>
          </p:txBody>
        </p:sp>
      </p:grpSp>
    </p:spTree>
    <p:custDataLst>
      <p:tags r:id="rId1"/>
    </p:custDataLst>
    <p:extLst>
      <p:ext uri="{BB962C8B-B14F-4D97-AF65-F5344CB8AC3E}">
        <p14:creationId xmlns:p14="http://schemas.microsoft.com/office/powerpoint/2010/main" val="404158660"/>
      </p:ext>
    </p:extLst>
  </p:cSld>
  <p:clrMapOvr>
    <a:masterClrMapping/>
  </p:clrMapOvr>
  <mc:AlternateContent xmlns:mc="http://schemas.openxmlformats.org/markup-compatibility/2006" xmlns:p14="http://schemas.microsoft.com/office/powerpoint/2010/main">
    <mc:Choice Requires="p14">
      <p:transition spd="slow" p14:dur="2000" advTm="34180"/>
    </mc:Choice>
    <mc:Fallback xmlns="">
      <p:transition spd="slow" advTm="341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Citric Acid Cycle</a:t>
            </a:r>
            <a:endParaRPr lang="ar-JO" sz="4000" b="1" dirty="0">
              <a:solidFill>
                <a:srgbClr val="C00000"/>
              </a:solidFill>
            </a:endParaRPr>
          </a:p>
        </p:txBody>
      </p:sp>
      <p:sp>
        <p:nvSpPr>
          <p:cNvPr id="3" name="عنصر نائب للمحتوى 2"/>
          <p:cNvSpPr>
            <a:spLocks noGrp="1"/>
          </p:cNvSpPr>
          <p:nvPr>
            <p:ph idx="1"/>
          </p:nvPr>
        </p:nvSpPr>
        <p:spPr>
          <a:xfrm>
            <a:off x="394208" y="1124744"/>
            <a:ext cx="8714296" cy="5733256"/>
          </a:xfrm>
        </p:spPr>
        <p:txBody>
          <a:bodyPr>
            <a:normAutofit/>
          </a:bodyPr>
          <a:lstStyle/>
          <a:p>
            <a:pPr algn="l" rtl="0"/>
            <a:r>
              <a:rPr lang="en-US" sz="2600" dirty="0">
                <a:latin typeface="Arial" charset="0"/>
                <a:ea typeface="Arial" charset="0"/>
                <a:cs typeface="Arial" charset="0"/>
              </a:rPr>
              <a:t>Oxaloacetate is already found in matrix. It can be produced in several ways in nature. For example, it is generated from an  ATP-dependent carboxylation of pyruvate catalyzed by pyruvate carboxylase. This reaction occurs in the </a:t>
            </a:r>
            <a:r>
              <a:rPr lang="en-US" sz="2600" dirty="0">
                <a:solidFill>
                  <a:srgbClr val="C00000"/>
                </a:solidFill>
                <a:latin typeface="Arial" charset="0"/>
                <a:ea typeface="Arial" charset="0"/>
                <a:cs typeface="Arial" charset="0"/>
              </a:rPr>
              <a:t>matrix</a:t>
            </a:r>
          </a:p>
          <a:p>
            <a:pPr algn="l" rtl="0"/>
            <a:endParaRPr lang="en-US" sz="2800" dirty="0">
              <a:latin typeface="Arial" charset="0"/>
              <a:ea typeface="Arial" charset="0"/>
              <a:cs typeface="Arial" charset="0"/>
            </a:endParaRPr>
          </a:p>
          <a:p>
            <a:pPr algn="l" rtl="0"/>
            <a:endParaRPr lang="en-US" sz="2800" dirty="0">
              <a:latin typeface="Arial" charset="0"/>
              <a:ea typeface="Arial" charset="0"/>
              <a:cs typeface="Arial" charset="0"/>
            </a:endParaRPr>
          </a:p>
          <a:p>
            <a:pPr algn="l" rtl="0"/>
            <a:endParaRPr lang="en-US" sz="2800" dirty="0">
              <a:latin typeface="Arial" charset="0"/>
              <a:ea typeface="Arial" charset="0"/>
              <a:cs typeface="Arial" charset="0"/>
            </a:endParaRPr>
          </a:p>
          <a:p>
            <a:pPr algn="l" rtl="0"/>
            <a:endParaRPr lang="en-US" sz="2800" dirty="0">
              <a:latin typeface="Arial" charset="0"/>
              <a:ea typeface="Arial" charset="0"/>
              <a:cs typeface="Arial" charset="0"/>
            </a:endParaRPr>
          </a:p>
          <a:p>
            <a:pPr algn="l" rtl="0"/>
            <a:endParaRPr lang="en-US" sz="1600" dirty="0">
              <a:latin typeface="Arial" charset="0"/>
              <a:ea typeface="Arial" charset="0"/>
              <a:cs typeface="Arial" charset="0"/>
            </a:endParaRPr>
          </a:p>
          <a:p>
            <a:pPr algn="l" rtl="0"/>
            <a:r>
              <a:rPr lang="en-US" sz="2600" b="1" dirty="0">
                <a:solidFill>
                  <a:srgbClr val="C00000"/>
                </a:solidFill>
                <a:latin typeface="Arial" charset="0"/>
                <a:ea typeface="Arial" charset="0"/>
                <a:cs typeface="Arial" charset="0"/>
              </a:rPr>
              <a:t>Step 2: </a:t>
            </a:r>
            <a:r>
              <a:rPr lang="en-US" sz="2600" dirty="0">
                <a:latin typeface="Arial" charset="0"/>
                <a:ea typeface="Arial" charset="0"/>
                <a:cs typeface="Arial" charset="0"/>
              </a:rPr>
              <a:t>Aconitase enzyme catalyzes the reversible isomerization of citrate to isocitrate (isomers differ in the position of OH group from C3 to C2)</a:t>
            </a:r>
          </a:p>
          <a:p>
            <a:pPr marL="0" indent="0" algn="l" rtl="0">
              <a:buNone/>
            </a:pPr>
            <a:endParaRPr lang="en-US" sz="2400" dirty="0">
              <a:latin typeface="Arial" charset="0"/>
              <a:ea typeface="Arial" charset="0"/>
              <a:cs typeface="Arial" charset="0"/>
            </a:endParaRPr>
          </a:p>
          <a:p>
            <a:pPr algn="l" rtl="0"/>
            <a:endParaRPr lang="en-US" sz="600" dirty="0">
              <a:latin typeface="Arial" charset="0"/>
              <a:ea typeface="Arial" charset="0"/>
              <a:cs typeface="Arial" charset="0"/>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p:nvPr/>
        </p:nvGrpSpPr>
        <p:grpSpPr>
          <a:xfrm>
            <a:off x="2411760" y="3284984"/>
            <a:ext cx="4429472" cy="1872208"/>
            <a:chOff x="2140316" y="4583861"/>
            <a:chExt cx="4752528" cy="2204864"/>
          </a:xfrm>
        </p:grpSpPr>
        <p:sp>
          <p:nvSpPr>
            <p:cNvPr id="11" name="Rectangle 10"/>
            <p:cNvSpPr/>
            <p:nvPr/>
          </p:nvSpPr>
          <p:spPr>
            <a:xfrm>
              <a:off x="2140316" y="4583861"/>
              <a:ext cx="4752528" cy="2204864"/>
            </a:xfrm>
            <a:prstGeom prst="rect">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2583485" y="4628159"/>
              <a:ext cx="3873501" cy="2088232"/>
              <a:chOff x="2555775" y="4725144"/>
              <a:chExt cx="3873501" cy="2088232"/>
            </a:xfrm>
          </p:grpSpPr>
          <p:grpSp>
            <p:nvGrpSpPr>
              <p:cNvPr id="13" name="Group 12"/>
              <p:cNvGrpSpPr/>
              <p:nvPr/>
            </p:nvGrpSpPr>
            <p:grpSpPr>
              <a:xfrm>
                <a:off x="2555775" y="4725144"/>
                <a:ext cx="3873501" cy="2088232"/>
                <a:chOff x="2555775" y="4725144"/>
                <a:chExt cx="3873501" cy="2088232"/>
              </a:xfrm>
            </p:grpSpPr>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b="9156"/>
                <a:stretch/>
              </p:blipFill>
              <p:spPr>
                <a:xfrm>
                  <a:off x="2555775" y="4725144"/>
                  <a:ext cx="3873501" cy="2088232"/>
                </a:xfrm>
                <a:prstGeom prst="rect">
                  <a:avLst/>
                </a:prstGeom>
              </p:spPr>
            </p:pic>
            <p:sp>
              <p:nvSpPr>
                <p:cNvPr id="16" name="Rectangle 15"/>
                <p:cNvSpPr/>
                <p:nvPr/>
              </p:nvSpPr>
              <p:spPr>
                <a:xfrm>
                  <a:off x="4043286" y="5256911"/>
                  <a:ext cx="50405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3388444" y="5329670"/>
                <a:ext cx="1760899" cy="543694"/>
              </a:xfrm>
              <a:prstGeom prst="rect">
                <a:avLst/>
              </a:prstGeom>
              <a:noFill/>
            </p:spPr>
            <p:txBody>
              <a:bodyPr wrap="square" rtlCol="0">
                <a:spAutoFit/>
              </a:bodyPr>
              <a:lstStyle/>
              <a:p>
                <a:pPr algn="ctr"/>
                <a:r>
                  <a:rPr lang="en-US" sz="1200" b="1" dirty="0">
                    <a:solidFill>
                      <a:srgbClr val="0000CC"/>
                    </a:solidFill>
                  </a:rPr>
                  <a:t>Pyruvate</a:t>
                </a:r>
                <a:endParaRPr lang="en-US" sz="2000" b="1" dirty="0">
                  <a:solidFill>
                    <a:srgbClr val="0000CC"/>
                  </a:solidFill>
                </a:endParaRPr>
              </a:p>
              <a:p>
                <a:pPr algn="ctr"/>
                <a:r>
                  <a:rPr lang="en-US" sz="1200" b="1" dirty="0">
                    <a:solidFill>
                      <a:srgbClr val="0000CC"/>
                    </a:solidFill>
                  </a:rPr>
                  <a:t>carboxylase</a:t>
                </a:r>
              </a:p>
            </p:txBody>
          </p:sp>
        </p:grpSp>
      </p:grpSp>
    </p:spTree>
    <p:custDataLst>
      <p:tags r:id="rId1"/>
    </p:custDataLst>
    <p:extLst>
      <p:ext uri="{BB962C8B-B14F-4D97-AF65-F5344CB8AC3E}">
        <p14:creationId xmlns:p14="http://schemas.microsoft.com/office/powerpoint/2010/main" val="245798898"/>
      </p:ext>
    </p:extLst>
  </p:cSld>
  <p:clrMapOvr>
    <a:masterClrMapping/>
  </p:clrMapOvr>
  <mc:AlternateContent xmlns:mc="http://schemas.openxmlformats.org/markup-compatibility/2006" xmlns:p14="http://schemas.microsoft.com/office/powerpoint/2010/main">
    <mc:Choice Requires="p14">
      <p:transition spd="slow" p14:dur="2000" advTm="312732"/>
    </mc:Choice>
    <mc:Fallback xmlns="">
      <p:transition spd="slow" advTm="3127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vertical)">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Citric Acid Cycle</a:t>
            </a:r>
            <a:endParaRPr lang="ar-JO" sz="4000" b="1" dirty="0">
              <a:solidFill>
                <a:srgbClr val="C00000"/>
              </a:solidFill>
            </a:endParaRPr>
          </a:p>
        </p:txBody>
      </p:sp>
      <p:sp>
        <p:nvSpPr>
          <p:cNvPr id="3" name="عنصر نائب للمحتوى 2"/>
          <p:cNvSpPr>
            <a:spLocks noGrp="1"/>
          </p:cNvSpPr>
          <p:nvPr>
            <p:ph idx="1"/>
          </p:nvPr>
        </p:nvSpPr>
        <p:spPr>
          <a:xfrm>
            <a:off x="394208" y="1368152"/>
            <a:ext cx="8714296" cy="5733256"/>
          </a:xfrm>
        </p:spPr>
        <p:txBody>
          <a:bodyPr>
            <a:normAutofit/>
          </a:bodyPr>
          <a:lstStyle/>
          <a:p>
            <a:pPr algn="l" rtl="0"/>
            <a:r>
              <a:rPr lang="en-US" sz="3000" dirty="0">
                <a:latin typeface="Arial" charset="0"/>
                <a:ea typeface="Arial" charset="0"/>
                <a:cs typeface="Arial" charset="0"/>
              </a:rPr>
              <a:t>This isomerization reaction is pre-required step to prepare substrates for decarboxylation reaction</a:t>
            </a:r>
          </a:p>
          <a:p>
            <a:pPr marL="0" indent="0" algn="l" rtl="0">
              <a:buNone/>
            </a:pPr>
            <a:endParaRPr lang="en-US" sz="1000" dirty="0">
              <a:latin typeface="Arial" charset="0"/>
              <a:ea typeface="Arial" charset="0"/>
              <a:cs typeface="Arial" charset="0"/>
            </a:endParaRPr>
          </a:p>
          <a:p>
            <a:pPr algn="l" rtl="0"/>
            <a:endParaRPr lang="en-US" sz="2800" dirty="0">
              <a:latin typeface="Arial" charset="0"/>
              <a:ea typeface="Arial" charset="0"/>
              <a:cs typeface="Arial" charset="0"/>
            </a:endParaRPr>
          </a:p>
          <a:p>
            <a:pPr algn="l" rtl="0"/>
            <a:endParaRPr lang="en-US" sz="2800" dirty="0">
              <a:latin typeface="Arial" charset="0"/>
              <a:ea typeface="Arial" charset="0"/>
              <a:cs typeface="Arial" charset="0"/>
            </a:endParaRPr>
          </a:p>
          <a:p>
            <a:pPr algn="l" rtl="0"/>
            <a:endParaRPr lang="en-US" sz="2800" dirty="0">
              <a:latin typeface="Arial" charset="0"/>
              <a:ea typeface="Arial" charset="0"/>
              <a:cs typeface="Arial" charset="0"/>
            </a:endParaRPr>
          </a:p>
          <a:p>
            <a:pPr algn="l" rtl="0"/>
            <a:endParaRPr lang="en-US" sz="2800" dirty="0">
              <a:latin typeface="Arial" charset="0"/>
              <a:ea typeface="Arial" charset="0"/>
              <a:cs typeface="Arial" charset="0"/>
            </a:endParaRPr>
          </a:p>
          <a:p>
            <a:pPr marL="0" indent="0" algn="l" rtl="0">
              <a:buNone/>
            </a:pPr>
            <a:endParaRPr lang="en-US" sz="2800" dirty="0">
              <a:latin typeface="Arial" charset="0"/>
              <a:ea typeface="Arial" charset="0"/>
              <a:cs typeface="Arial" charset="0"/>
            </a:endParaRPr>
          </a:p>
          <a:p>
            <a:pPr algn="l" rtl="0"/>
            <a:r>
              <a:rPr lang="en-US" sz="3000" dirty="0">
                <a:latin typeface="Arial" charset="0"/>
                <a:ea typeface="Arial" charset="0"/>
                <a:cs typeface="Arial" charset="0"/>
              </a:rPr>
              <a:t>It involves successive dehydration and hydration</a:t>
            </a:r>
          </a:p>
          <a:p>
            <a:pPr marL="0" indent="0" algn="l" rtl="0">
              <a:buNone/>
            </a:pPr>
            <a:r>
              <a:rPr lang="en-US" sz="3000" dirty="0">
                <a:latin typeface="Arial" charset="0"/>
                <a:ea typeface="Arial" charset="0"/>
                <a:cs typeface="Arial" charset="0"/>
              </a:rPr>
              <a:t>   reactions</a:t>
            </a:r>
            <a:endParaRPr lang="en-US" sz="2800" dirty="0">
              <a:latin typeface="Arial" charset="0"/>
              <a:ea typeface="Arial" charset="0"/>
              <a:cs typeface="Arial" charset="0"/>
            </a:endParaRPr>
          </a:p>
          <a:p>
            <a:pPr marL="0" indent="0" algn="l" rtl="0">
              <a:buNone/>
            </a:pPr>
            <a:endParaRPr lang="en-US" sz="2800" dirty="0">
              <a:latin typeface="Arial" charset="0"/>
              <a:ea typeface="Arial" charset="0"/>
              <a:cs typeface="Arial" charset="0"/>
            </a:endParaRPr>
          </a:p>
          <a:p>
            <a:pPr marL="0" indent="0" algn="l" rtl="0">
              <a:buNone/>
            </a:pPr>
            <a:endParaRPr lang="en-US" sz="26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algn="l" rtl="0"/>
            <a:endParaRPr lang="en-US" sz="600" dirty="0">
              <a:latin typeface="Arial" charset="0"/>
              <a:ea typeface="Arial" charset="0"/>
              <a:cs typeface="Arial" charset="0"/>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p:cNvGrpSpPr/>
          <p:nvPr/>
        </p:nvGrpSpPr>
        <p:grpSpPr>
          <a:xfrm>
            <a:off x="971600" y="3065321"/>
            <a:ext cx="7401984" cy="2019863"/>
            <a:chOff x="1058448" y="3505034"/>
            <a:chExt cx="7401984" cy="2019863"/>
          </a:xfrm>
        </p:grpSpPr>
        <p:grpSp>
          <p:nvGrpSpPr>
            <p:cNvPr id="9" name="Group 8"/>
            <p:cNvGrpSpPr/>
            <p:nvPr/>
          </p:nvGrpSpPr>
          <p:grpSpPr>
            <a:xfrm>
              <a:off x="1058448" y="3505034"/>
              <a:ext cx="7401984" cy="2019863"/>
              <a:chOff x="1058448" y="3505034"/>
              <a:chExt cx="7401984" cy="2019863"/>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448" y="3505034"/>
                <a:ext cx="7401984" cy="2019863"/>
              </a:xfrm>
              <a:prstGeom prst="rect">
                <a:avLst/>
              </a:prstGeom>
            </p:spPr>
          </p:pic>
          <p:sp>
            <p:nvSpPr>
              <p:cNvPr id="7" name="TextBox 6"/>
              <p:cNvSpPr txBox="1"/>
              <p:nvPr/>
            </p:nvSpPr>
            <p:spPr>
              <a:xfrm>
                <a:off x="1435180" y="4493006"/>
                <a:ext cx="301685" cy="369332"/>
              </a:xfrm>
              <a:prstGeom prst="rect">
                <a:avLst/>
              </a:prstGeom>
              <a:noFill/>
            </p:spPr>
            <p:txBody>
              <a:bodyPr wrap="none" rtlCol="0">
                <a:spAutoFit/>
              </a:bodyPr>
              <a:lstStyle/>
              <a:p>
                <a:r>
                  <a:rPr lang="en-US" b="1" dirty="0">
                    <a:solidFill>
                      <a:srgbClr val="C00000"/>
                    </a:solidFill>
                  </a:rPr>
                  <a:t>2</a:t>
                </a:r>
              </a:p>
            </p:txBody>
          </p:sp>
          <p:sp>
            <p:nvSpPr>
              <p:cNvPr id="8" name="TextBox 7"/>
              <p:cNvSpPr txBox="1"/>
              <p:nvPr/>
            </p:nvSpPr>
            <p:spPr>
              <a:xfrm>
                <a:off x="1462003" y="4140136"/>
                <a:ext cx="301685" cy="369332"/>
              </a:xfrm>
              <a:prstGeom prst="rect">
                <a:avLst/>
              </a:prstGeom>
              <a:noFill/>
            </p:spPr>
            <p:txBody>
              <a:bodyPr wrap="none" rtlCol="0">
                <a:spAutoFit/>
              </a:bodyPr>
              <a:lstStyle/>
              <a:p>
                <a:r>
                  <a:rPr lang="en-US" b="1">
                    <a:solidFill>
                      <a:srgbClr val="C00000"/>
                    </a:solidFill>
                  </a:rPr>
                  <a:t>3</a:t>
                </a:r>
                <a:endParaRPr lang="en-US" b="1" dirty="0">
                  <a:solidFill>
                    <a:srgbClr val="C00000"/>
                  </a:solidFill>
                </a:endParaRPr>
              </a:p>
            </p:txBody>
          </p:sp>
        </p:grpSp>
        <p:sp>
          <p:nvSpPr>
            <p:cNvPr id="10" name="TextBox 9"/>
            <p:cNvSpPr txBox="1"/>
            <p:nvPr/>
          </p:nvSpPr>
          <p:spPr>
            <a:xfrm>
              <a:off x="7166401" y="4519278"/>
              <a:ext cx="301685" cy="369332"/>
            </a:xfrm>
            <a:prstGeom prst="rect">
              <a:avLst/>
            </a:prstGeom>
            <a:noFill/>
          </p:spPr>
          <p:txBody>
            <a:bodyPr wrap="none" rtlCol="0">
              <a:spAutoFit/>
            </a:bodyPr>
            <a:lstStyle/>
            <a:p>
              <a:r>
                <a:rPr lang="en-US" b="1" dirty="0">
                  <a:solidFill>
                    <a:srgbClr val="C00000"/>
                  </a:solidFill>
                </a:rPr>
                <a:t>2</a:t>
              </a:r>
            </a:p>
          </p:txBody>
        </p:sp>
        <p:sp>
          <p:nvSpPr>
            <p:cNvPr id="11" name="TextBox 10"/>
            <p:cNvSpPr txBox="1"/>
            <p:nvPr/>
          </p:nvSpPr>
          <p:spPr>
            <a:xfrm>
              <a:off x="7164288" y="4149080"/>
              <a:ext cx="301685" cy="369332"/>
            </a:xfrm>
            <a:prstGeom prst="rect">
              <a:avLst/>
            </a:prstGeom>
            <a:noFill/>
          </p:spPr>
          <p:txBody>
            <a:bodyPr wrap="none" rtlCol="0">
              <a:spAutoFit/>
            </a:bodyPr>
            <a:lstStyle/>
            <a:p>
              <a:r>
                <a:rPr lang="en-US" b="1" dirty="0">
                  <a:solidFill>
                    <a:srgbClr val="C00000"/>
                  </a:solidFill>
                </a:rPr>
                <a:t>3</a:t>
              </a:r>
            </a:p>
          </p:txBody>
        </p:sp>
      </p:grpSp>
    </p:spTree>
    <p:custDataLst>
      <p:tags r:id="rId1"/>
    </p:custDataLst>
    <p:extLst>
      <p:ext uri="{BB962C8B-B14F-4D97-AF65-F5344CB8AC3E}">
        <p14:creationId xmlns:p14="http://schemas.microsoft.com/office/powerpoint/2010/main" val="177332700"/>
      </p:ext>
    </p:extLst>
  </p:cSld>
  <p:clrMapOvr>
    <a:masterClrMapping/>
  </p:clrMapOvr>
  <mc:AlternateContent xmlns:mc="http://schemas.openxmlformats.org/markup-compatibility/2006" xmlns:p14="http://schemas.microsoft.com/office/powerpoint/2010/main">
    <mc:Choice Requires="p14">
      <p:transition spd="slow" p14:dur="2000" advTm="81839"/>
    </mc:Choice>
    <mc:Fallback xmlns="">
      <p:transition spd="slow" advTm="818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blinds(vertical)">
                                      <p:cBhvr>
                                        <p:cTn id="7" dur="500"/>
                                        <p:tgtEl>
                                          <p:spTgt spid="3">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blinds(vertical)">
                                      <p:cBhvr>
                                        <p:cTn id="1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Citric Acid Cycle</a:t>
            </a:r>
            <a:endParaRPr lang="ar-JO" sz="4000" b="1" dirty="0">
              <a:solidFill>
                <a:srgbClr val="C00000"/>
              </a:solidFill>
            </a:endParaRPr>
          </a:p>
        </p:txBody>
      </p:sp>
      <p:sp>
        <p:nvSpPr>
          <p:cNvPr id="3" name="عنصر نائب للمحتوى 2"/>
          <p:cNvSpPr>
            <a:spLocks noGrp="1"/>
          </p:cNvSpPr>
          <p:nvPr>
            <p:ph idx="1"/>
          </p:nvPr>
        </p:nvSpPr>
        <p:spPr>
          <a:xfrm>
            <a:off x="394208" y="1124744"/>
            <a:ext cx="8714296" cy="5733256"/>
          </a:xfrm>
        </p:spPr>
        <p:txBody>
          <a:bodyPr>
            <a:normAutofit/>
          </a:bodyPr>
          <a:lstStyle/>
          <a:p>
            <a:pPr algn="l" rtl="0"/>
            <a:r>
              <a:rPr lang="en-US" sz="2800" b="1" dirty="0">
                <a:solidFill>
                  <a:srgbClr val="C00000"/>
                </a:solidFill>
                <a:latin typeface="Arial" charset="0"/>
                <a:ea typeface="Arial" charset="0"/>
                <a:cs typeface="Arial" charset="0"/>
              </a:rPr>
              <a:t>Step 3: </a:t>
            </a:r>
            <a:r>
              <a:rPr lang="en-US" sz="2800" dirty="0">
                <a:latin typeface="Arial" charset="0"/>
                <a:ea typeface="Arial" charset="0"/>
                <a:cs typeface="Arial" charset="0"/>
              </a:rPr>
              <a:t>Isocitrate dehydrogenase catalyzes the first  oxidative decarboxylation of isocitrate (6C) to </a:t>
            </a:r>
            <a:r>
              <a:rPr lang="en-GB" sz="2800" dirty="0">
                <a:latin typeface="Calibri" charset="0"/>
                <a:ea typeface="ＭＳ 明朝" charset="-128"/>
                <a:cs typeface="Times New Roman" charset="0"/>
                <a:sym typeface="Symbol" charset="2"/>
              </a:rPr>
              <a:t></a:t>
            </a:r>
            <a:r>
              <a:rPr lang="en-US" sz="2800" dirty="0">
                <a:latin typeface="Arial" charset="0"/>
                <a:ea typeface="Arial" charset="0"/>
                <a:cs typeface="Arial" charset="0"/>
              </a:rPr>
              <a:t>-ketoglutarate (5C) resulting in the release of first CO</a:t>
            </a:r>
            <a:r>
              <a:rPr lang="en-US" sz="2800" baseline="-25000" dirty="0">
                <a:latin typeface="Arial" charset="0"/>
                <a:ea typeface="Arial" charset="0"/>
                <a:cs typeface="Arial" charset="0"/>
              </a:rPr>
              <a:t>2</a:t>
            </a:r>
            <a:r>
              <a:rPr lang="en-US" sz="2800" dirty="0">
                <a:latin typeface="Arial" charset="0"/>
                <a:ea typeface="Arial" charset="0"/>
                <a:cs typeface="Arial" charset="0"/>
              </a:rPr>
              <a:t> and the formation of first NADH molecule</a:t>
            </a:r>
          </a:p>
          <a:p>
            <a:pPr algn="l" rtl="0"/>
            <a:r>
              <a:rPr lang="en-US" sz="2800" dirty="0">
                <a:latin typeface="Arial" charset="0"/>
                <a:ea typeface="Arial" charset="0"/>
                <a:cs typeface="Arial" charset="0"/>
              </a:rPr>
              <a:t>It involves successive oxidation and decarboxylation reactions</a:t>
            </a:r>
          </a:p>
          <a:p>
            <a:pPr marL="0" indent="0" algn="l" rtl="0">
              <a:buNone/>
            </a:pPr>
            <a:r>
              <a:rPr lang="en-US" sz="2800" dirty="0">
                <a:latin typeface="Arial" charset="0"/>
                <a:ea typeface="Arial" charset="0"/>
                <a:cs typeface="Arial" charset="0"/>
              </a:rPr>
              <a:t> </a:t>
            </a:r>
          </a:p>
          <a:p>
            <a:pPr algn="l" rtl="0"/>
            <a:endParaRPr lang="en-US" sz="2800" dirty="0">
              <a:latin typeface="Arial" charset="0"/>
              <a:ea typeface="Arial" charset="0"/>
              <a:cs typeface="Arial" charset="0"/>
            </a:endParaRPr>
          </a:p>
          <a:p>
            <a:pPr marL="0" indent="0" algn="l" rtl="0">
              <a:buNone/>
            </a:pPr>
            <a:endParaRPr lang="en-US" sz="2800" dirty="0">
              <a:latin typeface="Arial" charset="0"/>
              <a:ea typeface="Arial" charset="0"/>
              <a:cs typeface="Arial" charset="0"/>
            </a:endParaRPr>
          </a:p>
          <a:p>
            <a:pPr marL="0" indent="0" algn="l" rtl="0">
              <a:buNone/>
            </a:pPr>
            <a:endParaRPr lang="en-US" sz="26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algn="l" rtl="0"/>
            <a:endParaRPr lang="en-US" sz="600" dirty="0">
              <a:latin typeface="Arial" charset="0"/>
              <a:ea typeface="Arial" charset="0"/>
              <a:cs typeface="Arial" charset="0"/>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11998" y="4149080"/>
            <a:ext cx="8513071" cy="1978714"/>
          </a:xfrm>
          <a:prstGeom prst="rect">
            <a:avLst/>
          </a:prstGeom>
        </p:spPr>
      </p:pic>
    </p:spTree>
    <p:custDataLst>
      <p:tags r:id="rId1"/>
    </p:custDataLst>
    <p:extLst>
      <p:ext uri="{BB962C8B-B14F-4D97-AF65-F5344CB8AC3E}">
        <p14:creationId xmlns:p14="http://schemas.microsoft.com/office/powerpoint/2010/main" val="1767110751"/>
      </p:ext>
    </p:extLst>
  </p:cSld>
  <p:clrMapOvr>
    <a:masterClrMapping/>
  </p:clrMapOvr>
  <mc:AlternateContent xmlns:mc="http://schemas.openxmlformats.org/markup-compatibility/2006" xmlns:p14="http://schemas.microsoft.com/office/powerpoint/2010/main">
    <mc:Choice Requires="p14">
      <p:transition spd="slow" p14:dur="2000" advTm="122902"/>
    </mc:Choice>
    <mc:Fallback xmlns="">
      <p:transition spd="slow" advTm="1229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Citric Acid Cycle</a:t>
            </a:r>
            <a:endParaRPr lang="ar-JO" sz="4000" b="1" dirty="0">
              <a:solidFill>
                <a:srgbClr val="C00000"/>
              </a:solidFill>
            </a:endParaRPr>
          </a:p>
        </p:txBody>
      </p:sp>
      <p:sp>
        <p:nvSpPr>
          <p:cNvPr id="3" name="عنصر نائب للمحتوى 2"/>
          <p:cNvSpPr>
            <a:spLocks noGrp="1"/>
          </p:cNvSpPr>
          <p:nvPr>
            <p:ph idx="1"/>
          </p:nvPr>
        </p:nvSpPr>
        <p:spPr>
          <a:xfrm>
            <a:off x="394208" y="1124744"/>
            <a:ext cx="8714296" cy="5733256"/>
          </a:xfrm>
        </p:spPr>
        <p:txBody>
          <a:bodyPr>
            <a:normAutofit/>
          </a:bodyPr>
          <a:lstStyle/>
          <a:p>
            <a:pPr algn="l" rtl="0"/>
            <a:r>
              <a:rPr lang="en-US" sz="2800" b="1" dirty="0">
                <a:solidFill>
                  <a:srgbClr val="C00000"/>
                </a:solidFill>
                <a:latin typeface="Arial" charset="0"/>
                <a:ea typeface="Arial" charset="0"/>
                <a:cs typeface="Arial" charset="0"/>
              </a:rPr>
              <a:t>Step 4: </a:t>
            </a:r>
            <a:r>
              <a:rPr lang="en-GB" sz="2800" dirty="0">
                <a:latin typeface="Calibri" charset="0"/>
                <a:ea typeface="ＭＳ 明朝" charset="-128"/>
                <a:cs typeface="Times New Roman" charset="0"/>
                <a:sym typeface="Symbol" charset="2"/>
              </a:rPr>
              <a:t></a:t>
            </a:r>
            <a:r>
              <a:rPr lang="en-US" sz="2800" dirty="0">
                <a:latin typeface="Arial" charset="0"/>
                <a:ea typeface="Arial" charset="0"/>
                <a:cs typeface="Arial" charset="0"/>
              </a:rPr>
              <a:t>-ketoglutarate dehydrogenase complex catalyzes the oxidative decarboxylation of             </a:t>
            </a:r>
            <a:r>
              <a:rPr lang="en-GB" sz="2800" dirty="0">
                <a:latin typeface="Calibri" charset="0"/>
                <a:ea typeface="ＭＳ 明朝" charset="-128"/>
                <a:cs typeface="Times New Roman" charset="0"/>
                <a:sym typeface="Symbol" charset="2"/>
              </a:rPr>
              <a:t></a:t>
            </a:r>
            <a:r>
              <a:rPr lang="en-US" sz="2800" dirty="0">
                <a:latin typeface="Arial" charset="0"/>
                <a:ea typeface="Arial" charset="0"/>
                <a:cs typeface="Arial" charset="0"/>
              </a:rPr>
              <a:t>-ketoglutarate (5C) to succinyl CoA (4C) releasing the second CO</a:t>
            </a:r>
            <a:r>
              <a:rPr lang="en-US" sz="2800" baseline="-25000" dirty="0">
                <a:latin typeface="Arial" charset="0"/>
                <a:ea typeface="Arial" charset="0"/>
                <a:cs typeface="Arial" charset="0"/>
              </a:rPr>
              <a:t>2</a:t>
            </a:r>
            <a:r>
              <a:rPr lang="en-US" sz="2800" dirty="0">
                <a:latin typeface="Arial" charset="0"/>
                <a:ea typeface="Arial" charset="0"/>
                <a:cs typeface="Arial" charset="0"/>
              </a:rPr>
              <a:t> and producing the second NADH molecule</a:t>
            </a:r>
          </a:p>
          <a:p>
            <a:pPr marL="0" indent="0" algn="l" rtl="0">
              <a:buNone/>
            </a:pPr>
            <a:endParaRPr lang="en-US" sz="2800" dirty="0">
              <a:latin typeface="Arial" charset="0"/>
              <a:ea typeface="Arial" charset="0"/>
              <a:cs typeface="Arial" charset="0"/>
            </a:endParaRPr>
          </a:p>
          <a:p>
            <a:pPr marL="0" indent="0" algn="l" rtl="0">
              <a:buNone/>
            </a:pPr>
            <a:endParaRPr lang="en-US" sz="26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algn="l" rtl="0"/>
            <a:endParaRPr lang="en-US" sz="600" dirty="0">
              <a:latin typeface="Arial" charset="0"/>
              <a:ea typeface="Arial" charset="0"/>
              <a:cs typeface="Arial" charset="0"/>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494" y="3933056"/>
            <a:ext cx="6365874" cy="1780287"/>
          </a:xfrm>
          <a:prstGeom prst="rect">
            <a:avLst/>
          </a:prstGeom>
        </p:spPr>
      </p:pic>
    </p:spTree>
    <p:extLst>
      <p:ext uri="{BB962C8B-B14F-4D97-AF65-F5344CB8AC3E}">
        <p14:creationId xmlns:p14="http://schemas.microsoft.com/office/powerpoint/2010/main" val="860144854"/>
      </p:ext>
    </p:extLst>
  </p:cSld>
  <p:clrMapOvr>
    <a:masterClrMapping/>
  </p:clrMapOvr>
  <mc:AlternateContent xmlns:mc="http://schemas.openxmlformats.org/markup-compatibility/2006" xmlns:p14="http://schemas.microsoft.com/office/powerpoint/2010/main">
    <mc:Choice Requires="p14">
      <p:transition spd="slow" p14:dur="2000" advTm="250459"/>
    </mc:Choice>
    <mc:Fallback xmlns="">
      <p:transition spd="slow" advTm="25045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Citric Acid Cycle</a:t>
            </a:r>
            <a:endParaRPr lang="ar-JO" sz="4000" b="1" dirty="0">
              <a:solidFill>
                <a:srgbClr val="C00000"/>
              </a:solidFill>
            </a:endParaRPr>
          </a:p>
        </p:txBody>
      </p:sp>
      <p:sp>
        <p:nvSpPr>
          <p:cNvPr id="3" name="عنصر نائب للمحتوى 2"/>
          <p:cNvSpPr>
            <a:spLocks noGrp="1"/>
          </p:cNvSpPr>
          <p:nvPr>
            <p:ph idx="1"/>
          </p:nvPr>
        </p:nvSpPr>
        <p:spPr>
          <a:xfrm>
            <a:off x="394208" y="1296144"/>
            <a:ext cx="8678386" cy="6165304"/>
          </a:xfrm>
        </p:spPr>
        <p:txBody>
          <a:bodyPr>
            <a:normAutofit/>
          </a:bodyPr>
          <a:lstStyle/>
          <a:p>
            <a:pPr algn="l" rtl="0"/>
            <a:r>
              <a:rPr lang="en-US" sz="2800" b="1" dirty="0">
                <a:solidFill>
                  <a:srgbClr val="C00000"/>
                </a:solidFill>
                <a:latin typeface="Arial" charset="0"/>
                <a:ea typeface="Arial" charset="0"/>
                <a:cs typeface="Arial" charset="0"/>
              </a:rPr>
              <a:t>Step 5: </a:t>
            </a:r>
            <a:r>
              <a:rPr lang="en-US" sz="2800" dirty="0">
                <a:latin typeface="Arial" charset="0"/>
                <a:ea typeface="Arial" charset="0"/>
                <a:cs typeface="Arial" charset="0"/>
              </a:rPr>
              <a:t>Succinyl CoA  synthetase generates the first ATP (e.g. brain &amp; heart tissues) or GTP (e.g. liver tissues) by the </a:t>
            </a:r>
            <a:r>
              <a:rPr lang="en-US" sz="2800" dirty="0">
                <a:solidFill>
                  <a:srgbClr val="C00000"/>
                </a:solidFill>
                <a:latin typeface="Arial" charset="0"/>
                <a:ea typeface="Arial" charset="0"/>
                <a:cs typeface="Arial" charset="0"/>
              </a:rPr>
              <a:t>substrate-level phosphorylation </a:t>
            </a:r>
            <a:r>
              <a:rPr lang="en-US" sz="2800" dirty="0">
                <a:latin typeface="Arial" charset="0"/>
                <a:ea typeface="Arial" charset="0"/>
                <a:cs typeface="Arial" charset="0"/>
              </a:rPr>
              <a:t>mechanism. The thioester bond of succinyl-CoA is energy-rich and can drive the phosphorylation of ADP or GDP</a:t>
            </a:r>
          </a:p>
          <a:p>
            <a:pPr marL="0" indent="0" algn="l" rtl="0">
              <a:buNone/>
            </a:pPr>
            <a:r>
              <a:rPr lang="en-US" sz="2800" dirty="0">
                <a:latin typeface="Arial" charset="0"/>
                <a:ea typeface="Arial" charset="0"/>
                <a:cs typeface="Arial" charset="0"/>
              </a:rPr>
              <a:t>  </a:t>
            </a:r>
          </a:p>
          <a:p>
            <a:pPr algn="l" rtl="0"/>
            <a:endParaRPr lang="en-US" sz="2800" dirty="0">
              <a:latin typeface="Arial" charset="0"/>
              <a:ea typeface="Arial" charset="0"/>
              <a:cs typeface="Arial" charset="0"/>
            </a:endParaRPr>
          </a:p>
          <a:p>
            <a:pPr marL="0" indent="0" algn="l" rtl="0">
              <a:buNone/>
            </a:pPr>
            <a:endParaRPr lang="en-US" sz="2800" dirty="0">
              <a:latin typeface="Arial" charset="0"/>
              <a:ea typeface="Arial" charset="0"/>
              <a:cs typeface="Arial" charset="0"/>
            </a:endParaRPr>
          </a:p>
          <a:p>
            <a:pPr algn="l" rtl="0"/>
            <a:endParaRPr lang="en-US" sz="28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100" dirty="0">
              <a:latin typeface="Arial" charset="0"/>
              <a:ea typeface="Arial" charset="0"/>
              <a:cs typeface="Arial" charset="0"/>
            </a:endParaRPr>
          </a:p>
          <a:p>
            <a:pPr marL="0" indent="0" algn="l" rtl="0">
              <a:buNone/>
            </a:pPr>
            <a:endParaRPr lang="en-US" sz="100" dirty="0">
              <a:latin typeface="Arial" charset="0"/>
              <a:ea typeface="Arial" charset="0"/>
              <a:cs typeface="Arial" charset="0"/>
            </a:endParaRPr>
          </a:p>
          <a:p>
            <a:pPr marL="0" indent="0" algn="l" rtl="0">
              <a:buNone/>
            </a:pPr>
            <a:endParaRPr lang="en-US" sz="100" dirty="0">
              <a:latin typeface="Arial" charset="0"/>
              <a:ea typeface="Arial" charset="0"/>
              <a:cs typeface="Arial" charset="0"/>
            </a:endParaRPr>
          </a:p>
          <a:p>
            <a:pPr marL="0" indent="0" algn="l" rtl="0">
              <a:buNone/>
            </a:pPr>
            <a:endParaRPr lang="en-US" sz="100" dirty="0">
              <a:latin typeface="Arial" charset="0"/>
              <a:ea typeface="Arial" charset="0"/>
              <a:cs typeface="Arial" charset="0"/>
            </a:endParaRPr>
          </a:p>
          <a:p>
            <a:pPr marL="0" indent="0" algn="l" rtl="0">
              <a:buNone/>
            </a:pPr>
            <a:endParaRPr lang="en-US" sz="100" dirty="0">
              <a:latin typeface="Arial" charset="0"/>
              <a:ea typeface="Arial" charset="0"/>
              <a:cs typeface="Arial" charset="0"/>
            </a:endParaRPr>
          </a:p>
          <a:p>
            <a:pPr marL="0" indent="0" algn="l" rtl="0">
              <a:buNone/>
            </a:pPr>
            <a:endParaRPr lang="en-US" sz="100" dirty="0">
              <a:latin typeface="Arial" charset="0"/>
              <a:ea typeface="Arial" charset="0"/>
              <a:cs typeface="Arial" charset="0"/>
            </a:endParaRPr>
          </a:p>
          <a:p>
            <a:pPr marL="0" indent="0" algn="l" rtl="0">
              <a:buNone/>
            </a:pPr>
            <a:endParaRPr lang="en-US" sz="100" dirty="0">
              <a:latin typeface="Arial" charset="0"/>
              <a:ea typeface="Arial" charset="0"/>
              <a:cs typeface="Arial" charset="0"/>
            </a:endParaRPr>
          </a:p>
          <a:p>
            <a:pPr marL="0" indent="0" algn="l" rtl="0">
              <a:buNone/>
            </a:pPr>
            <a:endParaRPr lang="en-US" sz="100" dirty="0">
              <a:latin typeface="Arial" charset="0"/>
              <a:ea typeface="Arial" charset="0"/>
              <a:cs typeface="Arial" charset="0"/>
            </a:endParaRPr>
          </a:p>
          <a:p>
            <a:pPr marL="0" indent="0" algn="l" rtl="0">
              <a:buNone/>
            </a:pPr>
            <a:endParaRPr lang="en-US" sz="100" dirty="0">
              <a:latin typeface="Arial" charset="0"/>
              <a:ea typeface="Arial" charset="0"/>
              <a:cs typeface="Arial" charset="0"/>
            </a:endParaRPr>
          </a:p>
          <a:p>
            <a:pPr marL="0" indent="0" algn="l" rtl="0">
              <a:buNone/>
            </a:pPr>
            <a:endParaRPr lang="en-US" sz="100" dirty="0">
              <a:latin typeface="Arial" charset="0"/>
              <a:ea typeface="Arial" charset="0"/>
              <a:cs typeface="Arial" charset="0"/>
            </a:endParaRPr>
          </a:p>
          <a:p>
            <a:pPr marL="0" indent="0" algn="l" rtl="0">
              <a:buNone/>
            </a:pPr>
            <a:endParaRPr lang="en-US" sz="100" dirty="0">
              <a:latin typeface="Arial" charset="0"/>
              <a:ea typeface="Arial" charset="0"/>
              <a:cs typeface="Arial" charset="0"/>
            </a:endParaRPr>
          </a:p>
          <a:p>
            <a:pPr marL="0" indent="0" algn="l" rtl="0">
              <a:buNone/>
            </a:pPr>
            <a:endParaRPr lang="en-US" sz="100" dirty="0">
              <a:latin typeface="Arial" charset="0"/>
              <a:ea typeface="Arial" charset="0"/>
              <a:cs typeface="Arial" charset="0"/>
            </a:endParaRPr>
          </a:p>
          <a:p>
            <a:pPr marL="0" indent="0" algn="l" rtl="0">
              <a:buNone/>
            </a:pPr>
            <a:endParaRPr lang="en-US" sz="100" dirty="0">
              <a:latin typeface="Arial" charset="0"/>
              <a:ea typeface="Arial" charset="0"/>
              <a:cs typeface="Arial" charset="0"/>
            </a:endParaRPr>
          </a:p>
          <a:p>
            <a:pPr marL="0" indent="0" algn="l" rtl="0">
              <a:buNone/>
            </a:pPr>
            <a:endParaRPr lang="en-US" sz="100" dirty="0">
              <a:latin typeface="Arial" charset="0"/>
              <a:ea typeface="Arial" charset="0"/>
              <a:cs typeface="Arial" charset="0"/>
            </a:endParaRPr>
          </a:p>
          <a:p>
            <a:pPr marL="0" indent="0" algn="l" rtl="0">
              <a:buNone/>
            </a:pPr>
            <a:endParaRPr lang="en-US" sz="100" dirty="0">
              <a:latin typeface="Arial" charset="0"/>
              <a:ea typeface="Arial" charset="0"/>
              <a:cs typeface="Arial" charset="0"/>
            </a:endParaRPr>
          </a:p>
          <a:p>
            <a:pPr marL="0" indent="0" algn="l" rtl="0">
              <a:buNone/>
            </a:pPr>
            <a:endParaRPr lang="en-US" sz="100" dirty="0">
              <a:latin typeface="Arial" charset="0"/>
              <a:ea typeface="Arial" charset="0"/>
              <a:cs typeface="Arial" charset="0"/>
            </a:endParaRPr>
          </a:p>
          <a:p>
            <a:pPr marL="0" indent="0" algn="l" rtl="0">
              <a:buNone/>
            </a:pPr>
            <a:endParaRPr lang="en-US" sz="2800" dirty="0">
              <a:latin typeface="Arial" charset="0"/>
              <a:ea typeface="Arial" charset="0"/>
              <a:cs typeface="Arial" charset="0"/>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628792" y="4214986"/>
            <a:ext cx="6336704" cy="2094334"/>
          </a:xfrm>
          <a:prstGeom prst="rect">
            <a:avLst/>
          </a:prstGeom>
        </p:spPr>
      </p:pic>
      <p:cxnSp>
        <p:nvCxnSpPr>
          <p:cNvPr id="8" name="Straight Arrow Connector 7">
            <a:extLst>
              <a:ext uri="{FF2B5EF4-FFF2-40B4-BE49-F238E27FC236}">
                <a16:creationId xmlns:a16="http://schemas.microsoft.com/office/drawing/2014/main" id="{5B07FBB1-7F66-F44D-A18B-83D27D85CD80}"/>
              </a:ext>
            </a:extLst>
          </p:cNvPr>
          <p:cNvCxnSpPr>
            <a:cxnSpLocks/>
          </p:cNvCxnSpPr>
          <p:nvPr/>
        </p:nvCxnSpPr>
        <p:spPr>
          <a:xfrm flipH="1" flipV="1">
            <a:off x="1907704" y="5301208"/>
            <a:ext cx="216024" cy="3600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2118606"/>
      </p:ext>
    </p:extLst>
  </p:cSld>
  <p:clrMapOvr>
    <a:masterClrMapping/>
  </p:clrMapOvr>
  <mc:AlternateContent xmlns:mc="http://schemas.openxmlformats.org/markup-compatibility/2006" xmlns:p14="http://schemas.microsoft.com/office/powerpoint/2010/main">
    <mc:Choice Requires="p14">
      <p:transition spd="slow" p14:dur="2000" advTm="135680"/>
    </mc:Choice>
    <mc:Fallback xmlns="">
      <p:transition spd="slow" advTm="1356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760" y="2680692"/>
            <a:ext cx="4639333" cy="2044452"/>
          </a:xfrm>
          <a:prstGeom prst="rect">
            <a:avLst/>
          </a:prstGeom>
        </p:spPr>
      </p:pic>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Citric Acid Cycle</a:t>
            </a:r>
            <a:endParaRPr lang="ar-JO" sz="4000" b="1" dirty="0">
              <a:solidFill>
                <a:srgbClr val="C00000"/>
              </a:solidFill>
            </a:endParaRPr>
          </a:p>
        </p:txBody>
      </p:sp>
      <p:sp>
        <p:nvSpPr>
          <p:cNvPr id="3" name="عنصر نائب للمحتوى 2"/>
          <p:cNvSpPr>
            <a:spLocks noGrp="1"/>
          </p:cNvSpPr>
          <p:nvPr>
            <p:ph idx="1"/>
          </p:nvPr>
        </p:nvSpPr>
        <p:spPr>
          <a:xfrm>
            <a:off x="394208" y="1268760"/>
            <a:ext cx="8930320" cy="5580160"/>
          </a:xfrm>
        </p:spPr>
        <p:txBody>
          <a:bodyPr>
            <a:normAutofit/>
          </a:bodyPr>
          <a:lstStyle/>
          <a:p>
            <a:pPr algn="l" rtl="0"/>
            <a:r>
              <a:rPr lang="en-US" sz="2800" b="1" dirty="0">
                <a:solidFill>
                  <a:srgbClr val="C00000"/>
                </a:solidFill>
                <a:latin typeface="Arial" charset="0"/>
                <a:ea typeface="Arial" charset="0"/>
                <a:cs typeface="Arial" charset="0"/>
              </a:rPr>
              <a:t>Step 6</a:t>
            </a:r>
            <a:r>
              <a:rPr lang="en-US" sz="2800" dirty="0">
                <a:solidFill>
                  <a:srgbClr val="C00000"/>
                </a:solidFill>
                <a:latin typeface="Arial" charset="0"/>
                <a:ea typeface="Arial" charset="0"/>
                <a:cs typeface="Arial" charset="0"/>
              </a:rPr>
              <a:t>:</a:t>
            </a:r>
            <a:r>
              <a:rPr lang="en-US" sz="2800" dirty="0">
                <a:latin typeface="Arial" charset="0"/>
                <a:ea typeface="Arial" charset="0"/>
                <a:cs typeface="Arial" charset="0"/>
              </a:rPr>
              <a:t> </a:t>
            </a:r>
            <a:r>
              <a:rPr lang="en-US" sz="2600" dirty="0">
                <a:latin typeface="Arial" charset="0"/>
                <a:ea typeface="Arial" charset="0"/>
                <a:cs typeface="Arial" charset="0"/>
              </a:rPr>
              <a:t>Succinate dehydrogenase catalyzes the oxidation of succinate to fumarate and consequently, the reduction of prosthetic group FAD into FADH</a:t>
            </a:r>
            <a:r>
              <a:rPr lang="en-US" sz="2600" baseline="-25000" dirty="0">
                <a:latin typeface="Arial" charset="0"/>
                <a:ea typeface="Arial" charset="0"/>
                <a:cs typeface="Arial" charset="0"/>
              </a:rPr>
              <a:t>2</a:t>
            </a:r>
          </a:p>
        </p:txBody>
      </p:sp>
      <p:pic>
        <p:nvPicPr>
          <p:cNvPr id="5" name="Picture 2" descr="http://www.mutah.edu.jo/images/banners/medi-sign.gif"/>
          <p:cNvPicPr>
            <a:picLocks noChangeAspect="1" noChangeArrowheads="1"/>
          </p:cNvPicPr>
          <p:nvPr/>
        </p:nvPicPr>
        <p:blipFill>
          <a:blip r:embed="rId5"/>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EDBE803-6CDC-1442-AC38-77BA3A11778C}"/>
              </a:ext>
            </a:extLst>
          </p:cNvPr>
          <p:cNvPicPr>
            <a:picLocks noChangeAspect="1"/>
          </p:cNvPicPr>
          <p:nvPr/>
        </p:nvPicPr>
        <p:blipFill rotWithShape="1">
          <a:blip r:embed="rId6">
            <a:extLst>
              <a:ext uri="{28A0092B-C50C-407E-A947-70E740481C1C}">
                <a14:useLocalDpi xmlns:a14="http://schemas.microsoft.com/office/drawing/2010/main" val="0"/>
              </a:ext>
            </a:extLst>
          </a:blip>
          <a:srcRect l="4487" t="57102" r="3978" b="14490"/>
          <a:stretch/>
        </p:blipFill>
        <p:spPr>
          <a:xfrm>
            <a:off x="1043608" y="4941168"/>
            <a:ext cx="7416824" cy="1728192"/>
          </a:xfrm>
          <a:prstGeom prst="rect">
            <a:avLst/>
          </a:prstGeom>
        </p:spPr>
      </p:pic>
    </p:spTree>
    <p:custDataLst>
      <p:tags r:id="rId1"/>
    </p:custDataLst>
    <p:extLst>
      <p:ext uri="{BB962C8B-B14F-4D97-AF65-F5344CB8AC3E}">
        <p14:creationId xmlns:p14="http://schemas.microsoft.com/office/powerpoint/2010/main" val="1909002904"/>
      </p:ext>
    </p:extLst>
  </p:cSld>
  <p:clrMapOvr>
    <a:masterClrMapping/>
  </p:clrMapOvr>
  <mc:AlternateContent xmlns:mc="http://schemas.openxmlformats.org/markup-compatibility/2006" xmlns:p14="http://schemas.microsoft.com/office/powerpoint/2010/main">
    <mc:Choice Requires="p14">
      <p:transition spd="slow" p14:dur="2000" advTm="263551"/>
    </mc:Choice>
    <mc:Fallback xmlns="">
      <p:transition spd="slow" advTm="2635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       Acetyl CoA Formation </a:t>
            </a:r>
            <a:endParaRPr lang="ar-JO" sz="4000" b="1" dirty="0">
              <a:solidFill>
                <a:srgbClr val="C00000"/>
              </a:solidFill>
            </a:endParaRPr>
          </a:p>
        </p:txBody>
      </p:sp>
      <p:sp>
        <p:nvSpPr>
          <p:cNvPr id="3" name="عنصر نائب للمحتوى 2"/>
          <p:cNvSpPr>
            <a:spLocks noGrp="1"/>
          </p:cNvSpPr>
          <p:nvPr>
            <p:ph idx="1"/>
          </p:nvPr>
        </p:nvSpPr>
        <p:spPr>
          <a:xfrm>
            <a:off x="394208" y="1152128"/>
            <a:ext cx="8678386" cy="2675143"/>
          </a:xfrm>
        </p:spPr>
        <p:txBody>
          <a:bodyPr>
            <a:normAutofit/>
          </a:bodyPr>
          <a:lstStyle/>
          <a:p>
            <a:pPr algn="l" rtl="0"/>
            <a:r>
              <a:rPr lang="en-US" sz="2700" dirty="0">
                <a:latin typeface="Arial" charset="0"/>
                <a:ea typeface="Arial" charset="0"/>
                <a:cs typeface="Arial" charset="0"/>
              </a:rPr>
              <a:t>In aerobic respiration, pyruvate (3C) joins the citric acid cycle after its conversion to acetyl CoA (2C)</a:t>
            </a:r>
          </a:p>
          <a:p>
            <a:pPr algn="l" rtl="0"/>
            <a:r>
              <a:rPr lang="en-US" sz="2700" dirty="0">
                <a:latin typeface="Arial" charset="0"/>
                <a:ea typeface="Arial" charset="0"/>
                <a:cs typeface="Arial" charset="0"/>
              </a:rPr>
              <a:t>Citric acid cycle occurs in the mitochondrial matrix. Shuttling of pyruvate from the cytosol is facilitated by a  transporter protein embedded in the inner mitochondrial membrane called </a:t>
            </a:r>
            <a:r>
              <a:rPr lang="en-US" sz="2700" dirty="0">
                <a:solidFill>
                  <a:srgbClr val="C00000"/>
                </a:solidFill>
                <a:latin typeface="Arial" charset="0"/>
                <a:ea typeface="Arial" charset="0"/>
                <a:cs typeface="Arial" charset="0"/>
              </a:rPr>
              <a:t>pyruvate translocase  </a:t>
            </a: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156176" y="5373216"/>
            <a:ext cx="36004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4AB1DE4-7234-034F-B144-65A127926383}"/>
              </a:ext>
            </a:extLst>
          </p:cNvPr>
          <p:cNvGrpSpPr/>
          <p:nvPr/>
        </p:nvGrpSpPr>
        <p:grpSpPr>
          <a:xfrm>
            <a:off x="2051720" y="4039334"/>
            <a:ext cx="5118661" cy="2702034"/>
            <a:chOff x="2311541" y="3854655"/>
            <a:chExt cx="5118661" cy="2702034"/>
          </a:xfrm>
        </p:grpSpPr>
        <p:pic>
          <p:nvPicPr>
            <p:cNvPr id="9" name="Picture 8">
              <a:extLst>
                <a:ext uri="{FF2B5EF4-FFF2-40B4-BE49-F238E27FC236}">
                  <a16:creationId xmlns:a16="http://schemas.microsoft.com/office/drawing/2014/main" id="{EEB21F17-99A2-3D4D-920B-428641BC9DA2}"/>
                </a:ext>
              </a:extLst>
            </p:cNvPr>
            <p:cNvPicPr>
              <a:picLocks noChangeAspect="1"/>
            </p:cNvPicPr>
            <p:nvPr/>
          </p:nvPicPr>
          <p:blipFill rotWithShape="1">
            <a:blip r:embed="rId5">
              <a:extLst>
                <a:ext uri="{28A0092B-C50C-407E-A947-70E740481C1C}">
                  <a14:useLocalDpi xmlns:a14="http://schemas.microsoft.com/office/drawing/2010/main" val="0"/>
                </a:ext>
              </a:extLst>
            </a:blip>
            <a:srcRect l="48425" t="6760" r="4326" b="7672"/>
            <a:stretch/>
          </p:blipFill>
          <p:spPr>
            <a:xfrm>
              <a:off x="4882150" y="3854655"/>
              <a:ext cx="2548052" cy="2489675"/>
            </a:xfrm>
            <a:prstGeom prst="rect">
              <a:avLst/>
            </a:prstGeom>
          </p:spPr>
        </p:pic>
        <p:pic>
          <p:nvPicPr>
            <p:cNvPr id="14" name="Picture 13">
              <a:extLst>
                <a:ext uri="{FF2B5EF4-FFF2-40B4-BE49-F238E27FC236}">
                  <a16:creationId xmlns:a16="http://schemas.microsoft.com/office/drawing/2014/main" id="{0E7AF810-0F4C-234C-8B5D-ED33EFA1C899}"/>
                </a:ext>
              </a:extLst>
            </p:cNvPr>
            <p:cNvPicPr>
              <a:picLocks noChangeAspect="1"/>
            </p:cNvPicPr>
            <p:nvPr/>
          </p:nvPicPr>
          <p:blipFill rotWithShape="1">
            <a:blip r:embed="rId5">
              <a:extLst>
                <a:ext uri="{28A0092B-C50C-407E-A947-70E740481C1C}">
                  <a14:useLocalDpi xmlns:a14="http://schemas.microsoft.com/office/drawing/2010/main" val="0"/>
                </a:ext>
              </a:extLst>
            </a:blip>
            <a:srcRect t="50000" r="52362"/>
            <a:stretch/>
          </p:blipFill>
          <p:spPr>
            <a:xfrm>
              <a:off x="2311541" y="5101911"/>
              <a:ext cx="2568986" cy="1454778"/>
            </a:xfrm>
            <a:prstGeom prst="rect">
              <a:avLst/>
            </a:prstGeom>
          </p:spPr>
        </p:pic>
      </p:grpSp>
    </p:spTree>
    <p:custDataLst>
      <p:tags r:id="rId1"/>
    </p:custDataLst>
    <p:extLst>
      <p:ext uri="{BB962C8B-B14F-4D97-AF65-F5344CB8AC3E}">
        <p14:creationId xmlns:p14="http://schemas.microsoft.com/office/powerpoint/2010/main" val="1895987984"/>
      </p:ext>
    </p:extLst>
  </p:cSld>
  <p:clrMapOvr>
    <a:masterClrMapping/>
  </p:clrMapOvr>
  <mc:AlternateContent xmlns:mc="http://schemas.openxmlformats.org/markup-compatibility/2006" xmlns:p14="http://schemas.microsoft.com/office/powerpoint/2010/main">
    <mc:Choice Requires="p14">
      <p:transition spd="slow" p14:dur="2000" advTm="300026"/>
    </mc:Choice>
    <mc:Fallback xmlns="">
      <p:transition spd="slow" advTm="30002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dirty="0">
                <a:solidFill>
                  <a:srgbClr val="C00000"/>
                </a:solidFill>
              </a:rPr>
              <a:t>Citric Acid Cycle</a:t>
            </a:r>
            <a:endParaRPr lang="ar-JO" b="1" dirty="0">
              <a:solidFill>
                <a:srgbClr val="C00000"/>
              </a:solidFill>
            </a:endParaRPr>
          </a:p>
        </p:txBody>
      </p:sp>
      <p:sp>
        <p:nvSpPr>
          <p:cNvPr id="3" name="عنصر نائب للمحتوى 2"/>
          <p:cNvSpPr>
            <a:spLocks noGrp="1"/>
          </p:cNvSpPr>
          <p:nvPr>
            <p:ph idx="1"/>
          </p:nvPr>
        </p:nvSpPr>
        <p:spPr>
          <a:xfrm>
            <a:off x="394208" y="1296144"/>
            <a:ext cx="5518992" cy="5580160"/>
          </a:xfrm>
        </p:spPr>
        <p:txBody>
          <a:bodyPr>
            <a:normAutofit/>
          </a:bodyPr>
          <a:lstStyle/>
          <a:p>
            <a:pPr algn="l" rtl="0"/>
            <a:r>
              <a:rPr lang="en-US" sz="2800" dirty="0">
                <a:latin typeface="Arial" charset="0"/>
                <a:ea typeface="Arial" charset="0"/>
                <a:cs typeface="Arial" charset="0"/>
              </a:rPr>
              <a:t>Succinate dehydrogenase is the only enzyme found in the inner membrane of mitochondria</a:t>
            </a:r>
          </a:p>
          <a:p>
            <a:pPr algn="l" rtl="0"/>
            <a:r>
              <a:rPr lang="en-US" sz="2800" dirty="0">
                <a:latin typeface="Arial" charset="0"/>
                <a:ea typeface="Arial" charset="0"/>
                <a:cs typeface="Arial" charset="0"/>
              </a:rPr>
              <a:t>FAD is </a:t>
            </a:r>
            <a:r>
              <a:rPr lang="en-US" sz="2800" dirty="0">
                <a:solidFill>
                  <a:srgbClr val="C00000"/>
                </a:solidFill>
                <a:latin typeface="Arial" charset="0"/>
                <a:ea typeface="Arial" charset="0"/>
                <a:cs typeface="Arial" charset="0"/>
              </a:rPr>
              <a:t>more powerful oxidizing </a:t>
            </a:r>
            <a:r>
              <a:rPr lang="en-US" sz="2800" dirty="0">
                <a:latin typeface="Arial" charset="0"/>
                <a:ea typeface="Arial" charset="0"/>
                <a:cs typeface="Arial" charset="0"/>
              </a:rPr>
              <a:t>agent than NAD</a:t>
            </a:r>
            <a:r>
              <a:rPr lang="en-US" sz="2800" baseline="30000" dirty="0">
                <a:latin typeface="Arial" charset="0"/>
                <a:ea typeface="Arial" charset="0"/>
                <a:cs typeface="Arial" charset="0"/>
              </a:rPr>
              <a:t>+</a:t>
            </a:r>
            <a:endParaRPr lang="en-US" sz="2800" dirty="0">
              <a:latin typeface="Arial" charset="0"/>
              <a:ea typeface="Arial" charset="0"/>
              <a:cs typeface="Arial" charset="0"/>
            </a:endParaRPr>
          </a:p>
          <a:p>
            <a:pPr algn="l" rtl="0"/>
            <a:r>
              <a:rPr lang="en-US" sz="2800" dirty="0">
                <a:latin typeface="Arial" charset="0"/>
                <a:ea typeface="Arial" charset="0"/>
                <a:cs typeface="Arial" charset="0"/>
              </a:rPr>
              <a:t>It is stereoselective enzyme and only the trans isomer </a:t>
            </a:r>
            <a:r>
              <a:rPr lang="en-US" sz="2800" dirty="0">
                <a:solidFill>
                  <a:srgbClr val="C00000"/>
                </a:solidFill>
                <a:latin typeface="Arial" charset="0"/>
                <a:ea typeface="Arial" charset="0"/>
                <a:cs typeface="Arial" charset="0"/>
              </a:rPr>
              <a:t>“fumarate” </a:t>
            </a:r>
            <a:r>
              <a:rPr lang="en-US" sz="2800" dirty="0">
                <a:latin typeface="Arial" charset="0"/>
                <a:ea typeface="Arial" charset="0"/>
                <a:cs typeface="Arial" charset="0"/>
              </a:rPr>
              <a:t>is formed but not the cis isomer                           </a:t>
            </a:r>
            <a:r>
              <a:rPr lang="en-US" sz="2800" dirty="0">
                <a:solidFill>
                  <a:srgbClr val="0000FF"/>
                </a:solidFill>
                <a:latin typeface="Arial" charset="0"/>
                <a:ea typeface="Arial" charset="0"/>
                <a:cs typeface="Arial" charset="0"/>
              </a:rPr>
              <a:t>“maleate”</a:t>
            </a:r>
            <a:r>
              <a:rPr lang="en-US" sz="2800" dirty="0">
                <a:latin typeface="Arial" charset="0"/>
                <a:ea typeface="Arial" charset="0"/>
                <a:cs typeface="Arial" charset="0"/>
              </a:rPr>
              <a:t>  </a:t>
            </a:r>
            <a:r>
              <a:rPr lang="en-US" sz="2800" baseline="-25000" dirty="0">
                <a:latin typeface="Arial" charset="0"/>
                <a:ea typeface="Arial" charset="0"/>
                <a:cs typeface="Arial" charset="0"/>
              </a:rPr>
              <a:t> </a:t>
            </a:r>
            <a:r>
              <a:rPr lang="en-US" sz="2800" dirty="0">
                <a:latin typeface="Arial" charset="0"/>
                <a:ea typeface="Arial" charset="0"/>
                <a:cs typeface="Arial" charset="0"/>
              </a:rPr>
              <a:t>  </a:t>
            </a: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up 39"/>
          <p:cNvGrpSpPr/>
          <p:nvPr/>
        </p:nvGrpSpPr>
        <p:grpSpPr>
          <a:xfrm>
            <a:off x="6084168" y="5330309"/>
            <a:ext cx="3083043" cy="1555075"/>
            <a:chOff x="4355976" y="3479443"/>
            <a:chExt cx="4392565" cy="2705339"/>
          </a:xfrm>
        </p:grpSpPr>
        <p:grpSp>
          <p:nvGrpSpPr>
            <p:cNvPr id="33" name="Group 32"/>
            <p:cNvGrpSpPr/>
            <p:nvPr/>
          </p:nvGrpSpPr>
          <p:grpSpPr>
            <a:xfrm>
              <a:off x="4414905" y="3533749"/>
              <a:ext cx="4333636" cy="2651033"/>
              <a:chOff x="4414905" y="3533749"/>
              <a:chExt cx="4333636" cy="2651033"/>
            </a:xfrm>
          </p:grpSpPr>
          <p:pic>
            <p:nvPicPr>
              <p:cNvPr id="31" name="Picture 30"/>
              <p:cNvPicPr>
                <a:picLocks noChangeAspect="1"/>
              </p:cNvPicPr>
              <p:nvPr/>
            </p:nvPicPr>
            <p:blipFill rotWithShape="1">
              <a:blip r:embed="rId5">
                <a:extLst>
                  <a:ext uri="{28A0092B-C50C-407E-A947-70E740481C1C}">
                    <a14:useLocalDpi xmlns:a14="http://schemas.microsoft.com/office/drawing/2010/main" val="0"/>
                  </a:ext>
                </a:extLst>
              </a:blip>
              <a:srcRect l="83261" t="27546" r="13586" b="66154"/>
              <a:stretch/>
            </p:blipFill>
            <p:spPr>
              <a:xfrm>
                <a:off x="7596336" y="3681027"/>
                <a:ext cx="296416" cy="432049"/>
              </a:xfrm>
              <a:prstGeom prst="rect">
                <a:avLst/>
              </a:prstGeom>
            </p:spPr>
          </p:pic>
          <p:grpSp>
            <p:nvGrpSpPr>
              <p:cNvPr id="21" name="Group 20"/>
              <p:cNvGrpSpPr/>
              <p:nvPr/>
            </p:nvGrpSpPr>
            <p:grpSpPr>
              <a:xfrm>
                <a:off x="4414905" y="3533749"/>
                <a:ext cx="4333636" cy="2651033"/>
                <a:chOff x="4414905" y="3533749"/>
                <a:chExt cx="4333636" cy="2651033"/>
              </a:xfrm>
            </p:grpSpPr>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4431" t="25446" r="13494" b="46703"/>
                <a:stretch/>
              </p:blipFill>
              <p:spPr>
                <a:xfrm>
                  <a:off x="5580112" y="3533749"/>
                  <a:ext cx="2016224" cy="1910047"/>
                </a:xfrm>
                <a:prstGeom prst="rect">
                  <a:avLst/>
                </a:prstGeom>
              </p:spPr>
            </p:pic>
            <p:grpSp>
              <p:nvGrpSpPr>
                <p:cNvPr id="20" name="Group 19"/>
                <p:cNvGrpSpPr/>
                <p:nvPr/>
              </p:nvGrpSpPr>
              <p:grpSpPr>
                <a:xfrm>
                  <a:off x="4414905" y="5381631"/>
                  <a:ext cx="4333636" cy="803151"/>
                  <a:chOff x="4774945" y="5381631"/>
                  <a:chExt cx="4333636" cy="803151"/>
                </a:xfrm>
              </p:grpSpPr>
              <p:grpSp>
                <p:nvGrpSpPr>
                  <p:cNvPr id="17" name="Group 16"/>
                  <p:cNvGrpSpPr/>
                  <p:nvPr/>
                </p:nvGrpSpPr>
                <p:grpSpPr>
                  <a:xfrm>
                    <a:off x="4774945" y="5517232"/>
                    <a:ext cx="2461351" cy="465072"/>
                    <a:chOff x="4774945" y="5517232"/>
                    <a:chExt cx="2461351" cy="465072"/>
                  </a:xfrm>
                </p:grpSpPr>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67325" t="61471" r="26368" b="33157"/>
                    <a:stretch/>
                  </p:blipFill>
                  <p:spPr>
                    <a:xfrm>
                      <a:off x="4774945" y="5575186"/>
                      <a:ext cx="576064" cy="368425"/>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25651" t="54621" r="53852" b="38597"/>
                    <a:stretch/>
                  </p:blipFill>
                  <p:spPr>
                    <a:xfrm>
                      <a:off x="5364088" y="5517232"/>
                      <a:ext cx="1872208" cy="465072"/>
                    </a:xfrm>
                    <a:prstGeom prst="rect">
                      <a:avLst/>
                    </a:prstGeom>
                  </p:spPr>
                </p:pic>
              </p:grpSp>
              <p:grpSp>
                <p:nvGrpSpPr>
                  <p:cNvPr id="19" name="Group 18"/>
                  <p:cNvGrpSpPr/>
                  <p:nvPr/>
                </p:nvGrpSpPr>
                <p:grpSpPr>
                  <a:xfrm>
                    <a:off x="6876577" y="5381631"/>
                    <a:ext cx="2232004" cy="803151"/>
                    <a:chOff x="6516293" y="5423659"/>
                    <a:chExt cx="2232004" cy="803151"/>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75193" t="55089" r="7463" b="38597"/>
                    <a:stretch/>
                  </p:blipFill>
                  <p:spPr>
                    <a:xfrm>
                      <a:off x="6934665" y="5589240"/>
                      <a:ext cx="1584176" cy="433022"/>
                    </a:xfrm>
                    <a:prstGeom prst="rect">
                      <a:avLst/>
                    </a:prstGeom>
                  </p:spPr>
                </p:pic>
                <p:sp>
                  <p:nvSpPr>
                    <p:cNvPr id="18" name="TextBox 17"/>
                    <p:cNvSpPr txBox="1"/>
                    <p:nvPr/>
                  </p:nvSpPr>
                  <p:spPr>
                    <a:xfrm>
                      <a:off x="6516293" y="5423659"/>
                      <a:ext cx="2232004" cy="803151"/>
                    </a:xfrm>
                    <a:prstGeom prst="rect">
                      <a:avLst/>
                    </a:prstGeom>
                    <a:noFill/>
                  </p:spPr>
                  <p:txBody>
                    <a:bodyPr wrap="square" rtlCol="0">
                      <a:spAutoFit/>
                    </a:bodyPr>
                    <a:lstStyle/>
                    <a:p>
                      <a:r>
                        <a:rPr lang="en-US" sz="2400">
                          <a:solidFill>
                            <a:srgbClr val="0000FF"/>
                          </a:solidFill>
                        </a:rPr>
                        <a:t>(</a:t>
                      </a:r>
                      <a:r>
                        <a:rPr lang="en-US" sz="2400"/>
                        <a:t>                </a:t>
                      </a:r>
                      <a:r>
                        <a:rPr lang="en-US" sz="2400">
                          <a:solidFill>
                            <a:srgbClr val="0000FF"/>
                          </a:solidFill>
                        </a:rPr>
                        <a:t>)</a:t>
                      </a:r>
                      <a:endParaRPr lang="en-US" sz="2400" dirty="0">
                        <a:solidFill>
                          <a:srgbClr val="0000FF"/>
                        </a:solidFill>
                      </a:endParaRPr>
                    </a:p>
                  </p:txBody>
                </p:sp>
              </p:grpSp>
            </p:grpSp>
          </p:grpSp>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83261" t="27546" r="13586" b="66154"/>
              <a:stretch/>
            </p:blipFill>
            <p:spPr>
              <a:xfrm>
                <a:off x="5295022" y="3660013"/>
                <a:ext cx="288032" cy="432049"/>
              </a:xfrm>
              <a:prstGeom prst="rect">
                <a:avLst/>
              </a:prstGeom>
            </p:spPr>
          </p:pic>
          <p:pic>
            <p:nvPicPr>
              <p:cNvPr id="32" name="Picture 31"/>
              <p:cNvPicPr>
                <a:picLocks noChangeAspect="1"/>
              </p:cNvPicPr>
              <p:nvPr/>
            </p:nvPicPr>
            <p:blipFill rotWithShape="1">
              <a:blip r:embed="rId5">
                <a:extLst>
                  <a:ext uri="{28A0092B-C50C-407E-A947-70E740481C1C}">
                    <a14:useLocalDpi xmlns:a14="http://schemas.microsoft.com/office/drawing/2010/main" val="0"/>
                  </a:ext>
                </a:extLst>
              </a:blip>
              <a:srcRect l="83261" t="27546" r="13586" b="66154"/>
              <a:stretch/>
            </p:blipFill>
            <p:spPr>
              <a:xfrm>
                <a:off x="4982729" y="3660014"/>
                <a:ext cx="288032" cy="432049"/>
              </a:xfrm>
              <a:prstGeom prst="rect">
                <a:avLst/>
              </a:prstGeom>
            </p:spPr>
          </p:pic>
        </p:grpSp>
        <p:sp>
          <p:nvSpPr>
            <p:cNvPr id="38" name="TextBox 37"/>
            <p:cNvSpPr txBox="1"/>
            <p:nvPr/>
          </p:nvSpPr>
          <p:spPr>
            <a:xfrm>
              <a:off x="7633983" y="3521472"/>
              <a:ext cx="723135" cy="461665"/>
            </a:xfrm>
            <a:prstGeom prst="rect">
              <a:avLst/>
            </a:prstGeom>
            <a:noFill/>
          </p:spPr>
          <p:txBody>
            <a:bodyPr wrap="square" rtlCol="0">
              <a:spAutoFit/>
            </a:bodyPr>
            <a:lstStyle/>
            <a:p>
              <a:r>
                <a:rPr lang="en-US" sz="2400" b="1" dirty="0">
                  <a:solidFill>
                    <a:srgbClr val="0000FF"/>
                  </a:solidFill>
                </a:rPr>
                <a:t>H</a:t>
              </a:r>
              <a:endParaRPr lang="en-US" sz="3600" b="1" dirty="0">
                <a:solidFill>
                  <a:srgbClr val="0000FF"/>
                </a:solidFill>
              </a:endParaRPr>
            </a:p>
          </p:txBody>
        </p:sp>
        <p:sp>
          <p:nvSpPr>
            <p:cNvPr id="39" name="TextBox 38"/>
            <p:cNvSpPr txBox="1"/>
            <p:nvPr/>
          </p:nvSpPr>
          <p:spPr>
            <a:xfrm>
              <a:off x="4355976" y="3479443"/>
              <a:ext cx="723135" cy="461665"/>
            </a:xfrm>
            <a:prstGeom prst="rect">
              <a:avLst/>
            </a:prstGeom>
            <a:noFill/>
          </p:spPr>
          <p:txBody>
            <a:bodyPr wrap="square" rtlCol="0">
              <a:spAutoFit/>
            </a:bodyPr>
            <a:lstStyle/>
            <a:p>
              <a:r>
                <a:rPr lang="en-US" sz="2400" b="1" dirty="0">
                  <a:solidFill>
                    <a:srgbClr val="0000FF"/>
                  </a:solidFill>
                </a:rPr>
                <a:t>H</a:t>
              </a:r>
              <a:endParaRPr lang="en-US" sz="2800" b="1" dirty="0">
                <a:solidFill>
                  <a:srgbClr val="0000FF"/>
                </a:solidFill>
              </a:endParaRPr>
            </a:p>
          </p:txBody>
        </p:sp>
      </p:grpSp>
      <p:grpSp>
        <p:nvGrpSpPr>
          <p:cNvPr id="44" name="Group 43"/>
          <p:cNvGrpSpPr/>
          <p:nvPr/>
        </p:nvGrpSpPr>
        <p:grpSpPr>
          <a:xfrm>
            <a:off x="3347864" y="5344171"/>
            <a:ext cx="2574359" cy="1469205"/>
            <a:chOff x="115634" y="3493388"/>
            <a:chExt cx="3981337" cy="2484938"/>
          </a:xfrm>
        </p:grpSpPr>
        <p:grpSp>
          <p:nvGrpSpPr>
            <p:cNvPr id="37" name="Group 36"/>
            <p:cNvGrpSpPr/>
            <p:nvPr/>
          </p:nvGrpSpPr>
          <p:grpSpPr>
            <a:xfrm>
              <a:off x="745781" y="3569414"/>
              <a:ext cx="2895940" cy="2408912"/>
              <a:chOff x="745781" y="3569414"/>
              <a:chExt cx="2895940" cy="2408912"/>
            </a:xfrm>
          </p:grpSpPr>
          <p:grpSp>
            <p:nvGrpSpPr>
              <p:cNvPr id="15" name="Group 14"/>
              <p:cNvGrpSpPr/>
              <p:nvPr/>
            </p:nvGrpSpPr>
            <p:grpSpPr>
              <a:xfrm>
                <a:off x="755895" y="3569414"/>
                <a:ext cx="2885826" cy="2408912"/>
                <a:chOff x="755895" y="3569414"/>
                <a:chExt cx="2885826" cy="2408912"/>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6961" t="61593" r="71214" b="33157"/>
                <a:stretch/>
              </p:blipFill>
              <p:spPr>
                <a:xfrm>
                  <a:off x="755895" y="5593363"/>
                  <a:ext cx="1080121" cy="360041"/>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6691" t="25446" r="61235" b="48000"/>
                <a:stretch/>
              </p:blipFill>
              <p:spPr>
                <a:xfrm>
                  <a:off x="1315878" y="3569414"/>
                  <a:ext cx="2016224" cy="1821134"/>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5651" t="54621" r="53852" b="38597"/>
                <a:stretch/>
              </p:blipFill>
              <p:spPr>
                <a:xfrm>
                  <a:off x="1769513" y="5513254"/>
                  <a:ext cx="1872208" cy="465072"/>
                </a:xfrm>
                <a:prstGeom prst="rect">
                  <a:avLst/>
                </a:prstGeom>
              </p:spPr>
            </p:pic>
          </p:grpSp>
          <p:pic>
            <p:nvPicPr>
              <p:cNvPr id="34" name="Picture 33"/>
              <p:cNvPicPr>
                <a:picLocks noChangeAspect="1"/>
              </p:cNvPicPr>
              <p:nvPr/>
            </p:nvPicPr>
            <p:blipFill rotWithShape="1">
              <a:blip r:embed="rId5">
                <a:extLst>
                  <a:ext uri="{28A0092B-C50C-407E-A947-70E740481C1C}">
                    <a14:useLocalDpi xmlns:a14="http://schemas.microsoft.com/office/drawing/2010/main" val="0"/>
                  </a:ext>
                </a:extLst>
              </a:blip>
              <a:srcRect l="35634" t="44411" r="61235" b="48000"/>
              <a:stretch/>
            </p:blipFill>
            <p:spPr>
              <a:xfrm>
                <a:off x="3352318" y="4880232"/>
                <a:ext cx="285964" cy="520454"/>
              </a:xfrm>
              <a:prstGeom prst="rect">
                <a:avLst/>
              </a:prstGeom>
            </p:spPr>
          </p:pic>
          <p:pic>
            <p:nvPicPr>
              <p:cNvPr id="35" name="Picture 34"/>
              <p:cNvPicPr>
                <a:picLocks noChangeAspect="1"/>
              </p:cNvPicPr>
              <p:nvPr/>
            </p:nvPicPr>
            <p:blipFill rotWithShape="1">
              <a:blip r:embed="rId5">
                <a:extLst>
                  <a:ext uri="{28A0092B-C50C-407E-A947-70E740481C1C}">
                    <a14:useLocalDpi xmlns:a14="http://schemas.microsoft.com/office/drawing/2010/main" val="0"/>
                  </a:ext>
                </a:extLst>
              </a:blip>
              <a:srcRect l="35634" t="44411" r="61235" b="48000"/>
              <a:stretch/>
            </p:blipFill>
            <p:spPr>
              <a:xfrm>
                <a:off x="1058598" y="3693216"/>
                <a:ext cx="285964" cy="520454"/>
              </a:xfrm>
              <a:prstGeom prst="rect">
                <a:avLst/>
              </a:prstGeom>
            </p:spPr>
          </p:pic>
          <p:pic>
            <p:nvPicPr>
              <p:cNvPr id="36" name="Picture 35"/>
              <p:cNvPicPr>
                <a:picLocks noChangeAspect="1"/>
              </p:cNvPicPr>
              <p:nvPr/>
            </p:nvPicPr>
            <p:blipFill rotWithShape="1">
              <a:blip r:embed="rId5">
                <a:extLst>
                  <a:ext uri="{28A0092B-C50C-407E-A947-70E740481C1C}">
                    <a14:useLocalDpi xmlns:a14="http://schemas.microsoft.com/office/drawing/2010/main" val="0"/>
                  </a:ext>
                </a:extLst>
              </a:blip>
              <a:srcRect l="35634" t="44411" r="61235" b="48000"/>
              <a:stretch/>
            </p:blipFill>
            <p:spPr>
              <a:xfrm>
                <a:off x="745781" y="3689994"/>
                <a:ext cx="285964" cy="520453"/>
              </a:xfrm>
              <a:prstGeom prst="rect">
                <a:avLst/>
              </a:prstGeom>
            </p:spPr>
          </p:pic>
        </p:grpSp>
        <p:sp>
          <p:nvSpPr>
            <p:cNvPr id="41" name="TextBox 40"/>
            <p:cNvSpPr txBox="1"/>
            <p:nvPr/>
          </p:nvSpPr>
          <p:spPr>
            <a:xfrm>
              <a:off x="3373836" y="4711294"/>
              <a:ext cx="723135" cy="780837"/>
            </a:xfrm>
            <a:prstGeom prst="rect">
              <a:avLst/>
            </a:prstGeom>
            <a:noFill/>
          </p:spPr>
          <p:txBody>
            <a:bodyPr wrap="square" rtlCol="0">
              <a:spAutoFit/>
            </a:bodyPr>
            <a:lstStyle/>
            <a:p>
              <a:r>
                <a:rPr lang="en-US" sz="2400" b="1">
                  <a:solidFill>
                    <a:srgbClr val="FF0000"/>
                  </a:solidFill>
                </a:rPr>
                <a:t>H</a:t>
              </a:r>
              <a:endParaRPr lang="en-US" sz="2800" b="1" dirty="0">
                <a:solidFill>
                  <a:srgbClr val="FF0000"/>
                </a:solidFill>
              </a:endParaRPr>
            </a:p>
          </p:txBody>
        </p:sp>
        <p:sp>
          <p:nvSpPr>
            <p:cNvPr id="43" name="TextBox 42"/>
            <p:cNvSpPr txBox="1"/>
            <p:nvPr/>
          </p:nvSpPr>
          <p:spPr>
            <a:xfrm>
              <a:off x="115634" y="3493388"/>
              <a:ext cx="723135" cy="780836"/>
            </a:xfrm>
            <a:prstGeom prst="rect">
              <a:avLst/>
            </a:prstGeom>
            <a:noFill/>
          </p:spPr>
          <p:txBody>
            <a:bodyPr wrap="square" rtlCol="0">
              <a:spAutoFit/>
            </a:bodyPr>
            <a:lstStyle/>
            <a:p>
              <a:r>
                <a:rPr lang="en-US" sz="2400" b="1">
                  <a:solidFill>
                    <a:srgbClr val="FF0000"/>
                  </a:solidFill>
                </a:rPr>
                <a:t>H</a:t>
              </a:r>
              <a:endParaRPr lang="en-US" sz="2800" b="1" dirty="0">
                <a:solidFill>
                  <a:srgbClr val="FF0000"/>
                </a:solidFill>
              </a:endParaRPr>
            </a:p>
          </p:txBody>
        </p:sp>
      </p:grpSp>
      <p:pic>
        <p:nvPicPr>
          <p:cNvPr id="45" name="Picture 44"/>
          <p:cNvPicPr>
            <a:picLocks noChangeAspect="1"/>
          </p:cNvPicPr>
          <p:nvPr/>
        </p:nvPicPr>
        <p:blipFill rotWithShape="1">
          <a:blip r:embed="rId6">
            <a:extLst>
              <a:ext uri="{28A0092B-C50C-407E-A947-70E740481C1C}">
                <a14:useLocalDpi xmlns:a14="http://schemas.microsoft.com/office/drawing/2010/main" val="0"/>
              </a:ext>
            </a:extLst>
          </a:blip>
          <a:srcRect l="-1" r="760"/>
          <a:stretch/>
        </p:blipFill>
        <p:spPr>
          <a:xfrm>
            <a:off x="5781165" y="1412776"/>
            <a:ext cx="3327339" cy="2425700"/>
          </a:xfrm>
          <a:prstGeom prst="rect">
            <a:avLst/>
          </a:prstGeom>
        </p:spPr>
      </p:pic>
    </p:spTree>
    <p:custDataLst>
      <p:tags r:id="rId1"/>
    </p:custDataLst>
    <p:extLst>
      <p:ext uri="{BB962C8B-B14F-4D97-AF65-F5344CB8AC3E}">
        <p14:creationId xmlns:p14="http://schemas.microsoft.com/office/powerpoint/2010/main" val="1476967137"/>
      </p:ext>
    </p:extLst>
  </p:cSld>
  <p:clrMapOvr>
    <a:masterClrMapping/>
  </p:clrMapOvr>
  <mc:AlternateContent xmlns:mc="http://schemas.openxmlformats.org/markup-compatibility/2006" xmlns:p14="http://schemas.microsoft.com/office/powerpoint/2010/main">
    <mc:Choice Requires="p14">
      <p:transition spd="slow" p14:dur="2000" advTm="243360"/>
    </mc:Choice>
    <mc:Fallback xmlns="">
      <p:transition spd="slow" advTm="24336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Citric Acid Cycle</a:t>
            </a:r>
            <a:endParaRPr lang="ar-JO" sz="4000" b="1" dirty="0">
              <a:solidFill>
                <a:srgbClr val="C00000"/>
              </a:solidFill>
            </a:endParaRPr>
          </a:p>
        </p:txBody>
      </p:sp>
      <p:sp>
        <p:nvSpPr>
          <p:cNvPr id="3" name="عنصر نائب للمحتوى 2"/>
          <p:cNvSpPr>
            <a:spLocks noGrp="1"/>
          </p:cNvSpPr>
          <p:nvPr>
            <p:ph idx="1"/>
          </p:nvPr>
        </p:nvSpPr>
        <p:spPr>
          <a:xfrm>
            <a:off x="394208" y="1296144"/>
            <a:ext cx="8678386" cy="5733256"/>
          </a:xfrm>
        </p:spPr>
        <p:txBody>
          <a:bodyPr>
            <a:normAutofit/>
          </a:bodyPr>
          <a:lstStyle/>
          <a:p>
            <a:pPr algn="l" rtl="0"/>
            <a:r>
              <a:rPr lang="en-US" sz="2800" b="1" dirty="0">
                <a:solidFill>
                  <a:srgbClr val="C00000"/>
                </a:solidFill>
                <a:latin typeface="Arial" charset="0"/>
                <a:ea typeface="Arial" charset="0"/>
                <a:cs typeface="Arial" charset="0"/>
              </a:rPr>
              <a:t>Step 7</a:t>
            </a:r>
            <a:r>
              <a:rPr lang="en-US" sz="2800" dirty="0">
                <a:solidFill>
                  <a:srgbClr val="C00000"/>
                </a:solidFill>
                <a:latin typeface="Arial" charset="0"/>
                <a:ea typeface="Arial" charset="0"/>
                <a:cs typeface="Arial" charset="0"/>
              </a:rPr>
              <a:t>:</a:t>
            </a:r>
            <a:r>
              <a:rPr lang="en-US" sz="2800" dirty="0">
                <a:latin typeface="Arial" charset="0"/>
                <a:ea typeface="Arial" charset="0"/>
                <a:cs typeface="Arial" charset="0"/>
              </a:rPr>
              <a:t> Fumarate is converted to L-malate in a hydration reaction catalyzed by fumarase (reversible reaction)</a:t>
            </a:r>
          </a:p>
          <a:p>
            <a:pPr algn="l" rtl="0"/>
            <a:endParaRPr lang="en-US" sz="2800" dirty="0">
              <a:latin typeface="Arial" charset="0"/>
              <a:ea typeface="Arial" charset="0"/>
              <a:cs typeface="Arial" charset="0"/>
            </a:endParaRPr>
          </a:p>
          <a:p>
            <a:pPr algn="l" rtl="0"/>
            <a:endParaRPr lang="en-US" sz="2800" dirty="0">
              <a:latin typeface="Arial" charset="0"/>
              <a:ea typeface="Arial" charset="0"/>
              <a:cs typeface="Arial" charset="0"/>
            </a:endParaRPr>
          </a:p>
          <a:p>
            <a:pPr algn="l" rtl="0"/>
            <a:endParaRPr lang="en-US" sz="2800" dirty="0">
              <a:latin typeface="Arial" charset="0"/>
              <a:ea typeface="Arial" charset="0"/>
              <a:cs typeface="Arial" charset="0"/>
            </a:endParaRPr>
          </a:p>
          <a:p>
            <a:pPr algn="l" rtl="0"/>
            <a:endParaRPr lang="en-US" sz="2800" dirty="0">
              <a:latin typeface="Arial" charset="0"/>
              <a:ea typeface="Arial" charset="0"/>
              <a:cs typeface="Arial" charset="0"/>
            </a:endParaRPr>
          </a:p>
          <a:p>
            <a:pPr marL="0" indent="0" algn="l" rtl="0">
              <a:buNone/>
            </a:pPr>
            <a:endParaRPr lang="en-US" sz="2800" dirty="0">
              <a:latin typeface="Arial" charset="0"/>
              <a:ea typeface="Arial" charset="0"/>
              <a:cs typeface="Arial" charset="0"/>
            </a:endParaRPr>
          </a:p>
          <a:p>
            <a:pPr marL="0" indent="0" algn="l" rtl="0">
              <a:buNone/>
            </a:pPr>
            <a:endParaRPr lang="en-US" sz="2800" dirty="0">
              <a:latin typeface="Arial" charset="0"/>
              <a:ea typeface="Arial" charset="0"/>
              <a:cs typeface="Arial" charset="0"/>
            </a:endParaRPr>
          </a:p>
          <a:p>
            <a:pPr marL="0" indent="0" algn="l" rtl="0">
              <a:buNone/>
            </a:pPr>
            <a:endParaRPr lang="en-US" sz="2800" dirty="0">
              <a:latin typeface="Arial" charset="0"/>
              <a:ea typeface="Arial" charset="0"/>
              <a:cs typeface="Arial" charset="0"/>
            </a:endParaRPr>
          </a:p>
          <a:p>
            <a:pPr algn="l" rtl="0"/>
            <a:r>
              <a:rPr lang="en-US" sz="2800" dirty="0">
                <a:latin typeface="Arial" charset="0"/>
                <a:ea typeface="Arial" charset="0"/>
                <a:cs typeface="Arial" charset="0"/>
              </a:rPr>
              <a:t>Fumarase is a stereospecific enzyme</a:t>
            </a: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676" t="21695" r="8231" b="32140"/>
          <a:stretch/>
        </p:blipFill>
        <p:spPr>
          <a:xfrm>
            <a:off x="1403648" y="3068960"/>
            <a:ext cx="6336704" cy="2970112"/>
          </a:xfrm>
          <a:prstGeom prst="rect">
            <a:avLst/>
          </a:prstGeom>
        </p:spPr>
      </p:pic>
    </p:spTree>
    <p:custDataLst>
      <p:tags r:id="rId1"/>
    </p:custDataLst>
    <p:extLst>
      <p:ext uri="{BB962C8B-B14F-4D97-AF65-F5344CB8AC3E}">
        <p14:creationId xmlns:p14="http://schemas.microsoft.com/office/powerpoint/2010/main" val="1602182790"/>
      </p:ext>
    </p:extLst>
  </p:cSld>
  <p:clrMapOvr>
    <a:masterClrMapping/>
  </p:clrMapOvr>
  <mc:AlternateContent xmlns:mc="http://schemas.openxmlformats.org/markup-compatibility/2006" xmlns:p14="http://schemas.microsoft.com/office/powerpoint/2010/main">
    <mc:Choice Requires="p14">
      <p:transition spd="slow" p14:dur="2000" advTm="87428"/>
    </mc:Choice>
    <mc:Fallback xmlns="">
      <p:transition spd="slow" advTm="874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blinds(vertical)">
                                      <p:cBhvr>
                                        <p:cTn id="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Citric Acid Cycle</a:t>
            </a:r>
            <a:endParaRPr lang="ar-JO" sz="4000" b="1" dirty="0">
              <a:solidFill>
                <a:srgbClr val="C00000"/>
              </a:solidFill>
            </a:endParaRPr>
          </a:p>
        </p:txBody>
      </p:sp>
      <p:sp>
        <p:nvSpPr>
          <p:cNvPr id="3" name="عنصر نائب للمحتوى 2"/>
          <p:cNvSpPr>
            <a:spLocks noGrp="1"/>
          </p:cNvSpPr>
          <p:nvPr>
            <p:ph idx="1"/>
          </p:nvPr>
        </p:nvSpPr>
        <p:spPr>
          <a:xfrm>
            <a:off x="394208" y="1196752"/>
            <a:ext cx="8678386" cy="5580160"/>
          </a:xfrm>
        </p:spPr>
        <p:txBody>
          <a:bodyPr>
            <a:normAutofit/>
          </a:bodyPr>
          <a:lstStyle/>
          <a:p>
            <a:pPr algn="l" rtl="0"/>
            <a:r>
              <a:rPr lang="en-US" sz="2800" b="1" dirty="0">
                <a:solidFill>
                  <a:srgbClr val="C00000"/>
                </a:solidFill>
                <a:latin typeface="Arial" charset="0"/>
                <a:ea typeface="Arial" charset="0"/>
                <a:cs typeface="Arial" charset="0"/>
              </a:rPr>
              <a:t>Step 8</a:t>
            </a:r>
            <a:r>
              <a:rPr lang="en-US" sz="2800" dirty="0">
                <a:solidFill>
                  <a:srgbClr val="C00000"/>
                </a:solidFill>
                <a:latin typeface="Arial" charset="0"/>
                <a:ea typeface="Arial" charset="0"/>
                <a:cs typeface="Arial" charset="0"/>
              </a:rPr>
              <a:t>:</a:t>
            </a:r>
            <a:r>
              <a:rPr lang="en-US" sz="2800" dirty="0">
                <a:latin typeface="Arial" charset="0"/>
                <a:ea typeface="Arial" charset="0"/>
                <a:cs typeface="Arial" charset="0"/>
              </a:rPr>
              <a:t> L-malate is </a:t>
            </a:r>
            <a:r>
              <a:rPr lang="en-US" sz="2800" dirty="0">
                <a:solidFill>
                  <a:srgbClr val="C00000"/>
                </a:solidFill>
                <a:latin typeface="Arial" charset="0"/>
                <a:ea typeface="Arial" charset="0"/>
                <a:cs typeface="Arial" charset="0"/>
              </a:rPr>
              <a:t>oxidized</a:t>
            </a:r>
            <a:r>
              <a:rPr lang="en-US" sz="2800" dirty="0">
                <a:latin typeface="Arial" charset="0"/>
                <a:ea typeface="Arial" charset="0"/>
                <a:cs typeface="Arial" charset="0"/>
              </a:rPr>
              <a:t> to regenerate oxaloacetate via malate dehydrogenase enzyme thus generating the third NADH </a:t>
            </a:r>
            <a:r>
              <a:rPr lang="en-US" sz="2800" dirty="0">
                <a:solidFill>
                  <a:srgbClr val="C00000"/>
                </a:solidFill>
                <a:latin typeface="Arial" charset="0"/>
                <a:ea typeface="Arial" charset="0"/>
                <a:cs typeface="Arial" charset="0"/>
              </a:rPr>
              <a:t>(reversible)</a:t>
            </a:r>
          </a:p>
          <a:p>
            <a:pPr algn="l" rtl="0"/>
            <a:endParaRPr lang="en-US" sz="2800" dirty="0">
              <a:latin typeface="Arial" charset="0"/>
              <a:ea typeface="Arial" charset="0"/>
              <a:cs typeface="Arial" charset="0"/>
            </a:endParaRPr>
          </a:p>
          <a:p>
            <a:pPr algn="l" rtl="0"/>
            <a:endParaRPr lang="en-US" sz="2800" dirty="0">
              <a:latin typeface="Arial" charset="0"/>
              <a:ea typeface="Arial" charset="0"/>
              <a:cs typeface="Arial" charset="0"/>
            </a:endParaRPr>
          </a:p>
          <a:p>
            <a:pPr algn="l" rtl="0"/>
            <a:endParaRPr lang="en-US" sz="2800" dirty="0">
              <a:latin typeface="Arial" charset="0"/>
              <a:ea typeface="Arial" charset="0"/>
              <a:cs typeface="Arial" charset="0"/>
            </a:endParaRPr>
          </a:p>
          <a:p>
            <a:pPr algn="l" rtl="0"/>
            <a:endParaRPr lang="en-US" sz="2800" dirty="0">
              <a:latin typeface="Arial" charset="0"/>
              <a:ea typeface="Arial" charset="0"/>
              <a:cs typeface="Arial" charset="0"/>
            </a:endParaRPr>
          </a:p>
          <a:p>
            <a:pPr algn="l" rtl="0"/>
            <a:endParaRPr lang="en-US" sz="2000" dirty="0">
              <a:latin typeface="Arial" charset="0"/>
              <a:ea typeface="Arial" charset="0"/>
              <a:cs typeface="Arial" charset="0"/>
            </a:endParaRPr>
          </a:p>
          <a:p>
            <a:pPr algn="l" rtl="0"/>
            <a:r>
              <a:rPr lang="en-US" sz="2800" dirty="0">
                <a:latin typeface="Arial" charset="0"/>
                <a:ea typeface="Arial" charset="0"/>
                <a:cs typeface="Arial" charset="0"/>
              </a:rPr>
              <a:t>At the end of </a:t>
            </a:r>
            <a:r>
              <a:rPr lang="en-US" sz="2800" dirty="0" err="1">
                <a:latin typeface="Arial" charset="0"/>
                <a:ea typeface="Arial" charset="0"/>
                <a:cs typeface="Arial" charset="0"/>
              </a:rPr>
              <a:t>krebs</a:t>
            </a:r>
            <a:r>
              <a:rPr lang="en-US" sz="2800" dirty="0">
                <a:latin typeface="Arial" charset="0"/>
                <a:ea typeface="Arial" charset="0"/>
                <a:cs typeface="Arial" charset="0"/>
              </a:rPr>
              <a:t> cycle, the products of oxidation of one glucose via glycolysis and TCA are:</a:t>
            </a:r>
          </a:p>
          <a:p>
            <a:pPr marL="0" indent="0" algn="l" rtl="0">
              <a:buNone/>
            </a:pPr>
            <a:r>
              <a:rPr lang="en-US" sz="2800" dirty="0">
                <a:latin typeface="Arial" charset="0"/>
                <a:ea typeface="Arial" charset="0"/>
                <a:cs typeface="Arial" charset="0"/>
              </a:rPr>
              <a:t>         </a:t>
            </a:r>
            <a:r>
              <a:rPr lang="en-US" sz="2800" b="1" dirty="0">
                <a:solidFill>
                  <a:srgbClr val="C00000"/>
                </a:solidFill>
                <a:latin typeface="Arial" charset="0"/>
                <a:ea typeface="Arial" charset="0"/>
                <a:cs typeface="Arial" charset="0"/>
              </a:rPr>
              <a:t>4</a:t>
            </a:r>
            <a:r>
              <a:rPr lang="en-US" sz="2800" dirty="0">
                <a:latin typeface="Arial" charset="0"/>
                <a:ea typeface="Arial" charset="0"/>
                <a:cs typeface="Arial" charset="0"/>
              </a:rPr>
              <a:t> ATP + </a:t>
            </a:r>
            <a:r>
              <a:rPr lang="en-US" sz="2800" b="1" dirty="0">
                <a:solidFill>
                  <a:srgbClr val="C00000"/>
                </a:solidFill>
                <a:latin typeface="Arial" charset="0"/>
                <a:ea typeface="Arial" charset="0"/>
                <a:cs typeface="Arial" charset="0"/>
              </a:rPr>
              <a:t>6</a:t>
            </a:r>
            <a:r>
              <a:rPr lang="en-US" sz="2800" dirty="0">
                <a:latin typeface="Arial" charset="0"/>
                <a:ea typeface="Arial" charset="0"/>
                <a:cs typeface="Arial" charset="0"/>
              </a:rPr>
              <a:t> CO</a:t>
            </a:r>
            <a:r>
              <a:rPr lang="en-US" sz="2800" baseline="-25000" dirty="0">
                <a:latin typeface="Arial" charset="0"/>
                <a:ea typeface="Arial" charset="0"/>
                <a:cs typeface="Arial" charset="0"/>
              </a:rPr>
              <a:t>2</a:t>
            </a:r>
            <a:r>
              <a:rPr lang="en-US" sz="2800" dirty="0">
                <a:latin typeface="Arial" charset="0"/>
                <a:ea typeface="Arial" charset="0"/>
                <a:cs typeface="Arial" charset="0"/>
              </a:rPr>
              <a:t> +  </a:t>
            </a:r>
            <a:r>
              <a:rPr lang="en-US" sz="2800" b="1" dirty="0">
                <a:solidFill>
                  <a:srgbClr val="C00000"/>
                </a:solidFill>
                <a:latin typeface="Arial" charset="0"/>
                <a:ea typeface="Arial" charset="0"/>
                <a:cs typeface="Arial" charset="0"/>
              </a:rPr>
              <a:t>10</a:t>
            </a:r>
            <a:r>
              <a:rPr lang="en-US" sz="2800" dirty="0">
                <a:latin typeface="Arial" charset="0"/>
                <a:ea typeface="Arial" charset="0"/>
                <a:cs typeface="Arial" charset="0"/>
              </a:rPr>
              <a:t> NADH + </a:t>
            </a:r>
            <a:r>
              <a:rPr lang="en-US" sz="2800" b="1" dirty="0">
                <a:solidFill>
                  <a:srgbClr val="C00000"/>
                </a:solidFill>
                <a:latin typeface="Arial" charset="0"/>
                <a:ea typeface="Arial" charset="0"/>
                <a:cs typeface="Arial" charset="0"/>
              </a:rPr>
              <a:t>2</a:t>
            </a:r>
            <a:r>
              <a:rPr lang="en-US" sz="2800" dirty="0">
                <a:latin typeface="Arial" charset="0"/>
                <a:ea typeface="Arial" charset="0"/>
                <a:cs typeface="Arial" charset="0"/>
              </a:rPr>
              <a:t> FADH2 </a:t>
            </a: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712" y="2780928"/>
            <a:ext cx="5616624" cy="2008657"/>
          </a:xfrm>
          <a:prstGeom prst="rect">
            <a:avLst/>
          </a:prstGeom>
        </p:spPr>
      </p:pic>
    </p:spTree>
    <p:custDataLst>
      <p:tags r:id="rId1"/>
    </p:custDataLst>
    <p:extLst>
      <p:ext uri="{BB962C8B-B14F-4D97-AF65-F5344CB8AC3E}">
        <p14:creationId xmlns:p14="http://schemas.microsoft.com/office/powerpoint/2010/main" val="214419677"/>
      </p:ext>
    </p:extLst>
  </p:cSld>
  <p:clrMapOvr>
    <a:masterClrMapping/>
  </p:clrMapOvr>
  <mc:AlternateContent xmlns:mc="http://schemas.openxmlformats.org/markup-compatibility/2006" xmlns:p14="http://schemas.microsoft.com/office/powerpoint/2010/main">
    <mc:Choice Requires="p14">
      <p:transition spd="slow" p14:dur="2000" advTm="156364"/>
    </mc:Choice>
    <mc:Fallback xmlns="">
      <p:transition spd="slow" advTm="1563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blinds(vertical)">
                                      <p:cBhvr>
                                        <p:cTn id="7" dur="500"/>
                                        <p:tgtEl>
                                          <p:spTgt spid="3">
                                            <p:txEl>
                                              <p:pRg st="6" end="6"/>
                                            </p:txEl>
                                          </p:spTgt>
                                        </p:tgtEl>
                                      </p:cBhvr>
                                    </p:animEffect>
                                  </p:childTnLst>
                                </p:cTn>
                              </p:par>
                              <p:par>
                                <p:cTn id="8" presetID="3" presetClass="entr" presetSubtype="5"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blinds(vertical)">
                                      <p:cBhvr>
                                        <p:cTn id="1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46856" y="-171400"/>
            <a:ext cx="8229600" cy="1143000"/>
          </a:xfrm>
        </p:spPr>
        <p:txBody>
          <a:bodyPr>
            <a:normAutofit/>
          </a:bodyPr>
          <a:lstStyle/>
          <a:p>
            <a:r>
              <a:rPr lang="en-GB" sz="4000" dirty="0">
                <a:solidFill>
                  <a:srgbClr val="C00000"/>
                </a:solidFill>
              </a:rPr>
              <a:t>ATP Yield per one Glucose</a:t>
            </a:r>
            <a:endParaRPr lang="ar-JO" sz="4000" b="1"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2" name="Table 11"/>
          <p:cNvGraphicFramePr>
            <a:graphicFrameLocks noGrp="1"/>
          </p:cNvGraphicFramePr>
          <p:nvPr>
            <p:extLst/>
          </p:nvPr>
        </p:nvGraphicFramePr>
        <p:xfrm>
          <a:off x="1403648" y="908720"/>
          <a:ext cx="6408712" cy="2392680"/>
        </p:xfrm>
        <a:graphic>
          <a:graphicData uri="http://schemas.openxmlformats.org/drawingml/2006/table">
            <a:tbl>
              <a:tblPr firstRow="1" bandRow="1">
                <a:tableStyleId>{5C22544A-7EE6-4342-B048-85BDC9FD1C3A}</a:tableStyleId>
              </a:tblPr>
              <a:tblGrid>
                <a:gridCol w="2865834">
                  <a:extLst>
                    <a:ext uri="{9D8B030D-6E8A-4147-A177-3AD203B41FA5}">
                      <a16:colId xmlns:a16="http://schemas.microsoft.com/office/drawing/2014/main" val="20000"/>
                    </a:ext>
                  </a:extLst>
                </a:gridCol>
                <a:gridCol w="3542878">
                  <a:extLst>
                    <a:ext uri="{9D8B030D-6E8A-4147-A177-3AD203B41FA5}">
                      <a16:colId xmlns:a16="http://schemas.microsoft.com/office/drawing/2014/main" val="20001"/>
                    </a:ext>
                  </a:extLst>
                </a:gridCol>
              </a:tblGrid>
              <a:tr h="370840">
                <a:tc>
                  <a:txBody>
                    <a:bodyPr/>
                    <a:lstStyle/>
                    <a:p>
                      <a:pPr algn="ctr"/>
                      <a:r>
                        <a:rPr lang="en-US" dirty="0"/>
                        <a:t>Stage </a:t>
                      </a:r>
                    </a:p>
                  </a:txBody>
                  <a:tcPr anchor="ctr"/>
                </a:tc>
                <a:tc>
                  <a:txBody>
                    <a:bodyPr/>
                    <a:lstStyle/>
                    <a:p>
                      <a:pPr algn="ctr"/>
                      <a:r>
                        <a:rPr lang="en-US" dirty="0"/>
                        <a:t>ATP produced</a:t>
                      </a:r>
                      <a:r>
                        <a:rPr lang="en-US" baseline="0" dirty="0"/>
                        <a:t> by substrate-level phosphorylation</a:t>
                      </a:r>
                      <a:r>
                        <a:rPr lang="en-US" dirty="0"/>
                        <a:t> </a:t>
                      </a:r>
                    </a:p>
                  </a:txBody>
                  <a:tcPr anchor="ctr"/>
                </a:tc>
                <a:extLst>
                  <a:ext uri="{0D108BD9-81ED-4DB2-BD59-A6C34878D82A}">
                    <a16:rowId xmlns:a16="http://schemas.microsoft.com/office/drawing/2014/main" val="10000"/>
                  </a:ext>
                </a:extLst>
              </a:tr>
              <a:tr h="370840">
                <a:tc>
                  <a:txBody>
                    <a:bodyPr/>
                    <a:lstStyle/>
                    <a:p>
                      <a:pPr algn="ctr"/>
                      <a:r>
                        <a:rPr lang="en-US" dirty="0"/>
                        <a:t>Glycolysis</a:t>
                      </a:r>
                      <a:r>
                        <a:rPr lang="en-US" baseline="0" dirty="0"/>
                        <a:t> </a:t>
                      </a:r>
                      <a:endParaRPr lang="en-US" dirty="0"/>
                    </a:p>
                  </a:txBody>
                  <a:tcPr anchor="ctr"/>
                </a:tc>
                <a:tc>
                  <a:txBody>
                    <a:bodyPr/>
                    <a:lstStyle/>
                    <a:p>
                      <a:pPr algn="ctr"/>
                      <a:r>
                        <a:rPr lang="en-US" dirty="0"/>
                        <a:t>2 ATP</a:t>
                      </a:r>
                    </a:p>
                  </a:txBody>
                  <a:tcPr anchor="ctr"/>
                </a:tc>
                <a:extLst>
                  <a:ext uri="{0D108BD9-81ED-4DB2-BD59-A6C34878D82A}">
                    <a16:rowId xmlns:a16="http://schemas.microsoft.com/office/drawing/2014/main" val="10001"/>
                  </a:ext>
                </a:extLst>
              </a:tr>
              <a:tr h="370840">
                <a:tc>
                  <a:txBody>
                    <a:bodyPr/>
                    <a:lstStyle/>
                    <a:p>
                      <a:pPr algn="ctr"/>
                      <a:r>
                        <a:rPr lang="en-US" dirty="0"/>
                        <a:t>Acetyl CoA production</a:t>
                      </a:r>
                    </a:p>
                  </a:txBody>
                  <a:tcPr anchor="ctr"/>
                </a:tc>
                <a:tc>
                  <a:txBody>
                    <a:bodyPr/>
                    <a:lstStyle/>
                    <a:p>
                      <a:pPr algn="ctr"/>
                      <a:r>
                        <a:rPr lang="en-US" dirty="0"/>
                        <a:t>none</a:t>
                      </a:r>
                    </a:p>
                  </a:txBody>
                  <a:tcPr anchor="ctr"/>
                </a:tc>
                <a:extLst>
                  <a:ext uri="{0D108BD9-81ED-4DB2-BD59-A6C34878D82A}">
                    <a16:rowId xmlns:a16="http://schemas.microsoft.com/office/drawing/2014/main" val="10002"/>
                  </a:ext>
                </a:extLst>
              </a:tr>
              <a:tr h="370840">
                <a:tc>
                  <a:txBody>
                    <a:bodyPr/>
                    <a:lstStyle/>
                    <a:p>
                      <a:pPr algn="ctr"/>
                      <a:r>
                        <a:rPr lang="en-US" dirty="0"/>
                        <a:t>Krebs Cycle</a:t>
                      </a:r>
                    </a:p>
                  </a:txBody>
                  <a:tcPr anchor="ctr"/>
                </a:tc>
                <a:tc>
                  <a:txBody>
                    <a:bodyPr/>
                    <a:lstStyle/>
                    <a:p>
                      <a:pPr algn="ctr"/>
                      <a:r>
                        <a:rPr lang="en-US" dirty="0"/>
                        <a:t>2 ATP</a:t>
                      </a:r>
                    </a:p>
                  </a:txBody>
                  <a:tcPr anchor="ctr"/>
                </a:tc>
                <a:extLst>
                  <a:ext uri="{0D108BD9-81ED-4DB2-BD59-A6C34878D82A}">
                    <a16:rowId xmlns:a16="http://schemas.microsoft.com/office/drawing/2014/main" val="10003"/>
                  </a:ext>
                </a:extLst>
              </a:tr>
              <a:tr h="370840">
                <a:tc gridSpan="2">
                  <a:txBody>
                    <a:bodyPr/>
                    <a:lstStyle/>
                    <a:p>
                      <a:pPr algn="ctr"/>
                      <a:r>
                        <a:rPr lang="en-US" dirty="0"/>
                        <a:t>Total/glucose </a:t>
                      </a:r>
                    </a:p>
                    <a:p>
                      <a:pPr algn="ctr"/>
                      <a:r>
                        <a:rPr lang="en-US" dirty="0"/>
                        <a:t>4 ATP molecules </a:t>
                      </a:r>
                    </a:p>
                  </a:txBody>
                  <a:tcPr anchor="ctr"/>
                </a:tc>
                <a:tc hMerge="1">
                  <a:txBody>
                    <a:bodyPr/>
                    <a:lstStyle/>
                    <a:p>
                      <a:pPr algn="ctr"/>
                      <a:endParaRPr lang="en-US" dirty="0"/>
                    </a:p>
                  </a:txBody>
                  <a:tcPr anchor="ct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13213171"/>
              </p:ext>
            </p:extLst>
          </p:nvPr>
        </p:nvGraphicFramePr>
        <p:xfrm>
          <a:off x="971600" y="3501008"/>
          <a:ext cx="7704856" cy="3175000"/>
        </p:xfrm>
        <a:graphic>
          <a:graphicData uri="http://schemas.openxmlformats.org/drawingml/2006/table">
            <a:tbl>
              <a:tblPr firstRow="1" bandRow="1">
                <a:tableStyleId>{21E4AEA4-8DFA-4A89-87EB-49C32662AFE0}</a:tableStyleId>
              </a:tblPr>
              <a:tblGrid>
                <a:gridCol w="1926214">
                  <a:extLst>
                    <a:ext uri="{9D8B030D-6E8A-4147-A177-3AD203B41FA5}">
                      <a16:colId xmlns:a16="http://schemas.microsoft.com/office/drawing/2014/main" val="20000"/>
                    </a:ext>
                  </a:extLst>
                </a:gridCol>
                <a:gridCol w="2381276">
                  <a:extLst>
                    <a:ext uri="{9D8B030D-6E8A-4147-A177-3AD203B41FA5}">
                      <a16:colId xmlns:a16="http://schemas.microsoft.com/office/drawing/2014/main" val="20001"/>
                    </a:ext>
                  </a:extLst>
                </a:gridCol>
                <a:gridCol w="1309134">
                  <a:extLst>
                    <a:ext uri="{9D8B030D-6E8A-4147-A177-3AD203B41FA5}">
                      <a16:colId xmlns:a16="http://schemas.microsoft.com/office/drawing/2014/main" val="20002"/>
                    </a:ext>
                  </a:extLst>
                </a:gridCol>
                <a:gridCol w="2088232">
                  <a:extLst>
                    <a:ext uri="{9D8B030D-6E8A-4147-A177-3AD203B41FA5}">
                      <a16:colId xmlns:a16="http://schemas.microsoft.com/office/drawing/2014/main" val="20003"/>
                    </a:ext>
                  </a:extLst>
                </a:gridCol>
              </a:tblGrid>
              <a:tr h="370840">
                <a:tc>
                  <a:txBody>
                    <a:bodyPr/>
                    <a:lstStyle/>
                    <a:p>
                      <a:pPr algn="ctr"/>
                      <a:r>
                        <a:rPr lang="en-US" dirty="0"/>
                        <a:t>Stage </a:t>
                      </a:r>
                    </a:p>
                  </a:txBody>
                  <a:tcPr anchor="ctr"/>
                </a:tc>
                <a:tc>
                  <a:txBody>
                    <a:bodyPr/>
                    <a:lstStyle/>
                    <a:p>
                      <a:pPr algn="ctr"/>
                      <a:r>
                        <a:rPr lang="en-US" dirty="0"/>
                        <a:t>Electron-carrier molecule</a:t>
                      </a: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endParaRPr lang="en-US" sz="600" dirty="0"/>
                    </a:p>
                    <a:p>
                      <a:pPr marL="0" marR="0" indent="0" algn="ctr" defTabSz="914400" rtl="1" eaLnBrk="1" fontAlgn="auto" latinLnBrk="0" hangingPunct="1">
                        <a:lnSpc>
                          <a:spcPct val="100000"/>
                        </a:lnSpc>
                        <a:spcBef>
                          <a:spcPts val="0"/>
                        </a:spcBef>
                        <a:spcAft>
                          <a:spcPts val="0"/>
                        </a:spcAft>
                        <a:buClrTx/>
                        <a:buSzTx/>
                        <a:buFontTx/>
                        <a:buNone/>
                        <a:tabLst/>
                        <a:defRPr/>
                      </a:pPr>
                      <a:r>
                        <a:rPr lang="en-US" dirty="0"/>
                        <a:t>Total H</a:t>
                      </a:r>
                      <a:r>
                        <a:rPr lang="en-US" baseline="30000" dirty="0"/>
                        <a:t>+</a:t>
                      </a:r>
                      <a:r>
                        <a:rPr lang="en-US" baseline="0" dirty="0"/>
                        <a:t> pumped</a:t>
                      </a:r>
                      <a:endParaRPr lang="en-US" dirty="0"/>
                    </a:p>
                    <a:p>
                      <a:endParaRPr lang="en-US" sz="1000" dirty="0"/>
                    </a:p>
                  </a:txBody>
                  <a:tcPr anchor="ctr"/>
                </a:tc>
                <a:tc>
                  <a:txBody>
                    <a:bodyPr/>
                    <a:lstStyle/>
                    <a:p>
                      <a:pPr algn="ctr"/>
                      <a:r>
                        <a:rPr lang="en-US" dirty="0"/>
                        <a:t>ATP synthase </a:t>
                      </a:r>
                    </a:p>
                    <a:p>
                      <a:pPr algn="ctr"/>
                      <a:r>
                        <a:rPr lang="en-US" dirty="0"/>
                        <a:t>4H</a:t>
                      </a:r>
                      <a:r>
                        <a:rPr lang="en-US" baseline="30000" dirty="0"/>
                        <a:t>+             </a:t>
                      </a:r>
                      <a:r>
                        <a:rPr lang="en-US" baseline="0" dirty="0"/>
                        <a:t>1</a:t>
                      </a:r>
                      <a:r>
                        <a:rPr lang="en-US" baseline="30000" dirty="0"/>
                        <a:t> </a:t>
                      </a:r>
                      <a:r>
                        <a:rPr lang="en-US" baseline="0" dirty="0"/>
                        <a:t>ATP</a:t>
                      </a:r>
                      <a:endParaRPr lang="en-US" baseline="30000" dirty="0"/>
                    </a:p>
                  </a:txBody>
                  <a:tcPr anchor="ctr"/>
                </a:tc>
                <a:extLst>
                  <a:ext uri="{0D108BD9-81ED-4DB2-BD59-A6C34878D82A}">
                    <a16:rowId xmlns:a16="http://schemas.microsoft.com/office/drawing/2014/main" val="10000"/>
                  </a:ext>
                </a:extLst>
              </a:tr>
              <a:tr h="370840">
                <a:tc>
                  <a:txBody>
                    <a:bodyPr/>
                    <a:lstStyle/>
                    <a:p>
                      <a:pPr algn="ctr"/>
                      <a:r>
                        <a:rPr lang="en-US" dirty="0"/>
                        <a:t>Glycolysis</a:t>
                      </a:r>
                      <a:r>
                        <a:rPr lang="en-US" baseline="0" dirty="0"/>
                        <a:t> </a:t>
                      </a:r>
                      <a:endParaRPr lang="en-US" dirty="0"/>
                    </a:p>
                  </a:txBody>
                  <a:tcPr anchor="ctr"/>
                </a:tc>
                <a:tc>
                  <a:txBody>
                    <a:bodyPr/>
                    <a:lstStyle/>
                    <a:p>
                      <a:pPr algn="ctr"/>
                      <a:r>
                        <a:rPr lang="en-US" dirty="0"/>
                        <a:t>2 NADH</a:t>
                      </a:r>
                    </a:p>
                  </a:txBody>
                  <a:tcPr/>
                </a:tc>
                <a:tc>
                  <a:txBody>
                    <a:bodyPr/>
                    <a:lstStyle/>
                    <a:p>
                      <a:pPr algn="ctr"/>
                      <a:r>
                        <a:rPr lang="en-US" dirty="0"/>
                        <a:t>12-20</a:t>
                      </a:r>
                    </a:p>
                  </a:txBody>
                  <a:tcPr/>
                </a:tc>
                <a:tc>
                  <a:txBody>
                    <a:bodyPr/>
                    <a:lstStyle/>
                    <a:p>
                      <a:pPr algn="ctr"/>
                      <a:r>
                        <a:rPr lang="en-US" dirty="0"/>
                        <a:t>3-5 ATP</a:t>
                      </a:r>
                    </a:p>
                  </a:txBody>
                  <a:tcPr/>
                </a:tc>
                <a:extLst>
                  <a:ext uri="{0D108BD9-81ED-4DB2-BD59-A6C34878D82A}">
                    <a16:rowId xmlns:a16="http://schemas.microsoft.com/office/drawing/2014/main" val="10001"/>
                  </a:ext>
                </a:extLst>
              </a:tr>
              <a:tr h="370840">
                <a:tc>
                  <a:txBody>
                    <a:bodyPr/>
                    <a:lstStyle/>
                    <a:p>
                      <a:pPr algn="ctr"/>
                      <a:r>
                        <a:rPr lang="en-US" dirty="0"/>
                        <a:t>Acetyl CoA production</a:t>
                      </a: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endParaRPr lang="en-US" sz="700" dirty="0"/>
                    </a:p>
                    <a:p>
                      <a:pPr marL="0" marR="0" indent="0" algn="ctr" defTabSz="914400" rtl="1" eaLnBrk="1" fontAlgn="auto" latinLnBrk="0" hangingPunct="1">
                        <a:lnSpc>
                          <a:spcPct val="100000"/>
                        </a:lnSpc>
                        <a:spcBef>
                          <a:spcPts val="0"/>
                        </a:spcBef>
                        <a:spcAft>
                          <a:spcPts val="0"/>
                        </a:spcAft>
                        <a:buClrTx/>
                        <a:buSzTx/>
                        <a:buFontTx/>
                        <a:buNone/>
                        <a:tabLst/>
                        <a:defRPr/>
                      </a:pPr>
                      <a:r>
                        <a:rPr lang="en-US" dirty="0"/>
                        <a:t>2 NADH</a:t>
                      </a:r>
                    </a:p>
                    <a:p>
                      <a:endParaRPr lang="en-US" sz="300" dirty="0"/>
                    </a:p>
                  </a:txBody>
                  <a:tcPr anchor="ctr"/>
                </a:tc>
                <a:tc>
                  <a:txBody>
                    <a:bodyPr/>
                    <a:lstStyle/>
                    <a:p>
                      <a:pPr algn="ctr"/>
                      <a:endParaRPr lang="en-US" sz="100" dirty="0"/>
                    </a:p>
                    <a:p>
                      <a:pPr algn="ctr"/>
                      <a:r>
                        <a:rPr lang="en-US" dirty="0"/>
                        <a:t>20</a:t>
                      </a:r>
                    </a:p>
                  </a:txBody>
                  <a:tcPr anchor="ctr"/>
                </a:tc>
                <a:tc>
                  <a:txBody>
                    <a:bodyPr/>
                    <a:lstStyle/>
                    <a:p>
                      <a:pPr algn="ctr"/>
                      <a:r>
                        <a:rPr lang="en-US" dirty="0"/>
                        <a:t>5 ATP</a:t>
                      </a:r>
                    </a:p>
                  </a:txBody>
                  <a:tcPr anchor="ctr"/>
                </a:tc>
                <a:extLst>
                  <a:ext uri="{0D108BD9-81ED-4DB2-BD59-A6C34878D82A}">
                    <a16:rowId xmlns:a16="http://schemas.microsoft.com/office/drawing/2014/main" val="10002"/>
                  </a:ext>
                </a:extLst>
              </a:tr>
              <a:tr h="370840">
                <a:tc>
                  <a:txBody>
                    <a:bodyPr/>
                    <a:lstStyle/>
                    <a:p>
                      <a:pPr algn="ctr"/>
                      <a:r>
                        <a:rPr lang="en-US" dirty="0"/>
                        <a:t>Krebs Cycle</a:t>
                      </a: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dirty="0"/>
                        <a:t>6 NADH</a:t>
                      </a:r>
                    </a:p>
                    <a:p>
                      <a:pPr algn="ctr"/>
                      <a:r>
                        <a:rPr lang="en-US" dirty="0"/>
                        <a:t>2 FADH</a:t>
                      </a:r>
                      <a:r>
                        <a:rPr lang="en-US" baseline="-25000" dirty="0"/>
                        <a:t>2</a:t>
                      </a:r>
                    </a:p>
                  </a:txBody>
                  <a:tcPr/>
                </a:tc>
                <a:tc>
                  <a:txBody>
                    <a:bodyPr/>
                    <a:lstStyle/>
                    <a:p>
                      <a:pPr algn="ctr"/>
                      <a:r>
                        <a:rPr lang="en-US" dirty="0"/>
                        <a:t>60</a:t>
                      </a:r>
                    </a:p>
                    <a:p>
                      <a:pPr algn="ctr"/>
                      <a:r>
                        <a:rPr lang="en-US" dirty="0"/>
                        <a:t>12</a:t>
                      </a:r>
                    </a:p>
                  </a:txBody>
                  <a:tcPr/>
                </a:tc>
                <a:tc>
                  <a:txBody>
                    <a:bodyPr/>
                    <a:lstStyle/>
                    <a:p>
                      <a:pPr algn="ctr"/>
                      <a:r>
                        <a:rPr lang="en-US" dirty="0"/>
                        <a:t>15 ATP</a:t>
                      </a:r>
                    </a:p>
                    <a:p>
                      <a:pPr algn="ctr"/>
                      <a:r>
                        <a:rPr lang="en-US" dirty="0"/>
                        <a:t>3  ATP</a:t>
                      </a:r>
                    </a:p>
                  </a:txBody>
                  <a:tcPr/>
                </a:tc>
                <a:extLst>
                  <a:ext uri="{0D108BD9-81ED-4DB2-BD59-A6C34878D82A}">
                    <a16:rowId xmlns:a16="http://schemas.microsoft.com/office/drawing/2014/main" val="10003"/>
                  </a:ext>
                </a:extLst>
              </a:tr>
              <a:tr h="370840">
                <a:tc gridSpan="4">
                  <a:txBody>
                    <a:bodyPr/>
                    <a:lstStyle/>
                    <a:p>
                      <a:pPr algn="ctr"/>
                      <a:r>
                        <a:rPr lang="en-US" dirty="0"/>
                        <a:t>Total/glucose</a:t>
                      </a:r>
                      <a:r>
                        <a:rPr lang="en-US" baseline="0" dirty="0"/>
                        <a:t> </a:t>
                      </a:r>
                      <a:endParaRPr lang="en-US" dirty="0"/>
                    </a:p>
                    <a:p>
                      <a:pPr algn="ctr"/>
                      <a:r>
                        <a:rPr lang="en-US" dirty="0"/>
                        <a:t>26-28 ATP produced by oxidative</a:t>
                      </a:r>
                      <a:r>
                        <a:rPr lang="en-US" baseline="0" dirty="0"/>
                        <a:t> phosphorylation</a:t>
                      </a:r>
                      <a:endParaRPr lang="en-US" dirty="0"/>
                    </a:p>
                  </a:txBody>
                  <a:tcPr anchor="ctr"/>
                </a:tc>
                <a:tc hMerge="1">
                  <a:txBody>
                    <a:bodyPr/>
                    <a:lstStyle/>
                    <a:p>
                      <a:pPr algn="ctr"/>
                      <a:endParaRPr lang="en-US" baseline="-25000"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4"/>
                  </a:ext>
                </a:extLst>
              </a:tr>
            </a:tbl>
          </a:graphicData>
        </a:graphic>
      </p:graphicFrame>
      <p:cxnSp>
        <p:nvCxnSpPr>
          <p:cNvPr id="9" name="Straight Arrow Connector 8"/>
          <p:cNvCxnSpPr/>
          <p:nvPr/>
        </p:nvCxnSpPr>
        <p:spPr>
          <a:xfrm>
            <a:off x="7343736" y="4077072"/>
            <a:ext cx="37832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custDataLst>
      <p:tags r:id="rId1"/>
    </p:custDataLst>
    <p:extLst>
      <p:ext uri="{BB962C8B-B14F-4D97-AF65-F5344CB8AC3E}">
        <p14:creationId xmlns:p14="http://schemas.microsoft.com/office/powerpoint/2010/main" val="855636226"/>
      </p:ext>
    </p:extLst>
  </p:cSld>
  <p:clrMapOvr>
    <a:masterClrMapping/>
  </p:clrMapOvr>
  <mc:AlternateContent xmlns:mc="http://schemas.openxmlformats.org/markup-compatibility/2006" xmlns:p14="http://schemas.microsoft.com/office/powerpoint/2010/main">
    <mc:Choice Requires="p14">
      <p:transition spd="slow" p14:dur="2000" advTm="301878"/>
    </mc:Choice>
    <mc:Fallback xmlns="">
      <p:transition spd="slow" advTm="3018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46856" y="-171400"/>
            <a:ext cx="8229600" cy="1143000"/>
          </a:xfrm>
        </p:spPr>
        <p:txBody>
          <a:bodyPr>
            <a:normAutofit/>
          </a:bodyPr>
          <a:lstStyle/>
          <a:p>
            <a:r>
              <a:rPr lang="en-GB" sz="4000" dirty="0">
                <a:solidFill>
                  <a:srgbClr val="C00000"/>
                </a:solidFill>
              </a:rPr>
              <a:t>Cytosolic NADH Shuttling </a:t>
            </a:r>
            <a:endParaRPr lang="ar-JO" sz="4000" dirty="0">
              <a:solidFill>
                <a:srgbClr val="C00000"/>
              </a:solidFill>
            </a:endParaRPr>
          </a:p>
        </p:txBody>
      </p:sp>
      <p:sp>
        <p:nvSpPr>
          <p:cNvPr id="3" name="عنصر نائب للمحتوى 2"/>
          <p:cNvSpPr>
            <a:spLocks noGrp="1"/>
          </p:cNvSpPr>
          <p:nvPr>
            <p:ph idx="1"/>
          </p:nvPr>
        </p:nvSpPr>
        <p:spPr>
          <a:xfrm>
            <a:off x="394208" y="1152128"/>
            <a:ext cx="8678386" cy="5705872"/>
          </a:xfrm>
        </p:spPr>
        <p:txBody>
          <a:bodyPr>
            <a:normAutofit/>
          </a:bodyPr>
          <a:lstStyle/>
          <a:p>
            <a:pPr algn="l" rtl="0"/>
            <a:r>
              <a:rPr lang="en-US" sz="2800" dirty="0">
                <a:latin typeface="Arial" charset="0"/>
                <a:ea typeface="Arial" charset="0"/>
                <a:cs typeface="Arial" charset="0"/>
              </a:rPr>
              <a:t>The electrons carried by cytosolic NADH (i.e. NADH generated by glycolysis) will be shuttled to the matrix by one of two mechanisms:</a:t>
            </a:r>
          </a:p>
          <a:p>
            <a:pPr algn="l" rtl="0"/>
            <a:endParaRPr lang="en-US" sz="300" dirty="0">
              <a:latin typeface="Arial" charset="0"/>
              <a:ea typeface="Arial" charset="0"/>
              <a:cs typeface="Arial" charset="0"/>
            </a:endParaRPr>
          </a:p>
          <a:p>
            <a:pPr marL="0" indent="0" algn="l" rtl="0">
              <a:buNone/>
            </a:pPr>
            <a:endParaRPr lang="en-US" sz="1200" dirty="0">
              <a:latin typeface="Arial" charset="0"/>
              <a:ea typeface="Arial" charset="0"/>
              <a:cs typeface="Arial" charset="0"/>
            </a:endParaRPr>
          </a:p>
          <a:p>
            <a:pPr marL="0" indent="0" algn="l" rtl="0">
              <a:buNone/>
            </a:pPr>
            <a:endParaRPr lang="en-US" sz="2800" dirty="0">
              <a:latin typeface="Arial" charset="0"/>
              <a:ea typeface="Arial" charset="0"/>
              <a:cs typeface="Arial" charset="0"/>
            </a:endParaRPr>
          </a:p>
          <a:p>
            <a:pPr algn="l" rtl="0"/>
            <a:endParaRPr lang="en-US" sz="2800" dirty="0">
              <a:latin typeface="Arial" charset="0"/>
              <a:ea typeface="Arial" charset="0"/>
              <a:cs typeface="Arial" charset="0"/>
            </a:endParaRPr>
          </a:p>
          <a:p>
            <a:pPr marL="0" indent="0" algn="l" rtl="0">
              <a:buNone/>
            </a:pPr>
            <a:endParaRPr lang="en-US" sz="2800" dirty="0">
              <a:latin typeface="Arial" charset="0"/>
              <a:ea typeface="Arial" charset="0"/>
              <a:cs typeface="Arial" charset="0"/>
            </a:endParaRPr>
          </a:p>
          <a:p>
            <a:pPr marL="0" indent="0" algn="l" rtl="0">
              <a:buNone/>
            </a:pPr>
            <a:endParaRPr lang="en-US" sz="1800" dirty="0">
              <a:latin typeface="Arial" charset="0"/>
              <a:ea typeface="Arial" charset="0"/>
              <a:cs typeface="Arial" charset="0"/>
            </a:endParaRPr>
          </a:p>
          <a:p>
            <a:pPr marL="0" indent="0" algn="l" rtl="0">
              <a:buNone/>
            </a:pPr>
            <a:endParaRPr lang="en-US" sz="1400" dirty="0">
              <a:latin typeface="Arial" charset="0"/>
              <a:ea typeface="Arial" charset="0"/>
              <a:cs typeface="Arial" charset="0"/>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عنصر نائب للمحتوى 2"/>
          <p:cNvSpPr txBox="1">
            <a:spLocks/>
          </p:cNvSpPr>
          <p:nvPr/>
        </p:nvSpPr>
        <p:spPr>
          <a:xfrm>
            <a:off x="467544" y="2564904"/>
            <a:ext cx="4169408" cy="3672408"/>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endParaRPr lang="en-US" sz="300" dirty="0">
              <a:latin typeface="Arial" charset="0"/>
              <a:ea typeface="Arial" charset="0"/>
              <a:cs typeface="Arial" charset="0"/>
            </a:endParaRPr>
          </a:p>
          <a:p>
            <a:pPr marL="514350" indent="-514350" algn="l" rtl="0">
              <a:buFont typeface="+mj-lt"/>
              <a:buAutoNum type="arabicPeriod"/>
            </a:pPr>
            <a:r>
              <a:rPr lang="en-US" sz="2800" dirty="0">
                <a:solidFill>
                  <a:srgbClr val="C00000"/>
                </a:solidFill>
                <a:latin typeface="Arial" charset="0"/>
                <a:ea typeface="Arial" charset="0"/>
                <a:cs typeface="Arial" charset="0"/>
              </a:rPr>
              <a:t>DHAP/G3P shuttle: </a:t>
            </a:r>
            <a:r>
              <a:rPr lang="en-US" sz="2800" dirty="0">
                <a:latin typeface="Arial" charset="0"/>
                <a:ea typeface="Arial" charset="0"/>
                <a:cs typeface="Arial" charset="0"/>
              </a:rPr>
              <a:t>it is active in brain and skeletal muscle. This pathway delivers the 2e from cytosolic NADH to mitochondrial FAD</a:t>
            </a:r>
            <a:endParaRPr lang="en-US" sz="1200" dirty="0">
              <a:latin typeface="Arial" charset="0"/>
              <a:ea typeface="Arial" charset="0"/>
              <a:cs typeface="Arial" charset="0"/>
            </a:endParaRPr>
          </a:p>
          <a:p>
            <a:pPr marL="0" indent="0" algn="l" rtl="0">
              <a:buFont typeface="Arial" pitchFamily="34" charset="0"/>
              <a:buNone/>
            </a:pPr>
            <a:endParaRPr lang="en-US" sz="2800" dirty="0">
              <a:latin typeface="Arial" charset="0"/>
              <a:ea typeface="Arial" charset="0"/>
              <a:cs typeface="Arial" charset="0"/>
            </a:endParaRPr>
          </a:p>
          <a:p>
            <a:pPr marL="0" indent="0" algn="l" rtl="0">
              <a:buNone/>
            </a:pPr>
            <a:endParaRPr lang="en-US" sz="2800" dirty="0">
              <a:latin typeface="Arial" charset="0"/>
              <a:ea typeface="Arial" charset="0"/>
              <a:cs typeface="Arial" charset="0"/>
            </a:endParaRPr>
          </a:p>
          <a:p>
            <a:pPr marL="0" indent="0" algn="l" rtl="0">
              <a:buFont typeface="Arial" pitchFamily="34" charset="0"/>
              <a:buNone/>
            </a:pPr>
            <a:endParaRPr lang="en-US" sz="2800" dirty="0">
              <a:latin typeface="Arial" charset="0"/>
              <a:ea typeface="Arial" charset="0"/>
              <a:cs typeface="Arial" charset="0"/>
            </a:endParaRPr>
          </a:p>
          <a:p>
            <a:pPr marL="0" indent="0" algn="l" rtl="0">
              <a:buFont typeface="Arial" pitchFamily="34" charset="0"/>
              <a:buNone/>
            </a:pPr>
            <a:endParaRPr lang="en-US" sz="1800" dirty="0">
              <a:latin typeface="Arial" charset="0"/>
              <a:ea typeface="Arial" charset="0"/>
              <a:cs typeface="Arial" charset="0"/>
            </a:endParaRPr>
          </a:p>
          <a:p>
            <a:pPr marL="0" indent="0" algn="l" rtl="0">
              <a:buFont typeface="Arial" pitchFamily="34" charset="0"/>
              <a:buNone/>
            </a:pPr>
            <a:endParaRPr lang="en-US" sz="1400" dirty="0">
              <a:latin typeface="Arial" charset="0"/>
              <a:ea typeface="Arial" charset="0"/>
              <a:cs typeface="Arial"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4004" y="2852936"/>
            <a:ext cx="4254500" cy="3454400"/>
          </a:xfrm>
          <a:prstGeom prst="rect">
            <a:avLst/>
          </a:prstGeom>
        </p:spPr>
      </p:pic>
    </p:spTree>
    <p:custDataLst>
      <p:tags r:id="rId1"/>
    </p:custDataLst>
    <p:extLst>
      <p:ext uri="{BB962C8B-B14F-4D97-AF65-F5344CB8AC3E}">
        <p14:creationId xmlns:p14="http://schemas.microsoft.com/office/powerpoint/2010/main" val="1469348094"/>
      </p:ext>
    </p:extLst>
  </p:cSld>
  <p:clrMapOvr>
    <a:masterClrMapping/>
  </p:clrMapOvr>
  <mc:AlternateContent xmlns:mc="http://schemas.openxmlformats.org/markup-compatibility/2006" xmlns:p14="http://schemas.microsoft.com/office/powerpoint/2010/main">
    <mc:Choice Requires="p14">
      <p:transition spd="slow" p14:dur="2000" advTm="75415"/>
    </mc:Choice>
    <mc:Fallback xmlns="">
      <p:transition spd="slow" advTm="754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vertical)">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36265" y="0"/>
            <a:ext cx="8229600" cy="1143000"/>
          </a:xfrm>
        </p:spPr>
        <p:txBody>
          <a:bodyPr>
            <a:normAutofit/>
          </a:bodyPr>
          <a:lstStyle/>
          <a:p>
            <a:r>
              <a:rPr lang="en-GB" sz="4000" dirty="0">
                <a:solidFill>
                  <a:srgbClr val="C00000"/>
                </a:solidFill>
              </a:rPr>
              <a:t>NADH Shuttling </a:t>
            </a:r>
            <a:endParaRPr lang="ar-JO" sz="4000" dirty="0">
              <a:solidFill>
                <a:srgbClr val="C00000"/>
              </a:solidFill>
            </a:endParaRPr>
          </a:p>
        </p:txBody>
      </p:sp>
      <p:sp>
        <p:nvSpPr>
          <p:cNvPr id="3" name="عنصر نائب للمحتوى 2"/>
          <p:cNvSpPr>
            <a:spLocks noGrp="1"/>
          </p:cNvSpPr>
          <p:nvPr>
            <p:ph idx="1"/>
          </p:nvPr>
        </p:nvSpPr>
        <p:spPr>
          <a:xfrm>
            <a:off x="394208" y="980728"/>
            <a:ext cx="8678386" cy="1556792"/>
          </a:xfrm>
        </p:spPr>
        <p:txBody>
          <a:bodyPr>
            <a:normAutofit/>
          </a:bodyPr>
          <a:lstStyle/>
          <a:p>
            <a:pPr algn="l" rtl="0"/>
            <a:endParaRPr lang="en-US" sz="100" dirty="0">
              <a:latin typeface="Arial" charset="0"/>
              <a:ea typeface="Arial" charset="0"/>
              <a:cs typeface="Arial" charset="0"/>
            </a:endParaRPr>
          </a:p>
          <a:p>
            <a:pPr marL="514350" indent="-514350" algn="l" rtl="0">
              <a:buFont typeface="+mj-lt"/>
              <a:buAutoNum type="arabicPeriod" startAt="2"/>
            </a:pPr>
            <a:r>
              <a:rPr lang="en-US" sz="2800" dirty="0">
                <a:solidFill>
                  <a:srgbClr val="C00000"/>
                </a:solidFill>
                <a:latin typeface="Arial" charset="0"/>
                <a:ea typeface="Arial" charset="0"/>
                <a:cs typeface="Arial" charset="0"/>
              </a:rPr>
              <a:t>Aspartate/malate shuttle: </a:t>
            </a:r>
            <a:r>
              <a:rPr lang="en-US" sz="2800" dirty="0">
                <a:latin typeface="Arial" charset="0"/>
                <a:ea typeface="Arial" charset="0"/>
                <a:cs typeface="Arial" charset="0"/>
              </a:rPr>
              <a:t>it is active in liver and heart. This pathway delivers the 2e from cytosolic NADH to mitochondrial NAD</a:t>
            </a:r>
            <a:r>
              <a:rPr lang="en-US" sz="2800" baseline="30000" dirty="0">
                <a:latin typeface="Arial" charset="0"/>
                <a:ea typeface="Arial" charset="0"/>
                <a:cs typeface="Arial" charset="0"/>
              </a:rPr>
              <a:t>+</a:t>
            </a:r>
            <a:r>
              <a:rPr lang="en-US" sz="2800" dirty="0">
                <a:latin typeface="Arial" charset="0"/>
                <a:ea typeface="Arial" charset="0"/>
                <a:cs typeface="Arial" charset="0"/>
              </a:rPr>
              <a:t> (found in the matrix)</a:t>
            </a:r>
          </a:p>
          <a:p>
            <a:pPr marL="514350" indent="-514350" algn="l" rtl="0">
              <a:buFont typeface="+mj-lt"/>
              <a:buAutoNum type="arabicPeriod" startAt="2"/>
            </a:pPr>
            <a:endParaRPr lang="en-US" sz="1600" dirty="0">
              <a:latin typeface="Arial" charset="0"/>
              <a:ea typeface="Arial" charset="0"/>
              <a:cs typeface="Arial" charset="0"/>
            </a:endParaRPr>
          </a:p>
          <a:p>
            <a:pPr marL="0" indent="0" algn="l" rtl="0">
              <a:buNone/>
            </a:pPr>
            <a:endParaRPr lang="en-US" sz="1200" dirty="0">
              <a:latin typeface="Arial" charset="0"/>
              <a:ea typeface="Arial" charset="0"/>
              <a:cs typeface="Arial" charset="0"/>
            </a:endParaRPr>
          </a:p>
          <a:p>
            <a:pPr marL="0" indent="0" algn="l" rtl="0">
              <a:buNone/>
            </a:pPr>
            <a:endParaRPr lang="en-US" sz="2800" dirty="0">
              <a:latin typeface="Arial" charset="0"/>
              <a:ea typeface="Arial" charset="0"/>
              <a:cs typeface="Arial" charset="0"/>
            </a:endParaRPr>
          </a:p>
          <a:p>
            <a:pPr algn="l" rtl="0"/>
            <a:endParaRPr lang="en-US" sz="2800" dirty="0">
              <a:latin typeface="Arial" charset="0"/>
              <a:ea typeface="Arial" charset="0"/>
              <a:cs typeface="Arial" charset="0"/>
            </a:endParaRPr>
          </a:p>
          <a:p>
            <a:pPr marL="0" indent="0" algn="l" rtl="0">
              <a:buNone/>
            </a:pPr>
            <a:endParaRPr lang="en-US" sz="2800" dirty="0">
              <a:latin typeface="Arial" charset="0"/>
              <a:ea typeface="Arial" charset="0"/>
              <a:cs typeface="Arial" charset="0"/>
            </a:endParaRPr>
          </a:p>
          <a:p>
            <a:pPr marL="0" indent="0" algn="l" rtl="0">
              <a:buNone/>
            </a:pPr>
            <a:endParaRPr lang="en-US" sz="1800" dirty="0">
              <a:latin typeface="Arial" charset="0"/>
              <a:ea typeface="Arial" charset="0"/>
              <a:cs typeface="Arial" charset="0"/>
            </a:endParaRPr>
          </a:p>
          <a:p>
            <a:pPr marL="0" indent="0" algn="l" rtl="0">
              <a:buNone/>
            </a:pPr>
            <a:endParaRPr lang="en-US" sz="1400" dirty="0">
              <a:latin typeface="Arial" charset="0"/>
              <a:ea typeface="Arial" charset="0"/>
              <a:cs typeface="Arial" charset="0"/>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8890" y="2756404"/>
            <a:ext cx="7118350" cy="3882736"/>
          </a:xfrm>
          <a:prstGeom prst="rect">
            <a:avLst/>
          </a:prstGeom>
        </p:spPr>
      </p:pic>
    </p:spTree>
    <p:extLst>
      <p:ext uri="{BB962C8B-B14F-4D97-AF65-F5344CB8AC3E}">
        <p14:creationId xmlns:p14="http://schemas.microsoft.com/office/powerpoint/2010/main" val="463807234"/>
      </p:ext>
    </p:extLst>
  </p:cSld>
  <p:clrMapOvr>
    <a:masterClrMapping/>
  </p:clrMapOvr>
  <mc:AlternateContent xmlns:mc="http://schemas.openxmlformats.org/markup-compatibility/2006" xmlns:p14="http://schemas.microsoft.com/office/powerpoint/2010/main">
    <mc:Choice Requires="p14">
      <p:transition spd="slow" p14:dur="2000" advTm="98987"/>
    </mc:Choice>
    <mc:Fallback xmlns="">
      <p:transition spd="slow" advTm="9898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46856" y="-171400"/>
            <a:ext cx="8229600" cy="1143000"/>
          </a:xfrm>
        </p:spPr>
        <p:txBody>
          <a:bodyPr>
            <a:normAutofit/>
          </a:bodyPr>
          <a:lstStyle/>
          <a:p>
            <a:r>
              <a:rPr lang="en-GB" sz="4000" dirty="0">
                <a:solidFill>
                  <a:srgbClr val="C00000"/>
                </a:solidFill>
              </a:rPr>
              <a:t>Oxidative Phosphorylation </a:t>
            </a:r>
            <a:endParaRPr lang="ar-JO" sz="4000" dirty="0">
              <a:solidFill>
                <a:srgbClr val="C00000"/>
              </a:solidFill>
            </a:endParaRPr>
          </a:p>
        </p:txBody>
      </p:sp>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683568" y="908720"/>
            <a:ext cx="8208912" cy="5049688"/>
            <a:chOff x="467544" y="1472589"/>
            <a:chExt cx="8652025" cy="4899394"/>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39" t="1972" r="4104" b="18192"/>
            <a:stretch/>
          </p:blipFill>
          <p:spPr>
            <a:xfrm>
              <a:off x="467544" y="1472589"/>
              <a:ext cx="8652025" cy="4899394"/>
            </a:xfrm>
            <a:prstGeom prst="rect">
              <a:avLst/>
            </a:prstGeom>
          </p:spPr>
        </p:pic>
        <p:sp>
          <p:nvSpPr>
            <p:cNvPr id="9" name="TextBox 8"/>
            <p:cNvSpPr txBox="1"/>
            <p:nvPr/>
          </p:nvSpPr>
          <p:spPr>
            <a:xfrm>
              <a:off x="3323047" y="4285031"/>
              <a:ext cx="559770" cy="261610"/>
            </a:xfrm>
            <a:prstGeom prst="rect">
              <a:avLst/>
            </a:prstGeom>
            <a:noFill/>
          </p:spPr>
          <p:txBody>
            <a:bodyPr wrap="none" rtlCol="0">
              <a:spAutoFit/>
            </a:bodyPr>
            <a:lstStyle/>
            <a:p>
              <a:r>
                <a:rPr lang="en-US" sz="1100" b="1" dirty="0"/>
                <a:t>FADH</a:t>
              </a:r>
              <a:r>
                <a:rPr lang="en-US" sz="1100" b="1" baseline="-25000" dirty="0"/>
                <a:t>2</a:t>
              </a:r>
            </a:p>
          </p:txBody>
        </p:sp>
      </p:gr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10" name="Rectangle 9"/>
          <p:cNvSpPr/>
          <p:nvPr/>
        </p:nvSpPr>
        <p:spPr>
          <a:xfrm>
            <a:off x="446856" y="6021288"/>
            <a:ext cx="8445624" cy="830997"/>
          </a:xfrm>
          <a:prstGeom prst="rect">
            <a:avLst/>
          </a:prstGeom>
        </p:spPr>
        <p:txBody>
          <a:bodyPr wrap="square">
            <a:spAutoFit/>
          </a:bodyPr>
          <a:lstStyle/>
          <a:p>
            <a:pPr marL="342900" indent="-342900" algn="l" rtl="0">
              <a:buFont typeface="Arial" charset="0"/>
              <a:buChar char="•"/>
            </a:pPr>
            <a:r>
              <a:rPr lang="en-US" sz="2400" dirty="0">
                <a:latin typeface="Arial" charset="0"/>
                <a:ea typeface="Arial" charset="0"/>
                <a:cs typeface="Arial" charset="0"/>
              </a:rPr>
              <a:t>TCA is considered as a part of aerobic metabolism although it does not use O</a:t>
            </a:r>
            <a:r>
              <a:rPr lang="en-US" sz="2400" baseline="-25000" dirty="0">
                <a:latin typeface="Arial" charset="0"/>
                <a:ea typeface="Arial" charset="0"/>
                <a:cs typeface="Arial" charset="0"/>
              </a:rPr>
              <a:t>2</a:t>
            </a:r>
            <a:r>
              <a:rPr lang="en-US" sz="2400" dirty="0">
                <a:latin typeface="Arial" charset="0"/>
                <a:ea typeface="Arial" charset="0"/>
                <a:cs typeface="Arial" charset="0"/>
              </a:rPr>
              <a:t> in any of its reaction </a:t>
            </a:r>
            <a:r>
              <a:rPr lang="en-US" sz="2400" dirty="0">
                <a:solidFill>
                  <a:srgbClr val="C00000"/>
                </a:solidFill>
                <a:latin typeface="Arial" charset="0"/>
                <a:ea typeface="Arial" charset="0"/>
                <a:cs typeface="Arial" charset="0"/>
              </a:rPr>
              <a:t>??</a:t>
            </a:r>
            <a:endParaRPr lang="en-US" sz="1000" dirty="0">
              <a:solidFill>
                <a:srgbClr val="C00000"/>
              </a:solidFill>
              <a:latin typeface="Arial" charset="0"/>
              <a:ea typeface="Arial" charset="0"/>
              <a:cs typeface="Arial" charset="0"/>
            </a:endParaRPr>
          </a:p>
        </p:txBody>
      </p:sp>
    </p:spTree>
    <p:extLst>
      <p:ext uri="{BB962C8B-B14F-4D97-AF65-F5344CB8AC3E}">
        <p14:creationId xmlns:p14="http://schemas.microsoft.com/office/powerpoint/2010/main" val="957426576"/>
      </p:ext>
    </p:extLst>
  </p:cSld>
  <p:clrMapOvr>
    <a:masterClrMapping/>
  </p:clrMapOvr>
  <mc:AlternateContent xmlns:mc="http://schemas.openxmlformats.org/markup-compatibility/2006" xmlns:p14="http://schemas.microsoft.com/office/powerpoint/2010/main">
    <mc:Choice Requires="p14">
      <p:transition spd="slow" p14:dur="2000" advTm="290758"/>
    </mc:Choice>
    <mc:Fallback xmlns="">
      <p:transition spd="slow" advTm="29075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6816" y="-27384"/>
            <a:ext cx="8229600" cy="1143000"/>
          </a:xfrm>
        </p:spPr>
        <p:txBody>
          <a:bodyPr>
            <a:normAutofit/>
          </a:bodyPr>
          <a:lstStyle/>
          <a:p>
            <a:r>
              <a:rPr lang="en-GB" sz="4000" dirty="0">
                <a:solidFill>
                  <a:srgbClr val="C00000"/>
                </a:solidFill>
              </a:rPr>
              <a:t>TCA Cycle Regulation</a:t>
            </a:r>
            <a:r>
              <a:rPr lang="en-GB" sz="4000" b="1" dirty="0">
                <a:solidFill>
                  <a:srgbClr val="C00000"/>
                </a:solidFill>
              </a:rPr>
              <a:t> </a:t>
            </a:r>
            <a:endParaRPr lang="ar-JO" sz="4000" b="1"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2803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عنصر نائب للمحتوى 2"/>
          <p:cNvSpPr>
            <a:spLocks noGrp="1"/>
          </p:cNvSpPr>
          <p:nvPr>
            <p:ph idx="1"/>
          </p:nvPr>
        </p:nvSpPr>
        <p:spPr>
          <a:xfrm>
            <a:off x="394208" y="605302"/>
            <a:ext cx="8714296" cy="3327754"/>
          </a:xfrm>
        </p:spPr>
        <p:txBody>
          <a:bodyPr>
            <a:normAutofit/>
          </a:bodyPr>
          <a:lstStyle/>
          <a:p>
            <a:pPr marL="0" indent="0" algn="ctr" rtl="0">
              <a:buNone/>
            </a:pPr>
            <a:endParaRPr lang="en-US" sz="1400" dirty="0">
              <a:latin typeface="Arial" charset="0"/>
              <a:ea typeface="Arial" charset="0"/>
              <a:cs typeface="Arial" charset="0"/>
            </a:endParaRPr>
          </a:p>
          <a:p>
            <a:pPr algn="l" rtl="0"/>
            <a:r>
              <a:rPr lang="en-US" sz="2800" dirty="0">
                <a:latin typeface="Arial" charset="0"/>
                <a:ea typeface="Arial" charset="0"/>
                <a:cs typeface="Arial" charset="0"/>
              </a:rPr>
              <a:t>Reactions 3 and 4 are key sites for allosteric regulation:</a:t>
            </a:r>
            <a:endParaRPr lang="en-US" sz="1600" dirty="0">
              <a:latin typeface="Arial" charset="0"/>
              <a:ea typeface="Arial" charset="0"/>
              <a:cs typeface="Arial" charset="0"/>
            </a:endParaRPr>
          </a:p>
          <a:p>
            <a:pPr marL="457200" indent="-457200" algn="l" rtl="0">
              <a:buFont typeface="+mj-lt"/>
              <a:buAutoNum type="arabicPeriod"/>
            </a:pPr>
            <a:r>
              <a:rPr lang="en-US" sz="2800" dirty="0">
                <a:latin typeface="Arial" charset="0"/>
                <a:ea typeface="Arial" charset="0"/>
                <a:cs typeface="Arial" charset="0"/>
              </a:rPr>
              <a:t>Isocitrate dehydrogenase is activated by ADP and directly inhibited by NADH and ATP </a:t>
            </a:r>
          </a:p>
          <a:p>
            <a:pPr marL="457200" indent="-457200" algn="l" rtl="0">
              <a:buFont typeface="+mj-lt"/>
              <a:buAutoNum type="arabicPeriod"/>
            </a:pPr>
            <a:r>
              <a:rPr lang="en-GB" sz="2800" dirty="0">
                <a:latin typeface="Arial" charset="0"/>
                <a:ea typeface="Arial" charset="0"/>
                <a:cs typeface="Arial" charset="0"/>
                <a:sym typeface="Symbol" charset="2"/>
              </a:rPr>
              <a:t></a:t>
            </a:r>
            <a:r>
              <a:rPr lang="en-US" sz="2800" dirty="0">
                <a:latin typeface="Arial" charset="0"/>
                <a:ea typeface="Arial" charset="0"/>
                <a:cs typeface="Arial" charset="0"/>
              </a:rPr>
              <a:t>-ketoglutarate dehydrogenase activity is inhibited by NADH, ATP and succinyl-CoA </a:t>
            </a:r>
          </a:p>
          <a:p>
            <a:pPr algn="l" rtl="0"/>
            <a:endParaRPr lang="en-US" sz="2800" dirty="0">
              <a:solidFill>
                <a:srgbClr val="0000CC"/>
              </a:solidFill>
              <a:latin typeface="Arial" charset="0"/>
              <a:ea typeface="Arial" charset="0"/>
              <a:cs typeface="Arial" charset="0"/>
            </a:endParaRPr>
          </a:p>
        </p:txBody>
      </p:sp>
      <p:grpSp>
        <p:nvGrpSpPr>
          <p:cNvPr id="11" name="Group 10"/>
          <p:cNvGrpSpPr/>
          <p:nvPr/>
        </p:nvGrpSpPr>
        <p:grpSpPr>
          <a:xfrm>
            <a:off x="5076056" y="3442974"/>
            <a:ext cx="3962400" cy="3370402"/>
            <a:chOff x="4953000" y="2996952"/>
            <a:chExt cx="3962400" cy="3370402"/>
          </a:xfrm>
        </p:grpSpPr>
        <p:grpSp>
          <p:nvGrpSpPr>
            <p:cNvPr id="32" name="Group 31"/>
            <p:cNvGrpSpPr/>
            <p:nvPr/>
          </p:nvGrpSpPr>
          <p:grpSpPr>
            <a:xfrm>
              <a:off x="4953000" y="2996952"/>
              <a:ext cx="3962400" cy="3276923"/>
              <a:chOff x="2362200" y="3200077"/>
              <a:chExt cx="3962400" cy="3276923"/>
            </a:xfrm>
          </p:grpSpPr>
          <p:pic>
            <p:nvPicPr>
              <p:cNvPr id="34" name="Picture 33"/>
              <p:cNvPicPr>
                <a:picLocks noChangeAspect="1"/>
              </p:cNvPicPr>
              <p:nvPr/>
            </p:nvPicPr>
            <p:blipFill rotWithShape="1">
              <a:blip r:embed="rId5">
                <a:extLst>
                  <a:ext uri="{28A0092B-C50C-407E-A947-70E740481C1C}">
                    <a14:useLocalDpi xmlns:a14="http://schemas.microsoft.com/office/drawing/2010/main" val="0"/>
                  </a:ext>
                </a:extLst>
              </a:blip>
              <a:srcRect l="12833" t="21812" r="1996" b="1844"/>
              <a:stretch/>
            </p:blipFill>
            <p:spPr>
              <a:xfrm>
                <a:off x="2362200" y="3452664"/>
                <a:ext cx="3962400" cy="3024336"/>
              </a:xfrm>
              <a:prstGeom prst="rect">
                <a:avLst/>
              </a:prstGeom>
            </p:spPr>
          </p:pic>
          <p:sp>
            <p:nvSpPr>
              <p:cNvPr id="35" name="Rectangle 34"/>
              <p:cNvSpPr/>
              <p:nvPr/>
            </p:nvSpPr>
            <p:spPr>
              <a:xfrm>
                <a:off x="4476220" y="3200077"/>
                <a:ext cx="1657880" cy="166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p:cNvPicPr>
              <a:picLocks noChangeAspect="1"/>
            </p:cNvPicPr>
            <p:nvPr/>
          </p:nvPicPr>
          <p:blipFill rotWithShape="1">
            <a:blip r:embed="rId5">
              <a:extLst>
                <a:ext uri="{28A0092B-C50C-407E-A947-70E740481C1C}">
                  <a14:useLocalDpi xmlns:a14="http://schemas.microsoft.com/office/drawing/2010/main" val="0"/>
                </a:ext>
              </a:extLst>
            </a:blip>
            <a:srcRect l="73250" t="96026" r="14871" b="-187"/>
            <a:stretch/>
          </p:blipFill>
          <p:spPr>
            <a:xfrm>
              <a:off x="7757937" y="6200474"/>
              <a:ext cx="552627" cy="166880"/>
            </a:xfrm>
            <a:prstGeom prst="rect">
              <a:avLst/>
            </a:prstGeom>
          </p:spPr>
        </p:pic>
      </p:grpSp>
    </p:spTree>
    <p:custDataLst>
      <p:tags r:id="rId1"/>
    </p:custDataLst>
    <p:extLst>
      <p:ext uri="{BB962C8B-B14F-4D97-AF65-F5344CB8AC3E}">
        <p14:creationId xmlns:p14="http://schemas.microsoft.com/office/powerpoint/2010/main" val="1395235128"/>
      </p:ext>
    </p:extLst>
  </p:cSld>
  <p:clrMapOvr>
    <a:masterClrMapping/>
  </p:clrMapOvr>
  <mc:AlternateContent xmlns:mc="http://schemas.openxmlformats.org/markup-compatibility/2006" xmlns:p14="http://schemas.microsoft.com/office/powerpoint/2010/main">
    <mc:Choice Requires="p14">
      <p:transition spd="slow" p14:dur="2000" advTm="36563"/>
    </mc:Choice>
    <mc:Fallback xmlns="">
      <p:transition spd="slow" advTm="365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24">
                                            <p:txEl>
                                              <p:pRg st="2" end="2"/>
                                            </p:txEl>
                                          </p:spTgt>
                                        </p:tgtEl>
                                        <p:attrNameLst>
                                          <p:attrName>style.visibility</p:attrName>
                                        </p:attrNameLst>
                                      </p:cBhvr>
                                      <p:to>
                                        <p:strVal val="visible"/>
                                      </p:to>
                                    </p:set>
                                    <p:animEffect transition="in" filter="blinds(vertical)">
                                      <p:cBhvr>
                                        <p:cTn id="7" dur="500"/>
                                        <p:tgtEl>
                                          <p:spTgt spid="2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24">
                                            <p:txEl>
                                              <p:pRg st="3" end="3"/>
                                            </p:txEl>
                                          </p:spTgt>
                                        </p:tgtEl>
                                        <p:attrNameLst>
                                          <p:attrName>style.visibility</p:attrName>
                                        </p:attrNameLst>
                                      </p:cBhvr>
                                      <p:to>
                                        <p:strVal val="visible"/>
                                      </p:to>
                                    </p:set>
                                    <p:animEffect transition="in" filter="blinds(vertical)">
                                      <p:cBhvr>
                                        <p:cTn id="12"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2840" y="-27384"/>
            <a:ext cx="8229600" cy="1143000"/>
          </a:xfrm>
        </p:spPr>
        <p:txBody>
          <a:bodyPr>
            <a:normAutofit/>
          </a:bodyPr>
          <a:lstStyle/>
          <a:p>
            <a:r>
              <a:rPr lang="en-GB" sz="3600" dirty="0">
                <a:solidFill>
                  <a:srgbClr val="C00000"/>
                </a:solidFill>
              </a:rPr>
              <a:t>Biosynthetic Role of TCA Intermediates </a:t>
            </a:r>
            <a:endParaRPr lang="ar-JO" sz="3600"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2803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عنصر نائب للمحتوى 2"/>
          <p:cNvSpPr>
            <a:spLocks noGrp="1"/>
          </p:cNvSpPr>
          <p:nvPr>
            <p:ph idx="1"/>
          </p:nvPr>
        </p:nvSpPr>
        <p:spPr>
          <a:xfrm>
            <a:off x="394208" y="1268760"/>
            <a:ext cx="8714296" cy="5589240"/>
          </a:xfrm>
        </p:spPr>
        <p:txBody>
          <a:bodyPr>
            <a:normAutofit/>
          </a:bodyPr>
          <a:lstStyle/>
          <a:p>
            <a:pPr algn="l" rtl="0"/>
            <a:r>
              <a:rPr lang="en-US" sz="2800" dirty="0">
                <a:latin typeface="Arial" charset="0"/>
                <a:ea typeface="Arial" charset="0"/>
                <a:cs typeface="Arial" charset="0"/>
              </a:rPr>
              <a:t>In addition to its role in catabolism and energy generation, TCA intermediates have anabolic role in biosynthesis of other molecules: </a:t>
            </a:r>
          </a:p>
        </p:txBody>
      </p:sp>
      <p:pic>
        <p:nvPicPr>
          <p:cNvPr id="7" name="Picture 6">
            <a:extLst>
              <a:ext uri="{FF2B5EF4-FFF2-40B4-BE49-F238E27FC236}">
                <a16:creationId xmlns:a16="http://schemas.microsoft.com/office/drawing/2014/main" id="{C3435E2C-B0DE-D144-A024-74F68EEA4A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3068960"/>
            <a:ext cx="4863254" cy="2915892"/>
          </a:xfrm>
          <a:prstGeom prst="rect">
            <a:avLst/>
          </a:prstGeom>
        </p:spPr>
      </p:pic>
      <p:sp>
        <p:nvSpPr>
          <p:cNvPr id="8" name="TextBox 7">
            <a:extLst>
              <a:ext uri="{FF2B5EF4-FFF2-40B4-BE49-F238E27FC236}">
                <a16:creationId xmlns:a16="http://schemas.microsoft.com/office/drawing/2014/main" id="{77FB9365-534A-1E4F-B548-F2933A965E27}"/>
              </a:ext>
            </a:extLst>
          </p:cNvPr>
          <p:cNvSpPr txBox="1"/>
          <p:nvPr/>
        </p:nvSpPr>
        <p:spPr>
          <a:xfrm>
            <a:off x="3419872" y="5468561"/>
            <a:ext cx="755438" cy="584775"/>
          </a:xfrm>
          <a:prstGeom prst="rect">
            <a:avLst/>
          </a:prstGeom>
          <a:noFill/>
        </p:spPr>
        <p:txBody>
          <a:bodyPr wrap="square" rtlCol="0">
            <a:spAutoFit/>
          </a:bodyPr>
          <a:lstStyle/>
          <a:p>
            <a:r>
              <a:rPr lang="en-US" sz="3200" b="1" dirty="0">
                <a:solidFill>
                  <a:srgbClr val="0000FF"/>
                </a:solidFill>
              </a:rPr>
              <a:t>1</a:t>
            </a:r>
            <a:endParaRPr lang="en-US" b="1" dirty="0">
              <a:solidFill>
                <a:srgbClr val="0000FF"/>
              </a:solidFill>
            </a:endParaRPr>
          </a:p>
        </p:txBody>
      </p:sp>
      <p:sp>
        <p:nvSpPr>
          <p:cNvPr id="9" name="TextBox 8">
            <a:extLst>
              <a:ext uri="{FF2B5EF4-FFF2-40B4-BE49-F238E27FC236}">
                <a16:creationId xmlns:a16="http://schemas.microsoft.com/office/drawing/2014/main" id="{DCFA9F18-7182-F44C-9E49-3BA72E67D265}"/>
              </a:ext>
            </a:extLst>
          </p:cNvPr>
          <p:cNvSpPr txBox="1"/>
          <p:nvPr/>
        </p:nvSpPr>
        <p:spPr>
          <a:xfrm>
            <a:off x="5328730" y="5189240"/>
            <a:ext cx="755438" cy="584775"/>
          </a:xfrm>
          <a:prstGeom prst="rect">
            <a:avLst/>
          </a:prstGeom>
          <a:noFill/>
        </p:spPr>
        <p:txBody>
          <a:bodyPr wrap="square" rtlCol="0">
            <a:spAutoFit/>
          </a:bodyPr>
          <a:lstStyle/>
          <a:p>
            <a:r>
              <a:rPr lang="en-US" sz="3200" b="1" dirty="0">
                <a:solidFill>
                  <a:srgbClr val="0000FF"/>
                </a:solidFill>
              </a:rPr>
              <a:t>2</a:t>
            </a:r>
            <a:endParaRPr lang="en-US" b="1" dirty="0">
              <a:solidFill>
                <a:srgbClr val="0000FF"/>
              </a:solidFill>
            </a:endParaRPr>
          </a:p>
        </p:txBody>
      </p:sp>
      <p:sp>
        <p:nvSpPr>
          <p:cNvPr id="10" name="TextBox 9">
            <a:extLst>
              <a:ext uri="{FF2B5EF4-FFF2-40B4-BE49-F238E27FC236}">
                <a16:creationId xmlns:a16="http://schemas.microsoft.com/office/drawing/2014/main" id="{5BDF3060-C469-7E44-98C5-53111DFCBD39}"/>
              </a:ext>
            </a:extLst>
          </p:cNvPr>
          <p:cNvSpPr txBox="1"/>
          <p:nvPr/>
        </p:nvSpPr>
        <p:spPr>
          <a:xfrm>
            <a:off x="2736442" y="3740369"/>
            <a:ext cx="755438" cy="584775"/>
          </a:xfrm>
          <a:prstGeom prst="rect">
            <a:avLst/>
          </a:prstGeom>
          <a:noFill/>
        </p:spPr>
        <p:txBody>
          <a:bodyPr wrap="square" rtlCol="0">
            <a:spAutoFit/>
          </a:bodyPr>
          <a:lstStyle/>
          <a:p>
            <a:r>
              <a:rPr lang="en-US" sz="3200" b="1" dirty="0">
                <a:solidFill>
                  <a:srgbClr val="0000FF"/>
                </a:solidFill>
              </a:rPr>
              <a:t>2</a:t>
            </a:r>
            <a:endParaRPr lang="en-US" b="1" dirty="0">
              <a:solidFill>
                <a:srgbClr val="0000FF"/>
              </a:solidFill>
            </a:endParaRPr>
          </a:p>
        </p:txBody>
      </p:sp>
      <p:sp>
        <p:nvSpPr>
          <p:cNvPr id="11" name="TextBox 10">
            <a:extLst>
              <a:ext uri="{FF2B5EF4-FFF2-40B4-BE49-F238E27FC236}">
                <a16:creationId xmlns:a16="http://schemas.microsoft.com/office/drawing/2014/main" id="{05061A93-E368-FC4D-A49A-2D681DF80015}"/>
              </a:ext>
            </a:extLst>
          </p:cNvPr>
          <p:cNvSpPr txBox="1"/>
          <p:nvPr/>
        </p:nvSpPr>
        <p:spPr>
          <a:xfrm>
            <a:off x="5364088" y="3821088"/>
            <a:ext cx="755438" cy="584775"/>
          </a:xfrm>
          <a:prstGeom prst="rect">
            <a:avLst/>
          </a:prstGeom>
          <a:noFill/>
        </p:spPr>
        <p:txBody>
          <a:bodyPr wrap="square" rtlCol="0">
            <a:spAutoFit/>
          </a:bodyPr>
          <a:lstStyle/>
          <a:p>
            <a:r>
              <a:rPr lang="en-US" sz="3200" b="1" dirty="0">
                <a:solidFill>
                  <a:srgbClr val="0000FF"/>
                </a:solidFill>
              </a:rPr>
              <a:t>3</a:t>
            </a:r>
            <a:endParaRPr lang="en-US" b="1" dirty="0">
              <a:solidFill>
                <a:srgbClr val="0000FF"/>
              </a:solidFill>
            </a:endParaRPr>
          </a:p>
        </p:txBody>
      </p:sp>
    </p:spTree>
    <p:custDataLst>
      <p:tags r:id="rId1"/>
    </p:custDataLst>
    <p:extLst>
      <p:ext uri="{BB962C8B-B14F-4D97-AF65-F5344CB8AC3E}">
        <p14:creationId xmlns:p14="http://schemas.microsoft.com/office/powerpoint/2010/main" val="1360933007"/>
      </p:ext>
    </p:extLst>
  </p:cSld>
  <p:clrMapOvr>
    <a:masterClrMapping/>
  </p:clrMapOvr>
  <mc:AlternateContent xmlns:mc="http://schemas.openxmlformats.org/markup-compatibility/2006" xmlns:p14="http://schemas.microsoft.com/office/powerpoint/2010/main">
    <mc:Choice Requires="p14">
      <p:transition spd="slow" p14:dur="2000" advTm="121587"/>
    </mc:Choice>
    <mc:Fallback xmlns="">
      <p:transition spd="slow" advTm="1215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2840" y="-27384"/>
            <a:ext cx="8229600" cy="1143000"/>
          </a:xfrm>
        </p:spPr>
        <p:txBody>
          <a:bodyPr>
            <a:normAutofit/>
          </a:bodyPr>
          <a:lstStyle/>
          <a:p>
            <a:r>
              <a:rPr lang="en-GB" sz="3600" dirty="0">
                <a:solidFill>
                  <a:srgbClr val="C00000"/>
                </a:solidFill>
              </a:rPr>
              <a:t>Biosynthetic Role of TCA Intermediates </a:t>
            </a:r>
            <a:endParaRPr lang="ar-JO" sz="3600"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65496" y="2803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عنصر نائب للمحتوى 2"/>
          <p:cNvSpPr>
            <a:spLocks noGrp="1"/>
          </p:cNvSpPr>
          <p:nvPr>
            <p:ph idx="1"/>
          </p:nvPr>
        </p:nvSpPr>
        <p:spPr>
          <a:xfrm>
            <a:off x="394208" y="1556792"/>
            <a:ext cx="8714296" cy="5112568"/>
          </a:xfrm>
        </p:spPr>
        <p:txBody>
          <a:bodyPr>
            <a:normAutofit/>
          </a:bodyPr>
          <a:lstStyle/>
          <a:p>
            <a:pPr marL="514350" indent="-514350" algn="l" rtl="0">
              <a:buFont typeface="+mj-lt"/>
              <a:buAutoNum type="arabicPeriod"/>
            </a:pPr>
            <a:r>
              <a:rPr lang="en-US" sz="2800" dirty="0">
                <a:latin typeface="Arial" charset="0"/>
                <a:ea typeface="Arial" charset="0"/>
                <a:cs typeface="Arial" charset="0"/>
              </a:rPr>
              <a:t>Succinyl CoA is used in synthesis of heme and other porphyrins</a:t>
            </a:r>
          </a:p>
          <a:p>
            <a:pPr marL="514350" indent="-514350" algn="l" rtl="0">
              <a:buFont typeface="+mj-lt"/>
              <a:buAutoNum type="arabicPeriod"/>
            </a:pPr>
            <a:endParaRPr lang="en-US" sz="1000" dirty="0">
              <a:latin typeface="Arial" charset="0"/>
              <a:ea typeface="Arial" charset="0"/>
              <a:cs typeface="Arial" charset="0"/>
            </a:endParaRPr>
          </a:p>
          <a:p>
            <a:pPr marL="514350" indent="-514350" algn="l" rtl="0">
              <a:buFont typeface="+mj-lt"/>
              <a:buAutoNum type="arabicPeriod"/>
            </a:pPr>
            <a:r>
              <a:rPr lang="en-US" sz="2800" dirty="0">
                <a:latin typeface="Arial" charset="0"/>
                <a:ea typeface="Arial" charset="0"/>
                <a:cs typeface="Arial" charset="0"/>
              </a:rPr>
              <a:t>Oxaloacetate and </a:t>
            </a:r>
            <a:r>
              <a:rPr lang="en-GB" sz="2800" dirty="0">
                <a:latin typeface="Calibri" charset="0"/>
                <a:ea typeface="ＭＳ 明朝" charset="-128"/>
                <a:cs typeface="Times New Roman" charset="0"/>
                <a:sym typeface="Symbol" charset="2"/>
              </a:rPr>
              <a:t></a:t>
            </a:r>
            <a:r>
              <a:rPr lang="en-US" sz="2800" dirty="0">
                <a:latin typeface="Arial" charset="0"/>
                <a:ea typeface="Arial" charset="0"/>
                <a:cs typeface="Arial" charset="0"/>
              </a:rPr>
              <a:t>-ketoglutarate are converted by transamination to the corresponding amino acids aspartate and glutamate, respectively</a:t>
            </a:r>
          </a:p>
          <a:p>
            <a:pPr marL="514350" indent="-514350" algn="l" rtl="0">
              <a:buFont typeface="+mj-lt"/>
              <a:buAutoNum type="arabicPeriod"/>
            </a:pPr>
            <a:endParaRPr lang="en-US" sz="1000" dirty="0">
              <a:latin typeface="Arial" charset="0"/>
              <a:ea typeface="Arial" charset="0"/>
              <a:cs typeface="Arial" charset="0"/>
            </a:endParaRPr>
          </a:p>
          <a:p>
            <a:pPr marL="514350" indent="-514350" algn="l" rtl="0">
              <a:buFont typeface="+mj-lt"/>
              <a:buAutoNum type="arabicPeriod"/>
            </a:pPr>
            <a:r>
              <a:rPr lang="en-US" sz="2800" dirty="0">
                <a:latin typeface="Arial" charset="0"/>
                <a:ea typeface="Arial" charset="0"/>
                <a:cs typeface="Arial" charset="0"/>
              </a:rPr>
              <a:t>Citrate in some tissues is transported to cytosol where it is converted back to acetyl CoA for fatty acids biosynthesis  </a:t>
            </a:r>
          </a:p>
        </p:txBody>
      </p:sp>
    </p:spTree>
    <p:extLst>
      <p:ext uri="{BB962C8B-B14F-4D97-AF65-F5344CB8AC3E}">
        <p14:creationId xmlns:p14="http://schemas.microsoft.com/office/powerpoint/2010/main" val="643762327"/>
      </p:ext>
    </p:extLst>
  </p:cSld>
  <p:clrMapOvr>
    <a:masterClrMapping/>
  </p:clrMapOvr>
  <mc:AlternateContent xmlns:mc="http://schemas.openxmlformats.org/markup-compatibility/2006" xmlns:p14="http://schemas.microsoft.com/office/powerpoint/2010/main">
    <mc:Choice Requires="p14">
      <p:transition spd="slow" p14:dur="2000" advTm="3790"/>
    </mc:Choice>
    <mc:Fallback xmlns="">
      <p:transition spd="slow" advTm="379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       Acetyl CoA Formation </a:t>
            </a:r>
            <a:endParaRPr lang="ar-JO" sz="4000" b="1"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156176" y="5373216"/>
            <a:ext cx="36004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b="2846"/>
          <a:stretch/>
        </p:blipFill>
        <p:spPr>
          <a:xfrm>
            <a:off x="524376" y="1594192"/>
            <a:ext cx="8368104" cy="4499104"/>
          </a:xfrm>
          <a:prstGeom prst="rect">
            <a:avLst/>
          </a:prstGeom>
        </p:spPr>
      </p:pic>
      <p:sp>
        <p:nvSpPr>
          <p:cNvPr id="11" name="TextBox 10"/>
          <p:cNvSpPr txBox="1"/>
          <p:nvPr/>
        </p:nvSpPr>
        <p:spPr>
          <a:xfrm>
            <a:off x="3468196" y="3645024"/>
            <a:ext cx="2687980" cy="307777"/>
          </a:xfrm>
          <a:prstGeom prst="rect">
            <a:avLst/>
          </a:prstGeom>
          <a:noFill/>
        </p:spPr>
        <p:txBody>
          <a:bodyPr wrap="none" rtlCol="0">
            <a:spAutoFit/>
          </a:bodyPr>
          <a:lstStyle/>
          <a:p>
            <a:r>
              <a:rPr lang="en-US" sz="1400" b="1" dirty="0">
                <a:solidFill>
                  <a:srgbClr val="C00000"/>
                </a:solidFill>
              </a:rPr>
              <a:t>Pyruvate dehydrogenase complex</a:t>
            </a:r>
          </a:p>
        </p:txBody>
      </p:sp>
    </p:spTree>
    <p:custDataLst>
      <p:tags r:id="rId1"/>
    </p:custDataLst>
    <p:extLst>
      <p:ext uri="{BB962C8B-B14F-4D97-AF65-F5344CB8AC3E}">
        <p14:creationId xmlns:p14="http://schemas.microsoft.com/office/powerpoint/2010/main" val="1874592130"/>
      </p:ext>
    </p:extLst>
  </p:cSld>
  <p:clrMapOvr>
    <a:masterClrMapping/>
  </p:clrMapOvr>
  <mc:AlternateContent xmlns:mc="http://schemas.openxmlformats.org/markup-compatibility/2006" xmlns:p14="http://schemas.microsoft.com/office/powerpoint/2010/main">
    <mc:Choice Requires="p14">
      <p:transition spd="slow" p14:dur="2000" advTm="466065"/>
    </mc:Choice>
    <mc:Fallback xmlns="">
      <p:transition spd="slow" advTm="466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2840" y="-27384"/>
            <a:ext cx="8229600" cy="1143000"/>
          </a:xfrm>
        </p:spPr>
        <p:txBody>
          <a:bodyPr>
            <a:normAutofit/>
          </a:bodyPr>
          <a:lstStyle/>
          <a:p>
            <a:r>
              <a:rPr lang="en-GB" sz="3600" dirty="0">
                <a:solidFill>
                  <a:srgbClr val="C00000"/>
                </a:solidFill>
              </a:rPr>
              <a:t>Anaplerotic Pathway </a:t>
            </a:r>
            <a:endParaRPr lang="ar-JO" sz="3600"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2803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عنصر نائب للمحتوى 2"/>
          <p:cNvSpPr>
            <a:spLocks noGrp="1"/>
          </p:cNvSpPr>
          <p:nvPr>
            <p:ph idx="1"/>
          </p:nvPr>
        </p:nvSpPr>
        <p:spPr>
          <a:xfrm>
            <a:off x="394208" y="1124744"/>
            <a:ext cx="8714296" cy="6480720"/>
          </a:xfrm>
        </p:spPr>
        <p:txBody>
          <a:bodyPr>
            <a:normAutofit/>
          </a:bodyPr>
          <a:lstStyle/>
          <a:p>
            <a:pPr algn="l" rtl="0"/>
            <a:r>
              <a:rPr lang="en-US" dirty="0">
                <a:latin typeface="Arial" charset="0"/>
                <a:ea typeface="Arial" charset="0"/>
                <a:cs typeface="Arial" charset="0"/>
              </a:rPr>
              <a:t>Anaplerotic pathways (from Greek word meaning filling up) are the processes that replenish TCA intermediates so that the flow of carbon out of the cycle is balanced by these reactions </a:t>
            </a:r>
          </a:p>
          <a:p>
            <a:pPr marL="0" indent="0" algn="l" rtl="0">
              <a:buNone/>
            </a:pPr>
            <a:endParaRPr lang="en-US" sz="2800" dirty="0">
              <a:latin typeface="Arial" charset="0"/>
              <a:ea typeface="Arial" charset="0"/>
              <a:cs typeface="Arial" charset="0"/>
            </a:endParaRPr>
          </a:p>
          <a:p>
            <a:pPr algn="l" rtl="0"/>
            <a:r>
              <a:rPr lang="en-US" dirty="0">
                <a:solidFill>
                  <a:srgbClr val="0000FF"/>
                </a:solidFill>
                <a:latin typeface="Arial" charset="0"/>
                <a:ea typeface="Arial" charset="0"/>
                <a:cs typeface="Arial" charset="0"/>
              </a:rPr>
              <a:t>Reactions that replenish oxaloacetate:</a:t>
            </a:r>
          </a:p>
          <a:p>
            <a:pPr marL="514350" indent="-514350" algn="l" rtl="0">
              <a:buFont typeface="+mj-lt"/>
              <a:buAutoNum type="arabicPeriod"/>
            </a:pPr>
            <a:r>
              <a:rPr lang="en-US" dirty="0">
                <a:latin typeface="Arial" charset="0"/>
                <a:ea typeface="Arial" charset="0"/>
                <a:cs typeface="Arial" charset="0"/>
              </a:rPr>
              <a:t>Pyruvate carboxylase (PC) catalyzes the irreversible ATP-dependent carboxylation of pyruvate to generate oxaloacetate </a:t>
            </a:r>
            <a:r>
              <a:rPr lang="en-US" dirty="0">
                <a:solidFill>
                  <a:srgbClr val="C00000"/>
                </a:solidFill>
                <a:latin typeface="Arial" charset="0"/>
                <a:ea typeface="Arial" charset="0"/>
                <a:cs typeface="Arial" charset="0"/>
              </a:rPr>
              <a:t>(</a:t>
            </a:r>
            <a:r>
              <a:rPr lang="en-US" b="1" dirty="0">
                <a:solidFill>
                  <a:srgbClr val="C00000"/>
                </a:solidFill>
                <a:latin typeface="Arial" charset="0"/>
                <a:ea typeface="Arial" charset="0"/>
                <a:cs typeface="Arial" charset="0"/>
              </a:rPr>
              <a:t>occurs in the matrix</a:t>
            </a:r>
            <a:r>
              <a:rPr lang="en-US" dirty="0">
                <a:solidFill>
                  <a:srgbClr val="C00000"/>
                </a:solidFill>
                <a:latin typeface="Arial" charset="0"/>
                <a:ea typeface="Arial" charset="0"/>
                <a:cs typeface="Arial" charset="0"/>
              </a:rPr>
              <a:t>)</a:t>
            </a:r>
            <a:r>
              <a:rPr lang="en-US" dirty="0">
                <a:latin typeface="Arial" charset="0"/>
                <a:ea typeface="Arial" charset="0"/>
                <a:cs typeface="Arial" charset="0"/>
              </a:rPr>
              <a:t>  </a:t>
            </a:r>
          </a:p>
          <a:p>
            <a:pPr marL="0" indent="0" algn="l" rtl="0">
              <a:buNone/>
            </a:pPr>
            <a:r>
              <a:rPr lang="en-US" sz="1100" dirty="0">
                <a:latin typeface="Arial" charset="0"/>
                <a:ea typeface="Arial" charset="0"/>
                <a:cs typeface="Arial" charset="0"/>
              </a:rPr>
              <a:t> </a:t>
            </a:r>
            <a:endParaRPr lang="en-US" sz="800"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589306240"/>
      </p:ext>
    </p:extLst>
  </p:cSld>
  <p:clrMapOvr>
    <a:masterClrMapping/>
  </p:clrMapOvr>
  <mc:AlternateContent xmlns:mc="http://schemas.openxmlformats.org/markup-compatibility/2006" xmlns:p14="http://schemas.microsoft.com/office/powerpoint/2010/main">
    <mc:Choice Requires="p14">
      <p:transition spd="slow" p14:dur="2000" advTm="189476"/>
    </mc:Choice>
    <mc:Fallback xmlns="">
      <p:transition spd="slow" advTm="189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blinds(vertical)">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blinds(vertical)">
                                      <p:cBhvr>
                                        <p:cTn id="1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41631" t="31865" b="37837"/>
          <a:stretch/>
        </p:blipFill>
        <p:spPr>
          <a:xfrm>
            <a:off x="2773683" y="3138446"/>
            <a:ext cx="4390605" cy="866618"/>
          </a:xfrm>
          <a:prstGeom prst="rect">
            <a:avLst/>
          </a:prstGeom>
        </p:spPr>
      </p:pic>
      <p:sp>
        <p:nvSpPr>
          <p:cNvPr id="2" name="عنوان 1"/>
          <p:cNvSpPr>
            <a:spLocks noGrp="1"/>
          </p:cNvSpPr>
          <p:nvPr>
            <p:ph type="title"/>
          </p:nvPr>
        </p:nvSpPr>
        <p:spPr>
          <a:xfrm>
            <a:off x="302840" y="-27384"/>
            <a:ext cx="8229600" cy="1143000"/>
          </a:xfrm>
        </p:spPr>
        <p:txBody>
          <a:bodyPr>
            <a:normAutofit/>
          </a:bodyPr>
          <a:lstStyle/>
          <a:p>
            <a:r>
              <a:rPr lang="en-GB" sz="3600" dirty="0">
                <a:solidFill>
                  <a:srgbClr val="C00000"/>
                </a:solidFill>
              </a:rPr>
              <a:t>Anaplerotic Pathway </a:t>
            </a:r>
            <a:endParaRPr lang="ar-JO" sz="3600" dirty="0">
              <a:solidFill>
                <a:srgbClr val="C00000"/>
              </a:solidFill>
            </a:endParaRPr>
          </a:p>
        </p:txBody>
      </p:sp>
      <p:pic>
        <p:nvPicPr>
          <p:cNvPr id="5" name="Picture 2" descr="http://www.mutah.edu.jo/images/banners/medi-sign.gif"/>
          <p:cNvPicPr>
            <a:picLocks noChangeAspect="1" noChangeArrowheads="1"/>
          </p:cNvPicPr>
          <p:nvPr/>
        </p:nvPicPr>
        <p:blipFill>
          <a:blip r:embed="rId5"/>
          <a:srcRect/>
          <a:stretch>
            <a:fillRect/>
          </a:stretch>
        </p:blipFill>
        <p:spPr bwMode="auto">
          <a:xfrm>
            <a:off x="7965496" y="2803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عنصر نائب للمحتوى 2"/>
          <p:cNvSpPr>
            <a:spLocks noGrp="1"/>
          </p:cNvSpPr>
          <p:nvPr>
            <p:ph idx="1"/>
          </p:nvPr>
        </p:nvSpPr>
        <p:spPr>
          <a:xfrm>
            <a:off x="467544" y="1124744"/>
            <a:ext cx="8714296" cy="2080037"/>
          </a:xfrm>
        </p:spPr>
        <p:txBody>
          <a:bodyPr>
            <a:normAutofit/>
          </a:bodyPr>
          <a:lstStyle/>
          <a:p>
            <a:pPr algn="l" rtl="0"/>
            <a:r>
              <a:rPr lang="en-US" sz="2800" dirty="0">
                <a:solidFill>
                  <a:srgbClr val="0000FF"/>
                </a:solidFill>
                <a:latin typeface="Arial" charset="0"/>
                <a:ea typeface="Arial" charset="0"/>
                <a:cs typeface="Arial" charset="0"/>
              </a:rPr>
              <a:t> Transamination replenish TCA intermediates:</a:t>
            </a:r>
          </a:p>
          <a:p>
            <a:pPr marL="0" indent="0" algn="l" rtl="0">
              <a:buNone/>
            </a:pPr>
            <a:r>
              <a:rPr lang="en-US" sz="2800" dirty="0">
                <a:latin typeface="Arial" charset="0"/>
                <a:ea typeface="Arial" charset="0"/>
                <a:cs typeface="Arial" charset="0"/>
              </a:rPr>
              <a:t>   Transamination are reversible reaction in which an                    </a:t>
            </a:r>
          </a:p>
          <a:p>
            <a:pPr marL="0" indent="0" algn="l" rtl="0">
              <a:buNone/>
            </a:pPr>
            <a:r>
              <a:rPr lang="en-US" sz="2800" dirty="0">
                <a:latin typeface="Arial" charset="0"/>
                <a:ea typeface="Arial" charset="0"/>
                <a:cs typeface="Arial" charset="0"/>
              </a:rPr>
              <a:t>   amino acid loses an amino group thereby converted   </a:t>
            </a:r>
          </a:p>
          <a:p>
            <a:pPr marL="0" indent="0" algn="l" rtl="0">
              <a:buNone/>
            </a:pPr>
            <a:r>
              <a:rPr lang="en-US" sz="2800" dirty="0">
                <a:latin typeface="Arial" charset="0"/>
                <a:ea typeface="Arial" charset="0"/>
                <a:cs typeface="Arial" charset="0"/>
              </a:rPr>
              <a:t>   itself to a keto acid</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r="68693"/>
          <a:stretch/>
        </p:blipFill>
        <p:spPr>
          <a:xfrm>
            <a:off x="6156176" y="4014192"/>
            <a:ext cx="2363842" cy="2871192"/>
          </a:xfrm>
          <a:prstGeom prst="rect">
            <a:avLst/>
          </a:prstGeom>
        </p:spPr>
      </p:pic>
      <p:sp>
        <p:nvSpPr>
          <p:cNvPr id="14" name="عنصر نائب للمحتوى 2"/>
          <p:cNvSpPr txBox="1">
            <a:spLocks/>
          </p:cNvSpPr>
          <p:nvPr/>
        </p:nvSpPr>
        <p:spPr>
          <a:xfrm>
            <a:off x="546608" y="3996681"/>
            <a:ext cx="4961496" cy="3104727"/>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r>
              <a:rPr lang="en-US" sz="2800" dirty="0">
                <a:latin typeface="Arial" charset="0"/>
                <a:ea typeface="Arial" charset="0"/>
                <a:cs typeface="Arial" charset="0"/>
              </a:rPr>
              <a:t>For example glutamate and aspartate undergo transamination to generate the TCA intermediates      </a:t>
            </a:r>
            <a:r>
              <a:rPr lang="en-GB" sz="2800" dirty="0">
                <a:latin typeface="Calibri" charset="0"/>
                <a:ea typeface="ＭＳ 明朝" charset="-128"/>
                <a:cs typeface="Times New Roman" charset="0"/>
                <a:sym typeface="Symbol" charset="2"/>
              </a:rPr>
              <a:t></a:t>
            </a:r>
            <a:r>
              <a:rPr lang="en-US" sz="2800" dirty="0">
                <a:latin typeface="Arial" charset="0"/>
                <a:ea typeface="Arial" charset="0"/>
                <a:cs typeface="Arial" charset="0"/>
              </a:rPr>
              <a:t>-ketoglutarate and oxaloacetate, respectively  </a:t>
            </a:r>
            <a:endParaRPr lang="en-US" sz="800"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785915741"/>
      </p:ext>
    </p:extLst>
  </p:cSld>
  <p:clrMapOvr>
    <a:masterClrMapping/>
  </p:clrMapOvr>
  <mc:AlternateContent xmlns:mc="http://schemas.openxmlformats.org/markup-compatibility/2006" xmlns:p14="http://schemas.microsoft.com/office/powerpoint/2010/main">
    <mc:Choice Requires="p14">
      <p:transition spd="slow" p14:dur="2000" advTm="73395"/>
    </mc:Choice>
    <mc:Fallback xmlns="">
      <p:transition spd="slow" advTm="733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linds(vertical)">
                                      <p:cBhvr>
                                        <p:cTn id="7" dur="500"/>
                                        <p:tgtEl>
                                          <p:spTgt spid="1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000" dirty="0">
                <a:solidFill>
                  <a:srgbClr val="C00000"/>
                </a:solidFill>
              </a:rPr>
              <a:t>       Acetyl CoA Formation </a:t>
            </a:r>
            <a:endParaRPr lang="ar-JO" sz="4000" b="1" dirty="0">
              <a:solidFill>
                <a:srgbClr val="C00000"/>
              </a:solidFill>
            </a:endParaRPr>
          </a:p>
        </p:txBody>
      </p:sp>
      <p:sp>
        <p:nvSpPr>
          <p:cNvPr id="3" name="عنصر نائب للمحتوى 2"/>
          <p:cNvSpPr>
            <a:spLocks noGrp="1"/>
          </p:cNvSpPr>
          <p:nvPr>
            <p:ph idx="1"/>
          </p:nvPr>
        </p:nvSpPr>
        <p:spPr>
          <a:xfrm>
            <a:off x="394208" y="1152128"/>
            <a:ext cx="8678386" cy="5705872"/>
          </a:xfrm>
        </p:spPr>
        <p:txBody>
          <a:bodyPr>
            <a:normAutofit/>
          </a:bodyPr>
          <a:lstStyle/>
          <a:p>
            <a:pPr algn="l" rtl="0"/>
            <a:r>
              <a:rPr lang="en-US" sz="2700" dirty="0">
                <a:latin typeface="Arial" charset="0"/>
                <a:ea typeface="Arial" charset="0"/>
                <a:cs typeface="Arial" charset="0"/>
              </a:rPr>
              <a:t>Pyruvate dehydrogenase complex (PDC) catalyzes the </a:t>
            </a:r>
            <a:r>
              <a:rPr lang="en-US" sz="2700" b="1" dirty="0">
                <a:solidFill>
                  <a:srgbClr val="C00000"/>
                </a:solidFill>
                <a:latin typeface="Arial" charset="0"/>
                <a:ea typeface="Arial" charset="0"/>
                <a:cs typeface="Arial" charset="0"/>
              </a:rPr>
              <a:t>irreversible</a:t>
            </a:r>
            <a:r>
              <a:rPr lang="en-US" sz="2700" dirty="0">
                <a:latin typeface="Arial" charset="0"/>
                <a:ea typeface="Arial" charset="0"/>
                <a:cs typeface="Arial" charset="0"/>
              </a:rPr>
              <a:t> oxidative decarboxylation of pyruvate into Acetyl CoA with the release of CO</a:t>
            </a:r>
            <a:r>
              <a:rPr lang="en-US" sz="2700" baseline="-25000" dirty="0">
                <a:latin typeface="Arial" charset="0"/>
                <a:ea typeface="Arial" charset="0"/>
                <a:cs typeface="Arial" charset="0"/>
              </a:rPr>
              <a:t>2</a:t>
            </a:r>
            <a:r>
              <a:rPr lang="en-US" sz="2700" dirty="0">
                <a:latin typeface="Arial" charset="0"/>
                <a:ea typeface="Arial" charset="0"/>
                <a:cs typeface="Arial" charset="0"/>
              </a:rPr>
              <a:t> </a:t>
            </a:r>
          </a:p>
          <a:p>
            <a:pPr algn="l" rtl="0"/>
            <a:r>
              <a:rPr lang="en-US" sz="2700" dirty="0">
                <a:latin typeface="Arial" charset="0"/>
                <a:ea typeface="Arial" charset="0"/>
                <a:cs typeface="Arial" charset="0"/>
              </a:rPr>
              <a:t>Energy-rich molecule “NADH” is also produced</a:t>
            </a:r>
          </a:p>
          <a:p>
            <a:pPr algn="l" rtl="0"/>
            <a:r>
              <a:rPr lang="en-US" sz="2700" dirty="0">
                <a:latin typeface="Arial" charset="0"/>
                <a:ea typeface="Arial" charset="0"/>
                <a:cs typeface="Arial" charset="0"/>
              </a:rPr>
              <a:t>Coenzyme A (CoA) acts as acetyl group carrier due to its free sulfhydryl (–SH) end capable of forming thioester bond</a:t>
            </a:r>
          </a:p>
          <a:p>
            <a:pPr algn="l" rtl="0"/>
            <a:r>
              <a:rPr lang="en-US" sz="2700" dirty="0">
                <a:latin typeface="Arial" charset="0"/>
                <a:ea typeface="Arial" charset="0"/>
                <a:cs typeface="Arial" charset="0"/>
              </a:rPr>
              <a:t>PDC is a multi-enzyme system consists of three catalytic enzymes and five coenzymes (three of them are prosthetic groups as they are tightly bound to their corresponding enzymes)</a:t>
            </a:r>
          </a:p>
          <a:p>
            <a:pPr algn="l" rtl="0"/>
            <a:endParaRPr lang="en-US" sz="2700" dirty="0">
              <a:latin typeface="Arial" charset="0"/>
              <a:ea typeface="Arial" charset="0"/>
              <a:cs typeface="Arial" charset="0"/>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282663864"/>
      </p:ext>
    </p:extLst>
  </p:cSld>
  <p:clrMapOvr>
    <a:masterClrMapping/>
  </p:clrMapOvr>
  <mc:AlternateContent xmlns:mc="http://schemas.openxmlformats.org/markup-compatibility/2006" xmlns:p14="http://schemas.microsoft.com/office/powerpoint/2010/main">
    <mc:Choice Requires="p14">
      <p:transition spd="slow" p14:dur="2000" advTm="164365"/>
    </mc:Choice>
    <mc:Fallback xmlns="">
      <p:transition spd="slow" advTm="1643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vertical)">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30832" y="-18256"/>
            <a:ext cx="8229600" cy="1143000"/>
          </a:xfrm>
        </p:spPr>
        <p:txBody>
          <a:bodyPr>
            <a:normAutofit/>
          </a:bodyPr>
          <a:lstStyle/>
          <a:p>
            <a:r>
              <a:rPr lang="en-US" sz="3600" dirty="0">
                <a:solidFill>
                  <a:srgbClr val="C00000"/>
                </a:solidFill>
                <a:latin typeface="Arial" charset="0"/>
                <a:ea typeface="Arial" charset="0"/>
                <a:cs typeface="Arial" charset="0"/>
              </a:rPr>
              <a:t>Pyruvate Dehydrogenase Complex</a:t>
            </a:r>
            <a:endParaRPr lang="ar-JO" sz="3600" b="1" dirty="0">
              <a:solidFill>
                <a:srgbClr val="C00000"/>
              </a:solidFill>
            </a:endParaRPr>
          </a:p>
        </p:txBody>
      </p:sp>
      <p:sp>
        <p:nvSpPr>
          <p:cNvPr id="3" name="عنصر نائب للمحتوى 2"/>
          <p:cNvSpPr>
            <a:spLocks noGrp="1"/>
          </p:cNvSpPr>
          <p:nvPr>
            <p:ph idx="1"/>
          </p:nvPr>
        </p:nvSpPr>
        <p:spPr>
          <a:xfrm>
            <a:off x="394208" y="1152128"/>
            <a:ext cx="8714296" cy="5705872"/>
          </a:xfrm>
        </p:spPr>
        <p:txBody>
          <a:bodyPr>
            <a:normAutofit/>
          </a:bodyPr>
          <a:lstStyle/>
          <a:p>
            <a:pPr algn="l" rtl="0"/>
            <a:r>
              <a:rPr lang="en-US" sz="2400" b="1" dirty="0">
                <a:solidFill>
                  <a:schemeClr val="accent1"/>
                </a:solidFill>
                <a:latin typeface="Arial" charset="0"/>
                <a:ea typeface="Arial" charset="0"/>
                <a:cs typeface="Arial" charset="0"/>
              </a:rPr>
              <a:t>E1: pyruvate dehydrogenase</a:t>
            </a:r>
          </a:p>
          <a:p>
            <a:pPr algn="l" rtl="0"/>
            <a:r>
              <a:rPr lang="en-US" sz="2400" b="1" dirty="0">
                <a:solidFill>
                  <a:schemeClr val="bg1">
                    <a:lumMod val="50000"/>
                  </a:schemeClr>
                </a:solidFill>
                <a:latin typeface="Arial" charset="0"/>
                <a:ea typeface="Arial" charset="0"/>
                <a:cs typeface="Arial" charset="0"/>
              </a:rPr>
              <a:t>E2: dihydrolipoamide transacetylase  </a:t>
            </a:r>
          </a:p>
          <a:p>
            <a:pPr algn="l" rtl="0"/>
            <a:r>
              <a:rPr lang="en-US" sz="2400" b="1" dirty="0">
                <a:solidFill>
                  <a:srgbClr val="00B050"/>
                </a:solidFill>
                <a:latin typeface="Arial" charset="0"/>
                <a:ea typeface="Arial" charset="0"/>
                <a:cs typeface="Arial" charset="0"/>
              </a:rPr>
              <a:t>E3: dihydrolipoamide dehydrogenase</a:t>
            </a:r>
          </a:p>
          <a:p>
            <a:pPr marL="0" indent="0" algn="l" rtl="0">
              <a:buNone/>
            </a:pPr>
            <a:endParaRPr lang="en-US" sz="1200" b="1" dirty="0">
              <a:solidFill>
                <a:srgbClr val="00B050"/>
              </a:solidFill>
              <a:latin typeface="Arial" charset="0"/>
              <a:ea typeface="Arial" charset="0"/>
              <a:cs typeface="Arial" charset="0"/>
            </a:endParaRPr>
          </a:p>
          <a:p>
            <a:pPr marL="0" indent="0" algn="l" rtl="0">
              <a:buNone/>
            </a:pPr>
            <a:r>
              <a:rPr lang="en-US" sz="2400" dirty="0">
                <a:latin typeface="Arial" charset="0"/>
                <a:ea typeface="Arial" charset="0"/>
                <a:cs typeface="Arial" charset="0"/>
              </a:rPr>
              <a:t>                                  </a:t>
            </a:r>
            <a:r>
              <a:rPr lang="en-US" u="sng" dirty="0">
                <a:solidFill>
                  <a:srgbClr val="C00000"/>
                </a:solidFill>
                <a:latin typeface="Arial" charset="0"/>
                <a:ea typeface="Arial" charset="0"/>
                <a:cs typeface="Arial" charset="0"/>
              </a:rPr>
              <a:t>Coenzymes</a:t>
            </a:r>
            <a:endParaRPr lang="en-US" sz="2400" u="sng" dirty="0">
              <a:solidFill>
                <a:srgbClr val="C00000"/>
              </a:solidFill>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algn="l" rtl="0"/>
            <a:r>
              <a:rPr lang="en-US" sz="2400" dirty="0">
                <a:latin typeface="Arial" charset="0"/>
                <a:ea typeface="Arial" charset="0"/>
                <a:cs typeface="Arial" charset="0"/>
              </a:rPr>
              <a:t>Thiamine pyrophosphate  (TPP) a prosthetic group of </a:t>
            </a:r>
            <a:r>
              <a:rPr lang="en-US" sz="2400" b="1" dirty="0">
                <a:solidFill>
                  <a:schemeClr val="accent1"/>
                </a:solidFill>
                <a:latin typeface="Arial" charset="0"/>
                <a:ea typeface="Arial" charset="0"/>
                <a:cs typeface="Arial" charset="0"/>
              </a:rPr>
              <a:t>E1</a:t>
            </a:r>
          </a:p>
          <a:p>
            <a:pPr algn="l" rtl="0"/>
            <a:r>
              <a:rPr lang="en-US" sz="2400" dirty="0">
                <a:latin typeface="Arial" charset="0"/>
                <a:ea typeface="Arial" charset="0"/>
                <a:cs typeface="Arial" charset="0"/>
              </a:rPr>
              <a:t>Lipoic acid (lipoamide) a prosthetic group of </a:t>
            </a:r>
            <a:r>
              <a:rPr lang="en-US" sz="2400" b="1" dirty="0">
                <a:solidFill>
                  <a:schemeClr val="bg1">
                    <a:lumMod val="50000"/>
                  </a:schemeClr>
                </a:solidFill>
                <a:latin typeface="Arial" charset="0"/>
                <a:ea typeface="Arial" charset="0"/>
                <a:cs typeface="Arial" charset="0"/>
              </a:rPr>
              <a:t>E2</a:t>
            </a:r>
          </a:p>
          <a:p>
            <a:pPr algn="l" rtl="0"/>
            <a:r>
              <a:rPr lang="en-US" sz="2400" dirty="0">
                <a:latin typeface="Arial" charset="0"/>
                <a:ea typeface="Arial" charset="0"/>
                <a:cs typeface="Arial" charset="0"/>
              </a:rPr>
              <a:t>Flavin adenine dinucleotide (FAD) a prosthetic group of </a:t>
            </a:r>
            <a:r>
              <a:rPr lang="en-US" sz="2400" b="1" dirty="0">
                <a:solidFill>
                  <a:srgbClr val="00B050"/>
                </a:solidFill>
                <a:latin typeface="Arial" charset="0"/>
                <a:ea typeface="Arial" charset="0"/>
                <a:cs typeface="Arial" charset="0"/>
              </a:rPr>
              <a:t>E3</a:t>
            </a:r>
          </a:p>
          <a:p>
            <a:pPr algn="l" rtl="0"/>
            <a:r>
              <a:rPr lang="en-US" sz="2400" dirty="0">
                <a:latin typeface="Arial" charset="0"/>
                <a:ea typeface="Arial" charset="0"/>
                <a:cs typeface="Arial" charset="0"/>
              </a:rPr>
              <a:t>Coenzyme A (CoA or CoA</a:t>
            </a:r>
            <a:r>
              <a:rPr lang="en-US" sz="2400" dirty="0">
                <a:solidFill>
                  <a:srgbClr val="C00000"/>
                </a:solidFill>
                <a:latin typeface="Arial" charset="0"/>
                <a:ea typeface="Arial" charset="0"/>
                <a:cs typeface="Arial" charset="0"/>
              </a:rPr>
              <a:t>-SH</a:t>
            </a:r>
            <a:r>
              <a:rPr lang="en-US" sz="2400" dirty="0">
                <a:latin typeface="Arial" charset="0"/>
                <a:ea typeface="Arial" charset="0"/>
                <a:cs typeface="Arial" charset="0"/>
              </a:rPr>
              <a:t>)</a:t>
            </a:r>
          </a:p>
          <a:p>
            <a:pPr algn="l" rtl="0"/>
            <a:r>
              <a:rPr lang="en-US" sz="2400" dirty="0">
                <a:latin typeface="Arial" charset="0"/>
                <a:ea typeface="Arial" charset="0"/>
                <a:cs typeface="Arial" charset="0"/>
              </a:rPr>
              <a:t>Nicotinamide adenine dinucleotide (NAD</a:t>
            </a:r>
            <a:r>
              <a:rPr lang="en-US" sz="2400" baseline="30000" dirty="0">
                <a:solidFill>
                  <a:srgbClr val="C00000"/>
                </a:solidFill>
                <a:latin typeface="Arial" charset="0"/>
                <a:ea typeface="Arial" charset="0"/>
                <a:cs typeface="Arial" charset="0"/>
              </a:rPr>
              <a:t>+</a:t>
            </a:r>
            <a:r>
              <a:rPr lang="en-US" sz="2400" dirty="0">
                <a:latin typeface="Arial" charset="0"/>
                <a:ea typeface="Arial" charset="0"/>
                <a:cs typeface="Arial" charset="0"/>
              </a:rPr>
              <a:t>)</a:t>
            </a: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p:txBody>
      </p:sp>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71941" b="19193"/>
          <a:stretch/>
        </p:blipFill>
        <p:spPr>
          <a:xfrm>
            <a:off x="6588224" y="1224270"/>
            <a:ext cx="2226370" cy="2132722"/>
          </a:xfrm>
          <a:prstGeom prst="rect">
            <a:avLst/>
          </a:prstGeom>
        </p:spPr>
      </p:pic>
      <p:pic>
        <p:nvPicPr>
          <p:cNvPr id="5" name="Picture 2" descr="http://www.mutah.edu.jo/images/banners/medi-sign.gif"/>
          <p:cNvPicPr>
            <a:picLocks noChangeAspect="1" noChangeArrowheads="1"/>
          </p:cNvPicPr>
          <p:nvPr/>
        </p:nvPicPr>
        <p:blipFill>
          <a:blip r:embed="rId5"/>
          <a:srcRect/>
          <a:stretch>
            <a:fillRect/>
          </a:stretch>
        </p:blipFill>
        <p:spPr bwMode="auto">
          <a:xfrm>
            <a:off x="7965496" y="326"/>
            <a:ext cx="1143008" cy="1295410"/>
          </a:xfrm>
          <a:prstGeom prst="rect">
            <a:avLst/>
          </a:prstGeom>
          <a:noFill/>
        </p:spPr>
      </p:pic>
      <p:sp>
        <p:nvSpPr>
          <p:cNvPr id="7" name="عنصر نائب للمحتوى 2"/>
          <p:cNvSpPr txBox="1">
            <a:spLocks/>
          </p:cNvSpPr>
          <p:nvPr/>
        </p:nvSpPr>
        <p:spPr>
          <a:xfrm>
            <a:off x="395536" y="2636912"/>
            <a:ext cx="8748464" cy="4221088"/>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a:buNone/>
            </a:pPr>
            <a:endParaRPr lang="en-US" sz="2400" b="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3112736185"/>
      </p:ext>
    </p:extLst>
  </p:cSld>
  <p:clrMapOvr>
    <a:masterClrMapping/>
  </p:clrMapOvr>
  <mc:AlternateContent xmlns:mc="http://schemas.openxmlformats.org/markup-compatibility/2006" xmlns:p14="http://schemas.microsoft.com/office/powerpoint/2010/main">
    <mc:Choice Requires="p14">
      <p:transition spd="slow" p14:dur="2000" advTm="220487"/>
    </mc:Choice>
    <mc:Fallback xmlns="">
      <p:transition spd="slow" advTm="2204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vertical)">
                                      <p:cBhvr>
                                        <p:cTn id="7" dur="500"/>
                                        <p:tgtEl>
                                          <p:spTgt spid="3">
                                            <p:txEl>
                                              <p:pRg st="4" end="4"/>
                                            </p:txEl>
                                          </p:spTgt>
                                        </p:tgtEl>
                                      </p:cBhvr>
                                    </p:animEffect>
                                  </p:childTnLst>
                                </p:cTn>
                              </p:par>
                              <p:par>
                                <p:cTn id="8" presetID="3" presetClass="entr" presetSubtype="5"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blinds(vertical)">
                                      <p:cBhvr>
                                        <p:cTn id="10" dur="500"/>
                                        <p:tgtEl>
                                          <p:spTgt spid="3">
                                            <p:txEl>
                                              <p:pRg st="6" end="6"/>
                                            </p:txEl>
                                          </p:spTgt>
                                        </p:tgtEl>
                                      </p:cBhvr>
                                    </p:animEffect>
                                  </p:childTnLst>
                                </p:cTn>
                              </p:par>
                              <p:par>
                                <p:cTn id="11" presetID="3" presetClass="entr" presetSubtype="5"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blinds(vertical)">
                                      <p:cBhvr>
                                        <p:cTn id="13" dur="500"/>
                                        <p:tgtEl>
                                          <p:spTgt spid="3">
                                            <p:txEl>
                                              <p:pRg st="7" end="7"/>
                                            </p:txEl>
                                          </p:spTgt>
                                        </p:tgtEl>
                                      </p:cBhvr>
                                    </p:animEffect>
                                  </p:childTnLst>
                                </p:cTn>
                              </p:par>
                              <p:par>
                                <p:cTn id="14" presetID="3" presetClass="entr" presetSubtype="5"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blinds(vertical)">
                                      <p:cBhvr>
                                        <p:cTn id="16" dur="500"/>
                                        <p:tgtEl>
                                          <p:spTgt spid="3">
                                            <p:txEl>
                                              <p:pRg st="8" end="8"/>
                                            </p:txEl>
                                          </p:spTgt>
                                        </p:tgtEl>
                                      </p:cBhvr>
                                    </p:animEffect>
                                  </p:childTnLst>
                                </p:cTn>
                              </p:par>
                              <p:par>
                                <p:cTn id="17" presetID="3" presetClass="entr" presetSubtype="5"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blinds(vertical)">
                                      <p:cBhvr>
                                        <p:cTn id="19" dur="500"/>
                                        <p:tgtEl>
                                          <p:spTgt spid="3">
                                            <p:txEl>
                                              <p:pRg st="9" end="9"/>
                                            </p:txEl>
                                          </p:spTgt>
                                        </p:tgtEl>
                                      </p:cBhvr>
                                    </p:animEffect>
                                  </p:childTnLst>
                                </p:cTn>
                              </p:par>
                              <p:par>
                                <p:cTn id="20" presetID="3" presetClass="entr" presetSubtype="5" fill="hold" nodeType="with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blinds(vertical)">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4487" t="57102" r="3978" b="14490"/>
          <a:stretch/>
        </p:blipFill>
        <p:spPr>
          <a:xfrm>
            <a:off x="1115616" y="5085184"/>
            <a:ext cx="7416824" cy="1728192"/>
          </a:xfrm>
          <a:prstGeom prst="rect">
            <a:avLst/>
          </a:prstGeom>
        </p:spPr>
      </p:pic>
      <p:sp>
        <p:nvSpPr>
          <p:cNvPr id="2" name="عنوان 1"/>
          <p:cNvSpPr>
            <a:spLocks noGrp="1"/>
          </p:cNvSpPr>
          <p:nvPr>
            <p:ph type="title"/>
          </p:nvPr>
        </p:nvSpPr>
        <p:spPr>
          <a:xfrm>
            <a:off x="230832" y="-99392"/>
            <a:ext cx="8229600" cy="1143000"/>
          </a:xfrm>
        </p:spPr>
        <p:txBody>
          <a:bodyPr>
            <a:normAutofit/>
          </a:bodyPr>
          <a:lstStyle/>
          <a:p>
            <a:r>
              <a:rPr lang="en-GB" sz="4000" dirty="0">
                <a:solidFill>
                  <a:srgbClr val="C00000"/>
                </a:solidFill>
              </a:rPr>
              <a:t>Coenzymes Structure </a:t>
            </a:r>
            <a:endParaRPr lang="ar-JO" sz="4000" dirty="0">
              <a:solidFill>
                <a:srgbClr val="C00000"/>
              </a:solidFill>
            </a:endParaRPr>
          </a:p>
        </p:txBody>
      </p:sp>
      <p:sp>
        <p:nvSpPr>
          <p:cNvPr id="3" name="عنصر نائب للمحتوى 2"/>
          <p:cNvSpPr>
            <a:spLocks noGrp="1"/>
          </p:cNvSpPr>
          <p:nvPr>
            <p:ph idx="1"/>
          </p:nvPr>
        </p:nvSpPr>
        <p:spPr>
          <a:xfrm>
            <a:off x="394208" y="1152128"/>
            <a:ext cx="8714296" cy="5705872"/>
          </a:xfrm>
        </p:spPr>
        <p:txBody>
          <a:bodyPr>
            <a:normAutofit/>
          </a:bodyPr>
          <a:lstStyle/>
          <a:p>
            <a:pPr marL="0" indent="0" algn="l" rtl="0">
              <a:buNone/>
            </a:pPr>
            <a:endParaRPr lang="en-US" sz="1200" b="1" dirty="0">
              <a:solidFill>
                <a:srgbClr val="00B050"/>
              </a:solidFill>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p:txBody>
      </p:sp>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65496" y="326"/>
            <a:ext cx="1143008" cy="1295410"/>
          </a:xfrm>
          <a:prstGeom prst="rect">
            <a:avLst/>
          </a:prstGeom>
          <a:noFill/>
        </p:spPr>
      </p:pic>
      <p:sp>
        <p:nvSpPr>
          <p:cNvPr id="7" name="عنصر نائب للمحتوى 2"/>
          <p:cNvSpPr txBox="1">
            <a:spLocks/>
          </p:cNvSpPr>
          <p:nvPr/>
        </p:nvSpPr>
        <p:spPr>
          <a:xfrm>
            <a:off x="395536" y="2636912"/>
            <a:ext cx="8748464" cy="4221088"/>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a:buNone/>
            </a:pPr>
            <a:endParaRPr lang="en-US" sz="2400" b="1" dirty="0">
              <a:latin typeface="Arial" charset="0"/>
              <a:ea typeface="Arial" charset="0"/>
              <a:cs typeface="Arial"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9672" y="3385382"/>
            <a:ext cx="5976664" cy="205984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5736" y="1505092"/>
            <a:ext cx="4656718" cy="2211940"/>
          </a:xfrm>
          <a:prstGeom prst="rect">
            <a:avLst/>
          </a:prstGeom>
        </p:spPr>
      </p:pic>
      <p:grpSp>
        <p:nvGrpSpPr>
          <p:cNvPr id="23" name="Group 22"/>
          <p:cNvGrpSpPr/>
          <p:nvPr/>
        </p:nvGrpSpPr>
        <p:grpSpPr>
          <a:xfrm>
            <a:off x="4571438" y="707210"/>
            <a:ext cx="1210184" cy="1065606"/>
            <a:chOff x="4571438" y="707210"/>
            <a:chExt cx="1210184" cy="1065606"/>
          </a:xfrm>
        </p:grpSpPr>
        <p:grpSp>
          <p:nvGrpSpPr>
            <p:cNvPr id="20" name="Group 19"/>
            <p:cNvGrpSpPr/>
            <p:nvPr/>
          </p:nvGrpSpPr>
          <p:grpSpPr>
            <a:xfrm>
              <a:off x="4571438" y="707210"/>
              <a:ext cx="1210184" cy="1065606"/>
              <a:chOff x="4571438" y="707210"/>
              <a:chExt cx="1210184" cy="1065606"/>
            </a:xfrm>
          </p:grpSpPr>
          <p:grpSp>
            <p:nvGrpSpPr>
              <p:cNvPr id="17" name="Group 16"/>
              <p:cNvGrpSpPr/>
              <p:nvPr/>
            </p:nvGrpSpPr>
            <p:grpSpPr>
              <a:xfrm>
                <a:off x="4571438" y="707210"/>
                <a:ext cx="1210184" cy="1065606"/>
                <a:chOff x="6602738" y="1168286"/>
                <a:chExt cx="1210184" cy="1065606"/>
              </a:xfrm>
            </p:grpSpPr>
            <p:grpSp>
              <p:nvGrpSpPr>
                <p:cNvPr id="15" name="Group 14"/>
                <p:cNvGrpSpPr/>
                <p:nvPr/>
              </p:nvGrpSpPr>
              <p:grpSpPr>
                <a:xfrm>
                  <a:off x="6786689" y="1295736"/>
                  <a:ext cx="852627" cy="831311"/>
                  <a:chOff x="6777640" y="1295736"/>
                  <a:chExt cx="852627" cy="831311"/>
                </a:xfrm>
              </p:grpSpPr>
              <p:pic>
                <p:nvPicPr>
                  <p:cNvPr id="4" name="Picture 3"/>
                  <p:cNvPicPr>
                    <a:picLocks noChangeAspect="1"/>
                  </p:cNvPicPr>
                  <p:nvPr/>
                </p:nvPicPr>
                <p:blipFill>
                  <a:blip r:embed="rId7"/>
                  <a:stretch>
                    <a:fillRect/>
                  </a:stretch>
                </p:blipFill>
                <p:spPr>
                  <a:xfrm>
                    <a:off x="6777640" y="1295736"/>
                    <a:ext cx="852627" cy="831311"/>
                  </a:xfrm>
                  <a:prstGeom prst="rect">
                    <a:avLst/>
                  </a:prstGeom>
                </p:spPr>
              </p:pic>
              <p:sp>
                <p:nvSpPr>
                  <p:cNvPr id="14" name="TextBox 13"/>
                  <p:cNvSpPr txBox="1"/>
                  <p:nvPr/>
                </p:nvSpPr>
                <p:spPr>
                  <a:xfrm>
                    <a:off x="6876256" y="1314607"/>
                    <a:ext cx="367408" cy="575542"/>
                  </a:xfrm>
                  <a:prstGeom prst="rect">
                    <a:avLst/>
                  </a:prstGeom>
                  <a:noFill/>
                </p:spPr>
                <p:txBody>
                  <a:bodyPr wrap="none" rtlCol="0">
                    <a:spAutoFit/>
                  </a:bodyPr>
                  <a:lstStyle/>
                  <a:p>
                    <a:r>
                      <a:rPr lang="en-US" sz="2800" dirty="0">
                        <a:solidFill>
                          <a:srgbClr val="C00000"/>
                        </a:solidFill>
                      </a:rPr>
                      <a:t>..</a:t>
                    </a:r>
                  </a:p>
                </p:txBody>
              </p:sp>
            </p:grpSp>
            <p:grpSp>
              <p:nvGrpSpPr>
                <p:cNvPr id="11" name="Group 10"/>
                <p:cNvGrpSpPr/>
                <p:nvPr/>
              </p:nvGrpSpPr>
              <p:grpSpPr>
                <a:xfrm>
                  <a:off x="6602738" y="1168286"/>
                  <a:ext cx="1210184" cy="1065606"/>
                  <a:chOff x="6602738" y="1168286"/>
                  <a:chExt cx="1210184" cy="1065606"/>
                </a:xfrm>
              </p:grpSpPr>
              <p:sp>
                <p:nvSpPr>
                  <p:cNvPr id="10" name="Rounded Rectangle 9"/>
                  <p:cNvSpPr/>
                  <p:nvPr/>
                </p:nvSpPr>
                <p:spPr>
                  <a:xfrm>
                    <a:off x="7023933" y="1168286"/>
                    <a:ext cx="360040" cy="3583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452882" y="1875592"/>
                    <a:ext cx="360040" cy="3583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602738" y="1844824"/>
                    <a:ext cx="360040" cy="3583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Rounded Rectangle 17"/>
              <p:cNvSpPr/>
              <p:nvPr/>
            </p:nvSpPr>
            <p:spPr>
              <a:xfrm>
                <a:off x="4571438" y="853531"/>
                <a:ext cx="1210184" cy="81244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5249100" y="1186854"/>
                <a:ext cx="360040" cy="1521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5166343" y="822760"/>
              <a:ext cx="341761" cy="707886"/>
            </a:xfrm>
            <a:prstGeom prst="rect">
              <a:avLst/>
            </a:prstGeom>
            <a:noFill/>
          </p:spPr>
          <p:txBody>
            <a:bodyPr wrap="none" rtlCol="0">
              <a:spAutoFit/>
            </a:bodyPr>
            <a:lstStyle/>
            <a:p>
              <a:r>
                <a:rPr lang="en-US" sz="4000" dirty="0">
                  <a:solidFill>
                    <a:srgbClr val="0000FF"/>
                  </a:solidFill>
                </a:rPr>
                <a:t>-</a:t>
              </a:r>
              <a:endParaRPr lang="en-US" sz="3600" dirty="0">
                <a:solidFill>
                  <a:srgbClr val="0000FF"/>
                </a:solidFill>
              </a:endParaRPr>
            </a:p>
          </p:txBody>
        </p:sp>
      </p:grpSp>
    </p:spTree>
    <p:extLst>
      <p:ext uri="{BB962C8B-B14F-4D97-AF65-F5344CB8AC3E}">
        <p14:creationId xmlns:p14="http://schemas.microsoft.com/office/powerpoint/2010/main" val="4286756412"/>
      </p:ext>
    </p:extLst>
  </p:cSld>
  <p:clrMapOvr>
    <a:masterClrMapping/>
  </p:clrMapOvr>
  <mc:AlternateContent xmlns:mc="http://schemas.openxmlformats.org/markup-compatibility/2006" xmlns:p14="http://schemas.microsoft.com/office/powerpoint/2010/main">
    <mc:Choice Requires="p14">
      <p:transition spd="slow" p14:dur="2000" advTm="2454"/>
    </mc:Choice>
    <mc:Fallback xmlns="">
      <p:transition spd="slow" advTm="245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30832" y="-18256"/>
            <a:ext cx="8229600" cy="1143000"/>
          </a:xfrm>
        </p:spPr>
        <p:txBody>
          <a:bodyPr>
            <a:normAutofit/>
          </a:bodyPr>
          <a:lstStyle/>
          <a:p>
            <a:r>
              <a:rPr lang="en-GB" sz="4000" dirty="0">
                <a:solidFill>
                  <a:srgbClr val="C00000"/>
                </a:solidFill>
              </a:rPr>
              <a:t>Coenzymes Structure </a:t>
            </a:r>
            <a:endParaRPr lang="ar-JO" sz="4000" dirty="0">
              <a:solidFill>
                <a:srgbClr val="C00000"/>
              </a:solidFill>
            </a:endParaRPr>
          </a:p>
        </p:txBody>
      </p:sp>
      <p:sp>
        <p:nvSpPr>
          <p:cNvPr id="3" name="عنصر نائب للمحتوى 2"/>
          <p:cNvSpPr>
            <a:spLocks noGrp="1"/>
          </p:cNvSpPr>
          <p:nvPr>
            <p:ph idx="1"/>
          </p:nvPr>
        </p:nvSpPr>
        <p:spPr>
          <a:xfrm>
            <a:off x="394208" y="1152128"/>
            <a:ext cx="8714296" cy="5705872"/>
          </a:xfrm>
        </p:spPr>
        <p:txBody>
          <a:bodyPr>
            <a:normAutofit/>
          </a:bodyPr>
          <a:lstStyle/>
          <a:p>
            <a:pPr marL="0" indent="0" algn="l" rtl="0">
              <a:buNone/>
            </a:pPr>
            <a:endParaRPr lang="en-US" sz="1200" b="1" dirty="0">
              <a:solidFill>
                <a:srgbClr val="00B050"/>
              </a:solidFill>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p:txBody>
      </p:sp>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65496" y="326"/>
            <a:ext cx="1143008" cy="1295410"/>
          </a:xfrm>
          <a:prstGeom prst="rect">
            <a:avLst/>
          </a:prstGeom>
          <a:noFill/>
        </p:spPr>
      </p:pic>
      <p:sp>
        <p:nvSpPr>
          <p:cNvPr id="7" name="عنصر نائب للمحتوى 2"/>
          <p:cNvSpPr txBox="1">
            <a:spLocks/>
          </p:cNvSpPr>
          <p:nvPr/>
        </p:nvSpPr>
        <p:spPr>
          <a:xfrm>
            <a:off x="395536" y="2636912"/>
            <a:ext cx="8748464" cy="4221088"/>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a:buNone/>
            </a:pPr>
            <a:endParaRPr lang="en-US" sz="2400" b="1" dirty="0">
              <a:latin typeface="Arial" charset="0"/>
              <a:ea typeface="Arial" charset="0"/>
              <a:cs typeface="Arial" charset="0"/>
            </a:endParaRPr>
          </a:p>
        </p:txBody>
      </p:sp>
      <p:grpSp>
        <p:nvGrpSpPr>
          <p:cNvPr id="17" name="Group 16"/>
          <p:cNvGrpSpPr/>
          <p:nvPr/>
        </p:nvGrpSpPr>
        <p:grpSpPr>
          <a:xfrm>
            <a:off x="683568" y="1412776"/>
            <a:ext cx="4810240" cy="3779106"/>
            <a:chOff x="640721" y="970758"/>
            <a:chExt cx="4392488" cy="333226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842" r="1950"/>
            <a:stretch/>
          </p:blipFill>
          <p:spPr>
            <a:xfrm>
              <a:off x="640721" y="970758"/>
              <a:ext cx="4392488" cy="3332260"/>
            </a:xfrm>
            <a:prstGeom prst="rect">
              <a:avLst/>
            </a:prstGeom>
          </p:spPr>
        </p:pic>
        <p:sp>
          <p:nvSpPr>
            <p:cNvPr id="16" name="Rectangle 15"/>
            <p:cNvSpPr/>
            <p:nvPr/>
          </p:nvSpPr>
          <p:spPr>
            <a:xfrm>
              <a:off x="4345632" y="2996952"/>
              <a:ext cx="58640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5696833" y="1747275"/>
            <a:ext cx="3267655" cy="4057989"/>
            <a:chOff x="5774925" y="1556792"/>
            <a:chExt cx="3267655" cy="4057989"/>
          </a:xfrm>
        </p:grpSpPr>
        <p:grpSp>
          <p:nvGrpSpPr>
            <p:cNvPr id="20" name="Group 19"/>
            <p:cNvGrpSpPr/>
            <p:nvPr/>
          </p:nvGrpSpPr>
          <p:grpSpPr>
            <a:xfrm>
              <a:off x="5774925" y="1658511"/>
              <a:ext cx="3267655" cy="3956270"/>
              <a:chOff x="5774925" y="1658511"/>
              <a:chExt cx="3267655" cy="3956270"/>
            </a:xfrm>
          </p:grpSpPr>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15538" t="54040" r="14205"/>
              <a:stretch/>
            </p:blipFill>
            <p:spPr>
              <a:xfrm>
                <a:off x="5774925" y="1658511"/>
                <a:ext cx="3267655" cy="1236069"/>
              </a:xfrm>
              <a:prstGeom prst="rect">
                <a:avLst/>
              </a:prstGeom>
              <a:ln>
                <a:noFill/>
              </a:ln>
            </p:spPr>
          </p:pic>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60950" b="60906"/>
              <a:stretch/>
            </p:blipFill>
            <p:spPr>
              <a:xfrm>
                <a:off x="6503653" y="4294105"/>
                <a:ext cx="2281312" cy="1320676"/>
              </a:xfrm>
              <a:prstGeom prst="rect">
                <a:avLst/>
              </a:prstGeom>
              <a:ln>
                <a:noFill/>
              </a:ln>
            </p:spPr>
          </p:pic>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r="59563" b="60906"/>
              <a:stretch/>
            </p:blipFill>
            <p:spPr>
              <a:xfrm>
                <a:off x="6503653" y="2947345"/>
                <a:ext cx="2362353" cy="1320676"/>
              </a:xfrm>
              <a:prstGeom prst="rect">
                <a:avLst/>
              </a:prstGeom>
              <a:ln>
                <a:noFill/>
              </a:ln>
            </p:spPr>
          </p:pic>
        </p:grpSp>
        <p:sp>
          <p:nvSpPr>
            <p:cNvPr id="21" name="Rectangle 20"/>
            <p:cNvSpPr/>
            <p:nvPr/>
          </p:nvSpPr>
          <p:spPr>
            <a:xfrm>
              <a:off x="5796136" y="1556792"/>
              <a:ext cx="3167465" cy="4032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06371545"/>
      </p:ext>
    </p:extLst>
  </p:cSld>
  <p:clrMapOvr>
    <a:masterClrMapping/>
  </p:clrMapOvr>
  <mc:AlternateContent xmlns:mc="http://schemas.openxmlformats.org/markup-compatibility/2006" xmlns:p14="http://schemas.microsoft.com/office/powerpoint/2010/main">
    <mc:Choice Requires="p14">
      <p:transition spd="slow" p14:dur="2000" advTm="3248"/>
    </mc:Choice>
    <mc:Fallback xmlns="">
      <p:transition spd="slow" advTm="324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30832" y="-18256"/>
            <a:ext cx="8229600" cy="1143000"/>
          </a:xfrm>
        </p:spPr>
        <p:txBody>
          <a:bodyPr>
            <a:normAutofit/>
          </a:bodyPr>
          <a:lstStyle/>
          <a:p>
            <a:r>
              <a:rPr lang="en-US" sz="3600" dirty="0">
                <a:solidFill>
                  <a:srgbClr val="C00000"/>
                </a:solidFill>
                <a:latin typeface="Arial" charset="0"/>
                <a:ea typeface="Arial" charset="0"/>
                <a:cs typeface="Arial" charset="0"/>
              </a:rPr>
              <a:t>Pyruvate Dehydrogenase Complex</a:t>
            </a:r>
            <a:endParaRPr lang="ar-JO" sz="3600" dirty="0">
              <a:solidFill>
                <a:srgbClr val="C00000"/>
              </a:solidFill>
            </a:endParaRPr>
          </a:p>
        </p:txBody>
      </p:sp>
      <p:sp>
        <p:nvSpPr>
          <p:cNvPr id="3" name="عنصر نائب للمحتوى 2"/>
          <p:cNvSpPr>
            <a:spLocks noGrp="1"/>
          </p:cNvSpPr>
          <p:nvPr>
            <p:ph idx="1"/>
          </p:nvPr>
        </p:nvSpPr>
        <p:spPr>
          <a:xfrm>
            <a:off x="394208" y="1484784"/>
            <a:ext cx="8354256" cy="5373216"/>
          </a:xfrm>
        </p:spPr>
        <p:txBody>
          <a:bodyPr>
            <a:normAutofit/>
          </a:bodyPr>
          <a:lstStyle/>
          <a:p>
            <a:pPr marL="0" indent="0" algn="l" rtl="0">
              <a:buNone/>
            </a:pPr>
            <a:endParaRPr lang="en-US" sz="1200" b="1" dirty="0">
              <a:solidFill>
                <a:srgbClr val="00B050"/>
              </a:solidFill>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a:p>
            <a:pPr marL="0" indent="0" algn="l" rtl="0">
              <a:buNone/>
            </a:pPr>
            <a:endParaRPr lang="en-US" sz="2400" dirty="0">
              <a:latin typeface="Arial" charset="0"/>
              <a:ea typeface="Arial" charset="0"/>
              <a:cs typeface="Arial" charset="0"/>
            </a:endParaRPr>
          </a:p>
        </p:txBody>
      </p:sp>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65496" y="326"/>
            <a:ext cx="1143008" cy="1295410"/>
          </a:xfrm>
          <a:prstGeom prst="rect">
            <a:avLst/>
          </a:prstGeom>
          <a:noFill/>
        </p:spPr>
      </p:pic>
      <p:sp>
        <p:nvSpPr>
          <p:cNvPr id="7" name="عنصر نائب للمحتوى 2"/>
          <p:cNvSpPr txBox="1">
            <a:spLocks/>
          </p:cNvSpPr>
          <p:nvPr/>
        </p:nvSpPr>
        <p:spPr>
          <a:xfrm>
            <a:off x="395536" y="2636912"/>
            <a:ext cx="8748464" cy="4221088"/>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a:buNone/>
            </a:pPr>
            <a:endParaRPr lang="en-US" sz="2400" b="1" dirty="0">
              <a:latin typeface="Arial" charset="0"/>
              <a:ea typeface="Arial" charset="0"/>
              <a:cs typeface="Arial" charset="0"/>
            </a:endParaRPr>
          </a:p>
        </p:txBody>
      </p:sp>
      <p:grpSp>
        <p:nvGrpSpPr>
          <p:cNvPr id="12" name="Group 11"/>
          <p:cNvGrpSpPr/>
          <p:nvPr/>
        </p:nvGrpSpPr>
        <p:grpSpPr>
          <a:xfrm>
            <a:off x="744108" y="1292446"/>
            <a:ext cx="7716324" cy="5565554"/>
            <a:chOff x="744108" y="1292446"/>
            <a:chExt cx="7716324" cy="5565554"/>
          </a:xfrm>
        </p:grpSpPr>
        <p:grpSp>
          <p:nvGrpSpPr>
            <p:cNvPr id="11" name="Group 10"/>
            <p:cNvGrpSpPr/>
            <p:nvPr/>
          </p:nvGrpSpPr>
          <p:grpSpPr>
            <a:xfrm>
              <a:off x="744108" y="1292446"/>
              <a:ext cx="7716324" cy="5565554"/>
              <a:chOff x="744108" y="1292446"/>
              <a:chExt cx="7716324" cy="5565554"/>
            </a:xfrm>
          </p:grpSpPr>
          <p:pic>
            <p:nvPicPr>
              <p:cNvPr id="9" name="Picture 8"/>
              <p:cNvPicPr>
                <a:picLocks noChangeAspect="1"/>
              </p:cNvPicPr>
              <p:nvPr/>
            </p:nvPicPr>
            <p:blipFill rotWithShape="1">
              <a:blip r:embed="rId4"/>
              <a:srcRect t="6077"/>
              <a:stretch/>
            </p:blipFill>
            <p:spPr>
              <a:xfrm>
                <a:off x="744108" y="1292446"/>
                <a:ext cx="7716324" cy="5565554"/>
              </a:xfrm>
              <a:prstGeom prst="rect">
                <a:avLst/>
              </a:prstGeom>
            </p:spPr>
          </p:pic>
          <p:sp>
            <p:nvSpPr>
              <p:cNvPr id="10" name="TextBox 9"/>
              <p:cNvSpPr txBox="1"/>
              <p:nvPr/>
            </p:nvSpPr>
            <p:spPr>
              <a:xfrm rot="20841763">
                <a:off x="4127480" y="2587209"/>
                <a:ext cx="770384" cy="369332"/>
              </a:xfrm>
              <a:prstGeom prst="rect">
                <a:avLst/>
              </a:prstGeom>
              <a:noFill/>
            </p:spPr>
            <p:txBody>
              <a:bodyPr wrap="square" rtlCol="0">
                <a:spAutoFit/>
              </a:bodyPr>
              <a:lstStyle/>
              <a:p>
                <a:r>
                  <a:rPr lang="en-US" b="1" dirty="0">
                    <a:solidFill>
                      <a:srgbClr val="F32BF4"/>
                    </a:solidFill>
                  </a:rPr>
                  <a:t>-</a:t>
                </a:r>
                <a:r>
                  <a:rPr lang="en-US" sz="1400" b="1" dirty="0">
                    <a:solidFill>
                      <a:srgbClr val="F32BF4"/>
                    </a:solidFill>
                  </a:rPr>
                  <a:t>H</a:t>
                </a:r>
                <a:endParaRPr lang="en-US" b="1" dirty="0">
                  <a:solidFill>
                    <a:srgbClr val="F32BF4"/>
                  </a:solidFill>
                </a:endParaRPr>
              </a:p>
            </p:txBody>
          </p:sp>
        </p:grpSp>
        <p:sp>
          <p:nvSpPr>
            <p:cNvPr id="25" name="TextBox 24"/>
            <p:cNvSpPr txBox="1"/>
            <p:nvPr/>
          </p:nvSpPr>
          <p:spPr>
            <a:xfrm>
              <a:off x="3563888" y="3212976"/>
              <a:ext cx="1914462" cy="338554"/>
            </a:xfrm>
            <a:prstGeom prst="rect">
              <a:avLst/>
            </a:prstGeom>
            <a:noFill/>
          </p:spPr>
          <p:txBody>
            <a:bodyPr wrap="square" rtlCol="0">
              <a:spAutoFit/>
            </a:bodyPr>
            <a:lstStyle/>
            <a:p>
              <a:r>
                <a:rPr lang="en-US" sz="1600" b="1" dirty="0"/>
                <a:t>Hydroxyethyl-TPP</a:t>
              </a:r>
            </a:p>
          </p:txBody>
        </p:sp>
      </p:grpSp>
      <p:sp>
        <p:nvSpPr>
          <p:cNvPr id="13" name="TextBox 12"/>
          <p:cNvSpPr txBox="1"/>
          <p:nvPr/>
        </p:nvSpPr>
        <p:spPr>
          <a:xfrm>
            <a:off x="2771800" y="2483604"/>
            <a:ext cx="770384" cy="369332"/>
          </a:xfrm>
          <a:prstGeom prst="rect">
            <a:avLst/>
          </a:prstGeom>
          <a:noFill/>
        </p:spPr>
        <p:txBody>
          <a:bodyPr wrap="square" rtlCol="0">
            <a:spAutoFit/>
          </a:bodyPr>
          <a:lstStyle/>
          <a:p>
            <a:r>
              <a:rPr lang="en-US" b="1">
                <a:solidFill>
                  <a:srgbClr val="F32BF4"/>
                </a:solidFill>
              </a:rPr>
              <a:t>1</a:t>
            </a:r>
            <a:endParaRPr lang="en-US" b="1" dirty="0">
              <a:solidFill>
                <a:srgbClr val="F32BF4"/>
              </a:solidFill>
            </a:endParaRPr>
          </a:p>
        </p:txBody>
      </p:sp>
      <p:sp>
        <p:nvSpPr>
          <p:cNvPr id="14" name="TextBox 13"/>
          <p:cNvSpPr txBox="1"/>
          <p:nvPr/>
        </p:nvSpPr>
        <p:spPr>
          <a:xfrm>
            <a:off x="6465912" y="2204864"/>
            <a:ext cx="770384" cy="369332"/>
          </a:xfrm>
          <a:prstGeom prst="rect">
            <a:avLst/>
          </a:prstGeom>
          <a:noFill/>
        </p:spPr>
        <p:txBody>
          <a:bodyPr wrap="square" rtlCol="0">
            <a:spAutoFit/>
          </a:bodyPr>
          <a:lstStyle/>
          <a:p>
            <a:r>
              <a:rPr lang="en-US" b="1">
                <a:solidFill>
                  <a:srgbClr val="F32BF4"/>
                </a:solidFill>
              </a:rPr>
              <a:t>2</a:t>
            </a:r>
            <a:endParaRPr lang="en-US" b="1" dirty="0">
              <a:solidFill>
                <a:srgbClr val="F32BF4"/>
              </a:solidFill>
            </a:endParaRPr>
          </a:p>
        </p:txBody>
      </p:sp>
      <p:sp>
        <p:nvSpPr>
          <p:cNvPr id="15" name="TextBox 14"/>
          <p:cNvSpPr txBox="1"/>
          <p:nvPr/>
        </p:nvSpPr>
        <p:spPr>
          <a:xfrm>
            <a:off x="6372200" y="5219908"/>
            <a:ext cx="770384" cy="369332"/>
          </a:xfrm>
          <a:prstGeom prst="rect">
            <a:avLst/>
          </a:prstGeom>
          <a:noFill/>
        </p:spPr>
        <p:txBody>
          <a:bodyPr wrap="square" rtlCol="0">
            <a:spAutoFit/>
          </a:bodyPr>
          <a:lstStyle/>
          <a:p>
            <a:r>
              <a:rPr lang="en-US" b="1" dirty="0">
                <a:solidFill>
                  <a:srgbClr val="F32BF4"/>
                </a:solidFill>
              </a:rPr>
              <a:t>3</a:t>
            </a:r>
          </a:p>
        </p:txBody>
      </p:sp>
      <p:sp>
        <p:nvSpPr>
          <p:cNvPr id="16" name="TextBox 15"/>
          <p:cNvSpPr txBox="1"/>
          <p:nvPr/>
        </p:nvSpPr>
        <p:spPr>
          <a:xfrm>
            <a:off x="2915816" y="5507940"/>
            <a:ext cx="770384" cy="369332"/>
          </a:xfrm>
          <a:prstGeom prst="rect">
            <a:avLst/>
          </a:prstGeom>
          <a:noFill/>
        </p:spPr>
        <p:txBody>
          <a:bodyPr wrap="square" rtlCol="0">
            <a:spAutoFit/>
          </a:bodyPr>
          <a:lstStyle/>
          <a:p>
            <a:r>
              <a:rPr lang="en-US" b="1" dirty="0">
                <a:solidFill>
                  <a:srgbClr val="F32BF4"/>
                </a:solidFill>
              </a:rPr>
              <a:t>4</a:t>
            </a:r>
          </a:p>
        </p:txBody>
      </p:sp>
      <p:sp>
        <p:nvSpPr>
          <p:cNvPr id="17" name="TextBox 16"/>
          <p:cNvSpPr txBox="1"/>
          <p:nvPr/>
        </p:nvSpPr>
        <p:spPr>
          <a:xfrm>
            <a:off x="1497360" y="3789040"/>
            <a:ext cx="770384" cy="369332"/>
          </a:xfrm>
          <a:prstGeom prst="rect">
            <a:avLst/>
          </a:prstGeom>
          <a:noFill/>
        </p:spPr>
        <p:txBody>
          <a:bodyPr wrap="square" rtlCol="0">
            <a:spAutoFit/>
          </a:bodyPr>
          <a:lstStyle/>
          <a:p>
            <a:r>
              <a:rPr lang="en-US" b="1" dirty="0">
                <a:solidFill>
                  <a:srgbClr val="F32BF4"/>
                </a:solidFill>
              </a:rPr>
              <a:t>5</a:t>
            </a:r>
          </a:p>
        </p:txBody>
      </p:sp>
    </p:spTree>
    <p:extLst>
      <p:ext uri="{BB962C8B-B14F-4D97-AF65-F5344CB8AC3E}">
        <p14:creationId xmlns:p14="http://schemas.microsoft.com/office/powerpoint/2010/main" val="2620597187"/>
      </p:ext>
    </p:extLst>
  </p:cSld>
  <p:clrMapOvr>
    <a:masterClrMapping/>
  </p:clrMapOvr>
  <mc:AlternateContent xmlns:mc="http://schemas.openxmlformats.org/markup-compatibility/2006" xmlns:p14="http://schemas.microsoft.com/office/powerpoint/2010/main">
    <mc:Choice Requires="p14">
      <p:transition spd="slow" p14:dur="2000" advTm="3820"/>
    </mc:Choice>
    <mc:Fallback xmlns="">
      <p:transition spd="slow" advTm="382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18256"/>
            <a:ext cx="8229600" cy="1143000"/>
          </a:xfrm>
        </p:spPr>
        <p:txBody>
          <a:bodyPr>
            <a:normAutofit/>
          </a:bodyPr>
          <a:lstStyle/>
          <a:p>
            <a:r>
              <a:rPr lang="en-GB" sz="4800" dirty="0">
                <a:solidFill>
                  <a:srgbClr val="C00000"/>
                </a:solidFill>
              </a:rPr>
              <a:t> Mechanism of PDC </a:t>
            </a:r>
            <a:endParaRPr lang="ar-JO" sz="4800" b="1" dirty="0">
              <a:solidFill>
                <a:srgbClr val="C00000"/>
              </a:solidFill>
            </a:endParaRPr>
          </a:p>
        </p:txBody>
      </p:sp>
      <p:sp>
        <p:nvSpPr>
          <p:cNvPr id="3" name="عنصر نائب للمحتوى 2"/>
          <p:cNvSpPr>
            <a:spLocks noGrp="1"/>
          </p:cNvSpPr>
          <p:nvPr>
            <p:ph idx="1"/>
          </p:nvPr>
        </p:nvSpPr>
        <p:spPr>
          <a:xfrm>
            <a:off x="394208" y="1152128"/>
            <a:ext cx="8678386" cy="6597352"/>
          </a:xfrm>
        </p:spPr>
        <p:txBody>
          <a:bodyPr>
            <a:normAutofit/>
          </a:bodyPr>
          <a:lstStyle/>
          <a:p>
            <a:pPr algn="l" rtl="0"/>
            <a:r>
              <a:rPr lang="en-US" sz="2800" dirty="0">
                <a:latin typeface="Arial" charset="0"/>
                <a:ea typeface="Arial" charset="0"/>
                <a:cs typeface="Arial" charset="0"/>
              </a:rPr>
              <a:t>The mechanism by which this complex catalyzes the reaction is complicated but the main processes involve (5 steps):</a:t>
            </a:r>
          </a:p>
          <a:p>
            <a:pPr algn="l" rtl="0">
              <a:buFont typeface="+mj-lt"/>
              <a:buAutoNum type="arabicPeriod"/>
            </a:pPr>
            <a:r>
              <a:rPr lang="en-US" sz="2400" dirty="0">
                <a:latin typeface="Arial" charset="0"/>
                <a:ea typeface="Arial" charset="0"/>
                <a:cs typeface="Arial" charset="0"/>
              </a:rPr>
              <a:t>Decarboxylation of pyruvate and the release of CO</a:t>
            </a:r>
            <a:r>
              <a:rPr lang="en-US" sz="2400" baseline="-25000" dirty="0">
                <a:latin typeface="Arial" charset="0"/>
                <a:ea typeface="Arial" charset="0"/>
                <a:cs typeface="Arial" charset="0"/>
              </a:rPr>
              <a:t>2</a:t>
            </a:r>
            <a:r>
              <a:rPr lang="en-US" sz="2400" dirty="0">
                <a:latin typeface="Arial" charset="0"/>
                <a:ea typeface="Arial" charset="0"/>
                <a:cs typeface="Arial" charset="0"/>
              </a:rPr>
              <a:t> a reaction catalyzed by E1-TPP. The product of this reaction “Hydroxyethyl moiety” is a substrate for the next reaction </a:t>
            </a:r>
          </a:p>
          <a:p>
            <a:pPr algn="l" rtl="0">
              <a:buFont typeface="+mj-lt"/>
              <a:buAutoNum type="arabicPeriod"/>
            </a:pPr>
            <a:r>
              <a:rPr lang="en-US" sz="2400" dirty="0">
                <a:latin typeface="Arial" charset="0"/>
                <a:ea typeface="Arial" charset="0"/>
                <a:cs typeface="Arial" charset="0"/>
              </a:rPr>
              <a:t>The transfer of Hydroxyethyl moiety from TPP of E1 to lipoic acid of E2. This step is mediated by an oxidation of Hydroxyethyl to acetyl group coupled with reduction of disulfide bond</a:t>
            </a:r>
          </a:p>
          <a:p>
            <a:pPr algn="l" rtl="0">
              <a:buFont typeface="+mj-lt"/>
              <a:buAutoNum type="arabicPeriod"/>
            </a:pPr>
            <a:r>
              <a:rPr lang="en-US" sz="2400" dirty="0">
                <a:latin typeface="Arial" charset="0"/>
                <a:ea typeface="Arial" charset="0"/>
                <a:cs typeface="Arial" charset="0"/>
              </a:rPr>
              <a:t>Transfer of acetyl group from lipoamide to CoA forming thioester bond and consequently Acetyl CoA  is produced</a:t>
            </a:r>
            <a:endParaRPr lang="en-US" sz="2700" dirty="0">
              <a:latin typeface="Arial" charset="0"/>
              <a:ea typeface="Arial" charset="0"/>
              <a:cs typeface="Arial" charset="0"/>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65496" y="326"/>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9543117"/>
      </p:ext>
    </p:extLst>
  </p:cSld>
  <p:clrMapOvr>
    <a:masterClrMapping/>
  </p:clrMapOvr>
  <mc:AlternateContent xmlns:mc="http://schemas.openxmlformats.org/markup-compatibility/2006" xmlns:p14="http://schemas.microsoft.com/office/powerpoint/2010/main">
    <mc:Choice Requires="p14">
      <p:transition spd="slow" p14:dur="2000" advTm="3662"/>
    </mc:Choice>
    <mc:Fallback xmlns="">
      <p:transition spd="slow" advTm="366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96.4"/>
</p:tagLst>
</file>

<file path=ppt/tags/tag10.xml><?xml version="1.0" encoding="utf-8"?>
<p:tagLst xmlns:a="http://schemas.openxmlformats.org/drawingml/2006/main" xmlns:r="http://schemas.openxmlformats.org/officeDocument/2006/relationships" xmlns:p="http://schemas.openxmlformats.org/presentationml/2006/main">
  <p:tag name="TIMING" val="|61.1"/>
</p:tagLst>
</file>

<file path=ppt/tags/tag11.xml><?xml version="1.0" encoding="utf-8"?>
<p:tagLst xmlns:a="http://schemas.openxmlformats.org/drawingml/2006/main" xmlns:r="http://schemas.openxmlformats.org/officeDocument/2006/relationships" xmlns:p="http://schemas.openxmlformats.org/presentationml/2006/main">
  <p:tag name="TIMING" val="|42"/>
</p:tagLst>
</file>

<file path=ppt/tags/tag12.xml><?xml version="1.0" encoding="utf-8"?>
<p:tagLst xmlns:a="http://schemas.openxmlformats.org/drawingml/2006/main" xmlns:r="http://schemas.openxmlformats.org/officeDocument/2006/relationships" xmlns:p="http://schemas.openxmlformats.org/presentationml/2006/main">
  <p:tag name="TIMING" val="|92"/>
</p:tagLst>
</file>

<file path=ppt/tags/tag13.xml><?xml version="1.0" encoding="utf-8"?>
<p:tagLst xmlns:a="http://schemas.openxmlformats.org/drawingml/2006/main" xmlns:r="http://schemas.openxmlformats.org/officeDocument/2006/relationships" xmlns:p="http://schemas.openxmlformats.org/presentationml/2006/main">
  <p:tag name="TIMING" val="|87|0.9"/>
</p:tagLst>
</file>

<file path=ppt/tags/tag14.xml><?xml version="1.0" encoding="utf-8"?>
<p:tagLst xmlns:a="http://schemas.openxmlformats.org/drawingml/2006/main" xmlns:r="http://schemas.openxmlformats.org/officeDocument/2006/relationships" xmlns:p="http://schemas.openxmlformats.org/presentationml/2006/main">
  <p:tag name="TIMING" val="|34.2"/>
</p:tagLst>
</file>

<file path=ppt/tags/tag15.xml><?xml version="1.0" encoding="utf-8"?>
<p:tagLst xmlns:a="http://schemas.openxmlformats.org/drawingml/2006/main" xmlns:r="http://schemas.openxmlformats.org/officeDocument/2006/relationships" xmlns:p="http://schemas.openxmlformats.org/presentationml/2006/main">
  <p:tag name="TIMING" val="|85.6"/>
</p:tagLst>
</file>

<file path=ppt/tags/tag16.xml><?xml version="1.0" encoding="utf-8"?>
<p:tagLst xmlns:a="http://schemas.openxmlformats.org/drawingml/2006/main" xmlns:r="http://schemas.openxmlformats.org/officeDocument/2006/relationships" xmlns:p="http://schemas.openxmlformats.org/presentationml/2006/main">
  <p:tag name="TIMING" val="|24.3"/>
</p:tagLst>
</file>

<file path=ppt/tags/tag17.xml><?xml version="1.0" encoding="utf-8"?>
<p:tagLst xmlns:a="http://schemas.openxmlformats.org/drawingml/2006/main" xmlns:r="http://schemas.openxmlformats.org/officeDocument/2006/relationships" xmlns:p="http://schemas.openxmlformats.org/presentationml/2006/main">
  <p:tag name="TIMING" val="|23.4"/>
</p:tagLst>
</file>

<file path=ppt/tags/tag18.xml><?xml version="1.0" encoding="utf-8"?>
<p:tagLst xmlns:a="http://schemas.openxmlformats.org/drawingml/2006/main" xmlns:r="http://schemas.openxmlformats.org/officeDocument/2006/relationships" xmlns:p="http://schemas.openxmlformats.org/presentationml/2006/main">
  <p:tag name="TIMING" val="|35|0.7"/>
</p:tagLst>
</file>

<file path=ppt/tags/tag19.xml><?xml version="1.0" encoding="utf-8"?>
<p:tagLst xmlns:a="http://schemas.openxmlformats.org/drawingml/2006/main" xmlns:r="http://schemas.openxmlformats.org/officeDocument/2006/relationships" xmlns:p="http://schemas.openxmlformats.org/presentationml/2006/main">
  <p:tag name="TIMING" val="|21.8|37.4|1.8"/>
</p:tagLst>
</file>

<file path=ppt/tags/tag2.xml><?xml version="1.0" encoding="utf-8"?>
<p:tagLst xmlns:a="http://schemas.openxmlformats.org/drawingml/2006/main" xmlns:r="http://schemas.openxmlformats.org/officeDocument/2006/relationships" xmlns:p="http://schemas.openxmlformats.org/presentationml/2006/main">
  <p:tag name="TIMING" val="|287"/>
</p:tagLst>
</file>

<file path=ppt/tags/tag20.xml><?xml version="1.0" encoding="utf-8"?>
<p:tagLst xmlns:a="http://schemas.openxmlformats.org/drawingml/2006/main" xmlns:r="http://schemas.openxmlformats.org/officeDocument/2006/relationships" xmlns:p="http://schemas.openxmlformats.org/presentationml/2006/main">
  <p:tag name="TIMING" val="|157.3|2.9"/>
</p:tagLst>
</file>

<file path=ppt/tags/tag21.xml><?xml version="1.0" encoding="utf-8"?>
<p:tagLst xmlns:a="http://schemas.openxmlformats.org/drawingml/2006/main" xmlns:r="http://schemas.openxmlformats.org/officeDocument/2006/relationships" xmlns:p="http://schemas.openxmlformats.org/presentationml/2006/main">
  <p:tag name="TIMING" val="|35.8"/>
</p:tagLst>
</file>

<file path=ppt/tags/tag3.xml><?xml version="1.0" encoding="utf-8"?>
<p:tagLst xmlns:a="http://schemas.openxmlformats.org/drawingml/2006/main" xmlns:r="http://schemas.openxmlformats.org/officeDocument/2006/relationships" xmlns:p="http://schemas.openxmlformats.org/presentationml/2006/main">
  <p:tag name="TIMING" val="|2.8"/>
</p:tagLst>
</file>

<file path=ppt/tags/tag4.xml><?xml version="1.0" encoding="utf-8"?>
<p:tagLst xmlns:a="http://schemas.openxmlformats.org/drawingml/2006/main" xmlns:r="http://schemas.openxmlformats.org/officeDocument/2006/relationships" xmlns:p="http://schemas.openxmlformats.org/presentationml/2006/main">
  <p:tag name="TIMING" val="|67.2"/>
</p:tagLst>
</file>

<file path=ppt/tags/tag5.xml><?xml version="1.0" encoding="utf-8"?>
<p:tagLst xmlns:a="http://schemas.openxmlformats.org/drawingml/2006/main" xmlns:r="http://schemas.openxmlformats.org/officeDocument/2006/relationships" xmlns:p="http://schemas.openxmlformats.org/presentationml/2006/main">
  <p:tag name="TIMING" val="|377"/>
</p:tagLst>
</file>

<file path=ppt/tags/tag6.xml><?xml version="1.0" encoding="utf-8"?>
<p:tagLst xmlns:a="http://schemas.openxmlformats.org/drawingml/2006/main" xmlns:r="http://schemas.openxmlformats.org/officeDocument/2006/relationships" xmlns:p="http://schemas.openxmlformats.org/presentationml/2006/main">
  <p:tag name="TIMING" val="|373.7|11.4"/>
</p:tagLst>
</file>

<file path=ppt/tags/tag7.xml><?xml version="1.0" encoding="utf-8"?>
<p:tagLst xmlns:a="http://schemas.openxmlformats.org/drawingml/2006/main" xmlns:r="http://schemas.openxmlformats.org/officeDocument/2006/relationships" xmlns:p="http://schemas.openxmlformats.org/presentationml/2006/main">
  <p:tag name="TIMING" val="|3.4"/>
</p:tagLst>
</file>

<file path=ppt/tags/tag8.xml><?xml version="1.0" encoding="utf-8"?>
<p:tagLst xmlns:a="http://schemas.openxmlformats.org/drawingml/2006/main" xmlns:r="http://schemas.openxmlformats.org/officeDocument/2006/relationships" xmlns:p="http://schemas.openxmlformats.org/presentationml/2006/main">
  <p:tag name="TIMING" val="|203|73.4"/>
</p:tagLst>
</file>

<file path=ppt/tags/tag9.xml><?xml version="1.0" encoding="utf-8"?>
<p:tagLst xmlns:a="http://schemas.openxmlformats.org/drawingml/2006/main" xmlns:r="http://schemas.openxmlformats.org/officeDocument/2006/relationships" xmlns:p="http://schemas.openxmlformats.org/presentationml/2006/main">
  <p:tag name="TIMING" val="|25.5|3.4"/>
</p:tagLst>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18872</TotalTime>
  <Words>1410</Words>
  <Application>Microsoft Macintosh PowerPoint</Application>
  <PresentationFormat>On-screen Show (4:3)</PresentationFormat>
  <Paragraphs>295</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ＭＳ 明朝</vt:lpstr>
      <vt:lpstr>Arial</vt:lpstr>
      <vt:lpstr>Calibri</vt:lpstr>
      <vt:lpstr>Symbol</vt:lpstr>
      <vt:lpstr>Times New Roman</vt:lpstr>
      <vt:lpstr>سمة Office</vt:lpstr>
      <vt:lpstr>Citric Acid Cycle</vt:lpstr>
      <vt:lpstr>       Acetyl CoA Formation </vt:lpstr>
      <vt:lpstr>       Acetyl CoA Formation </vt:lpstr>
      <vt:lpstr>       Acetyl CoA Formation </vt:lpstr>
      <vt:lpstr>Pyruvate Dehydrogenase Complex</vt:lpstr>
      <vt:lpstr>Coenzymes Structure </vt:lpstr>
      <vt:lpstr>Coenzymes Structure </vt:lpstr>
      <vt:lpstr>Pyruvate Dehydrogenase Complex</vt:lpstr>
      <vt:lpstr> Mechanism of PDC </vt:lpstr>
      <vt:lpstr> Mechanism of PDC </vt:lpstr>
      <vt:lpstr>Citric Acid Cycle</vt:lpstr>
      <vt:lpstr>Citric Acid Cycle</vt:lpstr>
      <vt:lpstr>Citric Acid Cycle</vt:lpstr>
      <vt:lpstr>Citric Acid Cycle</vt:lpstr>
      <vt:lpstr>Citric Acid Cycle</vt:lpstr>
      <vt:lpstr>Citric Acid Cycle</vt:lpstr>
      <vt:lpstr>Citric Acid Cycle</vt:lpstr>
      <vt:lpstr>Citric Acid Cycle</vt:lpstr>
      <vt:lpstr>Citric Acid Cycle</vt:lpstr>
      <vt:lpstr>Citric Acid Cycle</vt:lpstr>
      <vt:lpstr>Citric Acid Cycle</vt:lpstr>
      <vt:lpstr>Citric Acid Cycle</vt:lpstr>
      <vt:lpstr>ATP Yield per one Glucose</vt:lpstr>
      <vt:lpstr>Cytosolic NADH Shuttling </vt:lpstr>
      <vt:lpstr>NADH Shuttling </vt:lpstr>
      <vt:lpstr>Oxidative Phosphorylation </vt:lpstr>
      <vt:lpstr>TCA Cycle Regulation </vt:lpstr>
      <vt:lpstr>Biosynthetic Role of TCA Intermediates </vt:lpstr>
      <vt:lpstr>Biosynthetic Role of TCA Intermediates </vt:lpstr>
      <vt:lpstr>Anaplerotic Pathway </vt:lpstr>
      <vt:lpstr>Anaplerotic Pathway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Carbohydrates</dc:title>
  <dc:creator>drMAc</dc:creator>
  <cp:lastModifiedBy>Nesrin Mwafi</cp:lastModifiedBy>
  <cp:revision>614</cp:revision>
  <dcterms:created xsi:type="dcterms:W3CDTF">2014-10-12T07:45:16Z</dcterms:created>
  <dcterms:modified xsi:type="dcterms:W3CDTF">2020-03-21T14:24:20Z</dcterms:modified>
</cp:coreProperties>
</file>