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sldIdLst>
    <p:sldId id="256" r:id="rId2"/>
    <p:sldId id="257" r:id="rId3"/>
    <p:sldId id="279" r:id="rId4"/>
    <p:sldId id="258" r:id="rId5"/>
    <p:sldId id="280" r:id="rId6"/>
    <p:sldId id="260" r:id="rId7"/>
    <p:sldId id="259" r:id="rId8"/>
    <p:sldId id="266" r:id="rId9"/>
    <p:sldId id="282" r:id="rId10"/>
    <p:sldId id="262" r:id="rId11"/>
    <p:sldId id="277" r:id="rId12"/>
    <p:sldId id="265" r:id="rId13"/>
    <p:sldId id="269" r:id="rId14"/>
    <p:sldId id="264" r:id="rId15"/>
    <p:sldId id="273" r:id="rId16"/>
    <p:sldId id="274" r:id="rId17"/>
    <p:sldId id="275" r:id="rId18"/>
    <p:sldId id="296" r:id="rId19"/>
    <p:sldId id="297" r:id="rId20"/>
    <p:sldId id="315" r:id="rId21"/>
    <p:sldId id="299" r:id="rId22"/>
    <p:sldId id="300" r:id="rId23"/>
    <p:sldId id="304" r:id="rId24"/>
    <p:sldId id="314" r:id="rId25"/>
    <p:sldId id="305" r:id="rId26"/>
    <p:sldId id="306" r:id="rId27"/>
    <p:sldId id="307" r:id="rId28"/>
    <p:sldId id="308" r:id="rId29"/>
    <p:sldId id="309" r:id="rId30"/>
    <p:sldId id="310" r:id="rId31"/>
    <p:sldId id="311" r:id="rId32"/>
    <p:sldId id="313" r:id="rId33"/>
    <p:sldId id="31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86" autoAdjust="0"/>
  </p:normalViewPr>
  <p:slideViewPr>
    <p:cSldViewPr>
      <p:cViewPr varScale="1">
        <p:scale>
          <a:sx n="67" d="100"/>
          <a:sy n="67" d="100"/>
        </p:scale>
        <p:origin x="147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EA01B-3F32-4195-936B-9469BE966EDC}" type="datetimeFigureOut">
              <a:rPr lang="en-US" smtClean="0"/>
              <a:pPr/>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79036-E206-43AC-9F88-08D6940920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Thyroid" TargetMode="External"/><Relationship Id="rId13" Type="http://schemas.openxmlformats.org/officeDocument/2006/relationships/hyperlink" Target="https://en.wikipedia.org/wiki/Reverse_triiodothyronine" TargetMode="External"/><Relationship Id="rId3" Type="http://schemas.openxmlformats.org/officeDocument/2006/relationships/hyperlink" Target="https://en.wikipedia.org/wiki/Tyrosine" TargetMode="External"/><Relationship Id="rId7" Type="http://schemas.openxmlformats.org/officeDocument/2006/relationships/hyperlink" Target="https://en.wikipedia.org/wiki/Oxidation" TargetMode="External"/><Relationship Id="rId12" Type="http://schemas.openxmlformats.org/officeDocument/2006/relationships/hyperlink" Target="https://en.wikipedia.org/wiki/Thyroid-stimulating_hormon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Sodium-iodide_symporter" TargetMode="External"/><Relationship Id="rId11" Type="http://schemas.openxmlformats.org/officeDocument/2006/relationships/hyperlink" Target="https://en.wikipedia.org/wiki/Diiodotyrosine" TargetMode="External"/><Relationship Id="rId5" Type="http://schemas.openxmlformats.org/officeDocument/2006/relationships/hyperlink" Target="https://en.wikipedia.org/wiki/Iodide" TargetMode="External"/><Relationship Id="rId10" Type="http://schemas.openxmlformats.org/officeDocument/2006/relationships/hyperlink" Target="https://en.wikipedia.org/wiki/Monoiodotyrosine" TargetMode="External"/><Relationship Id="rId4" Type="http://schemas.openxmlformats.org/officeDocument/2006/relationships/hyperlink" Target="https://en.wikipedia.org/wiki/Iodine" TargetMode="External"/><Relationship Id="rId9" Type="http://schemas.openxmlformats.org/officeDocument/2006/relationships/hyperlink" Target="https://en.wikipedia.org/wiki/Thyroid_peroxidas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The thyroid hormones are created from thyroglobulin. Thyroglobulin contains 123 units of </a:t>
            </a:r>
            <a:r>
              <a:rPr lang="en-US" sz="1200" b="0" i="0" u="none" strike="noStrike" kern="1200" dirty="0">
                <a:solidFill>
                  <a:schemeClr val="tx1"/>
                </a:solidFill>
                <a:latin typeface="+mn-lt"/>
                <a:ea typeface="+mn-ea"/>
                <a:cs typeface="+mn-cs"/>
                <a:hlinkClick r:id="rId3" tooltip="Tyrosine"/>
              </a:rPr>
              <a:t>tyrosine</a:t>
            </a:r>
            <a:r>
              <a:rPr lang="en-US" sz="1200" b="0" i="0" kern="1200" dirty="0">
                <a:solidFill>
                  <a:schemeClr val="tx1"/>
                </a:solidFill>
                <a:latin typeface="+mn-lt"/>
                <a:ea typeface="+mn-ea"/>
                <a:cs typeface="+mn-cs"/>
              </a:rPr>
              <a:t>, which reacts </a:t>
            </a:r>
            <a:r>
              <a:rPr lang="en-US" sz="1200" b="1" i="0" kern="1200" dirty="0">
                <a:solidFill>
                  <a:schemeClr val="tx1"/>
                </a:solidFill>
                <a:latin typeface="+mn-lt"/>
                <a:ea typeface="+mn-ea"/>
                <a:cs typeface="+mn-cs"/>
              </a:rPr>
              <a:t>with iodine within the follicular space.</a:t>
            </a:r>
          </a:p>
          <a:p>
            <a:r>
              <a:rPr lang="en-US" sz="1200" b="1" i="0" u="none" strike="noStrike" kern="1200" dirty="0">
                <a:solidFill>
                  <a:schemeClr val="tx1"/>
                </a:solidFill>
                <a:latin typeface="+mn-lt"/>
                <a:ea typeface="+mn-ea"/>
                <a:cs typeface="+mn-cs"/>
                <a:hlinkClick r:id="rId4" tooltip="Iodine"/>
              </a:rPr>
              <a:t>Iodine</a:t>
            </a:r>
            <a:r>
              <a:rPr lang="en-US" sz="1200" b="1" i="0" kern="1200" dirty="0">
                <a:solidFill>
                  <a:schemeClr val="tx1"/>
                </a:solidFill>
                <a:latin typeface="+mn-lt"/>
                <a:ea typeface="+mn-ea"/>
                <a:cs typeface="+mn-cs"/>
              </a:rPr>
              <a:t> is essential for the production of the thyroid hormones. Iodine (I</a:t>
            </a:r>
            <a:r>
              <a:rPr lang="en-US" sz="1200" b="1" i="0" kern="1200" baseline="30000" dirty="0">
                <a:solidFill>
                  <a:schemeClr val="tx1"/>
                </a:solidFill>
                <a:latin typeface="+mn-lt"/>
                <a:ea typeface="+mn-ea"/>
                <a:cs typeface="+mn-cs"/>
              </a:rPr>
              <a:t>0</a:t>
            </a:r>
            <a:r>
              <a:rPr lang="en-US" sz="1200" b="1" i="0" kern="1200" dirty="0">
                <a:solidFill>
                  <a:schemeClr val="tx1"/>
                </a:solidFill>
                <a:latin typeface="+mn-lt"/>
                <a:ea typeface="+mn-ea"/>
                <a:cs typeface="+mn-cs"/>
              </a:rPr>
              <a:t>) travels in the blood as </a:t>
            </a:r>
            <a:r>
              <a:rPr lang="en-US" sz="1200" b="1" i="0" u="none" strike="noStrike" kern="1200" dirty="0">
                <a:solidFill>
                  <a:schemeClr val="tx1"/>
                </a:solidFill>
                <a:latin typeface="+mn-lt"/>
                <a:ea typeface="+mn-ea"/>
                <a:cs typeface="+mn-cs"/>
                <a:hlinkClick r:id="rId5" tooltip="Iodide"/>
              </a:rPr>
              <a:t>iodide</a:t>
            </a:r>
            <a:r>
              <a:rPr lang="en-US" sz="1200" b="1" i="0" kern="1200" dirty="0">
                <a:solidFill>
                  <a:schemeClr val="tx1"/>
                </a:solidFill>
                <a:latin typeface="+mn-lt"/>
                <a:ea typeface="+mn-ea"/>
                <a:cs typeface="+mn-cs"/>
              </a:rPr>
              <a:t> (I</a:t>
            </a:r>
            <a:r>
              <a:rPr lang="en-US" sz="1200" b="1" i="0" kern="1200" baseline="30000" dirty="0">
                <a:solidFill>
                  <a:schemeClr val="tx1"/>
                </a:solidFill>
                <a:latin typeface="+mn-lt"/>
                <a:ea typeface="+mn-ea"/>
                <a:cs typeface="+mn-cs"/>
              </a:rPr>
              <a:t>−</a:t>
            </a:r>
            <a:r>
              <a:rPr lang="en-US" sz="1200" b="1" i="0" kern="1200" dirty="0">
                <a:solidFill>
                  <a:schemeClr val="tx1"/>
                </a:solidFill>
                <a:latin typeface="+mn-lt"/>
                <a:ea typeface="+mn-ea"/>
                <a:cs typeface="+mn-cs"/>
              </a:rPr>
              <a:t>), which is taken up into the follicular cells by a </a:t>
            </a:r>
            <a:r>
              <a:rPr lang="en-US" sz="1200" b="1" i="0" u="none" strike="noStrike" kern="1200" dirty="0">
                <a:solidFill>
                  <a:schemeClr val="tx1"/>
                </a:solidFill>
                <a:latin typeface="+mn-lt"/>
                <a:ea typeface="+mn-ea"/>
                <a:cs typeface="+mn-cs"/>
                <a:hlinkClick r:id="rId6" tooltip="Sodium-iodide symporter"/>
              </a:rPr>
              <a:t>sodium-iodide symporter</a:t>
            </a:r>
            <a:r>
              <a:rPr lang="en-US" sz="1200" b="1" i="0" kern="1200" dirty="0">
                <a:solidFill>
                  <a:schemeClr val="tx1"/>
                </a:solidFill>
                <a:latin typeface="+mn-lt"/>
                <a:ea typeface="+mn-ea"/>
                <a:cs typeface="+mn-cs"/>
              </a:rPr>
              <a:t>.  Iodide then travels from within the cell into the follicular space.</a:t>
            </a:r>
            <a:r>
              <a:rPr lang="en-US" sz="1200" b="1" i="0" kern="1200" baseline="0" dirty="0">
                <a:solidFill>
                  <a:schemeClr val="tx1"/>
                </a:solidFill>
                <a:latin typeface="+mn-lt"/>
                <a:ea typeface="+mn-ea"/>
                <a:cs typeface="+mn-cs"/>
              </a:rPr>
              <a:t> </a:t>
            </a:r>
            <a:r>
              <a:rPr lang="en-US" sz="1200" b="1" i="0" kern="1200" dirty="0">
                <a:solidFill>
                  <a:schemeClr val="tx1"/>
                </a:solidFill>
                <a:latin typeface="+mn-lt"/>
                <a:ea typeface="+mn-ea"/>
                <a:cs typeface="+mn-cs"/>
              </a:rPr>
              <a:t>In the follicular space, the iodide is then </a:t>
            </a:r>
            <a:r>
              <a:rPr lang="en-US" sz="1200" b="1" i="0" u="none" strike="noStrike" kern="1200" dirty="0">
                <a:solidFill>
                  <a:schemeClr val="tx1"/>
                </a:solidFill>
                <a:latin typeface="+mn-lt"/>
                <a:ea typeface="+mn-ea"/>
                <a:cs typeface="+mn-cs"/>
                <a:hlinkClick r:id="rId7" tooltip="Oxidation"/>
              </a:rPr>
              <a:t>oxidized</a:t>
            </a:r>
            <a:r>
              <a:rPr lang="en-US" sz="1200" b="1" i="0" kern="1200" dirty="0">
                <a:solidFill>
                  <a:schemeClr val="tx1"/>
                </a:solidFill>
                <a:latin typeface="+mn-lt"/>
                <a:ea typeface="+mn-ea"/>
                <a:cs typeface="+mn-cs"/>
              </a:rPr>
              <a:t> to iodine. This makes it more reactive,</a:t>
            </a:r>
            <a:r>
              <a:rPr lang="en-US" sz="1200" b="1" i="0" u="none" strike="noStrike" kern="1200" baseline="30000" dirty="0">
                <a:solidFill>
                  <a:schemeClr val="tx1"/>
                </a:solidFill>
                <a:latin typeface="+mn-lt"/>
                <a:ea typeface="+mn-ea"/>
                <a:cs typeface="+mn-cs"/>
                <a:hlinkClick r:id="rId8"/>
              </a:rPr>
              <a:t>[32]</a:t>
            </a:r>
            <a:r>
              <a:rPr lang="en-US" sz="1200" b="1" i="0" kern="1200" dirty="0">
                <a:solidFill>
                  <a:schemeClr val="tx1"/>
                </a:solidFill>
                <a:latin typeface="+mn-lt"/>
                <a:ea typeface="+mn-ea"/>
                <a:cs typeface="+mn-cs"/>
              </a:rPr>
              <a:t> and the iodine is attached to the active tyrosine units in thyroglobulin by the enzyme </a:t>
            </a:r>
            <a:r>
              <a:rPr lang="en-US" sz="1200" b="1" i="0" u="none" strike="noStrike" kern="1200" dirty="0">
                <a:solidFill>
                  <a:schemeClr val="tx1"/>
                </a:solidFill>
                <a:latin typeface="+mn-lt"/>
                <a:ea typeface="+mn-ea"/>
                <a:cs typeface="+mn-cs"/>
                <a:hlinkClick r:id="rId9" tooltip="Thyroid peroxidase"/>
              </a:rPr>
              <a:t>thyroid peroxidase</a:t>
            </a:r>
            <a:r>
              <a:rPr lang="en-US" sz="1200" b="1" i="0" kern="1200" dirty="0">
                <a:solidFill>
                  <a:schemeClr val="tx1"/>
                </a:solidFill>
                <a:latin typeface="+mn-lt"/>
                <a:ea typeface="+mn-ea"/>
                <a:cs typeface="+mn-cs"/>
              </a:rPr>
              <a:t>. This forms the precursors of thyroid hormones </a:t>
            </a:r>
            <a:r>
              <a:rPr lang="en-US" sz="1200" b="1" i="0" u="none" strike="noStrike" kern="1200" dirty="0">
                <a:solidFill>
                  <a:schemeClr val="tx1"/>
                </a:solidFill>
                <a:latin typeface="+mn-lt"/>
                <a:ea typeface="+mn-ea"/>
                <a:cs typeface="+mn-cs"/>
                <a:hlinkClick r:id="rId10" tooltip="Monoiodotyrosine"/>
              </a:rPr>
              <a:t>monoiodotyrosine</a:t>
            </a:r>
            <a:r>
              <a:rPr lang="en-US" sz="1200" b="1" i="0" kern="1200" dirty="0">
                <a:solidFill>
                  <a:schemeClr val="tx1"/>
                </a:solidFill>
                <a:latin typeface="+mn-lt"/>
                <a:ea typeface="+mn-ea"/>
                <a:cs typeface="+mn-cs"/>
              </a:rPr>
              <a:t> (MIT), and </a:t>
            </a:r>
            <a:r>
              <a:rPr lang="en-US" sz="1200" b="1" i="0" u="none" strike="noStrike" kern="1200" dirty="0">
                <a:solidFill>
                  <a:schemeClr val="tx1"/>
                </a:solidFill>
                <a:latin typeface="+mn-lt"/>
                <a:ea typeface="+mn-ea"/>
                <a:cs typeface="+mn-cs"/>
                <a:hlinkClick r:id="rId11" tooltip="Diiodotyrosine"/>
              </a:rPr>
              <a:t>diiodotyrosine</a:t>
            </a:r>
            <a:r>
              <a:rPr lang="en-US" sz="1200" b="1" i="0" kern="1200" dirty="0">
                <a:solidFill>
                  <a:schemeClr val="tx1"/>
                </a:solidFill>
                <a:latin typeface="+mn-lt"/>
                <a:ea typeface="+mn-ea"/>
                <a:cs typeface="+mn-cs"/>
              </a:rPr>
              <a:t> (DIT).</a:t>
            </a:r>
            <a:r>
              <a:rPr lang="en-US" sz="1200" b="1" i="0" u="none" strike="noStrike" kern="1200" baseline="30000" dirty="0">
                <a:solidFill>
                  <a:schemeClr val="tx1"/>
                </a:solidFill>
                <a:latin typeface="+mn-lt"/>
                <a:ea typeface="+mn-ea"/>
                <a:cs typeface="+mn-cs"/>
                <a:hlinkClick r:id="rId8"/>
              </a:rPr>
              <a:t>[2]</a:t>
            </a:r>
            <a:endParaRPr lang="en-US" sz="1200" b="1" i="0" kern="1200" dirty="0">
              <a:solidFill>
                <a:schemeClr val="tx1"/>
              </a:solidFill>
              <a:latin typeface="+mn-lt"/>
              <a:ea typeface="+mn-ea"/>
              <a:cs typeface="+mn-cs"/>
            </a:endParaRPr>
          </a:p>
          <a:p>
            <a:r>
              <a:rPr lang="en-US" sz="1200" b="1" i="0" kern="1200" dirty="0">
                <a:solidFill>
                  <a:schemeClr val="tx1"/>
                </a:solidFill>
                <a:latin typeface="+mn-lt"/>
                <a:ea typeface="+mn-ea"/>
                <a:cs typeface="+mn-cs"/>
              </a:rPr>
              <a:t>When the follicular cells are stimulated by </a:t>
            </a:r>
            <a:r>
              <a:rPr lang="en-US" sz="1200" b="1" i="0" u="none" strike="noStrike" kern="1200" dirty="0">
                <a:solidFill>
                  <a:schemeClr val="tx1"/>
                </a:solidFill>
                <a:latin typeface="+mn-lt"/>
                <a:ea typeface="+mn-ea"/>
                <a:cs typeface="+mn-cs"/>
                <a:hlinkClick r:id="rId12" tooltip="Thyroid-stimulating hormone"/>
              </a:rPr>
              <a:t>thyroid-stimulating hormone</a:t>
            </a:r>
            <a:r>
              <a:rPr lang="en-US" sz="1200" b="1" i="0" kern="1200" dirty="0">
                <a:solidFill>
                  <a:schemeClr val="tx1"/>
                </a:solidFill>
                <a:latin typeface="+mn-lt"/>
                <a:ea typeface="+mn-ea"/>
                <a:cs typeface="+mn-cs"/>
              </a:rPr>
              <a:t>, the follicular cells reabsorb thyroglobulin from the follicular space. The iodinated tyrosines are cleaved, forming the thyroid hormones T</a:t>
            </a:r>
            <a:r>
              <a:rPr lang="en-US" sz="1200" b="1" i="0" kern="1200" baseline="-25000" dirty="0">
                <a:solidFill>
                  <a:schemeClr val="tx1"/>
                </a:solidFill>
                <a:latin typeface="+mn-lt"/>
                <a:ea typeface="+mn-ea"/>
                <a:cs typeface="+mn-cs"/>
              </a:rPr>
              <a:t>4</a:t>
            </a:r>
            <a:r>
              <a:rPr lang="en-US" sz="1200" b="1" i="0" kern="1200" dirty="0">
                <a:solidFill>
                  <a:schemeClr val="tx1"/>
                </a:solidFill>
                <a:latin typeface="+mn-lt"/>
                <a:ea typeface="+mn-ea"/>
                <a:cs typeface="+mn-cs"/>
              </a:rPr>
              <a:t>, T</a:t>
            </a:r>
            <a:r>
              <a:rPr lang="en-US" sz="1200" b="1" i="0" kern="1200" baseline="-25000" dirty="0">
                <a:solidFill>
                  <a:schemeClr val="tx1"/>
                </a:solidFill>
                <a:latin typeface="+mn-lt"/>
                <a:ea typeface="+mn-ea"/>
                <a:cs typeface="+mn-cs"/>
              </a:rPr>
              <a:t>3</a:t>
            </a:r>
            <a:r>
              <a:rPr lang="en-US" sz="1200" b="1" i="0" kern="1200" dirty="0">
                <a:solidFill>
                  <a:schemeClr val="tx1"/>
                </a:solidFill>
                <a:latin typeface="+mn-lt"/>
                <a:ea typeface="+mn-ea"/>
                <a:cs typeface="+mn-cs"/>
              </a:rPr>
              <a:t>, DIT, MIT, and traces of </a:t>
            </a:r>
            <a:r>
              <a:rPr lang="en-US" sz="1200" b="1" i="0" u="none" strike="noStrike" kern="1200" dirty="0">
                <a:solidFill>
                  <a:schemeClr val="tx1"/>
                </a:solidFill>
                <a:latin typeface="+mn-lt"/>
                <a:ea typeface="+mn-ea"/>
                <a:cs typeface="+mn-cs"/>
                <a:hlinkClick r:id="rId13" tooltip="Reverse triiodothyronine"/>
              </a:rPr>
              <a:t>reverse triiodothyronine</a:t>
            </a:r>
            <a:r>
              <a:rPr lang="en-US" sz="1200" b="1" i="0" kern="1200" dirty="0">
                <a:solidFill>
                  <a:schemeClr val="tx1"/>
                </a:solidFill>
                <a:latin typeface="+mn-lt"/>
                <a:ea typeface="+mn-ea"/>
                <a:cs typeface="+mn-cs"/>
              </a:rPr>
              <a:t>. T</a:t>
            </a:r>
            <a:r>
              <a:rPr lang="en-US" sz="1200" b="1" i="0" kern="1200" baseline="-25000" dirty="0">
                <a:solidFill>
                  <a:schemeClr val="tx1"/>
                </a:solidFill>
                <a:latin typeface="+mn-lt"/>
                <a:ea typeface="+mn-ea"/>
                <a:cs typeface="+mn-cs"/>
              </a:rPr>
              <a:t>3</a:t>
            </a:r>
            <a:r>
              <a:rPr lang="en-US" sz="1200" b="1" i="0" kern="1200" dirty="0">
                <a:solidFill>
                  <a:schemeClr val="tx1"/>
                </a:solidFill>
                <a:latin typeface="+mn-lt"/>
                <a:ea typeface="+mn-ea"/>
                <a:cs typeface="+mn-cs"/>
              </a:rPr>
              <a:t> and T</a:t>
            </a:r>
            <a:r>
              <a:rPr lang="en-US" sz="1200" b="1" i="0" kern="1200" baseline="-25000" dirty="0">
                <a:solidFill>
                  <a:schemeClr val="tx1"/>
                </a:solidFill>
                <a:latin typeface="+mn-lt"/>
                <a:ea typeface="+mn-ea"/>
                <a:cs typeface="+mn-cs"/>
              </a:rPr>
              <a:t>4</a:t>
            </a:r>
            <a:r>
              <a:rPr lang="en-US" sz="1200" b="1" i="0" kern="1200" dirty="0">
                <a:solidFill>
                  <a:schemeClr val="tx1"/>
                </a:solidFill>
                <a:latin typeface="+mn-lt"/>
                <a:ea typeface="+mn-ea"/>
                <a:cs typeface="+mn-cs"/>
              </a:rPr>
              <a:t> are released into the blood. The hormones secreted from the gland are about 80–90% T</a:t>
            </a:r>
            <a:r>
              <a:rPr lang="en-US" sz="1200" b="1" i="0" kern="1200" baseline="-25000" dirty="0">
                <a:solidFill>
                  <a:schemeClr val="tx1"/>
                </a:solidFill>
                <a:latin typeface="+mn-lt"/>
                <a:ea typeface="+mn-ea"/>
                <a:cs typeface="+mn-cs"/>
              </a:rPr>
              <a:t>4</a:t>
            </a:r>
            <a:r>
              <a:rPr lang="en-US" sz="1200" b="1" i="0" kern="1200" dirty="0">
                <a:solidFill>
                  <a:schemeClr val="tx1"/>
                </a:solidFill>
                <a:latin typeface="+mn-lt"/>
                <a:ea typeface="+mn-ea"/>
                <a:cs typeface="+mn-cs"/>
              </a:rPr>
              <a:t>and about 10–20% T</a:t>
            </a:r>
            <a:r>
              <a:rPr lang="en-US" sz="1200" b="1" i="0" kern="1200" baseline="-25000" dirty="0">
                <a:solidFill>
                  <a:schemeClr val="tx1"/>
                </a:solidFill>
                <a:latin typeface="+mn-lt"/>
                <a:ea typeface="+mn-ea"/>
                <a:cs typeface="+mn-cs"/>
              </a:rPr>
              <a:t>3.</a:t>
            </a:r>
            <a:endParaRPr lang="en-US" b="1" dirty="0"/>
          </a:p>
        </p:txBody>
      </p:sp>
      <p:sp>
        <p:nvSpPr>
          <p:cNvPr id="4" name="Slide Number Placeholder 3"/>
          <p:cNvSpPr>
            <a:spLocks noGrp="1"/>
          </p:cNvSpPr>
          <p:nvPr>
            <p:ph type="sldNum" sz="quarter" idx="10"/>
          </p:nvPr>
        </p:nvSpPr>
        <p:spPr/>
        <p:txBody>
          <a:bodyPr/>
          <a:lstStyle/>
          <a:p>
            <a:fld id="{8D779036-E206-43AC-9F88-08D69409204D}"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Increased dermal glycosaminoglycan content traps water, giving rise to skin thickening without pitting (myxedema).</a:t>
            </a:r>
          </a:p>
          <a:p>
            <a:r>
              <a:rPr lang="en-US" sz="1200" dirty="0">
                <a:latin typeface="Calibri" pitchFamily="34" charset="0"/>
              </a:rPr>
              <a:t>There is pallor, often with a yellow tinge to the skin due to carotene accumulation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Other common features include constipation and weight gain (despite a poor appetite). In contrast to popular perception, the weight gain is usually modest and due mainly to fluid retention in the myxedematous tissues. </a:t>
            </a:r>
          </a:p>
          <a:p>
            <a:r>
              <a:rPr lang="en-US" sz="1200" dirty="0">
                <a:latin typeface="Calibri" pitchFamily="34" charset="0"/>
              </a:rPr>
              <a:t>On examination, there may be slow relaxation of tendon reflexes and pseudomyotonia.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The hoarse voice and occasionally clumsy speech of hypothyroidism reflect fluid accumulation inthe vocal cords and tongue.</a:t>
            </a:r>
          </a:p>
          <a:p>
            <a:r>
              <a:rPr lang="en-US" sz="1200" dirty="0">
                <a:latin typeface="Calibri" pitchFamily="34" charset="0"/>
              </a:rPr>
              <a:t>Rare neurologic problems include reversible cerebellar ataxia, dementia, psychosis, and myxedema coma</a:t>
            </a:r>
          </a:p>
          <a:p>
            <a:r>
              <a:rPr lang="en-US" sz="1200" dirty="0">
                <a:latin typeface="Calibri" pitchFamily="34" charset="0"/>
              </a:rPr>
              <a:t>Myocardial contractility and pulse rate are reduced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Increased peripheral resistance may be accompanied by hypertension, particularly diastolic. </a:t>
            </a:r>
          </a:p>
          <a:p>
            <a:endParaRPr lang="en-US" dirty="0"/>
          </a:p>
        </p:txBody>
      </p:sp>
      <p:sp>
        <p:nvSpPr>
          <p:cNvPr id="4" name="Slide Number Placeholder 3"/>
          <p:cNvSpPr>
            <a:spLocks noGrp="1"/>
          </p:cNvSpPr>
          <p:nvPr>
            <p:ph type="sldNum" sz="quarter" idx="10"/>
          </p:nvPr>
        </p:nvSpPr>
        <p:spPr/>
        <p:txBody>
          <a:bodyPr/>
          <a:lstStyle/>
          <a:p>
            <a:fld id="{8D779036-E206-43AC-9F88-08D69409204D}"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79036-E206-43AC-9F88-08D69409204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3F553A5-F4FF-4B68-AE24-0C0E9209E3B4}" type="datetimeFigureOut">
              <a:rPr lang="en-US" smtClean="0"/>
              <a:pPr/>
              <a:t>2/17/2019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C8DC24B-7BDA-45C8-BF73-A0F371C8F2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F553A5-F4FF-4B68-AE24-0C0E9209E3B4}"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DC24B-7BDA-45C8-BF73-A0F371C8F2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F553A5-F4FF-4B68-AE24-0C0E9209E3B4}"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DC24B-7BDA-45C8-BF73-A0F371C8F2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F553A5-F4FF-4B68-AE24-0C0E9209E3B4}"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DC24B-7BDA-45C8-BF73-A0F371C8F232}"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3F553A5-F4FF-4B68-AE24-0C0E9209E3B4}"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DC24B-7BDA-45C8-BF73-A0F371C8F23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3F553A5-F4FF-4B68-AE24-0C0E9209E3B4}"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DC24B-7BDA-45C8-BF73-A0F371C8F232}"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3F553A5-F4FF-4B68-AE24-0C0E9209E3B4}" type="datetimeFigureOut">
              <a:rPr lang="en-US" smtClean="0"/>
              <a:pPr/>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DC24B-7BDA-45C8-BF73-A0F371C8F2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F553A5-F4FF-4B68-AE24-0C0E9209E3B4}" type="datetimeFigureOut">
              <a:rPr lang="en-US" smtClean="0"/>
              <a:pPr/>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DC24B-7BDA-45C8-BF73-A0F371C8F232}"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553A5-F4FF-4B68-AE24-0C0E9209E3B4}" type="datetimeFigureOut">
              <a:rPr lang="en-US" smtClean="0"/>
              <a:pPr/>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DC24B-7BDA-45C8-BF73-A0F371C8F2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3F553A5-F4FF-4B68-AE24-0C0E9209E3B4}"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DC24B-7BDA-45C8-BF73-A0F371C8F2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3F553A5-F4FF-4B68-AE24-0C0E9209E3B4}" type="datetimeFigureOut">
              <a:rPr lang="en-US" smtClean="0"/>
              <a:pPr/>
              <a:t>2/17/2019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C8DC24B-7BDA-45C8-BF73-A0F371C8F23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3F553A5-F4FF-4B68-AE24-0C0E9209E3B4}" type="datetimeFigureOut">
              <a:rPr lang="en-US" smtClean="0"/>
              <a:pPr/>
              <a:t>2/17/2019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8DC24B-7BDA-45C8-BF73-A0F371C8F2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ndocrineweb.com/conditions/thyroid/hashimotos-thyroiditi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829761"/>
          </a:xfrm>
        </p:spPr>
        <p:txBody>
          <a:bodyPr/>
          <a:lstStyle/>
          <a:p>
            <a:r>
              <a:rPr lang="en-US" dirty="0"/>
              <a:t>Hypothyroidism</a:t>
            </a:r>
          </a:p>
        </p:txBody>
      </p:sp>
      <p:sp>
        <p:nvSpPr>
          <p:cNvPr id="3" name="Subtitle 2"/>
          <p:cNvSpPr>
            <a:spLocks noGrp="1"/>
          </p:cNvSpPr>
          <p:nvPr>
            <p:ph type="subTitle" idx="1"/>
          </p:nvPr>
        </p:nvSpPr>
        <p:spPr/>
        <p:txBody>
          <a:bodyPr>
            <a:normAutofit fontScale="92500" lnSpcReduction="20000"/>
          </a:bodyPr>
          <a:lstStyle/>
          <a:p>
            <a:r>
              <a:rPr lang="en-US" dirty="0"/>
              <a:t> Prepared By: Angel Shwaihat</a:t>
            </a:r>
          </a:p>
          <a:p>
            <a:r>
              <a:rPr lang="en-US" dirty="0"/>
              <a:t>Enas Khamaiseh</a:t>
            </a:r>
          </a:p>
          <a:p>
            <a:r>
              <a:rPr lang="en-US" dirty="0"/>
              <a:t>Supervised By: Dr. Khalil Al Soutari</a:t>
            </a:r>
          </a:p>
        </p:txBody>
      </p:sp>
      <p:sp>
        <p:nvSpPr>
          <p:cNvPr id="61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charset="0"/>
                <a:cs typeface="Arial" charset="0"/>
              </a:rPr>
            </a:br>
            <a:endParaRPr kumimoji="0" lang="en-US" sz="1800" b="0" i="0" u="none" strike="noStrike" cap="none" normalizeH="0" baseline="0">
              <a:ln>
                <a:noFill/>
              </a:ln>
              <a:solidFill>
                <a:schemeClr val="tx1"/>
              </a:solidFill>
              <a:effectLst/>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906000" cy="5047536"/>
          </a:xfrm>
          <a:prstGeom prst="rect">
            <a:avLst/>
          </a:prstGeom>
        </p:spPr>
        <p:txBody>
          <a:bodyPr wrap="square">
            <a:spAutoFit/>
          </a:bodyPr>
          <a:lstStyle/>
          <a:p>
            <a:r>
              <a:rPr lang="en-US" sz="2200" b="1" u="sng" dirty="0"/>
              <a:t>AUTOIMMUNE </a:t>
            </a:r>
            <a:r>
              <a:rPr lang="en-US" sz="2000" b="1" u="sng" dirty="0"/>
              <a:t>HYPOTHYROIDISM :</a:t>
            </a:r>
          </a:p>
          <a:p>
            <a:endParaRPr lang="en-US" sz="2000" dirty="0"/>
          </a:p>
          <a:p>
            <a:pPr>
              <a:buClr>
                <a:schemeClr val="bg2">
                  <a:lumMod val="50000"/>
                </a:schemeClr>
              </a:buClr>
              <a:buFont typeface="Wingdings" pitchFamily="2" charset="2"/>
              <a:buChar char="Ø"/>
            </a:pPr>
            <a:r>
              <a:rPr lang="en-US" sz="2000" dirty="0"/>
              <a:t>The autoimmune process </a:t>
            </a:r>
            <a:r>
              <a:rPr lang="en-US" sz="2000" b="1" dirty="0"/>
              <a:t>gradually</a:t>
            </a:r>
            <a:r>
              <a:rPr lang="en-US" sz="2000" dirty="0"/>
              <a:t> reduces thyroid function.</a:t>
            </a:r>
          </a:p>
          <a:p>
            <a:pPr>
              <a:buFont typeface="Arial" pitchFamily="34" charset="0"/>
              <a:buChar char="•"/>
            </a:pPr>
            <a:endParaRPr lang="en-US" sz="2000" dirty="0"/>
          </a:p>
          <a:p>
            <a:pPr>
              <a:buClr>
                <a:schemeClr val="bg2">
                  <a:lumMod val="50000"/>
                </a:schemeClr>
              </a:buClr>
              <a:buFont typeface="Wingdings" pitchFamily="2" charset="2"/>
              <a:buChar char="Ø"/>
            </a:pPr>
            <a:r>
              <a:rPr lang="en-US" sz="2000" dirty="0"/>
              <a:t>  there is a phase of compensation because normal thyroid hormone </a:t>
            </a:r>
          </a:p>
          <a:p>
            <a:pPr>
              <a:buClr>
                <a:schemeClr val="bg2">
                  <a:lumMod val="50000"/>
                </a:schemeClr>
              </a:buClr>
            </a:pPr>
            <a:r>
              <a:rPr lang="en-US" sz="2000" dirty="0"/>
              <a:t>     levels are maintained by a rise in TSH, Although some patients may </a:t>
            </a:r>
          </a:p>
          <a:p>
            <a:pPr>
              <a:buClr>
                <a:schemeClr val="bg2">
                  <a:lumMod val="50000"/>
                </a:schemeClr>
              </a:buClr>
            </a:pPr>
            <a:r>
              <a:rPr lang="en-US" sz="2000" dirty="0"/>
              <a:t>     have minor symptoms, this state is called</a:t>
            </a:r>
          </a:p>
          <a:p>
            <a:pPr>
              <a:buClr>
                <a:schemeClr val="bg2">
                  <a:lumMod val="50000"/>
                </a:schemeClr>
              </a:buClr>
            </a:pPr>
            <a:r>
              <a:rPr lang="en-US" sz="2000" dirty="0"/>
              <a:t>     </a:t>
            </a:r>
            <a:r>
              <a:rPr lang="en-US" sz="2000" b="1" u="sng" dirty="0"/>
              <a:t>subclinical hypothyroidism</a:t>
            </a:r>
            <a:r>
              <a:rPr lang="en-US" sz="2000" dirty="0"/>
              <a:t>. Later, unbound T4 levels fall and TSH   </a:t>
            </a:r>
          </a:p>
          <a:p>
            <a:pPr>
              <a:buClr>
                <a:schemeClr val="bg2">
                  <a:lumMod val="50000"/>
                </a:schemeClr>
              </a:buClr>
            </a:pPr>
            <a:r>
              <a:rPr lang="en-US" sz="2000" dirty="0"/>
              <a:t>     levels rise further; symptoms become </a:t>
            </a:r>
            <a:r>
              <a:rPr lang="en-US" sz="2000" u="sng" dirty="0"/>
              <a:t>more readily apparent</a:t>
            </a:r>
            <a:r>
              <a:rPr lang="en-US" sz="2000" dirty="0"/>
              <a:t> ,</a:t>
            </a:r>
          </a:p>
          <a:p>
            <a:pPr>
              <a:buClr>
                <a:schemeClr val="bg2">
                  <a:lumMod val="50000"/>
                </a:schemeClr>
              </a:buClr>
            </a:pPr>
            <a:r>
              <a:rPr lang="en-US" sz="2000" dirty="0"/>
              <a:t>     which is referred to as </a:t>
            </a:r>
            <a:r>
              <a:rPr lang="en-US" sz="2000" b="1" u="sng" dirty="0"/>
              <a:t>clinical hypothyroidism or overt </a:t>
            </a:r>
          </a:p>
          <a:p>
            <a:pPr>
              <a:buClr>
                <a:schemeClr val="bg2">
                  <a:lumMod val="50000"/>
                </a:schemeClr>
              </a:buClr>
            </a:pPr>
            <a:r>
              <a:rPr lang="en-US" sz="2000" b="1" dirty="0"/>
              <a:t>     </a:t>
            </a:r>
            <a:r>
              <a:rPr lang="en-US" sz="2000" b="1" u="sng" dirty="0"/>
              <a:t>hypothyroidism.</a:t>
            </a:r>
          </a:p>
          <a:p>
            <a:pPr>
              <a:buClr>
                <a:schemeClr val="bg2">
                  <a:lumMod val="50000"/>
                </a:schemeClr>
              </a:buClr>
            </a:pPr>
            <a:endParaRPr lang="en-US" sz="2000" b="1" u="sng" dirty="0"/>
          </a:p>
          <a:p>
            <a:pPr>
              <a:buClr>
                <a:schemeClr val="bg2">
                  <a:lumMod val="50000"/>
                </a:schemeClr>
              </a:buClr>
            </a:pPr>
            <a:endParaRPr lang="en-US" sz="2000" dirty="0"/>
          </a:p>
          <a:p>
            <a:pPr>
              <a:buClr>
                <a:schemeClr val="bg2">
                  <a:lumMod val="50000"/>
                </a:schemeClr>
              </a:buClr>
              <a:buFont typeface="Wingdings" pitchFamily="2" charset="2"/>
              <a:buChar char="Ø"/>
            </a:pPr>
            <a:endParaRPr lang="en-US" sz="2000" dirty="0"/>
          </a:p>
          <a:p>
            <a:pPr>
              <a:buFont typeface="Arial" pitchFamily="34" charset="0"/>
              <a:buChar char="•"/>
            </a:pPr>
            <a:endParaRPr lang="en-US" sz="2000" b="1" u="sng" dirty="0"/>
          </a:p>
          <a:p>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228600"/>
            <a:ext cx="8686800" cy="6629400"/>
          </a:xfrm>
        </p:spPr>
        <p:txBody>
          <a:bodyPr>
            <a:normAutofit/>
          </a:bodyPr>
          <a:lstStyle/>
          <a:p>
            <a:pPr>
              <a:buNone/>
            </a:pPr>
            <a:r>
              <a:rPr lang="en-US" sz="2000" b="1" u="sng" dirty="0">
                <a:latin typeface="+mj-lt"/>
              </a:rPr>
              <a:t>A-Hashimoto’s thyroiditis</a:t>
            </a:r>
          </a:p>
          <a:p>
            <a:r>
              <a:rPr lang="en-US" sz="2000" dirty="0">
                <a:latin typeface="+mj-lt"/>
              </a:rPr>
              <a:t>there is a marked lymphocytic Infiltration of the thyroid with germinal center formation, atrophy of the thyroid, and mild to moderate fibrosis.</a:t>
            </a:r>
          </a:p>
          <a:p>
            <a:pPr>
              <a:buNone/>
            </a:pPr>
            <a:endParaRPr lang="en-US" sz="2000" dirty="0">
              <a:latin typeface="+mj-lt"/>
            </a:endParaRPr>
          </a:p>
          <a:p>
            <a:r>
              <a:rPr lang="en-US" sz="2000" dirty="0">
                <a:latin typeface="+mj-lt"/>
              </a:rPr>
              <a:t>In </a:t>
            </a:r>
            <a:r>
              <a:rPr lang="en-US" sz="2000" b="1" dirty="0">
                <a:latin typeface="+mj-lt"/>
              </a:rPr>
              <a:t>atrophic thyroiditis</a:t>
            </a:r>
            <a:r>
              <a:rPr lang="en-US" sz="2000" dirty="0">
                <a:latin typeface="+mj-lt"/>
              </a:rPr>
              <a:t>,(</a:t>
            </a:r>
            <a:r>
              <a:rPr lang="en-US" sz="2000" dirty="0"/>
              <a:t>the later stages of Hashimoto’s</a:t>
            </a:r>
            <a:r>
              <a:rPr lang="en-US" sz="2000" dirty="0">
                <a:latin typeface="+mj-lt"/>
              </a:rPr>
              <a:t>) the fibrosis is much more extensive, lymphocyte infiltration is less </a:t>
            </a:r>
          </a:p>
          <a:p>
            <a:pPr>
              <a:buNone/>
            </a:pPr>
            <a:r>
              <a:rPr lang="en-US" sz="2000" dirty="0">
                <a:latin typeface="+mj-lt"/>
              </a:rPr>
              <a:t>   pronounced, and thyroid follicles are almost completely absent.</a:t>
            </a:r>
          </a:p>
          <a:p>
            <a:pPr>
              <a:buNone/>
            </a:pPr>
            <a:endParaRPr lang="en-US" sz="2000" dirty="0">
              <a:latin typeface="+mj-lt"/>
            </a:endParaRPr>
          </a:p>
          <a:p>
            <a:r>
              <a:rPr lang="en-US" sz="2000" dirty="0">
                <a:latin typeface="+mj-lt"/>
              </a:rPr>
              <a:t>Patients with </a:t>
            </a:r>
            <a:r>
              <a:rPr lang="en-US" sz="2000" u="sng" dirty="0">
                <a:latin typeface="+mj-lt"/>
              </a:rPr>
              <a:t>Hashimoto’s thyroiditis </a:t>
            </a:r>
            <a:r>
              <a:rPr lang="en-US" sz="2000" dirty="0">
                <a:latin typeface="+mj-lt"/>
              </a:rPr>
              <a:t>may present because of </a:t>
            </a:r>
            <a:r>
              <a:rPr lang="en-US" sz="2000" u="sng" dirty="0">
                <a:latin typeface="+mj-lt"/>
              </a:rPr>
              <a:t>goiter</a:t>
            </a:r>
            <a:r>
              <a:rPr lang="en-US" sz="2000" dirty="0">
                <a:latin typeface="+mj-lt"/>
              </a:rPr>
              <a:t> rather than symptoms of hypothyroidism. </a:t>
            </a:r>
          </a:p>
          <a:p>
            <a:r>
              <a:rPr lang="en-US" sz="2000" dirty="0">
                <a:latin typeface="+mj-lt"/>
              </a:rPr>
              <a:t>Patients with </a:t>
            </a:r>
            <a:r>
              <a:rPr lang="en-US" sz="2000" u="sng" dirty="0">
                <a:latin typeface="+mj-lt"/>
              </a:rPr>
              <a:t>atrophic thyroiditis</a:t>
            </a:r>
            <a:r>
              <a:rPr lang="en-US" sz="2000" dirty="0">
                <a:latin typeface="+mj-lt"/>
              </a:rPr>
              <a:t> present with</a:t>
            </a:r>
          </a:p>
          <a:p>
            <a:pPr>
              <a:buNone/>
            </a:pPr>
            <a:r>
              <a:rPr lang="en-US" sz="2000" dirty="0">
                <a:latin typeface="+mj-lt"/>
              </a:rPr>
              <a:t> symptoms and signs of </a:t>
            </a:r>
            <a:r>
              <a:rPr lang="en-US" sz="2000" u="sng" dirty="0">
                <a:latin typeface="+mj-lt"/>
              </a:rPr>
              <a:t>hypothyroidism</a:t>
            </a:r>
            <a:r>
              <a:rPr lang="en-US" sz="2000" dirty="0">
                <a:latin typeface="+mj-lt"/>
              </a:rPr>
              <a:t>.</a:t>
            </a:r>
          </a:p>
          <a:p>
            <a:pPr>
              <a:buNone/>
            </a:pPr>
            <a:endParaRPr lang="en-US" sz="2000" dirty="0">
              <a:latin typeface="+mj-lt"/>
            </a:endParaRPr>
          </a:p>
          <a:p>
            <a:r>
              <a:rPr lang="en-US" sz="2000" dirty="0">
                <a:latin typeface="+mj-lt"/>
              </a:rPr>
              <a:t>In Hashimoto’s we look for other Autoimmune </a:t>
            </a:r>
          </a:p>
          <a:p>
            <a:pPr>
              <a:buNone/>
            </a:pPr>
            <a:r>
              <a:rPr lang="en-US" sz="2000" dirty="0">
                <a:latin typeface="+mj-lt"/>
              </a:rPr>
              <a:t>Diseases like (DM type 1 and Coeliac disease </a:t>
            </a:r>
          </a:p>
          <a:p>
            <a:pPr>
              <a:buNone/>
            </a:pPr>
            <a:r>
              <a:rPr lang="en-US" sz="2000">
                <a:latin typeface="+mj-lt"/>
              </a:rPr>
              <a:t>and others). </a:t>
            </a:r>
            <a:endParaRPr lang="en-US" sz="2000" dirty="0">
              <a:latin typeface="+mj-lt"/>
            </a:endParaRPr>
          </a:p>
        </p:txBody>
      </p:sp>
      <p:pic>
        <p:nvPicPr>
          <p:cNvPr id="5" name="Picture 4" descr="167px-Kone_med_stor_struma.jpg"/>
          <p:cNvPicPr>
            <a:picLocks noChangeAspect="1"/>
          </p:cNvPicPr>
          <p:nvPr/>
        </p:nvPicPr>
        <p:blipFill>
          <a:blip r:embed="rId2" cstate="print"/>
          <a:stretch>
            <a:fillRect/>
          </a:stretch>
        </p:blipFill>
        <p:spPr>
          <a:xfrm>
            <a:off x="6477000" y="3657600"/>
            <a:ext cx="2685762" cy="3200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6400800"/>
          </a:xfrm>
        </p:spPr>
        <p:txBody>
          <a:bodyPr>
            <a:noAutofit/>
          </a:bodyPr>
          <a:lstStyle/>
          <a:p>
            <a:pPr>
              <a:buNone/>
            </a:pPr>
            <a:r>
              <a:rPr lang="en-US" sz="2000" b="1" u="sng" dirty="0">
                <a:latin typeface="+mj-lt"/>
              </a:rPr>
              <a:t>B- Drugs:</a:t>
            </a:r>
          </a:p>
          <a:p>
            <a:pPr>
              <a:buNone/>
            </a:pPr>
            <a:r>
              <a:rPr lang="en-US" sz="2000" dirty="0">
                <a:latin typeface="+mj-lt"/>
              </a:rPr>
              <a:t>   Iodine excess (including iodine-containing contrast media), lithium, antithyroid drugs, p-aminosalicylic acid, interferon </a:t>
            </a:r>
            <a:r>
              <a:rPr lang="el-GR" sz="2000" dirty="0">
                <a:latin typeface="+mj-lt"/>
              </a:rPr>
              <a:t>α </a:t>
            </a:r>
            <a:r>
              <a:rPr lang="en-US" sz="2000" dirty="0">
                <a:latin typeface="+mj-lt"/>
              </a:rPr>
              <a:t>and other cytokines, aminoglutethimide, tyrosine kinase inhibitors (e.g., sunitinib).</a:t>
            </a:r>
          </a:p>
          <a:p>
            <a:pPr>
              <a:buNone/>
            </a:pPr>
            <a:endParaRPr lang="en-US" sz="2000" dirty="0">
              <a:latin typeface="+mj-lt"/>
            </a:endParaRPr>
          </a:p>
          <a:p>
            <a:r>
              <a:rPr lang="en-US" sz="2000" b="1" dirty="0">
                <a:latin typeface="+mj-lt"/>
              </a:rPr>
              <a:t>Amiodarone</a:t>
            </a:r>
            <a:r>
              <a:rPr lang="en-US" sz="2000" dirty="0">
                <a:latin typeface="+mj-lt"/>
              </a:rPr>
              <a:t>:  </a:t>
            </a:r>
            <a:r>
              <a:rPr lang="en-US" sz="2000" b="1" dirty="0">
                <a:latin typeface="+mj-lt"/>
              </a:rPr>
              <a:t>iodine-rich </a:t>
            </a:r>
            <a:r>
              <a:rPr lang="en-US" sz="2000" dirty="0">
                <a:latin typeface="+mj-lt"/>
              </a:rPr>
              <a:t>compound with some structural similarity to thyroxine (T4)</a:t>
            </a:r>
          </a:p>
          <a:p>
            <a:pPr lvl="1"/>
            <a:r>
              <a:rPr lang="en-US" sz="2000" dirty="0">
                <a:latin typeface="+mj-lt"/>
              </a:rPr>
              <a:t> The effects may be either :</a:t>
            </a:r>
          </a:p>
          <a:p>
            <a:pPr lvl="1">
              <a:buFont typeface="Wingdings" pitchFamily="2" charset="2"/>
              <a:buChar char="ü"/>
            </a:pPr>
            <a:r>
              <a:rPr lang="en-US" sz="2000" dirty="0">
                <a:latin typeface="+mj-lt"/>
              </a:rPr>
              <a:t>amiodarone-induced thyrotoxicosis (AIT) </a:t>
            </a:r>
          </a:p>
          <a:p>
            <a:pPr lvl="1">
              <a:buFont typeface="Wingdings" pitchFamily="2" charset="2"/>
              <a:buChar char="ü"/>
            </a:pPr>
            <a:r>
              <a:rPr lang="en-US" sz="2000" dirty="0">
                <a:latin typeface="+mj-lt"/>
              </a:rPr>
              <a:t> amiodarone-induced hypothyroidism (AIH).</a:t>
            </a:r>
            <a:r>
              <a:rPr lang="en-US" sz="2000" baseline="30000" dirty="0">
                <a:latin typeface="+mj-lt"/>
              </a:rPr>
              <a:t> </a:t>
            </a:r>
          </a:p>
          <a:p>
            <a:pPr lvl="1">
              <a:buNone/>
            </a:pPr>
            <a:endParaRPr lang="en-US" sz="2000" dirty="0">
              <a:latin typeface="+mj-lt"/>
            </a:endParaRPr>
          </a:p>
          <a:p>
            <a:pPr lvl="1"/>
            <a:r>
              <a:rPr lang="en-US" sz="2000" b="1" u="sng" dirty="0">
                <a:latin typeface="+mj-lt"/>
              </a:rPr>
              <a:t>Amidarone induced hypothyroidism due to inhibition of peripheral conversion of T4 to T3.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172200"/>
          </a:xfrm>
        </p:spPr>
        <p:txBody>
          <a:bodyPr>
            <a:normAutofit lnSpcReduction="10000"/>
          </a:bodyPr>
          <a:lstStyle/>
          <a:p>
            <a:pPr>
              <a:buNone/>
            </a:pPr>
            <a:r>
              <a:rPr lang="en-US" sz="2000" b="1" dirty="0">
                <a:latin typeface="+mj-lt"/>
              </a:rPr>
              <a:t>Postpartum Silent Thyroiditis: </a:t>
            </a:r>
          </a:p>
          <a:p>
            <a:pPr>
              <a:buNone/>
            </a:pPr>
            <a:endParaRPr lang="en-US" sz="2000" dirty="0">
              <a:latin typeface="+mj-lt"/>
            </a:endParaRPr>
          </a:p>
          <a:p>
            <a:r>
              <a:rPr lang="en-US" sz="2000" dirty="0">
                <a:latin typeface="+mj-lt"/>
              </a:rPr>
              <a:t>Postpartum Silent Thyroiditis is termed </a:t>
            </a:r>
            <a:r>
              <a:rPr lang="en-US" sz="2000" b="1" dirty="0">
                <a:latin typeface="+mj-lt"/>
              </a:rPr>
              <a:t>‘silent’, </a:t>
            </a:r>
            <a:r>
              <a:rPr lang="en-US" sz="2000" dirty="0">
                <a:latin typeface="+mj-lt"/>
              </a:rPr>
              <a:t>because the thyroid gland is painless in spite of the inflammation.</a:t>
            </a:r>
          </a:p>
          <a:p>
            <a:endParaRPr lang="en-US" sz="2000" dirty="0">
              <a:latin typeface="+mj-lt"/>
            </a:endParaRPr>
          </a:p>
          <a:p>
            <a:r>
              <a:rPr lang="en-US" sz="2000" b="1" dirty="0">
                <a:latin typeface="+mj-lt"/>
              </a:rPr>
              <a:t>A previous episode </a:t>
            </a:r>
            <a:r>
              <a:rPr lang="en-US" sz="2000" dirty="0">
                <a:latin typeface="+mj-lt"/>
              </a:rPr>
              <a:t>of Postpartum Silent Thyroiditis and </a:t>
            </a:r>
            <a:r>
              <a:rPr lang="en-US" sz="2000" b="1" dirty="0">
                <a:latin typeface="+mj-lt"/>
              </a:rPr>
              <a:t>a family history </a:t>
            </a:r>
            <a:r>
              <a:rPr lang="en-US" sz="2000" dirty="0">
                <a:latin typeface="+mj-lt"/>
              </a:rPr>
              <a:t>of the condition are the common risk factors associated with it. </a:t>
            </a:r>
          </a:p>
          <a:p>
            <a:endParaRPr lang="en-US" sz="2000" dirty="0">
              <a:latin typeface="+mj-lt"/>
            </a:endParaRPr>
          </a:p>
          <a:p>
            <a:r>
              <a:rPr lang="en-US" sz="2000" dirty="0">
                <a:latin typeface="+mj-lt"/>
              </a:rPr>
              <a:t>In majority of the cases, the signs and symptoms of Postpartum Silent Thyroiditis are </a:t>
            </a:r>
            <a:r>
              <a:rPr lang="en-US" sz="2000" u="sng" dirty="0">
                <a:latin typeface="+mj-lt"/>
              </a:rPr>
              <a:t>mild</a:t>
            </a:r>
            <a:r>
              <a:rPr lang="en-US" sz="2000" dirty="0">
                <a:latin typeface="+mj-lt"/>
              </a:rPr>
              <a:t>, and hence, the condition can go</a:t>
            </a:r>
            <a:r>
              <a:rPr lang="en-US" sz="2000" u="sng" dirty="0">
                <a:latin typeface="+mj-lt"/>
              </a:rPr>
              <a:t> unnoticed or undiagnosed.</a:t>
            </a:r>
          </a:p>
          <a:p>
            <a:endParaRPr lang="en-US" sz="2000" dirty="0">
              <a:latin typeface="+mj-lt"/>
            </a:endParaRPr>
          </a:p>
          <a:p>
            <a:r>
              <a:rPr lang="en-US" sz="2000" dirty="0">
                <a:latin typeface="+mj-lt"/>
              </a:rPr>
              <a:t>The common signs and symptoms of Postpartum Silent Thyroiditis include weight loss, increased sweating, fatigue, irritability, and nervousness.</a:t>
            </a:r>
          </a:p>
          <a:p>
            <a:endParaRPr lang="en-US" sz="2000" dirty="0">
              <a:latin typeface="+mj-lt"/>
            </a:endParaRPr>
          </a:p>
          <a:p>
            <a:r>
              <a:rPr lang="en-US" sz="2000" dirty="0">
                <a:latin typeface="+mj-lt"/>
              </a:rPr>
              <a:t>The signs and symptoms of the condition usually resolve within</a:t>
            </a:r>
            <a:r>
              <a:rPr lang="en-US" sz="2000" b="1" dirty="0">
                <a:latin typeface="+mj-lt"/>
              </a:rPr>
              <a:t> 3 months</a:t>
            </a:r>
            <a:r>
              <a:rPr lang="en-US" sz="2000" dirty="0">
                <a:latin typeface="+mj-lt"/>
              </a:rPr>
              <a:t>. </a:t>
            </a:r>
          </a:p>
          <a:p>
            <a:endParaRPr lang="en-US" sz="20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838200"/>
          </a:xfrm>
        </p:spPr>
        <p:txBody>
          <a:bodyPr>
            <a:normAutofit/>
          </a:bodyPr>
          <a:lstStyle/>
          <a:p>
            <a:pPr algn="l"/>
            <a:r>
              <a:rPr lang="en-US" sz="2000" dirty="0">
                <a:latin typeface="Calibri" pitchFamily="34" charset="0"/>
              </a:rPr>
              <a:t>Signs and Symptoms of Hypothyroidism (Descending Order of Frequency) : </a:t>
            </a:r>
          </a:p>
        </p:txBody>
      </p:sp>
      <p:graphicFrame>
        <p:nvGraphicFramePr>
          <p:cNvPr id="4" name="Table 3"/>
          <p:cNvGraphicFramePr>
            <a:graphicFrameLocks noGrp="1"/>
          </p:cNvGraphicFramePr>
          <p:nvPr/>
        </p:nvGraphicFramePr>
        <p:xfrm>
          <a:off x="0" y="429148"/>
          <a:ext cx="5486400" cy="6428852"/>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68188">
                <a:tc>
                  <a:txBody>
                    <a:bodyPr/>
                    <a:lstStyle/>
                    <a:p>
                      <a:r>
                        <a:rPr lang="en-US" sz="2000" b="1" dirty="0">
                          <a:latin typeface="Calibri" pitchFamily="34" charset="0"/>
                        </a:rPr>
                        <a:t>Signs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latin typeface="Calibri" pitchFamily="34" charset="0"/>
                        </a:rPr>
                        <a:t>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32612">
                <a:tc>
                  <a:txBody>
                    <a:bodyPr/>
                    <a:lstStyle/>
                    <a:p>
                      <a:pPr>
                        <a:buFont typeface="Arial" pitchFamily="34" charset="0"/>
                        <a:buChar char="•"/>
                      </a:pPr>
                      <a:r>
                        <a:rPr lang="en-US" sz="2000" dirty="0">
                          <a:latin typeface="Calibri" pitchFamily="34" charset="0"/>
                        </a:rPr>
                        <a:t>Dry coarse skin</a:t>
                      </a:r>
                    </a:p>
                    <a:p>
                      <a:pPr>
                        <a:buFont typeface="Arial" pitchFamily="34" charset="0"/>
                        <a:buChar char="•"/>
                      </a:pPr>
                      <a:r>
                        <a:rPr lang="en-US" sz="2000" dirty="0">
                          <a:latin typeface="Calibri" pitchFamily="34" charset="0"/>
                        </a:rPr>
                        <a:t>cool peripheral extremities</a:t>
                      </a:r>
                    </a:p>
                    <a:p>
                      <a:pPr>
                        <a:buFont typeface="Arial" pitchFamily="34" charset="0"/>
                        <a:buChar char="•"/>
                      </a:pPr>
                      <a:r>
                        <a:rPr lang="en-US" sz="2000" dirty="0">
                          <a:latin typeface="Calibri" pitchFamily="34" charset="0"/>
                        </a:rPr>
                        <a:t> Puffy face, hands, and feet</a:t>
                      </a:r>
                      <a:r>
                        <a:rPr lang="en-US" sz="2000" b="1" dirty="0">
                          <a:latin typeface="Calibri" pitchFamily="34" charset="0"/>
                        </a:rPr>
                        <a:t> (myxedema)</a:t>
                      </a:r>
                    </a:p>
                    <a:p>
                      <a:pPr>
                        <a:buFont typeface="Arial" pitchFamily="34" charset="0"/>
                        <a:buChar char="•"/>
                      </a:pPr>
                      <a:r>
                        <a:rPr lang="en-US" sz="2000" b="1" dirty="0">
                          <a:latin typeface="Calibri" pitchFamily="34" charset="0"/>
                        </a:rPr>
                        <a:t>Pallor</a:t>
                      </a:r>
                    </a:p>
                    <a:p>
                      <a:pPr>
                        <a:buFont typeface="Arial" pitchFamily="34" charset="0"/>
                        <a:buChar char="•"/>
                      </a:pPr>
                      <a:r>
                        <a:rPr lang="en-US" sz="2000" dirty="0">
                          <a:latin typeface="Calibri" pitchFamily="34" charset="0"/>
                        </a:rPr>
                        <a:t> Diffuse alopecia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a:latin typeface="Calibri" pitchFamily="34" charset="0"/>
                        </a:rPr>
                        <a:t>Brittle,</a:t>
                      </a:r>
                      <a:r>
                        <a:rPr lang="en-US" sz="2000" baseline="0" dirty="0">
                          <a:latin typeface="Calibri" pitchFamily="34" charset="0"/>
                        </a:rPr>
                        <a:t> dry hair</a:t>
                      </a:r>
                      <a:endParaRPr lang="en-US" sz="2000" dirty="0">
                        <a:latin typeface="Calibri" pitchFamily="34" charset="0"/>
                      </a:endParaRPr>
                    </a:p>
                    <a:p>
                      <a:pPr>
                        <a:buFont typeface="Arial" pitchFamily="34" charset="0"/>
                        <a:buChar char="•"/>
                      </a:pPr>
                      <a:r>
                        <a:rPr lang="en-US" sz="2000" b="1" dirty="0">
                          <a:latin typeface="Calibri" pitchFamily="34" charset="0"/>
                        </a:rPr>
                        <a:t> Bradycardia , HTN</a:t>
                      </a:r>
                    </a:p>
                    <a:p>
                      <a:pPr>
                        <a:buFont typeface="Arial" pitchFamily="34" charset="0"/>
                        <a:buChar char="•"/>
                      </a:pPr>
                      <a:r>
                        <a:rPr lang="en-US" sz="2000" dirty="0">
                          <a:latin typeface="Calibri" pitchFamily="34" charset="0"/>
                        </a:rPr>
                        <a:t>Peripheral edema </a:t>
                      </a:r>
                    </a:p>
                    <a:p>
                      <a:pPr>
                        <a:buFont typeface="Arial" pitchFamily="34" charset="0"/>
                        <a:buChar char="•"/>
                      </a:pPr>
                      <a:r>
                        <a:rPr lang="en-US" sz="2000" baseline="0" dirty="0">
                          <a:latin typeface="Calibri" pitchFamily="34" charset="0"/>
                        </a:rPr>
                        <a:t> </a:t>
                      </a:r>
                      <a:r>
                        <a:rPr lang="en-US" sz="2000" dirty="0">
                          <a:latin typeface="Calibri" pitchFamily="34" charset="0"/>
                        </a:rPr>
                        <a:t>Carpal tunnel syndrome</a:t>
                      </a:r>
                    </a:p>
                    <a:p>
                      <a:pPr>
                        <a:buFont typeface="Arial" pitchFamily="34" charset="0"/>
                        <a:buChar char="•"/>
                      </a:pPr>
                      <a:r>
                        <a:rPr lang="en-US" sz="2000" dirty="0">
                          <a:latin typeface="Calibri" pitchFamily="34" charset="0"/>
                        </a:rPr>
                        <a:t>Serous cavity effusions.</a:t>
                      </a:r>
                      <a:endParaRPr lang="en-US" sz="2000" b="1" baseline="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a:latin typeface="Calibri" pitchFamily="34" charset="0"/>
                        </a:rPr>
                        <a:t>Loss of the outer third of the eyebrows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dirty="0">
                        <a:latin typeface="Calibri" pitchFamily="34" charset="0"/>
                      </a:endParaRPr>
                    </a:p>
                    <a:p>
                      <a:pPr>
                        <a:buFont typeface="Arial" pitchFamily="34" charset="0"/>
                        <a:buChar char="•"/>
                      </a:pPr>
                      <a:endParaRPr lang="en-US" sz="2000" b="1"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2000" dirty="0">
                          <a:latin typeface="Calibri" pitchFamily="34" charset="0"/>
                        </a:rPr>
                        <a:t>Tiredness</a:t>
                      </a:r>
                    </a:p>
                    <a:p>
                      <a:pPr>
                        <a:buFont typeface="Arial" pitchFamily="34" charset="0"/>
                        <a:buChar char="•"/>
                      </a:pPr>
                      <a:r>
                        <a:rPr lang="en-US" sz="2000" dirty="0">
                          <a:latin typeface="Calibri" pitchFamily="34" charset="0"/>
                        </a:rPr>
                        <a:t>Feeling cold </a:t>
                      </a:r>
                    </a:p>
                    <a:p>
                      <a:pPr>
                        <a:buFont typeface="Arial" pitchFamily="34" charset="0"/>
                        <a:buChar char="•"/>
                      </a:pPr>
                      <a:r>
                        <a:rPr lang="en-US" sz="2000" dirty="0">
                          <a:latin typeface="Calibri" pitchFamily="34" charset="0"/>
                        </a:rPr>
                        <a:t>Difficulty concentrating and poor memory</a:t>
                      </a:r>
                    </a:p>
                    <a:p>
                      <a:pPr>
                        <a:buFont typeface="Arial" pitchFamily="34" charset="0"/>
                        <a:buChar char="•"/>
                      </a:pPr>
                      <a:r>
                        <a:rPr lang="en-US" sz="2000" dirty="0">
                          <a:latin typeface="Calibri" pitchFamily="34" charset="0"/>
                        </a:rPr>
                        <a:t> Constipation </a:t>
                      </a:r>
                    </a:p>
                    <a:p>
                      <a:pPr>
                        <a:buFont typeface="Arial" pitchFamily="34" charset="0"/>
                        <a:buChar char="•"/>
                      </a:pPr>
                      <a:r>
                        <a:rPr lang="en-US" sz="2000" dirty="0">
                          <a:latin typeface="Calibri" pitchFamily="34" charset="0"/>
                        </a:rPr>
                        <a:t> </a:t>
                      </a:r>
                      <a:r>
                        <a:rPr lang="en-US" sz="2000" b="1" dirty="0">
                          <a:latin typeface="Calibri" pitchFamily="34" charset="0"/>
                        </a:rPr>
                        <a:t>Weight gain </a:t>
                      </a:r>
                      <a:r>
                        <a:rPr lang="en-US" sz="2000" dirty="0">
                          <a:latin typeface="Calibri" pitchFamily="34" charset="0"/>
                        </a:rPr>
                        <a:t>with poor appetite.</a:t>
                      </a:r>
                    </a:p>
                    <a:p>
                      <a:pPr>
                        <a:buFont typeface="Arial" pitchFamily="34" charset="0"/>
                        <a:buChar char="•"/>
                      </a:pPr>
                      <a:r>
                        <a:rPr lang="en-US" sz="2000" dirty="0">
                          <a:latin typeface="Calibri" pitchFamily="34" charset="0"/>
                        </a:rPr>
                        <a:t> Dyspnea.</a:t>
                      </a:r>
                      <a:endParaRPr lang="en-US" sz="2000" baseline="0" dirty="0">
                        <a:latin typeface="Calibri" pitchFamily="34" charset="0"/>
                      </a:endParaRPr>
                    </a:p>
                    <a:p>
                      <a:pPr>
                        <a:buFont typeface="Arial" pitchFamily="34" charset="0"/>
                        <a:buChar char="•"/>
                      </a:pPr>
                      <a:r>
                        <a:rPr lang="en-US" sz="2000" b="1" dirty="0">
                          <a:latin typeface="Calibri" pitchFamily="34" charset="0"/>
                        </a:rPr>
                        <a:t>Hoarse voice.</a:t>
                      </a:r>
                    </a:p>
                    <a:p>
                      <a:pPr>
                        <a:buFont typeface="Arial" pitchFamily="34" charset="0"/>
                        <a:buChar char="•"/>
                      </a:pPr>
                      <a:r>
                        <a:rPr lang="en-US" sz="2000" dirty="0">
                          <a:latin typeface="Calibri" pitchFamily="34" charset="0"/>
                        </a:rPr>
                        <a:t>Menorrhagia (later oligomenorrhea or amenorrhea)</a:t>
                      </a:r>
                    </a:p>
                    <a:p>
                      <a:pPr>
                        <a:buFont typeface="Arial" pitchFamily="34" charset="0"/>
                        <a:buChar char="•"/>
                      </a:pPr>
                      <a:r>
                        <a:rPr lang="en-US" sz="2000" dirty="0">
                          <a:latin typeface="Calibri" pitchFamily="34" charset="0"/>
                        </a:rPr>
                        <a:t> Paresthesia.</a:t>
                      </a:r>
                    </a:p>
                    <a:p>
                      <a:pPr>
                        <a:buFont typeface="Arial" pitchFamily="34" charset="0"/>
                        <a:buChar char="•"/>
                      </a:pPr>
                      <a:r>
                        <a:rPr lang="en-US" sz="2000" dirty="0">
                          <a:latin typeface="Calibri" pitchFamily="34" charset="0"/>
                        </a:rPr>
                        <a:t>Impaired hearing.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Picture 6" descr="Signs_and_symptoms_of_hypothyroidism.png"/>
          <p:cNvPicPr>
            <a:picLocks noChangeAspect="1"/>
          </p:cNvPicPr>
          <p:nvPr/>
        </p:nvPicPr>
        <p:blipFill>
          <a:blip r:embed="rId3" cstate="print"/>
          <a:stretch>
            <a:fillRect/>
          </a:stretch>
        </p:blipFill>
        <p:spPr>
          <a:xfrm>
            <a:off x="5449453" y="1066800"/>
            <a:ext cx="3694546" cy="4876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xedema__HMI.jpg"/>
          <p:cNvPicPr>
            <a:picLocks noGrp="1" noChangeAspect="1"/>
          </p:cNvPicPr>
          <p:nvPr>
            <p:ph idx="1"/>
          </p:nvPr>
        </p:nvPicPr>
        <p:blipFill>
          <a:blip r:embed="rId3" cstate="print"/>
          <a:stretch>
            <a:fillRect/>
          </a:stretch>
        </p:blipFill>
        <p:spPr>
          <a:xfrm>
            <a:off x="0" y="228600"/>
            <a:ext cx="3581400" cy="3521710"/>
          </a:xfrm>
        </p:spPr>
      </p:pic>
      <p:pic>
        <p:nvPicPr>
          <p:cNvPr id="5" name="Picture 4" descr="ke.PNG"/>
          <p:cNvPicPr>
            <a:picLocks noChangeAspect="1"/>
          </p:cNvPicPr>
          <p:nvPr/>
        </p:nvPicPr>
        <p:blipFill>
          <a:blip r:embed="rId4" cstate="print"/>
          <a:stretch>
            <a:fillRect/>
          </a:stretch>
        </p:blipFill>
        <p:spPr>
          <a:xfrm>
            <a:off x="4343400" y="0"/>
            <a:ext cx="4800600" cy="3733800"/>
          </a:xfrm>
          <a:prstGeom prst="rect">
            <a:avLst/>
          </a:prstGeom>
        </p:spPr>
      </p:pic>
      <p:pic>
        <p:nvPicPr>
          <p:cNvPr id="6" name="Picture 5" descr="5320.PNG"/>
          <p:cNvPicPr>
            <a:picLocks noChangeAspect="1"/>
          </p:cNvPicPr>
          <p:nvPr/>
        </p:nvPicPr>
        <p:blipFill>
          <a:blip r:embed="rId5" cstate="print"/>
          <a:stretch>
            <a:fillRect/>
          </a:stretch>
        </p:blipFill>
        <p:spPr>
          <a:xfrm>
            <a:off x="0" y="3714311"/>
            <a:ext cx="4182059" cy="3143689"/>
          </a:xfrm>
          <a:prstGeom prst="rect">
            <a:avLst/>
          </a:prstGeom>
        </p:spPr>
      </p:pic>
      <p:pic>
        <p:nvPicPr>
          <p:cNvPr id="7" name="Picture 6" descr="slide_11.jpg"/>
          <p:cNvPicPr>
            <a:picLocks noChangeAspect="1"/>
          </p:cNvPicPr>
          <p:nvPr/>
        </p:nvPicPr>
        <p:blipFill>
          <a:blip r:embed="rId6" cstate="print"/>
          <a:stretch>
            <a:fillRect/>
          </a:stretch>
        </p:blipFill>
        <p:spPr>
          <a:xfrm>
            <a:off x="3962400" y="3657600"/>
            <a:ext cx="5562600" cy="39433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991600" cy="5257800"/>
          </a:xfrm>
        </p:spPr>
        <p:txBody>
          <a:bodyPr>
            <a:normAutofit/>
          </a:bodyPr>
          <a:lstStyle/>
          <a:p>
            <a:r>
              <a:rPr lang="en-US" sz="2000" dirty="0">
                <a:latin typeface="+mj-lt"/>
              </a:rPr>
              <a:t>It is a rare life-threatening clinical condition that represents severe hypothyroidism The condition usually occurs in patients with long-standing, undiagnosed hypogthyroidism.</a:t>
            </a:r>
          </a:p>
          <a:p>
            <a:r>
              <a:rPr lang="en-US" sz="2000" dirty="0">
                <a:latin typeface="+mj-lt"/>
              </a:rPr>
              <a:t>Patients with myxedema coma are generally severely-ill with significant hypothermia and depressed mental status.</a:t>
            </a:r>
          </a:p>
          <a:p>
            <a:pPr>
              <a:buNone/>
            </a:pPr>
            <a:endParaRPr lang="en-US" sz="2000" dirty="0">
              <a:latin typeface="+mj-lt"/>
            </a:endParaRPr>
          </a:p>
          <a:p>
            <a:r>
              <a:rPr lang="en-US" sz="2000" b="1" dirty="0">
                <a:latin typeface="+mj-lt"/>
              </a:rPr>
              <a:t>Cardiovascular:</a:t>
            </a:r>
            <a:r>
              <a:rPr lang="en-US" sz="2000" dirty="0">
                <a:latin typeface="+mj-lt"/>
              </a:rPr>
              <a:t> Cardiac contractility is impaired, leading to reduced stroke volume, low cardiac output, bradycardia.</a:t>
            </a:r>
          </a:p>
          <a:p>
            <a:endParaRPr lang="en-US" sz="2000" b="1" dirty="0">
              <a:latin typeface="+mj-lt"/>
            </a:endParaRPr>
          </a:p>
          <a:p>
            <a:r>
              <a:rPr lang="en-US" sz="2000" b="1" dirty="0">
                <a:latin typeface="+mj-lt"/>
              </a:rPr>
              <a:t>Neurological :</a:t>
            </a:r>
            <a:r>
              <a:rPr lang="en-US" sz="2000" dirty="0">
                <a:latin typeface="+mj-lt"/>
              </a:rPr>
              <a:t>Despite the term myxedema coma, many patients do not present in coma, but manifest variable degrees of altered consciousness due to reduction in oxygen delivery.</a:t>
            </a:r>
          </a:p>
        </p:txBody>
      </p:sp>
      <p:sp>
        <p:nvSpPr>
          <p:cNvPr id="2" name="Title 1"/>
          <p:cNvSpPr>
            <a:spLocks noGrp="1"/>
          </p:cNvSpPr>
          <p:nvPr>
            <p:ph type="title"/>
          </p:nvPr>
        </p:nvSpPr>
        <p:spPr>
          <a:xfrm>
            <a:off x="381000" y="0"/>
            <a:ext cx="7848600" cy="838200"/>
          </a:xfrm>
        </p:spPr>
        <p:txBody>
          <a:bodyPr>
            <a:normAutofit/>
          </a:bodyPr>
          <a:lstStyle/>
          <a:p>
            <a:r>
              <a:rPr lang="en-US" sz="2200" dirty="0"/>
              <a:t>Myxedema coma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0"/>
            <a:ext cx="8991600" cy="3382963"/>
          </a:xfrm>
        </p:spPr>
        <p:txBody>
          <a:bodyPr>
            <a:noAutofit/>
          </a:bodyPr>
          <a:lstStyle/>
          <a:p>
            <a:pPr>
              <a:buFont typeface="Wingdings" pitchFamily="2" charset="2"/>
              <a:buChar char="Ø"/>
            </a:pPr>
            <a:r>
              <a:rPr lang="en-US" sz="2000" b="1" dirty="0">
                <a:latin typeface="+mj-lt"/>
              </a:rPr>
              <a:t>Renal</a:t>
            </a:r>
            <a:r>
              <a:rPr lang="en-US" sz="2000" dirty="0">
                <a:latin typeface="+mj-lt"/>
              </a:rPr>
              <a:t>: Kidney function may be compromised with reduced glomerular filtration rate because of low cardiac output and peripheral vasoconstriction.</a:t>
            </a:r>
            <a:r>
              <a:rPr lang="en-US" sz="2000" baseline="30000" dirty="0">
                <a:latin typeface="+mj-lt"/>
              </a:rPr>
              <a:t> </a:t>
            </a:r>
          </a:p>
          <a:p>
            <a:pPr>
              <a:buNone/>
            </a:pPr>
            <a:r>
              <a:rPr lang="en-US" sz="2000" dirty="0">
                <a:latin typeface="+mj-lt"/>
              </a:rPr>
              <a:t>   </a:t>
            </a:r>
          </a:p>
        </p:txBody>
      </p:sp>
      <p:sp>
        <p:nvSpPr>
          <p:cNvPr id="4" name="Rectangle 3"/>
          <p:cNvSpPr/>
          <p:nvPr/>
        </p:nvSpPr>
        <p:spPr>
          <a:xfrm>
            <a:off x="228600" y="228600"/>
            <a:ext cx="8915400" cy="2492990"/>
          </a:xfrm>
          <a:prstGeom prst="rect">
            <a:avLst/>
          </a:prstGeom>
        </p:spPr>
        <p:txBody>
          <a:bodyPr wrap="square">
            <a:spAutoFit/>
          </a:bodyPr>
          <a:lstStyle/>
          <a:p>
            <a:pPr>
              <a:buClr>
                <a:schemeClr val="bg2">
                  <a:lumMod val="50000"/>
                </a:schemeClr>
              </a:buClr>
              <a:buFont typeface="Wingdings" pitchFamily="2" charset="2"/>
              <a:buChar char="Ø"/>
            </a:pPr>
            <a:r>
              <a:rPr lang="en-US" sz="2200" b="1" dirty="0"/>
              <a:t>    </a:t>
            </a:r>
            <a:r>
              <a:rPr lang="en-US" sz="2000" b="1" dirty="0">
                <a:latin typeface="+mj-lt"/>
              </a:rPr>
              <a:t>Pulmonary</a:t>
            </a:r>
            <a:r>
              <a:rPr lang="en-US" sz="2000" dirty="0">
                <a:latin typeface="+mj-lt"/>
              </a:rPr>
              <a:t>: The main pulmonary effect is hypoventilation, </a:t>
            </a:r>
          </a:p>
          <a:p>
            <a:pPr>
              <a:buClr>
                <a:schemeClr val="bg2">
                  <a:lumMod val="50000"/>
                </a:schemeClr>
              </a:buClr>
            </a:pPr>
            <a:r>
              <a:rPr lang="en-US" sz="2000" dirty="0">
                <a:latin typeface="+mj-lt"/>
              </a:rPr>
              <a:t>which results from central depression of ventilatory drive.</a:t>
            </a:r>
            <a:endParaRPr lang="en-US" sz="2000" baseline="30000" dirty="0">
              <a:latin typeface="+mj-lt"/>
            </a:endParaRPr>
          </a:p>
          <a:p>
            <a:pPr>
              <a:buNone/>
            </a:pPr>
            <a:r>
              <a:rPr lang="en-US" sz="2000" dirty="0">
                <a:latin typeface="+mj-lt"/>
              </a:rPr>
              <a:t>Other contributing factors to hypoventilation include respiratory muscle weakness, mechanical obstruction by a large tongue and pleural effusion.</a:t>
            </a:r>
          </a:p>
          <a:p>
            <a:pPr>
              <a:buNone/>
            </a:pPr>
            <a:br>
              <a:rPr lang="en-US" dirty="0"/>
            </a:br>
            <a:r>
              <a:rPr lang="en-US" dirty="0"/>
              <a:t> </a:t>
            </a:r>
            <a:br>
              <a:rPr lang="en-US" dirty="0"/>
            </a:br>
            <a:endParaRPr lang="en-US" dirty="0"/>
          </a:p>
        </p:txBody>
      </p:sp>
      <p:sp>
        <p:nvSpPr>
          <p:cNvPr id="5" name="Rectangle 4"/>
          <p:cNvSpPr/>
          <p:nvPr/>
        </p:nvSpPr>
        <p:spPr>
          <a:xfrm>
            <a:off x="228600" y="3733800"/>
            <a:ext cx="9601200" cy="2523768"/>
          </a:xfrm>
          <a:prstGeom prst="rect">
            <a:avLst/>
          </a:prstGeom>
        </p:spPr>
        <p:txBody>
          <a:bodyPr wrap="square">
            <a:spAutoFit/>
          </a:bodyPr>
          <a:lstStyle/>
          <a:p>
            <a:pPr>
              <a:buClr>
                <a:schemeClr val="bg2">
                  <a:lumMod val="50000"/>
                </a:schemeClr>
              </a:buClr>
              <a:buFont typeface="Wingdings" pitchFamily="2" charset="2"/>
              <a:buChar char="Ø"/>
            </a:pPr>
            <a:r>
              <a:rPr lang="en-US" sz="2000" b="1" dirty="0">
                <a:latin typeface="+mj-lt"/>
              </a:rPr>
              <a:t>Hematologic : </a:t>
            </a:r>
            <a:r>
              <a:rPr lang="en-US" sz="2000" dirty="0">
                <a:latin typeface="+mj-lt"/>
              </a:rPr>
              <a:t>associated with a higher risk of bleeding caused by coagulopathy related to an acquired von Willebrand syndrome</a:t>
            </a:r>
          </a:p>
          <a:p>
            <a:r>
              <a:rPr lang="en-US" sz="2000" dirty="0">
                <a:latin typeface="+mj-lt"/>
              </a:rPr>
              <a:t>and decreases in factors V, VII, VIII, IX, and X.</a:t>
            </a:r>
            <a:r>
              <a:rPr lang="en-US" sz="2000" baseline="30000" dirty="0">
                <a:latin typeface="+mj-lt"/>
              </a:rPr>
              <a:t> </a:t>
            </a:r>
            <a:r>
              <a:rPr lang="en-US" sz="2000" dirty="0">
                <a:latin typeface="+mj-lt"/>
              </a:rPr>
              <a:t> Patients may also have microcytic anemia secondary to hemorrhage, or macrocytic anemia </a:t>
            </a:r>
          </a:p>
          <a:p>
            <a:r>
              <a:rPr lang="en-US" sz="2000" dirty="0">
                <a:latin typeface="+mj-lt"/>
              </a:rPr>
              <a:t>caused by vitamin B12 deficiency, or normocytic normochromic anemia, which may be secondary to decreased oxygen requirement and</a:t>
            </a:r>
          </a:p>
          <a:p>
            <a:r>
              <a:rPr lang="en-US" sz="2000" dirty="0">
                <a:latin typeface="+mj-lt"/>
              </a:rPr>
              <a:t>reduced erythropoietin.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239000" cy="838200"/>
          </a:xfrm>
        </p:spPr>
        <p:txBody>
          <a:bodyPr>
            <a:noAutofit/>
          </a:bodyPr>
          <a:lstStyle/>
          <a:p>
            <a:r>
              <a:rPr lang="en-US" sz="3200" dirty="0"/>
              <a:t>Diagnosis</a:t>
            </a:r>
            <a:br>
              <a:rPr lang="en-US" sz="2000" dirty="0"/>
            </a:br>
            <a:br>
              <a:rPr lang="en-US" sz="3200" dirty="0"/>
            </a:br>
            <a:r>
              <a:rPr lang="en-US" sz="2000" dirty="0"/>
              <a:t>blood test</a:t>
            </a:r>
          </a:p>
        </p:txBody>
      </p:sp>
      <p:sp>
        <p:nvSpPr>
          <p:cNvPr id="3" name="Content Placeholder 2"/>
          <p:cNvSpPr>
            <a:spLocks noGrp="1"/>
          </p:cNvSpPr>
          <p:nvPr>
            <p:ph idx="1"/>
          </p:nvPr>
        </p:nvSpPr>
        <p:spPr>
          <a:xfrm>
            <a:off x="457200" y="1905000"/>
            <a:ext cx="8229600" cy="4525963"/>
          </a:xfrm>
        </p:spPr>
        <p:txBody>
          <a:bodyPr>
            <a:normAutofit/>
          </a:bodyPr>
          <a:lstStyle/>
          <a:p>
            <a:r>
              <a:rPr lang="en-US" sz="2000" dirty="0">
                <a:solidFill>
                  <a:srgbClr val="0070C0"/>
                </a:solidFill>
              </a:rPr>
              <a:t>1-</a:t>
            </a:r>
            <a:r>
              <a:rPr lang="en-US" sz="2000" dirty="0"/>
              <a:t> Initial screening is by measuring the </a:t>
            </a:r>
            <a:r>
              <a:rPr lang="en-US" sz="2000" b="1" dirty="0">
                <a:solidFill>
                  <a:srgbClr val="7030A0"/>
                </a:solidFill>
              </a:rPr>
              <a:t>thyroid stimulating hormone (TSH)</a:t>
            </a:r>
            <a:r>
              <a:rPr lang="en-US" sz="2000" dirty="0"/>
              <a:t> level. If this is elevated, the TSH should be repeated within 2–8 weeks with a free T4 level to confirm the diagnosis.</a:t>
            </a:r>
          </a:p>
          <a:p>
            <a:r>
              <a:rPr lang="en-US" sz="2000" dirty="0"/>
              <a:t> A free T4 level should be ordered if there is a convincing clinical picture for hypothyroidism, despite the absence of TSH elevation, to exclude the (much less common) possibility of central hypothyroidism due to pituitary or hypothalamic pathology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1).png"/>
          <p:cNvPicPr>
            <a:picLocks noGrp="1" noChangeAspect="1"/>
          </p:cNvPicPr>
          <p:nvPr>
            <p:ph idx="1"/>
          </p:nvPr>
        </p:nvPicPr>
        <p:blipFill>
          <a:blip r:embed="rId2" cstate="print"/>
          <a:stretch>
            <a:fillRect/>
          </a:stretch>
        </p:blipFill>
        <p:spPr>
          <a:xfrm>
            <a:off x="533400" y="838200"/>
            <a:ext cx="6629400" cy="335279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9144000" cy="7315200"/>
          </a:xfrm>
        </p:spPr>
        <p:txBody>
          <a:bodyPr>
            <a:normAutofit/>
          </a:bodyPr>
          <a:lstStyle/>
          <a:p>
            <a:pPr>
              <a:buNone/>
            </a:pPr>
            <a:r>
              <a:rPr lang="en-US" b="1" dirty="0"/>
              <a:t>The thyroid</a:t>
            </a:r>
          </a:p>
          <a:p>
            <a:r>
              <a:rPr lang="en-US" sz="2000" dirty="0"/>
              <a:t>The thyroid gland is a butterfly-shaped organ consisting of two lobes connected by an isthmus, its located at the base of the neck (spanning between the C5 and T1 vertebrae). It releases hormones ,including:</a:t>
            </a:r>
          </a:p>
          <a:p>
            <a:pPr>
              <a:buNone/>
            </a:pPr>
            <a:endParaRPr lang="en-US" sz="2000" dirty="0"/>
          </a:p>
          <a:p>
            <a:pPr marL="514350" indent="-514350">
              <a:buFont typeface="+mj-lt"/>
              <a:buAutoNum type="arabicPeriod"/>
            </a:pPr>
            <a:r>
              <a:rPr lang="en-US" sz="2000" dirty="0"/>
              <a:t>Triiodothyronine (T</a:t>
            </a:r>
            <a:r>
              <a:rPr lang="en-US" sz="2000" baseline="-25000" dirty="0"/>
              <a:t>3</a:t>
            </a:r>
            <a:r>
              <a:rPr lang="en-US" sz="2000" dirty="0"/>
              <a:t>).</a:t>
            </a:r>
          </a:p>
          <a:p>
            <a:pPr marL="514350" indent="-514350">
              <a:buFont typeface="+mj-lt"/>
              <a:buAutoNum type="arabicPeriod"/>
            </a:pPr>
            <a:r>
              <a:rPr lang="en-US" sz="2000" dirty="0"/>
              <a:t>thyroxine (T</a:t>
            </a:r>
            <a:r>
              <a:rPr lang="en-US" sz="2000" baseline="-25000" dirty="0"/>
              <a:t>4</a:t>
            </a:r>
            <a:r>
              <a:rPr lang="en-US" sz="2000" dirty="0"/>
              <a:t>).</a:t>
            </a:r>
          </a:p>
          <a:p>
            <a:pPr marL="514350" indent="-514350">
              <a:buFont typeface="+mj-lt"/>
              <a:buAutoNum type="arabicPeriod"/>
            </a:pPr>
            <a:r>
              <a:rPr lang="en-US" sz="2000" dirty="0"/>
              <a:t> calcitonin. </a:t>
            </a:r>
            <a:r>
              <a:rPr lang="en-US" sz="2000" dirty="0">
                <a:sym typeface="Symbol"/>
              </a:rPr>
              <a:t> CA+2 </a:t>
            </a:r>
            <a:endParaRPr lang="en-US" sz="2000" dirty="0"/>
          </a:p>
          <a:p>
            <a:pPr marL="514350" indent="-514350">
              <a:buNone/>
            </a:pPr>
            <a:endParaRPr lang="en-US" dirty="0"/>
          </a:p>
        </p:txBody>
      </p:sp>
      <p:pic>
        <p:nvPicPr>
          <p:cNvPr id="5" name="Picture 4" descr="hqdefault.jpg"/>
          <p:cNvPicPr>
            <a:picLocks noChangeAspect="1"/>
          </p:cNvPicPr>
          <p:nvPr/>
        </p:nvPicPr>
        <p:blipFill>
          <a:blip r:embed="rId2" cstate="print"/>
          <a:stretch>
            <a:fillRect/>
          </a:stretch>
        </p:blipFill>
        <p:spPr>
          <a:xfrm>
            <a:off x="4572000" y="3429000"/>
            <a:ext cx="4572000" cy="3429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F3707D-BC50-45AD-818C-5C4297DD7E3D}"/>
              </a:ext>
            </a:extLst>
          </p:cNvPr>
          <p:cNvSpPr>
            <a:spLocks noGrp="1"/>
          </p:cNvSpPr>
          <p:nvPr>
            <p:ph idx="1"/>
          </p:nvPr>
        </p:nvSpPr>
        <p:spPr/>
        <p:txBody>
          <a:bodyPr/>
          <a:lstStyle/>
          <a:p>
            <a:r>
              <a:rPr lang="en-US" dirty="0"/>
              <a:t>Low TSH , Low T4 : secondary or tertiary</a:t>
            </a:r>
          </a:p>
          <a:p>
            <a:endParaRPr lang="en-US" dirty="0"/>
          </a:p>
          <a:p>
            <a:r>
              <a:rPr lang="en-US" dirty="0"/>
              <a:t>High TSH , Low T4 : primary </a:t>
            </a:r>
          </a:p>
          <a:p>
            <a:endParaRPr lang="en-US" dirty="0"/>
          </a:p>
          <a:p>
            <a:r>
              <a:rPr lang="en-US" dirty="0"/>
              <a:t>High TSH , normal T4 : subclinical</a:t>
            </a:r>
          </a:p>
        </p:txBody>
      </p:sp>
      <p:sp>
        <p:nvSpPr>
          <p:cNvPr id="3" name="Title 2">
            <a:extLst>
              <a:ext uri="{FF2B5EF4-FFF2-40B4-BE49-F238E27FC236}">
                <a16:creationId xmlns:a16="http://schemas.microsoft.com/office/drawing/2014/main" id="{413424A2-6ECE-4CA6-AB8B-638353436CC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5963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81000"/>
            <a:ext cx="8229600" cy="4525963"/>
          </a:xfrm>
        </p:spPr>
        <p:txBody>
          <a:bodyPr>
            <a:normAutofit/>
          </a:bodyPr>
          <a:lstStyle/>
          <a:p>
            <a:r>
              <a:rPr lang="en-US" sz="2000" dirty="0"/>
              <a:t>Clinical clues for central hypothyroidism include other features of pituitary failure (eg. </a:t>
            </a:r>
            <a:r>
              <a:rPr lang="en-US" sz="2000" dirty="0" err="1">
                <a:solidFill>
                  <a:srgbClr val="0070C0"/>
                </a:solidFill>
              </a:rPr>
              <a:t>amenorrhoea</a:t>
            </a:r>
            <a:r>
              <a:rPr lang="en-US" sz="2000" dirty="0">
                <a:solidFill>
                  <a:srgbClr val="0070C0"/>
                </a:solidFill>
              </a:rPr>
              <a:t>, hypotension, fine wrinkling of the skin, abnormal pallor, </a:t>
            </a:r>
            <a:r>
              <a:rPr lang="en-US" sz="2000" dirty="0" err="1">
                <a:solidFill>
                  <a:srgbClr val="0070C0"/>
                </a:solidFill>
              </a:rPr>
              <a:t>hyponatraemia</a:t>
            </a:r>
            <a:r>
              <a:rPr lang="en-US" sz="2000" dirty="0">
                <a:solidFill>
                  <a:srgbClr val="0070C0"/>
                </a:solidFill>
              </a:rPr>
              <a:t> or </a:t>
            </a:r>
            <a:r>
              <a:rPr lang="en-US" sz="2000" dirty="0" err="1">
                <a:solidFill>
                  <a:srgbClr val="0070C0"/>
                </a:solidFill>
              </a:rPr>
              <a:t>hypoglycaemia</a:t>
            </a:r>
            <a:r>
              <a:rPr lang="en-US" sz="2000" dirty="0"/>
              <a:t>) or features suggestive of a pituitary mass lesion (</a:t>
            </a:r>
            <a:r>
              <a:rPr lang="en-US" sz="2000" dirty="0" err="1"/>
              <a:t>eg</a:t>
            </a:r>
            <a:r>
              <a:rPr lang="en-US" sz="2000" dirty="0"/>
              <a:t>. </a:t>
            </a:r>
            <a:r>
              <a:rPr lang="en-US" sz="2000" dirty="0">
                <a:solidFill>
                  <a:srgbClr val="0070C0"/>
                </a:solidFill>
              </a:rPr>
              <a:t>visual impairment or headache</a:t>
            </a:r>
            <a:r>
              <a:rPr lang="en-US" sz="2000" dirty="0"/>
              <a:t>). If central hypothyroidism is suspected, the function of the hypothalamic-pituitary-adrenal axis should be tested and a magnetic resonance imaging (MRI) scan of the pituitary gland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81000"/>
            <a:ext cx="8229600" cy="4876800"/>
          </a:xfrm>
        </p:spPr>
        <p:txBody>
          <a:bodyPr>
            <a:normAutofit/>
          </a:bodyPr>
          <a:lstStyle/>
          <a:p>
            <a:r>
              <a:rPr lang="en-US" sz="2000" dirty="0">
                <a:solidFill>
                  <a:srgbClr val="7030A0"/>
                </a:solidFill>
              </a:rPr>
              <a:t>2- Thyroid </a:t>
            </a:r>
            <a:r>
              <a:rPr lang="en-US" sz="2000" dirty="0" err="1">
                <a:solidFill>
                  <a:srgbClr val="7030A0"/>
                </a:solidFill>
              </a:rPr>
              <a:t>autoantibodies</a:t>
            </a:r>
            <a:r>
              <a:rPr lang="en-US" sz="2000" dirty="0">
                <a:solidFill>
                  <a:srgbClr val="7030A0"/>
                </a:solidFill>
              </a:rPr>
              <a:t>:</a:t>
            </a:r>
          </a:p>
          <a:p>
            <a:r>
              <a:rPr lang="en-US" sz="2000" dirty="0">
                <a:solidFill>
                  <a:srgbClr val="0070C0"/>
                </a:solidFill>
              </a:rPr>
              <a:t>-</a:t>
            </a:r>
            <a:r>
              <a:rPr lang="en-US" sz="2000" dirty="0" err="1">
                <a:solidFill>
                  <a:srgbClr val="0070C0"/>
                </a:solidFill>
              </a:rPr>
              <a:t>antithyroid</a:t>
            </a:r>
            <a:r>
              <a:rPr lang="en-US" sz="2000" dirty="0">
                <a:solidFill>
                  <a:srgbClr val="0070C0"/>
                </a:solidFill>
              </a:rPr>
              <a:t>  </a:t>
            </a:r>
            <a:r>
              <a:rPr lang="en-US" sz="2000" dirty="0" err="1">
                <a:solidFill>
                  <a:srgbClr val="0070C0"/>
                </a:solidFill>
              </a:rPr>
              <a:t>peroxidase</a:t>
            </a:r>
            <a:r>
              <a:rPr lang="en-US" sz="2000" dirty="0">
                <a:solidFill>
                  <a:srgbClr val="0070C0"/>
                </a:solidFill>
              </a:rPr>
              <a:t> </a:t>
            </a:r>
          </a:p>
          <a:p>
            <a:r>
              <a:rPr lang="en-US" sz="2000" dirty="0">
                <a:solidFill>
                  <a:srgbClr val="0070C0"/>
                </a:solidFill>
              </a:rPr>
              <a:t>-</a:t>
            </a:r>
            <a:r>
              <a:rPr lang="en-US" sz="2000" dirty="0" err="1">
                <a:solidFill>
                  <a:srgbClr val="0070C0"/>
                </a:solidFill>
              </a:rPr>
              <a:t>antithyroglobulin</a:t>
            </a:r>
            <a:r>
              <a:rPr lang="en-US" sz="2000" dirty="0">
                <a:solidFill>
                  <a:srgbClr val="0070C0"/>
                </a:solidFill>
              </a:rPr>
              <a:t>  antibody</a:t>
            </a:r>
          </a:p>
          <a:p>
            <a:r>
              <a:rPr lang="en-US" sz="2000" dirty="0"/>
              <a:t>They are positive in 95% of patients with autoimmune </a:t>
            </a:r>
            <a:r>
              <a:rPr lang="en-US" sz="2000" dirty="0" err="1"/>
              <a:t>thyroiditis</a:t>
            </a:r>
            <a:r>
              <a:rPr lang="en-US" sz="2000" dirty="0"/>
              <a:t>. A condition known as </a:t>
            </a:r>
            <a:r>
              <a:rPr lang="en-US" sz="2000" dirty="0">
                <a:hlinkClick r:id="rId2"/>
              </a:rPr>
              <a:t>Hashimoto's </a:t>
            </a:r>
            <a:r>
              <a:rPr lang="en-US" sz="2000" dirty="0" err="1">
                <a:hlinkClick r:id="rId2"/>
              </a:rPr>
              <a:t>Thyroiditis</a:t>
            </a:r>
            <a:r>
              <a:rPr lang="en-US" sz="2000" dirty="0"/>
              <a:t> is associated with a high level of these thyroid antibodies in the blood. Whether the antibodies cause the disease or whether the disease causes the antibodies is not known; however, the finding of a high level of thyroid antibodies is strong evidence of this disease. </a:t>
            </a:r>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dirty="0">
              <a:solidFill>
                <a:srgbClr val="7030A0"/>
              </a:solidFill>
            </a:endParaRPr>
          </a:p>
        </p:txBody>
      </p:sp>
      <p:sp>
        <p:nvSpPr>
          <p:cNvPr id="3" name="Content Placeholder 2"/>
          <p:cNvSpPr>
            <a:spLocks noGrp="1"/>
          </p:cNvSpPr>
          <p:nvPr>
            <p:ph idx="1"/>
          </p:nvPr>
        </p:nvSpPr>
        <p:spPr>
          <a:xfrm>
            <a:off x="381000" y="457200"/>
            <a:ext cx="8229600" cy="4525963"/>
          </a:xfrm>
        </p:spPr>
        <p:txBody>
          <a:bodyPr>
            <a:normAutofit/>
          </a:bodyPr>
          <a:lstStyle/>
          <a:p>
            <a:r>
              <a:rPr lang="en-US" sz="2000" b="1" dirty="0">
                <a:solidFill>
                  <a:srgbClr val="7030A0"/>
                </a:solidFill>
              </a:rPr>
              <a:t>3-Thyroid Binding Globulin</a:t>
            </a:r>
            <a:br>
              <a:rPr lang="en-US" sz="2000" dirty="0"/>
            </a:br>
            <a:r>
              <a:rPr lang="en-US" sz="2000" dirty="0"/>
              <a:t>Most of the thyroid hormones in the blood are attached to a protein called thyroid binding globulin (TBG). If there is an excess or deficiency of this protein it alters the T4 or T3 </a:t>
            </a:r>
            <a:r>
              <a:rPr lang="en-US" sz="2000" b="1" i="1" dirty="0"/>
              <a:t>measurement</a:t>
            </a:r>
            <a:r>
              <a:rPr lang="en-US" sz="2000" dirty="0"/>
              <a:t> but does not affect the </a:t>
            </a:r>
            <a:r>
              <a:rPr lang="en-US" sz="2000" b="1" i="1" dirty="0"/>
              <a:t>action</a:t>
            </a:r>
            <a:r>
              <a:rPr lang="en-US" sz="2000" dirty="0"/>
              <a:t> of the hormone.</a:t>
            </a:r>
          </a:p>
          <a:p>
            <a:r>
              <a:rPr lang="en-US" sz="2000" dirty="0"/>
              <a:t> If a patient appears to have normal thyroid function, but an unexplained high or low T4, or T3, it may be due to an increase or decrease of TBG.</a:t>
            </a:r>
          </a:p>
          <a:p>
            <a:pPr>
              <a:buNone/>
            </a:pPr>
            <a:br>
              <a:rPr lang="en-US" dirty="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Abnormalities in CBC and metabolic profile that may be found in patients with </a:t>
            </a:r>
            <a:r>
              <a:rPr lang="en-US" dirty="0" err="1"/>
              <a:t>hypothyrodism</a:t>
            </a:r>
            <a:r>
              <a:rPr lang="en-US" dirty="0"/>
              <a:t>: </a:t>
            </a:r>
          </a:p>
          <a:p>
            <a:r>
              <a:rPr lang="en-US" dirty="0">
                <a:solidFill>
                  <a:srgbClr val="0070C0"/>
                </a:solidFill>
              </a:rPr>
              <a:t>-Anemia</a:t>
            </a:r>
          </a:p>
          <a:p>
            <a:r>
              <a:rPr lang="en-US" dirty="0">
                <a:solidFill>
                  <a:srgbClr val="0070C0"/>
                </a:solidFill>
              </a:rPr>
              <a:t>-</a:t>
            </a:r>
            <a:r>
              <a:rPr lang="en-US" dirty="0" err="1">
                <a:solidFill>
                  <a:srgbClr val="0070C0"/>
                </a:solidFill>
              </a:rPr>
              <a:t>dilutional</a:t>
            </a:r>
            <a:r>
              <a:rPr lang="en-US" dirty="0">
                <a:solidFill>
                  <a:srgbClr val="0070C0"/>
                </a:solidFill>
              </a:rPr>
              <a:t> </a:t>
            </a:r>
            <a:r>
              <a:rPr lang="en-US" dirty="0" err="1">
                <a:solidFill>
                  <a:srgbClr val="0070C0"/>
                </a:solidFill>
              </a:rPr>
              <a:t>hyponatremia</a:t>
            </a:r>
            <a:endParaRPr lang="en-US" dirty="0">
              <a:solidFill>
                <a:srgbClr val="0070C0"/>
              </a:solidFill>
            </a:endParaRPr>
          </a:p>
          <a:p>
            <a:r>
              <a:rPr lang="en-US" dirty="0">
                <a:solidFill>
                  <a:srgbClr val="0070C0"/>
                </a:solidFill>
              </a:rPr>
              <a:t>-</a:t>
            </a:r>
            <a:r>
              <a:rPr lang="en-US" dirty="0" err="1">
                <a:solidFill>
                  <a:srgbClr val="0070C0"/>
                </a:solidFill>
              </a:rPr>
              <a:t>hyperlipidimia</a:t>
            </a:r>
            <a:r>
              <a:rPr lang="en-US" dirty="0">
                <a:solidFill>
                  <a:srgbClr val="0070C0"/>
                </a:solidFill>
              </a:rPr>
              <a:t> </a:t>
            </a:r>
          </a:p>
          <a:p>
            <a:r>
              <a:rPr lang="en-US" dirty="0">
                <a:solidFill>
                  <a:srgbClr val="0070C0"/>
                </a:solidFill>
              </a:rPr>
              <a:t>-reversible increase in </a:t>
            </a:r>
            <a:r>
              <a:rPr lang="en-US" dirty="0" err="1">
                <a:solidFill>
                  <a:srgbClr val="0070C0"/>
                </a:solidFill>
              </a:rPr>
              <a:t>creatinine</a:t>
            </a:r>
            <a:endParaRPr lang="en-US" dirty="0">
              <a:solidFill>
                <a:srgbClr val="0070C0"/>
              </a:solidFill>
            </a:endParaRPr>
          </a:p>
          <a:p>
            <a:pPr>
              <a:buNone/>
            </a:pPr>
            <a:r>
              <a:rPr lang="en-US" dirty="0">
                <a:solidFill>
                  <a:srgbClr val="0070C0"/>
                </a:solidFill>
              </a:rPr>
              <a:t> </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457200"/>
            <a:ext cx="8229600" cy="4525963"/>
          </a:xfrm>
        </p:spPr>
        <p:txBody>
          <a:bodyPr>
            <a:normAutofit/>
          </a:bodyPr>
          <a:lstStyle/>
          <a:p>
            <a:r>
              <a:rPr lang="en-US" sz="2000" b="1" dirty="0">
                <a:solidFill>
                  <a:srgbClr val="7030A0"/>
                </a:solidFill>
              </a:rPr>
              <a:t>Iodine Uptake Scan</a:t>
            </a:r>
            <a:br>
              <a:rPr lang="en-US" sz="2000" dirty="0"/>
            </a:br>
            <a:r>
              <a:rPr lang="en-US" sz="2000" dirty="0"/>
              <a:t>A means of measuring thyroid function is to measure how much iodine is taken up by the thyroid gland . Hypothyroid patients usually take up too little iodine The test is performed by giving a dose of radioactive iodine on an empty stomach. The iodine is concentrated in the thyroid gland or excreted in the urine over the next few hours. The amount of iodine that goes into the thyroid gland can be measured by a "</a:t>
            </a:r>
            <a:r>
              <a:rPr lang="en-US" sz="2000" dirty="0">
                <a:solidFill>
                  <a:srgbClr val="0070C0"/>
                </a:solidFill>
              </a:rPr>
              <a:t>Thyroid Uptake</a:t>
            </a:r>
            <a:r>
              <a:rPr lang="en-US" sz="20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a:t>
            </a:r>
            <a:br>
              <a:rPr lang="en-US" dirty="0"/>
            </a:br>
            <a:endParaRPr lang="en-US" dirty="0"/>
          </a:p>
        </p:txBody>
      </p:sp>
      <p:sp>
        <p:nvSpPr>
          <p:cNvPr id="3" name="Content Placeholder 2"/>
          <p:cNvSpPr>
            <a:spLocks noGrp="1"/>
          </p:cNvSpPr>
          <p:nvPr>
            <p:ph idx="1"/>
          </p:nvPr>
        </p:nvSpPr>
        <p:spPr>
          <a:xfrm>
            <a:off x="381000" y="1066800"/>
            <a:ext cx="8229600" cy="4525963"/>
          </a:xfrm>
        </p:spPr>
        <p:txBody>
          <a:bodyPr>
            <a:normAutofit/>
          </a:bodyPr>
          <a:lstStyle/>
          <a:p>
            <a:r>
              <a:rPr lang="en-US" sz="2000" dirty="0"/>
              <a:t>Hypothyroidism cannot be cured, but is easy to treat</a:t>
            </a:r>
          </a:p>
          <a:p>
            <a:endParaRPr lang="en-US" sz="2000" dirty="0"/>
          </a:p>
          <a:p>
            <a:r>
              <a:rPr lang="en-US" sz="2000" dirty="0" err="1"/>
              <a:t>Thyoxine</a:t>
            </a:r>
            <a:r>
              <a:rPr lang="en-US" sz="2000" dirty="0"/>
              <a:t> (</a:t>
            </a:r>
            <a:r>
              <a:rPr lang="en-US" sz="2000" dirty="0">
                <a:solidFill>
                  <a:srgbClr val="0070C0"/>
                </a:solidFill>
              </a:rPr>
              <a:t>levothyroxineT4</a:t>
            </a:r>
            <a:r>
              <a:rPr lang="en-US" sz="2000" dirty="0"/>
              <a:t>) replacement therapy is the mainstay of treatment for hypothyroidism and is usually lifelong. However, it is important to </a:t>
            </a:r>
            <a:r>
              <a:rPr lang="en-US" sz="2000" dirty="0" err="1"/>
              <a:t>recognise</a:t>
            </a:r>
            <a:r>
              <a:rPr lang="en-US" sz="2000" dirty="0"/>
              <a:t> when the cause of the hypothyroidism is transient or drug induced because this may require no treatment or only short term </a:t>
            </a:r>
            <a:r>
              <a:rPr lang="en-US" sz="2000" dirty="0" err="1"/>
              <a:t>thyroxine</a:t>
            </a:r>
            <a:r>
              <a:rPr lang="en-US" sz="2000" dirty="0"/>
              <a:t> supplementation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81000"/>
            <a:ext cx="8229600" cy="4525963"/>
          </a:xfrm>
        </p:spPr>
        <p:txBody>
          <a:bodyPr>
            <a:normAutofit/>
          </a:bodyPr>
          <a:lstStyle/>
          <a:p>
            <a:r>
              <a:rPr lang="en-US" sz="2000" dirty="0"/>
              <a:t>The average daily dose of </a:t>
            </a:r>
            <a:r>
              <a:rPr lang="en-US" sz="2000" dirty="0" err="1"/>
              <a:t>thyroxine</a:t>
            </a:r>
            <a:r>
              <a:rPr lang="en-US" sz="2000" dirty="0"/>
              <a:t> is </a:t>
            </a:r>
            <a:r>
              <a:rPr lang="en-US" sz="2000" b="1" u="sng" dirty="0"/>
              <a:t>1.6 µg/Kg</a:t>
            </a:r>
            <a:r>
              <a:rPr lang="en-US" sz="2000" dirty="0"/>
              <a:t>. However, lower initial doses should be considered in patients who are </a:t>
            </a:r>
            <a:r>
              <a:rPr lang="en-US" sz="2000" b="1" dirty="0">
                <a:solidFill>
                  <a:srgbClr val="7030A0"/>
                </a:solidFill>
              </a:rPr>
              <a:t>elderly, frail or who have symptomatic angina</a:t>
            </a:r>
            <a:r>
              <a:rPr lang="en-US" sz="2000" dirty="0"/>
              <a:t>, as thyroid hormone increases myocardial oxygen demand with the risk of inducing angina or a myocardial infarction.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08so-fig-2.gif"/>
          <p:cNvPicPr>
            <a:picLocks noGrp="1" noChangeAspect="1"/>
          </p:cNvPicPr>
          <p:nvPr>
            <p:ph idx="1"/>
          </p:nvPr>
        </p:nvPicPr>
        <p:blipFill>
          <a:blip r:embed="rId2" cstate="print"/>
          <a:stretch>
            <a:fillRect/>
          </a:stretch>
        </p:blipFill>
        <p:spPr>
          <a:xfrm>
            <a:off x="457200" y="685800"/>
            <a:ext cx="7239000" cy="423470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4525963"/>
          </a:xfrm>
        </p:spPr>
        <p:txBody>
          <a:bodyPr>
            <a:normAutofit/>
          </a:bodyPr>
          <a:lstStyle/>
          <a:p>
            <a:r>
              <a:rPr lang="en-US" sz="2000" dirty="0">
                <a:solidFill>
                  <a:srgbClr val="7030A0"/>
                </a:solidFill>
              </a:rPr>
              <a:t>Side effects</a:t>
            </a:r>
          </a:p>
          <a:p>
            <a:r>
              <a:rPr lang="en-US" sz="2000" dirty="0"/>
              <a:t>Treatment side effects are rare when the correct dose is given.</a:t>
            </a:r>
          </a:p>
          <a:p>
            <a:r>
              <a:rPr lang="en-US" sz="2000" b="1" dirty="0">
                <a:solidFill>
                  <a:srgbClr val="7030A0"/>
                </a:solidFill>
              </a:rPr>
              <a:t> Fatigue, increased appetite, </a:t>
            </a:r>
            <a:r>
              <a:rPr lang="en-US" sz="2000" b="1" dirty="0" err="1">
                <a:solidFill>
                  <a:srgbClr val="7030A0"/>
                </a:solidFill>
              </a:rPr>
              <a:t>diarrhoea</a:t>
            </a:r>
            <a:r>
              <a:rPr lang="en-US" sz="2000" b="1" dirty="0">
                <a:solidFill>
                  <a:srgbClr val="7030A0"/>
                </a:solidFill>
              </a:rPr>
              <a:t>, nervousness, palpitations, insomnia and tremors are indicative of overtreatment.</a:t>
            </a:r>
            <a:r>
              <a:rPr lang="en-US" sz="2000" b="1" u="sng" baseline="30000" dirty="0">
                <a:solidFill>
                  <a:srgbClr val="7030A0"/>
                </a:solidFill>
              </a:rPr>
              <a:t> </a:t>
            </a:r>
            <a:r>
              <a:rPr lang="en-US" sz="2000" dirty="0"/>
              <a:t> </a:t>
            </a:r>
          </a:p>
          <a:p>
            <a:pPr>
              <a:buNone/>
            </a:pP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6553200" cy="5262979"/>
          </a:xfrm>
          <a:prstGeom prst="rect">
            <a:avLst/>
          </a:prstGeom>
        </p:spPr>
        <p:txBody>
          <a:bodyPr wrap="square">
            <a:spAutoFit/>
          </a:bodyPr>
          <a:lstStyle/>
          <a:p>
            <a:pPr fontAlgn="base"/>
            <a:r>
              <a:rPr lang="en-US" sz="2000" dirty="0"/>
              <a:t>The thyroid's hormones control metabolism and regulate vital body functions, including: </a:t>
            </a:r>
          </a:p>
          <a:p>
            <a:pPr fontAlgn="base"/>
            <a:endParaRPr lang="en-US" sz="2000" dirty="0"/>
          </a:p>
          <a:p>
            <a:pPr marL="514350" indent="-514350" fontAlgn="base">
              <a:lnSpc>
                <a:spcPct val="150000"/>
              </a:lnSpc>
              <a:buFont typeface="+mj-lt"/>
              <a:buAutoNum type="arabicPeriod"/>
            </a:pPr>
            <a:r>
              <a:rPr lang="en-US" sz="2000" dirty="0"/>
              <a:t>Breathing.</a:t>
            </a:r>
          </a:p>
          <a:p>
            <a:pPr marL="514350" indent="-514350" fontAlgn="base">
              <a:lnSpc>
                <a:spcPct val="150000"/>
              </a:lnSpc>
              <a:buFont typeface="+mj-lt"/>
              <a:buAutoNum type="arabicPeriod"/>
            </a:pPr>
            <a:r>
              <a:rPr lang="en-US" sz="2000" dirty="0"/>
              <a:t>Heart rate.</a:t>
            </a:r>
          </a:p>
          <a:p>
            <a:pPr marL="514350" indent="-514350" fontAlgn="base">
              <a:lnSpc>
                <a:spcPct val="150000"/>
              </a:lnSpc>
              <a:buFont typeface="+mj-lt"/>
              <a:buAutoNum type="arabicPeriod"/>
            </a:pPr>
            <a:r>
              <a:rPr lang="en-US" sz="2000" dirty="0"/>
              <a:t>Body weight.</a:t>
            </a:r>
          </a:p>
          <a:p>
            <a:pPr marL="514350" indent="-514350" fontAlgn="base">
              <a:lnSpc>
                <a:spcPct val="150000"/>
              </a:lnSpc>
              <a:buFont typeface="+mj-lt"/>
              <a:buAutoNum type="arabicPeriod"/>
            </a:pPr>
            <a:r>
              <a:rPr lang="en-US" sz="2000" dirty="0"/>
              <a:t>Muscle strength.</a:t>
            </a:r>
          </a:p>
          <a:p>
            <a:pPr marL="514350" indent="-514350" fontAlgn="base">
              <a:lnSpc>
                <a:spcPct val="150000"/>
              </a:lnSpc>
              <a:buFont typeface="+mj-lt"/>
              <a:buAutoNum type="arabicPeriod"/>
            </a:pPr>
            <a:r>
              <a:rPr lang="en-US" sz="2000" dirty="0"/>
              <a:t>Menstrual cycles.</a:t>
            </a:r>
          </a:p>
          <a:p>
            <a:pPr marL="514350" indent="-514350" fontAlgn="base">
              <a:lnSpc>
                <a:spcPct val="150000"/>
              </a:lnSpc>
              <a:buFont typeface="+mj-lt"/>
              <a:buAutoNum type="arabicPeriod"/>
            </a:pPr>
            <a:r>
              <a:rPr lang="en-US" sz="2000" dirty="0"/>
              <a:t>Body temperature.</a:t>
            </a:r>
          </a:p>
          <a:p>
            <a:pPr marL="514350" indent="-514350" fontAlgn="base">
              <a:lnSpc>
                <a:spcPct val="150000"/>
              </a:lnSpc>
              <a:buFont typeface="+mj-lt"/>
              <a:buAutoNum type="arabicPeriod"/>
            </a:pPr>
            <a:r>
              <a:rPr lang="en-US" sz="2000" dirty="0"/>
              <a:t>Cholesterol levels.</a:t>
            </a:r>
          </a:p>
          <a:p>
            <a:pPr marL="514350" indent="-514350">
              <a:lnSpc>
                <a:spcPct val="150000"/>
              </a:lnSpc>
              <a:buFont typeface="+mj-lt"/>
              <a:buAutoNum type="arabicPeriod"/>
            </a:pPr>
            <a:r>
              <a:rPr lang="en-US" sz="2000" dirty="0"/>
              <a:t>Central and peripheral nervous systems.</a:t>
            </a:r>
          </a:p>
          <a:p>
            <a:pPr marL="514350" indent="-514350">
              <a:buNone/>
            </a:pPr>
            <a:br>
              <a:rPr lang="en-US" dirty="0"/>
            </a:br>
            <a:endParaRPr lang="en-US" dirty="0"/>
          </a:p>
        </p:txBody>
      </p:sp>
      <p:sp>
        <p:nvSpPr>
          <p:cNvPr id="5" name="Rectangle 4"/>
          <p:cNvSpPr/>
          <p:nvPr/>
        </p:nvSpPr>
        <p:spPr>
          <a:xfrm>
            <a:off x="0" y="228600"/>
            <a:ext cx="4572000" cy="1077218"/>
          </a:xfrm>
          <a:prstGeom prst="rect">
            <a:avLst/>
          </a:prstGeom>
        </p:spPr>
        <p:txBody>
          <a:bodyPr wrap="square">
            <a:spAutoFit/>
          </a:bodyPr>
          <a:lstStyle/>
          <a:p>
            <a:pPr fontAlgn="base"/>
            <a:r>
              <a:rPr lang="en-US" sz="2800" b="1" dirty="0"/>
              <a:t>  Thyroid function : </a:t>
            </a:r>
          </a:p>
          <a:p>
            <a:pPr marL="514350" indent="-514350">
              <a:buNone/>
            </a:pPr>
            <a:br>
              <a:rPr lang="en-US" dirty="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533400"/>
            <a:ext cx="8229600" cy="4525963"/>
          </a:xfrm>
        </p:spPr>
        <p:txBody>
          <a:bodyPr/>
          <a:lstStyle/>
          <a:p>
            <a:pPr marL="109728" indent="0">
              <a:buNone/>
            </a:pPr>
            <a:endParaRPr lang="en-US" sz="2000" dirty="0"/>
          </a:p>
          <a:p>
            <a:r>
              <a:rPr lang="en-US" sz="2000" dirty="0"/>
              <a:t>Poor </a:t>
            </a:r>
            <a:r>
              <a:rPr lang="en-US" sz="2000" dirty="0" err="1"/>
              <a:t>complianc</a:t>
            </a:r>
            <a:r>
              <a:rPr lang="en-US" sz="2000" dirty="0"/>
              <a:t> Occasionally, where a patient has been noncompliant for a period of time and takes a large dose of </a:t>
            </a:r>
            <a:r>
              <a:rPr lang="en-US" sz="2000" dirty="0" err="1"/>
              <a:t>thyroxine</a:t>
            </a:r>
            <a:r>
              <a:rPr lang="en-US" sz="2000" dirty="0"/>
              <a:t> before their blood test it results in a pattern of TSH elevation with high to normal or elevated free T4</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321491"/>
          </a:xfrm>
        </p:spPr>
        <p:txBody>
          <a:bodyPr>
            <a:normAutofit/>
          </a:bodyPr>
          <a:lstStyle/>
          <a:p>
            <a:r>
              <a:rPr lang="en-US" sz="2000" dirty="0"/>
              <a:t>Drug interactions</a:t>
            </a:r>
          </a:p>
          <a:p>
            <a:r>
              <a:rPr lang="en-US" sz="2000" dirty="0"/>
              <a:t>There are a number of drugs that increase thyroxine requirements  include:</a:t>
            </a:r>
          </a:p>
          <a:p>
            <a:r>
              <a:rPr lang="en-US" sz="2000" dirty="0">
                <a:solidFill>
                  <a:srgbClr val="0070C0"/>
                </a:solidFill>
              </a:rPr>
              <a:t>ferrous sulphate</a:t>
            </a:r>
          </a:p>
          <a:p>
            <a:r>
              <a:rPr lang="en-US" sz="2000" dirty="0">
                <a:solidFill>
                  <a:srgbClr val="0070C0"/>
                </a:solidFill>
              </a:rPr>
              <a:t>multivitamins</a:t>
            </a:r>
          </a:p>
          <a:p>
            <a:r>
              <a:rPr lang="en-US" sz="2000" dirty="0">
                <a:solidFill>
                  <a:srgbClr val="0070C0"/>
                </a:solidFill>
              </a:rPr>
              <a:t>cholestyramine</a:t>
            </a:r>
          </a:p>
          <a:p>
            <a:r>
              <a:rPr lang="en-US" sz="2000" dirty="0">
                <a:solidFill>
                  <a:srgbClr val="0070C0"/>
                </a:solidFill>
              </a:rPr>
              <a:t>proton pump inhibitors.</a:t>
            </a:r>
          </a:p>
          <a:p>
            <a:r>
              <a:rPr lang="en-US" sz="2000" dirty="0">
                <a:solidFill>
                  <a:srgbClr val="0070C0"/>
                </a:solidFill>
              </a:rPr>
              <a:t>the oral contraceptive pill</a:t>
            </a:r>
          </a:p>
          <a:p>
            <a:r>
              <a:rPr lang="en-US" sz="2000" dirty="0">
                <a:solidFill>
                  <a:srgbClr val="0070C0"/>
                </a:solidFill>
              </a:rPr>
              <a:t>anti-epileptic medication (eg. carbamazepine, phenytoin)</a:t>
            </a:r>
          </a:p>
          <a:p>
            <a:r>
              <a:rPr lang="en-US" sz="2000" dirty="0">
                <a:solidFill>
                  <a:srgbClr val="0070C0"/>
                </a:solidFill>
              </a:rPr>
              <a:t>some antibiotics (eg. rifampicin)</a:t>
            </a:r>
          </a:p>
          <a:p>
            <a:r>
              <a:rPr lang="en-US" sz="2000" dirty="0">
                <a:solidFill>
                  <a:srgbClr val="0070C0"/>
                </a:solidFill>
              </a:rPr>
              <a:t>the new tyrosine kinase inhibitors (eg. imatinib).</a:t>
            </a:r>
          </a:p>
          <a:p>
            <a:endParaRPr lang="en-US" dirty="0">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harrison's principles of internal medicine</a:t>
            </a:r>
          </a:p>
          <a:p>
            <a:r>
              <a:rPr lang="en-US" dirty="0"/>
              <a:t>Davidson's Principles and Practice of Medicine</a:t>
            </a:r>
          </a:p>
          <a:p>
            <a:r>
              <a:rPr lang="en-US" dirty="0"/>
              <a:t>Kaplan for Internal medicine</a:t>
            </a:r>
          </a:p>
          <a:p>
            <a:r>
              <a:rPr lang="en-US" dirty="0"/>
              <a:t>Step-up to medicine </a:t>
            </a:r>
          </a:p>
          <a:p>
            <a:r>
              <a:rPr lang="en-US" dirty="0"/>
              <a:t>Medscape </a:t>
            </a:r>
          </a:p>
        </p:txBody>
      </p:sp>
      <p:sp>
        <p:nvSpPr>
          <p:cNvPr id="3" name="Title 2"/>
          <p:cNvSpPr>
            <a:spLocks noGrp="1"/>
          </p:cNvSpPr>
          <p:nvPr>
            <p:ph type="title"/>
          </p:nvPr>
        </p:nvSpPr>
        <p:spPr/>
        <p:txBody>
          <a:bodyPr/>
          <a:lstStyle/>
          <a:p>
            <a:r>
              <a:rPr lang="en-US" dirty="0"/>
              <a:t>Refrences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qdefault.jpg"/>
          <p:cNvPicPr>
            <a:picLocks noGrp="1" noChangeAspect="1"/>
          </p:cNvPicPr>
          <p:nvPr>
            <p:ph idx="1"/>
          </p:nvPr>
        </p:nvPicPr>
        <p:blipFill>
          <a:blip r:embed="rId2" cstate="print"/>
          <a:stretch>
            <a:fillRect/>
          </a:stretch>
        </p:blipFill>
        <p:spPr>
          <a:xfrm>
            <a:off x="4114800" y="228600"/>
            <a:ext cx="5029200" cy="4419600"/>
          </a:xfrm>
        </p:spPr>
      </p:pic>
      <p:sp>
        <p:nvSpPr>
          <p:cNvPr id="3" name="Title 2"/>
          <p:cNvSpPr>
            <a:spLocks noGrp="1"/>
          </p:cNvSpPr>
          <p:nvPr>
            <p:ph type="title"/>
          </p:nvPr>
        </p:nvSpPr>
        <p:spPr/>
        <p:txBody>
          <a:bodyPr/>
          <a:lstStyle/>
          <a:p>
            <a:r>
              <a:rPr lang="en-US" dirty="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1752600"/>
          </a:xfrm>
        </p:spPr>
        <p:txBody>
          <a:bodyPr>
            <a:normAutofit/>
          </a:bodyPr>
          <a:lstStyle/>
          <a:p>
            <a:pPr fontAlgn="base"/>
            <a:endParaRPr lang="en-US" dirty="0"/>
          </a:p>
          <a:p>
            <a:pPr algn="ctr">
              <a:buNone/>
            </a:pPr>
            <a:r>
              <a:rPr lang="en-US" sz="2800" b="1" dirty="0"/>
              <a:t>Hormone production : </a:t>
            </a:r>
            <a:br>
              <a:rPr lang="en-US" sz="2800" b="1" dirty="0"/>
            </a:br>
            <a:endParaRPr lang="en-US" sz="2800" b="1" dirty="0"/>
          </a:p>
        </p:txBody>
      </p:sp>
      <p:sp>
        <p:nvSpPr>
          <p:cNvPr id="5" name="Rectangle 4"/>
          <p:cNvSpPr/>
          <p:nvPr/>
        </p:nvSpPr>
        <p:spPr>
          <a:xfrm>
            <a:off x="304800" y="1143000"/>
            <a:ext cx="8839200" cy="646331"/>
          </a:xfrm>
          <a:prstGeom prst="rect">
            <a:avLst/>
          </a:prstGeom>
        </p:spPr>
        <p:txBody>
          <a:bodyPr wrap="square">
            <a:spAutoFit/>
          </a:bodyPr>
          <a:lstStyle/>
          <a:p>
            <a:br>
              <a:rPr lang="en-US" dirty="0"/>
            </a:br>
            <a:endParaRPr lang="en-US" dirty="0"/>
          </a:p>
        </p:txBody>
      </p:sp>
      <p:pic>
        <p:nvPicPr>
          <p:cNvPr id="6" name="Picture 5" descr="Thyroid_hormone_synthesis.png"/>
          <p:cNvPicPr>
            <a:picLocks noChangeAspect="1"/>
          </p:cNvPicPr>
          <p:nvPr/>
        </p:nvPicPr>
        <p:blipFill>
          <a:blip r:embed="rId3" cstate="print"/>
          <a:stretch>
            <a:fillRect/>
          </a:stretch>
        </p:blipFill>
        <p:spPr>
          <a:xfrm>
            <a:off x="0" y="762000"/>
            <a:ext cx="9144000" cy="609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gulation-of-thyroid-hormone-secretion.png"/>
          <p:cNvPicPr>
            <a:picLocks noGrp="1" noChangeAspect="1"/>
          </p:cNvPicPr>
          <p:nvPr>
            <p:ph idx="1"/>
          </p:nvPr>
        </p:nvPicPr>
        <p:blipFill>
          <a:blip r:embed="rId2" cstate="print"/>
          <a:stretch>
            <a:fillRect/>
          </a:stretch>
        </p:blipFill>
        <p:spPr>
          <a:xfrm>
            <a:off x="1600199" y="914401"/>
            <a:ext cx="6025987" cy="5943600"/>
          </a:xfrm>
          <a:prstGeom prst="rect">
            <a:avLst/>
          </a:prstGeom>
        </p:spPr>
      </p:pic>
      <p:sp>
        <p:nvSpPr>
          <p:cNvPr id="2" name="Title 1"/>
          <p:cNvSpPr>
            <a:spLocks noGrp="1"/>
          </p:cNvSpPr>
          <p:nvPr>
            <p:ph type="title"/>
          </p:nvPr>
        </p:nvSpPr>
        <p:spPr>
          <a:xfrm>
            <a:off x="457200" y="274638"/>
            <a:ext cx="8229600" cy="792162"/>
          </a:xfrm>
        </p:spPr>
        <p:txBody>
          <a:bodyPr>
            <a:normAutofit/>
          </a:bodyPr>
          <a:lstStyle/>
          <a:p>
            <a:pPr algn="ctr"/>
            <a:r>
              <a:rPr lang="en-US" sz="2800" b="1" dirty="0"/>
              <a:t>Thyroid regulation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915400" cy="762000"/>
          </a:xfrm>
        </p:spPr>
        <p:txBody>
          <a:bodyPr>
            <a:noAutofit/>
          </a:bodyPr>
          <a:lstStyle/>
          <a:p>
            <a:pPr>
              <a:buNone/>
            </a:pPr>
            <a:endParaRPr lang="en-US" sz="2200" dirty="0"/>
          </a:p>
          <a:p>
            <a:r>
              <a:rPr lang="en-US" sz="2200" dirty="0"/>
              <a:t> </a:t>
            </a:r>
            <a:r>
              <a:rPr lang="en-US" sz="2000" dirty="0"/>
              <a:t>More common in </a:t>
            </a:r>
            <a:r>
              <a:rPr lang="en-US" sz="2000" b="1" dirty="0"/>
              <a:t>elderly</a:t>
            </a:r>
            <a:r>
              <a:rPr lang="en-US" sz="2000" dirty="0"/>
              <a:t>. </a:t>
            </a:r>
          </a:p>
          <a:p>
            <a:r>
              <a:rPr lang="en-US" sz="2000" b="1" dirty="0"/>
              <a:t>6</a:t>
            </a:r>
            <a:r>
              <a:rPr lang="en-US" sz="2000" dirty="0"/>
              <a:t> times more common in </a:t>
            </a:r>
            <a:r>
              <a:rPr lang="en-US" sz="2000" b="1" dirty="0"/>
              <a:t>women</a:t>
            </a:r>
            <a:r>
              <a:rPr lang="en-US" sz="2000" dirty="0"/>
              <a:t> than in men.</a:t>
            </a:r>
          </a:p>
          <a:p>
            <a:r>
              <a:rPr lang="en-US" sz="2000" dirty="0"/>
              <a:t>Its often mistaken for signs of other illnesses, </a:t>
            </a:r>
            <a:r>
              <a:rPr lang="en-US" sz="2000" b="1" dirty="0"/>
              <a:t>menopause</a:t>
            </a:r>
            <a:r>
              <a:rPr lang="en-US" sz="2000" dirty="0"/>
              <a:t> or </a:t>
            </a:r>
            <a:r>
              <a:rPr lang="en-US" sz="2000" b="1" dirty="0"/>
              <a:t>aging.</a:t>
            </a:r>
            <a:endParaRPr lang="en-US" sz="2000" dirty="0"/>
          </a:p>
          <a:p>
            <a:endParaRPr lang="en-US" sz="2000" dirty="0"/>
          </a:p>
          <a:p>
            <a:r>
              <a:rPr lang="en-US" sz="2000" dirty="0"/>
              <a:t> </a:t>
            </a:r>
            <a:r>
              <a:rPr lang="en-US" sz="2000" b="1" dirty="0"/>
              <a:t>goitre</a:t>
            </a:r>
            <a:r>
              <a:rPr lang="en-US" sz="2000" dirty="0"/>
              <a:t> or </a:t>
            </a:r>
            <a:r>
              <a:rPr lang="en-US" sz="2000" b="1" dirty="0"/>
              <a:t>goiter</a:t>
            </a:r>
            <a:r>
              <a:rPr lang="en-US" sz="2000" dirty="0"/>
              <a:t> is a swelling in the neck resulting from an enlarged thyroid  gland. </a:t>
            </a:r>
          </a:p>
          <a:p>
            <a:r>
              <a:rPr lang="en-US" sz="2000" dirty="0"/>
              <a:t>A goitre is associated with a thyroid that is not functioning properly , and is associated with hypothyroidism or hyperthyroidism,  over 90% of goitre cases are caused by iodine deficiency.</a:t>
            </a:r>
          </a:p>
          <a:p>
            <a:pPr>
              <a:buNone/>
            </a:pPr>
            <a:endParaRPr lang="en-US" sz="2000" dirty="0"/>
          </a:p>
        </p:txBody>
      </p:sp>
      <p:sp>
        <p:nvSpPr>
          <p:cNvPr id="2" name="Title 1"/>
          <p:cNvSpPr>
            <a:spLocks noGrp="1"/>
          </p:cNvSpPr>
          <p:nvPr>
            <p:ph type="title"/>
          </p:nvPr>
        </p:nvSpPr>
        <p:spPr>
          <a:xfrm>
            <a:off x="381000" y="0"/>
            <a:ext cx="8229600" cy="1143000"/>
          </a:xfrm>
        </p:spPr>
        <p:txBody>
          <a:bodyPr/>
          <a:lstStyle/>
          <a:p>
            <a:r>
              <a:rPr lang="en-US" sz="2800" dirty="0"/>
              <a:t>Hypothyroidism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19200"/>
            <a:ext cx="9144000" cy="4585871"/>
          </a:xfrm>
          <a:prstGeom prst="rect">
            <a:avLst/>
          </a:prstGeom>
        </p:spPr>
        <p:txBody>
          <a:bodyPr wrap="square">
            <a:spAutoFit/>
          </a:bodyPr>
          <a:lstStyle/>
          <a:p>
            <a:pPr marL="342900" indent="-342900">
              <a:buFont typeface="+mj-lt"/>
              <a:buAutoNum type="arabicPeriod"/>
            </a:pPr>
            <a:endParaRPr lang="en-US" sz="2000" b="1" i="1" dirty="0"/>
          </a:p>
          <a:p>
            <a:pPr marL="342900" indent="-342900">
              <a:buFont typeface="+mj-lt"/>
              <a:buAutoNum type="arabicPeriod"/>
            </a:pPr>
            <a:endParaRPr lang="en-US" sz="2000" b="1" i="1" dirty="0"/>
          </a:p>
          <a:p>
            <a:pPr marL="342900" indent="-342900">
              <a:buFont typeface="+mj-lt"/>
              <a:buAutoNum type="arabicPeriod"/>
            </a:pPr>
            <a:r>
              <a:rPr lang="en-US" sz="2000" b="1" dirty="0"/>
              <a:t>Primary:</a:t>
            </a:r>
          </a:p>
          <a:p>
            <a:pPr marL="514350" lvl="0" indent="-514350">
              <a:spcBef>
                <a:spcPct val="20000"/>
              </a:spcBef>
              <a:defRPr/>
            </a:pPr>
            <a:r>
              <a:rPr lang="en-US" sz="2000" dirty="0"/>
              <a:t>        is the failure of the thyroid to produce sufficient thyroid hormone. This accounts for about 95% of all cases</a:t>
            </a:r>
            <a:r>
              <a:rPr lang="en-US" sz="2000" b="1" dirty="0"/>
              <a:t>.</a:t>
            </a:r>
          </a:p>
          <a:p>
            <a:pPr marL="514350" lvl="0" indent="-514350">
              <a:spcBef>
                <a:spcPct val="20000"/>
              </a:spcBef>
              <a:buFont typeface="Wingdings" pitchFamily="2" charset="2"/>
              <a:buChar char="Ø"/>
              <a:defRPr/>
            </a:pPr>
            <a:r>
              <a:rPr lang="en-US" sz="2000" b="1" dirty="0"/>
              <a:t> characterized by a high serum thyrotropin (TSH) concentration and a low serum free thyroxine (T4) concentration.</a:t>
            </a:r>
          </a:p>
          <a:p>
            <a:pPr marL="514350" lvl="0" indent="-514350">
              <a:spcBef>
                <a:spcPct val="20000"/>
              </a:spcBef>
              <a:defRPr/>
            </a:pPr>
            <a:endParaRPr lang="en-US" sz="2000" i="1" dirty="0"/>
          </a:p>
          <a:p>
            <a:pPr marL="342900" indent="-342900">
              <a:buFont typeface="+mj-lt"/>
              <a:buAutoNum type="alphaUcPeriod"/>
            </a:pPr>
            <a:r>
              <a:rPr lang="en-US" sz="2000" b="1" dirty="0"/>
              <a:t> Autoimmune hypothyroidism: </a:t>
            </a:r>
            <a:r>
              <a:rPr lang="en-US" sz="2000" dirty="0"/>
              <a:t>Hashimoto’s thyroiditis, atrophic thyroiditis.</a:t>
            </a:r>
          </a:p>
          <a:p>
            <a:pPr marL="342900" indent="-342900">
              <a:buFont typeface="+mj-lt"/>
              <a:buAutoNum type="alphaUcPeriod"/>
            </a:pPr>
            <a:r>
              <a:rPr lang="en-US" sz="2000" b="1" dirty="0"/>
              <a:t>Iatrogenic:  </a:t>
            </a:r>
            <a:r>
              <a:rPr lang="en-US" sz="2000" dirty="0"/>
              <a:t>treatment, subtotal or total thyroidectomy, external irradiation of neck for lymphoma or cancer.</a:t>
            </a:r>
          </a:p>
          <a:p>
            <a:pPr marL="342900" indent="-342900"/>
            <a:r>
              <a:rPr lang="en-US" sz="2000" b="1" dirty="0"/>
              <a:t>C. Drugs.</a:t>
            </a:r>
          </a:p>
          <a:p>
            <a:pPr marL="342900" indent="-342900"/>
            <a:endParaRPr lang="en-US" sz="2000" b="1" dirty="0"/>
          </a:p>
        </p:txBody>
      </p:sp>
      <p:sp>
        <p:nvSpPr>
          <p:cNvPr id="6" name="Rectangle 5"/>
          <p:cNvSpPr/>
          <p:nvPr/>
        </p:nvSpPr>
        <p:spPr>
          <a:xfrm>
            <a:off x="0" y="0"/>
            <a:ext cx="8915400" cy="1828193"/>
          </a:xfrm>
          <a:prstGeom prst="rect">
            <a:avLst/>
          </a:prstGeom>
        </p:spPr>
        <p:txBody>
          <a:bodyPr wrap="square">
            <a:spAutoFit/>
          </a:bodyPr>
          <a:lstStyle/>
          <a:p>
            <a:pPr marL="342900" lvl="0" indent="-342900">
              <a:spcBef>
                <a:spcPct val="20000"/>
              </a:spcBef>
              <a:defRPr/>
            </a:pPr>
            <a:r>
              <a:rPr lang="en-US" sz="2400" b="1" u="sng" dirty="0"/>
              <a:t>Hypothyroidism:</a:t>
            </a:r>
          </a:p>
          <a:p>
            <a:pPr marL="342900" lvl="0" indent="-342900">
              <a:spcBef>
                <a:spcPct val="20000"/>
              </a:spcBef>
              <a:defRPr/>
            </a:pPr>
            <a:r>
              <a:rPr lang="en-US" sz="2000" dirty="0"/>
              <a:t>  Or underactive thyroid, develops when the thyroid gland fails to</a:t>
            </a:r>
          </a:p>
          <a:p>
            <a:pPr marL="342900" lvl="0" indent="-342900">
              <a:spcBef>
                <a:spcPct val="20000"/>
              </a:spcBef>
              <a:defRPr/>
            </a:pPr>
            <a:r>
              <a:rPr lang="en-US" sz="2000" dirty="0"/>
              <a:t> produce or secrete as much thyroxine(T</a:t>
            </a:r>
            <a:r>
              <a:rPr lang="en-US" sz="2000" baseline="-25000" dirty="0"/>
              <a:t>4</a:t>
            </a:r>
            <a:r>
              <a:rPr lang="en-US" sz="2000" dirty="0"/>
              <a:t>) as the body needs.</a:t>
            </a:r>
            <a:endParaRPr lang="en-US" sz="2000" b="1" dirty="0"/>
          </a:p>
          <a:p>
            <a:pPr marL="342900" lvl="0" indent="-342900">
              <a:lnSpc>
                <a:spcPct val="150000"/>
              </a:lnSpc>
              <a:spcBef>
                <a:spcPct val="20000"/>
              </a:spcBef>
              <a:buFont typeface="Arial" pitchFamily="34" charset="0"/>
              <a:buChar char="•"/>
              <a:defRPr/>
            </a:pPr>
            <a:r>
              <a:rPr lang="en-US" sz="2400" b="1" dirty="0"/>
              <a:t> Causes: </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1"/>
            <a:ext cx="9144000" cy="3352799"/>
          </a:xfrm>
        </p:spPr>
        <p:txBody>
          <a:bodyPr>
            <a:normAutofit fontScale="85000" lnSpcReduction="20000"/>
          </a:bodyPr>
          <a:lstStyle/>
          <a:p>
            <a:pPr>
              <a:buNone/>
            </a:pPr>
            <a:endParaRPr lang="en-US" sz="2400" b="1" dirty="0"/>
          </a:p>
          <a:p>
            <a:pPr>
              <a:lnSpc>
                <a:spcPct val="170000"/>
              </a:lnSpc>
              <a:buNone/>
            </a:pPr>
            <a:r>
              <a:rPr lang="en-US" sz="2400" b="1" dirty="0"/>
              <a:t>2- Secondary:</a:t>
            </a:r>
          </a:p>
          <a:p>
            <a:pPr marL="457200" indent="-457200">
              <a:lnSpc>
                <a:spcPct val="120000"/>
              </a:lnSpc>
              <a:buFont typeface="+mj-lt"/>
              <a:buAutoNum type="alphaUcPeriod"/>
            </a:pPr>
            <a:r>
              <a:rPr lang="en-US" sz="2400" dirty="0"/>
              <a:t>Hypopituitarism: tumors, pituitary surgery or irradiation, Sheehan’s syndrome and trauma.</a:t>
            </a:r>
          </a:p>
          <a:p>
            <a:pPr marL="457200" indent="-457200">
              <a:buFont typeface="+mj-lt"/>
              <a:buAutoNum type="alphaUcPeriod"/>
            </a:pPr>
            <a:r>
              <a:rPr lang="en-US" sz="2400" dirty="0"/>
              <a:t>Isolated TSH deficiency or inactivity .</a:t>
            </a:r>
          </a:p>
          <a:p>
            <a:pPr marL="457200" indent="-457200">
              <a:buFont typeface="+mj-lt"/>
              <a:buAutoNum type="alphaUcPeriod"/>
            </a:pPr>
            <a:r>
              <a:rPr lang="en-US" sz="2400" dirty="0"/>
              <a:t>Bexarotene treatment (antineoplastic) </a:t>
            </a:r>
            <a:r>
              <a:rPr lang="en-US" sz="2400" dirty="0">
                <a:sym typeface="Symbol"/>
              </a:rPr>
              <a:t>TSH.</a:t>
            </a:r>
            <a:endParaRPr lang="en-US" sz="2400" dirty="0"/>
          </a:p>
          <a:p>
            <a:pPr marL="457200" indent="-457200">
              <a:buFont typeface="+mj-lt"/>
              <a:buAutoNum type="alphaUcPeriod"/>
            </a:pPr>
            <a:r>
              <a:rPr lang="en-US" sz="2400" dirty="0"/>
              <a:t>Hypothalamic disease (</a:t>
            </a:r>
            <a:r>
              <a:rPr lang="en-US" sz="2400" b="1" dirty="0"/>
              <a:t>tertiary</a:t>
            </a:r>
            <a:r>
              <a:rPr lang="en-US" sz="2400" dirty="0"/>
              <a:t>) : tumors, trauma, infiltrative disorders, idiopathic.</a:t>
            </a:r>
          </a:p>
          <a:p>
            <a:pPr marL="457200" indent="-457200">
              <a:buNone/>
            </a:pPr>
            <a:endParaRPr lang="en-US" sz="2400" dirty="0"/>
          </a:p>
          <a:p>
            <a:r>
              <a:rPr lang="en-US" sz="2400" b="1" dirty="0"/>
              <a:t>Charectarized by a low free T4 and  low TSH levels.</a:t>
            </a:r>
          </a:p>
          <a:p>
            <a:endParaRPr lang="en-US" sz="2400" dirty="0"/>
          </a:p>
          <a:p>
            <a:pPr marL="514350" indent="-514350">
              <a:buNone/>
            </a:pPr>
            <a:endParaRPr lang="en-US" sz="2400" dirty="0"/>
          </a:p>
        </p:txBody>
      </p:sp>
      <p:sp>
        <p:nvSpPr>
          <p:cNvPr id="4" name="Rectangle 3"/>
          <p:cNvSpPr/>
          <p:nvPr/>
        </p:nvSpPr>
        <p:spPr>
          <a:xfrm>
            <a:off x="228600" y="228600"/>
            <a:ext cx="9906000" cy="1938992"/>
          </a:xfrm>
          <a:prstGeom prst="rect">
            <a:avLst/>
          </a:prstGeom>
        </p:spPr>
        <p:txBody>
          <a:bodyPr wrap="square">
            <a:spAutoFit/>
          </a:bodyPr>
          <a:lstStyle/>
          <a:p>
            <a:pPr marL="342900" indent="-342900"/>
            <a:endParaRPr lang="en-US" sz="2200" b="1" dirty="0"/>
          </a:p>
          <a:p>
            <a:pPr marL="342900" indent="-342900"/>
            <a:r>
              <a:rPr lang="en-US" sz="2200" b="1" dirty="0"/>
              <a:t>D. </a:t>
            </a:r>
            <a:r>
              <a:rPr lang="en-US" sz="2000" b="1" dirty="0"/>
              <a:t>Congenital hypothyroidism</a:t>
            </a:r>
            <a:r>
              <a:rPr lang="en-US" sz="2000" dirty="0"/>
              <a:t>.</a:t>
            </a:r>
          </a:p>
          <a:p>
            <a:pPr marL="342900" indent="-342900"/>
            <a:r>
              <a:rPr lang="en-US" sz="2000" b="1" dirty="0"/>
              <a:t>E.  Iodine deficiency. </a:t>
            </a:r>
          </a:p>
          <a:p>
            <a:pPr marL="342900" indent="-342900"/>
            <a:r>
              <a:rPr lang="en-US" sz="2000" b="1" dirty="0"/>
              <a:t>F.  Infiltrative disorders: </a:t>
            </a:r>
            <a:r>
              <a:rPr lang="en-US" sz="2000" dirty="0"/>
              <a:t>amyloidosis, sarcoidosis,</a:t>
            </a:r>
          </a:p>
          <a:p>
            <a:pPr marL="342900" indent="-342900"/>
            <a:r>
              <a:rPr lang="en-US" sz="2000" dirty="0"/>
              <a:t> hemochromatosis, scleroderma.</a:t>
            </a:r>
          </a:p>
          <a:p>
            <a:pPr marL="342900" indent="-342900"/>
            <a:endParaRPr lang="en-US" sz="1600" dirty="0"/>
          </a:p>
        </p:txBody>
      </p:sp>
      <p:sp>
        <p:nvSpPr>
          <p:cNvPr id="5" name="TextBox 4"/>
          <p:cNvSpPr txBox="1"/>
          <p:nvPr/>
        </p:nvSpPr>
        <p:spPr>
          <a:xfrm flipH="1">
            <a:off x="8305800" y="152400"/>
            <a:ext cx="838200" cy="369332"/>
          </a:xfrm>
          <a:prstGeom prst="rect">
            <a:avLst/>
          </a:prstGeom>
          <a:noFill/>
        </p:spPr>
        <p:txBody>
          <a:bodyPr wrap="square" rtlCol="0">
            <a:spAutoFit/>
          </a:bodyPr>
          <a:lstStyle/>
          <a:p>
            <a:r>
              <a:rPr lang="en-US" dirty="0"/>
              <a:t>Con.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533400"/>
            <a:ext cx="8229600" cy="1118255"/>
          </a:xfrm>
          <a:prstGeom prst="rect">
            <a:avLst/>
          </a:prstGeom>
        </p:spPr>
        <p:txBody>
          <a:bodyPr>
            <a:spAutoFit/>
          </a:bodyPr>
          <a:lstStyle/>
          <a:p>
            <a:pPr marL="514350" indent="-514350">
              <a:buNone/>
            </a:pPr>
            <a:r>
              <a:rPr lang="en-US" sz="2000" b="1" dirty="0">
                <a:latin typeface="+mj-lt"/>
              </a:rPr>
              <a:t>3-Transient:</a:t>
            </a:r>
          </a:p>
          <a:p>
            <a:pPr marL="514350" indent="-514350">
              <a:buFont typeface="+mj-lt"/>
              <a:buAutoNum type="alphaUcPeriod"/>
            </a:pPr>
            <a:r>
              <a:rPr lang="en-US" sz="2000" dirty="0">
                <a:latin typeface="+mj-lt"/>
              </a:rPr>
              <a:t> Silent thyroiditis; including postpartum thyroiditis .</a:t>
            </a:r>
          </a:p>
          <a:p>
            <a:pPr marL="514350" indent="-514350">
              <a:buFont typeface="+mj-lt"/>
              <a:buAutoNum type="alphaUcPeriod"/>
            </a:pPr>
            <a:r>
              <a:rPr lang="en-US" sz="2000" dirty="0">
                <a:latin typeface="+mj-lt"/>
              </a:rPr>
              <a:t>Subacute thyroiditis.</a:t>
            </a:r>
          </a:p>
        </p:txBody>
      </p:sp>
      <p:sp>
        <p:nvSpPr>
          <p:cNvPr id="3" name="TextBox 2"/>
          <p:cNvSpPr txBox="1"/>
          <p:nvPr/>
        </p:nvSpPr>
        <p:spPr>
          <a:xfrm>
            <a:off x="8229600" y="152400"/>
            <a:ext cx="914400" cy="369332"/>
          </a:xfrm>
          <a:prstGeom prst="rect">
            <a:avLst/>
          </a:prstGeom>
          <a:noFill/>
        </p:spPr>
        <p:txBody>
          <a:bodyPr wrap="square" rtlCol="0">
            <a:spAutoFit/>
          </a:bodyPr>
          <a:lstStyle/>
          <a:p>
            <a:r>
              <a:rPr lang="en-US" dirty="0"/>
              <a:t>Con.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1366</TotalTime>
  <Words>1488</Words>
  <Application>Microsoft Office PowerPoint</Application>
  <PresentationFormat>On-screen Show (4:3)</PresentationFormat>
  <Paragraphs>219</Paragraphs>
  <Slides>33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Lucida Sans Unicode</vt:lpstr>
      <vt:lpstr>Verdana</vt:lpstr>
      <vt:lpstr>Wingdings</vt:lpstr>
      <vt:lpstr>Wingdings 2</vt:lpstr>
      <vt:lpstr>Wingdings 3</vt:lpstr>
      <vt:lpstr>Concourse</vt:lpstr>
      <vt:lpstr>Hypothyroidism</vt:lpstr>
      <vt:lpstr>PowerPoint Presentation</vt:lpstr>
      <vt:lpstr>PowerPoint Presentation</vt:lpstr>
      <vt:lpstr>PowerPoint Presentation</vt:lpstr>
      <vt:lpstr>Thyroid regulation</vt:lpstr>
      <vt:lpstr>Hypothyroidism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Signs and Symptoms of Hypothyroidism (Descending Order of Frequency) : </vt:lpstr>
      <vt:lpstr>PowerPoint Presentation</vt:lpstr>
      <vt:lpstr>Myxedema coma</vt:lpstr>
      <vt:lpstr>PowerPoint Presentation</vt:lpstr>
      <vt:lpstr>Diagnosis  blood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lpstr>PowerPoint Presentation</vt:lpstr>
      <vt:lpstr>PowerPoint Presentation</vt:lpstr>
      <vt:lpstr>PowerPoint Presentation</vt:lpstr>
      <vt:lpstr>PowerPoint Presentation</vt:lpstr>
      <vt:lpstr>PowerPoint Presentation</vt:lpstr>
      <vt:lpstr>Refrences :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Hypothyrodism</dc:title>
  <dc:creator>Angel</dc:creator>
  <cp:lastModifiedBy>hasan ajlouni</cp:lastModifiedBy>
  <cp:revision>57</cp:revision>
  <dcterms:created xsi:type="dcterms:W3CDTF">2017-10-15T13:22:14Z</dcterms:created>
  <dcterms:modified xsi:type="dcterms:W3CDTF">2019-02-17T20:33:54Z</dcterms:modified>
</cp:coreProperties>
</file>